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77" r:id="rId3"/>
    <p:sldId id="278" r:id="rId4"/>
    <p:sldId id="27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9" r:id="rId16"/>
    <p:sldId id="288" r:id="rId17"/>
    <p:sldId id="289" r:id="rId18"/>
    <p:sldId id="263" r:id="rId19"/>
    <p:sldId id="262" r:id="rId20"/>
    <p:sldId id="286" r:id="rId21"/>
    <p:sldId id="287" r:id="rId22"/>
    <p:sldId id="281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6" r:id="rId43"/>
    <p:sldId id="317" r:id="rId44"/>
    <p:sldId id="312" r:id="rId45"/>
    <p:sldId id="313" r:id="rId46"/>
    <p:sldId id="318" r:id="rId47"/>
    <p:sldId id="319" r:id="rId48"/>
    <p:sldId id="320" r:id="rId49"/>
    <p:sldId id="321" r:id="rId50"/>
    <p:sldId id="322" r:id="rId51"/>
    <p:sldId id="326" r:id="rId52"/>
    <p:sldId id="323" r:id="rId53"/>
    <p:sldId id="324" r:id="rId54"/>
    <p:sldId id="325" r:id="rId55"/>
    <p:sldId id="327" r:id="rId56"/>
    <p:sldId id="314" r:id="rId57"/>
    <p:sldId id="329" r:id="rId58"/>
    <p:sldId id="330" r:id="rId59"/>
    <p:sldId id="328" r:id="rId60"/>
    <p:sldId id="302" r:id="rId61"/>
    <p:sldId id="304" r:id="rId6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9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FF5C-7D42-4698-88C2-F6C58BED0163}" type="datetimeFigureOut">
              <a:rPr lang="en-US" smtClean="0"/>
              <a:pPr/>
              <a:t>1/8/2011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3BC2C-0DDF-4C03-9EE6-4AEE5AC59A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553970-0105-41F0-A17C-CDB08A5FDC41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288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5BE2D-DCD8-4285-AA2D-F7946B22A8EC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390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6718D-679E-48AC-A85D-8DB233609F48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493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63E0EC-4093-4781-8F69-04D1B2A5368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595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E5E545-177A-4751-94C6-0D14E67C6F3D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69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FB6CB7-0C69-4891-BB20-D746F90C4D5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138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52C79-8196-4EF3-836E-BDFFB66F186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240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334A0-91D2-4280-88F4-747BD5D03AC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342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A661F-C545-4C49-9DC2-20DD1971D9BF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436E5B-816E-4975-9A5C-A89390A93F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B2C0ED-DC1B-4875-AD41-DD6504656904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366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6A8CFA-2C34-44B5-A2F3-738F3FF2BED6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854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BA762A-880D-419B-A6FC-94920FC9F609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BC2C-0DDF-4C03-9EE6-4AEE5AC59AE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B08BB-CA77-418E-B2E2-D482249D19DB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C8143-D780-4D92-A1D1-396A5A8BE1E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9812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4E2ED7-3D74-4BBF-81BE-605D36A9F8F5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083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6B8CAC-6792-4DC5-B49F-193A2252B3E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1859" name="عنصر نائب للملاحظات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1860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8C130B-64B9-437C-94BF-D9D2F2B130CC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57200"/>
            <a:ext cx="7162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76400"/>
            <a:ext cx="35052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ar-SA" dirty="0" smtClean="0"/>
              <a:t>انقر لتحرير نمط العنوان الرئيسي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03/02/1432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dhl-alakwa.weebly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u.ac.uk/schools/sci/chem/tutorials/molspec/beers1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Medical Laboratory Instrumentation</a:t>
            </a:r>
            <a:br>
              <a:rPr lang="en-US" smtClean="0"/>
            </a:br>
            <a:r>
              <a:rPr lang="en-US" smtClean="0"/>
              <a:t>2010-2011</a:t>
            </a:r>
            <a:br>
              <a:rPr lang="en-US" smtClean="0"/>
            </a:br>
            <a:r>
              <a:rPr lang="en-US" smtClean="0"/>
              <a:t>Third Year</a:t>
            </a:r>
            <a:br>
              <a:rPr lang="en-US" smtClean="0"/>
            </a:br>
            <a:endParaRPr lang="en-US" smtClean="0"/>
          </a:p>
        </p:txBody>
      </p:sp>
      <p:sp>
        <p:nvSpPr>
          <p:cNvPr id="7171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smtClean="0"/>
              <a:t>Dr Fadhl Alakwa</a:t>
            </a:r>
            <a:endParaRPr lang="ar-EG" smtClean="0"/>
          </a:p>
          <a:p>
            <a:pPr eaLnBrk="1" hangingPunct="1"/>
            <a:r>
              <a:rPr lang="en-US" smtClean="0">
                <a:hlinkClick r:id="rId3"/>
              </a:rPr>
              <a:t>www.Fadhl-alakwa.weebly.com</a:t>
            </a:r>
            <a:endParaRPr lang="ar-EG" smtClean="0"/>
          </a:p>
          <a:p>
            <a:pPr eaLnBrk="1" hangingPunct="1"/>
            <a:r>
              <a:rPr lang="en-US" smtClean="0"/>
              <a:t>UST-Yemen</a:t>
            </a:r>
          </a:p>
          <a:p>
            <a:pPr eaLnBrk="1" hangingPunct="1"/>
            <a:r>
              <a:rPr lang="en-US" smtClean="0"/>
              <a:t>Biomedical Department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-14288" y="2365375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7107" name="Picture 3" descr="Dilution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"/>
            <a:ext cx="8686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190625" y="5197475"/>
            <a:ext cx="7953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US" sz="3200" dirty="0">
                <a:cs typeface="Times New Roman" pitchFamily="18" charset="0"/>
              </a:rPr>
              <a:t>What concentration do you think the unknown sample is?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SpectroPhot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2100" y="0"/>
            <a:ext cx="7124700" cy="58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1050925" y="6213475"/>
            <a:ext cx="489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en-US" sz="2400">
              <a:cs typeface="Times New Roman" pitchFamily="18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1247775" y="5954713"/>
            <a:ext cx="7978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US" sz="2400" dirty="0">
                <a:cs typeface="Times New Roman" pitchFamily="18" charset="0"/>
              </a:rPr>
              <a:t>In this graph, values above A=1.0 are not linear.  If we use readings above A=1.0, graph isn’t accurate.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pectroPhot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0"/>
            <a:ext cx="8153400" cy="572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09600" y="5780088"/>
            <a:ext cx="8610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US" sz="2800" dirty="0">
                <a:cs typeface="Times New Roman" pitchFamily="18" charset="0"/>
              </a:rPr>
              <a:t>The best range of this spectrophotometer is A=0.1 to A=1.0, because of lower errors.  A=0.4 is best.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Relating Absorbance and Transmittance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76400"/>
            <a:ext cx="7391400" cy="4419600"/>
          </a:xfrm>
        </p:spPr>
        <p:txBody>
          <a:bodyPr/>
          <a:lstStyle/>
          <a:p>
            <a:pPr eaLnBrk="1" hangingPunct="1"/>
            <a:r>
              <a:rPr lang="en-US" b="1" smtClean="0"/>
              <a:t>Absorbance rises linearly with concentration.  Absorbance is measured in units.</a:t>
            </a:r>
          </a:p>
          <a:p>
            <a:pPr eaLnBrk="1" hangingPunct="1"/>
            <a:r>
              <a:rPr lang="en-US" b="1" smtClean="0"/>
              <a:t>Transmittance decreases in a non-linear fashion.   </a:t>
            </a:r>
          </a:p>
          <a:p>
            <a:pPr eaLnBrk="1" hangingPunct="1"/>
            <a:r>
              <a:rPr lang="en-US" b="1" smtClean="0"/>
              <a:t>Transmittance is measured as a %.</a:t>
            </a:r>
          </a:p>
          <a:p>
            <a:pPr eaLnBrk="1" hangingPunct="1"/>
            <a:r>
              <a:rPr lang="en-US" b="1" smtClean="0"/>
              <a:t>Absorbance = log10 </a:t>
            </a:r>
          </a:p>
          <a:p>
            <a:pPr lvl="1" eaLnBrk="1" hangingPunct="1"/>
            <a:r>
              <a:rPr lang="en-US" b="1" smtClean="0"/>
              <a:t>(100/% transmittance)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t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44463"/>
            <a:ext cx="6934200" cy="649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870700" cy="60960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/>
              <a:t>Conventional Spectrophotometer</a:t>
            </a:r>
          </a:p>
        </p:txBody>
      </p:sp>
      <p:sp>
        <p:nvSpPr>
          <p:cNvPr id="26628" name="Text Box 16"/>
          <p:cNvSpPr txBox="1">
            <a:spLocks noChangeArrowheads="1"/>
          </p:cNvSpPr>
          <p:nvPr/>
        </p:nvSpPr>
        <p:spPr bwMode="auto">
          <a:xfrm>
            <a:off x="857224" y="6072206"/>
            <a:ext cx="7543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sz="2000" dirty="0"/>
              <a:t>Schematic of a conventional single-beam spectrophotometer</a:t>
            </a:r>
          </a:p>
        </p:txBody>
      </p:sp>
      <p:grpSp>
        <p:nvGrpSpPr>
          <p:cNvPr id="2" name="Group 19"/>
          <p:cNvGrpSpPr>
            <a:grpSpLocks noChangeAspect="1"/>
          </p:cNvGrpSpPr>
          <p:nvPr/>
        </p:nvGrpSpPr>
        <p:grpSpPr bwMode="auto">
          <a:xfrm>
            <a:off x="1357289" y="1500174"/>
            <a:ext cx="6646581" cy="4428787"/>
            <a:chOff x="1197" y="1154"/>
            <a:chExt cx="2931" cy="1953"/>
          </a:xfrm>
        </p:grpSpPr>
        <p:sp>
          <p:nvSpPr>
            <p:cNvPr id="2663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1197" y="1154"/>
              <a:ext cx="2931" cy="19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20"/>
            <p:cNvGrpSpPr>
              <a:grpSpLocks/>
            </p:cNvGrpSpPr>
            <p:nvPr/>
          </p:nvGrpSpPr>
          <p:grpSpPr bwMode="auto">
            <a:xfrm>
              <a:off x="2116" y="1197"/>
              <a:ext cx="1934" cy="1401"/>
              <a:chOff x="2116" y="1197"/>
              <a:chExt cx="1934" cy="1401"/>
            </a:xfrm>
          </p:grpSpPr>
          <p:sp>
            <p:nvSpPr>
              <p:cNvPr id="26843" name="Freeform 20"/>
              <p:cNvSpPr>
                <a:spLocks/>
              </p:cNvSpPr>
              <p:nvPr/>
            </p:nvSpPr>
            <p:spPr bwMode="auto">
              <a:xfrm>
                <a:off x="3815" y="1414"/>
                <a:ext cx="14" cy="8"/>
              </a:xfrm>
              <a:custGeom>
                <a:avLst/>
                <a:gdLst>
                  <a:gd name="T0" fmla="*/ 14 w 40"/>
                  <a:gd name="T1" fmla="*/ 0 h 25"/>
                  <a:gd name="T2" fmla="*/ 10 w 40"/>
                  <a:gd name="T3" fmla="*/ 0 h 25"/>
                  <a:gd name="T4" fmla="*/ 0 w 40"/>
                  <a:gd name="T5" fmla="*/ 4 h 25"/>
                  <a:gd name="T6" fmla="*/ 0 w 40"/>
                  <a:gd name="T7" fmla="*/ 8 h 25"/>
                  <a:gd name="T8" fmla="*/ 14 w 40"/>
                  <a:gd name="T9" fmla="*/ 0 h 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"/>
                  <a:gd name="T16" fmla="*/ 0 h 25"/>
                  <a:gd name="T17" fmla="*/ 40 w 40"/>
                  <a:gd name="T18" fmla="*/ 25 h 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" h="25">
                    <a:moveTo>
                      <a:pt x="40" y="0"/>
                    </a:moveTo>
                    <a:lnTo>
                      <a:pt x="29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4" name="Freeform 21"/>
              <p:cNvSpPr>
                <a:spLocks/>
              </p:cNvSpPr>
              <p:nvPr/>
            </p:nvSpPr>
            <p:spPr bwMode="auto">
              <a:xfrm>
                <a:off x="3810" y="1414"/>
                <a:ext cx="30" cy="16"/>
              </a:xfrm>
              <a:custGeom>
                <a:avLst/>
                <a:gdLst>
                  <a:gd name="T0" fmla="*/ 30 w 90"/>
                  <a:gd name="T1" fmla="*/ 2 h 50"/>
                  <a:gd name="T2" fmla="*/ 28 w 90"/>
                  <a:gd name="T3" fmla="*/ 2 h 50"/>
                  <a:gd name="T4" fmla="*/ 15 w 90"/>
                  <a:gd name="T5" fmla="*/ 0 h 50"/>
                  <a:gd name="T6" fmla="*/ 5 w 90"/>
                  <a:gd name="T7" fmla="*/ 4 h 50"/>
                  <a:gd name="T8" fmla="*/ 0 w 90"/>
                  <a:gd name="T9" fmla="*/ 16 h 50"/>
                  <a:gd name="T10" fmla="*/ 2 w 90"/>
                  <a:gd name="T11" fmla="*/ 16 h 50"/>
                  <a:gd name="T12" fmla="*/ 30 w 90"/>
                  <a:gd name="T13" fmla="*/ 2 h 5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"/>
                  <a:gd name="T22" fmla="*/ 0 h 50"/>
                  <a:gd name="T23" fmla="*/ 90 w 90"/>
                  <a:gd name="T24" fmla="*/ 50 h 5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" h="50">
                    <a:moveTo>
                      <a:pt x="90" y="5"/>
                    </a:moveTo>
                    <a:lnTo>
                      <a:pt x="85" y="5"/>
                    </a:lnTo>
                    <a:lnTo>
                      <a:pt x="44" y="0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5" y="50"/>
                    </a:lnTo>
                    <a:lnTo>
                      <a:pt x="90" y="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5" name="Freeform 22"/>
              <p:cNvSpPr>
                <a:spLocks/>
              </p:cNvSpPr>
              <p:nvPr/>
            </p:nvSpPr>
            <p:spPr bwMode="auto">
              <a:xfrm>
                <a:off x="3810" y="1414"/>
                <a:ext cx="36" cy="23"/>
              </a:xfrm>
              <a:custGeom>
                <a:avLst/>
                <a:gdLst>
                  <a:gd name="T0" fmla="*/ 36 w 106"/>
                  <a:gd name="T1" fmla="*/ 5 h 70"/>
                  <a:gd name="T2" fmla="*/ 29 w 106"/>
                  <a:gd name="T3" fmla="*/ 2 h 70"/>
                  <a:gd name="T4" fmla="*/ 19 w 106"/>
                  <a:gd name="T5" fmla="*/ 0 h 70"/>
                  <a:gd name="T6" fmla="*/ 5 w 106"/>
                  <a:gd name="T7" fmla="*/ 8 h 70"/>
                  <a:gd name="T8" fmla="*/ 0 w 106"/>
                  <a:gd name="T9" fmla="*/ 16 h 70"/>
                  <a:gd name="T10" fmla="*/ 2 w 106"/>
                  <a:gd name="T11" fmla="*/ 23 h 70"/>
                  <a:gd name="T12" fmla="*/ 36 w 106"/>
                  <a:gd name="T13" fmla="*/ 5 h 7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6"/>
                  <a:gd name="T22" fmla="*/ 0 h 70"/>
                  <a:gd name="T23" fmla="*/ 106 w 106"/>
                  <a:gd name="T24" fmla="*/ 70 h 7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6" h="70">
                    <a:moveTo>
                      <a:pt x="106" y="14"/>
                    </a:moveTo>
                    <a:lnTo>
                      <a:pt x="85" y="5"/>
                    </a:lnTo>
                    <a:lnTo>
                      <a:pt x="55" y="0"/>
                    </a:lnTo>
                    <a:lnTo>
                      <a:pt x="15" y="25"/>
                    </a:lnTo>
                    <a:lnTo>
                      <a:pt x="0" y="50"/>
                    </a:lnTo>
                    <a:lnTo>
                      <a:pt x="5" y="70"/>
                    </a:lnTo>
                    <a:lnTo>
                      <a:pt x="106" y="14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6" name="Freeform 23"/>
              <p:cNvSpPr>
                <a:spLocks/>
              </p:cNvSpPr>
              <p:nvPr/>
            </p:nvSpPr>
            <p:spPr bwMode="auto">
              <a:xfrm>
                <a:off x="3812" y="1415"/>
                <a:ext cx="39" cy="28"/>
              </a:xfrm>
              <a:custGeom>
                <a:avLst/>
                <a:gdLst>
                  <a:gd name="T0" fmla="*/ 29 w 116"/>
                  <a:gd name="T1" fmla="*/ 0 h 84"/>
                  <a:gd name="T2" fmla="*/ 39 w 116"/>
                  <a:gd name="T3" fmla="*/ 7 h 84"/>
                  <a:gd name="T4" fmla="*/ 0 w 116"/>
                  <a:gd name="T5" fmla="*/ 28 h 84"/>
                  <a:gd name="T6" fmla="*/ 0 w 116"/>
                  <a:gd name="T7" fmla="*/ 15 h 84"/>
                  <a:gd name="T8" fmla="*/ 29 w 116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"/>
                  <a:gd name="T16" fmla="*/ 0 h 84"/>
                  <a:gd name="T17" fmla="*/ 116 w 116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" h="84">
                    <a:moveTo>
                      <a:pt x="85" y="0"/>
                    </a:moveTo>
                    <a:lnTo>
                      <a:pt x="116" y="20"/>
                    </a:lnTo>
                    <a:lnTo>
                      <a:pt x="0" y="84"/>
                    </a:lnTo>
                    <a:lnTo>
                      <a:pt x="0" y="45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7" name="Freeform 24"/>
              <p:cNvSpPr>
                <a:spLocks/>
              </p:cNvSpPr>
              <p:nvPr/>
            </p:nvSpPr>
            <p:spPr bwMode="auto">
              <a:xfrm>
                <a:off x="3812" y="1418"/>
                <a:ext cx="43" cy="32"/>
              </a:xfrm>
              <a:custGeom>
                <a:avLst/>
                <a:gdLst>
                  <a:gd name="T0" fmla="*/ 43 w 130"/>
                  <a:gd name="T1" fmla="*/ 8 h 96"/>
                  <a:gd name="T2" fmla="*/ 40 w 130"/>
                  <a:gd name="T3" fmla="*/ 5 h 96"/>
                  <a:gd name="T4" fmla="*/ 33 w 130"/>
                  <a:gd name="T5" fmla="*/ 0 h 96"/>
                  <a:gd name="T6" fmla="*/ 0 w 130"/>
                  <a:gd name="T7" fmla="*/ 19 h 96"/>
                  <a:gd name="T8" fmla="*/ 0 w 130"/>
                  <a:gd name="T9" fmla="*/ 29 h 96"/>
                  <a:gd name="T10" fmla="*/ 2 w 130"/>
                  <a:gd name="T11" fmla="*/ 32 h 96"/>
                  <a:gd name="T12" fmla="*/ 43 w 130"/>
                  <a:gd name="T13" fmla="*/ 8 h 9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30"/>
                  <a:gd name="T22" fmla="*/ 0 h 96"/>
                  <a:gd name="T23" fmla="*/ 130 w 130"/>
                  <a:gd name="T24" fmla="*/ 96 h 9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30" h="96">
                    <a:moveTo>
                      <a:pt x="130" y="25"/>
                    </a:moveTo>
                    <a:lnTo>
                      <a:pt x="121" y="16"/>
                    </a:lnTo>
                    <a:lnTo>
                      <a:pt x="101" y="0"/>
                    </a:lnTo>
                    <a:lnTo>
                      <a:pt x="0" y="56"/>
                    </a:lnTo>
                    <a:lnTo>
                      <a:pt x="0" y="86"/>
                    </a:lnTo>
                    <a:lnTo>
                      <a:pt x="5" y="96"/>
                    </a:lnTo>
                    <a:lnTo>
                      <a:pt x="130" y="25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8" name="Freeform 25"/>
              <p:cNvSpPr>
                <a:spLocks/>
              </p:cNvSpPr>
              <p:nvPr/>
            </p:nvSpPr>
            <p:spPr bwMode="auto">
              <a:xfrm>
                <a:off x="3812" y="1422"/>
                <a:ext cx="49" cy="35"/>
              </a:xfrm>
              <a:custGeom>
                <a:avLst/>
                <a:gdLst>
                  <a:gd name="T0" fmla="*/ 49 w 146"/>
                  <a:gd name="T1" fmla="*/ 10 h 105"/>
                  <a:gd name="T2" fmla="*/ 41 w 146"/>
                  <a:gd name="T3" fmla="*/ 2 h 105"/>
                  <a:gd name="T4" fmla="*/ 39 w 146"/>
                  <a:gd name="T5" fmla="*/ 0 h 105"/>
                  <a:gd name="T6" fmla="*/ 0 w 146"/>
                  <a:gd name="T7" fmla="*/ 21 h 105"/>
                  <a:gd name="T8" fmla="*/ 0 w 146"/>
                  <a:gd name="T9" fmla="*/ 25 h 105"/>
                  <a:gd name="T10" fmla="*/ 3 w 146"/>
                  <a:gd name="T11" fmla="*/ 35 h 105"/>
                  <a:gd name="T12" fmla="*/ 49 w 146"/>
                  <a:gd name="T13" fmla="*/ 1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6"/>
                  <a:gd name="T22" fmla="*/ 0 h 105"/>
                  <a:gd name="T23" fmla="*/ 146 w 146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6" h="105">
                    <a:moveTo>
                      <a:pt x="146" y="30"/>
                    </a:moveTo>
                    <a:lnTo>
                      <a:pt x="121" y="5"/>
                    </a:lnTo>
                    <a:lnTo>
                      <a:pt x="116" y="0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10" y="105"/>
                    </a:lnTo>
                    <a:lnTo>
                      <a:pt x="146" y="30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9" name="Freeform 26"/>
              <p:cNvSpPr>
                <a:spLocks/>
              </p:cNvSpPr>
              <p:nvPr/>
            </p:nvSpPr>
            <p:spPr bwMode="auto">
              <a:xfrm>
                <a:off x="3814" y="1427"/>
                <a:ext cx="50" cy="35"/>
              </a:xfrm>
              <a:custGeom>
                <a:avLst/>
                <a:gdLst>
                  <a:gd name="T0" fmla="*/ 41 w 151"/>
                  <a:gd name="T1" fmla="*/ 0 h 107"/>
                  <a:gd name="T2" fmla="*/ 50 w 151"/>
                  <a:gd name="T3" fmla="*/ 8 h 107"/>
                  <a:gd name="T4" fmla="*/ 3 w 151"/>
                  <a:gd name="T5" fmla="*/ 35 h 107"/>
                  <a:gd name="T6" fmla="*/ 0 w 151"/>
                  <a:gd name="T7" fmla="*/ 23 h 107"/>
                  <a:gd name="T8" fmla="*/ 41 w 151"/>
                  <a:gd name="T9" fmla="*/ 0 h 10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07"/>
                  <a:gd name="T17" fmla="*/ 151 w 151"/>
                  <a:gd name="T18" fmla="*/ 107 h 10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07">
                    <a:moveTo>
                      <a:pt x="125" y="0"/>
                    </a:moveTo>
                    <a:lnTo>
                      <a:pt x="151" y="25"/>
                    </a:lnTo>
                    <a:lnTo>
                      <a:pt x="9" y="107"/>
                    </a:lnTo>
                    <a:lnTo>
                      <a:pt x="0" y="71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0" name="Freeform 27"/>
              <p:cNvSpPr>
                <a:spLocks/>
              </p:cNvSpPr>
              <p:nvPr/>
            </p:nvSpPr>
            <p:spPr bwMode="auto">
              <a:xfrm>
                <a:off x="3815" y="1432"/>
                <a:ext cx="50" cy="35"/>
              </a:xfrm>
              <a:custGeom>
                <a:avLst/>
                <a:gdLst>
                  <a:gd name="T0" fmla="*/ 50 w 150"/>
                  <a:gd name="T1" fmla="*/ 10 h 105"/>
                  <a:gd name="T2" fmla="*/ 49 w 150"/>
                  <a:gd name="T3" fmla="*/ 5 h 105"/>
                  <a:gd name="T4" fmla="*/ 45 w 150"/>
                  <a:gd name="T5" fmla="*/ 0 h 105"/>
                  <a:gd name="T6" fmla="*/ 0 w 150"/>
                  <a:gd name="T7" fmla="*/ 25 h 105"/>
                  <a:gd name="T8" fmla="*/ 1 w 150"/>
                  <a:gd name="T9" fmla="*/ 32 h 105"/>
                  <a:gd name="T10" fmla="*/ 5 w 150"/>
                  <a:gd name="T11" fmla="*/ 35 h 105"/>
                  <a:gd name="T12" fmla="*/ 50 w 150"/>
                  <a:gd name="T13" fmla="*/ 1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0"/>
                  <a:gd name="T22" fmla="*/ 0 h 105"/>
                  <a:gd name="T23" fmla="*/ 150 w 150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0" h="105">
                    <a:moveTo>
                      <a:pt x="150" y="30"/>
                    </a:moveTo>
                    <a:lnTo>
                      <a:pt x="146" y="15"/>
                    </a:lnTo>
                    <a:lnTo>
                      <a:pt x="136" y="0"/>
                    </a:lnTo>
                    <a:lnTo>
                      <a:pt x="0" y="75"/>
                    </a:lnTo>
                    <a:lnTo>
                      <a:pt x="4" y="95"/>
                    </a:lnTo>
                    <a:lnTo>
                      <a:pt x="15" y="105"/>
                    </a:lnTo>
                    <a:lnTo>
                      <a:pt x="150" y="3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1" name="Freeform 28"/>
              <p:cNvSpPr>
                <a:spLocks/>
              </p:cNvSpPr>
              <p:nvPr/>
            </p:nvSpPr>
            <p:spPr bwMode="auto">
              <a:xfrm>
                <a:off x="3817" y="1435"/>
                <a:ext cx="52" cy="37"/>
              </a:xfrm>
              <a:custGeom>
                <a:avLst/>
                <a:gdLst>
                  <a:gd name="T0" fmla="*/ 52 w 157"/>
                  <a:gd name="T1" fmla="*/ 12 h 112"/>
                  <a:gd name="T2" fmla="*/ 47 w 157"/>
                  <a:gd name="T3" fmla="*/ 2 h 112"/>
                  <a:gd name="T4" fmla="*/ 47 w 157"/>
                  <a:gd name="T5" fmla="*/ 0 h 112"/>
                  <a:gd name="T6" fmla="*/ 0 w 157"/>
                  <a:gd name="T7" fmla="*/ 27 h 112"/>
                  <a:gd name="T8" fmla="*/ 0 w 157"/>
                  <a:gd name="T9" fmla="*/ 28 h 112"/>
                  <a:gd name="T10" fmla="*/ 8 w 157"/>
                  <a:gd name="T11" fmla="*/ 37 h 112"/>
                  <a:gd name="T12" fmla="*/ 52 w 157"/>
                  <a:gd name="T13" fmla="*/ 12 h 1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7"/>
                  <a:gd name="T22" fmla="*/ 0 h 112"/>
                  <a:gd name="T23" fmla="*/ 157 w 157"/>
                  <a:gd name="T24" fmla="*/ 112 h 1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7" h="112">
                    <a:moveTo>
                      <a:pt x="157" y="36"/>
                    </a:moveTo>
                    <a:lnTo>
                      <a:pt x="142" y="6"/>
                    </a:lnTo>
                    <a:lnTo>
                      <a:pt x="142" y="0"/>
                    </a:lnTo>
                    <a:lnTo>
                      <a:pt x="0" y="82"/>
                    </a:lnTo>
                    <a:lnTo>
                      <a:pt x="0" y="86"/>
                    </a:lnTo>
                    <a:lnTo>
                      <a:pt x="25" y="112"/>
                    </a:lnTo>
                    <a:lnTo>
                      <a:pt x="157" y="36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2" name="Freeform 29"/>
              <p:cNvSpPr>
                <a:spLocks/>
              </p:cNvSpPr>
              <p:nvPr/>
            </p:nvSpPr>
            <p:spPr bwMode="auto">
              <a:xfrm>
                <a:off x="3820" y="1442"/>
                <a:ext cx="51" cy="35"/>
              </a:xfrm>
              <a:custGeom>
                <a:avLst/>
                <a:gdLst>
                  <a:gd name="T0" fmla="*/ 46 w 151"/>
                  <a:gd name="T1" fmla="*/ 0 h 106"/>
                  <a:gd name="T2" fmla="*/ 51 w 151"/>
                  <a:gd name="T3" fmla="*/ 10 h 106"/>
                  <a:gd name="T4" fmla="*/ 8 w 151"/>
                  <a:gd name="T5" fmla="*/ 35 h 106"/>
                  <a:gd name="T6" fmla="*/ 0 w 151"/>
                  <a:gd name="T7" fmla="*/ 25 h 106"/>
                  <a:gd name="T8" fmla="*/ 46 w 151"/>
                  <a:gd name="T9" fmla="*/ 0 h 1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06"/>
                  <a:gd name="T17" fmla="*/ 151 w 151"/>
                  <a:gd name="T18" fmla="*/ 106 h 1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06">
                    <a:moveTo>
                      <a:pt x="135" y="0"/>
                    </a:moveTo>
                    <a:lnTo>
                      <a:pt x="151" y="30"/>
                    </a:lnTo>
                    <a:lnTo>
                      <a:pt x="25" y="106"/>
                    </a:lnTo>
                    <a:lnTo>
                      <a:pt x="0" y="75"/>
                    </a:lnTo>
                    <a:lnTo>
                      <a:pt x="135" y="0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3" name="Freeform 30"/>
              <p:cNvSpPr>
                <a:spLocks/>
              </p:cNvSpPr>
              <p:nvPr/>
            </p:nvSpPr>
            <p:spPr bwMode="auto">
              <a:xfrm>
                <a:off x="3825" y="1447"/>
                <a:ext cx="49" cy="35"/>
              </a:xfrm>
              <a:custGeom>
                <a:avLst/>
                <a:gdLst>
                  <a:gd name="T0" fmla="*/ 49 w 147"/>
                  <a:gd name="T1" fmla="*/ 12 h 105"/>
                  <a:gd name="T2" fmla="*/ 47 w 147"/>
                  <a:gd name="T3" fmla="*/ 8 h 105"/>
                  <a:gd name="T4" fmla="*/ 44 w 147"/>
                  <a:gd name="T5" fmla="*/ 0 h 105"/>
                  <a:gd name="T6" fmla="*/ 0 w 147"/>
                  <a:gd name="T7" fmla="*/ 25 h 105"/>
                  <a:gd name="T8" fmla="*/ 4 w 147"/>
                  <a:gd name="T9" fmla="*/ 32 h 105"/>
                  <a:gd name="T10" fmla="*/ 9 w 147"/>
                  <a:gd name="T11" fmla="*/ 35 h 105"/>
                  <a:gd name="T12" fmla="*/ 49 w 147"/>
                  <a:gd name="T13" fmla="*/ 12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7"/>
                  <a:gd name="T22" fmla="*/ 0 h 105"/>
                  <a:gd name="T23" fmla="*/ 147 w 147"/>
                  <a:gd name="T24" fmla="*/ 105 h 10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7" h="105">
                    <a:moveTo>
                      <a:pt x="147" y="35"/>
                    </a:moveTo>
                    <a:lnTo>
                      <a:pt x="142" y="25"/>
                    </a:lnTo>
                    <a:lnTo>
                      <a:pt x="132" y="0"/>
                    </a:lnTo>
                    <a:lnTo>
                      <a:pt x="0" y="76"/>
                    </a:lnTo>
                    <a:lnTo>
                      <a:pt x="11" y="96"/>
                    </a:lnTo>
                    <a:lnTo>
                      <a:pt x="26" y="105"/>
                    </a:lnTo>
                    <a:lnTo>
                      <a:pt x="147" y="35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4" name="Freeform 31"/>
              <p:cNvSpPr>
                <a:spLocks/>
              </p:cNvSpPr>
              <p:nvPr/>
            </p:nvSpPr>
            <p:spPr bwMode="auto">
              <a:xfrm>
                <a:off x="3829" y="1452"/>
                <a:ext cx="47" cy="34"/>
              </a:xfrm>
              <a:custGeom>
                <a:avLst/>
                <a:gdLst>
                  <a:gd name="T0" fmla="*/ 47 w 142"/>
                  <a:gd name="T1" fmla="*/ 13 h 101"/>
                  <a:gd name="T2" fmla="*/ 43 w 142"/>
                  <a:gd name="T3" fmla="*/ 3 h 101"/>
                  <a:gd name="T4" fmla="*/ 42 w 142"/>
                  <a:gd name="T5" fmla="*/ 0 h 101"/>
                  <a:gd name="T6" fmla="*/ 0 w 142"/>
                  <a:gd name="T7" fmla="*/ 26 h 101"/>
                  <a:gd name="T8" fmla="*/ 0 w 142"/>
                  <a:gd name="T9" fmla="*/ 27 h 101"/>
                  <a:gd name="T10" fmla="*/ 10 w 142"/>
                  <a:gd name="T11" fmla="*/ 34 h 101"/>
                  <a:gd name="T12" fmla="*/ 47 w 142"/>
                  <a:gd name="T13" fmla="*/ 13 h 10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2"/>
                  <a:gd name="T22" fmla="*/ 0 h 101"/>
                  <a:gd name="T23" fmla="*/ 142 w 142"/>
                  <a:gd name="T24" fmla="*/ 101 h 10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2" h="101">
                    <a:moveTo>
                      <a:pt x="142" y="40"/>
                    </a:moveTo>
                    <a:lnTo>
                      <a:pt x="131" y="10"/>
                    </a:lnTo>
                    <a:lnTo>
                      <a:pt x="126" y="0"/>
                    </a:lnTo>
                    <a:lnTo>
                      <a:pt x="0" y="76"/>
                    </a:lnTo>
                    <a:lnTo>
                      <a:pt x="0" y="81"/>
                    </a:lnTo>
                    <a:lnTo>
                      <a:pt x="30" y="101"/>
                    </a:lnTo>
                    <a:lnTo>
                      <a:pt x="142" y="40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5" name="Freeform 32"/>
              <p:cNvSpPr>
                <a:spLocks/>
              </p:cNvSpPr>
              <p:nvPr/>
            </p:nvSpPr>
            <p:spPr bwMode="auto">
              <a:xfrm>
                <a:off x="3834" y="1459"/>
                <a:ext cx="43" cy="32"/>
              </a:xfrm>
              <a:custGeom>
                <a:avLst/>
                <a:gdLst>
                  <a:gd name="T0" fmla="*/ 40 w 131"/>
                  <a:gd name="T1" fmla="*/ 0 h 96"/>
                  <a:gd name="T2" fmla="*/ 43 w 131"/>
                  <a:gd name="T3" fmla="*/ 12 h 96"/>
                  <a:gd name="T4" fmla="*/ 10 w 131"/>
                  <a:gd name="T5" fmla="*/ 32 h 96"/>
                  <a:gd name="T6" fmla="*/ 0 w 131"/>
                  <a:gd name="T7" fmla="*/ 23 h 96"/>
                  <a:gd name="T8" fmla="*/ 40 w 131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96"/>
                  <a:gd name="T17" fmla="*/ 131 w 131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96">
                    <a:moveTo>
                      <a:pt x="121" y="0"/>
                    </a:moveTo>
                    <a:lnTo>
                      <a:pt x="131" y="36"/>
                    </a:lnTo>
                    <a:lnTo>
                      <a:pt x="31" y="96"/>
                    </a:lnTo>
                    <a:lnTo>
                      <a:pt x="0" y="7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6" name="Freeform 33"/>
              <p:cNvSpPr>
                <a:spLocks/>
              </p:cNvSpPr>
              <p:nvPr/>
            </p:nvSpPr>
            <p:spPr bwMode="auto">
              <a:xfrm>
                <a:off x="3839" y="1465"/>
                <a:ext cx="38" cy="29"/>
              </a:xfrm>
              <a:custGeom>
                <a:avLst/>
                <a:gdLst>
                  <a:gd name="T0" fmla="*/ 37 w 116"/>
                  <a:gd name="T1" fmla="*/ 14 h 86"/>
                  <a:gd name="T2" fmla="*/ 38 w 116"/>
                  <a:gd name="T3" fmla="*/ 7 h 86"/>
                  <a:gd name="T4" fmla="*/ 37 w 116"/>
                  <a:gd name="T5" fmla="*/ 0 h 86"/>
                  <a:gd name="T6" fmla="*/ 0 w 116"/>
                  <a:gd name="T7" fmla="*/ 21 h 86"/>
                  <a:gd name="T8" fmla="*/ 5 w 116"/>
                  <a:gd name="T9" fmla="*/ 26 h 86"/>
                  <a:gd name="T10" fmla="*/ 12 w 116"/>
                  <a:gd name="T11" fmla="*/ 29 h 86"/>
                  <a:gd name="T12" fmla="*/ 37 w 116"/>
                  <a:gd name="T13" fmla="*/ 14 h 8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6"/>
                  <a:gd name="T22" fmla="*/ 0 h 86"/>
                  <a:gd name="T23" fmla="*/ 116 w 116"/>
                  <a:gd name="T24" fmla="*/ 86 h 8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6" h="86">
                    <a:moveTo>
                      <a:pt x="112" y="41"/>
                    </a:moveTo>
                    <a:lnTo>
                      <a:pt x="116" y="21"/>
                    </a:lnTo>
                    <a:lnTo>
                      <a:pt x="112" y="0"/>
                    </a:lnTo>
                    <a:lnTo>
                      <a:pt x="0" y="61"/>
                    </a:lnTo>
                    <a:lnTo>
                      <a:pt x="16" y="76"/>
                    </a:lnTo>
                    <a:lnTo>
                      <a:pt x="36" y="86"/>
                    </a:lnTo>
                    <a:lnTo>
                      <a:pt x="112" y="4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7" name="Freeform 34"/>
              <p:cNvSpPr>
                <a:spLocks/>
              </p:cNvSpPr>
              <p:nvPr/>
            </p:nvSpPr>
            <p:spPr bwMode="auto">
              <a:xfrm>
                <a:off x="3844" y="1471"/>
                <a:ext cx="33" cy="26"/>
              </a:xfrm>
              <a:custGeom>
                <a:avLst/>
                <a:gdLst>
                  <a:gd name="T0" fmla="*/ 28 w 100"/>
                  <a:gd name="T1" fmla="*/ 18 h 80"/>
                  <a:gd name="T2" fmla="*/ 30 w 100"/>
                  <a:gd name="T3" fmla="*/ 15 h 80"/>
                  <a:gd name="T4" fmla="*/ 33 w 100"/>
                  <a:gd name="T5" fmla="*/ 2 h 80"/>
                  <a:gd name="T6" fmla="*/ 33 w 100"/>
                  <a:gd name="T7" fmla="*/ 0 h 80"/>
                  <a:gd name="T8" fmla="*/ 0 w 100"/>
                  <a:gd name="T9" fmla="*/ 19 h 80"/>
                  <a:gd name="T10" fmla="*/ 11 w 100"/>
                  <a:gd name="T11" fmla="*/ 26 h 80"/>
                  <a:gd name="T12" fmla="*/ 13 w 100"/>
                  <a:gd name="T13" fmla="*/ 26 h 80"/>
                  <a:gd name="T14" fmla="*/ 28 w 100"/>
                  <a:gd name="T15" fmla="*/ 18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0"/>
                  <a:gd name="T25" fmla="*/ 0 h 80"/>
                  <a:gd name="T26" fmla="*/ 100 w 100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0" h="80">
                    <a:moveTo>
                      <a:pt x="85" y="55"/>
                    </a:moveTo>
                    <a:lnTo>
                      <a:pt x="90" y="45"/>
                    </a:lnTo>
                    <a:lnTo>
                      <a:pt x="100" y="5"/>
                    </a:lnTo>
                    <a:lnTo>
                      <a:pt x="100" y="0"/>
                    </a:lnTo>
                    <a:lnTo>
                      <a:pt x="0" y="60"/>
                    </a:lnTo>
                    <a:lnTo>
                      <a:pt x="34" y="80"/>
                    </a:lnTo>
                    <a:lnTo>
                      <a:pt x="39" y="80"/>
                    </a:lnTo>
                    <a:lnTo>
                      <a:pt x="85" y="55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8" name="Freeform 35"/>
              <p:cNvSpPr>
                <a:spLocks/>
              </p:cNvSpPr>
              <p:nvPr/>
            </p:nvSpPr>
            <p:spPr bwMode="auto">
              <a:xfrm>
                <a:off x="3851" y="1479"/>
                <a:ext cx="25" cy="18"/>
              </a:xfrm>
              <a:custGeom>
                <a:avLst/>
                <a:gdLst>
                  <a:gd name="T0" fmla="*/ 16 w 76"/>
                  <a:gd name="T1" fmla="*/ 15 h 55"/>
                  <a:gd name="T2" fmla="*/ 23 w 76"/>
                  <a:gd name="T3" fmla="*/ 7 h 55"/>
                  <a:gd name="T4" fmla="*/ 25 w 76"/>
                  <a:gd name="T5" fmla="*/ 0 h 55"/>
                  <a:gd name="T6" fmla="*/ 0 w 76"/>
                  <a:gd name="T7" fmla="*/ 15 h 55"/>
                  <a:gd name="T8" fmla="*/ 5 w 76"/>
                  <a:gd name="T9" fmla="*/ 18 h 55"/>
                  <a:gd name="T10" fmla="*/ 16 w 76"/>
                  <a:gd name="T11" fmla="*/ 15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6"/>
                  <a:gd name="T19" fmla="*/ 0 h 55"/>
                  <a:gd name="T20" fmla="*/ 76 w 7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6" h="55">
                    <a:moveTo>
                      <a:pt x="50" y="45"/>
                    </a:moveTo>
                    <a:lnTo>
                      <a:pt x="70" y="20"/>
                    </a:lnTo>
                    <a:lnTo>
                      <a:pt x="76" y="0"/>
                    </a:lnTo>
                    <a:lnTo>
                      <a:pt x="0" y="45"/>
                    </a:lnTo>
                    <a:lnTo>
                      <a:pt x="14" y="55"/>
                    </a:lnTo>
                    <a:lnTo>
                      <a:pt x="50" y="45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9" name="Freeform 36"/>
              <p:cNvSpPr>
                <a:spLocks/>
              </p:cNvSpPr>
              <p:nvPr/>
            </p:nvSpPr>
            <p:spPr bwMode="auto">
              <a:xfrm>
                <a:off x="3857" y="1489"/>
                <a:ext cx="15" cy="8"/>
              </a:xfrm>
              <a:custGeom>
                <a:avLst/>
                <a:gdLst>
                  <a:gd name="T0" fmla="*/ 15 w 46"/>
                  <a:gd name="T1" fmla="*/ 0 h 25"/>
                  <a:gd name="T2" fmla="*/ 10 w 46"/>
                  <a:gd name="T3" fmla="*/ 5 h 25"/>
                  <a:gd name="T4" fmla="*/ 0 w 46"/>
                  <a:gd name="T5" fmla="*/ 8 h 25"/>
                  <a:gd name="T6" fmla="*/ 15 w 46"/>
                  <a:gd name="T7" fmla="*/ 0 h 2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6"/>
                  <a:gd name="T13" fmla="*/ 0 h 25"/>
                  <a:gd name="T14" fmla="*/ 46 w 46"/>
                  <a:gd name="T15" fmla="*/ 25 h 2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6" h="25">
                    <a:moveTo>
                      <a:pt x="46" y="0"/>
                    </a:moveTo>
                    <a:lnTo>
                      <a:pt x="31" y="15"/>
                    </a:lnTo>
                    <a:lnTo>
                      <a:pt x="0" y="2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0" name="Freeform 37"/>
              <p:cNvSpPr>
                <a:spLocks/>
              </p:cNvSpPr>
              <p:nvPr/>
            </p:nvSpPr>
            <p:spPr bwMode="auto">
              <a:xfrm>
                <a:off x="3810" y="1414"/>
                <a:ext cx="66" cy="83"/>
              </a:xfrm>
              <a:custGeom>
                <a:avLst/>
                <a:gdLst>
                  <a:gd name="T0" fmla="*/ 57 w 197"/>
                  <a:gd name="T1" fmla="*/ 81 h 251"/>
                  <a:gd name="T2" fmla="*/ 64 w 197"/>
                  <a:gd name="T3" fmla="*/ 71 h 251"/>
                  <a:gd name="T4" fmla="*/ 66 w 197"/>
                  <a:gd name="T5" fmla="*/ 58 h 251"/>
                  <a:gd name="T6" fmla="*/ 62 w 197"/>
                  <a:gd name="T7" fmla="*/ 41 h 251"/>
                  <a:gd name="T8" fmla="*/ 54 w 197"/>
                  <a:gd name="T9" fmla="*/ 23 h 251"/>
                  <a:gd name="T10" fmla="*/ 42 w 197"/>
                  <a:gd name="T11" fmla="*/ 10 h 251"/>
                  <a:gd name="T12" fmla="*/ 28 w 197"/>
                  <a:gd name="T13" fmla="*/ 2 h 251"/>
                  <a:gd name="T14" fmla="*/ 15 w 197"/>
                  <a:gd name="T15" fmla="*/ 0 h 251"/>
                  <a:gd name="T16" fmla="*/ 5 w 197"/>
                  <a:gd name="T17" fmla="*/ 5 h 251"/>
                  <a:gd name="T18" fmla="*/ 0 w 197"/>
                  <a:gd name="T19" fmla="*/ 17 h 251"/>
                  <a:gd name="T20" fmla="*/ 2 w 197"/>
                  <a:gd name="T21" fmla="*/ 33 h 251"/>
                  <a:gd name="T22" fmla="*/ 6 w 197"/>
                  <a:gd name="T23" fmla="*/ 50 h 251"/>
                  <a:gd name="T24" fmla="*/ 18 w 197"/>
                  <a:gd name="T25" fmla="*/ 66 h 251"/>
                  <a:gd name="T26" fmla="*/ 32 w 197"/>
                  <a:gd name="T27" fmla="*/ 78 h 251"/>
                  <a:gd name="T28" fmla="*/ 45 w 197"/>
                  <a:gd name="T29" fmla="*/ 83 h 251"/>
                  <a:gd name="T30" fmla="*/ 57 w 197"/>
                  <a:gd name="T31" fmla="*/ 81 h 25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97"/>
                  <a:gd name="T49" fmla="*/ 0 h 251"/>
                  <a:gd name="T50" fmla="*/ 197 w 197"/>
                  <a:gd name="T51" fmla="*/ 251 h 25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97" h="251">
                    <a:moveTo>
                      <a:pt x="171" y="246"/>
                    </a:moveTo>
                    <a:lnTo>
                      <a:pt x="191" y="216"/>
                    </a:lnTo>
                    <a:lnTo>
                      <a:pt x="197" y="176"/>
                    </a:lnTo>
                    <a:lnTo>
                      <a:pt x="186" y="125"/>
                    </a:lnTo>
                    <a:lnTo>
                      <a:pt x="161" y="70"/>
                    </a:lnTo>
                    <a:lnTo>
                      <a:pt x="126" y="30"/>
                    </a:lnTo>
                    <a:lnTo>
                      <a:pt x="85" y="5"/>
                    </a:lnTo>
                    <a:lnTo>
                      <a:pt x="44" y="0"/>
                    </a:lnTo>
                    <a:lnTo>
                      <a:pt x="15" y="14"/>
                    </a:lnTo>
                    <a:lnTo>
                      <a:pt x="0" y="50"/>
                    </a:lnTo>
                    <a:lnTo>
                      <a:pt x="5" y="100"/>
                    </a:lnTo>
                    <a:lnTo>
                      <a:pt x="19" y="150"/>
                    </a:lnTo>
                    <a:lnTo>
                      <a:pt x="55" y="201"/>
                    </a:lnTo>
                    <a:lnTo>
                      <a:pt x="95" y="235"/>
                    </a:lnTo>
                    <a:lnTo>
                      <a:pt x="135" y="251"/>
                    </a:lnTo>
                    <a:lnTo>
                      <a:pt x="171" y="2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1" name="Freeform 38"/>
              <p:cNvSpPr>
                <a:spLocks/>
              </p:cNvSpPr>
              <p:nvPr/>
            </p:nvSpPr>
            <p:spPr bwMode="auto">
              <a:xfrm>
                <a:off x="3954" y="1328"/>
                <a:ext cx="93" cy="327"/>
              </a:xfrm>
              <a:custGeom>
                <a:avLst/>
                <a:gdLst>
                  <a:gd name="T0" fmla="*/ 0 w 278"/>
                  <a:gd name="T1" fmla="*/ 327 h 982"/>
                  <a:gd name="T2" fmla="*/ 0 w 278"/>
                  <a:gd name="T3" fmla="*/ 52 h 982"/>
                  <a:gd name="T4" fmla="*/ 93 w 278"/>
                  <a:gd name="T5" fmla="*/ 0 h 982"/>
                  <a:gd name="T6" fmla="*/ 93 w 278"/>
                  <a:gd name="T7" fmla="*/ 275 h 982"/>
                  <a:gd name="T8" fmla="*/ 0 w 278"/>
                  <a:gd name="T9" fmla="*/ 327 h 9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8"/>
                  <a:gd name="T16" fmla="*/ 0 h 982"/>
                  <a:gd name="T17" fmla="*/ 278 w 278"/>
                  <a:gd name="T18" fmla="*/ 982 h 9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8" h="982">
                    <a:moveTo>
                      <a:pt x="0" y="982"/>
                    </a:moveTo>
                    <a:lnTo>
                      <a:pt x="0" y="155"/>
                    </a:lnTo>
                    <a:lnTo>
                      <a:pt x="278" y="0"/>
                    </a:lnTo>
                    <a:lnTo>
                      <a:pt x="278" y="825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0D40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2" name="Freeform 39"/>
              <p:cNvSpPr>
                <a:spLocks/>
              </p:cNvSpPr>
              <p:nvPr/>
            </p:nvSpPr>
            <p:spPr bwMode="auto">
              <a:xfrm>
                <a:off x="3733" y="1200"/>
                <a:ext cx="314" cy="180"/>
              </a:xfrm>
              <a:custGeom>
                <a:avLst/>
                <a:gdLst>
                  <a:gd name="T0" fmla="*/ 314 w 942"/>
                  <a:gd name="T1" fmla="*/ 128 h 538"/>
                  <a:gd name="T2" fmla="*/ 221 w 942"/>
                  <a:gd name="T3" fmla="*/ 180 h 538"/>
                  <a:gd name="T4" fmla="*/ 0 w 942"/>
                  <a:gd name="T5" fmla="*/ 54 h 538"/>
                  <a:gd name="T6" fmla="*/ 92 w 942"/>
                  <a:gd name="T7" fmla="*/ 0 h 538"/>
                  <a:gd name="T8" fmla="*/ 314 w 942"/>
                  <a:gd name="T9" fmla="*/ 128 h 5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42"/>
                  <a:gd name="T16" fmla="*/ 0 h 538"/>
                  <a:gd name="T17" fmla="*/ 942 w 942"/>
                  <a:gd name="T18" fmla="*/ 538 h 5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42" h="538">
                    <a:moveTo>
                      <a:pt x="942" y="383"/>
                    </a:moveTo>
                    <a:lnTo>
                      <a:pt x="664" y="538"/>
                    </a:lnTo>
                    <a:lnTo>
                      <a:pt x="0" y="161"/>
                    </a:lnTo>
                    <a:lnTo>
                      <a:pt x="276" y="0"/>
                    </a:lnTo>
                    <a:lnTo>
                      <a:pt x="942" y="383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3" name="Freeform 40"/>
              <p:cNvSpPr>
                <a:spLocks noEditPoints="1"/>
              </p:cNvSpPr>
              <p:nvPr/>
            </p:nvSpPr>
            <p:spPr bwMode="auto">
              <a:xfrm>
                <a:off x="3733" y="1254"/>
                <a:ext cx="221" cy="403"/>
              </a:xfrm>
              <a:custGeom>
                <a:avLst/>
                <a:gdLst>
                  <a:gd name="T0" fmla="*/ 0 w 664"/>
                  <a:gd name="T1" fmla="*/ 276 h 1208"/>
                  <a:gd name="T2" fmla="*/ 0 w 664"/>
                  <a:gd name="T3" fmla="*/ 0 h 1208"/>
                  <a:gd name="T4" fmla="*/ 221 w 664"/>
                  <a:gd name="T5" fmla="*/ 126 h 1208"/>
                  <a:gd name="T6" fmla="*/ 221 w 664"/>
                  <a:gd name="T7" fmla="*/ 403 h 1208"/>
                  <a:gd name="T8" fmla="*/ 0 w 664"/>
                  <a:gd name="T9" fmla="*/ 276 h 1208"/>
                  <a:gd name="T10" fmla="*/ 134 w 664"/>
                  <a:gd name="T11" fmla="*/ 242 h 1208"/>
                  <a:gd name="T12" fmla="*/ 141 w 664"/>
                  <a:gd name="T13" fmla="*/ 232 h 1208"/>
                  <a:gd name="T14" fmla="*/ 143 w 664"/>
                  <a:gd name="T15" fmla="*/ 219 h 1208"/>
                  <a:gd name="T16" fmla="*/ 139 w 664"/>
                  <a:gd name="T17" fmla="*/ 202 h 1208"/>
                  <a:gd name="T18" fmla="*/ 131 w 664"/>
                  <a:gd name="T19" fmla="*/ 183 h 1208"/>
                  <a:gd name="T20" fmla="*/ 119 w 664"/>
                  <a:gd name="T21" fmla="*/ 170 h 1208"/>
                  <a:gd name="T22" fmla="*/ 106 w 664"/>
                  <a:gd name="T23" fmla="*/ 161 h 1208"/>
                  <a:gd name="T24" fmla="*/ 92 w 664"/>
                  <a:gd name="T25" fmla="*/ 160 h 1208"/>
                  <a:gd name="T26" fmla="*/ 82 w 664"/>
                  <a:gd name="T27" fmla="*/ 164 h 1208"/>
                  <a:gd name="T28" fmla="*/ 79 w 664"/>
                  <a:gd name="T29" fmla="*/ 175 h 1208"/>
                  <a:gd name="T30" fmla="*/ 79 w 664"/>
                  <a:gd name="T31" fmla="*/ 191 h 1208"/>
                  <a:gd name="T32" fmla="*/ 84 w 664"/>
                  <a:gd name="T33" fmla="*/ 210 h 1208"/>
                  <a:gd name="T34" fmla="*/ 94 w 664"/>
                  <a:gd name="T35" fmla="*/ 225 h 1208"/>
                  <a:gd name="T36" fmla="*/ 109 w 664"/>
                  <a:gd name="T37" fmla="*/ 238 h 1208"/>
                  <a:gd name="T38" fmla="*/ 122 w 664"/>
                  <a:gd name="T39" fmla="*/ 244 h 1208"/>
                  <a:gd name="T40" fmla="*/ 134 w 664"/>
                  <a:gd name="T41" fmla="*/ 242 h 120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64"/>
                  <a:gd name="T64" fmla="*/ 0 h 1208"/>
                  <a:gd name="T65" fmla="*/ 664 w 664"/>
                  <a:gd name="T66" fmla="*/ 1208 h 120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64" h="1208">
                    <a:moveTo>
                      <a:pt x="0" y="826"/>
                    </a:moveTo>
                    <a:lnTo>
                      <a:pt x="0" y="0"/>
                    </a:lnTo>
                    <a:lnTo>
                      <a:pt x="664" y="377"/>
                    </a:lnTo>
                    <a:lnTo>
                      <a:pt x="664" y="1208"/>
                    </a:lnTo>
                    <a:lnTo>
                      <a:pt x="0" y="826"/>
                    </a:lnTo>
                    <a:close/>
                    <a:moveTo>
                      <a:pt x="403" y="725"/>
                    </a:moveTo>
                    <a:lnTo>
                      <a:pt x="423" y="695"/>
                    </a:lnTo>
                    <a:lnTo>
                      <a:pt x="429" y="655"/>
                    </a:lnTo>
                    <a:lnTo>
                      <a:pt x="418" y="604"/>
                    </a:lnTo>
                    <a:lnTo>
                      <a:pt x="393" y="549"/>
                    </a:lnTo>
                    <a:lnTo>
                      <a:pt x="358" y="509"/>
                    </a:lnTo>
                    <a:lnTo>
                      <a:pt x="317" y="484"/>
                    </a:lnTo>
                    <a:lnTo>
                      <a:pt x="276" y="479"/>
                    </a:lnTo>
                    <a:lnTo>
                      <a:pt x="247" y="493"/>
                    </a:lnTo>
                    <a:lnTo>
                      <a:pt x="237" y="524"/>
                    </a:lnTo>
                    <a:lnTo>
                      <a:pt x="237" y="574"/>
                    </a:lnTo>
                    <a:lnTo>
                      <a:pt x="251" y="629"/>
                    </a:lnTo>
                    <a:lnTo>
                      <a:pt x="282" y="675"/>
                    </a:lnTo>
                    <a:lnTo>
                      <a:pt x="327" y="714"/>
                    </a:lnTo>
                    <a:lnTo>
                      <a:pt x="367" y="730"/>
                    </a:lnTo>
                    <a:lnTo>
                      <a:pt x="403" y="725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4" name="Freeform 41"/>
              <p:cNvSpPr>
                <a:spLocks/>
              </p:cNvSpPr>
              <p:nvPr/>
            </p:nvSpPr>
            <p:spPr bwMode="auto">
              <a:xfrm>
                <a:off x="3822" y="1197"/>
                <a:ext cx="5" cy="5"/>
              </a:xfrm>
              <a:custGeom>
                <a:avLst/>
                <a:gdLst>
                  <a:gd name="T0" fmla="*/ 5 w 15"/>
                  <a:gd name="T1" fmla="*/ 0 h 15"/>
                  <a:gd name="T2" fmla="*/ 3 w 15"/>
                  <a:gd name="T3" fmla="*/ 0 h 15"/>
                  <a:gd name="T4" fmla="*/ 2 w 15"/>
                  <a:gd name="T5" fmla="*/ 2 h 15"/>
                  <a:gd name="T6" fmla="*/ 0 w 15"/>
                  <a:gd name="T7" fmla="*/ 3 h 15"/>
                  <a:gd name="T8" fmla="*/ 2 w 15"/>
                  <a:gd name="T9" fmla="*/ 5 h 15"/>
                  <a:gd name="T10" fmla="*/ 5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9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5" name="Freeform 42"/>
              <p:cNvSpPr>
                <a:spLocks/>
              </p:cNvSpPr>
              <p:nvPr/>
            </p:nvSpPr>
            <p:spPr bwMode="auto">
              <a:xfrm>
                <a:off x="3824" y="1197"/>
                <a:ext cx="226" cy="132"/>
              </a:xfrm>
              <a:custGeom>
                <a:avLst/>
                <a:gdLst>
                  <a:gd name="T0" fmla="*/ 226 w 680"/>
                  <a:gd name="T1" fmla="*/ 131 h 397"/>
                  <a:gd name="T2" fmla="*/ 224 w 680"/>
                  <a:gd name="T3" fmla="*/ 127 h 397"/>
                  <a:gd name="T4" fmla="*/ 3 w 680"/>
                  <a:gd name="T5" fmla="*/ 0 h 397"/>
                  <a:gd name="T6" fmla="*/ 0 w 680"/>
                  <a:gd name="T7" fmla="*/ 5 h 397"/>
                  <a:gd name="T8" fmla="*/ 221 w 680"/>
                  <a:gd name="T9" fmla="*/ 132 h 397"/>
                  <a:gd name="T10" fmla="*/ 217 w 680"/>
                  <a:gd name="T11" fmla="*/ 131 h 397"/>
                  <a:gd name="T12" fmla="*/ 221 w 680"/>
                  <a:gd name="T13" fmla="*/ 132 h 397"/>
                  <a:gd name="T14" fmla="*/ 223 w 680"/>
                  <a:gd name="T15" fmla="*/ 132 h 397"/>
                  <a:gd name="T16" fmla="*/ 224 w 680"/>
                  <a:gd name="T17" fmla="*/ 131 h 397"/>
                  <a:gd name="T18" fmla="*/ 226 w 680"/>
                  <a:gd name="T19" fmla="*/ 129 h 397"/>
                  <a:gd name="T20" fmla="*/ 224 w 680"/>
                  <a:gd name="T21" fmla="*/ 127 h 397"/>
                  <a:gd name="T22" fmla="*/ 226 w 680"/>
                  <a:gd name="T23" fmla="*/ 131 h 39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0"/>
                  <a:gd name="T37" fmla="*/ 0 h 397"/>
                  <a:gd name="T38" fmla="*/ 680 w 680"/>
                  <a:gd name="T39" fmla="*/ 397 h 39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0" h="397">
                    <a:moveTo>
                      <a:pt x="680" y="393"/>
                    </a:moveTo>
                    <a:lnTo>
                      <a:pt x="675" y="383"/>
                    </a:lnTo>
                    <a:lnTo>
                      <a:pt x="10" y="0"/>
                    </a:lnTo>
                    <a:lnTo>
                      <a:pt x="0" y="15"/>
                    </a:lnTo>
                    <a:lnTo>
                      <a:pt x="665" y="397"/>
                    </a:lnTo>
                    <a:lnTo>
                      <a:pt x="654" y="393"/>
                    </a:lnTo>
                    <a:lnTo>
                      <a:pt x="665" y="397"/>
                    </a:lnTo>
                    <a:lnTo>
                      <a:pt x="670" y="397"/>
                    </a:lnTo>
                    <a:lnTo>
                      <a:pt x="675" y="393"/>
                    </a:lnTo>
                    <a:lnTo>
                      <a:pt x="680" y="388"/>
                    </a:lnTo>
                    <a:lnTo>
                      <a:pt x="675" y="383"/>
                    </a:lnTo>
                    <a:lnTo>
                      <a:pt x="680" y="3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6" name="Freeform 43"/>
              <p:cNvSpPr>
                <a:spLocks/>
              </p:cNvSpPr>
              <p:nvPr/>
            </p:nvSpPr>
            <p:spPr bwMode="auto">
              <a:xfrm>
                <a:off x="4042" y="1328"/>
                <a:ext cx="8" cy="275"/>
              </a:xfrm>
              <a:custGeom>
                <a:avLst/>
                <a:gdLst>
                  <a:gd name="T0" fmla="*/ 5 w 26"/>
                  <a:gd name="T1" fmla="*/ 275 h 825"/>
                  <a:gd name="T2" fmla="*/ 8 w 26"/>
                  <a:gd name="T3" fmla="*/ 275 h 825"/>
                  <a:gd name="T4" fmla="*/ 8 w 26"/>
                  <a:gd name="T5" fmla="*/ 0 h 825"/>
                  <a:gd name="T6" fmla="*/ 0 w 26"/>
                  <a:gd name="T7" fmla="*/ 0 h 825"/>
                  <a:gd name="T8" fmla="*/ 0 w 26"/>
                  <a:gd name="T9" fmla="*/ 275 h 825"/>
                  <a:gd name="T10" fmla="*/ 5 w 26"/>
                  <a:gd name="T11" fmla="*/ 275 h 8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825"/>
                  <a:gd name="T20" fmla="*/ 26 w 26"/>
                  <a:gd name="T21" fmla="*/ 825 h 8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825">
                    <a:moveTo>
                      <a:pt x="16" y="825"/>
                    </a:moveTo>
                    <a:lnTo>
                      <a:pt x="26" y="825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825"/>
                    </a:lnTo>
                    <a:lnTo>
                      <a:pt x="16" y="8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7" name="Freeform 44"/>
              <p:cNvSpPr>
                <a:spLocks/>
              </p:cNvSpPr>
              <p:nvPr/>
            </p:nvSpPr>
            <p:spPr bwMode="auto">
              <a:xfrm>
                <a:off x="4042" y="1603"/>
                <a:ext cx="8" cy="4"/>
              </a:xfrm>
              <a:custGeom>
                <a:avLst/>
                <a:gdLst>
                  <a:gd name="T0" fmla="*/ 0 w 26"/>
                  <a:gd name="T1" fmla="*/ 0 h 11"/>
                  <a:gd name="T2" fmla="*/ 2 w 26"/>
                  <a:gd name="T3" fmla="*/ 4 h 11"/>
                  <a:gd name="T4" fmla="*/ 5 w 26"/>
                  <a:gd name="T5" fmla="*/ 4 h 11"/>
                  <a:gd name="T6" fmla="*/ 6 w 26"/>
                  <a:gd name="T7" fmla="*/ 4 h 11"/>
                  <a:gd name="T8" fmla="*/ 8 w 26"/>
                  <a:gd name="T9" fmla="*/ 0 h 11"/>
                  <a:gd name="T10" fmla="*/ 0 w 26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1"/>
                  <a:gd name="T20" fmla="*/ 26 w 26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1">
                    <a:moveTo>
                      <a:pt x="0" y="0"/>
                    </a:moveTo>
                    <a:lnTo>
                      <a:pt x="6" y="11"/>
                    </a:lnTo>
                    <a:lnTo>
                      <a:pt x="16" y="11"/>
                    </a:lnTo>
                    <a:lnTo>
                      <a:pt x="21" y="11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8" name="Freeform 45"/>
              <p:cNvSpPr>
                <a:spLocks/>
              </p:cNvSpPr>
              <p:nvPr/>
            </p:nvSpPr>
            <p:spPr bwMode="auto">
              <a:xfrm>
                <a:off x="3951" y="1378"/>
                <a:ext cx="5" cy="5"/>
              </a:xfrm>
              <a:custGeom>
                <a:avLst/>
                <a:gdLst>
                  <a:gd name="T0" fmla="*/ 2 w 15"/>
                  <a:gd name="T1" fmla="*/ 0 h 16"/>
                  <a:gd name="T2" fmla="*/ 0 w 15"/>
                  <a:gd name="T3" fmla="*/ 2 h 16"/>
                  <a:gd name="T4" fmla="*/ 0 w 15"/>
                  <a:gd name="T5" fmla="*/ 3 h 16"/>
                  <a:gd name="T6" fmla="*/ 2 w 15"/>
                  <a:gd name="T7" fmla="*/ 5 h 16"/>
                  <a:gd name="T8" fmla="*/ 5 w 15"/>
                  <a:gd name="T9" fmla="*/ 5 h 16"/>
                  <a:gd name="T10" fmla="*/ 2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9" name="Freeform 46"/>
              <p:cNvSpPr>
                <a:spLocks/>
              </p:cNvSpPr>
              <p:nvPr/>
            </p:nvSpPr>
            <p:spPr bwMode="auto">
              <a:xfrm>
                <a:off x="3953" y="1325"/>
                <a:ext cx="96" cy="58"/>
              </a:xfrm>
              <a:custGeom>
                <a:avLst/>
                <a:gdLst>
                  <a:gd name="T0" fmla="*/ 94 w 287"/>
                  <a:gd name="T1" fmla="*/ 3 h 176"/>
                  <a:gd name="T2" fmla="*/ 93 w 287"/>
                  <a:gd name="T3" fmla="*/ 0 h 176"/>
                  <a:gd name="T4" fmla="*/ 0 w 287"/>
                  <a:gd name="T5" fmla="*/ 53 h 176"/>
                  <a:gd name="T6" fmla="*/ 3 w 287"/>
                  <a:gd name="T7" fmla="*/ 58 h 176"/>
                  <a:gd name="T8" fmla="*/ 96 w 287"/>
                  <a:gd name="T9" fmla="*/ 5 h 176"/>
                  <a:gd name="T10" fmla="*/ 94 w 287"/>
                  <a:gd name="T11" fmla="*/ 3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6"/>
                  <a:gd name="T20" fmla="*/ 287 w 28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6">
                    <a:moveTo>
                      <a:pt x="282" y="10"/>
                    </a:moveTo>
                    <a:lnTo>
                      <a:pt x="277" y="0"/>
                    </a:lnTo>
                    <a:lnTo>
                      <a:pt x="0" y="160"/>
                    </a:lnTo>
                    <a:lnTo>
                      <a:pt x="10" y="176"/>
                    </a:lnTo>
                    <a:lnTo>
                      <a:pt x="287" y="14"/>
                    </a:lnTo>
                    <a:lnTo>
                      <a:pt x="28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0" name="Freeform 47"/>
              <p:cNvSpPr>
                <a:spLocks/>
              </p:cNvSpPr>
              <p:nvPr/>
            </p:nvSpPr>
            <p:spPr bwMode="auto">
              <a:xfrm>
                <a:off x="4045" y="1325"/>
                <a:ext cx="5" cy="4"/>
              </a:xfrm>
              <a:custGeom>
                <a:avLst/>
                <a:gdLst>
                  <a:gd name="T0" fmla="*/ 3 w 15"/>
                  <a:gd name="T1" fmla="*/ 4 h 14"/>
                  <a:gd name="T2" fmla="*/ 5 w 15"/>
                  <a:gd name="T3" fmla="*/ 3 h 14"/>
                  <a:gd name="T4" fmla="*/ 3 w 15"/>
                  <a:gd name="T5" fmla="*/ 1 h 14"/>
                  <a:gd name="T6" fmla="*/ 2 w 15"/>
                  <a:gd name="T7" fmla="*/ 0 h 14"/>
                  <a:gd name="T8" fmla="*/ 0 w 15"/>
                  <a:gd name="T9" fmla="*/ 0 h 14"/>
                  <a:gd name="T10" fmla="*/ 3 w 15"/>
                  <a:gd name="T11" fmla="*/ 4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0" y="14"/>
                    </a:moveTo>
                    <a:lnTo>
                      <a:pt x="15" y="10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1" name="Freeform 48"/>
              <p:cNvSpPr>
                <a:spLocks/>
              </p:cNvSpPr>
              <p:nvPr/>
            </p:nvSpPr>
            <p:spPr bwMode="auto">
              <a:xfrm>
                <a:off x="3730" y="1250"/>
                <a:ext cx="5" cy="6"/>
              </a:xfrm>
              <a:custGeom>
                <a:avLst/>
                <a:gdLst>
                  <a:gd name="T0" fmla="*/ 2 w 15"/>
                  <a:gd name="T1" fmla="*/ 0 h 16"/>
                  <a:gd name="T2" fmla="*/ 0 w 15"/>
                  <a:gd name="T3" fmla="*/ 2 h 16"/>
                  <a:gd name="T4" fmla="*/ 2 w 15"/>
                  <a:gd name="T5" fmla="*/ 4 h 16"/>
                  <a:gd name="T6" fmla="*/ 3 w 15"/>
                  <a:gd name="T7" fmla="*/ 6 h 16"/>
                  <a:gd name="T8" fmla="*/ 5 w 15"/>
                  <a:gd name="T9" fmla="*/ 6 h 16"/>
                  <a:gd name="T10" fmla="*/ 2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2" name="Freeform 49"/>
              <p:cNvSpPr>
                <a:spLocks/>
              </p:cNvSpPr>
              <p:nvPr/>
            </p:nvSpPr>
            <p:spPr bwMode="auto">
              <a:xfrm>
                <a:off x="3731" y="1197"/>
                <a:ext cx="96" cy="59"/>
              </a:xfrm>
              <a:custGeom>
                <a:avLst/>
                <a:gdLst>
                  <a:gd name="T0" fmla="*/ 94 w 287"/>
                  <a:gd name="T1" fmla="*/ 3 h 176"/>
                  <a:gd name="T2" fmla="*/ 93 w 287"/>
                  <a:gd name="T3" fmla="*/ 0 h 176"/>
                  <a:gd name="T4" fmla="*/ 0 w 287"/>
                  <a:gd name="T5" fmla="*/ 54 h 176"/>
                  <a:gd name="T6" fmla="*/ 3 w 287"/>
                  <a:gd name="T7" fmla="*/ 59 h 176"/>
                  <a:gd name="T8" fmla="*/ 96 w 287"/>
                  <a:gd name="T9" fmla="*/ 5 h 176"/>
                  <a:gd name="T10" fmla="*/ 94 w 287"/>
                  <a:gd name="T11" fmla="*/ 3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6"/>
                  <a:gd name="T20" fmla="*/ 287 w 287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6">
                    <a:moveTo>
                      <a:pt x="281" y="10"/>
                    </a:moveTo>
                    <a:lnTo>
                      <a:pt x="277" y="0"/>
                    </a:lnTo>
                    <a:lnTo>
                      <a:pt x="0" y="160"/>
                    </a:lnTo>
                    <a:lnTo>
                      <a:pt x="10" y="176"/>
                    </a:lnTo>
                    <a:lnTo>
                      <a:pt x="287" y="15"/>
                    </a:lnTo>
                    <a:lnTo>
                      <a:pt x="28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3" name="Freeform 50"/>
              <p:cNvSpPr>
                <a:spLocks/>
              </p:cNvSpPr>
              <p:nvPr/>
            </p:nvSpPr>
            <p:spPr bwMode="auto">
              <a:xfrm>
                <a:off x="3824" y="1197"/>
                <a:ext cx="5" cy="5"/>
              </a:xfrm>
              <a:custGeom>
                <a:avLst/>
                <a:gdLst>
                  <a:gd name="T0" fmla="*/ 3 w 15"/>
                  <a:gd name="T1" fmla="*/ 5 h 15"/>
                  <a:gd name="T2" fmla="*/ 5 w 15"/>
                  <a:gd name="T3" fmla="*/ 3 h 15"/>
                  <a:gd name="T4" fmla="*/ 5 w 15"/>
                  <a:gd name="T5" fmla="*/ 2 h 15"/>
                  <a:gd name="T6" fmla="*/ 3 w 15"/>
                  <a:gd name="T7" fmla="*/ 0 h 15"/>
                  <a:gd name="T8" fmla="*/ 0 w 15"/>
                  <a:gd name="T9" fmla="*/ 0 h 15"/>
                  <a:gd name="T10" fmla="*/ 3 w 15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0" y="15"/>
                    </a:moveTo>
                    <a:lnTo>
                      <a:pt x="15" y="10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4" name="Freeform 51"/>
              <p:cNvSpPr>
                <a:spLocks/>
              </p:cNvSpPr>
              <p:nvPr/>
            </p:nvSpPr>
            <p:spPr bwMode="auto">
              <a:xfrm>
                <a:off x="3951" y="1653"/>
                <a:ext cx="5" cy="5"/>
              </a:xfrm>
              <a:custGeom>
                <a:avLst/>
                <a:gdLst>
                  <a:gd name="T0" fmla="*/ 2 w 15"/>
                  <a:gd name="T1" fmla="*/ 0 h 15"/>
                  <a:gd name="T2" fmla="*/ 0 w 15"/>
                  <a:gd name="T3" fmla="*/ 2 h 15"/>
                  <a:gd name="T4" fmla="*/ 0 w 15"/>
                  <a:gd name="T5" fmla="*/ 3 h 15"/>
                  <a:gd name="T6" fmla="*/ 2 w 15"/>
                  <a:gd name="T7" fmla="*/ 5 h 15"/>
                  <a:gd name="T8" fmla="*/ 5 w 15"/>
                  <a:gd name="T9" fmla="*/ 5 h 15"/>
                  <a:gd name="T10" fmla="*/ 2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5" name="Freeform 52"/>
              <p:cNvSpPr>
                <a:spLocks/>
              </p:cNvSpPr>
              <p:nvPr/>
            </p:nvSpPr>
            <p:spPr bwMode="auto">
              <a:xfrm>
                <a:off x="3953" y="1601"/>
                <a:ext cx="96" cy="57"/>
              </a:xfrm>
              <a:custGeom>
                <a:avLst/>
                <a:gdLst>
                  <a:gd name="T0" fmla="*/ 94 w 287"/>
                  <a:gd name="T1" fmla="*/ 2 h 171"/>
                  <a:gd name="T2" fmla="*/ 93 w 287"/>
                  <a:gd name="T3" fmla="*/ 0 h 171"/>
                  <a:gd name="T4" fmla="*/ 0 w 287"/>
                  <a:gd name="T5" fmla="*/ 52 h 171"/>
                  <a:gd name="T6" fmla="*/ 3 w 287"/>
                  <a:gd name="T7" fmla="*/ 57 h 171"/>
                  <a:gd name="T8" fmla="*/ 96 w 287"/>
                  <a:gd name="T9" fmla="*/ 5 h 171"/>
                  <a:gd name="T10" fmla="*/ 94 w 287"/>
                  <a:gd name="T11" fmla="*/ 2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7"/>
                  <a:gd name="T19" fmla="*/ 0 h 171"/>
                  <a:gd name="T20" fmla="*/ 287 w 287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7" h="171">
                    <a:moveTo>
                      <a:pt x="282" y="5"/>
                    </a:moveTo>
                    <a:lnTo>
                      <a:pt x="277" y="0"/>
                    </a:lnTo>
                    <a:lnTo>
                      <a:pt x="0" y="156"/>
                    </a:lnTo>
                    <a:lnTo>
                      <a:pt x="10" y="171"/>
                    </a:lnTo>
                    <a:lnTo>
                      <a:pt x="287" y="16"/>
                    </a:lnTo>
                    <a:lnTo>
                      <a:pt x="282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6" name="Freeform 53"/>
              <p:cNvSpPr>
                <a:spLocks/>
              </p:cNvSpPr>
              <p:nvPr/>
            </p:nvSpPr>
            <p:spPr bwMode="auto">
              <a:xfrm>
                <a:off x="4045" y="1601"/>
                <a:ext cx="5" cy="6"/>
              </a:xfrm>
              <a:custGeom>
                <a:avLst/>
                <a:gdLst>
                  <a:gd name="T0" fmla="*/ 3 w 15"/>
                  <a:gd name="T1" fmla="*/ 6 h 16"/>
                  <a:gd name="T2" fmla="*/ 5 w 15"/>
                  <a:gd name="T3" fmla="*/ 4 h 16"/>
                  <a:gd name="T4" fmla="*/ 3 w 15"/>
                  <a:gd name="T5" fmla="*/ 0 h 16"/>
                  <a:gd name="T6" fmla="*/ 2 w 15"/>
                  <a:gd name="T7" fmla="*/ 0 h 16"/>
                  <a:gd name="T8" fmla="*/ 0 w 15"/>
                  <a:gd name="T9" fmla="*/ 0 h 16"/>
                  <a:gd name="T10" fmla="*/ 3 w 15"/>
                  <a:gd name="T11" fmla="*/ 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0" y="16"/>
                    </a:moveTo>
                    <a:lnTo>
                      <a:pt x="15" y="1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7" name="Freeform 54"/>
              <p:cNvSpPr>
                <a:spLocks/>
              </p:cNvSpPr>
              <p:nvPr/>
            </p:nvSpPr>
            <p:spPr bwMode="auto">
              <a:xfrm>
                <a:off x="3864" y="149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2 h 15"/>
                  <a:gd name="T4" fmla="*/ 1 w 15"/>
                  <a:gd name="T5" fmla="*/ 3 h 15"/>
                  <a:gd name="T6" fmla="*/ 3 w 15"/>
                  <a:gd name="T7" fmla="*/ 5 h 15"/>
                  <a:gd name="T8" fmla="*/ 5 w 15"/>
                  <a:gd name="T9" fmla="*/ 3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8" name="Freeform 55"/>
              <p:cNvSpPr>
                <a:spLocks/>
              </p:cNvSpPr>
              <p:nvPr/>
            </p:nvSpPr>
            <p:spPr bwMode="auto">
              <a:xfrm>
                <a:off x="3864" y="1482"/>
                <a:ext cx="13" cy="15"/>
              </a:xfrm>
              <a:custGeom>
                <a:avLst/>
                <a:gdLst>
                  <a:gd name="T0" fmla="*/ 7 w 40"/>
                  <a:gd name="T1" fmla="*/ 4 h 46"/>
                  <a:gd name="T2" fmla="*/ 7 w 40"/>
                  <a:gd name="T3" fmla="*/ 2 h 46"/>
                  <a:gd name="T4" fmla="*/ 0 w 40"/>
                  <a:gd name="T5" fmla="*/ 12 h 46"/>
                  <a:gd name="T6" fmla="*/ 5 w 40"/>
                  <a:gd name="T7" fmla="*/ 15 h 46"/>
                  <a:gd name="T8" fmla="*/ 12 w 40"/>
                  <a:gd name="T9" fmla="*/ 5 h 46"/>
                  <a:gd name="T10" fmla="*/ 13 w 40"/>
                  <a:gd name="T11" fmla="*/ 5 h 46"/>
                  <a:gd name="T12" fmla="*/ 12 w 40"/>
                  <a:gd name="T13" fmla="*/ 5 h 46"/>
                  <a:gd name="T14" fmla="*/ 12 w 40"/>
                  <a:gd name="T15" fmla="*/ 4 h 46"/>
                  <a:gd name="T16" fmla="*/ 12 w 40"/>
                  <a:gd name="T17" fmla="*/ 2 h 46"/>
                  <a:gd name="T18" fmla="*/ 8 w 40"/>
                  <a:gd name="T19" fmla="*/ 0 h 46"/>
                  <a:gd name="T20" fmla="*/ 7 w 40"/>
                  <a:gd name="T21" fmla="*/ 2 h 46"/>
                  <a:gd name="T22" fmla="*/ 7 w 40"/>
                  <a:gd name="T23" fmla="*/ 4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6"/>
                  <a:gd name="T38" fmla="*/ 40 w 40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6">
                    <a:moveTo>
                      <a:pt x="20" y="11"/>
                    </a:moveTo>
                    <a:lnTo>
                      <a:pt x="20" y="5"/>
                    </a:lnTo>
                    <a:lnTo>
                      <a:pt x="0" y="36"/>
                    </a:lnTo>
                    <a:lnTo>
                      <a:pt x="15" y="4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5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9" name="Freeform 56"/>
              <p:cNvSpPr>
                <a:spLocks/>
              </p:cNvSpPr>
              <p:nvPr/>
            </p:nvSpPr>
            <p:spPr bwMode="auto">
              <a:xfrm>
                <a:off x="3871" y="1469"/>
                <a:ext cx="8" cy="18"/>
              </a:xfrm>
              <a:custGeom>
                <a:avLst/>
                <a:gdLst>
                  <a:gd name="T0" fmla="*/ 2 w 25"/>
                  <a:gd name="T1" fmla="*/ 5 h 55"/>
                  <a:gd name="T2" fmla="*/ 2 w 25"/>
                  <a:gd name="T3" fmla="*/ 3 h 55"/>
                  <a:gd name="T4" fmla="*/ 0 w 25"/>
                  <a:gd name="T5" fmla="*/ 16 h 55"/>
                  <a:gd name="T6" fmla="*/ 6 w 25"/>
                  <a:gd name="T7" fmla="*/ 18 h 55"/>
                  <a:gd name="T8" fmla="*/ 8 w 25"/>
                  <a:gd name="T9" fmla="*/ 5 h 55"/>
                  <a:gd name="T10" fmla="*/ 8 w 25"/>
                  <a:gd name="T11" fmla="*/ 3 h 55"/>
                  <a:gd name="T12" fmla="*/ 8 w 25"/>
                  <a:gd name="T13" fmla="*/ 5 h 55"/>
                  <a:gd name="T14" fmla="*/ 8 w 25"/>
                  <a:gd name="T15" fmla="*/ 2 h 55"/>
                  <a:gd name="T16" fmla="*/ 6 w 25"/>
                  <a:gd name="T17" fmla="*/ 0 h 55"/>
                  <a:gd name="T18" fmla="*/ 3 w 25"/>
                  <a:gd name="T19" fmla="*/ 0 h 55"/>
                  <a:gd name="T20" fmla="*/ 2 w 25"/>
                  <a:gd name="T21" fmla="*/ 3 h 55"/>
                  <a:gd name="T22" fmla="*/ 2 w 25"/>
                  <a:gd name="T23" fmla="*/ 5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55"/>
                  <a:gd name="T38" fmla="*/ 25 w 25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55">
                    <a:moveTo>
                      <a:pt x="5" y="14"/>
                    </a:moveTo>
                    <a:lnTo>
                      <a:pt x="5" y="10"/>
                    </a:lnTo>
                    <a:lnTo>
                      <a:pt x="0" y="50"/>
                    </a:lnTo>
                    <a:lnTo>
                      <a:pt x="20" y="55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0" name="Freeform 57"/>
              <p:cNvSpPr>
                <a:spLocks/>
              </p:cNvSpPr>
              <p:nvPr/>
            </p:nvSpPr>
            <p:spPr bwMode="auto">
              <a:xfrm>
                <a:off x="3869" y="1452"/>
                <a:ext cx="10" cy="22"/>
              </a:xfrm>
              <a:custGeom>
                <a:avLst/>
                <a:gdLst>
                  <a:gd name="T0" fmla="*/ 0 w 30"/>
                  <a:gd name="T1" fmla="*/ 5 h 65"/>
                  <a:gd name="T2" fmla="*/ 3 w 30"/>
                  <a:gd name="T3" fmla="*/ 22 h 65"/>
                  <a:gd name="T4" fmla="*/ 10 w 30"/>
                  <a:gd name="T5" fmla="*/ 21 h 65"/>
                  <a:gd name="T6" fmla="*/ 7 w 30"/>
                  <a:gd name="T7" fmla="*/ 3 h 65"/>
                  <a:gd name="T8" fmla="*/ 7 w 30"/>
                  <a:gd name="T9" fmla="*/ 2 h 65"/>
                  <a:gd name="T10" fmla="*/ 7 w 30"/>
                  <a:gd name="T11" fmla="*/ 3 h 65"/>
                  <a:gd name="T12" fmla="*/ 5 w 30"/>
                  <a:gd name="T13" fmla="*/ 0 h 65"/>
                  <a:gd name="T14" fmla="*/ 2 w 30"/>
                  <a:gd name="T15" fmla="*/ 0 h 65"/>
                  <a:gd name="T16" fmla="*/ 0 w 30"/>
                  <a:gd name="T17" fmla="*/ 2 h 65"/>
                  <a:gd name="T18" fmla="*/ 0 w 30"/>
                  <a:gd name="T19" fmla="*/ 5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65"/>
                  <a:gd name="T32" fmla="*/ 30 w 30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65">
                    <a:moveTo>
                      <a:pt x="0" y="15"/>
                    </a:moveTo>
                    <a:lnTo>
                      <a:pt x="10" y="65"/>
                    </a:lnTo>
                    <a:lnTo>
                      <a:pt x="30" y="61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1" name="Freeform 58"/>
              <p:cNvSpPr>
                <a:spLocks/>
              </p:cNvSpPr>
              <p:nvPr/>
            </p:nvSpPr>
            <p:spPr bwMode="auto">
              <a:xfrm>
                <a:off x="3861" y="1434"/>
                <a:ext cx="15" cy="23"/>
              </a:xfrm>
              <a:custGeom>
                <a:avLst/>
                <a:gdLst>
                  <a:gd name="T0" fmla="*/ 0 w 46"/>
                  <a:gd name="T1" fmla="*/ 7 h 70"/>
                  <a:gd name="T2" fmla="*/ 0 w 46"/>
                  <a:gd name="T3" fmla="*/ 5 h 70"/>
                  <a:gd name="T4" fmla="*/ 8 w 46"/>
                  <a:gd name="T5" fmla="*/ 23 h 70"/>
                  <a:gd name="T6" fmla="*/ 15 w 46"/>
                  <a:gd name="T7" fmla="*/ 20 h 70"/>
                  <a:gd name="T8" fmla="*/ 7 w 46"/>
                  <a:gd name="T9" fmla="*/ 1 h 70"/>
                  <a:gd name="T10" fmla="*/ 5 w 46"/>
                  <a:gd name="T11" fmla="*/ 1 h 70"/>
                  <a:gd name="T12" fmla="*/ 7 w 46"/>
                  <a:gd name="T13" fmla="*/ 1 h 70"/>
                  <a:gd name="T14" fmla="*/ 5 w 46"/>
                  <a:gd name="T15" fmla="*/ 0 h 70"/>
                  <a:gd name="T16" fmla="*/ 2 w 46"/>
                  <a:gd name="T17" fmla="*/ 0 h 70"/>
                  <a:gd name="T18" fmla="*/ 0 w 46"/>
                  <a:gd name="T19" fmla="*/ 3 h 70"/>
                  <a:gd name="T20" fmla="*/ 0 w 46"/>
                  <a:gd name="T21" fmla="*/ 5 h 70"/>
                  <a:gd name="T22" fmla="*/ 0 w 46"/>
                  <a:gd name="T23" fmla="*/ 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70"/>
                  <a:gd name="T38" fmla="*/ 46 w 46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70">
                    <a:moveTo>
                      <a:pt x="0" y="20"/>
                    </a:moveTo>
                    <a:lnTo>
                      <a:pt x="0" y="15"/>
                    </a:lnTo>
                    <a:lnTo>
                      <a:pt x="25" y="70"/>
                    </a:lnTo>
                    <a:lnTo>
                      <a:pt x="46" y="61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2" name="Freeform 59"/>
              <p:cNvSpPr>
                <a:spLocks/>
              </p:cNvSpPr>
              <p:nvPr/>
            </p:nvSpPr>
            <p:spPr bwMode="auto">
              <a:xfrm>
                <a:off x="3849" y="1420"/>
                <a:ext cx="16" cy="20"/>
              </a:xfrm>
              <a:custGeom>
                <a:avLst/>
                <a:gdLst>
                  <a:gd name="T0" fmla="*/ 2 w 50"/>
                  <a:gd name="T1" fmla="*/ 5 h 61"/>
                  <a:gd name="T2" fmla="*/ 0 w 50"/>
                  <a:gd name="T3" fmla="*/ 5 h 61"/>
                  <a:gd name="T4" fmla="*/ 12 w 50"/>
                  <a:gd name="T5" fmla="*/ 20 h 61"/>
                  <a:gd name="T6" fmla="*/ 16 w 50"/>
                  <a:gd name="T7" fmla="*/ 15 h 61"/>
                  <a:gd name="T8" fmla="*/ 5 w 50"/>
                  <a:gd name="T9" fmla="*/ 0 h 61"/>
                  <a:gd name="T10" fmla="*/ 4 w 50"/>
                  <a:gd name="T11" fmla="*/ 0 h 61"/>
                  <a:gd name="T12" fmla="*/ 0 w 50"/>
                  <a:gd name="T13" fmla="*/ 0 h 61"/>
                  <a:gd name="T14" fmla="*/ 0 w 50"/>
                  <a:gd name="T15" fmla="*/ 4 h 61"/>
                  <a:gd name="T16" fmla="*/ 0 w 50"/>
                  <a:gd name="T17" fmla="*/ 5 h 61"/>
                  <a:gd name="T18" fmla="*/ 2 w 50"/>
                  <a:gd name="T19" fmla="*/ 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61"/>
                  <a:gd name="T32" fmla="*/ 50 w 50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61">
                    <a:moveTo>
                      <a:pt x="6" y="15"/>
                    </a:moveTo>
                    <a:lnTo>
                      <a:pt x="0" y="15"/>
                    </a:lnTo>
                    <a:lnTo>
                      <a:pt x="36" y="61"/>
                    </a:lnTo>
                    <a:lnTo>
                      <a:pt x="50" y="4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3" name="Freeform 60"/>
              <p:cNvSpPr>
                <a:spLocks/>
              </p:cNvSpPr>
              <p:nvPr/>
            </p:nvSpPr>
            <p:spPr bwMode="auto">
              <a:xfrm>
                <a:off x="3836" y="1412"/>
                <a:ext cx="18" cy="13"/>
              </a:xfrm>
              <a:custGeom>
                <a:avLst/>
                <a:gdLst>
                  <a:gd name="T0" fmla="*/ 1 w 55"/>
                  <a:gd name="T1" fmla="*/ 7 h 40"/>
                  <a:gd name="T2" fmla="*/ 1 w 55"/>
                  <a:gd name="T3" fmla="*/ 5 h 40"/>
                  <a:gd name="T4" fmla="*/ 15 w 55"/>
                  <a:gd name="T5" fmla="*/ 13 h 40"/>
                  <a:gd name="T6" fmla="*/ 18 w 55"/>
                  <a:gd name="T7" fmla="*/ 8 h 40"/>
                  <a:gd name="T8" fmla="*/ 5 w 55"/>
                  <a:gd name="T9" fmla="*/ 0 h 40"/>
                  <a:gd name="T10" fmla="*/ 3 w 55"/>
                  <a:gd name="T11" fmla="*/ 0 h 40"/>
                  <a:gd name="T12" fmla="*/ 5 w 55"/>
                  <a:gd name="T13" fmla="*/ 0 h 40"/>
                  <a:gd name="T14" fmla="*/ 1 w 55"/>
                  <a:gd name="T15" fmla="*/ 0 h 40"/>
                  <a:gd name="T16" fmla="*/ 0 w 55"/>
                  <a:gd name="T17" fmla="*/ 2 h 40"/>
                  <a:gd name="T18" fmla="*/ 0 w 55"/>
                  <a:gd name="T19" fmla="*/ 4 h 40"/>
                  <a:gd name="T20" fmla="*/ 1 w 55"/>
                  <a:gd name="T21" fmla="*/ 5 h 40"/>
                  <a:gd name="T22" fmla="*/ 1 w 55"/>
                  <a:gd name="T23" fmla="*/ 7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40"/>
                  <a:gd name="T38" fmla="*/ 55 w 55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40">
                    <a:moveTo>
                      <a:pt x="4" y="20"/>
                    </a:moveTo>
                    <a:lnTo>
                      <a:pt x="4" y="15"/>
                    </a:lnTo>
                    <a:lnTo>
                      <a:pt x="45" y="40"/>
                    </a:lnTo>
                    <a:lnTo>
                      <a:pt x="55" y="2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4" name="Freeform 61"/>
              <p:cNvSpPr>
                <a:spLocks/>
              </p:cNvSpPr>
              <p:nvPr/>
            </p:nvSpPr>
            <p:spPr bwMode="auto">
              <a:xfrm>
                <a:off x="3822" y="1410"/>
                <a:ext cx="17" cy="8"/>
              </a:xfrm>
              <a:custGeom>
                <a:avLst/>
                <a:gdLst>
                  <a:gd name="T0" fmla="*/ 5 w 50"/>
                  <a:gd name="T1" fmla="*/ 5 h 25"/>
                  <a:gd name="T2" fmla="*/ 3 w 50"/>
                  <a:gd name="T3" fmla="*/ 6 h 25"/>
                  <a:gd name="T4" fmla="*/ 15 w 50"/>
                  <a:gd name="T5" fmla="*/ 8 h 25"/>
                  <a:gd name="T6" fmla="*/ 17 w 50"/>
                  <a:gd name="T7" fmla="*/ 2 h 25"/>
                  <a:gd name="T8" fmla="*/ 5 w 50"/>
                  <a:gd name="T9" fmla="*/ 0 h 25"/>
                  <a:gd name="T10" fmla="*/ 2 w 50"/>
                  <a:gd name="T11" fmla="*/ 0 h 25"/>
                  <a:gd name="T12" fmla="*/ 5 w 50"/>
                  <a:gd name="T13" fmla="*/ 0 h 25"/>
                  <a:gd name="T14" fmla="*/ 2 w 50"/>
                  <a:gd name="T15" fmla="*/ 0 h 25"/>
                  <a:gd name="T16" fmla="*/ 0 w 50"/>
                  <a:gd name="T17" fmla="*/ 2 h 25"/>
                  <a:gd name="T18" fmla="*/ 2 w 50"/>
                  <a:gd name="T19" fmla="*/ 5 h 25"/>
                  <a:gd name="T20" fmla="*/ 3 w 50"/>
                  <a:gd name="T21" fmla="*/ 6 h 25"/>
                  <a:gd name="T22" fmla="*/ 5 w 50"/>
                  <a:gd name="T23" fmla="*/ 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25"/>
                  <a:gd name="T38" fmla="*/ 50 w 50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25">
                    <a:moveTo>
                      <a:pt x="15" y="16"/>
                    </a:moveTo>
                    <a:lnTo>
                      <a:pt x="9" y="20"/>
                    </a:lnTo>
                    <a:lnTo>
                      <a:pt x="45" y="25"/>
                    </a:lnTo>
                    <a:lnTo>
                      <a:pt x="50" y="5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5" name="Freeform 62"/>
              <p:cNvSpPr>
                <a:spLocks/>
              </p:cNvSpPr>
              <p:nvPr/>
            </p:nvSpPr>
            <p:spPr bwMode="auto">
              <a:xfrm>
                <a:off x="3812" y="1410"/>
                <a:ext cx="15" cy="12"/>
              </a:xfrm>
              <a:custGeom>
                <a:avLst/>
                <a:gdLst>
                  <a:gd name="T0" fmla="*/ 7 w 45"/>
                  <a:gd name="T1" fmla="*/ 10 h 36"/>
                  <a:gd name="T2" fmla="*/ 5 w 45"/>
                  <a:gd name="T3" fmla="*/ 12 h 36"/>
                  <a:gd name="T4" fmla="*/ 15 w 45"/>
                  <a:gd name="T5" fmla="*/ 5 h 36"/>
                  <a:gd name="T6" fmla="*/ 12 w 45"/>
                  <a:gd name="T7" fmla="*/ 0 h 36"/>
                  <a:gd name="T8" fmla="*/ 2 w 45"/>
                  <a:gd name="T9" fmla="*/ 7 h 36"/>
                  <a:gd name="T10" fmla="*/ 0 w 45"/>
                  <a:gd name="T11" fmla="*/ 7 h 36"/>
                  <a:gd name="T12" fmla="*/ 2 w 45"/>
                  <a:gd name="T13" fmla="*/ 7 h 36"/>
                  <a:gd name="T14" fmla="*/ 0 w 45"/>
                  <a:gd name="T15" fmla="*/ 8 h 36"/>
                  <a:gd name="T16" fmla="*/ 2 w 45"/>
                  <a:gd name="T17" fmla="*/ 10 h 36"/>
                  <a:gd name="T18" fmla="*/ 3 w 45"/>
                  <a:gd name="T19" fmla="*/ 12 h 36"/>
                  <a:gd name="T20" fmla="*/ 5 w 45"/>
                  <a:gd name="T21" fmla="*/ 12 h 36"/>
                  <a:gd name="T22" fmla="*/ 7 w 45"/>
                  <a:gd name="T23" fmla="*/ 1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36"/>
                  <a:gd name="T38" fmla="*/ 45 w 4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36">
                    <a:moveTo>
                      <a:pt x="20" y="30"/>
                    </a:moveTo>
                    <a:lnTo>
                      <a:pt x="14" y="36"/>
                    </a:lnTo>
                    <a:lnTo>
                      <a:pt x="45" y="16"/>
                    </a:lnTo>
                    <a:lnTo>
                      <a:pt x="35" y="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6" name="Freeform 63"/>
              <p:cNvSpPr>
                <a:spLocks/>
              </p:cNvSpPr>
              <p:nvPr/>
            </p:nvSpPr>
            <p:spPr bwMode="auto">
              <a:xfrm>
                <a:off x="3807" y="1417"/>
                <a:ext cx="12" cy="17"/>
              </a:xfrm>
              <a:custGeom>
                <a:avLst/>
                <a:gdLst>
                  <a:gd name="T0" fmla="*/ 7 w 36"/>
                  <a:gd name="T1" fmla="*/ 14 h 51"/>
                  <a:gd name="T2" fmla="*/ 7 w 36"/>
                  <a:gd name="T3" fmla="*/ 15 h 51"/>
                  <a:gd name="T4" fmla="*/ 12 w 36"/>
                  <a:gd name="T5" fmla="*/ 3 h 51"/>
                  <a:gd name="T6" fmla="*/ 5 w 36"/>
                  <a:gd name="T7" fmla="*/ 0 h 51"/>
                  <a:gd name="T8" fmla="*/ 0 w 36"/>
                  <a:gd name="T9" fmla="*/ 12 h 51"/>
                  <a:gd name="T10" fmla="*/ 0 w 36"/>
                  <a:gd name="T11" fmla="*/ 14 h 51"/>
                  <a:gd name="T12" fmla="*/ 0 w 36"/>
                  <a:gd name="T13" fmla="*/ 12 h 51"/>
                  <a:gd name="T14" fmla="*/ 0 w 36"/>
                  <a:gd name="T15" fmla="*/ 14 h 51"/>
                  <a:gd name="T16" fmla="*/ 4 w 36"/>
                  <a:gd name="T17" fmla="*/ 17 h 51"/>
                  <a:gd name="T18" fmla="*/ 5 w 36"/>
                  <a:gd name="T19" fmla="*/ 17 h 51"/>
                  <a:gd name="T20" fmla="*/ 7 w 36"/>
                  <a:gd name="T21" fmla="*/ 15 h 51"/>
                  <a:gd name="T22" fmla="*/ 7 w 36"/>
                  <a:gd name="T23" fmla="*/ 14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51"/>
                  <a:gd name="T38" fmla="*/ 36 w 36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51">
                    <a:moveTo>
                      <a:pt x="21" y="41"/>
                    </a:moveTo>
                    <a:lnTo>
                      <a:pt x="21" y="46"/>
                    </a:lnTo>
                    <a:lnTo>
                      <a:pt x="36" y="1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11" y="51"/>
                    </a:lnTo>
                    <a:lnTo>
                      <a:pt x="16" y="51"/>
                    </a:lnTo>
                    <a:lnTo>
                      <a:pt x="21" y="46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7" name="Freeform 64"/>
              <p:cNvSpPr>
                <a:spLocks/>
              </p:cNvSpPr>
              <p:nvPr/>
            </p:nvSpPr>
            <p:spPr bwMode="auto">
              <a:xfrm>
                <a:off x="3807" y="1430"/>
                <a:ext cx="8" cy="20"/>
              </a:xfrm>
              <a:custGeom>
                <a:avLst/>
                <a:gdLst>
                  <a:gd name="T0" fmla="*/ 8 w 26"/>
                  <a:gd name="T1" fmla="*/ 15 h 60"/>
                  <a:gd name="T2" fmla="*/ 8 w 26"/>
                  <a:gd name="T3" fmla="*/ 17 h 60"/>
                  <a:gd name="T4" fmla="*/ 6 w 26"/>
                  <a:gd name="T5" fmla="*/ 0 h 60"/>
                  <a:gd name="T6" fmla="*/ 0 w 26"/>
                  <a:gd name="T7" fmla="*/ 0 h 60"/>
                  <a:gd name="T8" fmla="*/ 2 w 26"/>
                  <a:gd name="T9" fmla="*/ 17 h 60"/>
                  <a:gd name="T10" fmla="*/ 2 w 26"/>
                  <a:gd name="T11" fmla="*/ 18 h 60"/>
                  <a:gd name="T12" fmla="*/ 5 w 26"/>
                  <a:gd name="T13" fmla="*/ 20 h 60"/>
                  <a:gd name="T14" fmla="*/ 6 w 26"/>
                  <a:gd name="T15" fmla="*/ 18 h 60"/>
                  <a:gd name="T16" fmla="*/ 8 w 26"/>
                  <a:gd name="T17" fmla="*/ 17 h 60"/>
                  <a:gd name="T18" fmla="*/ 8 w 26"/>
                  <a:gd name="T19" fmla="*/ 1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26" y="45"/>
                    </a:moveTo>
                    <a:lnTo>
                      <a:pt x="26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21" y="55"/>
                    </a:lnTo>
                    <a:lnTo>
                      <a:pt x="26" y="50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8" name="Freeform 65"/>
              <p:cNvSpPr>
                <a:spLocks/>
              </p:cNvSpPr>
              <p:nvPr/>
            </p:nvSpPr>
            <p:spPr bwMode="auto">
              <a:xfrm>
                <a:off x="3808" y="1445"/>
                <a:ext cx="12" cy="22"/>
              </a:xfrm>
              <a:custGeom>
                <a:avLst/>
                <a:gdLst>
                  <a:gd name="T0" fmla="*/ 12 w 36"/>
                  <a:gd name="T1" fmla="*/ 17 h 65"/>
                  <a:gd name="T2" fmla="*/ 12 w 36"/>
                  <a:gd name="T3" fmla="*/ 19 h 65"/>
                  <a:gd name="T4" fmla="*/ 7 w 36"/>
                  <a:gd name="T5" fmla="*/ 0 h 65"/>
                  <a:gd name="T6" fmla="*/ 0 w 36"/>
                  <a:gd name="T7" fmla="*/ 2 h 65"/>
                  <a:gd name="T8" fmla="*/ 5 w 36"/>
                  <a:gd name="T9" fmla="*/ 20 h 65"/>
                  <a:gd name="T10" fmla="*/ 7 w 36"/>
                  <a:gd name="T11" fmla="*/ 20 h 65"/>
                  <a:gd name="T12" fmla="*/ 5 w 36"/>
                  <a:gd name="T13" fmla="*/ 20 h 65"/>
                  <a:gd name="T14" fmla="*/ 7 w 36"/>
                  <a:gd name="T15" fmla="*/ 22 h 65"/>
                  <a:gd name="T16" fmla="*/ 10 w 36"/>
                  <a:gd name="T17" fmla="*/ 22 h 65"/>
                  <a:gd name="T18" fmla="*/ 12 w 36"/>
                  <a:gd name="T19" fmla="*/ 20 h 65"/>
                  <a:gd name="T20" fmla="*/ 12 w 36"/>
                  <a:gd name="T21" fmla="*/ 19 h 65"/>
                  <a:gd name="T22" fmla="*/ 12 w 36"/>
                  <a:gd name="T23" fmla="*/ 17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5"/>
                  <a:gd name="T38" fmla="*/ 36 w 3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5">
                    <a:moveTo>
                      <a:pt x="36" y="51"/>
                    </a:moveTo>
                    <a:lnTo>
                      <a:pt x="36" y="55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16" y="60"/>
                    </a:lnTo>
                    <a:lnTo>
                      <a:pt x="21" y="60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31" y="65"/>
                    </a:lnTo>
                    <a:lnTo>
                      <a:pt x="36" y="60"/>
                    </a:lnTo>
                    <a:lnTo>
                      <a:pt x="36" y="55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9" name="Freeform 66"/>
              <p:cNvSpPr>
                <a:spLocks/>
              </p:cNvSpPr>
              <p:nvPr/>
            </p:nvSpPr>
            <p:spPr bwMode="auto">
              <a:xfrm>
                <a:off x="3815" y="1462"/>
                <a:ext cx="15" cy="22"/>
              </a:xfrm>
              <a:custGeom>
                <a:avLst/>
                <a:gdLst>
                  <a:gd name="T0" fmla="*/ 15 w 45"/>
                  <a:gd name="T1" fmla="*/ 15 h 64"/>
                  <a:gd name="T2" fmla="*/ 15 w 45"/>
                  <a:gd name="T3" fmla="*/ 17 h 64"/>
                  <a:gd name="T4" fmla="*/ 5 w 45"/>
                  <a:gd name="T5" fmla="*/ 0 h 64"/>
                  <a:gd name="T6" fmla="*/ 0 w 45"/>
                  <a:gd name="T7" fmla="*/ 3 h 64"/>
                  <a:gd name="T8" fmla="*/ 10 w 45"/>
                  <a:gd name="T9" fmla="*/ 20 h 64"/>
                  <a:gd name="T10" fmla="*/ 12 w 45"/>
                  <a:gd name="T11" fmla="*/ 22 h 64"/>
                  <a:gd name="T12" fmla="*/ 15 w 45"/>
                  <a:gd name="T13" fmla="*/ 20 h 64"/>
                  <a:gd name="T14" fmla="*/ 15 w 45"/>
                  <a:gd name="T15" fmla="*/ 19 h 64"/>
                  <a:gd name="T16" fmla="*/ 15 w 45"/>
                  <a:gd name="T17" fmla="*/ 17 h 64"/>
                  <a:gd name="T18" fmla="*/ 15 w 45"/>
                  <a:gd name="T19" fmla="*/ 1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4"/>
                  <a:gd name="T32" fmla="*/ 45 w 45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4">
                    <a:moveTo>
                      <a:pt x="45" y="45"/>
                    </a:moveTo>
                    <a:lnTo>
                      <a:pt x="45" y="50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29" y="59"/>
                    </a:lnTo>
                    <a:lnTo>
                      <a:pt x="35" y="64"/>
                    </a:lnTo>
                    <a:lnTo>
                      <a:pt x="45" y="59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0" name="Freeform 67"/>
              <p:cNvSpPr>
                <a:spLocks/>
              </p:cNvSpPr>
              <p:nvPr/>
            </p:nvSpPr>
            <p:spPr bwMode="auto">
              <a:xfrm>
                <a:off x="3825" y="1477"/>
                <a:ext cx="21" cy="19"/>
              </a:xfrm>
              <a:custGeom>
                <a:avLst/>
                <a:gdLst>
                  <a:gd name="T0" fmla="*/ 19 w 62"/>
                  <a:gd name="T1" fmla="*/ 12 h 55"/>
                  <a:gd name="T2" fmla="*/ 21 w 62"/>
                  <a:gd name="T3" fmla="*/ 12 h 55"/>
                  <a:gd name="T4" fmla="*/ 5 w 62"/>
                  <a:gd name="T5" fmla="*/ 0 h 55"/>
                  <a:gd name="T6" fmla="*/ 0 w 62"/>
                  <a:gd name="T7" fmla="*/ 5 h 55"/>
                  <a:gd name="T8" fmla="*/ 16 w 62"/>
                  <a:gd name="T9" fmla="*/ 17 h 55"/>
                  <a:gd name="T10" fmla="*/ 16 w 62"/>
                  <a:gd name="T11" fmla="*/ 19 h 55"/>
                  <a:gd name="T12" fmla="*/ 16 w 62"/>
                  <a:gd name="T13" fmla="*/ 17 h 55"/>
                  <a:gd name="T14" fmla="*/ 17 w 62"/>
                  <a:gd name="T15" fmla="*/ 19 h 55"/>
                  <a:gd name="T16" fmla="*/ 21 w 62"/>
                  <a:gd name="T17" fmla="*/ 17 h 55"/>
                  <a:gd name="T18" fmla="*/ 21 w 62"/>
                  <a:gd name="T19" fmla="*/ 15 h 55"/>
                  <a:gd name="T20" fmla="*/ 21 w 62"/>
                  <a:gd name="T21" fmla="*/ 12 h 55"/>
                  <a:gd name="T22" fmla="*/ 19 w 62"/>
                  <a:gd name="T23" fmla="*/ 12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55"/>
                  <a:gd name="T38" fmla="*/ 62 w 62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55">
                    <a:moveTo>
                      <a:pt x="57" y="35"/>
                    </a:moveTo>
                    <a:lnTo>
                      <a:pt x="62" y="35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51" y="55"/>
                    </a:lnTo>
                    <a:lnTo>
                      <a:pt x="62" y="50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1" name="Freeform 68"/>
              <p:cNvSpPr>
                <a:spLocks/>
              </p:cNvSpPr>
              <p:nvPr/>
            </p:nvSpPr>
            <p:spPr bwMode="auto">
              <a:xfrm>
                <a:off x="3840" y="1489"/>
                <a:ext cx="19" cy="12"/>
              </a:xfrm>
              <a:custGeom>
                <a:avLst/>
                <a:gdLst>
                  <a:gd name="T0" fmla="*/ 14 w 56"/>
                  <a:gd name="T1" fmla="*/ 5 h 35"/>
                  <a:gd name="T2" fmla="*/ 17 w 56"/>
                  <a:gd name="T3" fmla="*/ 5 h 35"/>
                  <a:gd name="T4" fmla="*/ 4 w 56"/>
                  <a:gd name="T5" fmla="*/ 0 h 35"/>
                  <a:gd name="T6" fmla="*/ 0 w 56"/>
                  <a:gd name="T7" fmla="*/ 7 h 35"/>
                  <a:gd name="T8" fmla="*/ 14 w 56"/>
                  <a:gd name="T9" fmla="*/ 12 h 35"/>
                  <a:gd name="T10" fmla="*/ 15 w 56"/>
                  <a:gd name="T11" fmla="*/ 12 h 35"/>
                  <a:gd name="T12" fmla="*/ 14 w 56"/>
                  <a:gd name="T13" fmla="*/ 12 h 35"/>
                  <a:gd name="T14" fmla="*/ 15 w 56"/>
                  <a:gd name="T15" fmla="*/ 12 h 35"/>
                  <a:gd name="T16" fmla="*/ 19 w 56"/>
                  <a:gd name="T17" fmla="*/ 10 h 35"/>
                  <a:gd name="T18" fmla="*/ 19 w 56"/>
                  <a:gd name="T19" fmla="*/ 7 h 35"/>
                  <a:gd name="T20" fmla="*/ 17 w 56"/>
                  <a:gd name="T21" fmla="*/ 5 h 35"/>
                  <a:gd name="T22" fmla="*/ 14 w 56"/>
                  <a:gd name="T23" fmla="*/ 5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35"/>
                  <a:gd name="T38" fmla="*/ 56 w 56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35">
                    <a:moveTo>
                      <a:pt x="41" y="15"/>
                    </a:moveTo>
                    <a:lnTo>
                      <a:pt x="50" y="15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56" y="30"/>
                    </a:lnTo>
                    <a:lnTo>
                      <a:pt x="56" y="20"/>
                    </a:lnTo>
                    <a:lnTo>
                      <a:pt x="50" y="1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2" name="Freeform 69"/>
              <p:cNvSpPr>
                <a:spLocks/>
              </p:cNvSpPr>
              <p:nvPr/>
            </p:nvSpPr>
            <p:spPr bwMode="auto">
              <a:xfrm>
                <a:off x="3854" y="1492"/>
                <a:ext cx="13" cy="9"/>
              </a:xfrm>
              <a:custGeom>
                <a:avLst/>
                <a:gdLst>
                  <a:gd name="T0" fmla="*/ 13 w 40"/>
                  <a:gd name="T1" fmla="*/ 4 h 26"/>
                  <a:gd name="T2" fmla="*/ 11 w 40"/>
                  <a:gd name="T3" fmla="*/ 0 h 26"/>
                  <a:gd name="T4" fmla="*/ 0 w 40"/>
                  <a:gd name="T5" fmla="*/ 2 h 26"/>
                  <a:gd name="T6" fmla="*/ 1 w 40"/>
                  <a:gd name="T7" fmla="*/ 9 h 26"/>
                  <a:gd name="T8" fmla="*/ 13 w 40"/>
                  <a:gd name="T9" fmla="*/ 7 h 26"/>
                  <a:gd name="T10" fmla="*/ 13 w 40"/>
                  <a:gd name="T11" fmla="*/ 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6"/>
                  <a:gd name="T20" fmla="*/ 40 w 4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6">
                    <a:moveTo>
                      <a:pt x="40" y="11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4" y="26"/>
                    </a:lnTo>
                    <a:lnTo>
                      <a:pt x="40" y="2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3" name="Freeform 70"/>
              <p:cNvSpPr>
                <a:spLocks/>
              </p:cNvSpPr>
              <p:nvPr/>
            </p:nvSpPr>
            <p:spPr bwMode="auto">
              <a:xfrm>
                <a:off x="3865" y="1492"/>
                <a:ext cx="6" cy="7"/>
              </a:xfrm>
              <a:custGeom>
                <a:avLst/>
                <a:gdLst>
                  <a:gd name="T0" fmla="*/ 2 w 16"/>
                  <a:gd name="T1" fmla="*/ 7 h 21"/>
                  <a:gd name="T2" fmla="*/ 6 w 16"/>
                  <a:gd name="T3" fmla="*/ 5 h 21"/>
                  <a:gd name="T4" fmla="*/ 6 w 16"/>
                  <a:gd name="T5" fmla="*/ 2 h 21"/>
                  <a:gd name="T6" fmla="*/ 4 w 16"/>
                  <a:gd name="T7" fmla="*/ 0 h 21"/>
                  <a:gd name="T8" fmla="*/ 0 w 16"/>
                  <a:gd name="T9" fmla="*/ 0 h 21"/>
                  <a:gd name="T10" fmla="*/ 2 w 16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6" y="21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4" name="Freeform 71"/>
              <p:cNvSpPr>
                <a:spLocks/>
              </p:cNvSpPr>
              <p:nvPr/>
            </p:nvSpPr>
            <p:spPr bwMode="auto">
              <a:xfrm>
                <a:off x="3730" y="1529"/>
                <a:ext cx="6" cy="3"/>
              </a:xfrm>
              <a:custGeom>
                <a:avLst/>
                <a:gdLst>
                  <a:gd name="T0" fmla="*/ 0 w 20"/>
                  <a:gd name="T1" fmla="*/ 0 h 9"/>
                  <a:gd name="T2" fmla="*/ 2 w 20"/>
                  <a:gd name="T3" fmla="*/ 3 h 9"/>
                  <a:gd name="T4" fmla="*/ 3 w 20"/>
                  <a:gd name="T5" fmla="*/ 3 h 9"/>
                  <a:gd name="T6" fmla="*/ 6 w 20"/>
                  <a:gd name="T7" fmla="*/ 3 h 9"/>
                  <a:gd name="T8" fmla="*/ 6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5" y="9"/>
                    </a:lnTo>
                    <a:lnTo>
                      <a:pt x="10" y="9"/>
                    </a:lnTo>
                    <a:lnTo>
                      <a:pt x="20" y="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5" name="Freeform 72"/>
              <p:cNvSpPr>
                <a:spLocks/>
              </p:cNvSpPr>
              <p:nvPr/>
            </p:nvSpPr>
            <p:spPr bwMode="auto">
              <a:xfrm>
                <a:off x="3730" y="1250"/>
                <a:ext cx="6" cy="279"/>
              </a:xfrm>
              <a:custGeom>
                <a:avLst/>
                <a:gdLst>
                  <a:gd name="T0" fmla="*/ 4 w 20"/>
                  <a:gd name="T1" fmla="*/ 0 h 837"/>
                  <a:gd name="T2" fmla="*/ 0 w 20"/>
                  <a:gd name="T3" fmla="*/ 4 h 837"/>
                  <a:gd name="T4" fmla="*/ 0 w 20"/>
                  <a:gd name="T5" fmla="*/ 279 h 837"/>
                  <a:gd name="T6" fmla="*/ 6 w 20"/>
                  <a:gd name="T7" fmla="*/ 279 h 837"/>
                  <a:gd name="T8" fmla="*/ 6 w 20"/>
                  <a:gd name="T9" fmla="*/ 4 h 837"/>
                  <a:gd name="T10" fmla="*/ 2 w 20"/>
                  <a:gd name="T11" fmla="*/ 5 h 837"/>
                  <a:gd name="T12" fmla="*/ 6 w 20"/>
                  <a:gd name="T13" fmla="*/ 4 h 837"/>
                  <a:gd name="T14" fmla="*/ 6 w 20"/>
                  <a:gd name="T15" fmla="*/ 0 h 837"/>
                  <a:gd name="T16" fmla="*/ 3 w 20"/>
                  <a:gd name="T17" fmla="*/ 0 h 837"/>
                  <a:gd name="T18" fmla="*/ 2 w 20"/>
                  <a:gd name="T19" fmla="*/ 0 h 837"/>
                  <a:gd name="T20" fmla="*/ 0 w 20"/>
                  <a:gd name="T21" fmla="*/ 4 h 837"/>
                  <a:gd name="T22" fmla="*/ 4 w 20"/>
                  <a:gd name="T23" fmla="*/ 0 h 8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37"/>
                  <a:gd name="T38" fmla="*/ 20 w 20"/>
                  <a:gd name="T39" fmla="*/ 837 h 8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37">
                    <a:moveTo>
                      <a:pt x="15" y="0"/>
                    </a:moveTo>
                    <a:lnTo>
                      <a:pt x="0" y="11"/>
                    </a:lnTo>
                    <a:lnTo>
                      <a:pt x="0" y="837"/>
                    </a:lnTo>
                    <a:lnTo>
                      <a:pt x="20" y="837"/>
                    </a:lnTo>
                    <a:lnTo>
                      <a:pt x="20" y="11"/>
                    </a:lnTo>
                    <a:lnTo>
                      <a:pt x="5" y="16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6" name="Freeform 73"/>
              <p:cNvSpPr>
                <a:spLocks/>
              </p:cNvSpPr>
              <p:nvPr/>
            </p:nvSpPr>
            <p:spPr bwMode="auto">
              <a:xfrm>
                <a:off x="3731" y="1250"/>
                <a:ext cx="227" cy="133"/>
              </a:xfrm>
              <a:custGeom>
                <a:avLst/>
                <a:gdLst>
                  <a:gd name="T0" fmla="*/ 227 w 680"/>
                  <a:gd name="T1" fmla="*/ 129 h 399"/>
                  <a:gd name="T2" fmla="*/ 225 w 680"/>
                  <a:gd name="T3" fmla="*/ 128 h 399"/>
                  <a:gd name="T4" fmla="*/ 3 w 680"/>
                  <a:gd name="T5" fmla="*/ 0 h 399"/>
                  <a:gd name="T6" fmla="*/ 0 w 680"/>
                  <a:gd name="T7" fmla="*/ 5 h 399"/>
                  <a:gd name="T8" fmla="*/ 222 w 680"/>
                  <a:gd name="T9" fmla="*/ 133 h 399"/>
                  <a:gd name="T10" fmla="*/ 220 w 680"/>
                  <a:gd name="T11" fmla="*/ 129 h 399"/>
                  <a:gd name="T12" fmla="*/ 222 w 680"/>
                  <a:gd name="T13" fmla="*/ 133 h 399"/>
                  <a:gd name="T14" fmla="*/ 223 w 680"/>
                  <a:gd name="T15" fmla="*/ 133 h 399"/>
                  <a:gd name="T16" fmla="*/ 225 w 680"/>
                  <a:gd name="T17" fmla="*/ 131 h 399"/>
                  <a:gd name="T18" fmla="*/ 227 w 680"/>
                  <a:gd name="T19" fmla="*/ 129 h 399"/>
                  <a:gd name="T20" fmla="*/ 225 w 680"/>
                  <a:gd name="T21" fmla="*/ 128 h 399"/>
                  <a:gd name="T22" fmla="*/ 227 w 680"/>
                  <a:gd name="T23" fmla="*/ 129 h 39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80"/>
                  <a:gd name="T37" fmla="*/ 0 h 399"/>
                  <a:gd name="T38" fmla="*/ 680 w 680"/>
                  <a:gd name="T39" fmla="*/ 399 h 39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80" h="399">
                    <a:moveTo>
                      <a:pt x="680" y="388"/>
                    </a:moveTo>
                    <a:lnTo>
                      <a:pt x="675" y="383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665" y="399"/>
                    </a:lnTo>
                    <a:lnTo>
                      <a:pt x="660" y="388"/>
                    </a:lnTo>
                    <a:lnTo>
                      <a:pt x="665" y="399"/>
                    </a:lnTo>
                    <a:lnTo>
                      <a:pt x="669" y="399"/>
                    </a:lnTo>
                    <a:lnTo>
                      <a:pt x="675" y="394"/>
                    </a:lnTo>
                    <a:lnTo>
                      <a:pt x="680" y="388"/>
                    </a:lnTo>
                    <a:lnTo>
                      <a:pt x="675" y="383"/>
                    </a:lnTo>
                    <a:lnTo>
                      <a:pt x="680" y="3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7" name="Freeform 74"/>
              <p:cNvSpPr>
                <a:spLocks/>
              </p:cNvSpPr>
              <p:nvPr/>
            </p:nvSpPr>
            <p:spPr bwMode="auto">
              <a:xfrm>
                <a:off x="3951" y="1380"/>
                <a:ext cx="7" cy="280"/>
              </a:xfrm>
              <a:custGeom>
                <a:avLst/>
                <a:gdLst>
                  <a:gd name="T0" fmla="*/ 2 w 20"/>
                  <a:gd name="T1" fmla="*/ 278 h 841"/>
                  <a:gd name="T2" fmla="*/ 7 w 20"/>
                  <a:gd name="T3" fmla="*/ 277 h 841"/>
                  <a:gd name="T4" fmla="*/ 7 w 20"/>
                  <a:gd name="T5" fmla="*/ 0 h 841"/>
                  <a:gd name="T6" fmla="*/ 0 w 20"/>
                  <a:gd name="T7" fmla="*/ 0 h 841"/>
                  <a:gd name="T8" fmla="*/ 0 w 20"/>
                  <a:gd name="T9" fmla="*/ 277 h 841"/>
                  <a:gd name="T10" fmla="*/ 5 w 20"/>
                  <a:gd name="T11" fmla="*/ 273 h 841"/>
                  <a:gd name="T12" fmla="*/ 0 w 20"/>
                  <a:gd name="T13" fmla="*/ 277 h 841"/>
                  <a:gd name="T14" fmla="*/ 0 w 20"/>
                  <a:gd name="T15" fmla="*/ 278 h 841"/>
                  <a:gd name="T16" fmla="*/ 3 w 20"/>
                  <a:gd name="T17" fmla="*/ 280 h 841"/>
                  <a:gd name="T18" fmla="*/ 5 w 20"/>
                  <a:gd name="T19" fmla="*/ 278 h 841"/>
                  <a:gd name="T20" fmla="*/ 7 w 20"/>
                  <a:gd name="T21" fmla="*/ 277 h 841"/>
                  <a:gd name="T22" fmla="*/ 2 w 20"/>
                  <a:gd name="T23" fmla="*/ 278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5" y="836"/>
                    </a:moveTo>
                    <a:lnTo>
                      <a:pt x="20" y="83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31"/>
                    </a:lnTo>
                    <a:lnTo>
                      <a:pt x="15" y="821"/>
                    </a:lnTo>
                    <a:lnTo>
                      <a:pt x="0" y="831"/>
                    </a:lnTo>
                    <a:lnTo>
                      <a:pt x="0" y="836"/>
                    </a:lnTo>
                    <a:lnTo>
                      <a:pt x="9" y="841"/>
                    </a:lnTo>
                    <a:lnTo>
                      <a:pt x="15" y="836"/>
                    </a:lnTo>
                    <a:lnTo>
                      <a:pt x="20" y="831"/>
                    </a:lnTo>
                    <a:lnTo>
                      <a:pt x="5" y="8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8" name="Freeform 75"/>
              <p:cNvSpPr>
                <a:spLocks/>
              </p:cNvSpPr>
              <p:nvPr/>
            </p:nvSpPr>
            <p:spPr bwMode="auto">
              <a:xfrm>
                <a:off x="3731" y="1528"/>
                <a:ext cx="225" cy="130"/>
              </a:xfrm>
              <a:custGeom>
                <a:avLst/>
                <a:gdLst>
                  <a:gd name="T0" fmla="*/ 2 w 675"/>
                  <a:gd name="T1" fmla="*/ 2 h 392"/>
                  <a:gd name="T2" fmla="*/ 0 w 675"/>
                  <a:gd name="T3" fmla="*/ 5 h 392"/>
                  <a:gd name="T4" fmla="*/ 222 w 675"/>
                  <a:gd name="T5" fmla="*/ 130 h 392"/>
                  <a:gd name="T6" fmla="*/ 225 w 675"/>
                  <a:gd name="T7" fmla="*/ 125 h 392"/>
                  <a:gd name="T8" fmla="*/ 3 w 675"/>
                  <a:gd name="T9" fmla="*/ 0 h 392"/>
                  <a:gd name="T10" fmla="*/ 2 w 675"/>
                  <a:gd name="T11" fmla="*/ 2 h 3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2"/>
                  <a:gd name="T20" fmla="*/ 675 w 675"/>
                  <a:gd name="T21" fmla="*/ 392 h 3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2">
                    <a:moveTo>
                      <a:pt x="5" y="5"/>
                    </a:moveTo>
                    <a:lnTo>
                      <a:pt x="0" y="14"/>
                    </a:lnTo>
                    <a:lnTo>
                      <a:pt x="665" y="392"/>
                    </a:lnTo>
                    <a:lnTo>
                      <a:pt x="675" y="377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9" name="Freeform 76"/>
              <p:cNvSpPr>
                <a:spLocks/>
              </p:cNvSpPr>
              <p:nvPr/>
            </p:nvSpPr>
            <p:spPr bwMode="auto">
              <a:xfrm>
                <a:off x="3730" y="1528"/>
                <a:ext cx="5" cy="4"/>
              </a:xfrm>
              <a:custGeom>
                <a:avLst/>
                <a:gdLst>
                  <a:gd name="T0" fmla="*/ 5 w 15"/>
                  <a:gd name="T1" fmla="*/ 0 h 14"/>
                  <a:gd name="T2" fmla="*/ 3 w 15"/>
                  <a:gd name="T3" fmla="*/ 0 h 14"/>
                  <a:gd name="T4" fmla="*/ 2 w 15"/>
                  <a:gd name="T5" fmla="*/ 0 h 14"/>
                  <a:gd name="T6" fmla="*/ 0 w 15"/>
                  <a:gd name="T7" fmla="*/ 3 h 14"/>
                  <a:gd name="T8" fmla="*/ 2 w 15"/>
                  <a:gd name="T9" fmla="*/ 4 h 14"/>
                  <a:gd name="T10" fmla="*/ 5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4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0" name="Freeform 77"/>
              <p:cNvSpPr>
                <a:spLocks/>
              </p:cNvSpPr>
              <p:nvPr/>
            </p:nvSpPr>
            <p:spPr bwMode="auto">
              <a:xfrm>
                <a:off x="3864" y="1494"/>
                <a:ext cx="5" cy="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2 h 15"/>
                  <a:gd name="T4" fmla="*/ 1 w 15"/>
                  <a:gd name="T5" fmla="*/ 3 h 15"/>
                  <a:gd name="T6" fmla="*/ 3 w 15"/>
                  <a:gd name="T7" fmla="*/ 5 h 15"/>
                  <a:gd name="T8" fmla="*/ 5 w 15"/>
                  <a:gd name="T9" fmla="*/ 3 h 15"/>
                  <a:gd name="T10" fmla="*/ 0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0"/>
                    </a:moveTo>
                    <a:lnTo>
                      <a:pt x="0" y="5"/>
                    </a:lnTo>
                    <a:lnTo>
                      <a:pt x="4" y="10"/>
                    </a:lnTo>
                    <a:lnTo>
                      <a:pt x="10" y="15"/>
                    </a:lnTo>
                    <a:lnTo>
                      <a:pt x="15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1" name="Freeform 78"/>
              <p:cNvSpPr>
                <a:spLocks/>
              </p:cNvSpPr>
              <p:nvPr/>
            </p:nvSpPr>
            <p:spPr bwMode="auto">
              <a:xfrm>
                <a:off x="3864" y="1482"/>
                <a:ext cx="13" cy="15"/>
              </a:xfrm>
              <a:custGeom>
                <a:avLst/>
                <a:gdLst>
                  <a:gd name="T0" fmla="*/ 7 w 40"/>
                  <a:gd name="T1" fmla="*/ 4 h 46"/>
                  <a:gd name="T2" fmla="*/ 7 w 40"/>
                  <a:gd name="T3" fmla="*/ 2 h 46"/>
                  <a:gd name="T4" fmla="*/ 0 w 40"/>
                  <a:gd name="T5" fmla="*/ 12 h 46"/>
                  <a:gd name="T6" fmla="*/ 5 w 40"/>
                  <a:gd name="T7" fmla="*/ 15 h 46"/>
                  <a:gd name="T8" fmla="*/ 12 w 40"/>
                  <a:gd name="T9" fmla="*/ 5 h 46"/>
                  <a:gd name="T10" fmla="*/ 13 w 40"/>
                  <a:gd name="T11" fmla="*/ 5 h 46"/>
                  <a:gd name="T12" fmla="*/ 12 w 40"/>
                  <a:gd name="T13" fmla="*/ 5 h 46"/>
                  <a:gd name="T14" fmla="*/ 12 w 40"/>
                  <a:gd name="T15" fmla="*/ 4 h 46"/>
                  <a:gd name="T16" fmla="*/ 12 w 40"/>
                  <a:gd name="T17" fmla="*/ 2 h 46"/>
                  <a:gd name="T18" fmla="*/ 8 w 40"/>
                  <a:gd name="T19" fmla="*/ 0 h 46"/>
                  <a:gd name="T20" fmla="*/ 7 w 40"/>
                  <a:gd name="T21" fmla="*/ 2 h 46"/>
                  <a:gd name="T22" fmla="*/ 7 w 40"/>
                  <a:gd name="T23" fmla="*/ 4 h 4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0"/>
                  <a:gd name="T37" fmla="*/ 0 h 46"/>
                  <a:gd name="T38" fmla="*/ 40 w 40"/>
                  <a:gd name="T39" fmla="*/ 46 h 4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0" h="46">
                    <a:moveTo>
                      <a:pt x="20" y="11"/>
                    </a:moveTo>
                    <a:lnTo>
                      <a:pt x="20" y="5"/>
                    </a:lnTo>
                    <a:lnTo>
                      <a:pt x="0" y="36"/>
                    </a:lnTo>
                    <a:lnTo>
                      <a:pt x="15" y="46"/>
                    </a:lnTo>
                    <a:lnTo>
                      <a:pt x="36" y="16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6" y="11"/>
                    </a:lnTo>
                    <a:lnTo>
                      <a:pt x="36" y="5"/>
                    </a:lnTo>
                    <a:lnTo>
                      <a:pt x="25" y="0"/>
                    </a:lnTo>
                    <a:lnTo>
                      <a:pt x="20" y="5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2" name="Freeform 79"/>
              <p:cNvSpPr>
                <a:spLocks/>
              </p:cNvSpPr>
              <p:nvPr/>
            </p:nvSpPr>
            <p:spPr bwMode="auto">
              <a:xfrm>
                <a:off x="3871" y="1469"/>
                <a:ext cx="8" cy="18"/>
              </a:xfrm>
              <a:custGeom>
                <a:avLst/>
                <a:gdLst>
                  <a:gd name="T0" fmla="*/ 2 w 25"/>
                  <a:gd name="T1" fmla="*/ 5 h 55"/>
                  <a:gd name="T2" fmla="*/ 2 w 25"/>
                  <a:gd name="T3" fmla="*/ 3 h 55"/>
                  <a:gd name="T4" fmla="*/ 0 w 25"/>
                  <a:gd name="T5" fmla="*/ 16 h 55"/>
                  <a:gd name="T6" fmla="*/ 6 w 25"/>
                  <a:gd name="T7" fmla="*/ 18 h 55"/>
                  <a:gd name="T8" fmla="*/ 8 w 25"/>
                  <a:gd name="T9" fmla="*/ 5 h 55"/>
                  <a:gd name="T10" fmla="*/ 8 w 25"/>
                  <a:gd name="T11" fmla="*/ 3 h 55"/>
                  <a:gd name="T12" fmla="*/ 8 w 25"/>
                  <a:gd name="T13" fmla="*/ 5 h 55"/>
                  <a:gd name="T14" fmla="*/ 8 w 25"/>
                  <a:gd name="T15" fmla="*/ 2 h 55"/>
                  <a:gd name="T16" fmla="*/ 6 w 25"/>
                  <a:gd name="T17" fmla="*/ 0 h 55"/>
                  <a:gd name="T18" fmla="*/ 3 w 25"/>
                  <a:gd name="T19" fmla="*/ 0 h 55"/>
                  <a:gd name="T20" fmla="*/ 2 w 25"/>
                  <a:gd name="T21" fmla="*/ 3 h 55"/>
                  <a:gd name="T22" fmla="*/ 2 w 25"/>
                  <a:gd name="T23" fmla="*/ 5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55"/>
                  <a:gd name="T38" fmla="*/ 25 w 25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55">
                    <a:moveTo>
                      <a:pt x="5" y="14"/>
                    </a:moveTo>
                    <a:lnTo>
                      <a:pt x="5" y="10"/>
                    </a:lnTo>
                    <a:lnTo>
                      <a:pt x="0" y="50"/>
                    </a:lnTo>
                    <a:lnTo>
                      <a:pt x="20" y="55"/>
                    </a:lnTo>
                    <a:lnTo>
                      <a:pt x="25" y="14"/>
                    </a:lnTo>
                    <a:lnTo>
                      <a:pt x="25" y="10"/>
                    </a:lnTo>
                    <a:lnTo>
                      <a:pt x="25" y="14"/>
                    </a:lnTo>
                    <a:lnTo>
                      <a:pt x="25" y="5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5" y="1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3" name="Freeform 80"/>
              <p:cNvSpPr>
                <a:spLocks/>
              </p:cNvSpPr>
              <p:nvPr/>
            </p:nvSpPr>
            <p:spPr bwMode="auto">
              <a:xfrm>
                <a:off x="3869" y="1452"/>
                <a:ext cx="10" cy="22"/>
              </a:xfrm>
              <a:custGeom>
                <a:avLst/>
                <a:gdLst>
                  <a:gd name="T0" fmla="*/ 0 w 30"/>
                  <a:gd name="T1" fmla="*/ 5 h 65"/>
                  <a:gd name="T2" fmla="*/ 3 w 30"/>
                  <a:gd name="T3" fmla="*/ 22 h 65"/>
                  <a:gd name="T4" fmla="*/ 10 w 30"/>
                  <a:gd name="T5" fmla="*/ 21 h 65"/>
                  <a:gd name="T6" fmla="*/ 7 w 30"/>
                  <a:gd name="T7" fmla="*/ 3 h 65"/>
                  <a:gd name="T8" fmla="*/ 7 w 30"/>
                  <a:gd name="T9" fmla="*/ 2 h 65"/>
                  <a:gd name="T10" fmla="*/ 7 w 30"/>
                  <a:gd name="T11" fmla="*/ 3 h 65"/>
                  <a:gd name="T12" fmla="*/ 5 w 30"/>
                  <a:gd name="T13" fmla="*/ 0 h 65"/>
                  <a:gd name="T14" fmla="*/ 2 w 30"/>
                  <a:gd name="T15" fmla="*/ 0 h 65"/>
                  <a:gd name="T16" fmla="*/ 0 w 30"/>
                  <a:gd name="T17" fmla="*/ 2 h 65"/>
                  <a:gd name="T18" fmla="*/ 0 w 30"/>
                  <a:gd name="T19" fmla="*/ 5 h 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65"/>
                  <a:gd name="T32" fmla="*/ 30 w 30"/>
                  <a:gd name="T33" fmla="*/ 65 h 6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65">
                    <a:moveTo>
                      <a:pt x="0" y="15"/>
                    </a:moveTo>
                    <a:lnTo>
                      <a:pt x="10" y="65"/>
                    </a:lnTo>
                    <a:lnTo>
                      <a:pt x="30" y="61"/>
                    </a:lnTo>
                    <a:lnTo>
                      <a:pt x="21" y="10"/>
                    </a:lnTo>
                    <a:lnTo>
                      <a:pt x="21" y="6"/>
                    </a:lnTo>
                    <a:lnTo>
                      <a:pt x="21" y="1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4" name="Freeform 81"/>
              <p:cNvSpPr>
                <a:spLocks/>
              </p:cNvSpPr>
              <p:nvPr/>
            </p:nvSpPr>
            <p:spPr bwMode="auto">
              <a:xfrm>
                <a:off x="3861" y="1434"/>
                <a:ext cx="15" cy="23"/>
              </a:xfrm>
              <a:custGeom>
                <a:avLst/>
                <a:gdLst>
                  <a:gd name="T0" fmla="*/ 0 w 46"/>
                  <a:gd name="T1" fmla="*/ 7 h 70"/>
                  <a:gd name="T2" fmla="*/ 0 w 46"/>
                  <a:gd name="T3" fmla="*/ 5 h 70"/>
                  <a:gd name="T4" fmla="*/ 8 w 46"/>
                  <a:gd name="T5" fmla="*/ 23 h 70"/>
                  <a:gd name="T6" fmla="*/ 15 w 46"/>
                  <a:gd name="T7" fmla="*/ 20 h 70"/>
                  <a:gd name="T8" fmla="*/ 7 w 46"/>
                  <a:gd name="T9" fmla="*/ 1 h 70"/>
                  <a:gd name="T10" fmla="*/ 5 w 46"/>
                  <a:gd name="T11" fmla="*/ 1 h 70"/>
                  <a:gd name="T12" fmla="*/ 7 w 46"/>
                  <a:gd name="T13" fmla="*/ 1 h 70"/>
                  <a:gd name="T14" fmla="*/ 5 w 46"/>
                  <a:gd name="T15" fmla="*/ 0 h 70"/>
                  <a:gd name="T16" fmla="*/ 2 w 46"/>
                  <a:gd name="T17" fmla="*/ 0 h 70"/>
                  <a:gd name="T18" fmla="*/ 0 w 46"/>
                  <a:gd name="T19" fmla="*/ 3 h 70"/>
                  <a:gd name="T20" fmla="*/ 0 w 46"/>
                  <a:gd name="T21" fmla="*/ 5 h 70"/>
                  <a:gd name="T22" fmla="*/ 0 w 46"/>
                  <a:gd name="T23" fmla="*/ 7 h 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70"/>
                  <a:gd name="T38" fmla="*/ 46 w 46"/>
                  <a:gd name="T39" fmla="*/ 70 h 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70">
                    <a:moveTo>
                      <a:pt x="0" y="20"/>
                    </a:moveTo>
                    <a:lnTo>
                      <a:pt x="0" y="15"/>
                    </a:lnTo>
                    <a:lnTo>
                      <a:pt x="25" y="70"/>
                    </a:lnTo>
                    <a:lnTo>
                      <a:pt x="46" y="61"/>
                    </a:lnTo>
                    <a:lnTo>
                      <a:pt x="20" y="4"/>
                    </a:lnTo>
                    <a:lnTo>
                      <a:pt x="14" y="4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5" name="Freeform 82"/>
              <p:cNvSpPr>
                <a:spLocks/>
              </p:cNvSpPr>
              <p:nvPr/>
            </p:nvSpPr>
            <p:spPr bwMode="auto">
              <a:xfrm>
                <a:off x="3849" y="1420"/>
                <a:ext cx="16" cy="20"/>
              </a:xfrm>
              <a:custGeom>
                <a:avLst/>
                <a:gdLst>
                  <a:gd name="T0" fmla="*/ 2 w 50"/>
                  <a:gd name="T1" fmla="*/ 5 h 61"/>
                  <a:gd name="T2" fmla="*/ 0 w 50"/>
                  <a:gd name="T3" fmla="*/ 5 h 61"/>
                  <a:gd name="T4" fmla="*/ 12 w 50"/>
                  <a:gd name="T5" fmla="*/ 20 h 61"/>
                  <a:gd name="T6" fmla="*/ 16 w 50"/>
                  <a:gd name="T7" fmla="*/ 15 h 61"/>
                  <a:gd name="T8" fmla="*/ 5 w 50"/>
                  <a:gd name="T9" fmla="*/ 0 h 61"/>
                  <a:gd name="T10" fmla="*/ 4 w 50"/>
                  <a:gd name="T11" fmla="*/ 0 h 61"/>
                  <a:gd name="T12" fmla="*/ 0 w 50"/>
                  <a:gd name="T13" fmla="*/ 0 h 61"/>
                  <a:gd name="T14" fmla="*/ 0 w 50"/>
                  <a:gd name="T15" fmla="*/ 4 h 61"/>
                  <a:gd name="T16" fmla="*/ 0 w 50"/>
                  <a:gd name="T17" fmla="*/ 5 h 61"/>
                  <a:gd name="T18" fmla="*/ 2 w 50"/>
                  <a:gd name="T19" fmla="*/ 5 h 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0"/>
                  <a:gd name="T31" fmla="*/ 0 h 61"/>
                  <a:gd name="T32" fmla="*/ 50 w 50"/>
                  <a:gd name="T33" fmla="*/ 61 h 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0" h="61">
                    <a:moveTo>
                      <a:pt x="6" y="15"/>
                    </a:moveTo>
                    <a:lnTo>
                      <a:pt x="0" y="15"/>
                    </a:lnTo>
                    <a:lnTo>
                      <a:pt x="36" y="61"/>
                    </a:lnTo>
                    <a:lnTo>
                      <a:pt x="50" y="45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6" name="Freeform 83"/>
              <p:cNvSpPr>
                <a:spLocks/>
              </p:cNvSpPr>
              <p:nvPr/>
            </p:nvSpPr>
            <p:spPr bwMode="auto">
              <a:xfrm>
                <a:off x="3836" y="1412"/>
                <a:ext cx="18" cy="13"/>
              </a:xfrm>
              <a:custGeom>
                <a:avLst/>
                <a:gdLst>
                  <a:gd name="T0" fmla="*/ 1 w 55"/>
                  <a:gd name="T1" fmla="*/ 7 h 40"/>
                  <a:gd name="T2" fmla="*/ 1 w 55"/>
                  <a:gd name="T3" fmla="*/ 5 h 40"/>
                  <a:gd name="T4" fmla="*/ 15 w 55"/>
                  <a:gd name="T5" fmla="*/ 13 h 40"/>
                  <a:gd name="T6" fmla="*/ 18 w 55"/>
                  <a:gd name="T7" fmla="*/ 8 h 40"/>
                  <a:gd name="T8" fmla="*/ 5 w 55"/>
                  <a:gd name="T9" fmla="*/ 0 h 40"/>
                  <a:gd name="T10" fmla="*/ 3 w 55"/>
                  <a:gd name="T11" fmla="*/ 0 h 40"/>
                  <a:gd name="T12" fmla="*/ 5 w 55"/>
                  <a:gd name="T13" fmla="*/ 0 h 40"/>
                  <a:gd name="T14" fmla="*/ 1 w 55"/>
                  <a:gd name="T15" fmla="*/ 0 h 40"/>
                  <a:gd name="T16" fmla="*/ 0 w 55"/>
                  <a:gd name="T17" fmla="*/ 2 h 40"/>
                  <a:gd name="T18" fmla="*/ 0 w 55"/>
                  <a:gd name="T19" fmla="*/ 4 h 40"/>
                  <a:gd name="T20" fmla="*/ 1 w 55"/>
                  <a:gd name="T21" fmla="*/ 5 h 40"/>
                  <a:gd name="T22" fmla="*/ 1 w 55"/>
                  <a:gd name="T23" fmla="*/ 7 h 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5"/>
                  <a:gd name="T37" fmla="*/ 0 h 40"/>
                  <a:gd name="T38" fmla="*/ 55 w 55"/>
                  <a:gd name="T39" fmla="*/ 40 h 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5" h="40">
                    <a:moveTo>
                      <a:pt x="4" y="20"/>
                    </a:moveTo>
                    <a:lnTo>
                      <a:pt x="4" y="15"/>
                    </a:lnTo>
                    <a:lnTo>
                      <a:pt x="45" y="40"/>
                    </a:lnTo>
                    <a:lnTo>
                      <a:pt x="55" y="25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14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4" y="15"/>
                    </a:lnTo>
                    <a:lnTo>
                      <a:pt x="4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7" name="Freeform 84"/>
              <p:cNvSpPr>
                <a:spLocks/>
              </p:cNvSpPr>
              <p:nvPr/>
            </p:nvSpPr>
            <p:spPr bwMode="auto">
              <a:xfrm>
                <a:off x="3822" y="1410"/>
                <a:ext cx="17" cy="8"/>
              </a:xfrm>
              <a:custGeom>
                <a:avLst/>
                <a:gdLst>
                  <a:gd name="T0" fmla="*/ 5 w 50"/>
                  <a:gd name="T1" fmla="*/ 5 h 25"/>
                  <a:gd name="T2" fmla="*/ 3 w 50"/>
                  <a:gd name="T3" fmla="*/ 6 h 25"/>
                  <a:gd name="T4" fmla="*/ 15 w 50"/>
                  <a:gd name="T5" fmla="*/ 8 h 25"/>
                  <a:gd name="T6" fmla="*/ 17 w 50"/>
                  <a:gd name="T7" fmla="*/ 2 h 25"/>
                  <a:gd name="T8" fmla="*/ 5 w 50"/>
                  <a:gd name="T9" fmla="*/ 0 h 25"/>
                  <a:gd name="T10" fmla="*/ 2 w 50"/>
                  <a:gd name="T11" fmla="*/ 0 h 25"/>
                  <a:gd name="T12" fmla="*/ 5 w 50"/>
                  <a:gd name="T13" fmla="*/ 0 h 25"/>
                  <a:gd name="T14" fmla="*/ 2 w 50"/>
                  <a:gd name="T15" fmla="*/ 0 h 25"/>
                  <a:gd name="T16" fmla="*/ 0 w 50"/>
                  <a:gd name="T17" fmla="*/ 2 h 25"/>
                  <a:gd name="T18" fmla="*/ 2 w 50"/>
                  <a:gd name="T19" fmla="*/ 5 h 25"/>
                  <a:gd name="T20" fmla="*/ 3 w 50"/>
                  <a:gd name="T21" fmla="*/ 6 h 25"/>
                  <a:gd name="T22" fmla="*/ 5 w 50"/>
                  <a:gd name="T23" fmla="*/ 5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"/>
                  <a:gd name="T37" fmla="*/ 0 h 25"/>
                  <a:gd name="T38" fmla="*/ 50 w 50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" h="25">
                    <a:moveTo>
                      <a:pt x="15" y="16"/>
                    </a:moveTo>
                    <a:lnTo>
                      <a:pt x="9" y="20"/>
                    </a:lnTo>
                    <a:lnTo>
                      <a:pt x="45" y="25"/>
                    </a:lnTo>
                    <a:lnTo>
                      <a:pt x="50" y="5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5" y="16"/>
                    </a:lnTo>
                    <a:lnTo>
                      <a:pt x="9" y="20"/>
                    </a:lnTo>
                    <a:lnTo>
                      <a:pt x="15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8" name="Freeform 85"/>
              <p:cNvSpPr>
                <a:spLocks/>
              </p:cNvSpPr>
              <p:nvPr/>
            </p:nvSpPr>
            <p:spPr bwMode="auto">
              <a:xfrm>
                <a:off x="3812" y="1410"/>
                <a:ext cx="15" cy="12"/>
              </a:xfrm>
              <a:custGeom>
                <a:avLst/>
                <a:gdLst>
                  <a:gd name="T0" fmla="*/ 7 w 45"/>
                  <a:gd name="T1" fmla="*/ 10 h 36"/>
                  <a:gd name="T2" fmla="*/ 5 w 45"/>
                  <a:gd name="T3" fmla="*/ 12 h 36"/>
                  <a:gd name="T4" fmla="*/ 15 w 45"/>
                  <a:gd name="T5" fmla="*/ 5 h 36"/>
                  <a:gd name="T6" fmla="*/ 12 w 45"/>
                  <a:gd name="T7" fmla="*/ 0 h 36"/>
                  <a:gd name="T8" fmla="*/ 2 w 45"/>
                  <a:gd name="T9" fmla="*/ 7 h 36"/>
                  <a:gd name="T10" fmla="*/ 0 w 45"/>
                  <a:gd name="T11" fmla="*/ 7 h 36"/>
                  <a:gd name="T12" fmla="*/ 2 w 45"/>
                  <a:gd name="T13" fmla="*/ 7 h 36"/>
                  <a:gd name="T14" fmla="*/ 0 w 45"/>
                  <a:gd name="T15" fmla="*/ 8 h 36"/>
                  <a:gd name="T16" fmla="*/ 2 w 45"/>
                  <a:gd name="T17" fmla="*/ 10 h 36"/>
                  <a:gd name="T18" fmla="*/ 3 w 45"/>
                  <a:gd name="T19" fmla="*/ 12 h 36"/>
                  <a:gd name="T20" fmla="*/ 5 w 45"/>
                  <a:gd name="T21" fmla="*/ 12 h 36"/>
                  <a:gd name="T22" fmla="*/ 7 w 45"/>
                  <a:gd name="T23" fmla="*/ 10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"/>
                  <a:gd name="T37" fmla="*/ 0 h 36"/>
                  <a:gd name="T38" fmla="*/ 45 w 4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" h="36">
                    <a:moveTo>
                      <a:pt x="20" y="30"/>
                    </a:moveTo>
                    <a:lnTo>
                      <a:pt x="14" y="36"/>
                    </a:lnTo>
                    <a:lnTo>
                      <a:pt x="45" y="16"/>
                    </a:lnTo>
                    <a:lnTo>
                      <a:pt x="35" y="0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5" y="20"/>
                    </a:lnTo>
                    <a:lnTo>
                      <a:pt x="0" y="25"/>
                    </a:lnTo>
                    <a:lnTo>
                      <a:pt x="5" y="30"/>
                    </a:lnTo>
                    <a:lnTo>
                      <a:pt x="10" y="36"/>
                    </a:lnTo>
                    <a:lnTo>
                      <a:pt x="14" y="36"/>
                    </a:lnTo>
                    <a:lnTo>
                      <a:pt x="2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9" name="Freeform 86"/>
              <p:cNvSpPr>
                <a:spLocks/>
              </p:cNvSpPr>
              <p:nvPr/>
            </p:nvSpPr>
            <p:spPr bwMode="auto">
              <a:xfrm>
                <a:off x="3807" y="1417"/>
                <a:ext cx="12" cy="17"/>
              </a:xfrm>
              <a:custGeom>
                <a:avLst/>
                <a:gdLst>
                  <a:gd name="T0" fmla="*/ 7 w 36"/>
                  <a:gd name="T1" fmla="*/ 14 h 51"/>
                  <a:gd name="T2" fmla="*/ 7 w 36"/>
                  <a:gd name="T3" fmla="*/ 15 h 51"/>
                  <a:gd name="T4" fmla="*/ 12 w 36"/>
                  <a:gd name="T5" fmla="*/ 3 h 51"/>
                  <a:gd name="T6" fmla="*/ 5 w 36"/>
                  <a:gd name="T7" fmla="*/ 0 h 51"/>
                  <a:gd name="T8" fmla="*/ 0 w 36"/>
                  <a:gd name="T9" fmla="*/ 12 h 51"/>
                  <a:gd name="T10" fmla="*/ 0 w 36"/>
                  <a:gd name="T11" fmla="*/ 14 h 51"/>
                  <a:gd name="T12" fmla="*/ 0 w 36"/>
                  <a:gd name="T13" fmla="*/ 12 h 51"/>
                  <a:gd name="T14" fmla="*/ 0 w 36"/>
                  <a:gd name="T15" fmla="*/ 14 h 51"/>
                  <a:gd name="T16" fmla="*/ 4 w 36"/>
                  <a:gd name="T17" fmla="*/ 17 h 51"/>
                  <a:gd name="T18" fmla="*/ 5 w 36"/>
                  <a:gd name="T19" fmla="*/ 17 h 51"/>
                  <a:gd name="T20" fmla="*/ 7 w 36"/>
                  <a:gd name="T21" fmla="*/ 15 h 51"/>
                  <a:gd name="T22" fmla="*/ 7 w 36"/>
                  <a:gd name="T23" fmla="*/ 14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51"/>
                  <a:gd name="T38" fmla="*/ 36 w 36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51">
                    <a:moveTo>
                      <a:pt x="21" y="41"/>
                    </a:moveTo>
                    <a:lnTo>
                      <a:pt x="21" y="46"/>
                    </a:lnTo>
                    <a:lnTo>
                      <a:pt x="36" y="1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11" y="51"/>
                    </a:lnTo>
                    <a:lnTo>
                      <a:pt x="16" y="51"/>
                    </a:lnTo>
                    <a:lnTo>
                      <a:pt x="21" y="46"/>
                    </a:lnTo>
                    <a:lnTo>
                      <a:pt x="21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0" name="Freeform 87"/>
              <p:cNvSpPr>
                <a:spLocks/>
              </p:cNvSpPr>
              <p:nvPr/>
            </p:nvSpPr>
            <p:spPr bwMode="auto">
              <a:xfrm>
                <a:off x="3807" y="1430"/>
                <a:ext cx="8" cy="20"/>
              </a:xfrm>
              <a:custGeom>
                <a:avLst/>
                <a:gdLst>
                  <a:gd name="T0" fmla="*/ 8 w 26"/>
                  <a:gd name="T1" fmla="*/ 15 h 60"/>
                  <a:gd name="T2" fmla="*/ 8 w 26"/>
                  <a:gd name="T3" fmla="*/ 17 h 60"/>
                  <a:gd name="T4" fmla="*/ 6 w 26"/>
                  <a:gd name="T5" fmla="*/ 0 h 60"/>
                  <a:gd name="T6" fmla="*/ 0 w 26"/>
                  <a:gd name="T7" fmla="*/ 0 h 60"/>
                  <a:gd name="T8" fmla="*/ 2 w 26"/>
                  <a:gd name="T9" fmla="*/ 17 h 60"/>
                  <a:gd name="T10" fmla="*/ 2 w 26"/>
                  <a:gd name="T11" fmla="*/ 18 h 60"/>
                  <a:gd name="T12" fmla="*/ 5 w 26"/>
                  <a:gd name="T13" fmla="*/ 20 h 60"/>
                  <a:gd name="T14" fmla="*/ 6 w 26"/>
                  <a:gd name="T15" fmla="*/ 18 h 60"/>
                  <a:gd name="T16" fmla="*/ 8 w 26"/>
                  <a:gd name="T17" fmla="*/ 17 h 60"/>
                  <a:gd name="T18" fmla="*/ 8 w 26"/>
                  <a:gd name="T19" fmla="*/ 15 h 6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6"/>
                  <a:gd name="T31" fmla="*/ 0 h 60"/>
                  <a:gd name="T32" fmla="*/ 26 w 26"/>
                  <a:gd name="T33" fmla="*/ 60 h 6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6" h="60">
                    <a:moveTo>
                      <a:pt x="26" y="45"/>
                    </a:moveTo>
                    <a:lnTo>
                      <a:pt x="26" y="50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5" y="50"/>
                    </a:lnTo>
                    <a:lnTo>
                      <a:pt x="5" y="55"/>
                    </a:lnTo>
                    <a:lnTo>
                      <a:pt x="16" y="60"/>
                    </a:lnTo>
                    <a:lnTo>
                      <a:pt x="21" y="55"/>
                    </a:lnTo>
                    <a:lnTo>
                      <a:pt x="26" y="50"/>
                    </a:ln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1" name="Freeform 88"/>
              <p:cNvSpPr>
                <a:spLocks/>
              </p:cNvSpPr>
              <p:nvPr/>
            </p:nvSpPr>
            <p:spPr bwMode="auto">
              <a:xfrm>
                <a:off x="3808" y="1445"/>
                <a:ext cx="12" cy="22"/>
              </a:xfrm>
              <a:custGeom>
                <a:avLst/>
                <a:gdLst>
                  <a:gd name="T0" fmla="*/ 12 w 36"/>
                  <a:gd name="T1" fmla="*/ 17 h 65"/>
                  <a:gd name="T2" fmla="*/ 12 w 36"/>
                  <a:gd name="T3" fmla="*/ 19 h 65"/>
                  <a:gd name="T4" fmla="*/ 7 w 36"/>
                  <a:gd name="T5" fmla="*/ 0 h 65"/>
                  <a:gd name="T6" fmla="*/ 0 w 36"/>
                  <a:gd name="T7" fmla="*/ 2 h 65"/>
                  <a:gd name="T8" fmla="*/ 5 w 36"/>
                  <a:gd name="T9" fmla="*/ 20 h 65"/>
                  <a:gd name="T10" fmla="*/ 7 w 36"/>
                  <a:gd name="T11" fmla="*/ 20 h 65"/>
                  <a:gd name="T12" fmla="*/ 5 w 36"/>
                  <a:gd name="T13" fmla="*/ 20 h 65"/>
                  <a:gd name="T14" fmla="*/ 7 w 36"/>
                  <a:gd name="T15" fmla="*/ 22 h 65"/>
                  <a:gd name="T16" fmla="*/ 10 w 36"/>
                  <a:gd name="T17" fmla="*/ 22 h 65"/>
                  <a:gd name="T18" fmla="*/ 12 w 36"/>
                  <a:gd name="T19" fmla="*/ 20 h 65"/>
                  <a:gd name="T20" fmla="*/ 12 w 36"/>
                  <a:gd name="T21" fmla="*/ 19 h 65"/>
                  <a:gd name="T22" fmla="*/ 12 w 36"/>
                  <a:gd name="T23" fmla="*/ 17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6"/>
                  <a:gd name="T37" fmla="*/ 0 h 65"/>
                  <a:gd name="T38" fmla="*/ 36 w 36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6" h="65">
                    <a:moveTo>
                      <a:pt x="36" y="51"/>
                    </a:moveTo>
                    <a:lnTo>
                      <a:pt x="36" y="55"/>
                    </a:lnTo>
                    <a:lnTo>
                      <a:pt x="21" y="0"/>
                    </a:lnTo>
                    <a:lnTo>
                      <a:pt x="0" y="5"/>
                    </a:lnTo>
                    <a:lnTo>
                      <a:pt x="16" y="60"/>
                    </a:lnTo>
                    <a:lnTo>
                      <a:pt x="21" y="60"/>
                    </a:lnTo>
                    <a:lnTo>
                      <a:pt x="16" y="60"/>
                    </a:lnTo>
                    <a:lnTo>
                      <a:pt x="21" y="65"/>
                    </a:lnTo>
                    <a:lnTo>
                      <a:pt x="31" y="65"/>
                    </a:lnTo>
                    <a:lnTo>
                      <a:pt x="36" y="60"/>
                    </a:lnTo>
                    <a:lnTo>
                      <a:pt x="36" y="55"/>
                    </a:lnTo>
                    <a:lnTo>
                      <a:pt x="36" y="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2" name="Freeform 89"/>
              <p:cNvSpPr>
                <a:spLocks/>
              </p:cNvSpPr>
              <p:nvPr/>
            </p:nvSpPr>
            <p:spPr bwMode="auto">
              <a:xfrm>
                <a:off x="3815" y="1462"/>
                <a:ext cx="15" cy="22"/>
              </a:xfrm>
              <a:custGeom>
                <a:avLst/>
                <a:gdLst>
                  <a:gd name="T0" fmla="*/ 15 w 45"/>
                  <a:gd name="T1" fmla="*/ 15 h 64"/>
                  <a:gd name="T2" fmla="*/ 15 w 45"/>
                  <a:gd name="T3" fmla="*/ 17 h 64"/>
                  <a:gd name="T4" fmla="*/ 5 w 45"/>
                  <a:gd name="T5" fmla="*/ 0 h 64"/>
                  <a:gd name="T6" fmla="*/ 0 w 45"/>
                  <a:gd name="T7" fmla="*/ 3 h 64"/>
                  <a:gd name="T8" fmla="*/ 10 w 45"/>
                  <a:gd name="T9" fmla="*/ 20 h 64"/>
                  <a:gd name="T10" fmla="*/ 12 w 45"/>
                  <a:gd name="T11" fmla="*/ 22 h 64"/>
                  <a:gd name="T12" fmla="*/ 15 w 45"/>
                  <a:gd name="T13" fmla="*/ 20 h 64"/>
                  <a:gd name="T14" fmla="*/ 15 w 45"/>
                  <a:gd name="T15" fmla="*/ 19 h 64"/>
                  <a:gd name="T16" fmla="*/ 15 w 45"/>
                  <a:gd name="T17" fmla="*/ 17 h 64"/>
                  <a:gd name="T18" fmla="*/ 15 w 45"/>
                  <a:gd name="T19" fmla="*/ 15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64"/>
                  <a:gd name="T32" fmla="*/ 45 w 45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64">
                    <a:moveTo>
                      <a:pt x="45" y="45"/>
                    </a:moveTo>
                    <a:lnTo>
                      <a:pt x="45" y="50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29" y="59"/>
                    </a:lnTo>
                    <a:lnTo>
                      <a:pt x="35" y="64"/>
                    </a:lnTo>
                    <a:lnTo>
                      <a:pt x="45" y="59"/>
                    </a:lnTo>
                    <a:lnTo>
                      <a:pt x="45" y="55"/>
                    </a:lnTo>
                    <a:lnTo>
                      <a:pt x="45" y="50"/>
                    </a:lnTo>
                    <a:lnTo>
                      <a:pt x="45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3" name="Freeform 90"/>
              <p:cNvSpPr>
                <a:spLocks/>
              </p:cNvSpPr>
              <p:nvPr/>
            </p:nvSpPr>
            <p:spPr bwMode="auto">
              <a:xfrm>
                <a:off x="3825" y="1477"/>
                <a:ext cx="21" cy="19"/>
              </a:xfrm>
              <a:custGeom>
                <a:avLst/>
                <a:gdLst>
                  <a:gd name="T0" fmla="*/ 19 w 62"/>
                  <a:gd name="T1" fmla="*/ 12 h 55"/>
                  <a:gd name="T2" fmla="*/ 21 w 62"/>
                  <a:gd name="T3" fmla="*/ 12 h 55"/>
                  <a:gd name="T4" fmla="*/ 5 w 62"/>
                  <a:gd name="T5" fmla="*/ 0 h 55"/>
                  <a:gd name="T6" fmla="*/ 0 w 62"/>
                  <a:gd name="T7" fmla="*/ 5 h 55"/>
                  <a:gd name="T8" fmla="*/ 16 w 62"/>
                  <a:gd name="T9" fmla="*/ 17 h 55"/>
                  <a:gd name="T10" fmla="*/ 16 w 62"/>
                  <a:gd name="T11" fmla="*/ 19 h 55"/>
                  <a:gd name="T12" fmla="*/ 16 w 62"/>
                  <a:gd name="T13" fmla="*/ 17 h 55"/>
                  <a:gd name="T14" fmla="*/ 17 w 62"/>
                  <a:gd name="T15" fmla="*/ 19 h 55"/>
                  <a:gd name="T16" fmla="*/ 21 w 62"/>
                  <a:gd name="T17" fmla="*/ 17 h 55"/>
                  <a:gd name="T18" fmla="*/ 21 w 62"/>
                  <a:gd name="T19" fmla="*/ 15 h 55"/>
                  <a:gd name="T20" fmla="*/ 21 w 62"/>
                  <a:gd name="T21" fmla="*/ 12 h 55"/>
                  <a:gd name="T22" fmla="*/ 19 w 62"/>
                  <a:gd name="T23" fmla="*/ 12 h 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2"/>
                  <a:gd name="T37" fmla="*/ 0 h 55"/>
                  <a:gd name="T38" fmla="*/ 62 w 62"/>
                  <a:gd name="T39" fmla="*/ 55 h 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2" h="55">
                    <a:moveTo>
                      <a:pt x="57" y="35"/>
                    </a:moveTo>
                    <a:lnTo>
                      <a:pt x="62" y="35"/>
                    </a:lnTo>
                    <a:lnTo>
                      <a:pt x="16" y="0"/>
                    </a:lnTo>
                    <a:lnTo>
                      <a:pt x="0" y="14"/>
                    </a:lnTo>
                    <a:lnTo>
                      <a:pt x="46" y="50"/>
                    </a:lnTo>
                    <a:lnTo>
                      <a:pt x="46" y="55"/>
                    </a:lnTo>
                    <a:lnTo>
                      <a:pt x="46" y="50"/>
                    </a:lnTo>
                    <a:lnTo>
                      <a:pt x="51" y="55"/>
                    </a:lnTo>
                    <a:lnTo>
                      <a:pt x="62" y="50"/>
                    </a:lnTo>
                    <a:lnTo>
                      <a:pt x="62" y="44"/>
                    </a:lnTo>
                    <a:lnTo>
                      <a:pt x="62" y="35"/>
                    </a:lnTo>
                    <a:lnTo>
                      <a:pt x="57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4" name="Freeform 91"/>
              <p:cNvSpPr>
                <a:spLocks/>
              </p:cNvSpPr>
              <p:nvPr/>
            </p:nvSpPr>
            <p:spPr bwMode="auto">
              <a:xfrm>
                <a:off x="3840" y="1489"/>
                <a:ext cx="19" cy="12"/>
              </a:xfrm>
              <a:custGeom>
                <a:avLst/>
                <a:gdLst>
                  <a:gd name="T0" fmla="*/ 14 w 56"/>
                  <a:gd name="T1" fmla="*/ 5 h 35"/>
                  <a:gd name="T2" fmla="*/ 17 w 56"/>
                  <a:gd name="T3" fmla="*/ 5 h 35"/>
                  <a:gd name="T4" fmla="*/ 4 w 56"/>
                  <a:gd name="T5" fmla="*/ 0 h 35"/>
                  <a:gd name="T6" fmla="*/ 0 w 56"/>
                  <a:gd name="T7" fmla="*/ 7 h 35"/>
                  <a:gd name="T8" fmla="*/ 14 w 56"/>
                  <a:gd name="T9" fmla="*/ 12 h 35"/>
                  <a:gd name="T10" fmla="*/ 15 w 56"/>
                  <a:gd name="T11" fmla="*/ 12 h 35"/>
                  <a:gd name="T12" fmla="*/ 14 w 56"/>
                  <a:gd name="T13" fmla="*/ 12 h 35"/>
                  <a:gd name="T14" fmla="*/ 15 w 56"/>
                  <a:gd name="T15" fmla="*/ 12 h 35"/>
                  <a:gd name="T16" fmla="*/ 19 w 56"/>
                  <a:gd name="T17" fmla="*/ 10 h 35"/>
                  <a:gd name="T18" fmla="*/ 19 w 56"/>
                  <a:gd name="T19" fmla="*/ 7 h 35"/>
                  <a:gd name="T20" fmla="*/ 17 w 56"/>
                  <a:gd name="T21" fmla="*/ 5 h 35"/>
                  <a:gd name="T22" fmla="*/ 14 w 56"/>
                  <a:gd name="T23" fmla="*/ 5 h 3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6"/>
                  <a:gd name="T37" fmla="*/ 0 h 35"/>
                  <a:gd name="T38" fmla="*/ 56 w 56"/>
                  <a:gd name="T39" fmla="*/ 35 h 3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6" h="35">
                    <a:moveTo>
                      <a:pt x="41" y="15"/>
                    </a:moveTo>
                    <a:lnTo>
                      <a:pt x="50" y="15"/>
                    </a:lnTo>
                    <a:lnTo>
                      <a:pt x="11" y="0"/>
                    </a:lnTo>
                    <a:lnTo>
                      <a:pt x="0" y="20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41" y="35"/>
                    </a:lnTo>
                    <a:lnTo>
                      <a:pt x="45" y="35"/>
                    </a:lnTo>
                    <a:lnTo>
                      <a:pt x="56" y="30"/>
                    </a:lnTo>
                    <a:lnTo>
                      <a:pt x="56" y="20"/>
                    </a:lnTo>
                    <a:lnTo>
                      <a:pt x="50" y="15"/>
                    </a:lnTo>
                    <a:lnTo>
                      <a:pt x="4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5" name="Freeform 92"/>
              <p:cNvSpPr>
                <a:spLocks/>
              </p:cNvSpPr>
              <p:nvPr/>
            </p:nvSpPr>
            <p:spPr bwMode="auto">
              <a:xfrm>
                <a:off x="3854" y="1492"/>
                <a:ext cx="13" cy="9"/>
              </a:xfrm>
              <a:custGeom>
                <a:avLst/>
                <a:gdLst>
                  <a:gd name="T0" fmla="*/ 13 w 40"/>
                  <a:gd name="T1" fmla="*/ 4 h 26"/>
                  <a:gd name="T2" fmla="*/ 11 w 40"/>
                  <a:gd name="T3" fmla="*/ 0 h 26"/>
                  <a:gd name="T4" fmla="*/ 0 w 40"/>
                  <a:gd name="T5" fmla="*/ 2 h 26"/>
                  <a:gd name="T6" fmla="*/ 1 w 40"/>
                  <a:gd name="T7" fmla="*/ 9 h 26"/>
                  <a:gd name="T8" fmla="*/ 13 w 40"/>
                  <a:gd name="T9" fmla="*/ 7 h 26"/>
                  <a:gd name="T10" fmla="*/ 13 w 40"/>
                  <a:gd name="T11" fmla="*/ 4 h 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26"/>
                  <a:gd name="T20" fmla="*/ 40 w 40"/>
                  <a:gd name="T21" fmla="*/ 26 h 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26">
                    <a:moveTo>
                      <a:pt x="40" y="11"/>
                    </a:moveTo>
                    <a:lnTo>
                      <a:pt x="34" y="0"/>
                    </a:lnTo>
                    <a:lnTo>
                      <a:pt x="0" y="6"/>
                    </a:lnTo>
                    <a:lnTo>
                      <a:pt x="4" y="26"/>
                    </a:lnTo>
                    <a:lnTo>
                      <a:pt x="40" y="21"/>
                    </a:lnTo>
                    <a:lnTo>
                      <a:pt x="4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6" name="Freeform 93"/>
              <p:cNvSpPr>
                <a:spLocks/>
              </p:cNvSpPr>
              <p:nvPr/>
            </p:nvSpPr>
            <p:spPr bwMode="auto">
              <a:xfrm>
                <a:off x="3865" y="1492"/>
                <a:ext cx="6" cy="7"/>
              </a:xfrm>
              <a:custGeom>
                <a:avLst/>
                <a:gdLst>
                  <a:gd name="T0" fmla="*/ 2 w 16"/>
                  <a:gd name="T1" fmla="*/ 7 h 21"/>
                  <a:gd name="T2" fmla="*/ 6 w 16"/>
                  <a:gd name="T3" fmla="*/ 5 h 21"/>
                  <a:gd name="T4" fmla="*/ 6 w 16"/>
                  <a:gd name="T5" fmla="*/ 2 h 21"/>
                  <a:gd name="T6" fmla="*/ 4 w 16"/>
                  <a:gd name="T7" fmla="*/ 0 h 21"/>
                  <a:gd name="T8" fmla="*/ 0 w 16"/>
                  <a:gd name="T9" fmla="*/ 0 h 21"/>
                  <a:gd name="T10" fmla="*/ 2 w 16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21"/>
                  <a:gd name="T20" fmla="*/ 16 w 16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21">
                    <a:moveTo>
                      <a:pt x="6" y="21"/>
                    </a:moveTo>
                    <a:lnTo>
                      <a:pt x="16" y="16"/>
                    </a:lnTo>
                    <a:lnTo>
                      <a:pt x="16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6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7" name="Freeform 94"/>
              <p:cNvSpPr>
                <a:spLocks/>
              </p:cNvSpPr>
              <p:nvPr/>
            </p:nvSpPr>
            <p:spPr bwMode="auto">
              <a:xfrm>
                <a:off x="3488" y="1435"/>
                <a:ext cx="376" cy="229"/>
              </a:xfrm>
              <a:custGeom>
                <a:avLst/>
                <a:gdLst>
                  <a:gd name="T0" fmla="*/ 371 w 1129"/>
                  <a:gd name="T1" fmla="*/ 8 h 686"/>
                  <a:gd name="T2" fmla="*/ 366 w 1129"/>
                  <a:gd name="T3" fmla="*/ 0 h 686"/>
                  <a:gd name="T4" fmla="*/ 0 w 1129"/>
                  <a:gd name="T5" fmla="*/ 212 h 686"/>
                  <a:gd name="T6" fmla="*/ 10 w 1129"/>
                  <a:gd name="T7" fmla="*/ 229 h 686"/>
                  <a:gd name="T8" fmla="*/ 376 w 1129"/>
                  <a:gd name="T9" fmla="*/ 17 h 686"/>
                  <a:gd name="T10" fmla="*/ 371 w 1129"/>
                  <a:gd name="T11" fmla="*/ 8 h 6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9"/>
                  <a:gd name="T19" fmla="*/ 0 h 686"/>
                  <a:gd name="T20" fmla="*/ 1129 w 1129"/>
                  <a:gd name="T21" fmla="*/ 686 h 6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9" h="686">
                    <a:moveTo>
                      <a:pt x="1114" y="25"/>
                    </a:moveTo>
                    <a:lnTo>
                      <a:pt x="1099" y="0"/>
                    </a:lnTo>
                    <a:lnTo>
                      <a:pt x="0" y="636"/>
                    </a:lnTo>
                    <a:lnTo>
                      <a:pt x="31" y="686"/>
                    </a:lnTo>
                    <a:lnTo>
                      <a:pt x="1129" y="51"/>
                    </a:lnTo>
                    <a:lnTo>
                      <a:pt x="1114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8" name="Freeform 95"/>
              <p:cNvSpPr>
                <a:spLocks/>
              </p:cNvSpPr>
              <p:nvPr/>
            </p:nvSpPr>
            <p:spPr bwMode="auto">
              <a:xfrm>
                <a:off x="3348" y="1516"/>
                <a:ext cx="114" cy="429"/>
              </a:xfrm>
              <a:custGeom>
                <a:avLst/>
                <a:gdLst>
                  <a:gd name="T0" fmla="*/ 0 w 342"/>
                  <a:gd name="T1" fmla="*/ 362 h 1289"/>
                  <a:gd name="T2" fmla="*/ 0 w 342"/>
                  <a:gd name="T3" fmla="*/ 0 h 1289"/>
                  <a:gd name="T4" fmla="*/ 114 w 342"/>
                  <a:gd name="T5" fmla="*/ 66 h 1289"/>
                  <a:gd name="T6" fmla="*/ 114 w 342"/>
                  <a:gd name="T7" fmla="*/ 429 h 1289"/>
                  <a:gd name="T8" fmla="*/ 0 w 342"/>
                  <a:gd name="T9" fmla="*/ 362 h 1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289"/>
                  <a:gd name="T17" fmla="*/ 342 w 342"/>
                  <a:gd name="T18" fmla="*/ 1289 h 1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289">
                    <a:moveTo>
                      <a:pt x="0" y="1087"/>
                    </a:moveTo>
                    <a:lnTo>
                      <a:pt x="0" y="0"/>
                    </a:lnTo>
                    <a:lnTo>
                      <a:pt x="342" y="197"/>
                    </a:lnTo>
                    <a:lnTo>
                      <a:pt x="342" y="1289"/>
                    </a:lnTo>
                    <a:lnTo>
                      <a:pt x="0" y="1087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9" name="Freeform 96"/>
              <p:cNvSpPr>
                <a:spLocks/>
              </p:cNvSpPr>
              <p:nvPr/>
            </p:nvSpPr>
            <p:spPr bwMode="auto">
              <a:xfrm>
                <a:off x="3348" y="1516"/>
                <a:ext cx="114" cy="429"/>
              </a:xfrm>
              <a:custGeom>
                <a:avLst/>
                <a:gdLst>
                  <a:gd name="T0" fmla="*/ 0 w 342"/>
                  <a:gd name="T1" fmla="*/ 362 h 1289"/>
                  <a:gd name="T2" fmla="*/ 0 w 342"/>
                  <a:gd name="T3" fmla="*/ 0 h 1289"/>
                  <a:gd name="T4" fmla="*/ 114 w 342"/>
                  <a:gd name="T5" fmla="*/ 66 h 1289"/>
                  <a:gd name="T6" fmla="*/ 114 w 342"/>
                  <a:gd name="T7" fmla="*/ 429 h 1289"/>
                  <a:gd name="T8" fmla="*/ 0 w 342"/>
                  <a:gd name="T9" fmla="*/ 362 h 1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1289"/>
                  <a:gd name="T17" fmla="*/ 342 w 342"/>
                  <a:gd name="T18" fmla="*/ 1289 h 1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1289">
                    <a:moveTo>
                      <a:pt x="0" y="1087"/>
                    </a:moveTo>
                    <a:lnTo>
                      <a:pt x="0" y="0"/>
                    </a:lnTo>
                    <a:lnTo>
                      <a:pt x="342" y="197"/>
                    </a:lnTo>
                    <a:lnTo>
                      <a:pt x="342" y="1289"/>
                    </a:lnTo>
                    <a:lnTo>
                      <a:pt x="0" y="108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0" name="Freeform 97"/>
              <p:cNvSpPr>
                <a:spLocks/>
              </p:cNvSpPr>
              <p:nvPr/>
            </p:nvSpPr>
            <p:spPr bwMode="auto">
              <a:xfrm>
                <a:off x="3461" y="1516"/>
                <a:ext cx="112" cy="428"/>
              </a:xfrm>
              <a:custGeom>
                <a:avLst/>
                <a:gdLst>
                  <a:gd name="T0" fmla="*/ 0 w 337"/>
                  <a:gd name="T1" fmla="*/ 428 h 1285"/>
                  <a:gd name="T2" fmla="*/ 0 w 337"/>
                  <a:gd name="T3" fmla="*/ 66 h 1285"/>
                  <a:gd name="T4" fmla="*/ 112 w 337"/>
                  <a:gd name="T5" fmla="*/ 0 h 1285"/>
                  <a:gd name="T6" fmla="*/ 112 w 337"/>
                  <a:gd name="T7" fmla="*/ 362 h 1285"/>
                  <a:gd name="T8" fmla="*/ 0 w 337"/>
                  <a:gd name="T9" fmla="*/ 428 h 12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7"/>
                  <a:gd name="T16" fmla="*/ 0 h 1285"/>
                  <a:gd name="T17" fmla="*/ 337 w 337"/>
                  <a:gd name="T18" fmla="*/ 1285 h 12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7" h="1285">
                    <a:moveTo>
                      <a:pt x="0" y="1285"/>
                    </a:moveTo>
                    <a:lnTo>
                      <a:pt x="0" y="197"/>
                    </a:lnTo>
                    <a:lnTo>
                      <a:pt x="337" y="0"/>
                    </a:lnTo>
                    <a:lnTo>
                      <a:pt x="337" y="1087"/>
                    </a:lnTo>
                    <a:lnTo>
                      <a:pt x="0" y="1285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1" name="Freeform 98"/>
              <p:cNvSpPr>
                <a:spLocks/>
              </p:cNvSpPr>
              <p:nvPr/>
            </p:nvSpPr>
            <p:spPr bwMode="auto">
              <a:xfrm>
                <a:off x="3464" y="1467"/>
                <a:ext cx="89" cy="102"/>
              </a:xfrm>
              <a:custGeom>
                <a:avLst/>
                <a:gdLst>
                  <a:gd name="T0" fmla="*/ 89 w 267"/>
                  <a:gd name="T1" fmla="*/ 49 h 307"/>
                  <a:gd name="T2" fmla="*/ 0 w 267"/>
                  <a:gd name="T3" fmla="*/ 0 h 307"/>
                  <a:gd name="T4" fmla="*/ 0 w 267"/>
                  <a:gd name="T5" fmla="*/ 102 h 307"/>
                  <a:gd name="T6" fmla="*/ 89 w 267"/>
                  <a:gd name="T7" fmla="*/ 49 h 3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7"/>
                  <a:gd name="T13" fmla="*/ 0 h 307"/>
                  <a:gd name="T14" fmla="*/ 267 w 267"/>
                  <a:gd name="T15" fmla="*/ 307 h 3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7" h="307">
                    <a:moveTo>
                      <a:pt x="267" y="146"/>
                    </a:moveTo>
                    <a:lnTo>
                      <a:pt x="0" y="0"/>
                    </a:lnTo>
                    <a:lnTo>
                      <a:pt x="0" y="307"/>
                    </a:lnTo>
                    <a:lnTo>
                      <a:pt x="267" y="14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2" name="Freeform 99"/>
              <p:cNvSpPr>
                <a:spLocks/>
              </p:cNvSpPr>
              <p:nvPr/>
            </p:nvSpPr>
            <p:spPr bwMode="auto">
              <a:xfrm>
                <a:off x="3372" y="1467"/>
                <a:ext cx="92" cy="102"/>
              </a:xfrm>
              <a:custGeom>
                <a:avLst/>
                <a:gdLst>
                  <a:gd name="T0" fmla="*/ 0 w 277"/>
                  <a:gd name="T1" fmla="*/ 49 h 307"/>
                  <a:gd name="T2" fmla="*/ 92 w 277"/>
                  <a:gd name="T3" fmla="*/ 0 h 307"/>
                  <a:gd name="T4" fmla="*/ 92 w 277"/>
                  <a:gd name="T5" fmla="*/ 102 h 307"/>
                  <a:gd name="T6" fmla="*/ 0 w 277"/>
                  <a:gd name="T7" fmla="*/ 49 h 3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7"/>
                  <a:gd name="T13" fmla="*/ 0 h 307"/>
                  <a:gd name="T14" fmla="*/ 277 w 277"/>
                  <a:gd name="T15" fmla="*/ 307 h 3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7" h="307">
                    <a:moveTo>
                      <a:pt x="0" y="146"/>
                    </a:moveTo>
                    <a:lnTo>
                      <a:pt x="277" y="0"/>
                    </a:lnTo>
                    <a:lnTo>
                      <a:pt x="277" y="307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3" name="Freeform 100"/>
              <p:cNvSpPr>
                <a:spLocks noEditPoints="1"/>
              </p:cNvSpPr>
              <p:nvPr/>
            </p:nvSpPr>
            <p:spPr bwMode="auto">
              <a:xfrm>
                <a:off x="3348" y="1450"/>
                <a:ext cx="225" cy="131"/>
              </a:xfrm>
              <a:custGeom>
                <a:avLst/>
                <a:gdLst>
                  <a:gd name="T0" fmla="*/ 225 w 675"/>
                  <a:gd name="T1" fmla="*/ 65 h 393"/>
                  <a:gd name="T2" fmla="*/ 113 w 675"/>
                  <a:gd name="T3" fmla="*/ 0 h 393"/>
                  <a:gd name="T4" fmla="*/ 0 w 675"/>
                  <a:gd name="T5" fmla="*/ 65 h 393"/>
                  <a:gd name="T6" fmla="*/ 113 w 675"/>
                  <a:gd name="T7" fmla="*/ 131 h 393"/>
                  <a:gd name="T8" fmla="*/ 225 w 675"/>
                  <a:gd name="T9" fmla="*/ 65 h 393"/>
                  <a:gd name="T10" fmla="*/ 116 w 675"/>
                  <a:gd name="T11" fmla="*/ 119 h 393"/>
                  <a:gd name="T12" fmla="*/ 24 w 675"/>
                  <a:gd name="T13" fmla="*/ 65 h 393"/>
                  <a:gd name="T14" fmla="*/ 116 w 675"/>
                  <a:gd name="T15" fmla="*/ 15 h 393"/>
                  <a:gd name="T16" fmla="*/ 203 w 675"/>
                  <a:gd name="T17" fmla="*/ 65 h 393"/>
                  <a:gd name="T18" fmla="*/ 116 w 675"/>
                  <a:gd name="T19" fmla="*/ 119 h 3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75"/>
                  <a:gd name="T31" fmla="*/ 0 h 393"/>
                  <a:gd name="T32" fmla="*/ 675 w 675"/>
                  <a:gd name="T33" fmla="*/ 393 h 3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75" h="393">
                    <a:moveTo>
                      <a:pt x="675" y="196"/>
                    </a:moveTo>
                    <a:lnTo>
                      <a:pt x="338" y="0"/>
                    </a:lnTo>
                    <a:lnTo>
                      <a:pt x="0" y="196"/>
                    </a:lnTo>
                    <a:lnTo>
                      <a:pt x="338" y="393"/>
                    </a:lnTo>
                    <a:lnTo>
                      <a:pt x="675" y="196"/>
                    </a:lnTo>
                    <a:close/>
                    <a:moveTo>
                      <a:pt x="348" y="357"/>
                    </a:moveTo>
                    <a:lnTo>
                      <a:pt x="71" y="196"/>
                    </a:lnTo>
                    <a:lnTo>
                      <a:pt x="348" y="45"/>
                    </a:lnTo>
                    <a:lnTo>
                      <a:pt x="609" y="196"/>
                    </a:lnTo>
                    <a:lnTo>
                      <a:pt x="348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4" name="Freeform 101"/>
              <p:cNvSpPr>
                <a:spLocks/>
              </p:cNvSpPr>
              <p:nvPr/>
            </p:nvSpPr>
            <p:spPr bwMode="auto">
              <a:xfrm>
                <a:off x="3464" y="1633"/>
                <a:ext cx="87" cy="282"/>
              </a:xfrm>
              <a:custGeom>
                <a:avLst/>
                <a:gdLst>
                  <a:gd name="T0" fmla="*/ 0 w 261"/>
                  <a:gd name="T1" fmla="*/ 282 h 846"/>
                  <a:gd name="T2" fmla="*/ 0 w 261"/>
                  <a:gd name="T3" fmla="*/ 49 h 846"/>
                  <a:gd name="T4" fmla="*/ 87 w 261"/>
                  <a:gd name="T5" fmla="*/ 0 h 846"/>
                  <a:gd name="T6" fmla="*/ 87 w 261"/>
                  <a:gd name="T7" fmla="*/ 230 h 846"/>
                  <a:gd name="T8" fmla="*/ 0 w 261"/>
                  <a:gd name="T9" fmla="*/ 282 h 8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846"/>
                  <a:gd name="T17" fmla="*/ 261 w 261"/>
                  <a:gd name="T18" fmla="*/ 846 h 8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846">
                    <a:moveTo>
                      <a:pt x="0" y="846"/>
                    </a:moveTo>
                    <a:lnTo>
                      <a:pt x="0" y="146"/>
                    </a:lnTo>
                    <a:lnTo>
                      <a:pt x="261" y="0"/>
                    </a:lnTo>
                    <a:lnTo>
                      <a:pt x="261" y="690"/>
                    </a:lnTo>
                    <a:lnTo>
                      <a:pt x="0" y="846"/>
                    </a:lnTo>
                    <a:close/>
                  </a:path>
                </a:pathLst>
              </a:custGeom>
              <a:solidFill>
                <a:srgbClr val="A6A6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5" name="Freeform 102"/>
              <p:cNvSpPr>
                <a:spLocks/>
              </p:cNvSpPr>
              <p:nvPr/>
            </p:nvSpPr>
            <p:spPr bwMode="auto">
              <a:xfrm>
                <a:off x="3374" y="1579"/>
                <a:ext cx="181" cy="336"/>
              </a:xfrm>
              <a:custGeom>
                <a:avLst/>
                <a:gdLst>
                  <a:gd name="T0" fmla="*/ 91 w 544"/>
                  <a:gd name="T1" fmla="*/ 103 h 1008"/>
                  <a:gd name="T2" fmla="*/ 91 w 544"/>
                  <a:gd name="T3" fmla="*/ 336 h 1008"/>
                  <a:gd name="T4" fmla="*/ 0 w 544"/>
                  <a:gd name="T5" fmla="*/ 284 h 1008"/>
                  <a:gd name="T6" fmla="*/ 0 w 544"/>
                  <a:gd name="T7" fmla="*/ 54 h 1008"/>
                  <a:gd name="T8" fmla="*/ 0 w 544"/>
                  <a:gd name="T9" fmla="*/ 52 h 1008"/>
                  <a:gd name="T10" fmla="*/ 91 w 544"/>
                  <a:gd name="T11" fmla="*/ 2 h 1008"/>
                  <a:gd name="T12" fmla="*/ 91 w 544"/>
                  <a:gd name="T13" fmla="*/ 57 h 1008"/>
                  <a:gd name="T14" fmla="*/ 91 w 544"/>
                  <a:gd name="T15" fmla="*/ 0 h 1008"/>
                  <a:gd name="T16" fmla="*/ 181 w 544"/>
                  <a:gd name="T17" fmla="*/ 51 h 1008"/>
                  <a:gd name="T18" fmla="*/ 91 w 544"/>
                  <a:gd name="T19" fmla="*/ 103 h 10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4"/>
                  <a:gd name="T31" fmla="*/ 0 h 1008"/>
                  <a:gd name="T32" fmla="*/ 544 w 544"/>
                  <a:gd name="T33" fmla="*/ 1008 h 10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4" h="1008">
                    <a:moveTo>
                      <a:pt x="272" y="308"/>
                    </a:moveTo>
                    <a:lnTo>
                      <a:pt x="272" y="1008"/>
                    </a:lnTo>
                    <a:lnTo>
                      <a:pt x="0" y="852"/>
                    </a:lnTo>
                    <a:lnTo>
                      <a:pt x="0" y="162"/>
                    </a:lnTo>
                    <a:lnTo>
                      <a:pt x="0" y="157"/>
                    </a:lnTo>
                    <a:lnTo>
                      <a:pt x="272" y="6"/>
                    </a:lnTo>
                    <a:lnTo>
                      <a:pt x="272" y="171"/>
                    </a:lnTo>
                    <a:lnTo>
                      <a:pt x="272" y="0"/>
                    </a:lnTo>
                    <a:lnTo>
                      <a:pt x="544" y="152"/>
                    </a:lnTo>
                    <a:lnTo>
                      <a:pt x="272" y="308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6" name="Freeform 103"/>
              <p:cNvSpPr>
                <a:spLocks/>
              </p:cNvSpPr>
              <p:nvPr/>
            </p:nvSpPr>
            <p:spPr bwMode="auto">
              <a:xfrm>
                <a:off x="3347" y="1514"/>
                <a:ext cx="5" cy="5"/>
              </a:xfrm>
              <a:custGeom>
                <a:avLst/>
                <a:gdLst>
                  <a:gd name="T0" fmla="*/ 2 w 16"/>
                  <a:gd name="T1" fmla="*/ 0 h 16"/>
                  <a:gd name="T2" fmla="*/ 0 w 16"/>
                  <a:gd name="T3" fmla="*/ 2 h 16"/>
                  <a:gd name="T4" fmla="*/ 0 w 16"/>
                  <a:gd name="T5" fmla="*/ 3 h 16"/>
                  <a:gd name="T6" fmla="*/ 2 w 16"/>
                  <a:gd name="T7" fmla="*/ 5 h 16"/>
                  <a:gd name="T8" fmla="*/ 5 w 16"/>
                  <a:gd name="T9" fmla="*/ 5 h 16"/>
                  <a:gd name="T10" fmla="*/ 2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5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7" name="Freeform 104"/>
              <p:cNvSpPr>
                <a:spLocks/>
              </p:cNvSpPr>
              <p:nvPr/>
            </p:nvSpPr>
            <p:spPr bwMode="auto">
              <a:xfrm>
                <a:off x="3348" y="1449"/>
                <a:ext cx="118" cy="70"/>
              </a:xfrm>
              <a:custGeom>
                <a:avLst/>
                <a:gdLst>
                  <a:gd name="T0" fmla="*/ 116 w 353"/>
                  <a:gd name="T1" fmla="*/ 0 h 212"/>
                  <a:gd name="T2" fmla="*/ 113 w 353"/>
                  <a:gd name="T3" fmla="*/ 0 h 212"/>
                  <a:gd name="T4" fmla="*/ 0 w 353"/>
                  <a:gd name="T5" fmla="*/ 65 h 212"/>
                  <a:gd name="T6" fmla="*/ 4 w 353"/>
                  <a:gd name="T7" fmla="*/ 70 h 212"/>
                  <a:gd name="T8" fmla="*/ 116 w 353"/>
                  <a:gd name="T9" fmla="*/ 5 h 212"/>
                  <a:gd name="T10" fmla="*/ 113 w 353"/>
                  <a:gd name="T11" fmla="*/ 5 h 212"/>
                  <a:gd name="T12" fmla="*/ 116 w 353"/>
                  <a:gd name="T13" fmla="*/ 5 h 212"/>
                  <a:gd name="T14" fmla="*/ 118 w 353"/>
                  <a:gd name="T15" fmla="*/ 3 h 212"/>
                  <a:gd name="T16" fmla="*/ 116 w 353"/>
                  <a:gd name="T17" fmla="*/ 0 h 212"/>
                  <a:gd name="T18" fmla="*/ 114 w 353"/>
                  <a:gd name="T19" fmla="*/ 0 h 212"/>
                  <a:gd name="T20" fmla="*/ 113 w 353"/>
                  <a:gd name="T21" fmla="*/ 0 h 212"/>
                  <a:gd name="T22" fmla="*/ 116 w 353"/>
                  <a:gd name="T23" fmla="*/ 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12"/>
                  <a:gd name="T38" fmla="*/ 353 w 353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12">
                    <a:moveTo>
                      <a:pt x="348" y="0"/>
                    </a:moveTo>
                    <a:lnTo>
                      <a:pt x="338" y="0"/>
                    </a:lnTo>
                    <a:lnTo>
                      <a:pt x="0" y="196"/>
                    </a:lnTo>
                    <a:lnTo>
                      <a:pt x="11" y="212"/>
                    </a:lnTo>
                    <a:lnTo>
                      <a:pt x="348" y="16"/>
                    </a:lnTo>
                    <a:lnTo>
                      <a:pt x="338" y="16"/>
                    </a:lnTo>
                    <a:lnTo>
                      <a:pt x="348" y="16"/>
                    </a:lnTo>
                    <a:lnTo>
                      <a:pt x="353" y="10"/>
                    </a:lnTo>
                    <a:lnTo>
                      <a:pt x="348" y="0"/>
                    </a:lnTo>
                    <a:lnTo>
                      <a:pt x="342" y="0"/>
                    </a:lnTo>
                    <a:lnTo>
                      <a:pt x="338" y="0"/>
                    </a:lnTo>
                    <a:lnTo>
                      <a:pt x="3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8" name="Freeform 105"/>
              <p:cNvSpPr>
                <a:spLocks/>
              </p:cNvSpPr>
              <p:nvPr/>
            </p:nvSpPr>
            <p:spPr bwMode="auto">
              <a:xfrm>
                <a:off x="3461" y="1449"/>
                <a:ext cx="116" cy="70"/>
              </a:xfrm>
              <a:custGeom>
                <a:avLst/>
                <a:gdLst>
                  <a:gd name="T0" fmla="*/ 114 w 348"/>
                  <a:gd name="T1" fmla="*/ 70 h 212"/>
                  <a:gd name="T2" fmla="*/ 114 w 348"/>
                  <a:gd name="T3" fmla="*/ 65 h 212"/>
                  <a:gd name="T4" fmla="*/ 3 w 348"/>
                  <a:gd name="T5" fmla="*/ 0 h 212"/>
                  <a:gd name="T6" fmla="*/ 0 w 348"/>
                  <a:gd name="T7" fmla="*/ 5 h 212"/>
                  <a:gd name="T8" fmla="*/ 111 w 348"/>
                  <a:gd name="T9" fmla="*/ 70 h 212"/>
                  <a:gd name="T10" fmla="*/ 111 w 348"/>
                  <a:gd name="T11" fmla="*/ 65 h 212"/>
                  <a:gd name="T12" fmla="*/ 111 w 348"/>
                  <a:gd name="T13" fmla="*/ 70 h 212"/>
                  <a:gd name="T14" fmla="*/ 114 w 348"/>
                  <a:gd name="T15" fmla="*/ 70 h 212"/>
                  <a:gd name="T16" fmla="*/ 116 w 348"/>
                  <a:gd name="T17" fmla="*/ 68 h 212"/>
                  <a:gd name="T18" fmla="*/ 116 w 348"/>
                  <a:gd name="T19" fmla="*/ 66 h 212"/>
                  <a:gd name="T20" fmla="*/ 114 w 348"/>
                  <a:gd name="T21" fmla="*/ 65 h 212"/>
                  <a:gd name="T22" fmla="*/ 114 w 348"/>
                  <a:gd name="T23" fmla="*/ 70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8"/>
                  <a:gd name="T37" fmla="*/ 0 h 212"/>
                  <a:gd name="T38" fmla="*/ 348 w 348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8" h="212">
                    <a:moveTo>
                      <a:pt x="342" y="212"/>
                    </a:moveTo>
                    <a:lnTo>
                      <a:pt x="342" y="196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332" y="212"/>
                    </a:lnTo>
                    <a:lnTo>
                      <a:pt x="332" y="196"/>
                    </a:lnTo>
                    <a:lnTo>
                      <a:pt x="332" y="212"/>
                    </a:lnTo>
                    <a:lnTo>
                      <a:pt x="342" y="212"/>
                    </a:lnTo>
                    <a:lnTo>
                      <a:pt x="348" y="207"/>
                    </a:lnTo>
                    <a:lnTo>
                      <a:pt x="348" y="201"/>
                    </a:lnTo>
                    <a:lnTo>
                      <a:pt x="342" y="196"/>
                    </a:lnTo>
                    <a:lnTo>
                      <a:pt x="342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9" name="Freeform 106"/>
              <p:cNvSpPr>
                <a:spLocks/>
              </p:cNvSpPr>
              <p:nvPr/>
            </p:nvSpPr>
            <p:spPr bwMode="auto">
              <a:xfrm>
                <a:off x="3458" y="1514"/>
                <a:ext cx="117" cy="71"/>
              </a:xfrm>
              <a:custGeom>
                <a:avLst/>
                <a:gdLst>
                  <a:gd name="T0" fmla="*/ 3 w 352"/>
                  <a:gd name="T1" fmla="*/ 71 h 212"/>
                  <a:gd name="T2" fmla="*/ 7 w 352"/>
                  <a:gd name="T3" fmla="*/ 71 h 212"/>
                  <a:gd name="T4" fmla="*/ 117 w 352"/>
                  <a:gd name="T5" fmla="*/ 5 h 212"/>
                  <a:gd name="T6" fmla="*/ 114 w 352"/>
                  <a:gd name="T7" fmla="*/ 0 h 212"/>
                  <a:gd name="T8" fmla="*/ 3 w 352"/>
                  <a:gd name="T9" fmla="*/ 66 h 212"/>
                  <a:gd name="T10" fmla="*/ 7 w 352"/>
                  <a:gd name="T11" fmla="*/ 66 h 212"/>
                  <a:gd name="T12" fmla="*/ 3 w 352"/>
                  <a:gd name="T13" fmla="*/ 66 h 212"/>
                  <a:gd name="T14" fmla="*/ 0 w 352"/>
                  <a:gd name="T15" fmla="*/ 68 h 212"/>
                  <a:gd name="T16" fmla="*/ 2 w 352"/>
                  <a:gd name="T17" fmla="*/ 69 h 212"/>
                  <a:gd name="T18" fmla="*/ 3 w 352"/>
                  <a:gd name="T19" fmla="*/ 71 h 212"/>
                  <a:gd name="T20" fmla="*/ 7 w 352"/>
                  <a:gd name="T21" fmla="*/ 71 h 212"/>
                  <a:gd name="T22" fmla="*/ 3 w 352"/>
                  <a:gd name="T23" fmla="*/ 71 h 21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212"/>
                  <a:gd name="T38" fmla="*/ 352 w 352"/>
                  <a:gd name="T39" fmla="*/ 212 h 21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212">
                    <a:moveTo>
                      <a:pt x="10" y="212"/>
                    </a:moveTo>
                    <a:lnTo>
                      <a:pt x="20" y="212"/>
                    </a:lnTo>
                    <a:lnTo>
                      <a:pt x="352" y="16"/>
                    </a:lnTo>
                    <a:lnTo>
                      <a:pt x="342" y="0"/>
                    </a:lnTo>
                    <a:lnTo>
                      <a:pt x="10" y="196"/>
                    </a:lnTo>
                    <a:lnTo>
                      <a:pt x="20" y="196"/>
                    </a:lnTo>
                    <a:lnTo>
                      <a:pt x="10" y="196"/>
                    </a:lnTo>
                    <a:lnTo>
                      <a:pt x="0" y="202"/>
                    </a:lnTo>
                    <a:lnTo>
                      <a:pt x="5" y="207"/>
                    </a:lnTo>
                    <a:lnTo>
                      <a:pt x="10" y="212"/>
                    </a:lnTo>
                    <a:lnTo>
                      <a:pt x="20" y="212"/>
                    </a:lnTo>
                    <a:lnTo>
                      <a:pt x="10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0" name="Freeform 107"/>
              <p:cNvSpPr>
                <a:spLocks/>
              </p:cNvSpPr>
              <p:nvPr/>
            </p:nvSpPr>
            <p:spPr bwMode="auto">
              <a:xfrm>
                <a:off x="3348" y="1514"/>
                <a:ext cx="116" cy="71"/>
              </a:xfrm>
              <a:custGeom>
                <a:avLst/>
                <a:gdLst>
                  <a:gd name="T0" fmla="*/ 2 w 348"/>
                  <a:gd name="T1" fmla="*/ 4 h 212"/>
                  <a:gd name="T2" fmla="*/ 0 w 348"/>
                  <a:gd name="T3" fmla="*/ 5 h 212"/>
                  <a:gd name="T4" fmla="*/ 113 w 348"/>
                  <a:gd name="T5" fmla="*/ 71 h 212"/>
                  <a:gd name="T6" fmla="*/ 116 w 348"/>
                  <a:gd name="T7" fmla="*/ 66 h 212"/>
                  <a:gd name="T8" fmla="*/ 4 w 348"/>
                  <a:gd name="T9" fmla="*/ 0 h 212"/>
                  <a:gd name="T10" fmla="*/ 2 w 348"/>
                  <a:gd name="T11" fmla="*/ 4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8"/>
                  <a:gd name="T19" fmla="*/ 0 h 212"/>
                  <a:gd name="T20" fmla="*/ 348 w 348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8" h="212">
                    <a:moveTo>
                      <a:pt x="5" y="11"/>
                    </a:moveTo>
                    <a:lnTo>
                      <a:pt x="0" y="16"/>
                    </a:lnTo>
                    <a:lnTo>
                      <a:pt x="338" y="212"/>
                    </a:lnTo>
                    <a:lnTo>
                      <a:pt x="348" y="196"/>
                    </a:lnTo>
                    <a:lnTo>
                      <a:pt x="11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1" name="Freeform 108"/>
              <p:cNvSpPr>
                <a:spLocks/>
              </p:cNvSpPr>
              <p:nvPr/>
            </p:nvSpPr>
            <p:spPr bwMode="auto">
              <a:xfrm>
                <a:off x="3347" y="1514"/>
                <a:ext cx="5" cy="5"/>
              </a:xfrm>
              <a:custGeom>
                <a:avLst/>
                <a:gdLst>
                  <a:gd name="T0" fmla="*/ 5 w 16"/>
                  <a:gd name="T1" fmla="*/ 0 h 16"/>
                  <a:gd name="T2" fmla="*/ 2 w 16"/>
                  <a:gd name="T3" fmla="*/ 0 h 16"/>
                  <a:gd name="T4" fmla="*/ 0 w 16"/>
                  <a:gd name="T5" fmla="*/ 2 h 16"/>
                  <a:gd name="T6" fmla="*/ 0 w 16"/>
                  <a:gd name="T7" fmla="*/ 3 h 16"/>
                  <a:gd name="T8" fmla="*/ 2 w 16"/>
                  <a:gd name="T9" fmla="*/ 5 h 16"/>
                  <a:gd name="T10" fmla="*/ 5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6" y="0"/>
                    </a:moveTo>
                    <a:lnTo>
                      <a:pt x="5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2" name="Freeform 109"/>
              <p:cNvSpPr>
                <a:spLocks/>
              </p:cNvSpPr>
              <p:nvPr/>
            </p:nvSpPr>
            <p:spPr bwMode="auto">
              <a:xfrm>
                <a:off x="3347" y="1878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0 w 21"/>
                  <a:gd name="T3" fmla="*/ 4 h 11"/>
                  <a:gd name="T4" fmla="*/ 3 w 21"/>
                  <a:gd name="T5" fmla="*/ 4 h 11"/>
                  <a:gd name="T6" fmla="*/ 5 w 21"/>
                  <a:gd name="T7" fmla="*/ 4 h 11"/>
                  <a:gd name="T8" fmla="*/ 7 w 21"/>
                  <a:gd name="T9" fmla="*/ 0 h 11"/>
                  <a:gd name="T10" fmla="*/ 0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0" y="0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6" y="1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3" name="Freeform 110"/>
              <p:cNvSpPr>
                <a:spLocks/>
              </p:cNvSpPr>
              <p:nvPr/>
            </p:nvSpPr>
            <p:spPr bwMode="auto">
              <a:xfrm>
                <a:off x="3347" y="1518"/>
                <a:ext cx="7" cy="360"/>
              </a:xfrm>
              <a:custGeom>
                <a:avLst/>
                <a:gdLst>
                  <a:gd name="T0" fmla="*/ 3 w 21"/>
                  <a:gd name="T1" fmla="*/ 0 h 1081"/>
                  <a:gd name="T2" fmla="*/ 0 w 21"/>
                  <a:gd name="T3" fmla="*/ 0 h 1081"/>
                  <a:gd name="T4" fmla="*/ 0 w 21"/>
                  <a:gd name="T5" fmla="*/ 360 h 1081"/>
                  <a:gd name="T6" fmla="*/ 7 w 21"/>
                  <a:gd name="T7" fmla="*/ 360 h 1081"/>
                  <a:gd name="T8" fmla="*/ 7 w 21"/>
                  <a:gd name="T9" fmla="*/ 0 h 1081"/>
                  <a:gd name="T10" fmla="*/ 3 w 2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81"/>
                  <a:gd name="T20" fmla="*/ 21 w 21"/>
                  <a:gd name="T21" fmla="*/ 1081 h 10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81">
                    <a:moveTo>
                      <a:pt x="10" y="0"/>
                    </a:moveTo>
                    <a:lnTo>
                      <a:pt x="0" y="0"/>
                    </a:lnTo>
                    <a:lnTo>
                      <a:pt x="0" y="1081"/>
                    </a:lnTo>
                    <a:lnTo>
                      <a:pt x="21" y="1081"/>
                    </a:lnTo>
                    <a:lnTo>
                      <a:pt x="2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4" name="Freeform 111"/>
              <p:cNvSpPr>
                <a:spLocks/>
              </p:cNvSpPr>
              <p:nvPr/>
            </p:nvSpPr>
            <p:spPr bwMode="auto">
              <a:xfrm>
                <a:off x="3347" y="1514"/>
                <a:ext cx="7" cy="4"/>
              </a:xfrm>
              <a:custGeom>
                <a:avLst/>
                <a:gdLst>
                  <a:gd name="T0" fmla="*/ 7 w 21"/>
                  <a:gd name="T1" fmla="*/ 4 h 11"/>
                  <a:gd name="T2" fmla="*/ 5 w 21"/>
                  <a:gd name="T3" fmla="*/ 0 h 11"/>
                  <a:gd name="T4" fmla="*/ 3 w 21"/>
                  <a:gd name="T5" fmla="*/ 0 h 11"/>
                  <a:gd name="T6" fmla="*/ 0 w 21"/>
                  <a:gd name="T7" fmla="*/ 0 h 11"/>
                  <a:gd name="T8" fmla="*/ 0 w 21"/>
                  <a:gd name="T9" fmla="*/ 4 h 11"/>
                  <a:gd name="T10" fmla="*/ 7 w 21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21" y="11"/>
                    </a:move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5" name="Freeform 112"/>
              <p:cNvSpPr>
                <a:spLocks/>
              </p:cNvSpPr>
              <p:nvPr/>
            </p:nvSpPr>
            <p:spPr bwMode="auto">
              <a:xfrm>
                <a:off x="3572" y="1878"/>
                <a:ext cx="7" cy="4"/>
              </a:xfrm>
              <a:custGeom>
                <a:avLst/>
                <a:gdLst>
                  <a:gd name="T0" fmla="*/ 0 w 21"/>
                  <a:gd name="T1" fmla="*/ 0 h 11"/>
                  <a:gd name="T2" fmla="*/ 2 w 21"/>
                  <a:gd name="T3" fmla="*/ 4 h 11"/>
                  <a:gd name="T4" fmla="*/ 3 w 21"/>
                  <a:gd name="T5" fmla="*/ 4 h 11"/>
                  <a:gd name="T6" fmla="*/ 7 w 21"/>
                  <a:gd name="T7" fmla="*/ 4 h 11"/>
                  <a:gd name="T8" fmla="*/ 7 w 21"/>
                  <a:gd name="T9" fmla="*/ 0 h 11"/>
                  <a:gd name="T10" fmla="*/ 0 w 21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0" y="0"/>
                    </a:moveTo>
                    <a:lnTo>
                      <a:pt x="5" y="11"/>
                    </a:lnTo>
                    <a:lnTo>
                      <a:pt x="10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6" name="Freeform 113"/>
              <p:cNvSpPr>
                <a:spLocks/>
              </p:cNvSpPr>
              <p:nvPr/>
            </p:nvSpPr>
            <p:spPr bwMode="auto">
              <a:xfrm>
                <a:off x="3572" y="1518"/>
                <a:ext cx="7" cy="360"/>
              </a:xfrm>
              <a:custGeom>
                <a:avLst/>
                <a:gdLst>
                  <a:gd name="T0" fmla="*/ 3 w 21"/>
                  <a:gd name="T1" fmla="*/ 0 h 1081"/>
                  <a:gd name="T2" fmla="*/ 0 w 21"/>
                  <a:gd name="T3" fmla="*/ 0 h 1081"/>
                  <a:gd name="T4" fmla="*/ 0 w 21"/>
                  <a:gd name="T5" fmla="*/ 360 h 1081"/>
                  <a:gd name="T6" fmla="*/ 7 w 21"/>
                  <a:gd name="T7" fmla="*/ 360 h 1081"/>
                  <a:gd name="T8" fmla="*/ 7 w 21"/>
                  <a:gd name="T9" fmla="*/ 0 h 1081"/>
                  <a:gd name="T10" fmla="*/ 3 w 21"/>
                  <a:gd name="T11" fmla="*/ 0 h 10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81"/>
                  <a:gd name="T20" fmla="*/ 21 w 21"/>
                  <a:gd name="T21" fmla="*/ 1081 h 10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81">
                    <a:moveTo>
                      <a:pt x="10" y="0"/>
                    </a:moveTo>
                    <a:lnTo>
                      <a:pt x="0" y="0"/>
                    </a:lnTo>
                    <a:lnTo>
                      <a:pt x="0" y="1081"/>
                    </a:lnTo>
                    <a:lnTo>
                      <a:pt x="21" y="1081"/>
                    </a:lnTo>
                    <a:lnTo>
                      <a:pt x="21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7" name="Freeform 114"/>
              <p:cNvSpPr>
                <a:spLocks/>
              </p:cNvSpPr>
              <p:nvPr/>
            </p:nvSpPr>
            <p:spPr bwMode="auto">
              <a:xfrm>
                <a:off x="3572" y="1514"/>
                <a:ext cx="7" cy="4"/>
              </a:xfrm>
              <a:custGeom>
                <a:avLst/>
                <a:gdLst>
                  <a:gd name="T0" fmla="*/ 7 w 21"/>
                  <a:gd name="T1" fmla="*/ 4 h 11"/>
                  <a:gd name="T2" fmla="*/ 7 w 21"/>
                  <a:gd name="T3" fmla="*/ 0 h 11"/>
                  <a:gd name="T4" fmla="*/ 3 w 21"/>
                  <a:gd name="T5" fmla="*/ 0 h 11"/>
                  <a:gd name="T6" fmla="*/ 2 w 21"/>
                  <a:gd name="T7" fmla="*/ 0 h 11"/>
                  <a:gd name="T8" fmla="*/ 0 w 21"/>
                  <a:gd name="T9" fmla="*/ 4 h 11"/>
                  <a:gd name="T10" fmla="*/ 7 w 21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1"/>
                  <a:gd name="T20" fmla="*/ 21 w 21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1">
                    <a:moveTo>
                      <a:pt x="21" y="11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2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8" name="Freeform 115"/>
              <p:cNvSpPr>
                <a:spLocks/>
              </p:cNvSpPr>
              <p:nvPr/>
            </p:nvSpPr>
            <p:spPr bwMode="auto">
              <a:xfrm>
                <a:off x="3572" y="1877"/>
                <a:ext cx="5" cy="5"/>
              </a:xfrm>
              <a:custGeom>
                <a:avLst/>
                <a:gdLst>
                  <a:gd name="T0" fmla="*/ 3 w 16"/>
                  <a:gd name="T1" fmla="*/ 5 h 15"/>
                  <a:gd name="T2" fmla="*/ 5 w 16"/>
                  <a:gd name="T3" fmla="*/ 3 h 15"/>
                  <a:gd name="T4" fmla="*/ 5 w 16"/>
                  <a:gd name="T5" fmla="*/ 0 h 15"/>
                  <a:gd name="T6" fmla="*/ 3 w 16"/>
                  <a:gd name="T7" fmla="*/ 0 h 15"/>
                  <a:gd name="T8" fmla="*/ 0 w 16"/>
                  <a:gd name="T9" fmla="*/ 0 h 15"/>
                  <a:gd name="T10" fmla="*/ 3 w 16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0" y="15"/>
                    </a:moveTo>
                    <a:lnTo>
                      <a:pt x="16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9" name="Freeform 116"/>
              <p:cNvSpPr>
                <a:spLocks/>
              </p:cNvSpPr>
              <p:nvPr/>
            </p:nvSpPr>
            <p:spPr bwMode="auto">
              <a:xfrm>
                <a:off x="3458" y="1877"/>
                <a:ext cx="117" cy="70"/>
              </a:xfrm>
              <a:custGeom>
                <a:avLst/>
                <a:gdLst>
                  <a:gd name="T0" fmla="*/ 3 w 352"/>
                  <a:gd name="T1" fmla="*/ 70 h 211"/>
                  <a:gd name="T2" fmla="*/ 7 w 352"/>
                  <a:gd name="T3" fmla="*/ 70 h 211"/>
                  <a:gd name="T4" fmla="*/ 117 w 352"/>
                  <a:gd name="T5" fmla="*/ 5 h 211"/>
                  <a:gd name="T6" fmla="*/ 114 w 352"/>
                  <a:gd name="T7" fmla="*/ 0 h 211"/>
                  <a:gd name="T8" fmla="*/ 3 w 352"/>
                  <a:gd name="T9" fmla="*/ 65 h 211"/>
                  <a:gd name="T10" fmla="*/ 7 w 352"/>
                  <a:gd name="T11" fmla="*/ 65 h 211"/>
                  <a:gd name="T12" fmla="*/ 3 w 352"/>
                  <a:gd name="T13" fmla="*/ 65 h 211"/>
                  <a:gd name="T14" fmla="*/ 0 w 352"/>
                  <a:gd name="T15" fmla="*/ 67 h 211"/>
                  <a:gd name="T16" fmla="*/ 2 w 352"/>
                  <a:gd name="T17" fmla="*/ 68 h 211"/>
                  <a:gd name="T18" fmla="*/ 3 w 352"/>
                  <a:gd name="T19" fmla="*/ 70 h 211"/>
                  <a:gd name="T20" fmla="*/ 7 w 352"/>
                  <a:gd name="T21" fmla="*/ 70 h 211"/>
                  <a:gd name="T22" fmla="*/ 3 w 352"/>
                  <a:gd name="T23" fmla="*/ 70 h 2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2"/>
                  <a:gd name="T37" fmla="*/ 0 h 211"/>
                  <a:gd name="T38" fmla="*/ 352 w 352"/>
                  <a:gd name="T39" fmla="*/ 211 h 2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2" h="211">
                    <a:moveTo>
                      <a:pt x="10" y="211"/>
                    </a:moveTo>
                    <a:lnTo>
                      <a:pt x="20" y="211"/>
                    </a:lnTo>
                    <a:lnTo>
                      <a:pt x="352" y="15"/>
                    </a:lnTo>
                    <a:lnTo>
                      <a:pt x="342" y="0"/>
                    </a:lnTo>
                    <a:lnTo>
                      <a:pt x="10" y="196"/>
                    </a:lnTo>
                    <a:lnTo>
                      <a:pt x="20" y="196"/>
                    </a:lnTo>
                    <a:lnTo>
                      <a:pt x="10" y="196"/>
                    </a:lnTo>
                    <a:lnTo>
                      <a:pt x="0" y="202"/>
                    </a:lnTo>
                    <a:lnTo>
                      <a:pt x="5" y="206"/>
                    </a:lnTo>
                    <a:lnTo>
                      <a:pt x="10" y="211"/>
                    </a:lnTo>
                    <a:lnTo>
                      <a:pt x="20" y="211"/>
                    </a:lnTo>
                    <a:lnTo>
                      <a:pt x="10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0" name="Freeform 117"/>
              <p:cNvSpPr>
                <a:spLocks/>
              </p:cNvSpPr>
              <p:nvPr/>
            </p:nvSpPr>
            <p:spPr bwMode="auto">
              <a:xfrm>
                <a:off x="3348" y="1877"/>
                <a:ext cx="116" cy="70"/>
              </a:xfrm>
              <a:custGeom>
                <a:avLst/>
                <a:gdLst>
                  <a:gd name="T0" fmla="*/ 2 w 348"/>
                  <a:gd name="T1" fmla="*/ 1 h 211"/>
                  <a:gd name="T2" fmla="*/ 0 w 348"/>
                  <a:gd name="T3" fmla="*/ 5 h 211"/>
                  <a:gd name="T4" fmla="*/ 113 w 348"/>
                  <a:gd name="T5" fmla="*/ 70 h 211"/>
                  <a:gd name="T6" fmla="*/ 116 w 348"/>
                  <a:gd name="T7" fmla="*/ 65 h 211"/>
                  <a:gd name="T8" fmla="*/ 4 w 348"/>
                  <a:gd name="T9" fmla="*/ 0 h 211"/>
                  <a:gd name="T10" fmla="*/ 2 w 348"/>
                  <a:gd name="T11" fmla="*/ 1 h 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8"/>
                  <a:gd name="T19" fmla="*/ 0 h 211"/>
                  <a:gd name="T20" fmla="*/ 348 w 348"/>
                  <a:gd name="T21" fmla="*/ 211 h 2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8" h="211">
                    <a:moveTo>
                      <a:pt x="5" y="4"/>
                    </a:moveTo>
                    <a:lnTo>
                      <a:pt x="0" y="15"/>
                    </a:lnTo>
                    <a:lnTo>
                      <a:pt x="338" y="211"/>
                    </a:lnTo>
                    <a:lnTo>
                      <a:pt x="348" y="196"/>
                    </a:lnTo>
                    <a:lnTo>
                      <a:pt x="11" y="0"/>
                    </a:ln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1" name="Freeform 118"/>
              <p:cNvSpPr>
                <a:spLocks/>
              </p:cNvSpPr>
              <p:nvPr/>
            </p:nvSpPr>
            <p:spPr bwMode="auto">
              <a:xfrm>
                <a:off x="3347" y="1877"/>
                <a:ext cx="5" cy="5"/>
              </a:xfrm>
              <a:custGeom>
                <a:avLst/>
                <a:gdLst>
                  <a:gd name="T0" fmla="*/ 5 w 16"/>
                  <a:gd name="T1" fmla="*/ 0 h 15"/>
                  <a:gd name="T2" fmla="*/ 2 w 16"/>
                  <a:gd name="T3" fmla="*/ 0 h 15"/>
                  <a:gd name="T4" fmla="*/ 0 w 16"/>
                  <a:gd name="T5" fmla="*/ 0 h 15"/>
                  <a:gd name="T6" fmla="*/ 0 w 16"/>
                  <a:gd name="T7" fmla="*/ 3 h 15"/>
                  <a:gd name="T8" fmla="*/ 2 w 16"/>
                  <a:gd name="T9" fmla="*/ 5 h 15"/>
                  <a:gd name="T10" fmla="*/ 5 w 16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6" y="0"/>
                    </a:moveTo>
                    <a:lnTo>
                      <a:pt x="5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2" name="Freeform 119"/>
              <p:cNvSpPr>
                <a:spLocks/>
              </p:cNvSpPr>
              <p:nvPr/>
            </p:nvSpPr>
            <p:spPr bwMode="auto">
              <a:xfrm>
                <a:off x="3369" y="1514"/>
                <a:ext cx="5" cy="5"/>
              </a:xfrm>
              <a:custGeom>
                <a:avLst/>
                <a:gdLst>
                  <a:gd name="T0" fmla="*/ 2 w 15"/>
                  <a:gd name="T1" fmla="*/ 0 h 16"/>
                  <a:gd name="T2" fmla="*/ 0 w 15"/>
                  <a:gd name="T3" fmla="*/ 2 h 16"/>
                  <a:gd name="T4" fmla="*/ 2 w 15"/>
                  <a:gd name="T5" fmla="*/ 3 h 16"/>
                  <a:gd name="T6" fmla="*/ 3 w 15"/>
                  <a:gd name="T7" fmla="*/ 5 h 16"/>
                  <a:gd name="T8" fmla="*/ 5 w 15"/>
                  <a:gd name="T9" fmla="*/ 5 h 16"/>
                  <a:gd name="T10" fmla="*/ 2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5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10" y="16"/>
                    </a:lnTo>
                    <a:lnTo>
                      <a:pt x="15" y="1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3" name="Freeform 120"/>
              <p:cNvSpPr>
                <a:spLocks/>
              </p:cNvSpPr>
              <p:nvPr/>
            </p:nvSpPr>
            <p:spPr bwMode="auto">
              <a:xfrm>
                <a:off x="3370" y="1462"/>
                <a:ext cx="96" cy="57"/>
              </a:xfrm>
              <a:custGeom>
                <a:avLst/>
                <a:gdLst>
                  <a:gd name="T0" fmla="*/ 94 w 287"/>
                  <a:gd name="T1" fmla="*/ 0 h 171"/>
                  <a:gd name="T2" fmla="*/ 91 w 287"/>
                  <a:gd name="T3" fmla="*/ 0 h 171"/>
                  <a:gd name="T4" fmla="*/ 0 w 287"/>
                  <a:gd name="T5" fmla="*/ 52 h 171"/>
                  <a:gd name="T6" fmla="*/ 3 w 287"/>
                  <a:gd name="T7" fmla="*/ 57 h 171"/>
                  <a:gd name="T8" fmla="*/ 94 w 287"/>
                  <a:gd name="T9" fmla="*/ 5 h 171"/>
                  <a:gd name="T10" fmla="*/ 91 w 287"/>
                  <a:gd name="T11" fmla="*/ 5 h 171"/>
                  <a:gd name="T12" fmla="*/ 94 w 287"/>
                  <a:gd name="T13" fmla="*/ 5 h 171"/>
                  <a:gd name="T14" fmla="*/ 96 w 287"/>
                  <a:gd name="T15" fmla="*/ 3 h 171"/>
                  <a:gd name="T16" fmla="*/ 96 w 287"/>
                  <a:gd name="T17" fmla="*/ 1 h 171"/>
                  <a:gd name="T18" fmla="*/ 94 w 287"/>
                  <a:gd name="T19" fmla="*/ 0 h 171"/>
                  <a:gd name="T20" fmla="*/ 91 w 287"/>
                  <a:gd name="T21" fmla="*/ 0 h 171"/>
                  <a:gd name="T22" fmla="*/ 94 w 287"/>
                  <a:gd name="T23" fmla="*/ 0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7"/>
                  <a:gd name="T37" fmla="*/ 0 h 171"/>
                  <a:gd name="T38" fmla="*/ 287 w 287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7" h="171">
                    <a:moveTo>
                      <a:pt x="282" y="0"/>
                    </a:moveTo>
                    <a:lnTo>
                      <a:pt x="272" y="0"/>
                    </a:lnTo>
                    <a:lnTo>
                      <a:pt x="0" y="155"/>
                    </a:lnTo>
                    <a:lnTo>
                      <a:pt x="10" y="171"/>
                    </a:lnTo>
                    <a:lnTo>
                      <a:pt x="282" y="14"/>
                    </a:lnTo>
                    <a:lnTo>
                      <a:pt x="272" y="14"/>
                    </a:lnTo>
                    <a:lnTo>
                      <a:pt x="282" y="14"/>
                    </a:lnTo>
                    <a:lnTo>
                      <a:pt x="287" y="9"/>
                    </a:lnTo>
                    <a:lnTo>
                      <a:pt x="287" y="4"/>
                    </a:lnTo>
                    <a:lnTo>
                      <a:pt x="282" y="0"/>
                    </a:lnTo>
                    <a:lnTo>
                      <a:pt x="27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4" name="Freeform 121"/>
              <p:cNvSpPr>
                <a:spLocks/>
              </p:cNvSpPr>
              <p:nvPr/>
            </p:nvSpPr>
            <p:spPr bwMode="auto">
              <a:xfrm>
                <a:off x="3461" y="1462"/>
                <a:ext cx="94" cy="57"/>
              </a:xfrm>
              <a:custGeom>
                <a:avLst/>
                <a:gdLst>
                  <a:gd name="T0" fmla="*/ 92 w 282"/>
                  <a:gd name="T1" fmla="*/ 57 h 171"/>
                  <a:gd name="T2" fmla="*/ 92 w 282"/>
                  <a:gd name="T3" fmla="*/ 52 h 171"/>
                  <a:gd name="T4" fmla="*/ 3 w 282"/>
                  <a:gd name="T5" fmla="*/ 0 h 171"/>
                  <a:gd name="T6" fmla="*/ 0 w 282"/>
                  <a:gd name="T7" fmla="*/ 5 h 171"/>
                  <a:gd name="T8" fmla="*/ 89 w 282"/>
                  <a:gd name="T9" fmla="*/ 57 h 171"/>
                  <a:gd name="T10" fmla="*/ 89 w 282"/>
                  <a:gd name="T11" fmla="*/ 52 h 171"/>
                  <a:gd name="T12" fmla="*/ 89 w 282"/>
                  <a:gd name="T13" fmla="*/ 57 h 171"/>
                  <a:gd name="T14" fmla="*/ 92 w 282"/>
                  <a:gd name="T15" fmla="*/ 57 h 171"/>
                  <a:gd name="T16" fmla="*/ 94 w 282"/>
                  <a:gd name="T17" fmla="*/ 55 h 171"/>
                  <a:gd name="T18" fmla="*/ 94 w 282"/>
                  <a:gd name="T19" fmla="*/ 53 h 171"/>
                  <a:gd name="T20" fmla="*/ 92 w 282"/>
                  <a:gd name="T21" fmla="*/ 52 h 171"/>
                  <a:gd name="T22" fmla="*/ 92 w 282"/>
                  <a:gd name="T23" fmla="*/ 57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2"/>
                  <a:gd name="T37" fmla="*/ 0 h 171"/>
                  <a:gd name="T38" fmla="*/ 282 w 282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2" h="171">
                    <a:moveTo>
                      <a:pt x="277" y="171"/>
                    </a:moveTo>
                    <a:lnTo>
                      <a:pt x="277" y="155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267" y="171"/>
                    </a:lnTo>
                    <a:lnTo>
                      <a:pt x="267" y="155"/>
                    </a:lnTo>
                    <a:lnTo>
                      <a:pt x="267" y="171"/>
                    </a:lnTo>
                    <a:lnTo>
                      <a:pt x="277" y="171"/>
                    </a:lnTo>
                    <a:lnTo>
                      <a:pt x="282" y="166"/>
                    </a:lnTo>
                    <a:lnTo>
                      <a:pt x="282" y="160"/>
                    </a:lnTo>
                    <a:lnTo>
                      <a:pt x="277" y="155"/>
                    </a:lnTo>
                    <a:lnTo>
                      <a:pt x="277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5" name="Freeform 122"/>
              <p:cNvSpPr>
                <a:spLocks/>
              </p:cNvSpPr>
              <p:nvPr/>
            </p:nvSpPr>
            <p:spPr bwMode="auto">
              <a:xfrm>
                <a:off x="3459" y="1514"/>
                <a:ext cx="94" cy="57"/>
              </a:xfrm>
              <a:custGeom>
                <a:avLst/>
                <a:gdLst>
                  <a:gd name="T0" fmla="*/ 2 w 282"/>
                  <a:gd name="T1" fmla="*/ 57 h 171"/>
                  <a:gd name="T2" fmla="*/ 5 w 282"/>
                  <a:gd name="T3" fmla="*/ 57 h 171"/>
                  <a:gd name="T4" fmla="*/ 94 w 282"/>
                  <a:gd name="T5" fmla="*/ 5 h 171"/>
                  <a:gd name="T6" fmla="*/ 91 w 282"/>
                  <a:gd name="T7" fmla="*/ 0 h 171"/>
                  <a:gd name="T8" fmla="*/ 2 w 282"/>
                  <a:gd name="T9" fmla="*/ 52 h 171"/>
                  <a:gd name="T10" fmla="*/ 5 w 282"/>
                  <a:gd name="T11" fmla="*/ 52 h 171"/>
                  <a:gd name="T12" fmla="*/ 2 w 282"/>
                  <a:gd name="T13" fmla="*/ 52 h 171"/>
                  <a:gd name="T14" fmla="*/ 0 w 282"/>
                  <a:gd name="T15" fmla="*/ 54 h 171"/>
                  <a:gd name="T16" fmla="*/ 2 w 282"/>
                  <a:gd name="T17" fmla="*/ 55 h 171"/>
                  <a:gd name="T18" fmla="*/ 3 w 282"/>
                  <a:gd name="T19" fmla="*/ 57 h 171"/>
                  <a:gd name="T20" fmla="*/ 5 w 282"/>
                  <a:gd name="T21" fmla="*/ 57 h 171"/>
                  <a:gd name="T22" fmla="*/ 2 w 282"/>
                  <a:gd name="T23" fmla="*/ 57 h 17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82"/>
                  <a:gd name="T37" fmla="*/ 0 h 171"/>
                  <a:gd name="T38" fmla="*/ 282 w 282"/>
                  <a:gd name="T39" fmla="*/ 171 h 17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82" h="171">
                    <a:moveTo>
                      <a:pt x="5" y="171"/>
                    </a:moveTo>
                    <a:lnTo>
                      <a:pt x="15" y="171"/>
                    </a:lnTo>
                    <a:lnTo>
                      <a:pt x="282" y="16"/>
                    </a:lnTo>
                    <a:lnTo>
                      <a:pt x="272" y="0"/>
                    </a:lnTo>
                    <a:lnTo>
                      <a:pt x="5" y="157"/>
                    </a:lnTo>
                    <a:lnTo>
                      <a:pt x="15" y="157"/>
                    </a:lnTo>
                    <a:lnTo>
                      <a:pt x="5" y="157"/>
                    </a:lnTo>
                    <a:lnTo>
                      <a:pt x="0" y="162"/>
                    </a:lnTo>
                    <a:lnTo>
                      <a:pt x="5" y="166"/>
                    </a:lnTo>
                    <a:lnTo>
                      <a:pt x="9" y="171"/>
                    </a:lnTo>
                    <a:lnTo>
                      <a:pt x="15" y="171"/>
                    </a:lnTo>
                    <a:lnTo>
                      <a:pt x="5" y="1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6" name="Freeform 123"/>
              <p:cNvSpPr>
                <a:spLocks/>
              </p:cNvSpPr>
              <p:nvPr/>
            </p:nvSpPr>
            <p:spPr bwMode="auto">
              <a:xfrm>
                <a:off x="3370" y="1514"/>
                <a:ext cx="94" cy="57"/>
              </a:xfrm>
              <a:custGeom>
                <a:avLst/>
                <a:gdLst>
                  <a:gd name="T0" fmla="*/ 2 w 282"/>
                  <a:gd name="T1" fmla="*/ 4 h 171"/>
                  <a:gd name="T2" fmla="*/ 0 w 282"/>
                  <a:gd name="T3" fmla="*/ 5 h 171"/>
                  <a:gd name="T4" fmla="*/ 91 w 282"/>
                  <a:gd name="T5" fmla="*/ 57 h 171"/>
                  <a:gd name="T6" fmla="*/ 94 w 282"/>
                  <a:gd name="T7" fmla="*/ 52 h 171"/>
                  <a:gd name="T8" fmla="*/ 3 w 282"/>
                  <a:gd name="T9" fmla="*/ 0 h 171"/>
                  <a:gd name="T10" fmla="*/ 2 w 282"/>
                  <a:gd name="T11" fmla="*/ 4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82"/>
                  <a:gd name="T19" fmla="*/ 0 h 171"/>
                  <a:gd name="T20" fmla="*/ 282 w 282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82" h="171">
                    <a:moveTo>
                      <a:pt x="5" y="11"/>
                    </a:moveTo>
                    <a:lnTo>
                      <a:pt x="0" y="16"/>
                    </a:lnTo>
                    <a:lnTo>
                      <a:pt x="272" y="171"/>
                    </a:lnTo>
                    <a:lnTo>
                      <a:pt x="282" y="157"/>
                    </a:lnTo>
                    <a:lnTo>
                      <a:pt x="10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7" name="Freeform 124"/>
              <p:cNvSpPr>
                <a:spLocks/>
              </p:cNvSpPr>
              <p:nvPr/>
            </p:nvSpPr>
            <p:spPr bwMode="auto">
              <a:xfrm>
                <a:off x="3369" y="1514"/>
                <a:ext cx="5" cy="5"/>
              </a:xfrm>
              <a:custGeom>
                <a:avLst/>
                <a:gdLst>
                  <a:gd name="T0" fmla="*/ 5 w 15"/>
                  <a:gd name="T1" fmla="*/ 0 h 16"/>
                  <a:gd name="T2" fmla="*/ 3 w 15"/>
                  <a:gd name="T3" fmla="*/ 0 h 16"/>
                  <a:gd name="T4" fmla="*/ 2 w 15"/>
                  <a:gd name="T5" fmla="*/ 2 h 16"/>
                  <a:gd name="T6" fmla="*/ 0 w 15"/>
                  <a:gd name="T7" fmla="*/ 3 h 16"/>
                  <a:gd name="T8" fmla="*/ 2 w 15"/>
                  <a:gd name="T9" fmla="*/ 5 h 16"/>
                  <a:gd name="T10" fmla="*/ 5 w 15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5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8" name="Freeform 125"/>
              <p:cNvSpPr>
                <a:spLocks/>
              </p:cNvSpPr>
              <p:nvPr/>
            </p:nvSpPr>
            <p:spPr bwMode="auto">
              <a:xfrm>
                <a:off x="3461" y="1679"/>
                <a:ext cx="10" cy="13"/>
              </a:xfrm>
              <a:custGeom>
                <a:avLst/>
                <a:gdLst>
                  <a:gd name="T0" fmla="*/ 0 w 30"/>
                  <a:gd name="T1" fmla="*/ 11 h 40"/>
                  <a:gd name="T2" fmla="*/ 5 w 30"/>
                  <a:gd name="T3" fmla="*/ 13 h 40"/>
                  <a:gd name="T4" fmla="*/ 8 w 30"/>
                  <a:gd name="T5" fmla="*/ 10 h 40"/>
                  <a:gd name="T6" fmla="*/ 10 w 30"/>
                  <a:gd name="T7" fmla="*/ 5 h 40"/>
                  <a:gd name="T8" fmla="*/ 7 w 30"/>
                  <a:gd name="T9" fmla="*/ 0 h 40"/>
                  <a:gd name="T10" fmla="*/ 0 w 30"/>
                  <a:gd name="T11" fmla="*/ 11 h 4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40"/>
                  <a:gd name="T20" fmla="*/ 30 w 30"/>
                  <a:gd name="T21" fmla="*/ 40 h 4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40">
                    <a:moveTo>
                      <a:pt x="0" y="35"/>
                    </a:moveTo>
                    <a:lnTo>
                      <a:pt x="15" y="40"/>
                    </a:lnTo>
                    <a:lnTo>
                      <a:pt x="25" y="30"/>
                    </a:lnTo>
                    <a:lnTo>
                      <a:pt x="30" y="15"/>
                    </a:lnTo>
                    <a:lnTo>
                      <a:pt x="2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9" name="Freeform 126"/>
              <p:cNvSpPr>
                <a:spLocks/>
              </p:cNvSpPr>
              <p:nvPr/>
            </p:nvSpPr>
            <p:spPr bwMode="auto">
              <a:xfrm>
                <a:off x="3370" y="1627"/>
                <a:ext cx="98" cy="63"/>
              </a:xfrm>
              <a:custGeom>
                <a:avLst/>
                <a:gdLst>
                  <a:gd name="T0" fmla="*/ 3 w 292"/>
                  <a:gd name="T1" fmla="*/ 7 h 191"/>
                  <a:gd name="T2" fmla="*/ 0 w 292"/>
                  <a:gd name="T3" fmla="*/ 12 h 191"/>
                  <a:gd name="T4" fmla="*/ 91 w 292"/>
                  <a:gd name="T5" fmla="*/ 63 h 191"/>
                  <a:gd name="T6" fmla="*/ 98 w 292"/>
                  <a:gd name="T7" fmla="*/ 51 h 191"/>
                  <a:gd name="T8" fmla="*/ 7 w 292"/>
                  <a:gd name="T9" fmla="*/ 0 h 191"/>
                  <a:gd name="T10" fmla="*/ 3 w 292"/>
                  <a:gd name="T11" fmla="*/ 7 h 1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2"/>
                  <a:gd name="T19" fmla="*/ 0 h 191"/>
                  <a:gd name="T20" fmla="*/ 292 w 292"/>
                  <a:gd name="T21" fmla="*/ 191 h 19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2" h="191">
                    <a:moveTo>
                      <a:pt x="10" y="20"/>
                    </a:moveTo>
                    <a:lnTo>
                      <a:pt x="0" y="35"/>
                    </a:lnTo>
                    <a:lnTo>
                      <a:pt x="272" y="191"/>
                    </a:lnTo>
                    <a:lnTo>
                      <a:pt x="292" y="156"/>
                    </a:lnTo>
                    <a:lnTo>
                      <a:pt x="20" y="0"/>
                    </a:lnTo>
                    <a:lnTo>
                      <a:pt x="10" y="2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0" name="Freeform 127"/>
              <p:cNvSpPr>
                <a:spLocks/>
              </p:cNvSpPr>
              <p:nvPr/>
            </p:nvSpPr>
            <p:spPr bwMode="auto">
              <a:xfrm>
                <a:off x="3367" y="1627"/>
                <a:ext cx="10" cy="11"/>
              </a:xfrm>
              <a:custGeom>
                <a:avLst/>
                <a:gdLst>
                  <a:gd name="T0" fmla="*/ 10 w 31"/>
                  <a:gd name="T1" fmla="*/ 0 h 35"/>
                  <a:gd name="T2" fmla="*/ 5 w 31"/>
                  <a:gd name="T3" fmla="*/ 0 h 35"/>
                  <a:gd name="T4" fmla="*/ 0 w 31"/>
                  <a:gd name="T5" fmla="*/ 3 h 35"/>
                  <a:gd name="T6" fmla="*/ 0 w 31"/>
                  <a:gd name="T7" fmla="*/ 8 h 35"/>
                  <a:gd name="T8" fmla="*/ 4 w 31"/>
                  <a:gd name="T9" fmla="*/ 11 h 35"/>
                  <a:gd name="T10" fmla="*/ 10 w 31"/>
                  <a:gd name="T11" fmla="*/ 0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1"/>
                  <a:gd name="T19" fmla="*/ 0 h 35"/>
                  <a:gd name="T20" fmla="*/ 31 w 3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1" h="35">
                    <a:moveTo>
                      <a:pt x="31" y="0"/>
                    </a:moveTo>
                    <a:lnTo>
                      <a:pt x="16" y="0"/>
                    </a:lnTo>
                    <a:lnTo>
                      <a:pt x="0" y="10"/>
                    </a:lnTo>
                    <a:lnTo>
                      <a:pt x="0" y="25"/>
                    </a:lnTo>
                    <a:lnTo>
                      <a:pt x="11" y="3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1" name="Freeform 128"/>
              <p:cNvSpPr>
                <a:spLocks/>
              </p:cNvSpPr>
              <p:nvPr/>
            </p:nvSpPr>
            <p:spPr bwMode="auto">
              <a:xfrm>
                <a:off x="3548" y="1627"/>
                <a:ext cx="10" cy="11"/>
              </a:xfrm>
              <a:custGeom>
                <a:avLst/>
                <a:gdLst>
                  <a:gd name="T0" fmla="*/ 7 w 30"/>
                  <a:gd name="T1" fmla="*/ 11 h 35"/>
                  <a:gd name="T2" fmla="*/ 10 w 30"/>
                  <a:gd name="T3" fmla="*/ 8 h 35"/>
                  <a:gd name="T4" fmla="*/ 10 w 30"/>
                  <a:gd name="T5" fmla="*/ 3 h 35"/>
                  <a:gd name="T6" fmla="*/ 5 w 30"/>
                  <a:gd name="T7" fmla="*/ 0 h 35"/>
                  <a:gd name="T8" fmla="*/ 0 w 30"/>
                  <a:gd name="T9" fmla="*/ 0 h 35"/>
                  <a:gd name="T10" fmla="*/ 7 w 30"/>
                  <a:gd name="T11" fmla="*/ 11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5"/>
                  <a:gd name="T20" fmla="*/ 30 w 30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5">
                    <a:moveTo>
                      <a:pt x="20" y="35"/>
                    </a:moveTo>
                    <a:lnTo>
                      <a:pt x="30" y="25"/>
                    </a:lnTo>
                    <a:lnTo>
                      <a:pt x="30" y="1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20" y="35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2" name="Freeform 129"/>
              <p:cNvSpPr>
                <a:spLocks/>
              </p:cNvSpPr>
              <p:nvPr/>
            </p:nvSpPr>
            <p:spPr bwMode="auto">
              <a:xfrm>
                <a:off x="3464" y="1627"/>
                <a:ext cx="91" cy="62"/>
              </a:xfrm>
              <a:custGeom>
                <a:avLst/>
                <a:gdLst>
                  <a:gd name="T0" fmla="*/ 3 w 272"/>
                  <a:gd name="T1" fmla="*/ 55 h 186"/>
                  <a:gd name="T2" fmla="*/ 7 w 272"/>
                  <a:gd name="T3" fmla="*/ 62 h 186"/>
                  <a:gd name="T4" fmla="*/ 91 w 272"/>
                  <a:gd name="T5" fmla="*/ 12 h 186"/>
                  <a:gd name="T6" fmla="*/ 84 w 272"/>
                  <a:gd name="T7" fmla="*/ 0 h 186"/>
                  <a:gd name="T8" fmla="*/ 0 w 272"/>
                  <a:gd name="T9" fmla="*/ 50 h 186"/>
                  <a:gd name="T10" fmla="*/ 3 w 272"/>
                  <a:gd name="T11" fmla="*/ 55 h 18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72"/>
                  <a:gd name="T19" fmla="*/ 0 h 186"/>
                  <a:gd name="T20" fmla="*/ 272 w 272"/>
                  <a:gd name="T21" fmla="*/ 186 h 18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72" h="186">
                    <a:moveTo>
                      <a:pt x="10" y="166"/>
                    </a:moveTo>
                    <a:lnTo>
                      <a:pt x="20" y="186"/>
                    </a:lnTo>
                    <a:lnTo>
                      <a:pt x="272" y="35"/>
                    </a:lnTo>
                    <a:lnTo>
                      <a:pt x="252" y="0"/>
                    </a:lnTo>
                    <a:lnTo>
                      <a:pt x="0" y="150"/>
                    </a:lnTo>
                    <a:lnTo>
                      <a:pt x="10" y="16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3" name="Freeform 130"/>
              <p:cNvSpPr>
                <a:spLocks/>
              </p:cNvSpPr>
              <p:nvPr/>
            </p:nvSpPr>
            <p:spPr bwMode="auto">
              <a:xfrm>
                <a:off x="3461" y="1677"/>
                <a:ext cx="10" cy="12"/>
              </a:xfrm>
              <a:custGeom>
                <a:avLst/>
                <a:gdLst>
                  <a:gd name="T0" fmla="*/ 3 w 30"/>
                  <a:gd name="T1" fmla="*/ 0 h 36"/>
                  <a:gd name="T2" fmla="*/ 0 w 30"/>
                  <a:gd name="T3" fmla="*/ 4 h 36"/>
                  <a:gd name="T4" fmla="*/ 1 w 30"/>
                  <a:gd name="T5" fmla="*/ 8 h 36"/>
                  <a:gd name="T6" fmla="*/ 5 w 30"/>
                  <a:gd name="T7" fmla="*/ 12 h 36"/>
                  <a:gd name="T8" fmla="*/ 10 w 30"/>
                  <a:gd name="T9" fmla="*/ 12 h 36"/>
                  <a:gd name="T10" fmla="*/ 3 w 30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36"/>
                  <a:gd name="T20" fmla="*/ 30 w 30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36">
                    <a:moveTo>
                      <a:pt x="10" y="0"/>
                    </a:moveTo>
                    <a:lnTo>
                      <a:pt x="0" y="11"/>
                    </a:lnTo>
                    <a:lnTo>
                      <a:pt x="4" y="25"/>
                    </a:lnTo>
                    <a:lnTo>
                      <a:pt x="15" y="36"/>
                    </a:lnTo>
                    <a:lnTo>
                      <a:pt x="30" y="36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4" name="Freeform 131"/>
              <p:cNvSpPr>
                <a:spLocks/>
              </p:cNvSpPr>
              <p:nvPr/>
            </p:nvSpPr>
            <p:spPr bwMode="auto">
              <a:xfrm>
                <a:off x="3458" y="1464"/>
                <a:ext cx="8" cy="3"/>
              </a:xfrm>
              <a:custGeom>
                <a:avLst/>
                <a:gdLst>
                  <a:gd name="T0" fmla="*/ 8 w 25"/>
                  <a:gd name="T1" fmla="*/ 3 h 10"/>
                  <a:gd name="T2" fmla="*/ 6 w 25"/>
                  <a:gd name="T3" fmla="*/ 0 h 10"/>
                  <a:gd name="T4" fmla="*/ 4 w 25"/>
                  <a:gd name="T5" fmla="*/ 0 h 10"/>
                  <a:gd name="T6" fmla="*/ 2 w 25"/>
                  <a:gd name="T7" fmla="*/ 0 h 10"/>
                  <a:gd name="T8" fmla="*/ 0 w 25"/>
                  <a:gd name="T9" fmla="*/ 3 h 10"/>
                  <a:gd name="T10" fmla="*/ 8 w 25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0"/>
                  <a:gd name="T20" fmla="*/ 25 w 25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0">
                    <a:moveTo>
                      <a:pt x="25" y="10"/>
                    </a:moveTo>
                    <a:lnTo>
                      <a:pt x="20" y="0"/>
                    </a:lnTo>
                    <a:lnTo>
                      <a:pt x="14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5" name="Freeform 132"/>
              <p:cNvSpPr>
                <a:spLocks/>
              </p:cNvSpPr>
              <p:nvPr/>
            </p:nvSpPr>
            <p:spPr bwMode="auto">
              <a:xfrm>
                <a:off x="3458" y="1467"/>
                <a:ext cx="8" cy="97"/>
              </a:xfrm>
              <a:custGeom>
                <a:avLst/>
                <a:gdLst>
                  <a:gd name="T0" fmla="*/ 4 w 25"/>
                  <a:gd name="T1" fmla="*/ 97 h 292"/>
                  <a:gd name="T2" fmla="*/ 8 w 25"/>
                  <a:gd name="T3" fmla="*/ 97 h 292"/>
                  <a:gd name="T4" fmla="*/ 8 w 25"/>
                  <a:gd name="T5" fmla="*/ 0 h 292"/>
                  <a:gd name="T6" fmla="*/ 0 w 25"/>
                  <a:gd name="T7" fmla="*/ 0 h 292"/>
                  <a:gd name="T8" fmla="*/ 0 w 25"/>
                  <a:gd name="T9" fmla="*/ 97 h 292"/>
                  <a:gd name="T10" fmla="*/ 4 w 25"/>
                  <a:gd name="T11" fmla="*/ 97 h 2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92"/>
                  <a:gd name="T20" fmla="*/ 25 w 25"/>
                  <a:gd name="T21" fmla="*/ 292 h 2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92">
                    <a:moveTo>
                      <a:pt x="14" y="292"/>
                    </a:moveTo>
                    <a:lnTo>
                      <a:pt x="25" y="29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92"/>
                    </a:lnTo>
                    <a:lnTo>
                      <a:pt x="14" y="2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6" name="Freeform 133"/>
              <p:cNvSpPr>
                <a:spLocks/>
              </p:cNvSpPr>
              <p:nvPr/>
            </p:nvSpPr>
            <p:spPr bwMode="auto">
              <a:xfrm>
                <a:off x="3458" y="1564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2 h 11"/>
                  <a:gd name="T4" fmla="*/ 4 w 25"/>
                  <a:gd name="T5" fmla="*/ 4 h 11"/>
                  <a:gd name="T6" fmla="*/ 6 w 25"/>
                  <a:gd name="T7" fmla="*/ 2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5" y="6"/>
                    </a:lnTo>
                    <a:lnTo>
                      <a:pt x="14" y="11"/>
                    </a:lnTo>
                    <a:lnTo>
                      <a:pt x="20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7" name="Freeform 134"/>
              <p:cNvSpPr>
                <a:spLocks/>
              </p:cNvSpPr>
              <p:nvPr/>
            </p:nvSpPr>
            <p:spPr bwMode="auto">
              <a:xfrm>
                <a:off x="3459" y="1945"/>
                <a:ext cx="7" cy="4"/>
              </a:xfrm>
              <a:custGeom>
                <a:avLst/>
                <a:gdLst>
                  <a:gd name="T0" fmla="*/ 0 w 20"/>
                  <a:gd name="T1" fmla="*/ 0 h 10"/>
                  <a:gd name="T2" fmla="*/ 2 w 20"/>
                  <a:gd name="T3" fmla="*/ 2 h 10"/>
                  <a:gd name="T4" fmla="*/ 3 w 20"/>
                  <a:gd name="T5" fmla="*/ 4 h 10"/>
                  <a:gd name="T6" fmla="*/ 7 w 20"/>
                  <a:gd name="T7" fmla="*/ 2 h 10"/>
                  <a:gd name="T8" fmla="*/ 7 w 20"/>
                  <a:gd name="T9" fmla="*/ 0 h 10"/>
                  <a:gd name="T10" fmla="*/ 0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0" y="0"/>
                    </a:moveTo>
                    <a:lnTo>
                      <a:pt x="5" y="5"/>
                    </a:lnTo>
                    <a:lnTo>
                      <a:pt x="9" y="10"/>
                    </a:lnTo>
                    <a:lnTo>
                      <a:pt x="20" y="5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8" name="Freeform 135"/>
              <p:cNvSpPr>
                <a:spLocks/>
              </p:cNvSpPr>
              <p:nvPr/>
            </p:nvSpPr>
            <p:spPr bwMode="auto">
              <a:xfrm>
                <a:off x="3459" y="1581"/>
                <a:ext cx="7" cy="364"/>
              </a:xfrm>
              <a:custGeom>
                <a:avLst/>
                <a:gdLst>
                  <a:gd name="T0" fmla="*/ 3 w 20"/>
                  <a:gd name="T1" fmla="*/ 0 h 1092"/>
                  <a:gd name="T2" fmla="*/ 0 w 20"/>
                  <a:gd name="T3" fmla="*/ 0 h 1092"/>
                  <a:gd name="T4" fmla="*/ 0 w 20"/>
                  <a:gd name="T5" fmla="*/ 364 h 1092"/>
                  <a:gd name="T6" fmla="*/ 7 w 20"/>
                  <a:gd name="T7" fmla="*/ 364 h 1092"/>
                  <a:gd name="T8" fmla="*/ 7 w 20"/>
                  <a:gd name="T9" fmla="*/ 0 h 1092"/>
                  <a:gd name="T10" fmla="*/ 3 w 20"/>
                  <a:gd name="T11" fmla="*/ 0 h 10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92"/>
                  <a:gd name="T20" fmla="*/ 20 w 20"/>
                  <a:gd name="T21" fmla="*/ 1092 h 10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92">
                    <a:moveTo>
                      <a:pt x="9" y="0"/>
                    </a:moveTo>
                    <a:lnTo>
                      <a:pt x="0" y="0"/>
                    </a:lnTo>
                    <a:lnTo>
                      <a:pt x="0" y="1092"/>
                    </a:lnTo>
                    <a:lnTo>
                      <a:pt x="20" y="1092"/>
                    </a:lnTo>
                    <a:lnTo>
                      <a:pt x="2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9" name="Freeform 136"/>
              <p:cNvSpPr>
                <a:spLocks/>
              </p:cNvSpPr>
              <p:nvPr/>
            </p:nvSpPr>
            <p:spPr bwMode="auto">
              <a:xfrm>
                <a:off x="3459" y="1578"/>
                <a:ext cx="7" cy="3"/>
              </a:xfrm>
              <a:custGeom>
                <a:avLst/>
                <a:gdLst>
                  <a:gd name="T0" fmla="*/ 7 w 20"/>
                  <a:gd name="T1" fmla="*/ 3 h 10"/>
                  <a:gd name="T2" fmla="*/ 7 w 20"/>
                  <a:gd name="T3" fmla="*/ 1 h 10"/>
                  <a:gd name="T4" fmla="*/ 3 w 20"/>
                  <a:gd name="T5" fmla="*/ 0 h 10"/>
                  <a:gd name="T6" fmla="*/ 2 w 20"/>
                  <a:gd name="T7" fmla="*/ 1 h 10"/>
                  <a:gd name="T8" fmla="*/ 0 w 20"/>
                  <a:gd name="T9" fmla="*/ 3 h 10"/>
                  <a:gd name="T10" fmla="*/ 7 w 20"/>
                  <a:gd name="T11" fmla="*/ 3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20" y="10"/>
                    </a:moveTo>
                    <a:lnTo>
                      <a:pt x="20" y="4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10"/>
                    </a:lnTo>
                    <a:lnTo>
                      <a:pt x="2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0" name="Freeform 137"/>
              <p:cNvSpPr>
                <a:spLocks/>
              </p:cNvSpPr>
              <p:nvPr/>
            </p:nvSpPr>
            <p:spPr bwMode="auto">
              <a:xfrm>
                <a:off x="3036" y="1905"/>
                <a:ext cx="15" cy="19"/>
              </a:xfrm>
              <a:custGeom>
                <a:avLst/>
                <a:gdLst>
                  <a:gd name="T0" fmla="*/ 5 w 45"/>
                  <a:gd name="T1" fmla="*/ 0 h 55"/>
                  <a:gd name="T2" fmla="*/ 0 w 45"/>
                  <a:gd name="T3" fmla="*/ 7 h 55"/>
                  <a:gd name="T4" fmla="*/ 2 w 45"/>
                  <a:gd name="T5" fmla="*/ 13 h 55"/>
                  <a:gd name="T6" fmla="*/ 7 w 45"/>
                  <a:gd name="T7" fmla="*/ 19 h 55"/>
                  <a:gd name="T8" fmla="*/ 15 w 45"/>
                  <a:gd name="T9" fmla="*/ 17 h 55"/>
                  <a:gd name="T10" fmla="*/ 5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5"/>
                  <a:gd name="T20" fmla="*/ 45 w 4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5">
                    <a:moveTo>
                      <a:pt x="15" y="0"/>
                    </a:moveTo>
                    <a:lnTo>
                      <a:pt x="0" y="20"/>
                    </a:lnTo>
                    <a:lnTo>
                      <a:pt x="6" y="39"/>
                    </a:lnTo>
                    <a:lnTo>
                      <a:pt x="20" y="55"/>
                    </a:lnTo>
                    <a:lnTo>
                      <a:pt x="45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1" name="Freeform 138"/>
              <p:cNvSpPr>
                <a:spLocks/>
              </p:cNvSpPr>
              <p:nvPr/>
            </p:nvSpPr>
            <p:spPr bwMode="auto">
              <a:xfrm>
                <a:off x="3041" y="1695"/>
                <a:ext cx="374" cy="227"/>
              </a:xfrm>
              <a:custGeom>
                <a:avLst/>
                <a:gdLst>
                  <a:gd name="T0" fmla="*/ 369 w 1123"/>
                  <a:gd name="T1" fmla="*/ 9 h 680"/>
                  <a:gd name="T2" fmla="*/ 364 w 1123"/>
                  <a:gd name="T3" fmla="*/ 0 h 680"/>
                  <a:gd name="T4" fmla="*/ 0 w 1123"/>
                  <a:gd name="T5" fmla="*/ 210 h 680"/>
                  <a:gd name="T6" fmla="*/ 10 w 1123"/>
                  <a:gd name="T7" fmla="*/ 227 h 680"/>
                  <a:gd name="T8" fmla="*/ 374 w 1123"/>
                  <a:gd name="T9" fmla="*/ 17 h 680"/>
                  <a:gd name="T10" fmla="*/ 369 w 1123"/>
                  <a:gd name="T11" fmla="*/ 9 h 6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23"/>
                  <a:gd name="T19" fmla="*/ 0 h 680"/>
                  <a:gd name="T20" fmla="*/ 1123 w 1123"/>
                  <a:gd name="T21" fmla="*/ 680 h 6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23" h="680">
                    <a:moveTo>
                      <a:pt x="1109" y="26"/>
                    </a:moveTo>
                    <a:lnTo>
                      <a:pt x="1093" y="0"/>
                    </a:lnTo>
                    <a:lnTo>
                      <a:pt x="0" y="630"/>
                    </a:lnTo>
                    <a:lnTo>
                      <a:pt x="30" y="680"/>
                    </a:lnTo>
                    <a:lnTo>
                      <a:pt x="1123" y="51"/>
                    </a:lnTo>
                    <a:lnTo>
                      <a:pt x="1109" y="2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2" name="Freeform 139"/>
              <p:cNvSpPr>
                <a:spLocks/>
              </p:cNvSpPr>
              <p:nvPr/>
            </p:nvSpPr>
            <p:spPr bwMode="auto">
              <a:xfrm>
                <a:off x="3405" y="1693"/>
                <a:ext cx="16" cy="19"/>
              </a:xfrm>
              <a:custGeom>
                <a:avLst/>
                <a:gdLst>
                  <a:gd name="T0" fmla="*/ 10 w 46"/>
                  <a:gd name="T1" fmla="*/ 19 h 57"/>
                  <a:gd name="T2" fmla="*/ 16 w 46"/>
                  <a:gd name="T3" fmla="*/ 12 h 57"/>
                  <a:gd name="T4" fmla="*/ 14 w 46"/>
                  <a:gd name="T5" fmla="*/ 5 h 57"/>
                  <a:gd name="T6" fmla="*/ 9 w 46"/>
                  <a:gd name="T7" fmla="*/ 0 h 57"/>
                  <a:gd name="T8" fmla="*/ 0 w 46"/>
                  <a:gd name="T9" fmla="*/ 2 h 57"/>
                  <a:gd name="T10" fmla="*/ 10 w 46"/>
                  <a:gd name="T11" fmla="*/ 19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7"/>
                  <a:gd name="T20" fmla="*/ 46 w 46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7">
                    <a:moveTo>
                      <a:pt x="30" y="57"/>
                    </a:moveTo>
                    <a:lnTo>
                      <a:pt x="46" y="36"/>
                    </a:lnTo>
                    <a:lnTo>
                      <a:pt x="41" y="16"/>
                    </a:lnTo>
                    <a:lnTo>
                      <a:pt x="25" y="0"/>
                    </a:lnTo>
                    <a:lnTo>
                      <a:pt x="0" y="6"/>
                    </a:lnTo>
                    <a:lnTo>
                      <a:pt x="30" y="5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3" name="Freeform 140"/>
              <p:cNvSpPr>
                <a:spLocks/>
              </p:cNvSpPr>
              <p:nvPr/>
            </p:nvSpPr>
            <p:spPr bwMode="auto">
              <a:xfrm>
                <a:off x="3014" y="1865"/>
                <a:ext cx="27" cy="72"/>
              </a:xfrm>
              <a:custGeom>
                <a:avLst/>
                <a:gdLst>
                  <a:gd name="T0" fmla="*/ 27 w 80"/>
                  <a:gd name="T1" fmla="*/ 7 h 216"/>
                  <a:gd name="T2" fmla="*/ 27 w 80"/>
                  <a:gd name="T3" fmla="*/ 60 h 216"/>
                  <a:gd name="T4" fmla="*/ 3 w 80"/>
                  <a:gd name="T5" fmla="*/ 72 h 216"/>
                  <a:gd name="T6" fmla="*/ 0 w 80"/>
                  <a:gd name="T7" fmla="*/ 0 h 216"/>
                  <a:gd name="T8" fmla="*/ 27 w 80"/>
                  <a:gd name="T9" fmla="*/ 7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0"/>
                  <a:gd name="T16" fmla="*/ 0 h 216"/>
                  <a:gd name="T17" fmla="*/ 80 w 80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0" h="216">
                    <a:moveTo>
                      <a:pt x="80" y="20"/>
                    </a:moveTo>
                    <a:lnTo>
                      <a:pt x="80" y="180"/>
                    </a:lnTo>
                    <a:lnTo>
                      <a:pt x="10" y="216"/>
                    </a:lnTo>
                    <a:lnTo>
                      <a:pt x="0" y="0"/>
                    </a:lnTo>
                    <a:lnTo>
                      <a:pt x="80" y="20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4" name="Freeform 141"/>
              <p:cNvSpPr>
                <a:spLocks/>
              </p:cNvSpPr>
              <p:nvPr/>
            </p:nvSpPr>
            <p:spPr bwMode="auto">
              <a:xfrm>
                <a:off x="3018" y="1925"/>
                <a:ext cx="48" cy="42"/>
              </a:xfrm>
              <a:custGeom>
                <a:avLst/>
                <a:gdLst>
                  <a:gd name="T0" fmla="*/ 23 w 146"/>
                  <a:gd name="T1" fmla="*/ 0 h 126"/>
                  <a:gd name="T2" fmla="*/ 0 w 146"/>
                  <a:gd name="T3" fmla="*/ 11 h 126"/>
                  <a:gd name="T4" fmla="*/ 45 w 146"/>
                  <a:gd name="T5" fmla="*/ 42 h 126"/>
                  <a:gd name="T6" fmla="*/ 48 w 146"/>
                  <a:gd name="T7" fmla="*/ 15 h 126"/>
                  <a:gd name="T8" fmla="*/ 23 w 146"/>
                  <a:gd name="T9" fmla="*/ 0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6"/>
                  <a:gd name="T16" fmla="*/ 0 h 126"/>
                  <a:gd name="T17" fmla="*/ 146 w 146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6" h="126">
                    <a:moveTo>
                      <a:pt x="70" y="0"/>
                    </a:moveTo>
                    <a:lnTo>
                      <a:pt x="0" y="32"/>
                    </a:lnTo>
                    <a:lnTo>
                      <a:pt x="136" y="126"/>
                    </a:lnTo>
                    <a:lnTo>
                      <a:pt x="146" y="46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5" name="Freeform 142"/>
              <p:cNvSpPr>
                <a:spLocks/>
              </p:cNvSpPr>
              <p:nvPr/>
            </p:nvSpPr>
            <p:spPr bwMode="auto">
              <a:xfrm>
                <a:off x="3152" y="1829"/>
                <a:ext cx="18" cy="288"/>
              </a:xfrm>
              <a:custGeom>
                <a:avLst/>
                <a:gdLst>
                  <a:gd name="T0" fmla="*/ 0 w 55"/>
                  <a:gd name="T1" fmla="*/ 288 h 862"/>
                  <a:gd name="T2" fmla="*/ 0 w 55"/>
                  <a:gd name="T3" fmla="*/ 12 h 862"/>
                  <a:gd name="T4" fmla="*/ 18 w 55"/>
                  <a:gd name="T5" fmla="*/ 0 h 862"/>
                  <a:gd name="T6" fmla="*/ 18 w 55"/>
                  <a:gd name="T7" fmla="*/ 276 h 862"/>
                  <a:gd name="T8" fmla="*/ 0 w 55"/>
                  <a:gd name="T9" fmla="*/ 288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"/>
                  <a:gd name="T16" fmla="*/ 0 h 862"/>
                  <a:gd name="T17" fmla="*/ 55 w 55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" h="862">
                    <a:moveTo>
                      <a:pt x="0" y="862"/>
                    </a:moveTo>
                    <a:lnTo>
                      <a:pt x="0" y="36"/>
                    </a:lnTo>
                    <a:lnTo>
                      <a:pt x="55" y="0"/>
                    </a:lnTo>
                    <a:lnTo>
                      <a:pt x="55" y="827"/>
                    </a:lnTo>
                    <a:lnTo>
                      <a:pt x="0" y="86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6" name="Freeform 143"/>
              <p:cNvSpPr>
                <a:spLocks/>
              </p:cNvSpPr>
              <p:nvPr/>
            </p:nvSpPr>
            <p:spPr bwMode="auto">
              <a:xfrm>
                <a:off x="2932" y="1702"/>
                <a:ext cx="238" cy="138"/>
              </a:xfrm>
              <a:custGeom>
                <a:avLst/>
                <a:gdLst>
                  <a:gd name="T0" fmla="*/ 220 w 716"/>
                  <a:gd name="T1" fmla="*/ 138 h 412"/>
                  <a:gd name="T2" fmla="*/ 0 w 716"/>
                  <a:gd name="T3" fmla="*/ 10 h 412"/>
                  <a:gd name="T4" fmla="*/ 17 w 716"/>
                  <a:gd name="T5" fmla="*/ 0 h 412"/>
                  <a:gd name="T6" fmla="*/ 238 w 716"/>
                  <a:gd name="T7" fmla="*/ 128 h 412"/>
                  <a:gd name="T8" fmla="*/ 220 w 716"/>
                  <a:gd name="T9" fmla="*/ 138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412"/>
                  <a:gd name="T17" fmla="*/ 716 w 71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412">
                    <a:moveTo>
                      <a:pt x="661" y="412"/>
                    </a:moveTo>
                    <a:lnTo>
                      <a:pt x="0" y="30"/>
                    </a:lnTo>
                    <a:lnTo>
                      <a:pt x="51" y="0"/>
                    </a:lnTo>
                    <a:lnTo>
                      <a:pt x="716" y="381"/>
                    </a:lnTo>
                    <a:lnTo>
                      <a:pt x="661" y="412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7" name="Freeform 144"/>
              <p:cNvSpPr>
                <a:spLocks noEditPoints="1"/>
              </p:cNvSpPr>
              <p:nvPr/>
            </p:nvSpPr>
            <p:spPr bwMode="auto">
              <a:xfrm>
                <a:off x="2932" y="1712"/>
                <a:ext cx="220" cy="405"/>
              </a:xfrm>
              <a:custGeom>
                <a:avLst/>
                <a:gdLst>
                  <a:gd name="T0" fmla="*/ 91 w 661"/>
                  <a:gd name="T1" fmla="*/ 224 h 1213"/>
                  <a:gd name="T2" fmla="*/ 91 w 661"/>
                  <a:gd name="T3" fmla="*/ 160 h 1213"/>
                  <a:gd name="T4" fmla="*/ 127 w 661"/>
                  <a:gd name="T5" fmla="*/ 181 h 1213"/>
                  <a:gd name="T6" fmla="*/ 127 w 661"/>
                  <a:gd name="T7" fmla="*/ 245 h 1213"/>
                  <a:gd name="T8" fmla="*/ 91 w 661"/>
                  <a:gd name="T9" fmla="*/ 224 h 1213"/>
                  <a:gd name="T10" fmla="*/ 0 w 661"/>
                  <a:gd name="T11" fmla="*/ 277 h 1213"/>
                  <a:gd name="T12" fmla="*/ 0 w 661"/>
                  <a:gd name="T13" fmla="*/ 0 h 1213"/>
                  <a:gd name="T14" fmla="*/ 220 w 661"/>
                  <a:gd name="T15" fmla="*/ 128 h 1213"/>
                  <a:gd name="T16" fmla="*/ 220 w 661"/>
                  <a:gd name="T17" fmla="*/ 405 h 1213"/>
                  <a:gd name="T18" fmla="*/ 0 w 661"/>
                  <a:gd name="T19" fmla="*/ 277 h 12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61"/>
                  <a:gd name="T31" fmla="*/ 0 h 1213"/>
                  <a:gd name="T32" fmla="*/ 661 w 661"/>
                  <a:gd name="T33" fmla="*/ 1213 h 121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61" h="1213">
                    <a:moveTo>
                      <a:pt x="273" y="670"/>
                    </a:moveTo>
                    <a:lnTo>
                      <a:pt x="273" y="478"/>
                    </a:lnTo>
                    <a:lnTo>
                      <a:pt x="383" y="543"/>
                    </a:lnTo>
                    <a:lnTo>
                      <a:pt x="383" y="734"/>
                    </a:lnTo>
                    <a:lnTo>
                      <a:pt x="273" y="670"/>
                    </a:lnTo>
                    <a:close/>
                    <a:moveTo>
                      <a:pt x="0" y="830"/>
                    </a:moveTo>
                    <a:lnTo>
                      <a:pt x="0" y="0"/>
                    </a:lnTo>
                    <a:lnTo>
                      <a:pt x="661" y="382"/>
                    </a:lnTo>
                    <a:lnTo>
                      <a:pt x="661" y="1213"/>
                    </a:lnTo>
                    <a:lnTo>
                      <a:pt x="0" y="830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8" name="Freeform 145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2 h 15"/>
                  <a:gd name="T4" fmla="*/ 0 w 15"/>
                  <a:gd name="T5" fmla="*/ 3 h 15"/>
                  <a:gd name="T6" fmla="*/ 1 w 15"/>
                  <a:gd name="T7" fmla="*/ 5 h 15"/>
                  <a:gd name="T8" fmla="*/ 5 w 15"/>
                  <a:gd name="T9" fmla="*/ 5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4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9" name="Freeform 146"/>
              <p:cNvSpPr>
                <a:spLocks/>
              </p:cNvSpPr>
              <p:nvPr/>
            </p:nvSpPr>
            <p:spPr bwMode="auto">
              <a:xfrm>
                <a:off x="3021" y="1922"/>
                <a:ext cx="22" cy="17"/>
              </a:xfrm>
              <a:custGeom>
                <a:avLst/>
                <a:gdLst>
                  <a:gd name="T0" fmla="*/ 20 w 66"/>
                  <a:gd name="T1" fmla="*/ 3 h 50"/>
                  <a:gd name="T2" fmla="*/ 19 w 66"/>
                  <a:gd name="T3" fmla="*/ 0 h 50"/>
                  <a:gd name="T4" fmla="*/ 0 w 66"/>
                  <a:gd name="T5" fmla="*/ 12 h 50"/>
                  <a:gd name="T6" fmla="*/ 4 w 66"/>
                  <a:gd name="T7" fmla="*/ 17 h 50"/>
                  <a:gd name="T8" fmla="*/ 22 w 66"/>
                  <a:gd name="T9" fmla="*/ 5 h 50"/>
                  <a:gd name="T10" fmla="*/ 20 w 66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61" y="9"/>
                    </a:moveTo>
                    <a:lnTo>
                      <a:pt x="57" y="0"/>
                    </a:lnTo>
                    <a:lnTo>
                      <a:pt x="0" y="35"/>
                    </a:lnTo>
                    <a:lnTo>
                      <a:pt x="11" y="50"/>
                    </a:lnTo>
                    <a:lnTo>
                      <a:pt x="66" y="14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0" name="Freeform 147"/>
              <p:cNvSpPr>
                <a:spLocks/>
              </p:cNvSpPr>
              <p:nvPr/>
            </p:nvSpPr>
            <p:spPr bwMode="auto">
              <a:xfrm>
                <a:off x="3040" y="1922"/>
                <a:ext cx="4" cy="5"/>
              </a:xfrm>
              <a:custGeom>
                <a:avLst/>
                <a:gdLst>
                  <a:gd name="T0" fmla="*/ 3 w 14"/>
                  <a:gd name="T1" fmla="*/ 5 h 14"/>
                  <a:gd name="T2" fmla="*/ 4 w 14"/>
                  <a:gd name="T3" fmla="*/ 3 h 14"/>
                  <a:gd name="T4" fmla="*/ 4 w 14"/>
                  <a:gd name="T5" fmla="*/ 2 h 14"/>
                  <a:gd name="T6" fmla="*/ 3 w 14"/>
                  <a:gd name="T7" fmla="*/ 0 h 14"/>
                  <a:gd name="T8" fmla="*/ 0 w 14"/>
                  <a:gd name="T9" fmla="*/ 0 h 14"/>
                  <a:gd name="T10" fmla="*/ 3 w 14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9" y="14"/>
                    </a:moveTo>
                    <a:lnTo>
                      <a:pt x="14" y="9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1" name="Freeform 148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1 w 15"/>
                  <a:gd name="T1" fmla="*/ 0 h 15"/>
                  <a:gd name="T2" fmla="*/ 0 w 15"/>
                  <a:gd name="T3" fmla="*/ 2 h 15"/>
                  <a:gd name="T4" fmla="*/ 0 w 15"/>
                  <a:gd name="T5" fmla="*/ 3 h 15"/>
                  <a:gd name="T6" fmla="*/ 1 w 15"/>
                  <a:gd name="T7" fmla="*/ 5 h 15"/>
                  <a:gd name="T8" fmla="*/ 5 w 15"/>
                  <a:gd name="T9" fmla="*/ 5 h 15"/>
                  <a:gd name="T10" fmla="*/ 1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4" y="0"/>
                    </a:moveTo>
                    <a:lnTo>
                      <a:pt x="0" y="6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15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2" name="Freeform 149"/>
              <p:cNvSpPr>
                <a:spLocks/>
              </p:cNvSpPr>
              <p:nvPr/>
            </p:nvSpPr>
            <p:spPr bwMode="auto">
              <a:xfrm>
                <a:off x="3021" y="1922"/>
                <a:ext cx="22" cy="17"/>
              </a:xfrm>
              <a:custGeom>
                <a:avLst/>
                <a:gdLst>
                  <a:gd name="T0" fmla="*/ 20 w 66"/>
                  <a:gd name="T1" fmla="*/ 3 h 50"/>
                  <a:gd name="T2" fmla="*/ 19 w 66"/>
                  <a:gd name="T3" fmla="*/ 0 h 50"/>
                  <a:gd name="T4" fmla="*/ 0 w 66"/>
                  <a:gd name="T5" fmla="*/ 12 h 50"/>
                  <a:gd name="T6" fmla="*/ 4 w 66"/>
                  <a:gd name="T7" fmla="*/ 17 h 50"/>
                  <a:gd name="T8" fmla="*/ 22 w 66"/>
                  <a:gd name="T9" fmla="*/ 5 h 50"/>
                  <a:gd name="T10" fmla="*/ 20 w 66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50"/>
                  <a:gd name="T20" fmla="*/ 66 w 6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50">
                    <a:moveTo>
                      <a:pt x="61" y="9"/>
                    </a:moveTo>
                    <a:lnTo>
                      <a:pt x="57" y="0"/>
                    </a:lnTo>
                    <a:lnTo>
                      <a:pt x="0" y="35"/>
                    </a:lnTo>
                    <a:lnTo>
                      <a:pt x="11" y="50"/>
                    </a:lnTo>
                    <a:lnTo>
                      <a:pt x="66" y="14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3" name="Freeform 150"/>
              <p:cNvSpPr>
                <a:spLocks/>
              </p:cNvSpPr>
              <p:nvPr/>
            </p:nvSpPr>
            <p:spPr bwMode="auto">
              <a:xfrm>
                <a:off x="3040" y="1922"/>
                <a:ext cx="4" cy="5"/>
              </a:xfrm>
              <a:custGeom>
                <a:avLst/>
                <a:gdLst>
                  <a:gd name="T0" fmla="*/ 3 w 14"/>
                  <a:gd name="T1" fmla="*/ 5 h 14"/>
                  <a:gd name="T2" fmla="*/ 4 w 14"/>
                  <a:gd name="T3" fmla="*/ 3 h 14"/>
                  <a:gd name="T4" fmla="*/ 4 w 14"/>
                  <a:gd name="T5" fmla="*/ 2 h 14"/>
                  <a:gd name="T6" fmla="*/ 3 w 14"/>
                  <a:gd name="T7" fmla="*/ 0 h 14"/>
                  <a:gd name="T8" fmla="*/ 0 w 14"/>
                  <a:gd name="T9" fmla="*/ 0 h 14"/>
                  <a:gd name="T10" fmla="*/ 3 w 14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4"/>
                  <a:gd name="T20" fmla="*/ 14 w 1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4">
                    <a:moveTo>
                      <a:pt x="9" y="14"/>
                    </a:moveTo>
                    <a:lnTo>
                      <a:pt x="14" y="9"/>
                    </a:lnTo>
                    <a:lnTo>
                      <a:pt x="14" y="5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4" name="Freeform 151"/>
              <p:cNvSpPr>
                <a:spLocks/>
              </p:cNvSpPr>
              <p:nvPr/>
            </p:nvSpPr>
            <p:spPr bwMode="auto">
              <a:xfrm>
                <a:off x="3038" y="1878"/>
                <a:ext cx="6" cy="4"/>
              </a:xfrm>
              <a:custGeom>
                <a:avLst/>
                <a:gdLst>
                  <a:gd name="T0" fmla="*/ 6 w 19"/>
                  <a:gd name="T1" fmla="*/ 4 h 11"/>
                  <a:gd name="T2" fmla="*/ 6 w 19"/>
                  <a:gd name="T3" fmla="*/ 2 h 11"/>
                  <a:gd name="T4" fmla="*/ 3 w 19"/>
                  <a:gd name="T5" fmla="*/ 0 h 11"/>
                  <a:gd name="T6" fmla="*/ 2 w 19"/>
                  <a:gd name="T7" fmla="*/ 2 h 11"/>
                  <a:gd name="T8" fmla="*/ 0 w 19"/>
                  <a:gd name="T9" fmla="*/ 4 h 11"/>
                  <a:gd name="T10" fmla="*/ 6 w 19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19" y="11"/>
                    </a:moveTo>
                    <a:lnTo>
                      <a:pt x="19" y="6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5" name="Freeform 152"/>
              <p:cNvSpPr>
                <a:spLocks/>
              </p:cNvSpPr>
              <p:nvPr/>
            </p:nvSpPr>
            <p:spPr bwMode="auto">
              <a:xfrm>
                <a:off x="3038" y="1882"/>
                <a:ext cx="6" cy="47"/>
              </a:xfrm>
              <a:custGeom>
                <a:avLst/>
                <a:gdLst>
                  <a:gd name="T0" fmla="*/ 4 w 19"/>
                  <a:gd name="T1" fmla="*/ 40 h 141"/>
                  <a:gd name="T2" fmla="*/ 6 w 19"/>
                  <a:gd name="T3" fmla="*/ 43 h 141"/>
                  <a:gd name="T4" fmla="*/ 6 w 19"/>
                  <a:gd name="T5" fmla="*/ 0 h 141"/>
                  <a:gd name="T6" fmla="*/ 0 w 19"/>
                  <a:gd name="T7" fmla="*/ 0 h 141"/>
                  <a:gd name="T8" fmla="*/ 0 w 19"/>
                  <a:gd name="T9" fmla="*/ 43 h 141"/>
                  <a:gd name="T10" fmla="*/ 2 w 19"/>
                  <a:gd name="T11" fmla="*/ 45 h 141"/>
                  <a:gd name="T12" fmla="*/ 0 w 19"/>
                  <a:gd name="T13" fmla="*/ 43 h 141"/>
                  <a:gd name="T14" fmla="*/ 2 w 19"/>
                  <a:gd name="T15" fmla="*/ 45 h 141"/>
                  <a:gd name="T16" fmla="*/ 3 w 19"/>
                  <a:gd name="T17" fmla="*/ 47 h 141"/>
                  <a:gd name="T18" fmla="*/ 6 w 19"/>
                  <a:gd name="T19" fmla="*/ 45 h 141"/>
                  <a:gd name="T20" fmla="*/ 6 w 19"/>
                  <a:gd name="T21" fmla="*/ 43 h 141"/>
                  <a:gd name="T22" fmla="*/ 4 w 19"/>
                  <a:gd name="T23" fmla="*/ 4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41"/>
                  <a:gd name="T38" fmla="*/ 19 w 19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41">
                    <a:moveTo>
                      <a:pt x="14" y="121"/>
                    </a:move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9" y="141"/>
                    </a:lnTo>
                    <a:lnTo>
                      <a:pt x="19" y="135"/>
                    </a:lnTo>
                    <a:lnTo>
                      <a:pt x="19" y="130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6" name="Freeform 153"/>
              <p:cNvSpPr>
                <a:spLocks/>
              </p:cNvSpPr>
              <p:nvPr/>
            </p:nvSpPr>
            <p:spPr bwMode="auto">
              <a:xfrm>
                <a:off x="3040" y="1922"/>
                <a:ext cx="21" cy="17"/>
              </a:xfrm>
              <a:custGeom>
                <a:avLst/>
                <a:gdLst>
                  <a:gd name="T0" fmla="*/ 19 w 64"/>
                  <a:gd name="T1" fmla="*/ 14 h 50"/>
                  <a:gd name="T2" fmla="*/ 21 w 64"/>
                  <a:gd name="T3" fmla="*/ 12 h 50"/>
                  <a:gd name="T4" fmla="*/ 3 w 64"/>
                  <a:gd name="T5" fmla="*/ 0 h 50"/>
                  <a:gd name="T6" fmla="*/ 0 w 64"/>
                  <a:gd name="T7" fmla="*/ 5 h 50"/>
                  <a:gd name="T8" fmla="*/ 18 w 64"/>
                  <a:gd name="T9" fmla="*/ 17 h 50"/>
                  <a:gd name="T10" fmla="*/ 19 w 64"/>
                  <a:gd name="T11" fmla="*/ 1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50"/>
                  <a:gd name="T20" fmla="*/ 64 w 6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50">
                    <a:moveTo>
                      <a:pt x="59" y="41"/>
                    </a:moveTo>
                    <a:lnTo>
                      <a:pt x="64" y="35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5" y="50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7" name="Freeform 154"/>
              <p:cNvSpPr>
                <a:spLocks/>
              </p:cNvSpPr>
              <p:nvPr/>
            </p:nvSpPr>
            <p:spPr bwMode="auto">
              <a:xfrm>
                <a:off x="3058" y="1934"/>
                <a:ext cx="5" cy="5"/>
              </a:xfrm>
              <a:custGeom>
                <a:avLst/>
                <a:gdLst>
                  <a:gd name="T0" fmla="*/ 0 w 15"/>
                  <a:gd name="T1" fmla="*/ 5 h 15"/>
                  <a:gd name="T2" fmla="*/ 1 w 15"/>
                  <a:gd name="T3" fmla="*/ 5 h 15"/>
                  <a:gd name="T4" fmla="*/ 3 w 15"/>
                  <a:gd name="T5" fmla="*/ 3 h 15"/>
                  <a:gd name="T6" fmla="*/ 5 w 15"/>
                  <a:gd name="T7" fmla="*/ 2 h 15"/>
                  <a:gd name="T8" fmla="*/ 3 w 15"/>
                  <a:gd name="T9" fmla="*/ 0 h 15"/>
                  <a:gd name="T10" fmla="*/ 0 w 15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4" y="15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8" name="Freeform 155"/>
              <p:cNvSpPr>
                <a:spLocks/>
              </p:cNvSpPr>
              <p:nvPr/>
            </p:nvSpPr>
            <p:spPr bwMode="auto">
              <a:xfrm>
                <a:off x="3038" y="1878"/>
                <a:ext cx="6" cy="4"/>
              </a:xfrm>
              <a:custGeom>
                <a:avLst/>
                <a:gdLst>
                  <a:gd name="T0" fmla="*/ 6 w 19"/>
                  <a:gd name="T1" fmla="*/ 4 h 11"/>
                  <a:gd name="T2" fmla="*/ 6 w 19"/>
                  <a:gd name="T3" fmla="*/ 2 h 11"/>
                  <a:gd name="T4" fmla="*/ 3 w 19"/>
                  <a:gd name="T5" fmla="*/ 0 h 11"/>
                  <a:gd name="T6" fmla="*/ 2 w 19"/>
                  <a:gd name="T7" fmla="*/ 2 h 11"/>
                  <a:gd name="T8" fmla="*/ 0 w 19"/>
                  <a:gd name="T9" fmla="*/ 4 h 11"/>
                  <a:gd name="T10" fmla="*/ 6 w 19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1"/>
                  <a:gd name="T20" fmla="*/ 19 w 19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1">
                    <a:moveTo>
                      <a:pt x="19" y="11"/>
                    </a:moveTo>
                    <a:lnTo>
                      <a:pt x="19" y="6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9" name="Freeform 156"/>
              <p:cNvSpPr>
                <a:spLocks/>
              </p:cNvSpPr>
              <p:nvPr/>
            </p:nvSpPr>
            <p:spPr bwMode="auto">
              <a:xfrm>
                <a:off x="3038" y="1882"/>
                <a:ext cx="6" cy="47"/>
              </a:xfrm>
              <a:custGeom>
                <a:avLst/>
                <a:gdLst>
                  <a:gd name="T0" fmla="*/ 4 w 19"/>
                  <a:gd name="T1" fmla="*/ 40 h 141"/>
                  <a:gd name="T2" fmla="*/ 6 w 19"/>
                  <a:gd name="T3" fmla="*/ 43 h 141"/>
                  <a:gd name="T4" fmla="*/ 6 w 19"/>
                  <a:gd name="T5" fmla="*/ 0 h 141"/>
                  <a:gd name="T6" fmla="*/ 0 w 19"/>
                  <a:gd name="T7" fmla="*/ 0 h 141"/>
                  <a:gd name="T8" fmla="*/ 0 w 19"/>
                  <a:gd name="T9" fmla="*/ 43 h 141"/>
                  <a:gd name="T10" fmla="*/ 2 w 19"/>
                  <a:gd name="T11" fmla="*/ 45 h 141"/>
                  <a:gd name="T12" fmla="*/ 0 w 19"/>
                  <a:gd name="T13" fmla="*/ 43 h 141"/>
                  <a:gd name="T14" fmla="*/ 2 w 19"/>
                  <a:gd name="T15" fmla="*/ 45 h 141"/>
                  <a:gd name="T16" fmla="*/ 3 w 19"/>
                  <a:gd name="T17" fmla="*/ 47 h 141"/>
                  <a:gd name="T18" fmla="*/ 6 w 19"/>
                  <a:gd name="T19" fmla="*/ 45 h 141"/>
                  <a:gd name="T20" fmla="*/ 6 w 19"/>
                  <a:gd name="T21" fmla="*/ 43 h 141"/>
                  <a:gd name="T22" fmla="*/ 4 w 19"/>
                  <a:gd name="T23" fmla="*/ 4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141"/>
                  <a:gd name="T38" fmla="*/ 19 w 19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141">
                    <a:moveTo>
                      <a:pt x="14" y="121"/>
                    </a:moveTo>
                    <a:lnTo>
                      <a:pt x="19" y="130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0" y="130"/>
                    </a:lnTo>
                    <a:lnTo>
                      <a:pt x="5" y="135"/>
                    </a:lnTo>
                    <a:lnTo>
                      <a:pt x="9" y="141"/>
                    </a:lnTo>
                    <a:lnTo>
                      <a:pt x="19" y="135"/>
                    </a:lnTo>
                    <a:lnTo>
                      <a:pt x="19" y="130"/>
                    </a:lnTo>
                    <a:lnTo>
                      <a:pt x="14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0" name="Freeform 157"/>
              <p:cNvSpPr>
                <a:spLocks/>
              </p:cNvSpPr>
              <p:nvPr/>
            </p:nvSpPr>
            <p:spPr bwMode="auto">
              <a:xfrm>
                <a:off x="3040" y="1922"/>
                <a:ext cx="21" cy="17"/>
              </a:xfrm>
              <a:custGeom>
                <a:avLst/>
                <a:gdLst>
                  <a:gd name="T0" fmla="*/ 19 w 64"/>
                  <a:gd name="T1" fmla="*/ 14 h 50"/>
                  <a:gd name="T2" fmla="*/ 21 w 64"/>
                  <a:gd name="T3" fmla="*/ 12 h 50"/>
                  <a:gd name="T4" fmla="*/ 3 w 64"/>
                  <a:gd name="T5" fmla="*/ 0 h 50"/>
                  <a:gd name="T6" fmla="*/ 0 w 64"/>
                  <a:gd name="T7" fmla="*/ 5 h 50"/>
                  <a:gd name="T8" fmla="*/ 18 w 64"/>
                  <a:gd name="T9" fmla="*/ 17 h 50"/>
                  <a:gd name="T10" fmla="*/ 19 w 64"/>
                  <a:gd name="T11" fmla="*/ 1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"/>
                  <a:gd name="T19" fmla="*/ 0 h 50"/>
                  <a:gd name="T20" fmla="*/ 64 w 6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" h="50">
                    <a:moveTo>
                      <a:pt x="59" y="41"/>
                    </a:moveTo>
                    <a:lnTo>
                      <a:pt x="64" y="35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5" y="50"/>
                    </a:lnTo>
                    <a:lnTo>
                      <a:pt x="59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1" name="Freeform 158"/>
              <p:cNvSpPr>
                <a:spLocks/>
              </p:cNvSpPr>
              <p:nvPr/>
            </p:nvSpPr>
            <p:spPr bwMode="auto">
              <a:xfrm>
                <a:off x="3058" y="1934"/>
                <a:ext cx="5" cy="5"/>
              </a:xfrm>
              <a:custGeom>
                <a:avLst/>
                <a:gdLst>
                  <a:gd name="T0" fmla="*/ 0 w 15"/>
                  <a:gd name="T1" fmla="*/ 5 h 15"/>
                  <a:gd name="T2" fmla="*/ 1 w 15"/>
                  <a:gd name="T3" fmla="*/ 5 h 15"/>
                  <a:gd name="T4" fmla="*/ 3 w 15"/>
                  <a:gd name="T5" fmla="*/ 3 h 15"/>
                  <a:gd name="T6" fmla="*/ 5 w 15"/>
                  <a:gd name="T7" fmla="*/ 2 h 15"/>
                  <a:gd name="T8" fmla="*/ 3 w 15"/>
                  <a:gd name="T9" fmla="*/ 0 h 15"/>
                  <a:gd name="T10" fmla="*/ 0 w 15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4" y="15"/>
                    </a:lnTo>
                    <a:lnTo>
                      <a:pt x="9" y="10"/>
                    </a:lnTo>
                    <a:lnTo>
                      <a:pt x="15" y="6"/>
                    </a:lnTo>
                    <a:lnTo>
                      <a:pt x="9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2" name="Freeform 159"/>
              <p:cNvSpPr>
                <a:spLocks/>
              </p:cNvSpPr>
              <p:nvPr/>
            </p:nvSpPr>
            <p:spPr bwMode="auto">
              <a:xfrm>
                <a:off x="3148" y="2113"/>
                <a:ext cx="6" cy="5"/>
              </a:xfrm>
              <a:custGeom>
                <a:avLst/>
                <a:gdLst>
                  <a:gd name="T0" fmla="*/ 2 w 16"/>
                  <a:gd name="T1" fmla="*/ 0 h 14"/>
                  <a:gd name="T2" fmla="*/ 0 w 16"/>
                  <a:gd name="T3" fmla="*/ 2 h 14"/>
                  <a:gd name="T4" fmla="*/ 2 w 16"/>
                  <a:gd name="T5" fmla="*/ 4 h 14"/>
                  <a:gd name="T6" fmla="*/ 4 w 16"/>
                  <a:gd name="T7" fmla="*/ 5 h 14"/>
                  <a:gd name="T8" fmla="*/ 6 w 16"/>
                  <a:gd name="T9" fmla="*/ 5 h 14"/>
                  <a:gd name="T10" fmla="*/ 2 w 16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4"/>
                  <a:gd name="T20" fmla="*/ 16 w 16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4">
                    <a:moveTo>
                      <a:pt x="6" y="0"/>
                    </a:moveTo>
                    <a:lnTo>
                      <a:pt x="0" y="5"/>
                    </a:lnTo>
                    <a:lnTo>
                      <a:pt x="6" y="10"/>
                    </a:lnTo>
                    <a:lnTo>
                      <a:pt x="11" y="14"/>
                    </a:lnTo>
                    <a:lnTo>
                      <a:pt x="16" y="1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3" name="Freeform 160"/>
              <p:cNvSpPr>
                <a:spLocks/>
              </p:cNvSpPr>
              <p:nvPr/>
            </p:nvSpPr>
            <p:spPr bwMode="auto">
              <a:xfrm>
                <a:off x="3150" y="2101"/>
                <a:ext cx="22" cy="17"/>
              </a:xfrm>
              <a:custGeom>
                <a:avLst/>
                <a:gdLst>
                  <a:gd name="T0" fmla="*/ 20 w 65"/>
                  <a:gd name="T1" fmla="*/ 4 h 50"/>
                  <a:gd name="T2" fmla="*/ 19 w 65"/>
                  <a:gd name="T3" fmla="*/ 0 h 50"/>
                  <a:gd name="T4" fmla="*/ 0 w 65"/>
                  <a:gd name="T5" fmla="*/ 12 h 50"/>
                  <a:gd name="T6" fmla="*/ 3 w 65"/>
                  <a:gd name="T7" fmla="*/ 17 h 50"/>
                  <a:gd name="T8" fmla="*/ 22 w 65"/>
                  <a:gd name="T9" fmla="*/ 7 h 50"/>
                  <a:gd name="T10" fmla="*/ 20 w 65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0" y="11"/>
                    </a:moveTo>
                    <a:lnTo>
                      <a:pt x="55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5" y="21"/>
                    </a:lnTo>
                    <a:lnTo>
                      <a:pt x="6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4" name="Freeform 161"/>
              <p:cNvSpPr>
                <a:spLocks/>
              </p:cNvSpPr>
              <p:nvPr/>
            </p:nvSpPr>
            <p:spPr bwMode="auto">
              <a:xfrm>
                <a:off x="3169" y="2101"/>
                <a:ext cx="5" cy="7"/>
              </a:xfrm>
              <a:custGeom>
                <a:avLst/>
                <a:gdLst>
                  <a:gd name="T0" fmla="*/ 3 w 15"/>
                  <a:gd name="T1" fmla="*/ 7 h 21"/>
                  <a:gd name="T2" fmla="*/ 5 w 15"/>
                  <a:gd name="T3" fmla="*/ 4 h 21"/>
                  <a:gd name="T4" fmla="*/ 3 w 15"/>
                  <a:gd name="T5" fmla="*/ 2 h 21"/>
                  <a:gd name="T6" fmla="*/ 2 w 15"/>
                  <a:gd name="T7" fmla="*/ 0 h 21"/>
                  <a:gd name="T8" fmla="*/ 0 w 15"/>
                  <a:gd name="T9" fmla="*/ 0 h 21"/>
                  <a:gd name="T10" fmla="*/ 3 w 15"/>
                  <a:gd name="T11" fmla="*/ 7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1"/>
                  <a:gd name="T20" fmla="*/ 15 w 15"/>
                  <a:gd name="T21" fmla="*/ 21 h 2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1">
                    <a:moveTo>
                      <a:pt x="10" y="21"/>
                    </a:moveTo>
                    <a:lnTo>
                      <a:pt x="15" y="11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5" name="Freeform 162"/>
              <p:cNvSpPr>
                <a:spLocks/>
              </p:cNvSpPr>
              <p:nvPr/>
            </p:nvSpPr>
            <p:spPr bwMode="auto">
              <a:xfrm>
                <a:off x="3148" y="1838"/>
                <a:ext cx="6" cy="5"/>
              </a:xfrm>
              <a:custGeom>
                <a:avLst/>
                <a:gdLst>
                  <a:gd name="T0" fmla="*/ 2 w 16"/>
                  <a:gd name="T1" fmla="*/ 0 h 16"/>
                  <a:gd name="T2" fmla="*/ 0 w 16"/>
                  <a:gd name="T3" fmla="*/ 2 h 16"/>
                  <a:gd name="T4" fmla="*/ 2 w 16"/>
                  <a:gd name="T5" fmla="*/ 3 h 16"/>
                  <a:gd name="T6" fmla="*/ 4 w 16"/>
                  <a:gd name="T7" fmla="*/ 5 h 16"/>
                  <a:gd name="T8" fmla="*/ 6 w 16"/>
                  <a:gd name="T9" fmla="*/ 5 h 16"/>
                  <a:gd name="T10" fmla="*/ 2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6" y="0"/>
                    </a:moveTo>
                    <a:lnTo>
                      <a:pt x="0" y="6"/>
                    </a:lnTo>
                    <a:lnTo>
                      <a:pt x="6" y="11"/>
                    </a:lnTo>
                    <a:lnTo>
                      <a:pt x="11" y="16"/>
                    </a:lnTo>
                    <a:lnTo>
                      <a:pt x="16" y="16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6" name="Freeform 163"/>
              <p:cNvSpPr>
                <a:spLocks/>
              </p:cNvSpPr>
              <p:nvPr/>
            </p:nvSpPr>
            <p:spPr bwMode="auto">
              <a:xfrm>
                <a:off x="3150" y="1826"/>
                <a:ext cx="22" cy="17"/>
              </a:xfrm>
              <a:custGeom>
                <a:avLst/>
                <a:gdLst>
                  <a:gd name="T0" fmla="*/ 20 w 65"/>
                  <a:gd name="T1" fmla="*/ 3 h 50"/>
                  <a:gd name="T2" fmla="*/ 19 w 65"/>
                  <a:gd name="T3" fmla="*/ 0 h 50"/>
                  <a:gd name="T4" fmla="*/ 0 w 65"/>
                  <a:gd name="T5" fmla="*/ 12 h 50"/>
                  <a:gd name="T6" fmla="*/ 3 w 65"/>
                  <a:gd name="T7" fmla="*/ 17 h 50"/>
                  <a:gd name="T8" fmla="*/ 22 w 65"/>
                  <a:gd name="T9" fmla="*/ 5 h 50"/>
                  <a:gd name="T10" fmla="*/ 20 w 65"/>
                  <a:gd name="T11" fmla="*/ 3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0" y="9"/>
                    </a:moveTo>
                    <a:lnTo>
                      <a:pt x="55" y="0"/>
                    </a:lnTo>
                    <a:lnTo>
                      <a:pt x="0" y="34"/>
                    </a:lnTo>
                    <a:lnTo>
                      <a:pt x="10" y="50"/>
                    </a:lnTo>
                    <a:lnTo>
                      <a:pt x="65" y="15"/>
                    </a:lnTo>
                    <a:lnTo>
                      <a:pt x="6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7" name="Freeform 164"/>
              <p:cNvSpPr>
                <a:spLocks/>
              </p:cNvSpPr>
              <p:nvPr/>
            </p:nvSpPr>
            <p:spPr bwMode="auto">
              <a:xfrm>
                <a:off x="3169" y="1826"/>
                <a:ext cx="5" cy="5"/>
              </a:xfrm>
              <a:custGeom>
                <a:avLst/>
                <a:gdLst>
                  <a:gd name="T0" fmla="*/ 3 w 15"/>
                  <a:gd name="T1" fmla="*/ 5 h 15"/>
                  <a:gd name="T2" fmla="*/ 5 w 15"/>
                  <a:gd name="T3" fmla="*/ 3 h 15"/>
                  <a:gd name="T4" fmla="*/ 3 w 15"/>
                  <a:gd name="T5" fmla="*/ 2 h 15"/>
                  <a:gd name="T6" fmla="*/ 2 w 15"/>
                  <a:gd name="T7" fmla="*/ 0 h 15"/>
                  <a:gd name="T8" fmla="*/ 0 w 15"/>
                  <a:gd name="T9" fmla="*/ 0 h 15"/>
                  <a:gd name="T10" fmla="*/ 3 w 15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0" y="15"/>
                    </a:moveTo>
                    <a:lnTo>
                      <a:pt x="15" y="9"/>
                    </a:lnTo>
                    <a:lnTo>
                      <a:pt x="10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8" name="Freeform 165"/>
              <p:cNvSpPr>
                <a:spLocks/>
              </p:cNvSpPr>
              <p:nvPr/>
            </p:nvSpPr>
            <p:spPr bwMode="auto">
              <a:xfrm>
                <a:off x="3167" y="2105"/>
                <a:ext cx="7" cy="3"/>
              </a:xfrm>
              <a:custGeom>
                <a:avLst/>
                <a:gdLst>
                  <a:gd name="T0" fmla="*/ 0 w 19"/>
                  <a:gd name="T1" fmla="*/ 0 h 10"/>
                  <a:gd name="T2" fmla="*/ 0 w 19"/>
                  <a:gd name="T3" fmla="*/ 3 h 10"/>
                  <a:gd name="T4" fmla="*/ 3 w 19"/>
                  <a:gd name="T5" fmla="*/ 3 h 10"/>
                  <a:gd name="T6" fmla="*/ 5 w 19"/>
                  <a:gd name="T7" fmla="*/ 3 h 10"/>
                  <a:gd name="T8" fmla="*/ 7 w 19"/>
                  <a:gd name="T9" fmla="*/ 0 h 10"/>
                  <a:gd name="T10" fmla="*/ 0 w 1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0" y="0"/>
                    </a:moveTo>
                    <a:lnTo>
                      <a:pt x="0" y="10"/>
                    </a:lnTo>
                    <a:lnTo>
                      <a:pt x="9" y="10"/>
                    </a:lnTo>
                    <a:lnTo>
                      <a:pt x="14" y="1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9" name="Freeform 166"/>
              <p:cNvSpPr>
                <a:spLocks/>
              </p:cNvSpPr>
              <p:nvPr/>
            </p:nvSpPr>
            <p:spPr bwMode="auto">
              <a:xfrm>
                <a:off x="3167" y="1826"/>
                <a:ext cx="7" cy="279"/>
              </a:xfrm>
              <a:custGeom>
                <a:avLst/>
                <a:gdLst>
                  <a:gd name="T0" fmla="*/ 1 w 19"/>
                  <a:gd name="T1" fmla="*/ 5 h 836"/>
                  <a:gd name="T2" fmla="*/ 0 w 19"/>
                  <a:gd name="T3" fmla="*/ 3 h 836"/>
                  <a:gd name="T4" fmla="*/ 0 w 19"/>
                  <a:gd name="T5" fmla="*/ 279 h 836"/>
                  <a:gd name="T6" fmla="*/ 7 w 19"/>
                  <a:gd name="T7" fmla="*/ 279 h 836"/>
                  <a:gd name="T8" fmla="*/ 7 w 19"/>
                  <a:gd name="T9" fmla="*/ 3 h 836"/>
                  <a:gd name="T10" fmla="*/ 5 w 19"/>
                  <a:gd name="T11" fmla="*/ 0 h 836"/>
                  <a:gd name="T12" fmla="*/ 7 w 19"/>
                  <a:gd name="T13" fmla="*/ 3 h 836"/>
                  <a:gd name="T14" fmla="*/ 5 w 19"/>
                  <a:gd name="T15" fmla="*/ 0 h 836"/>
                  <a:gd name="T16" fmla="*/ 3 w 19"/>
                  <a:gd name="T17" fmla="*/ 0 h 836"/>
                  <a:gd name="T18" fmla="*/ 0 w 19"/>
                  <a:gd name="T19" fmla="*/ 0 h 836"/>
                  <a:gd name="T20" fmla="*/ 0 w 19"/>
                  <a:gd name="T21" fmla="*/ 3 h 836"/>
                  <a:gd name="T22" fmla="*/ 1 w 19"/>
                  <a:gd name="T23" fmla="*/ 5 h 8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836"/>
                  <a:gd name="T38" fmla="*/ 19 w 19"/>
                  <a:gd name="T39" fmla="*/ 836 h 8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836">
                    <a:moveTo>
                      <a:pt x="4" y="15"/>
                    </a:moveTo>
                    <a:lnTo>
                      <a:pt x="0" y="9"/>
                    </a:lnTo>
                    <a:lnTo>
                      <a:pt x="0" y="836"/>
                    </a:lnTo>
                    <a:lnTo>
                      <a:pt x="19" y="836"/>
                    </a:lnTo>
                    <a:lnTo>
                      <a:pt x="19" y="9"/>
                    </a:lnTo>
                    <a:lnTo>
                      <a:pt x="14" y="0"/>
                    </a:lnTo>
                    <a:lnTo>
                      <a:pt x="19" y="9"/>
                    </a:lnTo>
                    <a:lnTo>
                      <a:pt x="14" y="0"/>
                    </a:lnTo>
                    <a:lnTo>
                      <a:pt x="9" y="0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0" name="Freeform 167"/>
              <p:cNvSpPr>
                <a:spLocks/>
              </p:cNvSpPr>
              <p:nvPr/>
            </p:nvSpPr>
            <p:spPr bwMode="auto">
              <a:xfrm>
                <a:off x="2947" y="1699"/>
                <a:ext cx="225" cy="132"/>
              </a:xfrm>
              <a:custGeom>
                <a:avLst/>
                <a:gdLst>
                  <a:gd name="T0" fmla="*/ 2 w 675"/>
                  <a:gd name="T1" fmla="*/ 4 h 398"/>
                  <a:gd name="T2" fmla="*/ 0 w 675"/>
                  <a:gd name="T3" fmla="*/ 5 h 398"/>
                  <a:gd name="T4" fmla="*/ 222 w 675"/>
                  <a:gd name="T5" fmla="*/ 132 h 398"/>
                  <a:gd name="T6" fmla="*/ 225 w 675"/>
                  <a:gd name="T7" fmla="*/ 127 h 398"/>
                  <a:gd name="T8" fmla="*/ 4 w 675"/>
                  <a:gd name="T9" fmla="*/ 0 h 398"/>
                  <a:gd name="T10" fmla="*/ 2 w 675"/>
                  <a:gd name="T11" fmla="*/ 4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8"/>
                  <a:gd name="T20" fmla="*/ 675 w 675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8">
                    <a:moveTo>
                      <a:pt x="5" y="11"/>
                    </a:moveTo>
                    <a:lnTo>
                      <a:pt x="0" y="16"/>
                    </a:lnTo>
                    <a:lnTo>
                      <a:pt x="665" y="398"/>
                    </a:lnTo>
                    <a:lnTo>
                      <a:pt x="675" y="383"/>
                    </a:lnTo>
                    <a:lnTo>
                      <a:pt x="11" y="0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1" name="Freeform 168"/>
              <p:cNvSpPr>
                <a:spLocks/>
              </p:cNvSpPr>
              <p:nvPr/>
            </p:nvSpPr>
            <p:spPr bwMode="auto">
              <a:xfrm>
                <a:off x="2945" y="1699"/>
                <a:ext cx="6" cy="5"/>
              </a:xfrm>
              <a:custGeom>
                <a:avLst/>
                <a:gdLst>
                  <a:gd name="T0" fmla="*/ 6 w 16"/>
                  <a:gd name="T1" fmla="*/ 0 h 16"/>
                  <a:gd name="T2" fmla="*/ 4 w 16"/>
                  <a:gd name="T3" fmla="*/ 0 h 16"/>
                  <a:gd name="T4" fmla="*/ 2 w 16"/>
                  <a:gd name="T5" fmla="*/ 2 h 16"/>
                  <a:gd name="T6" fmla="*/ 0 w 16"/>
                  <a:gd name="T7" fmla="*/ 3 h 16"/>
                  <a:gd name="T8" fmla="*/ 2 w 16"/>
                  <a:gd name="T9" fmla="*/ 5 h 16"/>
                  <a:gd name="T10" fmla="*/ 6 w 16"/>
                  <a:gd name="T11" fmla="*/ 0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6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16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2" name="Freeform 169"/>
              <p:cNvSpPr>
                <a:spLocks/>
              </p:cNvSpPr>
              <p:nvPr/>
            </p:nvSpPr>
            <p:spPr bwMode="auto">
              <a:xfrm>
                <a:off x="2927" y="1711"/>
                <a:ext cx="7" cy="4"/>
              </a:xfrm>
              <a:custGeom>
                <a:avLst/>
                <a:gdLst>
                  <a:gd name="T0" fmla="*/ 4 w 20"/>
                  <a:gd name="T1" fmla="*/ 0 h 14"/>
                  <a:gd name="T2" fmla="*/ 0 w 20"/>
                  <a:gd name="T3" fmla="*/ 1 h 14"/>
                  <a:gd name="T4" fmla="*/ 2 w 20"/>
                  <a:gd name="T5" fmla="*/ 3 h 14"/>
                  <a:gd name="T6" fmla="*/ 4 w 20"/>
                  <a:gd name="T7" fmla="*/ 4 h 14"/>
                  <a:gd name="T8" fmla="*/ 7 w 20"/>
                  <a:gd name="T9" fmla="*/ 4 h 14"/>
                  <a:gd name="T10" fmla="*/ 4 w 20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4"/>
                  <a:gd name="T20" fmla="*/ 20 w 20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4">
                    <a:moveTo>
                      <a:pt x="10" y="0"/>
                    </a:moveTo>
                    <a:lnTo>
                      <a:pt x="0" y="5"/>
                    </a:lnTo>
                    <a:lnTo>
                      <a:pt x="5" y="9"/>
                    </a:lnTo>
                    <a:lnTo>
                      <a:pt x="10" y="14"/>
                    </a:lnTo>
                    <a:lnTo>
                      <a:pt x="2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3" name="Freeform 170"/>
              <p:cNvSpPr>
                <a:spLocks/>
              </p:cNvSpPr>
              <p:nvPr/>
            </p:nvSpPr>
            <p:spPr bwMode="auto">
              <a:xfrm>
                <a:off x="2930" y="1699"/>
                <a:ext cx="21" cy="16"/>
              </a:xfrm>
              <a:custGeom>
                <a:avLst/>
                <a:gdLst>
                  <a:gd name="T0" fmla="*/ 19 w 61"/>
                  <a:gd name="T1" fmla="*/ 4 h 50"/>
                  <a:gd name="T2" fmla="*/ 17 w 61"/>
                  <a:gd name="T3" fmla="*/ 0 h 50"/>
                  <a:gd name="T4" fmla="*/ 0 w 61"/>
                  <a:gd name="T5" fmla="*/ 12 h 50"/>
                  <a:gd name="T6" fmla="*/ 3 w 61"/>
                  <a:gd name="T7" fmla="*/ 16 h 50"/>
                  <a:gd name="T8" fmla="*/ 21 w 61"/>
                  <a:gd name="T9" fmla="*/ 5 h 50"/>
                  <a:gd name="T10" fmla="*/ 19 w 61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50"/>
                  <a:gd name="T20" fmla="*/ 61 w 61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50">
                    <a:moveTo>
                      <a:pt x="55" y="11"/>
                    </a:moveTo>
                    <a:lnTo>
                      <a:pt x="50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1" y="16"/>
                    </a:lnTo>
                    <a:lnTo>
                      <a:pt x="5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4" name="Freeform 171"/>
              <p:cNvSpPr>
                <a:spLocks/>
              </p:cNvSpPr>
              <p:nvPr/>
            </p:nvSpPr>
            <p:spPr bwMode="auto">
              <a:xfrm>
                <a:off x="2947" y="1699"/>
                <a:ext cx="5" cy="5"/>
              </a:xfrm>
              <a:custGeom>
                <a:avLst/>
                <a:gdLst>
                  <a:gd name="T0" fmla="*/ 3 w 16"/>
                  <a:gd name="T1" fmla="*/ 5 h 16"/>
                  <a:gd name="T2" fmla="*/ 5 w 16"/>
                  <a:gd name="T3" fmla="*/ 3 h 16"/>
                  <a:gd name="T4" fmla="*/ 5 w 16"/>
                  <a:gd name="T5" fmla="*/ 2 h 16"/>
                  <a:gd name="T6" fmla="*/ 3 w 16"/>
                  <a:gd name="T7" fmla="*/ 0 h 16"/>
                  <a:gd name="T8" fmla="*/ 0 w 16"/>
                  <a:gd name="T9" fmla="*/ 0 h 16"/>
                  <a:gd name="T10" fmla="*/ 3 w 16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6"/>
                  <a:gd name="T20" fmla="*/ 16 w 16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6">
                    <a:moveTo>
                      <a:pt x="11" y="16"/>
                    </a:moveTo>
                    <a:lnTo>
                      <a:pt x="16" y="11"/>
                    </a:lnTo>
                    <a:lnTo>
                      <a:pt x="16" y="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5" name="Freeform 172"/>
              <p:cNvSpPr>
                <a:spLocks/>
              </p:cNvSpPr>
              <p:nvPr/>
            </p:nvSpPr>
            <p:spPr bwMode="auto">
              <a:xfrm>
                <a:off x="3148" y="1836"/>
                <a:ext cx="7" cy="4"/>
              </a:xfrm>
              <a:custGeom>
                <a:avLst/>
                <a:gdLst>
                  <a:gd name="T0" fmla="*/ 7 w 21"/>
                  <a:gd name="T1" fmla="*/ 4 h 10"/>
                  <a:gd name="T2" fmla="*/ 7 w 21"/>
                  <a:gd name="T3" fmla="*/ 2 h 10"/>
                  <a:gd name="T4" fmla="*/ 4 w 21"/>
                  <a:gd name="T5" fmla="*/ 0 h 10"/>
                  <a:gd name="T6" fmla="*/ 2 w 21"/>
                  <a:gd name="T7" fmla="*/ 2 h 10"/>
                  <a:gd name="T8" fmla="*/ 0 w 21"/>
                  <a:gd name="T9" fmla="*/ 4 h 10"/>
                  <a:gd name="T10" fmla="*/ 7 w 21"/>
                  <a:gd name="T11" fmla="*/ 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21" y="10"/>
                    </a:moveTo>
                    <a:lnTo>
                      <a:pt x="21" y="4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6" name="Freeform 173"/>
              <p:cNvSpPr>
                <a:spLocks/>
              </p:cNvSpPr>
              <p:nvPr/>
            </p:nvSpPr>
            <p:spPr bwMode="auto">
              <a:xfrm>
                <a:off x="3148" y="1840"/>
                <a:ext cx="7" cy="280"/>
              </a:xfrm>
              <a:custGeom>
                <a:avLst/>
                <a:gdLst>
                  <a:gd name="T0" fmla="*/ 2 w 21"/>
                  <a:gd name="T1" fmla="*/ 278 h 840"/>
                  <a:gd name="T2" fmla="*/ 7 w 21"/>
                  <a:gd name="T3" fmla="*/ 277 h 840"/>
                  <a:gd name="T4" fmla="*/ 7 w 21"/>
                  <a:gd name="T5" fmla="*/ 0 h 840"/>
                  <a:gd name="T6" fmla="*/ 0 w 21"/>
                  <a:gd name="T7" fmla="*/ 0 h 840"/>
                  <a:gd name="T8" fmla="*/ 0 w 21"/>
                  <a:gd name="T9" fmla="*/ 277 h 840"/>
                  <a:gd name="T10" fmla="*/ 5 w 21"/>
                  <a:gd name="T11" fmla="*/ 274 h 840"/>
                  <a:gd name="T12" fmla="*/ 0 w 21"/>
                  <a:gd name="T13" fmla="*/ 277 h 840"/>
                  <a:gd name="T14" fmla="*/ 2 w 21"/>
                  <a:gd name="T15" fmla="*/ 278 h 840"/>
                  <a:gd name="T16" fmla="*/ 4 w 21"/>
                  <a:gd name="T17" fmla="*/ 280 h 840"/>
                  <a:gd name="T18" fmla="*/ 7 w 21"/>
                  <a:gd name="T19" fmla="*/ 278 h 840"/>
                  <a:gd name="T20" fmla="*/ 7 w 21"/>
                  <a:gd name="T21" fmla="*/ 277 h 840"/>
                  <a:gd name="T22" fmla="*/ 2 w 21"/>
                  <a:gd name="T23" fmla="*/ 278 h 8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840"/>
                  <a:gd name="T38" fmla="*/ 21 w 21"/>
                  <a:gd name="T39" fmla="*/ 840 h 8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840">
                    <a:moveTo>
                      <a:pt x="6" y="835"/>
                    </a:moveTo>
                    <a:lnTo>
                      <a:pt x="21" y="831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831"/>
                    </a:lnTo>
                    <a:lnTo>
                      <a:pt x="16" y="821"/>
                    </a:lnTo>
                    <a:lnTo>
                      <a:pt x="0" y="831"/>
                    </a:lnTo>
                    <a:lnTo>
                      <a:pt x="6" y="835"/>
                    </a:lnTo>
                    <a:lnTo>
                      <a:pt x="11" y="840"/>
                    </a:lnTo>
                    <a:lnTo>
                      <a:pt x="21" y="835"/>
                    </a:lnTo>
                    <a:lnTo>
                      <a:pt x="21" y="831"/>
                    </a:lnTo>
                    <a:lnTo>
                      <a:pt x="6" y="8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7" name="Freeform 174"/>
              <p:cNvSpPr>
                <a:spLocks/>
              </p:cNvSpPr>
              <p:nvPr/>
            </p:nvSpPr>
            <p:spPr bwMode="auto">
              <a:xfrm>
                <a:off x="2930" y="1986"/>
                <a:ext cx="224" cy="132"/>
              </a:xfrm>
              <a:custGeom>
                <a:avLst/>
                <a:gdLst>
                  <a:gd name="T0" fmla="*/ 1 w 670"/>
                  <a:gd name="T1" fmla="*/ 3 h 397"/>
                  <a:gd name="T2" fmla="*/ 0 w 670"/>
                  <a:gd name="T3" fmla="*/ 5 h 397"/>
                  <a:gd name="T4" fmla="*/ 221 w 670"/>
                  <a:gd name="T5" fmla="*/ 132 h 397"/>
                  <a:gd name="T6" fmla="*/ 224 w 670"/>
                  <a:gd name="T7" fmla="*/ 127 h 397"/>
                  <a:gd name="T8" fmla="*/ 3 w 670"/>
                  <a:gd name="T9" fmla="*/ 0 h 397"/>
                  <a:gd name="T10" fmla="*/ 1 w 670"/>
                  <a:gd name="T11" fmla="*/ 3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4" y="10"/>
                    </a:moveTo>
                    <a:lnTo>
                      <a:pt x="0" y="15"/>
                    </a:lnTo>
                    <a:lnTo>
                      <a:pt x="660" y="397"/>
                    </a:lnTo>
                    <a:lnTo>
                      <a:pt x="670" y="383"/>
                    </a:lnTo>
                    <a:lnTo>
                      <a:pt x="10" y="0"/>
                    </a:lnTo>
                    <a:lnTo>
                      <a:pt x="4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8" name="Freeform 175"/>
              <p:cNvSpPr>
                <a:spLocks/>
              </p:cNvSpPr>
              <p:nvPr/>
            </p:nvSpPr>
            <p:spPr bwMode="auto">
              <a:xfrm>
                <a:off x="2927" y="1986"/>
                <a:ext cx="7" cy="5"/>
              </a:xfrm>
              <a:custGeom>
                <a:avLst/>
                <a:gdLst>
                  <a:gd name="T0" fmla="*/ 7 w 20"/>
                  <a:gd name="T1" fmla="*/ 0 h 15"/>
                  <a:gd name="T2" fmla="*/ 4 w 20"/>
                  <a:gd name="T3" fmla="*/ 0 h 15"/>
                  <a:gd name="T4" fmla="*/ 2 w 20"/>
                  <a:gd name="T5" fmla="*/ 2 h 15"/>
                  <a:gd name="T6" fmla="*/ 0 w 20"/>
                  <a:gd name="T7" fmla="*/ 3 h 15"/>
                  <a:gd name="T8" fmla="*/ 4 w 20"/>
                  <a:gd name="T9" fmla="*/ 5 h 15"/>
                  <a:gd name="T10" fmla="*/ 7 w 20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5"/>
                  <a:gd name="T20" fmla="*/ 20 w 20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5">
                    <a:moveTo>
                      <a:pt x="20" y="0"/>
                    </a:moveTo>
                    <a:lnTo>
                      <a:pt x="10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10" y="15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9" name="Freeform 176"/>
              <p:cNvSpPr>
                <a:spLocks/>
              </p:cNvSpPr>
              <p:nvPr/>
            </p:nvSpPr>
            <p:spPr bwMode="auto">
              <a:xfrm>
                <a:off x="2927" y="1989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2 h 11"/>
                  <a:gd name="T4" fmla="*/ 4 w 25"/>
                  <a:gd name="T5" fmla="*/ 4 h 11"/>
                  <a:gd name="T6" fmla="*/ 6 w 25"/>
                  <a:gd name="T7" fmla="*/ 2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5" y="5"/>
                    </a:lnTo>
                    <a:lnTo>
                      <a:pt x="14" y="11"/>
                    </a:lnTo>
                    <a:lnTo>
                      <a:pt x="20" y="5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0" name="Freeform 177"/>
              <p:cNvSpPr>
                <a:spLocks/>
              </p:cNvSpPr>
              <p:nvPr/>
            </p:nvSpPr>
            <p:spPr bwMode="auto">
              <a:xfrm>
                <a:off x="2927" y="1709"/>
                <a:ext cx="8" cy="280"/>
              </a:xfrm>
              <a:custGeom>
                <a:avLst/>
                <a:gdLst>
                  <a:gd name="T0" fmla="*/ 6 w 25"/>
                  <a:gd name="T1" fmla="*/ 2 h 841"/>
                  <a:gd name="T2" fmla="*/ 0 w 25"/>
                  <a:gd name="T3" fmla="*/ 4 h 841"/>
                  <a:gd name="T4" fmla="*/ 0 w 25"/>
                  <a:gd name="T5" fmla="*/ 280 h 841"/>
                  <a:gd name="T6" fmla="*/ 8 w 25"/>
                  <a:gd name="T7" fmla="*/ 280 h 841"/>
                  <a:gd name="T8" fmla="*/ 8 w 25"/>
                  <a:gd name="T9" fmla="*/ 4 h 841"/>
                  <a:gd name="T10" fmla="*/ 3 w 25"/>
                  <a:gd name="T11" fmla="*/ 7 h 841"/>
                  <a:gd name="T12" fmla="*/ 8 w 25"/>
                  <a:gd name="T13" fmla="*/ 4 h 841"/>
                  <a:gd name="T14" fmla="*/ 6 w 25"/>
                  <a:gd name="T15" fmla="*/ 2 h 841"/>
                  <a:gd name="T16" fmla="*/ 4 w 25"/>
                  <a:gd name="T17" fmla="*/ 0 h 841"/>
                  <a:gd name="T18" fmla="*/ 2 w 25"/>
                  <a:gd name="T19" fmla="*/ 2 h 841"/>
                  <a:gd name="T20" fmla="*/ 0 w 25"/>
                  <a:gd name="T21" fmla="*/ 4 h 841"/>
                  <a:gd name="T22" fmla="*/ 6 w 25"/>
                  <a:gd name="T23" fmla="*/ 2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41"/>
                  <a:gd name="T38" fmla="*/ 25 w 25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41">
                    <a:moveTo>
                      <a:pt x="20" y="6"/>
                    </a:moveTo>
                    <a:lnTo>
                      <a:pt x="0" y="11"/>
                    </a:lnTo>
                    <a:lnTo>
                      <a:pt x="0" y="841"/>
                    </a:lnTo>
                    <a:lnTo>
                      <a:pt x="25" y="841"/>
                    </a:lnTo>
                    <a:lnTo>
                      <a:pt x="25" y="11"/>
                    </a:lnTo>
                    <a:lnTo>
                      <a:pt x="10" y="20"/>
                    </a:lnTo>
                    <a:lnTo>
                      <a:pt x="25" y="11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5" y="6"/>
                    </a:lnTo>
                    <a:lnTo>
                      <a:pt x="0" y="11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1" name="Freeform 178"/>
              <p:cNvSpPr>
                <a:spLocks/>
              </p:cNvSpPr>
              <p:nvPr/>
            </p:nvSpPr>
            <p:spPr bwMode="auto">
              <a:xfrm>
                <a:off x="2930" y="1711"/>
                <a:ext cx="224" cy="132"/>
              </a:xfrm>
              <a:custGeom>
                <a:avLst/>
                <a:gdLst>
                  <a:gd name="T0" fmla="*/ 222 w 670"/>
                  <a:gd name="T1" fmla="*/ 129 h 397"/>
                  <a:gd name="T2" fmla="*/ 224 w 670"/>
                  <a:gd name="T3" fmla="*/ 127 h 397"/>
                  <a:gd name="T4" fmla="*/ 3 w 670"/>
                  <a:gd name="T5" fmla="*/ 0 h 397"/>
                  <a:gd name="T6" fmla="*/ 0 w 670"/>
                  <a:gd name="T7" fmla="*/ 5 h 397"/>
                  <a:gd name="T8" fmla="*/ 221 w 670"/>
                  <a:gd name="T9" fmla="*/ 132 h 397"/>
                  <a:gd name="T10" fmla="*/ 222 w 670"/>
                  <a:gd name="T11" fmla="*/ 129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665" y="387"/>
                    </a:moveTo>
                    <a:lnTo>
                      <a:pt x="670" y="381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660" y="397"/>
                    </a:lnTo>
                    <a:lnTo>
                      <a:pt x="665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2" name="Freeform 179"/>
              <p:cNvSpPr>
                <a:spLocks/>
              </p:cNvSpPr>
              <p:nvPr/>
            </p:nvSpPr>
            <p:spPr bwMode="auto">
              <a:xfrm>
                <a:off x="3150" y="1838"/>
                <a:ext cx="5" cy="5"/>
              </a:xfrm>
              <a:custGeom>
                <a:avLst/>
                <a:gdLst>
                  <a:gd name="T0" fmla="*/ 0 w 15"/>
                  <a:gd name="T1" fmla="*/ 5 h 16"/>
                  <a:gd name="T2" fmla="*/ 3 w 15"/>
                  <a:gd name="T3" fmla="*/ 5 h 16"/>
                  <a:gd name="T4" fmla="*/ 5 w 15"/>
                  <a:gd name="T5" fmla="*/ 3 h 16"/>
                  <a:gd name="T6" fmla="*/ 5 w 15"/>
                  <a:gd name="T7" fmla="*/ 2 h 16"/>
                  <a:gd name="T8" fmla="*/ 3 w 15"/>
                  <a:gd name="T9" fmla="*/ 0 h 16"/>
                  <a:gd name="T10" fmla="*/ 0 w 15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0" y="16"/>
                    </a:moveTo>
                    <a:lnTo>
                      <a:pt x="10" y="16"/>
                    </a:lnTo>
                    <a:lnTo>
                      <a:pt x="15" y="11"/>
                    </a:lnTo>
                    <a:lnTo>
                      <a:pt x="15" y="6"/>
                    </a:lnTo>
                    <a:lnTo>
                      <a:pt x="1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3" name="Freeform 180"/>
              <p:cNvSpPr>
                <a:spLocks/>
              </p:cNvSpPr>
              <p:nvPr/>
            </p:nvSpPr>
            <p:spPr bwMode="auto">
              <a:xfrm>
                <a:off x="3019" y="1936"/>
                <a:ext cx="7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3 h 9"/>
                  <a:gd name="T4" fmla="*/ 4 w 20"/>
                  <a:gd name="T5" fmla="*/ 3 h 9"/>
                  <a:gd name="T6" fmla="*/ 5 w 20"/>
                  <a:gd name="T7" fmla="*/ 3 h 9"/>
                  <a:gd name="T8" fmla="*/ 7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4" name="Freeform 181"/>
              <p:cNvSpPr>
                <a:spLocks/>
              </p:cNvSpPr>
              <p:nvPr/>
            </p:nvSpPr>
            <p:spPr bwMode="auto">
              <a:xfrm>
                <a:off x="3019" y="1868"/>
                <a:ext cx="7" cy="68"/>
              </a:xfrm>
              <a:custGeom>
                <a:avLst/>
                <a:gdLst>
                  <a:gd name="T0" fmla="*/ 5 w 20"/>
                  <a:gd name="T1" fmla="*/ 2 h 203"/>
                  <a:gd name="T2" fmla="*/ 0 w 20"/>
                  <a:gd name="T3" fmla="*/ 4 h 203"/>
                  <a:gd name="T4" fmla="*/ 0 w 20"/>
                  <a:gd name="T5" fmla="*/ 68 h 203"/>
                  <a:gd name="T6" fmla="*/ 7 w 20"/>
                  <a:gd name="T7" fmla="*/ 68 h 203"/>
                  <a:gd name="T8" fmla="*/ 7 w 20"/>
                  <a:gd name="T9" fmla="*/ 4 h 203"/>
                  <a:gd name="T10" fmla="*/ 1 w 20"/>
                  <a:gd name="T11" fmla="*/ 7 h 203"/>
                  <a:gd name="T12" fmla="*/ 7 w 20"/>
                  <a:gd name="T13" fmla="*/ 4 h 203"/>
                  <a:gd name="T14" fmla="*/ 5 w 20"/>
                  <a:gd name="T15" fmla="*/ 2 h 203"/>
                  <a:gd name="T16" fmla="*/ 4 w 20"/>
                  <a:gd name="T17" fmla="*/ 0 h 203"/>
                  <a:gd name="T18" fmla="*/ 0 w 20"/>
                  <a:gd name="T19" fmla="*/ 2 h 203"/>
                  <a:gd name="T20" fmla="*/ 0 w 20"/>
                  <a:gd name="T21" fmla="*/ 4 h 203"/>
                  <a:gd name="T22" fmla="*/ 5 w 20"/>
                  <a:gd name="T23" fmla="*/ 2 h 20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3"/>
                  <a:gd name="T38" fmla="*/ 20 w 20"/>
                  <a:gd name="T39" fmla="*/ 203 h 20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3">
                    <a:moveTo>
                      <a:pt x="15" y="5"/>
                    </a:moveTo>
                    <a:lnTo>
                      <a:pt x="0" y="11"/>
                    </a:lnTo>
                    <a:lnTo>
                      <a:pt x="0" y="203"/>
                    </a:lnTo>
                    <a:lnTo>
                      <a:pt x="20" y="203"/>
                    </a:lnTo>
                    <a:lnTo>
                      <a:pt x="20" y="11"/>
                    </a:lnTo>
                    <a:lnTo>
                      <a:pt x="4" y="21"/>
                    </a:lnTo>
                    <a:lnTo>
                      <a:pt x="20" y="11"/>
                    </a:lnTo>
                    <a:lnTo>
                      <a:pt x="15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5" name="Freeform 182"/>
              <p:cNvSpPr>
                <a:spLocks/>
              </p:cNvSpPr>
              <p:nvPr/>
            </p:nvSpPr>
            <p:spPr bwMode="auto">
              <a:xfrm>
                <a:off x="3021" y="1870"/>
                <a:ext cx="42" cy="25"/>
              </a:xfrm>
              <a:custGeom>
                <a:avLst/>
                <a:gdLst>
                  <a:gd name="T0" fmla="*/ 42 w 127"/>
                  <a:gd name="T1" fmla="*/ 23 h 77"/>
                  <a:gd name="T2" fmla="*/ 40 w 127"/>
                  <a:gd name="T3" fmla="*/ 20 h 77"/>
                  <a:gd name="T4" fmla="*/ 4 w 127"/>
                  <a:gd name="T5" fmla="*/ 0 h 77"/>
                  <a:gd name="T6" fmla="*/ 0 w 127"/>
                  <a:gd name="T7" fmla="*/ 5 h 77"/>
                  <a:gd name="T8" fmla="*/ 37 w 127"/>
                  <a:gd name="T9" fmla="*/ 25 h 77"/>
                  <a:gd name="T10" fmla="*/ 35 w 127"/>
                  <a:gd name="T11" fmla="*/ 23 h 77"/>
                  <a:gd name="T12" fmla="*/ 37 w 127"/>
                  <a:gd name="T13" fmla="*/ 25 h 77"/>
                  <a:gd name="T14" fmla="*/ 38 w 127"/>
                  <a:gd name="T15" fmla="*/ 25 h 77"/>
                  <a:gd name="T16" fmla="*/ 40 w 127"/>
                  <a:gd name="T17" fmla="*/ 23 h 77"/>
                  <a:gd name="T18" fmla="*/ 42 w 127"/>
                  <a:gd name="T19" fmla="*/ 21 h 77"/>
                  <a:gd name="T20" fmla="*/ 40 w 127"/>
                  <a:gd name="T21" fmla="*/ 20 h 77"/>
                  <a:gd name="T22" fmla="*/ 42 w 127"/>
                  <a:gd name="T23" fmla="*/ 23 h 7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7"/>
                  <a:gd name="T37" fmla="*/ 0 h 77"/>
                  <a:gd name="T38" fmla="*/ 127 w 127"/>
                  <a:gd name="T39" fmla="*/ 77 h 7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7" h="77">
                    <a:moveTo>
                      <a:pt x="127" y="71"/>
                    </a:moveTo>
                    <a:lnTo>
                      <a:pt x="121" y="61"/>
                    </a:lnTo>
                    <a:lnTo>
                      <a:pt x="11" y="0"/>
                    </a:lnTo>
                    <a:lnTo>
                      <a:pt x="0" y="16"/>
                    </a:lnTo>
                    <a:lnTo>
                      <a:pt x="112" y="77"/>
                    </a:lnTo>
                    <a:lnTo>
                      <a:pt x="107" y="71"/>
                    </a:lnTo>
                    <a:lnTo>
                      <a:pt x="112" y="77"/>
                    </a:lnTo>
                    <a:lnTo>
                      <a:pt x="116" y="77"/>
                    </a:lnTo>
                    <a:lnTo>
                      <a:pt x="121" y="71"/>
                    </a:lnTo>
                    <a:lnTo>
                      <a:pt x="127" y="66"/>
                    </a:lnTo>
                    <a:lnTo>
                      <a:pt x="121" y="61"/>
                    </a:lnTo>
                    <a:lnTo>
                      <a:pt x="127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6" name="Freeform 183"/>
              <p:cNvSpPr>
                <a:spLocks/>
              </p:cNvSpPr>
              <p:nvPr/>
            </p:nvSpPr>
            <p:spPr bwMode="auto">
              <a:xfrm>
                <a:off x="3056" y="1893"/>
                <a:ext cx="7" cy="68"/>
              </a:xfrm>
              <a:custGeom>
                <a:avLst/>
                <a:gdLst>
                  <a:gd name="T0" fmla="*/ 2 w 20"/>
                  <a:gd name="T1" fmla="*/ 68 h 202"/>
                  <a:gd name="T2" fmla="*/ 7 w 20"/>
                  <a:gd name="T3" fmla="*/ 64 h 202"/>
                  <a:gd name="T4" fmla="*/ 7 w 20"/>
                  <a:gd name="T5" fmla="*/ 0 h 202"/>
                  <a:gd name="T6" fmla="*/ 0 w 20"/>
                  <a:gd name="T7" fmla="*/ 0 h 202"/>
                  <a:gd name="T8" fmla="*/ 0 w 20"/>
                  <a:gd name="T9" fmla="*/ 64 h 202"/>
                  <a:gd name="T10" fmla="*/ 5 w 20"/>
                  <a:gd name="T11" fmla="*/ 63 h 202"/>
                  <a:gd name="T12" fmla="*/ 0 w 20"/>
                  <a:gd name="T13" fmla="*/ 64 h 202"/>
                  <a:gd name="T14" fmla="*/ 0 w 20"/>
                  <a:gd name="T15" fmla="*/ 68 h 202"/>
                  <a:gd name="T16" fmla="*/ 3 w 20"/>
                  <a:gd name="T17" fmla="*/ 68 h 202"/>
                  <a:gd name="T18" fmla="*/ 5 w 20"/>
                  <a:gd name="T19" fmla="*/ 68 h 202"/>
                  <a:gd name="T20" fmla="*/ 7 w 20"/>
                  <a:gd name="T21" fmla="*/ 64 h 202"/>
                  <a:gd name="T22" fmla="*/ 2 w 20"/>
                  <a:gd name="T23" fmla="*/ 68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2"/>
                  <a:gd name="T38" fmla="*/ 20 w 2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2">
                    <a:moveTo>
                      <a:pt x="5" y="202"/>
                    </a:moveTo>
                    <a:lnTo>
                      <a:pt x="20" y="19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91"/>
                    </a:lnTo>
                    <a:lnTo>
                      <a:pt x="14" y="186"/>
                    </a:lnTo>
                    <a:lnTo>
                      <a:pt x="0" y="191"/>
                    </a:lnTo>
                    <a:lnTo>
                      <a:pt x="0" y="202"/>
                    </a:lnTo>
                    <a:lnTo>
                      <a:pt x="9" y="202"/>
                    </a:lnTo>
                    <a:lnTo>
                      <a:pt x="14" y="202"/>
                    </a:lnTo>
                    <a:lnTo>
                      <a:pt x="20" y="191"/>
                    </a:lnTo>
                    <a:lnTo>
                      <a:pt x="5" y="2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7" name="Freeform 184"/>
              <p:cNvSpPr>
                <a:spLocks/>
              </p:cNvSpPr>
              <p:nvPr/>
            </p:nvSpPr>
            <p:spPr bwMode="auto">
              <a:xfrm>
                <a:off x="3021" y="1934"/>
                <a:ext cx="40" cy="27"/>
              </a:xfrm>
              <a:custGeom>
                <a:avLst/>
                <a:gdLst>
                  <a:gd name="T0" fmla="*/ 2 w 121"/>
                  <a:gd name="T1" fmla="*/ 2 h 81"/>
                  <a:gd name="T2" fmla="*/ 0 w 121"/>
                  <a:gd name="T3" fmla="*/ 5 h 81"/>
                  <a:gd name="T4" fmla="*/ 37 w 121"/>
                  <a:gd name="T5" fmla="*/ 27 h 81"/>
                  <a:gd name="T6" fmla="*/ 40 w 121"/>
                  <a:gd name="T7" fmla="*/ 22 h 81"/>
                  <a:gd name="T8" fmla="*/ 4 w 121"/>
                  <a:gd name="T9" fmla="*/ 0 h 81"/>
                  <a:gd name="T10" fmla="*/ 2 w 121"/>
                  <a:gd name="T11" fmla="*/ 2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81"/>
                  <a:gd name="T20" fmla="*/ 121 w 121"/>
                  <a:gd name="T21" fmla="*/ 81 h 8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81">
                    <a:moveTo>
                      <a:pt x="6" y="6"/>
                    </a:moveTo>
                    <a:lnTo>
                      <a:pt x="0" y="15"/>
                    </a:lnTo>
                    <a:lnTo>
                      <a:pt x="112" y="81"/>
                    </a:lnTo>
                    <a:lnTo>
                      <a:pt x="121" y="65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8" name="Freeform 185"/>
              <p:cNvSpPr>
                <a:spLocks/>
              </p:cNvSpPr>
              <p:nvPr/>
            </p:nvSpPr>
            <p:spPr bwMode="auto">
              <a:xfrm>
                <a:off x="3019" y="1934"/>
                <a:ext cx="5" cy="5"/>
              </a:xfrm>
              <a:custGeom>
                <a:avLst/>
                <a:gdLst>
                  <a:gd name="T0" fmla="*/ 5 w 15"/>
                  <a:gd name="T1" fmla="*/ 0 h 15"/>
                  <a:gd name="T2" fmla="*/ 1 w 15"/>
                  <a:gd name="T3" fmla="*/ 0 h 15"/>
                  <a:gd name="T4" fmla="*/ 0 w 15"/>
                  <a:gd name="T5" fmla="*/ 0 h 15"/>
                  <a:gd name="T6" fmla="*/ 0 w 15"/>
                  <a:gd name="T7" fmla="*/ 3 h 15"/>
                  <a:gd name="T8" fmla="*/ 1 w 15"/>
                  <a:gd name="T9" fmla="*/ 5 h 15"/>
                  <a:gd name="T10" fmla="*/ 5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9" name="Freeform 186"/>
              <p:cNvSpPr>
                <a:spLocks/>
              </p:cNvSpPr>
              <p:nvPr/>
            </p:nvSpPr>
            <p:spPr bwMode="auto">
              <a:xfrm>
                <a:off x="3148" y="2115"/>
                <a:ext cx="7" cy="3"/>
              </a:xfrm>
              <a:custGeom>
                <a:avLst/>
                <a:gdLst>
                  <a:gd name="T0" fmla="*/ 0 w 21"/>
                  <a:gd name="T1" fmla="*/ 0 h 9"/>
                  <a:gd name="T2" fmla="*/ 2 w 21"/>
                  <a:gd name="T3" fmla="*/ 2 h 9"/>
                  <a:gd name="T4" fmla="*/ 4 w 21"/>
                  <a:gd name="T5" fmla="*/ 3 h 9"/>
                  <a:gd name="T6" fmla="*/ 7 w 21"/>
                  <a:gd name="T7" fmla="*/ 2 h 9"/>
                  <a:gd name="T8" fmla="*/ 7 w 21"/>
                  <a:gd name="T9" fmla="*/ 0 h 9"/>
                  <a:gd name="T10" fmla="*/ 0 w 2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0" y="0"/>
                    </a:moveTo>
                    <a:lnTo>
                      <a:pt x="6" y="5"/>
                    </a:lnTo>
                    <a:lnTo>
                      <a:pt x="11" y="9"/>
                    </a:lnTo>
                    <a:lnTo>
                      <a:pt x="21" y="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0" name="Freeform 187"/>
              <p:cNvSpPr>
                <a:spLocks/>
              </p:cNvSpPr>
              <p:nvPr/>
            </p:nvSpPr>
            <p:spPr bwMode="auto">
              <a:xfrm>
                <a:off x="3148" y="1840"/>
                <a:ext cx="7" cy="275"/>
              </a:xfrm>
              <a:custGeom>
                <a:avLst/>
                <a:gdLst>
                  <a:gd name="T0" fmla="*/ 4 w 21"/>
                  <a:gd name="T1" fmla="*/ 0 h 826"/>
                  <a:gd name="T2" fmla="*/ 0 w 21"/>
                  <a:gd name="T3" fmla="*/ 0 h 826"/>
                  <a:gd name="T4" fmla="*/ 0 w 21"/>
                  <a:gd name="T5" fmla="*/ 275 h 826"/>
                  <a:gd name="T6" fmla="*/ 7 w 21"/>
                  <a:gd name="T7" fmla="*/ 275 h 826"/>
                  <a:gd name="T8" fmla="*/ 7 w 21"/>
                  <a:gd name="T9" fmla="*/ 0 h 826"/>
                  <a:gd name="T10" fmla="*/ 4 w 21"/>
                  <a:gd name="T11" fmla="*/ 0 h 8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826"/>
                  <a:gd name="T20" fmla="*/ 21 w 21"/>
                  <a:gd name="T21" fmla="*/ 826 h 82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826">
                    <a:moveTo>
                      <a:pt x="11" y="0"/>
                    </a:moveTo>
                    <a:lnTo>
                      <a:pt x="0" y="0"/>
                    </a:lnTo>
                    <a:lnTo>
                      <a:pt x="0" y="826"/>
                    </a:lnTo>
                    <a:lnTo>
                      <a:pt x="21" y="826"/>
                    </a:lnTo>
                    <a:lnTo>
                      <a:pt x="2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1" name="Freeform 188"/>
              <p:cNvSpPr>
                <a:spLocks/>
              </p:cNvSpPr>
              <p:nvPr/>
            </p:nvSpPr>
            <p:spPr bwMode="auto">
              <a:xfrm>
                <a:off x="3148" y="1836"/>
                <a:ext cx="7" cy="4"/>
              </a:xfrm>
              <a:custGeom>
                <a:avLst/>
                <a:gdLst>
                  <a:gd name="T0" fmla="*/ 7 w 21"/>
                  <a:gd name="T1" fmla="*/ 4 h 10"/>
                  <a:gd name="T2" fmla="*/ 7 w 21"/>
                  <a:gd name="T3" fmla="*/ 0 h 10"/>
                  <a:gd name="T4" fmla="*/ 4 w 21"/>
                  <a:gd name="T5" fmla="*/ 0 h 10"/>
                  <a:gd name="T6" fmla="*/ 2 w 21"/>
                  <a:gd name="T7" fmla="*/ 0 h 10"/>
                  <a:gd name="T8" fmla="*/ 0 w 21"/>
                  <a:gd name="T9" fmla="*/ 4 h 10"/>
                  <a:gd name="T10" fmla="*/ 7 w 21"/>
                  <a:gd name="T11" fmla="*/ 4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21" y="10"/>
                    </a:moveTo>
                    <a:lnTo>
                      <a:pt x="21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21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2" name="Freeform 189"/>
              <p:cNvSpPr>
                <a:spLocks/>
              </p:cNvSpPr>
              <p:nvPr/>
            </p:nvSpPr>
            <p:spPr bwMode="auto">
              <a:xfrm>
                <a:off x="2439" y="1857"/>
                <a:ext cx="530" cy="401"/>
              </a:xfrm>
              <a:custGeom>
                <a:avLst/>
                <a:gdLst>
                  <a:gd name="T0" fmla="*/ 508 w 1591"/>
                  <a:gd name="T1" fmla="*/ 0 h 1203"/>
                  <a:gd name="T2" fmla="*/ 530 w 1591"/>
                  <a:gd name="T3" fmla="*/ 11 h 1203"/>
                  <a:gd name="T4" fmla="*/ 0 w 1591"/>
                  <a:gd name="T5" fmla="*/ 401 h 1203"/>
                  <a:gd name="T6" fmla="*/ 508 w 1591"/>
                  <a:gd name="T7" fmla="*/ 0 h 12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91"/>
                  <a:gd name="T13" fmla="*/ 0 h 1203"/>
                  <a:gd name="T14" fmla="*/ 1591 w 1591"/>
                  <a:gd name="T15" fmla="*/ 1203 h 12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91" h="1203">
                    <a:moveTo>
                      <a:pt x="1525" y="0"/>
                    </a:moveTo>
                    <a:lnTo>
                      <a:pt x="1591" y="34"/>
                    </a:lnTo>
                    <a:lnTo>
                      <a:pt x="0" y="1203"/>
                    </a:lnTo>
                    <a:lnTo>
                      <a:pt x="1525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3" name="Freeform 190"/>
              <p:cNvSpPr>
                <a:spLocks/>
              </p:cNvSpPr>
              <p:nvPr/>
            </p:nvSpPr>
            <p:spPr bwMode="auto">
              <a:xfrm>
                <a:off x="2439" y="1861"/>
                <a:ext cx="538" cy="397"/>
              </a:xfrm>
              <a:custGeom>
                <a:avLst/>
                <a:gdLst>
                  <a:gd name="T0" fmla="*/ 516 w 1616"/>
                  <a:gd name="T1" fmla="*/ 0 h 1189"/>
                  <a:gd name="T2" fmla="*/ 523 w 1616"/>
                  <a:gd name="T3" fmla="*/ 2 h 1189"/>
                  <a:gd name="T4" fmla="*/ 528 w 1616"/>
                  <a:gd name="T5" fmla="*/ 5 h 1189"/>
                  <a:gd name="T6" fmla="*/ 533 w 1616"/>
                  <a:gd name="T7" fmla="*/ 8 h 1189"/>
                  <a:gd name="T8" fmla="*/ 538 w 1616"/>
                  <a:gd name="T9" fmla="*/ 12 h 1189"/>
                  <a:gd name="T10" fmla="*/ 506 w 1616"/>
                  <a:gd name="T11" fmla="*/ 36 h 1189"/>
                  <a:gd name="T12" fmla="*/ 471 w 1616"/>
                  <a:gd name="T13" fmla="*/ 59 h 1189"/>
                  <a:gd name="T14" fmla="*/ 439 w 1616"/>
                  <a:gd name="T15" fmla="*/ 84 h 1189"/>
                  <a:gd name="T16" fmla="*/ 406 w 1616"/>
                  <a:gd name="T17" fmla="*/ 108 h 1189"/>
                  <a:gd name="T18" fmla="*/ 371 w 1616"/>
                  <a:gd name="T19" fmla="*/ 132 h 1189"/>
                  <a:gd name="T20" fmla="*/ 339 w 1616"/>
                  <a:gd name="T21" fmla="*/ 155 h 1189"/>
                  <a:gd name="T22" fmla="*/ 304 w 1616"/>
                  <a:gd name="T23" fmla="*/ 180 h 1189"/>
                  <a:gd name="T24" fmla="*/ 270 w 1616"/>
                  <a:gd name="T25" fmla="*/ 204 h 1189"/>
                  <a:gd name="T26" fmla="*/ 236 w 1616"/>
                  <a:gd name="T27" fmla="*/ 227 h 1189"/>
                  <a:gd name="T28" fmla="*/ 203 w 1616"/>
                  <a:gd name="T29" fmla="*/ 252 h 1189"/>
                  <a:gd name="T30" fmla="*/ 169 w 1616"/>
                  <a:gd name="T31" fmla="*/ 276 h 1189"/>
                  <a:gd name="T32" fmla="*/ 136 w 1616"/>
                  <a:gd name="T33" fmla="*/ 299 h 1189"/>
                  <a:gd name="T34" fmla="*/ 103 w 1616"/>
                  <a:gd name="T35" fmla="*/ 325 h 1189"/>
                  <a:gd name="T36" fmla="*/ 69 w 1616"/>
                  <a:gd name="T37" fmla="*/ 348 h 1189"/>
                  <a:gd name="T38" fmla="*/ 35 w 1616"/>
                  <a:gd name="T39" fmla="*/ 374 h 1189"/>
                  <a:gd name="T40" fmla="*/ 0 w 1616"/>
                  <a:gd name="T41" fmla="*/ 397 h 1189"/>
                  <a:gd name="T42" fmla="*/ 34 w 1616"/>
                  <a:gd name="T43" fmla="*/ 372 h 1189"/>
                  <a:gd name="T44" fmla="*/ 65 w 1616"/>
                  <a:gd name="T45" fmla="*/ 346 h 1189"/>
                  <a:gd name="T46" fmla="*/ 97 w 1616"/>
                  <a:gd name="T47" fmla="*/ 321 h 1189"/>
                  <a:gd name="T48" fmla="*/ 131 w 1616"/>
                  <a:gd name="T49" fmla="*/ 296 h 1189"/>
                  <a:gd name="T50" fmla="*/ 162 w 1616"/>
                  <a:gd name="T51" fmla="*/ 272 h 1189"/>
                  <a:gd name="T52" fmla="*/ 194 w 1616"/>
                  <a:gd name="T53" fmla="*/ 247 h 1189"/>
                  <a:gd name="T54" fmla="*/ 228 w 1616"/>
                  <a:gd name="T55" fmla="*/ 222 h 1189"/>
                  <a:gd name="T56" fmla="*/ 260 w 1616"/>
                  <a:gd name="T57" fmla="*/ 199 h 1189"/>
                  <a:gd name="T58" fmla="*/ 292 w 1616"/>
                  <a:gd name="T59" fmla="*/ 173 h 1189"/>
                  <a:gd name="T60" fmla="*/ 324 w 1616"/>
                  <a:gd name="T61" fmla="*/ 148 h 1189"/>
                  <a:gd name="T62" fmla="*/ 356 w 1616"/>
                  <a:gd name="T63" fmla="*/ 123 h 1189"/>
                  <a:gd name="T64" fmla="*/ 389 w 1616"/>
                  <a:gd name="T65" fmla="*/ 100 h 1189"/>
                  <a:gd name="T66" fmla="*/ 420 w 1616"/>
                  <a:gd name="T67" fmla="*/ 74 h 1189"/>
                  <a:gd name="T68" fmla="*/ 452 w 1616"/>
                  <a:gd name="T69" fmla="*/ 49 h 1189"/>
                  <a:gd name="T70" fmla="*/ 484 w 1616"/>
                  <a:gd name="T71" fmla="*/ 24 h 1189"/>
                  <a:gd name="T72" fmla="*/ 516 w 1616"/>
                  <a:gd name="T73" fmla="*/ 0 h 11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16"/>
                  <a:gd name="T112" fmla="*/ 0 h 1189"/>
                  <a:gd name="T113" fmla="*/ 1616 w 1616"/>
                  <a:gd name="T114" fmla="*/ 1189 h 11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16" h="1189">
                    <a:moveTo>
                      <a:pt x="1550" y="0"/>
                    </a:moveTo>
                    <a:lnTo>
                      <a:pt x="1570" y="6"/>
                    </a:lnTo>
                    <a:lnTo>
                      <a:pt x="1586" y="16"/>
                    </a:lnTo>
                    <a:lnTo>
                      <a:pt x="1600" y="25"/>
                    </a:lnTo>
                    <a:lnTo>
                      <a:pt x="1616" y="36"/>
                    </a:lnTo>
                    <a:lnTo>
                      <a:pt x="1520" y="107"/>
                    </a:lnTo>
                    <a:lnTo>
                      <a:pt x="1415" y="177"/>
                    </a:lnTo>
                    <a:lnTo>
                      <a:pt x="1319" y="252"/>
                    </a:lnTo>
                    <a:lnTo>
                      <a:pt x="1219" y="323"/>
                    </a:lnTo>
                    <a:lnTo>
                      <a:pt x="1113" y="394"/>
                    </a:lnTo>
                    <a:lnTo>
                      <a:pt x="1017" y="464"/>
                    </a:lnTo>
                    <a:lnTo>
                      <a:pt x="912" y="540"/>
                    </a:lnTo>
                    <a:lnTo>
                      <a:pt x="812" y="610"/>
                    </a:lnTo>
                    <a:lnTo>
                      <a:pt x="710" y="681"/>
                    </a:lnTo>
                    <a:lnTo>
                      <a:pt x="609" y="756"/>
                    </a:lnTo>
                    <a:lnTo>
                      <a:pt x="509" y="827"/>
                    </a:lnTo>
                    <a:lnTo>
                      <a:pt x="408" y="896"/>
                    </a:lnTo>
                    <a:lnTo>
                      <a:pt x="308" y="973"/>
                    </a:lnTo>
                    <a:lnTo>
                      <a:pt x="207" y="1043"/>
                    </a:lnTo>
                    <a:lnTo>
                      <a:pt x="105" y="1119"/>
                    </a:lnTo>
                    <a:lnTo>
                      <a:pt x="0" y="1189"/>
                    </a:lnTo>
                    <a:lnTo>
                      <a:pt x="101" y="1113"/>
                    </a:lnTo>
                    <a:lnTo>
                      <a:pt x="196" y="1037"/>
                    </a:lnTo>
                    <a:lnTo>
                      <a:pt x="292" y="962"/>
                    </a:lnTo>
                    <a:lnTo>
                      <a:pt x="393" y="886"/>
                    </a:lnTo>
                    <a:lnTo>
                      <a:pt x="488" y="816"/>
                    </a:lnTo>
                    <a:lnTo>
                      <a:pt x="584" y="741"/>
                    </a:lnTo>
                    <a:lnTo>
                      <a:pt x="685" y="665"/>
                    </a:lnTo>
                    <a:lnTo>
                      <a:pt x="780" y="595"/>
                    </a:lnTo>
                    <a:lnTo>
                      <a:pt x="876" y="519"/>
                    </a:lnTo>
                    <a:lnTo>
                      <a:pt x="972" y="444"/>
                    </a:lnTo>
                    <a:lnTo>
                      <a:pt x="1068" y="368"/>
                    </a:lnTo>
                    <a:lnTo>
                      <a:pt x="1168" y="298"/>
                    </a:lnTo>
                    <a:lnTo>
                      <a:pt x="1263" y="223"/>
                    </a:lnTo>
                    <a:lnTo>
                      <a:pt x="1359" y="146"/>
                    </a:lnTo>
                    <a:lnTo>
                      <a:pt x="1454" y="71"/>
                    </a:lnTo>
                    <a:lnTo>
                      <a:pt x="1550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4" name="Freeform 191"/>
              <p:cNvSpPr>
                <a:spLocks/>
              </p:cNvSpPr>
              <p:nvPr/>
            </p:nvSpPr>
            <p:spPr bwMode="auto">
              <a:xfrm>
                <a:off x="2439" y="1865"/>
                <a:ext cx="548" cy="393"/>
              </a:xfrm>
              <a:custGeom>
                <a:avLst/>
                <a:gdLst>
                  <a:gd name="T0" fmla="*/ 524 w 1646"/>
                  <a:gd name="T1" fmla="*/ 0 h 1178"/>
                  <a:gd name="T2" fmla="*/ 531 w 1646"/>
                  <a:gd name="T3" fmla="*/ 3 h 1178"/>
                  <a:gd name="T4" fmla="*/ 536 w 1646"/>
                  <a:gd name="T5" fmla="*/ 5 h 1178"/>
                  <a:gd name="T6" fmla="*/ 541 w 1646"/>
                  <a:gd name="T7" fmla="*/ 8 h 1178"/>
                  <a:gd name="T8" fmla="*/ 548 w 1646"/>
                  <a:gd name="T9" fmla="*/ 12 h 1178"/>
                  <a:gd name="T10" fmla="*/ 513 w 1646"/>
                  <a:gd name="T11" fmla="*/ 37 h 1178"/>
                  <a:gd name="T12" fmla="*/ 479 w 1646"/>
                  <a:gd name="T13" fmla="*/ 59 h 1178"/>
                  <a:gd name="T14" fmla="*/ 446 w 1646"/>
                  <a:gd name="T15" fmla="*/ 84 h 1178"/>
                  <a:gd name="T16" fmla="*/ 411 w 1646"/>
                  <a:gd name="T17" fmla="*/ 107 h 1178"/>
                  <a:gd name="T18" fmla="*/ 378 w 1646"/>
                  <a:gd name="T19" fmla="*/ 131 h 1178"/>
                  <a:gd name="T20" fmla="*/ 344 w 1646"/>
                  <a:gd name="T21" fmla="*/ 154 h 1178"/>
                  <a:gd name="T22" fmla="*/ 308 w 1646"/>
                  <a:gd name="T23" fmla="*/ 178 h 1178"/>
                  <a:gd name="T24" fmla="*/ 275 w 1646"/>
                  <a:gd name="T25" fmla="*/ 202 h 1178"/>
                  <a:gd name="T26" fmla="*/ 241 w 1646"/>
                  <a:gd name="T27" fmla="*/ 225 h 1178"/>
                  <a:gd name="T28" fmla="*/ 206 w 1646"/>
                  <a:gd name="T29" fmla="*/ 250 h 1178"/>
                  <a:gd name="T30" fmla="*/ 171 w 1646"/>
                  <a:gd name="T31" fmla="*/ 274 h 1178"/>
                  <a:gd name="T32" fmla="*/ 137 w 1646"/>
                  <a:gd name="T33" fmla="*/ 297 h 1178"/>
                  <a:gd name="T34" fmla="*/ 104 w 1646"/>
                  <a:gd name="T35" fmla="*/ 321 h 1178"/>
                  <a:gd name="T36" fmla="*/ 71 w 1646"/>
                  <a:gd name="T37" fmla="*/ 344 h 1178"/>
                  <a:gd name="T38" fmla="*/ 35 w 1646"/>
                  <a:gd name="T39" fmla="*/ 370 h 1178"/>
                  <a:gd name="T40" fmla="*/ 0 w 1646"/>
                  <a:gd name="T41" fmla="*/ 393 h 1178"/>
                  <a:gd name="T42" fmla="*/ 34 w 1646"/>
                  <a:gd name="T43" fmla="*/ 368 h 1178"/>
                  <a:gd name="T44" fmla="*/ 67 w 1646"/>
                  <a:gd name="T45" fmla="*/ 342 h 1178"/>
                  <a:gd name="T46" fmla="*/ 99 w 1646"/>
                  <a:gd name="T47" fmla="*/ 319 h 1178"/>
                  <a:gd name="T48" fmla="*/ 133 w 1646"/>
                  <a:gd name="T49" fmla="*/ 294 h 1178"/>
                  <a:gd name="T50" fmla="*/ 164 w 1646"/>
                  <a:gd name="T51" fmla="*/ 270 h 1178"/>
                  <a:gd name="T52" fmla="*/ 198 w 1646"/>
                  <a:gd name="T53" fmla="*/ 245 h 1178"/>
                  <a:gd name="T54" fmla="*/ 231 w 1646"/>
                  <a:gd name="T55" fmla="*/ 220 h 1178"/>
                  <a:gd name="T56" fmla="*/ 263 w 1646"/>
                  <a:gd name="T57" fmla="*/ 196 h 1178"/>
                  <a:gd name="T58" fmla="*/ 297 w 1646"/>
                  <a:gd name="T59" fmla="*/ 171 h 1178"/>
                  <a:gd name="T60" fmla="*/ 329 w 1646"/>
                  <a:gd name="T61" fmla="*/ 147 h 1178"/>
                  <a:gd name="T62" fmla="*/ 362 w 1646"/>
                  <a:gd name="T63" fmla="*/ 122 h 1178"/>
                  <a:gd name="T64" fmla="*/ 394 w 1646"/>
                  <a:gd name="T65" fmla="*/ 97 h 1178"/>
                  <a:gd name="T66" fmla="*/ 427 w 1646"/>
                  <a:gd name="T67" fmla="*/ 74 h 1178"/>
                  <a:gd name="T68" fmla="*/ 459 w 1646"/>
                  <a:gd name="T69" fmla="*/ 49 h 1178"/>
                  <a:gd name="T70" fmla="*/ 492 w 1646"/>
                  <a:gd name="T71" fmla="*/ 25 h 1178"/>
                  <a:gd name="T72" fmla="*/ 524 w 1646"/>
                  <a:gd name="T73" fmla="*/ 0 h 11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46"/>
                  <a:gd name="T112" fmla="*/ 0 h 1178"/>
                  <a:gd name="T113" fmla="*/ 1646 w 1646"/>
                  <a:gd name="T114" fmla="*/ 1178 h 117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46" h="1178">
                    <a:moveTo>
                      <a:pt x="1575" y="0"/>
                    </a:moveTo>
                    <a:lnTo>
                      <a:pt x="1596" y="9"/>
                    </a:lnTo>
                    <a:lnTo>
                      <a:pt x="1611" y="14"/>
                    </a:lnTo>
                    <a:lnTo>
                      <a:pt x="1625" y="25"/>
                    </a:lnTo>
                    <a:lnTo>
                      <a:pt x="1646" y="35"/>
                    </a:lnTo>
                    <a:lnTo>
                      <a:pt x="1541" y="110"/>
                    </a:lnTo>
                    <a:lnTo>
                      <a:pt x="1440" y="176"/>
                    </a:lnTo>
                    <a:lnTo>
                      <a:pt x="1339" y="251"/>
                    </a:lnTo>
                    <a:lnTo>
                      <a:pt x="1233" y="322"/>
                    </a:lnTo>
                    <a:lnTo>
                      <a:pt x="1134" y="392"/>
                    </a:lnTo>
                    <a:lnTo>
                      <a:pt x="1033" y="463"/>
                    </a:lnTo>
                    <a:lnTo>
                      <a:pt x="926" y="533"/>
                    </a:lnTo>
                    <a:lnTo>
                      <a:pt x="826" y="604"/>
                    </a:lnTo>
                    <a:lnTo>
                      <a:pt x="725" y="674"/>
                    </a:lnTo>
                    <a:lnTo>
                      <a:pt x="620" y="750"/>
                    </a:lnTo>
                    <a:lnTo>
                      <a:pt x="513" y="820"/>
                    </a:lnTo>
                    <a:lnTo>
                      <a:pt x="413" y="891"/>
                    </a:lnTo>
                    <a:lnTo>
                      <a:pt x="312" y="962"/>
                    </a:lnTo>
                    <a:lnTo>
                      <a:pt x="212" y="1032"/>
                    </a:lnTo>
                    <a:lnTo>
                      <a:pt x="105" y="1108"/>
                    </a:lnTo>
                    <a:lnTo>
                      <a:pt x="0" y="1178"/>
                    </a:lnTo>
                    <a:lnTo>
                      <a:pt x="101" y="1102"/>
                    </a:lnTo>
                    <a:lnTo>
                      <a:pt x="201" y="1026"/>
                    </a:lnTo>
                    <a:lnTo>
                      <a:pt x="297" y="956"/>
                    </a:lnTo>
                    <a:lnTo>
                      <a:pt x="399" y="880"/>
                    </a:lnTo>
                    <a:lnTo>
                      <a:pt x="493" y="810"/>
                    </a:lnTo>
                    <a:lnTo>
                      <a:pt x="595" y="734"/>
                    </a:lnTo>
                    <a:lnTo>
                      <a:pt x="695" y="659"/>
                    </a:lnTo>
                    <a:lnTo>
                      <a:pt x="791" y="588"/>
                    </a:lnTo>
                    <a:lnTo>
                      <a:pt x="892" y="513"/>
                    </a:lnTo>
                    <a:lnTo>
                      <a:pt x="988" y="442"/>
                    </a:lnTo>
                    <a:lnTo>
                      <a:pt x="1088" y="367"/>
                    </a:lnTo>
                    <a:lnTo>
                      <a:pt x="1184" y="292"/>
                    </a:lnTo>
                    <a:lnTo>
                      <a:pt x="1283" y="221"/>
                    </a:lnTo>
                    <a:lnTo>
                      <a:pt x="1379" y="146"/>
                    </a:lnTo>
                    <a:lnTo>
                      <a:pt x="1479" y="75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5" name="Freeform 192"/>
              <p:cNvSpPr>
                <a:spLocks/>
              </p:cNvSpPr>
              <p:nvPr/>
            </p:nvSpPr>
            <p:spPr bwMode="auto">
              <a:xfrm>
                <a:off x="2439" y="1870"/>
                <a:ext cx="557" cy="388"/>
              </a:xfrm>
              <a:custGeom>
                <a:avLst/>
                <a:gdLst>
                  <a:gd name="T0" fmla="*/ 533 w 1671"/>
                  <a:gd name="T1" fmla="*/ 0 h 1164"/>
                  <a:gd name="T2" fmla="*/ 540 w 1671"/>
                  <a:gd name="T3" fmla="*/ 4 h 1164"/>
                  <a:gd name="T4" fmla="*/ 547 w 1671"/>
                  <a:gd name="T5" fmla="*/ 5 h 1164"/>
                  <a:gd name="T6" fmla="*/ 557 w 1671"/>
                  <a:gd name="T7" fmla="*/ 12 h 1164"/>
                  <a:gd name="T8" fmla="*/ 539 w 1671"/>
                  <a:gd name="T9" fmla="*/ 26 h 1164"/>
                  <a:gd name="T10" fmla="*/ 470 w 1671"/>
                  <a:gd name="T11" fmla="*/ 71 h 1164"/>
                  <a:gd name="T12" fmla="*/ 331 w 1671"/>
                  <a:gd name="T13" fmla="*/ 165 h 1164"/>
                  <a:gd name="T14" fmla="*/ 314 w 1671"/>
                  <a:gd name="T15" fmla="*/ 175 h 1164"/>
                  <a:gd name="T16" fmla="*/ 280 w 1671"/>
                  <a:gd name="T17" fmla="*/ 200 h 1164"/>
                  <a:gd name="T18" fmla="*/ 228 w 1671"/>
                  <a:gd name="T19" fmla="*/ 233 h 1164"/>
                  <a:gd name="T20" fmla="*/ 193 w 1671"/>
                  <a:gd name="T21" fmla="*/ 259 h 1164"/>
                  <a:gd name="T22" fmla="*/ 158 w 1671"/>
                  <a:gd name="T23" fmla="*/ 280 h 1164"/>
                  <a:gd name="T24" fmla="*/ 71 w 1671"/>
                  <a:gd name="T25" fmla="*/ 341 h 1164"/>
                  <a:gd name="T26" fmla="*/ 0 w 1671"/>
                  <a:gd name="T27" fmla="*/ 388 h 1164"/>
                  <a:gd name="T28" fmla="*/ 168 w 1671"/>
                  <a:gd name="T29" fmla="*/ 267 h 1164"/>
                  <a:gd name="T30" fmla="*/ 368 w 1671"/>
                  <a:gd name="T31" fmla="*/ 121 h 1164"/>
                  <a:gd name="T32" fmla="*/ 502 w 1671"/>
                  <a:gd name="T33" fmla="*/ 26 h 1164"/>
                  <a:gd name="T34" fmla="*/ 533 w 1671"/>
                  <a:gd name="T35" fmla="*/ 0 h 116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671"/>
                  <a:gd name="T55" fmla="*/ 0 h 1164"/>
                  <a:gd name="T56" fmla="*/ 1671 w 1671"/>
                  <a:gd name="T57" fmla="*/ 1164 h 116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671" h="1164">
                    <a:moveTo>
                      <a:pt x="1600" y="0"/>
                    </a:moveTo>
                    <a:lnTo>
                      <a:pt x="1621" y="11"/>
                    </a:lnTo>
                    <a:lnTo>
                      <a:pt x="1641" y="16"/>
                    </a:lnTo>
                    <a:lnTo>
                      <a:pt x="1671" y="36"/>
                    </a:lnTo>
                    <a:lnTo>
                      <a:pt x="1616" y="77"/>
                    </a:lnTo>
                    <a:lnTo>
                      <a:pt x="1409" y="212"/>
                    </a:lnTo>
                    <a:lnTo>
                      <a:pt x="992" y="494"/>
                    </a:lnTo>
                    <a:lnTo>
                      <a:pt x="942" y="524"/>
                    </a:lnTo>
                    <a:lnTo>
                      <a:pt x="841" y="599"/>
                    </a:lnTo>
                    <a:lnTo>
                      <a:pt x="685" y="700"/>
                    </a:lnTo>
                    <a:lnTo>
                      <a:pt x="579" y="777"/>
                    </a:lnTo>
                    <a:lnTo>
                      <a:pt x="474" y="841"/>
                    </a:lnTo>
                    <a:lnTo>
                      <a:pt x="212" y="1023"/>
                    </a:lnTo>
                    <a:lnTo>
                      <a:pt x="0" y="1164"/>
                    </a:lnTo>
                    <a:lnTo>
                      <a:pt x="504" y="802"/>
                    </a:lnTo>
                    <a:lnTo>
                      <a:pt x="1104" y="363"/>
                    </a:lnTo>
                    <a:lnTo>
                      <a:pt x="1505" y="77"/>
                    </a:lnTo>
                    <a:lnTo>
                      <a:pt x="1600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6" name="Freeform 193"/>
              <p:cNvSpPr>
                <a:spLocks/>
              </p:cNvSpPr>
              <p:nvPr/>
            </p:nvSpPr>
            <p:spPr bwMode="auto">
              <a:xfrm>
                <a:off x="2439" y="1875"/>
                <a:ext cx="565" cy="383"/>
              </a:xfrm>
              <a:custGeom>
                <a:avLst/>
                <a:gdLst>
                  <a:gd name="T0" fmla="*/ 541 w 1696"/>
                  <a:gd name="T1" fmla="*/ 0 h 1148"/>
                  <a:gd name="T2" fmla="*/ 548 w 1696"/>
                  <a:gd name="T3" fmla="*/ 2 h 1148"/>
                  <a:gd name="T4" fmla="*/ 565 w 1696"/>
                  <a:gd name="T5" fmla="*/ 11 h 1148"/>
                  <a:gd name="T6" fmla="*/ 319 w 1696"/>
                  <a:gd name="T7" fmla="*/ 173 h 1148"/>
                  <a:gd name="T8" fmla="*/ 195 w 1696"/>
                  <a:gd name="T9" fmla="*/ 255 h 1148"/>
                  <a:gd name="T10" fmla="*/ 160 w 1696"/>
                  <a:gd name="T11" fmla="*/ 277 h 1148"/>
                  <a:gd name="T12" fmla="*/ 143 w 1696"/>
                  <a:gd name="T13" fmla="*/ 291 h 1148"/>
                  <a:gd name="T14" fmla="*/ 124 w 1696"/>
                  <a:gd name="T15" fmla="*/ 300 h 1148"/>
                  <a:gd name="T16" fmla="*/ 0 w 1696"/>
                  <a:gd name="T17" fmla="*/ 383 h 1148"/>
                  <a:gd name="T18" fmla="*/ 35 w 1696"/>
                  <a:gd name="T19" fmla="*/ 360 h 1148"/>
                  <a:gd name="T20" fmla="*/ 136 w 1696"/>
                  <a:gd name="T21" fmla="*/ 285 h 1148"/>
                  <a:gd name="T22" fmla="*/ 272 w 1696"/>
                  <a:gd name="T23" fmla="*/ 192 h 1148"/>
                  <a:gd name="T24" fmla="*/ 305 w 1696"/>
                  <a:gd name="T25" fmla="*/ 166 h 1148"/>
                  <a:gd name="T26" fmla="*/ 441 w 1696"/>
                  <a:gd name="T27" fmla="*/ 72 h 1148"/>
                  <a:gd name="T28" fmla="*/ 508 w 1696"/>
                  <a:gd name="T29" fmla="*/ 23 h 1148"/>
                  <a:gd name="T30" fmla="*/ 541 w 1696"/>
                  <a:gd name="T31" fmla="*/ 0 h 114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6"/>
                  <a:gd name="T49" fmla="*/ 0 h 1148"/>
                  <a:gd name="T50" fmla="*/ 1696 w 1696"/>
                  <a:gd name="T51" fmla="*/ 1148 h 114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6" h="1148">
                    <a:moveTo>
                      <a:pt x="1625" y="0"/>
                    </a:moveTo>
                    <a:lnTo>
                      <a:pt x="1646" y="5"/>
                    </a:lnTo>
                    <a:lnTo>
                      <a:pt x="1696" y="34"/>
                    </a:lnTo>
                    <a:lnTo>
                      <a:pt x="958" y="519"/>
                    </a:lnTo>
                    <a:lnTo>
                      <a:pt x="584" y="765"/>
                    </a:lnTo>
                    <a:lnTo>
                      <a:pt x="479" y="830"/>
                    </a:lnTo>
                    <a:lnTo>
                      <a:pt x="429" y="871"/>
                    </a:lnTo>
                    <a:lnTo>
                      <a:pt x="372" y="900"/>
                    </a:lnTo>
                    <a:lnTo>
                      <a:pt x="0" y="1148"/>
                    </a:lnTo>
                    <a:lnTo>
                      <a:pt x="105" y="1078"/>
                    </a:lnTo>
                    <a:lnTo>
                      <a:pt x="408" y="855"/>
                    </a:lnTo>
                    <a:lnTo>
                      <a:pt x="816" y="574"/>
                    </a:lnTo>
                    <a:lnTo>
                      <a:pt x="917" y="499"/>
                    </a:lnTo>
                    <a:lnTo>
                      <a:pt x="1324" y="216"/>
                    </a:lnTo>
                    <a:lnTo>
                      <a:pt x="1525" y="70"/>
                    </a:lnTo>
                    <a:lnTo>
                      <a:pt x="1625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7" name="Freeform 194"/>
              <p:cNvSpPr>
                <a:spLocks/>
              </p:cNvSpPr>
              <p:nvPr/>
            </p:nvSpPr>
            <p:spPr bwMode="auto">
              <a:xfrm>
                <a:off x="2439" y="1880"/>
                <a:ext cx="573" cy="378"/>
              </a:xfrm>
              <a:custGeom>
                <a:avLst/>
                <a:gdLst>
                  <a:gd name="T0" fmla="*/ 552 w 1721"/>
                  <a:gd name="T1" fmla="*/ 0 h 1133"/>
                  <a:gd name="T2" fmla="*/ 563 w 1721"/>
                  <a:gd name="T3" fmla="*/ 5 h 1133"/>
                  <a:gd name="T4" fmla="*/ 573 w 1721"/>
                  <a:gd name="T5" fmla="*/ 12 h 1133"/>
                  <a:gd name="T6" fmla="*/ 305 w 1721"/>
                  <a:gd name="T7" fmla="*/ 183 h 1133"/>
                  <a:gd name="T8" fmla="*/ 289 w 1721"/>
                  <a:gd name="T9" fmla="*/ 195 h 1133"/>
                  <a:gd name="T10" fmla="*/ 251 w 1721"/>
                  <a:gd name="T11" fmla="*/ 217 h 1133"/>
                  <a:gd name="T12" fmla="*/ 91 w 1721"/>
                  <a:gd name="T13" fmla="*/ 321 h 1133"/>
                  <a:gd name="T14" fmla="*/ 72 w 1721"/>
                  <a:gd name="T15" fmla="*/ 331 h 1133"/>
                  <a:gd name="T16" fmla="*/ 37 w 1721"/>
                  <a:gd name="T17" fmla="*/ 355 h 1133"/>
                  <a:gd name="T18" fmla="*/ 0 w 1721"/>
                  <a:gd name="T19" fmla="*/ 378 h 1133"/>
                  <a:gd name="T20" fmla="*/ 310 w 1721"/>
                  <a:gd name="T21" fmla="*/ 164 h 1133"/>
                  <a:gd name="T22" fmla="*/ 346 w 1721"/>
                  <a:gd name="T23" fmla="*/ 141 h 1133"/>
                  <a:gd name="T24" fmla="*/ 379 w 1721"/>
                  <a:gd name="T25" fmla="*/ 116 h 1133"/>
                  <a:gd name="T26" fmla="*/ 414 w 1721"/>
                  <a:gd name="T27" fmla="*/ 94 h 1133"/>
                  <a:gd name="T28" fmla="*/ 516 w 1721"/>
                  <a:gd name="T29" fmla="*/ 24 h 1133"/>
                  <a:gd name="T30" fmla="*/ 552 w 1721"/>
                  <a:gd name="T31" fmla="*/ 0 h 113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21"/>
                  <a:gd name="T49" fmla="*/ 0 h 1133"/>
                  <a:gd name="T50" fmla="*/ 1721 w 1721"/>
                  <a:gd name="T51" fmla="*/ 1133 h 113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21" h="1133">
                    <a:moveTo>
                      <a:pt x="1657" y="0"/>
                    </a:moveTo>
                    <a:lnTo>
                      <a:pt x="1691" y="15"/>
                    </a:lnTo>
                    <a:lnTo>
                      <a:pt x="1721" y="35"/>
                    </a:lnTo>
                    <a:lnTo>
                      <a:pt x="917" y="548"/>
                    </a:lnTo>
                    <a:lnTo>
                      <a:pt x="867" y="584"/>
                    </a:lnTo>
                    <a:lnTo>
                      <a:pt x="755" y="650"/>
                    </a:lnTo>
                    <a:lnTo>
                      <a:pt x="272" y="961"/>
                    </a:lnTo>
                    <a:lnTo>
                      <a:pt x="217" y="992"/>
                    </a:lnTo>
                    <a:lnTo>
                      <a:pt x="111" y="1063"/>
                    </a:lnTo>
                    <a:lnTo>
                      <a:pt x="0" y="1133"/>
                    </a:lnTo>
                    <a:lnTo>
                      <a:pt x="932" y="493"/>
                    </a:lnTo>
                    <a:lnTo>
                      <a:pt x="1038" y="423"/>
                    </a:lnTo>
                    <a:lnTo>
                      <a:pt x="1138" y="347"/>
                    </a:lnTo>
                    <a:lnTo>
                      <a:pt x="1244" y="281"/>
                    </a:lnTo>
                    <a:lnTo>
                      <a:pt x="1550" y="71"/>
                    </a:lnTo>
                    <a:lnTo>
                      <a:pt x="1657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8" name="Freeform 195"/>
              <p:cNvSpPr>
                <a:spLocks/>
              </p:cNvSpPr>
              <p:nvPr/>
            </p:nvSpPr>
            <p:spPr bwMode="auto">
              <a:xfrm>
                <a:off x="2439" y="1883"/>
                <a:ext cx="580" cy="375"/>
              </a:xfrm>
              <a:custGeom>
                <a:avLst/>
                <a:gdLst>
                  <a:gd name="T0" fmla="*/ 558 w 1742"/>
                  <a:gd name="T1" fmla="*/ 0 h 1123"/>
                  <a:gd name="T2" fmla="*/ 580 w 1742"/>
                  <a:gd name="T3" fmla="*/ 14 h 1123"/>
                  <a:gd name="T4" fmla="*/ 508 w 1742"/>
                  <a:gd name="T5" fmla="*/ 57 h 1123"/>
                  <a:gd name="T6" fmla="*/ 473 w 1742"/>
                  <a:gd name="T7" fmla="*/ 80 h 1123"/>
                  <a:gd name="T8" fmla="*/ 435 w 1742"/>
                  <a:gd name="T9" fmla="*/ 103 h 1123"/>
                  <a:gd name="T10" fmla="*/ 401 w 1742"/>
                  <a:gd name="T11" fmla="*/ 126 h 1123"/>
                  <a:gd name="T12" fmla="*/ 346 w 1742"/>
                  <a:gd name="T13" fmla="*/ 158 h 1123"/>
                  <a:gd name="T14" fmla="*/ 310 w 1742"/>
                  <a:gd name="T15" fmla="*/ 182 h 1123"/>
                  <a:gd name="T16" fmla="*/ 218 w 1742"/>
                  <a:gd name="T17" fmla="*/ 239 h 1123"/>
                  <a:gd name="T18" fmla="*/ 201 w 1742"/>
                  <a:gd name="T19" fmla="*/ 250 h 1123"/>
                  <a:gd name="T20" fmla="*/ 164 w 1742"/>
                  <a:gd name="T21" fmla="*/ 272 h 1123"/>
                  <a:gd name="T22" fmla="*/ 128 w 1742"/>
                  <a:gd name="T23" fmla="*/ 296 h 1123"/>
                  <a:gd name="T24" fmla="*/ 109 w 1742"/>
                  <a:gd name="T25" fmla="*/ 306 h 1123"/>
                  <a:gd name="T26" fmla="*/ 55 w 1742"/>
                  <a:gd name="T27" fmla="*/ 341 h 1123"/>
                  <a:gd name="T28" fmla="*/ 0 w 1742"/>
                  <a:gd name="T29" fmla="*/ 375 h 1123"/>
                  <a:gd name="T30" fmla="*/ 282 w 1742"/>
                  <a:gd name="T31" fmla="*/ 186 h 1123"/>
                  <a:gd name="T32" fmla="*/ 299 w 1742"/>
                  <a:gd name="T33" fmla="*/ 177 h 1123"/>
                  <a:gd name="T34" fmla="*/ 315 w 1742"/>
                  <a:gd name="T35" fmla="*/ 163 h 1123"/>
                  <a:gd name="T36" fmla="*/ 351 w 1742"/>
                  <a:gd name="T37" fmla="*/ 141 h 1123"/>
                  <a:gd name="T38" fmla="*/ 523 w 1742"/>
                  <a:gd name="T39" fmla="*/ 23 h 1123"/>
                  <a:gd name="T40" fmla="*/ 541 w 1742"/>
                  <a:gd name="T41" fmla="*/ 14 h 1123"/>
                  <a:gd name="T42" fmla="*/ 558 w 1742"/>
                  <a:gd name="T43" fmla="*/ 0 h 112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42"/>
                  <a:gd name="T67" fmla="*/ 0 h 1123"/>
                  <a:gd name="T68" fmla="*/ 1742 w 1742"/>
                  <a:gd name="T69" fmla="*/ 1123 h 112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42" h="1123">
                    <a:moveTo>
                      <a:pt x="1677" y="0"/>
                    </a:moveTo>
                    <a:lnTo>
                      <a:pt x="1742" y="41"/>
                    </a:lnTo>
                    <a:lnTo>
                      <a:pt x="1525" y="171"/>
                    </a:lnTo>
                    <a:lnTo>
                      <a:pt x="1420" y="241"/>
                    </a:lnTo>
                    <a:lnTo>
                      <a:pt x="1308" y="307"/>
                    </a:lnTo>
                    <a:lnTo>
                      <a:pt x="1203" y="378"/>
                    </a:lnTo>
                    <a:lnTo>
                      <a:pt x="1038" y="474"/>
                    </a:lnTo>
                    <a:lnTo>
                      <a:pt x="932" y="544"/>
                    </a:lnTo>
                    <a:lnTo>
                      <a:pt x="655" y="715"/>
                    </a:lnTo>
                    <a:lnTo>
                      <a:pt x="604" y="750"/>
                    </a:lnTo>
                    <a:lnTo>
                      <a:pt x="493" y="816"/>
                    </a:lnTo>
                    <a:lnTo>
                      <a:pt x="383" y="886"/>
                    </a:lnTo>
                    <a:lnTo>
                      <a:pt x="328" y="916"/>
                    </a:lnTo>
                    <a:lnTo>
                      <a:pt x="166" y="1021"/>
                    </a:lnTo>
                    <a:lnTo>
                      <a:pt x="0" y="1123"/>
                    </a:lnTo>
                    <a:lnTo>
                      <a:pt x="846" y="558"/>
                    </a:lnTo>
                    <a:lnTo>
                      <a:pt x="897" y="529"/>
                    </a:lnTo>
                    <a:lnTo>
                      <a:pt x="947" y="488"/>
                    </a:lnTo>
                    <a:lnTo>
                      <a:pt x="1053" y="423"/>
                    </a:lnTo>
                    <a:lnTo>
                      <a:pt x="1570" y="70"/>
                    </a:lnTo>
                    <a:lnTo>
                      <a:pt x="1625" y="41"/>
                    </a:lnTo>
                    <a:lnTo>
                      <a:pt x="1677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9" name="Freeform 196"/>
              <p:cNvSpPr>
                <a:spLocks/>
              </p:cNvSpPr>
              <p:nvPr/>
            </p:nvSpPr>
            <p:spPr bwMode="auto">
              <a:xfrm>
                <a:off x="2439" y="1890"/>
                <a:ext cx="589" cy="368"/>
              </a:xfrm>
              <a:custGeom>
                <a:avLst/>
                <a:gdLst>
                  <a:gd name="T0" fmla="*/ 567 w 1767"/>
                  <a:gd name="T1" fmla="*/ 0 h 1103"/>
                  <a:gd name="T2" fmla="*/ 574 w 1767"/>
                  <a:gd name="T3" fmla="*/ 2 h 1103"/>
                  <a:gd name="T4" fmla="*/ 589 w 1767"/>
                  <a:gd name="T5" fmla="*/ 12 h 1103"/>
                  <a:gd name="T6" fmla="*/ 425 w 1767"/>
                  <a:gd name="T7" fmla="*/ 111 h 1103"/>
                  <a:gd name="T8" fmla="*/ 332 w 1767"/>
                  <a:gd name="T9" fmla="*/ 166 h 1103"/>
                  <a:gd name="T10" fmla="*/ 259 w 1767"/>
                  <a:gd name="T11" fmla="*/ 210 h 1103"/>
                  <a:gd name="T12" fmla="*/ 240 w 1767"/>
                  <a:gd name="T13" fmla="*/ 224 h 1103"/>
                  <a:gd name="T14" fmla="*/ 166 w 1767"/>
                  <a:gd name="T15" fmla="*/ 267 h 1103"/>
                  <a:gd name="T16" fmla="*/ 111 w 1767"/>
                  <a:gd name="T17" fmla="*/ 301 h 1103"/>
                  <a:gd name="T18" fmla="*/ 93 w 1767"/>
                  <a:gd name="T19" fmla="*/ 311 h 1103"/>
                  <a:gd name="T20" fmla="*/ 75 w 1767"/>
                  <a:gd name="T21" fmla="*/ 323 h 1103"/>
                  <a:gd name="T22" fmla="*/ 0 w 1767"/>
                  <a:gd name="T23" fmla="*/ 368 h 1103"/>
                  <a:gd name="T24" fmla="*/ 72 w 1767"/>
                  <a:gd name="T25" fmla="*/ 321 h 1103"/>
                  <a:gd name="T26" fmla="*/ 89 w 1767"/>
                  <a:gd name="T27" fmla="*/ 309 h 1103"/>
                  <a:gd name="T28" fmla="*/ 126 w 1767"/>
                  <a:gd name="T29" fmla="*/ 287 h 1103"/>
                  <a:gd name="T30" fmla="*/ 213 w 1767"/>
                  <a:gd name="T31" fmla="*/ 228 h 1103"/>
                  <a:gd name="T32" fmla="*/ 232 w 1767"/>
                  <a:gd name="T33" fmla="*/ 219 h 1103"/>
                  <a:gd name="T34" fmla="*/ 250 w 1767"/>
                  <a:gd name="T35" fmla="*/ 205 h 1103"/>
                  <a:gd name="T36" fmla="*/ 286 w 1767"/>
                  <a:gd name="T37" fmla="*/ 183 h 1103"/>
                  <a:gd name="T38" fmla="*/ 426 w 1767"/>
                  <a:gd name="T39" fmla="*/ 91 h 1103"/>
                  <a:gd name="T40" fmla="*/ 550 w 1767"/>
                  <a:gd name="T41" fmla="*/ 10 h 1103"/>
                  <a:gd name="T42" fmla="*/ 567 w 1767"/>
                  <a:gd name="T43" fmla="*/ 0 h 110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767"/>
                  <a:gd name="T67" fmla="*/ 0 h 1103"/>
                  <a:gd name="T68" fmla="*/ 1767 w 1767"/>
                  <a:gd name="T69" fmla="*/ 1103 h 110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767" h="1103">
                    <a:moveTo>
                      <a:pt x="1702" y="0"/>
                    </a:moveTo>
                    <a:lnTo>
                      <a:pt x="1721" y="5"/>
                    </a:lnTo>
                    <a:lnTo>
                      <a:pt x="1767" y="35"/>
                    </a:lnTo>
                    <a:lnTo>
                      <a:pt x="1274" y="333"/>
                    </a:lnTo>
                    <a:lnTo>
                      <a:pt x="997" y="499"/>
                    </a:lnTo>
                    <a:lnTo>
                      <a:pt x="776" y="629"/>
                    </a:lnTo>
                    <a:lnTo>
                      <a:pt x="721" y="670"/>
                    </a:lnTo>
                    <a:lnTo>
                      <a:pt x="499" y="800"/>
                    </a:lnTo>
                    <a:lnTo>
                      <a:pt x="333" y="901"/>
                    </a:lnTo>
                    <a:lnTo>
                      <a:pt x="278" y="931"/>
                    </a:lnTo>
                    <a:lnTo>
                      <a:pt x="226" y="967"/>
                    </a:lnTo>
                    <a:lnTo>
                      <a:pt x="0" y="1103"/>
                    </a:lnTo>
                    <a:lnTo>
                      <a:pt x="217" y="962"/>
                    </a:lnTo>
                    <a:lnTo>
                      <a:pt x="267" y="926"/>
                    </a:lnTo>
                    <a:lnTo>
                      <a:pt x="378" y="861"/>
                    </a:lnTo>
                    <a:lnTo>
                      <a:pt x="640" y="684"/>
                    </a:lnTo>
                    <a:lnTo>
                      <a:pt x="695" y="655"/>
                    </a:lnTo>
                    <a:lnTo>
                      <a:pt x="751" y="614"/>
                    </a:lnTo>
                    <a:lnTo>
                      <a:pt x="857" y="549"/>
                    </a:lnTo>
                    <a:lnTo>
                      <a:pt x="1278" y="272"/>
                    </a:lnTo>
                    <a:lnTo>
                      <a:pt x="1651" y="30"/>
                    </a:lnTo>
                    <a:lnTo>
                      <a:pt x="1702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0" name="Freeform 197"/>
              <p:cNvSpPr>
                <a:spLocks/>
              </p:cNvSpPr>
              <p:nvPr/>
            </p:nvSpPr>
            <p:spPr bwMode="auto">
              <a:xfrm>
                <a:off x="2439" y="1893"/>
                <a:ext cx="599" cy="365"/>
              </a:xfrm>
              <a:custGeom>
                <a:avLst/>
                <a:gdLst>
                  <a:gd name="T0" fmla="*/ 575 w 1798"/>
                  <a:gd name="T1" fmla="*/ 0 h 1093"/>
                  <a:gd name="T2" fmla="*/ 599 w 1798"/>
                  <a:gd name="T3" fmla="*/ 12 h 1093"/>
                  <a:gd name="T4" fmla="*/ 523 w 1798"/>
                  <a:gd name="T5" fmla="*/ 55 h 1093"/>
                  <a:gd name="T6" fmla="*/ 431 w 1798"/>
                  <a:gd name="T7" fmla="*/ 111 h 1093"/>
                  <a:gd name="T8" fmla="*/ 394 w 1798"/>
                  <a:gd name="T9" fmla="*/ 133 h 1093"/>
                  <a:gd name="T10" fmla="*/ 374 w 1798"/>
                  <a:gd name="T11" fmla="*/ 143 h 1093"/>
                  <a:gd name="T12" fmla="*/ 300 w 1798"/>
                  <a:gd name="T13" fmla="*/ 188 h 1093"/>
                  <a:gd name="T14" fmla="*/ 264 w 1798"/>
                  <a:gd name="T15" fmla="*/ 210 h 1093"/>
                  <a:gd name="T16" fmla="*/ 245 w 1798"/>
                  <a:gd name="T17" fmla="*/ 222 h 1093"/>
                  <a:gd name="T18" fmla="*/ 188 w 1798"/>
                  <a:gd name="T19" fmla="*/ 254 h 1093"/>
                  <a:gd name="T20" fmla="*/ 151 w 1798"/>
                  <a:gd name="T21" fmla="*/ 278 h 1093"/>
                  <a:gd name="T22" fmla="*/ 113 w 1798"/>
                  <a:gd name="T23" fmla="*/ 298 h 1093"/>
                  <a:gd name="T24" fmla="*/ 39 w 1798"/>
                  <a:gd name="T25" fmla="*/ 343 h 1093"/>
                  <a:gd name="T26" fmla="*/ 0 w 1798"/>
                  <a:gd name="T27" fmla="*/ 365 h 1093"/>
                  <a:gd name="T28" fmla="*/ 55 w 1798"/>
                  <a:gd name="T29" fmla="*/ 331 h 1093"/>
                  <a:gd name="T30" fmla="*/ 91 w 1798"/>
                  <a:gd name="T31" fmla="*/ 308 h 1093"/>
                  <a:gd name="T32" fmla="*/ 144 w 1798"/>
                  <a:gd name="T33" fmla="*/ 274 h 1093"/>
                  <a:gd name="T34" fmla="*/ 163 w 1798"/>
                  <a:gd name="T35" fmla="*/ 261 h 1093"/>
                  <a:gd name="T36" fmla="*/ 200 w 1798"/>
                  <a:gd name="T37" fmla="*/ 239 h 1093"/>
                  <a:gd name="T38" fmla="*/ 217 w 1798"/>
                  <a:gd name="T39" fmla="*/ 227 h 1093"/>
                  <a:gd name="T40" fmla="*/ 235 w 1798"/>
                  <a:gd name="T41" fmla="*/ 217 h 1093"/>
                  <a:gd name="T42" fmla="*/ 324 w 1798"/>
                  <a:gd name="T43" fmla="*/ 158 h 1093"/>
                  <a:gd name="T44" fmla="*/ 344 w 1798"/>
                  <a:gd name="T45" fmla="*/ 148 h 1093"/>
                  <a:gd name="T46" fmla="*/ 379 w 1798"/>
                  <a:gd name="T47" fmla="*/ 125 h 1093"/>
                  <a:gd name="T48" fmla="*/ 397 w 1798"/>
                  <a:gd name="T49" fmla="*/ 115 h 1093"/>
                  <a:gd name="T50" fmla="*/ 414 w 1798"/>
                  <a:gd name="T51" fmla="*/ 101 h 1093"/>
                  <a:gd name="T52" fmla="*/ 433 w 1798"/>
                  <a:gd name="T53" fmla="*/ 91 h 1093"/>
                  <a:gd name="T54" fmla="*/ 540 w 1798"/>
                  <a:gd name="T55" fmla="*/ 22 h 1093"/>
                  <a:gd name="T56" fmla="*/ 559 w 1798"/>
                  <a:gd name="T57" fmla="*/ 12 h 1093"/>
                  <a:gd name="T58" fmla="*/ 575 w 1798"/>
                  <a:gd name="T59" fmla="*/ 0 h 109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98"/>
                  <a:gd name="T91" fmla="*/ 0 h 1093"/>
                  <a:gd name="T92" fmla="*/ 1798 w 1798"/>
                  <a:gd name="T93" fmla="*/ 1093 h 109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98" h="1093">
                    <a:moveTo>
                      <a:pt x="1727" y="0"/>
                    </a:moveTo>
                    <a:lnTo>
                      <a:pt x="1798" y="36"/>
                    </a:lnTo>
                    <a:lnTo>
                      <a:pt x="1570" y="166"/>
                    </a:lnTo>
                    <a:lnTo>
                      <a:pt x="1294" y="332"/>
                    </a:lnTo>
                    <a:lnTo>
                      <a:pt x="1184" y="398"/>
                    </a:lnTo>
                    <a:lnTo>
                      <a:pt x="1124" y="428"/>
                    </a:lnTo>
                    <a:lnTo>
                      <a:pt x="901" y="564"/>
                    </a:lnTo>
                    <a:lnTo>
                      <a:pt x="791" y="629"/>
                    </a:lnTo>
                    <a:lnTo>
                      <a:pt x="736" y="665"/>
                    </a:lnTo>
                    <a:lnTo>
                      <a:pt x="564" y="761"/>
                    </a:lnTo>
                    <a:lnTo>
                      <a:pt x="454" y="831"/>
                    </a:lnTo>
                    <a:lnTo>
                      <a:pt x="338" y="891"/>
                    </a:lnTo>
                    <a:lnTo>
                      <a:pt x="116" y="1027"/>
                    </a:lnTo>
                    <a:lnTo>
                      <a:pt x="0" y="1093"/>
                    </a:lnTo>
                    <a:lnTo>
                      <a:pt x="166" y="991"/>
                    </a:lnTo>
                    <a:lnTo>
                      <a:pt x="272" y="921"/>
                    </a:lnTo>
                    <a:lnTo>
                      <a:pt x="433" y="820"/>
                    </a:lnTo>
                    <a:lnTo>
                      <a:pt x="488" y="781"/>
                    </a:lnTo>
                    <a:lnTo>
                      <a:pt x="600" y="715"/>
                    </a:lnTo>
                    <a:lnTo>
                      <a:pt x="650" y="679"/>
                    </a:lnTo>
                    <a:lnTo>
                      <a:pt x="705" y="649"/>
                    </a:lnTo>
                    <a:lnTo>
                      <a:pt x="972" y="473"/>
                    </a:lnTo>
                    <a:lnTo>
                      <a:pt x="1033" y="444"/>
                    </a:lnTo>
                    <a:lnTo>
                      <a:pt x="1138" y="373"/>
                    </a:lnTo>
                    <a:lnTo>
                      <a:pt x="1192" y="343"/>
                    </a:lnTo>
                    <a:lnTo>
                      <a:pt x="1244" y="302"/>
                    </a:lnTo>
                    <a:lnTo>
                      <a:pt x="1299" y="272"/>
                    </a:lnTo>
                    <a:lnTo>
                      <a:pt x="1621" y="66"/>
                    </a:lnTo>
                    <a:lnTo>
                      <a:pt x="1677" y="36"/>
                    </a:lnTo>
                    <a:lnTo>
                      <a:pt x="1727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1" name="Freeform 198"/>
              <p:cNvSpPr>
                <a:spLocks/>
              </p:cNvSpPr>
              <p:nvPr/>
            </p:nvSpPr>
            <p:spPr bwMode="auto">
              <a:xfrm>
                <a:off x="2439" y="1898"/>
                <a:ext cx="607" cy="360"/>
              </a:xfrm>
              <a:custGeom>
                <a:avLst/>
                <a:gdLst>
                  <a:gd name="T0" fmla="*/ 583 w 1823"/>
                  <a:gd name="T1" fmla="*/ 0 h 1078"/>
                  <a:gd name="T2" fmla="*/ 607 w 1823"/>
                  <a:gd name="T3" fmla="*/ 12 h 1078"/>
                  <a:gd name="T4" fmla="*/ 417 w 1823"/>
                  <a:gd name="T5" fmla="*/ 120 h 1078"/>
                  <a:gd name="T6" fmla="*/ 399 w 1823"/>
                  <a:gd name="T7" fmla="*/ 131 h 1078"/>
                  <a:gd name="T8" fmla="*/ 361 w 1823"/>
                  <a:gd name="T9" fmla="*/ 152 h 1078"/>
                  <a:gd name="T10" fmla="*/ 267 w 1823"/>
                  <a:gd name="T11" fmla="*/ 207 h 1078"/>
                  <a:gd name="T12" fmla="*/ 248 w 1823"/>
                  <a:gd name="T13" fmla="*/ 219 h 1078"/>
                  <a:gd name="T14" fmla="*/ 210 w 1823"/>
                  <a:gd name="T15" fmla="*/ 239 h 1078"/>
                  <a:gd name="T16" fmla="*/ 191 w 1823"/>
                  <a:gd name="T17" fmla="*/ 250 h 1078"/>
                  <a:gd name="T18" fmla="*/ 171 w 1823"/>
                  <a:gd name="T19" fmla="*/ 260 h 1078"/>
                  <a:gd name="T20" fmla="*/ 152 w 1823"/>
                  <a:gd name="T21" fmla="*/ 273 h 1078"/>
                  <a:gd name="T22" fmla="*/ 96 w 1823"/>
                  <a:gd name="T23" fmla="*/ 305 h 1078"/>
                  <a:gd name="T24" fmla="*/ 77 w 1823"/>
                  <a:gd name="T25" fmla="*/ 316 h 1078"/>
                  <a:gd name="T26" fmla="*/ 57 w 1823"/>
                  <a:gd name="T27" fmla="*/ 326 h 1078"/>
                  <a:gd name="T28" fmla="*/ 39 w 1823"/>
                  <a:gd name="T29" fmla="*/ 338 h 1078"/>
                  <a:gd name="T30" fmla="*/ 0 w 1823"/>
                  <a:gd name="T31" fmla="*/ 360 h 1078"/>
                  <a:gd name="T32" fmla="*/ 203 w 1823"/>
                  <a:gd name="T33" fmla="*/ 235 h 1078"/>
                  <a:gd name="T34" fmla="*/ 220 w 1823"/>
                  <a:gd name="T35" fmla="*/ 224 h 1078"/>
                  <a:gd name="T36" fmla="*/ 312 w 1823"/>
                  <a:gd name="T37" fmla="*/ 168 h 1078"/>
                  <a:gd name="T38" fmla="*/ 329 w 1823"/>
                  <a:gd name="T39" fmla="*/ 156 h 1078"/>
                  <a:gd name="T40" fmla="*/ 421 w 1823"/>
                  <a:gd name="T41" fmla="*/ 101 h 1078"/>
                  <a:gd name="T42" fmla="*/ 494 w 1823"/>
                  <a:gd name="T43" fmla="*/ 56 h 1078"/>
                  <a:gd name="T44" fmla="*/ 511 w 1823"/>
                  <a:gd name="T45" fmla="*/ 44 h 1078"/>
                  <a:gd name="T46" fmla="*/ 567 w 1823"/>
                  <a:gd name="T47" fmla="*/ 12 h 1078"/>
                  <a:gd name="T48" fmla="*/ 583 w 1823"/>
                  <a:gd name="T49" fmla="*/ 0 h 107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3"/>
                  <a:gd name="T76" fmla="*/ 0 h 1078"/>
                  <a:gd name="T77" fmla="*/ 1823 w 1823"/>
                  <a:gd name="T78" fmla="*/ 1078 h 107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3" h="1078">
                    <a:moveTo>
                      <a:pt x="1752" y="0"/>
                    </a:moveTo>
                    <a:lnTo>
                      <a:pt x="1823" y="35"/>
                    </a:lnTo>
                    <a:lnTo>
                      <a:pt x="1253" y="358"/>
                    </a:lnTo>
                    <a:lnTo>
                      <a:pt x="1198" y="393"/>
                    </a:lnTo>
                    <a:lnTo>
                      <a:pt x="1083" y="454"/>
                    </a:lnTo>
                    <a:lnTo>
                      <a:pt x="801" y="620"/>
                    </a:lnTo>
                    <a:lnTo>
                      <a:pt x="746" y="655"/>
                    </a:lnTo>
                    <a:lnTo>
                      <a:pt x="630" y="716"/>
                    </a:lnTo>
                    <a:lnTo>
                      <a:pt x="575" y="750"/>
                    </a:lnTo>
                    <a:lnTo>
                      <a:pt x="513" y="780"/>
                    </a:lnTo>
                    <a:lnTo>
                      <a:pt x="458" y="816"/>
                    </a:lnTo>
                    <a:lnTo>
                      <a:pt x="287" y="912"/>
                    </a:lnTo>
                    <a:lnTo>
                      <a:pt x="232" y="947"/>
                    </a:lnTo>
                    <a:lnTo>
                      <a:pt x="171" y="976"/>
                    </a:lnTo>
                    <a:lnTo>
                      <a:pt x="116" y="1012"/>
                    </a:lnTo>
                    <a:lnTo>
                      <a:pt x="0" y="1078"/>
                    </a:lnTo>
                    <a:lnTo>
                      <a:pt x="609" y="705"/>
                    </a:lnTo>
                    <a:lnTo>
                      <a:pt x="660" y="670"/>
                    </a:lnTo>
                    <a:lnTo>
                      <a:pt x="937" y="504"/>
                    </a:lnTo>
                    <a:lnTo>
                      <a:pt x="988" y="468"/>
                    </a:lnTo>
                    <a:lnTo>
                      <a:pt x="1263" y="302"/>
                    </a:lnTo>
                    <a:lnTo>
                      <a:pt x="1485" y="167"/>
                    </a:lnTo>
                    <a:lnTo>
                      <a:pt x="1536" y="131"/>
                    </a:lnTo>
                    <a:lnTo>
                      <a:pt x="1702" y="35"/>
                    </a:lnTo>
                    <a:lnTo>
                      <a:pt x="1752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2" name="Freeform 199"/>
              <p:cNvSpPr>
                <a:spLocks/>
              </p:cNvSpPr>
              <p:nvPr/>
            </p:nvSpPr>
            <p:spPr bwMode="auto">
              <a:xfrm>
                <a:off x="2439" y="1904"/>
                <a:ext cx="616" cy="354"/>
              </a:xfrm>
              <a:custGeom>
                <a:avLst/>
                <a:gdLst>
                  <a:gd name="T0" fmla="*/ 593 w 1848"/>
                  <a:gd name="T1" fmla="*/ 0 h 1062"/>
                  <a:gd name="T2" fmla="*/ 599 w 1848"/>
                  <a:gd name="T3" fmla="*/ 2 h 1062"/>
                  <a:gd name="T4" fmla="*/ 616 w 1848"/>
                  <a:gd name="T5" fmla="*/ 12 h 1062"/>
                  <a:gd name="T6" fmla="*/ 577 w 1848"/>
                  <a:gd name="T7" fmla="*/ 32 h 1062"/>
                  <a:gd name="T8" fmla="*/ 559 w 1848"/>
                  <a:gd name="T9" fmla="*/ 43 h 1062"/>
                  <a:gd name="T10" fmla="*/ 520 w 1848"/>
                  <a:gd name="T11" fmla="*/ 63 h 1062"/>
                  <a:gd name="T12" fmla="*/ 443 w 1848"/>
                  <a:gd name="T13" fmla="*/ 107 h 1062"/>
                  <a:gd name="T14" fmla="*/ 423 w 1848"/>
                  <a:gd name="T15" fmla="*/ 117 h 1062"/>
                  <a:gd name="T16" fmla="*/ 386 w 1848"/>
                  <a:gd name="T17" fmla="*/ 139 h 1062"/>
                  <a:gd name="T18" fmla="*/ 328 w 1848"/>
                  <a:gd name="T19" fmla="*/ 171 h 1062"/>
                  <a:gd name="T20" fmla="*/ 252 w 1848"/>
                  <a:gd name="T21" fmla="*/ 214 h 1062"/>
                  <a:gd name="T22" fmla="*/ 211 w 1848"/>
                  <a:gd name="T23" fmla="*/ 235 h 1062"/>
                  <a:gd name="T24" fmla="*/ 154 w 1848"/>
                  <a:gd name="T25" fmla="*/ 268 h 1062"/>
                  <a:gd name="T26" fmla="*/ 116 w 1848"/>
                  <a:gd name="T27" fmla="*/ 288 h 1062"/>
                  <a:gd name="T28" fmla="*/ 97 w 1848"/>
                  <a:gd name="T29" fmla="*/ 300 h 1062"/>
                  <a:gd name="T30" fmla="*/ 20 w 1848"/>
                  <a:gd name="T31" fmla="*/ 342 h 1062"/>
                  <a:gd name="T32" fmla="*/ 0 w 1848"/>
                  <a:gd name="T33" fmla="*/ 354 h 1062"/>
                  <a:gd name="T34" fmla="*/ 39 w 1848"/>
                  <a:gd name="T35" fmla="*/ 332 h 1062"/>
                  <a:gd name="T36" fmla="*/ 55 w 1848"/>
                  <a:gd name="T37" fmla="*/ 320 h 1062"/>
                  <a:gd name="T38" fmla="*/ 131 w 1848"/>
                  <a:gd name="T39" fmla="*/ 277 h 1062"/>
                  <a:gd name="T40" fmla="*/ 205 w 1848"/>
                  <a:gd name="T41" fmla="*/ 231 h 1062"/>
                  <a:gd name="T42" fmla="*/ 242 w 1848"/>
                  <a:gd name="T43" fmla="*/ 210 h 1062"/>
                  <a:gd name="T44" fmla="*/ 260 w 1848"/>
                  <a:gd name="T45" fmla="*/ 198 h 1062"/>
                  <a:gd name="T46" fmla="*/ 280 w 1848"/>
                  <a:gd name="T47" fmla="*/ 188 h 1062"/>
                  <a:gd name="T48" fmla="*/ 297 w 1848"/>
                  <a:gd name="T49" fmla="*/ 176 h 1062"/>
                  <a:gd name="T50" fmla="*/ 336 w 1848"/>
                  <a:gd name="T51" fmla="*/ 154 h 1062"/>
                  <a:gd name="T52" fmla="*/ 353 w 1848"/>
                  <a:gd name="T53" fmla="*/ 142 h 1062"/>
                  <a:gd name="T54" fmla="*/ 408 w 1848"/>
                  <a:gd name="T55" fmla="*/ 110 h 1062"/>
                  <a:gd name="T56" fmla="*/ 482 w 1848"/>
                  <a:gd name="T57" fmla="*/ 65 h 1062"/>
                  <a:gd name="T58" fmla="*/ 502 w 1848"/>
                  <a:gd name="T59" fmla="*/ 55 h 1062"/>
                  <a:gd name="T60" fmla="*/ 537 w 1848"/>
                  <a:gd name="T61" fmla="*/ 32 h 1062"/>
                  <a:gd name="T62" fmla="*/ 557 w 1848"/>
                  <a:gd name="T63" fmla="*/ 21 h 1062"/>
                  <a:gd name="T64" fmla="*/ 574 w 1848"/>
                  <a:gd name="T65" fmla="*/ 10 h 1062"/>
                  <a:gd name="T66" fmla="*/ 593 w 1848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848"/>
                  <a:gd name="T103" fmla="*/ 0 h 1062"/>
                  <a:gd name="T104" fmla="*/ 1848 w 1848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848" h="1062">
                    <a:moveTo>
                      <a:pt x="1778" y="0"/>
                    </a:moveTo>
                    <a:lnTo>
                      <a:pt x="1798" y="5"/>
                    </a:lnTo>
                    <a:lnTo>
                      <a:pt x="1848" y="35"/>
                    </a:lnTo>
                    <a:lnTo>
                      <a:pt x="1732" y="96"/>
                    </a:lnTo>
                    <a:lnTo>
                      <a:pt x="1677" y="130"/>
                    </a:lnTo>
                    <a:lnTo>
                      <a:pt x="1561" y="190"/>
                    </a:lnTo>
                    <a:lnTo>
                      <a:pt x="1329" y="322"/>
                    </a:lnTo>
                    <a:lnTo>
                      <a:pt x="1269" y="352"/>
                    </a:lnTo>
                    <a:lnTo>
                      <a:pt x="1159" y="417"/>
                    </a:lnTo>
                    <a:lnTo>
                      <a:pt x="983" y="513"/>
                    </a:lnTo>
                    <a:lnTo>
                      <a:pt x="755" y="643"/>
                    </a:lnTo>
                    <a:lnTo>
                      <a:pt x="634" y="704"/>
                    </a:lnTo>
                    <a:lnTo>
                      <a:pt x="463" y="805"/>
                    </a:lnTo>
                    <a:lnTo>
                      <a:pt x="347" y="865"/>
                    </a:lnTo>
                    <a:lnTo>
                      <a:pt x="292" y="901"/>
                    </a:lnTo>
                    <a:lnTo>
                      <a:pt x="61" y="1026"/>
                    </a:lnTo>
                    <a:lnTo>
                      <a:pt x="0" y="1062"/>
                    </a:lnTo>
                    <a:lnTo>
                      <a:pt x="116" y="996"/>
                    </a:lnTo>
                    <a:lnTo>
                      <a:pt x="166" y="960"/>
                    </a:lnTo>
                    <a:lnTo>
                      <a:pt x="393" y="830"/>
                    </a:lnTo>
                    <a:lnTo>
                      <a:pt x="615" y="694"/>
                    </a:lnTo>
                    <a:lnTo>
                      <a:pt x="725" y="629"/>
                    </a:lnTo>
                    <a:lnTo>
                      <a:pt x="780" y="593"/>
                    </a:lnTo>
                    <a:lnTo>
                      <a:pt x="841" y="563"/>
                    </a:lnTo>
                    <a:lnTo>
                      <a:pt x="892" y="527"/>
                    </a:lnTo>
                    <a:lnTo>
                      <a:pt x="1008" y="463"/>
                    </a:lnTo>
                    <a:lnTo>
                      <a:pt x="1058" y="427"/>
                    </a:lnTo>
                    <a:lnTo>
                      <a:pt x="1223" y="331"/>
                    </a:lnTo>
                    <a:lnTo>
                      <a:pt x="1445" y="196"/>
                    </a:lnTo>
                    <a:lnTo>
                      <a:pt x="1505" y="165"/>
                    </a:lnTo>
                    <a:lnTo>
                      <a:pt x="1611" y="96"/>
                    </a:lnTo>
                    <a:lnTo>
                      <a:pt x="1671" y="64"/>
                    </a:lnTo>
                    <a:lnTo>
                      <a:pt x="1721" y="30"/>
                    </a:lnTo>
                    <a:lnTo>
                      <a:pt x="1778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3" name="Freeform 200"/>
              <p:cNvSpPr>
                <a:spLocks/>
              </p:cNvSpPr>
              <p:nvPr/>
            </p:nvSpPr>
            <p:spPr bwMode="auto">
              <a:xfrm>
                <a:off x="2439" y="1908"/>
                <a:ext cx="624" cy="350"/>
              </a:xfrm>
              <a:custGeom>
                <a:avLst/>
                <a:gdLst>
                  <a:gd name="T0" fmla="*/ 602 w 1873"/>
                  <a:gd name="T1" fmla="*/ 0 h 1048"/>
                  <a:gd name="T2" fmla="*/ 614 w 1873"/>
                  <a:gd name="T3" fmla="*/ 5 h 1048"/>
                  <a:gd name="T4" fmla="*/ 624 w 1873"/>
                  <a:gd name="T5" fmla="*/ 12 h 1048"/>
                  <a:gd name="T6" fmla="*/ 584 w 1873"/>
                  <a:gd name="T7" fmla="*/ 32 h 1048"/>
                  <a:gd name="T8" fmla="*/ 547 w 1873"/>
                  <a:gd name="T9" fmla="*/ 54 h 1048"/>
                  <a:gd name="T10" fmla="*/ 488 w 1873"/>
                  <a:gd name="T11" fmla="*/ 84 h 1048"/>
                  <a:gd name="T12" fmla="*/ 429 w 1873"/>
                  <a:gd name="T13" fmla="*/ 116 h 1048"/>
                  <a:gd name="T14" fmla="*/ 371 w 1873"/>
                  <a:gd name="T15" fmla="*/ 148 h 1048"/>
                  <a:gd name="T16" fmla="*/ 352 w 1873"/>
                  <a:gd name="T17" fmla="*/ 160 h 1048"/>
                  <a:gd name="T18" fmla="*/ 294 w 1873"/>
                  <a:gd name="T19" fmla="*/ 190 h 1048"/>
                  <a:gd name="T20" fmla="*/ 235 w 1873"/>
                  <a:gd name="T21" fmla="*/ 222 h 1048"/>
                  <a:gd name="T22" fmla="*/ 176 w 1873"/>
                  <a:gd name="T23" fmla="*/ 254 h 1048"/>
                  <a:gd name="T24" fmla="*/ 156 w 1873"/>
                  <a:gd name="T25" fmla="*/ 264 h 1048"/>
                  <a:gd name="T26" fmla="*/ 138 w 1873"/>
                  <a:gd name="T27" fmla="*/ 276 h 1048"/>
                  <a:gd name="T28" fmla="*/ 79 w 1873"/>
                  <a:gd name="T29" fmla="*/ 306 h 1048"/>
                  <a:gd name="T30" fmla="*/ 20 w 1873"/>
                  <a:gd name="T31" fmla="*/ 340 h 1048"/>
                  <a:gd name="T32" fmla="*/ 0 w 1873"/>
                  <a:gd name="T33" fmla="*/ 350 h 1048"/>
                  <a:gd name="T34" fmla="*/ 39 w 1873"/>
                  <a:gd name="T35" fmla="*/ 328 h 1048"/>
                  <a:gd name="T36" fmla="*/ 75 w 1873"/>
                  <a:gd name="T37" fmla="*/ 305 h 1048"/>
                  <a:gd name="T38" fmla="*/ 96 w 1873"/>
                  <a:gd name="T39" fmla="*/ 295 h 1048"/>
                  <a:gd name="T40" fmla="*/ 114 w 1873"/>
                  <a:gd name="T41" fmla="*/ 283 h 1048"/>
                  <a:gd name="T42" fmla="*/ 151 w 1873"/>
                  <a:gd name="T43" fmla="*/ 262 h 1048"/>
                  <a:gd name="T44" fmla="*/ 227 w 1873"/>
                  <a:gd name="T45" fmla="*/ 217 h 1048"/>
                  <a:gd name="T46" fmla="*/ 320 w 1873"/>
                  <a:gd name="T47" fmla="*/ 163 h 1048"/>
                  <a:gd name="T48" fmla="*/ 376 w 1873"/>
                  <a:gd name="T49" fmla="*/ 130 h 1048"/>
                  <a:gd name="T50" fmla="*/ 395 w 1873"/>
                  <a:gd name="T51" fmla="*/ 120 h 1048"/>
                  <a:gd name="T52" fmla="*/ 488 w 1873"/>
                  <a:gd name="T53" fmla="*/ 64 h 1048"/>
                  <a:gd name="T54" fmla="*/ 527 w 1873"/>
                  <a:gd name="T55" fmla="*/ 44 h 1048"/>
                  <a:gd name="T56" fmla="*/ 582 w 1873"/>
                  <a:gd name="T57" fmla="*/ 10 h 1048"/>
                  <a:gd name="T58" fmla="*/ 602 w 1873"/>
                  <a:gd name="T59" fmla="*/ 0 h 104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873"/>
                  <a:gd name="T91" fmla="*/ 0 h 1048"/>
                  <a:gd name="T92" fmla="*/ 1873 w 1873"/>
                  <a:gd name="T93" fmla="*/ 1048 h 104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873" h="1048">
                    <a:moveTo>
                      <a:pt x="1807" y="0"/>
                    </a:moveTo>
                    <a:lnTo>
                      <a:pt x="1842" y="16"/>
                    </a:lnTo>
                    <a:lnTo>
                      <a:pt x="1873" y="36"/>
                    </a:lnTo>
                    <a:lnTo>
                      <a:pt x="1752" y="96"/>
                    </a:lnTo>
                    <a:lnTo>
                      <a:pt x="1641" y="162"/>
                    </a:lnTo>
                    <a:lnTo>
                      <a:pt x="1465" y="253"/>
                    </a:lnTo>
                    <a:lnTo>
                      <a:pt x="1288" y="348"/>
                    </a:lnTo>
                    <a:lnTo>
                      <a:pt x="1113" y="444"/>
                    </a:lnTo>
                    <a:lnTo>
                      <a:pt x="1058" y="479"/>
                    </a:lnTo>
                    <a:lnTo>
                      <a:pt x="882" y="570"/>
                    </a:lnTo>
                    <a:lnTo>
                      <a:pt x="705" y="665"/>
                    </a:lnTo>
                    <a:lnTo>
                      <a:pt x="529" y="761"/>
                    </a:lnTo>
                    <a:lnTo>
                      <a:pt x="468" y="791"/>
                    </a:lnTo>
                    <a:lnTo>
                      <a:pt x="413" y="826"/>
                    </a:lnTo>
                    <a:lnTo>
                      <a:pt x="237" y="917"/>
                    </a:lnTo>
                    <a:lnTo>
                      <a:pt x="61" y="1017"/>
                    </a:lnTo>
                    <a:lnTo>
                      <a:pt x="0" y="1048"/>
                    </a:lnTo>
                    <a:lnTo>
                      <a:pt x="116" y="982"/>
                    </a:lnTo>
                    <a:lnTo>
                      <a:pt x="226" y="912"/>
                    </a:lnTo>
                    <a:lnTo>
                      <a:pt x="287" y="882"/>
                    </a:lnTo>
                    <a:lnTo>
                      <a:pt x="342" y="846"/>
                    </a:lnTo>
                    <a:lnTo>
                      <a:pt x="454" y="786"/>
                    </a:lnTo>
                    <a:lnTo>
                      <a:pt x="680" y="650"/>
                    </a:lnTo>
                    <a:lnTo>
                      <a:pt x="962" y="488"/>
                    </a:lnTo>
                    <a:lnTo>
                      <a:pt x="1129" y="388"/>
                    </a:lnTo>
                    <a:lnTo>
                      <a:pt x="1187" y="358"/>
                    </a:lnTo>
                    <a:lnTo>
                      <a:pt x="1465" y="192"/>
                    </a:lnTo>
                    <a:lnTo>
                      <a:pt x="1581" y="132"/>
                    </a:lnTo>
                    <a:lnTo>
                      <a:pt x="1746" y="30"/>
                    </a:lnTo>
                    <a:lnTo>
                      <a:pt x="1807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4" name="Freeform 201"/>
              <p:cNvSpPr>
                <a:spLocks/>
              </p:cNvSpPr>
              <p:nvPr/>
            </p:nvSpPr>
            <p:spPr bwMode="auto">
              <a:xfrm>
                <a:off x="2439" y="1912"/>
                <a:ext cx="632" cy="346"/>
              </a:xfrm>
              <a:custGeom>
                <a:avLst/>
                <a:gdLst>
                  <a:gd name="T0" fmla="*/ 610 w 1898"/>
                  <a:gd name="T1" fmla="*/ 0 h 1037"/>
                  <a:gd name="T2" fmla="*/ 615 w 1898"/>
                  <a:gd name="T3" fmla="*/ 3 h 1037"/>
                  <a:gd name="T4" fmla="*/ 622 w 1898"/>
                  <a:gd name="T5" fmla="*/ 5 h 1037"/>
                  <a:gd name="T6" fmla="*/ 632 w 1898"/>
                  <a:gd name="T7" fmla="*/ 12 h 1037"/>
                  <a:gd name="T8" fmla="*/ 455 w 1898"/>
                  <a:gd name="T9" fmla="*/ 106 h 1037"/>
                  <a:gd name="T10" fmla="*/ 277 w 1898"/>
                  <a:gd name="T11" fmla="*/ 200 h 1037"/>
                  <a:gd name="T12" fmla="*/ 218 w 1898"/>
                  <a:gd name="T13" fmla="*/ 230 h 1037"/>
                  <a:gd name="T14" fmla="*/ 159 w 1898"/>
                  <a:gd name="T15" fmla="*/ 262 h 1037"/>
                  <a:gd name="T16" fmla="*/ 0 w 1898"/>
                  <a:gd name="T17" fmla="*/ 346 h 1037"/>
                  <a:gd name="T18" fmla="*/ 77 w 1898"/>
                  <a:gd name="T19" fmla="*/ 302 h 1037"/>
                  <a:gd name="T20" fmla="*/ 114 w 1898"/>
                  <a:gd name="T21" fmla="*/ 280 h 1037"/>
                  <a:gd name="T22" fmla="*/ 134 w 1898"/>
                  <a:gd name="T23" fmla="*/ 270 h 1037"/>
                  <a:gd name="T24" fmla="*/ 171 w 1898"/>
                  <a:gd name="T25" fmla="*/ 247 h 1037"/>
                  <a:gd name="T26" fmla="*/ 210 w 1898"/>
                  <a:gd name="T27" fmla="*/ 227 h 1037"/>
                  <a:gd name="T28" fmla="*/ 267 w 1898"/>
                  <a:gd name="T29" fmla="*/ 193 h 1037"/>
                  <a:gd name="T30" fmla="*/ 344 w 1898"/>
                  <a:gd name="T31" fmla="*/ 151 h 1037"/>
                  <a:gd name="T32" fmla="*/ 381 w 1898"/>
                  <a:gd name="T33" fmla="*/ 129 h 1037"/>
                  <a:gd name="T34" fmla="*/ 401 w 1898"/>
                  <a:gd name="T35" fmla="*/ 119 h 1037"/>
                  <a:gd name="T36" fmla="*/ 419 w 1898"/>
                  <a:gd name="T37" fmla="*/ 107 h 1037"/>
                  <a:gd name="T38" fmla="*/ 458 w 1898"/>
                  <a:gd name="T39" fmla="*/ 87 h 1037"/>
                  <a:gd name="T40" fmla="*/ 514 w 1898"/>
                  <a:gd name="T41" fmla="*/ 53 h 1037"/>
                  <a:gd name="T42" fmla="*/ 553 w 1898"/>
                  <a:gd name="T43" fmla="*/ 33 h 1037"/>
                  <a:gd name="T44" fmla="*/ 571 w 1898"/>
                  <a:gd name="T45" fmla="*/ 22 h 1037"/>
                  <a:gd name="T46" fmla="*/ 610 w 1898"/>
                  <a:gd name="T47" fmla="*/ 0 h 103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98"/>
                  <a:gd name="T73" fmla="*/ 0 h 1037"/>
                  <a:gd name="T74" fmla="*/ 1898 w 1898"/>
                  <a:gd name="T75" fmla="*/ 1037 h 1037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98" h="1037">
                    <a:moveTo>
                      <a:pt x="1833" y="0"/>
                    </a:moveTo>
                    <a:lnTo>
                      <a:pt x="1848" y="10"/>
                    </a:lnTo>
                    <a:lnTo>
                      <a:pt x="1867" y="14"/>
                    </a:lnTo>
                    <a:lnTo>
                      <a:pt x="1898" y="35"/>
                    </a:lnTo>
                    <a:lnTo>
                      <a:pt x="1365" y="317"/>
                    </a:lnTo>
                    <a:lnTo>
                      <a:pt x="831" y="598"/>
                    </a:lnTo>
                    <a:lnTo>
                      <a:pt x="655" y="689"/>
                    </a:lnTo>
                    <a:lnTo>
                      <a:pt x="479" y="785"/>
                    </a:lnTo>
                    <a:lnTo>
                      <a:pt x="0" y="1037"/>
                    </a:lnTo>
                    <a:lnTo>
                      <a:pt x="232" y="906"/>
                    </a:lnTo>
                    <a:lnTo>
                      <a:pt x="342" y="840"/>
                    </a:lnTo>
                    <a:lnTo>
                      <a:pt x="403" y="810"/>
                    </a:lnTo>
                    <a:lnTo>
                      <a:pt x="513" y="739"/>
                    </a:lnTo>
                    <a:lnTo>
                      <a:pt x="630" y="679"/>
                    </a:lnTo>
                    <a:lnTo>
                      <a:pt x="801" y="579"/>
                    </a:lnTo>
                    <a:lnTo>
                      <a:pt x="1033" y="452"/>
                    </a:lnTo>
                    <a:lnTo>
                      <a:pt x="1143" y="388"/>
                    </a:lnTo>
                    <a:lnTo>
                      <a:pt x="1203" y="356"/>
                    </a:lnTo>
                    <a:lnTo>
                      <a:pt x="1258" y="322"/>
                    </a:lnTo>
                    <a:lnTo>
                      <a:pt x="1374" y="261"/>
                    </a:lnTo>
                    <a:lnTo>
                      <a:pt x="1545" y="160"/>
                    </a:lnTo>
                    <a:lnTo>
                      <a:pt x="1661" y="100"/>
                    </a:lnTo>
                    <a:lnTo>
                      <a:pt x="1716" y="65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5" name="Freeform 202"/>
              <p:cNvSpPr>
                <a:spLocks/>
              </p:cNvSpPr>
              <p:nvPr/>
            </p:nvSpPr>
            <p:spPr bwMode="auto">
              <a:xfrm>
                <a:off x="2439" y="1917"/>
                <a:ext cx="641" cy="341"/>
              </a:xfrm>
              <a:custGeom>
                <a:avLst/>
                <a:gdLst>
                  <a:gd name="T0" fmla="*/ 619 w 1924"/>
                  <a:gd name="T1" fmla="*/ 0 h 1023"/>
                  <a:gd name="T2" fmla="*/ 624 w 1924"/>
                  <a:gd name="T3" fmla="*/ 4 h 1023"/>
                  <a:gd name="T4" fmla="*/ 630 w 1924"/>
                  <a:gd name="T5" fmla="*/ 5 h 1023"/>
                  <a:gd name="T6" fmla="*/ 641 w 1924"/>
                  <a:gd name="T7" fmla="*/ 12 h 1023"/>
                  <a:gd name="T8" fmla="*/ 501 w 1924"/>
                  <a:gd name="T9" fmla="*/ 84 h 1023"/>
                  <a:gd name="T10" fmla="*/ 401 w 1924"/>
                  <a:gd name="T11" fmla="*/ 134 h 1023"/>
                  <a:gd name="T12" fmla="*/ 340 w 1924"/>
                  <a:gd name="T13" fmla="*/ 166 h 1023"/>
                  <a:gd name="T14" fmla="*/ 201 w 1924"/>
                  <a:gd name="T15" fmla="*/ 237 h 1023"/>
                  <a:gd name="T16" fmla="*/ 161 w 1924"/>
                  <a:gd name="T17" fmla="*/ 258 h 1023"/>
                  <a:gd name="T18" fmla="*/ 101 w 1924"/>
                  <a:gd name="T19" fmla="*/ 289 h 1023"/>
                  <a:gd name="T20" fmla="*/ 61 w 1924"/>
                  <a:gd name="T21" fmla="*/ 311 h 1023"/>
                  <a:gd name="T22" fmla="*/ 0 w 1924"/>
                  <a:gd name="T23" fmla="*/ 341 h 1023"/>
                  <a:gd name="T24" fmla="*/ 213 w 1924"/>
                  <a:gd name="T25" fmla="*/ 223 h 1023"/>
                  <a:gd name="T26" fmla="*/ 233 w 1924"/>
                  <a:gd name="T27" fmla="*/ 213 h 1023"/>
                  <a:gd name="T28" fmla="*/ 252 w 1924"/>
                  <a:gd name="T29" fmla="*/ 201 h 1023"/>
                  <a:gd name="T30" fmla="*/ 349 w 1924"/>
                  <a:gd name="T31" fmla="*/ 150 h 1023"/>
                  <a:gd name="T32" fmla="*/ 368 w 1924"/>
                  <a:gd name="T33" fmla="*/ 138 h 1023"/>
                  <a:gd name="T34" fmla="*/ 426 w 1924"/>
                  <a:gd name="T35" fmla="*/ 106 h 1023"/>
                  <a:gd name="T36" fmla="*/ 464 w 1924"/>
                  <a:gd name="T37" fmla="*/ 86 h 1023"/>
                  <a:gd name="T38" fmla="*/ 483 w 1924"/>
                  <a:gd name="T39" fmla="*/ 74 h 1023"/>
                  <a:gd name="T40" fmla="*/ 541 w 1924"/>
                  <a:gd name="T41" fmla="*/ 44 h 1023"/>
                  <a:gd name="T42" fmla="*/ 599 w 1924"/>
                  <a:gd name="T43" fmla="*/ 10 h 1023"/>
                  <a:gd name="T44" fmla="*/ 619 w 1924"/>
                  <a:gd name="T45" fmla="*/ 0 h 102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24"/>
                  <a:gd name="T70" fmla="*/ 0 h 1023"/>
                  <a:gd name="T71" fmla="*/ 1924 w 1924"/>
                  <a:gd name="T72" fmla="*/ 1023 h 1023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24" h="1023">
                    <a:moveTo>
                      <a:pt x="1858" y="0"/>
                    </a:moveTo>
                    <a:lnTo>
                      <a:pt x="1873" y="11"/>
                    </a:lnTo>
                    <a:lnTo>
                      <a:pt x="1892" y="16"/>
                    </a:lnTo>
                    <a:lnTo>
                      <a:pt x="1924" y="36"/>
                    </a:lnTo>
                    <a:lnTo>
                      <a:pt x="1505" y="253"/>
                    </a:lnTo>
                    <a:lnTo>
                      <a:pt x="1203" y="403"/>
                    </a:lnTo>
                    <a:lnTo>
                      <a:pt x="1022" y="499"/>
                    </a:lnTo>
                    <a:lnTo>
                      <a:pt x="604" y="711"/>
                    </a:lnTo>
                    <a:lnTo>
                      <a:pt x="484" y="775"/>
                    </a:lnTo>
                    <a:lnTo>
                      <a:pt x="303" y="866"/>
                    </a:lnTo>
                    <a:lnTo>
                      <a:pt x="182" y="932"/>
                    </a:lnTo>
                    <a:lnTo>
                      <a:pt x="0" y="1023"/>
                    </a:lnTo>
                    <a:lnTo>
                      <a:pt x="640" y="670"/>
                    </a:lnTo>
                    <a:lnTo>
                      <a:pt x="700" y="640"/>
                    </a:lnTo>
                    <a:lnTo>
                      <a:pt x="755" y="604"/>
                    </a:lnTo>
                    <a:lnTo>
                      <a:pt x="1047" y="449"/>
                    </a:lnTo>
                    <a:lnTo>
                      <a:pt x="1104" y="413"/>
                    </a:lnTo>
                    <a:lnTo>
                      <a:pt x="1278" y="317"/>
                    </a:lnTo>
                    <a:lnTo>
                      <a:pt x="1394" y="258"/>
                    </a:lnTo>
                    <a:lnTo>
                      <a:pt x="1450" y="222"/>
                    </a:lnTo>
                    <a:lnTo>
                      <a:pt x="1625" y="132"/>
                    </a:lnTo>
                    <a:lnTo>
                      <a:pt x="1798" y="30"/>
                    </a:lnTo>
                    <a:lnTo>
                      <a:pt x="1858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6" name="Freeform 203"/>
              <p:cNvSpPr>
                <a:spLocks/>
              </p:cNvSpPr>
              <p:nvPr/>
            </p:nvSpPr>
            <p:spPr bwMode="auto">
              <a:xfrm>
                <a:off x="2439" y="1922"/>
                <a:ext cx="649" cy="336"/>
              </a:xfrm>
              <a:custGeom>
                <a:avLst/>
                <a:gdLst>
                  <a:gd name="T0" fmla="*/ 627 w 1949"/>
                  <a:gd name="T1" fmla="*/ 0 h 1007"/>
                  <a:gd name="T2" fmla="*/ 639 w 1949"/>
                  <a:gd name="T3" fmla="*/ 5 h 1007"/>
                  <a:gd name="T4" fmla="*/ 649 w 1949"/>
                  <a:gd name="T5" fmla="*/ 12 h 1007"/>
                  <a:gd name="T6" fmla="*/ 184 w 1949"/>
                  <a:gd name="T7" fmla="*/ 244 h 1007"/>
                  <a:gd name="T8" fmla="*/ 103 w 1949"/>
                  <a:gd name="T9" fmla="*/ 284 h 1007"/>
                  <a:gd name="T10" fmla="*/ 62 w 1949"/>
                  <a:gd name="T11" fmla="*/ 306 h 1007"/>
                  <a:gd name="T12" fmla="*/ 0 w 1949"/>
                  <a:gd name="T13" fmla="*/ 336 h 1007"/>
                  <a:gd name="T14" fmla="*/ 138 w 1949"/>
                  <a:gd name="T15" fmla="*/ 262 h 1007"/>
                  <a:gd name="T16" fmla="*/ 178 w 1949"/>
                  <a:gd name="T17" fmla="*/ 242 h 1007"/>
                  <a:gd name="T18" fmla="*/ 196 w 1949"/>
                  <a:gd name="T19" fmla="*/ 230 h 1007"/>
                  <a:gd name="T20" fmla="*/ 236 w 1949"/>
                  <a:gd name="T21" fmla="*/ 210 h 1007"/>
                  <a:gd name="T22" fmla="*/ 255 w 1949"/>
                  <a:gd name="T23" fmla="*/ 198 h 1007"/>
                  <a:gd name="T24" fmla="*/ 295 w 1949"/>
                  <a:gd name="T25" fmla="*/ 178 h 1007"/>
                  <a:gd name="T26" fmla="*/ 314 w 1949"/>
                  <a:gd name="T27" fmla="*/ 166 h 1007"/>
                  <a:gd name="T28" fmla="*/ 372 w 1949"/>
                  <a:gd name="T29" fmla="*/ 136 h 1007"/>
                  <a:gd name="T30" fmla="*/ 412 w 1949"/>
                  <a:gd name="T31" fmla="*/ 114 h 1007"/>
                  <a:gd name="T32" fmla="*/ 568 w 1949"/>
                  <a:gd name="T33" fmla="*/ 32 h 1007"/>
                  <a:gd name="T34" fmla="*/ 587 w 1949"/>
                  <a:gd name="T35" fmla="*/ 20 h 1007"/>
                  <a:gd name="T36" fmla="*/ 627 w 1949"/>
                  <a:gd name="T37" fmla="*/ 0 h 10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49"/>
                  <a:gd name="T58" fmla="*/ 0 h 1007"/>
                  <a:gd name="T59" fmla="*/ 1949 w 1949"/>
                  <a:gd name="T60" fmla="*/ 1007 h 10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49" h="1007">
                    <a:moveTo>
                      <a:pt x="1883" y="0"/>
                    </a:moveTo>
                    <a:lnTo>
                      <a:pt x="1919" y="14"/>
                    </a:lnTo>
                    <a:lnTo>
                      <a:pt x="1949" y="35"/>
                    </a:lnTo>
                    <a:lnTo>
                      <a:pt x="554" y="730"/>
                    </a:lnTo>
                    <a:lnTo>
                      <a:pt x="308" y="850"/>
                    </a:lnTo>
                    <a:lnTo>
                      <a:pt x="187" y="916"/>
                    </a:lnTo>
                    <a:lnTo>
                      <a:pt x="0" y="1007"/>
                    </a:lnTo>
                    <a:lnTo>
                      <a:pt x="413" y="785"/>
                    </a:lnTo>
                    <a:lnTo>
                      <a:pt x="534" y="725"/>
                    </a:lnTo>
                    <a:lnTo>
                      <a:pt x="589" y="689"/>
                    </a:lnTo>
                    <a:lnTo>
                      <a:pt x="710" y="629"/>
                    </a:lnTo>
                    <a:lnTo>
                      <a:pt x="766" y="593"/>
                    </a:lnTo>
                    <a:lnTo>
                      <a:pt x="887" y="533"/>
                    </a:lnTo>
                    <a:lnTo>
                      <a:pt x="942" y="499"/>
                    </a:lnTo>
                    <a:lnTo>
                      <a:pt x="1118" y="408"/>
                    </a:lnTo>
                    <a:lnTo>
                      <a:pt x="1238" y="342"/>
                    </a:lnTo>
                    <a:lnTo>
                      <a:pt x="1707" y="96"/>
                    </a:lnTo>
                    <a:lnTo>
                      <a:pt x="1762" y="60"/>
                    </a:lnTo>
                    <a:lnTo>
                      <a:pt x="1883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7" name="Freeform 204"/>
              <p:cNvSpPr>
                <a:spLocks/>
              </p:cNvSpPr>
              <p:nvPr/>
            </p:nvSpPr>
            <p:spPr bwMode="auto">
              <a:xfrm>
                <a:off x="2439" y="1927"/>
                <a:ext cx="658" cy="331"/>
              </a:xfrm>
              <a:custGeom>
                <a:avLst/>
                <a:gdLst>
                  <a:gd name="T0" fmla="*/ 636 w 1974"/>
                  <a:gd name="T1" fmla="*/ 0 h 993"/>
                  <a:gd name="T2" fmla="*/ 648 w 1974"/>
                  <a:gd name="T3" fmla="*/ 5 h 993"/>
                  <a:gd name="T4" fmla="*/ 658 w 1974"/>
                  <a:gd name="T5" fmla="*/ 12 h 993"/>
                  <a:gd name="T6" fmla="*/ 576 w 1974"/>
                  <a:gd name="T7" fmla="*/ 52 h 993"/>
                  <a:gd name="T8" fmla="*/ 555 w 1974"/>
                  <a:gd name="T9" fmla="*/ 61 h 993"/>
                  <a:gd name="T10" fmla="*/ 535 w 1974"/>
                  <a:gd name="T11" fmla="*/ 72 h 993"/>
                  <a:gd name="T12" fmla="*/ 453 w 1974"/>
                  <a:gd name="T13" fmla="*/ 111 h 993"/>
                  <a:gd name="T14" fmla="*/ 351 w 1974"/>
                  <a:gd name="T15" fmla="*/ 162 h 993"/>
                  <a:gd name="T16" fmla="*/ 329 w 1974"/>
                  <a:gd name="T17" fmla="*/ 170 h 993"/>
                  <a:gd name="T18" fmla="*/ 289 w 1974"/>
                  <a:gd name="T19" fmla="*/ 191 h 993"/>
                  <a:gd name="T20" fmla="*/ 269 w 1974"/>
                  <a:gd name="T21" fmla="*/ 200 h 993"/>
                  <a:gd name="T22" fmla="*/ 0 w 1974"/>
                  <a:gd name="T23" fmla="*/ 331 h 993"/>
                  <a:gd name="T24" fmla="*/ 200 w 1974"/>
                  <a:gd name="T25" fmla="*/ 227 h 993"/>
                  <a:gd name="T26" fmla="*/ 259 w 1974"/>
                  <a:gd name="T27" fmla="*/ 197 h 993"/>
                  <a:gd name="T28" fmla="*/ 436 w 1974"/>
                  <a:gd name="T29" fmla="*/ 103 h 993"/>
                  <a:gd name="T30" fmla="*/ 476 w 1974"/>
                  <a:gd name="T31" fmla="*/ 83 h 993"/>
                  <a:gd name="T32" fmla="*/ 576 w 1974"/>
                  <a:gd name="T33" fmla="*/ 30 h 993"/>
                  <a:gd name="T34" fmla="*/ 636 w 1974"/>
                  <a:gd name="T35" fmla="*/ 0 h 99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4"/>
                  <a:gd name="T55" fmla="*/ 0 h 993"/>
                  <a:gd name="T56" fmla="*/ 1974 w 1974"/>
                  <a:gd name="T57" fmla="*/ 993 h 99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4" h="993">
                    <a:moveTo>
                      <a:pt x="1908" y="0"/>
                    </a:moveTo>
                    <a:lnTo>
                      <a:pt x="1944" y="16"/>
                    </a:lnTo>
                    <a:lnTo>
                      <a:pt x="1974" y="36"/>
                    </a:lnTo>
                    <a:lnTo>
                      <a:pt x="1727" y="157"/>
                    </a:lnTo>
                    <a:lnTo>
                      <a:pt x="1666" y="182"/>
                    </a:lnTo>
                    <a:lnTo>
                      <a:pt x="1606" y="217"/>
                    </a:lnTo>
                    <a:lnTo>
                      <a:pt x="1359" y="333"/>
                    </a:lnTo>
                    <a:lnTo>
                      <a:pt x="1053" y="485"/>
                    </a:lnTo>
                    <a:lnTo>
                      <a:pt x="988" y="510"/>
                    </a:lnTo>
                    <a:lnTo>
                      <a:pt x="867" y="574"/>
                    </a:lnTo>
                    <a:lnTo>
                      <a:pt x="806" y="600"/>
                    </a:lnTo>
                    <a:lnTo>
                      <a:pt x="0" y="993"/>
                    </a:lnTo>
                    <a:lnTo>
                      <a:pt x="600" y="681"/>
                    </a:lnTo>
                    <a:lnTo>
                      <a:pt x="776" y="590"/>
                    </a:lnTo>
                    <a:lnTo>
                      <a:pt x="1308" y="308"/>
                    </a:lnTo>
                    <a:lnTo>
                      <a:pt x="1429" y="248"/>
                    </a:lnTo>
                    <a:lnTo>
                      <a:pt x="1727" y="91"/>
                    </a:lnTo>
                    <a:lnTo>
                      <a:pt x="1908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8" name="Freeform 205"/>
              <p:cNvSpPr>
                <a:spLocks/>
              </p:cNvSpPr>
              <p:nvPr/>
            </p:nvSpPr>
            <p:spPr bwMode="auto">
              <a:xfrm>
                <a:off x="2439" y="1930"/>
                <a:ext cx="666" cy="328"/>
              </a:xfrm>
              <a:custGeom>
                <a:avLst/>
                <a:gdLst>
                  <a:gd name="T0" fmla="*/ 642 w 1999"/>
                  <a:gd name="T1" fmla="*/ 0 h 982"/>
                  <a:gd name="T2" fmla="*/ 656 w 1999"/>
                  <a:gd name="T3" fmla="*/ 5 h 982"/>
                  <a:gd name="T4" fmla="*/ 666 w 1999"/>
                  <a:gd name="T5" fmla="*/ 12 h 982"/>
                  <a:gd name="T6" fmla="*/ 582 w 1999"/>
                  <a:gd name="T7" fmla="*/ 52 h 982"/>
                  <a:gd name="T8" fmla="*/ 562 w 1999"/>
                  <a:gd name="T9" fmla="*/ 60 h 982"/>
                  <a:gd name="T10" fmla="*/ 540 w 1999"/>
                  <a:gd name="T11" fmla="*/ 72 h 982"/>
                  <a:gd name="T12" fmla="*/ 438 w 1999"/>
                  <a:gd name="T13" fmla="*/ 120 h 982"/>
                  <a:gd name="T14" fmla="*/ 416 w 1999"/>
                  <a:gd name="T15" fmla="*/ 131 h 982"/>
                  <a:gd name="T16" fmla="*/ 374 w 1999"/>
                  <a:gd name="T17" fmla="*/ 149 h 982"/>
                  <a:gd name="T18" fmla="*/ 292 w 1999"/>
                  <a:gd name="T19" fmla="*/ 190 h 982"/>
                  <a:gd name="T20" fmla="*/ 208 w 1999"/>
                  <a:gd name="T21" fmla="*/ 228 h 982"/>
                  <a:gd name="T22" fmla="*/ 146 w 1999"/>
                  <a:gd name="T23" fmla="*/ 259 h 982"/>
                  <a:gd name="T24" fmla="*/ 104 w 1999"/>
                  <a:gd name="T25" fmla="*/ 277 h 982"/>
                  <a:gd name="T26" fmla="*/ 84 w 1999"/>
                  <a:gd name="T27" fmla="*/ 289 h 982"/>
                  <a:gd name="T28" fmla="*/ 62 w 1999"/>
                  <a:gd name="T29" fmla="*/ 298 h 982"/>
                  <a:gd name="T30" fmla="*/ 0 w 1999"/>
                  <a:gd name="T31" fmla="*/ 328 h 982"/>
                  <a:gd name="T32" fmla="*/ 82 w 1999"/>
                  <a:gd name="T33" fmla="*/ 288 h 982"/>
                  <a:gd name="T34" fmla="*/ 101 w 1999"/>
                  <a:gd name="T35" fmla="*/ 276 h 982"/>
                  <a:gd name="T36" fmla="*/ 284 w 1999"/>
                  <a:gd name="T37" fmla="*/ 185 h 982"/>
                  <a:gd name="T38" fmla="*/ 322 w 1999"/>
                  <a:gd name="T39" fmla="*/ 163 h 982"/>
                  <a:gd name="T40" fmla="*/ 362 w 1999"/>
                  <a:gd name="T41" fmla="*/ 143 h 982"/>
                  <a:gd name="T42" fmla="*/ 604 w 1999"/>
                  <a:gd name="T43" fmla="*/ 22 h 982"/>
                  <a:gd name="T44" fmla="*/ 642 w 1999"/>
                  <a:gd name="T45" fmla="*/ 0 h 982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999"/>
                  <a:gd name="T70" fmla="*/ 0 h 982"/>
                  <a:gd name="T71" fmla="*/ 1999 w 1999"/>
                  <a:gd name="T72" fmla="*/ 982 h 982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999" h="982">
                    <a:moveTo>
                      <a:pt x="1928" y="0"/>
                    </a:moveTo>
                    <a:lnTo>
                      <a:pt x="1969" y="16"/>
                    </a:lnTo>
                    <a:lnTo>
                      <a:pt x="1999" y="35"/>
                    </a:lnTo>
                    <a:lnTo>
                      <a:pt x="1746" y="156"/>
                    </a:lnTo>
                    <a:lnTo>
                      <a:pt x="1687" y="181"/>
                    </a:lnTo>
                    <a:lnTo>
                      <a:pt x="1621" y="217"/>
                    </a:lnTo>
                    <a:lnTo>
                      <a:pt x="1314" y="358"/>
                    </a:lnTo>
                    <a:lnTo>
                      <a:pt x="1248" y="392"/>
                    </a:lnTo>
                    <a:lnTo>
                      <a:pt x="1124" y="447"/>
                    </a:lnTo>
                    <a:lnTo>
                      <a:pt x="876" y="568"/>
                    </a:lnTo>
                    <a:lnTo>
                      <a:pt x="625" y="684"/>
                    </a:lnTo>
                    <a:lnTo>
                      <a:pt x="438" y="775"/>
                    </a:lnTo>
                    <a:lnTo>
                      <a:pt x="312" y="830"/>
                    </a:lnTo>
                    <a:lnTo>
                      <a:pt x="251" y="866"/>
                    </a:lnTo>
                    <a:lnTo>
                      <a:pt x="187" y="891"/>
                    </a:lnTo>
                    <a:lnTo>
                      <a:pt x="0" y="982"/>
                    </a:lnTo>
                    <a:lnTo>
                      <a:pt x="247" y="861"/>
                    </a:lnTo>
                    <a:lnTo>
                      <a:pt x="303" y="825"/>
                    </a:lnTo>
                    <a:lnTo>
                      <a:pt x="851" y="554"/>
                    </a:lnTo>
                    <a:lnTo>
                      <a:pt x="967" y="488"/>
                    </a:lnTo>
                    <a:lnTo>
                      <a:pt x="1088" y="428"/>
                    </a:lnTo>
                    <a:lnTo>
                      <a:pt x="1812" y="66"/>
                    </a:lnTo>
                    <a:lnTo>
                      <a:pt x="1928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9" name="Freeform 206"/>
              <p:cNvSpPr>
                <a:spLocks/>
              </p:cNvSpPr>
              <p:nvPr/>
            </p:nvSpPr>
            <p:spPr bwMode="auto">
              <a:xfrm>
                <a:off x="2439" y="1936"/>
                <a:ext cx="674" cy="322"/>
              </a:xfrm>
              <a:custGeom>
                <a:avLst/>
                <a:gdLst>
                  <a:gd name="T0" fmla="*/ 652 w 2024"/>
                  <a:gd name="T1" fmla="*/ 0 h 966"/>
                  <a:gd name="T2" fmla="*/ 657 w 2024"/>
                  <a:gd name="T3" fmla="*/ 3 h 966"/>
                  <a:gd name="T4" fmla="*/ 664 w 2024"/>
                  <a:gd name="T5" fmla="*/ 5 h 966"/>
                  <a:gd name="T6" fmla="*/ 669 w 2024"/>
                  <a:gd name="T7" fmla="*/ 10 h 966"/>
                  <a:gd name="T8" fmla="*/ 674 w 2024"/>
                  <a:gd name="T9" fmla="*/ 13 h 966"/>
                  <a:gd name="T10" fmla="*/ 652 w 2024"/>
                  <a:gd name="T11" fmla="*/ 21 h 966"/>
                  <a:gd name="T12" fmla="*/ 464 w 2024"/>
                  <a:gd name="T13" fmla="*/ 109 h 966"/>
                  <a:gd name="T14" fmla="*/ 317 w 2024"/>
                  <a:gd name="T15" fmla="*/ 176 h 966"/>
                  <a:gd name="T16" fmla="*/ 275 w 2024"/>
                  <a:gd name="T17" fmla="*/ 196 h 966"/>
                  <a:gd name="T18" fmla="*/ 253 w 2024"/>
                  <a:gd name="T19" fmla="*/ 204 h 966"/>
                  <a:gd name="T20" fmla="*/ 169 w 2024"/>
                  <a:gd name="T21" fmla="*/ 245 h 966"/>
                  <a:gd name="T22" fmla="*/ 0 w 2024"/>
                  <a:gd name="T23" fmla="*/ 322 h 966"/>
                  <a:gd name="T24" fmla="*/ 327 w 2024"/>
                  <a:gd name="T25" fmla="*/ 161 h 966"/>
                  <a:gd name="T26" fmla="*/ 652 w 2024"/>
                  <a:gd name="T27" fmla="*/ 0 h 96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024"/>
                  <a:gd name="T43" fmla="*/ 0 h 966"/>
                  <a:gd name="T44" fmla="*/ 2024 w 2024"/>
                  <a:gd name="T45" fmla="*/ 966 h 96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024" h="966">
                    <a:moveTo>
                      <a:pt x="1958" y="0"/>
                    </a:moveTo>
                    <a:lnTo>
                      <a:pt x="1974" y="9"/>
                    </a:lnTo>
                    <a:lnTo>
                      <a:pt x="1994" y="14"/>
                    </a:lnTo>
                    <a:lnTo>
                      <a:pt x="2009" y="29"/>
                    </a:lnTo>
                    <a:lnTo>
                      <a:pt x="2024" y="39"/>
                    </a:lnTo>
                    <a:lnTo>
                      <a:pt x="1958" y="64"/>
                    </a:lnTo>
                    <a:lnTo>
                      <a:pt x="1394" y="326"/>
                    </a:lnTo>
                    <a:lnTo>
                      <a:pt x="952" y="527"/>
                    </a:lnTo>
                    <a:lnTo>
                      <a:pt x="826" y="588"/>
                    </a:lnTo>
                    <a:lnTo>
                      <a:pt x="761" y="613"/>
                    </a:lnTo>
                    <a:lnTo>
                      <a:pt x="509" y="734"/>
                    </a:lnTo>
                    <a:lnTo>
                      <a:pt x="0" y="966"/>
                    </a:lnTo>
                    <a:lnTo>
                      <a:pt x="983" y="483"/>
                    </a:lnTo>
                    <a:lnTo>
                      <a:pt x="1958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0" name="Freeform 207"/>
              <p:cNvSpPr>
                <a:spLocks/>
              </p:cNvSpPr>
              <p:nvPr/>
            </p:nvSpPr>
            <p:spPr bwMode="auto">
              <a:xfrm>
                <a:off x="2439" y="1940"/>
                <a:ext cx="683" cy="318"/>
              </a:xfrm>
              <a:custGeom>
                <a:avLst/>
                <a:gdLst>
                  <a:gd name="T0" fmla="*/ 661 w 2049"/>
                  <a:gd name="T1" fmla="*/ 0 h 952"/>
                  <a:gd name="T2" fmla="*/ 673 w 2049"/>
                  <a:gd name="T3" fmla="*/ 5 h 952"/>
                  <a:gd name="T4" fmla="*/ 683 w 2049"/>
                  <a:gd name="T5" fmla="*/ 12 h 952"/>
                  <a:gd name="T6" fmla="*/ 640 w 2049"/>
                  <a:gd name="T7" fmla="*/ 30 h 952"/>
                  <a:gd name="T8" fmla="*/ 576 w 2049"/>
                  <a:gd name="T9" fmla="*/ 61 h 952"/>
                  <a:gd name="T10" fmla="*/ 512 w 2049"/>
                  <a:gd name="T11" fmla="*/ 88 h 952"/>
                  <a:gd name="T12" fmla="*/ 450 w 2049"/>
                  <a:gd name="T13" fmla="*/ 118 h 952"/>
                  <a:gd name="T14" fmla="*/ 386 w 2049"/>
                  <a:gd name="T15" fmla="*/ 145 h 952"/>
                  <a:gd name="T16" fmla="*/ 279 w 2049"/>
                  <a:gd name="T17" fmla="*/ 193 h 952"/>
                  <a:gd name="T18" fmla="*/ 257 w 2049"/>
                  <a:gd name="T19" fmla="*/ 202 h 952"/>
                  <a:gd name="T20" fmla="*/ 193 w 2049"/>
                  <a:gd name="T21" fmla="*/ 232 h 952"/>
                  <a:gd name="T22" fmla="*/ 171 w 2049"/>
                  <a:gd name="T23" fmla="*/ 241 h 952"/>
                  <a:gd name="T24" fmla="*/ 43 w 2049"/>
                  <a:gd name="T25" fmla="*/ 299 h 952"/>
                  <a:gd name="T26" fmla="*/ 22 w 2049"/>
                  <a:gd name="T27" fmla="*/ 308 h 952"/>
                  <a:gd name="T28" fmla="*/ 0 w 2049"/>
                  <a:gd name="T29" fmla="*/ 318 h 952"/>
                  <a:gd name="T30" fmla="*/ 166 w 2049"/>
                  <a:gd name="T31" fmla="*/ 237 h 952"/>
                  <a:gd name="T32" fmla="*/ 186 w 2049"/>
                  <a:gd name="T33" fmla="*/ 229 h 952"/>
                  <a:gd name="T34" fmla="*/ 228 w 2049"/>
                  <a:gd name="T35" fmla="*/ 207 h 952"/>
                  <a:gd name="T36" fmla="*/ 249 w 2049"/>
                  <a:gd name="T37" fmla="*/ 198 h 952"/>
                  <a:gd name="T38" fmla="*/ 393 w 2049"/>
                  <a:gd name="T39" fmla="*/ 128 h 952"/>
                  <a:gd name="T40" fmla="*/ 455 w 2049"/>
                  <a:gd name="T41" fmla="*/ 99 h 952"/>
                  <a:gd name="T42" fmla="*/ 579 w 2049"/>
                  <a:gd name="T43" fmla="*/ 39 h 952"/>
                  <a:gd name="T44" fmla="*/ 599 w 2049"/>
                  <a:gd name="T45" fmla="*/ 30 h 952"/>
                  <a:gd name="T46" fmla="*/ 661 w 2049"/>
                  <a:gd name="T47" fmla="*/ 0 h 9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049"/>
                  <a:gd name="T73" fmla="*/ 0 h 952"/>
                  <a:gd name="T74" fmla="*/ 2049 w 2049"/>
                  <a:gd name="T75" fmla="*/ 952 h 952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049" h="952">
                    <a:moveTo>
                      <a:pt x="1983" y="0"/>
                    </a:moveTo>
                    <a:lnTo>
                      <a:pt x="2019" y="15"/>
                    </a:lnTo>
                    <a:lnTo>
                      <a:pt x="2049" y="36"/>
                    </a:lnTo>
                    <a:lnTo>
                      <a:pt x="1919" y="91"/>
                    </a:lnTo>
                    <a:lnTo>
                      <a:pt x="1727" y="182"/>
                    </a:lnTo>
                    <a:lnTo>
                      <a:pt x="1536" y="262"/>
                    </a:lnTo>
                    <a:lnTo>
                      <a:pt x="1349" y="353"/>
                    </a:lnTo>
                    <a:lnTo>
                      <a:pt x="1159" y="433"/>
                    </a:lnTo>
                    <a:lnTo>
                      <a:pt x="837" y="579"/>
                    </a:lnTo>
                    <a:lnTo>
                      <a:pt x="771" y="604"/>
                    </a:lnTo>
                    <a:lnTo>
                      <a:pt x="579" y="695"/>
                    </a:lnTo>
                    <a:lnTo>
                      <a:pt x="513" y="720"/>
                    </a:lnTo>
                    <a:lnTo>
                      <a:pt x="130" y="896"/>
                    </a:lnTo>
                    <a:lnTo>
                      <a:pt x="66" y="921"/>
                    </a:lnTo>
                    <a:lnTo>
                      <a:pt x="0" y="952"/>
                    </a:lnTo>
                    <a:lnTo>
                      <a:pt x="499" y="710"/>
                    </a:lnTo>
                    <a:lnTo>
                      <a:pt x="559" y="685"/>
                    </a:lnTo>
                    <a:lnTo>
                      <a:pt x="685" y="620"/>
                    </a:lnTo>
                    <a:lnTo>
                      <a:pt x="746" y="594"/>
                    </a:lnTo>
                    <a:lnTo>
                      <a:pt x="1179" y="383"/>
                    </a:lnTo>
                    <a:lnTo>
                      <a:pt x="1365" y="297"/>
                    </a:lnTo>
                    <a:lnTo>
                      <a:pt x="1737" y="116"/>
                    </a:lnTo>
                    <a:lnTo>
                      <a:pt x="1798" y="91"/>
                    </a:lnTo>
                    <a:lnTo>
                      <a:pt x="1983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1" name="Freeform 208"/>
              <p:cNvSpPr>
                <a:spLocks/>
              </p:cNvSpPr>
              <p:nvPr/>
            </p:nvSpPr>
            <p:spPr bwMode="auto">
              <a:xfrm>
                <a:off x="2439" y="1945"/>
                <a:ext cx="691" cy="313"/>
              </a:xfrm>
              <a:custGeom>
                <a:avLst/>
                <a:gdLst>
                  <a:gd name="T0" fmla="*/ 669 w 2074"/>
                  <a:gd name="T1" fmla="*/ 0 h 937"/>
                  <a:gd name="T2" fmla="*/ 674 w 2074"/>
                  <a:gd name="T3" fmla="*/ 3 h 937"/>
                  <a:gd name="T4" fmla="*/ 681 w 2074"/>
                  <a:gd name="T5" fmla="*/ 5 h 937"/>
                  <a:gd name="T6" fmla="*/ 691 w 2074"/>
                  <a:gd name="T7" fmla="*/ 12 h 937"/>
                  <a:gd name="T8" fmla="*/ 562 w 2074"/>
                  <a:gd name="T9" fmla="*/ 69 h 937"/>
                  <a:gd name="T10" fmla="*/ 540 w 2074"/>
                  <a:gd name="T11" fmla="*/ 77 h 937"/>
                  <a:gd name="T12" fmla="*/ 476 w 2074"/>
                  <a:gd name="T13" fmla="*/ 106 h 937"/>
                  <a:gd name="T14" fmla="*/ 368 w 2074"/>
                  <a:gd name="T15" fmla="*/ 152 h 937"/>
                  <a:gd name="T16" fmla="*/ 324 w 2074"/>
                  <a:gd name="T17" fmla="*/ 172 h 937"/>
                  <a:gd name="T18" fmla="*/ 260 w 2074"/>
                  <a:gd name="T19" fmla="*/ 198 h 937"/>
                  <a:gd name="T20" fmla="*/ 217 w 2074"/>
                  <a:gd name="T21" fmla="*/ 219 h 937"/>
                  <a:gd name="T22" fmla="*/ 153 w 2074"/>
                  <a:gd name="T23" fmla="*/ 246 h 937"/>
                  <a:gd name="T24" fmla="*/ 109 w 2074"/>
                  <a:gd name="T25" fmla="*/ 264 h 937"/>
                  <a:gd name="T26" fmla="*/ 87 w 2074"/>
                  <a:gd name="T27" fmla="*/ 276 h 937"/>
                  <a:gd name="T28" fmla="*/ 22 w 2074"/>
                  <a:gd name="T29" fmla="*/ 303 h 937"/>
                  <a:gd name="T30" fmla="*/ 0 w 2074"/>
                  <a:gd name="T31" fmla="*/ 313 h 937"/>
                  <a:gd name="T32" fmla="*/ 64 w 2074"/>
                  <a:gd name="T33" fmla="*/ 283 h 937"/>
                  <a:gd name="T34" fmla="*/ 84 w 2074"/>
                  <a:gd name="T35" fmla="*/ 274 h 937"/>
                  <a:gd name="T36" fmla="*/ 106 w 2074"/>
                  <a:gd name="T37" fmla="*/ 262 h 937"/>
                  <a:gd name="T38" fmla="*/ 148 w 2074"/>
                  <a:gd name="T39" fmla="*/ 244 h 937"/>
                  <a:gd name="T40" fmla="*/ 210 w 2074"/>
                  <a:gd name="T41" fmla="*/ 213 h 937"/>
                  <a:gd name="T42" fmla="*/ 232 w 2074"/>
                  <a:gd name="T43" fmla="*/ 205 h 937"/>
                  <a:gd name="T44" fmla="*/ 397 w 2074"/>
                  <a:gd name="T45" fmla="*/ 126 h 937"/>
                  <a:gd name="T46" fmla="*/ 419 w 2074"/>
                  <a:gd name="T47" fmla="*/ 118 h 937"/>
                  <a:gd name="T48" fmla="*/ 439 w 2074"/>
                  <a:gd name="T49" fmla="*/ 106 h 937"/>
                  <a:gd name="T50" fmla="*/ 461 w 2074"/>
                  <a:gd name="T51" fmla="*/ 98 h 937"/>
                  <a:gd name="T52" fmla="*/ 565 w 2074"/>
                  <a:gd name="T53" fmla="*/ 49 h 937"/>
                  <a:gd name="T54" fmla="*/ 669 w 2074"/>
                  <a:gd name="T55" fmla="*/ 0 h 93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074"/>
                  <a:gd name="T85" fmla="*/ 0 h 937"/>
                  <a:gd name="T86" fmla="*/ 2074 w 2074"/>
                  <a:gd name="T87" fmla="*/ 937 h 93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074" h="937">
                    <a:moveTo>
                      <a:pt x="2009" y="0"/>
                    </a:moveTo>
                    <a:lnTo>
                      <a:pt x="2024" y="10"/>
                    </a:lnTo>
                    <a:lnTo>
                      <a:pt x="2044" y="15"/>
                    </a:lnTo>
                    <a:lnTo>
                      <a:pt x="2074" y="35"/>
                    </a:lnTo>
                    <a:lnTo>
                      <a:pt x="1687" y="206"/>
                    </a:lnTo>
                    <a:lnTo>
                      <a:pt x="1621" y="231"/>
                    </a:lnTo>
                    <a:lnTo>
                      <a:pt x="1429" y="317"/>
                    </a:lnTo>
                    <a:lnTo>
                      <a:pt x="1104" y="454"/>
                    </a:lnTo>
                    <a:lnTo>
                      <a:pt x="972" y="514"/>
                    </a:lnTo>
                    <a:lnTo>
                      <a:pt x="780" y="594"/>
                    </a:lnTo>
                    <a:lnTo>
                      <a:pt x="650" y="655"/>
                    </a:lnTo>
                    <a:lnTo>
                      <a:pt x="458" y="735"/>
                    </a:lnTo>
                    <a:lnTo>
                      <a:pt x="328" y="791"/>
                    </a:lnTo>
                    <a:lnTo>
                      <a:pt x="262" y="826"/>
                    </a:lnTo>
                    <a:lnTo>
                      <a:pt x="66" y="906"/>
                    </a:lnTo>
                    <a:lnTo>
                      <a:pt x="0" y="937"/>
                    </a:lnTo>
                    <a:lnTo>
                      <a:pt x="192" y="846"/>
                    </a:lnTo>
                    <a:lnTo>
                      <a:pt x="251" y="821"/>
                    </a:lnTo>
                    <a:lnTo>
                      <a:pt x="317" y="785"/>
                    </a:lnTo>
                    <a:lnTo>
                      <a:pt x="443" y="730"/>
                    </a:lnTo>
                    <a:lnTo>
                      <a:pt x="630" y="639"/>
                    </a:lnTo>
                    <a:lnTo>
                      <a:pt x="695" y="614"/>
                    </a:lnTo>
                    <a:lnTo>
                      <a:pt x="1192" y="377"/>
                    </a:lnTo>
                    <a:lnTo>
                      <a:pt x="1258" y="352"/>
                    </a:lnTo>
                    <a:lnTo>
                      <a:pt x="1319" y="317"/>
                    </a:lnTo>
                    <a:lnTo>
                      <a:pt x="1384" y="292"/>
                    </a:lnTo>
                    <a:lnTo>
                      <a:pt x="1696" y="146"/>
                    </a:lnTo>
                    <a:lnTo>
                      <a:pt x="2009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2" name="Freeform 209"/>
              <p:cNvSpPr>
                <a:spLocks/>
              </p:cNvSpPr>
              <p:nvPr/>
            </p:nvSpPr>
            <p:spPr bwMode="auto">
              <a:xfrm>
                <a:off x="2439" y="1950"/>
                <a:ext cx="699" cy="308"/>
              </a:xfrm>
              <a:custGeom>
                <a:avLst/>
                <a:gdLst>
                  <a:gd name="T0" fmla="*/ 677 w 2099"/>
                  <a:gd name="T1" fmla="*/ 0 h 922"/>
                  <a:gd name="T2" fmla="*/ 682 w 2099"/>
                  <a:gd name="T3" fmla="*/ 4 h 922"/>
                  <a:gd name="T4" fmla="*/ 689 w 2099"/>
                  <a:gd name="T5" fmla="*/ 5 h 922"/>
                  <a:gd name="T6" fmla="*/ 699 w 2099"/>
                  <a:gd name="T7" fmla="*/ 12 h 922"/>
                  <a:gd name="T8" fmla="*/ 612 w 2099"/>
                  <a:gd name="T9" fmla="*/ 49 h 922"/>
                  <a:gd name="T10" fmla="*/ 590 w 2099"/>
                  <a:gd name="T11" fmla="*/ 59 h 922"/>
                  <a:gd name="T12" fmla="*/ 503 w 2099"/>
                  <a:gd name="T13" fmla="*/ 94 h 922"/>
                  <a:gd name="T14" fmla="*/ 459 w 2099"/>
                  <a:gd name="T15" fmla="*/ 113 h 922"/>
                  <a:gd name="T16" fmla="*/ 438 w 2099"/>
                  <a:gd name="T17" fmla="*/ 123 h 922"/>
                  <a:gd name="T18" fmla="*/ 394 w 2099"/>
                  <a:gd name="T19" fmla="*/ 140 h 922"/>
                  <a:gd name="T20" fmla="*/ 307 w 2099"/>
                  <a:gd name="T21" fmla="*/ 179 h 922"/>
                  <a:gd name="T22" fmla="*/ 263 w 2099"/>
                  <a:gd name="T23" fmla="*/ 195 h 922"/>
                  <a:gd name="T24" fmla="*/ 176 w 2099"/>
                  <a:gd name="T25" fmla="*/ 234 h 922"/>
                  <a:gd name="T26" fmla="*/ 133 w 2099"/>
                  <a:gd name="T27" fmla="*/ 251 h 922"/>
                  <a:gd name="T28" fmla="*/ 89 w 2099"/>
                  <a:gd name="T29" fmla="*/ 271 h 922"/>
                  <a:gd name="T30" fmla="*/ 0 w 2099"/>
                  <a:gd name="T31" fmla="*/ 308 h 922"/>
                  <a:gd name="T32" fmla="*/ 191 w 2099"/>
                  <a:gd name="T33" fmla="*/ 220 h 922"/>
                  <a:gd name="T34" fmla="*/ 297 w 2099"/>
                  <a:gd name="T35" fmla="*/ 172 h 922"/>
                  <a:gd name="T36" fmla="*/ 319 w 2099"/>
                  <a:gd name="T37" fmla="*/ 163 h 922"/>
                  <a:gd name="T38" fmla="*/ 381 w 2099"/>
                  <a:gd name="T39" fmla="*/ 133 h 922"/>
                  <a:gd name="T40" fmla="*/ 446 w 2099"/>
                  <a:gd name="T41" fmla="*/ 106 h 922"/>
                  <a:gd name="T42" fmla="*/ 466 w 2099"/>
                  <a:gd name="T43" fmla="*/ 94 h 922"/>
                  <a:gd name="T44" fmla="*/ 571 w 2099"/>
                  <a:gd name="T45" fmla="*/ 49 h 922"/>
                  <a:gd name="T46" fmla="*/ 592 w 2099"/>
                  <a:gd name="T47" fmla="*/ 37 h 922"/>
                  <a:gd name="T48" fmla="*/ 656 w 2099"/>
                  <a:gd name="T49" fmla="*/ 10 h 922"/>
                  <a:gd name="T50" fmla="*/ 677 w 2099"/>
                  <a:gd name="T51" fmla="*/ 0 h 92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099"/>
                  <a:gd name="T79" fmla="*/ 0 h 922"/>
                  <a:gd name="T80" fmla="*/ 2099 w 2099"/>
                  <a:gd name="T81" fmla="*/ 922 h 92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099" h="922">
                    <a:moveTo>
                      <a:pt x="2034" y="0"/>
                    </a:moveTo>
                    <a:lnTo>
                      <a:pt x="2049" y="11"/>
                    </a:lnTo>
                    <a:lnTo>
                      <a:pt x="2070" y="15"/>
                    </a:lnTo>
                    <a:lnTo>
                      <a:pt x="2099" y="36"/>
                    </a:lnTo>
                    <a:lnTo>
                      <a:pt x="1837" y="146"/>
                    </a:lnTo>
                    <a:lnTo>
                      <a:pt x="1772" y="177"/>
                    </a:lnTo>
                    <a:lnTo>
                      <a:pt x="1511" y="282"/>
                    </a:lnTo>
                    <a:lnTo>
                      <a:pt x="1379" y="337"/>
                    </a:lnTo>
                    <a:lnTo>
                      <a:pt x="1314" y="368"/>
                    </a:lnTo>
                    <a:lnTo>
                      <a:pt x="1184" y="418"/>
                    </a:lnTo>
                    <a:lnTo>
                      <a:pt x="922" y="535"/>
                    </a:lnTo>
                    <a:lnTo>
                      <a:pt x="791" y="585"/>
                    </a:lnTo>
                    <a:lnTo>
                      <a:pt x="529" y="700"/>
                    </a:lnTo>
                    <a:lnTo>
                      <a:pt x="399" y="750"/>
                    </a:lnTo>
                    <a:lnTo>
                      <a:pt x="267" y="811"/>
                    </a:lnTo>
                    <a:lnTo>
                      <a:pt x="0" y="922"/>
                    </a:lnTo>
                    <a:lnTo>
                      <a:pt x="575" y="660"/>
                    </a:lnTo>
                    <a:lnTo>
                      <a:pt x="892" y="514"/>
                    </a:lnTo>
                    <a:lnTo>
                      <a:pt x="958" y="489"/>
                    </a:lnTo>
                    <a:lnTo>
                      <a:pt x="1143" y="398"/>
                    </a:lnTo>
                    <a:lnTo>
                      <a:pt x="1339" y="318"/>
                    </a:lnTo>
                    <a:lnTo>
                      <a:pt x="1399" y="282"/>
                    </a:lnTo>
                    <a:lnTo>
                      <a:pt x="1716" y="146"/>
                    </a:lnTo>
                    <a:lnTo>
                      <a:pt x="1778" y="111"/>
                    </a:lnTo>
                    <a:lnTo>
                      <a:pt x="1969" y="31"/>
                    </a:lnTo>
                    <a:lnTo>
                      <a:pt x="2034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3" name="Freeform 210"/>
              <p:cNvSpPr>
                <a:spLocks/>
              </p:cNvSpPr>
              <p:nvPr/>
            </p:nvSpPr>
            <p:spPr bwMode="auto">
              <a:xfrm>
                <a:off x="2439" y="1955"/>
                <a:ext cx="708" cy="303"/>
              </a:xfrm>
              <a:custGeom>
                <a:avLst/>
                <a:gdLst>
                  <a:gd name="T0" fmla="*/ 684 w 2125"/>
                  <a:gd name="T1" fmla="*/ 0 h 907"/>
                  <a:gd name="T2" fmla="*/ 708 w 2125"/>
                  <a:gd name="T3" fmla="*/ 12 h 907"/>
                  <a:gd name="T4" fmla="*/ 0 w 2125"/>
                  <a:gd name="T5" fmla="*/ 303 h 907"/>
                  <a:gd name="T6" fmla="*/ 684 w 2125"/>
                  <a:gd name="T7" fmla="*/ 0 h 9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25"/>
                  <a:gd name="T13" fmla="*/ 0 h 907"/>
                  <a:gd name="T14" fmla="*/ 2125 w 2125"/>
                  <a:gd name="T15" fmla="*/ 907 h 9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25" h="907">
                    <a:moveTo>
                      <a:pt x="2054" y="0"/>
                    </a:moveTo>
                    <a:lnTo>
                      <a:pt x="2125" y="35"/>
                    </a:lnTo>
                    <a:lnTo>
                      <a:pt x="0" y="907"/>
                    </a:lnTo>
                    <a:lnTo>
                      <a:pt x="2054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4" name="Freeform 211"/>
              <p:cNvSpPr>
                <a:spLocks/>
              </p:cNvSpPr>
              <p:nvPr/>
            </p:nvSpPr>
            <p:spPr bwMode="auto">
              <a:xfrm>
                <a:off x="2116" y="2189"/>
                <a:ext cx="138" cy="409"/>
              </a:xfrm>
              <a:custGeom>
                <a:avLst/>
                <a:gdLst>
                  <a:gd name="T0" fmla="*/ 138 w 413"/>
                  <a:gd name="T1" fmla="*/ 409 h 1229"/>
                  <a:gd name="T2" fmla="*/ 0 w 413"/>
                  <a:gd name="T3" fmla="*/ 86 h 1229"/>
                  <a:gd name="T4" fmla="*/ 0 w 413"/>
                  <a:gd name="T5" fmla="*/ 0 h 1229"/>
                  <a:gd name="T6" fmla="*/ 138 w 413"/>
                  <a:gd name="T7" fmla="*/ 323 h 1229"/>
                  <a:gd name="T8" fmla="*/ 138 w 413"/>
                  <a:gd name="T9" fmla="*/ 409 h 1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3"/>
                  <a:gd name="T16" fmla="*/ 0 h 1229"/>
                  <a:gd name="T17" fmla="*/ 413 w 413"/>
                  <a:gd name="T18" fmla="*/ 1229 h 1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3" h="1229">
                    <a:moveTo>
                      <a:pt x="413" y="1229"/>
                    </a:moveTo>
                    <a:lnTo>
                      <a:pt x="0" y="257"/>
                    </a:lnTo>
                    <a:lnTo>
                      <a:pt x="0" y="0"/>
                    </a:lnTo>
                    <a:lnTo>
                      <a:pt x="413" y="971"/>
                    </a:lnTo>
                    <a:lnTo>
                      <a:pt x="413" y="122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5" name="Freeform 212"/>
              <p:cNvSpPr>
                <a:spLocks/>
              </p:cNvSpPr>
              <p:nvPr/>
            </p:nvSpPr>
            <p:spPr bwMode="auto">
              <a:xfrm>
                <a:off x="2116" y="2189"/>
                <a:ext cx="49" cy="111"/>
              </a:xfrm>
              <a:custGeom>
                <a:avLst/>
                <a:gdLst>
                  <a:gd name="T0" fmla="*/ 49 w 146"/>
                  <a:gd name="T1" fmla="*/ 111 h 333"/>
                  <a:gd name="T2" fmla="*/ 0 w 146"/>
                  <a:gd name="T3" fmla="*/ 0 h 333"/>
                  <a:gd name="T4" fmla="*/ 49 w 146"/>
                  <a:gd name="T5" fmla="*/ 5 h 333"/>
                  <a:gd name="T6" fmla="*/ 49 w 146"/>
                  <a:gd name="T7" fmla="*/ 111 h 3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6"/>
                  <a:gd name="T13" fmla="*/ 0 h 333"/>
                  <a:gd name="T14" fmla="*/ 146 w 146"/>
                  <a:gd name="T15" fmla="*/ 333 h 3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6" h="333">
                    <a:moveTo>
                      <a:pt x="146" y="333"/>
                    </a:moveTo>
                    <a:lnTo>
                      <a:pt x="0" y="0"/>
                    </a:lnTo>
                    <a:lnTo>
                      <a:pt x="146" y="16"/>
                    </a:lnTo>
                    <a:lnTo>
                      <a:pt x="146" y="333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6" name="Freeform 213"/>
              <p:cNvSpPr>
                <a:spLocks/>
              </p:cNvSpPr>
              <p:nvPr/>
            </p:nvSpPr>
            <p:spPr bwMode="auto">
              <a:xfrm>
                <a:off x="2136" y="2190"/>
                <a:ext cx="58" cy="178"/>
              </a:xfrm>
              <a:custGeom>
                <a:avLst/>
                <a:gdLst>
                  <a:gd name="T0" fmla="*/ 0 w 172"/>
                  <a:gd name="T1" fmla="*/ 40 h 533"/>
                  <a:gd name="T2" fmla="*/ 58 w 172"/>
                  <a:gd name="T3" fmla="*/ 178 h 533"/>
                  <a:gd name="T4" fmla="*/ 58 w 172"/>
                  <a:gd name="T5" fmla="*/ 8 h 533"/>
                  <a:gd name="T6" fmla="*/ 0 w 172"/>
                  <a:gd name="T7" fmla="*/ 0 h 533"/>
                  <a:gd name="T8" fmla="*/ 0 w 172"/>
                  <a:gd name="T9" fmla="*/ 40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533"/>
                  <a:gd name="T17" fmla="*/ 172 w 172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533">
                    <a:moveTo>
                      <a:pt x="0" y="121"/>
                    </a:moveTo>
                    <a:lnTo>
                      <a:pt x="172" y="533"/>
                    </a:lnTo>
                    <a:lnTo>
                      <a:pt x="172" y="25"/>
                    </a:lnTo>
                    <a:lnTo>
                      <a:pt x="0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7" name="Freeform 214"/>
              <p:cNvSpPr>
                <a:spLocks/>
              </p:cNvSpPr>
              <p:nvPr/>
            </p:nvSpPr>
            <p:spPr bwMode="auto">
              <a:xfrm>
                <a:off x="2165" y="2194"/>
                <a:ext cx="57" cy="243"/>
              </a:xfrm>
              <a:custGeom>
                <a:avLst/>
                <a:gdLst>
                  <a:gd name="T0" fmla="*/ 0 w 171"/>
                  <a:gd name="T1" fmla="*/ 106 h 729"/>
                  <a:gd name="T2" fmla="*/ 57 w 171"/>
                  <a:gd name="T3" fmla="*/ 243 h 729"/>
                  <a:gd name="T4" fmla="*/ 57 w 171"/>
                  <a:gd name="T5" fmla="*/ 8 h 729"/>
                  <a:gd name="T6" fmla="*/ 0 w 171"/>
                  <a:gd name="T7" fmla="*/ 0 h 729"/>
                  <a:gd name="T8" fmla="*/ 0 w 171"/>
                  <a:gd name="T9" fmla="*/ 106 h 7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729"/>
                  <a:gd name="T17" fmla="*/ 171 w 171"/>
                  <a:gd name="T18" fmla="*/ 729 h 7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729">
                    <a:moveTo>
                      <a:pt x="0" y="317"/>
                    </a:moveTo>
                    <a:lnTo>
                      <a:pt x="171" y="729"/>
                    </a:lnTo>
                    <a:lnTo>
                      <a:pt x="171" y="25"/>
                    </a:lnTo>
                    <a:lnTo>
                      <a:pt x="0" y="0"/>
                    </a:lnTo>
                    <a:lnTo>
                      <a:pt x="0" y="317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8" name="Freeform 215"/>
              <p:cNvSpPr>
                <a:spLocks/>
              </p:cNvSpPr>
              <p:nvPr/>
            </p:nvSpPr>
            <p:spPr bwMode="auto">
              <a:xfrm>
                <a:off x="2194" y="2199"/>
                <a:ext cx="58" cy="307"/>
              </a:xfrm>
              <a:custGeom>
                <a:avLst/>
                <a:gdLst>
                  <a:gd name="T0" fmla="*/ 0 w 176"/>
                  <a:gd name="T1" fmla="*/ 169 h 921"/>
                  <a:gd name="T2" fmla="*/ 58 w 176"/>
                  <a:gd name="T3" fmla="*/ 307 h 921"/>
                  <a:gd name="T4" fmla="*/ 58 w 176"/>
                  <a:gd name="T5" fmla="*/ 8 h 921"/>
                  <a:gd name="T6" fmla="*/ 0 w 176"/>
                  <a:gd name="T7" fmla="*/ 0 h 921"/>
                  <a:gd name="T8" fmla="*/ 0 w 176"/>
                  <a:gd name="T9" fmla="*/ 169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921"/>
                  <a:gd name="T17" fmla="*/ 176 w 176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921">
                    <a:moveTo>
                      <a:pt x="0" y="508"/>
                    </a:moveTo>
                    <a:lnTo>
                      <a:pt x="176" y="921"/>
                    </a:lnTo>
                    <a:lnTo>
                      <a:pt x="176" y="25"/>
                    </a:lnTo>
                    <a:lnTo>
                      <a:pt x="0" y="0"/>
                    </a:lnTo>
                    <a:lnTo>
                      <a:pt x="0" y="508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9" name="Freeform 216"/>
              <p:cNvSpPr>
                <a:spLocks/>
              </p:cNvSpPr>
              <p:nvPr/>
            </p:nvSpPr>
            <p:spPr bwMode="auto">
              <a:xfrm>
                <a:off x="2222" y="2202"/>
                <a:ext cx="59" cy="310"/>
              </a:xfrm>
              <a:custGeom>
                <a:avLst/>
                <a:gdLst>
                  <a:gd name="T0" fmla="*/ 0 w 176"/>
                  <a:gd name="T1" fmla="*/ 235 h 930"/>
                  <a:gd name="T2" fmla="*/ 32 w 176"/>
                  <a:gd name="T3" fmla="*/ 310 h 930"/>
                  <a:gd name="T4" fmla="*/ 59 w 176"/>
                  <a:gd name="T5" fmla="*/ 295 h 930"/>
                  <a:gd name="T6" fmla="*/ 59 w 176"/>
                  <a:gd name="T7" fmla="*/ 8 h 930"/>
                  <a:gd name="T8" fmla="*/ 0 w 176"/>
                  <a:gd name="T9" fmla="*/ 0 h 930"/>
                  <a:gd name="T10" fmla="*/ 0 w 176"/>
                  <a:gd name="T11" fmla="*/ 235 h 9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6"/>
                  <a:gd name="T19" fmla="*/ 0 h 930"/>
                  <a:gd name="T20" fmla="*/ 176 w 176"/>
                  <a:gd name="T21" fmla="*/ 930 h 9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6" h="930">
                    <a:moveTo>
                      <a:pt x="0" y="704"/>
                    </a:moveTo>
                    <a:lnTo>
                      <a:pt x="96" y="930"/>
                    </a:lnTo>
                    <a:lnTo>
                      <a:pt x="176" y="885"/>
                    </a:lnTo>
                    <a:lnTo>
                      <a:pt x="176" y="25"/>
                    </a:lnTo>
                    <a:lnTo>
                      <a:pt x="0" y="0"/>
                    </a:lnTo>
                    <a:lnTo>
                      <a:pt x="0" y="704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0" name="Freeform 217"/>
              <p:cNvSpPr>
                <a:spLocks/>
              </p:cNvSpPr>
              <p:nvPr/>
            </p:nvSpPr>
            <p:spPr bwMode="auto">
              <a:xfrm>
                <a:off x="2252" y="2207"/>
                <a:ext cx="57" cy="305"/>
              </a:xfrm>
              <a:custGeom>
                <a:avLst/>
                <a:gdLst>
                  <a:gd name="T0" fmla="*/ 0 w 171"/>
                  <a:gd name="T1" fmla="*/ 298 h 916"/>
                  <a:gd name="T2" fmla="*/ 2 w 171"/>
                  <a:gd name="T3" fmla="*/ 305 h 916"/>
                  <a:gd name="T4" fmla="*/ 57 w 171"/>
                  <a:gd name="T5" fmla="*/ 273 h 916"/>
                  <a:gd name="T6" fmla="*/ 57 w 171"/>
                  <a:gd name="T7" fmla="*/ 8 h 916"/>
                  <a:gd name="T8" fmla="*/ 0 w 171"/>
                  <a:gd name="T9" fmla="*/ 0 h 916"/>
                  <a:gd name="T10" fmla="*/ 0 w 171"/>
                  <a:gd name="T11" fmla="*/ 298 h 9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1"/>
                  <a:gd name="T19" fmla="*/ 0 h 916"/>
                  <a:gd name="T20" fmla="*/ 171 w 171"/>
                  <a:gd name="T21" fmla="*/ 916 h 9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1" h="916">
                    <a:moveTo>
                      <a:pt x="0" y="896"/>
                    </a:moveTo>
                    <a:lnTo>
                      <a:pt x="5" y="916"/>
                    </a:lnTo>
                    <a:lnTo>
                      <a:pt x="171" y="821"/>
                    </a:lnTo>
                    <a:lnTo>
                      <a:pt x="171" y="25"/>
                    </a:lnTo>
                    <a:lnTo>
                      <a:pt x="0" y="0"/>
                    </a:lnTo>
                    <a:lnTo>
                      <a:pt x="0" y="896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1" name="Freeform 218"/>
              <p:cNvSpPr>
                <a:spLocks/>
              </p:cNvSpPr>
              <p:nvPr/>
            </p:nvSpPr>
            <p:spPr bwMode="auto">
              <a:xfrm>
                <a:off x="2281" y="2211"/>
                <a:ext cx="57" cy="286"/>
              </a:xfrm>
              <a:custGeom>
                <a:avLst/>
                <a:gdLst>
                  <a:gd name="T0" fmla="*/ 57 w 172"/>
                  <a:gd name="T1" fmla="*/ 8 h 860"/>
                  <a:gd name="T2" fmla="*/ 0 w 172"/>
                  <a:gd name="T3" fmla="*/ 0 h 860"/>
                  <a:gd name="T4" fmla="*/ 0 w 172"/>
                  <a:gd name="T5" fmla="*/ 286 h 860"/>
                  <a:gd name="T6" fmla="*/ 57 w 172"/>
                  <a:gd name="T7" fmla="*/ 253 h 860"/>
                  <a:gd name="T8" fmla="*/ 57 w 172"/>
                  <a:gd name="T9" fmla="*/ 8 h 8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860"/>
                  <a:gd name="T17" fmla="*/ 172 w 172"/>
                  <a:gd name="T18" fmla="*/ 860 h 8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860">
                    <a:moveTo>
                      <a:pt x="172" y="25"/>
                    </a:moveTo>
                    <a:lnTo>
                      <a:pt x="0" y="0"/>
                    </a:lnTo>
                    <a:lnTo>
                      <a:pt x="0" y="860"/>
                    </a:lnTo>
                    <a:lnTo>
                      <a:pt x="172" y="760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2" name="Freeform 219"/>
              <p:cNvSpPr>
                <a:spLocks/>
              </p:cNvSpPr>
              <p:nvPr/>
            </p:nvSpPr>
            <p:spPr bwMode="auto">
              <a:xfrm>
                <a:off x="2309" y="2215"/>
                <a:ext cx="57" cy="266"/>
              </a:xfrm>
              <a:custGeom>
                <a:avLst/>
                <a:gdLst>
                  <a:gd name="T0" fmla="*/ 57 w 171"/>
                  <a:gd name="T1" fmla="*/ 8 h 796"/>
                  <a:gd name="T2" fmla="*/ 0 w 171"/>
                  <a:gd name="T3" fmla="*/ 0 h 796"/>
                  <a:gd name="T4" fmla="*/ 0 w 171"/>
                  <a:gd name="T5" fmla="*/ 266 h 796"/>
                  <a:gd name="T6" fmla="*/ 57 w 171"/>
                  <a:gd name="T7" fmla="*/ 232 h 796"/>
                  <a:gd name="T8" fmla="*/ 57 w 171"/>
                  <a:gd name="T9" fmla="*/ 8 h 7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796"/>
                  <a:gd name="T17" fmla="*/ 171 w 171"/>
                  <a:gd name="T18" fmla="*/ 796 h 7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796">
                    <a:moveTo>
                      <a:pt x="171" y="25"/>
                    </a:moveTo>
                    <a:lnTo>
                      <a:pt x="0" y="0"/>
                    </a:lnTo>
                    <a:lnTo>
                      <a:pt x="0" y="796"/>
                    </a:lnTo>
                    <a:lnTo>
                      <a:pt x="171" y="695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21"/>
            <p:cNvGrpSpPr>
              <a:grpSpLocks/>
            </p:cNvGrpSpPr>
            <p:nvPr/>
          </p:nvGrpSpPr>
          <p:grpSpPr bwMode="auto">
            <a:xfrm>
              <a:off x="1240" y="1623"/>
              <a:ext cx="2846" cy="1442"/>
              <a:chOff x="1240" y="1623"/>
              <a:chExt cx="2846" cy="1442"/>
            </a:xfrm>
          </p:grpSpPr>
          <p:sp>
            <p:nvSpPr>
              <p:cNvPr id="26643" name="Freeform 221"/>
              <p:cNvSpPr>
                <a:spLocks/>
              </p:cNvSpPr>
              <p:nvPr/>
            </p:nvSpPr>
            <p:spPr bwMode="auto">
              <a:xfrm>
                <a:off x="2338" y="2219"/>
                <a:ext cx="57" cy="245"/>
              </a:xfrm>
              <a:custGeom>
                <a:avLst/>
                <a:gdLst>
                  <a:gd name="T0" fmla="*/ 57 w 172"/>
                  <a:gd name="T1" fmla="*/ 8 h 735"/>
                  <a:gd name="T2" fmla="*/ 0 w 172"/>
                  <a:gd name="T3" fmla="*/ 0 h 735"/>
                  <a:gd name="T4" fmla="*/ 0 w 172"/>
                  <a:gd name="T5" fmla="*/ 245 h 735"/>
                  <a:gd name="T6" fmla="*/ 57 w 172"/>
                  <a:gd name="T7" fmla="*/ 211 h 735"/>
                  <a:gd name="T8" fmla="*/ 57 w 172"/>
                  <a:gd name="T9" fmla="*/ 8 h 7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735"/>
                  <a:gd name="T17" fmla="*/ 172 w 172"/>
                  <a:gd name="T18" fmla="*/ 735 h 7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735">
                    <a:moveTo>
                      <a:pt x="172" y="25"/>
                    </a:moveTo>
                    <a:lnTo>
                      <a:pt x="0" y="0"/>
                    </a:lnTo>
                    <a:lnTo>
                      <a:pt x="0" y="735"/>
                    </a:lnTo>
                    <a:lnTo>
                      <a:pt x="172" y="634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4" name="Freeform 222"/>
              <p:cNvSpPr>
                <a:spLocks/>
              </p:cNvSpPr>
              <p:nvPr/>
            </p:nvSpPr>
            <p:spPr bwMode="auto">
              <a:xfrm>
                <a:off x="2366" y="2224"/>
                <a:ext cx="59" cy="223"/>
              </a:xfrm>
              <a:custGeom>
                <a:avLst/>
                <a:gdLst>
                  <a:gd name="T0" fmla="*/ 59 w 176"/>
                  <a:gd name="T1" fmla="*/ 9 h 670"/>
                  <a:gd name="T2" fmla="*/ 0 w 176"/>
                  <a:gd name="T3" fmla="*/ 0 h 670"/>
                  <a:gd name="T4" fmla="*/ 0 w 176"/>
                  <a:gd name="T5" fmla="*/ 223 h 670"/>
                  <a:gd name="T6" fmla="*/ 59 w 176"/>
                  <a:gd name="T7" fmla="*/ 190 h 670"/>
                  <a:gd name="T8" fmla="*/ 59 w 176"/>
                  <a:gd name="T9" fmla="*/ 9 h 6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670"/>
                  <a:gd name="T17" fmla="*/ 176 w 176"/>
                  <a:gd name="T18" fmla="*/ 670 h 6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670">
                    <a:moveTo>
                      <a:pt x="176" y="26"/>
                    </a:moveTo>
                    <a:lnTo>
                      <a:pt x="0" y="0"/>
                    </a:lnTo>
                    <a:lnTo>
                      <a:pt x="0" y="670"/>
                    </a:lnTo>
                    <a:lnTo>
                      <a:pt x="176" y="570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5" name="Freeform 223"/>
              <p:cNvSpPr>
                <a:spLocks/>
              </p:cNvSpPr>
              <p:nvPr/>
            </p:nvSpPr>
            <p:spPr bwMode="auto">
              <a:xfrm>
                <a:off x="2395" y="2227"/>
                <a:ext cx="59" cy="203"/>
              </a:xfrm>
              <a:custGeom>
                <a:avLst/>
                <a:gdLst>
                  <a:gd name="T0" fmla="*/ 59 w 175"/>
                  <a:gd name="T1" fmla="*/ 8 h 609"/>
                  <a:gd name="T2" fmla="*/ 0 w 175"/>
                  <a:gd name="T3" fmla="*/ 0 h 609"/>
                  <a:gd name="T4" fmla="*/ 0 w 175"/>
                  <a:gd name="T5" fmla="*/ 203 h 609"/>
                  <a:gd name="T6" fmla="*/ 59 w 175"/>
                  <a:gd name="T7" fmla="*/ 170 h 609"/>
                  <a:gd name="T8" fmla="*/ 59 w 175"/>
                  <a:gd name="T9" fmla="*/ 8 h 6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609"/>
                  <a:gd name="T17" fmla="*/ 175 w 175"/>
                  <a:gd name="T18" fmla="*/ 609 h 6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609">
                    <a:moveTo>
                      <a:pt x="175" y="25"/>
                    </a:moveTo>
                    <a:lnTo>
                      <a:pt x="0" y="0"/>
                    </a:lnTo>
                    <a:lnTo>
                      <a:pt x="0" y="609"/>
                    </a:lnTo>
                    <a:lnTo>
                      <a:pt x="175" y="509"/>
                    </a:lnTo>
                    <a:lnTo>
                      <a:pt x="175" y="25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6" name="Freeform 224"/>
              <p:cNvSpPr>
                <a:spLocks/>
              </p:cNvSpPr>
              <p:nvPr/>
            </p:nvSpPr>
            <p:spPr bwMode="auto">
              <a:xfrm>
                <a:off x="2425" y="2232"/>
                <a:ext cx="57" cy="182"/>
              </a:xfrm>
              <a:custGeom>
                <a:avLst/>
                <a:gdLst>
                  <a:gd name="T0" fmla="*/ 57 w 171"/>
                  <a:gd name="T1" fmla="*/ 9 h 544"/>
                  <a:gd name="T2" fmla="*/ 0 w 171"/>
                  <a:gd name="T3" fmla="*/ 0 h 544"/>
                  <a:gd name="T4" fmla="*/ 0 w 171"/>
                  <a:gd name="T5" fmla="*/ 182 h 544"/>
                  <a:gd name="T6" fmla="*/ 57 w 171"/>
                  <a:gd name="T7" fmla="*/ 148 h 544"/>
                  <a:gd name="T8" fmla="*/ 57 w 171"/>
                  <a:gd name="T9" fmla="*/ 9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544"/>
                  <a:gd name="T17" fmla="*/ 171 w 171"/>
                  <a:gd name="T18" fmla="*/ 544 h 5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544">
                    <a:moveTo>
                      <a:pt x="171" y="26"/>
                    </a:moveTo>
                    <a:lnTo>
                      <a:pt x="0" y="0"/>
                    </a:lnTo>
                    <a:lnTo>
                      <a:pt x="0" y="544"/>
                    </a:lnTo>
                    <a:lnTo>
                      <a:pt x="171" y="443"/>
                    </a:lnTo>
                    <a:lnTo>
                      <a:pt x="171" y="26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7" name="Freeform 225"/>
              <p:cNvSpPr>
                <a:spLocks/>
              </p:cNvSpPr>
              <p:nvPr/>
            </p:nvSpPr>
            <p:spPr bwMode="auto">
              <a:xfrm>
                <a:off x="2454" y="2236"/>
                <a:ext cx="57" cy="161"/>
              </a:xfrm>
              <a:custGeom>
                <a:avLst/>
                <a:gdLst>
                  <a:gd name="T0" fmla="*/ 57 w 172"/>
                  <a:gd name="T1" fmla="*/ 8 h 484"/>
                  <a:gd name="T2" fmla="*/ 0 w 172"/>
                  <a:gd name="T3" fmla="*/ 0 h 484"/>
                  <a:gd name="T4" fmla="*/ 0 w 172"/>
                  <a:gd name="T5" fmla="*/ 161 h 484"/>
                  <a:gd name="T6" fmla="*/ 57 w 172"/>
                  <a:gd name="T7" fmla="*/ 127 h 484"/>
                  <a:gd name="T8" fmla="*/ 57 w 172"/>
                  <a:gd name="T9" fmla="*/ 8 h 4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2"/>
                  <a:gd name="T16" fmla="*/ 0 h 484"/>
                  <a:gd name="T17" fmla="*/ 172 w 172"/>
                  <a:gd name="T18" fmla="*/ 484 h 4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2" h="484">
                    <a:moveTo>
                      <a:pt x="172" y="25"/>
                    </a:moveTo>
                    <a:lnTo>
                      <a:pt x="0" y="0"/>
                    </a:lnTo>
                    <a:lnTo>
                      <a:pt x="0" y="484"/>
                    </a:lnTo>
                    <a:lnTo>
                      <a:pt x="172" y="383"/>
                    </a:lnTo>
                    <a:lnTo>
                      <a:pt x="172" y="25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8" name="Freeform 226"/>
              <p:cNvSpPr>
                <a:spLocks/>
              </p:cNvSpPr>
              <p:nvPr/>
            </p:nvSpPr>
            <p:spPr bwMode="auto">
              <a:xfrm>
                <a:off x="2482" y="2241"/>
                <a:ext cx="58" cy="139"/>
              </a:xfrm>
              <a:custGeom>
                <a:avLst/>
                <a:gdLst>
                  <a:gd name="T0" fmla="*/ 58 w 173"/>
                  <a:gd name="T1" fmla="*/ 6 h 417"/>
                  <a:gd name="T2" fmla="*/ 0 w 173"/>
                  <a:gd name="T3" fmla="*/ 0 h 417"/>
                  <a:gd name="T4" fmla="*/ 0 w 173"/>
                  <a:gd name="T5" fmla="*/ 139 h 417"/>
                  <a:gd name="T6" fmla="*/ 58 w 173"/>
                  <a:gd name="T7" fmla="*/ 106 h 417"/>
                  <a:gd name="T8" fmla="*/ 58 w 173"/>
                  <a:gd name="T9" fmla="*/ 6 h 4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3"/>
                  <a:gd name="T16" fmla="*/ 0 h 417"/>
                  <a:gd name="T17" fmla="*/ 173 w 173"/>
                  <a:gd name="T18" fmla="*/ 417 h 4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3" h="417">
                    <a:moveTo>
                      <a:pt x="173" y="19"/>
                    </a:moveTo>
                    <a:lnTo>
                      <a:pt x="0" y="0"/>
                    </a:lnTo>
                    <a:lnTo>
                      <a:pt x="0" y="417"/>
                    </a:lnTo>
                    <a:lnTo>
                      <a:pt x="173" y="317"/>
                    </a:lnTo>
                    <a:lnTo>
                      <a:pt x="173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Freeform 227"/>
              <p:cNvSpPr>
                <a:spLocks/>
              </p:cNvSpPr>
              <p:nvPr/>
            </p:nvSpPr>
            <p:spPr bwMode="auto">
              <a:xfrm>
                <a:off x="2511" y="2244"/>
                <a:ext cx="59" cy="119"/>
              </a:xfrm>
              <a:custGeom>
                <a:avLst/>
                <a:gdLst>
                  <a:gd name="T0" fmla="*/ 59 w 176"/>
                  <a:gd name="T1" fmla="*/ 9 h 358"/>
                  <a:gd name="T2" fmla="*/ 0 w 176"/>
                  <a:gd name="T3" fmla="*/ 0 h 358"/>
                  <a:gd name="T4" fmla="*/ 0 w 176"/>
                  <a:gd name="T5" fmla="*/ 119 h 358"/>
                  <a:gd name="T6" fmla="*/ 59 w 176"/>
                  <a:gd name="T7" fmla="*/ 87 h 358"/>
                  <a:gd name="T8" fmla="*/ 59 w 176"/>
                  <a:gd name="T9" fmla="*/ 9 h 3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358"/>
                  <a:gd name="T17" fmla="*/ 176 w 176"/>
                  <a:gd name="T18" fmla="*/ 358 h 3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358">
                    <a:moveTo>
                      <a:pt x="176" y="26"/>
                    </a:moveTo>
                    <a:lnTo>
                      <a:pt x="0" y="0"/>
                    </a:lnTo>
                    <a:lnTo>
                      <a:pt x="0" y="358"/>
                    </a:lnTo>
                    <a:lnTo>
                      <a:pt x="176" y="262"/>
                    </a:lnTo>
                    <a:lnTo>
                      <a:pt x="176" y="26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0" name="Freeform 228"/>
              <p:cNvSpPr>
                <a:spLocks/>
              </p:cNvSpPr>
              <p:nvPr/>
            </p:nvSpPr>
            <p:spPr bwMode="auto">
              <a:xfrm>
                <a:off x="2540" y="2247"/>
                <a:ext cx="58" cy="100"/>
              </a:xfrm>
              <a:custGeom>
                <a:avLst/>
                <a:gdLst>
                  <a:gd name="T0" fmla="*/ 58 w 176"/>
                  <a:gd name="T1" fmla="*/ 8 h 298"/>
                  <a:gd name="T2" fmla="*/ 0 w 176"/>
                  <a:gd name="T3" fmla="*/ 0 h 298"/>
                  <a:gd name="T4" fmla="*/ 0 w 176"/>
                  <a:gd name="T5" fmla="*/ 100 h 298"/>
                  <a:gd name="T6" fmla="*/ 58 w 176"/>
                  <a:gd name="T7" fmla="*/ 66 h 298"/>
                  <a:gd name="T8" fmla="*/ 58 w 176"/>
                  <a:gd name="T9" fmla="*/ 8 h 2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6"/>
                  <a:gd name="T16" fmla="*/ 0 h 298"/>
                  <a:gd name="T17" fmla="*/ 176 w 176"/>
                  <a:gd name="T18" fmla="*/ 298 h 2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6" h="298">
                    <a:moveTo>
                      <a:pt x="176" y="25"/>
                    </a:moveTo>
                    <a:lnTo>
                      <a:pt x="0" y="0"/>
                    </a:lnTo>
                    <a:lnTo>
                      <a:pt x="0" y="298"/>
                    </a:lnTo>
                    <a:lnTo>
                      <a:pt x="176" y="196"/>
                    </a:lnTo>
                    <a:lnTo>
                      <a:pt x="176" y="25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Freeform 229"/>
              <p:cNvSpPr>
                <a:spLocks/>
              </p:cNvSpPr>
              <p:nvPr/>
            </p:nvSpPr>
            <p:spPr bwMode="auto">
              <a:xfrm>
                <a:off x="2570" y="2253"/>
                <a:ext cx="57" cy="78"/>
              </a:xfrm>
              <a:custGeom>
                <a:avLst/>
                <a:gdLst>
                  <a:gd name="T0" fmla="*/ 57 w 171"/>
                  <a:gd name="T1" fmla="*/ 8 h 236"/>
                  <a:gd name="T2" fmla="*/ 0 w 171"/>
                  <a:gd name="T3" fmla="*/ 0 h 236"/>
                  <a:gd name="T4" fmla="*/ 0 w 171"/>
                  <a:gd name="T5" fmla="*/ 78 h 236"/>
                  <a:gd name="T6" fmla="*/ 57 w 171"/>
                  <a:gd name="T7" fmla="*/ 45 h 236"/>
                  <a:gd name="T8" fmla="*/ 57 w 171"/>
                  <a:gd name="T9" fmla="*/ 8 h 2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236"/>
                  <a:gd name="T17" fmla="*/ 171 w 171"/>
                  <a:gd name="T18" fmla="*/ 236 h 2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236">
                    <a:moveTo>
                      <a:pt x="171" y="25"/>
                    </a:moveTo>
                    <a:lnTo>
                      <a:pt x="0" y="0"/>
                    </a:lnTo>
                    <a:lnTo>
                      <a:pt x="0" y="236"/>
                    </a:lnTo>
                    <a:lnTo>
                      <a:pt x="171" y="136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2" name="Freeform 230"/>
              <p:cNvSpPr>
                <a:spLocks/>
              </p:cNvSpPr>
              <p:nvPr/>
            </p:nvSpPr>
            <p:spPr bwMode="auto">
              <a:xfrm>
                <a:off x="2598" y="2256"/>
                <a:ext cx="57" cy="57"/>
              </a:xfrm>
              <a:custGeom>
                <a:avLst/>
                <a:gdLst>
                  <a:gd name="T0" fmla="*/ 57 w 171"/>
                  <a:gd name="T1" fmla="*/ 8 h 171"/>
                  <a:gd name="T2" fmla="*/ 0 w 171"/>
                  <a:gd name="T3" fmla="*/ 0 h 171"/>
                  <a:gd name="T4" fmla="*/ 0 w 171"/>
                  <a:gd name="T5" fmla="*/ 57 h 171"/>
                  <a:gd name="T6" fmla="*/ 57 w 171"/>
                  <a:gd name="T7" fmla="*/ 26 h 171"/>
                  <a:gd name="T8" fmla="*/ 57 w 171"/>
                  <a:gd name="T9" fmla="*/ 8 h 1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1"/>
                  <a:gd name="T16" fmla="*/ 0 h 171"/>
                  <a:gd name="T17" fmla="*/ 171 w 171"/>
                  <a:gd name="T18" fmla="*/ 171 h 1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1" h="171">
                    <a:moveTo>
                      <a:pt x="171" y="25"/>
                    </a:moveTo>
                    <a:lnTo>
                      <a:pt x="0" y="0"/>
                    </a:lnTo>
                    <a:lnTo>
                      <a:pt x="0" y="171"/>
                    </a:lnTo>
                    <a:lnTo>
                      <a:pt x="171" y="77"/>
                    </a:lnTo>
                    <a:lnTo>
                      <a:pt x="171" y="25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Freeform 231"/>
              <p:cNvSpPr>
                <a:spLocks/>
              </p:cNvSpPr>
              <p:nvPr/>
            </p:nvSpPr>
            <p:spPr bwMode="auto">
              <a:xfrm>
                <a:off x="2627" y="2261"/>
                <a:ext cx="50" cy="37"/>
              </a:xfrm>
              <a:custGeom>
                <a:avLst/>
                <a:gdLst>
                  <a:gd name="T0" fmla="*/ 0 w 152"/>
                  <a:gd name="T1" fmla="*/ 0 h 111"/>
                  <a:gd name="T2" fmla="*/ 50 w 152"/>
                  <a:gd name="T3" fmla="*/ 7 h 111"/>
                  <a:gd name="T4" fmla="*/ 0 w 152"/>
                  <a:gd name="T5" fmla="*/ 37 h 111"/>
                  <a:gd name="T6" fmla="*/ 0 w 152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2"/>
                  <a:gd name="T13" fmla="*/ 0 h 111"/>
                  <a:gd name="T14" fmla="*/ 152 w 152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2" h="111">
                    <a:moveTo>
                      <a:pt x="0" y="0"/>
                    </a:moveTo>
                    <a:lnTo>
                      <a:pt x="152" y="20"/>
                    </a:lnTo>
                    <a:lnTo>
                      <a:pt x="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4" name="Freeform 232"/>
              <p:cNvSpPr>
                <a:spLocks/>
              </p:cNvSpPr>
              <p:nvPr/>
            </p:nvSpPr>
            <p:spPr bwMode="auto">
              <a:xfrm>
                <a:off x="2655" y="2264"/>
                <a:ext cx="22" cy="17"/>
              </a:xfrm>
              <a:custGeom>
                <a:avLst/>
                <a:gdLst>
                  <a:gd name="T0" fmla="*/ 0 w 66"/>
                  <a:gd name="T1" fmla="*/ 0 h 52"/>
                  <a:gd name="T2" fmla="*/ 22 w 66"/>
                  <a:gd name="T3" fmla="*/ 4 h 52"/>
                  <a:gd name="T4" fmla="*/ 0 w 66"/>
                  <a:gd name="T5" fmla="*/ 17 h 52"/>
                  <a:gd name="T6" fmla="*/ 0 w 66"/>
                  <a:gd name="T7" fmla="*/ 0 h 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6"/>
                  <a:gd name="T13" fmla="*/ 0 h 52"/>
                  <a:gd name="T14" fmla="*/ 66 w 66"/>
                  <a:gd name="T15" fmla="*/ 52 h 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6" h="52">
                    <a:moveTo>
                      <a:pt x="0" y="0"/>
                    </a:moveTo>
                    <a:lnTo>
                      <a:pt x="66" y="11"/>
                    </a:lnTo>
                    <a:lnTo>
                      <a:pt x="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Freeform 233"/>
              <p:cNvSpPr>
                <a:spLocks/>
              </p:cNvSpPr>
              <p:nvPr/>
            </p:nvSpPr>
            <p:spPr bwMode="auto">
              <a:xfrm>
                <a:off x="2254" y="2268"/>
                <a:ext cx="423" cy="330"/>
              </a:xfrm>
              <a:custGeom>
                <a:avLst/>
                <a:gdLst>
                  <a:gd name="T0" fmla="*/ 423 w 1270"/>
                  <a:gd name="T1" fmla="*/ 85 h 992"/>
                  <a:gd name="T2" fmla="*/ 0 w 1270"/>
                  <a:gd name="T3" fmla="*/ 330 h 992"/>
                  <a:gd name="T4" fmla="*/ 0 w 1270"/>
                  <a:gd name="T5" fmla="*/ 246 h 992"/>
                  <a:gd name="T6" fmla="*/ 423 w 1270"/>
                  <a:gd name="T7" fmla="*/ 0 h 992"/>
                  <a:gd name="T8" fmla="*/ 423 w 1270"/>
                  <a:gd name="T9" fmla="*/ 85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70"/>
                  <a:gd name="T16" fmla="*/ 0 h 992"/>
                  <a:gd name="T17" fmla="*/ 1270 w 1270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70" h="992">
                    <a:moveTo>
                      <a:pt x="1270" y="256"/>
                    </a:moveTo>
                    <a:lnTo>
                      <a:pt x="0" y="992"/>
                    </a:lnTo>
                    <a:lnTo>
                      <a:pt x="0" y="740"/>
                    </a:lnTo>
                    <a:lnTo>
                      <a:pt x="1270" y="0"/>
                    </a:lnTo>
                    <a:lnTo>
                      <a:pt x="1270" y="256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6" name="Freeform 234"/>
              <p:cNvSpPr>
                <a:spLocks/>
              </p:cNvSpPr>
              <p:nvPr/>
            </p:nvSpPr>
            <p:spPr bwMode="auto">
              <a:xfrm>
                <a:off x="2251" y="2511"/>
                <a:ext cx="7" cy="5"/>
              </a:xfrm>
              <a:custGeom>
                <a:avLst/>
                <a:gdLst>
                  <a:gd name="T0" fmla="*/ 0 w 21"/>
                  <a:gd name="T1" fmla="*/ 3 h 15"/>
                  <a:gd name="T2" fmla="*/ 2 w 21"/>
                  <a:gd name="T3" fmla="*/ 5 h 15"/>
                  <a:gd name="T4" fmla="*/ 5 w 21"/>
                  <a:gd name="T5" fmla="*/ 5 h 15"/>
                  <a:gd name="T6" fmla="*/ 7 w 21"/>
                  <a:gd name="T7" fmla="*/ 3 h 15"/>
                  <a:gd name="T8" fmla="*/ 7 w 21"/>
                  <a:gd name="T9" fmla="*/ 0 h 15"/>
                  <a:gd name="T10" fmla="*/ 0 w 21"/>
                  <a:gd name="T11" fmla="*/ 3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5"/>
                  <a:gd name="T20" fmla="*/ 21 w 21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5">
                    <a:moveTo>
                      <a:pt x="0" y="10"/>
                    </a:moveTo>
                    <a:lnTo>
                      <a:pt x="5" y="15"/>
                    </a:lnTo>
                    <a:lnTo>
                      <a:pt x="15" y="15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Freeform 235"/>
              <p:cNvSpPr>
                <a:spLocks/>
              </p:cNvSpPr>
              <p:nvPr/>
            </p:nvSpPr>
            <p:spPr bwMode="auto">
              <a:xfrm>
                <a:off x="2113" y="2186"/>
                <a:ext cx="145" cy="328"/>
              </a:xfrm>
              <a:custGeom>
                <a:avLst/>
                <a:gdLst>
                  <a:gd name="T0" fmla="*/ 3 w 434"/>
                  <a:gd name="T1" fmla="*/ 0 h 986"/>
                  <a:gd name="T2" fmla="*/ 0 w 434"/>
                  <a:gd name="T3" fmla="*/ 5 h 986"/>
                  <a:gd name="T4" fmla="*/ 138 w 434"/>
                  <a:gd name="T5" fmla="*/ 328 h 986"/>
                  <a:gd name="T6" fmla="*/ 145 w 434"/>
                  <a:gd name="T7" fmla="*/ 325 h 986"/>
                  <a:gd name="T8" fmla="*/ 6 w 434"/>
                  <a:gd name="T9" fmla="*/ 1 h 986"/>
                  <a:gd name="T10" fmla="*/ 2 w 434"/>
                  <a:gd name="T11" fmla="*/ 6 h 986"/>
                  <a:gd name="T12" fmla="*/ 6 w 434"/>
                  <a:gd name="T13" fmla="*/ 1 h 986"/>
                  <a:gd name="T14" fmla="*/ 5 w 434"/>
                  <a:gd name="T15" fmla="*/ 0 h 986"/>
                  <a:gd name="T16" fmla="*/ 2 w 434"/>
                  <a:gd name="T17" fmla="*/ 0 h 986"/>
                  <a:gd name="T18" fmla="*/ 0 w 434"/>
                  <a:gd name="T19" fmla="*/ 3 h 986"/>
                  <a:gd name="T20" fmla="*/ 0 w 434"/>
                  <a:gd name="T21" fmla="*/ 5 h 986"/>
                  <a:gd name="T22" fmla="*/ 3 w 434"/>
                  <a:gd name="T23" fmla="*/ 0 h 98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34"/>
                  <a:gd name="T37" fmla="*/ 0 h 986"/>
                  <a:gd name="T38" fmla="*/ 434 w 434"/>
                  <a:gd name="T39" fmla="*/ 986 h 98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34" h="986">
                    <a:moveTo>
                      <a:pt x="10" y="0"/>
                    </a:moveTo>
                    <a:lnTo>
                      <a:pt x="0" y="14"/>
                    </a:lnTo>
                    <a:lnTo>
                      <a:pt x="413" y="986"/>
                    </a:lnTo>
                    <a:lnTo>
                      <a:pt x="434" y="976"/>
                    </a:lnTo>
                    <a:lnTo>
                      <a:pt x="19" y="4"/>
                    </a:lnTo>
                    <a:lnTo>
                      <a:pt x="5" y="19"/>
                    </a:lnTo>
                    <a:lnTo>
                      <a:pt x="19" y="4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0" y="14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8" name="Freeform 236"/>
              <p:cNvSpPr>
                <a:spLocks/>
              </p:cNvSpPr>
              <p:nvPr/>
            </p:nvSpPr>
            <p:spPr bwMode="auto">
              <a:xfrm>
                <a:off x="2115" y="2186"/>
                <a:ext cx="565" cy="86"/>
              </a:xfrm>
              <a:custGeom>
                <a:avLst/>
                <a:gdLst>
                  <a:gd name="T0" fmla="*/ 564 w 1697"/>
                  <a:gd name="T1" fmla="*/ 85 h 260"/>
                  <a:gd name="T2" fmla="*/ 562 w 1697"/>
                  <a:gd name="T3" fmla="*/ 78 h 260"/>
                  <a:gd name="T4" fmla="*/ 2 w 1697"/>
                  <a:gd name="T5" fmla="*/ 0 h 260"/>
                  <a:gd name="T6" fmla="*/ 0 w 1697"/>
                  <a:gd name="T7" fmla="*/ 6 h 260"/>
                  <a:gd name="T8" fmla="*/ 560 w 1697"/>
                  <a:gd name="T9" fmla="*/ 86 h 260"/>
                  <a:gd name="T10" fmla="*/ 560 w 1697"/>
                  <a:gd name="T11" fmla="*/ 80 h 260"/>
                  <a:gd name="T12" fmla="*/ 560 w 1697"/>
                  <a:gd name="T13" fmla="*/ 86 h 260"/>
                  <a:gd name="T14" fmla="*/ 564 w 1697"/>
                  <a:gd name="T15" fmla="*/ 85 h 260"/>
                  <a:gd name="T16" fmla="*/ 565 w 1697"/>
                  <a:gd name="T17" fmla="*/ 83 h 260"/>
                  <a:gd name="T18" fmla="*/ 565 w 1697"/>
                  <a:gd name="T19" fmla="*/ 80 h 260"/>
                  <a:gd name="T20" fmla="*/ 562 w 1697"/>
                  <a:gd name="T21" fmla="*/ 78 h 260"/>
                  <a:gd name="T22" fmla="*/ 564 w 1697"/>
                  <a:gd name="T23" fmla="*/ 85 h 2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697"/>
                  <a:gd name="T37" fmla="*/ 0 h 260"/>
                  <a:gd name="T38" fmla="*/ 1697 w 1697"/>
                  <a:gd name="T39" fmla="*/ 260 h 2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697" h="260">
                    <a:moveTo>
                      <a:pt x="1693" y="256"/>
                    </a:moveTo>
                    <a:lnTo>
                      <a:pt x="1688" y="235"/>
                    </a:lnTo>
                    <a:lnTo>
                      <a:pt x="5" y="0"/>
                    </a:lnTo>
                    <a:lnTo>
                      <a:pt x="0" y="19"/>
                    </a:lnTo>
                    <a:lnTo>
                      <a:pt x="1682" y="260"/>
                    </a:lnTo>
                    <a:lnTo>
                      <a:pt x="1682" y="241"/>
                    </a:lnTo>
                    <a:lnTo>
                      <a:pt x="1682" y="260"/>
                    </a:lnTo>
                    <a:lnTo>
                      <a:pt x="1693" y="256"/>
                    </a:lnTo>
                    <a:lnTo>
                      <a:pt x="1697" y="251"/>
                    </a:lnTo>
                    <a:lnTo>
                      <a:pt x="1697" y="241"/>
                    </a:lnTo>
                    <a:lnTo>
                      <a:pt x="1688" y="235"/>
                    </a:lnTo>
                    <a:lnTo>
                      <a:pt x="1693" y="2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Freeform 237"/>
              <p:cNvSpPr>
                <a:spLocks/>
              </p:cNvSpPr>
              <p:nvPr/>
            </p:nvSpPr>
            <p:spPr bwMode="auto">
              <a:xfrm>
                <a:off x="2252" y="2266"/>
                <a:ext cx="427" cy="250"/>
              </a:xfrm>
              <a:custGeom>
                <a:avLst/>
                <a:gdLst>
                  <a:gd name="T0" fmla="*/ 2 w 1280"/>
                  <a:gd name="T1" fmla="*/ 246 h 750"/>
                  <a:gd name="T2" fmla="*/ 3 w 1280"/>
                  <a:gd name="T3" fmla="*/ 250 h 750"/>
                  <a:gd name="T4" fmla="*/ 427 w 1280"/>
                  <a:gd name="T5" fmla="*/ 5 h 750"/>
                  <a:gd name="T6" fmla="*/ 423 w 1280"/>
                  <a:gd name="T7" fmla="*/ 0 h 750"/>
                  <a:gd name="T8" fmla="*/ 0 w 1280"/>
                  <a:gd name="T9" fmla="*/ 245 h 750"/>
                  <a:gd name="T10" fmla="*/ 2 w 1280"/>
                  <a:gd name="T11" fmla="*/ 246 h 7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0"/>
                  <a:gd name="T19" fmla="*/ 0 h 750"/>
                  <a:gd name="T20" fmla="*/ 1280 w 1280"/>
                  <a:gd name="T21" fmla="*/ 750 h 7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0" h="750">
                    <a:moveTo>
                      <a:pt x="5" y="739"/>
                    </a:moveTo>
                    <a:lnTo>
                      <a:pt x="10" y="750"/>
                    </a:lnTo>
                    <a:lnTo>
                      <a:pt x="1280" y="15"/>
                    </a:lnTo>
                    <a:lnTo>
                      <a:pt x="1269" y="0"/>
                    </a:lnTo>
                    <a:lnTo>
                      <a:pt x="0" y="735"/>
                    </a:lnTo>
                    <a:lnTo>
                      <a:pt x="5" y="7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0" name="Freeform 238"/>
              <p:cNvSpPr>
                <a:spLocks/>
              </p:cNvSpPr>
              <p:nvPr/>
            </p:nvSpPr>
            <p:spPr bwMode="auto">
              <a:xfrm>
                <a:off x="2251" y="2511"/>
                <a:ext cx="5" cy="5"/>
              </a:xfrm>
              <a:custGeom>
                <a:avLst/>
                <a:gdLst>
                  <a:gd name="T0" fmla="*/ 2 w 15"/>
                  <a:gd name="T1" fmla="*/ 0 h 15"/>
                  <a:gd name="T2" fmla="*/ 0 w 15"/>
                  <a:gd name="T3" fmla="*/ 1 h 15"/>
                  <a:gd name="T4" fmla="*/ 0 w 15"/>
                  <a:gd name="T5" fmla="*/ 3 h 15"/>
                  <a:gd name="T6" fmla="*/ 2 w 15"/>
                  <a:gd name="T7" fmla="*/ 5 h 15"/>
                  <a:gd name="T8" fmla="*/ 5 w 15"/>
                  <a:gd name="T9" fmla="*/ 5 h 15"/>
                  <a:gd name="T10" fmla="*/ 2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1" name="Freeform 239"/>
              <p:cNvSpPr>
                <a:spLocks/>
              </p:cNvSpPr>
              <p:nvPr/>
            </p:nvSpPr>
            <p:spPr bwMode="auto">
              <a:xfrm>
                <a:off x="2251" y="2509"/>
                <a:ext cx="7" cy="3"/>
              </a:xfrm>
              <a:custGeom>
                <a:avLst/>
                <a:gdLst>
                  <a:gd name="T0" fmla="*/ 7 w 21"/>
                  <a:gd name="T1" fmla="*/ 3 h 9"/>
                  <a:gd name="T2" fmla="*/ 5 w 21"/>
                  <a:gd name="T3" fmla="*/ 2 h 9"/>
                  <a:gd name="T4" fmla="*/ 3 w 21"/>
                  <a:gd name="T5" fmla="*/ 0 h 9"/>
                  <a:gd name="T6" fmla="*/ 0 w 21"/>
                  <a:gd name="T7" fmla="*/ 2 h 9"/>
                  <a:gd name="T8" fmla="*/ 0 w 21"/>
                  <a:gd name="T9" fmla="*/ 3 h 9"/>
                  <a:gd name="T10" fmla="*/ 7 w 21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21" y="9"/>
                    </a:moveTo>
                    <a:lnTo>
                      <a:pt x="15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21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2" name="Freeform 240"/>
              <p:cNvSpPr>
                <a:spLocks/>
              </p:cNvSpPr>
              <p:nvPr/>
            </p:nvSpPr>
            <p:spPr bwMode="auto">
              <a:xfrm>
                <a:off x="2251" y="2512"/>
                <a:ext cx="7" cy="86"/>
              </a:xfrm>
              <a:custGeom>
                <a:avLst/>
                <a:gdLst>
                  <a:gd name="T0" fmla="*/ 3 w 21"/>
                  <a:gd name="T1" fmla="*/ 86 h 258"/>
                  <a:gd name="T2" fmla="*/ 7 w 21"/>
                  <a:gd name="T3" fmla="*/ 86 h 258"/>
                  <a:gd name="T4" fmla="*/ 7 w 21"/>
                  <a:gd name="T5" fmla="*/ 0 h 258"/>
                  <a:gd name="T6" fmla="*/ 0 w 21"/>
                  <a:gd name="T7" fmla="*/ 0 h 258"/>
                  <a:gd name="T8" fmla="*/ 0 w 21"/>
                  <a:gd name="T9" fmla="*/ 86 h 258"/>
                  <a:gd name="T10" fmla="*/ 3 w 21"/>
                  <a:gd name="T11" fmla="*/ 86 h 2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258"/>
                  <a:gd name="T20" fmla="*/ 21 w 21"/>
                  <a:gd name="T21" fmla="*/ 258 h 2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258">
                    <a:moveTo>
                      <a:pt x="10" y="258"/>
                    </a:moveTo>
                    <a:lnTo>
                      <a:pt x="21" y="258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58"/>
                    </a:lnTo>
                    <a:lnTo>
                      <a:pt x="10" y="2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3" name="Freeform 241"/>
              <p:cNvSpPr>
                <a:spLocks/>
              </p:cNvSpPr>
              <p:nvPr/>
            </p:nvSpPr>
            <p:spPr bwMode="auto">
              <a:xfrm>
                <a:off x="2251" y="2598"/>
                <a:ext cx="7" cy="3"/>
              </a:xfrm>
              <a:custGeom>
                <a:avLst/>
                <a:gdLst>
                  <a:gd name="T0" fmla="*/ 0 w 21"/>
                  <a:gd name="T1" fmla="*/ 0 h 9"/>
                  <a:gd name="T2" fmla="*/ 0 w 21"/>
                  <a:gd name="T3" fmla="*/ 3 h 9"/>
                  <a:gd name="T4" fmla="*/ 3 w 21"/>
                  <a:gd name="T5" fmla="*/ 3 h 9"/>
                  <a:gd name="T6" fmla="*/ 5 w 21"/>
                  <a:gd name="T7" fmla="*/ 3 h 9"/>
                  <a:gd name="T8" fmla="*/ 7 w 21"/>
                  <a:gd name="T9" fmla="*/ 0 h 9"/>
                  <a:gd name="T10" fmla="*/ 0 w 21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9"/>
                  <a:gd name="T20" fmla="*/ 21 w 21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9">
                    <a:moveTo>
                      <a:pt x="0" y="0"/>
                    </a:moveTo>
                    <a:lnTo>
                      <a:pt x="0" y="9"/>
                    </a:lnTo>
                    <a:lnTo>
                      <a:pt x="10" y="9"/>
                    </a:lnTo>
                    <a:lnTo>
                      <a:pt x="15" y="9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4" name="Freeform 242"/>
              <p:cNvSpPr>
                <a:spLocks/>
              </p:cNvSpPr>
              <p:nvPr/>
            </p:nvSpPr>
            <p:spPr bwMode="auto">
              <a:xfrm>
                <a:off x="2674" y="2264"/>
                <a:ext cx="6" cy="4"/>
              </a:xfrm>
              <a:custGeom>
                <a:avLst/>
                <a:gdLst>
                  <a:gd name="T0" fmla="*/ 6 w 20"/>
                  <a:gd name="T1" fmla="*/ 4 h 11"/>
                  <a:gd name="T2" fmla="*/ 5 w 20"/>
                  <a:gd name="T3" fmla="*/ 0 h 11"/>
                  <a:gd name="T4" fmla="*/ 3 w 20"/>
                  <a:gd name="T5" fmla="*/ 0 h 11"/>
                  <a:gd name="T6" fmla="*/ 0 w 20"/>
                  <a:gd name="T7" fmla="*/ 0 h 11"/>
                  <a:gd name="T8" fmla="*/ 0 w 20"/>
                  <a:gd name="T9" fmla="*/ 4 h 11"/>
                  <a:gd name="T10" fmla="*/ 6 w 20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5" name="Freeform 243"/>
              <p:cNvSpPr>
                <a:spLocks/>
              </p:cNvSpPr>
              <p:nvPr/>
            </p:nvSpPr>
            <p:spPr bwMode="auto">
              <a:xfrm>
                <a:off x="2674" y="2268"/>
                <a:ext cx="6" cy="83"/>
              </a:xfrm>
              <a:custGeom>
                <a:avLst/>
                <a:gdLst>
                  <a:gd name="T0" fmla="*/ 3 w 20"/>
                  <a:gd name="T1" fmla="*/ 83 h 251"/>
                  <a:gd name="T2" fmla="*/ 6 w 20"/>
                  <a:gd name="T3" fmla="*/ 83 h 251"/>
                  <a:gd name="T4" fmla="*/ 6 w 20"/>
                  <a:gd name="T5" fmla="*/ 0 h 251"/>
                  <a:gd name="T6" fmla="*/ 0 w 20"/>
                  <a:gd name="T7" fmla="*/ 0 h 251"/>
                  <a:gd name="T8" fmla="*/ 0 w 20"/>
                  <a:gd name="T9" fmla="*/ 83 h 251"/>
                  <a:gd name="T10" fmla="*/ 3 w 20"/>
                  <a:gd name="T11" fmla="*/ 83 h 2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251"/>
                  <a:gd name="T20" fmla="*/ 20 w 20"/>
                  <a:gd name="T21" fmla="*/ 251 h 2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251">
                    <a:moveTo>
                      <a:pt x="11" y="251"/>
                    </a:moveTo>
                    <a:lnTo>
                      <a:pt x="20" y="251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251"/>
                    </a:lnTo>
                    <a:lnTo>
                      <a:pt x="11" y="2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6" name="Freeform 244"/>
              <p:cNvSpPr>
                <a:spLocks/>
              </p:cNvSpPr>
              <p:nvPr/>
            </p:nvSpPr>
            <p:spPr bwMode="auto">
              <a:xfrm>
                <a:off x="2674" y="2351"/>
                <a:ext cx="6" cy="4"/>
              </a:xfrm>
              <a:custGeom>
                <a:avLst/>
                <a:gdLst>
                  <a:gd name="T0" fmla="*/ 0 w 20"/>
                  <a:gd name="T1" fmla="*/ 0 h 11"/>
                  <a:gd name="T2" fmla="*/ 0 w 20"/>
                  <a:gd name="T3" fmla="*/ 4 h 11"/>
                  <a:gd name="T4" fmla="*/ 3 w 20"/>
                  <a:gd name="T5" fmla="*/ 4 h 11"/>
                  <a:gd name="T6" fmla="*/ 5 w 20"/>
                  <a:gd name="T7" fmla="*/ 4 h 11"/>
                  <a:gd name="T8" fmla="*/ 6 w 20"/>
                  <a:gd name="T9" fmla="*/ 0 h 11"/>
                  <a:gd name="T10" fmla="*/ 0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6" y="11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7" name="Freeform 245"/>
              <p:cNvSpPr>
                <a:spLocks/>
              </p:cNvSpPr>
              <p:nvPr/>
            </p:nvSpPr>
            <p:spPr bwMode="auto">
              <a:xfrm>
                <a:off x="2251" y="2595"/>
                <a:ext cx="5" cy="6"/>
              </a:xfrm>
              <a:custGeom>
                <a:avLst/>
                <a:gdLst>
                  <a:gd name="T0" fmla="*/ 2 w 15"/>
                  <a:gd name="T1" fmla="*/ 0 h 19"/>
                  <a:gd name="T2" fmla="*/ 0 w 15"/>
                  <a:gd name="T3" fmla="*/ 3 h 19"/>
                  <a:gd name="T4" fmla="*/ 0 w 15"/>
                  <a:gd name="T5" fmla="*/ 4 h 19"/>
                  <a:gd name="T6" fmla="*/ 2 w 15"/>
                  <a:gd name="T7" fmla="*/ 6 h 19"/>
                  <a:gd name="T8" fmla="*/ 5 w 15"/>
                  <a:gd name="T9" fmla="*/ 6 h 19"/>
                  <a:gd name="T10" fmla="*/ 2 w 1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9"/>
                  <a:gd name="T20" fmla="*/ 15 w 1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9">
                    <a:moveTo>
                      <a:pt x="5" y="0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15" y="19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8" name="Freeform 246"/>
              <p:cNvSpPr>
                <a:spLocks/>
              </p:cNvSpPr>
              <p:nvPr/>
            </p:nvSpPr>
            <p:spPr bwMode="auto">
              <a:xfrm>
                <a:off x="2252" y="2351"/>
                <a:ext cx="427" cy="250"/>
              </a:xfrm>
              <a:custGeom>
                <a:avLst/>
                <a:gdLst>
                  <a:gd name="T0" fmla="*/ 425 w 1280"/>
                  <a:gd name="T1" fmla="*/ 2 h 750"/>
                  <a:gd name="T2" fmla="*/ 423 w 1280"/>
                  <a:gd name="T3" fmla="*/ 0 h 750"/>
                  <a:gd name="T4" fmla="*/ 0 w 1280"/>
                  <a:gd name="T5" fmla="*/ 244 h 750"/>
                  <a:gd name="T6" fmla="*/ 3 w 1280"/>
                  <a:gd name="T7" fmla="*/ 250 h 750"/>
                  <a:gd name="T8" fmla="*/ 427 w 1280"/>
                  <a:gd name="T9" fmla="*/ 5 h 750"/>
                  <a:gd name="T10" fmla="*/ 425 w 1280"/>
                  <a:gd name="T11" fmla="*/ 2 h 7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80"/>
                  <a:gd name="T19" fmla="*/ 0 h 750"/>
                  <a:gd name="T20" fmla="*/ 1280 w 1280"/>
                  <a:gd name="T21" fmla="*/ 750 h 7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80" h="750">
                    <a:moveTo>
                      <a:pt x="1275" y="5"/>
                    </a:moveTo>
                    <a:lnTo>
                      <a:pt x="1269" y="0"/>
                    </a:lnTo>
                    <a:lnTo>
                      <a:pt x="0" y="731"/>
                    </a:lnTo>
                    <a:lnTo>
                      <a:pt x="10" y="750"/>
                    </a:lnTo>
                    <a:lnTo>
                      <a:pt x="1280" y="16"/>
                    </a:lnTo>
                    <a:lnTo>
                      <a:pt x="127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9" name="Freeform 247"/>
              <p:cNvSpPr>
                <a:spLocks/>
              </p:cNvSpPr>
              <p:nvPr/>
            </p:nvSpPr>
            <p:spPr bwMode="auto">
              <a:xfrm>
                <a:off x="2675" y="2351"/>
                <a:ext cx="5" cy="6"/>
              </a:xfrm>
              <a:custGeom>
                <a:avLst/>
                <a:gdLst>
                  <a:gd name="T0" fmla="*/ 4 w 15"/>
                  <a:gd name="T1" fmla="*/ 6 h 16"/>
                  <a:gd name="T2" fmla="*/ 5 w 15"/>
                  <a:gd name="T3" fmla="*/ 4 h 16"/>
                  <a:gd name="T4" fmla="*/ 4 w 15"/>
                  <a:gd name="T5" fmla="*/ 0 h 16"/>
                  <a:gd name="T6" fmla="*/ 2 w 15"/>
                  <a:gd name="T7" fmla="*/ 0 h 16"/>
                  <a:gd name="T8" fmla="*/ 0 w 15"/>
                  <a:gd name="T9" fmla="*/ 0 h 16"/>
                  <a:gd name="T10" fmla="*/ 4 w 15"/>
                  <a:gd name="T11" fmla="*/ 6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6"/>
                  <a:gd name="T20" fmla="*/ 15 w 15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6">
                    <a:moveTo>
                      <a:pt x="11" y="16"/>
                    </a:moveTo>
                    <a:lnTo>
                      <a:pt x="15" y="1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0" name="Freeform 248"/>
              <p:cNvSpPr>
                <a:spLocks/>
              </p:cNvSpPr>
              <p:nvPr/>
            </p:nvSpPr>
            <p:spPr bwMode="auto">
              <a:xfrm>
                <a:off x="2113" y="2271"/>
                <a:ext cx="6" cy="5"/>
              </a:xfrm>
              <a:custGeom>
                <a:avLst/>
                <a:gdLst>
                  <a:gd name="T0" fmla="*/ 6 w 19"/>
                  <a:gd name="T1" fmla="*/ 1 h 15"/>
                  <a:gd name="T2" fmla="*/ 5 w 19"/>
                  <a:gd name="T3" fmla="*/ 0 h 15"/>
                  <a:gd name="T4" fmla="*/ 2 w 19"/>
                  <a:gd name="T5" fmla="*/ 0 h 15"/>
                  <a:gd name="T6" fmla="*/ 0 w 19"/>
                  <a:gd name="T7" fmla="*/ 3 h 15"/>
                  <a:gd name="T8" fmla="*/ 0 w 19"/>
                  <a:gd name="T9" fmla="*/ 5 h 15"/>
                  <a:gd name="T10" fmla="*/ 6 w 19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5"/>
                  <a:gd name="T20" fmla="*/ 19 w 19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5">
                    <a:moveTo>
                      <a:pt x="19" y="4"/>
                    </a:move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1" name="Freeform 249"/>
              <p:cNvSpPr>
                <a:spLocks/>
              </p:cNvSpPr>
              <p:nvPr/>
            </p:nvSpPr>
            <p:spPr bwMode="auto">
              <a:xfrm>
                <a:off x="2113" y="2272"/>
                <a:ext cx="145" cy="328"/>
              </a:xfrm>
              <a:custGeom>
                <a:avLst/>
                <a:gdLst>
                  <a:gd name="T0" fmla="*/ 141 w 434"/>
                  <a:gd name="T1" fmla="*/ 327 h 982"/>
                  <a:gd name="T2" fmla="*/ 145 w 434"/>
                  <a:gd name="T3" fmla="*/ 325 h 982"/>
                  <a:gd name="T4" fmla="*/ 6 w 434"/>
                  <a:gd name="T5" fmla="*/ 0 h 982"/>
                  <a:gd name="T6" fmla="*/ 0 w 434"/>
                  <a:gd name="T7" fmla="*/ 4 h 982"/>
                  <a:gd name="T8" fmla="*/ 138 w 434"/>
                  <a:gd name="T9" fmla="*/ 328 h 982"/>
                  <a:gd name="T10" fmla="*/ 141 w 434"/>
                  <a:gd name="T11" fmla="*/ 327 h 9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4"/>
                  <a:gd name="T19" fmla="*/ 0 h 982"/>
                  <a:gd name="T20" fmla="*/ 434 w 434"/>
                  <a:gd name="T21" fmla="*/ 982 h 9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4" h="982">
                    <a:moveTo>
                      <a:pt x="423" y="978"/>
                    </a:moveTo>
                    <a:lnTo>
                      <a:pt x="434" y="973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413" y="982"/>
                    </a:lnTo>
                    <a:lnTo>
                      <a:pt x="423" y="9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2" name="Freeform 250"/>
              <p:cNvSpPr>
                <a:spLocks/>
              </p:cNvSpPr>
              <p:nvPr/>
            </p:nvSpPr>
            <p:spPr bwMode="auto">
              <a:xfrm>
                <a:off x="2251" y="2597"/>
                <a:ext cx="7" cy="4"/>
              </a:xfrm>
              <a:custGeom>
                <a:avLst/>
                <a:gdLst>
                  <a:gd name="T0" fmla="*/ 0 w 21"/>
                  <a:gd name="T1" fmla="*/ 3 h 14"/>
                  <a:gd name="T2" fmla="*/ 2 w 21"/>
                  <a:gd name="T3" fmla="*/ 4 h 14"/>
                  <a:gd name="T4" fmla="*/ 5 w 21"/>
                  <a:gd name="T5" fmla="*/ 4 h 14"/>
                  <a:gd name="T6" fmla="*/ 7 w 21"/>
                  <a:gd name="T7" fmla="*/ 3 h 14"/>
                  <a:gd name="T8" fmla="*/ 7 w 21"/>
                  <a:gd name="T9" fmla="*/ 0 h 14"/>
                  <a:gd name="T10" fmla="*/ 0 w 21"/>
                  <a:gd name="T11" fmla="*/ 3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4"/>
                  <a:gd name="T20" fmla="*/ 21 w 21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4">
                    <a:moveTo>
                      <a:pt x="0" y="9"/>
                    </a:moveTo>
                    <a:lnTo>
                      <a:pt x="5" y="14"/>
                    </a:lnTo>
                    <a:lnTo>
                      <a:pt x="15" y="14"/>
                    </a:lnTo>
                    <a:lnTo>
                      <a:pt x="21" y="9"/>
                    </a:lnTo>
                    <a:lnTo>
                      <a:pt x="21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251"/>
              <p:cNvSpPr>
                <a:spLocks/>
              </p:cNvSpPr>
              <p:nvPr/>
            </p:nvSpPr>
            <p:spPr bwMode="auto">
              <a:xfrm>
                <a:off x="2113" y="2186"/>
                <a:ext cx="6" cy="3"/>
              </a:xfrm>
              <a:custGeom>
                <a:avLst/>
                <a:gdLst>
                  <a:gd name="T0" fmla="*/ 6 w 19"/>
                  <a:gd name="T1" fmla="*/ 3 h 9"/>
                  <a:gd name="T2" fmla="*/ 5 w 19"/>
                  <a:gd name="T3" fmla="*/ 1 h 9"/>
                  <a:gd name="T4" fmla="*/ 3 w 19"/>
                  <a:gd name="T5" fmla="*/ 0 h 9"/>
                  <a:gd name="T6" fmla="*/ 0 w 19"/>
                  <a:gd name="T7" fmla="*/ 1 h 9"/>
                  <a:gd name="T8" fmla="*/ 0 w 19"/>
                  <a:gd name="T9" fmla="*/ 3 h 9"/>
                  <a:gd name="T10" fmla="*/ 6 w 19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9"/>
                  <a:gd name="T20" fmla="*/ 19 w 19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9">
                    <a:moveTo>
                      <a:pt x="19" y="9"/>
                    </a:moveTo>
                    <a:lnTo>
                      <a:pt x="15" y="4"/>
                    </a:lnTo>
                    <a:lnTo>
                      <a:pt x="10" y="0"/>
                    </a:lnTo>
                    <a:lnTo>
                      <a:pt x="0" y="4"/>
                    </a:lnTo>
                    <a:lnTo>
                      <a:pt x="0" y="9"/>
                    </a:lnTo>
                    <a:lnTo>
                      <a:pt x="19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4" name="Freeform 252"/>
              <p:cNvSpPr>
                <a:spLocks/>
              </p:cNvSpPr>
              <p:nvPr/>
            </p:nvSpPr>
            <p:spPr bwMode="auto">
              <a:xfrm>
                <a:off x="2113" y="2189"/>
                <a:ext cx="6" cy="85"/>
              </a:xfrm>
              <a:custGeom>
                <a:avLst/>
                <a:gdLst>
                  <a:gd name="T0" fmla="*/ 3 w 19"/>
                  <a:gd name="T1" fmla="*/ 85 h 257"/>
                  <a:gd name="T2" fmla="*/ 6 w 19"/>
                  <a:gd name="T3" fmla="*/ 85 h 257"/>
                  <a:gd name="T4" fmla="*/ 6 w 19"/>
                  <a:gd name="T5" fmla="*/ 0 h 257"/>
                  <a:gd name="T6" fmla="*/ 0 w 19"/>
                  <a:gd name="T7" fmla="*/ 0 h 257"/>
                  <a:gd name="T8" fmla="*/ 0 w 19"/>
                  <a:gd name="T9" fmla="*/ 85 h 257"/>
                  <a:gd name="T10" fmla="*/ 3 w 19"/>
                  <a:gd name="T11" fmla="*/ 85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7"/>
                  <a:gd name="T20" fmla="*/ 19 w 19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7">
                    <a:moveTo>
                      <a:pt x="10" y="257"/>
                    </a:moveTo>
                    <a:lnTo>
                      <a:pt x="19" y="257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257"/>
                    </a:lnTo>
                    <a:lnTo>
                      <a:pt x="10" y="2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253"/>
              <p:cNvSpPr>
                <a:spLocks/>
              </p:cNvSpPr>
              <p:nvPr/>
            </p:nvSpPr>
            <p:spPr bwMode="auto">
              <a:xfrm>
                <a:off x="2113" y="2274"/>
                <a:ext cx="6" cy="4"/>
              </a:xfrm>
              <a:custGeom>
                <a:avLst/>
                <a:gdLst>
                  <a:gd name="T0" fmla="*/ 0 w 19"/>
                  <a:gd name="T1" fmla="*/ 0 h 10"/>
                  <a:gd name="T2" fmla="*/ 0 w 19"/>
                  <a:gd name="T3" fmla="*/ 4 h 10"/>
                  <a:gd name="T4" fmla="*/ 3 w 19"/>
                  <a:gd name="T5" fmla="*/ 4 h 10"/>
                  <a:gd name="T6" fmla="*/ 5 w 19"/>
                  <a:gd name="T7" fmla="*/ 4 h 10"/>
                  <a:gd name="T8" fmla="*/ 6 w 19"/>
                  <a:gd name="T9" fmla="*/ 0 h 10"/>
                  <a:gd name="T10" fmla="*/ 0 w 19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0"/>
                  <a:gd name="T20" fmla="*/ 19 w 19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0">
                    <a:moveTo>
                      <a:pt x="0" y="0"/>
                    </a:moveTo>
                    <a:lnTo>
                      <a:pt x="0" y="10"/>
                    </a:lnTo>
                    <a:lnTo>
                      <a:pt x="10" y="10"/>
                    </a:lnTo>
                    <a:lnTo>
                      <a:pt x="15" y="10"/>
                    </a:lnTo>
                    <a:lnTo>
                      <a:pt x="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6" name="Freeform 254"/>
              <p:cNvSpPr>
                <a:spLocks/>
              </p:cNvSpPr>
              <p:nvPr/>
            </p:nvSpPr>
            <p:spPr bwMode="auto">
              <a:xfrm>
                <a:off x="1769" y="2633"/>
                <a:ext cx="15" cy="19"/>
              </a:xfrm>
              <a:custGeom>
                <a:avLst/>
                <a:gdLst>
                  <a:gd name="T0" fmla="*/ 5 w 46"/>
                  <a:gd name="T1" fmla="*/ 0 h 56"/>
                  <a:gd name="T2" fmla="*/ 0 w 46"/>
                  <a:gd name="T3" fmla="*/ 7 h 56"/>
                  <a:gd name="T4" fmla="*/ 2 w 46"/>
                  <a:gd name="T5" fmla="*/ 14 h 56"/>
                  <a:gd name="T6" fmla="*/ 7 w 46"/>
                  <a:gd name="T7" fmla="*/ 19 h 56"/>
                  <a:gd name="T8" fmla="*/ 15 w 46"/>
                  <a:gd name="T9" fmla="*/ 19 h 56"/>
                  <a:gd name="T10" fmla="*/ 5 w 46"/>
                  <a:gd name="T11" fmla="*/ 0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6"/>
                  <a:gd name="T20" fmla="*/ 46 w 46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6">
                    <a:moveTo>
                      <a:pt x="15" y="0"/>
                    </a:moveTo>
                    <a:lnTo>
                      <a:pt x="0" y="20"/>
                    </a:lnTo>
                    <a:lnTo>
                      <a:pt x="5" y="41"/>
                    </a:lnTo>
                    <a:lnTo>
                      <a:pt x="21" y="56"/>
                    </a:lnTo>
                    <a:lnTo>
                      <a:pt x="46" y="56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Freeform 255"/>
              <p:cNvSpPr>
                <a:spLocks/>
              </p:cNvSpPr>
              <p:nvPr/>
            </p:nvSpPr>
            <p:spPr bwMode="auto">
              <a:xfrm>
                <a:off x="1774" y="2398"/>
                <a:ext cx="418" cy="254"/>
              </a:xfrm>
              <a:custGeom>
                <a:avLst/>
                <a:gdLst>
                  <a:gd name="T0" fmla="*/ 412 w 1254"/>
                  <a:gd name="T1" fmla="*/ 8 h 761"/>
                  <a:gd name="T2" fmla="*/ 406 w 1254"/>
                  <a:gd name="T3" fmla="*/ 0 h 761"/>
                  <a:gd name="T4" fmla="*/ 0 w 1254"/>
                  <a:gd name="T5" fmla="*/ 235 h 761"/>
                  <a:gd name="T6" fmla="*/ 10 w 1254"/>
                  <a:gd name="T7" fmla="*/ 254 h 761"/>
                  <a:gd name="T8" fmla="*/ 418 w 1254"/>
                  <a:gd name="T9" fmla="*/ 17 h 761"/>
                  <a:gd name="T10" fmla="*/ 412 w 1254"/>
                  <a:gd name="T11" fmla="*/ 8 h 7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4"/>
                  <a:gd name="T19" fmla="*/ 0 h 761"/>
                  <a:gd name="T20" fmla="*/ 1254 w 1254"/>
                  <a:gd name="T21" fmla="*/ 761 h 7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4" h="761">
                    <a:moveTo>
                      <a:pt x="1235" y="25"/>
                    </a:moveTo>
                    <a:lnTo>
                      <a:pt x="1219" y="0"/>
                    </a:lnTo>
                    <a:lnTo>
                      <a:pt x="0" y="705"/>
                    </a:lnTo>
                    <a:lnTo>
                      <a:pt x="31" y="761"/>
                    </a:lnTo>
                    <a:lnTo>
                      <a:pt x="1254" y="51"/>
                    </a:lnTo>
                    <a:lnTo>
                      <a:pt x="1235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8" name="Freeform 256"/>
              <p:cNvSpPr>
                <a:spLocks/>
              </p:cNvSpPr>
              <p:nvPr/>
            </p:nvSpPr>
            <p:spPr bwMode="auto">
              <a:xfrm>
                <a:off x="2180" y="2398"/>
                <a:ext cx="15" cy="17"/>
              </a:xfrm>
              <a:custGeom>
                <a:avLst/>
                <a:gdLst>
                  <a:gd name="T0" fmla="*/ 11 w 46"/>
                  <a:gd name="T1" fmla="*/ 17 h 51"/>
                  <a:gd name="T2" fmla="*/ 15 w 46"/>
                  <a:gd name="T3" fmla="*/ 10 h 51"/>
                  <a:gd name="T4" fmla="*/ 15 w 46"/>
                  <a:gd name="T5" fmla="*/ 4 h 51"/>
                  <a:gd name="T6" fmla="*/ 8 w 46"/>
                  <a:gd name="T7" fmla="*/ 0 h 51"/>
                  <a:gd name="T8" fmla="*/ 0 w 46"/>
                  <a:gd name="T9" fmla="*/ 0 h 51"/>
                  <a:gd name="T10" fmla="*/ 11 w 46"/>
                  <a:gd name="T11" fmla="*/ 1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1"/>
                  <a:gd name="T20" fmla="*/ 46 w 4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1">
                    <a:moveTo>
                      <a:pt x="35" y="51"/>
                    </a:moveTo>
                    <a:lnTo>
                      <a:pt x="46" y="30"/>
                    </a:lnTo>
                    <a:lnTo>
                      <a:pt x="46" y="1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5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Freeform 257"/>
              <p:cNvSpPr>
                <a:spLocks/>
              </p:cNvSpPr>
              <p:nvPr/>
            </p:nvSpPr>
            <p:spPr bwMode="auto">
              <a:xfrm>
                <a:off x="1759" y="2586"/>
                <a:ext cx="25" cy="72"/>
              </a:xfrm>
              <a:custGeom>
                <a:avLst/>
                <a:gdLst>
                  <a:gd name="T0" fmla="*/ 25 w 76"/>
                  <a:gd name="T1" fmla="*/ 7 h 216"/>
                  <a:gd name="T2" fmla="*/ 25 w 76"/>
                  <a:gd name="T3" fmla="*/ 61 h 216"/>
                  <a:gd name="T4" fmla="*/ 2 w 76"/>
                  <a:gd name="T5" fmla="*/ 72 h 216"/>
                  <a:gd name="T6" fmla="*/ 0 w 76"/>
                  <a:gd name="T7" fmla="*/ 0 h 216"/>
                  <a:gd name="T8" fmla="*/ 25 w 76"/>
                  <a:gd name="T9" fmla="*/ 7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6"/>
                  <a:gd name="T16" fmla="*/ 0 h 216"/>
                  <a:gd name="T17" fmla="*/ 76 w 76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6" h="216">
                    <a:moveTo>
                      <a:pt x="76" y="20"/>
                    </a:moveTo>
                    <a:lnTo>
                      <a:pt x="76" y="182"/>
                    </a:lnTo>
                    <a:lnTo>
                      <a:pt x="5" y="216"/>
                    </a:lnTo>
                    <a:lnTo>
                      <a:pt x="0" y="0"/>
                    </a:lnTo>
                    <a:lnTo>
                      <a:pt x="76" y="20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0" name="Freeform 258"/>
              <p:cNvSpPr>
                <a:spLocks/>
              </p:cNvSpPr>
              <p:nvPr/>
            </p:nvSpPr>
            <p:spPr bwMode="auto">
              <a:xfrm>
                <a:off x="1760" y="2647"/>
                <a:ext cx="51" cy="42"/>
              </a:xfrm>
              <a:custGeom>
                <a:avLst/>
                <a:gdLst>
                  <a:gd name="T0" fmla="*/ 24 w 151"/>
                  <a:gd name="T1" fmla="*/ 0 h 125"/>
                  <a:gd name="T2" fmla="*/ 0 w 151"/>
                  <a:gd name="T3" fmla="*/ 11 h 125"/>
                  <a:gd name="T4" fmla="*/ 46 w 151"/>
                  <a:gd name="T5" fmla="*/ 42 h 125"/>
                  <a:gd name="T6" fmla="*/ 51 w 151"/>
                  <a:gd name="T7" fmla="*/ 15 h 125"/>
                  <a:gd name="T8" fmla="*/ 24 w 151"/>
                  <a:gd name="T9" fmla="*/ 0 h 1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1"/>
                  <a:gd name="T16" fmla="*/ 0 h 125"/>
                  <a:gd name="T17" fmla="*/ 151 w 151"/>
                  <a:gd name="T18" fmla="*/ 125 h 1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1" h="125">
                    <a:moveTo>
                      <a:pt x="71" y="0"/>
                    </a:moveTo>
                    <a:lnTo>
                      <a:pt x="0" y="34"/>
                    </a:lnTo>
                    <a:lnTo>
                      <a:pt x="135" y="125"/>
                    </a:lnTo>
                    <a:lnTo>
                      <a:pt x="151" y="45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Freeform 259"/>
              <p:cNvSpPr>
                <a:spLocks/>
              </p:cNvSpPr>
              <p:nvPr/>
            </p:nvSpPr>
            <p:spPr bwMode="auto">
              <a:xfrm>
                <a:off x="1894" y="2551"/>
                <a:ext cx="19" cy="287"/>
              </a:xfrm>
              <a:custGeom>
                <a:avLst/>
                <a:gdLst>
                  <a:gd name="T0" fmla="*/ 0 w 57"/>
                  <a:gd name="T1" fmla="*/ 287 h 862"/>
                  <a:gd name="T2" fmla="*/ 0 w 57"/>
                  <a:gd name="T3" fmla="*/ 12 h 862"/>
                  <a:gd name="T4" fmla="*/ 19 w 57"/>
                  <a:gd name="T5" fmla="*/ 0 h 862"/>
                  <a:gd name="T6" fmla="*/ 19 w 57"/>
                  <a:gd name="T7" fmla="*/ 277 h 862"/>
                  <a:gd name="T8" fmla="*/ 0 w 57"/>
                  <a:gd name="T9" fmla="*/ 287 h 8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"/>
                  <a:gd name="T16" fmla="*/ 0 h 862"/>
                  <a:gd name="T17" fmla="*/ 57 w 57"/>
                  <a:gd name="T18" fmla="*/ 862 h 8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" h="862">
                    <a:moveTo>
                      <a:pt x="0" y="862"/>
                    </a:moveTo>
                    <a:lnTo>
                      <a:pt x="0" y="36"/>
                    </a:lnTo>
                    <a:lnTo>
                      <a:pt x="57" y="0"/>
                    </a:lnTo>
                    <a:lnTo>
                      <a:pt x="57" y="832"/>
                    </a:lnTo>
                    <a:lnTo>
                      <a:pt x="0" y="86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2" name="Freeform 260"/>
              <p:cNvSpPr>
                <a:spLocks/>
              </p:cNvSpPr>
              <p:nvPr/>
            </p:nvSpPr>
            <p:spPr bwMode="auto">
              <a:xfrm>
                <a:off x="1675" y="2424"/>
                <a:ext cx="238" cy="137"/>
              </a:xfrm>
              <a:custGeom>
                <a:avLst/>
                <a:gdLst>
                  <a:gd name="T0" fmla="*/ 219 w 716"/>
                  <a:gd name="T1" fmla="*/ 137 h 412"/>
                  <a:gd name="T2" fmla="*/ 0 w 716"/>
                  <a:gd name="T3" fmla="*/ 12 h 412"/>
                  <a:gd name="T4" fmla="*/ 17 w 716"/>
                  <a:gd name="T5" fmla="*/ 0 h 412"/>
                  <a:gd name="T6" fmla="*/ 238 w 716"/>
                  <a:gd name="T7" fmla="*/ 127 h 412"/>
                  <a:gd name="T8" fmla="*/ 219 w 716"/>
                  <a:gd name="T9" fmla="*/ 137 h 4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16"/>
                  <a:gd name="T16" fmla="*/ 0 h 412"/>
                  <a:gd name="T17" fmla="*/ 716 w 716"/>
                  <a:gd name="T18" fmla="*/ 412 h 4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16" h="412">
                    <a:moveTo>
                      <a:pt x="659" y="412"/>
                    </a:moveTo>
                    <a:lnTo>
                      <a:pt x="0" y="36"/>
                    </a:lnTo>
                    <a:lnTo>
                      <a:pt x="50" y="0"/>
                    </a:lnTo>
                    <a:lnTo>
                      <a:pt x="716" y="382"/>
                    </a:lnTo>
                    <a:lnTo>
                      <a:pt x="659" y="412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Freeform 261"/>
              <p:cNvSpPr>
                <a:spLocks noEditPoints="1"/>
              </p:cNvSpPr>
              <p:nvPr/>
            </p:nvSpPr>
            <p:spPr bwMode="auto">
              <a:xfrm>
                <a:off x="1675" y="2436"/>
                <a:ext cx="219" cy="402"/>
              </a:xfrm>
              <a:custGeom>
                <a:avLst/>
                <a:gdLst>
                  <a:gd name="T0" fmla="*/ 92 w 659"/>
                  <a:gd name="T1" fmla="*/ 222 h 1208"/>
                  <a:gd name="T2" fmla="*/ 92 w 659"/>
                  <a:gd name="T3" fmla="*/ 157 h 1208"/>
                  <a:gd name="T4" fmla="*/ 127 w 659"/>
                  <a:gd name="T5" fmla="*/ 179 h 1208"/>
                  <a:gd name="T6" fmla="*/ 127 w 659"/>
                  <a:gd name="T7" fmla="*/ 243 h 1208"/>
                  <a:gd name="T8" fmla="*/ 92 w 659"/>
                  <a:gd name="T9" fmla="*/ 222 h 1208"/>
                  <a:gd name="T10" fmla="*/ 0 w 659"/>
                  <a:gd name="T11" fmla="*/ 275 h 1208"/>
                  <a:gd name="T12" fmla="*/ 0 w 659"/>
                  <a:gd name="T13" fmla="*/ 0 h 1208"/>
                  <a:gd name="T14" fmla="*/ 219 w 659"/>
                  <a:gd name="T15" fmla="*/ 125 h 1208"/>
                  <a:gd name="T16" fmla="*/ 219 w 659"/>
                  <a:gd name="T17" fmla="*/ 402 h 1208"/>
                  <a:gd name="T18" fmla="*/ 0 w 659"/>
                  <a:gd name="T19" fmla="*/ 275 h 12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9"/>
                  <a:gd name="T31" fmla="*/ 0 h 1208"/>
                  <a:gd name="T32" fmla="*/ 659 w 659"/>
                  <a:gd name="T33" fmla="*/ 1208 h 12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9" h="1208">
                    <a:moveTo>
                      <a:pt x="277" y="668"/>
                    </a:moveTo>
                    <a:lnTo>
                      <a:pt x="277" y="472"/>
                    </a:lnTo>
                    <a:lnTo>
                      <a:pt x="383" y="538"/>
                    </a:lnTo>
                    <a:lnTo>
                      <a:pt x="383" y="729"/>
                    </a:lnTo>
                    <a:lnTo>
                      <a:pt x="277" y="668"/>
                    </a:lnTo>
                    <a:close/>
                    <a:moveTo>
                      <a:pt x="0" y="825"/>
                    </a:moveTo>
                    <a:lnTo>
                      <a:pt x="0" y="0"/>
                    </a:lnTo>
                    <a:lnTo>
                      <a:pt x="659" y="376"/>
                    </a:lnTo>
                    <a:lnTo>
                      <a:pt x="659" y="1208"/>
                    </a:lnTo>
                    <a:lnTo>
                      <a:pt x="0" y="825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4" name="Freeform 262"/>
              <p:cNvSpPr>
                <a:spLocks/>
              </p:cNvSpPr>
              <p:nvPr/>
            </p:nvSpPr>
            <p:spPr bwMode="auto">
              <a:xfrm>
                <a:off x="1762" y="2655"/>
                <a:ext cx="5" cy="7"/>
              </a:xfrm>
              <a:custGeom>
                <a:avLst/>
                <a:gdLst>
                  <a:gd name="T0" fmla="*/ 2 w 15"/>
                  <a:gd name="T1" fmla="*/ 0 h 20"/>
                  <a:gd name="T2" fmla="*/ 0 w 15"/>
                  <a:gd name="T3" fmla="*/ 1 h 20"/>
                  <a:gd name="T4" fmla="*/ 0 w 15"/>
                  <a:gd name="T5" fmla="*/ 3 h 20"/>
                  <a:gd name="T6" fmla="*/ 3 w 15"/>
                  <a:gd name="T7" fmla="*/ 7 h 20"/>
                  <a:gd name="T8" fmla="*/ 5 w 15"/>
                  <a:gd name="T9" fmla="*/ 7 h 20"/>
                  <a:gd name="T10" fmla="*/ 2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5" name="Freeform 263"/>
              <p:cNvSpPr>
                <a:spLocks/>
              </p:cNvSpPr>
              <p:nvPr/>
            </p:nvSpPr>
            <p:spPr bwMode="auto">
              <a:xfrm>
                <a:off x="1764" y="2644"/>
                <a:ext cx="23" cy="18"/>
              </a:xfrm>
              <a:custGeom>
                <a:avLst/>
                <a:gdLst>
                  <a:gd name="T0" fmla="*/ 22 w 70"/>
                  <a:gd name="T1" fmla="*/ 3 h 55"/>
                  <a:gd name="T2" fmla="*/ 20 w 70"/>
                  <a:gd name="T3" fmla="*/ 0 h 55"/>
                  <a:gd name="T4" fmla="*/ 0 w 70"/>
                  <a:gd name="T5" fmla="*/ 11 h 55"/>
                  <a:gd name="T6" fmla="*/ 3 w 70"/>
                  <a:gd name="T7" fmla="*/ 18 h 55"/>
                  <a:gd name="T8" fmla="*/ 23 w 70"/>
                  <a:gd name="T9" fmla="*/ 8 h 55"/>
                  <a:gd name="T10" fmla="*/ 22 w 70"/>
                  <a:gd name="T11" fmla="*/ 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55"/>
                  <a:gd name="T20" fmla="*/ 70 w 7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55">
                    <a:moveTo>
                      <a:pt x="66" y="10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70" y="25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6" name="Freeform 264"/>
              <p:cNvSpPr>
                <a:spLocks/>
              </p:cNvSpPr>
              <p:nvPr/>
            </p:nvSpPr>
            <p:spPr bwMode="auto">
              <a:xfrm>
                <a:off x="1784" y="2644"/>
                <a:ext cx="5" cy="8"/>
              </a:xfrm>
              <a:custGeom>
                <a:avLst/>
                <a:gdLst>
                  <a:gd name="T0" fmla="*/ 3 w 14"/>
                  <a:gd name="T1" fmla="*/ 8 h 25"/>
                  <a:gd name="T2" fmla="*/ 5 w 14"/>
                  <a:gd name="T3" fmla="*/ 4 h 25"/>
                  <a:gd name="T4" fmla="*/ 5 w 14"/>
                  <a:gd name="T5" fmla="*/ 2 h 25"/>
                  <a:gd name="T6" fmla="*/ 2 w 14"/>
                  <a:gd name="T7" fmla="*/ 0 h 25"/>
                  <a:gd name="T8" fmla="*/ 0 w 14"/>
                  <a:gd name="T9" fmla="*/ 0 h 25"/>
                  <a:gd name="T10" fmla="*/ 3 w 14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9" y="25"/>
                    </a:moveTo>
                    <a:lnTo>
                      <a:pt x="14" y="14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7" name="Freeform 265"/>
              <p:cNvSpPr>
                <a:spLocks/>
              </p:cNvSpPr>
              <p:nvPr/>
            </p:nvSpPr>
            <p:spPr bwMode="auto">
              <a:xfrm>
                <a:off x="1762" y="2655"/>
                <a:ext cx="5" cy="7"/>
              </a:xfrm>
              <a:custGeom>
                <a:avLst/>
                <a:gdLst>
                  <a:gd name="T0" fmla="*/ 2 w 15"/>
                  <a:gd name="T1" fmla="*/ 0 h 20"/>
                  <a:gd name="T2" fmla="*/ 0 w 15"/>
                  <a:gd name="T3" fmla="*/ 1 h 20"/>
                  <a:gd name="T4" fmla="*/ 0 w 15"/>
                  <a:gd name="T5" fmla="*/ 3 h 20"/>
                  <a:gd name="T6" fmla="*/ 3 w 15"/>
                  <a:gd name="T7" fmla="*/ 7 h 20"/>
                  <a:gd name="T8" fmla="*/ 5 w 15"/>
                  <a:gd name="T9" fmla="*/ 7 h 20"/>
                  <a:gd name="T10" fmla="*/ 2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4"/>
                    </a:lnTo>
                    <a:lnTo>
                      <a:pt x="0" y="9"/>
                    </a:lnTo>
                    <a:lnTo>
                      <a:pt x="9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8" name="Freeform 266"/>
              <p:cNvSpPr>
                <a:spLocks/>
              </p:cNvSpPr>
              <p:nvPr/>
            </p:nvSpPr>
            <p:spPr bwMode="auto">
              <a:xfrm>
                <a:off x="1764" y="2644"/>
                <a:ext cx="23" cy="18"/>
              </a:xfrm>
              <a:custGeom>
                <a:avLst/>
                <a:gdLst>
                  <a:gd name="T0" fmla="*/ 22 w 70"/>
                  <a:gd name="T1" fmla="*/ 3 h 55"/>
                  <a:gd name="T2" fmla="*/ 20 w 70"/>
                  <a:gd name="T3" fmla="*/ 0 h 55"/>
                  <a:gd name="T4" fmla="*/ 0 w 70"/>
                  <a:gd name="T5" fmla="*/ 11 h 55"/>
                  <a:gd name="T6" fmla="*/ 3 w 70"/>
                  <a:gd name="T7" fmla="*/ 18 h 55"/>
                  <a:gd name="T8" fmla="*/ 23 w 70"/>
                  <a:gd name="T9" fmla="*/ 8 h 55"/>
                  <a:gd name="T10" fmla="*/ 22 w 70"/>
                  <a:gd name="T11" fmla="*/ 3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55"/>
                  <a:gd name="T20" fmla="*/ 70 w 70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55">
                    <a:moveTo>
                      <a:pt x="66" y="10"/>
                    </a:moveTo>
                    <a:lnTo>
                      <a:pt x="61" y="0"/>
                    </a:lnTo>
                    <a:lnTo>
                      <a:pt x="0" y="35"/>
                    </a:lnTo>
                    <a:lnTo>
                      <a:pt x="10" y="55"/>
                    </a:lnTo>
                    <a:lnTo>
                      <a:pt x="70" y="25"/>
                    </a:lnTo>
                    <a:lnTo>
                      <a:pt x="66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9" name="Freeform 267"/>
              <p:cNvSpPr>
                <a:spLocks/>
              </p:cNvSpPr>
              <p:nvPr/>
            </p:nvSpPr>
            <p:spPr bwMode="auto">
              <a:xfrm>
                <a:off x="1784" y="2644"/>
                <a:ext cx="5" cy="8"/>
              </a:xfrm>
              <a:custGeom>
                <a:avLst/>
                <a:gdLst>
                  <a:gd name="T0" fmla="*/ 3 w 14"/>
                  <a:gd name="T1" fmla="*/ 8 h 25"/>
                  <a:gd name="T2" fmla="*/ 5 w 14"/>
                  <a:gd name="T3" fmla="*/ 4 h 25"/>
                  <a:gd name="T4" fmla="*/ 5 w 14"/>
                  <a:gd name="T5" fmla="*/ 2 h 25"/>
                  <a:gd name="T6" fmla="*/ 2 w 14"/>
                  <a:gd name="T7" fmla="*/ 0 h 25"/>
                  <a:gd name="T8" fmla="*/ 0 w 14"/>
                  <a:gd name="T9" fmla="*/ 0 h 25"/>
                  <a:gd name="T10" fmla="*/ 3 w 14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9" y="25"/>
                    </a:moveTo>
                    <a:lnTo>
                      <a:pt x="14" y="14"/>
                    </a:lnTo>
                    <a:lnTo>
                      <a:pt x="14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0" name="Freeform 268"/>
              <p:cNvSpPr>
                <a:spLocks/>
              </p:cNvSpPr>
              <p:nvPr/>
            </p:nvSpPr>
            <p:spPr bwMode="auto">
              <a:xfrm>
                <a:off x="1782" y="2601"/>
                <a:ext cx="7" cy="4"/>
              </a:xfrm>
              <a:custGeom>
                <a:avLst/>
                <a:gdLst>
                  <a:gd name="T0" fmla="*/ 7 w 20"/>
                  <a:gd name="T1" fmla="*/ 4 h 11"/>
                  <a:gd name="T2" fmla="*/ 5 w 20"/>
                  <a:gd name="T3" fmla="*/ 2 h 11"/>
                  <a:gd name="T4" fmla="*/ 4 w 20"/>
                  <a:gd name="T5" fmla="*/ 0 h 11"/>
                  <a:gd name="T6" fmla="*/ 0 w 20"/>
                  <a:gd name="T7" fmla="*/ 2 h 11"/>
                  <a:gd name="T8" fmla="*/ 0 w 20"/>
                  <a:gd name="T9" fmla="*/ 4 h 11"/>
                  <a:gd name="T10" fmla="*/ 7 w 20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5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1" name="Freeform 269"/>
              <p:cNvSpPr>
                <a:spLocks/>
              </p:cNvSpPr>
              <p:nvPr/>
            </p:nvSpPr>
            <p:spPr bwMode="auto">
              <a:xfrm>
                <a:off x="1782" y="2605"/>
                <a:ext cx="7" cy="47"/>
              </a:xfrm>
              <a:custGeom>
                <a:avLst/>
                <a:gdLst>
                  <a:gd name="T0" fmla="*/ 5 w 20"/>
                  <a:gd name="T1" fmla="*/ 40 h 141"/>
                  <a:gd name="T2" fmla="*/ 7 w 20"/>
                  <a:gd name="T3" fmla="*/ 42 h 141"/>
                  <a:gd name="T4" fmla="*/ 7 w 20"/>
                  <a:gd name="T5" fmla="*/ 0 h 141"/>
                  <a:gd name="T6" fmla="*/ 0 w 20"/>
                  <a:gd name="T7" fmla="*/ 0 h 141"/>
                  <a:gd name="T8" fmla="*/ 0 w 20"/>
                  <a:gd name="T9" fmla="*/ 42 h 141"/>
                  <a:gd name="T10" fmla="*/ 2 w 20"/>
                  <a:gd name="T11" fmla="*/ 45 h 141"/>
                  <a:gd name="T12" fmla="*/ 0 w 20"/>
                  <a:gd name="T13" fmla="*/ 42 h 141"/>
                  <a:gd name="T14" fmla="*/ 0 w 20"/>
                  <a:gd name="T15" fmla="*/ 45 h 141"/>
                  <a:gd name="T16" fmla="*/ 4 w 20"/>
                  <a:gd name="T17" fmla="*/ 47 h 141"/>
                  <a:gd name="T18" fmla="*/ 5 w 20"/>
                  <a:gd name="T19" fmla="*/ 45 h 141"/>
                  <a:gd name="T20" fmla="*/ 7 w 20"/>
                  <a:gd name="T21" fmla="*/ 42 h 141"/>
                  <a:gd name="T22" fmla="*/ 5 w 20"/>
                  <a:gd name="T23" fmla="*/ 4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41"/>
                  <a:gd name="T38" fmla="*/ 20 w 20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41">
                    <a:moveTo>
                      <a:pt x="15" y="121"/>
                    </a:moveTo>
                    <a:lnTo>
                      <a:pt x="20" y="126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" y="135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11" y="141"/>
                    </a:lnTo>
                    <a:lnTo>
                      <a:pt x="15" y="135"/>
                    </a:lnTo>
                    <a:lnTo>
                      <a:pt x="20" y="126"/>
                    </a:lnTo>
                    <a:lnTo>
                      <a:pt x="1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2" name="Freeform 270"/>
              <p:cNvSpPr>
                <a:spLocks/>
              </p:cNvSpPr>
              <p:nvPr/>
            </p:nvSpPr>
            <p:spPr bwMode="auto">
              <a:xfrm>
                <a:off x="1784" y="2645"/>
                <a:ext cx="20" cy="15"/>
              </a:xfrm>
              <a:custGeom>
                <a:avLst/>
                <a:gdLst>
                  <a:gd name="T0" fmla="*/ 18 w 60"/>
                  <a:gd name="T1" fmla="*/ 13 h 45"/>
                  <a:gd name="T2" fmla="*/ 20 w 60"/>
                  <a:gd name="T3" fmla="*/ 10 h 45"/>
                  <a:gd name="T4" fmla="*/ 3 w 60"/>
                  <a:gd name="T5" fmla="*/ 0 h 45"/>
                  <a:gd name="T6" fmla="*/ 0 w 60"/>
                  <a:gd name="T7" fmla="*/ 5 h 45"/>
                  <a:gd name="T8" fmla="*/ 17 w 60"/>
                  <a:gd name="T9" fmla="*/ 15 h 45"/>
                  <a:gd name="T10" fmla="*/ 18 w 60"/>
                  <a:gd name="T11" fmla="*/ 1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5"/>
                  <a:gd name="T20" fmla="*/ 60 w 6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5">
                    <a:moveTo>
                      <a:pt x="55" y="39"/>
                    </a:moveTo>
                    <a:lnTo>
                      <a:pt x="60" y="30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0" y="45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3" name="Freeform 271"/>
              <p:cNvSpPr>
                <a:spLocks/>
              </p:cNvSpPr>
              <p:nvPr/>
            </p:nvSpPr>
            <p:spPr bwMode="auto">
              <a:xfrm>
                <a:off x="1801" y="2655"/>
                <a:ext cx="4" cy="5"/>
              </a:xfrm>
              <a:custGeom>
                <a:avLst/>
                <a:gdLst>
                  <a:gd name="T0" fmla="*/ 0 w 14"/>
                  <a:gd name="T1" fmla="*/ 5 h 15"/>
                  <a:gd name="T2" fmla="*/ 1 w 14"/>
                  <a:gd name="T3" fmla="*/ 5 h 15"/>
                  <a:gd name="T4" fmla="*/ 3 w 14"/>
                  <a:gd name="T5" fmla="*/ 3 h 15"/>
                  <a:gd name="T6" fmla="*/ 4 w 14"/>
                  <a:gd name="T7" fmla="*/ 1 h 15"/>
                  <a:gd name="T8" fmla="*/ 3 w 14"/>
                  <a:gd name="T9" fmla="*/ 0 h 15"/>
                  <a:gd name="T10" fmla="*/ 0 w 14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0" y="15"/>
                    </a:moveTo>
                    <a:lnTo>
                      <a:pt x="5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4" name="Freeform 272"/>
              <p:cNvSpPr>
                <a:spLocks/>
              </p:cNvSpPr>
              <p:nvPr/>
            </p:nvSpPr>
            <p:spPr bwMode="auto">
              <a:xfrm>
                <a:off x="1782" y="2601"/>
                <a:ext cx="7" cy="4"/>
              </a:xfrm>
              <a:custGeom>
                <a:avLst/>
                <a:gdLst>
                  <a:gd name="T0" fmla="*/ 7 w 20"/>
                  <a:gd name="T1" fmla="*/ 4 h 11"/>
                  <a:gd name="T2" fmla="*/ 5 w 20"/>
                  <a:gd name="T3" fmla="*/ 2 h 11"/>
                  <a:gd name="T4" fmla="*/ 4 w 20"/>
                  <a:gd name="T5" fmla="*/ 0 h 11"/>
                  <a:gd name="T6" fmla="*/ 0 w 20"/>
                  <a:gd name="T7" fmla="*/ 2 h 11"/>
                  <a:gd name="T8" fmla="*/ 0 w 20"/>
                  <a:gd name="T9" fmla="*/ 4 h 11"/>
                  <a:gd name="T10" fmla="*/ 7 w 20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20" y="11"/>
                    </a:moveTo>
                    <a:lnTo>
                      <a:pt x="15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5" name="Freeform 273"/>
              <p:cNvSpPr>
                <a:spLocks/>
              </p:cNvSpPr>
              <p:nvPr/>
            </p:nvSpPr>
            <p:spPr bwMode="auto">
              <a:xfrm>
                <a:off x="1782" y="2605"/>
                <a:ext cx="7" cy="47"/>
              </a:xfrm>
              <a:custGeom>
                <a:avLst/>
                <a:gdLst>
                  <a:gd name="T0" fmla="*/ 5 w 20"/>
                  <a:gd name="T1" fmla="*/ 40 h 141"/>
                  <a:gd name="T2" fmla="*/ 7 w 20"/>
                  <a:gd name="T3" fmla="*/ 42 h 141"/>
                  <a:gd name="T4" fmla="*/ 7 w 20"/>
                  <a:gd name="T5" fmla="*/ 0 h 141"/>
                  <a:gd name="T6" fmla="*/ 0 w 20"/>
                  <a:gd name="T7" fmla="*/ 0 h 141"/>
                  <a:gd name="T8" fmla="*/ 0 w 20"/>
                  <a:gd name="T9" fmla="*/ 42 h 141"/>
                  <a:gd name="T10" fmla="*/ 2 w 20"/>
                  <a:gd name="T11" fmla="*/ 45 h 141"/>
                  <a:gd name="T12" fmla="*/ 0 w 20"/>
                  <a:gd name="T13" fmla="*/ 42 h 141"/>
                  <a:gd name="T14" fmla="*/ 0 w 20"/>
                  <a:gd name="T15" fmla="*/ 45 h 141"/>
                  <a:gd name="T16" fmla="*/ 4 w 20"/>
                  <a:gd name="T17" fmla="*/ 47 h 141"/>
                  <a:gd name="T18" fmla="*/ 5 w 20"/>
                  <a:gd name="T19" fmla="*/ 45 h 141"/>
                  <a:gd name="T20" fmla="*/ 7 w 20"/>
                  <a:gd name="T21" fmla="*/ 42 h 141"/>
                  <a:gd name="T22" fmla="*/ 5 w 20"/>
                  <a:gd name="T23" fmla="*/ 4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141"/>
                  <a:gd name="T38" fmla="*/ 20 w 20"/>
                  <a:gd name="T39" fmla="*/ 141 h 1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141">
                    <a:moveTo>
                      <a:pt x="15" y="121"/>
                    </a:moveTo>
                    <a:lnTo>
                      <a:pt x="20" y="126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26"/>
                    </a:lnTo>
                    <a:lnTo>
                      <a:pt x="6" y="135"/>
                    </a:lnTo>
                    <a:lnTo>
                      <a:pt x="0" y="126"/>
                    </a:lnTo>
                    <a:lnTo>
                      <a:pt x="0" y="135"/>
                    </a:lnTo>
                    <a:lnTo>
                      <a:pt x="11" y="141"/>
                    </a:lnTo>
                    <a:lnTo>
                      <a:pt x="15" y="135"/>
                    </a:lnTo>
                    <a:lnTo>
                      <a:pt x="20" y="126"/>
                    </a:lnTo>
                    <a:lnTo>
                      <a:pt x="15" y="1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6" name="Freeform 274"/>
              <p:cNvSpPr>
                <a:spLocks/>
              </p:cNvSpPr>
              <p:nvPr/>
            </p:nvSpPr>
            <p:spPr bwMode="auto">
              <a:xfrm>
                <a:off x="1784" y="2645"/>
                <a:ext cx="20" cy="15"/>
              </a:xfrm>
              <a:custGeom>
                <a:avLst/>
                <a:gdLst>
                  <a:gd name="T0" fmla="*/ 18 w 60"/>
                  <a:gd name="T1" fmla="*/ 13 h 45"/>
                  <a:gd name="T2" fmla="*/ 20 w 60"/>
                  <a:gd name="T3" fmla="*/ 10 h 45"/>
                  <a:gd name="T4" fmla="*/ 3 w 60"/>
                  <a:gd name="T5" fmla="*/ 0 h 45"/>
                  <a:gd name="T6" fmla="*/ 0 w 60"/>
                  <a:gd name="T7" fmla="*/ 5 h 45"/>
                  <a:gd name="T8" fmla="*/ 17 w 60"/>
                  <a:gd name="T9" fmla="*/ 15 h 45"/>
                  <a:gd name="T10" fmla="*/ 18 w 60"/>
                  <a:gd name="T11" fmla="*/ 13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5"/>
                  <a:gd name="T20" fmla="*/ 60 w 60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5">
                    <a:moveTo>
                      <a:pt x="55" y="39"/>
                    </a:moveTo>
                    <a:lnTo>
                      <a:pt x="60" y="30"/>
                    </a:lnTo>
                    <a:lnTo>
                      <a:pt x="9" y="0"/>
                    </a:lnTo>
                    <a:lnTo>
                      <a:pt x="0" y="14"/>
                    </a:lnTo>
                    <a:lnTo>
                      <a:pt x="50" y="45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7" name="Freeform 275"/>
              <p:cNvSpPr>
                <a:spLocks/>
              </p:cNvSpPr>
              <p:nvPr/>
            </p:nvSpPr>
            <p:spPr bwMode="auto">
              <a:xfrm>
                <a:off x="1801" y="2655"/>
                <a:ext cx="4" cy="5"/>
              </a:xfrm>
              <a:custGeom>
                <a:avLst/>
                <a:gdLst>
                  <a:gd name="T0" fmla="*/ 0 w 14"/>
                  <a:gd name="T1" fmla="*/ 5 h 15"/>
                  <a:gd name="T2" fmla="*/ 1 w 14"/>
                  <a:gd name="T3" fmla="*/ 5 h 15"/>
                  <a:gd name="T4" fmla="*/ 3 w 14"/>
                  <a:gd name="T5" fmla="*/ 3 h 15"/>
                  <a:gd name="T6" fmla="*/ 4 w 14"/>
                  <a:gd name="T7" fmla="*/ 1 h 15"/>
                  <a:gd name="T8" fmla="*/ 3 w 14"/>
                  <a:gd name="T9" fmla="*/ 0 h 15"/>
                  <a:gd name="T10" fmla="*/ 0 w 14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0" y="15"/>
                    </a:moveTo>
                    <a:lnTo>
                      <a:pt x="5" y="15"/>
                    </a:lnTo>
                    <a:lnTo>
                      <a:pt x="10" y="9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8" name="Freeform 276"/>
              <p:cNvSpPr>
                <a:spLocks/>
              </p:cNvSpPr>
              <p:nvPr/>
            </p:nvSpPr>
            <p:spPr bwMode="auto">
              <a:xfrm>
                <a:off x="1891" y="2837"/>
                <a:ext cx="5" cy="4"/>
              </a:xfrm>
              <a:custGeom>
                <a:avLst/>
                <a:gdLst>
                  <a:gd name="T0" fmla="*/ 2 w 15"/>
                  <a:gd name="T1" fmla="*/ 0 h 14"/>
                  <a:gd name="T2" fmla="*/ 0 w 15"/>
                  <a:gd name="T3" fmla="*/ 1 h 14"/>
                  <a:gd name="T4" fmla="*/ 2 w 15"/>
                  <a:gd name="T5" fmla="*/ 3 h 14"/>
                  <a:gd name="T6" fmla="*/ 3 w 15"/>
                  <a:gd name="T7" fmla="*/ 4 h 14"/>
                  <a:gd name="T8" fmla="*/ 5 w 15"/>
                  <a:gd name="T9" fmla="*/ 4 h 14"/>
                  <a:gd name="T10" fmla="*/ 2 w 1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4"/>
                  <a:gd name="T20" fmla="*/ 15 w 1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4">
                    <a:moveTo>
                      <a:pt x="5" y="0"/>
                    </a:moveTo>
                    <a:lnTo>
                      <a:pt x="0" y="5"/>
                    </a:lnTo>
                    <a:lnTo>
                      <a:pt x="5" y="10"/>
                    </a:lnTo>
                    <a:lnTo>
                      <a:pt x="9" y="14"/>
                    </a:lnTo>
                    <a:lnTo>
                      <a:pt x="15" y="1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9" name="Freeform 277"/>
              <p:cNvSpPr>
                <a:spLocks/>
              </p:cNvSpPr>
              <p:nvPr/>
            </p:nvSpPr>
            <p:spPr bwMode="auto">
              <a:xfrm>
                <a:off x="1893" y="2825"/>
                <a:ext cx="22" cy="16"/>
              </a:xfrm>
              <a:custGeom>
                <a:avLst/>
                <a:gdLst>
                  <a:gd name="T0" fmla="*/ 21 w 65"/>
                  <a:gd name="T1" fmla="*/ 4 h 50"/>
                  <a:gd name="T2" fmla="*/ 19 w 65"/>
                  <a:gd name="T3" fmla="*/ 0 h 50"/>
                  <a:gd name="T4" fmla="*/ 0 w 65"/>
                  <a:gd name="T5" fmla="*/ 12 h 50"/>
                  <a:gd name="T6" fmla="*/ 3 w 65"/>
                  <a:gd name="T7" fmla="*/ 16 h 50"/>
                  <a:gd name="T8" fmla="*/ 22 w 65"/>
                  <a:gd name="T9" fmla="*/ 5 h 50"/>
                  <a:gd name="T10" fmla="*/ 21 w 65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50"/>
                  <a:gd name="T20" fmla="*/ 65 w 6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50">
                    <a:moveTo>
                      <a:pt x="61" y="11"/>
                    </a:moveTo>
                    <a:lnTo>
                      <a:pt x="56" y="0"/>
                    </a:lnTo>
                    <a:lnTo>
                      <a:pt x="0" y="36"/>
                    </a:lnTo>
                    <a:lnTo>
                      <a:pt x="10" y="50"/>
                    </a:lnTo>
                    <a:lnTo>
                      <a:pt x="65" y="16"/>
                    </a:lnTo>
                    <a:lnTo>
                      <a:pt x="61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0" name="Freeform 278"/>
              <p:cNvSpPr>
                <a:spLocks/>
              </p:cNvSpPr>
              <p:nvPr/>
            </p:nvSpPr>
            <p:spPr bwMode="auto">
              <a:xfrm>
                <a:off x="1912" y="2825"/>
                <a:ext cx="4" cy="5"/>
              </a:xfrm>
              <a:custGeom>
                <a:avLst/>
                <a:gdLst>
                  <a:gd name="T0" fmla="*/ 3 w 14"/>
                  <a:gd name="T1" fmla="*/ 5 h 16"/>
                  <a:gd name="T2" fmla="*/ 4 w 14"/>
                  <a:gd name="T3" fmla="*/ 3 h 16"/>
                  <a:gd name="T4" fmla="*/ 3 w 14"/>
                  <a:gd name="T5" fmla="*/ 2 h 16"/>
                  <a:gd name="T6" fmla="*/ 1 w 14"/>
                  <a:gd name="T7" fmla="*/ 0 h 16"/>
                  <a:gd name="T8" fmla="*/ 0 w 14"/>
                  <a:gd name="T9" fmla="*/ 0 h 16"/>
                  <a:gd name="T10" fmla="*/ 3 w 14"/>
                  <a:gd name="T11" fmla="*/ 5 h 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6"/>
                  <a:gd name="T20" fmla="*/ 14 w 14"/>
                  <a:gd name="T21" fmla="*/ 16 h 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6">
                    <a:moveTo>
                      <a:pt x="9" y="16"/>
                    </a:moveTo>
                    <a:lnTo>
                      <a:pt x="14" y="11"/>
                    </a:lnTo>
                    <a:lnTo>
                      <a:pt x="9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1" name="Freeform 279"/>
              <p:cNvSpPr>
                <a:spLocks/>
              </p:cNvSpPr>
              <p:nvPr/>
            </p:nvSpPr>
            <p:spPr bwMode="auto">
              <a:xfrm>
                <a:off x="1891" y="2560"/>
                <a:ext cx="5" cy="5"/>
              </a:xfrm>
              <a:custGeom>
                <a:avLst/>
                <a:gdLst>
                  <a:gd name="T0" fmla="*/ 2 w 15"/>
                  <a:gd name="T1" fmla="*/ 0 h 15"/>
                  <a:gd name="T2" fmla="*/ 0 w 15"/>
                  <a:gd name="T3" fmla="*/ 1 h 15"/>
                  <a:gd name="T4" fmla="*/ 2 w 15"/>
                  <a:gd name="T5" fmla="*/ 3 h 15"/>
                  <a:gd name="T6" fmla="*/ 3 w 15"/>
                  <a:gd name="T7" fmla="*/ 5 h 15"/>
                  <a:gd name="T8" fmla="*/ 5 w 15"/>
                  <a:gd name="T9" fmla="*/ 5 h 15"/>
                  <a:gd name="T10" fmla="*/ 2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5" y="0"/>
                    </a:moveTo>
                    <a:lnTo>
                      <a:pt x="0" y="4"/>
                    </a:lnTo>
                    <a:lnTo>
                      <a:pt x="5" y="10"/>
                    </a:lnTo>
                    <a:lnTo>
                      <a:pt x="9" y="15"/>
                    </a:lnTo>
                    <a:lnTo>
                      <a:pt x="15" y="15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2" name="Freeform 280"/>
              <p:cNvSpPr>
                <a:spLocks/>
              </p:cNvSpPr>
              <p:nvPr/>
            </p:nvSpPr>
            <p:spPr bwMode="auto">
              <a:xfrm>
                <a:off x="1893" y="2550"/>
                <a:ext cx="22" cy="15"/>
              </a:xfrm>
              <a:custGeom>
                <a:avLst/>
                <a:gdLst>
                  <a:gd name="T0" fmla="*/ 21 w 65"/>
                  <a:gd name="T1" fmla="*/ 1 h 45"/>
                  <a:gd name="T2" fmla="*/ 19 w 65"/>
                  <a:gd name="T3" fmla="*/ 0 h 45"/>
                  <a:gd name="T4" fmla="*/ 0 w 65"/>
                  <a:gd name="T5" fmla="*/ 10 h 45"/>
                  <a:gd name="T6" fmla="*/ 3 w 65"/>
                  <a:gd name="T7" fmla="*/ 15 h 45"/>
                  <a:gd name="T8" fmla="*/ 22 w 65"/>
                  <a:gd name="T9" fmla="*/ 5 h 45"/>
                  <a:gd name="T10" fmla="*/ 21 w 65"/>
                  <a:gd name="T11" fmla="*/ 1 h 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5"/>
                  <a:gd name="T19" fmla="*/ 0 h 45"/>
                  <a:gd name="T20" fmla="*/ 65 w 65"/>
                  <a:gd name="T21" fmla="*/ 45 h 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5" h="45">
                    <a:moveTo>
                      <a:pt x="61" y="4"/>
                    </a:moveTo>
                    <a:lnTo>
                      <a:pt x="56" y="0"/>
                    </a:lnTo>
                    <a:lnTo>
                      <a:pt x="0" y="30"/>
                    </a:lnTo>
                    <a:lnTo>
                      <a:pt x="10" y="45"/>
                    </a:lnTo>
                    <a:lnTo>
                      <a:pt x="65" y="15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3" name="Freeform 281"/>
              <p:cNvSpPr>
                <a:spLocks/>
              </p:cNvSpPr>
              <p:nvPr/>
            </p:nvSpPr>
            <p:spPr bwMode="auto">
              <a:xfrm>
                <a:off x="1912" y="2550"/>
                <a:ext cx="4" cy="5"/>
              </a:xfrm>
              <a:custGeom>
                <a:avLst/>
                <a:gdLst>
                  <a:gd name="T0" fmla="*/ 3 w 14"/>
                  <a:gd name="T1" fmla="*/ 5 h 15"/>
                  <a:gd name="T2" fmla="*/ 4 w 14"/>
                  <a:gd name="T3" fmla="*/ 3 h 15"/>
                  <a:gd name="T4" fmla="*/ 3 w 14"/>
                  <a:gd name="T5" fmla="*/ 0 h 15"/>
                  <a:gd name="T6" fmla="*/ 1 w 14"/>
                  <a:gd name="T7" fmla="*/ 0 h 15"/>
                  <a:gd name="T8" fmla="*/ 0 w 14"/>
                  <a:gd name="T9" fmla="*/ 0 h 15"/>
                  <a:gd name="T10" fmla="*/ 3 w 14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15"/>
                  <a:gd name="T20" fmla="*/ 14 w 14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15">
                    <a:moveTo>
                      <a:pt x="9" y="15"/>
                    </a:moveTo>
                    <a:lnTo>
                      <a:pt x="14" y="9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9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4" name="Freeform 282"/>
              <p:cNvSpPr>
                <a:spLocks/>
              </p:cNvSpPr>
              <p:nvPr/>
            </p:nvSpPr>
            <p:spPr bwMode="auto">
              <a:xfrm>
                <a:off x="1910" y="2828"/>
                <a:ext cx="6" cy="3"/>
              </a:xfrm>
              <a:custGeom>
                <a:avLst/>
                <a:gdLst>
                  <a:gd name="T0" fmla="*/ 0 w 20"/>
                  <a:gd name="T1" fmla="*/ 0 h 9"/>
                  <a:gd name="T2" fmla="*/ 0 w 20"/>
                  <a:gd name="T3" fmla="*/ 2 h 9"/>
                  <a:gd name="T4" fmla="*/ 3 w 20"/>
                  <a:gd name="T5" fmla="*/ 3 h 9"/>
                  <a:gd name="T6" fmla="*/ 4 w 20"/>
                  <a:gd name="T7" fmla="*/ 2 h 9"/>
                  <a:gd name="T8" fmla="*/ 6 w 20"/>
                  <a:gd name="T9" fmla="*/ 0 h 9"/>
                  <a:gd name="T10" fmla="*/ 0 w 20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0" y="0"/>
                    </a:moveTo>
                    <a:lnTo>
                      <a:pt x="0" y="5"/>
                    </a:lnTo>
                    <a:lnTo>
                      <a:pt x="11" y="9"/>
                    </a:lnTo>
                    <a:lnTo>
                      <a:pt x="15" y="5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5" name="Freeform 283"/>
              <p:cNvSpPr>
                <a:spLocks/>
              </p:cNvSpPr>
              <p:nvPr/>
            </p:nvSpPr>
            <p:spPr bwMode="auto">
              <a:xfrm>
                <a:off x="1910" y="2548"/>
                <a:ext cx="6" cy="280"/>
              </a:xfrm>
              <a:custGeom>
                <a:avLst/>
                <a:gdLst>
                  <a:gd name="T0" fmla="*/ 2 w 20"/>
                  <a:gd name="T1" fmla="*/ 7 h 841"/>
                  <a:gd name="T2" fmla="*/ 0 w 20"/>
                  <a:gd name="T3" fmla="*/ 3 h 841"/>
                  <a:gd name="T4" fmla="*/ 0 w 20"/>
                  <a:gd name="T5" fmla="*/ 280 h 841"/>
                  <a:gd name="T6" fmla="*/ 6 w 20"/>
                  <a:gd name="T7" fmla="*/ 280 h 841"/>
                  <a:gd name="T8" fmla="*/ 6 w 20"/>
                  <a:gd name="T9" fmla="*/ 3 h 841"/>
                  <a:gd name="T10" fmla="*/ 4 w 20"/>
                  <a:gd name="T11" fmla="*/ 2 h 841"/>
                  <a:gd name="T12" fmla="*/ 6 w 20"/>
                  <a:gd name="T13" fmla="*/ 3 h 841"/>
                  <a:gd name="T14" fmla="*/ 4 w 20"/>
                  <a:gd name="T15" fmla="*/ 2 h 841"/>
                  <a:gd name="T16" fmla="*/ 3 w 20"/>
                  <a:gd name="T17" fmla="*/ 0 h 841"/>
                  <a:gd name="T18" fmla="*/ 0 w 20"/>
                  <a:gd name="T19" fmla="*/ 2 h 841"/>
                  <a:gd name="T20" fmla="*/ 0 w 20"/>
                  <a:gd name="T21" fmla="*/ 3 h 841"/>
                  <a:gd name="T22" fmla="*/ 2 w 20"/>
                  <a:gd name="T23" fmla="*/ 7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6" y="20"/>
                    </a:moveTo>
                    <a:lnTo>
                      <a:pt x="0" y="9"/>
                    </a:lnTo>
                    <a:lnTo>
                      <a:pt x="0" y="841"/>
                    </a:lnTo>
                    <a:lnTo>
                      <a:pt x="20" y="841"/>
                    </a:lnTo>
                    <a:lnTo>
                      <a:pt x="20" y="9"/>
                    </a:lnTo>
                    <a:lnTo>
                      <a:pt x="15" y="5"/>
                    </a:lnTo>
                    <a:lnTo>
                      <a:pt x="20" y="9"/>
                    </a:lnTo>
                    <a:lnTo>
                      <a:pt x="15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6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6" name="Freeform 284"/>
              <p:cNvSpPr>
                <a:spLocks/>
              </p:cNvSpPr>
              <p:nvPr/>
            </p:nvSpPr>
            <p:spPr bwMode="auto">
              <a:xfrm>
                <a:off x="1690" y="2422"/>
                <a:ext cx="225" cy="133"/>
              </a:xfrm>
              <a:custGeom>
                <a:avLst/>
                <a:gdLst>
                  <a:gd name="T0" fmla="*/ 2 w 675"/>
                  <a:gd name="T1" fmla="*/ 2 h 398"/>
                  <a:gd name="T2" fmla="*/ 0 w 675"/>
                  <a:gd name="T3" fmla="*/ 5 h 398"/>
                  <a:gd name="T4" fmla="*/ 222 w 675"/>
                  <a:gd name="T5" fmla="*/ 133 h 398"/>
                  <a:gd name="T6" fmla="*/ 225 w 675"/>
                  <a:gd name="T7" fmla="*/ 128 h 398"/>
                  <a:gd name="T8" fmla="*/ 3 w 675"/>
                  <a:gd name="T9" fmla="*/ 0 h 398"/>
                  <a:gd name="T10" fmla="*/ 2 w 675"/>
                  <a:gd name="T11" fmla="*/ 2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5"/>
                  <a:gd name="T19" fmla="*/ 0 h 398"/>
                  <a:gd name="T20" fmla="*/ 675 w 675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5" h="398">
                    <a:moveTo>
                      <a:pt x="5" y="5"/>
                    </a:moveTo>
                    <a:lnTo>
                      <a:pt x="0" y="15"/>
                    </a:lnTo>
                    <a:lnTo>
                      <a:pt x="666" y="398"/>
                    </a:lnTo>
                    <a:lnTo>
                      <a:pt x="675" y="383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7" name="Freeform 285"/>
              <p:cNvSpPr>
                <a:spLocks/>
              </p:cNvSpPr>
              <p:nvPr/>
            </p:nvSpPr>
            <p:spPr bwMode="auto">
              <a:xfrm>
                <a:off x="1688" y="2422"/>
                <a:ext cx="5" cy="5"/>
              </a:xfrm>
              <a:custGeom>
                <a:avLst/>
                <a:gdLst>
                  <a:gd name="T0" fmla="*/ 5 w 15"/>
                  <a:gd name="T1" fmla="*/ 0 h 15"/>
                  <a:gd name="T2" fmla="*/ 3 w 15"/>
                  <a:gd name="T3" fmla="*/ 0 h 15"/>
                  <a:gd name="T4" fmla="*/ 2 w 15"/>
                  <a:gd name="T5" fmla="*/ 0 h 15"/>
                  <a:gd name="T6" fmla="*/ 0 w 15"/>
                  <a:gd name="T7" fmla="*/ 3 h 15"/>
                  <a:gd name="T8" fmla="*/ 2 w 15"/>
                  <a:gd name="T9" fmla="*/ 5 h 15"/>
                  <a:gd name="T10" fmla="*/ 5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8" name="Freeform 286"/>
              <p:cNvSpPr>
                <a:spLocks/>
              </p:cNvSpPr>
              <p:nvPr/>
            </p:nvSpPr>
            <p:spPr bwMode="auto">
              <a:xfrm>
                <a:off x="1671" y="2432"/>
                <a:ext cx="5" cy="7"/>
              </a:xfrm>
              <a:custGeom>
                <a:avLst/>
                <a:gdLst>
                  <a:gd name="T0" fmla="*/ 2 w 15"/>
                  <a:gd name="T1" fmla="*/ 0 h 20"/>
                  <a:gd name="T2" fmla="*/ 0 w 15"/>
                  <a:gd name="T3" fmla="*/ 4 h 20"/>
                  <a:gd name="T4" fmla="*/ 0 w 15"/>
                  <a:gd name="T5" fmla="*/ 5 h 20"/>
                  <a:gd name="T6" fmla="*/ 2 w 15"/>
                  <a:gd name="T7" fmla="*/ 7 h 20"/>
                  <a:gd name="T8" fmla="*/ 5 w 15"/>
                  <a:gd name="T9" fmla="*/ 7 h 20"/>
                  <a:gd name="T10" fmla="*/ 2 w 1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0"/>
                  <a:gd name="T20" fmla="*/ 15 w 1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0">
                    <a:moveTo>
                      <a:pt x="5" y="0"/>
                    </a:moveTo>
                    <a:lnTo>
                      <a:pt x="0" y="11"/>
                    </a:lnTo>
                    <a:lnTo>
                      <a:pt x="0" y="15"/>
                    </a:lnTo>
                    <a:lnTo>
                      <a:pt x="5" y="20"/>
                    </a:lnTo>
                    <a:lnTo>
                      <a:pt x="15" y="2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9" name="Freeform 287"/>
              <p:cNvSpPr>
                <a:spLocks/>
              </p:cNvSpPr>
              <p:nvPr/>
            </p:nvSpPr>
            <p:spPr bwMode="auto">
              <a:xfrm>
                <a:off x="1673" y="2422"/>
                <a:ext cx="20" cy="17"/>
              </a:xfrm>
              <a:custGeom>
                <a:avLst/>
                <a:gdLst>
                  <a:gd name="T0" fmla="*/ 18 w 60"/>
                  <a:gd name="T1" fmla="*/ 2 h 50"/>
                  <a:gd name="T2" fmla="*/ 17 w 60"/>
                  <a:gd name="T3" fmla="*/ 0 h 50"/>
                  <a:gd name="T4" fmla="*/ 0 w 60"/>
                  <a:gd name="T5" fmla="*/ 10 h 50"/>
                  <a:gd name="T6" fmla="*/ 3 w 60"/>
                  <a:gd name="T7" fmla="*/ 17 h 50"/>
                  <a:gd name="T8" fmla="*/ 20 w 60"/>
                  <a:gd name="T9" fmla="*/ 5 h 50"/>
                  <a:gd name="T10" fmla="*/ 18 w 60"/>
                  <a:gd name="T11" fmla="*/ 2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0"/>
                  <a:gd name="T20" fmla="*/ 60 w 6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0">
                    <a:moveTo>
                      <a:pt x="55" y="5"/>
                    </a:moveTo>
                    <a:lnTo>
                      <a:pt x="50" y="0"/>
                    </a:lnTo>
                    <a:lnTo>
                      <a:pt x="0" y="30"/>
                    </a:lnTo>
                    <a:lnTo>
                      <a:pt x="10" y="50"/>
                    </a:lnTo>
                    <a:lnTo>
                      <a:pt x="60" y="15"/>
                    </a:lnTo>
                    <a:lnTo>
                      <a:pt x="5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0" name="Freeform 288"/>
              <p:cNvSpPr>
                <a:spLocks/>
              </p:cNvSpPr>
              <p:nvPr/>
            </p:nvSpPr>
            <p:spPr bwMode="auto">
              <a:xfrm>
                <a:off x="1690" y="2422"/>
                <a:ext cx="5" cy="5"/>
              </a:xfrm>
              <a:custGeom>
                <a:avLst/>
                <a:gdLst>
                  <a:gd name="T0" fmla="*/ 3 w 16"/>
                  <a:gd name="T1" fmla="*/ 5 h 15"/>
                  <a:gd name="T2" fmla="*/ 5 w 16"/>
                  <a:gd name="T3" fmla="*/ 3 h 15"/>
                  <a:gd name="T4" fmla="*/ 5 w 16"/>
                  <a:gd name="T5" fmla="*/ 0 h 15"/>
                  <a:gd name="T6" fmla="*/ 3 w 16"/>
                  <a:gd name="T7" fmla="*/ 0 h 15"/>
                  <a:gd name="T8" fmla="*/ 0 w 16"/>
                  <a:gd name="T9" fmla="*/ 0 h 15"/>
                  <a:gd name="T10" fmla="*/ 3 w 16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"/>
                  <a:gd name="T19" fmla="*/ 0 h 15"/>
                  <a:gd name="T20" fmla="*/ 16 w 16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" h="15">
                    <a:moveTo>
                      <a:pt x="10" y="15"/>
                    </a:moveTo>
                    <a:lnTo>
                      <a:pt x="16" y="9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1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1" name="Freeform 289"/>
              <p:cNvSpPr>
                <a:spLocks/>
              </p:cNvSpPr>
              <p:nvPr/>
            </p:nvSpPr>
            <p:spPr bwMode="auto">
              <a:xfrm>
                <a:off x="1891" y="2558"/>
                <a:ext cx="7" cy="3"/>
              </a:xfrm>
              <a:custGeom>
                <a:avLst/>
                <a:gdLst>
                  <a:gd name="T0" fmla="*/ 7 w 20"/>
                  <a:gd name="T1" fmla="*/ 3 h 9"/>
                  <a:gd name="T2" fmla="*/ 7 w 20"/>
                  <a:gd name="T3" fmla="*/ 2 h 9"/>
                  <a:gd name="T4" fmla="*/ 3 w 20"/>
                  <a:gd name="T5" fmla="*/ 0 h 9"/>
                  <a:gd name="T6" fmla="*/ 2 w 20"/>
                  <a:gd name="T7" fmla="*/ 2 h 9"/>
                  <a:gd name="T8" fmla="*/ 0 w 20"/>
                  <a:gd name="T9" fmla="*/ 3 h 9"/>
                  <a:gd name="T10" fmla="*/ 7 w 20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9"/>
                    </a:moveTo>
                    <a:lnTo>
                      <a:pt x="20" y="5"/>
                    </a:lnTo>
                    <a:lnTo>
                      <a:pt x="9" y="0"/>
                    </a:lnTo>
                    <a:lnTo>
                      <a:pt x="5" y="5"/>
                    </a:lnTo>
                    <a:lnTo>
                      <a:pt x="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2" name="Freeform 290"/>
              <p:cNvSpPr>
                <a:spLocks/>
              </p:cNvSpPr>
              <p:nvPr/>
            </p:nvSpPr>
            <p:spPr bwMode="auto">
              <a:xfrm>
                <a:off x="1891" y="2561"/>
                <a:ext cx="7" cy="280"/>
              </a:xfrm>
              <a:custGeom>
                <a:avLst/>
                <a:gdLst>
                  <a:gd name="T0" fmla="*/ 2 w 20"/>
                  <a:gd name="T1" fmla="*/ 280 h 841"/>
                  <a:gd name="T2" fmla="*/ 7 w 20"/>
                  <a:gd name="T3" fmla="*/ 277 h 841"/>
                  <a:gd name="T4" fmla="*/ 7 w 20"/>
                  <a:gd name="T5" fmla="*/ 0 h 841"/>
                  <a:gd name="T6" fmla="*/ 0 w 20"/>
                  <a:gd name="T7" fmla="*/ 0 h 841"/>
                  <a:gd name="T8" fmla="*/ 0 w 20"/>
                  <a:gd name="T9" fmla="*/ 277 h 841"/>
                  <a:gd name="T10" fmla="*/ 5 w 20"/>
                  <a:gd name="T11" fmla="*/ 275 h 841"/>
                  <a:gd name="T12" fmla="*/ 0 w 20"/>
                  <a:gd name="T13" fmla="*/ 277 h 841"/>
                  <a:gd name="T14" fmla="*/ 2 w 20"/>
                  <a:gd name="T15" fmla="*/ 280 h 841"/>
                  <a:gd name="T16" fmla="*/ 3 w 20"/>
                  <a:gd name="T17" fmla="*/ 280 h 841"/>
                  <a:gd name="T18" fmla="*/ 7 w 20"/>
                  <a:gd name="T19" fmla="*/ 280 h 841"/>
                  <a:gd name="T20" fmla="*/ 7 w 20"/>
                  <a:gd name="T21" fmla="*/ 277 h 841"/>
                  <a:gd name="T22" fmla="*/ 2 w 20"/>
                  <a:gd name="T23" fmla="*/ 280 h 8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841"/>
                  <a:gd name="T38" fmla="*/ 20 w 20"/>
                  <a:gd name="T39" fmla="*/ 841 h 8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841">
                    <a:moveTo>
                      <a:pt x="5" y="841"/>
                    </a:moveTo>
                    <a:lnTo>
                      <a:pt x="20" y="832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" y="827"/>
                    </a:lnTo>
                    <a:lnTo>
                      <a:pt x="0" y="832"/>
                    </a:lnTo>
                    <a:lnTo>
                      <a:pt x="5" y="841"/>
                    </a:lnTo>
                    <a:lnTo>
                      <a:pt x="9" y="841"/>
                    </a:lnTo>
                    <a:lnTo>
                      <a:pt x="20" y="841"/>
                    </a:lnTo>
                    <a:lnTo>
                      <a:pt x="20" y="832"/>
                    </a:lnTo>
                    <a:lnTo>
                      <a:pt x="5" y="8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3" name="Freeform 291"/>
              <p:cNvSpPr>
                <a:spLocks/>
              </p:cNvSpPr>
              <p:nvPr/>
            </p:nvSpPr>
            <p:spPr bwMode="auto">
              <a:xfrm>
                <a:off x="1673" y="2709"/>
                <a:ext cx="223" cy="132"/>
              </a:xfrm>
              <a:custGeom>
                <a:avLst/>
                <a:gdLst>
                  <a:gd name="T0" fmla="*/ 2 w 670"/>
                  <a:gd name="T1" fmla="*/ 2 h 397"/>
                  <a:gd name="T2" fmla="*/ 0 w 670"/>
                  <a:gd name="T3" fmla="*/ 5 h 397"/>
                  <a:gd name="T4" fmla="*/ 220 w 670"/>
                  <a:gd name="T5" fmla="*/ 132 h 397"/>
                  <a:gd name="T6" fmla="*/ 223 w 670"/>
                  <a:gd name="T7" fmla="*/ 127 h 397"/>
                  <a:gd name="T8" fmla="*/ 3 w 670"/>
                  <a:gd name="T9" fmla="*/ 0 h 397"/>
                  <a:gd name="T10" fmla="*/ 2 w 670"/>
                  <a:gd name="T11" fmla="*/ 2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7"/>
                  <a:gd name="T20" fmla="*/ 670 w 67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7">
                    <a:moveTo>
                      <a:pt x="5" y="5"/>
                    </a:moveTo>
                    <a:lnTo>
                      <a:pt x="0" y="15"/>
                    </a:lnTo>
                    <a:lnTo>
                      <a:pt x="660" y="397"/>
                    </a:lnTo>
                    <a:lnTo>
                      <a:pt x="670" y="383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4" name="Freeform 292"/>
              <p:cNvSpPr>
                <a:spLocks/>
              </p:cNvSpPr>
              <p:nvPr/>
            </p:nvSpPr>
            <p:spPr bwMode="auto">
              <a:xfrm>
                <a:off x="1671" y="2709"/>
                <a:ext cx="5" cy="5"/>
              </a:xfrm>
              <a:custGeom>
                <a:avLst/>
                <a:gdLst>
                  <a:gd name="T0" fmla="*/ 5 w 15"/>
                  <a:gd name="T1" fmla="*/ 0 h 15"/>
                  <a:gd name="T2" fmla="*/ 3 w 15"/>
                  <a:gd name="T3" fmla="*/ 0 h 15"/>
                  <a:gd name="T4" fmla="*/ 2 w 15"/>
                  <a:gd name="T5" fmla="*/ 0 h 15"/>
                  <a:gd name="T6" fmla="*/ 0 w 15"/>
                  <a:gd name="T7" fmla="*/ 3 h 15"/>
                  <a:gd name="T8" fmla="*/ 2 w 15"/>
                  <a:gd name="T9" fmla="*/ 5 h 15"/>
                  <a:gd name="T10" fmla="*/ 5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10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5" name="Freeform 293"/>
              <p:cNvSpPr>
                <a:spLocks/>
              </p:cNvSpPr>
              <p:nvPr/>
            </p:nvSpPr>
            <p:spPr bwMode="auto">
              <a:xfrm>
                <a:off x="1671" y="2711"/>
                <a:ext cx="7" cy="3"/>
              </a:xfrm>
              <a:custGeom>
                <a:avLst/>
                <a:gdLst>
                  <a:gd name="T0" fmla="*/ 0 w 21"/>
                  <a:gd name="T1" fmla="*/ 0 h 10"/>
                  <a:gd name="T2" fmla="*/ 2 w 21"/>
                  <a:gd name="T3" fmla="*/ 3 h 10"/>
                  <a:gd name="T4" fmla="*/ 3 w 21"/>
                  <a:gd name="T5" fmla="*/ 3 h 10"/>
                  <a:gd name="T6" fmla="*/ 7 w 21"/>
                  <a:gd name="T7" fmla="*/ 3 h 10"/>
                  <a:gd name="T8" fmla="*/ 7 w 21"/>
                  <a:gd name="T9" fmla="*/ 0 h 10"/>
                  <a:gd name="T10" fmla="*/ 0 w 21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0"/>
                  <a:gd name="T20" fmla="*/ 21 w 21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0">
                    <a:moveTo>
                      <a:pt x="0" y="0"/>
                    </a:moveTo>
                    <a:lnTo>
                      <a:pt x="5" y="10"/>
                    </a:lnTo>
                    <a:lnTo>
                      <a:pt x="10" y="10"/>
                    </a:lnTo>
                    <a:lnTo>
                      <a:pt x="21" y="10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6" name="Freeform 294"/>
              <p:cNvSpPr>
                <a:spLocks/>
              </p:cNvSpPr>
              <p:nvPr/>
            </p:nvSpPr>
            <p:spPr bwMode="auto">
              <a:xfrm>
                <a:off x="1671" y="2432"/>
                <a:ext cx="7" cy="279"/>
              </a:xfrm>
              <a:custGeom>
                <a:avLst/>
                <a:gdLst>
                  <a:gd name="T0" fmla="*/ 5 w 21"/>
                  <a:gd name="T1" fmla="*/ 0 h 836"/>
                  <a:gd name="T2" fmla="*/ 0 w 21"/>
                  <a:gd name="T3" fmla="*/ 4 h 836"/>
                  <a:gd name="T4" fmla="*/ 0 w 21"/>
                  <a:gd name="T5" fmla="*/ 279 h 836"/>
                  <a:gd name="T6" fmla="*/ 7 w 21"/>
                  <a:gd name="T7" fmla="*/ 279 h 836"/>
                  <a:gd name="T8" fmla="*/ 7 w 21"/>
                  <a:gd name="T9" fmla="*/ 4 h 836"/>
                  <a:gd name="T10" fmla="*/ 2 w 21"/>
                  <a:gd name="T11" fmla="*/ 7 h 836"/>
                  <a:gd name="T12" fmla="*/ 7 w 21"/>
                  <a:gd name="T13" fmla="*/ 4 h 836"/>
                  <a:gd name="T14" fmla="*/ 7 w 21"/>
                  <a:gd name="T15" fmla="*/ 0 h 836"/>
                  <a:gd name="T16" fmla="*/ 3 w 21"/>
                  <a:gd name="T17" fmla="*/ 0 h 836"/>
                  <a:gd name="T18" fmla="*/ 2 w 21"/>
                  <a:gd name="T19" fmla="*/ 0 h 836"/>
                  <a:gd name="T20" fmla="*/ 0 w 21"/>
                  <a:gd name="T21" fmla="*/ 4 h 836"/>
                  <a:gd name="T22" fmla="*/ 5 w 21"/>
                  <a:gd name="T23" fmla="*/ 0 h 8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1"/>
                  <a:gd name="T37" fmla="*/ 0 h 836"/>
                  <a:gd name="T38" fmla="*/ 21 w 21"/>
                  <a:gd name="T39" fmla="*/ 836 h 8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1" h="836">
                    <a:moveTo>
                      <a:pt x="15" y="0"/>
                    </a:moveTo>
                    <a:lnTo>
                      <a:pt x="0" y="11"/>
                    </a:lnTo>
                    <a:lnTo>
                      <a:pt x="0" y="836"/>
                    </a:lnTo>
                    <a:lnTo>
                      <a:pt x="21" y="836"/>
                    </a:lnTo>
                    <a:lnTo>
                      <a:pt x="21" y="11"/>
                    </a:lnTo>
                    <a:lnTo>
                      <a:pt x="5" y="2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10" y="0"/>
                    </a:lnTo>
                    <a:lnTo>
                      <a:pt x="5" y="0"/>
                    </a:lnTo>
                    <a:lnTo>
                      <a:pt x="0" y="11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7" name="Freeform 295"/>
              <p:cNvSpPr>
                <a:spLocks/>
              </p:cNvSpPr>
              <p:nvPr/>
            </p:nvSpPr>
            <p:spPr bwMode="auto">
              <a:xfrm>
                <a:off x="1673" y="2432"/>
                <a:ext cx="223" cy="133"/>
              </a:xfrm>
              <a:custGeom>
                <a:avLst/>
                <a:gdLst>
                  <a:gd name="T0" fmla="*/ 221 w 670"/>
                  <a:gd name="T1" fmla="*/ 129 h 398"/>
                  <a:gd name="T2" fmla="*/ 223 w 670"/>
                  <a:gd name="T3" fmla="*/ 128 h 398"/>
                  <a:gd name="T4" fmla="*/ 3 w 670"/>
                  <a:gd name="T5" fmla="*/ 0 h 398"/>
                  <a:gd name="T6" fmla="*/ 0 w 670"/>
                  <a:gd name="T7" fmla="*/ 7 h 398"/>
                  <a:gd name="T8" fmla="*/ 220 w 670"/>
                  <a:gd name="T9" fmla="*/ 133 h 398"/>
                  <a:gd name="T10" fmla="*/ 221 w 670"/>
                  <a:gd name="T11" fmla="*/ 129 h 39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0"/>
                  <a:gd name="T19" fmla="*/ 0 h 398"/>
                  <a:gd name="T20" fmla="*/ 670 w 670"/>
                  <a:gd name="T21" fmla="*/ 398 h 39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0" h="398">
                    <a:moveTo>
                      <a:pt x="664" y="387"/>
                    </a:moveTo>
                    <a:lnTo>
                      <a:pt x="670" y="383"/>
                    </a:lnTo>
                    <a:lnTo>
                      <a:pt x="10" y="0"/>
                    </a:lnTo>
                    <a:lnTo>
                      <a:pt x="0" y="20"/>
                    </a:lnTo>
                    <a:lnTo>
                      <a:pt x="660" y="398"/>
                    </a:lnTo>
                    <a:lnTo>
                      <a:pt x="664" y="3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8" name="Freeform 296"/>
              <p:cNvSpPr>
                <a:spLocks/>
              </p:cNvSpPr>
              <p:nvPr/>
            </p:nvSpPr>
            <p:spPr bwMode="auto">
              <a:xfrm>
                <a:off x="1893" y="2560"/>
                <a:ext cx="5" cy="5"/>
              </a:xfrm>
              <a:custGeom>
                <a:avLst/>
                <a:gdLst>
                  <a:gd name="T0" fmla="*/ 0 w 15"/>
                  <a:gd name="T1" fmla="*/ 5 h 15"/>
                  <a:gd name="T2" fmla="*/ 3 w 15"/>
                  <a:gd name="T3" fmla="*/ 5 h 15"/>
                  <a:gd name="T4" fmla="*/ 5 w 15"/>
                  <a:gd name="T5" fmla="*/ 3 h 15"/>
                  <a:gd name="T6" fmla="*/ 5 w 15"/>
                  <a:gd name="T7" fmla="*/ 1 h 15"/>
                  <a:gd name="T8" fmla="*/ 3 w 15"/>
                  <a:gd name="T9" fmla="*/ 0 h 15"/>
                  <a:gd name="T10" fmla="*/ 0 w 15"/>
                  <a:gd name="T11" fmla="*/ 5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0" y="15"/>
                    </a:moveTo>
                    <a:lnTo>
                      <a:pt x="10" y="15"/>
                    </a:lnTo>
                    <a:lnTo>
                      <a:pt x="15" y="10"/>
                    </a:lnTo>
                    <a:lnTo>
                      <a:pt x="15" y="4"/>
                    </a:lnTo>
                    <a:lnTo>
                      <a:pt x="1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9" name="Freeform 297"/>
              <p:cNvSpPr>
                <a:spLocks/>
              </p:cNvSpPr>
              <p:nvPr/>
            </p:nvSpPr>
            <p:spPr bwMode="auto">
              <a:xfrm>
                <a:off x="1762" y="2658"/>
                <a:ext cx="7" cy="4"/>
              </a:xfrm>
              <a:custGeom>
                <a:avLst/>
                <a:gdLst>
                  <a:gd name="T0" fmla="*/ 0 w 20"/>
                  <a:gd name="T1" fmla="*/ 0 h 11"/>
                  <a:gd name="T2" fmla="*/ 2 w 20"/>
                  <a:gd name="T3" fmla="*/ 2 h 11"/>
                  <a:gd name="T4" fmla="*/ 3 w 20"/>
                  <a:gd name="T5" fmla="*/ 4 h 11"/>
                  <a:gd name="T6" fmla="*/ 7 w 20"/>
                  <a:gd name="T7" fmla="*/ 2 h 11"/>
                  <a:gd name="T8" fmla="*/ 7 w 20"/>
                  <a:gd name="T9" fmla="*/ 0 h 11"/>
                  <a:gd name="T10" fmla="*/ 0 w 20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1"/>
                  <a:gd name="T20" fmla="*/ 20 w 20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1">
                    <a:moveTo>
                      <a:pt x="0" y="0"/>
                    </a:moveTo>
                    <a:lnTo>
                      <a:pt x="5" y="6"/>
                    </a:lnTo>
                    <a:lnTo>
                      <a:pt x="9" y="11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0" name="Freeform 298"/>
              <p:cNvSpPr>
                <a:spLocks/>
              </p:cNvSpPr>
              <p:nvPr/>
            </p:nvSpPr>
            <p:spPr bwMode="auto">
              <a:xfrm>
                <a:off x="1762" y="2590"/>
                <a:ext cx="7" cy="68"/>
              </a:xfrm>
              <a:custGeom>
                <a:avLst/>
                <a:gdLst>
                  <a:gd name="T0" fmla="*/ 5 w 20"/>
                  <a:gd name="T1" fmla="*/ 1 h 205"/>
                  <a:gd name="T2" fmla="*/ 0 w 20"/>
                  <a:gd name="T3" fmla="*/ 3 h 205"/>
                  <a:gd name="T4" fmla="*/ 0 w 20"/>
                  <a:gd name="T5" fmla="*/ 68 h 205"/>
                  <a:gd name="T6" fmla="*/ 7 w 20"/>
                  <a:gd name="T7" fmla="*/ 68 h 205"/>
                  <a:gd name="T8" fmla="*/ 7 w 20"/>
                  <a:gd name="T9" fmla="*/ 3 h 205"/>
                  <a:gd name="T10" fmla="*/ 2 w 20"/>
                  <a:gd name="T11" fmla="*/ 7 h 205"/>
                  <a:gd name="T12" fmla="*/ 7 w 20"/>
                  <a:gd name="T13" fmla="*/ 3 h 205"/>
                  <a:gd name="T14" fmla="*/ 7 w 20"/>
                  <a:gd name="T15" fmla="*/ 1 h 205"/>
                  <a:gd name="T16" fmla="*/ 3 w 20"/>
                  <a:gd name="T17" fmla="*/ 0 h 205"/>
                  <a:gd name="T18" fmla="*/ 2 w 20"/>
                  <a:gd name="T19" fmla="*/ 1 h 205"/>
                  <a:gd name="T20" fmla="*/ 0 w 20"/>
                  <a:gd name="T21" fmla="*/ 3 h 205"/>
                  <a:gd name="T22" fmla="*/ 5 w 20"/>
                  <a:gd name="T23" fmla="*/ 1 h 20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0"/>
                  <a:gd name="T37" fmla="*/ 0 h 205"/>
                  <a:gd name="T38" fmla="*/ 20 w 20"/>
                  <a:gd name="T39" fmla="*/ 205 h 20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0" h="205">
                    <a:moveTo>
                      <a:pt x="15" y="4"/>
                    </a:moveTo>
                    <a:lnTo>
                      <a:pt x="0" y="9"/>
                    </a:lnTo>
                    <a:lnTo>
                      <a:pt x="0" y="205"/>
                    </a:lnTo>
                    <a:lnTo>
                      <a:pt x="20" y="205"/>
                    </a:lnTo>
                    <a:lnTo>
                      <a:pt x="20" y="9"/>
                    </a:lnTo>
                    <a:lnTo>
                      <a:pt x="5" y="20"/>
                    </a:lnTo>
                    <a:lnTo>
                      <a:pt x="20" y="9"/>
                    </a:lnTo>
                    <a:lnTo>
                      <a:pt x="20" y="4"/>
                    </a:ln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1" name="Freeform 299"/>
              <p:cNvSpPr>
                <a:spLocks/>
              </p:cNvSpPr>
              <p:nvPr/>
            </p:nvSpPr>
            <p:spPr bwMode="auto">
              <a:xfrm>
                <a:off x="1764" y="2591"/>
                <a:ext cx="41" cy="26"/>
              </a:xfrm>
              <a:custGeom>
                <a:avLst/>
                <a:gdLst>
                  <a:gd name="T0" fmla="*/ 41 w 125"/>
                  <a:gd name="T1" fmla="*/ 24 h 76"/>
                  <a:gd name="T2" fmla="*/ 40 w 125"/>
                  <a:gd name="T3" fmla="*/ 21 h 76"/>
                  <a:gd name="T4" fmla="*/ 3 w 125"/>
                  <a:gd name="T5" fmla="*/ 0 h 76"/>
                  <a:gd name="T6" fmla="*/ 0 w 125"/>
                  <a:gd name="T7" fmla="*/ 5 h 76"/>
                  <a:gd name="T8" fmla="*/ 36 w 125"/>
                  <a:gd name="T9" fmla="*/ 26 h 76"/>
                  <a:gd name="T10" fmla="*/ 35 w 125"/>
                  <a:gd name="T11" fmla="*/ 24 h 76"/>
                  <a:gd name="T12" fmla="*/ 36 w 125"/>
                  <a:gd name="T13" fmla="*/ 26 h 76"/>
                  <a:gd name="T14" fmla="*/ 38 w 125"/>
                  <a:gd name="T15" fmla="*/ 26 h 76"/>
                  <a:gd name="T16" fmla="*/ 40 w 125"/>
                  <a:gd name="T17" fmla="*/ 24 h 76"/>
                  <a:gd name="T18" fmla="*/ 41 w 125"/>
                  <a:gd name="T19" fmla="*/ 23 h 76"/>
                  <a:gd name="T20" fmla="*/ 40 w 125"/>
                  <a:gd name="T21" fmla="*/ 21 h 76"/>
                  <a:gd name="T22" fmla="*/ 41 w 125"/>
                  <a:gd name="T23" fmla="*/ 24 h 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5"/>
                  <a:gd name="T37" fmla="*/ 0 h 76"/>
                  <a:gd name="T38" fmla="*/ 125 w 125"/>
                  <a:gd name="T39" fmla="*/ 76 h 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5" h="76">
                    <a:moveTo>
                      <a:pt x="125" y="71"/>
                    </a:moveTo>
                    <a:lnTo>
                      <a:pt x="121" y="61"/>
                    </a:lnTo>
                    <a:lnTo>
                      <a:pt x="10" y="0"/>
                    </a:lnTo>
                    <a:lnTo>
                      <a:pt x="0" y="16"/>
                    </a:lnTo>
                    <a:lnTo>
                      <a:pt x="111" y="76"/>
                    </a:lnTo>
                    <a:lnTo>
                      <a:pt x="106" y="71"/>
                    </a:lnTo>
                    <a:lnTo>
                      <a:pt x="111" y="76"/>
                    </a:lnTo>
                    <a:lnTo>
                      <a:pt x="116" y="76"/>
                    </a:lnTo>
                    <a:lnTo>
                      <a:pt x="121" y="71"/>
                    </a:lnTo>
                    <a:lnTo>
                      <a:pt x="125" y="66"/>
                    </a:lnTo>
                    <a:lnTo>
                      <a:pt x="121" y="61"/>
                    </a:lnTo>
                    <a:lnTo>
                      <a:pt x="125" y="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2" name="Freeform 300"/>
              <p:cNvSpPr>
                <a:spLocks/>
              </p:cNvSpPr>
              <p:nvPr/>
            </p:nvSpPr>
            <p:spPr bwMode="auto">
              <a:xfrm>
                <a:off x="1799" y="2615"/>
                <a:ext cx="6" cy="67"/>
              </a:xfrm>
              <a:custGeom>
                <a:avLst/>
                <a:gdLst>
                  <a:gd name="T0" fmla="*/ 2 w 19"/>
                  <a:gd name="T1" fmla="*/ 67 h 201"/>
                  <a:gd name="T2" fmla="*/ 6 w 19"/>
                  <a:gd name="T3" fmla="*/ 64 h 201"/>
                  <a:gd name="T4" fmla="*/ 6 w 19"/>
                  <a:gd name="T5" fmla="*/ 0 h 201"/>
                  <a:gd name="T6" fmla="*/ 0 w 19"/>
                  <a:gd name="T7" fmla="*/ 0 h 201"/>
                  <a:gd name="T8" fmla="*/ 0 w 19"/>
                  <a:gd name="T9" fmla="*/ 64 h 201"/>
                  <a:gd name="T10" fmla="*/ 5 w 19"/>
                  <a:gd name="T11" fmla="*/ 62 h 201"/>
                  <a:gd name="T12" fmla="*/ 0 w 19"/>
                  <a:gd name="T13" fmla="*/ 64 h 201"/>
                  <a:gd name="T14" fmla="*/ 0 w 19"/>
                  <a:gd name="T15" fmla="*/ 67 h 201"/>
                  <a:gd name="T16" fmla="*/ 3 w 19"/>
                  <a:gd name="T17" fmla="*/ 67 h 201"/>
                  <a:gd name="T18" fmla="*/ 5 w 19"/>
                  <a:gd name="T19" fmla="*/ 67 h 201"/>
                  <a:gd name="T20" fmla="*/ 6 w 19"/>
                  <a:gd name="T21" fmla="*/ 64 h 201"/>
                  <a:gd name="T22" fmla="*/ 2 w 19"/>
                  <a:gd name="T23" fmla="*/ 67 h 20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9"/>
                  <a:gd name="T37" fmla="*/ 0 h 201"/>
                  <a:gd name="T38" fmla="*/ 19 w 19"/>
                  <a:gd name="T39" fmla="*/ 201 h 20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9" h="201">
                    <a:moveTo>
                      <a:pt x="5" y="201"/>
                    </a:moveTo>
                    <a:lnTo>
                      <a:pt x="19" y="191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91"/>
                    </a:lnTo>
                    <a:lnTo>
                      <a:pt x="15" y="186"/>
                    </a:lnTo>
                    <a:lnTo>
                      <a:pt x="0" y="191"/>
                    </a:lnTo>
                    <a:lnTo>
                      <a:pt x="0" y="201"/>
                    </a:lnTo>
                    <a:lnTo>
                      <a:pt x="10" y="201"/>
                    </a:lnTo>
                    <a:lnTo>
                      <a:pt x="15" y="201"/>
                    </a:lnTo>
                    <a:lnTo>
                      <a:pt x="19" y="191"/>
                    </a:lnTo>
                    <a:lnTo>
                      <a:pt x="5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3" name="Freeform 301"/>
              <p:cNvSpPr>
                <a:spLocks/>
              </p:cNvSpPr>
              <p:nvPr/>
            </p:nvSpPr>
            <p:spPr bwMode="auto">
              <a:xfrm>
                <a:off x="1764" y="2655"/>
                <a:ext cx="40" cy="27"/>
              </a:xfrm>
              <a:custGeom>
                <a:avLst/>
                <a:gdLst>
                  <a:gd name="T0" fmla="*/ 1 w 121"/>
                  <a:gd name="T1" fmla="*/ 3 h 80"/>
                  <a:gd name="T2" fmla="*/ 0 w 121"/>
                  <a:gd name="T3" fmla="*/ 5 h 80"/>
                  <a:gd name="T4" fmla="*/ 37 w 121"/>
                  <a:gd name="T5" fmla="*/ 27 h 80"/>
                  <a:gd name="T6" fmla="*/ 40 w 121"/>
                  <a:gd name="T7" fmla="*/ 22 h 80"/>
                  <a:gd name="T8" fmla="*/ 3 w 121"/>
                  <a:gd name="T9" fmla="*/ 0 h 80"/>
                  <a:gd name="T10" fmla="*/ 1 w 121"/>
                  <a:gd name="T11" fmla="*/ 3 h 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1"/>
                  <a:gd name="T19" fmla="*/ 0 h 80"/>
                  <a:gd name="T20" fmla="*/ 121 w 121"/>
                  <a:gd name="T21" fmla="*/ 80 h 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1" h="80">
                    <a:moveTo>
                      <a:pt x="4" y="9"/>
                    </a:moveTo>
                    <a:lnTo>
                      <a:pt x="0" y="15"/>
                    </a:lnTo>
                    <a:lnTo>
                      <a:pt x="111" y="80"/>
                    </a:lnTo>
                    <a:lnTo>
                      <a:pt x="121" y="65"/>
                    </a:lnTo>
                    <a:lnTo>
                      <a:pt x="10" y="0"/>
                    </a:ln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4" name="Freeform 302"/>
              <p:cNvSpPr>
                <a:spLocks/>
              </p:cNvSpPr>
              <p:nvPr/>
            </p:nvSpPr>
            <p:spPr bwMode="auto">
              <a:xfrm>
                <a:off x="1762" y="2655"/>
                <a:ext cx="5" cy="5"/>
              </a:xfrm>
              <a:custGeom>
                <a:avLst/>
                <a:gdLst>
                  <a:gd name="T0" fmla="*/ 5 w 15"/>
                  <a:gd name="T1" fmla="*/ 0 h 15"/>
                  <a:gd name="T2" fmla="*/ 3 w 15"/>
                  <a:gd name="T3" fmla="*/ 0 h 15"/>
                  <a:gd name="T4" fmla="*/ 2 w 15"/>
                  <a:gd name="T5" fmla="*/ 1 h 15"/>
                  <a:gd name="T6" fmla="*/ 0 w 15"/>
                  <a:gd name="T7" fmla="*/ 3 h 15"/>
                  <a:gd name="T8" fmla="*/ 2 w 15"/>
                  <a:gd name="T9" fmla="*/ 5 h 15"/>
                  <a:gd name="T10" fmla="*/ 5 w 15"/>
                  <a:gd name="T11" fmla="*/ 0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15"/>
                  <a:gd name="T20" fmla="*/ 15 w 1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15">
                    <a:moveTo>
                      <a:pt x="15" y="0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5" y="1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5" name="Freeform 303"/>
              <p:cNvSpPr>
                <a:spLocks/>
              </p:cNvSpPr>
              <p:nvPr/>
            </p:nvSpPr>
            <p:spPr bwMode="auto">
              <a:xfrm>
                <a:off x="1891" y="2837"/>
                <a:ext cx="7" cy="3"/>
              </a:xfrm>
              <a:custGeom>
                <a:avLst/>
                <a:gdLst>
                  <a:gd name="T0" fmla="*/ 0 w 20"/>
                  <a:gd name="T1" fmla="*/ 0 h 10"/>
                  <a:gd name="T2" fmla="*/ 2 w 20"/>
                  <a:gd name="T3" fmla="*/ 3 h 10"/>
                  <a:gd name="T4" fmla="*/ 3 w 20"/>
                  <a:gd name="T5" fmla="*/ 3 h 10"/>
                  <a:gd name="T6" fmla="*/ 7 w 20"/>
                  <a:gd name="T7" fmla="*/ 3 h 10"/>
                  <a:gd name="T8" fmla="*/ 7 w 20"/>
                  <a:gd name="T9" fmla="*/ 0 h 10"/>
                  <a:gd name="T10" fmla="*/ 0 w 20"/>
                  <a:gd name="T11" fmla="*/ 0 h 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0"/>
                  <a:gd name="T20" fmla="*/ 20 w 20"/>
                  <a:gd name="T21" fmla="*/ 10 h 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0">
                    <a:moveTo>
                      <a:pt x="0" y="0"/>
                    </a:moveTo>
                    <a:lnTo>
                      <a:pt x="5" y="10"/>
                    </a:lnTo>
                    <a:lnTo>
                      <a:pt x="9" y="10"/>
                    </a:lnTo>
                    <a:lnTo>
                      <a:pt x="20" y="10"/>
                    </a:lnTo>
                    <a:lnTo>
                      <a:pt x="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6" name="Freeform 304"/>
              <p:cNvSpPr>
                <a:spLocks/>
              </p:cNvSpPr>
              <p:nvPr/>
            </p:nvSpPr>
            <p:spPr bwMode="auto">
              <a:xfrm>
                <a:off x="1891" y="2561"/>
                <a:ext cx="7" cy="276"/>
              </a:xfrm>
              <a:custGeom>
                <a:avLst/>
                <a:gdLst>
                  <a:gd name="T0" fmla="*/ 3 w 20"/>
                  <a:gd name="T1" fmla="*/ 0 h 827"/>
                  <a:gd name="T2" fmla="*/ 0 w 20"/>
                  <a:gd name="T3" fmla="*/ 0 h 827"/>
                  <a:gd name="T4" fmla="*/ 0 w 20"/>
                  <a:gd name="T5" fmla="*/ 276 h 827"/>
                  <a:gd name="T6" fmla="*/ 7 w 20"/>
                  <a:gd name="T7" fmla="*/ 276 h 827"/>
                  <a:gd name="T8" fmla="*/ 7 w 20"/>
                  <a:gd name="T9" fmla="*/ 0 h 827"/>
                  <a:gd name="T10" fmla="*/ 3 w 20"/>
                  <a:gd name="T11" fmla="*/ 0 h 8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827"/>
                  <a:gd name="T20" fmla="*/ 20 w 20"/>
                  <a:gd name="T21" fmla="*/ 827 h 8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827">
                    <a:moveTo>
                      <a:pt x="9" y="0"/>
                    </a:moveTo>
                    <a:lnTo>
                      <a:pt x="0" y="0"/>
                    </a:lnTo>
                    <a:lnTo>
                      <a:pt x="0" y="827"/>
                    </a:lnTo>
                    <a:lnTo>
                      <a:pt x="20" y="827"/>
                    </a:lnTo>
                    <a:lnTo>
                      <a:pt x="20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7" name="Freeform 305"/>
              <p:cNvSpPr>
                <a:spLocks/>
              </p:cNvSpPr>
              <p:nvPr/>
            </p:nvSpPr>
            <p:spPr bwMode="auto">
              <a:xfrm>
                <a:off x="1891" y="2558"/>
                <a:ext cx="7" cy="3"/>
              </a:xfrm>
              <a:custGeom>
                <a:avLst/>
                <a:gdLst>
                  <a:gd name="T0" fmla="*/ 7 w 20"/>
                  <a:gd name="T1" fmla="*/ 3 h 9"/>
                  <a:gd name="T2" fmla="*/ 7 w 20"/>
                  <a:gd name="T3" fmla="*/ 0 h 9"/>
                  <a:gd name="T4" fmla="*/ 3 w 20"/>
                  <a:gd name="T5" fmla="*/ 0 h 9"/>
                  <a:gd name="T6" fmla="*/ 2 w 20"/>
                  <a:gd name="T7" fmla="*/ 0 h 9"/>
                  <a:gd name="T8" fmla="*/ 0 w 20"/>
                  <a:gd name="T9" fmla="*/ 3 h 9"/>
                  <a:gd name="T10" fmla="*/ 7 w 20"/>
                  <a:gd name="T11" fmla="*/ 3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9"/>
                  <a:gd name="T20" fmla="*/ 20 w 20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9">
                    <a:moveTo>
                      <a:pt x="20" y="9"/>
                    </a:moveTo>
                    <a:lnTo>
                      <a:pt x="20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0" y="9"/>
                    </a:lnTo>
                    <a:lnTo>
                      <a:pt x="20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8" name="Freeform 306"/>
              <p:cNvSpPr>
                <a:spLocks/>
              </p:cNvSpPr>
              <p:nvPr/>
            </p:nvSpPr>
            <p:spPr bwMode="auto">
              <a:xfrm>
                <a:off x="1455" y="2816"/>
                <a:ext cx="13" cy="17"/>
              </a:xfrm>
              <a:custGeom>
                <a:avLst/>
                <a:gdLst>
                  <a:gd name="T0" fmla="*/ 3 w 40"/>
                  <a:gd name="T1" fmla="*/ 0 h 50"/>
                  <a:gd name="T2" fmla="*/ 0 w 40"/>
                  <a:gd name="T3" fmla="*/ 7 h 50"/>
                  <a:gd name="T4" fmla="*/ 0 w 40"/>
                  <a:gd name="T5" fmla="*/ 14 h 50"/>
                  <a:gd name="T6" fmla="*/ 7 w 40"/>
                  <a:gd name="T7" fmla="*/ 17 h 50"/>
                  <a:gd name="T8" fmla="*/ 13 w 40"/>
                  <a:gd name="T9" fmla="*/ 17 h 50"/>
                  <a:gd name="T10" fmla="*/ 3 w 40"/>
                  <a:gd name="T11" fmla="*/ 0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50"/>
                  <a:gd name="T20" fmla="*/ 40 w 40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50">
                    <a:moveTo>
                      <a:pt x="10" y="0"/>
                    </a:moveTo>
                    <a:lnTo>
                      <a:pt x="0" y="20"/>
                    </a:lnTo>
                    <a:lnTo>
                      <a:pt x="0" y="41"/>
                    </a:lnTo>
                    <a:lnTo>
                      <a:pt x="21" y="50"/>
                    </a:lnTo>
                    <a:lnTo>
                      <a:pt x="40" y="5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9" name="Freeform 307"/>
              <p:cNvSpPr>
                <a:spLocks/>
              </p:cNvSpPr>
              <p:nvPr/>
            </p:nvSpPr>
            <p:spPr bwMode="auto">
              <a:xfrm>
                <a:off x="1458" y="2630"/>
                <a:ext cx="331" cy="203"/>
              </a:xfrm>
              <a:custGeom>
                <a:avLst/>
                <a:gdLst>
                  <a:gd name="T0" fmla="*/ 326 w 992"/>
                  <a:gd name="T1" fmla="*/ 8 h 609"/>
                  <a:gd name="T2" fmla="*/ 321 w 992"/>
                  <a:gd name="T3" fmla="*/ 0 h 609"/>
                  <a:gd name="T4" fmla="*/ 0 w 992"/>
                  <a:gd name="T5" fmla="*/ 186 h 609"/>
                  <a:gd name="T6" fmla="*/ 10 w 992"/>
                  <a:gd name="T7" fmla="*/ 203 h 609"/>
                  <a:gd name="T8" fmla="*/ 331 w 992"/>
                  <a:gd name="T9" fmla="*/ 17 h 609"/>
                  <a:gd name="T10" fmla="*/ 326 w 992"/>
                  <a:gd name="T11" fmla="*/ 8 h 6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2"/>
                  <a:gd name="T19" fmla="*/ 0 h 609"/>
                  <a:gd name="T20" fmla="*/ 992 w 992"/>
                  <a:gd name="T21" fmla="*/ 609 h 6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2" h="609">
                    <a:moveTo>
                      <a:pt x="978" y="25"/>
                    </a:moveTo>
                    <a:lnTo>
                      <a:pt x="962" y="0"/>
                    </a:lnTo>
                    <a:lnTo>
                      <a:pt x="0" y="559"/>
                    </a:lnTo>
                    <a:lnTo>
                      <a:pt x="30" y="609"/>
                    </a:lnTo>
                    <a:lnTo>
                      <a:pt x="992" y="51"/>
                    </a:lnTo>
                    <a:lnTo>
                      <a:pt x="978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0" name="Freeform 308"/>
              <p:cNvSpPr>
                <a:spLocks/>
              </p:cNvSpPr>
              <p:nvPr/>
            </p:nvSpPr>
            <p:spPr bwMode="auto">
              <a:xfrm>
                <a:off x="1779" y="2630"/>
                <a:ext cx="15" cy="17"/>
              </a:xfrm>
              <a:custGeom>
                <a:avLst/>
                <a:gdLst>
                  <a:gd name="T0" fmla="*/ 10 w 46"/>
                  <a:gd name="T1" fmla="*/ 17 h 51"/>
                  <a:gd name="T2" fmla="*/ 15 w 46"/>
                  <a:gd name="T3" fmla="*/ 10 h 51"/>
                  <a:gd name="T4" fmla="*/ 13 w 46"/>
                  <a:gd name="T5" fmla="*/ 3 h 51"/>
                  <a:gd name="T6" fmla="*/ 8 w 46"/>
                  <a:gd name="T7" fmla="*/ 0 h 51"/>
                  <a:gd name="T8" fmla="*/ 0 w 46"/>
                  <a:gd name="T9" fmla="*/ 0 h 51"/>
                  <a:gd name="T10" fmla="*/ 10 w 46"/>
                  <a:gd name="T11" fmla="*/ 1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51"/>
                  <a:gd name="T20" fmla="*/ 46 w 4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51">
                    <a:moveTo>
                      <a:pt x="30" y="51"/>
                    </a:moveTo>
                    <a:lnTo>
                      <a:pt x="46" y="30"/>
                    </a:lnTo>
                    <a:lnTo>
                      <a:pt x="41" y="10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30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1" name="Freeform 309"/>
              <p:cNvSpPr>
                <a:spLocks/>
              </p:cNvSpPr>
              <p:nvPr/>
            </p:nvSpPr>
            <p:spPr bwMode="auto">
              <a:xfrm>
                <a:off x="1441" y="2825"/>
                <a:ext cx="15" cy="18"/>
              </a:xfrm>
              <a:custGeom>
                <a:avLst/>
                <a:gdLst>
                  <a:gd name="T0" fmla="*/ 5 w 45"/>
                  <a:gd name="T1" fmla="*/ 0 h 55"/>
                  <a:gd name="T2" fmla="*/ 0 w 45"/>
                  <a:gd name="T3" fmla="*/ 7 h 55"/>
                  <a:gd name="T4" fmla="*/ 1 w 45"/>
                  <a:gd name="T5" fmla="*/ 13 h 55"/>
                  <a:gd name="T6" fmla="*/ 8 w 45"/>
                  <a:gd name="T7" fmla="*/ 18 h 55"/>
                  <a:gd name="T8" fmla="*/ 15 w 45"/>
                  <a:gd name="T9" fmla="*/ 16 h 55"/>
                  <a:gd name="T10" fmla="*/ 5 w 45"/>
                  <a:gd name="T11" fmla="*/ 0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5"/>
                  <a:gd name="T20" fmla="*/ 45 w 45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5">
                    <a:moveTo>
                      <a:pt x="15" y="0"/>
                    </a:moveTo>
                    <a:lnTo>
                      <a:pt x="0" y="20"/>
                    </a:lnTo>
                    <a:lnTo>
                      <a:pt x="4" y="41"/>
                    </a:lnTo>
                    <a:lnTo>
                      <a:pt x="25" y="55"/>
                    </a:lnTo>
                    <a:lnTo>
                      <a:pt x="45" y="5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2" name="Freeform 310"/>
              <p:cNvSpPr>
                <a:spLocks/>
              </p:cNvSpPr>
              <p:nvPr/>
            </p:nvSpPr>
            <p:spPr bwMode="auto">
              <a:xfrm>
                <a:off x="1446" y="2630"/>
                <a:ext cx="346" cy="211"/>
              </a:xfrm>
              <a:custGeom>
                <a:avLst/>
                <a:gdLst>
                  <a:gd name="T0" fmla="*/ 341 w 1038"/>
                  <a:gd name="T1" fmla="*/ 8 h 634"/>
                  <a:gd name="T2" fmla="*/ 336 w 1038"/>
                  <a:gd name="T3" fmla="*/ 0 h 634"/>
                  <a:gd name="T4" fmla="*/ 0 w 1038"/>
                  <a:gd name="T5" fmla="*/ 194 h 634"/>
                  <a:gd name="T6" fmla="*/ 10 w 1038"/>
                  <a:gd name="T7" fmla="*/ 211 h 634"/>
                  <a:gd name="T8" fmla="*/ 346 w 1038"/>
                  <a:gd name="T9" fmla="*/ 17 h 634"/>
                  <a:gd name="T10" fmla="*/ 341 w 1038"/>
                  <a:gd name="T11" fmla="*/ 8 h 6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8"/>
                  <a:gd name="T19" fmla="*/ 0 h 634"/>
                  <a:gd name="T20" fmla="*/ 1038 w 1038"/>
                  <a:gd name="T21" fmla="*/ 634 h 6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8" h="634">
                    <a:moveTo>
                      <a:pt x="1022" y="25"/>
                    </a:moveTo>
                    <a:lnTo>
                      <a:pt x="1007" y="0"/>
                    </a:lnTo>
                    <a:lnTo>
                      <a:pt x="0" y="584"/>
                    </a:lnTo>
                    <a:lnTo>
                      <a:pt x="30" y="634"/>
                    </a:lnTo>
                    <a:lnTo>
                      <a:pt x="1038" y="51"/>
                    </a:lnTo>
                    <a:lnTo>
                      <a:pt x="1022" y="2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3" name="Freeform 311"/>
              <p:cNvSpPr>
                <a:spLocks/>
              </p:cNvSpPr>
              <p:nvPr/>
            </p:nvSpPr>
            <p:spPr bwMode="auto">
              <a:xfrm>
                <a:off x="1782" y="2630"/>
                <a:ext cx="15" cy="17"/>
              </a:xfrm>
              <a:custGeom>
                <a:avLst/>
                <a:gdLst>
                  <a:gd name="T0" fmla="*/ 10 w 45"/>
                  <a:gd name="T1" fmla="*/ 17 h 51"/>
                  <a:gd name="T2" fmla="*/ 15 w 45"/>
                  <a:gd name="T3" fmla="*/ 10 h 51"/>
                  <a:gd name="T4" fmla="*/ 13 w 45"/>
                  <a:gd name="T5" fmla="*/ 3 h 51"/>
                  <a:gd name="T6" fmla="*/ 9 w 45"/>
                  <a:gd name="T7" fmla="*/ 0 h 51"/>
                  <a:gd name="T8" fmla="*/ 0 w 45"/>
                  <a:gd name="T9" fmla="*/ 0 h 51"/>
                  <a:gd name="T10" fmla="*/ 10 w 45"/>
                  <a:gd name="T11" fmla="*/ 17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51"/>
                  <a:gd name="T20" fmla="*/ 45 w 4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51">
                    <a:moveTo>
                      <a:pt x="31" y="51"/>
                    </a:moveTo>
                    <a:lnTo>
                      <a:pt x="45" y="30"/>
                    </a:lnTo>
                    <a:lnTo>
                      <a:pt x="40" y="10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31" y="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4" name="Freeform 312"/>
              <p:cNvSpPr>
                <a:spLocks/>
              </p:cNvSpPr>
              <p:nvPr/>
            </p:nvSpPr>
            <p:spPr bwMode="auto">
              <a:xfrm>
                <a:off x="1361" y="2754"/>
                <a:ext cx="169" cy="172"/>
              </a:xfrm>
              <a:custGeom>
                <a:avLst/>
                <a:gdLst>
                  <a:gd name="T0" fmla="*/ 84 w 508"/>
                  <a:gd name="T1" fmla="*/ 0 h 515"/>
                  <a:gd name="T2" fmla="*/ 101 w 508"/>
                  <a:gd name="T3" fmla="*/ 2 h 515"/>
                  <a:gd name="T4" fmla="*/ 117 w 508"/>
                  <a:gd name="T5" fmla="*/ 8 h 515"/>
                  <a:gd name="T6" fmla="*/ 130 w 508"/>
                  <a:gd name="T7" fmla="*/ 15 h 515"/>
                  <a:gd name="T8" fmla="*/ 144 w 508"/>
                  <a:gd name="T9" fmla="*/ 25 h 515"/>
                  <a:gd name="T10" fmla="*/ 154 w 508"/>
                  <a:gd name="T11" fmla="*/ 39 h 515"/>
                  <a:gd name="T12" fmla="*/ 162 w 508"/>
                  <a:gd name="T13" fmla="*/ 52 h 515"/>
                  <a:gd name="T14" fmla="*/ 168 w 508"/>
                  <a:gd name="T15" fmla="*/ 69 h 515"/>
                  <a:gd name="T16" fmla="*/ 169 w 508"/>
                  <a:gd name="T17" fmla="*/ 86 h 515"/>
                  <a:gd name="T18" fmla="*/ 168 w 508"/>
                  <a:gd name="T19" fmla="*/ 103 h 515"/>
                  <a:gd name="T20" fmla="*/ 162 w 508"/>
                  <a:gd name="T21" fmla="*/ 120 h 515"/>
                  <a:gd name="T22" fmla="*/ 154 w 508"/>
                  <a:gd name="T23" fmla="*/ 133 h 515"/>
                  <a:gd name="T24" fmla="*/ 144 w 508"/>
                  <a:gd name="T25" fmla="*/ 147 h 515"/>
                  <a:gd name="T26" fmla="*/ 130 w 508"/>
                  <a:gd name="T27" fmla="*/ 157 h 515"/>
                  <a:gd name="T28" fmla="*/ 117 w 508"/>
                  <a:gd name="T29" fmla="*/ 164 h 515"/>
                  <a:gd name="T30" fmla="*/ 101 w 508"/>
                  <a:gd name="T31" fmla="*/ 170 h 515"/>
                  <a:gd name="T32" fmla="*/ 84 w 508"/>
                  <a:gd name="T33" fmla="*/ 172 h 515"/>
                  <a:gd name="T34" fmla="*/ 67 w 508"/>
                  <a:gd name="T35" fmla="*/ 170 h 515"/>
                  <a:gd name="T36" fmla="*/ 52 w 508"/>
                  <a:gd name="T37" fmla="*/ 164 h 515"/>
                  <a:gd name="T38" fmla="*/ 37 w 508"/>
                  <a:gd name="T39" fmla="*/ 157 h 515"/>
                  <a:gd name="T40" fmla="*/ 23 w 508"/>
                  <a:gd name="T41" fmla="*/ 147 h 515"/>
                  <a:gd name="T42" fmla="*/ 13 w 508"/>
                  <a:gd name="T43" fmla="*/ 133 h 515"/>
                  <a:gd name="T44" fmla="*/ 7 w 508"/>
                  <a:gd name="T45" fmla="*/ 120 h 515"/>
                  <a:gd name="T46" fmla="*/ 2 w 508"/>
                  <a:gd name="T47" fmla="*/ 103 h 515"/>
                  <a:gd name="T48" fmla="*/ 0 w 508"/>
                  <a:gd name="T49" fmla="*/ 86 h 515"/>
                  <a:gd name="T50" fmla="*/ 2 w 508"/>
                  <a:gd name="T51" fmla="*/ 69 h 515"/>
                  <a:gd name="T52" fmla="*/ 7 w 508"/>
                  <a:gd name="T53" fmla="*/ 52 h 515"/>
                  <a:gd name="T54" fmla="*/ 13 w 508"/>
                  <a:gd name="T55" fmla="*/ 39 h 515"/>
                  <a:gd name="T56" fmla="*/ 23 w 508"/>
                  <a:gd name="T57" fmla="*/ 25 h 515"/>
                  <a:gd name="T58" fmla="*/ 37 w 508"/>
                  <a:gd name="T59" fmla="*/ 15 h 515"/>
                  <a:gd name="T60" fmla="*/ 52 w 508"/>
                  <a:gd name="T61" fmla="*/ 8 h 515"/>
                  <a:gd name="T62" fmla="*/ 67 w 508"/>
                  <a:gd name="T63" fmla="*/ 2 h 515"/>
                  <a:gd name="T64" fmla="*/ 84 w 508"/>
                  <a:gd name="T65" fmla="*/ 0 h 51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08"/>
                  <a:gd name="T100" fmla="*/ 0 h 515"/>
                  <a:gd name="T101" fmla="*/ 508 w 508"/>
                  <a:gd name="T102" fmla="*/ 515 h 51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08" h="515">
                    <a:moveTo>
                      <a:pt x="252" y="0"/>
                    </a:moveTo>
                    <a:lnTo>
                      <a:pt x="303" y="6"/>
                    </a:lnTo>
                    <a:lnTo>
                      <a:pt x="353" y="25"/>
                    </a:lnTo>
                    <a:lnTo>
                      <a:pt x="392" y="46"/>
                    </a:lnTo>
                    <a:lnTo>
                      <a:pt x="433" y="76"/>
                    </a:lnTo>
                    <a:lnTo>
                      <a:pt x="463" y="116"/>
                    </a:lnTo>
                    <a:lnTo>
                      <a:pt x="488" y="157"/>
                    </a:lnTo>
                    <a:lnTo>
                      <a:pt x="504" y="207"/>
                    </a:lnTo>
                    <a:lnTo>
                      <a:pt x="508" y="258"/>
                    </a:lnTo>
                    <a:lnTo>
                      <a:pt x="504" y="308"/>
                    </a:lnTo>
                    <a:lnTo>
                      <a:pt x="488" y="358"/>
                    </a:lnTo>
                    <a:lnTo>
                      <a:pt x="463" y="399"/>
                    </a:lnTo>
                    <a:lnTo>
                      <a:pt x="433" y="439"/>
                    </a:lnTo>
                    <a:lnTo>
                      <a:pt x="392" y="469"/>
                    </a:lnTo>
                    <a:lnTo>
                      <a:pt x="353" y="490"/>
                    </a:lnTo>
                    <a:lnTo>
                      <a:pt x="303" y="509"/>
                    </a:lnTo>
                    <a:lnTo>
                      <a:pt x="252" y="515"/>
                    </a:lnTo>
                    <a:lnTo>
                      <a:pt x="201" y="509"/>
                    </a:lnTo>
                    <a:lnTo>
                      <a:pt x="157" y="490"/>
                    </a:lnTo>
                    <a:lnTo>
                      <a:pt x="111" y="469"/>
                    </a:lnTo>
                    <a:lnTo>
                      <a:pt x="70" y="439"/>
                    </a:lnTo>
                    <a:lnTo>
                      <a:pt x="40" y="399"/>
                    </a:lnTo>
                    <a:lnTo>
                      <a:pt x="20" y="358"/>
                    </a:lnTo>
                    <a:lnTo>
                      <a:pt x="5" y="308"/>
                    </a:lnTo>
                    <a:lnTo>
                      <a:pt x="0" y="258"/>
                    </a:lnTo>
                    <a:lnTo>
                      <a:pt x="5" y="207"/>
                    </a:lnTo>
                    <a:lnTo>
                      <a:pt x="20" y="157"/>
                    </a:lnTo>
                    <a:lnTo>
                      <a:pt x="40" y="116"/>
                    </a:lnTo>
                    <a:lnTo>
                      <a:pt x="70" y="76"/>
                    </a:lnTo>
                    <a:lnTo>
                      <a:pt x="111" y="46"/>
                    </a:lnTo>
                    <a:lnTo>
                      <a:pt x="157" y="25"/>
                    </a:lnTo>
                    <a:lnTo>
                      <a:pt x="201" y="6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5" name="Freeform 313"/>
              <p:cNvSpPr>
                <a:spLocks/>
              </p:cNvSpPr>
              <p:nvPr/>
            </p:nvSpPr>
            <p:spPr bwMode="auto">
              <a:xfrm>
                <a:off x="1445" y="2751"/>
                <a:ext cx="89" cy="89"/>
              </a:xfrm>
              <a:custGeom>
                <a:avLst/>
                <a:gdLst>
                  <a:gd name="T0" fmla="*/ 89 w 267"/>
                  <a:gd name="T1" fmla="*/ 89 h 267"/>
                  <a:gd name="T2" fmla="*/ 87 w 267"/>
                  <a:gd name="T3" fmla="*/ 71 h 267"/>
                  <a:gd name="T4" fmla="*/ 82 w 267"/>
                  <a:gd name="T5" fmla="*/ 54 h 267"/>
                  <a:gd name="T6" fmla="*/ 74 w 267"/>
                  <a:gd name="T7" fmla="*/ 40 h 267"/>
                  <a:gd name="T8" fmla="*/ 64 w 267"/>
                  <a:gd name="T9" fmla="*/ 27 h 267"/>
                  <a:gd name="T10" fmla="*/ 49 w 267"/>
                  <a:gd name="T11" fmla="*/ 17 h 267"/>
                  <a:gd name="T12" fmla="*/ 35 w 267"/>
                  <a:gd name="T13" fmla="*/ 7 h 267"/>
                  <a:gd name="T14" fmla="*/ 18 w 267"/>
                  <a:gd name="T15" fmla="*/ 2 h 267"/>
                  <a:gd name="T16" fmla="*/ 0 w 267"/>
                  <a:gd name="T17" fmla="*/ 0 h 267"/>
                  <a:gd name="T18" fmla="*/ 0 w 267"/>
                  <a:gd name="T19" fmla="*/ 7 h 267"/>
                  <a:gd name="T20" fmla="*/ 17 w 267"/>
                  <a:gd name="T21" fmla="*/ 10 h 267"/>
                  <a:gd name="T22" fmla="*/ 32 w 267"/>
                  <a:gd name="T23" fmla="*/ 15 h 267"/>
                  <a:gd name="T24" fmla="*/ 45 w 267"/>
                  <a:gd name="T25" fmla="*/ 22 h 267"/>
                  <a:gd name="T26" fmla="*/ 59 w 267"/>
                  <a:gd name="T27" fmla="*/ 32 h 267"/>
                  <a:gd name="T28" fmla="*/ 69 w 267"/>
                  <a:gd name="T29" fmla="*/ 43 h 267"/>
                  <a:gd name="T30" fmla="*/ 76 w 267"/>
                  <a:gd name="T31" fmla="*/ 57 h 267"/>
                  <a:gd name="T32" fmla="*/ 81 w 267"/>
                  <a:gd name="T33" fmla="*/ 72 h 267"/>
                  <a:gd name="T34" fmla="*/ 82 w 267"/>
                  <a:gd name="T35" fmla="*/ 89 h 267"/>
                  <a:gd name="T36" fmla="*/ 89 w 267"/>
                  <a:gd name="T37" fmla="*/ 89 h 2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267"/>
                  <a:gd name="T59" fmla="*/ 267 w 267"/>
                  <a:gd name="T60" fmla="*/ 267 h 2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267">
                    <a:moveTo>
                      <a:pt x="267" y="267"/>
                    </a:moveTo>
                    <a:lnTo>
                      <a:pt x="261" y="212"/>
                    </a:lnTo>
                    <a:lnTo>
                      <a:pt x="247" y="161"/>
                    </a:lnTo>
                    <a:lnTo>
                      <a:pt x="222" y="121"/>
                    </a:lnTo>
                    <a:lnTo>
                      <a:pt x="191" y="80"/>
                    </a:lnTo>
                    <a:lnTo>
                      <a:pt x="146" y="50"/>
                    </a:lnTo>
                    <a:lnTo>
                      <a:pt x="106" y="20"/>
                    </a:lnTo>
                    <a:lnTo>
                      <a:pt x="55" y="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51" y="30"/>
                    </a:lnTo>
                    <a:lnTo>
                      <a:pt x="95" y="45"/>
                    </a:lnTo>
                    <a:lnTo>
                      <a:pt x="136" y="66"/>
                    </a:lnTo>
                    <a:lnTo>
                      <a:pt x="176" y="95"/>
                    </a:lnTo>
                    <a:lnTo>
                      <a:pt x="206" y="130"/>
                    </a:lnTo>
                    <a:lnTo>
                      <a:pt x="227" y="171"/>
                    </a:lnTo>
                    <a:lnTo>
                      <a:pt x="242" y="216"/>
                    </a:lnTo>
                    <a:lnTo>
                      <a:pt x="247" y="267"/>
                    </a:lnTo>
                    <a:lnTo>
                      <a:pt x="267" y="2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6" name="Freeform 314"/>
              <p:cNvSpPr>
                <a:spLocks/>
              </p:cNvSpPr>
              <p:nvPr/>
            </p:nvSpPr>
            <p:spPr bwMode="auto">
              <a:xfrm>
                <a:off x="1445" y="2840"/>
                <a:ext cx="89" cy="89"/>
              </a:xfrm>
              <a:custGeom>
                <a:avLst/>
                <a:gdLst>
                  <a:gd name="T0" fmla="*/ 0 w 267"/>
                  <a:gd name="T1" fmla="*/ 89 h 266"/>
                  <a:gd name="T2" fmla="*/ 18 w 267"/>
                  <a:gd name="T3" fmla="*/ 88 h 266"/>
                  <a:gd name="T4" fmla="*/ 35 w 267"/>
                  <a:gd name="T5" fmla="*/ 81 h 266"/>
                  <a:gd name="T6" fmla="*/ 49 w 267"/>
                  <a:gd name="T7" fmla="*/ 72 h 266"/>
                  <a:gd name="T8" fmla="*/ 64 w 267"/>
                  <a:gd name="T9" fmla="*/ 62 h 266"/>
                  <a:gd name="T10" fmla="*/ 74 w 267"/>
                  <a:gd name="T11" fmla="*/ 49 h 266"/>
                  <a:gd name="T12" fmla="*/ 82 w 267"/>
                  <a:gd name="T13" fmla="*/ 35 h 266"/>
                  <a:gd name="T14" fmla="*/ 87 w 267"/>
                  <a:gd name="T15" fmla="*/ 17 h 266"/>
                  <a:gd name="T16" fmla="*/ 89 w 267"/>
                  <a:gd name="T17" fmla="*/ 0 h 266"/>
                  <a:gd name="T18" fmla="*/ 82 w 267"/>
                  <a:gd name="T19" fmla="*/ 0 h 266"/>
                  <a:gd name="T20" fmla="*/ 81 w 267"/>
                  <a:gd name="T21" fmla="*/ 15 h 266"/>
                  <a:gd name="T22" fmla="*/ 76 w 267"/>
                  <a:gd name="T23" fmla="*/ 32 h 266"/>
                  <a:gd name="T24" fmla="*/ 69 w 267"/>
                  <a:gd name="T25" fmla="*/ 46 h 266"/>
                  <a:gd name="T26" fmla="*/ 59 w 267"/>
                  <a:gd name="T27" fmla="*/ 57 h 266"/>
                  <a:gd name="T28" fmla="*/ 45 w 267"/>
                  <a:gd name="T29" fmla="*/ 67 h 266"/>
                  <a:gd name="T30" fmla="*/ 32 w 267"/>
                  <a:gd name="T31" fmla="*/ 74 h 266"/>
                  <a:gd name="T32" fmla="*/ 17 w 267"/>
                  <a:gd name="T33" fmla="*/ 79 h 266"/>
                  <a:gd name="T34" fmla="*/ 0 w 267"/>
                  <a:gd name="T35" fmla="*/ 81 h 266"/>
                  <a:gd name="T36" fmla="*/ 0 w 267"/>
                  <a:gd name="T37" fmla="*/ 89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7"/>
                  <a:gd name="T58" fmla="*/ 0 h 266"/>
                  <a:gd name="T59" fmla="*/ 267 w 267"/>
                  <a:gd name="T60" fmla="*/ 266 h 2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7" h="266">
                    <a:moveTo>
                      <a:pt x="0" y="266"/>
                    </a:moveTo>
                    <a:lnTo>
                      <a:pt x="55" y="262"/>
                    </a:lnTo>
                    <a:lnTo>
                      <a:pt x="106" y="241"/>
                    </a:lnTo>
                    <a:lnTo>
                      <a:pt x="146" y="216"/>
                    </a:lnTo>
                    <a:lnTo>
                      <a:pt x="191" y="186"/>
                    </a:lnTo>
                    <a:lnTo>
                      <a:pt x="222" y="145"/>
                    </a:lnTo>
                    <a:lnTo>
                      <a:pt x="247" y="105"/>
                    </a:lnTo>
                    <a:lnTo>
                      <a:pt x="261" y="50"/>
                    </a:lnTo>
                    <a:lnTo>
                      <a:pt x="267" y="0"/>
                    </a:lnTo>
                    <a:lnTo>
                      <a:pt x="247" y="0"/>
                    </a:lnTo>
                    <a:lnTo>
                      <a:pt x="242" y="45"/>
                    </a:lnTo>
                    <a:lnTo>
                      <a:pt x="227" y="95"/>
                    </a:lnTo>
                    <a:lnTo>
                      <a:pt x="206" y="136"/>
                    </a:lnTo>
                    <a:lnTo>
                      <a:pt x="176" y="171"/>
                    </a:lnTo>
                    <a:lnTo>
                      <a:pt x="136" y="201"/>
                    </a:lnTo>
                    <a:lnTo>
                      <a:pt x="95" y="221"/>
                    </a:lnTo>
                    <a:lnTo>
                      <a:pt x="51" y="236"/>
                    </a:lnTo>
                    <a:lnTo>
                      <a:pt x="0" y="241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7" name="Freeform 315"/>
              <p:cNvSpPr>
                <a:spLocks/>
              </p:cNvSpPr>
              <p:nvPr/>
            </p:nvSpPr>
            <p:spPr bwMode="auto">
              <a:xfrm>
                <a:off x="1357" y="2840"/>
                <a:ext cx="88" cy="89"/>
              </a:xfrm>
              <a:custGeom>
                <a:avLst/>
                <a:gdLst>
                  <a:gd name="T0" fmla="*/ 0 w 262"/>
                  <a:gd name="T1" fmla="*/ 0 h 266"/>
                  <a:gd name="T2" fmla="*/ 2 w 262"/>
                  <a:gd name="T3" fmla="*/ 17 h 266"/>
                  <a:gd name="T4" fmla="*/ 7 w 262"/>
                  <a:gd name="T5" fmla="*/ 35 h 266"/>
                  <a:gd name="T6" fmla="*/ 15 w 262"/>
                  <a:gd name="T7" fmla="*/ 49 h 266"/>
                  <a:gd name="T8" fmla="*/ 26 w 262"/>
                  <a:gd name="T9" fmla="*/ 62 h 266"/>
                  <a:gd name="T10" fmla="*/ 39 w 262"/>
                  <a:gd name="T11" fmla="*/ 72 h 266"/>
                  <a:gd name="T12" fmla="*/ 54 w 262"/>
                  <a:gd name="T13" fmla="*/ 81 h 266"/>
                  <a:gd name="T14" fmla="*/ 69 w 262"/>
                  <a:gd name="T15" fmla="*/ 88 h 266"/>
                  <a:gd name="T16" fmla="*/ 88 w 262"/>
                  <a:gd name="T17" fmla="*/ 89 h 266"/>
                  <a:gd name="T18" fmla="*/ 88 w 262"/>
                  <a:gd name="T19" fmla="*/ 81 h 266"/>
                  <a:gd name="T20" fmla="*/ 71 w 262"/>
                  <a:gd name="T21" fmla="*/ 79 h 266"/>
                  <a:gd name="T22" fmla="*/ 57 w 262"/>
                  <a:gd name="T23" fmla="*/ 74 h 266"/>
                  <a:gd name="T24" fmla="*/ 42 w 262"/>
                  <a:gd name="T25" fmla="*/ 67 h 266"/>
                  <a:gd name="T26" fmla="*/ 30 w 262"/>
                  <a:gd name="T27" fmla="*/ 57 h 266"/>
                  <a:gd name="T28" fmla="*/ 20 w 262"/>
                  <a:gd name="T29" fmla="*/ 46 h 266"/>
                  <a:gd name="T30" fmla="*/ 13 w 262"/>
                  <a:gd name="T31" fmla="*/ 32 h 266"/>
                  <a:gd name="T32" fmla="*/ 8 w 262"/>
                  <a:gd name="T33" fmla="*/ 15 h 266"/>
                  <a:gd name="T34" fmla="*/ 7 w 262"/>
                  <a:gd name="T35" fmla="*/ 0 h 266"/>
                  <a:gd name="T36" fmla="*/ 0 w 262"/>
                  <a:gd name="T37" fmla="*/ 0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"/>
                  <a:gd name="T58" fmla="*/ 0 h 266"/>
                  <a:gd name="T59" fmla="*/ 262 w 262"/>
                  <a:gd name="T60" fmla="*/ 266 h 2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" h="266">
                    <a:moveTo>
                      <a:pt x="0" y="0"/>
                    </a:moveTo>
                    <a:lnTo>
                      <a:pt x="5" y="50"/>
                    </a:lnTo>
                    <a:lnTo>
                      <a:pt x="21" y="105"/>
                    </a:lnTo>
                    <a:lnTo>
                      <a:pt x="46" y="145"/>
                    </a:lnTo>
                    <a:lnTo>
                      <a:pt x="76" y="186"/>
                    </a:lnTo>
                    <a:lnTo>
                      <a:pt x="115" y="216"/>
                    </a:lnTo>
                    <a:lnTo>
                      <a:pt x="161" y="241"/>
                    </a:lnTo>
                    <a:lnTo>
                      <a:pt x="206" y="262"/>
                    </a:lnTo>
                    <a:lnTo>
                      <a:pt x="262" y="266"/>
                    </a:lnTo>
                    <a:lnTo>
                      <a:pt x="262" y="241"/>
                    </a:lnTo>
                    <a:lnTo>
                      <a:pt x="211" y="236"/>
                    </a:lnTo>
                    <a:lnTo>
                      <a:pt x="171" y="221"/>
                    </a:lnTo>
                    <a:lnTo>
                      <a:pt x="126" y="201"/>
                    </a:lnTo>
                    <a:lnTo>
                      <a:pt x="90" y="171"/>
                    </a:lnTo>
                    <a:lnTo>
                      <a:pt x="60" y="136"/>
                    </a:lnTo>
                    <a:lnTo>
                      <a:pt x="40" y="95"/>
                    </a:lnTo>
                    <a:lnTo>
                      <a:pt x="25" y="45"/>
                    </a:lnTo>
                    <a:lnTo>
                      <a:pt x="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8" name="Freeform 316"/>
              <p:cNvSpPr>
                <a:spLocks/>
              </p:cNvSpPr>
              <p:nvPr/>
            </p:nvSpPr>
            <p:spPr bwMode="auto">
              <a:xfrm>
                <a:off x="1357" y="2751"/>
                <a:ext cx="88" cy="89"/>
              </a:xfrm>
              <a:custGeom>
                <a:avLst/>
                <a:gdLst>
                  <a:gd name="T0" fmla="*/ 88 w 262"/>
                  <a:gd name="T1" fmla="*/ 0 h 267"/>
                  <a:gd name="T2" fmla="*/ 69 w 262"/>
                  <a:gd name="T3" fmla="*/ 2 h 267"/>
                  <a:gd name="T4" fmla="*/ 54 w 262"/>
                  <a:gd name="T5" fmla="*/ 7 h 267"/>
                  <a:gd name="T6" fmla="*/ 39 w 262"/>
                  <a:gd name="T7" fmla="*/ 17 h 267"/>
                  <a:gd name="T8" fmla="*/ 26 w 262"/>
                  <a:gd name="T9" fmla="*/ 27 h 267"/>
                  <a:gd name="T10" fmla="*/ 15 w 262"/>
                  <a:gd name="T11" fmla="*/ 40 h 267"/>
                  <a:gd name="T12" fmla="*/ 7 w 262"/>
                  <a:gd name="T13" fmla="*/ 54 h 267"/>
                  <a:gd name="T14" fmla="*/ 2 w 262"/>
                  <a:gd name="T15" fmla="*/ 71 h 267"/>
                  <a:gd name="T16" fmla="*/ 0 w 262"/>
                  <a:gd name="T17" fmla="*/ 89 h 267"/>
                  <a:gd name="T18" fmla="*/ 7 w 262"/>
                  <a:gd name="T19" fmla="*/ 89 h 267"/>
                  <a:gd name="T20" fmla="*/ 8 w 262"/>
                  <a:gd name="T21" fmla="*/ 72 h 267"/>
                  <a:gd name="T22" fmla="*/ 13 w 262"/>
                  <a:gd name="T23" fmla="*/ 57 h 267"/>
                  <a:gd name="T24" fmla="*/ 20 w 262"/>
                  <a:gd name="T25" fmla="*/ 43 h 267"/>
                  <a:gd name="T26" fmla="*/ 30 w 262"/>
                  <a:gd name="T27" fmla="*/ 32 h 267"/>
                  <a:gd name="T28" fmla="*/ 42 w 262"/>
                  <a:gd name="T29" fmla="*/ 22 h 267"/>
                  <a:gd name="T30" fmla="*/ 57 w 262"/>
                  <a:gd name="T31" fmla="*/ 15 h 267"/>
                  <a:gd name="T32" fmla="*/ 71 w 262"/>
                  <a:gd name="T33" fmla="*/ 10 h 267"/>
                  <a:gd name="T34" fmla="*/ 88 w 262"/>
                  <a:gd name="T35" fmla="*/ 7 h 267"/>
                  <a:gd name="T36" fmla="*/ 88 w 262"/>
                  <a:gd name="T37" fmla="*/ 0 h 2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2"/>
                  <a:gd name="T58" fmla="*/ 0 h 267"/>
                  <a:gd name="T59" fmla="*/ 262 w 262"/>
                  <a:gd name="T60" fmla="*/ 267 h 2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2" h="267">
                    <a:moveTo>
                      <a:pt x="262" y="0"/>
                    </a:moveTo>
                    <a:lnTo>
                      <a:pt x="206" y="5"/>
                    </a:lnTo>
                    <a:lnTo>
                      <a:pt x="161" y="20"/>
                    </a:lnTo>
                    <a:lnTo>
                      <a:pt x="115" y="50"/>
                    </a:lnTo>
                    <a:lnTo>
                      <a:pt x="76" y="80"/>
                    </a:lnTo>
                    <a:lnTo>
                      <a:pt x="46" y="121"/>
                    </a:lnTo>
                    <a:lnTo>
                      <a:pt x="21" y="161"/>
                    </a:lnTo>
                    <a:lnTo>
                      <a:pt x="5" y="212"/>
                    </a:lnTo>
                    <a:lnTo>
                      <a:pt x="0" y="267"/>
                    </a:lnTo>
                    <a:lnTo>
                      <a:pt x="21" y="267"/>
                    </a:lnTo>
                    <a:lnTo>
                      <a:pt x="25" y="216"/>
                    </a:lnTo>
                    <a:lnTo>
                      <a:pt x="40" y="171"/>
                    </a:lnTo>
                    <a:lnTo>
                      <a:pt x="60" y="130"/>
                    </a:lnTo>
                    <a:lnTo>
                      <a:pt x="90" y="95"/>
                    </a:lnTo>
                    <a:lnTo>
                      <a:pt x="126" y="66"/>
                    </a:lnTo>
                    <a:lnTo>
                      <a:pt x="171" y="45"/>
                    </a:lnTo>
                    <a:lnTo>
                      <a:pt x="211" y="30"/>
                    </a:lnTo>
                    <a:lnTo>
                      <a:pt x="262" y="20"/>
                    </a:lnTo>
                    <a:lnTo>
                      <a:pt x="26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9" name="Line 317"/>
              <p:cNvSpPr>
                <a:spLocks noChangeShapeType="1"/>
              </p:cNvSpPr>
              <p:nvPr/>
            </p:nvSpPr>
            <p:spPr bwMode="auto">
              <a:xfrm>
                <a:off x="1384" y="2779"/>
                <a:ext cx="121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0" name="Line 318"/>
              <p:cNvSpPr>
                <a:spLocks noChangeShapeType="1"/>
              </p:cNvSpPr>
              <p:nvPr/>
            </p:nvSpPr>
            <p:spPr bwMode="auto">
              <a:xfrm flipV="1">
                <a:off x="1386" y="2779"/>
                <a:ext cx="119" cy="1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1" name="Freeform 319"/>
              <p:cNvSpPr>
                <a:spLocks/>
              </p:cNvSpPr>
              <p:nvPr/>
            </p:nvSpPr>
            <p:spPr bwMode="auto">
              <a:xfrm>
                <a:off x="3783" y="1717"/>
                <a:ext cx="22" cy="67"/>
              </a:xfrm>
              <a:custGeom>
                <a:avLst/>
                <a:gdLst>
                  <a:gd name="T0" fmla="*/ 0 w 64"/>
                  <a:gd name="T1" fmla="*/ 58 h 201"/>
                  <a:gd name="T2" fmla="*/ 0 w 64"/>
                  <a:gd name="T3" fmla="*/ 67 h 201"/>
                  <a:gd name="T4" fmla="*/ 11 w 64"/>
                  <a:gd name="T5" fmla="*/ 65 h 201"/>
                  <a:gd name="T6" fmla="*/ 19 w 64"/>
                  <a:gd name="T7" fmla="*/ 54 h 201"/>
                  <a:gd name="T8" fmla="*/ 22 w 64"/>
                  <a:gd name="T9" fmla="*/ 40 h 201"/>
                  <a:gd name="T10" fmla="*/ 22 w 64"/>
                  <a:gd name="T11" fmla="*/ 21 h 201"/>
                  <a:gd name="T12" fmla="*/ 19 w 64"/>
                  <a:gd name="T13" fmla="*/ 9 h 201"/>
                  <a:gd name="T14" fmla="*/ 11 w 64"/>
                  <a:gd name="T15" fmla="*/ 2 h 201"/>
                  <a:gd name="T16" fmla="*/ 6 w 64"/>
                  <a:gd name="T17" fmla="*/ 0 h 201"/>
                  <a:gd name="T18" fmla="*/ 0 w 64"/>
                  <a:gd name="T19" fmla="*/ 0 h 201"/>
                  <a:gd name="T20" fmla="*/ 0 w 64"/>
                  <a:gd name="T21" fmla="*/ 7 h 201"/>
                  <a:gd name="T22" fmla="*/ 5 w 64"/>
                  <a:gd name="T23" fmla="*/ 9 h 201"/>
                  <a:gd name="T24" fmla="*/ 11 w 64"/>
                  <a:gd name="T25" fmla="*/ 15 h 201"/>
                  <a:gd name="T26" fmla="*/ 13 w 64"/>
                  <a:gd name="T27" fmla="*/ 26 h 201"/>
                  <a:gd name="T28" fmla="*/ 11 w 64"/>
                  <a:gd name="T29" fmla="*/ 25 h 201"/>
                  <a:gd name="T30" fmla="*/ 11 w 64"/>
                  <a:gd name="T31" fmla="*/ 39 h 201"/>
                  <a:gd name="T32" fmla="*/ 13 w 64"/>
                  <a:gd name="T33" fmla="*/ 39 h 201"/>
                  <a:gd name="T34" fmla="*/ 12 w 64"/>
                  <a:gd name="T35" fmla="*/ 48 h 201"/>
                  <a:gd name="T36" fmla="*/ 10 w 64"/>
                  <a:gd name="T37" fmla="*/ 54 h 201"/>
                  <a:gd name="T38" fmla="*/ 3 w 64"/>
                  <a:gd name="T39" fmla="*/ 59 h 201"/>
                  <a:gd name="T40" fmla="*/ 0 w 64"/>
                  <a:gd name="T41" fmla="*/ 60 h 201"/>
                  <a:gd name="T42" fmla="*/ 0 w 64"/>
                  <a:gd name="T43" fmla="*/ 58 h 20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4"/>
                  <a:gd name="T67" fmla="*/ 0 h 201"/>
                  <a:gd name="T68" fmla="*/ 64 w 64"/>
                  <a:gd name="T69" fmla="*/ 201 h 20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4" h="201">
                    <a:moveTo>
                      <a:pt x="0" y="175"/>
                    </a:moveTo>
                    <a:lnTo>
                      <a:pt x="0" y="201"/>
                    </a:lnTo>
                    <a:lnTo>
                      <a:pt x="31" y="194"/>
                    </a:lnTo>
                    <a:lnTo>
                      <a:pt x="56" y="162"/>
                    </a:lnTo>
                    <a:lnTo>
                      <a:pt x="64" y="121"/>
                    </a:lnTo>
                    <a:lnTo>
                      <a:pt x="64" y="64"/>
                    </a:lnTo>
                    <a:lnTo>
                      <a:pt x="55" y="27"/>
                    </a:lnTo>
                    <a:lnTo>
                      <a:pt x="32" y="7"/>
                    </a:lnTo>
                    <a:lnTo>
                      <a:pt x="17" y="1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5" y="27"/>
                    </a:lnTo>
                    <a:lnTo>
                      <a:pt x="32" y="46"/>
                    </a:lnTo>
                    <a:lnTo>
                      <a:pt x="38" y="79"/>
                    </a:lnTo>
                    <a:lnTo>
                      <a:pt x="33" y="74"/>
                    </a:lnTo>
                    <a:lnTo>
                      <a:pt x="33" y="116"/>
                    </a:lnTo>
                    <a:lnTo>
                      <a:pt x="38" y="116"/>
                    </a:lnTo>
                    <a:lnTo>
                      <a:pt x="36" y="143"/>
                    </a:lnTo>
                    <a:lnTo>
                      <a:pt x="30" y="162"/>
                    </a:lnTo>
                    <a:lnTo>
                      <a:pt x="9" y="177"/>
                    </a:lnTo>
                    <a:lnTo>
                      <a:pt x="0" y="180"/>
                    </a:lnTo>
                    <a:lnTo>
                      <a:pt x="0" y="17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2" name="Freeform 320"/>
              <p:cNvSpPr>
                <a:spLocks/>
              </p:cNvSpPr>
              <p:nvPr/>
            </p:nvSpPr>
            <p:spPr bwMode="auto">
              <a:xfrm>
                <a:off x="3760" y="1715"/>
                <a:ext cx="23" cy="69"/>
              </a:xfrm>
              <a:custGeom>
                <a:avLst/>
                <a:gdLst>
                  <a:gd name="T0" fmla="*/ 23 w 71"/>
                  <a:gd name="T1" fmla="*/ 9 h 207"/>
                  <a:gd name="T2" fmla="*/ 23 w 71"/>
                  <a:gd name="T3" fmla="*/ 2 h 207"/>
                  <a:gd name="T4" fmla="*/ 21 w 71"/>
                  <a:gd name="T5" fmla="*/ 0 h 207"/>
                  <a:gd name="T6" fmla="*/ 0 w 71"/>
                  <a:gd name="T7" fmla="*/ 0 h 207"/>
                  <a:gd name="T8" fmla="*/ 0 w 71"/>
                  <a:gd name="T9" fmla="*/ 69 h 207"/>
                  <a:gd name="T10" fmla="*/ 16 w 71"/>
                  <a:gd name="T11" fmla="*/ 69 h 207"/>
                  <a:gd name="T12" fmla="*/ 23 w 71"/>
                  <a:gd name="T13" fmla="*/ 69 h 207"/>
                  <a:gd name="T14" fmla="*/ 23 w 71"/>
                  <a:gd name="T15" fmla="*/ 60 h 207"/>
                  <a:gd name="T16" fmla="*/ 23 w 71"/>
                  <a:gd name="T17" fmla="*/ 62 h 207"/>
                  <a:gd name="T18" fmla="*/ 18 w 71"/>
                  <a:gd name="T19" fmla="*/ 62 h 207"/>
                  <a:gd name="T20" fmla="*/ 18 w 71"/>
                  <a:gd name="T21" fmla="*/ 60 h 207"/>
                  <a:gd name="T22" fmla="*/ 9 w 71"/>
                  <a:gd name="T23" fmla="*/ 60 h 207"/>
                  <a:gd name="T24" fmla="*/ 9 w 71"/>
                  <a:gd name="T25" fmla="*/ 9 h 207"/>
                  <a:gd name="T26" fmla="*/ 21 w 71"/>
                  <a:gd name="T27" fmla="*/ 9 h 207"/>
                  <a:gd name="T28" fmla="*/ 23 w 71"/>
                  <a:gd name="T29" fmla="*/ 9 h 207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1"/>
                  <a:gd name="T46" fmla="*/ 0 h 207"/>
                  <a:gd name="T47" fmla="*/ 71 w 71"/>
                  <a:gd name="T48" fmla="*/ 207 h 207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1" h="207">
                    <a:moveTo>
                      <a:pt x="71" y="27"/>
                    </a:moveTo>
                    <a:lnTo>
                      <a:pt x="71" y="6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0" y="207"/>
                    </a:lnTo>
                    <a:lnTo>
                      <a:pt x="49" y="207"/>
                    </a:lnTo>
                    <a:lnTo>
                      <a:pt x="71" y="207"/>
                    </a:lnTo>
                    <a:lnTo>
                      <a:pt x="71" y="181"/>
                    </a:lnTo>
                    <a:lnTo>
                      <a:pt x="71" y="186"/>
                    </a:lnTo>
                    <a:lnTo>
                      <a:pt x="55" y="186"/>
                    </a:lnTo>
                    <a:lnTo>
                      <a:pt x="55" y="181"/>
                    </a:lnTo>
                    <a:lnTo>
                      <a:pt x="28" y="181"/>
                    </a:lnTo>
                    <a:lnTo>
                      <a:pt x="28" y="27"/>
                    </a:lnTo>
                    <a:lnTo>
                      <a:pt x="66" y="27"/>
                    </a:lnTo>
                    <a:lnTo>
                      <a:pt x="7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3" name="Freeform 321"/>
              <p:cNvSpPr>
                <a:spLocks/>
              </p:cNvSpPr>
              <p:nvPr/>
            </p:nvSpPr>
            <p:spPr bwMode="auto">
              <a:xfrm>
                <a:off x="3835" y="1768"/>
                <a:ext cx="17" cy="18"/>
              </a:xfrm>
              <a:custGeom>
                <a:avLst/>
                <a:gdLst>
                  <a:gd name="T0" fmla="*/ 0 w 53"/>
                  <a:gd name="T1" fmla="*/ 11 h 54"/>
                  <a:gd name="T2" fmla="*/ 0 w 53"/>
                  <a:gd name="T3" fmla="*/ 18 h 54"/>
                  <a:gd name="T4" fmla="*/ 2 w 53"/>
                  <a:gd name="T5" fmla="*/ 18 h 54"/>
                  <a:gd name="T6" fmla="*/ 5 w 53"/>
                  <a:gd name="T7" fmla="*/ 18 h 54"/>
                  <a:gd name="T8" fmla="*/ 8 w 53"/>
                  <a:gd name="T9" fmla="*/ 17 h 54"/>
                  <a:gd name="T10" fmla="*/ 10 w 53"/>
                  <a:gd name="T11" fmla="*/ 16 h 54"/>
                  <a:gd name="T12" fmla="*/ 13 w 53"/>
                  <a:gd name="T13" fmla="*/ 14 h 54"/>
                  <a:gd name="T14" fmla="*/ 14 w 53"/>
                  <a:gd name="T15" fmla="*/ 12 h 54"/>
                  <a:gd name="T16" fmla="*/ 16 w 53"/>
                  <a:gd name="T17" fmla="*/ 9 h 54"/>
                  <a:gd name="T18" fmla="*/ 17 w 53"/>
                  <a:gd name="T19" fmla="*/ 6 h 54"/>
                  <a:gd name="T20" fmla="*/ 17 w 53"/>
                  <a:gd name="T21" fmla="*/ 2 h 54"/>
                  <a:gd name="T22" fmla="*/ 17 w 53"/>
                  <a:gd name="T23" fmla="*/ 0 h 54"/>
                  <a:gd name="T24" fmla="*/ 9 w 53"/>
                  <a:gd name="T25" fmla="*/ 0 h 54"/>
                  <a:gd name="T26" fmla="*/ 9 w 53"/>
                  <a:gd name="T27" fmla="*/ 2 h 54"/>
                  <a:gd name="T28" fmla="*/ 8 w 53"/>
                  <a:gd name="T29" fmla="*/ 6 h 54"/>
                  <a:gd name="T30" fmla="*/ 6 w 53"/>
                  <a:gd name="T31" fmla="*/ 8 h 54"/>
                  <a:gd name="T32" fmla="*/ 4 w 53"/>
                  <a:gd name="T33" fmla="*/ 10 h 54"/>
                  <a:gd name="T34" fmla="*/ 2 w 53"/>
                  <a:gd name="T35" fmla="*/ 11 h 54"/>
                  <a:gd name="T36" fmla="*/ 0 w 53"/>
                  <a:gd name="T37" fmla="*/ 11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3"/>
                  <a:gd name="T58" fmla="*/ 0 h 54"/>
                  <a:gd name="T59" fmla="*/ 53 w 53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3" h="54">
                    <a:moveTo>
                      <a:pt x="0" y="32"/>
                    </a:moveTo>
                    <a:lnTo>
                      <a:pt x="0" y="54"/>
                    </a:lnTo>
                    <a:lnTo>
                      <a:pt x="5" y="54"/>
                    </a:lnTo>
                    <a:lnTo>
                      <a:pt x="15" y="53"/>
                    </a:lnTo>
                    <a:lnTo>
                      <a:pt x="24" y="50"/>
                    </a:lnTo>
                    <a:lnTo>
                      <a:pt x="31" y="47"/>
                    </a:lnTo>
                    <a:lnTo>
                      <a:pt x="39" y="42"/>
                    </a:lnTo>
                    <a:lnTo>
                      <a:pt x="45" y="35"/>
                    </a:lnTo>
                    <a:lnTo>
                      <a:pt x="49" y="26"/>
                    </a:lnTo>
                    <a:lnTo>
                      <a:pt x="52" y="17"/>
                    </a:lnTo>
                    <a:lnTo>
                      <a:pt x="53" y="5"/>
                    </a:lnTo>
                    <a:lnTo>
                      <a:pt x="53" y="0"/>
                    </a:lnTo>
                    <a:lnTo>
                      <a:pt x="27" y="0"/>
                    </a:lnTo>
                    <a:lnTo>
                      <a:pt x="27" y="5"/>
                    </a:lnTo>
                    <a:lnTo>
                      <a:pt x="24" y="17"/>
                    </a:lnTo>
                    <a:lnTo>
                      <a:pt x="19" y="25"/>
                    </a:lnTo>
                    <a:lnTo>
                      <a:pt x="13" y="30"/>
                    </a:lnTo>
                    <a:lnTo>
                      <a:pt x="5" y="32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4" name="Freeform 322"/>
              <p:cNvSpPr>
                <a:spLocks/>
              </p:cNvSpPr>
              <p:nvPr/>
            </p:nvSpPr>
            <p:spPr bwMode="auto">
              <a:xfrm>
                <a:off x="3835" y="1736"/>
                <a:ext cx="17" cy="26"/>
              </a:xfrm>
              <a:custGeom>
                <a:avLst/>
                <a:gdLst>
                  <a:gd name="T0" fmla="*/ 0 w 53"/>
                  <a:gd name="T1" fmla="*/ 19 h 80"/>
                  <a:gd name="T2" fmla="*/ 0 w 53"/>
                  <a:gd name="T3" fmla="*/ 26 h 80"/>
                  <a:gd name="T4" fmla="*/ 17 w 53"/>
                  <a:gd name="T5" fmla="*/ 26 h 80"/>
                  <a:gd name="T6" fmla="*/ 17 w 53"/>
                  <a:gd name="T7" fmla="*/ 21 h 80"/>
                  <a:gd name="T8" fmla="*/ 17 w 53"/>
                  <a:gd name="T9" fmla="*/ 23 h 80"/>
                  <a:gd name="T10" fmla="*/ 17 w 53"/>
                  <a:gd name="T11" fmla="*/ 18 h 80"/>
                  <a:gd name="T12" fmla="*/ 16 w 53"/>
                  <a:gd name="T13" fmla="*/ 13 h 80"/>
                  <a:gd name="T14" fmla="*/ 15 w 53"/>
                  <a:gd name="T15" fmla="*/ 9 h 80"/>
                  <a:gd name="T16" fmla="*/ 14 w 53"/>
                  <a:gd name="T17" fmla="*/ 6 h 80"/>
                  <a:gd name="T18" fmla="*/ 12 w 53"/>
                  <a:gd name="T19" fmla="*/ 4 h 80"/>
                  <a:gd name="T20" fmla="*/ 9 w 53"/>
                  <a:gd name="T21" fmla="*/ 2 h 80"/>
                  <a:gd name="T22" fmla="*/ 6 w 53"/>
                  <a:gd name="T23" fmla="*/ 0 h 80"/>
                  <a:gd name="T24" fmla="*/ 2 w 53"/>
                  <a:gd name="T25" fmla="*/ 0 h 80"/>
                  <a:gd name="T26" fmla="*/ 0 w 53"/>
                  <a:gd name="T27" fmla="*/ 0 h 80"/>
                  <a:gd name="T28" fmla="*/ 0 w 53"/>
                  <a:gd name="T29" fmla="*/ 5 h 80"/>
                  <a:gd name="T30" fmla="*/ 2 w 53"/>
                  <a:gd name="T31" fmla="*/ 7 h 80"/>
                  <a:gd name="T32" fmla="*/ 5 w 53"/>
                  <a:gd name="T33" fmla="*/ 7 h 80"/>
                  <a:gd name="T34" fmla="*/ 8 w 53"/>
                  <a:gd name="T35" fmla="*/ 9 h 80"/>
                  <a:gd name="T36" fmla="*/ 9 w 53"/>
                  <a:gd name="T37" fmla="*/ 11 h 80"/>
                  <a:gd name="T38" fmla="*/ 9 w 53"/>
                  <a:gd name="T39" fmla="*/ 14 h 80"/>
                  <a:gd name="T40" fmla="*/ 10 w 53"/>
                  <a:gd name="T41" fmla="*/ 17 h 80"/>
                  <a:gd name="T42" fmla="*/ 10 w 53"/>
                  <a:gd name="T43" fmla="*/ 21 h 80"/>
                  <a:gd name="T44" fmla="*/ 9 w 53"/>
                  <a:gd name="T45" fmla="*/ 19 h 80"/>
                  <a:gd name="T46" fmla="*/ 0 w 53"/>
                  <a:gd name="T47" fmla="*/ 19 h 8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3"/>
                  <a:gd name="T73" fmla="*/ 0 h 80"/>
                  <a:gd name="T74" fmla="*/ 53 w 53"/>
                  <a:gd name="T75" fmla="*/ 80 h 8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3" h="80">
                    <a:moveTo>
                      <a:pt x="0" y="59"/>
                    </a:moveTo>
                    <a:lnTo>
                      <a:pt x="0" y="80"/>
                    </a:lnTo>
                    <a:lnTo>
                      <a:pt x="53" y="80"/>
                    </a:lnTo>
                    <a:lnTo>
                      <a:pt x="53" y="65"/>
                    </a:lnTo>
                    <a:lnTo>
                      <a:pt x="53" y="70"/>
                    </a:lnTo>
                    <a:lnTo>
                      <a:pt x="53" y="54"/>
                    </a:lnTo>
                    <a:lnTo>
                      <a:pt x="50" y="41"/>
                    </a:lnTo>
                    <a:lnTo>
                      <a:pt x="48" y="29"/>
                    </a:lnTo>
                    <a:lnTo>
                      <a:pt x="43" y="19"/>
                    </a:lnTo>
                    <a:lnTo>
                      <a:pt x="36" y="11"/>
                    </a:lnTo>
                    <a:lnTo>
                      <a:pt x="28" y="5"/>
                    </a:lnTo>
                    <a:lnTo>
                      <a:pt x="18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5" y="22"/>
                    </a:lnTo>
                    <a:lnTo>
                      <a:pt x="16" y="23"/>
                    </a:lnTo>
                    <a:lnTo>
                      <a:pt x="24" y="29"/>
                    </a:lnTo>
                    <a:lnTo>
                      <a:pt x="27" y="35"/>
                    </a:lnTo>
                    <a:lnTo>
                      <a:pt x="29" y="42"/>
                    </a:lnTo>
                    <a:lnTo>
                      <a:pt x="31" y="52"/>
                    </a:lnTo>
                    <a:lnTo>
                      <a:pt x="31" y="65"/>
                    </a:lnTo>
                    <a:lnTo>
                      <a:pt x="27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5" name="Freeform 323"/>
              <p:cNvSpPr>
                <a:spLocks/>
              </p:cNvSpPr>
              <p:nvPr/>
            </p:nvSpPr>
            <p:spPr bwMode="auto">
              <a:xfrm>
                <a:off x="3817" y="1736"/>
                <a:ext cx="19" cy="50"/>
              </a:xfrm>
              <a:custGeom>
                <a:avLst/>
                <a:gdLst>
                  <a:gd name="T0" fmla="*/ 17 w 57"/>
                  <a:gd name="T1" fmla="*/ 5 h 151"/>
                  <a:gd name="T2" fmla="*/ 17 w 57"/>
                  <a:gd name="T3" fmla="*/ 0 h 151"/>
                  <a:gd name="T4" fmla="*/ 19 w 57"/>
                  <a:gd name="T5" fmla="*/ 0 h 151"/>
                  <a:gd name="T6" fmla="*/ 12 w 57"/>
                  <a:gd name="T7" fmla="*/ 0 h 151"/>
                  <a:gd name="T8" fmla="*/ 5 w 57"/>
                  <a:gd name="T9" fmla="*/ 4 h 151"/>
                  <a:gd name="T10" fmla="*/ 0 w 57"/>
                  <a:gd name="T11" fmla="*/ 15 h 151"/>
                  <a:gd name="T12" fmla="*/ 0 w 57"/>
                  <a:gd name="T13" fmla="*/ 32 h 151"/>
                  <a:gd name="T14" fmla="*/ 3 w 57"/>
                  <a:gd name="T15" fmla="*/ 42 h 151"/>
                  <a:gd name="T16" fmla="*/ 8 w 57"/>
                  <a:gd name="T17" fmla="*/ 48 h 151"/>
                  <a:gd name="T18" fmla="*/ 11 w 57"/>
                  <a:gd name="T19" fmla="*/ 49 h 151"/>
                  <a:gd name="T20" fmla="*/ 19 w 57"/>
                  <a:gd name="T21" fmla="*/ 50 h 151"/>
                  <a:gd name="T22" fmla="*/ 17 w 57"/>
                  <a:gd name="T23" fmla="*/ 50 h 151"/>
                  <a:gd name="T24" fmla="*/ 17 w 57"/>
                  <a:gd name="T25" fmla="*/ 43 h 151"/>
                  <a:gd name="T26" fmla="*/ 19 w 57"/>
                  <a:gd name="T27" fmla="*/ 43 h 151"/>
                  <a:gd name="T28" fmla="*/ 12 w 57"/>
                  <a:gd name="T29" fmla="*/ 42 h 151"/>
                  <a:gd name="T30" fmla="*/ 9 w 57"/>
                  <a:gd name="T31" fmla="*/ 35 h 151"/>
                  <a:gd name="T32" fmla="*/ 8 w 57"/>
                  <a:gd name="T33" fmla="*/ 26 h 151"/>
                  <a:gd name="T34" fmla="*/ 17 w 57"/>
                  <a:gd name="T35" fmla="*/ 26 h 151"/>
                  <a:gd name="T36" fmla="*/ 17 w 57"/>
                  <a:gd name="T37" fmla="*/ 20 h 151"/>
                  <a:gd name="T38" fmla="*/ 8 w 57"/>
                  <a:gd name="T39" fmla="*/ 20 h 151"/>
                  <a:gd name="T40" fmla="*/ 8 w 57"/>
                  <a:gd name="T41" fmla="*/ 22 h 151"/>
                  <a:gd name="T42" fmla="*/ 9 w 57"/>
                  <a:gd name="T43" fmla="*/ 13 h 151"/>
                  <a:gd name="T44" fmla="*/ 11 w 57"/>
                  <a:gd name="T45" fmla="*/ 8 h 151"/>
                  <a:gd name="T46" fmla="*/ 15 w 57"/>
                  <a:gd name="T47" fmla="*/ 6 h 151"/>
                  <a:gd name="T48" fmla="*/ 17 w 57"/>
                  <a:gd name="T49" fmla="*/ 5 h 151"/>
                  <a:gd name="T50" fmla="*/ 19 w 57"/>
                  <a:gd name="T51" fmla="*/ 7 h 151"/>
                  <a:gd name="T52" fmla="*/ 17 w 57"/>
                  <a:gd name="T53" fmla="*/ 5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7"/>
                  <a:gd name="T82" fmla="*/ 0 h 151"/>
                  <a:gd name="T83" fmla="*/ 57 w 5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7" h="151">
                    <a:moveTo>
                      <a:pt x="52" y="16"/>
                    </a:moveTo>
                    <a:lnTo>
                      <a:pt x="52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3" y="144"/>
                    </a:lnTo>
                    <a:lnTo>
                      <a:pt x="32" y="149"/>
                    </a:lnTo>
                    <a:lnTo>
                      <a:pt x="57" y="151"/>
                    </a:lnTo>
                    <a:lnTo>
                      <a:pt x="52" y="151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37" y="126"/>
                    </a:lnTo>
                    <a:lnTo>
                      <a:pt x="27" y="107"/>
                    </a:lnTo>
                    <a:lnTo>
                      <a:pt x="25" y="80"/>
                    </a:lnTo>
                    <a:lnTo>
                      <a:pt x="52" y="80"/>
                    </a:lnTo>
                    <a:lnTo>
                      <a:pt x="52" y="59"/>
                    </a:lnTo>
                    <a:lnTo>
                      <a:pt x="25" y="59"/>
                    </a:lnTo>
                    <a:lnTo>
                      <a:pt x="25" y="65"/>
                    </a:lnTo>
                    <a:lnTo>
                      <a:pt x="27" y="39"/>
                    </a:lnTo>
                    <a:lnTo>
                      <a:pt x="34" y="24"/>
                    </a:lnTo>
                    <a:lnTo>
                      <a:pt x="44" y="17"/>
                    </a:lnTo>
                    <a:lnTo>
                      <a:pt x="52" y="16"/>
                    </a:lnTo>
                    <a:lnTo>
                      <a:pt x="57" y="22"/>
                    </a:lnTo>
                    <a:lnTo>
                      <a:pt x="52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6" name="Freeform 324"/>
              <p:cNvSpPr>
                <a:spLocks/>
              </p:cNvSpPr>
              <p:nvPr/>
            </p:nvSpPr>
            <p:spPr bwMode="auto">
              <a:xfrm>
                <a:off x="3859" y="1724"/>
                <a:ext cx="28" cy="62"/>
              </a:xfrm>
              <a:custGeom>
                <a:avLst/>
                <a:gdLst>
                  <a:gd name="T0" fmla="*/ 0 w 85"/>
                  <a:gd name="T1" fmla="*/ 12 h 187"/>
                  <a:gd name="T2" fmla="*/ 0 w 85"/>
                  <a:gd name="T3" fmla="*/ 18 h 187"/>
                  <a:gd name="T4" fmla="*/ 9 w 85"/>
                  <a:gd name="T5" fmla="*/ 18 h 187"/>
                  <a:gd name="T6" fmla="*/ 9 w 85"/>
                  <a:gd name="T7" fmla="*/ 51 h 187"/>
                  <a:gd name="T8" fmla="*/ 9 w 85"/>
                  <a:gd name="T9" fmla="*/ 53 h 187"/>
                  <a:gd name="T10" fmla="*/ 10 w 85"/>
                  <a:gd name="T11" fmla="*/ 57 h 187"/>
                  <a:gd name="T12" fmla="*/ 12 w 85"/>
                  <a:gd name="T13" fmla="*/ 60 h 187"/>
                  <a:gd name="T14" fmla="*/ 15 w 85"/>
                  <a:gd name="T15" fmla="*/ 61 h 187"/>
                  <a:gd name="T16" fmla="*/ 19 w 85"/>
                  <a:gd name="T17" fmla="*/ 62 h 187"/>
                  <a:gd name="T18" fmla="*/ 24 w 85"/>
                  <a:gd name="T19" fmla="*/ 61 h 187"/>
                  <a:gd name="T20" fmla="*/ 28 w 85"/>
                  <a:gd name="T21" fmla="*/ 60 h 187"/>
                  <a:gd name="T22" fmla="*/ 26 w 85"/>
                  <a:gd name="T23" fmla="*/ 60 h 187"/>
                  <a:gd name="T24" fmla="*/ 26 w 85"/>
                  <a:gd name="T25" fmla="*/ 53 h 187"/>
                  <a:gd name="T26" fmla="*/ 28 w 85"/>
                  <a:gd name="T27" fmla="*/ 55 h 187"/>
                  <a:gd name="T28" fmla="*/ 23 w 85"/>
                  <a:gd name="T29" fmla="*/ 55 h 187"/>
                  <a:gd name="T30" fmla="*/ 20 w 85"/>
                  <a:gd name="T31" fmla="*/ 54 h 187"/>
                  <a:gd name="T32" fmla="*/ 18 w 85"/>
                  <a:gd name="T33" fmla="*/ 52 h 187"/>
                  <a:gd name="T34" fmla="*/ 17 w 85"/>
                  <a:gd name="T35" fmla="*/ 50 h 187"/>
                  <a:gd name="T36" fmla="*/ 17 w 85"/>
                  <a:gd name="T37" fmla="*/ 48 h 187"/>
                  <a:gd name="T38" fmla="*/ 16 w 85"/>
                  <a:gd name="T39" fmla="*/ 46 h 187"/>
                  <a:gd name="T40" fmla="*/ 16 w 85"/>
                  <a:gd name="T41" fmla="*/ 18 h 187"/>
                  <a:gd name="T42" fmla="*/ 26 w 85"/>
                  <a:gd name="T43" fmla="*/ 18 h 187"/>
                  <a:gd name="T44" fmla="*/ 26 w 85"/>
                  <a:gd name="T45" fmla="*/ 12 h 187"/>
                  <a:gd name="T46" fmla="*/ 16 w 85"/>
                  <a:gd name="T47" fmla="*/ 12 h 187"/>
                  <a:gd name="T48" fmla="*/ 16 w 85"/>
                  <a:gd name="T49" fmla="*/ 0 h 187"/>
                  <a:gd name="T50" fmla="*/ 9 w 85"/>
                  <a:gd name="T51" fmla="*/ 2 h 187"/>
                  <a:gd name="T52" fmla="*/ 9 w 85"/>
                  <a:gd name="T53" fmla="*/ 12 h 187"/>
                  <a:gd name="T54" fmla="*/ 0 w 85"/>
                  <a:gd name="T55" fmla="*/ 12 h 18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187"/>
                  <a:gd name="T86" fmla="*/ 85 w 85"/>
                  <a:gd name="T87" fmla="*/ 187 h 18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187">
                    <a:moveTo>
                      <a:pt x="0" y="37"/>
                    </a:moveTo>
                    <a:lnTo>
                      <a:pt x="0" y="54"/>
                    </a:lnTo>
                    <a:lnTo>
                      <a:pt x="27" y="54"/>
                    </a:lnTo>
                    <a:lnTo>
                      <a:pt x="27" y="155"/>
                    </a:lnTo>
                    <a:lnTo>
                      <a:pt x="27" y="161"/>
                    </a:lnTo>
                    <a:lnTo>
                      <a:pt x="29" y="171"/>
                    </a:lnTo>
                    <a:lnTo>
                      <a:pt x="35" y="180"/>
                    </a:lnTo>
                    <a:lnTo>
                      <a:pt x="45" y="185"/>
                    </a:lnTo>
                    <a:lnTo>
                      <a:pt x="59" y="187"/>
                    </a:lnTo>
                    <a:lnTo>
                      <a:pt x="72" y="185"/>
                    </a:lnTo>
                    <a:lnTo>
                      <a:pt x="85" y="181"/>
                    </a:lnTo>
                    <a:lnTo>
                      <a:pt x="80" y="181"/>
                    </a:lnTo>
                    <a:lnTo>
                      <a:pt x="80" y="161"/>
                    </a:lnTo>
                    <a:lnTo>
                      <a:pt x="85" y="165"/>
                    </a:lnTo>
                    <a:lnTo>
                      <a:pt x="70" y="165"/>
                    </a:lnTo>
                    <a:lnTo>
                      <a:pt x="60" y="163"/>
                    </a:lnTo>
                    <a:lnTo>
                      <a:pt x="55" y="158"/>
                    </a:lnTo>
                    <a:lnTo>
                      <a:pt x="53" y="152"/>
                    </a:lnTo>
                    <a:lnTo>
                      <a:pt x="53" y="144"/>
                    </a:lnTo>
                    <a:lnTo>
                      <a:pt x="48" y="139"/>
                    </a:lnTo>
                    <a:lnTo>
                      <a:pt x="48" y="54"/>
                    </a:lnTo>
                    <a:lnTo>
                      <a:pt x="80" y="54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6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7" name="Freeform 325"/>
              <p:cNvSpPr>
                <a:spLocks/>
              </p:cNvSpPr>
              <p:nvPr/>
            </p:nvSpPr>
            <p:spPr bwMode="auto">
              <a:xfrm>
                <a:off x="3910" y="1768"/>
                <a:ext cx="18" cy="18"/>
              </a:xfrm>
              <a:custGeom>
                <a:avLst/>
                <a:gdLst>
                  <a:gd name="T0" fmla="*/ 0 w 53"/>
                  <a:gd name="T1" fmla="*/ 11 h 54"/>
                  <a:gd name="T2" fmla="*/ 0 w 53"/>
                  <a:gd name="T3" fmla="*/ 18 h 54"/>
                  <a:gd name="T4" fmla="*/ 4 w 53"/>
                  <a:gd name="T5" fmla="*/ 18 h 54"/>
                  <a:gd name="T6" fmla="*/ 7 w 53"/>
                  <a:gd name="T7" fmla="*/ 17 h 54"/>
                  <a:gd name="T8" fmla="*/ 10 w 53"/>
                  <a:gd name="T9" fmla="*/ 16 h 54"/>
                  <a:gd name="T10" fmla="*/ 13 w 53"/>
                  <a:gd name="T11" fmla="*/ 14 h 54"/>
                  <a:gd name="T12" fmla="*/ 15 w 53"/>
                  <a:gd name="T13" fmla="*/ 12 h 54"/>
                  <a:gd name="T14" fmla="*/ 17 w 53"/>
                  <a:gd name="T15" fmla="*/ 9 h 54"/>
                  <a:gd name="T16" fmla="*/ 18 w 53"/>
                  <a:gd name="T17" fmla="*/ 6 h 54"/>
                  <a:gd name="T18" fmla="*/ 18 w 53"/>
                  <a:gd name="T19" fmla="*/ 2 h 54"/>
                  <a:gd name="T20" fmla="*/ 16 w 53"/>
                  <a:gd name="T21" fmla="*/ 0 h 54"/>
                  <a:gd name="T22" fmla="*/ 7 w 53"/>
                  <a:gd name="T23" fmla="*/ 0 h 54"/>
                  <a:gd name="T24" fmla="*/ 9 w 53"/>
                  <a:gd name="T25" fmla="*/ 2 h 54"/>
                  <a:gd name="T26" fmla="*/ 8 w 53"/>
                  <a:gd name="T27" fmla="*/ 6 h 54"/>
                  <a:gd name="T28" fmla="*/ 7 w 53"/>
                  <a:gd name="T29" fmla="*/ 8 h 54"/>
                  <a:gd name="T30" fmla="*/ 4 w 53"/>
                  <a:gd name="T31" fmla="*/ 10 h 54"/>
                  <a:gd name="T32" fmla="*/ 0 w 53"/>
                  <a:gd name="T33" fmla="*/ 11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4"/>
                  <a:gd name="T53" fmla="*/ 53 w 53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4">
                    <a:moveTo>
                      <a:pt x="0" y="32"/>
                    </a:moveTo>
                    <a:lnTo>
                      <a:pt x="0" y="54"/>
                    </a:lnTo>
                    <a:lnTo>
                      <a:pt x="11" y="53"/>
                    </a:lnTo>
                    <a:lnTo>
                      <a:pt x="22" y="50"/>
                    </a:lnTo>
                    <a:lnTo>
                      <a:pt x="30" y="47"/>
                    </a:lnTo>
                    <a:lnTo>
                      <a:pt x="39" y="42"/>
                    </a:lnTo>
                    <a:lnTo>
                      <a:pt x="45" y="35"/>
                    </a:lnTo>
                    <a:lnTo>
                      <a:pt x="50" y="26"/>
                    </a:lnTo>
                    <a:lnTo>
                      <a:pt x="52" y="17"/>
                    </a:lnTo>
                    <a:lnTo>
                      <a:pt x="53" y="5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7" y="5"/>
                    </a:lnTo>
                    <a:lnTo>
                      <a:pt x="24" y="17"/>
                    </a:lnTo>
                    <a:lnTo>
                      <a:pt x="20" y="25"/>
                    </a:lnTo>
                    <a:lnTo>
                      <a:pt x="11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8" name="Freeform 326"/>
              <p:cNvSpPr>
                <a:spLocks/>
              </p:cNvSpPr>
              <p:nvPr/>
            </p:nvSpPr>
            <p:spPr bwMode="auto">
              <a:xfrm>
                <a:off x="3910" y="1736"/>
                <a:ext cx="18" cy="26"/>
              </a:xfrm>
              <a:custGeom>
                <a:avLst/>
                <a:gdLst>
                  <a:gd name="T0" fmla="*/ 0 w 53"/>
                  <a:gd name="T1" fmla="*/ 19 h 80"/>
                  <a:gd name="T2" fmla="*/ 0 w 53"/>
                  <a:gd name="T3" fmla="*/ 26 h 80"/>
                  <a:gd name="T4" fmla="*/ 16 w 53"/>
                  <a:gd name="T5" fmla="*/ 26 h 80"/>
                  <a:gd name="T6" fmla="*/ 16 w 53"/>
                  <a:gd name="T7" fmla="*/ 21 h 80"/>
                  <a:gd name="T8" fmla="*/ 18 w 53"/>
                  <a:gd name="T9" fmla="*/ 23 h 80"/>
                  <a:gd name="T10" fmla="*/ 18 w 53"/>
                  <a:gd name="T11" fmla="*/ 18 h 80"/>
                  <a:gd name="T12" fmla="*/ 17 w 53"/>
                  <a:gd name="T13" fmla="*/ 13 h 80"/>
                  <a:gd name="T14" fmla="*/ 16 w 53"/>
                  <a:gd name="T15" fmla="*/ 9 h 80"/>
                  <a:gd name="T16" fmla="*/ 14 w 53"/>
                  <a:gd name="T17" fmla="*/ 6 h 80"/>
                  <a:gd name="T18" fmla="*/ 12 w 53"/>
                  <a:gd name="T19" fmla="*/ 4 h 80"/>
                  <a:gd name="T20" fmla="*/ 9 w 53"/>
                  <a:gd name="T21" fmla="*/ 2 h 80"/>
                  <a:gd name="T22" fmla="*/ 5 w 53"/>
                  <a:gd name="T23" fmla="*/ 0 h 80"/>
                  <a:gd name="T24" fmla="*/ 0 w 53"/>
                  <a:gd name="T25" fmla="*/ 0 h 80"/>
                  <a:gd name="T26" fmla="*/ 0 w 53"/>
                  <a:gd name="T27" fmla="*/ 5 h 80"/>
                  <a:gd name="T28" fmla="*/ 0 w 53"/>
                  <a:gd name="T29" fmla="*/ 7 h 80"/>
                  <a:gd name="T30" fmla="*/ 4 w 53"/>
                  <a:gd name="T31" fmla="*/ 7 h 80"/>
                  <a:gd name="T32" fmla="*/ 7 w 53"/>
                  <a:gd name="T33" fmla="*/ 9 h 80"/>
                  <a:gd name="T34" fmla="*/ 7 w 53"/>
                  <a:gd name="T35" fmla="*/ 11 h 80"/>
                  <a:gd name="T36" fmla="*/ 8 w 53"/>
                  <a:gd name="T37" fmla="*/ 14 h 80"/>
                  <a:gd name="T38" fmla="*/ 9 w 53"/>
                  <a:gd name="T39" fmla="*/ 17 h 80"/>
                  <a:gd name="T40" fmla="*/ 9 w 53"/>
                  <a:gd name="T41" fmla="*/ 21 h 80"/>
                  <a:gd name="T42" fmla="*/ 9 w 53"/>
                  <a:gd name="T43" fmla="*/ 19 h 80"/>
                  <a:gd name="T44" fmla="*/ 0 w 53"/>
                  <a:gd name="T45" fmla="*/ 19 h 8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3"/>
                  <a:gd name="T70" fmla="*/ 0 h 80"/>
                  <a:gd name="T71" fmla="*/ 53 w 53"/>
                  <a:gd name="T72" fmla="*/ 80 h 8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3" h="80">
                    <a:moveTo>
                      <a:pt x="0" y="59"/>
                    </a:moveTo>
                    <a:lnTo>
                      <a:pt x="0" y="80"/>
                    </a:lnTo>
                    <a:lnTo>
                      <a:pt x="48" y="80"/>
                    </a:lnTo>
                    <a:lnTo>
                      <a:pt x="48" y="65"/>
                    </a:lnTo>
                    <a:lnTo>
                      <a:pt x="53" y="70"/>
                    </a:lnTo>
                    <a:lnTo>
                      <a:pt x="53" y="54"/>
                    </a:lnTo>
                    <a:lnTo>
                      <a:pt x="51" y="41"/>
                    </a:lnTo>
                    <a:lnTo>
                      <a:pt x="47" y="29"/>
                    </a:lnTo>
                    <a:lnTo>
                      <a:pt x="42" y="19"/>
                    </a:lnTo>
                    <a:lnTo>
                      <a:pt x="35" y="11"/>
                    </a:lnTo>
                    <a:lnTo>
                      <a:pt x="27" y="5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1" y="23"/>
                    </a:lnTo>
                    <a:lnTo>
                      <a:pt x="20" y="29"/>
                    </a:lnTo>
                    <a:lnTo>
                      <a:pt x="22" y="35"/>
                    </a:lnTo>
                    <a:lnTo>
                      <a:pt x="24" y="42"/>
                    </a:lnTo>
                    <a:lnTo>
                      <a:pt x="27" y="52"/>
                    </a:lnTo>
                    <a:lnTo>
                      <a:pt x="27" y="65"/>
                    </a:lnTo>
                    <a:lnTo>
                      <a:pt x="27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9" name="Freeform 327"/>
              <p:cNvSpPr>
                <a:spLocks/>
              </p:cNvSpPr>
              <p:nvPr/>
            </p:nvSpPr>
            <p:spPr bwMode="auto">
              <a:xfrm>
                <a:off x="3893" y="1736"/>
                <a:ext cx="17" cy="50"/>
              </a:xfrm>
              <a:custGeom>
                <a:avLst/>
                <a:gdLst>
                  <a:gd name="T0" fmla="*/ 17 w 51"/>
                  <a:gd name="T1" fmla="*/ 5 h 151"/>
                  <a:gd name="T2" fmla="*/ 17 w 51"/>
                  <a:gd name="T3" fmla="*/ 0 h 151"/>
                  <a:gd name="T4" fmla="*/ 8 w 51"/>
                  <a:gd name="T5" fmla="*/ 2 h 151"/>
                  <a:gd name="T6" fmla="*/ 2 w 51"/>
                  <a:gd name="T7" fmla="*/ 7 h 151"/>
                  <a:gd name="T8" fmla="*/ 0 w 51"/>
                  <a:gd name="T9" fmla="*/ 15 h 151"/>
                  <a:gd name="T10" fmla="*/ 0 w 51"/>
                  <a:gd name="T11" fmla="*/ 32 h 151"/>
                  <a:gd name="T12" fmla="*/ 3 w 51"/>
                  <a:gd name="T13" fmla="*/ 42 h 151"/>
                  <a:gd name="T14" fmla="*/ 8 w 51"/>
                  <a:gd name="T15" fmla="*/ 48 h 151"/>
                  <a:gd name="T16" fmla="*/ 11 w 51"/>
                  <a:gd name="T17" fmla="*/ 49 h 151"/>
                  <a:gd name="T18" fmla="*/ 17 w 51"/>
                  <a:gd name="T19" fmla="*/ 50 h 151"/>
                  <a:gd name="T20" fmla="*/ 17 w 51"/>
                  <a:gd name="T21" fmla="*/ 43 h 151"/>
                  <a:gd name="T22" fmla="*/ 12 w 51"/>
                  <a:gd name="T23" fmla="*/ 42 h 151"/>
                  <a:gd name="T24" fmla="*/ 8 w 51"/>
                  <a:gd name="T25" fmla="*/ 31 h 151"/>
                  <a:gd name="T26" fmla="*/ 8 w 51"/>
                  <a:gd name="T27" fmla="*/ 26 h 151"/>
                  <a:gd name="T28" fmla="*/ 6 w 51"/>
                  <a:gd name="T29" fmla="*/ 26 h 151"/>
                  <a:gd name="T30" fmla="*/ 17 w 51"/>
                  <a:gd name="T31" fmla="*/ 26 h 151"/>
                  <a:gd name="T32" fmla="*/ 17 w 51"/>
                  <a:gd name="T33" fmla="*/ 20 h 151"/>
                  <a:gd name="T34" fmla="*/ 6 w 51"/>
                  <a:gd name="T35" fmla="*/ 20 h 151"/>
                  <a:gd name="T36" fmla="*/ 8 w 51"/>
                  <a:gd name="T37" fmla="*/ 22 h 151"/>
                  <a:gd name="T38" fmla="*/ 9 w 51"/>
                  <a:gd name="T39" fmla="*/ 13 h 151"/>
                  <a:gd name="T40" fmla="*/ 12 w 51"/>
                  <a:gd name="T41" fmla="*/ 6 h 151"/>
                  <a:gd name="T42" fmla="*/ 17 w 51"/>
                  <a:gd name="T43" fmla="*/ 5 h 151"/>
                  <a:gd name="T44" fmla="*/ 17 w 51"/>
                  <a:gd name="T45" fmla="*/ 7 h 151"/>
                  <a:gd name="T46" fmla="*/ 17 w 51"/>
                  <a:gd name="T47" fmla="*/ 5 h 15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51"/>
                  <a:gd name="T74" fmla="*/ 51 w 51"/>
                  <a:gd name="T75" fmla="*/ 151 h 151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51">
                    <a:moveTo>
                      <a:pt x="51" y="16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3" y="144"/>
                    </a:lnTo>
                    <a:lnTo>
                      <a:pt x="32" y="149"/>
                    </a:lnTo>
                    <a:lnTo>
                      <a:pt x="51" y="151"/>
                    </a:lnTo>
                    <a:lnTo>
                      <a:pt x="51" y="129"/>
                    </a:lnTo>
                    <a:lnTo>
                      <a:pt x="36" y="126"/>
                    </a:lnTo>
                    <a:lnTo>
                      <a:pt x="25" y="95"/>
                    </a:lnTo>
                    <a:lnTo>
                      <a:pt x="25" y="80"/>
                    </a:lnTo>
                    <a:lnTo>
                      <a:pt x="19" y="80"/>
                    </a:lnTo>
                    <a:lnTo>
                      <a:pt x="51" y="80"/>
                    </a:lnTo>
                    <a:lnTo>
                      <a:pt x="51" y="59"/>
                    </a:lnTo>
                    <a:lnTo>
                      <a:pt x="19" y="59"/>
                    </a:lnTo>
                    <a:lnTo>
                      <a:pt x="25" y="65"/>
                    </a:lnTo>
                    <a:lnTo>
                      <a:pt x="28" y="39"/>
                    </a:lnTo>
                    <a:lnTo>
                      <a:pt x="36" y="19"/>
                    </a:lnTo>
                    <a:lnTo>
                      <a:pt x="51" y="16"/>
                    </a:lnTo>
                    <a:lnTo>
                      <a:pt x="51" y="22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0" name="Freeform 328"/>
              <p:cNvSpPr>
                <a:spLocks/>
              </p:cNvSpPr>
              <p:nvPr/>
            </p:nvSpPr>
            <p:spPr bwMode="auto">
              <a:xfrm>
                <a:off x="3940" y="1736"/>
                <a:ext cx="33" cy="50"/>
              </a:xfrm>
              <a:custGeom>
                <a:avLst/>
                <a:gdLst>
                  <a:gd name="T0" fmla="*/ 33 w 100"/>
                  <a:gd name="T1" fmla="*/ 16 h 150"/>
                  <a:gd name="T2" fmla="*/ 30 w 100"/>
                  <a:gd name="T3" fmla="*/ 6 h 150"/>
                  <a:gd name="T4" fmla="*/ 24 w 100"/>
                  <a:gd name="T5" fmla="*/ 1 h 150"/>
                  <a:gd name="T6" fmla="*/ 13 w 100"/>
                  <a:gd name="T7" fmla="*/ 0 h 150"/>
                  <a:gd name="T8" fmla="*/ 5 w 100"/>
                  <a:gd name="T9" fmla="*/ 4 h 150"/>
                  <a:gd name="T10" fmla="*/ 0 w 100"/>
                  <a:gd name="T11" fmla="*/ 15 h 150"/>
                  <a:gd name="T12" fmla="*/ 0 w 100"/>
                  <a:gd name="T13" fmla="*/ 32 h 150"/>
                  <a:gd name="T14" fmla="*/ 3 w 100"/>
                  <a:gd name="T15" fmla="*/ 42 h 150"/>
                  <a:gd name="T16" fmla="*/ 8 w 100"/>
                  <a:gd name="T17" fmla="*/ 48 h 150"/>
                  <a:gd name="T18" fmla="*/ 15 w 100"/>
                  <a:gd name="T19" fmla="*/ 50 h 150"/>
                  <a:gd name="T20" fmla="*/ 23 w 100"/>
                  <a:gd name="T21" fmla="*/ 49 h 150"/>
                  <a:gd name="T22" fmla="*/ 30 w 100"/>
                  <a:gd name="T23" fmla="*/ 44 h 150"/>
                  <a:gd name="T24" fmla="*/ 33 w 100"/>
                  <a:gd name="T25" fmla="*/ 37 h 150"/>
                  <a:gd name="T26" fmla="*/ 33 w 100"/>
                  <a:gd name="T27" fmla="*/ 30 h 150"/>
                  <a:gd name="T28" fmla="*/ 24 w 100"/>
                  <a:gd name="T29" fmla="*/ 30 h 150"/>
                  <a:gd name="T30" fmla="*/ 26 w 100"/>
                  <a:gd name="T31" fmla="*/ 32 h 150"/>
                  <a:gd name="T32" fmla="*/ 25 w 100"/>
                  <a:gd name="T33" fmla="*/ 38 h 150"/>
                  <a:gd name="T34" fmla="*/ 20 w 100"/>
                  <a:gd name="T35" fmla="*/ 42 h 150"/>
                  <a:gd name="T36" fmla="*/ 16 w 100"/>
                  <a:gd name="T37" fmla="*/ 42 h 150"/>
                  <a:gd name="T38" fmla="*/ 12 w 100"/>
                  <a:gd name="T39" fmla="*/ 40 h 150"/>
                  <a:gd name="T40" fmla="*/ 9 w 100"/>
                  <a:gd name="T41" fmla="*/ 35 h 150"/>
                  <a:gd name="T42" fmla="*/ 8 w 100"/>
                  <a:gd name="T43" fmla="*/ 21 h 150"/>
                  <a:gd name="T44" fmla="*/ 10 w 100"/>
                  <a:gd name="T45" fmla="*/ 11 h 150"/>
                  <a:gd name="T46" fmla="*/ 15 w 100"/>
                  <a:gd name="T47" fmla="*/ 6 h 150"/>
                  <a:gd name="T48" fmla="*/ 18 w 100"/>
                  <a:gd name="T49" fmla="*/ 5 h 150"/>
                  <a:gd name="T50" fmla="*/ 22 w 100"/>
                  <a:gd name="T51" fmla="*/ 8 h 150"/>
                  <a:gd name="T52" fmla="*/ 24 w 100"/>
                  <a:gd name="T53" fmla="*/ 13 h 150"/>
                  <a:gd name="T54" fmla="*/ 24 w 100"/>
                  <a:gd name="T55" fmla="*/ 16 h 150"/>
                  <a:gd name="T56" fmla="*/ 24 w 100"/>
                  <a:gd name="T57" fmla="*/ 14 h 150"/>
                  <a:gd name="T58" fmla="*/ 33 w 100"/>
                  <a:gd name="T59" fmla="*/ 14 h 150"/>
                  <a:gd name="T60" fmla="*/ 33 w 100"/>
                  <a:gd name="T61" fmla="*/ 16 h 15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0"/>
                  <a:gd name="T94" fmla="*/ 0 h 150"/>
                  <a:gd name="T95" fmla="*/ 100 w 100"/>
                  <a:gd name="T96" fmla="*/ 150 h 15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0" h="150">
                    <a:moveTo>
                      <a:pt x="100" y="47"/>
                    </a:moveTo>
                    <a:lnTo>
                      <a:pt x="92" y="17"/>
                    </a:lnTo>
                    <a:lnTo>
                      <a:pt x="74" y="2"/>
                    </a:lnTo>
                    <a:lnTo>
                      <a:pt x="39" y="0"/>
                    </a:lnTo>
                    <a:lnTo>
                      <a:pt x="15" y="11"/>
                    </a:lnTo>
                    <a:lnTo>
                      <a:pt x="0" y="45"/>
                    </a:lnTo>
                    <a:lnTo>
                      <a:pt x="0" y="96"/>
                    </a:lnTo>
                    <a:lnTo>
                      <a:pt x="9" y="127"/>
                    </a:lnTo>
                    <a:lnTo>
                      <a:pt x="24" y="143"/>
                    </a:lnTo>
                    <a:lnTo>
                      <a:pt x="45" y="150"/>
                    </a:lnTo>
                    <a:lnTo>
                      <a:pt x="71" y="148"/>
                    </a:lnTo>
                    <a:lnTo>
                      <a:pt x="92" y="132"/>
                    </a:lnTo>
                    <a:lnTo>
                      <a:pt x="100" y="111"/>
                    </a:lnTo>
                    <a:lnTo>
                      <a:pt x="100" y="90"/>
                    </a:lnTo>
                    <a:lnTo>
                      <a:pt x="73" y="90"/>
                    </a:lnTo>
                    <a:lnTo>
                      <a:pt x="78" y="96"/>
                    </a:lnTo>
                    <a:lnTo>
                      <a:pt x="76" y="113"/>
                    </a:lnTo>
                    <a:lnTo>
                      <a:pt x="62" y="127"/>
                    </a:lnTo>
                    <a:lnTo>
                      <a:pt x="48" y="127"/>
                    </a:lnTo>
                    <a:lnTo>
                      <a:pt x="35" y="120"/>
                    </a:lnTo>
                    <a:lnTo>
                      <a:pt x="28" y="106"/>
                    </a:lnTo>
                    <a:lnTo>
                      <a:pt x="25" y="64"/>
                    </a:lnTo>
                    <a:lnTo>
                      <a:pt x="31" y="32"/>
                    </a:lnTo>
                    <a:lnTo>
                      <a:pt x="45" y="17"/>
                    </a:lnTo>
                    <a:lnTo>
                      <a:pt x="56" y="15"/>
                    </a:lnTo>
                    <a:lnTo>
                      <a:pt x="68" y="23"/>
                    </a:lnTo>
                    <a:lnTo>
                      <a:pt x="74" y="40"/>
                    </a:lnTo>
                    <a:lnTo>
                      <a:pt x="73" y="47"/>
                    </a:lnTo>
                    <a:lnTo>
                      <a:pt x="73" y="42"/>
                    </a:lnTo>
                    <a:lnTo>
                      <a:pt x="100" y="42"/>
                    </a:lnTo>
                    <a:lnTo>
                      <a:pt x="100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1" name="Freeform 329"/>
              <p:cNvSpPr>
                <a:spLocks/>
              </p:cNvSpPr>
              <p:nvPr/>
            </p:nvSpPr>
            <p:spPr bwMode="auto">
              <a:xfrm>
                <a:off x="3982" y="1724"/>
                <a:ext cx="26" cy="62"/>
              </a:xfrm>
              <a:custGeom>
                <a:avLst/>
                <a:gdLst>
                  <a:gd name="T0" fmla="*/ 0 w 80"/>
                  <a:gd name="T1" fmla="*/ 12 h 187"/>
                  <a:gd name="T2" fmla="*/ 0 w 80"/>
                  <a:gd name="T3" fmla="*/ 18 h 187"/>
                  <a:gd name="T4" fmla="*/ 7 w 80"/>
                  <a:gd name="T5" fmla="*/ 18 h 187"/>
                  <a:gd name="T6" fmla="*/ 7 w 80"/>
                  <a:gd name="T7" fmla="*/ 51 h 187"/>
                  <a:gd name="T8" fmla="*/ 8 w 80"/>
                  <a:gd name="T9" fmla="*/ 53 h 187"/>
                  <a:gd name="T10" fmla="*/ 9 w 80"/>
                  <a:gd name="T11" fmla="*/ 57 h 187"/>
                  <a:gd name="T12" fmla="*/ 11 w 80"/>
                  <a:gd name="T13" fmla="*/ 60 h 187"/>
                  <a:gd name="T14" fmla="*/ 14 w 80"/>
                  <a:gd name="T15" fmla="*/ 61 h 187"/>
                  <a:gd name="T16" fmla="*/ 19 w 80"/>
                  <a:gd name="T17" fmla="*/ 62 h 187"/>
                  <a:gd name="T18" fmla="*/ 21 w 80"/>
                  <a:gd name="T19" fmla="*/ 62 h 187"/>
                  <a:gd name="T20" fmla="*/ 23 w 80"/>
                  <a:gd name="T21" fmla="*/ 61 h 187"/>
                  <a:gd name="T22" fmla="*/ 25 w 80"/>
                  <a:gd name="T23" fmla="*/ 60 h 187"/>
                  <a:gd name="T24" fmla="*/ 26 w 80"/>
                  <a:gd name="T25" fmla="*/ 60 h 187"/>
                  <a:gd name="T26" fmla="*/ 26 w 80"/>
                  <a:gd name="T27" fmla="*/ 53 h 187"/>
                  <a:gd name="T28" fmla="*/ 26 w 80"/>
                  <a:gd name="T29" fmla="*/ 55 h 187"/>
                  <a:gd name="T30" fmla="*/ 22 w 80"/>
                  <a:gd name="T31" fmla="*/ 55 h 187"/>
                  <a:gd name="T32" fmla="*/ 20 w 80"/>
                  <a:gd name="T33" fmla="*/ 55 h 187"/>
                  <a:gd name="T34" fmla="*/ 19 w 80"/>
                  <a:gd name="T35" fmla="*/ 54 h 187"/>
                  <a:gd name="T36" fmla="*/ 16 w 80"/>
                  <a:gd name="T37" fmla="*/ 52 h 187"/>
                  <a:gd name="T38" fmla="*/ 16 w 80"/>
                  <a:gd name="T39" fmla="*/ 50 h 187"/>
                  <a:gd name="T40" fmla="*/ 16 w 80"/>
                  <a:gd name="T41" fmla="*/ 48 h 187"/>
                  <a:gd name="T42" fmla="*/ 16 w 80"/>
                  <a:gd name="T43" fmla="*/ 46 h 187"/>
                  <a:gd name="T44" fmla="*/ 16 w 80"/>
                  <a:gd name="T45" fmla="*/ 18 h 187"/>
                  <a:gd name="T46" fmla="*/ 24 w 80"/>
                  <a:gd name="T47" fmla="*/ 18 h 187"/>
                  <a:gd name="T48" fmla="*/ 24 w 80"/>
                  <a:gd name="T49" fmla="*/ 12 h 187"/>
                  <a:gd name="T50" fmla="*/ 16 w 80"/>
                  <a:gd name="T51" fmla="*/ 12 h 187"/>
                  <a:gd name="T52" fmla="*/ 16 w 80"/>
                  <a:gd name="T53" fmla="*/ 0 h 187"/>
                  <a:gd name="T54" fmla="*/ 7 w 80"/>
                  <a:gd name="T55" fmla="*/ 2 h 187"/>
                  <a:gd name="T56" fmla="*/ 7 w 80"/>
                  <a:gd name="T57" fmla="*/ 12 h 187"/>
                  <a:gd name="T58" fmla="*/ 0 w 80"/>
                  <a:gd name="T59" fmla="*/ 12 h 187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80"/>
                  <a:gd name="T91" fmla="*/ 0 h 187"/>
                  <a:gd name="T92" fmla="*/ 80 w 80"/>
                  <a:gd name="T93" fmla="*/ 187 h 187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80" h="187">
                    <a:moveTo>
                      <a:pt x="0" y="37"/>
                    </a:moveTo>
                    <a:lnTo>
                      <a:pt x="0" y="54"/>
                    </a:lnTo>
                    <a:lnTo>
                      <a:pt x="21" y="54"/>
                    </a:lnTo>
                    <a:lnTo>
                      <a:pt x="21" y="155"/>
                    </a:lnTo>
                    <a:lnTo>
                      <a:pt x="26" y="161"/>
                    </a:lnTo>
                    <a:lnTo>
                      <a:pt x="28" y="171"/>
                    </a:lnTo>
                    <a:lnTo>
                      <a:pt x="34" y="180"/>
                    </a:lnTo>
                    <a:lnTo>
                      <a:pt x="44" y="185"/>
                    </a:lnTo>
                    <a:lnTo>
                      <a:pt x="58" y="187"/>
                    </a:lnTo>
                    <a:lnTo>
                      <a:pt x="66" y="186"/>
                    </a:lnTo>
                    <a:lnTo>
                      <a:pt x="72" y="185"/>
                    </a:lnTo>
                    <a:lnTo>
                      <a:pt x="76" y="182"/>
                    </a:lnTo>
                    <a:lnTo>
                      <a:pt x="80" y="181"/>
                    </a:lnTo>
                    <a:lnTo>
                      <a:pt x="80" y="161"/>
                    </a:lnTo>
                    <a:lnTo>
                      <a:pt x="80" y="165"/>
                    </a:lnTo>
                    <a:lnTo>
                      <a:pt x="69" y="165"/>
                    </a:lnTo>
                    <a:lnTo>
                      <a:pt x="62" y="165"/>
                    </a:lnTo>
                    <a:lnTo>
                      <a:pt x="57" y="163"/>
                    </a:lnTo>
                    <a:lnTo>
                      <a:pt x="50" y="158"/>
                    </a:lnTo>
                    <a:lnTo>
                      <a:pt x="48" y="152"/>
                    </a:lnTo>
                    <a:lnTo>
                      <a:pt x="48" y="144"/>
                    </a:lnTo>
                    <a:lnTo>
                      <a:pt x="48" y="139"/>
                    </a:lnTo>
                    <a:lnTo>
                      <a:pt x="48" y="54"/>
                    </a:lnTo>
                    <a:lnTo>
                      <a:pt x="75" y="54"/>
                    </a:lnTo>
                    <a:lnTo>
                      <a:pt x="75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1" y="6"/>
                    </a:lnTo>
                    <a:lnTo>
                      <a:pt x="21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2" name="Freeform 330"/>
              <p:cNvSpPr>
                <a:spLocks/>
              </p:cNvSpPr>
              <p:nvPr/>
            </p:nvSpPr>
            <p:spPr bwMode="auto">
              <a:xfrm>
                <a:off x="4033" y="1736"/>
                <a:ext cx="17" cy="50"/>
              </a:xfrm>
              <a:custGeom>
                <a:avLst/>
                <a:gdLst>
                  <a:gd name="T0" fmla="*/ 0 w 53"/>
                  <a:gd name="T1" fmla="*/ 43 h 151"/>
                  <a:gd name="T2" fmla="*/ 0 w 53"/>
                  <a:gd name="T3" fmla="*/ 50 h 151"/>
                  <a:gd name="T4" fmla="*/ 4 w 53"/>
                  <a:gd name="T5" fmla="*/ 50 h 151"/>
                  <a:gd name="T6" fmla="*/ 7 w 53"/>
                  <a:gd name="T7" fmla="*/ 49 h 151"/>
                  <a:gd name="T8" fmla="*/ 10 w 53"/>
                  <a:gd name="T9" fmla="*/ 48 h 151"/>
                  <a:gd name="T10" fmla="*/ 12 w 53"/>
                  <a:gd name="T11" fmla="*/ 46 h 151"/>
                  <a:gd name="T12" fmla="*/ 14 w 53"/>
                  <a:gd name="T13" fmla="*/ 42 h 151"/>
                  <a:gd name="T14" fmla="*/ 16 w 53"/>
                  <a:gd name="T15" fmla="*/ 38 h 151"/>
                  <a:gd name="T16" fmla="*/ 16 w 53"/>
                  <a:gd name="T17" fmla="*/ 32 h 151"/>
                  <a:gd name="T18" fmla="*/ 17 w 53"/>
                  <a:gd name="T19" fmla="*/ 25 h 151"/>
                  <a:gd name="T20" fmla="*/ 16 w 53"/>
                  <a:gd name="T21" fmla="*/ 15 h 151"/>
                  <a:gd name="T22" fmla="*/ 16 w 53"/>
                  <a:gd name="T23" fmla="*/ 11 h 151"/>
                  <a:gd name="T24" fmla="*/ 14 w 53"/>
                  <a:gd name="T25" fmla="*/ 7 h 151"/>
                  <a:gd name="T26" fmla="*/ 12 w 53"/>
                  <a:gd name="T27" fmla="*/ 4 h 151"/>
                  <a:gd name="T28" fmla="*/ 9 w 53"/>
                  <a:gd name="T29" fmla="*/ 2 h 151"/>
                  <a:gd name="T30" fmla="*/ 5 w 53"/>
                  <a:gd name="T31" fmla="*/ 0 h 151"/>
                  <a:gd name="T32" fmla="*/ 0 w 53"/>
                  <a:gd name="T33" fmla="*/ 0 h 151"/>
                  <a:gd name="T34" fmla="*/ 0 w 53"/>
                  <a:gd name="T35" fmla="*/ 5 h 151"/>
                  <a:gd name="T36" fmla="*/ 0 w 53"/>
                  <a:gd name="T37" fmla="*/ 7 h 151"/>
                  <a:gd name="T38" fmla="*/ 4 w 53"/>
                  <a:gd name="T39" fmla="*/ 8 h 151"/>
                  <a:gd name="T40" fmla="*/ 7 w 53"/>
                  <a:gd name="T41" fmla="*/ 10 h 151"/>
                  <a:gd name="T42" fmla="*/ 8 w 53"/>
                  <a:gd name="T43" fmla="*/ 12 h 151"/>
                  <a:gd name="T44" fmla="*/ 10 w 53"/>
                  <a:gd name="T45" fmla="*/ 15 h 151"/>
                  <a:gd name="T46" fmla="*/ 10 w 53"/>
                  <a:gd name="T47" fmla="*/ 18 h 151"/>
                  <a:gd name="T48" fmla="*/ 10 w 53"/>
                  <a:gd name="T49" fmla="*/ 22 h 151"/>
                  <a:gd name="T50" fmla="*/ 10 w 53"/>
                  <a:gd name="T51" fmla="*/ 26 h 151"/>
                  <a:gd name="T52" fmla="*/ 10 w 53"/>
                  <a:gd name="T53" fmla="*/ 31 h 151"/>
                  <a:gd name="T54" fmla="*/ 9 w 53"/>
                  <a:gd name="T55" fmla="*/ 34 h 151"/>
                  <a:gd name="T56" fmla="*/ 8 w 53"/>
                  <a:gd name="T57" fmla="*/ 38 h 151"/>
                  <a:gd name="T58" fmla="*/ 4 w 53"/>
                  <a:gd name="T59" fmla="*/ 42 h 151"/>
                  <a:gd name="T60" fmla="*/ 2 w 53"/>
                  <a:gd name="T61" fmla="*/ 42 h 151"/>
                  <a:gd name="T62" fmla="*/ 0 w 53"/>
                  <a:gd name="T63" fmla="*/ 43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151"/>
                  <a:gd name="T98" fmla="*/ 53 w 53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12" y="151"/>
                    </a:lnTo>
                    <a:lnTo>
                      <a:pt x="21" y="149"/>
                    </a:lnTo>
                    <a:lnTo>
                      <a:pt x="31" y="144"/>
                    </a:lnTo>
                    <a:lnTo>
                      <a:pt x="38" y="138"/>
                    </a:lnTo>
                    <a:lnTo>
                      <a:pt x="44" y="128"/>
                    </a:lnTo>
                    <a:lnTo>
                      <a:pt x="49" y="115"/>
                    </a:lnTo>
                    <a:lnTo>
                      <a:pt x="51" y="97"/>
                    </a:lnTo>
                    <a:lnTo>
                      <a:pt x="53" y="76"/>
                    </a:lnTo>
                    <a:lnTo>
                      <a:pt x="51" y="46"/>
                    </a:lnTo>
                    <a:lnTo>
                      <a:pt x="49" y="33"/>
                    </a:lnTo>
                    <a:lnTo>
                      <a:pt x="44" y="22"/>
                    </a:lnTo>
                    <a:lnTo>
                      <a:pt x="38" y="12"/>
                    </a:lnTo>
                    <a:lnTo>
                      <a:pt x="29" y="6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12" y="24"/>
                    </a:lnTo>
                    <a:lnTo>
                      <a:pt x="21" y="31"/>
                    </a:lnTo>
                    <a:lnTo>
                      <a:pt x="26" y="37"/>
                    </a:lnTo>
                    <a:lnTo>
                      <a:pt x="30" y="45"/>
                    </a:lnTo>
                    <a:lnTo>
                      <a:pt x="31" y="54"/>
                    </a:lnTo>
                    <a:lnTo>
                      <a:pt x="32" y="65"/>
                    </a:lnTo>
                    <a:lnTo>
                      <a:pt x="32" y="80"/>
                    </a:lnTo>
                    <a:lnTo>
                      <a:pt x="30" y="94"/>
                    </a:lnTo>
                    <a:lnTo>
                      <a:pt x="27" y="104"/>
                    </a:lnTo>
                    <a:lnTo>
                      <a:pt x="24" y="114"/>
                    </a:lnTo>
                    <a:lnTo>
                      <a:pt x="14" y="126"/>
                    </a:lnTo>
                    <a:lnTo>
                      <a:pt x="7" y="128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3" name="Freeform 331"/>
              <p:cNvSpPr>
                <a:spLocks/>
              </p:cNvSpPr>
              <p:nvPr/>
            </p:nvSpPr>
            <p:spPr bwMode="auto">
              <a:xfrm>
                <a:off x="4014" y="1736"/>
                <a:ext cx="19" cy="50"/>
              </a:xfrm>
              <a:custGeom>
                <a:avLst/>
                <a:gdLst>
                  <a:gd name="T0" fmla="*/ 19 w 56"/>
                  <a:gd name="T1" fmla="*/ 5 h 151"/>
                  <a:gd name="T2" fmla="*/ 19 w 56"/>
                  <a:gd name="T3" fmla="*/ 0 h 151"/>
                  <a:gd name="T4" fmla="*/ 13 w 56"/>
                  <a:gd name="T5" fmla="*/ 0 h 151"/>
                  <a:gd name="T6" fmla="*/ 5 w 56"/>
                  <a:gd name="T7" fmla="*/ 4 h 151"/>
                  <a:gd name="T8" fmla="*/ 0 w 56"/>
                  <a:gd name="T9" fmla="*/ 15 h 151"/>
                  <a:gd name="T10" fmla="*/ 0 w 56"/>
                  <a:gd name="T11" fmla="*/ 32 h 151"/>
                  <a:gd name="T12" fmla="*/ 3 w 56"/>
                  <a:gd name="T13" fmla="*/ 42 h 151"/>
                  <a:gd name="T14" fmla="*/ 8 w 56"/>
                  <a:gd name="T15" fmla="*/ 48 h 151"/>
                  <a:gd name="T16" fmla="*/ 15 w 56"/>
                  <a:gd name="T17" fmla="*/ 50 h 151"/>
                  <a:gd name="T18" fmla="*/ 19 w 56"/>
                  <a:gd name="T19" fmla="*/ 50 h 151"/>
                  <a:gd name="T20" fmla="*/ 19 w 56"/>
                  <a:gd name="T21" fmla="*/ 43 h 151"/>
                  <a:gd name="T22" fmla="*/ 12 w 56"/>
                  <a:gd name="T23" fmla="*/ 40 h 151"/>
                  <a:gd name="T24" fmla="*/ 9 w 56"/>
                  <a:gd name="T25" fmla="*/ 35 h 151"/>
                  <a:gd name="T26" fmla="*/ 8 w 56"/>
                  <a:gd name="T27" fmla="*/ 17 h 151"/>
                  <a:gd name="T28" fmla="*/ 11 w 56"/>
                  <a:gd name="T29" fmla="*/ 9 h 151"/>
                  <a:gd name="T30" fmla="*/ 15 w 56"/>
                  <a:gd name="T31" fmla="*/ 6 h 151"/>
                  <a:gd name="T32" fmla="*/ 19 w 56"/>
                  <a:gd name="T33" fmla="*/ 5 h 151"/>
                  <a:gd name="T34" fmla="*/ 19 w 56"/>
                  <a:gd name="T35" fmla="*/ 7 h 151"/>
                  <a:gd name="T36" fmla="*/ 19 w 56"/>
                  <a:gd name="T37" fmla="*/ 5 h 15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6"/>
                  <a:gd name="T58" fmla="*/ 0 h 151"/>
                  <a:gd name="T59" fmla="*/ 56 w 56"/>
                  <a:gd name="T60" fmla="*/ 151 h 15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6" h="151">
                    <a:moveTo>
                      <a:pt x="56" y="16"/>
                    </a:moveTo>
                    <a:lnTo>
                      <a:pt x="56" y="0"/>
                    </a:lnTo>
                    <a:lnTo>
                      <a:pt x="38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44" y="151"/>
                    </a:lnTo>
                    <a:lnTo>
                      <a:pt x="56" y="151"/>
                    </a:lnTo>
                    <a:lnTo>
                      <a:pt x="56" y="129"/>
                    </a:lnTo>
                    <a:lnTo>
                      <a:pt x="34" y="121"/>
                    </a:lnTo>
                    <a:lnTo>
                      <a:pt x="27" y="107"/>
                    </a:lnTo>
                    <a:lnTo>
                      <a:pt x="25" y="52"/>
                    </a:lnTo>
                    <a:lnTo>
                      <a:pt x="33" y="27"/>
                    </a:lnTo>
                    <a:lnTo>
                      <a:pt x="43" y="18"/>
                    </a:lnTo>
                    <a:lnTo>
                      <a:pt x="56" y="16"/>
                    </a:lnTo>
                    <a:lnTo>
                      <a:pt x="56" y="22"/>
                    </a:lnTo>
                    <a:lnTo>
                      <a:pt x="56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4" name="Freeform 332"/>
              <p:cNvSpPr>
                <a:spLocks/>
              </p:cNvSpPr>
              <p:nvPr/>
            </p:nvSpPr>
            <p:spPr bwMode="auto">
              <a:xfrm>
                <a:off x="4062" y="1734"/>
                <a:ext cx="24" cy="50"/>
              </a:xfrm>
              <a:custGeom>
                <a:avLst/>
                <a:gdLst>
                  <a:gd name="T0" fmla="*/ 7 w 71"/>
                  <a:gd name="T1" fmla="*/ 2 h 152"/>
                  <a:gd name="T2" fmla="*/ 0 w 71"/>
                  <a:gd name="T3" fmla="*/ 2 h 152"/>
                  <a:gd name="T4" fmla="*/ 0 w 71"/>
                  <a:gd name="T5" fmla="*/ 50 h 152"/>
                  <a:gd name="T6" fmla="*/ 7 w 71"/>
                  <a:gd name="T7" fmla="*/ 50 h 152"/>
                  <a:gd name="T8" fmla="*/ 7 w 71"/>
                  <a:gd name="T9" fmla="*/ 22 h 152"/>
                  <a:gd name="T10" fmla="*/ 8 w 71"/>
                  <a:gd name="T11" fmla="*/ 17 h 152"/>
                  <a:gd name="T12" fmla="*/ 10 w 71"/>
                  <a:gd name="T13" fmla="*/ 13 h 152"/>
                  <a:gd name="T14" fmla="*/ 12 w 71"/>
                  <a:gd name="T15" fmla="*/ 11 h 152"/>
                  <a:gd name="T16" fmla="*/ 14 w 71"/>
                  <a:gd name="T17" fmla="*/ 10 h 152"/>
                  <a:gd name="T18" fmla="*/ 17 w 71"/>
                  <a:gd name="T19" fmla="*/ 10 h 152"/>
                  <a:gd name="T20" fmla="*/ 20 w 71"/>
                  <a:gd name="T21" fmla="*/ 9 h 152"/>
                  <a:gd name="T22" fmla="*/ 24 w 71"/>
                  <a:gd name="T23" fmla="*/ 9 h 152"/>
                  <a:gd name="T24" fmla="*/ 24 w 71"/>
                  <a:gd name="T25" fmla="*/ 0 h 152"/>
                  <a:gd name="T26" fmla="*/ 24 w 71"/>
                  <a:gd name="T27" fmla="*/ 2 h 152"/>
                  <a:gd name="T28" fmla="*/ 19 w 71"/>
                  <a:gd name="T29" fmla="*/ 2 h 152"/>
                  <a:gd name="T30" fmla="*/ 15 w 71"/>
                  <a:gd name="T31" fmla="*/ 3 h 152"/>
                  <a:gd name="T32" fmla="*/ 11 w 71"/>
                  <a:gd name="T33" fmla="*/ 5 h 152"/>
                  <a:gd name="T34" fmla="*/ 10 w 71"/>
                  <a:gd name="T35" fmla="*/ 7 h 152"/>
                  <a:gd name="T36" fmla="*/ 9 w 71"/>
                  <a:gd name="T37" fmla="*/ 9 h 152"/>
                  <a:gd name="T38" fmla="*/ 7 w 71"/>
                  <a:gd name="T39" fmla="*/ 9 h 152"/>
                  <a:gd name="T40" fmla="*/ 7 w 71"/>
                  <a:gd name="T41" fmla="*/ 2 h 15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1"/>
                  <a:gd name="T64" fmla="*/ 0 h 152"/>
                  <a:gd name="T65" fmla="*/ 71 w 71"/>
                  <a:gd name="T66" fmla="*/ 152 h 15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1" h="152">
                    <a:moveTo>
                      <a:pt x="22" y="6"/>
                    </a:moveTo>
                    <a:lnTo>
                      <a:pt x="0" y="6"/>
                    </a:lnTo>
                    <a:lnTo>
                      <a:pt x="0" y="152"/>
                    </a:lnTo>
                    <a:lnTo>
                      <a:pt x="22" y="152"/>
                    </a:lnTo>
                    <a:lnTo>
                      <a:pt x="22" y="66"/>
                    </a:lnTo>
                    <a:lnTo>
                      <a:pt x="24" y="51"/>
                    </a:lnTo>
                    <a:lnTo>
                      <a:pt x="30" y="39"/>
                    </a:lnTo>
                    <a:lnTo>
                      <a:pt x="36" y="34"/>
                    </a:lnTo>
                    <a:lnTo>
                      <a:pt x="42" y="30"/>
                    </a:lnTo>
                    <a:lnTo>
                      <a:pt x="51" y="29"/>
                    </a:lnTo>
                    <a:lnTo>
                      <a:pt x="60" y="28"/>
                    </a:lnTo>
                    <a:lnTo>
                      <a:pt x="71" y="28"/>
                    </a:lnTo>
                    <a:lnTo>
                      <a:pt x="71" y="0"/>
                    </a:lnTo>
                    <a:lnTo>
                      <a:pt x="71" y="6"/>
                    </a:lnTo>
                    <a:lnTo>
                      <a:pt x="56" y="6"/>
                    </a:lnTo>
                    <a:lnTo>
                      <a:pt x="44" y="9"/>
                    </a:lnTo>
                    <a:lnTo>
                      <a:pt x="33" y="16"/>
                    </a:lnTo>
                    <a:lnTo>
                      <a:pt x="29" y="21"/>
                    </a:lnTo>
                    <a:lnTo>
                      <a:pt x="27" y="28"/>
                    </a:lnTo>
                    <a:lnTo>
                      <a:pt x="22" y="28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5" name="Freeform 333"/>
              <p:cNvSpPr>
                <a:spLocks/>
              </p:cNvSpPr>
              <p:nvPr/>
            </p:nvSpPr>
            <p:spPr bwMode="auto">
              <a:xfrm>
                <a:off x="1240" y="2608"/>
                <a:ext cx="40" cy="72"/>
              </a:xfrm>
              <a:custGeom>
                <a:avLst/>
                <a:gdLst>
                  <a:gd name="T0" fmla="*/ 0 w 121"/>
                  <a:gd name="T1" fmla="*/ 50 h 215"/>
                  <a:gd name="T2" fmla="*/ 2 w 121"/>
                  <a:gd name="T3" fmla="*/ 63 h 215"/>
                  <a:gd name="T4" fmla="*/ 8 w 121"/>
                  <a:gd name="T5" fmla="*/ 70 h 215"/>
                  <a:gd name="T6" fmla="*/ 13 w 121"/>
                  <a:gd name="T7" fmla="*/ 72 h 215"/>
                  <a:gd name="T8" fmla="*/ 23 w 121"/>
                  <a:gd name="T9" fmla="*/ 72 h 215"/>
                  <a:gd name="T10" fmla="*/ 31 w 121"/>
                  <a:gd name="T11" fmla="*/ 69 h 215"/>
                  <a:gd name="T12" fmla="*/ 36 w 121"/>
                  <a:gd name="T13" fmla="*/ 64 h 215"/>
                  <a:gd name="T14" fmla="*/ 40 w 121"/>
                  <a:gd name="T15" fmla="*/ 56 h 215"/>
                  <a:gd name="T16" fmla="*/ 40 w 121"/>
                  <a:gd name="T17" fmla="*/ 48 h 215"/>
                  <a:gd name="T18" fmla="*/ 35 w 121"/>
                  <a:gd name="T19" fmla="*/ 39 h 215"/>
                  <a:gd name="T20" fmla="*/ 15 w 121"/>
                  <a:gd name="T21" fmla="*/ 26 h 215"/>
                  <a:gd name="T22" fmla="*/ 11 w 121"/>
                  <a:gd name="T23" fmla="*/ 20 h 215"/>
                  <a:gd name="T24" fmla="*/ 11 w 121"/>
                  <a:gd name="T25" fmla="*/ 13 h 215"/>
                  <a:gd name="T26" fmla="*/ 17 w 121"/>
                  <a:gd name="T27" fmla="*/ 8 h 215"/>
                  <a:gd name="T28" fmla="*/ 24 w 121"/>
                  <a:gd name="T29" fmla="*/ 7 h 215"/>
                  <a:gd name="T30" fmla="*/ 28 w 121"/>
                  <a:gd name="T31" fmla="*/ 9 h 215"/>
                  <a:gd name="T32" fmla="*/ 31 w 121"/>
                  <a:gd name="T33" fmla="*/ 15 h 215"/>
                  <a:gd name="T34" fmla="*/ 31 w 121"/>
                  <a:gd name="T35" fmla="*/ 19 h 215"/>
                  <a:gd name="T36" fmla="*/ 40 w 121"/>
                  <a:gd name="T37" fmla="*/ 19 h 215"/>
                  <a:gd name="T38" fmla="*/ 38 w 121"/>
                  <a:gd name="T39" fmla="*/ 7 h 215"/>
                  <a:gd name="T40" fmla="*/ 33 w 121"/>
                  <a:gd name="T41" fmla="*/ 2 h 215"/>
                  <a:gd name="T42" fmla="*/ 21 w 121"/>
                  <a:gd name="T43" fmla="*/ 0 h 215"/>
                  <a:gd name="T44" fmla="*/ 14 w 121"/>
                  <a:gd name="T45" fmla="*/ 1 h 215"/>
                  <a:gd name="T46" fmla="*/ 7 w 121"/>
                  <a:gd name="T47" fmla="*/ 5 h 215"/>
                  <a:gd name="T48" fmla="*/ 2 w 121"/>
                  <a:gd name="T49" fmla="*/ 14 h 215"/>
                  <a:gd name="T50" fmla="*/ 2 w 121"/>
                  <a:gd name="T51" fmla="*/ 21 h 215"/>
                  <a:gd name="T52" fmla="*/ 6 w 121"/>
                  <a:gd name="T53" fmla="*/ 30 h 215"/>
                  <a:gd name="T54" fmla="*/ 28 w 121"/>
                  <a:gd name="T55" fmla="*/ 44 h 215"/>
                  <a:gd name="T56" fmla="*/ 32 w 121"/>
                  <a:gd name="T57" fmla="*/ 50 h 215"/>
                  <a:gd name="T58" fmla="*/ 32 w 121"/>
                  <a:gd name="T59" fmla="*/ 56 h 215"/>
                  <a:gd name="T60" fmla="*/ 28 w 121"/>
                  <a:gd name="T61" fmla="*/ 61 h 215"/>
                  <a:gd name="T62" fmla="*/ 19 w 121"/>
                  <a:gd name="T63" fmla="*/ 64 h 215"/>
                  <a:gd name="T64" fmla="*/ 12 w 121"/>
                  <a:gd name="T65" fmla="*/ 61 h 215"/>
                  <a:gd name="T66" fmla="*/ 9 w 121"/>
                  <a:gd name="T67" fmla="*/ 54 h 215"/>
                  <a:gd name="T68" fmla="*/ 9 w 121"/>
                  <a:gd name="T69" fmla="*/ 48 h 215"/>
                  <a:gd name="T70" fmla="*/ 0 w 121"/>
                  <a:gd name="T71" fmla="*/ 48 h 215"/>
                  <a:gd name="T72" fmla="*/ 0 w 121"/>
                  <a:gd name="T73" fmla="*/ 50 h 2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1"/>
                  <a:gd name="T112" fmla="*/ 0 h 215"/>
                  <a:gd name="T113" fmla="*/ 121 w 121"/>
                  <a:gd name="T114" fmla="*/ 215 h 2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1" h="215">
                    <a:moveTo>
                      <a:pt x="0" y="148"/>
                    </a:moveTo>
                    <a:lnTo>
                      <a:pt x="7" y="187"/>
                    </a:lnTo>
                    <a:lnTo>
                      <a:pt x="24" y="208"/>
                    </a:lnTo>
                    <a:lnTo>
                      <a:pt x="38" y="214"/>
                    </a:lnTo>
                    <a:lnTo>
                      <a:pt x="71" y="215"/>
                    </a:lnTo>
                    <a:lnTo>
                      <a:pt x="93" y="206"/>
                    </a:lnTo>
                    <a:lnTo>
                      <a:pt x="110" y="191"/>
                    </a:lnTo>
                    <a:lnTo>
                      <a:pt x="120" y="167"/>
                    </a:lnTo>
                    <a:lnTo>
                      <a:pt x="120" y="142"/>
                    </a:lnTo>
                    <a:lnTo>
                      <a:pt x="107" y="117"/>
                    </a:lnTo>
                    <a:lnTo>
                      <a:pt x="46" y="77"/>
                    </a:lnTo>
                    <a:lnTo>
                      <a:pt x="32" y="59"/>
                    </a:lnTo>
                    <a:lnTo>
                      <a:pt x="34" y="39"/>
                    </a:lnTo>
                    <a:lnTo>
                      <a:pt x="52" y="23"/>
                    </a:lnTo>
                    <a:lnTo>
                      <a:pt x="72" y="22"/>
                    </a:lnTo>
                    <a:lnTo>
                      <a:pt x="85" y="27"/>
                    </a:lnTo>
                    <a:lnTo>
                      <a:pt x="93" y="44"/>
                    </a:lnTo>
                    <a:lnTo>
                      <a:pt x="95" y="58"/>
                    </a:lnTo>
                    <a:lnTo>
                      <a:pt x="121" y="58"/>
                    </a:lnTo>
                    <a:lnTo>
                      <a:pt x="114" y="21"/>
                    </a:lnTo>
                    <a:lnTo>
                      <a:pt x="101" y="7"/>
                    </a:lnTo>
                    <a:lnTo>
                      <a:pt x="64" y="0"/>
                    </a:lnTo>
                    <a:lnTo>
                      <a:pt x="41" y="3"/>
                    </a:lnTo>
                    <a:lnTo>
                      <a:pt x="22" y="14"/>
                    </a:lnTo>
                    <a:lnTo>
                      <a:pt x="6" y="41"/>
                    </a:lnTo>
                    <a:lnTo>
                      <a:pt x="6" y="63"/>
                    </a:lnTo>
                    <a:lnTo>
                      <a:pt x="19" y="89"/>
                    </a:lnTo>
                    <a:lnTo>
                      <a:pt x="85" y="131"/>
                    </a:lnTo>
                    <a:lnTo>
                      <a:pt x="98" y="150"/>
                    </a:lnTo>
                    <a:lnTo>
                      <a:pt x="98" y="166"/>
                    </a:lnTo>
                    <a:lnTo>
                      <a:pt x="86" y="181"/>
                    </a:lnTo>
                    <a:lnTo>
                      <a:pt x="58" y="190"/>
                    </a:lnTo>
                    <a:lnTo>
                      <a:pt x="36" y="181"/>
                    </a:lnTo>
                    <a:lnTo>
                      <a:pt x="28" y="162"/>
                    </a:lnTo>
                    <a:lnTo>
                      <a:pt x="26" y="142"/>
                    </a:lnTo>
                    <a:lnTo>
                      <a:pt x="0" y="142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6" name="Freeform 334"/>
              <p:cNvSpPr>
                <a:spLocks/>
              </p:cNvSpPr>
              <p:nvPr/>
            </p:nvSpPr>
            <p:spPr bwMode="auto">
              <a:xfrm>
                <a:off x="1311" y="2630"/>
                <a:ext cx="18" cy="49"/>
              </a:xfrm>
              <a:custGeom>
                <a:avLst/>
                <a:gdLst>
                  <a:gd name="T0" fmla="*/ 0 w 53"/>
                  <a:gd name="T1" fmla="*/ 42 h 146"/>
                  <a:gd name="T2" fmla="*/ 0 w 53"/>
                  <a:gd name="T3" fmla="*/ 49 h 146"/>
                  <a:gd name="T4" fmla="*/ 4 w 53"/>
                  <a:gd name="T5" fmla="*/ 49 h 146"/>
                  <a:gd name="T6" fmla="*/ 7 w 53"/>
                  <a:gd name="T7" fmla="*/ 48 h 146"/>
                  <a:gd name="T8" fmla="*/ 10 w 53"/>
                  <a:gd name="T9" fmla="*/ 47 h 146"/>
                  <a:gd name="T10" fmla="*/ 13 w 53"/>
                  <a:gd name="T11" fmla="*/ 45 h 146"/>
                  <a:gd name="T12" fmla="*/ 15 w 53"/>
                  <a:gd name="T13" fmla="*/ 42 h 146"/>
                  <a:gd name="T14" fmla="*/ 17 w 53"/>
                  <a:gd name="T15" fmla="*/ 37 h 146"/>
                  <a:gd name="T16" fmla="*/ 18 w 53"/>
                  <a:gd name="T17" fmla="*/ 32 h 146"/>
                  <a:gd name="T18" fmla="*/ 18 w 53"/>
                  <a:gd name="T19" fmla="*/ 25 h 146"/>
                  <a:gd name="T20" fmla="*/ 18 w 53"/>
                  <a:gd name="T21" fmla="*/ 15 h 146"/>
                  <a:gd name="T22" fmla="*/ 17 w 53"/>
                  <a:gd name="T23" fmla="*/ 10 h 146"/>
                  <a:gd name="T24" fmla="*/ 15 w 53"/>
                  <a:gd name="T25" fmla="*/ 7 h 146"/>
                  <a:gd name="T26" fmla="*/ 13 w 53"/>
                  <a:gd name="T27" fmla="*/ 4 h 146"/>
                  <a:gd name="T28" fmla="*/ 10 w 53"/>
                  <a:gd name="T29" fmla="*/ 2 h 146"/>
                  <a:gd name="T30" fmla="*/ 5 w 53"/>
                  <a:gd name="T31" fmla="*/ 1 h 146"/>
                  <a:gd name="T32" fmla="*/ 0 w 53"/>
                  <a:gd name="T33" fmla="*/ 0 h 146"/>
                  <a:gd name="T34" fmla="*/ 0 w 53"/>
                  <a:gd name="T35" fmla="*/ 5 h 146"/>
                  <a:gd name="T36" fmla="*/ 0 w 53"/>
                  <a:gd name="T37" fmla="*/ 7 h 146"/>
                  <a:gd name="T38" fmla="*/ 5 w 53"/>
                  <a:gd name="T39" fmla="*/ 8 h 146"/>
                  <a:gd name="T40" fmla="*/ 6 w 53"/>
                  <a:gd name="T41" fmla="*/ 8 h 146"/>
                  <a:gd name="T42" fmla="*/ 8 w 53"/>
                  <a:gd name="T43" fmla="*/ 10 h 146"/>
                  <a:gd name="T44" fmla="*/ 10 w 53"/>
                  <a:gd name="T45" fmla="*/ 12 h 146"/>
                  <a:gd name="T46" fmla="*/ 10 w 53"/>
                  <a:gd name="T47" fmla="*/ 14 h 146"/>
                  <a:gd name="T48" fmla="*/ 11 w 53"/>
                  <a:gd name="T49" fmla="*/ 17 h 146"/>
                  <a:gd name="T50" fmla="*/ 11 w 53"/>
                  <a:gd name="T51" fmla="*/ 21 h 146"/>
                  <a:gd name="T52" fmla="*/ 11 w 53"/>
                  <a:gd name="T53" fmla="*/ 26 h 146"/>
                  <a:gd name="T54" fmla="*/ 10 w 53"/>
                  <a:gd name="T55" fmla="*/ 31 h 146"/>
                  <a:gd name="T56" fmla="*/ 10 w 53"/>
                  <a:gd name="T57" fmla="*/ 35 h 146"/>
                  <a:gd name="T58" fmla="*/ 8 w 53"/>
                  <a:gd name="T59" fmla="*/ 38 h 146"/>
                  <a:gd name="T60" fmla="*/ 6 w 53"/>
                  <a:gd name="T61" fmla="*/ 40 h 146"/>
                  <a:gd name="T62" fmla="*/ 5 w 53"/>
                  <a:gd name="T63" fmla="*/ 41 h 146"/>
                  <a:gd name="T64" fmla="*/ 3 w 53"/>
                  <a:gd name="T65" fmla="*/ 42 h 146"/>
                  <a:gd name="T66" fmla="*/ 0 w 53"/>
                  <a:gd name="T67" fmla="*/ 42 h 1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3"/>
                  <a:gd name="T103" fmla="*/ 0 h 146"/>
                  <a:gd name="T104" fmla="*/ 53 w 53"/>
                  <a:gd name="T105" fmla="*/ 146 h 1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3" h="146">
                    <a:moveTo>
                      <a:pt x="0" y="126"/>
                    </a:moveTo>
                    <a:lnTo>
                      <a:pt x="0" y="146"/>
                    </a:lnTo>
                    <a:lnTo>
                      <a:pt x="11" y="146"/>
                    </a:lnTo>
                    <a:lnTo>
                      <a:pt x="22" y="144"/>
                    </a:lnTo>
                    <a:lnTo>
                      <a:pt x="30" y="139"/>
                    </a:lnTo>
                    <a:lnTo>
                      <a:pt x="39" y="133"/>
                    </a:lnTo>
                    <a:lnTo>
                      <a:pt x="45" y="124"/>
                    </a:lnTo>
                    <a:lnTo>
                      <a:pt x="49" y="110"/>
                    </a:lnTo>
                    <a:lnTo>
                      <a:pt x="52" y="95"/>
                    </a:lnTo>
                    <a:lnTo>
                      <a:pt x="53" y="73"/>
                    </a:lnTo>
                    <a:lnTo>
                      <a:pt x="52" y="45"/>
                    </a:lnTo>
                    <a:lnTo>
                      <a:pt x="49" y="31"/>
                    </a:lnTo>
                    <a:lnTo>
                      <a:pt x="45" y="21"/>
                    </a:lnTo>
                    <a:lnTo>
                      <a:pt x="39" y="12"/>
                    </a:lnTo>
                    <a:lnTo>
                      <a:pt x="29" y="6"/>
                    </a:lnTo>
                    <a:lnTo>
                      <a:pt x="16" y="2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5" y="23"/>
                    </a:lnTo>
                    <a:lnTo>
                      <a:pt x="19" y="25"/>
                    </a:lnTo>
                    <a:lnTo>
                      <a:pt x="24" y="30"/>
                    </a:lnTo>
                    <a:lnTo>
                      <a:pt x="28" y="36"/>
                    </a:lnTo>
                    <a:lnTo>
                      <a:pt x="29" y="43"/>
                    </a:lnTo>
                    <a:lnTo>
                      <a:pt x="31" y="52"/>
                    </a:lnTo>
                    <a:lnTo>
                      <a:pt x="31" y="63"/>
                    </a:lnTo>
                    <a:lnTo>
                      <a:pt x="31" y="78"/>
                    </a:lnTo>
                    <a:lnTo>
                      <a:pt x="29" y="92"/>
                    </a:lnTo>
                    <a:lnTo>
                      <a:pt x="28" y="103"/>
                    </a:lnTo>
                    <a:lnTo>
                      <a:pt x="24" y="112"/>
                    </a:lnTo>
                    <a:lnTo>
                      <a:pt x="19" y="119"/>
                    </a:lnTo>
                    <a:lnTo>
                      <a:pt x="15" y="122"/>
                    </a:lnTo>
                    <a:lnTo>
                      <a:pt x="8" y="125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7" name="Freeform 335"/>
              <p:cNvSpPr>
                <a:spLocks/>
              </p:cNvSpPr>
              <p:nvPr/>
            </p:nvSpPr>
            <p:spPr bwMode="auto">
              <a:xfrm>
                <a:off x="1294" y="2630"/>
                <a:ext cx="17" cy="49"/>
              </a:xfrm>
              <a:custGeom>
                <a:avLst/>
                <a:gdLst>
                  <a:gd name="T0" fmla="*/ 17 w 51"/>
                  <a:gd name="T1" fmla="*/ 5 h 146"/>
                  <a:gd name="T2" fmla="*/ 17 w 51"/>
                  <a:gd name="T3" fmla="*/ 0 h 146"/>
                  <a:gd name="T4" fmla="*/ 8 w 51"/>
                  <a:gd name="T5" fmla="*/ 2 h 146"/>
                  <a:gd name="T6" fmla="*/ 2 w 51"/>
                  <a:gd name="T7" fmla="*/ 7 h 146"/>
                  <a:gd name="T8" fmla="*/ 0 w 51"/>
                  <a:gd name="T9" fmla="*/ 15 h 146"/>
                  <a:gd name="T10" fmla="*/ 0 w 51"/>
                  <a:gd name="T11" fmla="*/ 32 h 146"/>
                  <a:gd name="T12" fmla="*/ 2 w 51"/>
                  <a:gd name="T13" fmla="*/ 42 h 146"/>
                  <a:gd name="T14" fmla="*/ 7 w 51"/>
                  <a:gd name="T15" fmla="*/ 47 h 146"/>
                  <a:gd name="T16" fmla="*/ 13 w 51"/>
                  <a:gd name="T17" fmla="*/ 49 h 146"/>
                  <a:gd name="T18" fmla="*/ 17 w 51"/>
                  <a:gd name="T19" fmla="*/ 49 h 146"/>
                  <a:gd name="T20" fmla="*/ 17 w 51"/>
                  <a:gd name="T21" fmla="*/ 42 h 146"/>
                  <a:gd name="T22" fmla="*/ 10 w 51"/>
                  <a:gd name="T23" fmla="*/ 40 h 146"/>
                  <a:gd name="T24" fmla="*/ 7 w 51"/>
                  <a:gd name="T25" fmla="*/ 31 h 146"/>
                  <a:gd name="T26" fmla="*/ 7 w 51"/>
                  <a:gd name="T27" fmla="*/ 17 h 146"/>
                  <a:gd name="T28" fmla="*/ 8 w 51"/>
                  <a:gd name="T29" fmla="*/ 10 h 146"/>
                  <a:gd name="T30" fmla="*/ 13 w 51"/>
                  <a:gd name="T31" fmla="*/ 6 h 146"/>
                  <a:gd name="T32" fmla="*/ 17 w 51"/>
                  <a:gd name="T33" fmla="*/ 5 h 146"/>
                  <a:gd name="T34" fmla="*/ 17 w 51"/>
                  <a:gd name="T35" fmla="*/ 7 h 146"/>
                  <a:gd name="T36" fmla="*/ 17 w 51"/>
                  <a:gd name="T37" fmla="*/ 5 h 1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1"/>
                  <a:gd name="T58" fmla="*/ 0 h 146"/>
                  <a:gd name="T59" fmla="*/ 51 w 51"/>
                  <a:gd name="T60" fmla="*/ 146 h 14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1" h="146">
                    <a:moveTo>
                      <a:pt x="51" y="16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1"/>
                    </a:lnTo>
                    <a:lnTo>
                      <a:pt x="0" y="45"/>
                    </a:lnTo>
                    <a:lnTo>
                      <a:pt x="0" y="95"/>
                    </a:lnTo>
                    <a:lnTo>
                      <a:pt x="7" y="124"/>
                    </a:lnTo>
                    <a:lnTo>
                      <a:pt x="20" y="139"/>
                    </a:lnTo>
                    <a:lnTo>
                      <a:pt x="39" y="146"/>
                    </a:lnTo>
                    <a:lnTo>
                      <a:pt x="51" y="146"/>
                    </a:lnTo>
                    <a:lnTo>
                      <a:pt x="51" y="126"/>
                    </a:lnTo>
                    <a:lnTo>
                      <a:pt x="30" y="119"/>
                    </a:lnTo>
                    <a:lnTo>
                      <a:pt x="20" y="92"/>
                    </a:lnTo>
                    <a:lnTo>
                      <a:pt x="20" y="51"/>
                    </a:lnTo>
                    <a:lnTo>
                      <a:pt x="25" y="31"/>
                    </a:lnTo>
                    <a:lnTo>
                      <a:pt x="39" y="18"/>
                    </a:lnTo>
                    <a:lnTo>
                      <a:pt x="51" y="16"/>
                    </a:lnTo>
                    <a:lnTo>
                      <a:pt x="51" y="21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8" name="Freeform 336"/>
              <p:cNvSpPr>
                <a:spLocks/>
              </p:cNvSpPr>
              <p:nvPr/>
            </p:nvSpPr>
            <p:spPr bwMode="auto">
              <a:xfrm>
                <a:off x="1341" y="2630"/>
                <a:ext cx="35" cy="49"/>
              </a:xfrm>
              <a:custGeom>
                <a:avLst/>
                <a:gdLst>
                  <a:gd name="T0" fmla="*/ 26 w 105"/>
                  <a:gd name="T1" fmla="*/ 32 h 146"/>
                  <a:gd name="T2" fmla="*/ 26 w 105"/>
                  <a:gd name="T3" fmla="*/ 36 h 146"/>
                  <a:gd name="T4" fmla="*/ 23 w 105"/>
                  <a:gd name="T5" fmla="*/ 40 h 146"/>
                  <a:gd name="T6" fmla="*/ 20 w 105"/>
                  <a:gd name="T7" fmla="*/ 42 h 146"/>
                  <a:gd name="T8" fmla="*/ 18 w 105"/>
                  <a:gd name="T9" fmla="*/ 42 h 146"/>
                  <a:gd name="T10" fmla="*/ 14 w 105"/>
                  <a:gd name="T11" fmla="*/ 42 h 146"/>
                  <a:gd name="T12" fmla="*/ 11 w 105"/>
                  <a:gd name="T13" fmla="*/ 40 h 146"/>
                  <a:gd name="T14" fmla="*/ 10 w 105"/>
                  <a:gd name="T15" fmla="*/ 37 h 146"/>
                  <a:gd name="T16" fmla="*/ 9 w 105"/>
                  <a:gd name="T17" fmla="*/ 34 h 146"/>
                  <a:gd name="T18" fmla="*/ 7 w 105"/>
                  <a:gd name="T19" fmla="*/ 32 h 146"/>
                  <a:gd name="T20" fmla="*/ 7 w 105"/>
                  <a:gd name="T21" fmla="*/ 0 h 146"/>
                  <a:gd name="T22" fmla="*/ 0 w 105"/>
                  <a:gd name="T23" fmla="*/ 0 h 146"/>
                  <a:gd name="T24" fmla="*/ 0 w 105"/>
                  <a:gd name="T25" fmla="*/ 35 h 146"/>
                  <a:gd name="T26" fmla="*/ 0 w 105"/>
                  <a:gd name="T27" fmla="*/ 37 h 146"/>
                  <a:gd name="T28" fmla="*/ 1 w 105"/>
                  <a:gd name="T29" fmla="*/ 42 h 146"/>
                  <a:gd name="T30" fmla="*/ 4 w 105"/>
                  <a:gd name="T31" fmla="*/ 46 h 146"/>
                  <a:gd name="T32" fmla="*/ 8 w 105"/>
                  <a:gd name="T33" fmla="*/ 48 h 146"/>
                  <a:gd name="T34" fmla="*/ 11 w 105"/>
                  <a:gd name="T35" fmla="*/ 49 h 146"/>
                  <a:gd name="T36" fmla="*/ 14 w 105"/>
                  <a:gd name="T37" fmla="*/ 49 h 146"/>
                  <a:gd name="T38" fmla="*/ 18 w 105"/>
                  <a:gd name="T39" fmla="*/ 48 h 146"/>
                  <a:gd name="T40" fmla="*/ 21 w 105"/>
                  <a:gd name="T41" fmla="*/ 47 h 146"/>
                  <a:gd name="T42" fmla="*/ 26 w 105"/>
                  <a:gd name="T43" fmla="*/ 42 h 146"/>
                  <a:gd name="T44" fmla="*/ 24 w 105"/>
                  <a:gd name="T45" fmla="*/ 40 h 146"/>
                  <a:gd name="T46" fmla="*/ 24 w 105"/>
                  <a:gd name="T47" fmla="*/ 47 h 146"/>
                  <a:gd name="T48" fmla="*/ 33 w 105"/>
                  <a:gd name="T49" fmla="*/ 47 h 146"/>
                  <a:gd name="T50" fmla="*/ 35 w 105"/>
                  <a:gd name="T51" fmla="*/ 47 h 146"/>
                  <a:gd name="T52" fmla="*/ 34 w 105"/>
                  <a:gd name="T53" fmla="*/ 42 h 146"/>
                  <a:gd name="T54" fmla="*/ 33 w 105"/>
                  <a:gd name="T55" fmla="*/ 37 h 146"/>
                  <a:gd name="T56" fmla="*/ 33 w 105"/>
                  <a:gd name="T57" fmla="*/ 0 h 146"/>
                  <a:gd name="T58" fmla="*/ 24 w 105"/>
                  <a:gd name="T59" fmla="*/ 0 h 146"/>
                  <a:gd name="T60" fmla="*/ 24 w 105"/>
                  <a:gd name="T61" fmla="*/ 32 h 146"/>
                  <a:gd name="T62" fmla="*/ 26 w 105"/>
                  <a:gd name="T63" fmla="*/ 32 h 14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05"/>
                  <a:gd name="T97" fmla="*/ 0 h 146"/>
                  <a:gd name="T98" fmla="*/ 105 w 105"/>
                  <a:gd name="T99" fmla="*/ 146 h 14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05" h="146">
                    <a:moveTo>
                      <a:pt x="79" y="94"/>
                    </a:moveTo>
                    <a:lnTo>
                      <a:pt x="77" y="108"/>
                    </a:lnTo>
                    <a:lnTo>
                      <a:pt x="69" y="118"/>
                    </a:lnTo>
                    <a:lnTo>
                      <a:pt x="61" y="124"/>
                    </a:lnTo>
                    <a:lnTo>
                      <a:pt x="53" y="126"/>
                    </a:lnTo>
                    <a:lnTo>
                      <a:pt x="42" y="124"/>
                    </a:lnTo>
                    <a:lnTo>
                      <a:pt x="33" y="119"/>
                    </a:lnTo>
                    <a:lnTo>
                      <a:pt x="29" y="110"/>
                    </a:lnTo>
                    <a:lnTo>
                      <a:pt x="26" y="100"/>
                    </a:lnTo>
                    <a:lnTo>
                      <a:pt x="20" y="94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0" y="109"/>
                    </a:lnTo>
                    <a:lnTo>
                      <a:pt x="2" y="124"/>
                    </a:lnTo>
                    <a:lnTo>
                      <a:pt x="11" y="136"/>
                    </a:lnTo>
                    <a:lnTo>
                      <a:pt x="24" y="144"/>
                    </a:lnTo>
                    <a:lnTo>
                      <a:pt x="32" y="145"/>
                    </a:lnTo>
                    <a:lnTo>
                      <a:pt x="42" y="146"/>
                    </a:lnTo>
                    <a:lnTo>
                      <a:pt x="53" y="144"/>
                    </a:lnTo>
                    <a:lnTo>
                      <a:pt x="62" y="140"/>
                    </a:lnTo>
                    <a:lnTo>
                      <a:pt x="79" y="126"/>
                    </a:lnTo>
                    <a:lnTo>
                      <a:pt x="73" y="120"/>
                    </a:lnTo>
                    <a:lnTo>
                      <a:pt x="73" y="141"/>
                    </a:lnTo>
                    <a:lnTo>
                      <a:pt x="100" y="141"/>
                    </a:lnTo>
                    <a:lnTo>
                      <a:pt x="105" y="141"/>
                    </a:lnTo>
                    <a:lnTo>
                      <a:pt x="102" y="126"/>
                    </a:lnTo>
                    <a:lnTo>
                      <a:pt x="100" y="109"/>
                    </a:lnTo>
                    <a:lnTo>
                      <a:pt x="100" y="0"/>
                    </a:lnTo>
                    <a:lnTo>
                      <a:pt x="73" y="0"/>
                    </a:lnTo>
                    <a:lnTo>
                      <a:pt x="73" y="94"/>
                    </a:lnTo>
                    <a:lnTo>
                      <a:pt x="79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9" name="Freeform 337"/>
              <p:cNvSpPr>
                <a:spLocks/>
              </p:cNvSpPr>
              <p:nvPr/>
            </p:nvSpPr>
            <p:spPr bwMode="auto">
              <a:xfrm>
                <a:off x="1389" y="2629"/>
                <a:ext cx="22" cy="48"/>
              </a:xfrm>
              <a:custGeom>
                <a:avLst/>
                <a:gdLst>
                  <a:gd name="T0" fmla="*/ 6 w 65"/>
                  <a:gd name="T1" fmla="*/ 1 h 145"/>
                  <a:gd name="T2" fmla="*/ 0 w 65"/>
                  <a:gd name="T3" fmla="*/ 1 h 145"/>
                  <a:gd name="T4" fmla="*/ 0 w 65"/>
                  <a:gd name="T5" fmla="*/ 48 h 145"/>
                  <a:gd name="T6" fmla="*/ 6 w 65"/>
                  <a:gd name="T7" fmla="*/ 48 h 145"/>
                  <a:gd name="T8" fmla="*/ 6 w 65"/>
                  <a:gd name="T9" fmla="*/ 21 h 145"/>
                  <a:gd name="T10" fmla="*/ 8 w 65"/>
                  <a:gd name="T11" fmla="*/ 21 h 145"/>
                  <a:gd name="T12" fmla="*/ 9 w 65"/>
                  <a:gd name="T13" fmla="*/ 16 h 145"/>
                  <a:gd name="T14" fmla="*/ 10 w 65"/>
                  <a:gd name="T15" fmla="*/ 12 h 145"/>
                  <a:gd name="T16" fmla="*/ 12 w 65"/>
                  <a:gd name="T17" fmla="*/ 11 h 145"/>
                  <a:gd name="T18" fmla="*/ 13 w 65"/>
                  <a:gd name="T19" fmla="*/ 9 h 145"/>
                  <a:gd name="T20" fmla="*/ 16 w 65"/>
                  <a:gd name="T21" fmla="*/ 9 h 145"/>
                  <a:gd name="T22" fmla="*/ 19 w 65"/>
                  <a:gd name="T23" fmla="*/ 9 h 145"/>
                  <a:gd name="T24" fmla="*/ 22 w 65"/>
                  <a:gd name="T25" fmla="*/ 9 h 145"/>
                  <a:gd name="T26" fmla="*/ 22 w 65"/>
                  <a:gd name="T27" fmla="*/ 0 h 145"/>
                  <a:gd name="T28" fmla="*/ 22 w 65"/>
                  <a:gd name="T29" fmla="*/ 1 h 145"/>
                  <a:gd name="T30" fmla="*/ 17 w 65"/>
                  <a:gd name="T31" fmla="*/ 1 h 145"/>
                  <a:gd name="T32" fmla="*/ 14 w 65"/>
                  <a:gd name="T33" fmla="*/ 2 h 145"/>
                  <a:gd name="T34" fmla="*/ 11 w 65"/>
                  <a:gd name="T35" fmla="*/ 5 h 145"/>
                  <a:gd name="T36" fmla="*/ 10 w 65"/>
                  <a:gd name="T37" fmla="*/ 6 h 145"/>
                  <a:gd name="T38" fmla="*/ 8 w 65"/>
                  <a:gd name="T39" fmla="*/ 9 h 145"/>
                  <a:gd name="T40" fmla="*/ 6 w 65"/>
                  <a:gd name="T41" fmla="*/ 9 h 145"/>
                  <a:gd name="T42" fmla="*/ 6 w 65"/>
                  <a:gd name="T43" fmla="*/ 1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65"/>
                  <a:gd name="T67" fmla="*/ 0 h 145"/>
                  <a:gd name="T68" fmla="*/ 65 w 65"/>
                  <a:gd name="T69" fmla="*/ 145 h 1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65" h="145">
                    <a:moveTo>
                      <a:pt x="19" y="4"/>
                    </a:moveTo>
                    <a:lnTo>
                      <a:pt x="0" y="4"/>
                    </a:lnTo>
                    <a:lnTo>
                      <a:pt x="0" y="145"/>
                    </a:lnTo>
                    <a:lnTo>
                      <a:pt x="19" y="145"/>
                    </a:lnTo>
                    <a:lnTo>
                      <a:pt x="19" y="62"/>
                    </a:lnTo>
                    <a:lnTo>
                      <a:pt x="25" y="62"/>
                    </a:lnTo>
                    <a:lnTo>
                      <a:pt x="26" y="47"/>
                    </a:lnTo>
                    <a:lnTo>
                      <a:pt x="31" y="37"/>
                    </a:lnTo>
                    <a:lnTo>
                      <a:pt x="35" y="32"/>
                    </a:lnTo>
                    <a:lnTo>
                      <a:pt x="39" y="28"/>
                    </a:lnTo>
                    <a:lnTo>
                      <a:pt x="47" y="27"/>
                    </a:lnTo>
                    <a:lnTo>
                      <a:pt x="55" y="26"/>
                    </a:lnTo>
                    <a:lnTo>
                      <a:pt x="65" y="26"/>
                    </a:lnTo>
                    <a:lnTo>
                      <a:pt x="65" y="0"/>
                    </a:lnTo>
                    <a:lnTo>
                      <a:pt x="65" y="4"/>
                    </a:lnTo>
                    <a:lnTo>
                      <a:pt x="51" y="4"/>
                    </a:lnTo>
                    <a:lnTo>
                      <a:pt x="42" y="7"/>
                    </a:lnTo>
                    <a:lnTo>
                      <a:pt x="32" y="14"/>
                    </a:lnTo>
                    <a:lnTo>
                      <a:pt x="29" y="19"/>
                    </a:lnTo>
                    <a:lnTo>
                      <a:pt x="25" y="26"/>
                    </a:lnTo>
                    <a:lnTo>
                      <a:pt x="19" y="26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0" name="Freeform 338"/>
              <p:cNvSpPr>
                <a:spLocks/>
              </p:cNvSpPr>
              <p:nvPr/>
            </p:nvSpPr>
            <p:spPr bwMode="auto">
              <a:xfrm>
                <a:off x="1422" y="2631"/>
                <a:ext cx="33" cy="48"/>
              </a:xfrm>
              <a:custGeom>
                <a:avLst/>
                <a:gdLst>
                  <a:gd name="T0" fmla="*/ 33 w 99"/>
                  <a:gd name="T1" fmla="*/ 15 h 144"/>
                  <a:gd name="T2" fmla="*/ 31 w 99"/>
                  <a:gd name="T3" fmla="*/ 5 h 144"/>
                  <a:gd name="T4" fmla="*/ 25 w 99"/>
                  <a:gd name="T5" fmla="*/ 0 h 144"/>
                  <a:gd name="T6" fmla="*/ 13 w 99"/>
                  <a:gd name="T7" fmla="*/ 0 h 144"/>
                  <a:gd name="T8" fmla="*/ 5 w 99"/>
                  <a:gd name="T9" fmla="*/ 3 h 144"/>
                  <a:gd name="T10" fmla="*/ 0 w 99"/>
                  <a:gd name="T11" fmla="*/ 14 h 144"/>
                  <a:gd name="T12" fmla="*/ 0 w 99"/>
                  <a:gd name="T13" fmla="*/ 31 h 144"/>
                  <a:gd name="T14" fmla="*/ 3 w 99"/>
                  <a:gd name="T15" fmla="*/ 41 h 144"/>
                  <a:gd name="T16" fmla="*/ 8 w 99"/>
                  <a:gd name="T17" fmla="*/ 46 h 144"/>
                  <a:gd name="T18" fmla="*/ 12 w 99"/>
                  <a:gd name="T19" fmla="*/ 47 h 144"/>
                  <a:gd name="T20" fmla="*/ 19 w 99"/>
                  <a:gd name="T21" fmla="*/ 48 h 144"/>
                  <a:gd name="T22" fmla="*/ 26 w 99"/>
                  <a:gd name="T23" fmla="*/ 46 h 144"/>
                  <a:gd name="T24" fmla="*/ 31 w 99"/>
                  <a:gd name="T25" fmla="*/ 39 h 144"/>
                  <a:gd name="T26" fmla="*/ 33 w 99"/>
                  <a:gd name="T27" fmla="*/ 31 h 144"/>
                  <a:gd name="T28" fmla="*/ 24 w 99"/>
                  <a:gd name="T29" fmla="*/ 31 h 144"/>
                  <a:gd name="T30" fmla="*/ 24 w 99"/>
                  <a:gd name="T31" fmla="*/ 36 h 144"/>
                  <a:gd name="T32" fmla="*/ 20 w 99"/>
                  <a:gd name="T33" fmla="*/ 41 h 144"/>
                  <a:gd name="T34" fmla="*/ 16 w 99"/>
                  <a:gd name="T35" fmla="*/ 41 h 144"/>
                  <a:gd name="T36" fmla="*/ 12 w 99"/>
                  <a:gd name="T37" fmla="*/ 39 h 144"/>
                  <a:gd name="T38" fmla="*/ 9 w 99"/>
                  <a:gd name="T39" fmla="*/ 30 h 144"/>
                  <a:gd name="T40" fmla="*/ 8 w 99"/>
                  <a:gd name="T41" fmla="*/ 16 h 144"/>
                  <a:gd name="T42" fmla="*/ 11 w 99"/>
                  <a:gd name="T43" fmla="*/ 8 h 144"/>
                  <a:gd name="T44" fmla="*/ 14 w 99"/>
                  <a:gd name="T45" fmla="*/ 5 h 144"/>
                  <a:gd name="T46" fmla="*/ 19 w 99"/>
                  <a:gd name="T47" fmla="*/ 5 h 144"/>
                  <a:gd name="T48" fmla="*/ 22 w 99"/>
                  <a:gd name="T49" fmla="*/ 7 h 144"/>
                  <a:gd name="T50" fmla="*/ 24 w 99"/>
                  <a:gd name="T51" fmla="*/ 11 h 144"/>
                  <a:gd name="T52" fmla="*/ 24 w 99"/>
                  <a:gd name="T53" fmla="*/ 15 h 144"/>
                  <a:gd name="T54" fmla="*/ 22 w 99"/>
                  <a:gd name="T55" fmla="*/ 13 h 144"/>
                  <a:gd name="T56" fmla="*/ 31 w 99"/>
                  <a:gd name="T57" fmla="*/ 13 h 144"/>
                  <a:gd name="T58" fmla="*/ 33 w 99"/>
                  <a:gd name="T59" fmla="*/ 15 h 14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9"/>
                  <a:gd name="T91" fmla="*/ 0 h 144"/>
                  <a:gd name="T92" fmla="*/ 99 w 99"/>
                  <a:gd name="T93" fmla="*/ 144 h 14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9" h="144">
                    <a:moveTo>
                      <a:pt x="99" y="45"/>
                    </a:moveTo>
                    <a:lnTo>
                      <a:pt x="92" y="16"/>
                    </a:lnTo>
                    <a:lnTo>
                      <a:pt x="74" y="1"/>
                    </a:lnTo>
                    <a:lnTo>
                      <a:pt x="38" y="0"/>
                    </a:lnTo>
                    <a:lnTo>
                      <a:pt x="14" y="10"/>
                    </a:lnTo>
                    <a:lnTo>
                      <a:pt x="0" y="43"/>
                    </a:lnTo>
                    <a:lnTo>
                      <a:pt x="0" y="93"/>
                    </a:lnTo>
                    <a:lnTo>
                      <a:pt x="8" y="122"/>
                    </a:lnTo>
                    <a:lnTo>
                      <a:pt x="24" y="137"/>
                    </a:lnTo>
                    <a:lnTo>
                      <a:pt x="35" y="142"/>
                    </a:lnTo>
                    <a:lnTo>
                      <a:pt x="56" y="144"/>
                    </a:lnTo>
                    <a:lnTo>
                      <a:pt x="78" y="138"/>
                    </a:lnTo>
                    <a:lnTo>
                      <a:pt x="94" y="118"/>
                    </a:lnTo>
                    <a:lnTo>
                      <a:pt x="99" y="92"/>
                    </a:lnTo>
                    <a:lnTo>
                      <a:pt x="73" y="92"/>
                    </a:lnTo>
                    <a:lnTo>
                      <a:pt x="72" y="108"/>
                    </a:lnTo>
                    <a:lnTo>
                      <a:pt x="61" y="123"/>
                    </a:lnTo>
                    <a:lnTo>
                      <a:pt x="48" y="123"/>
                    </a:lnTo>
                    <a:lnTo>
                      <a:pt x="35" y="117"/>
                    </a:lnTo>
                    <a:lnTo>
                      <a:pt x="26" y="90"/>
                    </a:lnTo>
                    <a:lnTo>
                      <a:pt x="25" y="49"/>
                    </a:lnTo>
                    <a:lnTo>
                      <a:pt x="33" y="23"/>
                    </a:lnTo>
                    <a:lnTo>
                      <a:pt x="43" y="16"/>
                    </a:lnTo>
                    <a:lnTo>
                      <a:pt x="56" y="14"/>
                    </a:lnTo>
                    <a:lnTo>
                      <a:pt x="67" y="22"/>
                    </a:lnTo>
                    <a:lnTo>
                      <a:pt x="72" y="32"/>
                    </a:lnTo>
                    <a:lnTo>
                      <a:pt x="73" y="45"/>
                    </a:lnTo>
                    <a:lnTo>
                      <a:pt x="67" y="40"/>
                    </a:lnTo>
                    <a:lnTo>
                      <a:pt x="93" y="40"/>
                    </a:lnTo>
                    <a:lnTo>
                      <a:pt x="99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1" name="Freeform 339"/>
              <p:cNvSpPr>
                <a:spLocks/>
              </p:cNvSpPr>
              <p:nvPr/>
            </p:nvSpPr>
            <p:spPr bwMode="auto">
              <a:xfrm>
                <a:off x="1486" y="2661"/>
                <a:ext cx="16" cy="18"/>
              </a:xfrm>
              <a:custGeom>
                <a:avLst/>
                <a:gdLst>
                  <a:gd name="T0" fmla="*/ 0 w 47"/>
                  <a:gd name="T1" fmla="*/ 11 h 52"/>
                  <a:gd name="T2" fmla="*/ 0 w 47"/>
                  <a:gd name="T3" fmla="*/ 18 h 52"/>
                  <a:gd name="T4" fmla="*/ 6 w 47"/>
                  <a:gd name="T5" fmla="*/ 17 h 52"/>
                  <a:gd name="T6" fmla="*/ 9 w 47"/>
                  <a:gd name="T7" fmla="*/ 16 h 52"/>
                  <a:gd name="T8" fmla="*/ 11 w 47"/>
                  <a:gd name="T9" fmla="*/ 14 h 52"/>
                  <a:gd name="T10" fmla="*/ 13 w 47"/>
                  <a:gd name="T11" fmla="*/ 12 h 52"/>
                  <a:gd name="T12" fmla="*/ 15 w 47"/>
                  <a:gd name="T13" fmla="*/ 9 h 52"/>
                  <a:gd name="T14" fmla="*/ 16 w 47"/>
                  <a:gd name="T15" fmla="*/ 6 h 52"/>
                  <a:gd name="T16" fmla="*/ 16 w 47"/>
                  <a:gd name="T17" fmla="*/ 2 h 52"/>
                  <a:gd name="T18" fmla="*/ 16 w 47"/>
                  <a:gd name="T19" fmla="*/ 0 h 52"/>
                  <a:gd name="T20" fmla="*/ 7 w 47"/>
                  <a:gd name="T21" fmla="*/ 0 h 52"/>
                  <a:gd name="T22" fmla="*/ 7 w 47"/>
                  <a:gd name="T23" fmla="*/ 2 h 52"/>
                  <a:gd name="T24" fmla="*/ 6 w 47"/>
                  <a:gd name="T25" fmla="*/ 6 h 52"/>
                  <a:gd name="T26" fmla="*/ 5 w 47"/>
                  <a:gd name="T27" fmla="*/ 9 h 52"/>
                  <a:gd name="T28" fmla="*/ 3 w 47"/>
                  <a:gd name="T29" fmla="*/ 10 h 52"/>
                  <a:gd name="T30" fmla="*/ 0 w 47"/>
                  <a:gd name="T31" fmla="*/ 11 h 5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7"/>
                  <a:gd name="T49" fmla="*/ 0 h 52"/>
                  <a:gd name="T50" fmla="*/ 47 w 47"/>
                  <a:gd name="T51" fmla="*/ 52 h 5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7" h="52">
                    <a:moveTo>
                      <a:pt x="0" y="32"/>
                    </a:moveTo>
                    <a:lnTo>
                      <a:pt x="0" y="52"/>
                    </a:lnTo>
                    <a:lnTo>
                      <a:pt x="19" y="50"/>
                    </a:lnTo>
                    <a:lnTo>
                      <a:pt x="26" y="46"/>
                    </a:lnTo>
                    <a:lnTo>
                      <a:pt x="33" y="40"/>
                    </a:lnTo>
                    <a:lnTo>
                      <a:pt x="39" y="34"/>
                    </a:lnTo>
                    <a:lnTo>
                      <a:pt x="44" y="26"/>
                    </a:lnTo>
                    <a:lnTo>
                      <a:pt x="46" y="16"/>
                    </a:lnTo>
                    <a:lnTo>
                      <a:pt x="47" y="6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1" y="6"/>
                    </a:lnTo>
                    <a:lnTo>
                      <a:pt x="19" y="16"/>
                    </a:lnTo>
                    <a:lnTo>
                      <a:pt x="14" y="25"/>
                    </a:lnTo>
                    <a:lnTo>
                      <a:pt x="8" y="3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2" name="Freeform 340"/>
              <p:cNvSpPr>
                <a:spLocks/>
              </p:cNvSpPr>
              <p:nvPr/>
            </p:nvSpPr>
            <p:spPr bwMode="auto">
              <a:xfrm>
                <a:off x="1486" y="2630"/>
                <a:ext cx="16" cy="26"/>
              </a:xfrm>
              <a:custGeom>
                <a:avLst/>
                <a:gdLst>
                  <a:gd name="T0" fmla="*/ 0 w 47"/>
                  <a:gd name="T1" fmla="*/ 19 h 78"/>
                  <a:gd name="T2" fmla="*/ 0 w 47"/>
                  <a:gd name="T3" fmla="*/ 26 h 78"/>
                  <a:gd name="T4" fmla="*/ 16 w 47"/>
                  <a:gd name="T5" fmla="*/ 26 h 78"/>
                  <a:gd name="T6" fmla="*/ 16 w 47"/>
                  <a:gd name="T7" fmla="*/ 21 h 78"/>
                  <a:gd name="T8" fmla="*/ 16 w 47"/>
                  <a:gd name="T9" fmla="*/ 23 h 78"/>
                  <a:gd name="T10" fmla="*/ 16 w 47"/>
                  <a:gd name="T11" fmla="*/ 18 h 78"/>
                  <a:gd name="T12" fmla="*/ 15 w 47"/>
                  <a:gd name="T13" fmla="*/ 13 h 78"/>
                  <a:gd name="T14" fmla="*/ 15 w 47"/>
                  <a:gd name="T15" fmla="*/ 10 h 78"/>
                  <a:gd name="T16" fmla="*/ 13 w 47"/>
                  <a:gd name="T17" fmla="*/ 6 h 78"/>
                  <a:gd name="T18" fmla="*/ 11 w 47"/>
                  <a:gd name="T19" fmla="*/ 4 h 78"/>
                  <a:gd name="T20" fmla="*/ 7 w 47"/>
                  <a:gd name="T21" fmla="*/ 2 h 78"/>
                  <a:gd name="T22" fmla="*/ 4 w 47"/>
                  <a:gd name="T23" fmla="*/ 1 h 78"/>
                  <a:gd name="T24" fmla="*/ 0 w 47"/>
                  <a:gd name="T25" fmla="*/ 0 h 78"/>
                  <a:gd name="T26" fmla="*/ 0 w 47"/>
                  <a:gd name="T27" fmla="*/ 5 h 78"/>
                  <a:gd name="T28" fmla="*/ 0 w 47"/>
                  <a:gd name="T29" fmla="*/ 7 h 78"/>
                  <a:gd name="T30" fmla="*/ 3 w 47"/>
                  <a:gd name="T31" fmla="*/ 7 h 78"/>
                  <a:gd name="T32" fmla="*/ 6 w 47"/>
                  <a:gd name="T33" fmla="*/ 9 h 78"/>
                  <a:gd name="T34" fmla="*/ 7 w 47"/>
                  <a:gd name="T35" fmla="*/ 11 h 78"/>
                  <a:gd name="T36" fmla="*/ 8 w 47"/>
                  <a:gd name="T37" fmla="*/ 14 h 78"/>
                  <a:gd name="T38" fmla="*/ 9 w 47"/>
                  <a:gd name="T39" fmla="*/ 17 h 78"/>
                  <a:gd name="T40" fmla="*/ 9 w 47"/>
                  <a:gd name="T41" fmla="*/ 21 h 78"/>
                  <a:gd name="T42" fmla="*/ 7 w 47"/>
                  <a:gd name="T43" fmla="*/ 19 h 78"/>
                  <a:gd name="T44" fmla="*/ 0 w 47"/>
                  <a:gd name="T45" fmla="*/ 19 h 7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7"/>
                  <a:gd name="T70" fmla="*/ 0 h 78"/>
                  <a:gd name="T71" fmla="*/ 47 w 47"/>
                  <a:gd name="T72" fmla="*/ 78 h 7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7" h="78">
                    <a:moveTo>
                      <a:pt x="0" y="58"/>
                    </a:moveTo>
                    <a:lnTo>
                      <a:pt x="0" y="78"/>
                    </a:lnTo>
                    <a:lnTo>
                      <a:pt x="47" y="78"/>
                    </a:lnTo>
                    <a:lnTo>
                      <a:pt x="47" y="63"/>
                    </a:lnTo>
                    <a:lnTo>
                      <a:pt x="47" y="69"/>
                    </a:lnTo>
                    <a:lnTo>
                      <a:pt x="47" y="54"/>
                    </a:lnTo>
                    <a:lnTo>
                      <a:pt x="45" y="40"/>
                    </a:lnTo>
                    <a:lnTo>
                      <a:pt x="43" y="29"/>
                    </a:lnTo>
                    <a:lnTo>
                      <a:pt x="38" y="18"/>
                    </a:lnTo>
                    <a:lnTo>
                      <a:pt x="31" y="11"/>
                    </a:lnTo>
                    <a:lnTo>
                      <a:pt x="22" y="5"/>
                    </a:lnTo>
                    <a:lnTo>
                      <a:pt x="13" y="2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10" y="22"/>
                    </a:lnTo>
                    <a:lnTo>
                      <a:pt x="19" y="28"/>
                    </a:lnTo>
                    <a:lnTo>
                      <a:pt x="21" y="34"/>
                    </a:lnTo>
                    <a:lnTo>
                      <a:pt x="24" y="41"/>
                    </a:lnTo>
                    <a:lnTo>
                      <a:pt x="26" y="51"/>
                    </a:lnTo>
                    <a:lnTo>
                      <a:pt x="26" y="63"/>
                    </a:lnTo>
                    <a:lnTo>
                      <a:pt x="21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3" name="Freeform 341"/>
              <p:cNvSpPr>
                <a:spLocks/>
              </p:cNvSpPr>
              <p:nvPr/>
            </p:nvSpPr>
            <p:spPr bwMode="auto">
              <a:xfrm>
                <a:off x="1467" y="2630"/>
                <a:ext cx="19" cy="49"/>
              </a:xfrm>
              <a:custGeom>
                <a:avLst/>
                <a:gdLst>
                  <a:gd name="T0" fmla="*/ 19 w 58"/>
                  <a:gd name="T1" fmla="*/ 5 h 146"/>
                  <a:gd name="T2" fmla="*/ 19 w 58"/>
                  <a:gd name="T3" fmla="*/ 0 h 146"/>
                  <a:gd name="T4" fmla="*/ 13 w 58"/>
                  <a:gd name="T5" fmla="*/ 1 h 146"/>
                  <a:gd name="T6" fmla="*/ 5 w 58"/>
                  <a:gd name="T7" fmla="*/ 4 h 146"/>
                  <a:gd name="T8" fmla="*/ 1 w 58"/>
                  <a:gd name="T9" fmla="*/ 10 h 146"/>
                  <a:gd name="T10" fmla="*/ 0 w 58"/>
                  <a:gd name="T11" fmla="*/ 15 h 146"/>
                  <a:gd name="T12" fmla="*/ 0 w 58"/>
                  <a:gd name="T13" fmla="*/ 32 h 146"/>
                  <a:gd name="T14" fmla="*/ 3 w 58"/>
                  <a:gd name="T15" fmla="*/ 42 h 146"/>
                  <a:gd name="T16" fmla="*/ 8 w 58"/>
                  <a:gd name="T17" fmla="*/ 47 h 146"/>
                  <a:gd name="T18" fmla="*/ 15 w 58"/>
                  <a:gd name="T19" fmla="*/ 49 h 146"/>
                  <a:gd name="T20" fmla="*/ 19 w 58"/>
                  <a:gd name="T21" fmla="*/ 49 h 146"/>
                  <a:gd name="T22" fmla="*/ 19 w 58"/>
                  <a:gd name="T23" fmla="*/ 42 h 146"/>
                  <a:gd name="T24" fmla="*/ 12 w 58"/>
                  <a:gd name="T25" fmla="*/ 41 h 146"/>
                  <a:gd name="T26" fmla="*/ 9 w 58"/>
                  <a:gd name="T27" fmla="*/ 35 h 146"/>
                  <a:gd name="T28" fmla="*/ 8 w 58"/>
                  <a:gd name="T29" fmla="*/ 26 h 146"/>
                  <a:gd name="T30" fmla="*/ 19 w 58"/>
                  <a:gd name="T31" fmla="*/ 26 h 146"/>
                  <a:gd name="T32" fmla="*/ 19 w 58"/>
                  <a:gd name="T33" fmla="*/ 19 h 146"/>
                  <a:gd name="T34" fmla="*/ 8 w 58"/>
                  <a:gd name="T35" fmla="*/ 19 h 146"/>
                  <a:gd name="T36" fmla="*/ 8 w 58"/>
                  <a:gd name="T37" fmla="*/ 21 h 146"/>
                  <a:gd name="T38" fmla="*/ 10 w 58"/>
                  <a:gd name="T39" fmla="*/ 10 h 146"/>
                  <a:gd name="T40" fmla="*/ 15 w 58"/>
                  <a:gd name="T41" fmla="*/ 6 h 146"/>
                  <a:gd name="T42" fmla="*/ 19 w 58"/>
                  <a:gd name="T43" fmla="*/ 5 h 146"/>
                  <a:gd name="T44" fmla="*/ 19 w 58"/>
                  <a:gd name="T45" fmla="*/ 7 h 146"/>
                  <a:gd name="T46" fmla="*/ 19 w 58"/>
                  <a:gd name="T47" fmla="*/ 5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8"/>
                  <a:gd name="T73" fmla="*/ 0 h 146"/>
                  <a:gd name="T74" fmla="*/ 58 w 58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8" h="146">
                    <a:moveTo>
                      <a:pt x="58" y="16"/>
                    </a:moveTo>
                    <a:lnTo>
                      <a:pt x="58" y="0"/>
                    </a:lnTo>
                    <a:lnTo>
                      <a:pt x="40" y="2"/>
                    </a:lnTo>
                    <a:lnTo>
                      <a:pt x="16" y="12"/>
                    </a:lnTo>
                    <a:lnTo>
                      <a:pt x="4" y="31"/>
                    </a:lnTo>
                    <a:lnTo>
                      <a:pt x="0" y="45"/>
                    </a:lnTo>
                    <a:lnTo>
                      <a:pt x="0" y="95"/>
                    </a:lnTo>
                    <a:lnTo>
                      <a:pt x="9" y="124"/>
                    </a:lnTo>
                    <a:lnTo>
                      <a:pt x="25" y="139"/>
                    </a:lnTo>
                    <a:lnTo>
                      <a:pt x="46" y="146"/>
                    </a:lnTo>
                    <a:lnTo>
                      <a:pt x="58" y="146"/>
                    </a:lnTo>
                    <a:lnTo>
                      <a:pt x="58" y="126"/>
                    </a:lnTo>
                    <a:lnTo>
                      <a:pt x="38" y="122"/>
                    </a:lnTo>
                    <a:lnTo>
                      <a:pt x="28" y="103"/>
                    </a:lnTo>
                    <a:lnTo>
                      <a:pt x="25" y="78"/>
                    </a:lnTo>
                    <a:lnTo>
                      <a:pt x="58" y="78"/>
                    </a:lnTo>
                    <a:lnTo>
                      <a:pt x="58" y="58"/>
                    </a:lnTo>
                    <a:lnTo>
                      <a:pt x="25" y="58"/>
                    </a:lnTo>
                    <a:lnTo>
                      <a:pt x="25" y="63"/>
                    </a:lnTo>
                    <a:lnTo>
                      <a:pt x="31" y="29"/>
                    </a:lnTo>
                    <a:lnTo>
                      <a:pt x="46" y="17"/>
                    </a:lnTo>
                    <a:lnTo>
                      <a:pt x="58" y="16"/>
                    </a:lnTo>
                    <a:lnTo>
                      <a:pt x="58" y="21"/>
                    </a:lnTo>
                    <a:lnTo>
                      <a:pt x="58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4" name="Freeform 342"/>
              <p:cNvSpPr>
                <a:spLocks/>
              </p:cNvSpPr>
              <p:nvPr/>
            </p:nvSpPr>
            <p:spPr bwMode="auto">
              <a:xfrm>
                <a:off x="3360" y="2005"/>
                <a:ext cx="44" cy="73"/>
              </a:xfrm>
              <a:custGeom>
                <a:avLst/>
                <a:gdLst>
                  <a:gd name="T0" fmla="*/ 2 w 130"/>
                  <a:gd name="T1" fmla="*/ 50 h 220"/>
                  <a:gd name="T2" fmla="*/ 2 w 130"/>
                  <a:gd name="T3" fmla="*/ 60 h 220"/>
                  <a:gd name="T4" fmla="*/ 5 w 130"/>
                  <a:gd name="T5" fmla="*/ 67 h 220"/>
                  <a:gd name="T6" fmla="*/ 15 w 130"/>
                  <a:gd name="T7" fmla="*/ 72 h 220"/>
                  <a:gd name="T8" fmla="*/ 22 w 130"/>
                  <a:gd name="T9" fmla="*/ 73 h 220"/>
                  <a:gd name="T10" fmla="*/ 34 w 130"/>
                  <a:gd name="T11" fmla="*/ 70 h 220"/>
                  <a:gd name="T12" fmla="*/ 42 w 130"/>
                  <a:gd name="T13" fmla="*/ 63 h 220"/>
                  <a:gd name="T14" fmla="*/ 44 w 130"/>
                  <a:gd name="T15" fmla="*/ 53 h 220"/>
                  <a:gd name="T16" fmla="*/ 43 w 130"/>
                  <a:gd name="T17" fmla="*/ 46 h 220"/>
                  <a:gd name="T18" fmla="*/ 39 w 130"/>
                  <a:gd name="T19" fmla="*/ 41 h 220"/>
                  <a:gd name="T20" fmla="*/ 16 w 130"/>
                  <a:gd name="T21" fmla="*/ 27 h 220"/>
                  <a:gd name="T22" fmla="*/ 12 w 130"/>
                  <a:gd name="T23" fmla="*/ 20 h 220"/>
                  <a:gd name="T24" fmla="*/ 12 w 130"/>
                  <a:gd name="T25" fmla="*/ 13 h 220"/>
                  <a:gd name="T26" fmla="*/ 18 w 130"/>
                  <a:gd name="T27" fmla="*/ 9 h 220"/>
                  <a:gd name="T28" fmla="*/ 27 w 130"/>
                  <a:gd name="T29" fmla="*/ 9 h 220"/>
                  <a:gd name="T30" fmla="*/ 31 w 130"/>
                  <a:gd name="T31" fmla="*/ 12 h 220"/>
                  <a:gd name="T32" fmla="*/ 33 w 130"/>
                  <a:gd name="T33" fmla="*/ 21 h 220"/>
                  <a:gd name="T34" fmla="*/ 33 w 130"/>
                  <a:gd name="T35" fmla="*/ 19 h 220"/>
                  <a:gd name="T36" fmla="*/ 42 w 130"/>
                  <a:gd name="T37" fmla="*/ 19 h 220"/>
                  <a:gd name="T38" fmla="*/ 42 w 130"/>
                  <a:gd name="T39" fmla="*/ 21 h 220"/>
                  <a:gd name="T40" fmla="*/ 42 w 130"/>
                  <a:gd name="T41" fmla="*/ 11 h 220"/>
                  <a:gd name="T42" fmla="*/ 36 w 130"/>
                  <a:gd name="T43" fmla="*/ 3 h 220"/>
                  <a:gd name="T44" fmla="*/ 28 w 130"/>
                  <a:gd name="T45" fmla="*/ 0 h 220"/>
                  <a:gd name="T46" fmla="*/ 19 w 130"/>
                  <a:gd name="T47" fmla="*/ 0 h 220"/>
                  <a:gd name="T48" fmla="*/ 12 w 130"/>
                  <a:gd name="T49" fmla="*/ 2 h 220"/>
                  <a:gd name="T50" fmla="*/ 6 w 130"/>
                  <a:gd name="T51" fmla="*/ 7 h 220"/>
                  <a:gd name="T52" fmla="*/ 4 w 130"/>
                  <a:gd name="T53" fmla="*/ 15 h 220"/>
                  <a:gd name="T54" fmla="*/ 4 w 130"/>
                  <a:gd name="T55" fmla="*/ 23 h 220"/>
                  <a:gd name="T56" fmla="*/ 8 w 130"/>
                  <a:gd name="T57" fmla="*/ 31 h 220"/>
                  <a:gd name="T58" fmla="*/ 30 w 130"/>
                  <a:gd name="T59" fmla="*/ 45 h 220"/>
                  <a:gd name="T60" fmla="*/ 35 w 130"/>
                  <a:gd name="T61" fmla="*/ 51 h 220"/>
                  <a:gd name="T62" fmla="*/ 35 w 130"/>
                  <a:gd name="T63" fmla="*/ 56 h 220"/>
                  <a:gd name="T64" fmla="*/ 30 w 130"/>
                  <a:gd name="T65" fmla="*/ 61 h 220"/>
                  <a:gd name="T66" fmla="*/ 22 w 130"/>
                  <a:gd name="T67" fmla="*/ 64 h 220"/>
                  <a:gd name="T68" fmla="*/ 14 w 130"/>
                  <a:gd name="T69" fmla="*/ 61 h 220"/>
                  <a:gd name="T70" fmla="*/ 9 w 130"/>
                  <a:gd name="T71" fmla="*/ 55 h 220"/>
                  <a:gd name="T72" fmla="*/ 9 w 130"/>
                  <a:gd name="T73" fmla="*/ 50 h 220"/>
                  <a:gd name="T74" fmla="*/ 0 w 130"/>
                  <a:gd name="T75" fmla="*/ 50 h 220"/>
                  <a:gd name="T76" fmla="*/ 2 w 130"/>
                  <a:gd name="T77" fmla="*/ 50 h 22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30"/>
                  <a:gd name="T118" fmla="*/ 0 h 220"/>
                  <a:gd name="T119" fmla="*/ 130 w 130"/>
                  <a:gd name="T120" fmla="*/ 220 h 220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30" h="220">
                    <a:moveTo>
                      <a:pt x="5" y="150"/>
                    </a:moveTo>
                    <a:lnTo>
                      <a:pt x="5" y="181"/>
                    </a:lnTo>
                    <a:lnTo>
                      <a:pt x="16" y="203"/>
                    </a:lnTo>
                    <a:lnTo>
                      <a:pt x="43" y="217"/>
                    </a:lnTo>
                    <a:lnTo>
                      <a:pt x="65" y="220"/>
                    </a:lnTo>
                    <a:lnTo>
                      <a:pt x="101" y="212"/>
                    </a:lnTo>
                    <a:lnTo>
                      <a:pt x="125" y="189"/>
                    </a:lnTo>
                    <a:lnTo>
                      <a:pt x="130" y="161"/>
                    </a:lnTo>
                    <a:lnTo>
                      <a:pt x="126" y="139"/>
                    </a:lnTo>
                    <a:lnTo>
                      <a:pt x="115" y="123"/>
                    </a:lnTo>
                    <a:lnTo>
                      <a:pt x="48" y="81"/>
                    </a:lnTo>
                    <a:lnTo>
                      <a:pt x="34" y="61"/>
                    </a:lnTo>
                    <a:lnTo>
                      <a:pt x="35" y="39"/>
                    </a:lnTo>
                    <a:lnTo>
                      <a:pt x="53" y="27"/>
                    </a:lnTo>
                    <a:lnTo>
                      <a:pt x="81" y="28"/>
                    </a:lnTo>
                    <a:lnTo>
                      <a:pt x="92" y="37"/>
                    </a:lnTo>
                    <a:lnTo>
                      <a:pt x="98" y="63"/>
                    </a:lnTo>
                    <a:lnTo>
                      <a:pt x="98" y="58"/>
                    </a:lnTo>
                    <a:lnTo>
                      <a:pt x="125" y="58"/>
                    </a:lnTo>
                    <a:lnTo>
                      <a:pt x="125" y="63"/>
                    </a:lnTo>
                    <a:lnTo>
                      <a:pt x="125" y="34"/>
                    </a:lnTo>
                    <a:lnTo>
                      <a:pt x="107" y="8"/>
                    </a:lnTo>
                    <a:lnTo>
                      <a:pt x="84" y="0"/>
                    </a:lnTo>
                    <a:lnTo>
                      <a:pt x="57" y="0"/>
                    </a:lnTo>
                    <a:lnTo>
                      <a:pt x="35" y="7"/>
                    </a:lnTo>
                    <a:lnTo>
                      <a:pt x="19" y="22"/>
                    </a:lnTo>
                    <a:lnTo>
                      <a:pt x="12" y="45"/>
                    </a:lnTo>
                    <a:lnTo>
                      <a:pt x="12" y="69"/>
                    </a:lnTo>
                    <a:lnTo>
                      <a:pt x="25" y="93"/>
                    </a:lnTo>
                    <a:lnTo>
                      <a:pt x="89" y="135"/>
                    </a:lnTo>
                    <a:lnTo>
                      <a:pt x="102" y="153"/>
                    </a:lnTo>
                    <a:lnTo>
                      <a:pt x="102" y="168"/>
                    </a:lnTo>
                    <a:lnTo>
                      <a:pt x="90" y="185"/>
                    </a:lnTo>
                    <a:lnTo>
                      <a:pt x="65" y="193"/>
                    </a:lnTo>
                    <a:lnTo>
                      <a:pt x="40" y="185"/>
                    </a:lnTo>
                    <a:lnTo>
                      <a:pt x="28" y="165"/>
                    </a:lnTo>
                    <a:lnTo>
                      <a:pt x="26" y="150"/>
                    </a:lnTo>
                    <a:lnTo>
                      <a:pt x="0" y="150"/>
                    </a:lnTo>
                    <a:lnTo>
                      <a:pt x="5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5" name="Freeform 343"/>
              <p:cNvSpPr>
                <a:spLocks/>
              </p:cNvSpPr>
              <p:nvPr/>
            </p:nvSpPr>
            <p:spPr bwMode="auto">
              <a:xfrm>
                <a:off x="3431" y="2026"/>
                <a:ext cx="18" cy="50"/>
              </a:xfrm>
              <a:custGeom>
                <a:avLst/>
                <a:gdLst>
                  <a:gd name="T0" fmla="*/ 0 w 54"/>
                  <a:gd name="T1" fmla="*/ 43 h 151"/>
                  <a:gd name="T2" fmla="*/ 0 w 54"/>
                  <a:gd name="T3" fmla="*/ 50 h 151"/>
                  <a:gd name="T4" fmla="*/ 7 w 54"/>
                  <a:gd name="T5" fmla="*/ 46 h 151"/>
                  <a:gd name="T6" fmla="*/ 9 w 54"/>
                  <a:gd name="T7" fmla="*/ 43 h 151"/>
                  <a:gd name="T8" fmla="*/ 7 w 54"/>
                  <a:gd name="T9" fmla="*/ 41 h 151"/>
                  <a:gd name="T10" fmla="*/ 7 w 54"/>
                  <a:gd name="T11" fmla="*/ 48 h 151"/>
                  <a:gd name="T12" fmla="*/ 16 w 54"/>
                  <a:gd name="T13" fmla="*/ 48 h 151"/>
                  <a:gd name="T14" fmla="*/ 18 w 54"/>
                  <a:gd name="T15" fmla="*/ 50 h 151"/>
                  <a:gd name="T16" fmla="*/ 16 w 54"/>
                  <a:gd name="T17" fmla="*/ 39 h 151"/>
                  <a:gd name="T18" fmla="*/ 16 w 54"/>
                  <a:gd name="T19" fmla="*/ 14 h 151"/>
                  <a:gd name="T20" fmla="*/ 16 w 54"/>
                  <a:gd name="T21" fmla="*/ 16 h 151"/>
                  <a:gd name="T22" fmla="*/ 14 w 54"/>
                  <a:gd name="T23" fmla="*/ 8 h 151"/>
                  <a:gd name="T24" fmla="*/ 8 w 54"/>
                  <a:gd name="T25" fmla="*/ 3 h 151"/>
                  <a:gd name="T26" fmla="*/ 0 w 54"/>
                  <a:gd name="T27" fmla="*/ 2 h 151"/>
                  <a:gd name="T28" fmla="*/ 0 w 54"/>
                  <a:gd name="T29" fmla="*/ 0 h 151"/>
                  <a:gd name="T30" fmla="*/ 0 w 54"/>
                  <a:gd name="T31" fmla="*/ 7 h 151"/>
                  <a:gd name="T32" fmla="*/ 7 w 54"/>
                  <a:gd name="T33" fmla="*/ 12 h 151"/>
                  <a:gd name="T34" fmla="*/ 9 w 54"/>
                  <a:gd name="T35" fmla="*/ 20 h 151"/>
                  <a:gd name="T36" fmla="*/ 0 w 54"/>
                  <a:gd name="T37" fmla="*/ 20 h 151"/>
                  <a:gd name="T38" fmla="*/ 0 w 54"/>
                  <a:gd name="T39" fmla="*/ 26 h 151"/>
                  <a:gd name="T40" fmla="*/ 9 w 54"/>
                  <a:gd name="T41" fmla="*/ 25 h 151"/>
                  <a:gd name="T42" fmla="*/ 8 w 54"/>
                  <a:gd name="T43" fmla="*/ 34 h 151"/>
                  <a:gd name="T44" fmla="*/ 7 w 54"/>
                  <a:gd name="T45" fmla="*/ 40 h 151"/>
                  <a:gd name="T46" fmla="*/ 4 w 54"/>
                  <a:gd name="T47" fmla="*/ 43 h 151"/>
                  <a:gd name="T48" fmla="*/ 0 w 54"/>
                  <a:gd name="T49" fmla="*/ 44 h 151"/>
                  <a:gd name="T50" fmla="*/ 0 w 54"/>
                  <a:gd name="T51" fmla="*/ 43 h 15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4"/>
                  <a:gd name="T79" fmla="*/ 0 h 151"/>
                  <a:gd name="T80" fmla="*/ 54 w 54"/>
                  <a:gd name="T81" fmla="*/ 151 h 15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4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20" y="138"/>
                    </a:lnTo>
                    <a:lnTo>
                      <a:pt x="28" y="129"/>
                    </a:lnTo>
                    <a:lnTo>
                      <a:pt x="22" y="123"/>
                    </a:lnTo>
                    <a:lnTo>
                      <a:pt x="22" y="145"/>
                    </a:lnTo>
                    <a:lnTo>
                      <a:pt x="48" y="145"/>
                    </a:lnTo>
                    <a:lnTo>
                      <a:pt x="54" y="151"/>
                    </a:lnTo>
                    <a:lnTo>
                      <a:pt x="48" y="119"/>
                    </a:lnTo>
                    <a:lnTo>
                      <a:pt x="48" y="43"/>
                    </a:lnTo>
                    <a:lnTo>
                      <a:pt x="48" y="48"/>
                    </a:lnTo>
                    <a:lnTo>
                      <a:pt x="43" y="23"/>
                    </a:lnTo>
                    <a:lnTo>
                      <a:pt x="23" y="8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2" y="36"/>
                    </a:lnTo>
                    <a:lnTo>
                      <a:pt x="28" y="59"/>
                    </a:lnTo>
                    <a:lnTo>
                      <a:pt x="0" y="59"/>
                    </a:lnTo>
                    <a:lnTo>
                      <a:pt x="0" y="80"/>
                    </a:lnTo>
                    <a:lnTo>
                      <a:pt x="28" y="75"/>
                    </a:lnTo>
                    <a:lnTo>
                      <a:pt x="25" y="102"/>
                    </a:lnTo>
                    <a:lnTo>
                      <a:pt x="20" y="120"/>
                    </a:lnTo>
                    <a:lnTo>
                      <a:pt x="12" y="129"/>
                    </a:lnTo>
                    <a:lnTo>
                      <a:pt x="0" y="134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6" name="Freeform 344"/>
              <p:cNvSpPr>
                <a:spLocks/>
              </p:cNvSpPr>
              <p:nvPr/>
            </p:nvSpPr>
            <p:spPr bwMode="auto">
              <a:xfrm>
                <a:off x="3416" y="2026"/>
                <a:ext cx="15" cy="16"/>
              </a:xfrm>
              <a:custGeom>
                <a:avLst/>
                <a:gdLst>
                  <a:gd name="T0" fmla="*/ 15 w 47"/>
                  <a:gd name="T1" fmla="*/ 7 h 48"/>
                  <a:gd name="T2" fmla="*/ 15 w 47"/>
                  <a:gd name="T3" fmla="*/ 0 h 48"/>
                  <a:gd name="T4" fmla="*/ 15 w 47"/>
                  <a:gd name="T5" fmla="*/ 2 h 48"/>
                  <a:gd name="T6" fmla="*/ 15 w 47"/>
                  <a:gd name="T7" fmla="*/ 0 h 48"/>
                  <a:gd name="T8" fmla="*/ 9 w 47"/>
                  <a:gd name="T9" fmla="*/ 1 h 48"/>
                  <a:gd name="T10" fmla="*/ 7 w 47"/>
                  <a:gd name="T11" fmla="*/ 2 h 48"/>
                  <a:gd name="T12" fmla="*/ 4 w 47"/>
                  <a:gd name="T13" fmla="*/ 3 h 48"/>
                  <a:gd name="T14" fmla="*/ 3 w 47"/>
                  <a:gd name="T15" fmla="*/ 6 h 48"/>
                  <a:gd name="T16" fmla="*/ 1 w 47"/>
                  <a:gd name="T17" fmla="*/ 8 h 48"/>
                  <a:gd name="T18" fmla="*/ 1 w 47"/>
                  <a:gd name="T19" fmla="*/ 12 h 48"/>
                  <a:gd name="T20" fmla="*/ 0 w 47"/>
                  <a:gd name="T21" fmla="*/ 16 h 48"/>
                  <a:gd name="T22" fmla="*/ 0 w 47"/>
                  <a:gd name="T23" fmla="*/ 14 h 48"/>
                  <a:gd name="T24" fmla="*/ 7 w 47"/>
                  <a:gd name="T25" fmla="*/ 14 h 48"/>
                  <a:gd name="T26" fmla="*/ 9 w 47"/>
                  <a:gd name="T27" fmla="*/ 16 h 48"/>
                  <a:gd name="T28" fmla="*/ 9 w 47"/>
                  <a:gd name="T29" fmla="*/ 12 h 48"/>
                  <a:gd name="T30" fmla="*/ 10 w 47"/>
                  <a:gd name="T31" fmla="*/ 10 h 48"/>
                  <a:gd name="T32" fmla="*/ 12 w 47"/>
                  <a:gd name="T33" fmla="*/ 8 h 48"/>
                  <a:gd name="T34" fmla="*/ 15 w 47"/>
                  <a:gd name="T35" fmla="*/ 7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7"/>
                  <a:gd name="T55" fmla="*/ 0 h 48"/>
                  <a:gd name="T56" fmla="*/ 47 w 47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7" h="48">
                    <a:moveTo>
                      <a:pt x="47" y="22"/>
                    </a:moveTo>
                    <a:lnTo>
                      <a:pt x="47" y="0"/>
                    </a:lnTo>
                    <a:lnTo>
                      <a:pt x="47" y="5"/>
                    </a:lnTo>
                    <a:lnTo>
                      <a:pt x="47" y="0"/>
                    </a:lnTo>
                    <a:lnTo>
                      <a:pt x="29" y="2"/>
                    </a:lnTo>
                    <a:lnTo>
                      <a:pt x="21" y="5"/>
                    </a:lnTo>
                    <a:lnTo>
                      <a:pt x="14" y="10"/>
                    </a:lnTo>
                    <a:lnTo>
                      <a:pt x="9" y="17"/>
                    </a:lnTo>
                    <a:lnTo>
                      <a:pt x="4" y="25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0" y="43"/>
                    </a:lnTo>
                    <a:lnTo>
                      <a:pt x="21" y="43"/>
                    </a:lnTo>
                    <a:lnTo>
                      <a:pt x="27" y="48"/>
                    </a:lnTo>
                    <a:lnTo>
                      <a:pt x="28" y="37"/>
                    </a:lnTo>
                    <a:lnTo>
                      <a:pt x="32" y="29"/>
                    </a:lnTo>
                    <a:lnTo>
                      <a:pt x="38" y="24"/>
                    </a:lnTo>
                    <a:lnTo>
                      <a:pt x="4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7" name="Freeform 345"/>
              <p:cNvSpPr>
                <a:spLocks/>
              </p:cNvSpPr>
              <p:nvPr/>
            </p:nvSpPr>
            <p:spPr bwMode="auto">
              <a:xfrm>
                <a:off x="3414" y="2046"/>
                <a:ext cx="17" cy="32"/>
              </a:xfrm>
              <a:custGeom>
                <a:avLst/>
                <a:gdLst>
                  <a:gd name="T0" fmla="*/ 17 w 53"/>
                  <a:gd name="T1" fmla="*/ 5 h 97"/>
                  <a:gd name="T2" fmla="*/ 17 w 53"/>
                  <a:gd name="T3" fmla="*/ 0 h 97"/>
                  <a:gd name="T4" fmla="*/ 11 w 53"/>
                  <a:gd name="T5" fmla="*/ 1 h 97"/>
                  <a:gd name="T6" fmla="*/ 5 w 53"/>
                  <a:gd name="T7" fmla="*/ 4 h 97"/>
                  <a:gd name="T8" fmla="*/ 3 w 53"/>
                  <a:gd name="T9" fmla="*/ 6 h 97"/>
                  <a:gd name="T10" fmla="*/ 2 w 53"/>
                  <a:gd name="T11" fmla="*/ 9 h 97"/>
                  <a:gd name="T12" fmla="*/ 1 w 53"/>
                  <a:gd name="T13" fmla="*/ 12 h 97"/>
                  <a:gd name="T14" fmla="*/ 0 w 53"/>
                  <a:gd name="T15" fmla="*/ 16 h 97"/>
                  <a:gd name="T16" fmla="*/ 1 w 53"/>
                  <a:gd name="T17" fmla="*/ 22 h 97"/>
                  <a:gd name="T18" fmla="*/ 3 w 53"/>
                  <a:gd name="T19" fmla="*/ 27 h 97"/>
                  <a:gd name="T20" fmla="*/ 5 w 53"/>
                  <a:gd name="T21" fmla="*/ 29 h 97"/>
                  <a:gd name="T22" fmla="*/ 7 w 53"/>
                  <a:gd name="T23" fmla="*/ 30 h 97"/>
                  <a:gd name="T24" fmla="*/ 11 w 53"/>
                  <a:gd name="T25" fmla="*/ 31 h 97"/>
                  <a:gd name="T26" fmla="*/ 14 w 53"/>
                  <a:gd name="T27" fmla="*/ 32 h 97"/>
                  <a:gd name="T28" fmla="*/ 16 w 53"/>
                  <a:gd name="T29" fmla="*/ 32 h 97"/>
                  <a:gd name="T30" fmla="*/ 17 w 53"/>
                  <a:gd name="T31" fmla="*/ 30 h 97"/>
                  <a:gd name="T32" fmla="*/ 17 w 53"/>
                  <a:gd name="T33" fmla="*/ 23 h 97"/>
                  <a:gd name="T34" fmla="*/ 17 w 53"/>
                  <a:gd name="T35" fmla="*/ 25 h 97"/>
                  <a:gd name="T36" fmla="*/ 15 w 53"/>
                  <a:gd name="T37" fmla="*/ 25 h 97"/>
                  <a:gd name="T38" fmla="*/ 13 w 53"/>
                  <a:gd name="T39" fmla="*/ 24 h 97"/>
                  <a:gd name="T40" fmla="*/ 10 w 53"/>
                  <a:gd name="T41" fmla="*/ 22 h 97"/>
                  <a:gd name="T42" fmla="*/ 9 w 53"/>
                  <a:gd name="T43" fmla="*/ 19 h 97"/>
                  <a:gd name="T44" fmla="*/ 9 w 53"/>
                  <a:gd name="T45" fmla="*/ 16 h 97"/>
                  <a:gd name="T46" fmla="*/ 9 w 53"/>
                  <a:gd name="T47" fmla="*/ 14 h 97"/>
                  <a:gd name="T48" fmla="*/ 9 w 53"/>
                  <a:gd name="T49" fmla="*/ 12 h 97"/>
                  <a:gd name="T50" fmla="*/ 12 w 53"/>
                  <a:gd name="T51" fmla="*/ 9 h 97"/>
                  <a:gd name="T52" fmla="*/ 14 w 53"/>
                  <a:gd name="T53" fmla="*/ 7 h 97"/>
                  <a:gd name="T54" fmla="*/ 17 w 53"/>
                  <a:gd name="T55" fmla="*/ 7 h 97"/>
                  <a:gd name="T56" fmla="*/ 17 w 53"/>
                  <a:gd name="T57" fmla="*/ 5 h 97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53"/>
                  <a:gd name="T88" fmla="*/ 0 h 97"/>
                  <a:gd name="T89" fmla="*/ 53 w 53"/>
                  <a:gd name="T90" fmla="*/ 97 h 97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53" h="97">
                    <a:moveTo>
                      <a:pt x="53" y="16"/>
                    </a:moveTo>
                    <a:lnTo>
                      <a:pt x="53" y="0"/>
                    </a:lnTo>
                    <a:lnTo>
                      <a:pt x="34" y="4"/>
                    </a:lnTo>
                    <a:lnTo>
                      <a:pt x="17" y="12"/>
                    </a:lnTo>
                    <a:lnTo>
                      <a:pt x="10" y="18"/>
                    </a:lnTo>
                    <a:lnTo>
                      <a:pt x="5" y="26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3" y="66"/>
                    </a:lnTo>
                    <a:lnTo>
                      <a:pt x="10" y="81"/>
                    </a:lnTo>
                    <a:lnTo>
                      <a:pt x="16" y="87"/>
                    </a:lnTo>
                    <a:lnTo>
                      <a:pt x="23" y="92"/>
                    </a:lnTo>
                    <a:lnTo>
                      <a:pt x="33" y="95"/>
                    </a:lnTo>
                    <a:lnTo>
                      <a:pt x="44" y="97"/>
                    </a:lnTo>
                    <a:lnTo>
                      <a:pt x="51" y="97"/>
                    </a:lnTo>
                    <a:lnTo>
                      <a:pt x="53" y="92"/>
                    </a:lnTo>
                    <a:lnTo>
                      <a:pt x="53" y="70"/>
                    </a:lnTo>
                    <a:lnTo>
                      <a:pt x="53" y="75"/>
                    </a:lnTo>
                    <a:lnTo>
                      <a:pt x="48" y="75"/>
                    </a:lnTo>
                    <a:lnTo>
                      <a:pt x="39" y="73"/>
                    </a:lnTo>
                    <a:lnTo>
                      <a:pt x="32" y="66"/>
                    </a:lnTo>
                    <a:lnTo>
                      <a:pt x="28" y="57"/>
                    </a:lnTo>
                    <a:lnTo>
                      <a:pt x="27" y="49"/>
                    </a:lnTo>
                    <a:lnTo>
                      <a:pt x="28" y="42"/>
                    </a:lnTo>
                    <a:lnTo>
                      <a:pt x="29" y="36"/>
                    </a:lnTo>
                    <a:lnTo>
                      <a:pt x="36" y="27"/>
                    </a:lnTo>
                    <a:lnTo>
                      <a:pt x="45" y="22"/>
                    </a:lnTo>
                    <a:lnTo>
                      <a:pt x="53" y="21"/>
                    </a:lnTo>
                    <a:lnTo>
                      <a:pt x="53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8" name="Freeform 346"/>
              <p:cNvSpPr>
                <a:spLocks/>
              </p:cNvSpPr>
              <p:nvPr/>
            </p:nvSpPr>
            <p:spPr bwMode="auto">
              <a:xfrm>
                <a:off x="3462" y="2026"/>
                <a:ext cx="58" cy="49"/>
              </a:xfrm>
              <a:custGeom>
                <a:avLst/>
                <a:gdLst>
                  <a:gd name="T0" fmla="*/ 33 w 172"/>
                  <a:gd name="T1" fmla="*/ 49 h 146"/>
                  <a:gd name="T2" fmla="*/ 33 w 172"/>
                  <a:gd name="T3" fmla="*/ 16 h 146"/>
                  <a:gd name="T4" fmla="*/ 33 w 172"/>
                  <a:gd name="T5" fmla="*/ 18 h 146"/>
                  <a:gd name="T6" fmla="*/ 34 w 172"/>
                  <a:gd name="T7" fmla="*/ 11 h 146"/>
                  <a:gd name="T8" fmla="*/ 40 w 172"/>
                  <a:gd name="T9" fmla="*/ 7 h 146"/>
                  <a:gd name="T10" fmla="*/ 46 w 172"/>
                  <a:gd name="T11" fmla="*/ 8 h 146"/>
                  <a:gd name="T12" fmla="*/ 48 w 172"/>
                  <a:gd name="T13" fmla="*/ 10 h 146"/>
                  <a:gd name="T14" fmla="*/ 49 w 172"/>
                  <a:gd name="T15" fmla="*/ 16 h 146"/>
                  <a:gd name="T16" fmla="*/ 49 w 172"/>
                  <a:gd name="T17" fmla="*/ 49 h 146"/>
                  <a:gd name="T18" fmla="*/ 56 w 172"/>
                  <a:gd name="T19" fmla="*/ 49 h 146"/>
                  <a:gd name="T20" fmla="*/ 56 w 172"/>
                  <a:gd name="T21" fmla="*/ 12 h 146"/>
                  <a:gd name="T22" fmla="*/ 58 w 172"/>
                  <a:gd name="T23" fmla="*/ 12 h 146"/>
                  <a:gd name="T24" fmla="*/ 56 w 172"/>
                  <a:gd name="T25" fmla="*/ 6 h 146"/>
                  <a:gd name="T26" fmla="*/ 53 w 172"/>
                  <a:gd name="T27" fmla="*/ 2 h 146"/>
                  <a:gd name="T28" fmla="*/ 44 w 172"/>
                  <a:gd name="T29" fmla="*/ 0 h 146"/>
                  <a:gd name="T30" fmla="*/ 38 w 172"/>
                  <a:gd name="T31" fmla="*/ 2 h 146"/>
                  <a:gd name="T32" fmla="*/ 33 w 172"/>
                  <a:gd name="T33" fmla="*/ 7 h 146"/>
                  <a:gd name="T34" fmla="*/ 28 w 172"/>
                  <a:gd name="T35" fmla="*/ 2 h 146"/>
                  <a:gd name="T36" fmla="*/ 22 w 172"/>
                  <a:gd name="T37" fmla="*/ 0 h 146"/>
                  <a:gd name="T38" fmla="*/ 13 w 172"/>
                  <a:gd name="T39" fmla="*/ 2 h 146"/>
                  <a:gd name="T40" fmla="*/ 9 w 172"/>
                  <a:gd name="T41" fmla="*/ 7 h 146"/>
                  <a:gd name="T42" fmla="*/ 7 w 172"/>
                  <a:gd name="T43" fmla="*/ 7 h 146"/>
                  <a:gd name="T44" fmla="*/ 7 w 172"/>
                  <a:gd name="T45" fmla="*/ 0 h 146"/>
                  <a:gd name="T46" fmla="*/ 0 w 172"/>
                  <a:gd name="T47" fmla="*/ 0 h 146"/>
                  <a:gd name="T48" fmla="*/ 2 w 172"/>
                  <a:gd name="T49" fmla="*/ 12 h 146"/>
                  <a:gd name="T50" fmla="*/ 0 w 172"/>
                  <a:gd name="T51" fmla="*/ 11 h 146"/>
                  <a:gd name="T52" fmla="*/ 0 w 172"/>
                  <a:gd name="T53" fmla="*/ 49 h 146"/>
                  <a:gd name="T54" fmla="*/ 7 w 172"/>
                  <a:gd name="T55" fmla="*/ 49 h 146"/>
                  <a:gd name="T56" fmla="*/ 7 w 172"/>
                  <a:gd name="T57" fmla="*/ 16 h 146"/>
                  <a:gd name="T58" fmla="*/ 9 w 172"/>
                  <a:gd name="T59" fmla="*/ 18 h 146"/>
                  <a:gd name="T60" fmla="*/ 12 w 172"/>
                  <a:gd name="T61" fmla="*/ 9 h 146"/>
                  <a:gd name="T62" fmla="*/ 18 w 172"/>
                  <a:gd name="T63" fmla="*/ 7 h 146"/>
                  <a:gd name="T64" fmla="*/ 24 w 172"/>
                  <a:gd name="T65" fmla="*/ 10 h 146"/>
                  <a:gd name="T66" fmla="*/ 26 w 172"/>
                  <a:gd name="T67" fmla="*/ 16 h 146"/>
                  <a:gd name="T68" fmla="*/ 26 w 172"/>
                  <a:gd name="T69" fmla="*/ 49 h 146"/>
                  <a:gd name="T70" fmla="*/ 33 w 172"/>
                  <a:gd name="T71" fmla="*/ 49 h 1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72"/>
                  <a:gd name="T109" fmla="*/ 0 h 146"/>
                  <a:gd name="T110" fmla="*/ 172 w 172"/>
                  <a:gd name="T111" fmla="*/ 146 h 1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72" h="146">
                    <a:moveTo>
                      <a:pt x="97" y="146"/>
                    </a:moveTo>
                    <a:lnTo>
                      <a:pt x="97" y="48"/>
                    </a:lnTo>
                    <a:lnTo>
                      <a:pt x="97" y="54"/>
                    </a:lnTo>
                    <a:lnTo>
                      <a:pt x="102" y="32"/>
                    </a:lnTo>
                    <a:lnTo>
                      <a:pt x="118" y="22"/>
                    </a:lnTo>
                    <a:lnTo>
                      <a:pt x="136" y="24"/>
                    </a:lnTo>
                    <a:lnTo>
                      <a:pt x="143" y="29"/>
                    </a:lnTo>
                    <a:lnTo>
                      <a:pt x="145" y="48"/>
                    </a:lnTo>
                    <a:lnTo>
                      <a:pt x="145" y="146"/>
                    </a:lnTo>
                    <a:lnTo>
                      <a:pt x="167" y="146"/>
                    </a:lnTo>
                    <a:lnTo>
                      <a:pt x="167" y="37"/>
                    </a:lnTo>
                    <a:lnTo>
                      <a:pt x="172" y="37"/>
                    </a:lnTo>
                    <a:lnTo>
                      <a:pt x="167" y="18"/>
                    </a:lnTo>
                    <a:lnTo>
                      <a:pt x="156" y="6"/>
                    </a:lnTo>
                    <a:lnTo>
                      <a:pt x="130" y="0"/>
                    </a:lnTo>
                    <a:lnTo>
                      <a:pt x="112" y="5"/>
                    </a:lnTo>
                    <a:lnTo>
                      <a:pt x="97" y="22"/>
                    </a:lnTo>
                    <a:lnTo>
                      <a:pt x="83" y="5"/>
                    </a:lnTo>
                    <a:lnTo>
                      <a:pt x="65" y="0"/>
                    </a:lnTo>
                    <a:lnTo>
                      <a:pt x="40" y="5"/>
                    </a:lnTo>
                    <a:lnTo>
                      <a:pt x="28" y="22"/>
                    </a:lnTo>
                    <a:lnTo>
                      <a:pt x="22" y="22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6" y="37"/>
                    </a:lnTo>
                    <a:lnTo>
                      <a:pt x="0" y="32"/>
                    </a:lnTo>
                    <a:lnTo>
                      <a:pt x="0" y="146"/>
                    </a:lnTo>
                    <a:lnTo>
                      <a:pt x="22" y="146"/>
                    </a:lnTo>
                    <a:lnTo>
                      <a:pt x="22" y="48"/>
                    </a:lnTo>
                    <a:lnTo>
                      <a:pt x="28" y="54"/>
                    </a:lnTo>
                    <a:lnTo>
                      <a:pt x="35" y="28"/>
                    </a:lnTo>
                    <a:lnTo>
                      <a:pt x="54" y="22"/>
                    </a:lnTo>
                    <a:lnTo>
                      <a:pt x="71" y="29"/>
                    </a:lnTo>
                    <a:lnTo>
                      <a:pt x="76" y="48"/>
                    </a:lnTo>
                    <a:lnTo>
                      <a:pt x="76" y="146"/>
                    </a:lnTo>
                    <a:lnTo>
                      <a:pt x="97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9" name="Freeform 347"/>
              <p:cNvSpPr>
                <a:spLocks/>
              </p:cNvSpPr>
              <p:nvPr/>
            </p:nvSpPr>
            <p:spPr bwMode="auto">
              <a:xfrm>
                <a:off x="3549" y="2026"/>
                <a:ext cx="18" cy="51"/>
              </a:xfrm>
              <a:custGeom>
                <a:avLst/>
                <a:gdLst>
                  <a:gd name="T0" fmla="*/ 0 w 53"/>
                  <a:gd name="T1" fmla="*/ 42 h 153"/>
                  <a:gd name="T2" fmla="*/ 2 w 53"/>
                  <a:gd name="T3" fmla="*/ 49 h 153"/>
                  <a:gd name="T4" fmla="*/ 2 w 53"/>
                  <a:gd name="T5" fmla="*/ 51 h 153"/>
                  <a:gd name="T6" fmla="*/ 7 w 53"/>
                  <a:gd name="T7" fmla="*/ 50 h 153"/>
                  <a:gd name="T8" fmla="*/ 12 w 53"/>
                  <a:gd name="T9" fmla="*/ 49 h 153"/>
                  <a:gd name="T10" fmla="*/ 14 w 53"/>
                  <a:gd name="T11" fmla="*/ 46 h 153"/>
                  <a:gd name="T12" fmla="*/ 16 w 53"/>
                  <a:gd name="T13" fmla="*/ 43 h 153"/>
                  <a:gd name="T14" fmla="*/ 17 w 53"/>
                  <a:gd name="T15" fmla="*/ 39 h 153"/>
                  <a:gd name="T16" fmla="*/ 18 w 53"/>
                  <a:gd name="T17" fmla="*/ 34 h 153"/>
                  <a:gd name="T18" fmla="*/ 18 w 53"/>
                  <a:gd name="T19" fmla="*/ 25 h 153"/>
                  <a:gd name="T20" fmla="*/ 18 w 53"/>
                  <a:gd name="T21" fmla="*/ 18 h 153"/>
                  <a:gd name="T22" fmla="*/ 16 w 53"/>
                  <a:gd name="T23" fmla="*/ 12 h 153"/>
                  <a:gd name="T24" fmla="*/ 15 w 53"/>
                  <a:gd name="T25" fmla="*/ 8 h 153"/>
                  <a:gd name="T26" fmla="*/ 13 w 53"/>
                  <a:gd name="T27" fmla="*/ 4 h 153"/>
                  <a:gd name="T28" fmla="*/ 10 w 53"/>
                  <a:gd name="T29" fmla="*/ 2 h 153"/>
                  <a:gd name="T30" fmla="*/ 7 w 53"/>
                  <a:gd name="T31" fmla="*/ 1 h 153"/>
                  <a:gd name="T32" fmla="*/ 2 w 53"/>
                  <a:gd name="T33" fmla="*/ 0 h 153"/>
                  <a:gd name="T34" fmla="*/ 0 w 53"/>
                  <a:gd name="T35" fmla="*/ 0 h 153"/>
                  <a:gd name="T36" fmla="*/ 0 w 53"/>
                  <a:gd name="T37" fmla="*/ 7 h 153"/>
                  <a:gd name="T38" fmla="*/ 2 w 53"/>
                  <a:gd name="T39" fmla="*/ 7 h 153"/>
                  <a:gd name="T40" fmla="*/ 4 w 53"/>
                  <a:gd name="T41" fmla="*/ 8 h 153"/>
                  <a:gd name="T42" fmla="*/ 6 w 53"/>
                  <a:gd name="T43" fmla="*/ 10 h 153"/>
                  <a:gd name="T44" fmla="*/ 8 w 53"/>
                  <a:gd name="T45" fmla="*/ 14 h 153"/>
                  <a:gd name="T46" fmla="*/ 9 w 53"/>
                  <a:gd name="T47" fmla="*/ 19 h 153"/>
                  <a:gd name="T48" fmla="*/ 9 w 53"/>
                  <a:gd name="T49" fmla="*/ 25 h 153"/>
                  <a:gd name="T50" fmla="*/ 9 w 53"/>
                  <a:gd name="T51" fmla="*/ 29 h 153"/>
                  <a:gd name="T52" fmla="*/ 8 w 53"/>
                  <a:gd name="T53" fmla="*/ 33 h 153"/>
                  <a:gd name="T54" fmla="*/ 8 w 53"/>
                  <a:gd name="T55" fmla="*/ 36 h 153"/>
                  <a:gd name="T56" fmla="*/ 7 w 53"/>
                  <a:gd name="T57" fmla="*/ 38 h 153"/>
                  <a:gd name="T58" fmla="*/ 5 w 53"/>
                  <a:gd name="T59" fmla="*/ 42 h 153"/>
                  <a:gd name="T60" fmla="*/ 2 w 53"/>
                  <a:gd name="T61" fmla="*/ 44 h 153"/>
                  <a:gd name="T62" fmla="*/ 0 w 53"/>
                  <a:gd name="T63" fmla="*/ 42 h 15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53"/>
                  <a:gd name="T97" fmla="*/ 0 h 153"/>
                  <a:gd name="T98" fmla="*/ 53 w 53"/>
                  <a:gd name="T99" fmla="*/ 153 h 15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53" h="153">
                    <a:moveTo>
                      <a:pt x="0" y="127"/>
                    </a:moveTo>
                    <a:lnTo>
                      <a:pt x="6" y="148"/>
                    </a:lnTo>
                    <a:lnTo>
                      <a:pt x="6" y="153"/>
                    </a:lnTo>
                    <a:lnTo>
                      <a:pt x="22" y="151"/>
                    </a:lnTo>
                    <a:lnTo>
                      <a:pt x="34" y="146"/>
                    </a:lnTo>
                    <a:lnTo>
                      <a:pt x="41" y="138"/>
                    </a:lnTo>
                    <a:lnTo>
                      <a:pt x="47" y="128"/>
                    </a:lnTo>
                    <a:lnTo>
                      <a:pt x="50" y="116"/>
                    </a:lnTo>
                    <a:lnTo>
                      <a:pt x="52" y="102"/>
                    </a:lnTo>
                    <a:lnTo>
                      <a:pt x="53" y="74"/>
                    </a:lnTo>
                    <a:lnTo>
                      <a:pt x="52" y="53"/>
                    </a:lnTo>
                    <a:lnTo>
                      <a:pt x="48" y="36"/>
                    </a:lnTo>
                    <a:lnTo>
                      <a:pt x="43" y="23"/>
                    </a:lnTo>
                    <a:lnTo>
                      <a:pt x="37" y="13"/>
                    </a:lnTo>
                    <a:lnTo>
                      <a:pt x="30" y="7"/>
                    </a:lnTo>
                    <a:lnTo>
                      <a:pt x="22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6" y="22"/>
                    </a:lnTo>
                    <a:lnTo>
                      <a:pt x="13" y="24"/>
                    </a:lnTo>
                    <a:lnTo>
                      <a:pt x="18" y="29"/>
                    </a:lnTo>
                    <a:lnTo>
                      <a:pt x="24" y="42"/>
                    </a:lnTo>
                    <a:lnTo>
                      <a:pt x="27" y="58"/>
                    </a:lnTo>
                    <a:lnTo>
                      <a:pt x="27" y="74"/>
                    </a:lnTo>
                    <a:lnTo>
                      <a:pt x="27" y="87"/>
                    </a:lnTo>
                    <a:lnTo>
                      <a:pt x="25" y="98"/>
                    </a:lnTo>
                    <a:lnTo>
                      <a:pt x="24" y="108"/>
                    </a:lnTo>
                    <a:lnTo>
                      <a:pt x="22" y="115"/>
                    </a:lnTo>
                    <a:lnTo>
                      <a:pt x="16" y="127"/>
                    </a:lnTo>
                    <a:lnTo>
                      <a:pt x="6" y="133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0" name="Freeform 348"/>
              <p:cNvSpPr>
                <a:spLocks/>
              </p:cNvSpPr>
              <p:nvPr/>
            </p:nvSpPr>
            <p:spPr bwMode="auto">
              <a:xfrm>
                <a:off x="3532" y="2026"/>
                <a:ext cx="19" cy="67"/>
              </a:xfrm>
              <a:custGeom>
                <a:avLst/>
                <a:gdLst>
                  <a:gd name="T0" fmla="*/ 17 w 58"/>
                  <a:gd name="T1" fmla="*/ 7 h 201"/>
                  <a:gd name="T2" fmla="*/ 19 w 58"/>
                  <a:gd name="T3" fmla="*/ 0 h 201"/>
                  <a:gd name="T4" fmla="*/ 12 w 58"/>
                  <a:gd name="T5" fmla="*/ 2 h 201"/>
                  <a:gd name="T6" fmla="*/ 9 w 58"/>
                  <a:gd name="T7" fmla="*/ 7 h 201"/>
                  <a:gd name="T8" fmla="*/ 7 w 58"/>
                  <a:gd name="T9" fmla="*/ 7 h 201"/>
                  <a:gd name="T10" fmla="*/ 7 w 58"/>
                  <a:gd name="T11" fmla="*/ 0 h 201"/>
                  <a:gd name="T12" fmla="*/ 0 w 58"/>
                  <a:gd name="T13" fmla="*/ 0 h 201"/>
                  <a:gd name="T14" fmla="*/ 0 w 58"/>
                  <a:gd name="T15" fmla="*/ 67 h 201"/>
                  <a:gd name="T16" fmla="*/ 7 w 58"/>
                  <a:gd name="T17" fmla="*/ 67 h 201"/>
                  <a:gd name="T18" fmla="*/ 7 w 58"/>
                  <a:gd name="T19" fmla="*/ 42 h 201"/>
                  <a:gd name="T20" fmla="*/ 12 w 58"/>
                  <a:gd name="T21" fmla="*/ 49 h 201"/>
                  <a:gd name="T22" fmla="*/ 19 w 58"/>
                  <a:gd name="T23" fmla="*/ 51 h 201"/>
                  <a:gd name="T24" fmla="*/ 17 w 58"/>
                  <a:gd name="T25" fmla="*/ 49 h 201"/>
                  <a:gd name="T26" fmla="*/ 17 w 58"/>
                  <a:gd name="T27" fmla="*/ 42 h 201"/>
                  <a:gd name="T28" fmla="*/ 19 w 58"/>
                  <a:gd name="T29" fmla="*/ 44 h 201"/>
                  <a:gd name="T30" fmla="*/ 12 w 58"/>
                  <a:gd name="T31" fmla="*/ 43 h 201"/>
                  <a:gd name="T32" fmla="*/ 10 w 58"/>
                  <a:gd name="T33" fmla="*/ 38 h 201"/>
                  <a:gd name="T34" fmla="*/ 9 w 58"/>
                  <a:gd name="T35" fmla="*/ 26 h 201"/>
                  <a:gd name="T36" fmla="*/ 9 w 58"/>
                  <a:gd name="T37" fmla="*/ 14 h 201"/>
                  <a:gd name="T38" fmla="*/ 11 w 58"/>
                  <a:gd name="T39" fmla="*/ 9 h 201"/>
                  <a:gd name="T40" fmla="*/ 17 w 58"/>
                  <a:gd name="T41" fmla="*/ 7 h 201"/>
                  <a:gd name="T42" fmla="*/ 19 w 58"/>
                  <a:gd name="T43" fmla="*/ 7 h 201"/>
                  <a:gd name="T44" fmla="*/ 17 w 58"/>
                  <a:gd name="T45" fmla="*/ 7 h 20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8"/>
                  <a:gd name="T70" fmla="*/ 0 h 201"/>
                  <a:gd name="T71" fmla="*/ 58 w 58"/>
                  <a:gd name="T72" fmla="*/ 201 h 201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8" h="201">
                    <a:moveTo>
                      <a:pt x="52" y="22"/>
                    </a:moveTo>
                    <a:lnTo>
                      <a:pt x="58" y="0"/>
                    </a:lnTo>
                    <a:lnTo>
                      <a:pt x="38" y="5"/>
                    </a:lnTo>
                    <a:lnTo>
                      <a:pt x="26" y="22"/>
                    </a:lnTo>
                    <a:lnTo>
                      <a:pt x="21" y="22"/>
                    </a:lnTo>
                    <a:lnTo>
                      <a:pt x="21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21" y="201"/>
                    </a:lnTo>
                    <a:lnTo>
                      <a:pt x="21" y="127"/>
                    </a:lnTo>
                    <a:lnTo>
                      <a:pt x="38" y="147"/>
                    </a:lnTo>
                    <a:lnTo>
                      <a:pt x="58" y="153"/>
                    </a:lnTo>
                    <a:lnTo>
                      <a:pt x="52" y="148"/>
                    </a:lnTo>
                    <a:lnTo>
                      <a:pt x="52" y="127"/>
                    </a:lnTo>
                    <a:lnTo>
                      <a:pt x="58" y="133"/>
                    </a:lnTo>
                    <a:lnTo>
                      <a:pt x="37" y="128"/>
                    </a:lnTo>
                    <a:lnTo>
                      <a:pt x="29" y="114"/>
                    </a:lnTo>
                    <a:lnTo>
                      <a:pt x="26" y="79"/>
                    </a:lnTo>
                    <a:lnTo>
                      <a:pt x="27" y="43"/>
                    </a:lnTo>
                    <a:lnTo>
                      <a:pt x="35" y="28"/>
                    </a:lnTo>
                    <a:lnTo>
                      <a:pt x="52" y="22"/>
                    </a:lnTo>
                    <a:lnTo>
                      <a:pt x="58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1" name="Rectangle 349"/>
              <p:cNvSpPr>
                <a:spLocks noChangeArrowheads="1"/>
              </p:cNvSpPr>
              <p:nvPr/>
            </p:nvSpPr>
            <p:spPr bwMode="auto">
              <a:xfrm>
                <a:off x="3577" y="2006"/>
                <a:ext cx="10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2" name="Freeform 350"/>
              <p:cNvSpPr>
                <a:spLocks/>
              </p:cNvSpPr>
              <p:nvPr/>
            </p:nvSpPr>
            <p:spPr bwMode="auto">
              <a:xfrm>
                <a:off x="3618" y="2060"/>
                <a:ext cx="16" cy="18"/>
              </a:xfrm>
              <a:custGeom>
                <a:avLst/>
                <a:gdLst>
                  <a:gd name="T0" fmla="*/ 0 w 48"/>
                  <a:gd name="T1" fmla="*/ 9 h 54"/>
                  <a:gd name="T2" fmla="*/ 0 w 48"/>
                  <a:gd name="T3" fmla="*/ 16 h 54"/>
                  <a:gd name="T4" fmla="*/ 0 w 48"/>
                  <a:gd name="T5" fmla="*/ 18 h 54"/>
                  <a:gd name="T6" fmla="*/ 3 w 48"/>
                  <a:gd name="T7" fmla="*/ 17 h 54"/>
                  <a:gd name="T8" fmla="*/ 6 w 48"/>
                  <a:gd name="T9" fmla="*/ 17 h 54"/>
                  <a:gd name="T10" fmla="*/ 9 w 48"/>
                  <a:gd name="T11" fmla="*/ 15 h 54"/>
                  <a:gd name="T12" fmla="*/ 11 w 48"/>
                  <a:gd name="T13" fmla="*/ 13 h 54"/>
                  <a:gd name="T14" fmla="*/ 13 w 48"/>
                  <a:gd name="T15" fmla="*/ 11 h 54"/>
                  <a:gd name="T16" fmla="*/ 15 w 48"/>
                  <a:gd name="T17" fmla="*/ 8 h 54"/>
                  <a:gd name="T18" fmla="*/ 16 w 48"/>
                  <a:gd name="T19" fmla="*/ 5 h 54"/>
                  <a:gd name="T20" fmla="*/ 16 w 48"/>
                  <a:gd name="T21" fmla="*/ 2 h 54"/>
                  <a:gd name="T22" fmla="*/ 16 w 48"/>
                  <a:gd name="T23" fmla="*/ 0 h 54"/>
                  <a:gd name="T24" fmla="*/ 7 w 48"/>
                  <a:gd name="T25" fmla="*/ 0 h 54"/>
                  <a:gd name="T26" fmla="*/ 7 w 48"/>
                  <a:gd name="T27" fmla="*/ 2 h 54"/>
                  <a:gd name="T28" fmla="*/ 6 w 48"/>
                  <a:gd name="T29" fmla="*/ 5 h 54"/>
                  <a:gd name="T30" fmla="*/ 5 w 48"/>
                  <a:gd name="T31" fmla="*/ 7 h 54"/>
                  <a:gd name="T32" fmla="*/ 3 w 48"/>
                  <a:gd name="T33" fmla="*/ 9 h 54"/>
                  <a:gd name="T34" fmla="*/ 0 w 48"/>
                  <a:gd name="T35" fmla="*/ 11 h 54"/>
                  <a:gd name="T36" fmla="*/ 0 w 48"/>
                  <a:gd name="T37" fmla="*/ 9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54"/>
                  <a:gd name="T59" fmla="*/ 48 w 48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54">
                    <a:moveTo>
                      <a:pt x="0" y="27"/>
                    </a:moveTo>
                    <a:lnTo>
                      <a:pt x="0" y="49"/>
                    </a:lnTo>
                    <a:lnTo>
                      <a:pt x="0" y="54"/>
                    </a:lnTo>
                    <a:lnTo>
                      <a:pt x="10" y="52"/>
                    </a:lnTo>
                    <a:lnTo>
                      <a:pt x="19" y="50"/>
                    </a:lnTo>
                    <a:lnTo>
                      <a:pt x="27" y="45"/>
                    </a:lnTo>
                    <a:lnTo>
                      <a:pt x="34" y="39"/>
                    </a:lnTo>
                    <a:lnTo>
                      <a:pt x="40" y="32"/>
                    </a:lnTo>
                    <a:lnTo>
                      <a:pt x="45" y="25"/>
                    </a:lnTo>
                    <a:lnTo>
                      <a:pt x="47" y="15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2" y="6"/>
                    </a:lnTo>
                    <a:lnTo>
                      <a:pt x="19" y="14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0" y="32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3" name="Freeform 351"/>
              <p:cNvSpPr>
                <a:spLocks/>
              </p:cNvSpPr>
              <p:nvPr/>
            </p:nvSpPr>
            <p:spPr bwMode="auto">
              <a:xfrm>
                <a:off x="3618" y="2026"/>
                <a:ext cx="16" cy="27"/>
              </a:xfrm>
              <a:custGeom>
                <a:avLst/>
                <a:gdLst>
                  <a:gd name="T0" fmla="*/ 0 w 48"/>
                  <a:gd name="T1" fmla="*/ 22 h 80"/>
                  <a:gd name="T2" fmla="*/ 0 w 48"/>
                  <a:gd name="T3" fmla="*/ 27 h 80"/>
                  <a:gd name="T4" fmla="*/ 16 w 48"/>
                  <a:gd name="T5" fmla="*/ 27 h 80"/>
                  <a:gd name="T6" fmla="*/ 16 w 48"/>
                  <a:gd name="T7" fmla="*/ 23 h 80"/>
                  <a:gd name="T8" fmla="*/ 16 w 48"/>
                  <a:gd name="T9" fmla="*/ 18 h 80"/>
                  <a:gd name="T10" fmla="*/ 15 w 48"/>
                  <a:gd name="T11" fmla="*/ 14 h 80"/>
                  <a:gd name="T12" fmla="*/ 14 w 48"/>
                  <a:gd name="T13" fmla="*/ 10 h 80"/>
                  <a:gd name="T14" fmla="*/ 13 w 48"/>
                  <a:gd name="T15" fmla="*/ 7 h 80"/>
                  <a:gd name="T16" fmla="*/ 10 w 48"/>
                  <a:gd name="T17" fmla="*/ 5 h 80"/>
                  <a:gd name="T18" fmla="*/ 8 w 48"/>
                  <a:gd name="T19" fmla="*/ 3 h 80"/>
                  <a:gd name="T20" fmla="*/ 4 w 48"/>
                  <a:gd name="T21" fmla="*/ 2 h 80"/>
                  <a:gd name="T22" fmla="*/ 0 w 48"/>
                  <a:gd name="T23" fmla="*/ 2 h 80"/>
                  <a:gd name="T24" fmla="*/ 0 w 48"/>
                  <a:gd name="T25" fmla="*/ 0 h 80"/>
                  <a:gd name="T26" fmla="*/ 0 w 48"/>
                  <a:gd name="T27" fmla="*/ 7 h 80"/>
                  <a:gd name="T28" fmla="*/ 4 w 48"/>
                  <a:gd name="T29" fmla="*/ 8 h 80"/>
                  <a:gd name="T30" fmla="*/ 6 w 48"/>
                  <a:gd name="T31" fmla="*/ 10 h 80"/>
                  <a:gd name="T32" fmla="*/ 7 w 48"/>
                  <a:gd name="T33" fmla="*/ 12 h 80"/>
                  <a:gd name="T34" fmla="*/ 8 w 48"/>
                  <a:gd name="T35" fmla="*/ 15 h 80"/>
                  <a:gd name="T36" fmla="*/ 9 w 48"/>
                  <a:gd name="T37" fmla="*/ 18 h 80"/>
                  <a:gd name="T38" fmla="*/ 9 w 48"/>
                  <a:gd name="T39" fmla="*/ 22 h 80"/>
                  <a:gd name="T40" fmla="*/ 7 w 48"/>
                  <a:gd name="T41" fmla="*/ 22 h 80"/>
                  <a:gd name="T42" fmla="*/ 0 w 48"/>
                  <a:gd name="T43" fmla="*/ 22 h 8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"/>
                  <a:gd name="T67" fmla="*/ 0 h 80"/>
                  <a:gd name="T68" fmla="*/ 48 w 48"/>
                  <a:gd name="T69" fmla="*/ 80 h 8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" h="80">
                    <a:moveTo>
                      <a:pt x="0" y="65"/>
                    </a:moveTo>
                    <a:lnTo>
                      <a:pt x="0" y="80"/>
                    </a:lnTo>
                    <a:lnTo>
                      <a:pt x="48" y="80"/>
                    </a:lnTo>
                    <a:lnTo>
                      <a:pt x="48" y="69"/>
                    </a:lnTo>
                    <a:lnTo>
                      <a:pt x="48" y="54"/>
                    </a:lnTo>
                    <a:lnTo>
                      <a:pt x="46" y="41"/>
                    </a:lnTo>
                    <a:lnTo>
                      <a:pt x="43" y="30"/>
                    </a:lnTo>
                    <a:lnTo>
                      <a:pt x="39" y="22"/>
                    </a:lnTo>
                    <a:lnTo>
                      <a:pt x="31" y="14"/>
                    </a:lnTo>
                    <a:lnTo>
                      <a:pt x="23" y="8"/>
                    </a:lnTo>
                    <a:lnTo>
                      <a:pt x="13" y="6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1" y="24"/>
                    </a:lnTo>
                    <a:lnTo>
                      <a:pt x="19" y="31"/>
                    </a:lnTo>
                    <a:lnTo>
                      <a:pt x="22" y="37"/>
                    </a:lnTo>
                    <a:lnTo>
                      <a:pt x="24" y="44"/>
                    </a:lnTo>
                    <a:lnTo>
                      <a:pt x="27" y="54"/>
                    </a:lnTo>
                    <a:lnTo>
                      <a:pt x="27" y="65"/>
                    </a:lnTo>
                    <a:lnTo>
                      <a:pt x="22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4" name="Freeform 352"/>
              <p:cNvSpPr>
                <a:spLocks/>
              </p:cNvSpPr>
              <p:nvPr/>
            </p:nvSpPr>
            <p:spPr bwMode="auto">
              <a:xfrm>
                <a:off x="3599" y="2026"/>
                <a:ext cx="19" cy="52"/>
              </a:xfrm>
              <a:custGeom>
                <a:avLst/>
                <a:gdLst>
                  <a:gd name="T0" fmla="*/ 19 w 57"/>
                  <a:gd name="T1" fmla="*/ 7 h 156"/>
                  <a:gd name="T2" fmla="*/ 19 w 57"/>
                  <a:gd name="T3" fmla="*/ 0 h 156"/>
                  <a:gd name="T4" fmla="*/ 19 w 57"/>
                  <a:gd name="T5" fmla="*/ 2 h 156"/>
                  <a:gd name="T6" fmla="*/ 19 w 57"/>
                  <a:gd name="T7" fmla="*/ 0 h 156"/>
                  <a:gd name="T8" fmla="*/ 13 w 57"/>
                  <a:gd name="T9" fmla="*/ 0 h 156"/>
                  <a:gd name="T10" fmla="*/ 5 w 57"/>
                  <a:gd name="T11" fmla="*/ 5 h 156"/>
                  <a:gd name="T12" fmla="*/ 1 w 57"/>
                  <a:gd name="T13" fmla="*/ 12 h 156"/>
                  <a:gd name="T14" fmla="*/ 0 w 57"/>
                  <a:gd name="T15" fmla="*/ 16 h 156"/>
                  <a:gd name="T16" fmla="*/ 0 w 57"/>
                  <a:gd name="T17" fmla="*/ 34 h 156"/>
                  <a:gd name="T18" fmla="*/ 3 w 57"/>
                  <a:gd name="T19" fmla="*/ 44 h 156"/>
                  <a:gd name="T20" fmla="*/ 8 w 57"/>
                  <a:gd name="T21" fmla="*/ 49 h 156"/>
                  <a:gd name="T22" fmla="*/ 15 w 57"/>
                  <a:gd name="T23" fmla="*/ 52 h 156"/>
                  <a:gd name="T24" fmla="*/ 19 w 57"/>
                  <a:gd name="T25" fmla="*/ 52 h 156"/>
                  <a:gd name="T26" fmla="*/ 19 w 57"/>
                  <a:gd name="T27" fmla="*/ 43 h 156"/>
                  <a:gd name="T28" fmla="*/ 19 w 57"/>
                  <a:gd name="T29" fmla="*/ 45 h 156"/>
                  <a:gd name="T30" fmla="*/ 13 w 57"/>
                  <a:gd name="T31" fmla="*/ 43 h 156"/>
                  <a:gd name="T32" fmla="*/ 9 w 57"/>
                  <a:gd name="T33" fmla="*/ 36 h 156"/>
                  <a:gd name="T34" fmla="*/ 8 w 57"/>
                  <a:gd name="T35" fmla="*/ 27 h 156"/>
                  <a:gd name="T36" fmla="*/ 19 w 57"/>
                  <a:gd name="T37" fmla="*/ 27 h 156"/>
                  <a:gd name="T38" fmla="*/ 19 w 57"/>
                  <a:gd name="T39" fmla="*/ 22 h 156"/>
                  <a:gd name="T40" fmla="*/ 8 w 57"/>
                  <a:gd name="T41" fmla="*/ 22 h 156"/>
                  <a:gd name="T42" fmla="*/ 9 w 57"/>
                  <a:gd name="T43" fmla="*/ 14 h 156"/>
                  <a:gd name="T44" fmla="*/ 12 w 57"/>
                  <a:gd name="T45" fmla="*/ 10 h 156"/>
                  <a:gd name="T46" fmla="*/ 15 w 57"/>
                  <a:gd name="T47" fmla="*/ 8 h 156"/>
                  <a:gd name="T48" fmla="*/ 19 w 57"/>
                  <a:gd name="T49" fmla="*/ 7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7"/>
                  <a:gd name="T76" fmla="*/ 0 h 156"/>
                  <a:gd name="T77" fmla="*/ 57 w 57"/>
                  <a:gd name="T78" fmla="*/ 156 h 15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7" h="156">
                    <a:moveTo>
                      <a:pt x="57" y="22"/>
                    </a:moveTo>
                    <a:lnTo>
                      <a:pt x="57" y="0"/>
                    </a:lnTo>
                    <a:lnTo>
                      <a:pt x="57" y="5"/>
                    </a:lnTo>
                    <a:lnTo>
                      <a:pt x="57" y="0"/>
                    </a:lnTo>
                    <a:lnTo>
                      <a:pt x="39" y="1"/>
                    </a:lnTo>
                    <a:lnTo>
                      <a:pt x="15" y="14"/>
                    </a:lnTo>
                    <a:lnTo>
                      <a:pt x="3" y="36"/>
                    </a:lnTo>
                    <a:lnTo>
                      <a:pt x="0" y="49"/>
                    </a:lnTo>
                    <a:lnTo>
                      <a:pt x="0" y="102"/>
                    </a:lnTo>
                    <a:lnTo>
                      <a:pt x="8" y="133"/>
                    </a:lnTo>
                    <a:lnTo>
                      <a:pt x="25" y="148"/>
                    </a:lnTo>
                    <a:lnTo>
                      <a:pt x="45" y="156"/>
                    </a:lnTo>
                    <a:lnTo>
                      <a:pt x="57" y="156"/>
                    </a:lnTo>
                    <a:lnTo>
                      <a:pt x="57" y="129"/>
                    </a:lnTo>
                    <a:lnTo>
                      <a:pt x="57" y="134"/>
                    </a:lnTo>
                    <a:lnTo>
                      <a:pt x="38" y="129"/>
                    </a:lnTo>
                    <a:lnTo>
                      <a:pt x="27" y="109"/>
                    </a:lnTo>
                    <a:lnTo>
                      <a:pt x="25" y="80"/>
                    </a:lnTo>
                    <a:lnTo>
                      <a:pt x="57" y="80"/>
                    </a:lnTo>
                    <a:lnTo>
                      <a:pt x="57" y="65"/>
                    </a:lnTo>
                    <a:lnTo>
                      <a:pt x="25" y="65"/>
                    </a:lnTo>
                    <a:lnTo>
                      <a:pt x="27" y="42"/>
                    </a:lnTo>
                    <a:lnTo>
                      <a:pt x="36" y="29"/>
                    </a:lnTo>
                    <a:lnTo>
                      <a:pt x="45" y="23"/>
                    </a:lnTo>
                    <a:lnTo>
                      <a:pt x="57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5" name="Freeform 353"/>
              <p:cNvSpPr>
                <a:spLocks/>
              </p:cNvSpPr>
              <p:nvPr/>
            </p:nvSpPr>
            <p:spPr bwMode="auto">
              <a:xfrm>
                <a:off x="1681" y="2879"/>
                <a:ext cx="39" cy="67"/>
              </a:xfrm>
              <a:custGeom>
                <a:avLst/>
                <a:gdLst>
                  <a:gd name="T0" fmla="*/ 39 w 116"/>
                  <a:gd name="T1" fmla="*/ 67 h 201"/>
                  <a:gd name="T2" fmla="*/ 39 w 116"/>
                  <a:gd name="T3" fmla="*/ 60 h 201"/>
                  <a:gd name="T4" fmla="*/ 9 w 116"/>
                  <a:gd name="T5" fmla="*/ 60 h 201"/>
                  <a:gd name="T6" fmla="*/ 9 w 116"/>
                  <a:gd name="T7" fmla="*/ 37 h 201"/>
                  <a:gd name="T8" fmla="*/ 35 w 116"/>
                  <a:gd name="T9" fmla="*/ 37 h 201"/>
                  <a:gd name="T10" fmla="*/ 35 w 116"/>
                  <a:gd name="T11" fmla="*/ 28 h 201"/>
                  <a:gd name="T12" fmla="*/ 9 w 116"/>
                  <a:gd name="T13" fmla="*/ 28 h 201"/>
                  <a:gd name="T14" fmla="*/ 9 w 116"/>
                  <a:gd name="T15" fmla="*/ 7 h 201"/>
                  <a:gd name="T16" fmla="*/ 37 w 116"/>
                  <a:gd name="T17" fmla="*/ 7 h 201"/>
                  <a:gd name="T18" fmla="*/ 37 w 116"/>
                  <a:gd name="T19" fmla="*/ 0 h 201"/>
                  <a:gd name="T20" fmla="*/ 0 w 116"/>
                  <a:gd name="T21" fmla="*/ 0 h 201"/>
                  <a:gd name="T22" fmla="*/ 0 w 116"/>
                  <a:gd name="T23" fmla="*/ 67 h 201"/>
                  <a:gd name="T24" fmla="*/ 39 w 116"/>
                  <a:gd name="T25" fmla="*/ 67 h 20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6"/>
                  <a:gd name="T40" fmla="*/ 0 h 201"/>
                  <a:gd name="T41" fmla="*/ 116 w 116"/>
                  <a:gd name="T42" fmla="*/ 201 h 20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6" h="201">
                    <a:moveTo>
                      <a:pt x="116" y="201"/>
                    </a:moveTo>
                    <a:lnTo>
                      <a:pt x="116" y="179"/>
                    </a:lnTo>
                    <a:lnTo>
                      <a:pt x="28" y="179"/>
                    </a:lnTo>
                    <a:lnTo>
                      <a:pt x="28" y="111"/>
                    </a:lnTo>
                    <a:lnTo>
                      <a:pt x="104" y="111"/>
                    </a:lnTo>
                    <a:lnTo>
                      <a:pt x="104" y="85"/>
                    </a:lnTo>
                    <a:lnTo>
                      <a:pt x="28" y="85"/>
                    </a:lnTo>
                    <a:lnTo>
                      <a:pt x="28" y="21"/>
                    </a:lnTo>
                    <a:lnTo>
                      <a:pt x="110" y="21"/>
                    </a:lnTo>
                    <a:lnTo>
                      <a:pt x="110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116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6" name="Freeform 354"/>
              <p:cNvSpPr>
                <a:spLocks/>
              </p:cNvSpPr>
              <p:nvPr/>
            </p:nvSpPr>
            <p:spPr bwMode="auto">
              <a:xfrm>
                <a:off x="1728" y="2898"/>
                <a:ext cx="37" cy="48"/>
              </a:xfrm>
              <a:custGeom>
                <a:avLst/>
                <a:gdLst>
                  <a:gd name="T0" fmla="*/ 36 w 110"/>
                  <a:gd name="T1" fmla="*/ 48 h 142"/>
                  <a:gd name="T2" fmla="*/ 36 w 110"/>
                  <a:gd name="T3" fmla="*/ 16 h 142"/>
                  <a:gd name="T4" fmla="*/ 37 w 110"/>
                  <a:gd name="T5" fmla="*/ 16 h 142"/>
                  <a:gd name="T6" fmla="*/ 36 w 110"/>
                  <a:gd name="T7" fmla="*/ 7 h 142"/>
                  <a:gd name="T8" fmla="*/ 30 w 110"/>
                  <a:gd name="T9" fmla="*/ 1 h 142"/>
                  <a:gd name="T10" fmla="*/ 23 w 110"/>
                  <a:gd name="T11" fmla="*/ 0 h 142"/>
                  <a:gd name="T12" fmla="*/ 15 w 110"/>
                  <a:gd name="T13" fmla="*/ 2 h 142"/>
                  <a:gd name="T14" fmla="*/ 10 w 110"/>
                  <a:gd name="T15" fmla="*/ 7 h 142"/>
                  <a:gd name="T16" fmla="*/ 9 w 110"/>
                  <a:gd name="T17" fmla="*/ 7 h 142"/>
                  <a:gd name="T18" fmla="*/ 9 w 110"/>
                  <a:gd name="T19" fmla="*/ 0 h 142"/>
                  <a:gd name="T20" fmla="*/ 0 w 110"/>
                  <a:gd name="T21" fmla="*/ 0 h 142"/>
                  <a:gd name="T22" fmla="*/ 2 w 110"/>
                  <a:gd name="T23" fmla="*/ 2 h 142"/>
                  <a:gd name="T24" fmla="*/ 2 w 110"/>
                  <a:gd name="T25" fmla="*/ 13 h 142"/>
                  <a:gd name="T26" fmla="*/ 2 w 110"/>
                  <a:gd name="T27" fmla="*/ 10 h 142"/>
                  <a:gd name="T28" fmla="*/ 2 w 110"/>
                  <a:gd name="T29" fmla="*/ 48 h 142"/>
                  <a:gd name="T30" fmla="*/ 9 w 110"/>
                  <a:gd name="T31" fmla="*/ 48 h 142"/>
                  <a:gd name="T32" fmla="*/ 9 w 110"/>
                  <a:gd name="T33" fmla="*/ 20 h 142"/>
                  <a:gd name="T34" fmla="*/ 10 w 110"/>
                  <a:gd name="T35" fmla="*/ 22 h 142"/>
                  <a:gd name="T36" fmla="*/ 12 w 110"/>
                  <a:gd name="T37" fmla="*/ 12 h 142"/>
                  <a:gd name="T38" fmla="*/ 17 w 110"/>
                  <a:gd name="T39" fmla="*/ 8 h 142"/>
                  <a:gd name="T40" fmla="*/ 24 w 110"/>
                  <a:gd name="T41" fmla="*/ 8 h 142"/>
                  <a:gd name="T42" fmla="*/ 27 w 110"/>
                  <a:gd name="T43" fmla="*/ 10 h 142"/>
                  <a:gd name="T44" fmla="*/ 28 w 110"/>
                  <a:gd name="T45" fmla="*/ 16 h 142"/>
                  <a:gd name="T46" fmla="*/ 27 w 110"/>
                  <a:gd name="T47" fmla="*/ 16 h 142"/>
                  <a:gd name="T48" fmla="*/ 27 w 110"/>
                  <a:gd name="T49" fmla="*/ 48 h 142"/>
                  <a:gd name="T50" fmla="*/ 36 w 110"/>
                  <a:gd name="T51" fmla="*/ 48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0"/>
                  <a:gd name="T79" fmla="*/ 0 h 142"/>
                  <a:gd name="T80" fmla="*/ 110 w 110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0" h="142">
                    <a:moveTo>
                      <a:pt x="106" y="142"/>
                    </a:moveTo>
                    <a:lnTo>
                      <a:pt x="106" y="48"/>
                    </a:lnTo>
                    <a:lnTo>
                      <a:pt x="110" y="48"/>
                    </a:lnTo>
                    <a:lnTo>
                      <a:pt x="106" y="22"/>
                    </a:lnTo>
                    <a:lnTo>
                      <a:pt x="89" y="4"/>
                    </a:lnTo>
                    <a:lnTo>
                      <a:pt x="69" y="0"/>
                    </a:lnTo>
                    <a:lnTo>
                      <a:pt x="46" y="5"/>
                    </a:lnTo>
                    <a:lnTo>
                      <a:pt x="31" y="22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5" y="37"/>
                    </a:lnTo>
                    <a:lnTo>
                      <a:pt x="5" y="31"/>
                    </a:lnTo>
                    <a:lnTo>
                      <a:pt x="5" y="142"/>
                    </a:lnTo>
                    <a:lnTo>
                      <a:pt x="27" y="142"/>
                    </a:lnTo>
                    <a:lnTo>
                      <a:pt x="27" y="58"/>
                    </a:lnTo>
                    <a:lnTo>
                      <a:pt x="31" y="64"/>
                    </a:lnTo>
                    <a:lnTo>
                      <a:pt x="37" y="35"/>
                    </a:lnTo>
                    <a:lnTo>
                      <a:pt x="51" y="23"/>
                    </a:lnTo>
                    <a:lnTo>
                      <a:pt x="71" y="23"/>
                    </a:lnTo>
                    <a:lnTo>
                      <a:pt x="79" y="29"/>
                    </a:lnTo>
                    <a:lnTo>
                      <a:pt x="84" y="48"/>
                    </a:lnTo>
                    <a:lnTo>
                      <a:pt x="79" y="48"/>
                    </a:lnTo>
                    <a:lnTo>
                      <a:pt x="79" y="142"/>
                    </a:lnTo>
                    <a:lnTo>
                      <a:pt x="106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7" name="Freeform 355"/>
              <p:cNvSpPr>
                <a:spLocks/>
              </p:cNvSpPr>
              <p:nvPr/>
            </p:nvSpPr>
            <p:spPr bwMode="auto">
              <a:xfrm>
                <a:off x="1769" y="2885"/>
                <a:ext cx="28" cy="64"/>
              </a:xfrm>
              <a:custGeom>
                <a:avLst/>
                <a:gdLst>
                  <a:gd name="T0" fmla="*/ 0 w 85"/>
                  <a:gd name="T1" fmla="*/ 12 h 191"/>
                  <a:gd name="T2" fmla="*/ 0 w 85"/>
                  <a:gd name="T3" fmla="*/ 20 h 191"/>
                  <a:gd name="T4" fmla="*/ 9 w 85"/>
                  <a:gd name="T5" fmla="*/ 20 h 191"/>
                  <a:gd name="T6" fmla="*/ 9 w 85"/>
                  <a:gd name="T7" fmla="*/ 53 h 191"/>
                  <a:gd name="T8" fmla="*/ 11 w 85"/>
                  <a:gd name="T9" fmla="*/ 53 h 191"/>
                  <a:gd name="T10" fmla="*/ 12 w 85"/>
                  <a:gd name="T11" fmla="*/ 57 h 191"/>
                  <a:gd name="T12" fmla="*/ 14 w 85"/>
                  <a:gd name="T13" fmla="*/ 61 h 191"/>
                  <a:gd name="T14" fmla="*/ 17 w 85"/>
                  <a:gd name="T15" fmla="*/ 63 h 191"/>
                  <a:gd name="T16" fmla="*/ 21 w 85"/>
                  <a:gd name="T17" fmla="*/ 64 h 191"/>
                  <a:gd name="T18" fmla="*/ 24 w 85"/>
                  <a:gd name="T19" fmla="*/ 63 h 191"/>
                  <a:gd name="T20" fmla="*/ 28 w 85"/>
                  <a:gd name="T21" fmla="*/ 62 h 191"/>
                  <a:gd name="T22" fmla="*/ 28 w 85"/>
                  <a:gd name="T23" fmla="*/ 61 h 191"/>
                  <a:gd name="T24" fmla="*/ 28 w 85"/>
                  <a:gd name="T25" fmla="*/ 55 h 191"/>
                  <a:gd name="T26" fmla="*/ 24 w 85"/>
                  <a:gd name="T27" fmla="*/ 55 h 191"/>
                  <a:gd name="T28" fmla="*/ 22 w 85"/>
                  <a:gd name="T29" fmla="*/ 55 h 191"/>
                  <a:gd name="T30" fmla="*/ 21 w 85"/>
                  <a:gd name="T31" fmla="*/ 55 h 191"/>
                  <a:gd name="T32" fmla="*/ 18 w 85"/>
                  <a:gd name="T33" fmla="*/ 54 h 191"/>
                  <a:gd name="T34" fmla="*/ 17 w 85"/>
                  <a:gd name="T35" fmla="*/ 52 h 191"/>
                  <a:gd name="T36" fmla="*/ 17 w 85"/>
                  <a:gd name="T37" fmla="*/ 50 h 191"/>
                  <a:gd name="T38" fmla="*/ 16 w 85"/>
                  <a:gd name="T39" fmla="*/ 48 h 191"/>
                  <a:gd name="T40" fmla="*/ 16 w 85"/>
                  <a:gd name="T41" fmla="*/ 20 h 191"/>
                  <a:gd name="T42" fmla="*/ 26 w 85"/>
                  <a:gd name="T43" fmla="*/ 20 h 191"/>
                  <a:gd name="T44" fmla="*/ 26 w 85"/>
                  <a:gd name="T45" fmla="*/ 12 h 191"/>
                  <a:gd name="T46" fmla="*/ 16 w 85"/>
                  <a:gd name="T47" fmla="*/ 12 h 191"/>
                  <a:gd name="T48" fmla="*/ 16 w 85"/>
                  <a:gd name="T49" fmla="*/ 0 h 191"/>
                  <a:gd name="T50" fmla="*/ 9 w 85"/>
                  <a:gd name="T51" fmla="*/ 4 h 191"/>
                  <a:gd name="T52" fmla="*/ 9 w 85"/>
                  <a:gd name="T53" fmla="*/ 12 h 191"/>
                  <a:gd name="T54" fmla="*/ 0 w 85"/>
                  <a:gd name="T55" fmla="*/ 12 h 19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5"/>
                  <a:gd name="T85" fmla="*/ 0 h 191"/>
                  <a:gd name="T86" fmla="*/ 85 w 85"/>
                  <a:gd name="T87" fmla="*/ 191 h 191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5" h="191">
                    <a:moveTo>
                      <a:pt x="0" y="37"/>
                    </a:moveTo>
                    <a:lnTo>
                      <a:pt x="0" y="59"/>
                    </a:lnTo>
                    <a:lnTo>
                      <a:pt x="27" y="59"/>
                    </a:lnTo>
                    <a:lnTo>
                      <a:pt x="27" y="159"/>
                    </a:lnTo>
                    <a:lnTo>
                      <a:pt x="33" y="159"/>
                    </a:lnTo>
                    <a:lnTo>
                      <a:pt x="35" y="171"/>
                    </a:lnTo>
                    <a:lnTo>
                      <a:pt x="41" y="181"/>
                    </a:lnTo>
                    <a:lnTo>
                      <a:pt x="51" y="189"/>
                    </a:lnTo>
                    <a:lnTo>
                      <a:pt x="64" y="191"/>
                    </a:lnTo>
                    <a:lnTo>
                      <a:pt x="74" y="189"/>
                    </a:lnTo>
                    <a:lnTo>
                      <a:pt x="85" y="185"/>
                    </a:lnTo>
                    <a:lnTo>
                      <a:pt x="85" y="181"/>
                    </a:lnTo>
                    <a:lnTo>
                      <a:pt x="85" y="164"/>
                    </a:lnTo>
                    <a:lnTo>
                      <a:pt x="74" y="164"/>
                    </a:lnTo>
                    <a:lnTo>
                      <a:pt x="67" y="164"/>
                    </a:lnTo>
                    <a:lnTo>
                      <a:pt x="63" y="163"/>
                    </a:lnTo>
                    <a:lnTo>
                      <a:pt x="55" y="160"/>
                    </a:lnTo>
                    <a:lnTo>
                      <a:pt x="53" y="155"/>
                    </a:lnTo>
                    <a:lnTo>
                      <a:pt x="53" y="148"/>
                    </a:lnTo>
                    <a:lnTo>
                      <a:pt x="48" y="143"/>
                    </a:lnTo>
                    <a:lnTo>
                      <a:pt x="48" y="59"/>
                    </a:lnTo>
                    <a:lnTo>
                      <a:pt x="80" y="59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8" name="Freeform 356"/>
              <p:cNvSpPr>
                <a:spLocks/>
              </p:cNvSpPr>
              <p:nvPr/>
            </p:nvSpPr>
            <p:spPr bwMode="auto">
              <a:xfrm>
                <a:off x="1804" y="2898"/>
                <a:ext cx="23" cy="48"/>
              </a:xfrm>
              <a:custGeom>
                <a:avLst/>
                <a:gdLst>
                  <a:gd name="T0" fmla="*/ 7 w 70"/>
                  <a:gd name="T1" fmla="*/ 0 h 142"/>
                  <a:gd name="T2" fmla="*/ 0 w 70"/>
                  <a:gd name="T3" fmla="*/ 0 h 142"/>
                  <a:gd name="T4" fmla="*/ 0 w 70"/>
                  <a:gd name="T5" fmla="*/ 48 h 142"/>
                  <a:gd name="T6" fmla="*/ 7 w 70"/>
                  <a:gd name="T7" fmla="*/ 48 h 142"/>
                  <a:gd name="T8" fmla="*/ 7 w 70"/>
                  <a:gd name="T9" fmla="*/ 20 h 142"/>
                  <a:gd name="T10" fmla="*/ 7 w 70"/>
                  <a:gd name="T11" fmla="*/ 22 h 142"/>
                  <a:gd name="T12" fmla="*/ 8 w 70"/>
                  <a:gd name="T13" fmla="*/ 17 h 142"/>
                  <a:gd name="T14" fmla="*/ 10 w 70"/>
                  <a:gd name="T15" fmla="*/ 13 h 142"/>
                  <a:gd name="T16" fmla="*/ 12 w 70"/>
                  <a:gd name="T17" fmla="*/ 11 h 142"/>
                  <a:gd name="T18" fmla="*/ 13 w 70"/>
                  <a:gd name="T19" fmla="*/ 10 h 142"/>
                  <a:gd name="T20" fmla="*/ 16 w 70"/>
                  <a:gd name="T21" fmla="*/ 9 h 142"/>
                  <a:gd name="T22" fmla="*/ 19 w 70"/>
                  <a:gd name="T23" fmla="*/ 9 h 142"/>
                  <a:gd name="T24" fmla="*/ 23 w 70"/>
                  <a:gd name="T25" fmla="*/ 9 h 142"/>
                  <a:gd name="T26" fmla="*/ 23 w 70"/>
                  <a:gd name="T27" fmla="*/ 7 h 142"/>
                  <a:gd name="T28" fmla="*/ 23 w 70"/>
                  <a:gd name="T29" fmla="*/ 0 h 142"/>
                  <a:gd name="T30" fmla="*/ 18 w 70"/>
                  <a:gd name="T31" fmla="*/ 1 h 142"/>
                  <a:gd name="T32" fmla="*/ 14 w 70"/>
                  <a:gd name="T33" fmla="*/ 2 h 142"/>
                  <a:gd name="T34" fmla="*/ 11 w 70"/>
                  <a:gd name="T35" fmla="*/ 5 h 142"/>
                  <a:gd name="T36" fmla="*/ 9 w 70"/>
                  <a:gd name="T37" fmla="*/ 9 h 142"/>
                  <a:gd name="T38" fmla="*/ 7 w 70"/>
                  <a:gd name="T39" fmla="*/ 7 h 142"/>
                  <a:gd name="T40" fmla="*/ 7 w 70"/>
                  <a:gd name="T41" fmla="*/ 0 h 1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142"/>
                  <a:gd name="T65" fmla="*/ 70 w 70"/>
                  <a:gd name="T66" fmla="*/ 142 h 1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142">
                    <a:moveTo>
                      <a:pt x="21" y="0"/>
                    </a:moveTo>
                    <a:lnTo>
                      <a:pt x="0" y="0"/>
                    </a:lnTo>
                    <a:lnTo>
                      <a:pt x="0" y="142"/>
                    </a:lnTo>
                    <a:lnTo>
                      <a:pt x="21" y="142"/>
                    </a:lnTo>
                    <a:lnTo>
                      <a:pt x="21" y="58"/>
                    </a:lnTo>
                    <a:lnTo>
                      <a:pt x="21" y="64"/>
                    </a:lnTo>
                    <a:lnTo>
                      <a:pt x="24" y="49"/>
                    </a:lnTo>
                    <a:lnTo>
                      <a:pt x="30" y="37"/>
                    </a:lnTo>
                    <a:lnTo>
                      <a:pt x="36" y="33"/>
                    </a:lnTo>
                    <a:lnTo>
                      <a:pt x="41" y="29"/>
                    </a:lnTo>
                    <a:lnTo>
                      <a:pt x="50" y="28"/>
                    </a:lnTo>
                    <a:lnTo>
                      <a:pt x="59" y="27"/>
                    </a:lnTo>
                    <a:lnTo>
                      <a:pt x="70" y="27"/>
                    </a:lnTo>
                    <a:lnTo>
                      <a:pt x="70" y="22"/>
                    </a:lnTo>
                    <a:lnTo>
                      <a:pt x="70" y="0"/>
                    </a:lnTo>
                    <a:lnTo>
                      <a:pt x="55" y="2"/>
                    </a:lnTo>
                    <a:lnTo>
                      <a:pt x="43" y="6"/>
                    </a:lnTo>
                    <a:lnTo>
                      <a:pt x="33" y="14"/>
                    </a:lnTo>
                    <a:lnTo>
                      <a:pt x="27" y="27"/>
                    </a:lnTo>
                    <a:lnTo>
                      <a:pt x="21" y="2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9" name="Freeform 357"/>
              <p:cNvSpPr>
                <a:spLocks/>
              </p:cNvSpPr>
              <p:nvPr/>
            </p:nvSpPr>
            <p:spPr bwMode="auto">
              <a:xfrm>
                <a:off x="1852" y="2898"/>
                <a:ext cx="17" cy="49"/>
              </a:xfrm>
              <a:custGeom>
                <a:avLst/>
                <a:gdLst>
                  <a:gd name="T0" fmla="*/ 0 w 53"/>
                  <a:gd name="T1" fmla="*/ 42 h 146"/>
                  <a:gd name="T2" fmla="*/ 0 w 53"/>
                  <a:gd name="T3" fmla="*/ 49 h 146"/>
                  <a:gd name="T4" fmla="*/ 4 w 53"/>
                  <a:gd name="T5" fmla="*/ 47 h 146"/>
                  <a:gd name="T6" fmla="*/ 9 w 53"/>
                  <a:gd name="T7" fmla="*/ 42 h 146"/>
                  <a:gd name="T8" fmla="*/ 7 w 53"/>
                  <a:gd name="T9" fmla="*/ 40 h 146"/>
                  <a:gd name="T10" fmla="*/ 7 w 53"/>
                  <a:gd name="T11" fmla="*/ 48 h 146"/>
                  <a:gd name="T12" fmla="*/ 15 w 53"/>
                  <a:gd name="T13" fmla="*/ 48 h 146"/>
                  <a:gd name="T14" fmla="*/ 17 w 53"/>
                  <a:gd name="T15" fmla="*/ 49 h 146"/>
                  <a:gd name="T16" fmla="*/ 15 w 53"/>
                  <a:gd name="T17" fmla="*/ 37 h 146"/>
                  <a:gd name="T18" fmla="*/ 15 w 53"/>
                  <a:gd name="T19" fmla="*/ 14 h 146"/>
                  <a:gd name="T20" fmla="*/ 15 w 53"/>
                  <a:gd name="T21" fmla="*/ 16 h 146"/>
                  <a:gd name="T22" fmla="*/ 14 w 53"/>
                  <a:gd name="T23" fmla="*/ 8 h 146"/>
                  <a:gd name="T24" fmla="*/ 7 w 53"/>
                  <a:gd name="T25" fmla="*/ 3 h 146"/>
                  <a:gd name="T26" fmla="*/ 0 w 53"/>
                  <a:gd name="T27" fmla="*/ 2 h 146"/>
                  <a:gd name="T28" fmla="*/ 0 w 53"/>
                  <a:gd name="T29" fmla="*/ 0 h 146"/>
                  <a:gd name="T30" fmla="*/ 0 w 53"/>
                  <a:gd name="T31" fmla="*/ 7 h 146"/>
                  <a:gd name="T32" fmla="*/ 7 w 53"/>
                  <a:gd name="T33" fmla="*/ 12 h 146"/>
                  <a:gd name="T34" fmla="*/ 9 w 53"/>
                  <a:gd name="T35" fmla="*/ 19 h 146"/>
                  <a:gd name="T36" fmla="*/ 0 w 53"/>
                  <a:gd name="T37" fmla="*/ 19 h 146"/>
                  <a:gd name="T38" fmla="*/ 0 w 53"/>
                  <a:gd name="T39" fmla="*/ 27 h 146"/>
                  <a:gd name="T40" fmla="*/ 9 w 53"/>
                  <a:gd name="T41" fmla="*/ 25 h 146"/>
                  <a:gd name="T42" fmla="*/ 8 w 53"/>
                  <a:gd name="T43" fmla="*/ 34 h 146"/>
                  <a:gd name="T44" fmla="*/ 6 w 53"/>
                  <a:gd name="T45" fmla="*/ 39 h 146"/>
                  <a:gd name="T46" fmla="*/ 4 w 53"/>
                  <a:gd name="T47" fmla="*/ 42 h 146"/>
                  <a:gd name="T48" fmla="*/ 0 w 53"/>
                  <a:gd name="T49" fmla="*/ 44 h 146"/>
                  <a:gd name="T50" fmla="*/ 0 w 53"/>
                  <a:gd name="T51" fmla="*/ 42 h 14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146"/>
                  <a:gd name="T80" fmla="*/ 53 w 53"/>
                  <a:gd name="T81" fmla="*/ 146 h 14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146">
                    <a:moveTo>
                      <a:pt x="0" y="126"/>
                    </a:moveTo>
                    <a:lnTo>
                      <a:pt x="0" y="146"/>
                    </a:lnTo>
                    <a:lnTo>
                      <a:pt x="13" y="140"/>
                    </a:lnTo>
                    <a:lnTo>
                      <a:pt x="27" y="126"/>
                    </a:lnTo>
                    <a:lnTo>
                      <a:pt x="22" y="120"/>
                    </a:lnTo>
                    <a:lnTo>
                      <a:pt x="22" y="142"/>
                    </a:lnTo>
                    <a:lnTo>
                      <a:pt x="48" y="142"/>
                    </a:lnTo>
                    <a:lnTo>
                      <a:pt x="53" y="146"/>
                    </a:lnTo>
                    <a:lnTo>
                      <a:pt x="48" y="110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3" y="23"/>
                    </a:lnTo>
                    <a:lnTo>
                      <a:pt x="23" y="9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22" y="36"/>
                    </a:lnTo>
                    <a:lnTo>
                      <a:pt x="27" y="58"/>
                    </a:lnTo>
                    <a:lnTo>
                      <a:pt x="0" y="58"/>
                    </a:lnTo>
                    <a:lnTo>
                      <a:pt x="0" y="79"/>
                    </a:lnTo>
                    <a:lnTo>
                      <a:pt x="27" y="73"/>
                    </a:lnTo>
                    <a:lnTo>
                      <a:pt x="24" y="100"/>
                    </a:lnTo>
                    <a:lnTo>
                      <a:pt x="19" y="116"/>
                    </a:lnTo>
                    <a:lnTo>
                      <a:pt x="11" y="126"/>
                    </a:lnTo>
                    <a:lnTo>
                      <a:pt x="0" y="131"/>
                    </a:lnTo>
                    <a:lnTo>
                      <a:pt x="0" y="1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0" name="Freeform 358"/>
              <p:cNvSpPr>
                <a:spLocks/>
              </p:cNvSpPr>
              <p:nvPr/>
            </p:nvSpPr>
            <p:spPr bwMode="auto">
              <a:xfrm>
                <a:off x="1836" y="2898"/>
                <a:ext cx="16" cy="16"/>
              </a:xfrm>
              <a:custGeom>
                <a:avLst/>
                <a:gdLst>
                  <a:gd name="T0" fmla="*/ 16 w 48"/>
                  <a:gd name="T1" fmla="*/ 7 h 48"/>
                  <a:gd name="T2" fmla="*/ 16 w 48"/>
                  <a:gd name="T3" fmla="*/ 0 h 48"/>
                  <a:gd name="T4" fmla="*/ 16 w 48"/>
                  <a:gd name="T5" fmla="*/ 2 h 48"/>
                  <a:gd name="T6" fmla="*/ 16 w 48"/>
                  <a:gd name="T7" fmla="*/ 0 h 48"/>
                  <a:gd name="T8" fmla="*/ 10 w 48"/>
                  <a:gd name="T9" fmla="*/ 1 h 48"/>
                  <a:gd name="T10" fmla="*/ 7 w 48"/>
                  <a:gd name="T11" fmla="*/ 2 h 48"/>
                  <a:gd name="T12" fmla="*/ 5 w 48"/>
                  <a:gd name="T13" fmla="*/ 3 h 48"/>
                  <a:gd name="T14" fmla="*/ 3 w 48"/>
                  <a:gd name="T15" fmla="*/ 6 h 48"/>
                  <a:gd name="T16" fmla="*/ 1 w 48"/>
                  <a:gd name="T17" fmla="*/ 9 h 48"/>
                  <a:gd name="T18" fmla="*/ 1 w 48"/>
                  <a:gd name="T19" fmla="*/ 12 h 48"/>
                  <a:gd name="T20" fmla="*/ 0 w 48"/>
                  <a:gd name="T21" fmla="*/ 16 h 48"/>
                  <a:gd name="T22" fmla="*/ 0 w 48"/>
                  <a:gd name="T23" fmla="*/ 14 h 48"/>
                  <a:gd name="T24" fmla="*/ 7 w 48"/>
                  <a:gd name="T25" fmla="*/ 14 h 48"/>
                  <a:gd name="T26" fmla="*/ 9 w 48"/>
                  <a:gd name="T27" fmla="*/ 16 h 48"/>
                  <a:gd name="T28" fmla="*/ 9 w 48"/>
                  <a:gd name="T29" fmla="*/ 12 h 48"/>
                  <a:gd name="T30" fmla="*/ 10 w 48"/>
                  <a:gd name="T31" fmla="*/ 10 h 48"/>
                  <a:gd name="T32" fmla="*/ 13 w 48"/>
                  <a:gd name="T33" fmla="*/ 8 h 48"/>
                  <a:gd name="T34" fmla="*/ 16 w 48"/>
                  <a:gd name="T35" fmla="*/ 7 h 48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8"/>
                  <a:gd name="T55" fmla="*/ 0 h 48"/>
                  <a:gd name="T56" fmla="*/ 48 w 48"/>
                  <a:gd name="T57" fmla="*/ 48 h 48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8" h="48">
                    <a:moveTo>
                      <a:pt x="48" y="22"/>
                    </a:moveTo>
                    <a:lnTo>
                      <a:pt x="48" y="0"/>
                    </a:lnTo>
                    <a:lnTo>
                      <a:pt x="48" y="6"/>
                    </a:lnTo>
                    <a:lnTo>
                      <a:pt x="48" y="0"/>
                    </a:lnTo>
                    <a:lnTo>
                      <a:pt x="29" y="3"/>
                    </a:lnTo>
                    <a:lnTo>
                      <a:pt x="22" y="5"/>
                    </a:lnTo>
                    <a:lnTo>
                      <a:pt x="15" y="10"/>
                    </a:lnTo>
                    <a:lnTo>
                      <a:pt x="9" y="17"/>
                    </a:lnTo>
                    <a:lnTo>
                      <a:pt x="4" y="26"/>
                    </a:lnTo>
                    <a:lnTo>
                      <a:pt x="2" y="35"/>
                    </a:lnTo>
                    <a:lnTo>
                      <a:pt x="0" y="48"/>
                    </a:lnTo>
                    <a:lnTo>
                      <a:pt x="0" y="42"/>
                    </a:lnTo>
                    <a:lnTo>
                      <a:pt x="22" y="42"/>
                    </a:lnTo>
                    <a:lnTo>
                      <a:pt x="27" y="48"/>
                    </a:lnTo>
                    <a:lnTo>
                      <a:pt x="28" y="37"/>
                    </a:lnTo>
                    <a:lnTo>
                      <a:pt x="31" y="29"/>
                    </a:lnTo>
                    <a:lnTo>
                      <a:pt x="39" y="23"/>
                    </a:lnTo>
                    <a:lnTo>
                      <a:pt x="48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1" name="Freeform 359"/>
              <p:cNvSpPr>
                <a:spLocks/>
              </p:cNvSpPr>
              <p:nvPr/>
            </p:nvSpPr>
            <p:spPr bwMode="auto">
              <a:xfrm>
                <a:off x="1834" y="2918"/>
                <a:ext cx="18" cy="31"/>
              </a:xfrm>
              <a:custGeom>
                <a:avLst/>
                <a:gdLst>
                  <a:gd name="T0" fmla="*/ 18 w 52"/>
                  <a:gd name="T1" fmla="*/ 5 h 94"/>
                  <a:gd name="T2" fmla="*/ 18 w 52"/>
                  <a:gd name="T3" fmla="*/ 0 h 94"/>
                  <a:gd name="T4" fmla="*/ 11 w 52"/>
                  <a:gd name="T5" fmla="*/ 2 h 94"/>
                  <a:gd name="T6" fmla="*/ 6 w 52"/>
                  <a:gd name="T7" fmla="*/ 4 h 94"/>
                  <a:gd name="T8" fmla="*/ 3 w 52"/>
                  <a:gd name="T9" fmla="*/ 6 h 94"/>
                  <a:gd name="T10" fmla="*/ 1 w 52"/>
                  <a:gd name="T11" fmla="*/ 8 h 94"/>
                  <a:gd name="T12" fmla="*/ 0 w 52"/>
                  <a:gd name="T13" fmla="*/ 11 h 94"/>
                  <a:gd name="T14" fmla="*/ 0 w 52"/>
                  <a:gd name="T15" fmla="*/ 15 h 94"/>
                  <a:gd name="T16" fmla="*/ 1 w 52"/>
                  <a:gd name="T17" fmla="*/ 21 h 94"/>
                  <a:gd name="T18" fmla="*/ 3 w 52"/>
                  <a:gd name="T19" fmla="*/ 26 h 94"/>
                  <a:gd name="T20" fmla="*/ 5 w 52"/>
                  <a:gd name="T21" fmla="*/ 28 h 94"/>
                  <a:gd name="T22" fmla="*/ 8 w 52"/>
                  <a:gd name="T23" fmla="*/ 30 h 94"/>
                  <a:gd name="T24" fmla="*/ 11 w 52"/>
                  <a:gd name="T25" fmla="*/ 31 h 94"/>
                  <a:gd name="T26" fmla="*/ 14 w 52"/>
                  <a:gd name="T27" fmla="*/ 31 h 94"/>
                  <a:gd name="T28" fmla="*/ 17 w 52"/>
                  <a:gd name="T29" fmla="*/ 31 h 94"/>
                  <a:gd name="T30" fmla="*/ 18 w 52"/>
                  <a:gd name="T31" fmla="*/ 30 h 94"/>
                  <a:gd name="T32" fmla="*/ 18 w 52"/>
                  <a:gd name="T33" fmla="*/ 29 h 94"/>
                  <a:gd name="T34" fmla="*/ 18 w 52"/>
                  <a:gd name="T35" fmla="*/ 22 h 94"/>
                  <a:gd name="T36" fmla="*/ 18 w 52"/>
                  <a:gd name="T37" fmla="*/ 24 h 94"/>
                  <a:gd name="T38" fmla="*/ 16 w 52"/>
                  <a:gd name="T39" fmla="*/ 24 h 94"/>
                  <a:gd name="T40" fmla="*/ 13 w 52"/>
                  <a:gd name="T41" fmla="*/ 23 h 94"/>
                  <a:gd name="T42" fmla="*/ 11 w 52"/>
                  <a:gd name="T43" fmla="*/ 22 h 94"/>
                  <a:gd name="T44" fmla="*/ 9 w 52"/>
                  <a:gd name="T45" fmla="*/ 19 h 94"/>
                  <a:gd name="T46" fmla="*/ 9 w 52"/>
                  <a:gd name="T47" fmla="*/ 15 h 94"/>
                  <a:gd name="T48" fmla="*/ 9 w 52"/>
                  <a:gd name="T49" fmla="*/ 13 h 94"/>
                  <a:gd name="T50" fmla="*/ 10 w 52"/>
                  <a:gd name="T51" fmla="*/ 11 h 94"/>
                  <a:gd name="T52" fmla="*/ 12 w 52"/>
                  <a:gd name="T53" fmla="*/ 9 h 94"/>
                  <a:gd name="T54" fmla="*/ 15 w 52"/>
                  <a:gd name="T55" fmla="*/ 8 h 94"/>
                  <a:gd name="T56" fmla="*/ 18 w 52"/>
                  <a:gd name="T57" fmla="*/ 7 h 94"/>
                  <a:gd name="T58" fmla="*/ 18 w 52"/>
                  <a:gd name="T59" fmla="*/ 5 h 94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2"/>
                  <a:gd name="T91" fmla="*/ 0 h 94"/>
                  <a:gd name="T92" fmla="*/ 52 w 52"/>
                  <a:gd name="T93" fmla="*/ 94 h 94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2" h="94">
                    <a:moveTo>
                      <a:pt x="52" y="15"/>
                    </a:moveTo>
                    <a:lnTo>
                      <a:pt x="52" y="0"/>
                    </a:lnTo>
                    <a:lnTo>
                      <a:pt x="33" y="5"/>
                    </a:lnTo>
                    <a:lnTo>
                      <a:pt x="16" y="12"/>
                    </a:lnTo>
                    <a:lnTo>
                      <a:pt x="9" y="18"/>
                    </a:lnTo>
                    <a:lnTo>
                      <a:pt x="4" y="25"/>
                    </a:lnTo>
                    <a:lnTo>
                      <a:pt x="1" y="34"/>
                    </a:lnTo>
                    <a:lnTo>
                      <a:pt x="0" y="46"/>
                    </a:lnTo>
                    <a:lnTo>
                      <a:pt x="2" y="63"/>
                    </a:lnTo>
                    <a:lnTo>
                      <a:pt x="9" y="79"/>
                    </a:lnTo>
                    <a:lnTo>
                      <a:pt x="15" y="85"/>
                    </a:lnTo>
                    <a:lnTo>
                      <a:pt x="22" y="90"/>
                    </a:lnTo>
                    <a:lnTo>
                      <a:pt x="31" y="93"/>
                    </a:lnTo>
                    <a:lnTo>
                      <a:pt x="41" y="94"/>
                    </a:lnTo>
                    <a:lnTo>
                      <a:pt x="49" y="93"/>
                    </a:lnTo>
                    <a:lnTo>
                      <a:pt x="51" y="92"/>
                    </a:lnTo>
                    <a:lnTo>
                      <a:pt x="52" y="88"/>
                    </a:lnTo>
                    <a:lnTo>
                      <a:pt x="52" y="68"/>
                    </a:lnTo>
                    <a:lnTo>
                      <a:pt x="52" y="73"/>
                    </a:lnTo>
                    <a:lnTo>
                      <a:pt x="47" y="73"/>
                    </a:lnTo>
                    <a:lnTo>
                      <a:pt x="37" y="70"/>
                    </a:lnTo>
                    <a:lnTo>
                      <a:pt x="31" y="66"/>
                    </a:lnTo>
                    <a:lnTo>
                      <a:pt x="27" y="57"/>
                    </a:lnTo>
                    <a:lnTo>
                      <a:pt x="26" y="46"/>
                    </a:lnTo>
                    <a:lnTo>
                      <a:pt x="27" y="39"/>
                    </a:lnTo>
                    <a:lnTo>
                      <a:pt x="28" y="34"/>
                    </a:lnTo>
                    <a:lnTo>
                      <a:pt x="35" y="26"/>
                    </a:lnTo>
                    <a:lnTo>
                      <a:pt x="44" y="23"/>
                    </a:lnTo>
                    <a:lnTo>
                      <a:pt x="52" y="21"/>
                    </a:lnTo>
                    <a:lnTo>
                      <a:pt x="5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2" name="Freeform 360"/>
              <p:cNvSpPr>
                <a:spLocks/>
              </p:cNvSpPr>
              <p:nvPr/>
            </p:nvSpPr>
            <p:spPr bwMode="auto">
              <a:xfrm>
                <a:off x="1883" y="2898"/>
                <a:ext cx="35" cy="48"/>
              </a:xfrm>
              <a:custGeom>
                <a:avLst/>
                <a:gdLst>
                  <a:gd name="T0" fmla="*/ 33 w 105"/>
                  <a:gd name="T1" fmla="*/ 48 h 142"/>
                  <a:gd name="T2" fmla="*/ 33 w 105"/>
                  <a:gd name="T3" fmla="*/ 16 h 142"/>
                  <a:gd name="T4" fmla="*/ 35 w 105"/>
                  <a:gd name="T5" fmla="*/ 16 h 142"/>
                  <a:gd name="T6" fmla="*/ 34 w 105"/>
                  <a:gd name="T7" fmla="*/ 10 h 142"/>
                  <a:gd name="T8" fmla="*/ 31 w 105"/>
                  <a:gd name="T9" fmla="*/ 3 h 142"/>
                  <a:gd name="T10" fmla="*/ 26 w 105"/>
                  <a:gd name="T11" fmla="*/ 1 h 142"/>
                  <a:gd name="T12" fmla="*/ 18 w 105"/>
                  <a:gd name="T13" fmla="*/ 1 h 142"/>
                  <a:gd name="T14" fmla="*/ 12 w 105"/>
                  <a:gd name="T15" fmla="*/ 4 h 142"/>
                  <a:gd name="T16" fmla="*/ 10 w 105"/>
                  <a:gd name="T17" fmla="*/ 7 h 142"/>
                  <a:gd name="T18" fmla="*/ 9 w 105"/>
                  <a:gd name="T19" fmla="*/ 7 h 142"/>
                  <a:gd name="T20" fmla="*/ 9 w 105"/>
                  <a:gd name="T21" fmla="*/ 0 h 142"/>
                  <a:gd name="T22" fmla="*/ 0 w 105"/>
                  <a:gd name="T23" fmla="*/ 0 h 142"/>
                  <a:gd name="T24" fmla="*/ 1 w 105"/>
                  <a:gd name="T25" fmla="*/ 13 h 142"/>
                  <a:gd name="T26" fmla="*/ 0 w 105"/>
                  <a:gd name="T27" fmla="*/ 10 h 142"/>
                  <a:gd name="T28" fmla="*/ 0 w 105"/>
                  <a:gd name="T29" fmla="*/ 48 h 142"/>
                  <a:gd name="T30" fmla="*/ 9 w 105"/>
                  <a:gd name="T31" fmla="*/ 48 h 142"/>
                  <a:gd name="T32" fmla="*/ 9 w 105"/>
                  <a:gd name="T33" fmla="*/ 20 h 142"/>
                  <a:gd name="T34" fmla="*/ 9 w 105"/>
                  <a:gd name="T35" fmla="*/ 22 h 142"/>
                  <a:gd name="T36" fmla="*/ 11 w 105"/>
                  <a:gd name="T37" fmla="*/ 12 h 142"/>
                  <a:gd name="T38" fmla="*/ 14 w 105"/>
                  <a:gd name="T39" fmla="*/ 9 h 142"/>
                  <a:gd name="T40" fmla="*/ 19 w 105"/>
                  <a:gd name="T41" fmla="*/ 7 h 142"/>
                  <a:gd name="T42" fmla="*/ 23 w 105"/>
                  <a:gd name="T43" fmla="*/ 8 h 142"/>
                  <a:gd name="T44" fmla="*/ 26 w 105"/>
                  <a:gd name="T45" fmla="*/ 13 h 142"/>
                  <a:gd name="T46" fmla="*/ 26 w 105"/>
                  <a:gd name="T47" fmla="*/ 48 h 142"/>
                  <a:gd name="T48" fmla="*/ 33 w 105"/>
                  <a:gd name="T49" fmla="*/ 48 h 1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5"/>
                  <a:gd name="T76" fmla="*/ 0 h 142"/>
                  <a:gd name="T77" fmla="*/ 105 w 105"/>
                  <a:gd name="T78" fmla="*/ 142 h 1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5" h="142">
                    <a:moveTo>
                      <a:pt x="100" y="142"/>
                    </a:moveTo>
                    <a:lnTo>
                      <a:pt x="100" y="48"/>
                    </a:lnTo>
                    <a:lnTo>
                      <a:pt x="105" y="48"/>
                    </a:lnTo>
                    <a:lnTo>
                      <a:pt x="103" y="29"/>
                    </a:lnTo>
                    <a:lnTo>
                      <a:pt x="92" y="9"/>
                    </a:lnTo>
                    <a:lnTo>
                      <a:pt x="77" y="2"/>
                    </a:lnTo>
                    <a:lnTo>
                      <a:pt x="55" y="2"/>
                    </a:lnTo>
                    <a:lnTo>
                      <a:pt x="37" y="12"/>
                    </a:lnTo>
                    <a:lnTo>
                      <a:pt x="31" y="22"/>
                    </a:lnTo>
                    <a:lnTo>
                      <a:pt x="26" y="2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" y="37"/>
                    </a:lnTo>
                    <a:lnTo>
                      <a:pt x="0" y="31"/>
                    </a:lnTo>
                    <a:lnTo>
                      <a:pt x="0" y="142"/>
                    </a:lnTo>
                    <a:lnTo>
                      <a:pt x="26" y="142"/>
                    </a:lnTo>
                    <a:lnTo>
                      <a:pt x="26" y="58"/>
                    </a:lnTo>
                    <a:lnTo>
                      <a:pt x="26" y="64"/>
                    </a:lnTo>
                    <a:lnTo>
                      <a:pt x="32" y="35"/>
                    </a:lnTo>
                    <a:lnTo>
                      <a:pt x="41" y="26"/>
                    </a:lnTo>
                    <a:lnTo>
                      <a:pt x="58" y="22"/>
                    </a:lnTo>
                    <a:lnTo>
                      <a:pt x="68" y="23"/>
                    </a:lnTo>
                    <a:lnTo>
                      <a:pt x="77" y="37"/>
                    </a:lnTo>
                    <a:lnTo>
                      <a:pt x="79" y="142"/>
                    </a:lnTo>
                    <a:lnTo>
                      <a:pt x="100" y="1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3" name="Freeform 361"/>
              <p:cNvSpPr>
                <a:spLocks/>
              </p:cNvSpPr>
              <p:nvPr/>
            </p:nvSpPr>
            <p:spPr bwMode="auto">
              <a:xfrm>
                <a:off x="1934" y="2898"/>
                <a:ext cx="31" cy="51"/>
              </a:xfrm>
              <a:custGeom>
                <a:avLst/>
                <a:gdLst>
                  <a:gd name="T0" fmla="*/ 31 w 94"/>
                  <a:gd name="T1" fmla="*/ 18 h 152"/>
                  <a:gd name="T2" fmla="*/ 29 w 94"/>
                  <a:gd name="T3" fmla="*/ 7 h 152"/>
                  <a:gd name="T4" fmla="*/ 23 w 94"/>
                  <a:gd name="T5" fmla="*/ 1 h 152"/>
                  <a:gd name="T6" fmla="*/ 17 w 94"/>
                  <a:gd name="T7" fmla="*/ 0 h 152"/>
                  <a:gd name="T8" fmla="*/ 8 w 94"/>
                  <a:gd name="T9" fmla="*/ 2 h 152"/>
                  <a:gd name="T10" fmla="*/ 3 w 94"/>
                  <a:gd name="T11" fmla="*/ 8 h 152"/>
                  <a:gd name="T12" fmla="*/ 0 w 94"/>
                  <a:gd name="T13" fmla="*/ 16 h 152"/>
                  <a:gd name="T14" fmla="*/ 0 w 94"/>
                  <a:gd name="T15" fmla="*/ 34 h 152"/>
                  <a:gd name="T16" fmla="*/ 2 w 94"/>
                  <a:gd name="T17" fmla="*/ 44 h 152"/>
                  <a:gd name="T18" fmla="*/ 7 w 94"/>
                  <a:gd name="T19" fmla="*/ 49 h 152"/>
                  <a:gd name="T20" fmla="*/ 13 w 94"/>
                  <a:gd name="T21" fmla="*/ 51 h 152"/>
                  <a:gd name="T22" fmla="*/ 22 w 94"/>
                  <a:gd name="T23" fmla="*/ 50 h 152"/>
                  <a:gd name="T24" fmla="*/ 29 w 94"/>
                  <a:gd name="T25" fmla="*/ 45 h 152"/>
                  <a:gd name="T26" fmla="*/ 31 w 94"/>
                  <a:gd name="T27" fmla="*/ 38 h 152"/>
                  <a:gd name="T28" fmla="*/ 31 w 94"/>
                  <a:gd name="T29" fmla="*/ 32 h 152"/>
                  <a:gd name="T30" fmla="*/ 22 w 94"/>
                  <a:gd name="T31" fmla="*/ 32 h 152"/>
                  <a:gd name="T32" fmla="*/ 24 w 94"/>
                  <a:gd name="T33" fmla="*/ 34 h 152"/>
                  <a:gd name="T34" fmla="*/ 23 w 94"/>
                  <a:gd name="T35" fmla="*/ 38 h 152"/>
                  <a:gd name="T36" fmla="*/ 19 w 94"/>
                  <a:gd name="T37" fmla="*/ 43 h 152"/>
                  <a:gd name="T38" fmla="*/ 17 w 94"/>
                  <a:gd name="T39" fmla="*/ 44 h 152"/>
                  <a:gd name="T40" fmla="*/ 10 w 94"/>
                  <a:gd name="T41" fmla="*/ 42 h 152"/>
                  <a:gd name="T42" fmla="*/ 7 w 94"/>
                  <a:gd name="T43" fmla="*/ 37 h 152"/>
                  <a:gd name="T44" fmla="*/ 7 w 94"/>
                  <a:gd name="T45" fmla="*/ 23 h 152"/>
                  <a:gd name="T46" fmla="*/ 9 w 94"/>
                  <a:gd name="T47" fmla="*/ 12 h 152"/>
                  <a:gd name="T48" fmla="*/ 13 w 94"/>
                  <a:gd name="T49" fmla="*/ 8 h 152"/>
                  <a:gd name="T50" fmla="*/ 19 w 94"/>
                  <a:gd name="T51" fmla="*/ 8 h 152"/>
                  <a:gd name="T52" fmla="*/ 23 w 94"/>
                  <a:gd name="T53" fmla="*/ 12 h 152"/>
                  <a:gd name="T54" fmla="*/ 24 w 94"/>
                  <a:gd name="T55" fmla="*/ 18 h 152"/>
                  <a:gd name="T56" fmla="*/ 22 w 94"/>
                  <a:gd name="T57" fmla="*/ 16 h 152"/>
                  <a:gd name="T58" fmla="*/ 31 w 94"/>
                  <a:gd name="T59" fmla="*/ 16 h 152"/>
                  <a:gd name="T60" fmla="*/ 31 w 94"/>
                  <a:gd name="T61" fmla="*/ 18 h 15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4"/>
                  <a:gd name="T94" fmla="*/ 0 h 152"/>
                  <a:gd name="T95" fmla="*/ 94 w 94"/>
                  <a:gd name="T96" fmla="*/ 152 h 15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4" h="152">
                    <a:moveTo>
                      <a:pt x="94" y="53"/>
                    </a:moveTo>
                    <a:lnTo>
                      <a:pt x="88" y="20"/>
                    </a:lnTo>
                    <a:lnTo>
                      <a:pt x="70" y="4"/>
                    </a:lnTo>
                    <a:lnTo>
                      <a:pt x="52" y="0"/>
                    </a:lnTo>
                    <a:lnTo>
                      <a:pt x="24" y="6"/>
                    </a:lnTo>
                    <a:lnTo>
                      <a:pt x="8" y="24"/>
                    </a:lnTo>
                    <a:lnTo>
                      <a:pt x="0" y="49"/>
                    </a:lnTo>
                    <a:lnTo>
                      <a:pt x="0" y="101"/>
                    </a:lnTo>
                    <a:lnTo>
                      <a:pt x="7" y="130"/>
                    </a:lnTo>
                    <a:lnTo>
                      <a:pt x="21" y="145"/>
                    </a:lnTo>
                    <a:lnTo>
                      <a:pt x="40" y="152"/>
                    </a:lnTo>
                    <a:lnTo>
                      <a:pt x="67" y="149"/>
                    </a:lnTo>
                    <a:lnTo>
                      <a:pt x="88" y="133"/>
                    </a:lnTo>
                    <a:lnTo>
                      <a:pt x="94" y="113"/>
                    </a:lnTo>
                    <a:lnTo>
                      <a:pt x="94" y="95"/>
                    </a:lnTo>
                    <a:lnTo>
                      <a:pt x="68" y="95"/>
                    </a:lnTo>
                    <a:lnTo>
                      <a:pt x="73" y="100"/>
                    </a:lnTo>
                    <a:lnTo>
                      <a:pt x="70" y="113"/>
                    </a:lnTo>
                    <a:lnTo>
                      <a:pt x="57" y="128"/>
                    </a:lnTo>
                    <a:lnTo>
                      <a:pt x="52" y="131"/>
                    </a:lnTo>
                    <a:lnTo>
                      <a:pt x="30" y="124"/>
                    </a:lnTo>
                    <a:lnTo>
                      <a:pt x="22" y="109"/>
                    </a:lnTo>
                    <a:lnTo>
                      <a:pt x="20" y="69"/>
                    </a:lnTo>
                    <a:lnTo>
                      <a:pt x="26" y="37"/>
                    </a:lnTo>
                    <a:lnTo>
                      <a:pt x="40" y="24"/>
                    </a:lnTo>
                    <a:lnTo>
                      <a:pt x="59" y="23"/>
                    </a:lnTo>
                    <a:lnTo>
                      <a:pt x="71" y="37"/>
                    </a:lnTo>
                    <a:lnTo>
                      <a:pt x="73" y="53"/>
                    </a:lnTo>
                    <a:lnTo>
                      <a:pt x="68" y="48"/>
                    </a:lnTo>
                    <a:lnTo>
                      <a:pt x="94" y="48"/>
                    </a:lnTo>
                    <a:lnTo>
                      <a:pt x="94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4" name="Freeform 362"/>
              <p:cNvSpPr>
                <a:spLocks/>
              </p:cNvSpPr>
              <p:nvPr/>
            </p:nvSpPr>
            <p:spPr bwMode="auto">
              <a:xfrm>
                <a:off x="1996" y="2932"/>
                <a:ext cx="18" cy="17"/>
              </a:xfrm>
              <a:custGeom>
                <a:avLst/>
                <a:gdLst>
                  <a:gd name="T0" fmla="*/ 0 w 52"/>
                  <a:gd name="T1" fmla="*/ 9 h 52"/>
                  <a:gd name="T2" fmla="*/ 0 w 52"/>
                  <a:gd name="T3" fmla="*/ 15 h 52"/>
                  <a:gd name="T4" fmla="*/ 0 w 52"/>
                  <a:gd name="T5" fmla="*/ 17 h 52"/>
                  <a:gd name="T6" fmla="*/ 4 w 52"/>
                  <a:gd name="T7" fmla="*/ 17 h 52"/>
                  <a:gd name="T8" fmla="*/ 7 w 52"/>
                  <a:gd name="T9" fmla="*/ 16 h 52"/>
                  <a:gd name="T10" fmla="*/ 11 w 52"/>
                  <a:gd name="T11" fmla="*/ 14 h 52"/>
                  <a:gd name="T12" fmla="*/ 13 w 52"/>
                  <a:gd name="T13" fmla="*/ 12 h 52"/>
                  <a:gd name="T14" fmla="*/ 15 w 52"/>
                  <a:gd name="T15" fmla="*/ 10 h 52"/>
                  <a:gd name="T16" fmla="*/ 17 w 52"/>
                  <a:gd name="T17" fmla="*/ 8 h 52"/>
                  <a:gd name="T18" fmla="*/ 18 w 52"/>
                  <a:gd name="T19" fmla="*/ 5 h 52"/>
                  <a:gd name="T20" fmla="*/ 18 w 52"/>
                  <a:gd name="T21" fmla="*/ 1 h 52"/>
                  <a:gd name="T22" fmla="*/ 16 w 52"/>
                  <a:gd name="T23" fmla="*/ 0 h 52"/>
                  <a:gd name="T24" fmla="*/ 7 w 52"/>
                  <a:gd name="T25" fmla="*/ 0 h 52"/>
                  <a:gd name="T26" fmla="*/ 9 w 52"/>
                  <a:gd name="T27" fmla="*/ 1 h 52"/>
                  <a:gd name="T28" fmla="*/ 8 w 52"/>
                  <a:gd name="T29" fmla="*/ 5 h 52"/>
                  <a:gd name="T30" fmla="*/ 7 w 52"/>
                  <a:gd name="T31" fmla="*/ 8 h 52"/>
                  <a:gd name="T32" fmla="*/ 3 w 52"/>
                  <a:gd name="T33" fmla="*/ 9 h 52"/>
                  <a:gd name="T34" fmla="*/ 0 w 52"/>
                  <a:gd name="T35" fmla="*/ 10 h 52"/>
                  <a:gd name="T36" fmla="*/ 0 w 52"/>
                  <a:gd name="T37" fmla="*/ 9 h 5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2"/>
                  <a:gd name="T58" fmla="*/ 0 h 52"/>
                  <a:gd name="T59" fmla="*/ 52 w 52"/>
                  <a:gd name="T60" fmla="*/ 52 h 5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2" h="52">
                    <a:moveTo>
                      <a:pt x="0" y="26"/>
                    </a:moveTo>
                    <a:lnTo>
                      <a:pt x="0" y="46"/>
                    </a:lnTo>
                    <a:lnTo>
                      <a:pt x="0" y="52"/>
                    </a:lnTo>
                    <a:lnTo>
                      <a:pt x="12" y="51"/>
                    </a:lnTo>
                    <a:lnTo>
                      <a:pt x="21" y="49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9" y="24"/>
                    </a:lnTo>
                    <a:lnTo>
                      <a:pt x="51" y="14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21" y="0"/>
                    </a:lnTo>
                    <a:lnTo>
                      <a:pt x="26" y="4"/>
                    </a:lnTo>
                    <a:lnTo>
                      <a:pt x="23" y="15"/>
                    </a:lnTo>
                    <a:lnTo>
                      <a:pt x="19" y="24"/>
                    </a:lnTo>
                    <a:lnTo>
                      <a:pt x="10" y="28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5" name="Freeform 363"/>
              <p:cNvSpPr>
                <a:spLocks/>
              </p:cNvSpPr>
              <p:nvPr/>
            </p:nvSpPr>
            <p:spPr bwMode="auto">
              <a:xfrm>
                <a:off x="1996" y="2898"/>
                <a:ext cx="18" cy="27"/>
              </a:xfrm>
              <a:custGeom>
                <a:avLst/>
                <a:gdLst>
                  <a:gd name="T0" fmla="*/ 0 w 52"/>
                  <a:gd name="T1" fmla="*/ 22 h 79"/>
                  <a:gd name="T2" fmla="*/ 0 w 52"/>
                  <a:gd name="T3" fmla="*/ 27 h 79"/>
                  <a:gd name="T4" fmla="*/ 16 w 52"/>
                  <a:gd name="T5" fmla="*/ 27 h 79"/>
                  <a:gd name="T6" fmla="*/ 16 w 52"/>
                  <a:gd name="T7" fmla="*/ 24 h 79"/>
                  <a:gd name="T8" fmla="*/ 18 w 52"/>
                  <a:gd name="T9" fmla="*/ 24 h 79"/>
                  <a:gd name="T10" fmla="*/ 18 w 52"/>
                  <a:gd name="T11" fmla="*/ 18 h 79"/>
                  <a:gd name="T12" fmla="*/ 17 w 52"/>
                  <a:gd name="T13" fmla="*/ 14 h 79"/>
                  <a:gd name="T14" fmla="*/ 16 w 52"/>
                  <a:gd name="T15" fmla="*/ 10 h 79"/>
                  <a:gd name="T16" fmla="*/ 14 w 52"/>
                  <a:gd name="T17" fmla="*/ 8 h 79"/>
                  <a:gd name="T18" fmla="*/ 12 w 52"/>
                  <a:gd name="T19" fmla="*/ 5 h 79"/>
                  <a:gd name="T20" fmla="*/ 9 w 52"/>
                  <a:gd name="T21" fmla="*/ 3 h 79"/>
                  <a:gd name="T22" fmla="*/ 5 w 52"/>
                  <a:gd name="T23" fmla="*/ 3 h 79"/>
                  <a:gd name="T24" fmla="*/ 0 w 52"/>
                  <a:gd name="T25" fmla="*/ 2 h 79"/>
                  <a:gd name="T26" fmla="*/ 0 w 52"/>
                  <a:gd name="T27" fmla="*/ 0 h 79"/>
                  <a:gd name="T28" fmla="*/ 0 w 52"/>
                  <a:gd name="T29" fmla="*/ 8 h 79"/>
                  <a:gd name="T30" fmla="*/ 3 w 52"/>
                  <a:gd name="T31" fmla="*/ 8 h 79"/>
                  <a:gd name="T32" fmla="*/ 7 w 52"/>
                  <a:gd name="T33" fmla="*/ 10 h 79"/>
                  <a:gd name="T34" fmla="*/ 7 w 52"/>
                  <a:gd name="T35" fmla="*/ 12 h 79"/>
                  <a:gd name="T36" fmla="*/ 8 w 52"/>
                  <a:gd name="T37" fmla="*/ 14 h 79"/>
                  <a:gd name="T38" fmla="*/ 9 w 52"/>
                  <a:gd name="T39" fmla="*/ 18 h 79"/>
                  <a:gd name="T40" fmla="*/ 9 w 52"/>
                  <a:gd name="T41" fmla="*/ 22 h 79"/>
                  <a:gd name="T42" fmla="*/ 0 w 52"/>
                  <a:gd name="T43" fmla="*/ 22 h 79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2"/>
                  <a:gd name="T67" fmla="*/ 0 h 79"/>
                  <a:gd name="T68" fmla="*/ 52 w 52"/>
                  <a:gd name="T69" fmla="*/ 79 h 79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2" h="79">
                    <a:moveTo>
                      <a:pt x="0" y="64"/>
                    </a:moveTo>
                    <a:lnTo>
                      <a:pt x="0" y="79"/>
                    </a:lnTo>
                    <a:lnTo>
                      <a:pt x="47" y="79"/>
                    </a:lnTo>
                    <a:lnTo>
                      <a:pt x="47" y="69"/>
                    </a:lnTo>
                    <a:lnTo>
                      <a:pt x="52" y="69"/>
                    </a:lnTo>
                    <a:lnTo>
                      <a:pt x="52" y="54"/>
                    </a:lnTo>
                    <a:lnTo>
                      <a:pt x="50" y="41"/>
                    </a:lnTo>
                    <a:lnTo>
                      <a:pt x="46" y="30"/>
                    </a:lnTo>
                    <a:lnTo>
                      <a:pt x="41" y="22"/>
                    </a:lnTo>
                    <a:lnTo>
                      <a:pt x="34" y="15"/>
                    </a:lnTo>
                    <a:lnTo>
                      <a:pt x="26" y="10"/>
                    </a:lnTo>
                    <a:lnTo>
                      <a:pt x="14" y="8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0" y="23"/>
                    </a:lnTo>
                    <a:lnTo>
                      <a:pt x="19" y="29"/>
                    </a:lnTo>
                    <a:lnTo>
                      <a:pt x="21" y="34"/>
                    </a:lnTo>
                    <a:lnTo>
                      <a:pt x="23" y="41"/>
                    </a:lnTo>
                    <a:lnTo>
                      <a:pt x="26" y="52"/>
                    </a:lnTo>
                    <a:lnTo>
                      <a:pt x="26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6" name="Freeform 364"/>
              <p:cNvSpPr>
                <a:spLocks/>
              </p:cNvSpPr>
              <p:nvPr/>
            </p:nvSpPr>
            <p:spPr bwMode="auto">
              <a:xfrm>
                <a:off x="1979" y="2898"/>
                <a:ext cx="17" cy="51"/>
              </a:xfrm>
              <a:custGeom>
                <a:avLst/>
                <a:gdLst>
                  <a:gd name="T0" fmla="*/ 17 w 52"/>
                  <a:gd name="T1" fmla="*/ 7 h 152"/>
                  <a:gd name="T2" fmla="*/ 17 w 52"/>
                  <a:gd name="T3" fmla="*/ 0 h 152"/>
                  <a:gd name="T4" fmla="*/ 17 w 52"/>
                  <a:gd name="T5" fmla="*/ 2 h 152"/>
                  <a:gd name="T6" fmla="*/ 17 w 52"/>
                  <a:gd name="T7" fmla="*/ 0 h 152"/>
                  <a:gd name="T8" fmla="*/ 8 w 52"/>
                  <a:gd name="T9" fmla="*/ 2 h 152"/>
                  <a:gd name="T10" fmla="*/ 2 w 52"/>
                  <a:gd name="T11" fmla="*/ 8 h 152"/>
                  <a:gd name="T12" fmla="*/ 0 w 52"/>
                  <a:gd name="T13" fmla="*/ 16 h 152"/>
                  <a:gd name="T14" fmla="*/ 0 w 52"/>
                  <a:gd name="T15" fmla="*/ 34 h 152"/>
                  <a:gd name="T16" fmla="*/ 3 w 52"/>
                  <a:gd name="T17" fmla="*/ 44 h 152"/>
                  <a:gd name="T18" fmla="*/ 8 w 52"/>
                  <a:gd name="T19" fmla="*/ 49 h 152"/>
                  <a:gd name="T20" fmla="*/ 10 w 52"/>
                  <a:gd name="T21" fmla="*/ 50 h 152"/>
                  <a:gd name="T22" fmla="*/ 17 w 52"/>
                  <a:gd name="T23" fmla="*/ 51 h 152"/>
                  <a:gd name="T24" fmla="*/ 17 w 52"/>
                  <a:gd name="T25" fmla="*/ 42 h 152"/>
                  <a:gd name="T26" fmla="*/ 17 w 52"/>
                  <a:gd name="T27" fmla="*/ 44 h 152"/>
                  <a:gd name="T28" fmla="*/ 12 w 52"/>
                  <a:gd name="T29" fmla="*/ 42 h 152"/>
                  <a:gd name="T30" fmla="*/ 8 w 52"/>
                  <a:gd name="T31" fmla="*/ 32 h 152"/>
                  <a:gd name="T32" fmla="*/ 8 w 52"/>
                  <a:gd name="T33" fmla="*/ 28 h 152"/>
                  <a:gd name="T34" fmla="*/ 7 w 52"/>
                  <a:gd name="T35" fmla="*/ 27 h 152"/>
                  <a:gd name="T36" fmla="*/ 17 w 52"/>
                  <a:gd name="T37" fmla="*/ 27 h 152"/>
                  <a:gd name="T38" fmla="*/ 17 w 52"/>
                  <a:gd name="T39" fmla="*/ 21 h 152"/>
                  <a:gd name="T40" fmla="*/ 7 w 52"/>
                  <a:gd name="T41" fmla="*/ 21 h 152"/>
                  <a:gd name="T42" fmla="*/ 8 w 52"/>
                  <a:gd name="T43" fmla="*/ 21 h 152"/>
                  <a:gd name="T44" fmla="*/ 9 w 52"/>
                  <a:gd name="T45" fmla="*/ 14 h 152"/>
                  <a:gd name="T46" fmla="*/ 10 w 52"/>
                  <a:gd name="T47" fmla="*/ 10 h 152"/>
                  <a:gd name="T48" fmla="*/ 13 w 52"/>
                  <a:gd name="T49" fmla="*/ 8 h 152"/>
                  <a:gd name="T50" fmla="*/ 17 w 52"/>
                  <a:gd name="T51" fmla="*/ 7 h 15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2"/>
                  <a:gd name="T79" fmla="*/ 0 h 152"/>
                  <a:gd name="T80" fmla="*/ 52 w 52"/>
                  <a:gd name="T81" fmla="*/ 152 h 15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2" h="152">
                    <a:moveTo>
                      <a:pt x="52" y="22"/>
                    </a:moveTo>
                    <a:lnTo>
                      <a:pt x="52" y="0"/>
                    </a:lnTo>
                    <a:lnTo>
                      <a:pt x="52" y="6"/>
                    </a:lnTo>
                    <a:lnTo>
                      <a:pt x="52" y="0"/>
                    </a:lnTo>
                    <a:lnTo>
                      <a:pt x="23" y="6"/>
                    </a:lnTo>
                    <a:lnTo>
                      <a:pt x="7" y="24"/>
                    </a:lnTo>
                    <a:lnTo>
                      <a:pt x="0" y="49"/>
                    </a:lnTo>
                    <a:lnTo>
                      <a:pt x="0" y="101"/>
                    </a:lnTo>
                    <a:lnTo>
                      <a:pt x="8" y="130"/>
                    </a:lnTo>
                    <a:lnTo>
                      <a:pt x="23" y="145"/>
                    </a:lnTo>
                    <a:lnTo>
                      <a:pt x="32" y="150"/>
                    </a:lnTo>
                    <a:lnTo>
                      <a:pt x="52" y="152"/>
                    </a:lnTo>
                    <a:lnTo>
                      <a:pt x="52" y="126"/>
                    </a:lnTo>
                    <a:lnTo>
                      <a:pt x="52" y="131"/>
                    </a:lnTo>
                    <a:lnTo>
                      <a:pt x="36" y="126"/>
                    </a:lnTo>
                    <a:lnTo>
                      <a:pt x="25" y="96"/>
                    </a:lnTo>
                    <a:lnTo>
                      <a:pt x="25" y="84"/>
                    </a:lnTo>
                    <a:lnTo>
                      <a:pt x="20" y="79"/>
                    </a:lnTo>
                    <a:lnTo>
                      <a:pt x="52" y="79"/>
                    </a:lnTo>
                    <a:lnTo>
                      <a:pt x="52" y="64"/>
                    </a:lnTo>
                    <a:lnTo>
                      <a:pt x="20" y="64"/>
                    </a:lnTo>
                    <a:lnTo>
                      <a:pt x="25" y="64"/>
                    </a:lnTo>
                    <a:lnTo>
                      <a:pt x="28" y="41"/>
                    </a:lnTo>
                    <a:lnTo>
                      <a:pt x="32" y="29"/>
                    </a:lnTo>
                    <a:lnTo>
                      <a:pt x="41" y="23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7" name="Freeform 365"/>
              <p:cNvSpPr>
                <a:spLocks/>
              </p:cNvSpPr>
              <p:nvPr/>
            </p:nvSpPr>
            <p:spPr bwMode="auto">
              <a:xfrm>
                <a:off x="1678" y="3013"/>
                <a:ext cx="35" cy="52"/>
              </a:xfrm>
              <a:custGeom>
                <a:avLst/>
                <a:gdLst>
                  <a:gd name="T0" fmla="*/ 35 w 105"/>
                  <a:gd name="T1" fmla="*/ 36 h 156"/>
                  <a:gd name="T2" fmla="*/ 34 w 105"/>
                  <a:gd name="T3" fmla="*/ 31 h 156"/>
                  <a:gd name="T4" fmla="*/ 27 w 105"/>
                  <a:gd name="T5" fmla="*/ 25 h 156"/>
                  <a:gd name="T6" fmla="*/ 11 w 105"/>
                  <a:gd name="T7" fmla="*/ 15 h 156"/>
                  <a:gd name="T8" fmla="*/ 10 w 105"/>
                  <a:gd name="T9" fmla="*/ 13 h 156"/>
                  <a:gd name="T10" fmla="*/ 13 w 105"/>
                  <a:gd name="T11" fmla="*/ 9 h 156"/>
                  <a:gd name="T12" fmla="*/ 19 w 105"/>
                  <a:gd name="T13" fmla="*/ 7 h 156"/>
                  <a:gd name="T14" fmla="*/ 24 w 105"/>
                  <a:gd name="T15" fmla="*/ 9 h 156"/>
                  <a:gd name="T16" fmla="*/ 26 w 105"/>
                  <a:gd name="T17" fmla="*/ 15 h 156"/>
                  <a:gd name="T18" fmla="*/ 24 w 105"/>
                  <a:gd name="T19" fmla="*/ 13 h 156"/>
                  <a:gd name="T20" fmla="*/ 33 w 105"/>
                  <a:gd name="T21" fmla="*/ 13 h 156"/>
                  <a:gd name="T22" fmla="*/ 35 w 105"/>
                  <a:gd name="T23" fmla="*/ 15 h 156"/>
                  <a:gd name="T24" fmla="*/ 32 w 105"/>
                  <a:gd name="T25" fmla="*/ 6 h 156"/>
                  <a:gd name="T26" fmla="*/ 25 w 105"/>
                  <a:gd name="T27" fmla="*/ 1 h 156"/>
                  <a:gd name="T28" fmla="*/ 19 w 105"/>
                  <a:gd name="T29" fmla="*/ 0 h 156"/>
                  <a:gd name="T30" fmla="*/ 11 w 105"/>
                  <a:gd name="T31" fmla="*/ 1 h 156"/>
                  <a:gd name="T32" fmla="*/ 6 w 105"/>
                  <a:gd name="T33" fmla="*/ 5 h 156"/>
                  <a:gd name="T34" fmla="*/ 3 w 105"/>
                  <a:gd name="T35" fmla="*/ 9 h 156"/>
                  <a:gd name="T36" fmla="*/ 4 w 105"/>
                  <a:gd name="T37" fmla="*/ 18 h 156"/>
                  <a:gd name="T38" fmla="*/ 10 w 105"/>
                  <a:gd name="T39" fmla="*/ 25 h 156"/>
                  <a:gd name="T40" fmla="*/ 25 w 105"/>
                  <a:gd name="T41" fmla="*/ 33 h 156"/>
                  <a:gd name="T42" fmla="*/ 26 w 105"/>
                  <a:gd name="T43" fmla="*/ 36 h 156"/>
                  <a:gd name="T44" fmla="*/ 24 w 105"/>
                  <a:gd name="T45" fmla="*/ 42 h 156"/>
                  <a:gd name="T46" fmla="*/ 19 w 105"/>
                  <a:gd name="T47" fmla="*/ 45 h 156"/>
                  <a:gd name="T48" fmla="*/ 12 w 105"/>
                  <a:gd name="T49" fmla="*/ 42 h 156"/>
                  <a:gd name="T50" fmla="*/ 10 w 105"/>
                  <a:gd name="T51" fmla="*/ 37 h 156"/>
                  <a:gd name="T52" fmla="*/ 10 w 105"/>
                  <a:gd name="T53" fmla="*/ 34 h 156"/>
                  <a:gd name="T54" fmla="*/ 0 w 105"/>
                  <a:gd name="T55" fmla="*/ 34 h 156"/>
                  <a:gd name="T56" fmla="*/ 1 w 105"/>
                  <a:gd name="T57" fmla="*/ 34 h 156"/>
                  <a:gd name="T58" fmla="*/ 4 w 105"/>
                  <a:gd name="T59" fmla="*/ 45 h 156"/>
                  <a:gd name="T60" fmla="*/ 8 w 105"/>
                  <a:gd name="T61" fmla="*/ 50 h 156"/>
                  <a:gd name="T62" fmla="*/ 19 w 105"/>
                  <a:gd name="T63" fmla="*/ 52 h 156"/>
                  <a:gd name="T64" fmla="*/ 28 w 105"/>
                  <a:gd name="T65" fmla="*/ 50 h 156"/>
                  <a:gd name="T66" fmla="*/ 34 w 105"/>
                  <a:gd name="T67" fmla="*/ 43 h 156"/>
                  <a:gd name="T68" fmla="*/ 35 w 105"/>
                  <a:gd name="T69" fmla="*/ 36 h 156"/>
                  <a:gd name="T70" fmla="*/ 33 w 105"/>
                  <a:gd name="T71" fmla="*/ 34 h 156"/>
                  <a:gd name="T72" fmla="*/ 35 w 105"/>
                  <a:gd name="T73" fmla="*/ 36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5"/>
                  <a:gd name="T112" fmla="*/ 0 h 156"/>
                  <a:gd name="T113" fmla="*/ 105 w 105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5" h="156">
                    <a:moveTo>
                      <a:pt x="105" y="107"/>
                    </a:moveTo>
                    <a:lnTo>
                      <a:pt x="101" y="93"/>
                    </a:lnTo>
                    <a:lnTo>
                      <a:pt x="81" y="74"/>
                    </a:lnTo>
                    <a:lnTo>
                      <a:pt x="34" y="46"/>
                    </a:lnTo>
                    <a:lnTo>
                      <a:pt x="31" y="38"/>
                    </a:lnTo>
                    <a:lnTo>
                      <a:pt x="38" y="26"/>
                    </a:lnTo>
                    <a:lnTo>
                      <a:pt x="57" y="21"/>
                    </a:lnTo>
                    <a:lnTo>
                      <a:pt x="71" y="26"/>
                    </a:lnTo>
                    <a:lnTo>
                      <a:pt x="79" y="44"/>
                    </a:lnTo>
                    <a:lnTo>
                      <a:pt x="73" y="38"/>
                    </a:lnTo>
                    <a:lnTo>
                      <a:pt x="100" y="38"/>
                    </a:lnTo>
                    <a:lnTo>
                      <a:pt x="105" y="44"/>
                    </a:lnTo>
                    <a:lnTo>
                      <a:pt x="97" y="17"/>
                    </a:lnTo>
                    <a:lnTo>
                      <a:pt x="76" y="3"/>
                    </a:lnTo>
                    <a:lnTo>
                      <a:pt x="57" y="0"/>
                    </a:lnTo>
                    <a:lnTo>
                      <a:pt x="32" y="4"/>
                    </a:lnTo>
                    <a:lnTo>
                      <a:pt x="18" y="15"/>
                    </a:lnTo>
                    <a:lnTo>
                      <a:pt x="10" y="27"/>
                    </a:lnTo>
                    <a:lnTo>
                      <a:pt x="12" y="53"/>
                    </a:lnTo>
                    <a:lnTo>
                      <a:pt x="31" y="75"/>
                    </a:lnTo>
                    <a:lnTo>
                      <a:pt x="76" y="100"/>
                    </a:lnTo>
                    <a:lnTo>
                      <a:pt x="79" y="107"/>
                    </a:lnTo>
                    <a:lnTo>
                      <a:pt x="71" y="127"/>
                    </a:lnTo>
                    <a:lnTo>
                      <a:pt x="57" y="135"/>
                    </a:lnTo>
                    <a:lnTo>
                      <a:pt x="37" y="127"/>
                    </a:lnTo>
                    <a:lnTo>
                      <a:pt x="31" y="112"/>
                    </a:lnTo>
                    <a:lnTo>
                      <a:pt x="31" y="102"/>
                    </a:lnTo>
                    <a:lnTo>
                      <a:pt x="0" y="102"/>
                    </a:lnTo>
                    <a:lnTo>
                      <a:pt x="4" y="102"/>
                    </a:lnTo>
                    <a:lnTo>
                      <a:pt x="12" y="136"/>
                    </a:lnTo>
                    <a:lnTo>
                      <a:pt x="23" y="149"/>
                    </a:lnTo>
                    <a:lnTo>
                      <a:pt x="57" y="156"/>
                    </a:lnTo>
                    <a:lnTo>
                      <a:pt x="83" y="149"/>
                    </a:lnTo>
                    <a:lnTo>
                      <a:pt x="101" y="129"/>
                    </a:lnTo>
                    <a:lnTo>
                      <a:pt x="105" y="107"/>
                    </a:lnTo>
                    <a:lnTo>
                      <a:pt x="100" y="102"/>
                    </a:lnTo>
                    <a:lnTo>
                      <a:pt x="105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8" name="Rectangle 366"/>
              <p:cNvSpPr>
                <a:spLocks noChangeArrowheads="1"/>
              </p:cNvSpPr>
              <p:nvPr/>
            </p:nvSpPr>
            <p:spPr bwMode="auto">
              <a:xfrm>
                <a:off x="1723" y="2994"/>
                <a:ext cx="9" cy="6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9" name="Rectangle 367"/>
              <p:cNvSpPr>
                <a:spLocks noChangeArrowheads="1"/>
              </p:cNvSpPr>
              <p:nvPr/>
            </p:nvSpPr>
            <p:spPr bwMode="auto">
              <a:xfrm>
                <a:off x="1744" y="3014"/>
                <a:ext cx="10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0" name="Rectangle 368"/>
              <p:cNvSpPr>
                <a:spLocks noChangeArrowheads="1"/>
              </p:cNvSpPr>
              <p:nvPr/>
            </p:nvSpPr>
            <p:spPr bwMode="auto">
              <a:xfrm>
                <a:off x="1744" y="2994"/>
                <a:ext cx="10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1" name="Freeform 369"/>
              <p:cNvSpPr>
                <a:spLocks/>
              </p:cNvSpPr>
              <p:nvPr/>
            </p:nvSpPr>
            <p:spPr bwMode="auto">
              <a:xfrm>
                <a:off x="1759" y="3001"/>
                <a:ext cx="28" cy="64"/>
              </a:xfrm>
              <a:custGeom>
                <a:avLst/>
                <a:gdLst>
                  <a:gd name="T0" fmla="*/ 0 w 85"/>
                  <a:gd name="T1" fmla="*/ 12 h 191"/>
                  <a:gd name="T2" fmla="*/ 0 w 85"/>
                  <a:gd name="T3" fmla="*/ 19 h 191"/>
                  <a:gd name="T4" fmla="*/ 9 w 85"/>
                  <a:gd name="T5" fmla="*/ 19 h 191"/>
                  <a:gd name="T6" fmla="*/ 9 w 85"/>
                  <a:gd name="T7" fmla="*/ 53 h 191"/>
                  <a:gd name="T8" fmla="*/ 10 w 85"/>
                  <a:gd name="T9" fmla="*/ 57 h 191"/>
                  <a:gd name="T10" fmla="*/ 12 w 85"/>
                  <a:gd name="T11" fmla="*/ 61 h 191"/>
                  <a:gd name="T12" fmla="*/ 15 w 85"/>
                  <a:gd name="T13" fmla="*/ 63 h 191"/>
                  <a:gd name="T14" fmla="*/ 18 w 85"/>
                  <a:gd name="T15" fmla="*/ 64 h 191"/>
                  <a:gd name="T16" fmla="*/ 21 w 85"/>
                  <a:gd name="T17" fmla="*/ 64 h 191"/>
                  <a:gd name="T18" fmla="*/ 25 w 85"/>
                  <a:gd name="T19" fmla="*/ 63 h 191"/>
                  <a:gd name="T20" fmla="*/ 28 w 85"/>
                  <a:gd name="T21" fmla="*/ 62 h 191"/>
                  <a:gd name="T22" fmla="*/ 27 w 85"/>
                  <a:gd name="T23" fmla="*/ 60 h 191"/>
                  <a:gd name="T24" fmla="*/ 27 w 85"/>
                  <a:gd name="T25" fmla="*/ 55 h 191"/>
                  <a:gd name="T26" fmla="*/ 28 w 85"/>
                  <a:gd name="T27" fmla="*/ 55 h 191"/>
                  <a:gd name="T28" fmla="*/ 25 w 85"/>
                  <a:gd name="T29" fmla="*/ 55 h 191"/>
                  <a:gd name="T30" fmla="*/ 22 w 85"/>
                  <a:gd name="T31" fmla="*/ 55 h 191"/>
                  <a:gd name="T32" fmla="*/ 21 w 85"/>
                  <a:gd name="T33" fmla="*/ 54 h 191"/>
                  <a:gd name="T34" fmla="*/ 18 w 85"/>
                  <a:gd name="T35" fmla="*/ 53 h 191"/>
                  <a:gd name="T36" fmla="*/ 17 w 85"/>
                  <a:gd name="T37" fmla="*/ 51 h 191"/>
                  <a:gd name="T38" fmla="*/ 17 w 85"/>
                  <a:gd name="T39" fmla="*/ 48 h 191"/>
                  <a:gd name="T40" fmla="*/ 16 w 85"/>
                  <a:gd name="T41" fmla="*/ 48 h 191"/>
                  <a:gd name="T42" fmla="*/ 16 w 85"/>
                  <a:gd name="T43" fmla="*/ 19 h 191"/>
                  <a:gd name="T44" fmla="*/ 27 w 85"/>
                  <a:gd name="T45" fmla="*/ 19 h 191"/>
                  <a:gd name="T46" fmla="*/ 27 w 85"/>
                  <a:gd name="T47" fmla="*/ 12 h 191"/>
                  <a:gd name="T48" fmla="*/ 16 w 85"/>
                  <a:gd name="T49" fmla="*/ 12 h 191"/>
                  <a:gd name="T50" fmla="*/ 16 w 85"/>
                  <a:gd name="T51" fmla="*/ 0 h 191"/>
                  <a:gd name="T52" fmla="*/ 9 w 85"/>
                  <a:gd name="T53" fmla="*/ 4 h 191"/>
                  <a:gd name="T54" fmla="*/ 9 w 85"/>
                  <a:gd name="T55" fmla="*/ 12 h 191"/>
                  <a:gd name="T56" fmla="*/ 0 w 85"/>
                  <a:gd name="T57" fmla="*/ 12 h 191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85"/>
                  <a:gd name="T88" fmla="*/ 0 h 191"/>
                  <a:gd name="T89" fmla="*/ 85 w 85"/>
                  <a:gd name="T90" fmla="*/ 191 h 191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85" h="191">
                    <a:moveTo>
                      <a:pt x="0" y="37"/>
                    </a:moveTo>
                    <a:lnTo>
                      <a:pt x="0" y="58"/>
                    </a:lnTo>
                    <a:lnTo>
                      <a:pt x="27" y="58"/>
                    </a:lnTo>
                    <a:lnTo>
                      <a:pt x="27" y="159"/>
                    </a:lnTo>
                    <a:lnTo>
                      <a:pt x="29" y="171"/>
                    </a:lnTo>
                    <a:lnTo>
                      <a:pt x="35" y="182"/>
                    </a:lnTo>
                    <a:lnTo>
                      <a:pt x="47" y="189"/>
                    </a:lnTo>
                    <a:lnTo>
                      <a:pt x="54" y="190"/>
                    </a:lnTo>
                    <a:lnTo>
                      <a:pt x="64" y="191"/>
                    </a:lnTo>
                    <a:lnTo>
                      <a:pt x="75" y="189"/>
                    </a:lnTo>
                    <a:lnTo>
                      <a:pt x="85" y="185"/>
                    </a:lnTo>
                    <a:lnTo>
                      <a:pt x="81" y="180"/>
                    </a:lnTo>
                    <a:lnTo>
                      <a:pt x="81" y="165"/>
                    </a:lnTo>
                    <a:lnTo>
                      <a:pt x="85" y="165"/>
                    </a:lnTo>
                    <a:lnTo>
                      <a:pt x="75" y="165"/>
                    </a:lnTo>
                    <a:lnTo>
                      <a:pt x="67" y="165"/>
                    </a:lnTo>
                    <a:lnTo>
                      <a:pt x="63" y="162"/>
                    </a:lnTo>
                    <a:lnTo>
                      <a:pt x="55" y="158"/>
                    </a:lnTo>
                    <a:lnTo>
                      <a:pt x="53" y="152"/>
                    </a:lnTo>
                    <a:lnTo>
                      <a:pt x="53" y="143"/>
                    </a:lnTo>
                    <a:lnTo>
                      <a:pt x="48" y="143"/>
                    </a:lnTo>
                    <a:lnTo>
                      <a:pt x="48" y="58"/>
                    </a:lnTo>
                    <a:lnTo>
                      <a:pt x="81" y="58"/>
                    </a:lnTo>
                    <a:lnTo>
                      <a:pt x="81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2" name="Freeform 370"/>
              <p:cNvSpPr>
                <a:spLocks/>
              </p:cNvSpPr>
              <p:nvPr/>
            </p:nvSpPr>
            <p:spPr bwMode="auto">
              <a:xfrm>
                <a:off x="2961" y="2202"/>
                <a:ext cx="35" cy="69"/>
              </a:xfrm>
              <a:custGeom>
                <a:avLst/>
                <a:gdLst>
                  <a:gd name="T0" fmla="*/ 35 w 105"/>
                  <a:gd name="T1" fmla="*/ 69 h 206"/>
                  <a:gd name="T2" fmla="*/ 35 w 105"/>
                  <a:gd name="T3" fmla="*/ 60 h 206"/>
                  <a:gd name="T4" fmla="*/ 9 w 105"/>
                  <a:gd name="T5" fmla="*/ 60 h 206"/>
                  <a:gd name="T6" fmla="*/ 9 w 105"/>
                  <a:gd name="T7" fmla="*/ 37 h 206"/>
                  <a:gd name="T8" fmla="*/ 33 w 105"/>
                  <a:gd name="T9" fmla="*/ 37 h 206"/>
                  <a:gd name="T10" fmla="*/ 33 w 105"/>
                  <a:gd name="T11" fmla="*/ 30 h 206"/>
                  <a:gd name="T12" fmla="*/ 9 w 105"/>
                  <a:gd name="T13" fmla="*/ 30 h 206"/>
                  <a:gd name="T14" fmla="*/ 9 w 105"/>
                  <a:gd name="T15" fmla="*/ 9 h 206"/>
                  <a:gd name="T16" fmla="*/ 35 w 105"/>
                  <a:gd name="T17" fmla="*/ 9 h 206"/>
                  <a:gd name="T18" fmla="*/ 35 w 105"/>
                  <a:gd name="T19" fmla="*/ 0 h 206"/>
                  <a:gd name="T20" fmla="*/ 0 w 105"/>
                  <a:gd name="T21" fmla="*/ 0 h 206"/>
                  <a:gd name="T22" fmla="*/ 0 w 105"/>
                  <a:gd name="T23" fmla="*/ 69 h 206"/>
                  <a:gd name="T24" fmla="*/ 35 w 105"/>
                  <a:gd name="T25" fmla="*/ 69 h 20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05"/>
                  <a:gd name="T40" fmla="*/ 0 h 206"/>
                  <a:gd name="T41" fmla="*/ 105 w 105"/>
                  <a:gd name="T42" fmla="*/ 206 h 20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05" h="206">
                    <a:moveTo>
                      <a:pt x="105" y="206"/>
                    </a:moveTo>
                    <a:lnTo>
                      <a:pt x="105" y="179"/>
                    </a:lnTo>
                    <a:lnTo>
                      <a:pt x="26" y="179"/>
                    </a:lnTo>
                    <a:lnTo>
                      <a:pt x="26" y="111"/>
                    </a:lnTo>
                    <a:lnTo>
                      <a:pt x="100" y="111"/>
                    </a:lnTo>
                    <a:lnTo>
                      <a:pt x="100" y="90"/>
                    </a:lnTo>
                    <a:lnTo>
                      <a:pt x="26" y="90"/>
                    </a:lnTo>
                    <a:lnTo>
                      <a:pt x="26" y="26"/>
                    </a:lnTo>
                    <a:lnTo>
                      <a:pt x="105" y="26"/>
                    </a:lnTo>
                    <a:lnTo>
                      <a:pt x="105" y="0"/>
                    </a:lnTo>
                    <a:lnTo>
                      <a:pt x="0" y="0"/>
                    </a:lnTo>
                    <a:lnTo>
                      <a:pt x="0" y="206"/>
                    </a:lnTo>
                    <a:lnTo>
                      <a:pt x="105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3" name="Freeform 371"/>
              <p:cNvSpPr>
                <a:spLocks/>
              </p:cNvSpPr>
              <p:nvPr/>
            </p:nvSpPr>
            <p:spPr bwMode="auto">
              <a:xfrm>
                <a:off x="3002" y="2222"/>
                <a:ext cx="41" cy="49"/>
              </a:xfrm>
              <a:custGeom>
                <a:avLst/>
                <a:gdLst>
                  <a:gd name="T0" fmla="*/ 25 w 121"/>
                  <a:gd name="T1" fmla="*/ 23 h 146"/>
                  <a:gd name="T2" fmla="*/ 39 w 121"/>
                  <a:gd name="T3" fmla="*/ 0 h 146"/>
                  <a:gd name="T4" fmla="*/ 30 w 121"/>
                  <a:gd name="T5" fmla="*/ 0 h 146"/>
                  <a:gd name="T6" fmla="*/ 20 w 121"/>
                  <a:gd name="T7" fmla="*/ 16 h 146"/>
                  <a:gd name="T8" fmla="*/ 11 w 121"/>
                  <a:gd name="T9" fmla="*/ 0 h 146"/>
                  <a:gd name="T10" fmla="*/ 0 w 121"/>
                  <a:gd name="T11" fmla="*/ 0 h 146"/>
                  <a:gd name="T12" fmla="*/ 14 w 121"/>
                  <a:gd name="T13" fmla="*/ 23 h 146"/>
                  <a:gd name="T14" fmla="*/ 0 w 121"/>
                  <a:gd name="T15" fmla="*/ 49 h 146"/>
                  <a:gd name="T16" fmla="*/ 9 w 121"/>
                  <a:gd name="T17" fmla="*/ 49 h 146"/>
                  <a:gd name="T18" fmla="*/ 20 w 121"/>
                  <a:gd name="T19" fmla="*/ 29 h 146"/>
                  <a:gd name="T20" fmla="*/ 30 w 121"/>
                  <a:gd name="T21" fmla="*/ 49 h 146"/>
                  <a:gd name="T22" fmla="*/ 41 w 121"/>
                  <a:gd name="T23" fmla="*/ 49 h 146"/>
                  <a:gd name="T24" fmla="*/ 25 w 121"/>
                  <a:gd name="T25" fmla="*/ 23 h 14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1"/>
                  <a:gd name="T40" fmla="*/ 0 h 146"/>
                  <a:gd name="T41" fmla="*/ 121 w 121"/>
                  <a:gd name="T42" fmla="*/ 146 h 14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1" h="146">
                    <a:moveTo>
                      <a:pt x="75" y="70"/>
                    </a:moveTo>
                    <a:lnTo>
                      <a:pt x="116" y="0"/>
                    </a:lnTo>
                    <a:lnTo>
                      <a:pt x="90" y="0"/>
                    </a:lnTo>
                    <a:lnTo>
                      <a:pt x="58" y="49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42" y="70"/>
                    </a:lnTo>
                    <a:lnTo>
                      <a:pt x="0" y="146"/>
                    </a:lnTo>
                    <a:lnTo>
                      <a:pt x="27" y="146"/>
                    </a:lnTo>
                    <a:lnTo>
                      <a:pt x="58" y="87"/>
                    </a:lnTo>
                    <a:lnTo>
                      <a:pt x="90" y="146"/>
                    </a:lnTo>
                    <a:lnTo>
                      <a:pt x="121" y="146"/>
                    </a:lnTo>
                    <a:lnTo>
                      <a:pt x="75" y="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4" name="Rectangle 372"/>
              <p:cNvSpPr>
                <a:spLocks noChangeArrowheads="1"/>
              </p:cNvSpPr>
              <p:nvPr/>
            </p:nvSpPr>
            <p:spPr bwMode="auto">
              <a:xfrm>
                <a:off x="3050" y="2223"/>
                <a:ext cx="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5" name="Rectangle 373"/>
              <p:cNvSpPr>
                <a:spLocks noChangeArrowheads="1"/>
              </p:cNvSpPr>
              <p:nvPr/>
            </p:nvSpPr>
            <p:spPr bwMode="auto">
              <a:xfrm>
                <a:off x="3048" y="2202"/>
                <a:ext cx="8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6" name="Freeform 374"/>
              <p:cNvSpPr>
                <a:spLocks/>
              </p:cNvSpPr>
              <p:nvPr/>
            </p:nvSpPr>
            <p:spPr bwMode="auto">
              <a:xfrm>
                <a:off x="3065" y="2211"/>
                <a:ext cx="25" cy="61"/>
              </a:xfrm>
              <a:custGeom>
                <a:avLst/>
                <a:gdLst>
                  <a:gd name="T0" fmla="*/ 0 w 75"/>
                  <a:gd name="T1" fmla="*/ 12 h 185"/>
                  <a:gd name="T2" fmla="*/ 0 w 75"/>
                  <a:gd name="T3" fmla="*/ 17 h 185"/>
                  <a:gd name="T4" fmla="*/ 7 w 75"/>
                  <a:gd name="T5" fmla="*/ 17 h 185"/>
                  <a:gd name="T6" fmla="*/ 7 w 75"/>
                  <a:gd name="T7" fmla="*/ 51 h 185"/>
                  <a:gd name="T8" fmla="*/ 8 w 75"/>
                  <a:gd name="T9" fmla="*/ 52 h 185"/>
                  <a:gd name="T10" fmla="*/ 9 w 75"/>
                  <a:gd name="T11" fmla="*/ 56 h 185"/>
                  <a:gd name="T12" fmla="*/ 11 w 75"/>
                  <a:gd name="T13" fmla="*/ 59 h 185"/>
                  <a:gd name="T14" fmla="*/ 14 w 75"/>
                  <a:gd name="T15" fmla="*/ 61 h 185"/>
                  <a:gd name="T16" fmla="*/ 18 w 75"/>
                  <a:gd name="T17" fmla="*/ 61 h 185"/>
                  <a:gd name="T18" fmla="*/ 21 w 75"/>
                  <a:gd name="T19" fmla="*/ 61 h 185"/>
                  <a:gd name="T20" fmla="*/ 24 w 75"/>
                  <a:gd name="T21" fmla="*/ 60 h 185"/>
                  <a:gd name="T22" fmla="*/ 25 w 75"/>
                  <a:gd name="T23" fmla="*/ 60 h 185"/>
                  <a:gd name="T24" fmla="*/ 25 w 75"/>
                  <a:gd name="T25" fmla="*/ 52 h 185"/>
                  <a:gd name="T26" fmla="*/ 25 w 75"/>
                  <a:gd name="T27" fmla="*/ 54 h 185"/>
                  <a:gd name="T28" fmla="*/ 22 w 75"/>
                  <a:gd name="T29" fmla="*/ 54 h 185"/>
                  <a:gd name="T30" fmla="*/ 20 w 75"/>
                  <a:gd name="T31" fmla="*/ 54 h 185"/>
                  <a:gd name="T32" fmla="*/ 18 w 75"/>
                  <a:gd name="T33" fmla="*/ 54 h 185"/>
                  <a:gd name="T34" fmla="*/ 16 w 75"/>
                  <a:gd name="T35" fmla="*/ 52 h 185"/>
                  <a:gd name="T36" fmla="*/ 15 w 75"/>
                  <a:gd name="T37" fmla="*/ 50 h 185"/>
                  <a:gd name="T38" fmla="*/ 15 w 75"/>
                  <a:gd name="T39" fmla="*/ 47 h 185"/>
                  <a:gd name="T40" fmla="*/ 15 w 75"/>
                  <a:gd name="T41" fmla="*/ 46 h 185"/>
                  <a:gd name="T42" fmla="*/ 15 w 75"/>
                  <a:gd name="T43" fmla="*/ 17 h 185"/>
                  <a:gd name="T44" fmla="*/ 24 w 75"/>
                  <a:gd name="T45" fmla="*/ 17 h 185"/>
                  <a:gd name="T46" fmla="*/ 24 w 75"/>
                  <a:gd name="T47" fmla="*/ 12 h 185"/>
                  <a:gd name="T48" fmla="*/ 15 w 75"/>
                  <a:gd name="T49" fmla="*/ 12 h 185"/>
                  <a:gd name="T50" fmla="*/ 15 w 75"/>
                  <a:gd name="T51" fmla="*/ 0 h 185"/>
                  <a:gd name="T52" fmla="*/ 7 w 75"/>
                  <a:gd name="T53" fmla="*/ 4 h 185"/>
                  <a:gd name="T54" fmla="*/ 7 w 75"/>
                  <a:gd name="T55" fmla="*/ 12 h 185"/>
                  <a:gd name="T56" fmla="*/ 0 w 75"/>
                  <a:gd name="T57" fmla="*/ 12 h 18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5"/>
                  <a:gd name="T88" fmla="*/ 0 h 185"/>
                  <a:gd name="T89" fmla="*/ 75 w 75"/>
                  <a:gd name="T90" fmla="*/ 185 h 18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5" h="185">
                    <a:moveTo>
                      <a:pt x="0" y="37"/>
                    </a:moveTo>
                    <a:lnTo>
                      <a:pt x="0" y="53"/>
                    </a:lnTo>
                    <a:lnTo>
                      <a:pt x="20" y="53"/>
                    </a:lnTo>
                    <a:lnTo>
                      <a:pt x="20" y="154"/>
                    </a:lnTo>
                    <a:lnTo>
                      <a:pt x="25" y="159"/>
                    </a:lnTo>
                    <a:lnTo>
                      <a:pt x="28" y="170"/>
                    </a:lnTo>
                    <a:lnTo>
                      <a:pt x="32" y="178"/>
                    </a:lnTo>
                    <a:lnTo>
                      <a:pt x="42" y="184"/>
                    </a:lnTo>
                    <a:lnTo>
                      <a:pt x="55" y="185"/>
                    </a:lnTo>
                    <a:lnTo>
                      <a:pt x="62" y="184"/>
                    </a:lnTo>
                    <a:lnTo>
                      <a:pt x="72" y="182"/>
                    </a:lnTo>
                    <a:lnTo>
                      <a:pt x="75" y="181"/>
                    </a:lnTo>
                    <a:lnTo>
                      <a:pt x="75" y="159"/>
                    </a:lnTo>
                    <a:lnTo>
                      <a:pt x="75" y="165"/>
                    </a:lnTo>
                    <a:lnTo>
                      <a:pt x="66" y="165"/>
                    </a:lnTo>
                    <a:lnTo>
                      <a:pt x="59" y="165"/>
                    </a:lnTo>
                    <a:lnTo>
                      <a:pt x="54" y="163"/>
                    </a:lnTo>
                    <a:lnTo>
                      <a:pt x="48" y="158"/>
                    </a:lnTo>
                    <a:lnTo>
                      <a:pt x="46" y="152"/>
                    </a:lnTo>
                    <a:lnTo>
                      <a:pt x="46" y="143"/>
                    </a:lnTo>
                    <a:lnTo>
                      <a:pt x="46" y="138"/>
                    </a:lnTo>
                    <a:lnTo>
                      <a:pt x="46" y="53"/>
                    </a:lnTo>
                    <a:lnTo>
                      <a:pt x="71" y="53"/>
                    </a:lnTo>
                    <a:lnTo>
                      <a:pt x="71" y="37"/>
                    </a:lnTo>
                    <a:lnTo>
                      <a:pt x="46" y="37"/>
                    </a:lnTo>
                    <a:lnTo>
                      <a:pt x="46" y="0"/>
                    </a:lnTo>
                    <a:lnTo>
                      <a:pt x="20" y="11"/>
                    </a:lnTo>
                    <a:lnTo>
                      <a:pt x="2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7" name="Freeform 375"/>
              <p:cNvSpPr>
                <a:spLocks/>
              </p:cNvSpPr>
              <p:nvPr/>
            </p:nvSpPr>
            <p:spPr bwMode="auto">
              <a:xfrm>
                <a:off x="3115" y="2223"/>
                <a:ext cx="35" cy="49"/>
              </a:xfrm>
              <a:custGeom>
                <a:avLst/>
                <a:gdLst>
                  <a:gd name="T0" fmla="*/ 35 w 106"/>
                  <a:gd name="T1" fmla="*/ 34 h 148"/>
                  <a:gd name="T2" fmla="*/ 34 w 106"/>
                  <a:gd name="T3" fmla="*/ 29 h 148"/>
                  <a:gd name="T4" fmla="*/ 27 w 106"/>
                  <a:gd name="T5" fmla="*/ 23 h 148"/>
                  <a:gd name="T6" fmla="*/ 12 w 106"/>
                  <a:gd name="T7" fmla="*/ 15 h 148"/>
                  <a:gd name="T8" fmla="*/ 11 w 106"/>
                  <a:gd name="T9" fmla="*/ 12 h 148"/>
                  <a:gd name="T10" fmla="*/ 11 w 106"/>
                  <a:gd name="T11" fmla="*/ 9 h 148"/>
                  <a:gd name="T12" fmla="*/ 15 w 106"/>
                  <a:gd name="T13" fmla="*/ 6 h 148"/>
                  <a:gd name="T14" fmla="*/ 18 w 106"/>
                  <a:gd name="T15" fmla="*/ 5 h 148"/>
                  <a:gd name="T16" fmla="*/ 24 w 106"/>
                  <a:gd name="T17" fmla="*/ 8 h 148"/>
                  <a:gd name="T18" fmla="*/ 26 w 106"/>
                  <a:gd name="T19" fmla="*/ 10 h 148"/>
                  <a:gd name="T20" fmla="*/ 26 w 106"/>
                  <a:gd name="T21" fmla="*/ 12 h 148"/>
                  <a:gd name="T22" fmla="*/ 24 w 106"/>
                  <a:gd name="T23" fmla="*/ 12 h 148"/>
                  <a:gd name="T24" fmla="*/ 35 w 106"/>
                  <a:gd name="T25" fmla="*/ 12 h 148"/>
                  <a:gd name="T26" fmla="*/ 34 w 106"/>
                  <a:gd name="T27" fmla="*/ 6 h 148"/>
                  <a:gd name="T28" fmla="*/ 30 w 106"/>
                  <a:gd name="T29" fmla="*/ 2 h 148"/>
                  <a:gd name="T30" fmla="*/ 26 w 106"/>
                  <a:gd name="T31" fmla="*/ 0 h 148"/>
                  <a:gd name="T32" fmla="*/ 15 w 106"/>
                  <a:gd name="T33" fmla="*/ 0 h 148"/>
                  <a:gd name="T34" fmla="*/ 8 w 106"/>
                  <a:gd name="T35" fmla="*/ 2 h 148"/>
                  <a:gd name="T36" fmla="*/ 4 w 106"/>
                  <a:gd name="T37" fmla="*/ 8 h 148"/>
                  <a:gd name="T38" fmla="*/ 4 w 106"/>
                  <a:gd name="T39" fmla="*/ 12 h 148"/>
                  <a:gd name="T40" fmla="*/ 4 w 106"/>
                  <a:gd name="T41" fmla="*/ 17 h 148"/>
                  <a:gd name="T42" fmla="*/ 11 w 106"/>
                  <a:gd name="T43" fmla="*/ 23 h 148"/>
                  <a:gd name="T44" fmla="*/ 25 w 106"/>
                  <a:gd name="T45" fmla="*/ 32 h 148"/>
                  <a:gd name="T46" fmla="*/ 26 w 106"/>
                  <a:gd name="T47" fmla="*/ 39 h 148"/>
                  <a:gd name="T48" fmla="*/ 21 w 106"/>
                  <a:gd name="T49" fmla="*/ 42 h 148"/>
                  <a:gd name="T50" fmla="*/ 15 w 106"/>
                  <a:gd name="T51" fmla="*/ 42 h 148"/>
                  <a:gd name="T52" fmla="*/ 12 w 106"/>
                  <a:gd name="T53" fmla="*/ 39 h 148"/>
                  <a:gd name="T54" fmla="*/ 11 w 106"/>
                  <a:gd name="T55" fmla="*/ 34 h 148"/>
                  <a:gd name="T56" fmla="*/ 0 w 106"/>
                  <a:gd name="T57" fmla="*/ 34 h 148"/>
                  <a:gd name="T58" fmla="*/ 2 w 106"/>
                  <a:gd name="T59" fmla="*/ 34 h 148"/>
                  <a:gd name="T60" fmla="*/ 4 w 106"/>
                  <a:gd name="T61" fmla="*/ 43 h 148"/>
                  <a:gd name="T62" fmla="*/ 11 w 106"/>
                  <a:gd name="T63" fmla="*/ 49 h 148"/>
                  <a:gd name="T64" fmla="*/ 21 w 106"/>
                  <a:gd name="T65" fmla="*/ 49 h 148"/>
                  <a:gd name="T66" fmla="*/ 28 w 106"/>
                  <a:gd name="T67" fmla="*/ 47 h 148"/>
                  <a:gd name="T68" fmla="*/ 34 w 106"/>
                  <a:gd name="T69" fmla="*/ 41 h 148"/>
                  <a:gd name="T70" fmla="*/ 35 w 106"/>
                  <a:gd name="T71" fmla="*/ 34 h 148"/>
                  <a:gd name="T72" fmla="*/ 33 w 106"/>
                  <a:gd name="T73" fmla="*/ 34 h 148"/>
                  <a:gd name="T74" fmla="*/ 35 w 106"/>
                  <a:gd name="T75" fmla="*/ 34 h 14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6"/>
                  <a:gd name="T115" fmla="*/ 0 h 148"/>
                  <a:gd name="T116" fmla="*/ 106 w 106"/>
                  <a:gd name="T117" fmla="*/ 148 h 14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6" h="148">
                    <a:moveTo>
                      <a:pt x="106" y="102"/>
                    </a:moveTo>
                    <a:lnTo>
                      <a:pt x="103" y="87"/>
                    </a:lnTo>
                    <a:lnTo>
                      <a:pt x="82" y="68"/>
                    </a:lnTo>
                    <a:lnTo>
                      <a:pt x="36" y="44"/>
                    </a:lnTo>
                    <a:lnTo>
                      <a:pt x="32" y="37"/>
                    </a:lnTo>
                    <a:lnTo>
                      <a:pt x="33" y="26"/>
                    </a:lnTo>
                    <a:lnTo>
                      <a:pt x="45" y="17"/>
                    </a:lnTo>
                    <a:lnTo>
                      <a:pt x="53" y="15"/>
                    </a:lnTo>
                    <a:lnTo>
                      <a:pt x="72" y="23"/>
                    </a:lnTo>
                    <a:lnTo>
                      <a:pt x="78" y="29"/>
                    </a:lnTo>
                    <a:lnTo>
                      <a:pt x="79" y="37"/>
                    </a:lnTo>
                    <a:lnTo>
                      <a:pt x="74" y="37"/>
                    </a:lnTo>
                    <a:lnTo>
                      <a:pt x="106" y="37"/>
                    </a:lnTo>
                    <a:lnTo>
                      <a:pt x="103" y="19"/>
                    </a:lnTo>
                    <a:lnTo>
                      <a:pt x="92" y="7"/>
                    </a:lnTo>
                    <a:lnTo>
                      <a:pt x="78" y="1"/>
                    </a:lnTo>
                    <a:lnTo>
                      <a:pt x="44" y="0"/>
                    </a:lnTo>
                    <a:lnTo>
                      <a:pt x="25" y="6"/>
                    </a:lnTo>
                    <a:lnTo>
                      <a:pt x="12" y="24"/>
                    </a:lnTo>
                    <a:lnTo>
                      <a:pt x="11" y="37"/>
                    </a:lnTo>
                    <a:lnTo>
                      <a:pt x="13" y="51"/>
                    </a:lnTo>
                    <a:lnTo>
                      <a:pt x="32" y="70"/>
                    </a:lnTo>
                    <a:lnTo>
                      <a:pt x="76" y="98"/>
                    </a:lnTo>
                    <a:lnTo>
                      <a:pt x="78" y="117"/>
                    </a:lnTo>
                    <a:lnTo>
                      <a:pt x="63" y="127"/>
                    </a:lnTo>
                    <a:lnTo>
                      <a:pt x="45" y="127"/>
                    </a:lnTo>
                    <a:lnTo>
                      <a:pt x="35" y="117"/>
                    </a:lnTo>
                    <a:lnTo>
                      <a:pt x="32" y="102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12" y="131"/>
                    </a:lnTo>
                    <a:lnTo>
                      <a:pt x="32" y="147"/>
                    </a:lnTo>
                    <a:lnTo>
                      <a:pt x="65" y="148"/>
                    </a:lnTo>
                    <a:lnTo>
                      <a:pt x="84" y="142"/>
                    </a:lnTo>
                    <a:lnTo>
                      <a:pt x="103" y="123"/>
                    </a:lnTo>
                    <a:lnTo>
                      <a:pt x="106" y="102"/>
                    </a:lnTo>
                    <a:lnTo>
                      <a:pt x="100" y="102"/>
                    </a:lnTo>
                    <a:lnTo>
                      <a:pt x="106" y="10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8" name="Rectangle 376"/>
              <p:cNvSpPr>
                <a:spLocks noChangeArrowheads="1"/>
              </p:cNvSpPr>
              <p:nvPr/>
            </p:nvSpPr>
            <p:spPr bwMode="auto">
              <a:xfrm>
                <a:off x="3160" y="2202"/>
                <a:ext cx="9" cy="6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9" name="Rectangle 377"/>
              <p:cNvSpPr>
                <a:spLocks noChangeArrowheads="1"/>
              </p:cNvSpPr>
              <p:nvPr/>
            </p:nvSpPr>
            <p:spPr bwMode="auto">
              <a:xfrm>
                <a:off x="3180" y="2223"/>
                <a:ext cx="11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0" name="Rectangle 378"/>
              <p:cNvSpPr>
                <a:spLocks noChangeArrowheads="1"/>
              </p:cNvSpPr>
              <p:nvPr/>
            </p:nvSpPr>
            <p:spPr bwMode="auto">
              <a:xfrm>
                <a:off x="3180" y="2202"/>
                <a:ext cx="11" cy="9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1" name="Freeform 379"/>
              <p:cNvSpPr>
                <a:spLocks/>
              </p:cNvSpPr>
              <p:nvPr/>
            </p:nvSpPr>
            <p:spPr bwMode="auto">
              <a:xfrm>
                <a:off x="3196" y="2211"/>
                <a:ext cx="28" cy="61"/>
              </a:xfrm>
              <a:custGeom>
                <a:avLst/>
                <a:gdLst>
                  <a:gd name="T0" fmla="*/ 0 w 86"/>
                  <a:gd name="T1" fmla="*/ 12 h 185"/>
                  <a:gd name="T2" fmla="*/ 0 w 86"/>
                  <a:gd name="T3" fmla="*/ 17 h 185"/>
                  <a:gd name="T4" fmla="*/ 9 w 86"/>
                  <a:gd name="T5" fmla="*/ 17 h 185"/>
                  <a:gd name="T6" fmla="*/ 9 w 86"/>
                  <a:gd name="T7" fmla="*/ 51 h 185"/>
                  <a:gd name="T8" fmla="*/ 9 w 86"/>
                  <a:gd name="T9" fmla="*/ 52 h 185"/>
                  <a:gd name="T10" fmla="*/ 10 w 86"/>
                  <a:gd name="T11" fmla="*/ 56 h 185"/>
                  <a:gd name="T12" fmla="*/ 11 w 86"/>
                  <a:gd name="T13" fmla="*/ 59 h 185"/>
                  <a:gd name="T14" fmla="*/ 14 w 86"/>
                  <a:gd name="T15" fmla="*/ 61 h 185"/>
                  <a:gd name="T16" fmla="*/ 19 w 86"/>
                  <a:gd name="T17" fmla="*/ 61 h 185"/>
                  <a:gd name="T18" fmla="*/ 24 w 86"/>
                  <a:gd name="T19" fmla="*/ 60 h 185"/>
                  <a:gd name="T20" fmla="*/ 28 w 86"/>
                  <a:gd name="T21" fmla="*/ 60 h 185"/>
                  <a:gd name="T22" fmla="*/ 26 w 86"/>
                  <a:gd name="T23" fmla="*/ 60 h 185"/>
                  <a:gd name="T24" fmla="*/ 26 w 86"/>
                  <a:gd name="T25" fmla="*/ 52 h 185"/>
                  <a:gd name="T26" fmla="*/ 28 w 86"/>
                  <a:gd name="T27" fmla="*/ 54 h 185"/>
                  <a:gd name="T28" fmla="*/ 22 w 86"/>
                  <a:gd name="T29" fmla="*/ 54 h 185"/>
                  <a:gd name="T30" fmla="*/ 20 w 86"/>
                  <a:gd name="T31" fmla="*/ 54 h 185"/>
                  <a:gd name="T32" fmla="*/ 18 w 86"/>
                  <a:gd name="T33" fmla="*/ 52 h 185"/>
                  <a:gd name="T34" fmla="*/ 18 w 86"/>
                  <a:gd name="T35" fmla="*/ 50 h 185"/>
                  <a:gd name="T36" fmla="*/ 18 w 86"/>
                  <a:gd name="T37" fmla="*/ 47 h 185"/>
                  <a:gd name="T38" fmla="*/ 16 w 86"/>
                  <a:gd name="T39" fmla="*/ 46 h 185"/>
                  <a:gd name="T40" fmla="*/ 16 w 86"/>
                  <a:gd name="T41" fmla="*/ 17 h 185"/>
                  <a:gd name="T42" fmla="*/ 26 w 86"/>
                  <a:gd name="T43" fmla="*/ 17 h 185"/>
                  <a:gd name="T44" fmla="*/ 26 w 86"/>
                  <a:gd name="T45" fmla="*/ 12 h 185"/>
                  <a:gd name="T46" fmla="*/ 16 w 86"/>
                  <a:gd name="T47" fmla="*/ 12 h 185"/>
                  <a:gd name="T48" fmla="*/ 16 w 86"/>
                  <a:gd name="T49" fmla="*/ 0 h 185"/>
                  <a:gd name="T50" fmla="*/ 9 w 86"/>
                  <a:gd name="T51" fmla="*/ 4 h 185"/>
                  <a:gd name="T52" fmla="*/ 9 w 86"/>
                  <a:gd name="T53" fmla="*/ 12 h 185"/>
                  <a:gd name="T54" fmla="*/ 0 w 86"/>
                  <a:gd name="T55" fmla="*/ 12 h 18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86"/>
                  <a:gd name="T85" fmla="*/ 0 h 185"/>
                  <a:gd name="T86" fmla="*/ 86 w 86"/>
                  <a:gd name="T87" fmla="*/ 185 h 18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86" h="185">
                    <a:moveTo>
                      <a:pt x="0" y="37"/>
                    </a:moveTo>
                    <a:lnTo>
                      <a:pt x="0" y="53"/>
                    </a:lnTo>
                    <a:lnTo>
                      <a:pt x="27" y="53"/>
                    </a:lnTo>
                    <a:lnTo>
                      <a:pt x="27" y="154"/>
                    </a:lnTo>
                    <a:lnTo>
                      <a:pt x="27" y="159"/>
                    </a:lnTo>
                    <a:lnTo>
                      <a:pt x="30" y="170"/>
                    </a:lnTo>
                    <a:lnTo>
                      <a:pt x="34" y="178"/>
                    </a:lnTo>
                    <a:lnTo>
                      <a:pt x="44" y="184"/>
                    </a:lnTo>
                    <a:lnTo>
                      <a:pt x="58" y="185"/>
                    </a:lnTo>
                    <a:lnTo>
                      <a:pt x="73" y="183"/>
                    </a:lnTo>
                    <a:lnTo>
                      <a:pt x="86" y="181"/>
                    </a:lnTo>
                    <a:lnTo>
                      <a:pt x="80" y="181"/>
                    </a:lnTo>
                    <a:lnTo>
                      <a:pt x="80" y="159"/>
                    </a:lnTo>
                    <a:lnTo>
                      <a:pt x="86" y="165"/>
                    </a:lnTo>
                    <a:lnTo>
                      <a:pt x="69" y="165"/>
                    </a:lnTo>
                    <a:lnTo>
                      <a:pt x="60" y="163"/>
                    </a:lnTo>
                    <a:lnTo>
                      <a:pt x="56" y="158"/>
                    </a:lnTo>
                    <a:lnTo>
                      <a:pt x="54" y="152"/>
                    </a:lnTo>
                    <a:lnTo>
                      <a:pt x="54" y="143"/>
                    </a:lnTo>
                    <a:lnTo>
                      <a:pt x="48" y="138"/>
                    </a:lnTo>
                    <a:lnTo>
                      <a:pt x="48" y="53"/>
                    </a:lnTo>
                    <a:lnTo>
                      <a:pt x="80" y="53"/>
                    </a:lnTo>
                    <a:lnTo>
                      <a:pt x="80" y="37"/>
                    </a:lnTo>
                    <a:lnTo>
                      <a:pt x="48" y="37"/>
                    </a:lnTo>
                    <a:lnTo>
                      <a:pt x="48" y="0"/>
                    </a:lnTo>
                    <a:lnTo>
                      <a:pt x="27" y="11"/>
                    </a:lnTo>
                    <a:lnTo>
                      <a:pt x="27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2" name="Freeform 380"/>
              <p:cNvSpPr>
                <a:spLocks/>
              </p:cNvSpPr>
              <p:nvPr/>
            </p:nvSpPr>
            <p:spPr bwMode="auto">
              <a:xfrm>
                <a:off x="2507" y="2550"/>
                <a:ext cx="21" cy="68"/>
              </a:xfrm>
              <a:custGeom>
                <a:avLst/>
                <a:gdLst>
                  <a:gd name="T0" fmla="*/ 0 w 62"/>
                  <a:gd name="T1" fmla="*/ 59 h 205"/>
                  <a:gd name="T2" fmla="*/ 0 w 62"/>
                  <a:gd name="T3" fmla="*/ 68 h 205"/>
                  <a:gd name="T4" fmla="*/ 9 w 62"/>
                  <a:gd name="T5" fmla="*/ 65 h 205"/>
                  <a:gd name="T6" fmla="*/ 16 w 62"/>
                  <a:gd name="T7" fmla="*/ 59 h 205"/>
                  <a:gd name="T8" fmla="*/ 20 w 62"/>
                  <a:gd name="T9" fmla="*/ 49 h 205"/>
                  <a:gd name="T10" fmla="*/ 21 w 62"/>
                  <a:gd name="T11" fmla="*/ 28 h 205"/>
                  <a:gd name="T12" fmla="*/ 19 w 62"/>
                  <a:gd name="T13" fmla="*/ 13 h 205"/>
                  <a:gd name="T14" fmla="*/ 14 w 62"/>
                  <a:gd name="T15" fmla="*/ 7 h 205"/>
                  <a:gd name="T16" fmla="*/ 5 w 62"/>
                  <a:gd name="T17" fmla="*/ 2 h 205"/>
                  <a:gd name="T18" fmla="*/ 0 w 62"/>
                  <a:gd name="T19" fmla="*/ 1 h 205"/>
                  <a:gd name="T20" fmla="*/ 0 w 62"/>
                  <a:gd name="T21" fmla="*/ 0 h 205"/>
                  <a:gd name="T22" fmla="*/ 0 w 62"/>
                  <a:gd name="T23" fmla="*/ 9 h 205"/>
                  <a:gd name="T24" fmla="*/ 7 w 62"/>
                  <a:gd name="T25" fmla="*/ 11 h 205"/>
                  <a:gd name="T26" fmla="*/ 11 w 62"/>
                  <a:gd name="T27" fmla="*/ 18 h 205"/>
                  <a:gd name="T28" fmla="*/ 12 w 62"/>
                  <a:gd name="T29" fmla="*/ 26 h 205"/>
                  <a:gd name="T30" fmla="*/ 11 w 62"/>
                  <a:gd name="T31" fmla="*/ 26 h 205"/>
                  <a:gd name="T32" fmla="*/ 11 w 62"/>
                  <a:gd name="T33" fmla="*/ 38 h 205"/>
                  <a:gd name="T34" fmla="*/ 12 w 62"/>
                  <a:gd name="T35" fmla="*/ 40 h 205"/>
                  <a:gd name="T36" fmla="*/ 11 w 62"/>
                  <a:gd name="T37" fmla="*/ 48 h 205"/>
                  <a:gd name="T38" fmla="*/ 7 w 62"/>
                  <a:gd name="T39" fmla="*/ 56 h 205"/>
                  <a:gd name="T40" fmla="*/ 0 w 62"/>
                  <a:gd name="T41" fmla="*/ 59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2"/>
                  <a:gd name="T64" fmla="*/ 0 h 205"/>
                  <a:gd name="T65" fmla="*/ 62 w 62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2" h="205">
                    <a:moveTo>
                      <a:pt x="0" y="179"/>
                    </a:moveTo>
                    <a:lnTo>
                      <a:pt x="0" y="205"/>
                    </a:lnTo>
                    <a:lnTo>
                      <a:pt x="28" y="197"/>
                    </a:lnTo>
                    <a:lnTo>
                      <a:pt x="46" y="179"/>
                    </a:lnTo>
                    <a:lnTo>
                      <a:pt x="58" y="147"/>
                    </a:lnTo>
                    <a:lnTo>
                      <a:pt x="62" y="85"/>
                    </a:lnTo>
                    <a:lnTo>
                      <a:pt x="55" y="38"/>
                    </a:lnTo>
                    <a:lnTo>
                      <a:pt x="42" y="20"/>
                    </a:lnTo>
                    <a:lnTo>
                      <a:pt x="15" y="7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20" y="33"/>
                    </a:lnTo>
                    <a:lnTo>
                      <a:pt x="33" y="55"/>
                    </a:lnTo>
                    <a:lnTo>
                      <a:pt x="36" y="79"/>
                    </a:lnTo>
                    <a:lnTo>
                      <a:pt x="31" y="79"/>
                    </a:lnTo>
                    <a:lnTo>
                      <a:pt x="31" y="116"/>
                    </a:lnTo>
                    <a:lnTo>
                      <a:pt x="36" y="122"/>
                    </a:lnTo>
                    <a:lnTo>
                      <a:pt x="33" y="146"/>
                    </a:lnTo>
                    <a:lnTo>
                      <a:pt x="22" y="168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3" name="Freeform 381"/>
              <p:cNvSpPr>
                <a:spLocks/>
              </p:cNvSpPr>
              <p:nvPr/>
            </p:nvSpPr>
            <p:spPr bwMode="auto">
              <a:xfrm>
                <a:off x="2484" y="2550"/>
                <a:ext cx="23" cy="68"/>
              </a:xfrm>
              <a:custGeom>
                <a:avLst/>
                <a:gdLst>
                  <a:gd name="T0" fmla="*/ 23 w 69"/>
                  <a:gd name="T1" fmla="*/ 7 h 205"/>
                  <a:gd name="T2" fmla="*/ 23 w 69"/>
                  <a:gd name="T3" fmla="*/ 0 h 205"/>
                  <a:gd name="T4" fmla="*/ 23 w 69"/>
                  <a:gd name="T5" fmla="*/ 1 h 205"/>
                  <a:gd name="T6" fmla="*/ 23 w 69"/>
                  <a:gd name="T7" fmla="*/ 0 h 205"/>
                  <a:gd name="T8" fmla="*/ 21 w 69"/>
                  <a:gd name="T9" fmla="*/ 0 h 205"/>
                  <a:gd name="T10" fmla="*/ 0 w 69"/>
                  <a:gd name="T11" fmla="*/ 0 h 205"/>
                  <a:gd name="T12" fmla="*/ 0 w 69"/>
                  <a:gd name="T13" fmla="*/ 67 h 205"/>
                  <a:gd name="T14" fmla="*/ 16 w 69"/>
                  <a:gd name="T15" fmla="*/ 67 h 205"/>
                  <a:gd name="T16" fmla="*/ 17 w 69"/>
                  <a:gd name="T17" fmla="*/ 68 h 205"/>
                  <a:gd name="T18" fmla="*/ 23 w 69"/>
                  <a:gd name="T19" fmla="*/ 68 h 205"/>
                  <a:gd name="T20" fmla="*/ 23 w 69"/>
                  <a:gd name="T21" fmla="*/ 67 h 205"/>
                  <a:gd name="T22" fmla="*/ 23 w 69"/>
                  <a:gd name="T23" fmla="*/ 59 h 205"/>
                  <a:gd name="T24" fmla="*/ 17 w 69"/>
                  <a:gd name="T25" fmla="*/ 59 h 205"/>
                  <a:gd name="T26" fmla="*/ 9 w 69"/>
                  <a:gd name="T27" fmla="*/ 59 h 205"/>
                  <a:gd name="T28" fmla="*/ 9 w 69"/>
                  <a:gd name="T29" fmla="*/ 7 h 205"/>
                  <a:gd name="T30" fmla="*/ 21 w 69"/>
                  <a:gd name="T31" fmla="*/ 7 h 205"/>
                  <a:gd name="T32" fmla="*/ 22 w 69"/>
                  <a:gd name="T33" fmla="*/ 7 h 205"/>
                  <a:gd name="T34" fmla="*/ 22 w 69"/>
                  <a:gd name="T35" fmla="*/ 8 h 205"/>
                  <a:gd name="T36" fmla="*/ 23 w 69"/>
                  <a:gd name="T37" fmla="*/ 9 h 205"/>
                  <a:gd name="T38" fmla="*/ 23 w 69"/>
                  <a:gd name="T39" fmla="*/ 7 h 2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"/>
                  <a:gd name="T61" fmla="*/ 0 h 205"/>
                  <a:gd name="T62" fmla="*/ 69 w 69"/>
                  <a:gd name="T63" fmla="*/ 205 h 2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" h="205">
                    <a:moveTo>
                      <a:pt x="69" y="21"/>
                    </a:moveTo>
                    <a:lnTo>
                      <a:pt x="69" y="0"/>
                    </a:lnTo>
                    <a:lnTo>
                      <a:pt x="69" y="4"/>
                    </a:lnTo>
                    <a:lnTo>
                      <a:pt x="69" y="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0" y="201"/>
                    </a:lnTo>
                    <a:lnTo>
                      <a:pt x="47" y="201"/>
                    </a:lnTo>
                    <a:lnTo>
                      <a:pt x="52" y="205"/>
                    </a:lnTo>
                    <a:lnTo>
                      <a:pt x="69" y="205"/>
                    </a:lnTo>
                    <a:lnTo>
                      <a:pt x="69" y="201"/>
                    </a:lnTo>
                    <a:lnTo>
                      <a:pt x="69" y="179"/>
                    </a:lnTo>
                    <a:lnTo>
                      <a:pt x="52" y="179"/>
                    </a:lnTo>
                    <a:lnTo>
                      <a:pt x="27" y="179"/>
                    </a:lnTo>
                    <a:lnTo>
                      <a:pt x="27" y="21"/>
                    </a:lnTo>
                    <a:lnTo>
                      <a:pt x="63" y="21"/>
                    </a:lnTo>
                    <a:lnTo>
                      <a:pt x="66" y="22"/>
                    </a:lnTo>
                    <a:lnTo>
                      <a:pt x="67" y="24"/>
                    </a:lnTo>
                    <a:lnTo>
                      <a:pt x="69" y="26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4" name="Rectangle 382"/>
              <p:cNvSpPr>
                <a:spLocks noChangeArrowheads="1"/>
              </p:cNvSpPr>
              <p:nvPr/>
            </p:nvSpPr>
            <p:spPr bwMode="auto">
              <a:xfrm>
                <a:off x="2540" y="2569"/>
                <a:ext cx="10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5" name="Rectangle 383"/>
              <p:cNvSpPr>
                <a:spLocks noChangeArrowheads="1"/>
              </p:cNvSpPr>
              <p:nvPr/>
            </p:nvSpPr>
            <p:spPr bwMode="auto">
              <a:xfrm>
                <a:off x="2540" y="2550"/>
                <a:ext cx="10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6" name="Freeform 384"/>
              <p:cNvSpPr>
                <a:spLocks/>
              </p:cNvSpPr>
              <p:nvPr/>
            </p:nvSpPr>
            <p:spPr bwMode="auto">
              <a:xfrm>
                <a:off x="2560" y="2570"/>
                <a:ext cx="33" cy="48"/>
              </a:xfrm>
              <a:custGeom>
                <a:avLst/>
                <a:gdLst>
                  <a:gd name="T0" fmla="*/ 33 w 100"/>
                  <a:gd name="T1" fmla="*/ 35 h 144"/>
                  <a:gd name="T2" fmla="*/ 32 w 100"/>
                  <a:gd name="T3" fmla="*/ 30 h 144"/>
                  <a:gd name="T4" fmla="*/ 26 w 100"/>
                  <a:gd name="T5" fmla="*/ 23 h 144"/>
                  <a:gd name="T6" fmla="*/ 11 w 100"/>
                  <a:gd name="T7" fmla="*/ 15 h 144"/>
                  <a:gd name="T8" fmla="*/ 11 w 100"/>
                  <a:gd name="T9" fmla="*/ 12 h 144"/>
                  <a:gd name="T10" fmla="*/ 11 w 100"/>
                  <a:gd name="T11" fmla="*/ 9 h 144"/>
                  <a:gd name="T12" fmla="*/ 17 w 100"/>
                  <a:gd name="T13" fmla="*/ 7 h 144"/>
                  <a:gd name="T14" fmla="*/ 23 w 100"/>
                  <a:gd name="T15" fmla="*/ 8 h 144"/>
                  <a:gd name="T16" fmla="*/ 24 w 100"/>
                  <a:gd name="T17" fmla="*/ 13 h 144"/>
                  <a:gd name="T18" fmla="*/ 24 w 100"/>
                  <a:gd name="T19" fmla="*/ 12 h 144"/>
                  <a:gd name="T20" fmla="*/ 33 w 100"/>
                  <a:gd name="T21" fmla="*/ 12 h 144"/>
                  <a:gd name="T22" fmla="*/ 33 w 100"/>
                  <a:gd name="T23" fmla="*/ 13 h 144"/>
                  <a:gd name="T24" fmla="*/ 30 w 100"/>
                  <a:gd name="T25" fmla="*/ 5 h 144"/>
                  <a:gd name="T26" fmla="*/ 23 w 100"/>
                  <a:gd name="T27" fmla="*/ 0 h 144"/>
                  <a:gd name="T28" fmla="*/ 13 w 100"/>
                  <a:gd name="T29" fmla="*/ 0 h 144"/>
                  <a:gd name="T30" fmla="*/ 7 w 100"/>
                  <a:gd name="T31" fmla="*/ 2 h 144"/>
                  <a:gd name="T32" fmla="*/ 3 w 100"/>
                  <a:gd name="T33" fmla="*/ 8 h 144"/>
                  <a:gd name="T34" fmla="*/ 2 w 100"/>
                  <a:gd name="T35" fmla="*/ 15 h 144"/>
                  <a:gd name="T36" fmla="*/ 6 w 100"/>
                  <a:gd name="T37" fmla="*/ 21 h 144"/>
                  <a:gd name="T38" fmla="*/ 25 w 100"/>
                  <a:gd name="T39" fmla="*/ 32 h 144"/>
                  <a:gd name="T40" fmla="*/ 26 w 100"/>
                  <a:gd name="T41" fmla="*/ 35 h 144"/>
                  <a:gd name="T42" fmla="*/ 25 w 100"/>
                  <a:gd name="T43" fmla="*/ 38 h 144"/>
                  <a:gd name="T44" fmla="*/ 20 w 100"/>
                  <a:gd name="T45" fmla="*/ 43 h 144"/>
                  <a:gd name="T46" fmla="*/ 15 w 100"/>
                  <a:gd name="T47" fmla="*/ 43 h 144"/>
                  <a:gd name="T48" fmla="*/ 11 w 100"/>
                  <a:gd name="T49" fmla="*/ 39 h 144"/>
                  <a:gd name="T50" fmla="*/ 11 w 100"/>
                  <a:gd name="T51" fmla="*/ 33 h 144"/>
                  <a:gd name="T52" fmla="*/ 0 w 100"/>
                  <a:gd name="T53" fmla="*/ 33 h 144"/>
                  <a:gd name="T54" fmla="*/ 1 w 100"/>
                  <a:gd name="T55" fmla="*/ 40 h 144"/>
                  <a:gd name="T56" fmla="*/ 7 w 100"/>
                  <a:gd name="T57" fmla="*/ 47 h 144"/>
                  <a:gd name="T58" fmla="*/ 17 w 100"/>
                  <a:gd name="T59" fmla="*/ 48 h 144"/>
                  <a:gd name="T60" fmla="*/ 23 w 100"/>
                  <a:gd name="T61" fmla="*/ 47 h 144"/>
                  <a:gd name="T62" fmla="*/ 30 w 100"/>
                  <a:gd name="T63" fmla="*/ 43 h 144"/>
                  <a:gd name="T64" fmla="*/ 33 w 100"/>
                  <a:gd name="T65" fmla="*/ 38 h 144"/>
                  <a:gd name="T66" fmla="*/ 33 w 100"/>
                  <a:gd name="T67" fmla="*/ 33 h 144"/>
                  <a:gd name="T68" fmla="*/ 33 w 100"/>
                  <a:gd name="T69" fmla="*/ 35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0"/>
                  <a:gd name="T106" fmla="*/ 0 h 144"/>
                  <a:gd name="T107" fmla="*/ 100 w 100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0" h="144">
                    <a:moveTo>
                      <a:pt x="100" y="104"/>
                    </a:moveTo>
                    <a:lnTo>
                      <a:pt x="98" y="89"/>
                    </a:lnTo>
                    <a:lnTo>
                      <a:pt x="79" y="70"/>
                    </a:lnTo>
                    <a:lnTo>
                      <a:pt x="34" y="44"/>
                    </a:lnTo>
                    <a:lnTo>
                      <a:pt x="32" y="36"/>
                    </a:lnTo>
                    <a:lnTo>
                      <a:pt x="34" y="26"/>
                    </a:lnTo>
                    <a:lnTo>
                      <a:pt x="52" y="20"/>
                    </a:lnTo>
                    <a:lnTo>
                      <a:pt x="69" y="25"/>
                    </a:lnTo>
                    <a:lnTo>
                      <a:pt x="74" y="40"/>
                    </a:lnTo>
                    <a:lnTo>
                      <a:pt x="74" y="36"/>
                    </a:lnTo>
                    <a:lnTo>
                      <a:pt x="100" y="36"/>
                    </a:lnTo>
                    <a:lnTo>
                      <a:pt x="100" y="40"/>
                    </a:lnTo>
                    <a:lnTo>
                      <a:pt x="92" y="15"/>
                    </a:lnTo>
                    <a:lnTo>
                      <a:pt x="71" y="1"/>
                    </a:lnTo>
                    <a:lnTo>
                      <a:pt x="39" y="0"/>
                    </a:lnTo>
                    <a:lnTo>
                      <a:pt x="21" y="6"/>
                    </a:lnTo>
                    <a:lnTo>
                      <a:pt x="8" y="24"/>
                    </a:lnTo>
                    <a:lnTo>
                      <a:pt x="7" y="44"/>
                    </a:lnTo>
                    <a:lnTo>
                      <a:pt x="18" y="63"/>
                    </a:lnTo>
                    <a:lnTo>
                      <a:pt x="75" y="97"/>
                    </a:lnTo>
                    <a:lnTo>
                      <a:pt x="79" y="104"/>
                    </a:lnTo>
                    <a:lnTo>
                      <a:pt x="76" y="115"/>
                    </a:lnTo>
                    <a:lnTo>
                      <a:pt x="61" y="128"/>
                    </a:lnTo>
                    <a:lnTo>
                      <a:pt x="45" y="128"/>
                    </a:lnTo>
                    <a:lnTo>
                      <a:pt x="34" y="117"/>
                    </a:lnTo>
                    <a:lnTo>
                      <a:pt x="32" y="98"/>
                    </a:lnTo>
                    <a:lnTo>
                      <a:pt x="0" y="98"/>
                    </a:lnTo>
                    <a:lnTo>
                      <a:pt x="3" y="121"/>
                    </a:lnTo>
                    <a:lnTo>
                      <a:pt x="22" y="140"/>
                    </a:lnTo>
                    <a:lnTo>
                      <a:pt x="52" y="144"/>
                    </a:lnTo>
                    <a:lnTo>
                      <a:pt x="71" y="142"/>
                    </a:lnTo>
                    <a:lnTo>
                      <a:pt x="92" y="130"/>
                    </a:lnTo>
                    <a:lnTo>
                      <a:pt x="99" y="115"/>
                    </a:lnTo>
                    <a:lnTo>
                      <a:pt x="100" y="98"/>
                    </a:lnTo>
                    <a:lnTo>
                      <a:pt x="100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7" name="Freeform 385"/>
              <p:cNvSpPr>
                <a:spLocks/>
              </p:cNvSpPr>
              <p:nvPr/>
            </p:nvSpPr>
            <p:spPr bwMode="auto">
              <a:xfrm>
                <a:off x="2623" y="2570"/>
                <a:ext cx="17" cy="49"/>
              </a:xfrm>
              <a:custGeom>
                <a:avLst/>
                <a:gdLst>
                  <a:gd name="T0" fmla="*/ 0 w 52"/>
                  <a:gd name="T1" fmla="*/ 42 h 148"/>
                  <a:gd name="T2" fmla="*/ 0 w 52"/>
                  <a:gd name="T3" fmla="*/ 49 h 148"/>
                  <a:gd name="T4" fmla="*/ 2 w 52"/>
                  <a:gd name="T5" fmla="*/ 49 h 148"/>
                  <a:gd name="T6" fmla="*/ 7 w 52"/>
                  <a:gd name="T7" fmla="*/ 48 h 148"/>
                  <a:gd name="T8" fmla="*/ 10 w 52"/>
                  <a:gd name="T9" fmla="*/ 47 h 148"/>
                  <a:gd name="T10" fmla="*/ 13 w 52"/>
                  <a:gd name="T11" fmla="*/ 44 h 148"/>
                  <a:gd name="T12" fmla="*/ 15 w 52"/>
                  <a:gd name="T13" fmla="*/ 41 h 148"/>
                  <a:gd name="T14" fmla="*/ 16 w 52"/>
                  <a:gd name="T15" fmla="*/ 37 h 148"/>
                  <a:gd name="T16" fmla="*/ 17 w 52"/>
                  <a:gd name="T17" fmla="*/ 33 h 148"/>
                  <a:gd name="T18" fmla="*/ 17 w 52"/>
                  <a:gd name="T19" fmla="*/ 25 h 148"/>
                  <a:gd name="T20" fmla="*/ 17 w 52"/>
                  <a:gd name="T21" fmla="*/ 17 h 148"/>
                  <a:gd name="T22" fmla="*/ 16 w 52"/>
                  <a:gd name="T23" fmla="*/ 12 h 148"/>
                  <a:gd name="T24" fmla="*/ 14 w 52"/>
                  <a:gd name="T25" fmla="*/ 7 h 148"/>
                  <a:gd name="T26" fmla="*/ 12 w 52"/>
                  <a:gd name="T27" fmla="*/ 4 h 148"/>
                  <a:gd name="T28" fmla="*/ 10 w 52"/>
                  <a:gd name="T29" fmla="*/ 2 h 148"/>
                  <a:gd name="T30" fmla="*/ 8 w 52"/>
                  <a:gd name="T31" fmla="*/ 1 h 148"/>
                  <a:gd name="T32" fmla="*/ 2 w 52"/>
                  <a:gd name="T33" fmla="*/ 0 h 148"/>
                  <a:gd name="T34" fmla="*/ 2 w 52"/>
                  <a:gd name="T35" fmla="*/ 1 h 148"/>
                  <a:gd name="T36" fmla="*/ 0 w 52"/>
                  <a:gd name="T37" fmla="*/ 2 h 148"/>
                  <a:gd name="T38" fmla="*/ 0 w 52"/>
                  <a:gd name="T39" fmla="*/ 0 h 148"/>
                  <a:gd name="T40" fmla="*/ 0 w 52"/>
                  <a:gd name="T41" fmla="*/ 7 h 148"/>
                  <a:gd name="T42" fmla="*/ 3 w 52"/>
                  <a:gd name="T43" fmla="*/ 7 h 148"/>
                  <a:gd name="T44" fmla="*/ 5 w 52"/>
                  <a:gd name="T45" fmla="*/ 9 h 148"/>
                  <a:gd name="T46" fmla="*/ 7 w 52"/>
                  <a:gd name="T47" fmla="*/ 11 h 148"/>
                  <a:gd name="T48" fmla="*/ 8 w 52"/>
                  <a:gd name="T49" fmla="*/ 13 h 148"/>
                  <a:gd name="T50" fmla="*/ 10 w 52"/>
                  <a:gd name="T51" fmla="*/ 19 h 148"/>
                  <a:gd name="T52" fmla="*/ 10 w 52"/>
                  <a:gd name="T53" fmla="*/ 25 h 148"/>
                  <a:gd name="T54" fmla="*/ 10 w 52"/>
                  <a:gd name="T55" fmla="*/ 31 h 148"/>
                  <a:gd name="T56" fmla="*/ 8 w 52"/>
                  <a:gd name="T57" fmla="*/ 37 h 148"/>
                  <a:gd name="T58" fmla="*/ 7 w 52"/>
                  <a:gd name="T59" fmla="*/ 40 h 148"/>
                  <a:gd name="T60" fmla="*/ 5 w 52"/>
                  <a:gd name="T61" fmla="*/ 41 h 148"/>
                  <a:gd name="T62" fmla="*/ 3 w 52"/>
                  <a:gd name="T63" fmla="*/ 43 h 148"/>
                  <a:gd name="T64" fmla="*/ 0 w 52"/>
                  <a:gd name="T65" fmla="*/ 44 h 148"/>
                  <a:gd name="T66" fmla="*/ 0 w 52"/>
                  <a:gd name="T67" fmla="*/ 42 h 1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2"/>
                  <a:gd name="T103" fmla="*/ 0 h 148"/>
                  <a:gd name="T104" fmla="*/ 52 w 52"/>
                  <a:gd name="T105" fmla="*/ 148 h 14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2" h="148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48"/>
                    </a:lnTo>
                    <a:lnTo>
                      <a:pt x="20" y="145"/>
                    </a:lnTo>
                    <a:lnTo>
                      <a:pt x="32" y="141"/>
                    </a:lnTo>
                    <a:lnTo>
                      <a:pt x="40" y="133"/>
                    </a:lnTo>
                    <a:lnTo>
                      <a:pt x="46" y="123"/>
                    </a:lnTo>
                    <a:lnTo>
                      <a:pt x="50" y="111"/>
                    </a:lnTo>
                    <a:lnTo>
                      <a:pt x="51" y="99"/>
                    </a:lnTo>
                    <a:lnTo>
                      <a:pt x="52" y="74"/>
                    </a:lnTo>
                    <a:lnTo>
                      <a:pt x="51" y="52"/>
                    </a:lnTo>
                    <a:lnTo>
                      <a:pt x="49" y="35"/>
                    </a:lnTo>
                    <a:lnTo>
                      <a:pt x="44" y="22"/>
                    </a:lnTo>
                    <a:lnTo>
                      <a:pt x="38" y="13"/>
                    </a:lnTo>
                    <a:lnTo>
                      <a:pt x="31" y="7"/>
                    </a:lnTo>
                    <a:lnTo>
                      <a:pt x="24" y="2"/>
                    </a:lnTo>
                    <a:lnTo>
                      <a:pt x="5" y="0"/>
                    </a:lnTo>
                    <a:lnTo>
                      <a:pt x="5" y="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8" y="22"/>
                    </a:lnTo>
                    <a:lnTo>
                      <a:pt x="15" y="26"/>
                    </a:lnTo>
                    <a:lnTo>
                      <a:pt x="21" y="32"/>
                    </a:lnTo>
                    <a:lnTo>
                      <a:pt x="25" y="40"/>
                    </a:lnTo>
                    <a:lnTo>
                      <a:pt x="30" y="57"/>
                    </a:lnTo>
                    <a:lnTo>
                      <a:pt x="31" y="74"/>
                    </a:lnTo>
                    <a:lnTo>
                      <a:pt x="30" y="95"/>
                    </a:lnTo>
                    <a:lnTo>
                      <a:pt x="25" y="113"/>
                    </a:lnTo>
                    <a:lnTo>
                      <a:pt x="21" y="120"/>
                    </a:lnTo>
                    <a:lnTo>
                      <a:pt x="15" y="125"/>
                    </a:lnTo>
                    <a:lnTo>
                      <a:pt x="8" y="130"/>
                    </a:lnTo>
                    <a:lnTo>
                      <a:pt x="0" y="132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8" name="Freeform 386"/>
              <p:cNvSpPr>
                <a:spLocks/>
              </p:cNvSpPr>
              <p:nvPr/>
            </p:nvSpPr>
            <p:spPr bwMode="auto">
              <a:xfrm>
                <a:off x="2605" y="2570"/>
                <a:ext cx="18" cy="67"/>
              </a:xfrm>
              <a:custGeom>
                <a:avLst/>
                <a:gdLst>
                  <a:gd name="T0" fmla="*/ 18 w 53"/>
                  <a:gd name="T1" fmla="*/ 7 h 202"/>
                  <a:gd name="T2" fmla="*/ 18 w 53"/>
                  <a:gd name="T3" fmla="*/ 0 h 202"/>
                  <a:gd name="T4" fmla="*/ 18 w 53"/>
                  <a:gd name="T5" fmla="*/ 2 h 202"/>
                  <a:gd name="T6" fmla="*/ 11 w 53"/>
                  <a:gd name="T7" fmla="*/ 5 h 202"/>
                  <a:gd name="T8" fmla="*/ 9 w 53"/>
                  <a:gd name="T9" fmla="*/ 7 h 202"/>
                  <a:gd name="T10" fmla="*/ 9 w 53"/>
                  <a:gd name="T11" fmla="*/ 0 h 202"/>
                  <a:gd name="T12" fmla="*/ 0 w 53"/>
                  <a:gd name="T13" fmla="*/ 0 h 202"/>
                  <a:gd name="T14" fmla="*/ 0 w 53"/>
                  <a:gd name="T15" fmla="*/ 67 h 202"/>
                  <a:gd name="T16" fmla="*/ 9 w 53"/>
                  <a:gd name="T17" fmla="*/ 67 h 202"/>
                  <a:gd name="T18" fmla="*/ 9 w 53"/>
                  <a:gd name="T19" fmla="*/ 42 h 202"/>
                  <a:gd name="T20" fmla="*/ 9 w 53"/>
                  <a:gd name="T21" fmla="*/ 44 h 202"/>
                  <a:gd name="T22" fmla="*/ 13 w 53"/>
                  <a:gd name="T23" fmla="*/ 48 h 202"/>
                  <a:gd name="T24" fmla="*/ 18 w 53"/>
                  <a:gd name="T25" fmla="*/ 49 h 202"/>
                  <a:gd name="T26" fmla="*/ 18 w 53"/>
                  <a:gd name="T27" fmla="*/ 42 h 202"/>
                  <a:gd name="T28" fmla="*/ 18 w 53"/>
                  <a:gd name="T29" fmla="*/ 44 h 202"/>
                  <a:gd name="T30" fmla="*/ 13 w 53"/>
                  <a:gd name="T31" fmla="*/ 42 h 202"/>
                  <a:gd name="T32" fmla="*/ 10 w 53"/>
                  <a:gd name="T33" fmla="*/ 38 h 202"/>
                  <a:gd name="T34" fmla="*/ 9 w 53"/>
                  <a:gd name="T35" fmla="*/ 27 h 202"/>
                  <a:gd name="T36" fmla="*/ 10 w 53"/>
                  <a:gd name="T37" fmla="*/ 14 h 202"/>
                  <a:gd name="T38" fmla="*/ 13 w 53"/>
                  <a:gd name="T39" fmla="*/ 9 h 202"/>
                  <a:gd name="T40" fmla="*/ 18 w 53"/>
                  <a:gd name="T41" fmla="*/ 7 h 20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202"/>
                  <a:gd name="T65" fmla="*/ 53 w 53"/>
                  <a:gd name="T66" fmla="*/ 202 h 20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202">
                    <a:moveTo>
                      <a:pt x="53" y="21"/>
                    </a:moveTo>
                    <a:lnTo>
                      <a:pt x="53" y="0"/>
                    </a:lnTo>
                    <a:lnTo>
                      <a:pt x="53" y="6"/>
                    </a:lnTo>
                    <a:lnTo>
                      <a:pt x="31" y="14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02"/>
                    </a:lnTo>
                    <a:lnTo>
                      <a:pt x="26" y="202"/>
                    </a:lnTo>
                    <a:lnTo>
                      <a:pt x="26" y="128"/>
                    </a:lnTo>
                    <a:lnTo>
                      <a:pt x="26" y="132"/>
                    </a:lnTo>
                    <a:lnTo>
                      <a:pt x="37" y="144"/>
                    </a:lnTo>
                    <a:lnTo>
                      <a:pt x="53" y="148"/>
                    </a:lnTo>
                    <a:lnTo>
                      <a:pt x="53" y="128"/>
                    </a:lnTo>
                    <a:lnTo>
                      <a:pt x="53" y="132"/>
                    </a:lnTo>
                    <a:lnTo>
                      <a:pt x="37" y="128"/>
                    </a:lnTo>
                    <a:lnTo>
                      <a:pt x="30" y="114"/>
                    </a:lnTo>
                    <a:lnTo>
                      <a:pt x="26" y="80"/>
                    </a:lnTo>
                    <a:lnTo>
                      <a:pt x="30" y="43"/>
                    </a:lnTo>
                    <a:lnTo>
                      <a:pt x="37" y="27"/>
                    </a:lnTo>
                    <a:lnTo>
                      <a:pt x="53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9" name="Freeform 387"/>
              <p:cNvSpPr>
                <a:spLocks/>
              </p:cNvSpPr>
              <p:nvPr/>
            </p:nvSpPr>
            <p:spPr bwMode="auto">
              <a:xfrm>
                <a:off x="2670" y="2603"/>
                <a:ext cx="16" cy="15"/>
              </a:xfrm>
              <a:custGeom>
                <a:avLst/>
                <a:gdLst>
                  <a:gd name="T0" fmla="*/ 0 w 48"/>
                  <a:gd name="T1" fmla="*/ 8 h 46"/>
                  <a:gd name="T2" fmla="*/ 0 w 48"/>
                  <a:gd name="T3" fmla="*/ 15 h 46"/>
                  <a:gd name="T4" fmla="*/ 4 w 48"/>
                  <a:gd name="T5" fmla="*/ 15 h 46"/>
                  <a:gd name="T6" fmla="*/ 7 w 48"/>
                  <a:gd name="T7" fmla="*/ 14 h 46"/>
                  <a:gd name="T8" fmla="*/ 10 w 48"/>
                  <a:gd name="T9" fmla="*/ 13 h 46"/>
                  <a:gd name="T10" fmla="*/ 12 w 48"/>
                  <a:gd name="T11" fmla="*/ 11 h 46"/>
                  <a:gd name="T12" fmla="*/ 14 w 48"/>
                  <a:gd name="T13" fmla="*/ 9 h 46"/>
                  <a:gd name="T14" fmla="*/ 15 w 48"/>
                  <a:gd name="T15" fmla="*/ 7 h 46"/>
                  <a:gd name="T16" fmla="*/ 16 w 48"/>
                  <a:gd name="T17" fmla="*/ 4 h 46"/>
                  <a:gd name="T18" fmla="*/ 16 w 48"/>
                  <a:gd name="T19" fmla="*/ 0 h 46"/>
                  <a:gd name="T20" fmla="*/ 7 w 48"/>
                  <a:gd name="T21" fmla="*/ 0 h 46"/>
                  <a:gd name="T22" fmla="*/ 9 w 48"/>
                  <a:gd name="T23" fmla="*/ 0 h 46"/>
                  <a:gd name="T24" fmla="*/ 8 w 48"/>
                  <a:gd name="T25" fmla="*/ 4 h 46"/>
                  <a:gd name="T26" fmla="*/ 6 w 48"/>
                  <a:gd name="T27" fmla="*/ 6 h 46"/>
                  <a:gd name="T28" fmla="*/ 4 w 48"/>
                  <a:gd name="T29" fmla="*/ 8 h 46"/>
                  <a:gd name="T30" fmla="*/ 0 w 48"/>
                  <a:gd name="T31" fmla="*/ 10 h 46"/>
                  <a:gd name="T32" fmla="*/ 0 w 48"/>
                  <a:gd name="T33" fmla="*/ 8 h 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46"/>
                  <a:gd name="T53" fmla="*/ 48 w 48"/>
                  <a:gd name="T54" fmla="*/ 46 h 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46">
                    <a:moveTo>
                      <a:pt x="0" y="26"/>
                    </a:moveTo>
                    <a:lnTo>
                      <a:pt x="0" y="46"/>
                    </a:lnTo>
                    <a:lnTo>
                      <a:pt x="11" y="45"/>
                    </a:lnTo>
                    <a:lnTo>
                      <a:pt x="20" y="44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1" y="29"/>
                    </a:lnTo>
                    <a:lnTo>
                      <a:pt x="44" y="20"/>
                    </a:lnTo>
                    <a:lnTo>
                      <a:pt x="47" y="11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6" y="0"/>
                    </a:lnTo>
                    <a:lnTo>
                      <a:pt x="24" y="11"/>
                    </a:lnTo>
                    <a:lnTo>
                      <a:pt x="19" y="19"/>
                    </a:lnTo>
                    <a:lnTo>
                      <a:pt x="11" y="26"/>
                    </a:lnTo>
                    <a:lnTo>
                      <a:pt x="0" y="3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0" name="Freeform 388"/>
              <p:cNvSpPr>
                <a:spLocks/>
              </p:cNvSpPr>
              <p:nvPr/>
            </p:nvSpPr>
            <p:spPr bwMode="auto">
              <a:xfrm>
                <a:off x="2670" y="2570"/>
                <a:ext cx="16" cy="26"/>
              </a:xfrm>
              <a:custGeom>
                <a:avLst/>
                <a:gdLst>
                  <a:gd name="T0" fmla="*/ 0 w 48"/>
                  <a:gd name="T1" fmla="*/ 21 h 78"/>
                  <a:gd name="T2" fmla="*/ 0 w 48"/>
                  <a:gd name="T3" fmla="*/ 26 h 78"/>
                  <a:gd name="T4" fmla="*/ 16 w 48"/>
                  <a:gd name="T5" fmla="*/ 26 h 78"/>
                  <a:gd name="T6" fmla="*/ 16 w 48"/>
                  <a:gd name="T7" fmla="*/ 23 h 78"/>
                  <a:gd name="T8" fmla="*/ 16 w 48"/>
                  <a:gd name="T9" fmla="*/ 18 h 78"/>
                  <a:gd name="T10" fmla="*/ 15 w 48"/>
                  <a:gd name="T11" fmla="*/ 13 h 78"/>
                  <a:gd name="T12" fmla="*/ 14 w 48"/>
                  <a:gd name="T13" fmla="*/ 10 h 78"/>
                  <a:gd name="T14" fmla="*/ 13 w 48"/>
                  <a:gd name="T15" fmla="*/ 7 h 78"/>
                  <a:gd name="T16" fmla="*/ 10 w 48"/>
                  <a:gd name="T17" fmla="*/ 5 h 78"/>
                  <a:gd name="T18" fmla="*/ 8 w 48"/>
                  <a:gd name="T19" fmla="*/ 3 h 78"/>
                  <a:gd name="T20" fmla="*/ 4 w 48"/>
                  <a:gd name="T21" fmla="*/ 2 h 78"/>
                  <a:gd name="T22" fmla="*/ 0 w 48"/>
                  <a:gd name="T23" fmla="*/ 2 h 78"/>
                  <a:gd name="T24" fmla="*/ 0 w 48"/>
                  <a:gd name="T25" fmla="*/ 0 h 78"/>
                  <a:gd name="T26" fmla="*/ 0 w 48"/>
                  <a:gd name="T27" fmla="*/ 7 h 78"/>
                  <a:gd name="T28" fmla="*/ 4 w 48"/>
                  <a:gd name="T29" fmla="*/ 7 h 78"/>
                  <a:gd name="T30" fmla="*/ 6 w 48"/>
                  <a:gd name="T31" fmla="*/ 9 h 78"/>
                  <a:gd name="T32" fmla="*/ 7 w 48"/>
                  <a:gd name="T33" fmla="*/ 11 h 78"/>
                  <a:gd name="T34" fmla="*/ 8 w 48"/>
                  <a:gd name="T35" fmla="*/ 13 h 78"/>
                  <a:gd name="T36" fmla="*/ 9 w 48"/>
                  <a:gd name="T37" fmla="*/ 17 h 78"/>
                  <a:gd name="T38" fmla="*/ 9 w 48"/>
                  <a:gd name="T39" fmla="*/ 21 h 78"/>
                  <a:gd name="T40" fmla="*/ 0 w 48"/>
                  <a:gd name="T41" fmla="*/ 21 h 7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8"/>
                  <a:gd name="T64" fmla="*/ 0 h 78"/>
                  <a:gd name="T65" fmla="*/ 48 w 48"/>
                  <a:gd name="T66" fmla="*/ 78 h 7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8" h="78">
                    <a:moveTo>
                      <a:pt x="0" y="63"/>
                    </a:moveTo>
                    <a:lnTo>
                      <a:pt x="0" y="78"/>
                    </a:lnTo>
                    <a:lnTo>
                      <a:pt x="48" y="78"/>
                    </a:lnTo>
                    <a:lnTo>
                      <a:pt x="48" y="68"/>
                    </a:lnTo>
                    <a:lnTo>
                      <a:pt x="48" y="53"/>
                    </a:lnTo>
                    <a:lnTo>
                      <a:pt x="46" y="40"/>
                    </a:lnTo>
                    <a:lnTo>
                      <a:pt x="43" y="29"/>
                    </a:lnTo>
                    <a:lnTo>
                      <a:pt x="38" y="21"/>
                    </a:lnTo>
                    <a:lnTo>
                      <a:pt x="31" y="14"/>
                    </a:lnTo>
                    <a:lnTo>
                      <a:pt x="23" y="9"/>
                    </a:lnTo>
                    <a:lnTo>
                      <a:pt x="13" y="7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11" y="22"/>
                    </a:lnTo>
                    <a:lnTo>
                      <a:pt x="19" y="28"/>
                    </a:lnTo>
                    <a:lnTo>
                      <a:pt x="22" y="33"/>
                    </a:lnTo>
                    <a:lnTo>
                      <a:pt x="24" y="40"/>
                    </a:lnTo>
                    <a:lnTo>
                      <a:pt x="26" y="51"/>
                    </a:lnTo>
                    <a:lnTo>
                      <a:pt x="26" y="63"/>
                    </a:lnTo>
                    <a:lnTo>
                      <a:pt x="0" y="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1" name="Freeform 389"/>
              <p:cNvSpPr>
                <a:spLocks/>
              </p:cNvSpPr>
              <p:nvPr/>
            </p:nvSpPr>
            <p:spPr bwMode="auto">
              <a:xfrm>
                <a:off x="2653" y="2570"/>
                <a:ext cx="17" cy="48"/>
              </a:xfrm>
              <a:custGeom>
                <a:avLst/>
                <a:gdLst>
                  <a:gd name="T0" fmla="*/ 17 w 51"/>
                  <a:gd name="T1" fmla="*/ 7 h 145"/>
                  <a:gd name="T2" fmla="*/ 17 w 51"/>
                  <a:gd name="T3" fmla="*/ 0 h 145"/>
                  <a:gd name="T4" fmla="*/ 17 w 51"/>
                  <a:gd name="T5" fmla="*/ 2 h 145"/>
                  <a:gd name="T6" fmla="*/ 17 w 51"/>
                  <a:gd name="T7" fmla="*/ 0 h 145"/>
                  <a:gd name="T8" fmla="*/ 7 w 51"/>
                  <a:gd name="T9" fmla="*/ 2 h 145"/>
                  <a:gd name="T10" fmla="*/ 2 w 51"/>
                  <a:gd name="T11" fmla="*/ 7 h 145"/>
                  <a:gd name="T12" fmla="*/ 0 w 51"/>
                  <a:gd name="T13" fmla="*/ 15 h 145"/>
                  <a:gd name="T14" fmla="*/ 0 w 51"/>
                  <a:gd name="T15" fmla="*/ 33 h 145"/>
                  <a:gd name="T16" fmla="*/ 3 w 51"/>
                  <a:gd name="T17" fmla="*/ 42 h 145"/>
                  <a:gd name="T18" fmla="*/ 7 w 51"/>
                  <a:gd name="T19" fmla="*/ 47 h 145"/>
                  <a:gd name="T20" fmla="*/ 17 w 51"/>
                  <a:gd name="T21" fmla="*/ 48 h 145"/>
                  <a:gd name="T22" fmla="*/ 17 w 51"/>
                  <a:gd name="T23" fmla="*/ 41 h 145"/>
                  <a:gd name="T24" fmla="*/ 17 w 51"/>
                  <a:gd name="T25" fmla="*/ 43 h 145"/>
                  <a:gd name="T26" fmla="*/ 13 w 51"/>
                  <a:gd name="T27" fmla="*/ 42 h 145"/>
                  <a:gd name="T28" fmla="*/ 9 w 51"/>
                  <a:gd name="T29" fmla="*/ 38 h 145"/>
                  <a:gd name="T30" fmla="*/ 8 w 51"/>
                  <a:gd name="T31" fmla="*/ 27 h 145"/>
                  <a:gd name="T32" fmla="*/ 6 w 51"/>
                  <a:gd name="T33" fmla="*/ 26 h 145"/>
                  <a:gd name="T34" fmla="*/ 17 w 51"/>
                  <a:gd name="T35" fmla="*/ 26 h 145"/>
                  <a:gd name="T36" fmla="*/ 17 w 51"/>
                  <a:gd name="T37" fmla="*/ 21 h 145"/>
                  <a:gd name="T38" fmla="*/ 6 w 51"/>
                  <a:gd name="T39" fmla="*/ 21 h 145"/>
                  <a:gd name="T40" fmla="*/ 8 w 51"/>
                  <a:gd name="T41" fmla="*/ 21 h 145"/>
                  <a:gd name="T42" fmla="*/ 9 w 51"/>
                  <a:gd name="T43" fmla="*/ 13 h 145"/>
                  <a:gd name="T44" fmla="*/ 11 w 51"/>
                  <a:gd name="T45" fmla="*/ 9 h 145"/>
                  <a:gd name="T46" fmla="*/ 17 w 51"/>
                  <a:gd name="T47" fmla="*/ 7 h 14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45"/>
                  <a:gd name="T74" fmla="*/ 51 w 51"/>
                  <a:gd name="T75" fmla="*/ 145 h 14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45">
                    <a:moveTo>
                      <a:pt x="51" y="21"/>
                    </a:moveTo>
                    <a:lnTo>
                      <a:pt x="51" y="0"/>
                    </a:lnTo>
                    <a:lnTo>
                      <a:pt x="51" y="6"/>
                    </a:lnTo>
                    <a:lnTo>
                      <a:pt x="51" y="0"/>
                    </a:lnTo>
                    <a:lnTo>
                      <a:pt x="22" y="6"/>
                    </a:lnTo>
                    <a:lnTo>
                      <a:pt x="7" y="21"/>
                    </a:lnTo>
                    <a:lnTo>
                      <a:pt x="0" y="46"/>
                    </a:lnTo>
                    <a:lnTo>
                      <a:pt x="0" y="99"/>
                    </a:lnTo>
                    <a:lnTo>
                      <a:pt x="8" y="128"/>
                    </a:lnTo>
                    <a:lnTo>
                      <a:pt x="22" y="141"/>
                    </a:lnTo>
                    <a:lnTo>
                      <a:pt x="51" y="145"/>
                    </a:lnTo>
                    <a:lnTo>
                      <a:pt x="51" y="125"/>
                    </a:lnTo>
                    <a:lnTo>
                      <a:pt x="51" y="130"/>
                    </a:lnTo>
                    <a:lnTo>
                      <a:pt x="38" y="128"/>
                    </a:lnTo>
                    <a:lnTo>
                      <a:pt x="27" y="114"/>
                    </a:lnTo>
                    <a:lnTo>
                      <a:pt x="25" y="83"/>
                    </a:lnTo>
                    <a:lnTo>
                      <a:pt x="19" y="78"/>
                    </a:lnTo>
                    <a:lnTo>
                      <a:pt x="51" y="78"/>
                    </a:lnTo>
                    <a:lnTo>
                      <a:pt x="51" y="63"/>
                    </a:lnTo>
                    <a:lnTo>
                      <a:pt x="19" y="63"/>
                    </a:lnTo>
                    <a:lnTo>
                      <a:pt x="25" y="63"/>
                    </a:lnTo>
                    <a:lnTo>
                      <a:pt x="27" y="39"/>
                    </a:lnTo>
                    <a:lnTo>
                      <a:pt x="32" y="26"/>
                    </a:lnTo>
                    <a:lnTo>
                      <a:pt x="51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2" name="Freeform 390"/>
              <p:cNvSpPr>
                <a:spLocks/>
              </p:cNvSpPr>
              <p:nvPr/>
            </p:nvSpPr>
            <p:spPr bwMode="auto">
              <a:xfrm>
                <a:off x="2701" y="2570"/>
                <a:ext cx="21" cy="47"/>
              </a:xfrm>
              <a:custGeom>
                <a:avLst/>
                <a:gdLst>
                  <a:gd name="T0" fmla="*/ 6 w 65"/>
                  <a:gd name="T1" fmla="*/ 0 h 141"/>
                  <a:gd name="T2" fmla="*/ 0 w 65"/>
                  <a:gd name="T3" fmla="*/ 0 h 141"/>
                  <a:gd name="T4" fmla="*/ 0 w 65"/>
                  <a:gd name="T5" fmla="*/ 47 h 141"/>
                  <a:gd name="T6" fmla="*/ 6 w 65"/>
                  <a:gd name="T7" fmla="*/ 47 h 141"/>
                  <a:gd name="T8" fmla="*/ 6 w 65"/>
                  <a:gd name="T9" fmla="*/ 19 h 141"/>
                  <a:gd name="T10" fmla="*/ 6 w 65"/>
                  <a:gd name="T11" fmla="*/ 21 h 141"/>
                  <a:gd name="T12" fmla="*/ 7 w 65"/>
                  <a:gd name="T13" fmla="*/ 16 h 141"/>
                  <a:gd name="T14" fmla="*/ 9 w 65"/>
                  <a:gd name="T15" fmla="*/ 11 h 141"/>
                  <a:gd name="T16" fmla="*/ 13 w 65"/>
                  <a:gd name="T17" fmla="*/ 8 h 141"/>
                  <a:gd name="T18" fmla="*/ 15 w 65"/>
                  <a:gd name="T19" fmla="*/ 7 h 141"/>
                  <a:gd name="T20" fmla="*/ 18 w 65"/>
                  <a:gd name="T21" fmla="*/ 7 h 141"/>
                  <a:gd name="T22" fmla="*/ 21 w 65"/>
                  <a:gd name="T23" fmla="*/ 7 h 141"/>
                  <a:gd name="T24" fmla="*/ 21 w 65"/>
                  <a:gd name="T25" fmla="*/ 0 h 141"/>
                  <a:gd name="T26" fmla="*/ 16 w 65"/>
                  <a:gd name="T27" fmla="*/ 0 h 141"/>
                  <a:gd name="T28" fmla="*/ 13 w 65"/>
                  <a:gd name="T29" fmla="*/ 1 h 141"/>
                  <a:gd name="T30" fmla="*/ 10 w 65"/>
                  <a:gd name="T31" fmla="*/ 4 h 141"/>
                  <a:gd name="T32" fmla="*/ 8 w 65"/>
                  <a:gd name="T33" fmla="*/ 7 h 141"/>
                  <a:gd name="T34" fmla="*/ 6 w 65"/>
                  <a:gd name="T35" fmla="*/ 7 h 141"/>
                  <a:gd name="T36" fmla="*/ 6 w 65"/>
                  <a:gd name="T37" fmla="*/ 0 h 14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41"/>
                  <a:gd name="T59" fmla="*/ 65 w 65"/>
                  <a:gd name="T60" fmla="*/ 141 h 14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41">
                    <a:moveTo>
                      <a:pt x="20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0" y="141"/>
                    </a:lnTo>
                    <a:lnTo>
                      <a:pt x="20" y="57"/>
                    </a:lnTo>
                    <a:lnTo>
                      <a:pt x="20" y="63"/>
                    </a:lnTo>
                    <a:lnTo>
                      <a:pt x="22" y="47"/>
                    </a:lnTo>
                    <a:lnTo>
                      <a:pt x="28" y="34"/>
                    </a:lnTo>
                    <a:lnTo>
                      <a:pt x="39" y="25"/>
                    </a:lnTo>
                    <a:lnTo>
                      <a:pt x="47" y="22"/>
                    </a:lnTo>
                    <a:lnTo>
                      <a:pt x="55" y="21"/>
                    </a:lnTo>
                    <a:lnTo>
                      <a:pt x="65" y="21"/>
                    </a:lnTo>
                    <a:lnTo>
                      <a:pt x="65" y="0"/>
                    </a:lnTo>
                    <a:lnTo>
                      <a:pt x="51" y="1"/>
                    </a:lnTo>
                    <a:lnTo>
                      <a:pt x="40" y="4"/>
                    </a:lnTo>
                    <a:lnTo>
                      <a:pt x="30" y="11"/>
                    </a:lnTo>
                    <a:lnTo>
                      <a:pt x="26" y="21"/>
                    </a:lnTo>
                    <a:lnTo>
                      <a:pt x="20" y="21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3" name="Freeform 391"/>
              <p:cNvSpPr>
                <a:spLocks/>
              </p:cNvSpPr>
              <p:nvPr/>
            </p:nvSpPr>
            <p:spPr bwMode="auto">
              <a:xfrm>
                <a:off x="2729" y="2570"/>
                <a:ext cx="34" cy="48"/>
              </a:xfrm>
              <a:custGeom>
                <a:avLst/>
                <a:gdLst>
                  <a:gd name="T0" fmla="*/ 34 w 101"/>
                  <a:gd name="T1" fmla="*/ 35 h 144"/>
                  <a:gd name="T2" fmla="*/ 33 w 101"/>
                  <a:gd name="T3" fmla="*/ 30 h 144"/>
                  <a:gd name="T4" fmla="*/ 27 w 101"/>
                  <a:gd name="T5" fmla="*/ 23 h 144"/>
                  <a:gd name="T6" fmla="*/ 12 w 101"/>
                  <a:gd name="T7" fmla="*/ 15 h 144"/>
                  <a:gd name="T8" fmla="*/ 11 w 101"/>
                  <a:gd name="T9" fmla="*/ 12 h 144"/>
                  <a:gd name="T10" fmla="*/ 12 w 101"/>
                  <a:gd name="T11" fmla="*/ 9 h 144"/>
                  <a:gd name="T12" fmla="*/ 18 w 101"/>
                  <a:gd name="T13" fmla="*/ 7 h 144"/>
                  <a:gd name="T14" fmla="*/ 24 w 101"/>
                  <a:gd name="T15" fmla="*/ 8 h 144"/>
                  <a:gd name="T16" fmla="*/ 25 w 101"/>
                  <a:gd name="T17" fmla="*/ 13 h 144"/>
                  <a:gd name="T18" fmla="*/ 25 w 101"/>
                  <a:gd name="T19" fmla="*/ 12 h 144"/>
                  <a:gd name="T20" fmla="*/ 34 w 101"/>
                  <a:gd name="T21" fmla="*/ 12 h 144"/>
                  <a:gd name="T22" fmla="*/ 34 w 101"/>
                  <a:gd name="T23" fmla="*/ 13 h 144"/>
                  <a:gd name="T24" fmla="*/ 31 w 101"/>
                  <a:gd name="T25" fmla="*/ 5 h 144"/>
                  <a:gd name="T26" fmla="*/ 24 w 101"/>
                  <a:gd name="T27" fmla="*/ 0 h 144"/>
                  <a:gd name="T28" fmla="*/ 13 w 101"/>
                  <a:gd name="T29" fmla="*/ 0 h 144"/>
                  <a:gd name="T30" fmla="*/ 7 w 101"/>
                  <a:gd name="T31" fmla="*/ 2 h 144"/>
                  <a:gd name="T32" fmla="*/ 3 w 101"/>
                  <a:gd name="T33" fmla="*/ 8 h 144"/>
                  <a:gd name="T34" fmla="*/ 3 w 101"/>
                  <a:gd name="T35" fmla="*/ 15 h 144"/>
                  <a:gd name="T36" fmla="*/ 6 w 101"/>
                  <a:gd name="T37" fmla="*/ 21 h 144"/>
                  <a:gd name="T38" fmla="*/ 26 w 101"/>
                  <a:gd name="T39" fmla="*/ 32 h 144"/>
                  <a:gd name="T40" fmla="*/ 27 w 101"/>
                  <a:gd name="T41" fmla="*/ 35 h 144"/>
                  <a:gd name="T42" fmla="*/ 26 w 101"/>
                  <a:gd name="T43" fmla="*/ 38 h 144"/>
                  <a:gd name="T44" fmla="*/ 21 w 101"/>
                  <a:gd name="T45" fmla="*/ 43 h 144"/>
                  <a:gd name="T46" fmla="*/ 15 w 101"/>
                  <a:gd name="T47" fmla="*/ 43 h 144"/>
                  <a:gd name="T48" fmla="*/ 12 w 101"/>
                  <a:gd name="T49" fmla="*/ 39 h 144"/>
                  <a:gd name="T50" fmla="*/ 11 w 101"/>
                  <a:gd name="T51" fmla="*/ 33 h 144"/>
                  <a:gd name="T52" fmla="*/ 0 w 101"/>
                  <a:gd name="T53" fmla="*/ 33 h 144"/>
                  <a:gd name="T54" fmla="*/ 1 w 101"/>
                  <a:gd name="T55" fmla="*/ 40 h 144"/>
                  <a:gd name="T56" fmla="*/ 8 w 101"/>
                  <a:gd name="T57" fmla="*/ 47 h 144"/>
                  <a:gd name="T58" fmla="*/ 18 w 101"/>
                  <a:gd name="T59" fmla="*/ 48 h 144"/>
                  <a:gd name="T60" fmla="*/ 30 w 101"/>
                  <a:gd name="T61" fmla="*/ 45 h 144"/>
                  <a:gd name="T62" fmla="*/ 34 w 101"/>
                  <a:gd name="T63" fmla="*/ 38 h 144"/>
                  <a:gd name="T64" fmla="*/ 34 w 101"/>
                  <a:gd name="T65" fmla="*/ 33 h 144"/>
                  <a:gd name="T66" fmla="*/ 34 w 101"/>
                  <a:gd name="T67" fmla="*/ 35 h 1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1"/>
                  <a:gd name="T103" fmla="*/ 0 h 144"/>
                  <a:gd name="T104" fmla="*/ 101 w 101"/>
                  <a:gd name="T105" fmla="*/ 144 h 1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1" h="144">
                    <a:moveTo>
                      <a:pt x="101" y="104"/>
                    </a:moveTo>
                    <a:lnTo>
                      <a:pt x="99" y="89"/>
                    </a:lnTo>
                    <a:lnTo>
                      <a:pt x="79" y="70"/>
                    </a:lnTo>
                    <a:lnTo>
                      <a:pt x="35" y="44"/>
                    </a:lnTo>
                    <a:lnTo>
                      <a:pt x="33" y="36"/>
                    </a:lnTo>
                    <a:lnTo>
                      <a:pt x="35" y="26"/>
                    </a:lnTo>
                    <a:lnTo>
                      <a:pt x="53" y="20"/>
                    </a:lnTo>
                    <a:lnTo>
                      <a:pt x="70" y="25"/>
                    </a:lnTo>
                    <a:lnTo>
                      <a:pt x="75" y="40"/>
                    </a:lnTo>
                    <a:lnTo>
                      <a:pt x="75" y="36"/>
                    </a:lnTo>
                    <a:lnTo>
                      <a:pt x="101" y="36"/>
                    </a:lnTo>
                    <a:lnTo>
                      <a:pt x="101" y="40"/>
                    </a:lnTo>
                    <a:lnTo>
                      <a:pt x="93" y="15"/>
                    </a:lnTo>
                    <a:lnTo>
                      <a:pt x="72" y="1"/>
                    </a:lnTo>
                    <a:lnTo>
                      <a:pt x="40" y="0"/>
                    </a:lnTo>
                    <a:lnTo>
                      <a:pt x="22" y="6"/>
                    </a:lnTo>
                    <a:lnTo>
                      <a:pt x="9" y="24"/>
                    </a:lnTo>
                    <a:lnTo>
                      <a:pt x="8" y="44"/>
                    </a:lnTo>
                    <a:lnTo>
                      <a:pt x="18" y="63"/>
                    </a:lnTo>
                    <a:lnTo>
                      <a:pt x="77" y="97"/>
                    </a:lnTo>
                    <a:lnTo>
                      <a:pt x="81" y="104"/>
                    </a:lnTo>
                    <a:lnTo>
                      <a:pt x="78" y="115"/>
                    </a:lnTo>
                    <a:lnTo>
                      <a:pt x="61" y="128"/>
                    </a:lnTo>
                    <a:lnTo>
                      <a:pt x="46" y="128"/>
                    </a:lnTo>
                    <a:lnTo>
                      <a:pt x="35" y="117"/>
                    </a:lnTo>
                    <a:lnTo>
                      <a:pt x="33" y="98"/>
                    </a:lnTo>
                    <a:lnTo>
                      <a:pt x="0" y="98"/>
                    </a:lnTo>
                    <a:lnTo>
                      <a:pt x="4" y="121"/>
                    </a:lnTo>
                    <a:lnTo>
                      <a:pt x="23" y="140"/>
                    </a:lnTo>
                    <a:lnTo>
                      <a:pt x="53" y="144"/>
                    </a:lnTo>
                    <a:lnTo>
                      <a:pt x="88" y="136"/>
                    </a:lnTo>
                    <a:lnTo>
                      <a:pt x="100" y="115"/>
                    </a:lnTo>
                    <a:lnTo>
                      <a:pt x="101" y="98"/>
                    </a:lnTo>
                    <a:lnTo>
                      <a:pt x="101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4" name="Rectangle 392"/>
              <p:cNvSpPr>
                <a:spLocks noChangeArrowheads="1"/>
              </p:cNvSpPr>
              <p:nvPr/>
            </p:nvSpPr>
            <p:spPr bwMode="auto">
              <a:xfrm>
                <a:off x="2773" y="2569"/>
                <a:ext cx="6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5" name="Rectangle 393"/>
              <p:cNvSpPr>
                <a:spLocks noChangeArrowheads="1"/>
              </p:cNvSpPr>
              <p:nvPr/>
            </p:nvSpPr>
            <p:spPr bwMode="auto">
              <a:xfrm>
                <a:off x="2771" y="2550"/>
                <a:ext cx="8" cy="7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6" name="Freeform 394"/>
              <p:cNvSpPr>
                <a:spLocks/>
              </p:cNvSpPr>
              <p:nvPr/>
            </p:nvSpPr>
            <p:spPr bwMode="auto">
              <a:xfrm>
                <a:off x="2811" y="2570"/>
                <a:ext cx="19" cy="48"/>
              </a:xfrm>
              <a:custGeom>
                <a:avLst/>
                <a:gdLst>
                  <a:gd name="T0" fmla="*/ 0 w 58"/>
                  <a:gd name="T1" fmla="*/ 41 h 145"/>
                  <a:gd name="T2" fmla="*/ 0 w 58"/>
                  <a:gd name="T3" fmla="*/ 48 h 145"/>
                  <a:gd name="T4" fmla="*/ 2 w 58"/>
                  <a:gd name="T5" fmla="*/ 48 h 145"/>
                  <a:gd name="T6" fmla="*/ 9 w 58"/>
                  <a:gd name="T7" fmla="*/ 48 h 145"/>
                  <a:gd name="T8" fmla="*/ 11 w 58"/>
                  <a:gd name="T9" fmla="*/ 47 h 145"/>
                  <a:gd name="T10" fmla="*/ 14 w 58"/>
                  <a:gd name="T11" fmla="*/ 45 h 145"/>
                  <a:gd name="T12" fmla="*/ 16 w 58"/>
                  <a:gd name="T13" fmla="*/ 42 h 145"/>
                  <a:gd name="T14" fmla="*/ 18 w 58"/>
                  <a:gd name="T15" fmla="*/ 38 h 145"/>
                  <a:gd name="T16" fmla="*/ 19 w 58"/>
                  <a:gd name="T17" fmla="*/ 33 h 145"/>
                  <a:gd name="T18" fmla="*/ 19 w 58"/>
                  <a:gd name="T19" fmla="*/ 26 h 145"/>
                  <a:gd name="T20" fmla="*/ 19 w 58"/>
                  <a:gd name="T21" fmla="*/ 17 h 145"/>
                  <a:gd name="T22" fmla="*/ 17 w 58"/>
                  <a:gd name="T23" fmla="*/ 12 h 145"/>
                  <a:gd name="T24" fmla="*/ 16 w 58"/>
                  <a:gd name="T25" fmla="*/ 9 h 145"/>
                  <a:gd name="T26" fmla="*/ 14 w 58"/>
                  <a:gd name="T27" fmla="*/ 6 h 145"/>
                  <a:gd name="T28" fmla="*/ 11 w 58"/>
                  <a:gd name="T29" fmla="*/ 4 h 145"/>
                  <a:gd name="T30" fmla="*/ 7 w 58"/>
                  <a:gd name="T31" fmla="*/ 2 h 145"/>
                  <a:gd name="T32" fmla="*/ 2 w 58"/>
                  <a:gd name="T33" fmla="*/ 2 h 145"/>
                  <a:gd name="T34" fmla="*/ 0 w 58"/>
                  <a:gd name="T35" fmla="*/ 0 h 145"/>
                  <a:gd name="T36" fmla="*/ 0 w 58"/>
                  <a:gd name="T37" fmla="*/ 7 h 145"/>
                  <a:gd name="T38" fmla="*/ 2 w 58"/>
                  <a:gd name="T39" fmla="*/ 7 h 145"/>
                  <a:gd name="T40" fmla="*/ 6 w 58"/>
                  <a:gd name="T41" fmla="*/ 8 h 145"/>
                  <a:gd name="T42" fmla="*/ 9 w 58"/>
                  <a:gd name="T43" fmla="*/ 10 h 145"/>
                  <a:gd name="T44" fmla="*/ 10 w 58"/>
                  <a:gd name="T45" fmla="*/ 12 h 145"/>
                  <a:gd name="T46" fmla="*/ 11 w 58"/>
                  <a:gd name="T47" fmla="*/ 15 h 145"/>
                  <a:gd name="T48" fmla="*/ 11 w 58"/>
                  <a:gd name="T49" fmla="*/ 19 h 145"/>
                  <a:gd name="T50" fmla="*/ 12 w 58"/>
                  <a:gd name="T51" fmla="*/ 23 h 145"/>
                  <a:gd name="T52" fmla="*/ 12 w 58"/>
                  <a:gd name="T53" fmla="*/ 27 h 145"/>
                  <a:gd name="T54" fmla="*/ 11 w 58"/>
                  <a:gd name="T55" fmla="*/ 31 h 145"/>
                  <a:gd name="T56" fmla="*/ 10 w 58"/>
                  <a:gd name="T57" fmla="*/ 35 h 145"/>
                  <a:gd name="T58" fmla="*/ 9 w 58"/>
                  <a:gd name="T59" fmla="*/ 38 h 145"/>
                  <a:gd name="T60" fmla="*/ 8 w 58"/>
                  <a:gd name="T61" fmla="*/ 40 h 145"/>
                  <a:gd name="T62" fmla="*/ 6 w 58"/>
                  <a:gd name="T63" fmla="*/ 42 h 145"/>
                  <a:gd name="T64" fmla="*/ 4 w 58"/>
                  <a:gd name="T65" fmla="*/ 43 h 145"/>
                  <a:gd name="T66" fmla="*/ 2 w 58"/>
                  <a:gd name="T67" fmla="*/ 43 h 145"/>
                  <a:gd name="T68" fmla="*/ 0 w 58"/>
                  <a:gd name="T69" fmla="*/ 41 h 14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145"/>
                  <a:gd name="T107" fmla="*/ 58 w 58"/>
                  <a:gd name="T108" fmla="*/ 145 h 14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145">
                    <a:moveTo>
                      <a:pt x="0" y="125"/>
                    </a:moveTo>
                    <a:lnTo>
                      <a:pt x="0" y="145"/>
                    </a:lnTo>
                    <a:lnTo>
                      <a:pt x="6" y="145"/>
                    </a:lnTo>
                    <a:lnTo>
                      <a:pt x="27" y="144"/>
                    </a:lnTo>
                    <a:lnTo>
                      <a:pt x="35" y="141"/>
                    </a:lnTo>
                    <a:lnTo>
                      <a:pt x="44" y="136"/>
                    </a:lnTo>
                    <a:lnTo>
                      <a:pt x="50" y="128"/>
                    </a:lnTo>
                    <a:lnTo>
                      <a:pt x="55" y="116"/>
                    </a:lnTo>
                    <a:lnTo>
                      <a:pt x="57" y="99"/>
                    </a:lnTo>
                    <a:lnTo>
                      <a:pt x="58" y="78"/>
                    </a:lnTo>
                    <a:lnTo>
                      <a:pt x="57" y="50"/>
                    </a:lnTo>
                    <a:lnTo>
                      <a:pt x="53" y="37"/>
                    </a:lnTo>
                    <a:lnTo>
                      <a:pt x="50" y="26"/>
                    </a:lnTo>
                    <a:lnTo>
                      <a:pt x="43" y="17"/>
                    </a:lnTo>
                    <a:lnTo>
                      <a:pt x="33" y="11"/>
                    </a:lnTo>
                    <a:lnTo>
                      <a:pt x="21" y="7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6" y="21"/>
                    </a:lnTo>
                    <a:lnTo>
                      <a:pt x="18" y="23"/>
                    </a:lnTo>
                    <a:lnTo>
                      <a:pt x="27" y="31"/>
                    </a:lnTo>
                    <a:lnTo>
                      <a:pt x="31" y="37"/>
                    </a:lnTo>
                    <a:lnTo>
                      <a:pt x="34" y="45"/>
                    </a:lnTo>
                    <a:lnTo>
                      <a:pt x="35" y="56"/>
                    </a:lnTo>
                    <a:lnTo>
                      <a:pt x="37" y="68"/>
                    </a:lnTo>
                    <a:lnTo>
                      <a:pt x="37" y="82"/>
                    </a:lnTo>
                    <a:lnTo>
                      <a:pt x="34" y="95"/>
                    </a:lnTo>
                    <a:lnTo>
                      <a:pt x="32" y="106"/>
                    </a:lnTo>
                    <a:lnTo>
                      <a:pt x="28" y="114"/>
                    </a:lnTo>
                    <a:lnTo>
                      <a:pt x="25" y="122"/>
                    </a:lnTo>
                    <a:lnTo>
                      <a:pt x="19" y="126"/>
                    </a:lnTo>
                    <a:lnTo>
                      <a:pt x="13" y="129"/>
                    </a:lnTo>
                    <a:lnTo>
                      <a:pt x="6" y="13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7" name="Freeform 395"/>
              <p:cNvSpPr>
                <a:spLocks/>
              </p:cNvSpPr>
              <p:nvPr/>
            </p:nvSpPr>
            <p:spPr bwMode="auto">
              <a:xfrm>
                <a:off x="2793" y="2570"/>
                <a:ext cx="20" cy="48"/>
              </a:xfrm>
              <a:custGeom>
                <a:avLst/>
                <a:gdLst>
                  <a:gd name="T0" fmla="*/ 18 w 58"/>
                  <a:gd name="T1" fmla="*/ 7 h 145"/>
                  <a:gd name="T2" fmla="*/ 18 w 58"/>
                  <a:gd name="T3" fmla="*/ 0 h 145"/>
                  <a:gd name="T4" fmla="*/ 20 w 58"/>
                  <a:gd name="T5" fmla="*/ 2 h 145"/>
                  <a:gd name="T6" fmla="*/ 20 w 58"/>
                  <a:gd name="T7" fmla="*/ 0 h 145"/>
                  <a:gd name="T8" fmla="*/ 9 w 58"/>
                  <a:gd name="T9" fmla="*/ 2 h 145"/>
                  <a:gd name="T10" fmla="*/ 3 w 58"/>
                  <a:gd name="T11" fmla="*/ 7 h 145"/>
                  <a:gd name="T12" fmla="*/ 0 w 58"/>
                  <a:gd name="T13" fmla="*/ 15 h 145"/>
                  <a:gd name="T14" fmla="*/ 0 w 58"/>
                  <a:gd name="T15" fmla="*/ 33 h 145"/>
                  <a:gd name="T16" fmla="*/ 3 w 58"/>
                  <a:gd name="T17" fmla="*/ 42 h 145"/>
                  <a:gd name="T18" fmla="*/ 9 w 58"/>
                  <a:gd name="T19" fmla="*/ 47 h 145"/>
                  <a:gd name="T20" fmla="*/ 12 w 58"/>
                  <a:gd name="T21" fmla="*/ 48 h 145"/>
                  <a:gd name="T22" fmla="*/ 20 w 58"/>
                  <a:gd name="T23" fmla="*/ 48 h 145"/>
                  <a:gd name="T24" fmla="*/ 18 w 58"/>
                  <a:gd name="T25" fmla="*/ 48 h 145"/>
                  <a:gd name="T26" fmla="*/ 18 w 58"/>
                  <a:gd name="T27" fmla="*/ 41 h 145"/>
                  <a:gd name="T28" fmla="*/ 20 w 58"/>
                  <a:gd name="T29" fmla="*/ 43 h 145"/>
                  <a:gd name="T30" fmla="*/ 12 w 58"/>
                  <a:gd name="T31" fmla="*/ 40 h 145"/>
                  <a:gd name="T32" fmla="*/ 9 w 58"/>
                  <a:gd name="T33" fmla="*/ 31 h 145"/>
                  <a:gd name="T34" fmla="*/ 9 w 58"/>
                  <a:gd name="T35" fmla="*/ 18 h 145"/>
                  <a:gd name="T36" fmla="*/ 11 w 58"/>
                  <a:gd name="T37" fmla="*/ 11 h 145"/>
                  <a:gd name="T38" fmla="*/ 16 w 58"/>
                  <a:gd name="T39" fmla="*/ 7 h 145"/>
                  <a:gd name="T40" fmla="*/ 20 w 58"/>
                  <a:gd name="T41" fmla="*/ 7 h 145"/>
                  <a:gd name="T42" fmla="*/ 18 w 58"/>
                  <a:gd name="T43" fmla="*/ 7 h 14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8"/>
                  <a:gd name="T67" fmla="*/ 0 h 145"/>
                  <a:gd name="T68" fmla="*/ 58 w 58"/>
                  <a:gd name="T69" fmla="*/ 145 h 14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8" h="145">
                    <a:moveTo>
                      <a:pt x="52" y="21"/>
                    </a:moveTo>
                    <a:lnTo>
                      <a:pt x="52" y="0"/>
                    </a:lnTo>
                    <a:lnTo>
                      <a:pt x="58" y="6"/>
                    </a:lnTo>
                    <a:lnTo>
                      <a:pt x="58" y="0"/>
                    </a:lnTo>
                    <a:lnTo>
                      <a:pt x="25" y="6"/>
                    </a:lnTo>
                    <a:lnTo>
                      <a:pt x="8" y="21"/>
                    </a:lnTo>
                    <a:lnTo>
                      <a:pt x="0" y="46"/>
                    </a:lnTo>
                    <a:lnTo>
                      <a:pt x="0" y="99"/>
                    </a:lnTo>
                    <a:lnTo>
                      <a:pt x="8" y="128"/>
                    </a:lnTo>
                    <a:lnTo>
                      <a:pt x="25" y="141"/>
                    </a:lnTo>
                    <a:lnTo>
                      <a:pt x="35" y="144"/>
                    </a:lnTo>
                    <a:lnTo>
                      <a:pt x="58" y="145"/>
                    </a:lnTo>
                    <a:lnTo>
                      <a:pt x="52" y="145"/>
                    </a:lnTo>
                    <a:lnTo>
                      <a:pt x="52" y="125"/>
                    </a:lnTo>
                    <a:lnTo>
                      <a:pt x="58" y="130"/>
                    </a:lnTo>
                    <a:lnTo>
                      <a:pt x="36" y="122"/>
                    </a:lnTo>
                    <a:lnTo>
                      <a:pt x="26" y="95"/>
                    </a:lnTo>
                    <a:lnTo>
                      <a:pt x="26" y="53"/>
                    </a:lnTo>
                    <a:lnTo>
                      <a:pt x="31" y="34"/>
                    </a:lnTo>
                    <a:lnTo>
                      <a:pt x="46" y="22"/>
                    </a:lnTo>
                    <a:lnTo>
                      <a:pt x="58" y="21"/>
                    </a:lnTo>
                    <a:lnTo>
                      <a:pt x="52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8" name="Freeform 396"/>
              <p:cNvSpPr>
                <a:spLocks/>
              </p:cNvSpPr>
              <p:nvPr/>
            </p:nvSpPr>
            <p:spPr bwMode="auto">
              <a:xfrm>
                <a:off x="2840" y="2570"/>
                <a:ext cx="35" cy="47"/>
              </a:xfrm>
              <a:custGeom>
                <a:avLst/>
                <a:gdLst>
                  <a:gd name="T0" fmla="*/ 35 w 105"/>
                  <a:gd name="T1" fmla="*/ 47 h 141"/>
                  <a:gd name="T2" fmla="*/ 35 w 105"/>
                  <a:gd name="T3" fmla="*/ 14 h 141"/>
                  <a:gd name="T4" fmla="*/ 35 w 105"/>
                  <a:gd name="T5" fmla="*/ 16 h 141"/>
                  <a:gd name="T6" fmla="*/ 35 w 105"/>
                  <a:gd name="T7" fmla="*/ 9 h 141"/>
                  <a:gd name="T8" fmla="*/ 33 w 105"/>
                  <a:gd name="T9" fmla="*/ 5 h 141"/>
                  <a:gd name="T10" fmla="*/ 32 w 105"/>
                  <a:gd name="T11" fmla="*/ 3 h 141"/>
                  <a:gd name="T12" fmla="*/ 29 w 105"/>
                  <a:gd name="T13" fmla="*/ 1 h 141"/>
                  <a:gd name="T14" fmla="*/ 26 w 105"/>
                  <a:gd name="T15" fmla="*/ 0 h 141"/>
                  <a:gd name="T16" fmla="*/ 23 w 105"/>
                  <a:gd name="T17" fmla="*/ 0 h 141"/>
                  <a:gd name="T18" fmla="*/ 18 w 105"/>
                  <a:gd name="T19" fmla="*/ 0 h 141"/>
                  <a:gd name="T20" fmla="*/ 15 w 105"/>
                  <a:gd name="T21" fmla="*/ 1 h 141"/>
                  <a:gd name="T22" fmla="*/ 12 w 105"/>
                  <a:gd name="T23" fmla="*/ 4 h 141"/>
                  <a:gd name="T24" fmla="*/ 10 w 105"/>
                  <a:gd name="T25" fmla="*/ 7 h 141"/>
                  <a:gd name="T26" fmla="*/ 9 w 105"/>
                  <a:gd name="T27" fmla="*/ 7 h 141"/>
                  <a:gd name="T28" fmla="*/ 9 w 105"/>
                  <a:gd name="T29" fmla="*/ 0 h 141"/>
                  <a:gd name="T30" fmla="*/ 0 w 105"/>
                  <a:gd name="T31" fmla="*/ 0 h 141"/>
                  <a:gd name="T32" fmla="*/ 2 w 105"/>
                  <a:gd name="T33" fmla="*/ 2 h 141"/>
                  <a:gd name="T34" fmla="*/ 2 w 105"/>
                  <a:gd name="T35" fmla="*/ 11 h 141"/>
                  <a:gd name="T36" fmla="*/ 2 w 105"/>
                  <a:gd name="T37" fmla="*/ 47 h 141"/>
                  <a:gd name="T38" fmla="*/ 9 w 105"/>
                  <a:gd name="T39" fmla="*/ 47 h 141"/>
                  <a:gd name="T40" fmla="*/ 9 w 105"/>
                  <a:gd name="T41" fmla="*/ 19 h 141"/>
                  <a:gd name="T42" fmla="*/ 10 w 105"/>
                  <a:gd name="T43" fmla="*/ 21 h 141"/>
                  <a:gd name="T44" fmla="*/ 11 w 105"/>
                  <a:gd name="T45" fmla="*/ 16 h 141"/>
                  <a:gd name="T46" fmla="*/ 12 w 105"/>
                  <a:gd name="T47" fmla="*/ 11 h 141"/>
                  <a:gd name="T48" fmla="*/ 15 w 105"/>
                  <a:gd name="T49" fmla="*/ 8 h 141"/>
                  <a:gd name="T50" fmla="*/ 17 w 105"/>
                  <a:gd name="T51" fmla="*/ 7 h 141"/>
                  <a:gd name="T52" fmla="*/ 20 w 105"/>
                  <a:gd name="T53" fmla="*/ 7 h 141"/>
                  <a:gd name="T54" fmla="*/ 24 w 105"/>
                  <a:gd name="T55" fmla="*/ 8 h 141"/>
                  <a:gd name="T56" fmla="*/ 26 w 105"/>
                  <a:gd name="T57" fmla="*/ 9 h 141"/>
                  <a:gd name="T58" fmla="*/ 28 w 105"/>
                  <a:gd name="T59" fmla="*/ 12 h 141"/>
                  <a:gd name="T60" fmla="*/ 28 w 105"/>
                  <a:gd name="T61" fmla="*/ 16 h 141"/>
                  <a:gd name="T62" fmla="*/ 26 w 105"/>
                  <a:gd name="T63" fmla="*/ 14 h 141"/>
                  <a:gd name="T64" fmla="*/ 26 w 105"/>
                  <a:gd name="T65" fmla="*/ 47 h 141"/>
                  <a:gd name="T66" fmla="*/ 35 w 105"/>
                  <a:gd name="T67" fmla="*/ 47 h 14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5"/>
                  <a:gd name="T103" fmla="*/ 0 h 141"/>
                  <a:gd name="T104" fmla="*/ 105 w 105"/>
                  <a:gd name="T105" fmla="*/ 141 h 14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5" h="141">
                    <a:moveTo>
                      <a:pt x="105" y="141"/>
                    </a:moveTo>
                    <a:lnTo>
                      <a:pt x="105" y="41"/>
                    </a:lnTo>
                    <a:lnTo>
                      <a:pt x="105" y="47"/>
                    </a:lnTo>
                    <a:lnTo>
                      <a:pt x="104" y="28"/>
                    </a:lnTo>
                    <a:lnTo>
                      <a:pt x="99" y="14"/>
                    </a:lnTo>
                    <a:lnTo>
                      <a:pt x="95" y="8"/>
                    </a:lnTo>
                    <a:lnTo>
                      <a:pt x="87" y="3"/>
                    </a:lnTo>
                    <a:lnTo>
                      <a:pt x="79" y="1"/>
                    </a:lnTo>
                    <a:lnTo>
                      <a:pt x="68" y="0"/>
                    </a:lnTo>
                    <a:lnTo>
                      <a:pt x="55" y="1"/>
                    </a:lnTo>
                    <a:lnTo>
                      <a:pt x="44" y="4"/>
                    </a:lnTo>
                    <a:lnTo>
                      <a:pt x="37" y="11"/>
                    </a:lnTo>
                    <a:lnTo>
                      <a:pt x="31" y="21"/>
                    </a:lnTo>
                    <a:lnTo>
                      <a:pt x="26" y="21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5" y="6"/>
                    </a:lnTo>
                    <a:lnTo>
                      <a:pt x="5" y="32"/>
                    </a:lnTo>
                    <a:lnTo>
                      <a:pt x="5" y="141"/>
                    </a:lnTo>
                    <a:lnTo>
                      <a:pt x="26" y="141"/>
                    </a:lnTo>
                    <a:lnTo>
                      <a:pt x="26" y="57"/>
                    </a:lnTo>
                    <a:lnTo>
                      <a:pt x="31" y="63"/>
                    </a:lnTo>
                    <a:lnTo>
                      <a:pt x="32" y="47"/>
                    </a:lnTo>
                    <a:lnTo>
                      <a:pt x="37" y="34"/>
                    </a:lnTo>
                    <a:lnTo>
                      <a:pt x="45" y="25"/>
                    </a:lnTo>
                    <a:lnTo>
                      <a:pt x="51" y="22"/>
                    </a:lnTo>
                    <a:lnTo>
                      <a:pt x="59" y="21"/>
                    </a:lnTo>
                    <a:lnTo>
                      <a:pt x="72" y="23"/>
                    </a:lnTo>
                    <a:lnTo>
                      <a:pt x="79" y="28"/>
                    </a:lnTo>
                    <a:lnTo>
                      <a:pt x="84" y="37"/>
                    </a:lnTo>
                    <a:lnTo>
                      <a:pt x="85" y="47"/>
                    </a:lnTo>
                    <a:lnTo>
                      <a:pt x="79" y="41"/>
                    </a:lnTo>
                    <a:lnTo>
                      <a:pt x="79" y="141"/>
                    </a:lnTo>
                    <a:lnTo>
                      <a:pt x="105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9" name="Freeform 397"/>
              <p:cNvSpPr>
                <a:spLocks/>
              </p:cNvSpPr>
              <p:nvPr/>
            </p:nvSpPr>
            <p:spPr bwMode="auto">
              <a:xfrm>
                <a:off x="2500" y="2664"/>
                <a:ext cx="16" cy="70"/>
              </a:xfrm>
              <a:custGeom>
                <a:avLst/>
                <a:gdLst>
                  <a:gd name="T0" fmla="*/ 0 w 48"/>
                  <a:gd name="T1" fmla="*/ 63 h 212"/>
                  <a:gd name="T2" fmla="*/ 0 w 48"/>
                  <a:gd name="T3" fmla="*/ 70 h 212"/>
                  <a:gd name="T4" fmla="*/ 3 w 48"/>
                  <a:gd name="T5" fmla="*/ 69 h 212"/>
                  <a:gd name="T6" fmla="*/ 5 w 48"/>
                  <a:gd name="T7" fmla="*/ 67 h 212"/>
                  <a:gd name="T8" fmla="*/ 7 w 48"/>
                  <a:gd name="T9" fmla="*/ 65 h 212"/>
                  <a:gd name="T10" fmla="*/ 9 w 48"/>
                  <a:gd name="T11" fmla="*/ 63 h 212"/>
                  <a:gd name="T12" fmla="*/ 9 w 48"/>
                  <a:gd name="T13" fmla="*/ 61 h 212"/>
                  <a:gd name="T14" fmla="*/ 9 w 48"/>
                  <a:gd name="T15" fmla="*/ 68 h 212"/>
                  <a:gd name="T16" fmla="*/ 16 w 48"/>
                  <a:gd name="T17" fmla="*/ 68 h 212"/>
                  <a:gd name="T18" fmla="*/ 16 w 48"/>
                  <a:gd name="T19" fmla="*/ 0 h 212"/>
                  <a:gd name="T20" fmla="*/ 9 w 48"/>
                  <a:gd name="T21" fmla="*/ 0 h 212"/>
                  <a:gd name="T22" fmla="*/ 9 w 48"/>
                  <a:gd name="T23" fmla="*/ 26 h 212"/>
                  <a:gd name="T24" fmla="*/ 7 w 48"/>
                  <a:gd name="T25" fmla="*/ 24 h 212"/>
                  <a:gd name="T26" fmla="*/ 5 w 48"/>
                  <a:gd name="T27" fmla="*/ 23 h 212"/>
                  <a:gd name="T28" fmla="*/ 3 w 48"/>
                  <a:gd name="T29" fmla="*/ 21 h 212"/>
                  <a:gd name="T30" fmla="*/ 0 w 48"/>
                  <a:gd name="T31" fmla="*/ 21 h 212"/>
                  <a:gd name="T32" fmla="*/ 0 w 48"/>
                  <a:gd name="T33" fmla="*/ 26 h 212"/>
                  <a:gd name="T34" fmla="*/ 0 w 48"/>
                  <a:gd name="T35" fmla="*/ 28 h 212"/>
                  <a:gd name="T36" fmla="*/ 3 w 48"/>
                  <a:gd name="T37" fmla="*/ 28 h 212"/>
                  <a:gd name="T38" fmla="*/ 5 w 48"/>
                  <a:gd name="T39" fmla="*/ 30 h 212"/>
                  <a:gd name="T40" fmla="*/ 7 w 48"/>
                  <a:gd name="T41" fmla="*/ 32 h 212"/>
                  <a:gd name="T42" fmla="*/ 8 w 48"/>
                  <a:gd name="T43" fmla="*/ 34 h 212"/>
                  <a:gd name="T44" fmla="*/ 10 w 48"/>
                  <a:gd name="T45" fmla="*/ 39 h 212"/>
                  <a:gd name="T46" fmla="*/ 10 w 48"/>
                  <a:gd name="T47" fmla="*/ 44 h 212"/>
                  <a:gd name="T48" fmla="*/ 10 w 48"/>
                  <a:gd name="T49" fmla="*/ 51 h 212"/>
                  <a:gd name="T50" fmla="*/ 8 w 48"/>
                  <a:gd name="T51" fmla="*/ 56 h 212"/>
                  <a:gd name="T52" fmla="*/ 7 w 48"/>
                  <a:gd name="T53" fmla="*/ 59 h 212"/>
                  <a:gd name="T54" fmla="*/ 5 w 48"/>
                  <a:gd name="T55" fmla="*/ 61 h 212"/>
                  <a:gd name="T56" fmla="*/ 3 w 48"/>
                  <a:gd name="T57" fmla="*/ 62 h 212"/>
                  <a:gd name="T58" fmla="*/ 0 w 48"/>
                  <a:gd name="T59" fmla="*/ 63 h 21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8"/>
                  <a:gd name="T91" fmla="*/ 0 h 212"/>
                  <a:gd name="T92" fmla="*/ 48 w 48"/>
                  <a:gd name="T93" fmla="*/ 212 h 21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8" h="212">
                    <a:moveTo>
                      <a:pt x="0" y="190"/>
                    </a:moveTo>
                    <a:lnTo>
                      <a:pt x="0" y="212"/>
                    </a:lnTo>
                    <a:lnTo>
                      <a:pt x="9" y="209"/>
                    </a:lnTo>
                    <a:lnTo>
                      <a:pt x="16" y="204"/>
                    </a:lnTo>
                    <a:lnTo>
                      <a:pt x="22" y="198"/>
                    </a:lnTo>
                    <a:lnTo>
                      <a:pt x="27" y="190"/>
                    </a:lnTo>
                    <a:lnTo>
                      <a:pt x="27" y="185"/>
                    </a:lnTo>
                    <a:lnTo>
                      <a:pt x="27" y="206"/>
                    </a:lnTo>
                    <a:lnTo>
                      <a:pt x="48" y="206"/>
                    </a:lnTo>
                    <a:lnTo>
                      <a:pt x="48" y="0"/>
                    </a:lnTo>
                    <a:lnTo>
                      <a:pt x="27" y="0"/>
                    </a:lnTo>
                    <a:lnTo>
                      <a:pt x="27" y="79"/>
                    </a:lnTo>
                    <a:lnTo>
                      <a:pt x="22" y="74"/>
                    </a:lnTo>
                    <a:lnTo>
                      <a:pt x="16" y="69"/>
                    </a:lnTo>
                    <a:lnTo>
                      <a:pt x="9" y="64"/>
                    </a:lnTo>
                    <a:lnTo>
                      <a:pt x="0" y="63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9" y="86"/>
                    </a:lnTo>
                    <a:lnTo>
                      <a:pt x="16" y="90"/>
                    </a:lnTo>
                    <a:lnTo>
                      <a:pt x="22" y="96"/>
                    </a:lnTo>
                    <a:lnTo>
                      <a:pt x="25" y="103"/>
                    </a:lnTo>
                    <a:lnTo>
                      <a:pt x="30" y="118"/>
                    </a:lnTo>
                    <a:lnTo>
                      <a:pt x="31" y="133"/>
                    </a:lnTo>
                    <a:lnTo>
                      <a:pt x="30" y="153"/>
                    </a:lnTo>
                    <a:lnTo>
                      <a:pt x="25" y="171"/>
                    </a:lnTo>
                    <a:lnTo>
                      <a:pt x="22" y="179"/>
                    </a:lnTo>
                    <a:lnTo>
                      <a:pt x="16" y="185"/>
                    </a:lnTo>
                    <a:lnTo>
                      <a:pt x="9" y="189"/>
                    </a:lnTo>
                    <a:lnTo>
                      <a:pt x="0" y="19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0" name="Freeform 398"/>
              <p:cNvSpPr>
                <a:spLocks/>
              </p:cNvSpPr>
              <p:nvPr/>
            </p:nvSpPr>
            <p:spPr bwMode="auto">
              <a:xfrm>
                <a:off x="2482" y="2685"/>
                <a:ext cx="18" cy="49"/>
              </a:xfrm>
              <a:custGeom>
                <a:avLst/>
                <a:gdLst>
                  <a:gd name="T0" fmla="*/ 18 w 54"/>
                  <a:gd name="T1" fmla="*/ 5 h 149"/>
                  <a:gd name="T2" fmla="*/ 18 w 54"/>
                  <a:gd name="T3" fmla="*/ 0 h 149"/>
                  <a:gd name="T4" fmla="*/ 16 w 54"/>
                  <a:gd name="T5" fmla="*/ 0 h 149"/>
                  <a:gd name="T6" fmla="*/ 11 w 54"/>
                  <a:gd name="T7" fmla="*/ 1 h 149"/>
                  <a:gd name="T8" fmla="*/ 8 w 54"/>
                  <a:gd name="T9" fmla="*/ 2 h 149"/>
                  <a:gd name="T10" fmla="*/ 5 w 54"/>
                  <a:gd name="T11" fmla="*/ 5 h 149"/>
                  <a:gd name="T12" fmla="*/ 3 w 54"/>
                  <a:gd name="T13" fmla="*/ 8 h 149"/>
                  <a:gd name="T14" fmla="*/ 1 w 54"/>
                  <a:gd name="T15" fmla="*/ 12 h 149"/>
                  <a:gd name="T16" fmla="*/ 1 w 54"/>
                  <a:gd name="T17" fmla="*/ 16 h 149"/>
                  <a:gd name="T18" fmla="*/ 0 w 54"/>
                  <a:gd name="T19" fmla="*/ 24 h 149"/>
                  <a:gd name="T20" fmla="*/ 1 w 54"/>
                  <a:gd name="T21" fmla="*/ 32 h 149"/>
                  <a:gd name="T22" fmla="*/ 2 w 54"/>
                  <a:gd name="T23" fmla="*/ 37 h 149"/>
                  <a:gd name="T24" fmla="*/ 3 w 54"/>
                  <a:gd name="T25" fmla="*/ 41 h 149"/>
                  <a:gd name="T26" fmla="*/ 6 w 54"/>
                  <a:gd name="T27" fmla="*/ 44 h 149"/>
                  <a:gd name="T28" fmla="*/ 8 w 54"/>
                  <a:gd name="T29" fmla="*/ 46 h 149"/>
                  <a:gd name="T30" fmla="*/ 11 w 54"/>
                  <a:gd name="T31" fmla="*/ 48 h 149"/>
                  <a:gd name="T32" fmla="*/ 16 w 54"/>
                  <a:gd name="T33" fmla="*/ 49 h 149"/>
                  <a:gd name="T34" fmla="*/ 18 w 54"/>
                  <a:gd name="T35" fmla="*/ 49 h 149"/>
                  <a:gd name="T36" fmla="*/ 18 w 54"/>
                  <a:gd name="T37" fmla="*/ 42 h 149"/>
                  <a:gd name="T38" fmla="*/ 15 w 54"/>
                  <a:gd name="T39" fmla="*/ 41 h 149"/>
                  <a:gd name="T40" fmla="*/ 13 w 54"/>
                  <a:gd name="T41" fmla="*/ 40 h 149"/>
                  <a:gd name="T42" fmla="*/ 11 w 54"/>
                  <a:gd name="T43" fmla="*/ 38 h 149"/>
                  <a:gd name="T44" fmla="*/ 11 w 54"/>
                  <a:gd name="T45" fmla="*/ 36 h 149"/>
                  <a:gd name="T46" fmla="*/ 9 w 54"/>
                  <a:gd name="T47" fmla="*/ 30 h 149"/>
                  <a:gd name="T48" fmla="*/ 9 w 54"/>
                  <a:gd name="T49" fmla="*/ 24 h 149"/>
                  <a:gd name="T50" fmla="*/ 9 w 54"/>
                  <a:gd name="T51" fmla="*/ 16 h 149"/>
                  <a:gd name="T52" fmla="*/ 10 w 54"/>
                  <a:gd name="T53" fmla="*/ 13 h 149"/>
                  <a:gd name="T54" fmla="*/ 11 w 54"/>
                  <a:gd name="T55" fmla="*/ 10 h 149"/>
                  <a:gd name="T56" fmla="*/ 11 w 54"/>
                  <a:gd name="T57" fmla="*/ 8 h 149"/>
                  <a:gd name="T58" fmla="*/ 13 w 54"/>
                  <a:gd name="T59" fmla="*/ 6 h 149"/>
                  <a:gd name="T60" fmla="*/ 15 w 54"/>
                  <a:gd name="T61" fmla="*/ 6 h 149"/>
                  <a:gd name="T62" fmla="*/ 18 w 54"/>
                  <a:gd name="T63" fmla="*/ 5 h 149"/>
                  <a:gd name="T64" fmla="*/ 18 w 54"/>
                  <a:gd name="T65" fmla="*/ 7 h 149"/>
                  <a:gd name="T66" fmla="*/ 18 w 54"/>
                  <a:gd name="T67" fmla="*/ 5 h 14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4"/>
                  <a:gd name="T103" fmla="*/ 0 h 149"/>
                  <a:gd name="T104" fmla="*/ 54 w 54"/>
                  <a:gd name="T105" fmla="*/ 149 h 14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4" h="149">
                    <a:moveTo>
                      <a:pt x="54" y="16"/>
                    </a:moveTo>
                    <a:lnTo>
                      <a:pt x="54" y="0"/>
                    </a:lnTo>
                    <a:lnTo>
                      <a:pt x="48" y="0"/>
                    </a:lnTo>
                    <a:lnTo>
                      <a:pt x="34" y="3"/>
                    </a:lnTo>
                    <a:lnTo>
                      <a:pt x="23" y="7"/>
                    </a:lnTo>
                    <a:lnTo>
                      <a:pt x="15" y="15"/>
                    </a:lnTo>
                    <a:lnTo>
                      <a:pt x="9" y="25"/>
                    </a:lnTo>
                    <a:lnTo>
                      <a:pt x="4" y="37"/>
                    </a:lnTo>
                    <a:lnTo>
                      <a:pt x="2" y="49"/>
                    </a:lnTo>
                    <a:lnTo>
                      <a:pt x="0" y="74"/>
                    </a:lnTo>
                    <a:lnTo>
                      <a:pt x="2" y="96"/>
                    </a:lnTo>
                    <a:lnTo>
                      <a:pt x="5" y="113"/>
                    </a:lnTo>
                    <a:lnTo>
                      <a:pt x="10" y="126"/>
                    </a:lnTo>
                    <a:lnTo>
                      <a:pt x="17" y="135"/>
                    </a:lnTo>
                    <a:lnTo>
                      <a:pt x="24" y="141"/>
                    </a:lnTo>
                    <a:lnTo>
                      <a:pt x="33" y="146"/>
                    </a:lnTo>
                    <a:lnTo>
                      <a:pt x="48" y="149"/>
                    </a:lnTo>
                    <a:lnTo>
                      <a:pt x="54" y="149"/>
                    </a:lnTo>
                    <a:lnTo>
                      <a:pt x="54" y="127"/>
                    </a:lnTo>
                    <a:lnTo>
                      <a:pt x="46" y="126"/>
                    </a:lnTo>
                    <a:lnTo>
                      <a:pt x="39" y="122"/>
                    </a:lnTo>
                    <a:lnTo>
                      <a:pt x="34" y="116"/>
                    </a:lnTo>
                    <a:lnTo>
                      <a:pt x="32" y="109"/>
                    </a:lnTo>
                    <a:lnTo>
                      <a:pt x="28" y="91"/>
                    </a:lnTo>
                    <a:lnTo>
                      <a:pt x="28" y="74"/>
                    </a:lnTo>
                    <a:lnTo>
                      <a:pt x="28" y="49"/>
                    </a:lnTo>
                    <a:lnTo>
                      <a:pt x="29" y="40"/>
                    </a:lnTo>
                    <a:lnTo>
                      <a:pt x="32" y="31"/>
                    </a:lnTo>
                    <a:lnTo>
                      <a:pt x="34" y="24"/>
                    </a:lnTo>
                    <a:lnTo>
                      <a:pt x="39" y="19"/>
                    </a:lnTo>
                    <a:lnTo>
                      <a:pt x="46" y="17"/>
                    </a:lnTo>
                    <a:lnTo>
                      <a:pt x="54" y="16"/>
                    </a:lnTo>
                    <a:lnTo>
                      <a:pt x="54" y="22"/>
                    </a:lnTo>
                    <a:lnTo>
                      <a:pt x="54" y="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1" name="Freeform 399"/>
              <p:cNvSpPr>
                <a:spLocks/>
              </p:cNvSpPr>
              <p:nvPr/>
            </p:nvSpPr>
            <p:spPr bwMode="auto">
              <a:xfrm>
                <a:off x="2549" y="2719"/>
                <a:ext cx="16" cy="15"/>
              </a:xfrm>
              <a:custGeom>
                <a:avLst/>
                <a:gdLst>
                  <a:gd name="T0" fmla="*/ 0 w 48"/>
                  <a:gd name="T1" fmla="*/ 8 h 47"/>
                  <a:gd name="T2" fmla="*/ 0 w 48"/>
                  <a:gd name="T3" fmla="*/ 15 h 47"/>
                  <a:gd name="T4" fmla="*/ 7 w 48"/>
                  <a:gd name="T5" fmla="*/ 14 h 47"/>
                  <a:gd name="T6" fmla="*/ 9 w 48"/>
                  <a:gd name="T7" fmla="*/ 13 h 47"/>
                  <a:gd name="T8" fmla="*/ 11 w 48"/>
                  <a:gd name="T9" fmla="*/ 11 h 47"/>
                  <a:gd name="T10" fmla="*/ 13 w 48"/>
                  <a:gd name="T11" fmla="*/ 9 h 47"/>
                  <a:gd name="T12" fmla="*/ 15 w 48"/>
                  <a:gd name="T13" fmla="*/ 6 h 47"/>
                  <a:gd name="T14" fmla="*/ 16 w 48"/>
                  <a:gd name="T15" fmla="*/ 4 h 47"/>
                  <a:gd name="T16" fmla="*/ 16 w 48"/>
                  <a:gd name="T17" fmla="*/ 0 h 47"/>
                  <a:gd name="T18" fmla="*/ 7 w 48"/>
                  <a:gd name="T19" fmla="*/ 0 h 47"/>
                  <a:gd name="T20" fmla="*/ 7 w 48"/>
                  <a:gd name="T21" fmla="*/ 4 h 47"/>
                  <a:gd name="T22" fmla="*/ 6 w 48"/>
                  <a:gd name="T23" fmla="*/ 6 h 47"/>
                  <a:gd name="T24" fmla="*/ 3 w 48"/>
                  <a:gd name="T25" fmla="*/ 8 h 47"/>
                  <a:gd name="T26" fmla="*/ 0 w 48"/>
                  <a:gd name="T27" fmla="*/ 8 h 4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8"/>
                  <a:gd name="T43" fmla="*/ 0 h 47"/>
                  <a:gd name="T44" fmla="*/ 48 w 48"/>
                  <a:gd name="T45" fmla="*/ 47 h 4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8" h="47">
                    <a:moveTo>
                      <a:pt x="0" y="25"/>
                    </a:moveTo>
                    <a:lnTo>
                      <a:pt x="0" y="47"/>
                    </a:lnTo>
                    <a:lnTo>
                      <a:pt x="20" y="44"/>
                    </a:lnTo>
                    <a:lnTo>
                      <a:pt x="27" y="41"/>
                    </a:lnTo>
                    <a:lnTo>
                      <a:pt x="34" y="35"/>
                    </a:lnTo>
                    <a:lnTo>
                      <a:pt x="40" y="29"/>
                    </a:lnTo>
                    <a:lnTo>
                      <a:pt x="45" y="20"/>
                    </a:lnTo>
                    <a:lnTo>
                      <a:pt x="47" y="11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1" y="11"/>
                    </a:lnTo>
                    <a:lnTo>
                      <a:pt x="17" y="18"/>
                    </a:lnTo>
                    <a:lnTo>
                      <a:pt x="10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2" name="Freeform 400"/>
              <p:cNvSpPr>
                <a:spLocks/>
              </p:cNvSpPr>
              <p:nvPr/>
            </p:nvSpPr>
            <p:spPr bwMode="auto">
              <a:xfrm>
                <a:off x="2549" y="2686"/>
                <a:ext cx="16" cy="25"/>
              </a:xfrm>
              <a:custGeom>
                <a:avLst/>
                <a:gdLst>
                  <a:gd name="T0" fmla="*/ 0 w 48"/>
                  <a:gd name="T1" fmla="*/ 19 h 77"/>
                  <a:gd name="T2" fmla="*/ 0 w 48"/>
                  <a:gd name="T3" fmla="*/ 25 h 77"/>
                  <a:gd name="T4" fmla="*/ 16 w 48"/>
                  <a:gd name="T5" fmla="*/ 25 h 77"/>
                  <a:gd name="T6" fmla="*/ 16 w 48"/>
                  <a:gd name="T7" fmla="*/ 20 h 77"/>
                  <a:gd name="T8" fmla="*/ 16 w 48"/>
                  <a:gd name="T9" fmla="*/ 22 h 77"/>
                  <a:gd name="T10" fmla="*/ 16 w 48"/>
                  <a:gd name="T11" fmla="*/ 17 h 77"/>
                  <a:gd name="T12" fmla="*/ 15 w 48"/>
                  <a:gd name="T13" fmla="*/ 13 h 77"/>
                  <a:gd name="T14" fmla="*/ 14 w 48"/>
                  <a:gd name="T15" fmla="*/ 9 h 77"/>
                  <a:gd name="T16" fmla="*/ 13 w 48"/>
                  <a:gd name="T17" fmla="*/ 6 h 77"/>
                  <a:gd name="T18" fmla="*/ 10 w 48"/>
                  <a:gd name="T19" fmla="*/ 3 h 77"/>
                  <a:gd name="T20" fmla="*/ 8 w 48"/>
                  <a:gd name="T21" fmla="*/ 1 h 77"/>
                  <a:gd name="T22" fmla="*/ 5 w 48"/>
                  <a:gd name="T23" fmla="*/ 0 h 77"/>
                  <a:gd name="T24" fmla="*/ 0 w 48"/>
                  <a:gd name="T25" fmla="*/ 0 h 77"/>
                  <a:gd name="T26" fmla="*/ 0 w 48"/>
                  <a:gd name="T27" fmla="*/ 5 h 77"/>
                  <a:gd name="T28" fmla="*/ 0 w 48"/>
                  <a:gd name="T29" fmla="*/ 6 h 77"/>
                  <a:gd name="T30" fmla="*/ 4 w 48"/>
                  <a:gd name="T31" fmla="*/ 7 h 77"/>
                  <a:gd name="T32" fmla="*/ 7 w 48"/>
                  <a:gd name="T33" fmla="*/ 9 h 77"/>
                  <a:gd name="T34" fmla="*/ 7 w 48"/>
                  <a:gd name="T35" fmla="*/ 11 h 77"/>
                  <a:gd name="T36" fmla="*/ 8 w 48"/>
                  <a:gd name="T37" fmla="*/ 13 h 77"/>
                  <a:gd name="T38" fmla="*/ 9 w 48"/>
                  <a:gd name="T39" fmla="*/ 16 h 77"/>
                  <a:gd name="T40" fmla="*/ 9 w 48"/>
                  <a:gd name="T41" fmla="*/ 20 h 77"/>
                  <a:gd name="T42" fmla="*/ 7 w 48"/>
                  <a:gd name="T43" fmla="*/ 19 h 77"/>
                  <a:gd name="T44" fmla="*/ 0 w 48"/>
                  <a:gd name="T45" fmla="*/ 19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8"/>
                  <a:gd name="T70" fmla="*/ 0 h 77"/>
                  <a:gd name="T71" fmla="*/ 48 w 48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8" h="77">
                    <a:moveTo>
                      <a:pt x="0" y="57"/>
                    </a:moveTo>
                    <a:lnTo>
                      <a:pt x="0" y="77"/>
                    </a:lnTo>
                    <a:lnTo>
                      <a:pt x="48" y="77"/>
                    </a:lnTo>
                    <a:lnTo>
                      <a:pt x="48" y="62"/>
                    </a:lnTo>
                    <a:lnTo>
                      <a:pt x="48" y="67"/>
                    </a:lnTo>
                    <a:lnTo>
                      <a:pt x="48" y="52"/>
                    </a:lnTo>
                    <a:lnTo>
                      <a:pt x="46" y="39"/>
                    </a:lnTo>
                    <a:lnTo>
                      <a:pt x="43" y="27"/>
                    </a:lnTo>
                    <a:lnTo>
                      <a:pt x="39" y="18"/>
                    </a:lnTo>
                    <a:lnTo>
                      <a:pt x="31" y="10"/>
                    </a:lnTo>
                    <a:lnTo>
                      <a:pt x="23" y="4"/>
                    </a:lnTo>
                    <a:lnTo>
                      <a:pt x="14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1" y="21"/>
                    </a:lnTo>
                    <a:lnTo>
                      <a:pt x="20" y="27"/>
                    </a:lnTo>
                    <a:lnTo>
                      <a:pt x="22" y="33"/>
                    </a:lnTo>
                    <a:lnTo>
                      <a:pt x="24" y="40"/>
                    </a:lnTo>
                    <a:lnTo>
                      <a:pt x="27" y="50"/>
                    </a:lnTo>
                    <a:lnTo>
                      <a:pt x="27" y="62"/>
                    </a:lnTo>
                    <a:lnTo>
                      <a:pt x="22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3" name="Freeform 401"/>
              <p:cNvSpPr>
                <a:spLocks/>
              </p:cNvSpPr>
              <p:nvPr/>
            </p:nvSpPr>
            <p:spPr bwMode="auto">
              <a:xfrm>
                <a:off x="2532" y="2686"/>
                <a:ext cx="17" cy="48"/>
              </a:xfrm>
              <a:custGeom>
                <a:avLst/>
                <a:gdLst>
                  <a:gd name="T0" fmla="*/ 17 w 51"/>
                  <a:gd name="T1" fmla="*/ 5 h 146"/>
                  <a:gd name="T2" fmla="*/ 17 w 51"/>
                  <a:gd name="T3" fmla="*/ 0 h 146"/>
                  <a:gd name="T4" fmla="*/ 8 w 51"/>
                  <a:gd name="T5" fmla="*/ 2 h 146"/>
                  <a:gd name="T6" fmla="*/ 2 w 51"/>
                  <a:gd name="T7" fmla="*/ 7 h 146"/>
                  <a:gd name="T8" fmla="*/ 0 w 51"/>
                  <a:gd name="T9" fmla="*/ 14 h 146"/>
                  <a:gd name="T10" fmla="*/ 0 w 51"/>
                  <a:gd name="T11" fmla="*/ 31 h 146"/>
                  <a:gd name="T12" fmla="*/ 2 w 51"/>
                  <a:gd name="T13" fmla="*/ 40 h 146"/>
                  <a:gd name="T14" fmla="*/ 7 w 51"/>
                  <a:gd name="T15" fmla="*/ 45 h 146"/>
                  <a:gd name="T16" fmla="*/ 13 w 51"/>
                  <a:gd name="T17" fmla="*/ 48 h 146"/>
                  <a:gd name="T18" fmla="*/ 17 w 51"/>
                  <a:gd name="T19" fmla="*/ 48 h 146"/>
                  <a:gd name="T20" fmla="*/ 17 w 51"/>
                  <a:gd name="T21" fmla="*/ 41 h 146"/>
                  <a:gd name="T22" fmla="*/ 11 w 51"/>
                  <a:gd name="T23" fmla="*/ 39 h 146"/>
                  <a:gd name="T24" fmla="*/ 7 w 51"/>
                  <a:gd name="T25" fmla="*/ 34 h 146"/>
                  <a:gd name="T26" fmla="*/ 6 w 51"/>
                  <a:gd name="T27" fmla="*/ 25 h 146"/>
                  <a:gd name="T28" fmla="*/ 17 w 51"/>
                  <a:gd name="T29" fmla="*/ 25 h 146"/>
                  <a:gd name="T30" fmla="*/ 17 w 51"/>
                  <a:gd name="T31" fmla="*/ 19 h 146"/>
                  <a:gd name="T32" fmla="*/ 6 w 51"/>
                  <a:gd name="T33" fmla="*/ 19 h 146"/>
                  <a:gd name="T34" fmla="*/ 6 w 51"/>
                  <a:gd name="T35" fmla="*/ 20 h 146"/>
                  <a:gd name="T36" fmla="*/ 8 w 51"/>
                  <a:gd name="T37" fmla="*/ 9 h 146"/>
                  <a:gd name="T38" fmla="*/ 13 w 51"/>
                  <a:gd name="T39" fmla="*/ 5 h 146"/>
                  <a:gd name="T40" fmla="*/ 17 w 51"/>
                  <a:gd name="T41" fmla="*/ 5 h 146"/>
                  <a:gd name="T42" fmla="*/ 17 w 51"/>
                  <a:gd name="T43" fmla="*/ 7 h 146"/>
                  <a:gd name="T44" fmla="*/ 17 w 51"/>
                  <a:gd name="T45" fmla="*/ 5 h 1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1"/>
                  <a:gd name="T70" fmla="*/ 0 h 146"/>
                  <a:gd name="T71" fmla="*/ 51 w 51"/>
                  <a:gd name="T72" fmla="*/ 146 h 1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1" h="146">
                    <a:moveTo>
                      <a:pt x="51" y="15"/>
                    </a:moveTo>
                    <a:lnTo>
                      <a:pt x="51" y="0"/>
                    </a:lnTo>
                    <a:lnTo>
                      <a:pt x="23" y="6"/>
                    </a:lnTo>
                    <a:lnTo>
                      <a:pt x="7" y="20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7" y="123"/>
                    </a:lnTo>
                    <a:lnTo>
                      <a:pt x="20" y="138"/>
                    </a:lnTo>
                    <a:lnTo>
                      <a:pt x="39" y="146"/>
                    </a:lnTo>
                    <a:lnTo>
                      <a:pt x="51" y="146"/>
                    </a:lnTo>
                    <a:lnTo>
                      <a:pt x="51" y="124"/>
                    </a:lnTo>
                    <a:lnTo>
                      <a:pt x="32" y="120"/>
                    </a:lnTo>
                    <a:lnTo>
                      <a:pt x="21" y="102"/>
                    </a:lnTo>
                    <a:lnTo>
                      <a:pt x="19" y="77"/>
                    </a:lnTo>
                    <a:lnTo>
                      <a:pt x="51" y="77"/>
                    </a:lnTo>
                    <a:lnTo>
                      <a:pt x="51" y="57"/>
                    </a:lnTo>
                    <a:lnTo>
                      <a:pt x="19" y="57"/>
                    </a:lnTo>
                    <a:lnTo>
                      <a:pt x="19" y="62"/>
                    </a:lnTo>
                    <a:lnTo>
                      <a:pt x="25" y="28"/>
                    </a:lnTo>
                    <a:lnTo>
                      <a:pt x="39" y="16"/>
                    </a:lnTo>
                    <a:lnTo>
                      <a:pt x="51" y="15"/>
                    </a:lnTo>
                    <a:lnTo>
                      <a:pt x="51" y="2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4" name="Freeform 402"/>
              <p:cNvSpPr>
                <a:spLocks/>
              </p:cNvSpPr>
              <p:nvPr/>
            </p:nvSpPr>
            <p:spPr bwMode="auto">
              <a:xfrm>
                <a:off x="2575" y="2686"/>
                <a:ext cx="38" cy="47"/>
              </a:xfrm>
              <a:custGeom>
                <a:avLst/>
                <a:gdLst>
                  <a:gd name="T0" fmla="*/ 12 w 116"/>
                  <a:gd name="T1" fmla="*/ 47 h 141"/>
                  <a:gd name="T2" fmla="*/ 22 w 116"/>
                  <a:gd name="T3" fmla="*/ 47 h 141"/>
                  <a:gd name="T4" fmla="*/ 38 w 116"/>
                  <a:gd name="T5" fmla="*/ 0 h 141"/>
                  <a:gd name="T6" fmla="*/ 29 w 116"/>
                  <a:gd name="T7" fmla="*/ 0 h 141"/>
                  <a:gd name="T8" fmla="*/ 19 w 116"/>
                  <a:gd name="T9" fmla="*/ 40 h 141"/>
                  <a:gd name="T10" fmla="*/ 17 w 116"/>
                  <a:gd name="T11" fmla="*/ 40 h 141"/>
                  <a:gd name="T12" fmla="*/ 7 w 116"/>
                  <a:gd name="T13" fmla="*/ 0 h 141"/>
                  <a:gd name="T14" fmla="*/ 0 w 116"/>
                  <a:gd name="T15" fmla="*/ 0 h 141"/>
                  <a:gd name="T16" fmla="*/ 12 w 116"/>
                  <a:gd name="T17" fmla="*/ 47 h 1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6"/>
                  <a:gd name="T28" fmla="*/ 0 h 141"/>
                  <a:gd name="T29" fmla="*/ 116 w 116"/>
                  <a:gd name="T30" fmla="*/ 141 h 1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6" h="141">
                    <a:moveTo>
                      <a:pt x="37" y="141"/>
                    </a:moveTo>
                    <a:lnTo>
                      <a:pt x="68" y="141"/>
                    </a:lnTo>
                    <a:lnTo>
                      <a:pt x="116" y="0"/>
                    </a:lnTo>
                    <a:lnTo>
                      <a:pt x="90" y="0"/>
                    </a:lnTo>
                    <a:lnTo>
                      <a:pt x="58" y="119"/>
                    </a:lnTo>
                    <a:lnTo>
                      <a:pt x="53" y="119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37" y="1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5" name="Rectangle 403"/>
              <p:cNvSpPr>
                <a:spLocks noChangeArrowheads="1"/>
              </p:cNvSpPr>
              <p:nvPr/>
            </p:nvSpPr>
            <p:spPr bwMode="auto">
              <a:xfrm>
                <a:off x="2620" y="2685"/>
                <a:ext cx="7" cy="4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6" name="Rectangle 404"/>
              <p:cNvSpPr>
                <a:spLocks noChangeArrowheads="1"/>
              </p:cNvSpPr>
              <p:nvPr/>
            </p:nvSpPr>
            <p:spPr bwMode="auto">
              <a:xfrm>
                <a:off x="2618" y="2664"/>
                <a:ext cx="9" cy="8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7" name="Freeform 405"/>
              <p:cNvSpPr>
                <a:spLocks/>
              </p:cNvSpPr>
              <p:nvPr/>
            </p:nvSpPr>
            <p:spPr bwMode="auto">
              <a:xfrm>
                <a:off x="2642" y="2686"/>
                <a:ext cx="33" cy="48"/>
              </a:xfrm>
              <a:custGeom>
                <a:avLst/>
                <a:gdLst>
                  <a:gd name="T0" fmla="*/ 33 w 100"/>
                  <a:gd name="T1" fmla="*/ 15 h 145"/>
                  <a:gd name="T2" fmla="*/ 31 w 100"/>
                  <a:gd name="T3" fmla="*/ 6 h 145"/>
                  <a:gd name="T4" fmla="*/ 25 w 100"/>
                  <a:gd name="T5" fmla="*/ 0 h 145"/>
                  <a:gd name="T6" fmla="*/ 13 w 100"/>
                  <a:gd name="T7" fmla="*/ 0 h 145"/>
                  <a:gd name="T8" fmla="*/ 5 w 100"/>
                  <a:gd name="T9" fmla="*/ 4 h 145"/>
                  <a:gd name="T10" fmla="*/ 1 w 100"/>
                  <a:gd name="T11" fmla="*/ 10 h 145"/>
                  <a:gd name="T12" fmla="*/ 0 w 100"/>
                  <a:gd name="T13" fmla="*/ 14 h 145"/>
                  <a:gd name="T14" fmla="*/ 0 w 100"/>
                  <a:gd name="T15" fmla="*/ 31 h 145"/>
                  <a:gd name="T16" fmla="*/ 3 w 100"/>
                  <a:gd name="T17" fmla="*/ 40 h 145"/>
                  <a:gd name="T18" fmla="*/ 9 w 100"/>
                  <a:gd name="T19" fmla="*/ 45 h 145"/>
                  <a:gd name="T20" fmla="*/ 15 w 100"/>
                  <a:gd name="T21" fmla="*/ 48 h 145"/>
                  <a:gd name="T22" fmla="*/ 24 w 100"/>
                  <a:gd name="T23" fmla="*/ 47 h 145"/>
                  <a:gd name="T24" fmla="*/ 31 w 100"/>
                  <a:gd name="T25" fmla="*/ 42 h 145"/>
                  <a:gd name="T26" fmla="*/ 33 w 100"/>
                  <a:gd name="T27" fmla="*/ 35 h 145"/>
                  <a:gd name="T28" fmla="*/ 33 w 100"/>
                  <a:gd name="T29" fmla="*/ 30 h 145"/>
                  <a:gd name="T30" fmla="*/ 24 w 100"/>
                  <a:gd name="T31" fmla="*/ 30 h 145"/>
                  <a:gd name="T32" fmla="*/ 26 w 100"/>
                  <a:gd name="T33" fmla="*/ 30 h 145"/>
                  <a:gd name="T34" fmla="*/ 25 w 100"/>
                  <a:gd name="T35" fmla="*/ 35 h 145"/>
                  <a:gd name="T36" fmla="*/ 21 w 100"/>
                  <a:gd name="T37" fmla="*/ 40 h 145"/>
                  <a:gd name="T38" fmla="*/ 17 w 100"/>
                  <a:gd name="T39" fmla="*/ 40 h 145"/>
                  <a:gd name="T40" fmla="*/ 11 w 100"/>
                  <a:gd name="T41" fmla="*/ 36 h 145"/>
                  <a:gd name="T42" fmla="*/ 9 w 100"/>
                  <a:gd name="T43" fmla="*/ 25 h 145"/>
                  <a:gd name="T44" fmla="*/ 9 w 100"/>
                  <a:gd name="T45" fmla="*/ 13 h 145"/>
                  <a:gd name="T46" fmla="*/ 12 w 100"/>
                  <a:gd name="T47" fmla="*/ 8 h 145"/>
                  <a:gd name="T48" fmla="*/ 15 w 100"/>
                  <a:gd name="T49" fmla="*/ 6 h 145"/>
                  <a:gd name="T50" fmla="*/ 19 w 100"/>
                  <a:gd name="T51" fmla="*/ 5 h 145"/>
                  <a:gd name="T52" fmla="*/ 23 w 100"/>
                  <a:gd name="T53" fmla="*/ 8 h 145"/>
                  <a:gd name="T54" fmla="*/ 25 w 100"/>
                  <a:gd name="T55" fmla="*/ 13 h 145"/>
                  <a:gd name="T56" fmla="*/ 24 w 100"/>
                  <a:gd name="T57" fmla="*/ 15 h 145"/>
                  <a:gd name="T58" fmla="*/ 33 w 100"/>
                  <a:gd name="T59" fmla="*/ 15 h 145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00"/>
                  <a:gd name="T91" fmla="*/ 0 h 145"/>
                  <a:gd name="T92" fmla="*/ 100 w 100"/>
                  <a:gd name="T93" fmla="*/ 145 h 145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00" h="145">
                    <a:moveTo>
                      <a:pt x="100" y="45"/>
                    </a:moveTo>
                    <a:lnTo>
                      <a:pt x="94" y="17"/>
                    </a:lnTo>
                    <a:lnTo>
                      <a:pt x="76" y="1"/>
                    </a:lnTo>
                    <a:lnTo>
                      <a:pt x="40" y="0"/>
                    </a:lnTo>
                    <a:lnTo>
                      <a:pt x="16" y="11"/>
                    </a:lnTo>
                    <a:lnTo>
                      <a:pt x="4" y="30"/>
                    </a:lnTo>
                    <a:lnTo>
                      <a:pt x="0" y="43"/>
                    </a:lnTo>
                    <a:lnTo>
                      <a:pt x="0" y="93"/>
                    </a:lnTo>
                    <a:lnTo>
                      <a:pt x="9" y="122"/>
                    </a:lnTo>
                    <a:lnTo>
                      <a:pt x="26" y="137"/>
                    </a:lnTo>
                    <a:lnTo>
                      <a:pt x="46" y="145"/>
                    </a:lnTo>
                    <a:lnTo>
                      <a:pt x="72" y="142"/>
                    </a:lnTo>
                    <a:lnTo>
                      <a:pt x="94" y="127"/>
                    </a:lnTo>
                    <a:lnTo>
                      <a:pt x="100" y="106"/>
                    </a:lnTo>
                    <a:lnTo>
                      <a:pt x="100" y="92"/>
                    </a:lnTo>
                    <a:lnTo>
                      <a:pt x="73" y="92"/>
                    </a:lnTo>
                    <a:lnTo>
                      <a:pt x="79" y="92"/>
                    </a:lnTo>
                    <a:lnTo>
                      <a:pt x="77" y="107"/>
                    </a:lnTo>
                    <a:lnTo>
                      <a:pt x="64" y="122"/>
                    </a:lnTo>
                    <a:lnTo>
                      <a:pt x="50" y="122"/>
                    </a:lnTo>
                    <a:lnTo>
                      <a:pt x="32" y="110"/>
                    </a:lnTo>
                    <a:lnTo>
                      <a:pt x="26" y="76"/>
                    </a:lnTo>
                    <a:lnTo>
                      <a:pt x="28" y="38"/>
                    </a:lnTo>
                    <a:lnTo>
                      <a:pt x="36" y="24"/>
                    </a:lnTo>
                    <a:lnTo>
                      <a:pt x="46" y="17"/>
                    </a:lnTo>
                    <a:lnTo>
                      <a:pt x="58" y="14"/>
                    </a:lnTo>
                    <a:lnTo>
                      <a:pt x="70" y="23"/>
                    </a:lnTo>
                    <a:lnTo>
                      <a:pt x="75" y="38"/>
                    </a:lnTo>
                    <a:lnTo>
                      <a:pt x="73" y="45"/>
                    </a:lnTo>
                    <a:lnTo>
                      <a:pt x="10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8" name="Freeform 406"/>
              <p:cNvSpPr>
                <a:spLocks/>
              </p:cNvSpPr>
              <p:nvPr/>
            </p:nvSpPr>
            <p:spPr bwMode="auto">
              <a:xfrm>
                <a:off x="2706" y="2719"/>
                <a:ext cx="18" cy="15"/>
              </a:xfrm>
              <a:custGeom>
                <a:avLst/>
                <a:gdLst>
                  <a:gd name="T0" fmla="*/ 0 w 54"/>
                  <a:gd name="T1" fmla="*/ 8 h 47"/>
                  <a:gd name="T2" fmla="*/ 0 w 54"/>
                  <a:gd name="T3" fmla="*/ 15 h 47"/>
                  <a:gd name="T4" fmla="*/ 4 w 54"/>
                  <a:gd name="T5" fmla="*/ 14 h 47"/>
                  <a:gd name="T6" fmla="*/ 7 w 54"/>
                  <a:gd name="T7" fmla="*/ 14 h 47"/>
                  <a:gd name="T8" fmla="*/ 10 w 54"/>
                  <a:gd name="T9" fmla="*/ 13 h 47"/>
                  <a:gd name="T10" fmla="*/ 13 w 54"/>
                  <a:gd name="T11" fmla="*/ 11 h 47"/>
                  <a:gd name="T12" fmla="*/ 15 w 54"/>
                  <a:gd name="T13" fmla="*/ 9 h 47"/>
                  <a:gd name="T14" fmla="*/ 17 w 54"/>
                  <a:gd name="T15" fmla="*/ 6 h 47"/>
                  <a:gd name="T16" fmla="*/ 18 w 54"/>
                  <a:gd name="T17" fmla="*/ 4 h 47"/>
                  <a:gd name="T18" fmla="*/ 18 w 54"/>
                  <a:gd name="T19" fmla="*/ 0 h 47"/>
                  <a:gd name="T20" fmla="*/ 16 w 54"/>
                  <a:gd name="T21" fmla="*/ 0 h 47"/>
                  <a:gd name="T22" fmla="*/ 7 w 54"/>
                  <a:gd name="T23" fmla="*/ 0 h 47"/>
                  <a:gd name="T24" fmla="*/ 9 w 54"/>
                  <a:gd name="T25" fmla="*/ 0 h 47"/>
                  <a:gd name="T26" fmla="*/ 8 w 54"/>
                  <a:gd name="T27" fmla="*/ 4 h 47"/>
                  <a:gd name="T28" fmla="*/ 6 w 54"/>
                  <a:gd name="T29" fmla="*/ 6 h 47"/>
                  <a:gd name="T30" fmla="*/ 4 w 54"/>
                  <a:gd name="T31" fmla="*/ 8 h 47"/>
                  <a:gd name="T32" fmla="*/ 0 w 54"/>
                  <a:gd name="T33" fmla="*/ 8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4"/>
                  <a:gd name="T52" fmla="*/ 0 h 47"/>
                  <a:gd name="T53" fmla="*/ 54 w 54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4" h="47">
                    <a:moveTo>
                      <a:pt x="0" y="25"/>
                    </a:moveTo>
                    <a:lnTo>
                      <a:pt x="0" y="47"/>
                    </a:lnTo>
                    <a:lnTo>
                      <a:pt x="12" y="45"/>
                    </a:lnTo>
                    <a:lnTo>
                      <a:pt x="22" y="44"/>
                    </a:lnTo>
                    <a:lnTo>
                      <a:pt x="31" y="41"/>
                    </a:lnTo>
                    <a:lnTo>
                      <a:pt x="40" y="35"/>
                    </a:lnTo>
                    <a:lnTo>
                      <a:pt x="46" y="29"/>
                    </a:lnTo>
                    <a:lnTo>
                      <a:pt x="50" y="20"/>
                    </a:lnTo>
                    <a:lnTo>
                      <a:pt x="53" y="11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22" y="0"/>
                    </a:lnTo>
                    <a:lnTo>
                      <a:pt x="27" y="0"/>
                    </a:lnTo>
                    <a:lnTo>
                      <a:pt x="25" y="11"/>
                    </a:lnTo>
                    <a:lnTo>
                      <a:pt x="19" y="18"/>
                    </a:lnTo>
                    <a:lnTo>
                      <a:pt x="11" y="24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9" name="Freeform 407"/>
              <p:cNvSpPr>
                <a:spLocks/>
              </p:cNvSpPr>
              <p:nvPr/>
            </p:nvSpPr>
            <p:spPr bwMode="auto">
              <a:xfrm>
                <a:off x="2706" y="2686"/>
                <a:ext cx="18" cy="25"/>
              </a:xfrm>
              <a:custGeom>
                <a:avLst/>
                <a:gdLst>
                  <a:gd name="T0" fmla="*/ 0 w 54"/>
                  <a:gd name="T1" fmla="*/ 19 h 77"/>
                  <a:gd name="T2" fmla="*/ 0 w 54"/>
                  <a:gd name="T3" fmla="*/ 25 h 77"/>
                  <a:gd name="T4" fmla="*/ 16 w 54"/>
                  <a:gd name="T5" fmla="*/ 25 h 77"/>
                  <a:gd name="T6" fmla="*/ 16 w 54"/>
                  <a:gd name="T7" fmla="*/ 20 h 77"/>
                  <a:gd name="T8" fmla="*/ 18 w 54"/>
                  <a:gd name="T9" fmla="*/ 22 h 77"/>
                  <a:gd name="T10" fmla="*/ 18 w 54"/>
                  <a:gd name="T11" fmla="*/ 17 h 77"/>
                  <a:gd name="T12" fmla="*/ 17 w 54"/>
                  <a:gd name="T13" fmla="*/ 13 h 77"/>
                  <a:gd name="T14" fmla="*/ 16 w 54"/>
                  <a:gd name="T15" fmla="*/ 9 h 77"/>
                  <a:gd name="T16" fmla="*/ 14 w 54"/>
                  <a:gd name="T17" fmla="*/ 6 h 77"/>
                  <a:gd name="T18" fmla="*/ 12 w 54"/>
                  <a:gd name="T19" fmla="*/ 3 h 77"/>
                  <a:gd name="T20" fmla="*/ 9 w 54"/>
                  <a:gd name="T21" fmla="*/ 1 h 77"/>
                  <a:gd name="T22" fmla="*/ 5 w 54"/>
                  <a:gd name="T23" fmla="*/ 0 h 77"/>
                  <a:gd name="T24" fmla="*/ 0 w 54"/>
                  <a:gd name="T25" fmla="*/ 0 h 77"/>
                  <a:gd name="T26" fmla="*/ 0 w 54"/>
                  <a:gd name="T27" fmla="*/ 5 h 77"/>
                  <a:gd name="T28" fmla="*/ 0 w 54"/>
                  <a:gd name="T29" fmla="*/ 6 h 77"/>
                  <a:gd name="T30" fmla="*/ 4 w 54"/>
                  <a:gd name="T31" fmla="*/ 7 h 77"/>
                  <a:gd name="T32" fmla="*/ 6 w 54"/>
                  <a:gd name="T33" fmla="*/ 9 h 77"/>
                  <a:gd name="T34" fmla="*/ 8 w 54"/>
                  <a:gd name="T35" fmla="*/ 11 h 77"/>
                  <a:gd name="T36" fmla="*/ 8 w 54"/>
                  <a:gd name="T37" fmla="*/ 13 h 77"/>
                  <a:gd name="T38" fmla="*/ 9 w 54"/>
                  <a:gd name="T39" fmla="*/ 16 h 77"/>
                  <a:gd name="T40" fmla="*/ 9 w 54"/>
                  <a:gd name="T41" fmla="*/ 20 h 77"/>
                  <a:gd name="T42" fmla="*/ 9 w 54"/>
                  <a:gd name="T43" fmla="*/ 19 h 77"/>
                  <a:gd name="T44" fmla="*/ 0 w 54"/>
                  <a:gd name="T45" fmla="*/ 19 h 7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54"/>
                  <a:gd name="T70" fmla="*/ 0 h 77"/>
                  <a:gd name="T71" fmla="*/ 54 w 54"/>
                  <a:gd name="T72" fmla="*/ 77 h 7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54" h="77">
                    <a:moveTo>
                      <a:pt x="0" y="57"/>
                    </a:moveTo>
                    <a:lnTo>
                      <a:pt x="0" y="77"/>
                    </a:lnTo>
                    <a:lnTo>
                      <a:pt x="48" y="77"/>
                    </a:lnTo>
                    <a:lnTo>
                      <a:pt x="48" y="62"/>
                    </a:lnTo>
                    <a:lnTo>
                      <a:pt x="54" y="67"/>
                    </a:lnTo>
                    <a:lnTo>
                      <a:pt x="54" y="52"/>
                    </a:lnTo>
                    <a:lnTo>
                      <a:pt x="52" y="39"/>
                    </a:lnTo>
                    <a:lnTo>
                      <a:pt x="48" y="27"/>
                    </a:lnTo>
                    <a:lnTo>
                      <a:pt x="43" y="18"/>
                    </a:lnTo>
                    <a:lnTo>
                      <a:pt x="36" y="10"/>
                    </a:lnTo>
                    <a:lnTo>
                      <a:pt x="27" y="4"/>
                    </a:lnTo>
                    <a:lnTo>
                      <a:pt x="15" y="1"/>
                    </a:lnTo>
                    <a:lnTo>
                      <a:pt x="0" y="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11" y="21"/>
                    </a:lnTo>
                    <a:lnTo>
                      <a:pt x="19" y="27"/>
                    </a:lnTo>
                    <a:lnTo>
                      <a:pt x="23" y="33"/>
                    </a:lnTo>
                    <a:lnTo>
                      <a:pt x="25" y="40"/>
                    </a:lnTo>
                    <a:lnTo>
                      <a:pt x="27" y="50"/>
                    </a:lnTo>
                    <a:lnTo>
                      <a:pt x="27" y="62"/>
                    </a:lnTo>
                    <a:lnTo>
                      <a:pt x="27" y="57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0" name="Freeform 408"/>
              <p:cNvSpPr>
                <a:spLocks/>
              </p:cNvSpPr>
              <p:nvPr/>
            </p:nvSpPr>
            <p:spPr bwMode="auto">
              <a:xfrm>
                <a:off x="2689" y="2686"/>
                <a:ext cx="17" cy="48"/>
              </a:xfrm>
              <a:custGeom>
                <a:avLst/>
                <a:gdLst>
                  <a:gd name="T0" fmla="*/ 17 w 51"/>
                  <a:gd name="T1" fmla="*/ 5 h 146"/>
                  <a:gd name="T2" fmla="*/ 17 w 51"/>
                  <a:gd name="T3" fmla="*/ 0 h 146"/>
                  <a:gd name="T4" fmla="*/ 8 w 51"/>
                  <a:gd name="T5" fmla="*/ 2 h 146"/>
                  <a:gd name="T6" fmla="*/ 2 w 51"/>
                  <a:gd name="T7" fmla="*/ 7 h 146"/>
                  <a:gd name="T8" fmla="*/ 0 w 51"/>
                  <a:gd name="T9" fmla="*/ 14 h 146"/>
                  <a:gd name="T10" fmla="*/ 0 w 51"/>
                  <a:gd name="T11" fmla="*/ 31 h 146"/>
                  <a:gd name="T12" fmla="*/ 3 w 51"/>
                  <a:gd name="T13" fmla="*/ 40 h 146"/>
                  <a:gd name="T14" fmla="*/ 7 w 51"/>
                  <a:gd name="T15" fmla="*/ 45 h 146"/>
                  <a:gd name="T16" fmla="*/ 11 w 51"/>
                  <a:gd name="T17" fmla="*/ 47 h 146"/>
                  <a:gd name="T18" fmla="*/ 17 w 51"/>
                  <a:gd name="T19" fmla="*/ 48 h 146"/>
                  <a:gd name="T20" fmla="*/ 17 w 51"/>
                  <a:gd name="T21" fmla="*/ 41 h 146"/>
                  <a:gd name="T22" fmla="*/ 12 w 51"/>
                  <a:gd name="T23" fmla="*/ 39 h 146"/>
                  <a:gd name="T24" fmla="*/ 8 w 51"/>
                  <a:gd name="T25" fmla="*/ 30 h 146"/>
                  <a:gd name="T26" fmla="*/ 8 w 51"/>
                  <a:gd name="T27" fmla="*/ 25 h 146"/>
                  <a:gd name="T28" fmla="*/ 7 w 51"/>
                  <a:gd name="T29" fmla="*/ 25 h 146"/>
                  <a:gd name="T30" fmla="*/ 17 w 51"/>
                  <a:gd name="T31" fmla="*/ 25 h 146"/>
                  <a:gd name="T32" fmla="*/ 17 w 51"/>
                  <a:gd name="T33" fmla="*/ 19 h 146"/>
                  <a:gd name="T34" fmla="*/ 7 w 51"/>
                  <a:gd name="T35" fmla="*/ 19 h 146"/>
                  <a:gd name="T36" fmla="*/ 8 w 51"/>
                  <a:gd name="T37" fmla="*/ 20 h 146"/>
                  <a:gd name="T38" fmla="*/ 9 w 51"/>
                  <a:gd name="T39" fmla="*/ 12 h 146"/>
                  <a:gd name="T40" fmla="*/ 12 w 51"/>
                  <a:gd name="T41" fmla="*/ 6 h 146"/>
                  <a:gd name="T42" fmla="*/ 17 w 51"/>
                  <a:gd name="T43" fmla="*/ 5 h 146"/>
                  <a:gd name="T44" fmla="*/ 17 w 51"/>
                  <a:gd name="T45" fmla="*/ 7 h 146"/>
                  <a:gd name="T46" fmla="*/ 17 w 51"/>
                  <a:gd name="T47" fmla="*/ 5 h 14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51"/>
                  <a:gd name="T73" fmla="*/ 0 h 146"/>
                  <a:gd name="T74" fmla="*/ 51 w 51"/>
                  <a:gd name="T75" fmla="*/ 146 h 14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51" h="146">
                    <a:moveTo>
                      <a:pt x="51" y="15"/>
                    </a:moveTo>
                    <a:lnTo>
                      <a:pt x="51" y="0"/>
                    </a:lnTo>
                    <a:lnTo>
                      <a:pt x="24" y="6"/>
                    </a:lnTo>
                    <a:lnTo>
                      <a:pt x="7" y="20"/>
                    </a:lnTo>
                    <a:lnTo>
                      <a:pt x="0" y="44"/>
                    </a:lnTo>
                    <a:lnTo>
                      <a:pt x="0" y="94"/>
                    </a:lnTo>
                    <a:lnTo>
                      <a:pt x="8" y="123"/>
                    </a:lnTo>
                    <a:lnTo>
                      <a:pt x="22" y="138"/>
                    </a:lnTo>
                    <a:lnTo>
                      <a:pt x="32" y="143"/>
                    </a:lnTo>
                    <a:lnTo>
                      <a:pt x="51" y="146"/>
                    </a:lnTo>
                    <a:lnTo>
                      <a:pt x="51" y="124"/>
                    </a:lnTo>
                    <a:lnTo>
                      <a:pt x="36" y="120"/>
                    </a:lnTo>
                    <a:lnTo>
                      <a:pt x="25" y="92"/>
                    </a:lnTo>
                    <a:lnTo>
                      <a:pt x="25" y="77"/>
                    </a:lnTo>
                    <a:lnTo>
                      <a:pt x="20" y="77"/>
                    </a:lnTo>
                    <a:lnTo>
                      <a:pt x="51" y="77"/>
                    </a:lnTo>
                    <a:lnTo>
                      <a:pt x="51" y="57"/>
                    </a:lnTo>
                    <a:lnTo>
                      <a:pt x="20" y="57"/>
                    </a:lnTo>
                    <a:lnTo>
                      <a:pt x="25" y="62"/>
                    </a:lnTo>
                    <a:lnTo>
                      <a:pt x="27" y="37"/>
                    </a:lnTo>
                    <a:lnTo>
                      <a:pt x="36" y="19"/>
                    </a:lnTo>
                    <a:lnTo>
                      <a:pt x="51" y="15"/>
                    </a:lnTo>
                    <a:lnTo>
                      <a:pt x="51" y="20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1" name="Freeform 409"/>
              <p:cNvSpPr>
                <a:spLocks/>
              </p:cNvSpPr>
              <p:nvPr/>
            </p:nvSpPr>
            <p:spPr bwMode="auto">
              <a:xfrm>
                <a:off x="2405" y="1623"/>
                <a:ext cx="529" cy="228"/>
              </a:xfrm>
              <a:custGeom>
                <a:avLst/>
                <a:gdLst>
                  <a:gd name="T0" fmla="*/ 0 w 1587"/>
                  <a:gd name="T1" fmla="*/ 208 h 682"/>
                  <a:gd name="T2" fmla="*/ 295 w 1587"/>
                  <a:gd name="T3" fmla="*/ 37 h 682"/>
                  <a:gd name="T4" fmla="*/ 297 w 1587"/>
                  <a:gd name="T5" fmla="*/ 39 h 682"/>
                  <a:gd name="T6" fmla="*/ 340 w 1587"/>
                  <a:gd name="T7" fmla="*/ 17 h 682"/>
                  <a:gd name="T8" fmla="*/ 367 w 1587"/>
                  <a:gd name="T9" fmla="*/ 7 h 682"/>
                  <a:gd name="T10" fmla="*/ 392 w 1587"/>
                  <a:gd name="T11" fmla="*/ 1 h 682"/>
                  <a:gd name="T12" fmla="*/ 403 w 1587"/>
                  <a:gd name="T13" fmla="*/ 0 h 682"/>
                  <a:gd name="T14" fmla="*/ 432 w 1587"/>
                  <a:gd name="T15" fmla="*/ 2 h 682"/>
                  <a:gd name="T16" fmla="*/ 447 w 1587"/>
                  <a:gd name="T17" fmla="*/ 4 h 682"/>
                  <a:gd name="T18" fmla="*/ 485 w 1587"/>
                  <a:gd name="T19" fmla="*/ 17 h 682"/>
                  <a:gd name="T20" fmla="*/ 511 w 1587"/>
                  <a:gd name="T21" fmla="*/ 29 h 682"/>
                  <a:gd name="T22" fmla="*/ 529 w 1587"/>
                  <a:gd name="T23" fmla="*/ 41 h 682"/>
                  <a:gd name="T24" fmla="*/ 529 w 1587"/>
                  <a:gd name="T25" fmla="*/ 39 h 682"/>
                  <a:gd name="T26" fmla="*/ 518 w 1587"/>
                  <a:gd name="T27" fmla="*/ 46 h 682"/>
                  <a:gd name="T28" fmla="*/ 520 w 1587"/>
                  <a:gd name="T29" fmla="*/ 46 h 682"/>
                  <a:gd name="T30" fmla="*/ 493 w 1587"/>
                  <a:gd name="T31" fmla="*/ 35 h 682"/>
                  <a:gd name="T32" fmla="*/ 467 w 1587"/>
                  <a:gd name="T33" fmla="*/ 26 h 682"/>
                  <a:gd name="T34" fmla="*/ 440 w 1587"/>
                  <a:gd name="T35" fmla="*/ 22 h 682"/>
                  <a:gd name="T36" fmla="*/ 414 w 1587"/>
                  <a:gd name="T37" fmla="*/ 21 h 682"/>
                  <a:gd name="T38" fmla="*/ 392 w 1587"/>
                  <a:gd name="T39" fmla="*/ 25 h 682"/>
                  <a:gd name="T40" fmla="*/ 358 w 1587"/>
                  <a:gd name="T41" fmla="*/ 38 h 682"/>
                  <a:gd name="T42" fmla="*/ 320 w 1587"/>
                  <a:gd name="T43" fmla="*/ 59 h 682"/>
                  <a:gd name="T44" fmla="*/ 318 w 1587"/>
                  <a:gd name="T45" fmla="*/ 57 h 682"/>
                  <a:gd name="T46" fmla="*/ 23 w 1587"/>
                  <a:gd name="T47" fmla="*/ 228 h 682"/>
                  <a:gd name="T48" fmla="*/ 0 w 1587"/>
                  <a:gd name="T49" fmla="*/ 208 h 68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87"/>
                  <a:gd name="T76" fmla="*/ 0 h 682"/>
                  <a:gd name="T77" fmla="*/ 1587 w 1587"/>
                  <a:gd name="T78" fmla="*/ 682 h 68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87" h="682">
                    <a:moveTo>
                      <a:pt x="0" y="623"/>
                    </a:moveTo>
                    <a:lnTo>
                      <a:pt x="885" y="111"/>
                    </a:lnTo>
                    <a:lnTo>
                      <a:pt x="890" y="117"/>
                    </a:lnTo>
                    <a:lnTo>
                      <a:pt x="1021" y="51"/>
                    </a:lnTo>
                    <a:lnTo>
                      <a:pt x="1101" y="20"/>
                    </a:lnTo>
                    <a:lnTo>
                      <a:pt x="1176" y="4"/>
                    </a:lnTo>
                    <a:lnTo>
                      <a:pt x="1210" y="0"/>
                    </a:lnTo>
                    <a:lnTo>
                      <a:pt x="1297" y="5"/>
                    </a:lnTo>
                    <a:lnTo>
                      <a:pt x="1341" y="13"/>
                    </a:lnTo>
                    <a:lnTo>
                      <a:pt x="1455" y="50"/>
                    </a:lnTo>
                    <a:lnTo>
                      <a:pt x="1532" y="88"/>
                    </a:lnTo>
                    <a:lnTo>
                      <a:pt x="1587" y="122"/>
                    </a:lnTo>
                    <a:lnTo>
                      <a:pt x="1587" y="117"/>
                    </a:lnTo>
                    <a:lnTo>
                      <a:pt x="1555" y="139"/>
                    </a:lnTo>
                    <a:lnTo>
                      <a:pt x="1560" y="139"/>
                    </a:lnTo>
                    <a:lnTo>
                      <a:pt x="1480" y="104"/>
                    </a:lnTo>
                    <a:lnTo>
                      <a:pt x="1401" y="79"/>
                    </a:lnTo>
                    <a:lnTo>
                      <a:pt x="1321" y="66"/>
                    </a:lnTo>
                    <a:lnTo>
                      <a:pt x="1242" y="63"/>
                    </a:lnTo>
                    <a:lnTo>
                      <a:pt x="1176" y="76"/>
                    </a:lnTo>
                    <a:lnTo>
                      <a:pt x="1073" y="115"/>
                    </a:lnTo>
                    <a:lnTo>
                      <a:pt x="959" y="176"/>
                    </a:lnTo>
                    <a:lnTo>
                      <a:pt x="954" y="170"/>
                    </a:lnTo>
                    <a:lnTo>
                      <a:pt x="70" y="682"/>
                    </a:lnTo>
                    <a:lnTo>
                      <a:pt x="0" y="6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2" name="Freeform 410"/>
              <p:cNvSpPr>
                <a:spLocks/>
              </p:cNvSpPr>
              <p:nvPr/>
            </p:nvSpPr>
            <p:spPr bwMode="auto">
              <a:xfrm>
                <a:off x="1971" y="1831"/>
                <a:ext cx="460" cy="272"/>
              </a:xfrm>
              <a:custGeom>
                <a:avLst/>
                <a:gdLst>
                  <a:gd name="T0" fmla="*/ 151 w 1380"/>
                  <a:gd name="T1" fmla="*/ 59 h 816"/>
                  <a:gd name="T2" fmla="*/ 178 w 1380"/>
                  <a:gd name="T3" fmla="*/ 71 h 816"/>
                  <a:gd name="T4" fmla="*/ 204 w 1380"/>
                  <a:gd name="T5" fmla="*/ 79 h 816"/>
                  <a:gd name="T6" fmla="*/ 230 w 1380"/>
                  <a:gd name="T7" fmla="*/ 84 h 816"/>
                  <a:gd name="T8" fmla="*/ 256 w 1380"/>
                  <a:gd name="T9" fmla="*/ 85 h 816"/>
                  <a:gd name="T10" fmla="*/ 293 w 1380"/>
                  <a:gd name="T11" fmla="*/ 78 h 816"/>
                  <a:gd name="T12" fmla="*/ 332 w 1380"/>
                  <a:gd name="T13" fmla="*/ 62 h 816"/>
                  <a:gd name="T14" fmla="*/ 330 w 1380"/>
                  <a:gd name="T15" fmla="*/ 61 h 816"/>
                  <a:gd name="T16" fmla="*/ 437 w 1380"/>
                  <a:gd name="T17" fmla="*/ 0 h 816"/>
                  <a:gd name="T18" fmla="*/ 460 w 1380"/>
                  <a:gd name="T19" fmla="*/ 18 h 816"/>
                  <a:gd name="T20" fmla="*/ 348 w 1380"/>
                  <a:gd name="T21" fmla="*/ 84 h 816"/>
                  <a:gd name="T22" fmla="*/ 321 w 1380"/>
                  <a:gd name="T23" fmla="*/ 95 h 816"/>
                  <a:gd name="T24" fmla="*/ 294 w 1380"/>
                  <a:gd name="T25" fmla="*/ 102 h 816"/>
                  <a:gd name="T26" fmla="*/ 267 w 1380"/>
                  <a:gd name="T27" fmla="*/ 105 h 816"/>
                  <a:gd name="T28" fmla="*/ 242 w 1380"/>
                  <a:gd name="T29" fmla="*/ 104 h 816"/>
                  <a:gd name="T30" fmla="*/ 220 w 1380"/>
                  <a:gd name="T31" fmla="*/ 101 h 816"/>
                  <a:gd name="T32" fmla="*/ 176 w 1380"/>
                  <a:gd name="T33" fmla="*/ 84 h 816"/>
                  <a:gd name="T34" fmla="*/ 158 w 1380"/>
                  <a:gd name="T35" fmla="*/ 77 h 816"/>
                  <a:gd name="T36" fmla="*/ 174 w 1380"/>
                  <a:gd name="T37" fmla="*/ 102 h 816"/>
                  <a:gd name="T38" fmla="*/ 181 w 1380"/>
                  <a:gd name="T39" fmla="*/ 117 h 816"/>
                  <a:gd name="T40" fmla="*/ 183 w 1380"/>
                  <a:gd name="T41" fmla="*/ 123 h 816"/>
                  <a:gd name="T42" fmla="*/ 184 w 1380"/>
                  <a:gd name="T43" fmla="*/ 137 h 816"/>
                  <a:gd name="T44" fmla="*/ 182 w 1380"/>
                  <a:gd name="T45" fmla="*/ 155 h 816"/>
                  <a:gd name="T46" fmla="*/ 178 w 1380"/>
                  <a:gd name="T47" fmla="*/ 164 h 816"/>
                  <a:gd name="T48" fmla="*/ 167 w 1380"/>
                  <a:gd name="T49" fmla="*/ 181 h 816"/>
                  <a:gd name="T50" fmla="*/ 150 w 1380"/>
                  <a:gd name="T51" fmla="*/ 197 h 816"/>
                  <a:gd name="T52" fmla="*/ 126 w 1380"/>
                  <a:gd name="T53" fmla="*/ 213 h 816"/>
                  <a:gd name="T54" fmla="*/ 126 w 1380"/>
                  <a:gd name="T55" fmla="*/ 211 h 816"/>
                  <a:gd name="T56" fmla="*/ 23 w 1380"/>
                  <a:gd name="T57" fmla="*/ 272 h 816"/>
                  <a:gd name="T58" fmla="*/ 0 w 1380"/>
                  <a:gd name="T59" fmla="*/ 252 h 816"/>
                  <a:gd name="T60" fmla="*/ 109 w 1380"/>
                  <a:gd name="T61" fmla="*/ 190 h 816"/>
                  <a:gd name="T62" fmla="*/ 110 w 1380"/>
                  <a:gd name="T63" fmla="*/ 192 h 816"/>
                  <a:gd name="T64" fmla="*/ 131 w 1380"/>
                  <a:gd name="T65" fmla="*/ 174 h 816"/>
                  <a:gd name="T66" fmla="*/ 149 w 1380"/>
                  <a:gd name="T67" fmla="*/ 154 h 816"/>
                  <a:gd name="T68" fmla="*/ 157 w 1380"/>
                  <a:gd name="T69" fmla="*/ 142 h 816"/>
                  <a:gd name="T70" fmla="*/ 159 w 1380"/>
                  <a:gd name="T71" fmla="*/ 126 h 816"/>
                  <a:gd name="T72" fmla="*/ 157 w 1380"/>
                  <a:gd name="T73" fmla="*/ 108 h 816"/>
                  <a:gd name="T74" fmla="*/ 149 w 1380"/>
                  <a:gd name="T75" fmla="*/ 88 h 816"/>
                  <a:gd name="T76" fmla="*/ 135 w 1380"/>
                  <a:gd name="T77" fmla="*/ 67 h 816"/>
                  <a:gd name="T78" fmla="*/ 151 w 1380"/>
                  <a:gd name="T79" fmla="*/ 59 h 8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380"/>
                  <a:gd name="T121" fmla="*/ 0 h 816"/>
                  <a:gd name="T122" fmla="*/ 1380 w 1380"/>
                  <a:gd name="T123" fmla="*/ 816 h 8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380" h="816">
                    <a:moveTo>
                      <a:pt x="453" y="176"/>
                    </a:moveTo>
                    <a:lnTo>
                      <a:pt x="533" y="213"/>
                    </a:lnTo>
                    <a:lnTo>
                      <a:pt x="612" y="238"/>
                    </a:lnTo>
                    <a:lnTo>
                      <a:pt x="691" y="251"/>
                    </a:lnTo>
                    <a:lnTo>
                      <a:pt x="768" y="256"/>
                    </a:lnTo>
                    <a:lnTo>
                      <a:pt x="879" y="235"/>
                    </a:lnTo>
                    <a:lnTo>
                      <a:pt x="996" y="187"/>
                    </a:lnTo>
                    <a:lnTo>
                      <a:pt x="991" y="182"/>
                    </a:lnTo>
                    <a:lnTo>
                      <a:pt x="1311" y="0"/>
                    </a:lnTo>
                    <a:lnTo>
                      <a:pt x="1380" y="54"/>
                    </a:lnTo>
                    <a:lnTo>
                      <a:pt x="1043" y="251"/>
                    </a:lnTo>
                    <a:lnTo>
                      <a:pt x="963" y="286"/>
                    </a:lnTo>
                    <a:lnTo>
                      <a:pt x="883" y="306"/>
                    </a:lnTo>
                    <a:lnTo>
                      <a:pt x="802" y="315"/>
                    </a:lnTo>
                    <a:lnTo>
                      <a:pt x="727" y="312"/>
                    </a:lnTo>
                    <a:lnTo>
                      <a:pt x="661" y="302"/>
                    </a:lnTo>
                    <a:lnTo>
                      <a:pt x="527" y="251"/>
                    </a:lnTo>
                    <a:lnTo>
                      <a:pt x="474" y="230"/>
                    </a:lnTo>
                    <a:lnTo>
                      <a:pt x="523" y="305"/>
                    </a:lnTo>
                    <a:lnTo>
                      <a:pt x="544" y="352"/>
                    </a:lnTo>
                    <a:lnTo>
                      <a:pt x="550" y="369"/>
                    </a:lnTo>
                    <a:lnTo>
                      <a:pt x="552" y="410"/>
                    </a:lnTo>
                    <a:lnTo>
                      <a:pt x="545" y="464"/>
                    </a:lnTo>
                    <a:lnTo>
                      <a:pt x="535" y="492"/>
                    </a:lnTo>
                    <a:lnTo>
                      <a:pt x="502" y="542"/>
                    </a:lnTo>
                    <a:lnTo>
                      <a:pt x="449" y="592"/>
                    </a:lnTo>
                    <a:lnTo>
                      <a:pt x="379" y="640"/>
                    </a:lnTo>
                    <a:lnTo>
                      <a:pt x="379" y="634"/>
                    </a:lnTo>
                    <a:lnTo>
                      <a:pt x="70" y="816"/>
                    </a:lnTo>
                    <a:lnTo>
                      <a:pt x="0" y="757"/>
                    </a:lnTo>
                    <a:lnTo>
                      <a:pt x="326" y="571"/>
                    </a:lnTo>
                    <a:lnTo>
                      <a:pt x="331" y="576"/>
                    </a:lnTo>
                    <a:lnTo>
                      <a:pt x="393" y="521"/>
                    </a:lnTo>
                    <a:lnTo>
                      <a:pt x="448" y="462"/>
                    </a:lnTo>
                    <a:lnTo>
                      <a:pt x="470" y="426"/>
                    </a:lnTo>
                    <a:lnTo>
                      <a:pt x="478" y="377"/>
                    </a:lnTo>
                    <a:lnTo>
                      <a:pt x="470" y="323"/>
                    </a:lnTo>
                    <a:lnTo>
                      <a:pt x="446" y="265"/>
                    </a:lnTo>
                    <a:lnTo>
                      <a:pt x="405" y="202"/>
                    </a:lnTo>
                    <a:lnTo>
                      <a:pt x="453" y="1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3" name="Freeform 411"/>
              <p:cNvSpPr>
                <a:spLocks/>
              </p:cNvSpPr>
              <p:nvPr/>
            </p:nvSpPr>
            <p:spPr bwMode="auto">
              <a:xfrm>
                <a:off x="1609" y="2083"/>
                <a:ext cx="389" cy="327"/>
              </a:xfrm>
              <a:custGeom>
                <a:avLst/>
                <a:gdLst>
                  <a:gd name="T0" fmla="*/ 389 w 1169"/>
                  <a:gd name="T1" fmla="*/ 18 h 981"/>
                  <a:gd name="T2" fmla="*/ 96 w 1169"/>
                  <a:gd name="T3" fmla="*/ 187 h 981"/>
                  <a:gd name="T4" fmla="*/ 98 w 1169"/>
                  <a:gd name="T5" fmla="*/ 187 h 981"/>
                  <a:gd name="T6" fmla="*/ 62 w 1169"/>
                  <a:gd name="T7" fmla="*/ 211 h 981"/>
                  <a:gd name="T8" fmla="*/ 39 w 1169"/>
                  <a:gd name="T9" fmla="*/ 233 h 981"/>
                  <a:gd name="T10" fmla="*/ 31 w 1169"/>
                  <a:gd name="T11" fmla="*/ 245 h 981"/>
                  <a:gd name="T12" fmla="*/ 28 w 1169"/>
                  <a:gd name="T13" fmla="*/ 254 h 981"/>
                  <a:gd name="T14" fmla="*/ 27 w 1169"/>
                  <a:gd name="T15" fmla="*/ 263 h 981"/>
                  <a:gd name="T16" fmla="*/ 29 w 1169"/>
                  <a:gd name="T17" fmla="*/ 282 h 981"/>
                  <a:gd name="T18" fmla="*/ 36 w 1169"/>
                  <a:gd name="T19" fmla="*/ 302 h 981"/>
                  <a:gd name="T20" fmla="*/ 48 w 1169"/>
                  <a:gd name="T21" fmla="*/ 321 h 981"/>
                  <a:gd name="T22" fmla="*/ 48 w 1169"/>
                  <a:gd name="T23" fmla="*/ 320 h 981"/>
                  <a:gd name="T24" fmla="*/ 38 w 1169"/>
                  <a:gd name="T25" fmla="*/ 325 h 981"/>
                  <a:gd name="T26" fmla="*/ 38 w 1169"/>
                  <a:gd name="T27" fmla="*/ 327 h 981"/>
                  <a:gd name="T28" fmla="*/ 13 w 1169"/>
                  <a:gd name="T29" fmla="*/ 294 h 981"/>
                  <a:gd name="T30" fmla="*/ 4 w 1169"/>
                  <a:gd name="T31" fmla="*/ 277 h 981"/>
                  <a:gd name="T32" fmla="*/ 1 w 1169"/>
                  <a:gd name="T33" fmla="*/ 266 h 981"/>
                  <a:gd name="T34" fmla="*/ 0 w 1169"/>
                  <a:gd name="T35" fmla="*/ 256 h 981"/>
                  <a:gd name="T36" fmla="*/ 1 w 1169"/>
                  <a:gd name="T37" fmla="*/ 245 h 981"/>
                  <a:gd name="T38" fmla="*/ 4 w 1169"/>
                  <a:gd name="T39" fmla="*/ 235 h 981"/>
                  <a:gd name="T40" fmla="*/ 12 w 1169"/>
                  <a:gd name="T41" fmla="*/ 219 h 981"/>
                  <a:gd name="T42" fmla="*/ 27 w 1169"/>
                  <a:gd name="T43" fmla="*/ 203 h 981"/>
                  <a:gd name="T44" fmla="*/ 48 w 1169"/>
                  <a:gd name="T45" fmla="*/ 186 h 981"/>
                  <a:gd name="T46" fmla="*/ 75 w 1169"/>
                  <a:gd name="T47" fmla="*/ 169 h 981"/>
                  <a:gd name="T48" fmla="*/ 366 w 1169"/>
                  <a:gd name="T49" fmla="*/ 0 h 981"/>
                  <a:gd name="T50" fmla="*/ 389 w 1169"/>
                  <a:gd name="T51" fmla="*/ 18 h 98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169"/>
                  <a:gd name="T79" fmla="*/ 0 h 981"/>
                  <a:gd name="T80" fmla="*/ 1169 w 1169"/>
                  <a:gd name="T81" fmla="*/ 981 h 98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169" h="981">
                    <a:moveTo>
                      <a:pt x="1169" y="53"/>
                    </a:moveTo>
                    <a:lnTo>
                      <a:pt x="289" y="560"/>
                    </a:lnTo>
                    <a:lnTo>
                      <a:pt x="295" y="560"/>
                    </a:lnTo>
                    <a:lnTo>
                      <a:pt x="185" y="633"/>
                    </a:lnTo>
                    <a:lnTo>
                      <a:pt x="116" y="698"/>
                    </a:lnTo>
                    <a:lnTo>
                      <a:pt x="92" y="736"/>
                    </a:lnTo>
                    <a:lnTo>
                      <a:pt x="84" y="762"/>
                    </a:lnTo>
                    <a:lnTo>
                      <a:pt x="80" y="790"/>
                    </a:lnTo>
                    <a:lnTo>
                      <a:pt x="86" y="846"/>
                    </a:lnTo>
                    <a:lnTo>
                      <a:pt x="108" y="905"/>
                    </a:lnTo>
                    <a:lnTo>
                      <a:pt x="145" y="964"/>
                    </a:lnTo>
                    <a:lnTo>
                      <a:pt x="145" y="960"/>
                    </a:lnTo>
                    <a:lnTo>
                      <a:pt x="113" y="975"/>
                    </a:lnTo>
                    <a:lnTo>
                      <a:pt x="113" y="981"/>
                    </a:lnTo>
                    <a:lnTo>
                      <a:pt x="39" y="882"/>
                    </a:lnTo>
                    <a:lnTo>
                      <a:pt x="12" y="832"/>
                    </a:lnTo>
                    <a:lnTo>
                      <a:pt x="4" y="799"/>
                    </a:lnTo>
                    <a:lnTo>
                      <a:pt x="0" y="768"/>
                    </a:lnTo>
                    <a:lnTo>
                      <a:pt x="4" y="736"/>
                    </a:lnTo>
                    <a:lnTo>
                      <a:pt x="12" y="704"/>
                    </a:lnTo>
                    <a:lnTo>
                      <a:pt x="37" y="658"/>
                    </a:lnTo>
                    <a:lnTo>
                      <a:pt x="82" y="609"/>
                    </a:lnTo>
                    <a:lnTo>
                      <a:pt x="144" y="558"/>
                    </a:lnTo>
                    <a:lnTo>
                      <a:pt x="225" y="506"/>
                    </a:lnTo>
                    <a:lnTo>
                      <a:pt x="1099" y="0"/>
                    </a:lnTo>
                    <a:lnTo>
                      <a:pt x="1169" y="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4" name="Freeform 412"/>
              <p:cNvSpPr>
                <a:spLocks/>
              </p:cNvSpPr>
              <p:nvPr/>
            </p:nvSpPr>
            <p:spPr bwMode="auto">
              <a:xfrm>
                <a:off x="1691" y="1734"/>
                <a:ext cx="63" cy="70"/>
              </a:xfrm>
              <a:custGeom>
                <a:avLst/>
                <a:gdLst>
                  <a:gd name="T0" fmla="*/ 9 w 187"/>
                  <a:gd name="T1" fmla="*/ 9 h 212"/>
                  <a:gd name="T2" fmla="*/ 27 w 187"/>
                  <a:gd name="T3" fmla="*/ 70 h 212"/>
                  <a:gd name="T4" fmla="*/ 36 w 187"/>
                  <a:gd name="T5" fmla="*/ 70 h 212"/>
                  <a:gd name="T6" fmla="*/ 54 w 187"/>
                  <a:gd name="T7" fmla="*/ 9 h 212"/>
                  <a:gd name="T8" fmla="*/ 54 w 187"/>
                  <a:gd name="T9" fmla="*/ 70 h 212"/>
                  <a:gd name="T10" fmla="*/ 63 w 187"/>
                  <a:gd name="T11" fmla="*/ 70 h 212"/>
                  <a:gd name="T12" fmla="*/ 63 w 187"/>
                  <a:gd name="T13" fmla="*/ 0 h 212"/>
                  <a:gd name="T14" fmla="*/ 49 w 187"/>
                  <a:gd name="T15" fmla="*/ 0 h 212"/>
                  <a:gd name="T16" fmla="*/ 31 w 187"/>
                  <a:gd name="T17" fmla="*/ 58 h 212"/>
                  <a:gd name="T18" fmla="*/ 14 w 187"/>
                  <a:gd name="T19" fmla="*/ 0 h 212"/>
                  <a:gd name="T20" fmla="*/ 0 w 187"/>
                  <a:gd name="T21" fmla="*/ 0 h 212"/>
                  <a:gd name="T22" fmla="*/ 0 w 187"/>
                  <a:gd name="T23" fmla="*/ 70 h 212"/>
                  <a:gd name="T24" fmla="*/ 9 w 187"/>
                  <a:gd name="T25" fmla="*/ 70 h 212"/>
                  <a:gd name="T26" fmla="*/ 9 w 187"/>
                  <a:gd name="T27" fmla="*/ 9 h 21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7"/>
                  <a:gd name="T43" fmla="*/ 0 h 212"/>
                  <a:gd name="T44" fmla="*/ 187 w 187"/>
                  <a:gd name="T45" fmla="*/ 212 h 21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7" h="212">
                    <a:moveTo>
                      <a:pt x="26" y="28"/>
                    </a:moveTo>
                    <a:lnTo>
                      <a:pt x="80" y="212"/>
                    </a:lnTo>
                    <a:lnTo>
                      <a:pt x="107" y="212"/>
                    </a:lnTo>
                    <a:lnTo>
                      <a:pt x="160" y="28"/>
                    </a:lnTo>
                    <a:lnTo>
                      <a:pt x="160" y="212"/>
                    </a:lnTo>
                    <a:lnTo>
                      <a:pt x="187" y="212"/>
                    </a:lnTo>
                    <a:lnTo>
                      <a:pt x="187" y="0"/>
                    </a:lnTo>
                    <a:lnTo>
                      <a:pt x="144" y="0"/>
                    </a:lnTo>
                    <a:lnTo>
                      <a:pt x="91" y="17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26" y="212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5" name="Freeform 413"/>
              <p:cNvSpPr>
                <a:spLocks/>
              </p:cNvSpPr>
              <p:nvPr/>
            </p:nvSpPr>
            <p:spPr bwMode="auto">
              <a:xfrm>
                <a:off x="1785" y="1756"/>
                <a:ext cx="19" cy="50"/>
              </a:xfrm>
              <a:custGeom>
                <a:avLst/>
                <a:gdLst>
                  <a:gd name="T0" fmla="*/ 0 w 58"/>
                  <a:gd name="T1" fmla="*/ 43 h 151"/>
                  <a:gd name="T2" fmla="*/ 0 w 58"/>
                  <a:gd name="T3" fmla="*/ 50 h 151"/>
                  <a:gd name="T4" fmla="*/ 2 w 58"/>
                  <a:gd name="T5" fmla="*/ 50 h 151"/>
                  <a:gd name="T6" fmla="*/ 8 w 58"/>
                  <a:gd name="T7" fmla="*/ 49 h 151"/>
                  <a:gd name="T8" fmla="*/ 11 w 58"/>
                  <a:gd name="T9" fmla="*/ 48 h 151"/>
                  <a:gd name="T10" fmla="*/ 13 w 58"/>
                  <a:gd name="T11" fmla="*/ 46 h 151"/>
                  <a:gd name="T12" fmla="*/ 16 w 58"/>
                  <a:gd name="T13" fmla="*/ 42 h 151"/>
                  <a:gd name="T14" fmla="*/ 17 w 58"/>
                  <a:gd name="T15" fmla="*/ 38 h 151"/>
                  <a:gd name="T16" fmla="*/ 18 w 58"/>
                  <a:gd name="T17" fmla="*/ 32 h 151"/>
                  <a:gd name="T18" fmla="*/ 19 w 58"/>
                  <a:gd name="T19" fmla="*/ 25 h 151"/>
                  <a:gd name="T20" fmla="*/ 18 w 58"/>
                  <a:gd name="T21" fmla="*/ 15 h 151"/>
                  <a:gd name="T22" fmla="*/ 18 w 58"/>
                  <a:gd name="T23" fmla="*/ 11 h 151"/>
                  <a:gd name="T24" fmla="*/ 16 w 58"/>
                  <a:gd name="T25" fmla="*/ 7 h 151"/>
                  <a:gd name="T26" fmla="*/ 14 w 58"/>
                  <a:gd name="T27" fmla="*/ 4 h 151"/>
                  <a:gd name="T28" fmla="*/ 11 w 58"/>
                  <a:gd name="T29" fmla="*/ 2 h 151"/>
                  <a:gd name="T30" fmla="*/ 7 w 58"/>
                  <a:gd name="T31" fmla="*/ 0 h 151"/>
                  <a:gd name="T32" fmla="*/ 2 w 58"/>
                  <a:gd name="T33" fmla="*/ 0 h 151"/>
                  <a:gd name="T34" fmla="*/ 0 w 58"/>
                  <a:gd name="T35" fmla="*/ 0 h 151"/>
                  <a:gd name="T36" fmla="*/ 0 w 58"/>
                  <a:gd name="T37" fmla="*/ 6 h 151"/>
                  <a:gd name="T38" fmla="*/ 2 w 58"/>
                  <a:gd name="T39" fmla="*/ 7 h 151"/>
                  <a:gd name="T40" fmla="*/ 5 w 58"/>
                  <a:gd name="T41" fmla="*/ 8 h 151"/>
                  <a:gd name="T42" fmla="*/ 8 w 58"/>
                  <a:gd name="T43" fmla="*/ 10 h 151"/>
                  <a:gd name="T44" fmla="*/ 9 w 58"/>
                  <a:gd name="T45" fmla="*/ 12 h 151"/>
                  <a:gd name="T46" fmla="*/ 10 w 58"/>
                  <a:gd name="T47" fmla="*/ 15 h 151"/>
                  <a:gd name="T48" fmla="*/ 10 w 58"/>
                  <a:gd name="T49" fmla="*/ 18 h 151"/>
                  <a:gd name="T50" fmla="*/ 10 w 58"/>
                  <a:gd name="T51" fmla="*/ 22 h 151"/>
                  <a:gd name="T52" fmla="*/ 10 w 58"/>
                  <a:gd name="T53" fmla="*/ 26 h 151"/>
                  <a:gd name="T54" fmla="*/ 10 w 58"/>
                  <a:gd name="T55" fmla="*/ 31 h 151"/>
                  <a:gd name="T56" fmla="*/ 10 w 58"/>
                  <a:gd name="T57" fmla="*/ 34 h 151"/>
                  <a:gd name="T58" fmla="*/ 9 w 58"/>
                  <a:gd name="T59" fmla="*/ 38 h 151"/>
                  <a:gd name="T60" fmla="*/ 8 w 58"/>
                  <a:gd name="T61" fmla="*/ 40 h 151"/>
                  <a:gd name="T62" fmla="*/ 6 w 58"/>
                  <a:gd name="T63" fmla="*/ 42 h 151"/>
                  <a:gd name="T64" fmla="*/ 4 w 58"/>
                  <a:gd name="T65" fmla="*/ 42 h 151"/>
                  <a:gd name="T66" fmla="*/ 2 w 58"/>
                  <a:gd name="T67" fmla="*/ 43 h 151"/>
                  <a:gd name="T68" fmla="*/ 0 w 58"/>
                  <a:gd name="T69" fmla="*/ 43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8"/>
                  <a:gd name="T106" fmla="*/ 0 h 151"/>
                  <a:gd name="T107" fmla="*/ 58 w 58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8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5" y="151"/>
                    </a:lnTo>
                    <a:lnTo>
                      <a:pt x="24" y="148"/>
                    </a:lnTo>
                    <a:lnTo>
                      <a:pt x="34" y="144"/>
                    </a:lnTo>
                    <a:lnTo>
                      <a:pt x="41" y="138"/>
                    </a:lnTo>
                    <a:lnTo>
                      <a:pt x="48" y="128"/>
                    </a:lnTo>
                    <a:lnTo>
                      <a:pt x="53" y="115"/>
                    </a:lnTo>
                    <a:lnTo>
                      <a:pt x="56" y="97"/>
                    </a:lnTo>
                    <a:lnTo>
                      <a:pt x="58" y="75"/>
                    </a:lnTo>
                    <a:lnTo>
                      <a:pt x="56" y="46"/>
                    </a:lnTo>
                    <a:lnTo>
                      <a:pt x="54" y="32"/>
                    </a:lnTo>
                    <a:lnTo>
                      <a:pt x="49" y="22"/>
                    </a:lnTo>
                    <a:lnTo>
                      <a:pt x="43" y="12"/>
                    </a:lnTo>
                    <a:lnTo>
                      <a:pt x="34" y="6"/>
                    </a:lnTo>
                    <a:lnTo>
                      <a:pt x="2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6" y="24"/>
                    </a:lnTo>
                    <a:lnTo>
                      <a:pt x="24" y="31"/>
                    </a:lnTo>
                    <a:lnTo>
                      <a:pt x="26" y="37"/>
                    </a:lnTo>
                    <a:lnTo>
                      <a:pt x="29" y="44"/>
                    </a:lnTo>
                    <a:lnTo>
                      <a:pt x="31" y="54"/>
                    </a:lnTo>
                    <a:lnTo>
                      <a:pt x="31" y="65"/>
                    </a:lnTo>
                    <a:lnTo>
                      <a:pt x="31" y="80"/>
                    </a:lnTo>
                    <a:lnTo>
                      <a:pt x="30" y="93"/>
                    </a:lnTo>
                    <a:lnTo>
                      <a:pt x="29" y="104"/>
                    </a:lnTo>
                    <a:lnTo>
                      <a:pt x="26" y="114"/>
                    </a:lnTo>
                    <a:lnTo>
                      <a:pt x="23" y="120"/>
                    </a:lnTo>
                    <a:lnTo>
                      <a:pt x="18" y="126"/>
                    </a:lnTo>
                    <a:lnTo>
                      <a:pt x="12" y="128"/>
                    </a:lnTo>
                    <a:lnTo>
                      <a:pt x="5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6" name="Freeform 414"/>
              <p:cNvSpPr>
                <a:spLocks/>
              </p:cNvSpPr>
              <p:nvPr/>
            </p:nvSpPr>
            <p:spPr bwMode="auto">
              <a:xfrm>
                <a:off x="1768" y="1756"/>
                <a:ext cx="18" cy="50"/>
              </a:xfrm>
              <a:custGeom>
                <a:avLst/>
                <a:gdLst>
                  <a:gd name="T0" fmla="*/ 16 w 56"/>
                  <a:gd name="T1" fmla="*/ 6 h 151"/>
                  <a:gd name="T2" fmla="*/ 16 w 56"/>
                  <a:gd name="T3" fmla="*/ 0 h 151"/>
                  <a:gd name="T4" fmla="*/ 18 w 56"/>
                  <a:gd name="T5" fmla="*/ 0 h 151"/>
                  <a:gd name="T6" fmla="*/ 12 w 56"/>
                  <a:gd name="T7" fmla="*/ 0 h 151"/>
                  <a:gd name="T8" fmla="*/ 5 w 56"/>
                  <a:gd name="T9" fmla="*/ 4 h 151"/>
                  <a:gd name="T10" fmla="*/ 0 w 56"/>
                  <a:gd name="T11" fmla="*/ 15 h 151"/>
                  <a:gd name="T12" fmla="*/ 0 w 56"/>
                  <a:gd name="T13" fmla="*/ 32 h 151"/>
                  <a:gd name="T14" fmla="*/ 3 w 56"/>
                  <a:gd name="T15" fmla="*/ 42 h 151"/>
                  <a:gd name="T16" fmla="*/ 8 w 56"/>
                  <a:gd name="T17" fmla="*/ 48 h 151"/>
                  <a:gd name="T18" fmla="*/ 14 w 56"/>
                  <a:gd name="T19" fmla="*/ 50 h 151"/>
                  <a:gd name="T20" fmla="*/ 18 w 56"/>
                  <a:gd name="T21" fmla="*/ 50 h 151"/>
                  <a:gd name="T22" fmla="*/ 16 w 56"/>
                  <a:gd name="T23" fmla="*/ 50 h 151"/>
                  <a:gd name="T24" fmla="*/ 16 w 56"/>
                  <a:gd name="T25" fmla="*/ 43 h 151"/>
                  <a:gd name="T26" fmla="*/ 18 w 56"/>
                  <a:gd name="T27" fmla="*/ 43 h 151"/>
                  <a:gd name="T28" fmla="*/ 11 w 56"/>
                  <a:gd name="T29" fmla="*/ 40 h 151"/>
                  <a:gd name="T30" fmla="*/ 8 w 56"/>
                  <a:gd name="T31" fmla="*/ 32 h 151"/>
                  <a:gd name="T32" fmla="*/ 8 w 56"/>
                  <a:gd name="T33" fmla="*/ 17 h 151"/>
                  <a:gd name="T34" fmla="*/ 10 w 56"/>
                  <a:gd name="T35" fmla="*/ 9 h 151"/>
                  <a:gd name="T36" fmla="*/ 14 w 56"/>
                  <a:gd name="T37" fmla="*/ 6 h 151"/>
                  <a:gd name="T38" fmla="*/ 18 w 56"/>
                  <a:gd name="T39" fmla="*/ 6 h 151"/>
                  <a:gd name="T40" fmla="*/ 18 w 56"/>
                  <a:gd name="T41" fmla="*/ 7 h 151"/>
                  <a:gd name="T42" fmla="*/ 16 w 56"/>
                  <a:gd name="T43" fmla="*/ 6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6"/>
                  <a:gd name="T67" fmla="*/ 0 h 151"/>
                  <a:gd name="T68" fmla="*/ 56 w 56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6" h="151">
                    <a:moveTo>
                      <a:pt x="51" y="17"/>
                    </a:moveTo>
                    <a:lnTo>
                      <a:pt x="51" y="0"/>
                    </a:lnTo>
                    <a:lnTo>
                      <a:pt x="56" y="0"/>
                    </a:lnTo>
                    <a:lnTo>
                      <a:pt x="38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44" y="151"/>
                    </a:lnTo>
                    <a:lnTo>
                      <a:pt x="56" y="151"/>
                    </a:lnTo>
                    <a:lnTo>
                      <a:pt x="51" y="151"/>
                    </a:lnTo>
                    <a:lnTo>
                      <a:pt x="51" y="129"/>
                    </a:lnTo>
                    <a:lnTo>
                      <a:pt x="56" y="129"/>
                    </a:lnTo>
                    <a:lnTo>
                      <a:pt x="34" y="122"/>
                    </a:lnTo>
                    <a:lnTo>
                      <a:pt x="26" y="96"/>
                    </a:lnTo>
                    <a:lnTo>
                      <a:pt x="25" y="52"/>
                    </a:lnTo>
                    <a:lnTo>
                      <a:pt x="32" y="26"/>
                    </a:lnTo>
                    <a:lnTo>
                      <a:pt x="42" y="19"/>
                    </a:lnTo>
                    <a:lnTo>
                      <a:pt x="56" y="17"/>
                    </a:lnTo>
                    <a:lnTo>
                      <a:pt x="56" y="22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7" name="Freeform 415"/>
              <p:cNvSpPr>
                <a:spLocks/>
              </p:cNvSpPr>
              <p:nvPr/>
            </p:nvSpPr>
            <p:spPr bwMode="auto">
              <a:xfrm>
                <a:off x="1816" y="1756"/>
                <a:ext cx="35" cy="48"/>
              </a:xfrm>
              <a:custGeom>
                <a:avLst/>
                <a:gdLst>
                  <a:gd name="T0" fmla="*/ 33 w 105"/>
                  <a:gd name="T1" fmla="*/ 48 h 146"/>
                  <a:gd name="T2" fmla="*/ 33 w 105"/>
                  <a:gd name="T3" fmla="*/ 14 h 146"/>
                  <a:gd name="T4" fmla="*/ 35 w 105"/>
                  <a:gd name="T5" fmla="*/ 14 h 146"/>
                  <a:gd name="T6" fmla="*/ 35 w 105"/>
                  <a:gd name="T7" fmla="*/ 8 h 146"/>
                  <a:gd name="T8" fmla="*/ 31 w 105"/>
                  <a:gd name="T9" fmla="*/ 2 h 146"/>
                  <a:gd name="T10" fmla="*/ 23 w 105"/>
                  <a:gd name="T11" fmla="*/ 0 h 146"/>
                  <a:gd name="T12" fmla="*/ 15 w 105"/>
                  <a:gd name="T13" fmla="*/ 2 h 146"/>
                  <a:gd name="T14" fmla="*/ 10 w 105"/>
                  <a:gd name="T15" fmla="*/ 7 h 146"/>
                  <a:gd name="T16" fmla="*/ 9 w 105"/>
                  <a:gd name="T17" fmla="*/ 6 h 146"/>
                  <a:gd name="T18" fmla="*/ 9 w 105"/>
                  <a:gd name="T19" fmla="*/ 0 h 146"/>
                  <a:gd name="T20" fmla="*/ 0 w 105"/>
                  <a:gd name="T21" fmla="*/ 0 h 146"/>
                  <a:gd name="T22" fmla="*/ 1 w 105"/>
                  <a:gd name="T23" fmla="*/ 6 h 146"/>
                  <a:gd name="T24" fmla="*/ 1 w 105"/>
                  <a:gd name="T25" fmla="*/ 11 h 146"/>
                  <a:gd name="T26" fmla="*/ 0 w 105"/>
                  <a:gd name="T27" fmla="*/ 11 h 146"/>
                  <a:gd name="T28" fmla="*/ 0 w 105"/>
                  <a:gd name="T29" fmla="*/ 48 h 146"/>
                  <a:gd name="T30" fmla="*/ 9 w 105"/>
                  <a:gd name="T31" fmla="*/ 48 h 146"/>
                  <a:gd name="T32" fmla="*/ 9 w 105"/>
                  <a:gd name="T33" fmla="*/ 14 h 146"/>
                  <a:gd name="T34" fmla="*/ 12 w 105"/>
                  <a:gd name="T35" fmla="*/ 8 h 146"/>
                  <a:gd name="T36" fmla="*/ 19 w 105"/>
                  <a:gd name="T37" fmla="*/ 6 h 146"/>
                  <a:gd name="T38" fmla="*/ 23 w 105"/>
                  <a:gd name="T39" fmla="*/ 6 h 146"/>
                  <a:gd name="T40" fmla="*/ 26 w 105"/>
                  <a:gd name="T41" fmla="*/ 12 h 146"/>
                  <a:gd name="T42" fmla="*/ 26 w 105"/>
                  <a:gd name="T43" fmla="*/ 48 h 146"/>
                  <a:gd name="T44" fmla="*/ 33 w 105"/>
                  <a:gd name="T45" fmla="*/ 48 h 14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05"/>
                  <a:gd name="T70" fmla="*/ 0 h 146"/>
                  <a:gd name="T71" fmla="*/ 105 w 105"/>
                  <a:gd name="T72" fmla="*/ 146 h 14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05" h="146">
                    <a:moveTo>
                      <a:pt x="100" y="146"/>
                    </a:moveTo>
                    <a:lnTo>
                      <a:pt x="100" y="43"/>
                    </a:lnTo>
                    <a:lnTo>
                      <a:pt x="105" y="43"/>
                    </a:lnTo>
                    <a:lnTo>
                      <a:pt x="104" y="25"/>
                    </a:lnTo>
                    <a:lnTo>
                      <a:pt x="94" y="7"/>
                    </a:lnTo>
                    <a:lnTo>
                      <a:pt x="68" y="0"/>
                    </a:lnTo>
                    <a:lnTo>
                      <a:pt x="44" y="5"/>
                    </a:lnTo>
                    <a:lnTo>
                      <a:pt x="31" y="22"/>
                    </a:lnTo>
                    <a:lnTo>
                      <a:pt x="26" y="17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4" y="17"/>
                    </a:lnTo>
                    <a:lnTo>
                      <a:pt x="4" y="32"/>
                    </a:lnTo>
                    <a:lnTo>
                      <a:pt x="0" y="32"/>
                    </a:lnTo>
                    <a:lnTo>
                      <a:pt x="0" y="146"/>
                    </a:lnTo>
                    <a:lnTo>
                      <a:pt x="26" y="146"/>
                    </a:lnTo>
                    <a:lnTo>
                      <a:pt x="27" y="44"/>
                    </a:lnTo>
                    <a:lnTo>
                      <a:pt x="35" y="25"/>
                    </a:lnTo>
                    <a:lnTo>
                      <a:pt x="57" y="17"/>
                    </a:lnTo>
                    <a:lnTo>
                      <a:pt x="68" y="19"/>
                    </a:lnTo>
                    <a:lnTo>
                      <a:pt x="77" y="35"/>
                    </a:lnTo>
                    <a:lnTo>
                      <a:pt x="79" y="146"/>
                    </a:lnTo>
                    <a:lnTo>
                      <a:pt x="100" y="1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8" name="Freeform 416"/>
              <p:cNvSpPr>
                <a:spLocks/>
              </p:cNvSpPr>
              <p:nvPr/>
            </p:nvSpPr>
            <p:spPr bwMode="auto">
              <a:xfrm>
                <a:off x="1880" y="1756"/>
                <a:ext cx="18" cy="50"/>
              </a:xfrm>
              <a:custGeom>
                <a:avLst/>
                <a:gdLst>
                  <a:gd name="T0" fmla="*/ 0 w 53"/>
                  <a:gd name="T1" fmla="*/ 43 h 151"/>
                  <a:gd name="T2" fmla="*/ 0 w 53"/>
                  <a:gd name="T3" fmla="*/ 50 h 151"/>
                  <a:gd name="T4" fmla="*/ 5 w 53"/>
                  <a:gd name="T5" fmla="*/ 50 h 151"/>
                  <a:gd name="T6" fmla="*/ 8 w 53"/>
                  <a:gd name="T7" fmla="*/ 49 h 151"/>
                  <a:gd name="T8" fmla="*/ 11 w 53"/>
                  <a:gd name="T9" fmla="*/ 48 h 151"/>
                  <a:gd name="T10" fmla="*/ 13 w 53"/>
                  <a:gd name="T11" fmla="*/ 46 h 151"/>
                  <a:gd name="T12" fmla="*/ 15 w 53"/>
                  <a:gd name="T13" fmla="*/ 42 h 151"/>
                  <a:gd name="T14" fmla="*/ 17 w 53"/>
                  <a:gd name="T15" fmla="*/ 38 h 151"/>
                  <a:gd name="T16" fmla="*/ 18 w 53"/>
                  <a:gd name="T17" fmla="*/ 32 h 151"/>
                  <a:gd name="T18" fmla="*/ 18 w 53"/>
                  <a:gd name="T19" fmla="*/ 25 h 151"/>
                  <a:gd name="T20" fmla="*/ 18 w 53"/>
                  <a:gd name="T21" fmla="*/ 15 h 151"/>
                  <a:gd name="T22" fmla="*/ 17 w 53"/>
                  <a:gd name="T23" fmla="*/ 11 h 151"/>
                  <a:gd name="T24" fmla="*/ 15 w 53"/>
                  <a:gd name="T25" fmla="*/ 7 h 151"/>
                  <a:gd name="T26" fmla="*/ 13 w 53"/>
                  <a:gd name="T27" fmla="*/ 4 h 151"/>
                  <a:gd name="T28" fmla="*/ 10 w 53"/>
                  <a:gd name="T29" fmla="*/ 2 h 151"/>
                  <a:gd name="T30" fmla="*/ 7 w 53"/>
                  <a:gd name="T31" fmla="*/ 0 h 151"/>
                  <a:gd name="T32" fmla="*/ 2 w 53"/>
                  <a:gd name="T33" fmla="*/ 0 h 151"/>
                  <a:gd name="T34" fmla="*/ 0 w 53"/>
                  <a:gd name="T35" fmla="*/ 0 h 151"/>
                  <a:gd name="T36" fmla="*/ 0 w 53"/>
                  <a:gd name="T37" fmla="*/ 6 h 151"/>
                  <a:gd name="T38" fmla="*/ 2 w 53"/>
                  <a:gd name="T39" fmla="*/ 7 h 151"/>
                  <a:gd name="T40" fmla="*/ 5 w 53"/>
                  <a:gd name="T41" fmla="*/ 8 h 151"/>
                  <a:gd name="T42" fmla="*/ 8 w 53"/>
                  <a:gd name="T43" fmla="*/ 10 h 151"/>
                  <a:gd name="T44" fmla="*/ 9 w 53"/>
                  <a:gd name="T45" fmla="*/ 12 h 151"/>
                  <a:gd name="T46" fmla="*/ 10 w 53"/>
                  <a:gd name="T47" fmla="*/ 15 h 151"/>
                  <a:gd name="T48" fmla="*/ 11 w 53"/>
                  <a:gd name="T49" fmla="*/ 18 h 151"/>
                  <a:gd name="T50" fmla="*/ 11 w 53"/>
                  <a:gd name="T51" fmla="*/ 22 h 151"/>
                  <a:gd name="T52" fmla="*/ 11 w 53"/>
                  <a:gd name="T53" fmla="*/ 26 h 151"/>
                  <a:gd name="T54" fmla="*/ 10 w 53"/>
                  <a:gd name="T55" fmla="*/ 31 h 151"/>
                  <a:gd name="T56" fmla="*/ 10 w 53"/>
                  <a:gd name="T57" fmla="*/ 34 h 151"/>
                  <a:gd name="T58" fmla="*/ 9 w 53"/>
                  <a:gd name="T59" fmla="*/ 38 h 151"/>
                  <a:gd name="T60" fmla="*/ 8 w 53"/>
                  <a:gd name="T61" fmla="*/ 40 h 151"/>
                  <a:gd name="T62" fmla="*/ 6 w 53"/>
                  <a:gd name="T63" fmla="*/ 42 h 151"/>
                  <a:gd name="T64" fmla="*/ 4 w 53"/>
                  <a:gd name="T65" fmla="*/ 42 h 151"/>
                  <a:gd name="T66" fmla="*/ 2 w 53"/>
                  <a:gd name="T67" fmla="*/ 43 h 151"/>
                  <a:gd name="T68" fmla="*/ 0 w 53"/>
                  <a:gd name="T69" fmla="*/ 43 h 151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3"/>
                  <a:gd name="T106" fmla="*/ 0 h 151"/>
                  <a:gd name="T107" fmla="*/ 53 w 53"/>
                  <a:gd name="T108" fmla="*/ 151 h 151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3" h="151">
                    <a:moveTo>
                      <a:pt x="0" y="129"/>
                    </a:moveTo>
                    <a:lnTo>
                      <a:pt x="0" y="151"/>
                    </a:lnTo>
                    <a:lnTo>
                      <a:pt x="15" y="151"/>
                    </a:lnTo>
                    <a:lnTo>
                      <a:pt x="24" y="148"/>
                    </a:lnTo>
                    <a:lnTo>
                      <a:pt x="32" y="144"/>
                    </a:lnTo>
                    <a:lnTo>
                      <a:pt x="39" y="138"/>
                    </a:lnTo>
                    <a:lnTo>
                      <a:pt x="45" y="128"/>
                    </a:lnTo>
                    <a:lnTo>
                      <a:pt x="49" y="115"/>
                    </a:lnTo>
                    <a:lnTo>
                      <a:pt x="52" y="97"/>
                    </a:lnTo>
                    <a:lnTo>
                      <a:pt x="53" y="75"/>
                    </a:lnTo>
                    <a:lnTo>
                      <a:pt x="52" y="46"/>
                    </a:lnTo>
                    <a:lnTo>
                      <a:pt x="49" y="32"/>
                    </a:lnTo>
                    <a:lnTo>
                      <a:pt x="45" y="22"/>
                    </a:lnTo>
                    <a:lnTo>
                      <a:pt x="39" y="12"/>
                    </a:lnTo>
                    <a:lnTo>
                      <a:pt x="30" y="6"/>
                    </a:lnTo>
                    <a:lnTo>
                      <a:pt x="20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5" y="22"/>
                    </a:lnTo>
                    <a:lnTo>
                      <a:pt x="16" y="24"/>
                    </a:lnTo>
                    <a:lnTo>
                      <a:pt x="24" y="31"/>
                    </a:lnTo>
                    <a:lnTo>
                      <a:pt x="27" y="37"/>
                    </a:lnTo>
                    <a:lnTo>
                      <a:pt x="29" y="44"/>
                    </a:lnTo>
                    <a:lnTo>
                      <a:pt x="32" y="54"/>
                    </a:lnTo>
                    <a:lnTo>
                      <a:pt x="32" y="65"/>
                    </a:lnTo>
                    <a:lnTo>
                      <a:pt x="32" y="80"/>
                    </a:lnTo>
                    <a:lnTo>
                      <a:pt x="30" y="93"/>
                    </a:lnTo>
                    <a:lnTo>
                      <a:pt x="29" y="104"/>
                    </a:lnTo>
                    <a:lnTo>
                      <a:pt x="27" y="114"/>
                    </a:lnTo>
                    <a:lnTo>
                      <a:pt x="23" y="120"/>
                    </a:lnTo>
                    <a:lnTo>
                      <a:pt x="18" y="126"/>
                    </a:lnTo>
                    <a:lnTo>
                      <a:pt x="12" y="128"/>
                    </a:lnTo>
                    <a:lnTo>
                      <a:pt x="5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9" name="Freeform 417"/>
              <p:cNvSpPr>
                <a:spLocks/>
              </p:cNvSpPr>
              <p:nvPr/>
            </p:nvSpPr>
            <p:spPr bwMode="auto">
              <a:xfrm>
                <a:off x="1863" y="1756"/>
                <a:ext cx="19" cy="50"/>
              </a:xfrm>
              <a:custGeom>
                <a:avLst/>
                <a:gdLst>
                  <a:gd name="T0" fmla="*/ 17 w 57"/>
                  <a:gd name="T1" fmla="*/ 6 h 151"/>
                  <a:gd name="T2" fmla="*/ 17 w 57"/>
                  <a:gd name="T3" fmla="*/ 0 h 151"/>
                  <a:gd name="T4" fmla="*/ 19 w 57"/>
                  <a:gd name="T5" fmla="*/ 0 h 151"/>
                  <a:gd name="T6" fmla="*/ 12 w 57"/>
                  <a:gd name="T7" fmla="*/ 0 h 151"/>
                  <a:gd name="T8" fmla="*/ 5 w 57"/>
                  <a:gd name="T9" fmla="*/ 4 h 151"/>
                  <a:gd name="T10" fmla="*/ 0 w 57"/>
                  <a:gd name="T11" fmla="*/ 15 h 151"/>
                  <a:gd name="T12" fmla="*/ 0 w 57"/>
                  <a:gd name="T13" fmla="*/ 32 h 151"/>
                  <a:gd name="T14" fmla="*/ 3 w 57"/>
                  <a:gd name="T15" fmla="*/ 42 h 151"/>
                  <a:gd name="T16" fmla="*/ 8 w 57"/>
                  <a:gd name="T17" fmla="*/ 48 h 151"/>
                  <a:gd name="T18" fmla="*/ 11 w 57"/>
                  <a:gd name="T19" fmla="*/ 49 h 151"/>
                  <a:gd name="T20" fmla="*/ 19 w 57"/>
                  <a:gd name="T21" fmla="*/ 50 h 151"/>
                  <a:gd name="T22" fmla="*/ 17 w 57"/>
                  <a:gd name="T23" fmla="*/ 50 h 151"/>
                  <a:gd name="T24" fmla="*/ 17 w 57"/>
                  <a:gd name="T25" fmla="*/ 43 h 151"/>
                  <a:gd name="T26" fmla="*/ 19 w 57"/>
                  <a:gd name="T27" fmla="*/ 43 h 151"/>
                  <a:gd name="T28" fmla="*/ 12 w 57"/>
                  <a:gd name="T29" fmla="*/ 42 h 151"/>
                  <a:gd name="T30" fmla="*/ 10 w 57"/>
                  <a:gd name="T31" fmla="*/ 38 h 151"/>
                  <a:gd name="T32" fmla="*/ 9 w 57"/>
                  <a:gd name="T33" fmla="*/ 32 h 151"/>
                  <a:gd name="T34" fmla="*/ 9 w 57"/>
                  <a:gd name="T35" fmla="*/ 14 h 151"/>
                  <a:gd name="T36" fmla="*/ 12 w 57"/>
                  <a:gd name="T37" fmla="*/ 7 h 151"/>
                  <a:gd name="T38" fmla="*/ 17 w 57"/>
                  <a:gd name="T39" fmla="*/ 6 h 151"/>
                  <a:gd name="T40" fmla="*/ 19 w 57"/>
                  <a:gd name="T41" fmla="*/ 7 h 151"/>
                  <a:gd name="T42" fmla="*/ 17 w 57"/>
                  <a:gd name="T43" fmla="*/ 6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7"/>
                  <a:gd name="T67" fmla="*/ 0 h 151"/>
                  <a:gd name="T68" fmla="*/ 57 w 57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7" h="151">
                    <a:moveTo>
                      <a:pt x="52" y="17"/>
                    </a:moveTo>
                    <a:lnTo>
                      <a:pt x="52" y="0"/>
                    </a:lnTo>
                    <a:lnTo>
                      <a:pt x="57" y="0"/>
                    </a:lnTo>
                    <a:lnTo>
                      <a:pt x="37" y="1"/>
                    </a:lnTo>
                    <a:lnTo>
                      <a:pt x="14" y="1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8" y="128"/>
                    </a:lnTo>
                    <a:lnTo>
                      <a:pt x="24" y="144"/>
                    </a:lnTo>
                    <a:lnTo>
                      <a:pt x="33" y="148"/>
                    </a:lnTo>
                    <a:lnTo>
                      <a:pt x="57" y="151"/>
                    </a:lnTo>
                    <a:lnTo>
                      <a:pt x="52" y="151"/>
                    </a:lnTo>
                    <a:lnTo>
                      <a:pt x="52" y="129"/>
                    </a:lnTo>
                    <a:lnTo>
                      <a:pt x="57" y="129"/>
                    </a:lnTo>
                    <a:lnTo>
                      <a:pt x="37" y="126"/>
                    </a:lnTo>
                    <a:lnTo>
                      <a:pt x="30" y="115"/>
                    </a:lnTo>
                    <a:lnTo>
                      <a:pt x="26" y="96"/>
                    </a:lnTo>
                    <a:lnTo>
                      <a:pt x="27" y="42"/>
                    </a:lnTo>
                    <a:lnTo>
                      <a:pt x="37" y="22"/>
                    </a:lnTo>
                    <a:lnTo>
                      <a:pt x="52" y="17"/>
                    </a:lnTo>
                    <a:lnTo>
                      <a:pt x="57" y="22"/>
                    </a:lnTo>
                    <a:lnTo>
                      <a:pt x="5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0" name="Freeform 418"/>
              <p:cNvSpPr>
                <a:spLocks/>
              </p:cNvSpPr>
              <p:nvPr/>
            </p:nvSpPr>
            <p:spPr bwMode="auto">
              <a:xfrm>
                <a:off x="1914" y="1756"/>
                <a:ext cx="31" cy="50"/>
              </a:xfrm>
              <a:custGeom>
                <a:avLst/>
                <a:gdLst>
                  <a:gd name="T0" fmla="*/ 31 w 94"/>
                  <a:gd name="T1" fmla="*/ 16 h 151"/>
                  <a:gd name="T2" fmla="*/ 29 w 94"/>
                  <a:gd name="T3" fmla="*/ 6 h 151"/>
                  <a:gd name="T4" fmla="*/ 23 w 94"/>
                  <a:gd name="T5" fmla="*/ 1 h 151"/>
                  <a:gd name="T6" fmla="*/ 17 w 94"/>
                  <a:gd name="T7" fmla="*/ 0 h 151"/>
                  <a:gd name="T8" fmla="*/ 8 w 94"/>
                  <a:gd name="T9" fmla="*/ 2 h 151"/>
                  <a:gd name="T10" fmla="*/ 2 w 94"/>
                  <a:gd name="T11" fmla="*/ 7 h 151"/>
                  <a:gd name="T12" fmla="*/ 0 w 94"/>
                  <a:gd name="T13" fmla="*/ 15 h 151"/>
                  <a:gd name="T14" fmla="*/ 0 w 94"/>
                  <a:gd name="T15" fmla="*/ 32 h 151"/>
                  <a:gd name="T16" fmla="*/ 2 w 94"/>
                  <a:gd name="T17" fmla="*/ 42 h 151"/>
                  <a:gd name="T18" fmla="*/ 7 w 94"/>
                  <a:gd name="T19" fmla="*/ 48 h 151"/>
                  <a:gd name="T20" fmla="*/ 13 w 94"/>
                  <a:gd name="T21" fmla="*/ 50 h 151"/>
                  <a:gd name="T22" fmla="*/ 22 w 94"/>
                  <a:gd name="T23" fmla="*/ 49 h 151"/>
                  <a:gd name="T24" fmla="*/ 29 w 94"/>
                  <a:gd name="T25" fmla="*/ 44 h 151"/>
                  <a:gd name="T26" fmla="*/ 31 w 94"/>
                  <a:gd name="T27" fmla="*/ 37 h 151"/>
                  <a:gd name="T28" fmla="*/ 31 w 94"/>
                  <a:gd name="T29" fmla="*/ 32 h 151"/>
                  <a:gd name="T30" fmla="*/ 22 w 94"/>
                  <a:gd name="T31" fmla="*/ 32 h 151"/>
                  <a:gd name="T32" fmla="*/ 24 w 94"/>
                  <a:gd name="T33" fmla="*/ 32 h 151"/>
                  <a:gd name="T34" fmla="*/ 23 w 94"/>
                  <a:gd name="T35" fmla="*/ 38 h 151"/>
                  <a:gd name="T36" fmla="*/ 19 w 94"/>
                  <a:gd name="T37" fmla="*/ 42 h 151"/>
                  <a:gd name="T38" fmla="*/ 14 w 94"/>
                  <a:gd name="T39" fmla="*/ 42 h 151"/>
                  <a:gd name="T40" fmla="*/ 10 w 94"/>
                  <a:gd name="T41" fmla="*/ 40 h 151"/>
                  <a:gd name="T42" fmla="*/ 7 w 94"/>
                  <a:gd name="T43" fmla="*/ 32 h 151"/>
                  <a:gd name="T44" fmla="*/ 7 w 94"/>
                  <a:gd name="T45" fmla="*/ 17 h 151"/>
                  <a:gd name="T46" fmla="*/ 10 w 94"/>
                  <a:gd name="T47" fmla="*/ 9 h 151"/>
                  <a:gd name="T48" fmla="*/ 13 w 94"/>
                  <a:gd name="T49" fmla="*/ 6 h 151"/>
                  <a:gd name="T50" fmla="*/ 17 w 94"/>
                  <a:gd name="T51" fmla="*/ 6 h 151"/>
                  <a:gd name="T52" fmla="*/ 22 w 94"/>
                  <a:gd name="T53" fmla="*/ 8 h 151"/>
                  <a:gd name="T54" fmla="*/ 22 w 94"/>
                  <a:gd name="T55" fmla="*/ 14 h 151"/>
                  <a:gd name="T56" fmla="*/ 22 w 94"/>
                  <a:gd name="T57" fmla="*/ 16 h 151"/>
                  <a:gd name="T58" fmla="*/ 22 w 94"/>
                  <a:gd name="T59" fmla="*/ 14 h 151"/>
                  <a:gd name="T60" fmla="*/ 31 w 94"/>
                  <a:gd name="T61" fmla="*/ 14 h 151"/>
                  <a:gd name="T62" fmla="*/ 31 w 94"/>
                  <a:gd name="T63" fmla="*/ 16 h 15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4"/>
                  <a:gd name="T97" fmla="*/ 0 h 151"/>
                  <a:gd name="T98" fmla="*/ 94 w 94"/>
                  <a:gd name="T99" fmla="*/ 151 h 151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4" h="151">
                    <a:moveTo>
                      <a:pt x="94" y="49"/>
                    </a:moveTo>
                    <a:lnTo>
                      <a:pt x="87" y="19"/>
                    </a:lnTo>
                    <a:lnTo>
                      <a:pt x="69" y="4"/>
                    </a:lnTo>
                    <a:lnTo>
                      <a:pt x="51" y="0"/>
                    </a:lnTo>
                    <a:lnTo>
                      <a:pt x="23" y="6"/>
                    </a:lnTo>
                    <a:lnTo>
                      <a:pt x="7" y="22"/>
                    </a:lnTo>
                    <a:lnTo>
                      <a:pt x="0" y="46"/>
                    </a:lnTo>
                    <a:lnTo>
                      <a:pt x="0" y="97"/>
                    </a:lnTo>
                    <a:lnTo>
                      <a:pt x="7" y="128"/>
                    </a:lnTo>
                    <a:lnTo>
                      <a:pt x="20" y="144"/>
                    </a:lnTo>
                    <a:lnTo>
                      <a:pt x="39" y="151"/>
                    </a:lnTo>
                    <a:lnTo>
                      <a:pt x="66" y="148"/>
                    </a:lnTo>
                    <a:lnTo>
                      <a:pt x="87" y="133"/>
                    </a:lnTo>
                    <a:lnTo>
                      <a:pt x="94" y="111"/>
                    </a:lnTo>
                    <a:lnTo>
                      <a:pt x="94" y="97"/>
                    </a:lnTo>
                    <a:lnTo>
                      <a:pt x="67" y="97"/>
                    </a:lnTo>
                    <a:lnTo>
                      <a:pt x="73" y="97"/>
                    </a:lnTo>
                    <a:lnTo>
                      <a:pt x="70" y="114"/>
                    </a:lnTo>
                    <a:lnTo>
                      <a:pt x="57" y="128"/>
                    </a:lnTo>
                    <a:lnTo>
                      <a:pt x="43" y="128"/>
                    </a:lnTo>
                    <a:lnTo>
                      <a:pt x="30" y="122"/>
                    </a:lnTo>
                    <a:lnTo>
                      <a:pt x="20" y="96"/>
                    </a:lnTo>
                    <a:lnTo>
                      <a:pt x="20" y="52"/>
                    </a:lnTo>
                    <a:lnTo>
                      <a:pt x="30" y="26"/>
                    </a:lnTo>
                    <a:lnTo>
                      <a:pt x="39" y="19"/>
                    </a:lnTo>
                    <a:lnTo>
                      <a:pt x="51" y="17"/>
                    </a:lnTo>
                    <a:lnTo>
                      <a:pt x="66" y="25"/>
                    </a:lnTo>
                    <a:lnTo>
                      <a:pt x="68" y="42"/>
                    </a:lnTo>
                    <a:lnTo>
                      <a:pt x="67" y="49"/>
                    </a:lnTo>
                    <a:lnTo>
                      <a:pt x="67" y="43"/>
                    </a:lnTo>
                    <a:lnTo>
                      <a:pt x="94" y="43"/>
                    </a:lnTo>
                    <a:lnTo>
                      <a:pt x="94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1" name="Freeform 419"/>
              <p:cNvSpPr>
                <a:spLocks/>
              </p:cNvSpPr>
              <p:nvPr/>
            </p:nvSpPr>
            <p:spPr bwMode="auto">
              <a:xfrm>
                <a:off x="1958" y="1734"/>
                <a:ext cx="37" cy="70"/>
              </a:xfrm>
              <a:custGeom>
                <a:avLst/>
                <a:gdLst>
                  <a:gd name="T0" fmla="*/ 35 w 111"/>
                  <a:gd name="T1" fmla="*/ 70 h 212"/>
                  <a:gd name="T2" fmla="*/ 35 w 111"/>
                  <a:gd name="T3" fmla="*/ 34 h 212"/>
                  <a:gd name="T4" fmla="*/ 37 w 111"/>
                  <a:gd name="T5" fmla="*/ 36 h 212"/>
                  <a:gd name="T6" fmla="*/ 37 w 111"/>
                  <a:gd name="T7" fmla="*/ 32 h 212"/>
                  <a:gd name="T8" fmla="*/ 36 w 111"/>
                  <a:gd name="T9" fmla="*/ 29 h 212"/>
                  <a:gd name="T10" fmla="*/ 35 w 111"/>
                  <a:gd name="T11" fmla="*/ 27 h 212"/>
                  <a:gd name="T12" fmla="*/ 33 w 111"/>
                  <a:gd name="T13" fmla="*/ 25 h 212"/>
                  <a:gd name="T14" fmla="*/ 31 w 111"/>
                  <a:gd name="T15" fmla="*/ 23 h 212"/>
                  <a:gd name="T16" fmla="*/ 28 w 111"/>
                  <a:gd name="T17" fmla="*/ 22 h 212"/>
                  <a:gd name="T18" fmla="*/ 22 w 111"/>
                  <a:gd name="T19" fmla="*/ 22 h 212"/>
                  <a:gd name="T20" fmla="*/ 18 w 111"/>
                  <a:gd name="T21" fmla="*/ 22 h 212"/>
                  <a:gd name="T22" fmla="*/ 15 w 111"/>
                  <a:gd name="T23" fmla="*/ 23 h 212"/>
                  <a:gd name="T24" fmla="*/ 12 w 111"/>
                  <a:gd name="T25" fmla="*/ 25 h 212"/>
                  <a:gd name="T26" fmla="*/ 10 w 111"/>
                  <a:gd name="T27" fmla="*/ 29 h 212"/>
                  <a:gd name="T28" fmla="*/ 8 w 111"/>
                  <a:gd name="T29" fmla="*/ 27 h 212"/>
                  <a:gd name="T30" fmla="*/ 8 w 111"/>
                  <a:gd name="T31" fmla="*/ 0 h 212"/>
                  <a:gd name="T32" fmla="*/ 0 w 111"/>
                  <a:gd name="T33" fmla="*/ 0 h 212"/>
                  <a:gd name="T34" fmla="*/ 0 w 111"/>
                  <a:gd name="T35" fmla="*/ 70 h 212"/>
                  <a:gd name="T36" fmla="*/ 8 w 111"/>
                  <a:gd name="T37" fmla="*/ 70 h 212"/>
                  <a:gd name="T38" fmla="*/ 8 w 111"/>
                  <a:gd name="T39" fmla="*/ 42 h 212"/>
                  <a:gd name="T40" fmla="*/ 10 w 111"/>
                  <a:gd name="T41" fmla="*/ 42 h 212"/>
                  <a:gd name="T42" fmla="*/ 10 w 111"/>
                  <a:gd name="T43" fmla="*/ 36 h 212"/>
                  <a:gd name="T44" fmla="*/ 11 w 111"/>
                  <a:gd name="T45" fmla="*/ 32 h 212"/>
                  <a:gd name="T46" fmla="*/ 12 w 111"/>
                  <a:gd name="T47" fmla="*/ 30 h 212"/>
                  <a:gd name="T48" fmla="*/ 14 w 111"/>
                  <a:gd name="T49" fmla="*/ 28 h 212"/>
                  <a:gd name="T50" fmla="*/ 16 w 111"/>
                  <a:gd name="T51" fmla="*/ 28 h 212"/>
                  <a:gd name="T52" fmla="*/ 19 w 111"/>
                  <a:gd name="T53" fmla="*/ 27 h 212"/>
                  <a:gd name="T54" fmla="*/ 21 w 111"/>
                  <a:gd name="T55" fmla="*/ 28 h 212"/>
                  <a:gd name="T56" fmla="*/ 23 w 111"/>
                  <a:gd name="T57" fmla="*/ 28 h 212"/>
                  <a:gd name="T58" fmla="*/ 26 w 111"/>
                  <a:gd name="T59" fmla="*/ 30 h 212"/>
                  <a:gd name="T60" fmla="*/ 27 w 111"/>
                  <a:gd name="T61" fmla="*/ 34 h 212"/>
                  <a:gd name="T62" fmla="*/ 28 w 111"/>
                  <a:gd name="T63" fmla="*/ 38 h 212"/>
                  <a:gd name="T64" fmla="*/ 26 w 111"/>
                  <a:gd name="T65" fmla="*/ 36 h 212"/>
                  <a:gd name="T66" fmla="*/ 26 w 111"/>
                  <a:gd name="T67" fmla="*/ 70 h 212"/>
                  <a:gd name="T68" fmla="*/ 35 w 111"/>
                  <a:gd name="T69" fmla="*/ 70 h 21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1"/>
                  <a:gd name="T106" fmla="*/ 0 h 212"/>
                  <a:gd name="T107" fmla="*/ 111 w 111"/>
                  <a:gd name="T108" fmla="*/ 212 h 21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1" h="212">
                    <a:moveTo>
                      <a:pt x="105" y="212"/>
                    </a:moveTo>
                    <a:lnTo>
                      <a:pt x="105" y="104"/>
                    </a:lnTo>
                    <a:lnTo>
                      <a:pt x="111" y="109"/>
                    </a:lnTo>
                    <a:lnTo>
                      <a:pt x="110" y="98"/>
                    </a:lnTo>
                    <a:lnTo>
                      <a:pt x="108" y="89"/>
                    </a:lnTo>
                    <a:lnTo>
                      <a:pt x="104" y="82"/>
                    </a:lnTo>
                    <a:lnTo>
                      <a:pt x="99" y="76"/>
                    </a:lnTo>
                    <a:lnTo>
                      <a:pt x="93" y="71"/>
                    </a:lnTo>
                    <a:lnTo>
                      <a:pt x="85" y="68"/>
                    </a:lnTo>
                    <a:lnTo>
                      <a:pt x="67" y="66"/>
                    </a:lnTo>
                    <a:lnTo>
                      <a:pt x="55" y="67"/>
                    </a:lnTo>
                    <a:lnTo>
                      <a:pt x="45" y="71"/>
                    </a:lnTo>
                    <a:lnTo>
                      <a:pt x="37" y="77"/>
                    </a:lnTo>
                    <a:lnTo>
                      <a:pt x="29" y="88"/>
                    </a:lnTo>
                    <a:lnTo>
                      <a:pt x="23" y="83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23" y="212"/>
                    </a:lnTo>
                    <a:lnTo>
                      <a:pt x="23" y="126"/>
                    </a:lnTo>
                    <a:lnTo>
                      <a:pt x="29" y="126"/>
                    </a:lnTo>
                    <a:lnTo>
                      <a:pt x="30" y="110"/>
                    </a:lnTo>
                    <a:lnTo>
                      <a:pt x="33" y="96"/>
                    </a:lnTo>
                    <a:lnTo>
                      <a:pt x="37" y="91"/>
                    </a:lnTo>
                    <a:lnTo>
                      <a:pt x="42" y="86"/>
                    </a:lnTo>
                    <a:lnTo>
                      <a:pt x="49" y="84"/>
                    </a:lnTo>
                    <a:lnTo>
                      <a:pt x="56" y="83"/>
                    </a:lnTo>
                    <a:lnTo>
                      <a:pt x="63" y="84"/>
                    </a:lnTo>
                    <a:lnTo>
                      <a:pt x="69" y="85"/>
                    </a:lnTo>
                    <a:lnTo>
                      <a:pt x="78" y="92"/>
                    </a:lnTo>
                    <a:lnTo>
                      <a:pt x="82" y="103"/>
                    </a:lnTo>
                    <a:lnTo>
                      <a:pt x="84" y="115"/>
                    </a:lnTo>
                    <a:lnTo>
                      <a:pt x="78" y="109"/>
                    </a:lnTo>
                    <a:lnTo>
                      <a:pt x="78" y="212"/>
                    </a:lnTo>
                    <a:lnTo>
                      <a:pt x="105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2" name="Freeform 420"/>
              <p:cNvSpPr>
                <a:spLocks/>
              </p:cNvSpPr>
              <p:nvPr/>
            </p:nvSpPr>
            <p:spPr bwMode="auto">
              <a:xfrm>
                <a:off x="2007" y="1754"/>
                <a:ext cx="23" cy="50"/>
              </a:xfrm>
              <a:custGeom>
                <a:avLst/>
                <a:gdLst>
                  <a:gd name="T0" fmla="*/ 8 w 70"/>
                  <a:gd name="T1" fmla="*/ 2 h 151"/>
                  <a:gd name="T2" fmla="*/ 0 w 70"/>
                  <a:gd name="T3" fmla="*/ 2 h 151"/>
                  <a:gd name="T4" fmla="*/ 0 w 70"/>
                  <a:gd name="T5" fmla="*/ 50 h 151"/>
                  <a:gd name="T6" fmla="*/ 8 w 70"/>
                  <a:gd name="T7" fmla="*/ 50 h 151"/>
                  <a:gd name="T8" fmla="*/ 8 w 70"/>
                  <a:gd name="T9" fmla="*/ 22 h 151"/>
                  <a:gd name="T10" fmla="*/ 9 w 70"/>
                  <a:gd name="T11" fmla="*/ 22 h 151"/>
                  <a:gd name="T12" fmla="*/ 10 w 70"/>
                  <a:gd name="T13" fmla="*/ 17 h 151"/>
                  <a:gd name="T14" fmla="*/ 11 w 70"/>
                  <a:gd name="T15" fmla="*/ 13 h 151"/>
                  <a:gd name="T16" fmla="*/ 12 w 70"/>
                  <a:gd name="T17" fmla="*/ 11 h 151"/>
                  <a:gd name="T18" fmla="*/ 14 w 70"/>
                  <a:gd name="T19" fmla="*/ 10 h 151"/>
                  <a:gd name="T20" fmla="*/ 17 w 70"/>
                  <a:gd name="T21" fmla="*/ 10 h 151"/>
                  <a:gd name="T22" fmla="*/ 20 w 70"/>
                  <a:gd name="T23" fmla="*/ 9 h 151"/>
                  <a:gd name="T24" fmla="*/ 23 w 70"/>
                  <a:gd name="T25" fmla="*/ 9 h 151"/>
                  <a:gd name="T26" fmla="*/ 23 w 70"/>
                  <a:gd name="T27" fmla="*/ 0 h 151"/>
                  <a:gd name="T28" fmla="*/ 23 w 70"/>
                  <a:gd name="T29" fmla="*/ 2 h 151"/>
                  <a:gd name="T30" fmla="*/ 18 w 70"/>
                  <a:gd name="T31" fmla="*/ 2 h 151"/>
                  <a:gd name="T32" fmla="*/ 15 w 70"/>
                  <a:gd name="T33" fmla="*/ 3 h 151"/>
                  <a:gd name="T34" fmla="*/ 12 w 70"/>
                  <a:gd name="T35" fmla="*/ 5 h 151"/>
                  <a:gd name="T36" fmla="*/ 10 w 70"/>
                  <a:gd name="T37" fmla="*/ 7 h 151"/>
                  <a:gd name="T38" fmla="*/ 9 w 70"/>
                  <a:gd name="T39" fmla="*/ 9 h 151"/>
                  <a:gd name="T40" fmla="*/ 8 w 70"/>
                  <a:gd name="T41" fmla="*/ 9 h 151"/>
                  <a:gd name="T42" fmla="*/ 8 w 70"/>
                  <a:gd name="T43" fmla="*/ 2 h 15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"/>
                  <a:gd name="T67" fmla="*/ 0 h 151"/>
                  <a:gd name="T68" fmla="*/ 70 w 70"/>
                  <a:gd name="T69" fmla="*/ 151 h 15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" h="151">
                    <a:moveTo>
                      <a:pt x="23" y="6"/>
                    </a:moveTo>
                    <a:lnTo>
                      <a:pt x="0" y="6"/>
                    </a:lnTo>
                    <a:lnTo>
                      <a:pt x="0" y="151"/>
                    </a:lnTo>
                    <a:lnTo>
                      <a:pt x="23" y="151"/>
                    </a:lnTo>
                    <a:lnTo>
                      <a:pt x="23" y="65"/>
                    </a:lnTo>
                    <a:lnTo>
                      <a:pt x="27" y="65"/>
                    </a:lnTo>
                    <a:lnTo>
                      <a:pt x="29" y="51"/>
                    </a:lnTo>
                    <a:lnTo>
                      <a:pt x="33" y="39"/>
                    </a:lnTo>
                    <a:lnTo>
                      <a:pt x="38" y="34"/>
                    </a:lnTo>
                    <a:lnTo>
                      <a:pt x="44" y="30"/>
                    </a:lnTo>
                    <a:lnTo>
                      <a:pt x="51" y="29"/>
                    </a:lnTo>
                    <a:lnTo>
                      <a:pt x="60" y="28"/>
                    </a:lnTo>
                    <a:lnTo>
                      <a:pt x="70" y="28"/>
                    </a:lnTo>
                    <a:lnTo>
                      <a:pt x="70" y="0"/>
                    </a:lnTo>
                    <a:lnTo>
                      <a:pt x="70" y="6"/>
                    </a:lnTo>
                    <a:lnTo>
                      <a:pt x="56" y="6"/>
                    </a:lnTo>
                    <a:lnTo>
                      <a:pt x="45" y="9"/>
                    </a:lnTo>
                    <a:lnTo>
                      <a:pt x="36" y="16"/>
                    </a:lnTo>
                    <a:lnTo>
                      <a:pt x="31" y="21"/>
                    </a:lnTo>
                    <a:lnTo>
                      <a:pt x="27" y="28"/>
                    </a:lnTo>
                    <a:lnTo>
                      <a:pt x="23" y="28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3" name="Freeform 422"/>
            <p:cNvSpPr>
              <a:spLocks/>
            </p:cNvSpPr>
            <p:nvPr/>
          </p:nvSpPr>
          <p:spPr bwMode="auto">
            <a:xfrm>
              <a:off x="2055" y="1756"/>
              <a:ext cx="19" cy="50"/>
            </a:xfrm>
            <a:custGeom>
              <a:avLst/>
              <a:gdLst>
                <a:gd name="T0" fmla="*/ 0 w 58"/>
                <a:gd name="T1" fmla="*/ 43 h 151"/>
                <a:gd name="T2" fmla="*/ 0 w 58"/>
                <a:gd name="T3" fmla="*/ 50 h 151"/>
                <a:gd name="T4" fmla="*/ 2 w 58"/>
                <a:gd name="T5" fmla="*/ 50 h 151"/>
                <a:gd name="T6" fmla="*/ 8 w 58"/>
                <a:gd name="T7" fmla="*/ 49 h 151"/>
                <a:gd name="T8" fmla="*/ 11 w 58"/>
                <a:gd name="T9" fmla="*/ 48 h 151"/>
                <a:gd name="T10" fmla="*/ 13 w 58"/>
                <a:gd name="T11" fmla="*/ 46 h 151"/>
                <a:gd name="T12" fmla="*/ 16 w 58"/>
                <a:gd name="T13" fmla="*/ 42 h 151"/>
                <a:gd name="T14" fmla="*/ 17 w 58"/>
                <a:gd name="T15" fmla="*/ 38 h 151"/>
                <a:gd name="T16" fmla="*/ 19 w 58"/>
                <a:gd name="T17" fmla="*/ 32 h 151"/>
                <a:gd name="T18" fmla="*/ 19 w 58"/>
                <a:gd name="T19" fmla="*/ 25 h 151"/>
                <a:gd name="T20" fmla="*/ 19 w 58"/>
                <a:gd name="T21" fmla="*/ 15 h 151"/>
                <a:gd name="T22" fmla="*/ 17 w 58"/>
                <a:gd name="T23" fmla="*/ 11 h 151"/>
                <a:gd name="T24" fmla="*/ 16 w 58"/>
                <a:gd name="T25" fmla="*/ 7 h 151"/>
                <a:gd name="T26" fmla="*/ 14 w 58"/>
                <a:gd name="T27" fmla="*/ 4 h 151"/>
                <a:gd name="T28" fmla="*/ 11 w 58"/>
                <a:gd name="T29" fmla="*/ 2 h 151"/>
                <a:gd name="T30" fmla="*/ 7 w 58"/>
                <a:gd name="T31" fmla="*/ 0 h 151"/>
                <a:gd name="T32" fmla="*/ 2 w 58"/>
                <a:gd name="T33" fmla="*/ 0 h 151"/>
                <a:gd name="T34" fmla="*/ 0 w 58"/>
                <a:gd name="T35" fmla="*/ 0 h 151"/>
                <a:gd name="T36" fmla="*/ 0 w 58"/>
                <a:gd name="T37" fmla="*/ 6 h 151"/>
                <a:gd name="T38" fmla="*/ 2 w 58"/>
                <a:gd name="T39" fmla="*/ 7 h 151"/>
                <a:gd name="T40" fmla="*/ 5 w 58"/>
                <a:gd name="T41" fmla="*/ 8 h 151"/>
                <a:gd name="T42" fmla="*/ 8 w 58"/>
                <a:gd name="T43" fmla="*/ 10 h 151"/>
                <a:gd name="T44" fmla="*/ 9 w 58"/>
                <a:gd name="T45" fmla="*/ 12 h 151"/>
                <a:gd name="T46" fmla="*/ 10 w 58"/>
                <a:gd name="T47" fmla="*/ 15 h 151"/>
                <a:gd name="T48" fmla="*/ 10 w 58"/>
                <a:gd name="T49" fmla="*/ 18 h 151"/>
                <a:gd name="T50" fmla="*/ 10 w 58"/>
                <a:gd name="T51" fmla="*/ 22 h 151"/>
                <a:gd name="T52" fmla="*/ 10 w 58"/>
                <a:gd name="T53" fmla="*/ 27 h 151"/>
                <a:gd name="T54" fmla="*/ 10 w 58"/>
                <a:gd name="T55" fmla="*/ 32 h 151"/>
                <a:gd name="T56" fmla="*/ 10 w 58"/>
                <a:gd name="T57" fmla="*/ 35 h 151"/>
                <a:gd name="T58" fmla="*/ 9 w 58"/>
                <a:gd name="T59" fmla="*/ 38 h 151"/>
                <a:gd name="T60" fmla="*/ 7 w 58"/>
                <a:gd name="T61" fmla="*/ 40 h 151"/>
                <a:gd name="T62" fmla="*/ 6 w 58"/>
                <a:gd name="T63" fmla="*/ 42 h 151"/>
                <a:gd name="T64" fmla="*/ 4 w 58"/>
                <a:gd name="T65" fmla="*/ 42 h 151"/>
                <a:gd name="T66" fmla="*/ 2 w 58"/>
                <a:gd name="T67" fmla="*/ 43 h 151"/>
                <a:gd name="T68" fmla="*/ 0 w 58"/>
                <a:gd name="T69" fmla="*/ 43 h 15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151"/>
                <a:gd name="T107" fmla="*/ 58 w 58"/>
                <a:gd name="T108" fmla="*/ 151 h 15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151">
                  <a:moveTo>
                    <a:pt x="0" y="129"/>
                  </a:moveTo>
                  <a:lnTo>
                    <a:pt x="0" y="151"/>
                  </a:lnTo>
                  <a:lnTo>
                    <a:pt x="5" y="151"/>
                  </a:lnTo>
                  <a:lnTo>
                    <a:pt x="25" y="148"/>
                  </a:lnTo>
                  <a:lnTo>
                    <a:pt x="34" y="144"/>
                  </a:lnTo>
                  <a:lnTo>
                    <a:pt x="41" y="138"/>
                  </a:lnTo>
                  <a:lnTo>
                    <a:pt x="49" y="128"/>
                  </a:lnTo>
                  <a:lnTo>
                    <a:pt x="53" y="115"/>
                  </a:lnTo>
                  <a:lnTo>
                    <a:pt x="57" y="97"/>
                  </a:lnTo>
                  <a:lnTo>
                    <a:pt x="58" y="75"/>
                  </a:lnTo>
                  <a:lnTo>
                    <a:pt x="57" y="46"/>
                  </a:lnTo>
                  <a:lnTo>
                    <a:pt x="53" y="32"/>
                  </a:lnTo>
                  <a:lnTo>
                    <a:pt x="50" y="22"/>
                  </a:lnTo>
                  <a:lnTo>
                    <a:pt x="43" y="12"/>
                  </a:lnTo>
                  <a:lnTo>
                    <a:pt x="33" y="6"/>
                  </a:lnTo>
                  <a:lnTo>
                    <a:pt x="21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" y="22"/>
                  </a:lnTo>
                  <a:lnTo>
                    <a:pt x="16" y="24"/>
                  </a:lnTo>
                  <a:lnTo>
                    <a:pt x="25" y="31"/>
                  </a:lnTo>
                  <a:lnTo>
                    <a:pt x="27" y="37"/>
                  </a:lnTo>
                  <a:lnTo>
                    <a:pt x="29" y="44"/>
                  </a:lnTo>
                  <a:lnTo>
                    <a:pt x="32" y="54"/>
                  </a:lnTo>
                  <a:lnTo>
                    <a:pt x="32" y="65"/>
                  </a:lnTo>
                  <a:lnTo>
                    <a:pt x="32" y="81"/>
                  </a:lnTo>
                  <a:lnTo>
                    <a:pt x="31" y="96"/>
                  </a:lnTo>
                  <a:lnTo>
                    <a:pt x="29" y="107"/>
                  </a:lnTo>
                  <a:lnTo>
                    <a:pt x="26" y="115"/>
                  </a:lnTo>
                  <a:lnTo>
                    <a:pt x="22" y="122"/>
                  </a:lnTo>
                  <a:lnTo>
                    <a:pt x="19" y="126"/>
                  </a:lnTo>
                  <a:lnTo>
                    <a:pt x="13" y="128"/>
                  </a:lnTo>
                  <a:lnTo>
                    <a:pt x="5" y="129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423"/>
            <p:cNvSpPr>
              <a:spLocks/>
            </p:cNvSpPr>
            <p:nvPr/>
          </p:nvSpPr>
          <p:spPr bwMode="auto">
            <a:xfrm>
              <a:off x="2038" y="1756"/>
              <a:ext cx="19" cy="50"/>
            </a:xfrm>
            <a:custGeom>
              <a:avLst/>
              <a:gdLst>
                <a:gd name="T0" fmla="*/ 17 w 57"/>
                <a:gd name="T1" fmla="*/ 6 h 151"/>
                <a:gd name="T2" fmla="*/ 17 w 57"/>
                <a:gd name="T3" fmla="*/ 0 h 151"/>
                <a:gd name="T4" fmla="*/ 19 w 57"/>
                <a:gd name="T5" fmla="*/ 0 h 151"/>
                <a:gd name="T6" fmla="*/ 13 w 57"/>
                <a:gd name="T7" fmla="*/ 0 h 151"/>
                <a:gd name="T8" fmla="*/ 5 w 57"/>
                <a:gd name="T9" fmla="*/ 4 h 151"/>
                <a:gd name="T10" fmla="*/ 1 w 57"/>
                <a:gd name="T11" fmla="*/ 11 h 151"/>
                <a:gd name="T12" fmla="*/ 0 w 57"/>
                <a:gd name="T13" fmla="*/ 15 h 151"/>
                <a:gd name="T14" fmla="*/ 0 w 57"/>
                <a:gd name="T15" fmla="*/ 32 h 151"/>
                <a:gd name="T16" fmla="*/ 3 w 57"/>
                <a:gd name="T17" fmla="*/ 42 h 151"/>
                <a:gd name="T18" fmla="*/ 8 w 57"/>
                <a:gd name="T19" fmla="*/ 48 h 151"/>
                <a:gd name="T20" fmla="*/ 15 w 57"/>
                <a:gd name="T21" fmla="*/ 50 h 151"/>
                <a:gd name="T22" fmla="*/ 19 w 57"/>
                <a:gd name="T23" fmla="*/ 50 h 151"/>
                <a:gd name="T24" fmla="*/ 17 w 57"/>
                <a:gd name="T25" fmla="*/ 50 h 151"/>
                <a:gd name="T26" fmla="*/ 17 w 57"/>
                <a:gd name="T27" fmla="*/ 43 h 151"/>
                <a:gd name="T28" fmla="*/ 19 w 57"/>
                <a:gd name="T29" fmla="*/ 43 h 151"/>
                <a:gd name="T30" fmla="*/ 12 w 57"/>
                <a:gd name="T31" fmla="*/ 40 h 151"/>
                <a:gd name="T32" fmla="*/ 9 w 57"/>
                <a:gd name="T33" fmla="*/ 32 h 151"/>
                <a:gd name="T34" fmla="*/ 8 w 57"/>
                <a:gd name="T35" fmla="*/ 17 h 151"/>
                <a:gd name="T36" fmla="*/ 11 w 57"/>
                <a:gd name="T37" fmla="*/ 9 h 151"/>
                <a:gd name="T38" fmla="*/ 14 w 57"/>
                <a:gd name="T39" fmla="*/ 6 h 151"/>
                <a:gd name="T40" fmla="*/ 19 w 57"/>
                <a:gd name="T41" fmla="*/ 6 h 151"/>
                <a:gd name="T42" fmla="*/ 19 w 57"/>
                <a:gd name="T43" fmla="*/ 7 h 151"/>
                <a:gd name="T44" fmla="*/ 17 w 57"/>
                <a:gd name="T45" fmla="*/ 6 h 15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7"/>
                <a:gd name="T70" fmla="*/ 0 h 151"/>
                <a:gd name="T71" fmla="*/ 57 w 57"/>
                <a:gd name="T72" fmla="*/ 151 h 15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7" h="151">
                  <a:moveTo>
                    <a:pt x="52" y="17"/>
                  </a:moveTo>
                  <a:lnTo>
                    <a:pt x="52" y="0"/>
                  </a:lnTo>
                  <a:lnTo>
                    <a:pt x="57" y="0"/>
                  </a:lnTo>
                  <a:lnTo>
                    <a:pt x="40" y="1"/>
                  </a:lnTo>
                  <a:lnTo>
                    <a:pt x="16" y="12"/>
                  </a:lnTo>
                  <a:lnTo>
                    <a:pt x="4" y="32"/>
                  </a:lnTo>
                  <a:lnTo>
                    <a:pt x="0" y="46"/>
                  </a:lnTo>
                  <a:lnTo>
                    <a:pt x="0" y="97"/>
                  </a:lnTo>
                  <a:lnTo>
                    <a:pt x="8" y="128"/>
                  </a:lnTo>
                  <a:lnTo>
                    <a:pt x="25" y="144"/>
                  </a:lnTo>
                  <a:lnTo>
                    <a:pt x="46" y="151"/>
                  </a:lnTo>
                  <a:lnTo>
                    <a:pt x="57" y="151"/>
                  </a:lnTo>
                  <a:lnTo>
                    <a:pt x="52" y="151"/>
                  </a:lnTo>
                  <a:lnTo>
                    <a:pt x="52" y="129"/>
                  </a:lnTo>
                  <a:lnTo>
                    <a:pt x="57" y="129"/>
                  </a:lnTo>
                  <a:lnTo>
                    <a:pt x="36" y="122"/>
                  </a:lnTo>
                  <a:lnTo>
                    <a:pt x="26" y="96"/>
                  </a:lnTo>
                  <a:lnTo>
                    <a:pt x="25" y="52"/>
                  </a:lnTo>
                  <a:lnTo>
                    <a:pt x="34" y="26"/>
                  </a:lnTo>
                  <a:lnTo>
                    <a:pt x="43" y="19"/>
                  </a:lnTo>
                  <a:lnTo>
                    <a:pt x="57" y="17"/>
                  </a:lnTo>
                  <a:lnTo>
                    <a:pt x="57" y="22"/>
                  </a:lnTo>
                  <a:lnTo>
                    <a:pt x="5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24"/>
            <p:cNvSpPr>
              <a:spLocks/>
            </p:cNvSpPr>
            <p:nvPr/>
          </p:nvSpPr>
          <p:spPr bwMode="auto">
            <a:xfrm>
              <a:off x="2086" y="1756"/>
              <a:ext cx="55" cy="48"/>
            </a:xfrm>
            <a:custGeom>
              <a:avLst/>
              <a:gdLst>
                <a:gd name="T0" fmla="*/ 31 w 166"/>
                <a:gd name="T1" fmla="*/ 48 h 146"/>
                <a:gd name="T2" fmla="*/ 31 w 166"/>
                <a:gd name="T3" fmla="*/ 14 h 146"/>
                <a:gd name="T4" fmla="*/ 33 w 166"/>
                <a:gd name="T5" fmla="*/ 16 h 146"/>
                <a:gd name="T6" fmla="*/ 34 w 166"/>
                <a:gd name="T7" fmla="*/ 7 h 146"/>
                <a:gd name="T8" fmla="*/ 41 w 166"/>
                <a:gd name="T9" fmla="*/ 6 h 146"/>
                <a:gd name="T10" fmla="*/ 44 w 166"/>
                <a:gd name="T11" fmla="*/ 6 h 146"/>
                <a:gd name="T12" fmla="*/ 46 w 166"/>
                <a:gd name="T13" fmla="*/ 14 h 146"/>
                <a:gd name="T14" fmla="*/ 46 w 166"/>
                <a:gd name="T15" fmla="*/ 48 h 146"/>
                <a:gd name="T16" fmla="*/ 55 w 166"/>
                <a:gd name="T17" fmla="*/ 48 h 146"/>
                <a:gd name="T18" fmla="*/ 55 w 166"/>
                <a:gd name="T19" fmla="*/ 7 h 146"/>
                <a:gd name="T20" fmla="*/ 50 w 166"/>
                <a:gd name="T21" fmla="*/ 1 h 146"/>
                <a:gd name="T22" fmla="*/ 41 w 166"/>
                <a:gd name="T23" fmla="*/ 0 h 146"/>
                <a:gd name="T24" fmla="*/ 36 w 166"/>
                <a:gd name="T25" fmla="*/ 1 h 146"/>
                <a:gd name="T26" fmla="*/ 31 w 166"/>
                <a:gd name="T27" fmla="*/ 6 h 146"/>
                <a:gd name="T28" fmla="*/ 27 w 166"/>
                <a:gd name="T29" fmla="*/ 2 h 146"/>
                <a:gd name="T30" fmla="*/ 21 w 166"/>
                <a:gd name="T31" fmla="*/ 0 h 146"/>
                <a:gd name="T32" fmla="*/ 14 w 166"/>
                <a:gd name="T33" fmla="*/ 2 h 146"/>
                <a:gd name="T34" fmla="*/ 9 w 166"/>
                <a:gd name="T35" fmla="*/ 7 h 146"/>
                <a:gd name="T36" fmla="*/ 9 w 166"/>
                <a:gd name="T37" fmla="*/ 0 h 146"/>
                <a:gd name="T38" fmla="*/ 0 w 166"/>
                <a:gd name="T39" fmla="*/ 0 h 146"/>
                <a:gd name="T40" fmla="*/ 2 w 166"/>
                <a:gd name="T41" fmla="*/ 11 h 146"/>
                <a:gd name="T42" fmla="*/ 0 w 166"/>
                <a:gd name="T43" fmla="*/ 11 h 146"/>
                <a:gd name="T44" fmla="*/ 0 w 166"/>
                <a:gd name="T45" fmla="*/ 48 h 146"/>
                <a:gd name="T46" fmla="*/ 9 w 166"/>
                <a:gd name="T47" fmla="*/ 48 h 146"/>
                <a:gd name="T48" fmla="*/ 9 w 166"/>
                <a:gd name="T49" fmla="*/ 14 h 146"/>
                <a:gd name="T50" fmla="*/ 9 w 166"/>
                <a:gd name="T51" fmla="*/ 16 h 146"/>
                <a:gd name="T52" fmla="*/ 10 w 166"/>
                <a:gd name="T53" fmla="*/ 9 h 146"/>
                <a:gd name="T54" fmla="*/ 18 w 166"/>
                <a:gd name="T55" fmla="*/ 6 h 146"/>
                <a:gd name="T56" fmla="*/ 21 w 166"/>
                <a:gd name="T57" fmla="*/ 6 h 146"/>
                <a:gd name="T58" fmla="*/ 24 w 166"/>
                <a:gd name="T59" fmla="*/ 12 h 146"/>
                <a:gd name="T60" fmla="*/ 24 w 166"/>
                <a:gd name="T61" fmla="*/ 48 h 146"/>
                <a:gd name="T62" fmla="*/ 31 w 166"/>
                <a:gd name="T63" fmla="*/ 48 h 14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66"/>
                <a:gd name="T97" fmla="*/ 0 h 146"/>
                <a:gd name="T98" fmla="*/ 166 w 166"/>
                <a:gd name="T99" fmla="*/ 146 h 14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66" h="146">
                  <a:moveTo>
                    <a:pt x="93" y="146"/>
                  </a:moveTo>
                  <a:lnTo>
                    <a:pt x="93" y="43"/>
                  </a:lnTo>
                  <a:lnTo>
                    <a:pt x="99" y="49"/>
                  </a:lnTo>
                  <a:lnTo>
                    <a:pt x="104" y="22"/>
                  </a:lnTo>
                  <a:lnTo>
                    <a:pt x="124" y="17"/>
                  </a:lnTo>
                  <a:lnTo>
                    <a:pt x="134" y="19"/>
                  </a:lnTo>
                  <a:lnTo>
                    <a:pt x="140" y="43"/>
                  </a:lnTo>
                  <a:lnTo>
                    <a:pt x="140" y="146"/>
                  </a:lnTo>
                  <a:lnTo>
                    <a:pt x="166" y="146"/>
                  </a:lnTo>
                  <a:lnTo>
                    <a:pt x="165" y="22"/>
                  </a:lnTo>
                  <a:lnTo>
                    <a:pt x="151" y="4"/>
                  </a:lnTo>
                  <a:lnTo>
                    <a:pt x="124" y="0"/>
                  </a:lnTo>
                  <a:lnTo>
                    <a:pt x="109" y="2"/>
                  </a:lnTo>
                  <a:lnTo>
                    <a:pt x="93" y="17"/>
                  </a:lnTo>
                  <a:lnTo>
                    <a:pt x="80" y="5"/>
                  </a:lnTo>
                  <a:lnTo>
                    <a:pt x="62" y="0"/>
                  </a:lnTo>
                  <a:lnTo>
                    <a:pt x="43" y="5"/>
                  </a:lnTo>
                  <a:lnTo>
                    <a:pt x="26" y="22"/>
                  </a:lnTo>
                  <a:lnTo>
                    <a:pt x="26" y="0"/>
                  </a:lnTo>
                  <a:lnTo>
                    <a:pt x="0" y="0"/>
                  </a:lnTo>
                  <a:lnTo>
                    <a:pt x="6" y="32"/>
                  </a:lnTo>
                  <a:lnTo>
                    <a:pt x="0" y="32"/>
                  </a:lnTo>
                  <a:lnTo>
                    <a:pt x="0" y="146"/>
                  </a:lnTo>
                  <a:lnTo>
                    <a:pt x="26" y="146"/>
                  </a:lnTo>
                  <a:lnTo>
                    <a:pt x="26" y="43"/>
                  </a:lnTo>
                  <a:lnTo>
                    <a:pt x="26" y="49"/>
                  </a:lnTo>
                  <a:lnTo>
                    <a:pt x="31" y="28"/>
                  </a:lnTo>
                  <a:lnTo>
                    <a:pt x="53" y="17"/>
                  </a:lnTo>
                  <a:lnTo>
                    <a:pt x="62" y="19"/>
                  </a:lnTo>
                  <a:lnTo>
                    <a:pt x="72" y="35"/>
                  </a:lnTo>
                  <a:lnTo>
                    <a:pt x="73" y="146"/>
                  </a:lnTo>
                  <a:lnTo>
                    <a:pt x="93" y="1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25"/>
            <p:cNvSpPr>
              <a:spLocks/>
            </p:cNvSpPr>
            <p:nvPr/>
          </p:nvSpPr>
          <p:spPr bwMode="auto">
            <a:xfrm>
              <a:off x="2171" y="1756"/>
              <a:ext cx="17" cy="50"/>
            </a:xfrm>
            <a:custGeom>
              <a:avLst/>
              <a:gdLst>
                <a:gd name="T0" fmla="*/ 0 w 52"/>
                <a:gd name="T1" fmla="*/ 43 h 151"/>
                <a:gd name="T2" fmla="*/ 0 w 52"/>
                <a:gd name="T3" fmla="*/ 48 h 151"/>
                <a:gd name="T4" fmla="*/ 2 w 52"/>
                <a:gd name="T5" fmla="*/ 50 h 151"/>
                <a:gd name="T6" fmla="*/ 7 w 52"/>
                <a:gd name="T7" fmla="*/ 44 h 151"/>
                <a:gd name="T8" fmla="*/ 9 w 52"/>
                <a:gd name="T9" fmla="*/ 41 h 151"/>
                <a:gd name="T10" fmla="*/ 9 w 52"/>
                <a:gd name="T11" fmla="*/ 48 h 151"/>
                <a:gd name="T12" fmla="*/ 17 w 52"/>
                <a:gd name="T13" fmla="*/ 48 h 151"/>
                <a:gd name="T14" fmla="*/ 17 w 52"/>
                <a:gd name="T15" fmla="*/ 38 h 151"/>
                <a:gd name="T16" fmla="*/ 15 w 52"/>
                <a:gd name="T17" fmla="*/ 36 h 151"/>
                <a:gd name="T18" fmla="*/ 15 w 52"/>
                <a:gd name="T19" fmla="*/ 13 h 151"/>
                <a:gd name="T20" fmla="*/ 17 w 52"/>
                <a:gd name="T21" fmla="*/ 14 h 151"/>
                <a:gd name="T22" fmla="*/ 16 w 52"/>
                <a:gd name="T23" fmla="*/ 7 h 151"/>
                <a:gd name="T24" fmla="*/ 9 w 52"/>
                <a:gd name="T25" fmla="*/ 1 h 151"/>
                <a:gd name="T26" fmla="*/ 0 w 52"/>
                <a:gd name="T27" fmla="*/ 0 h 151"/>
                <a:gd name="T28" fmla="*/ 0 w 52"/>
                <a:gd name="T29" fmla="*/ 6 h 151"/>
                <a:gd name="T30" fmla="*/ 4 w 52"/>
                <a:gd name="T31" fmla="*/ 8 h 151"/>
                <a:gd name="T32" fmla="*/ 8 w 52"/>
                <a:gd name="T33" fmla="*/ 11 h 151"/>
                <a:gd name="T34" fmla="*/ 9 w 52"/>
                <a:gd name="T35" fmla="*/ 18 h 151"/>
                <a:gd name="T36" fmla="*/ 2 w 52"/>
                <a:gd name="T37" fmla="*/ 20 h 151"/>
                <a:gd name="T38" fmla="*/ 0 w 52"/>
                <a:gd name="T39" fmla="*/ 18 h 151"/>
                <a:gd name="T40" fmla="*/ 0 w 52"/>
                <a:gd name="T41" fmla="*/ 25 h 151"/>
                <a:gd name="T42" fmla="*/ 9 w 52"/>
                <a:gd name="T43" fmla="*/ 25 h 151"/>
                <a:gd name="T44" fmla="*/ 8 w 52"/>
                <a:gd name="T45" fmla="*/ 36 h 151"/>
                <a:gd name="T46" fmla="*/ 4 w 52"/>
                <a:gd name="T47" fmla="*/ 41 h 151"/>
                <a:gd name="T48" fmla="*/ 0 w 52"/>
                <a:gd name="T49" fmla="*/ 43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151"/>
                <a:gd name="T77" fmla="*/ 52 w 52"/>
                <a:gd name="T78" fmla="*/ 151 h 1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151">
                  <a:moveTo>
                    <a:pt x="0" y="129"/>
                  </a:moveTo>
                  <a:lnTo>
                    <a:pt x="0" y="146"/>
                  </a:lnTo>
                  <a:lnTo>
                    <a:pt x="5" y="151"/>
                  </a:lnTo>
                  <a:lnTo>
                    <a:pt x="21" y="134"/>
                  </a:lnTo>
                  <a:lnTo>
                    <a:pt x="26" y="124"/>
                  </a:lnTo>
                  <a:lnTo>
                    <a:pt x="26" y="146"/>
                  </a:lnTo>
                  <a:lnTo>
                    <a:pt x="52" y="146"/>
                  </a:lnTo>
                  <a:lnTo>
                    <a:pt x="52" y="114"/>
                  </a:lnTo>
                  <a:lnTo>
                    <a:pt x="47" y="108"/>
                  </a:lnTo>
                  <a:lnTo>
                    <a:pt x="47" y="38"/>
                  </a:lnTo>
                  <a:lnTo>
                    <a:pt x="52" y="43"/>
                  </a:lnTo>
                  <a:lnTo>
                    <a:pt x="48" y="20"/>
                  </a:lnTo>
                  <a:lnTo>
                    <a:pt x="27" y="4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2" y="23"/>
                  </a:lnTo>
                  <a:lnTo>
                    <a:pt x="24" y="32"/>
                  </a:lnTo>
                  <a:lnTo>
                    <a:pt x="26" y="54"/>
                  </a:lnTo>
                  <a:lnTo>
                    <a:pt x="5" y="60"/>
                  </a:lnTo>
                  <a:lnTo>
                    <a:pt x="0" y="54"/>
                  </a:lnTo>
                  <a:lnTo>
                    <a:pt x="0" y="75"/>
                  </a:lnTo>
                  <a:lnTo>
                    <a:pt x="26" y="75"/>
                  </a:lnTo>
                  <a:lnTo>
                    <a:pt x="23" y="108"/>
                  </a:lnTo>
                  <a:lnTo>
                    <a:pt x="13" y="124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6"/>
            <p:cNvSpPr>
              <a:spLocks/>
            </p:cNvSpPr>
            <p:nvPr/>
          </p:nvSpPr>
          <p:spPr bwMode="auto">
            <a:xfrm>
              <a:off x="2155" y="1756"/>
              <a:ext cx="18" cy="14"/>
            </a:xfrm>
            <a:custGeom>
              <a:avLst/>
              <a:gdLst>
                <a:gd name="T0" fmla="*/ 16 w 53"/>
                <a:gd name="T1" fmla="*/ 6 h 43"/>
                <a:gd name="T2" fmla="*/ 16 w 53"/>
                <a:gd name="T3" fmla="*/ 0 h 43"/>
                <a:gd name="T4" fmla="*/ 18 w 53"/>
                <a:gd name="T5" fmla="*/ 0 h 43"/>
                <a:gd name="T6" fmla="*/ 14 w 53"/>
                <a:gd name="T7" fmla="*/ 0 h 43"/>
                <a:gd name="T8" fmla="*/ 11 w 53"/>
                <a:gd name="T9" fmla="*/ 1 h 43"/>
                <a:gd name="T10" fmla="*/ 8 w 53"/>
                <a:gd name="T11" fmla="*/ 2 h 43"/>
                <a:gd name="T12" fmla="*/ 6 w 53"/>
                <a:gd name="T13" fmla="*/ 3 h 43"/>
                <a:gd name="T14" fmla="*/ 4 w 53"/>
                <a:gd name="T15" fmla="*/ 5 h 43"/>
                <a:gd name="T16" fmla="*/ 3 w 53"/>
                <a:gd name="T17" fmla="*/ 7 h 43"/>
                <a:gd name="T18" fmla="*/ 2 w 53"/>
                <a:gd name="T19" fmla="*/ 10 h 43"/>
                <a:gd name="T20" fmla="*/ 2 w 53"/>
                <a:gd name="T21" fmla="*/ 14 h 43"/>
                <a:gd name="T22" fmla="*/ 0 w 53"/>
                <a:gd name="T23" fmla="*/ 12 h 43"/>
                <a:gd name="T24" fmla="*/ 9 w 53"/>
                <a:gd name="T25" fmla="*/ 12 h 43"/>
                <a:gd name="T26" fmla="*/ 9 w 53"/>
                <a:gd name="T27" fmla="*/ 14 h 43"/>
                <a:gd name="T28" fmla="*/ 10 w 53"/>
                <a:gd name="T29" fmla="*/ 10 h 43"/>
                <a:gd name="T30" fmla="*/ 11 w 53"/>
                <a:gd name="T31" fmla="*/ 8 h 43"/>
                <a:gd name="T32" fmla="*/ 13 w 53"/>
                <a:gd name="T33" fmla="*/ 6 h 43"/>
                <a:gd name="T34" fmla="*/ 16 w 53"/>
                <a:gd name="T35" fmla="*/ 6 h 43"/>
                <a:gd name="T36" fmla="*/ 18 w 53"/>
                <a:gd name="T37" fmla="*/ 7 h 43"/>
                <a:gd name="T38" fmla="*/ 16 w 53"/>
                <a:gd name="T39" fmla="*/ 6 h 4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3"/>
                <a:gd name="T61" fmla="*/ 0 h 43"/>
                <a:gd name="T62" fmla="*/ 53 w 53"/>
                <a:gd name="T63" fmla="*/ 43 h 4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3" h="43">
                  <a:moveTo>
                    <a:pt x="48" y="17"/>
                  </a:moveTo>
                  <a:lnTo>
                    <a:pt x="48" y="0"/>
                  </a:lnTo>
                  <a:lnTo>
                    <a:pt x="53" y="0"/>
                  </a:lnTo>
                  <a:lnTo>
                    <a:pt x="42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17" y="10"/>
                  </a:lnTo>
                  <a:lnTo>
                    <a:pt x="12" y="16"/>
                  </a:lnTo>
                  <a:lnTo>
                    <a:pt x="8" y="23"/>
                  </a:lnTo>
                  <a:lnTo>
                    <a:pt x="6" y="32"/>
                  </a:lnTo>
                  <a:lnTo>
                    <a:pt x="5" y="43"/>
                  </a:lnTo>
                  <a:lnTo>
                    <a:pt x="0" y="38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29" y="32"/>
                  </a:lnTo>
                  <a:lnTo>
                    <a:pt x="33" y="24"/>
                  </a:lnTo>
                  <a:lnTo>
                    <a:pt x="39" y="19"/>
                  </a:lnTo>
                  <a:lnTo>
                    <a:pt x="48" y="17"/>
                  </a:lnTo>
                  <a:lnTo>
                    <a:pt x="53" y="22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27"/>
            <p:cNvSpPr>
              <a:spLocks/>
            </p:cNvSpPr>
            <p:nvPr/>
          </p:nvSpPr>
          <p:spPr bwMode="auto">
            <a:xfrm>
              <a:off x="2155" y="1774"/>
              <a:ext cx="18" cy="32"/>
            </a:xfrm>
            <a:custGeom>
              <a:avLst/>
              <a:gdLst>
                <a:gd name="T0" fmla="*/ 16 w 53"/>
                <a:gd name="T1" fmla="*/ 7 h 97"/>
                <a:gd name="T2" fmla="*/ 16 w 53"/>
                <a:gd name="T3" fmla="*/ 0 h 97"/>
                <a:gd name="T4" fmla="*/ 18 w 53"/>
                <a:gd name="T5" fmla="*/ 2 h 97"/>
                <a:gd name="T6" fmla="*/ 11 w 53"/>
                <a:gd name="T7" fmla="*/ 3 h 97"/>
                <a:gd name="T8" fmla="*/ 6 w 53"/>
                <a:gd name="T9" fmla="*/ 5 h 97"/>
                <a:gd name="T10" fmla="*/ 3 w 53"/>
                <a:gd name="T11" fmla="*/ 7 h 97"/>
                <a:gd name="T12" fmla="*/ 2 w 53"/>
                <a:gd name="T13" fmla="*/ 10 h 97"/>
                <a:gd name="T14" fmla="*/ 0 w 53"/>
                <a:gd name="T15" fmla="*/ 13 h 97"/>
                <a:gd name="T16" fmla="*/ 0 w 53"/>
                <a:gd name="T17" fmla="*/ 16 h 97"/>
                <a:gd name="T18" fmla="*/ 1 w 53"/>
                <a:gd name="T19" fmla="*/ 22 h 97"/>
                <a:gd name="T20" fmla="*/ 2 w 53"/>
                <a:gd name="T21" fmla="*/ 25 h 97"/>
                <a:gd name="T22" fmla="*/ 3 w 53"/>
                <a:gd name="T23" fmla="*/ 27 h 97"/>
                <a:gd name="T24" fmla="*/ 5 w 53"/>
                <a:gd name="T25" fmla="*/ 29 h 97"/>
                <a:gd name="T26" fmla="*/ 8 w 53"/>
                <a:gd name="T27" fmla="*/ 31 h 97"/>
                <a:gd name="T28" fmla="*/ 11 w 53"/>
                <a:gd name="T29" fmla="*/ 32 h 97"/>
                <a:gd name="T30" fmla="*/ 14 w 53"/>
                <a:gd name="T31" fmla="*/ 32 h 97"/>
                <a:gd name="T32" fmla="*/ 18 w 53"/>
                <a:gd name="T33" fmla="*/ 32 h 97"/>
                <a:gd name="T34" fmla="*/ 16 w 53"/>
                <a:gd name="T35" fmla="*/ 30 h 97"/>
                <a:gd name="T36" fmla="*/ 16 w 53"/>
                <a:gd name="T37" fmla="*/ 25 h 97"/>
                <a:gd name="T38" fmla="*/ 18 w 53"/>
                <a:gd name="T39" fmla="*/ 25 h 97"/>
                <a:gd name="T40" fmla="*/ 16 w 53"/>
                <a:gd name="T41" fmla="*/ 25 h 97"/>
                <a:gd name="T42" fmla="*/ 13 w 53"/>
                <a:gd name="T43" fmla="*/ 24 h 97"/>
                <a:gd name="T44" fmla="*/ 10 w 53"/>
                <a:gd name="T45" fmla="*/ 22 h 97"/>
                <a:gd name="T46" fmla="*/ 8 w 53"/>
                <a:gd name="T47" fmla="*/ 20 h 97"/>
                <a:gd name="T48" fmla="*/ 7 w 53"/>
                <a:gd name="T49" fmla="*/ 16 h 97"/>
                <a:gd name="T50" fmla="*/ 8 w 53"/>
                <a:gd name="T51" fmla="*/ 14 h 97"/>
                <a:gd name="T52" fmla="*/ 8 w 53"/>
                <a:gd name="T53" fmla="*/ 12 h 97"/>
                <a:gd name="T54" fmla="*/ 11 w 53"/>
                <a:gd name="T55" fmla="*/ 9 h 97"/>
                <a:gd name="T56" fmla="*/ 14 w 53"/>
                <a:gd name="T57" fmla="*/ 8 h 97"/>
                <a:gd name="T58" fmla="*/ 18 w 53"/>
                <a:gd name="T59" fmla="*/ 7 h 97"/>
                <a:gd name="T60" fmla="*/ 16 w 53"/>
                <a:gd name="T61" fmla="*/ 7 h 9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3"/>
                <a:gd name="T94" fmla="*/ 0 h 97"/>
                <a:gd name="T95" fmla="*/ 53 w 53"/>
                <a:gd name="T96" fmla="*/ 97 h 9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3" h="97">
                  <a:moveTo>
                    <a:pt x="48" y="21"/>
                  </a:moveTo>
                  <a:lnTo>
                    <a:pt x="48" y="0"/>
                  </a:lnTo>
                  <a:lnTo>
                    <a:pt x="53" y="6"/>
                  </a:lnTo>
                  <a:lnTo>
                    <a:pt x="33" y="8"/>
                  </a:lnTo>
                  <a:lnTo>
                    <a:pt x="17" y="15"/>
                  </a:lnTo>
                  <a:lnTo>
                    <a:pt x="10" y="21"/>
                  </a:lnTo>
                  <a:lnTo>
                    <a:pt x="5" y="29"/>
                  </a:lnTo>
                  <a:lnTo>
                    <a:pt x="1" y="38"/>
                  </a:lnTo>
                  <a:lnTo>
                    <a:pt x="0" y="49"/>
                  </a:lnTo>
                  <a:lnTo>
                    <a:pt x="2" y="68"/>
                  </a:lnTo>
                  <a:lnTo>
                    <a:pt x="5" y="75"/>
                  </a:lnTo>
                  <a:lnTo>
                    <a:pt x="10" y="82"/>
                  </a:lnTo>
                  <a:lnTo>
                    <a:pt x="16" y="88"/>
                  </a:lnTo>
                  <a:lnTo>
                    <a:pt x="23" y="93"/>
                  </a:lnTo>
                  <a:lnTo>
                    <a:pt x="31" y="96"/>
                  </a:lnTo>
                  <a:lnTo>
                    <a:pt x="42" y="97"/>
                  </a:lnTo>
                  <a:lnTo>
                    <a:pt x="53" y="97"/>
                  </a:lnTo>
                  <a:lnTo>
                    <a:pt x="48" y="92"/>
                  </a:lnTo>
                  <a:lnTo>
                    <a:pt x="48" y="75"/>
                  </a:lnTo>
                  <a:lnTo>
                    <a:pt x="53" y="75"/>
                  </a:lnTo>
                  <a:lnTo>
                    <a:pt x="48" y="75"/>
                  </a:lnTo>
                  <a:lnTo>
                    <a:pt x="37" y="73"/>
                  </a:lnTo>
                  <a:lnTo>
                    <a:pt x="29" y="68"/>
                  </a:lnTo>
                  <a:lnTo>
                    <a:pt x="23" y="60"/>
                  </a:lnTo>
                  <a:lnTo>
                    <a:pt x="21" y="49"/>
                  </a:lnTo>
                  <a:lnTo>
                    <a:pt x="23" y="42"/>
                  </a:lnTo>
                  <a:lnTo>
                    <a:pt x="24" y="36"/>
                  </a:lnTo>
                  <a:lnTo>
                    <a:pt x="31" y="27"/>
                  </a:lnTo>
                  <a:lnTo>
                    <a:pt x="41" y="23"/>
                  </a:lnTo>
                  <a:lnTo>
                    <a:pt x="53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Freeform 428"/>
            <p:cNvSpPr>
              <a:spLocks/>
            </p:cNvSpPr>
            <p:nvPr/>
          </p:nvSpPr>
          <p:spPr bwMode="auto">
            <a:xfrm>
              <a:off x="2194" y="1744"/>
              <a:ext cx="28" cy="62"/>
            </a:xfrm>
            <a:custGeom>
              <a:avLst/>
              <a:gdLst>
                <a:gd name="T0" fmla="*/ 0 w 85"/>
                <a:gd name="T1" fmla="*/ 12 h 186"/>
                <a:gd name="T2" fmla="*/ 0 w 85"/>
                <a:gd name="T3" fmla="*/ 18 h 186"/>
                <a:gd name="T4" fmla="*/ 9 w 85"/>
                <a:gd name="T5" fmla="*/ 18 h 186"/>
                <a:gd name="T6" fmla="*/ 9 w 85"/>
                <a:gd name="T7" fmla="*/ 52 h 186"/>
                <a:gd name="T8" fmla="*/ 10 w 85"/>
                <a:gd name="T9" fmla="*/ 53 h 186"/>
                <a:gd name="T10" fmla="*/ 11 w 85"/>
                <a:gd name="T11" fmla="*/ 57 h 186"/>
                <a:gd name="T12" fmla="*/ 13 w 85"/>
                <a:gd name="T13" fmla="*/ 60 h 186"/>
                <a:gd name="T14" fmla="*/ 16 w 85"/>
                <a:gd name="T15" fmla="*/ 62 h 186"/>
                <a:gd name="T16" fmla="*/ 21 w 85"/>
                <a:gd name="T17" fmla="*/ 62 h 186"/>
                <a:gd name="T18" fmla="*/ 28 w 85"/>
                <a:gd name="T19" fmla="*/ 60 h 186"/>
                <a:gd name="T20" fmla="*/ 28 w 85"/>
                <a:gd name="T21" fmla="*/ 53 h 186"/>
                <a:gd name="T22" fmla="*/ 28 w 85"/>
                <a:gd name="T23" fmla="*/ 55 h 186"/>
                <a:gd name="T24" fmla="*/ 24 w 85"/>
                <a:gd name="T25" fmla="*/ 55 h 186"/>
                <a:gd name="T26" fmla="*/ 22 w 85"/>
                <a:gd name="T27" fmla="*/ 55 h 186"/>
                <a:gd name="T28" fmla="*/ 20 w 85"/>
                <a:gd name="T29" fmla="*/ 54 h 186"/>
                <a:gd name="T30" fmla="*/ 18 w 85"/>
                <a:gd name="T31" fmla="*/ 53 h 186"/>
                <a:gd name="T32" fmla="*/ 17 w 85"/>
                <a:gd name="T33" fmla="*/ 51 h 186"/>
                <a:gd name="T34" fmla="*/ 17 w 85"/>
                <a:gd name="T35" fmla="*/ 48 h 186"/>
                <a:gd name="T36" fmla="*/ 17 w 85"/>
                <a:gd name="T37" fmla="*/ 46 h 186"/>
                <a:gd name="T38" fmla="*/ 17 w 85"/>
                <a:gd name="T39" fmla="*/ 18 h 186"/>
                <a:gd name="T40" fmla="*/ 26 w 85"/>
                <a:gd name="T41" fmla="*/ 18 h 186"/>
                <a:gd name="T42" fmla="*/ 26 w 85"/>
                <a:gd name="T43" fmla="*/ 12 h 186"/>
                <a:gd name="T44" fmla="*/ 17 w 85"/>
                <a:gd name="T45" fmla="*/ 12 h 186"/>
                <a:gd name="T46" fmla="*/ 17 w 85"/>
                <a:gd name="T47" fmla="*/ 0 h 186"/>
                <a:gd name="T48" fmla="*/ 9 w 85"/>
                <a:gd name="T49" fmla="*/ 2 h 186"/>
                <a:gd name="T50" fmla="*/ 9 w 85"/>
                <a:gd name="T51" fmla="*/ 12 h 186"/>
                <a:gd name="T52" fmla="*/ 0 w 85"/>
                <a:gd name="T53" fmla="*/ 12 h 18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85"/>
                <a:gd name="T82" fmla="*/ 0 h 186"/>
                <a:gd name="T83" fmla="*/ 85 w 85"/>
                <a:gd name="T84" fmla="*/ 186 h 18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85" h="186">
                  <a:moveTo>
                    <a:pt x="0" y="37"/>
                  </a:moveTo>
                  <a:lnTo>
                    <a:pt x="0" y="53"/>
                  </a:lnTo>
                  <a:lnTo>
                    <a:pt x="26" y="53"/>
                  </a:lnTo>
                  <a:lnTo>
                    <a:pt x="26" y="155"/>
                  </a:lnTo>
                  <a:lnTo>
                    <a:pt x="31" y="159"/>
                  </a:lnTo>
                  <a:lnTo>
                    <a:pt x="34" y="170"/>
                  </a:lnTo>
                  <a:lnTo>
                    <a:pt x="40" y="179"/>
                  </a:lnTo>
                  <a:lnTo>
                    <a:pt x="49" y="185"/>
                  </a:lnTo>
                  <a:lnTo>
                    <a:pt x="63" y="186"/>
                  </a:lnTo>
                  <a:lnTo>
                    <a:pt x="85" y="181"/>
                  </a:lnTo>
                  <a:lnTo>
                    <a:pt x="85" y="159"/>
                  </a:lnTo>
                  <a:lnTo>
                    <a:pt x="85" y="165"/>
                  </a:lnTo>
                  <a:lnTo>
                    <a:pt x="74" y="165"/>
                  </a:lnTo>
                  <a:lnTo>
                    <a:pt x="67" y="165"/>
                  </a:lnTo>
                  <a:lnTo>
                    <a:pt x="62" y="163"/>
                  </a:lnTo>
                  <a:lnTo>
                    <a:pt x="55" y="158"/>
                  </a:lnTo>
                  <a:lnTo>
                    <a:pt x="53" y="152"/>
                  </a:lnTo>
                  <a:lnTo>
                    <a:pt x="53" y="144"/>
                  </a:lnTo>
                  <a:lnTo>
                    <a:pt x="53" y="138"/>
                  </a:lnTo>
                  <a:lnTo>
                    <a:pt x="53" y="53"/>
                  </a:lnTo>
                  <a:lnTo>
                    <a:pt x="80" y="53"/>
                  </a:lnTo>
                  <a:lnTo>
                    <a:pt x="80" y="37"/>
                  </a:lnTo>
                  <a:lnTo>
                    <a:pt x="53" y="37"/>
                  </a:lnTo>
                  <a:lnTo>
                    <a:pt x="53" y="0"/>
                  </a:lnTo>
                  <a:lnTo>
                    <a:pt x="26" y="5"/>
                  </a:lnTo>
                  <a:lnTo>
                    <a:pt x="26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429"/>
            <p:cNvSpPr>
              <a:spLocks/>
            </p:cNvSpPr>
            <p:nvPr/>
          </p:nvSpPr>
          <p:spPr bwMode="auto">
            <a:xfrm>
              <a:off x="2246" y="1756"/>
              <a:ext cx="18" cy="50"/>
            </a:xfrm>
            <a:custGeom>
              <a:avLst/>
              <a:gdLst>
                <a:gd name="T0" fmla="*/ 0 w 53"/>
                <a:gd name="T1" fmla="*/ 43 h 151"/>
                <a:gd name="T2" fmla="*/ 0 w 53"/>
                <a:gd name="T3" fmla="*/ 50 h 151"/>
                <a:gd name="T4" fmla="*/ 6 w 53"/>
                <a:gd name="T5" fmla="*/ 49 h 151"/>
                <a:gd name="T6" fmla="*/ 10 w 53"/>
                <a:gd name="T7" fmla="*/ 48 h 151"/>
                <a:gd name="T8" fmla="*/ 12 w 53"/>
                <a:gd name="T9" fmla="*/ 46 h 151"/>
                <a:gd name="T10" fmla="*/ 15 w 53"/>
                <a:gd name="T11" fmla="*/ 42 h 151"/>
                <a:gd name="T12" fmla="*/ 16 w 53"/>
                <a:gd name="T13" fmla="*/ 38 h 151"/>
                <a:gd name="T14" fmla="*/ 18 w 53"/>
                <a:gd name="T15" fmla="*/ 32 h 151"/>
                <a:gd name="T16" fmla="*/ 18 w 53"/>
                <a:gd name="T17" fmla="*/ 25 h 151"/>
                <a:gd name="T18" fmla="*/ 18 w 53"/>
                <a:gd name="T19" fmla="*/ 15 h 151"/>
                <a:gd name="T20" fmla="*/ 17 w 53"/>
                <a:gd name="T21" fmla="*/ 11 h 151"/>
                <a:gd name="T22" fmla="*/ 15 w 53"/>
                <a:gd name="T23" fmla="*/ 7 h 151"/>
                <a:gd name="T24" fmla="*/ 13 w 53"/>
                <a:gd name="T25" fmla="*/ 4 h 151"/>
                <a:gd name="T26" fmla="*/ 10 w 53"/>
                <a:gd name="T27" fmla="*/ 2 h 151"/>
                <a:gd name="T28" fmla="*/ 5 w 53"/>
                <a:gd name="T29" fmla="*/ 0 h 151"/>
                <a:gd name="T30" fmla="*/ 0 w 53"/>
                <a:gd name="T31" fmla="*/ 0 h 151"/>
                <a:gd name="T32" fmla="*/ 0 w 53"/>
                <a:gd name="T33" fmla="*/ 6 h 151"/>
                <a:gd name="T34" fmla="*/ 0 w 53"/>
                <a:gd name="T35" fmla="*/ 7 h 151"/>
                <a:gd name="T36" fmla="*/ 4 w 53"/>
                <a:gd name="T37" fmla="*/ 8 h 151"/>
                <a:gd name="T38" fmla="*/ 6 w 53"/>
                <a:gd name="T39" fmla="*/ 10 h 151"/>
                <a:gd name="T40" fmla="*/ 7 w 53"/>
                <a:gd name="T41" fmla="*/ 12 h 151"/>
                <a:gd name="T42" fmla="*/ 8 w 53"/>
                <a:gd name="T43" fmla="*/ 15 h 151"/>
                <a:gd name="T44" fmla="*/ 9 w 53"/>
                <a:gd name="T45" fmla="*/ 18 h 151"/>
                <a:gd name="T46" fmla="*/ 9 w 53"/>
                <a:gd name="T47" fmla="*/ 22 h 151"/>
                <a:gd name="T48" fmla="*/ 9 w 53"/>
                <a:gd name="T49" fmla="*/ 26 h 151"/>
                <a:gd name="T50" fmla="*/ 8 w 53"/>
                <a:gd name="T51" fmla="*/ 31 h 151"/>
                <a:gd name="T52" fmla="*/ 8 w 53"/>
                <a:gd name="T53" fmla="*/ 34 h 151"/>
                <a:gd name="T54" fmla="*/ 7 w 53"/>
                <a:gd name="T55" fmla="*/ 38 h 151"/>
                <a:gd name="T56" fmla="*/ 6 w 53"/>
                <a:gd name="T57" fmla="*/ 40 h 151"/>
                <a:gd name="T58" fmla="*/ 4 w 53"/>
                <a:gd name="T59" fmla="*/ 42 h 151"/>
                <a:gd name="T60" fmla="*/ 2 w 53"/>
                <a:gd name="T61" fmla="*/ 42 h 151"/>
                <a:gd name="T62" fmla="*/ 0 w 53"/>
                <a:gd name="T63" fmla="*/ 43 h 15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3"/>
                <a:gd name="T97" fmla="*/ 0 h 151"/>
                <a:gd name="T98" fmla="*/ 53 w 53"/>
                <a:gd name="T99" fmla="*/ 151 h 15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3" h="151">
                  <a:moveTo>
                    <a:pt x="0" y="129"/>
                  </a:moveTo>
                  <a:lnTo>
                    <a:pt x="0" y="151"/>
                  </a:lnTo>
                  <a:lnTo>
                    <a:pt x="19" y="148"/>
                  </a:lnTo>
                  <a:lnTo>
                    <a:pt x="29" y="144"/>
                  </a:lnTo>
                  <a:lnTo>
                    <a:pt x="36" y="138"/>
                  </a:lnTo>
                  <a:lnTo>
                    <a:pt x="43" y="128"/>
                  </a:lnTo>
                  <a:lnTo>
                    <a:pt x="48" y="115"/>
                  </a:lnTo>
                  <a:lnTo>
                    <a:pt x="52" y="97"/>
                  </a:lnTo>
                  <a:lnTo>
                    <a:pt x="53" y="75"/>
                  </a:lnTo>
                  <a:lnTo>
                    <a:pt x="52" y="46"/>
                  </a:lnTo>
                  <a:lnTo>
                    <a:pt x="49" y="32"/>
                  </a:lnTo>
                  <a:lnTo>
                    <a:pt x="44" y="22"/>
                  </a:lnTo>
                  <a:lnTo>
                    <a:pt x="38" y="12"/>
                  </a:lnTo>
                  <a:lnTo>
                    <a:pt x="29" y="6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2"/>
                  </a:lnTo>
                  <a:lnTo>
                    <a:pt x="11" y="24"/>
                  </a:lnTo>
                  <a:lnTo>
                    <a:pt x="19" y="31"/>
                  </a:lnTo>
                  <a:lnTo>
                    <a:pt x="22" y="37"/>
                  </a:lnTo>
                  <a:lnTo>
                    <a:pt x="24" y="44"/>
                  </a:lnTo>
                  <a:lnTo>
                    <a:pt x="26" y="54"/>
                  </a:lnTo>
                  <a:lnTo>
                    <a:pt x="26" y="65"/>
                  </a:lnTo>
                  <a:lnTo>
                    <a:pt x="26" y="80"/>
                  </a:lnTo>
                  <a:lnTo>
                    <a:pt x="25" y="93"/>
                  </a:lnTo>
                  <a:lnTo>
                    <a:pt x="24" y="104"/>
                  </a:lnTo>
                  <a:lnTo>
                    <a:pt x="22" y="114"/>
                  </a:lnTo>
                  <a:lnTo>
                    <a:pt x="18" y="120"/>
                  </a:lnTo>
                  <a:lnTo>
                    <a:pt x="13" y="126"/>
                  </a:lnTo>
                  <a:lnTo>
                    <a:pt x="7" y="128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Freeform 430"/>
            <p:cNvSpPr>
              <a:spLocks/>
            </p:cNvSpPr>
            <p:nvPr/>
          </p:nvSpPr>
          <p:spPr bwMode="auto">
            <a:xfrm>
              <a:off x="2228" y="1756"/>
              <a:ext cx="18" cy="50"/>
            </a:xfrm>
            <a:custGeom>
              <a:avLst/>
              <a:gdLst>
                <a:gd name="T0" fmla="*/ 18 w 56"/>
                <a:gd name="T1" fmla="*/ 6 h 151"/>
                <a:gd name="T2" fmla="*/ 18 w 56"/>
                <a:gd name="T3" fmla="*/ 0 h 151"/>
                <a:gd name="T4" fmla="*/ 12 w 56"/>
                <a:gd name="T5" fmla="*/ 0 h 151"/>
                <a:gd name="T6" fmla="*/ 5 w 56"/>
                <a:gd name="T7" fmla="*/ 4 h 151"/>
                <a:gd name="T8" fmla="*/ 0 w 56"/>
                <a:gd name="T9" fmla="*/ 15 h 151"/>
                <a:gd name="T10" fmla="*/ 0 w 56"/>
                <a:gd name="T11" fmla="*/ 32 h 151"/>
                <a:gd name="T12" fmla="*/ 3 w 56"/>
                <a:gd name="T13" fmla="*/ 42 h 151"/>
                <a:gd name="T14" fmla="*/ 8 w 56"/>
                <a:gd name="T15" fmla="*/ 48 h 151"/>
                <a:gd name="T16" fmla="*/ 14 w 56"/>
                <a:gd name="T17" fmla="*/ 50 h 151"/>
                <a:gd name="T18" fmla="*/ 18 w 56"/>
                <a:gd name="T19" fmla="*/ 50 h 151"/>
                <a:gd name="T20" fmla="*/ 18 w 56"/>
                <a:gd name="T21" fmla="*/ 43 h 151"/>
                <a:gd name="T22" fmla="*/ 11 w 56"/>
                <a:gd name="T23" fmla="*/ 40 h 151"/>
                <a:gd name="T24" fmla="*/ 8 w 56"/>
                <a:gd name="T25" fmla="*/ 32 h 151"/>
                <a:gd name="T26" fmla="*/ 8 w 56"/>
                <a:gd name="T27" fmla="*/ 17 h 151"/>
                <a:gd name="T28" fmla="*/ 12 w 56"/>
                <a:gd name="T29" fmla="*/ 7 h 151"/>
                <a:gd name="T30" fmla="*/ 18 w 56"/>
                <a:gd name="T31" fmla="*/ 6 h 151"/>
                <a:gd name="T32" fmla="*/ 18 w 56"/>
                <a:gd name="T33" fmla="*/ 7 h 151"/>
                <a:gd name="T34" fmla="*/ 18 w 56"/>
                <a:gd name="T35" fmla="*/ 6 h 15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6"/>
                <a:gd name="T55" fmla="*/ 0 h 151"/>
                <a:gd name="T56" fmla="*/ 56 w 56"/>
                <a:gd name="T57" fmla="*/ 151 h 15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6" h="151">
                  <a:moveTo>
                    <a:pt x="56" y="17"/>
                  </a:moveTo>
                  <a:lnTo>
                    <a:pt x="56" y="0"/>
                  </a:lnTo>
                  <a:lnTo>
                    <a:pt x="38" y="1"/>
                  </a:lnTo>
                  <a:lnTo>
                    <a:pt x="14" y="12"/>
                  </a:lnTo>
                  <a:lnTo>
                    <a:pt x="0" y="46"/>
                  </a:lnTo>
                  <a:lnTo>
                    <a:pt x="0" y="97"/>
                  </a:lnTo>
                  <a:lnTo>
                    <a:pt x="8" y="128"/>
                  </a:lnTo>
                  <a:lnTo>
                    <a:pt x="24" y="144"/>
                  </a:lnTo>
                  <a:lnTo>
                    <a:pt x="44" y="151"/>
                  </a:lnTo>
                  <a:lnTo>
                    <a:pt x="56" y="151"/>
                  </a:lnTo>
                  <a:lnTo>
                    <a:pt x="56" y="129"/>
                  </a:lnTo>
                  <a:lnTo>
                    <a:pt x="35" y="122"/>
                  </a:lnTo>
                  <a:lnTo>
                    <a:pt x="26" y="96"/>
                  </a:lnTo>
                  <a:lnTo>
                    <a:pt x="25" y="52"/>
                  </a:lnTo>
                  <a:lnTo>
                    <a:pt x="37" y="22"/>
                  </a:lnTo>
                  <a:lnTo>
                    <a:pt x="56" y="17"/>
                  </a:lnTo>
                  <a:lnTo>
                    <a:pt x="56" y="22"/>
                  </a:lnTo>
                  <a:lnTo>
                    <a:pt x="5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2" name="Freeform 431"/>
            <p:cNvSpPr>
              <a:spLocks/>
            </p:cNvSpPr>
            <p:nvPr/>
          </p:nvSpPr>
          <p:spPr bwMode="auto">
            <a:xfrm>
              <a:off x="2276" y="1754"/>
              <a:ext cx="25" cy="50"/>
            </a:xfrm>
            <a:custGeom>
              <a:avLst/>
              <a:gdLst>
                <a:gd name="T0" fmla="*/ 9 w 75"/>
                <a:gd name="T1" fmla="*/ 2 h 151"/>
                <a:gd name="T2" fmla="*/ 0 w 75"/>
                <a:gd name="T3" fmla="*/ 2 h 151"/>
                <a:gd name="T4" fmla="*/ 0 w 75"/>
                <a:gd name="T5" fmla="*/ 50 h 151"/>
                <a:gd name="T6" fmla="*/ 9 w 75"/>
                <a:gd name="T7" fmla="*/ 50 h 151"/>
                <a:gd name="T8" fmla="*/ 9 w 75"/>
                <a:gd name="T9" fmla="*/ 22 h 151"/>
                <a:gd name="T10" fmla="*/ 9 w 75"/>
                <a:gd name="T11" fmla="*/ 17 h 151"/>
                <a:gd name="T12" fmla="*/ 11 w 75"/>
                <a:gd name="T13" fmla="*/ 13 h 151"/>
                <a:gd name="T14" fmla="*/ 13 w 75"/>
                <a:gd name="T15" fmla="*/ 11 h 151"/>
                <a:gd name="T16" fmla="*/ 15 w 75"/>
                <a:gd name="T17" fmla="*/ 10 h 151"/>
                <a:gd name="T18" fmla="*/ 18 w 75"/>
                <a:gd name="T19" fmla="*/ 10 h 151"/>
                <a:gd name="T20" fmla="*/ 21 w 75"/>
                <a:gd name="T21" fmla="*/ 9 h 151"/>
                <a:gd name="T22" fmla="*/ 25 w 75"/>
                <a:gd name="T23" fmla="*/ 9 h 151"/>
                <a:gd name="T24" fmla="*/ 23 w 75"/>
                <a:gd name="T25" fmla="*/ 9 h 151"/>
                <a:gd name="T26" fmla="*/ 23 w 75"/>
                <a:gd name="T27" fmla="*/ 0 h 151"/>
                <a:gd name="T28" fmla="*/ 25 w 75"/>
                <a:gd name="T29" fmla="*/ 2 h 151"/>
                <a:gd name="T30" fmla="*/ 20 w 75"/>
                <a:gd name="T31" fmla="*/ 2 h 151"/>
                <a:gd name="T32" fmla="*/ 16 w 75"/>
                <a:gd name="T33" fmla="*/ 3 h 151"/>
                <a:gd name="T34" fmla="*/ 13 w 75"/>
                <a:gd name="T35" fmla="*/ 5 h 151"/>
                <a:gd name="T36" fmla="*/ 11 w 75"/>
                <a:gd name="T37" fmla="*/ 7 h 151"/>
                <a:gd name="T38" fmla="*/ 11 w 75"/>
                <a:gd name="T39" fmla="*/ 9 h 151"/>
                <a:gd name="T40" fmla="*/ 9 w 75"/>
                <a:gd name="T41" fmla="*/ 9 h 151"/>
                <a:gd name="T42" fmla="*/ 9 w 75"/>
                <a:gd name="T43" fmla="*/ 2 h 15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5"/>
                <a:gd name="T67" fmla="*/ 0 h 151"/>
                <a:gd name="T68" fmla="*/ 75 w 75"/>
                <a:gd name="T69" fmla="*/ 151 h 15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5" h="151">
                  <a:moveTo>
                    <a:pt x="26" y="6"/>
                  </a:moveTo>
                  <a:lnTo>
                    <a:pt x="0" y="6"/>
                  </a:lnTo>
                  <a:lnTo>
                    <a:pt x="0" y="151"/>
                  </a:lnTo>
                  <a:lnTo>
                    <a:pt x="26" y="151"/>
                  </a:lnTo>
                  <a:lnTo>
                    <a:pt x="26" y="65"/>
                  </a:lnTo>
                  <a:lnTo>
                    <a:pt x="28" y="51"/>
                  </a:lnTo>
                  <a:lnTo>
                    <a:pt x="34" y="39"/>
                  </a:lnTo>
                  <a:lnTo>
                    <a:pt x="40" y="34"/>
                  </a:lnTo>
                  <a:lnTo>
                    <a:pt x="46" y="30"/>
                  </a:lnTo>
                  <a:lnTo>
                    <a:pt x="55" y="29"/>
                  </a:lnTo>
                  <a:lnTo>
                    <a:pt x="64" y="28"/>
                  </a:lnTo>
                  <a:lnTo>
                    <a:pt x="75" y="28"/>
                  </a:lnTo>
                  <a:lnTo>
                    <a:pt x="69" y="28"/>
                  </a:lnTo>
                  <a:lnTo>
                    <a:pt x="69" y="0"/>
                  </a:lnTo>
                  <a:lnTo>
                    <a:pt x="75" y="6"/>
                  </a:lnTo>
                  <a:lnTo>
                    <a:pt x="59" y="6"/>
                  </a:lnTo>
                  <a:lnTo>
                    <a:pt x="48" y="9"/>
                  </a:lnTo>
                  <a:lnTo>
                    <a:pt x="38" y="16"/>
                  </a:lnTo>
                  <a:lnTo>
                    <a:pt x="34" y="21"/>
                  </a:lnTo>
                  <a:lnTo>
                    <a:pt x="32" y="28"/>
                  </a:lnTo>
                  <a:lnTo>
                    <a:pt x="26" y="28"/>
                  </a:lnTo>
                  <a:lnTo>
                    <a:pt x="2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Drift 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When single-beam optics are used, any variation in </a:t>
            </a:r>
            <a:r>
              <a:rPr lang="en-US" dirty="0" smtClean="0"/>
              <a:t>the intensity </a:t>
            </a:r>
            <a:r>
              <a:rPr lang="en-US" dirty="0" smtClean="0"/>
              <a:t>of the source while measurements are being made may lead to analytical errors.</a:t>
            </a:r>
          </a:p>
          <a:p>
            <a:pPr algn="l" rtl="0"/>
            <a:r>
              <a:rPr lang="en-US" dirty="0" smtClean="0"/>
              <a:t>Slow variation in the average signal (not noise) with time is called drift, displayed </a:t>
            </a:r>
            <a:r>
              <a:rPr lang="en-US" dirty="0" smtClean="0"/>
              <a:t>in Fig</a:t>
            </a:r>
            <a:r>
              <a:rPr lang="en-US" dirty="0" smtClean="0"/>
              <a:t>. 2.27. </a:t>
            </a:r>
            <a:endParaRPr lang="en-US" dirty="0" smtClean="0"/>
          </a:p>
          <a:p>
            <a:pPr algn="l" rtl="0"/>
            <a:r>
              <a:rPr lang="en-US" dirty="0" smtClean="0"/>
              <a:t>Drift </a:t>
            </a:r>
            <a:r>
              <a:rPr lang="en-US" dirty="0" smtClean="0"/>
              <a:t>can cause a direct error in the results obtained. As shown in Fig. 2.27,</a:t>
            </a:r>
          </a:p>
          <a:p>
            <a:pPr algn="l" rtl="0"/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714488"/>
            <a:ext cx="36575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of drift</a:t>
            </a:r>
            <a:endParaRPr lang="en-US" dirty="0"/>
          </a:p>
        </p:txBody>
      </p:sp>
      <p:sp>
        <p:nvSpPr>
          <p:cNvPr id="6" name="عنصر نائب للمحتوى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numerous sources of </a:t>
            </a:r>
            <a:r>
              <a:rPr lang="en-US" dirty="0" smtClean="0"/>
              <a:t>drift</a:t>
            </a:r>
            <a:r>
              <a:rPr lang="en-US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radiation source intensity may </a:t>
            </a:r>
            <a:r>
              <a:rPr lang="en-US" dirty="0" smtClean="0"/>
              <a:t>change because </a:t>
            </a:r>
            <a:r>
              <a:rPr lang="en-US" dirty="0" smtClean="0"/>
              <a:t>of line voltage changes, the source warming up after being recently turned on</a:t>
            </a:r>
            <a:r>
              <a:rPr lang="en-US" dirty="0" smtClean="0"/>
              <a:t>,</a:t>
            </a:r>
            <a:r>
              <a:rPr lang="en-US" dirty="0" smtClean="0"/>
              <a:t> or the source deteriorating with time.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</a:t>
            </a:r>
            <a:r>
              <a:rPr lang="en-US" dirty="0" err="1" smtClean="0"/>
              <a:t>monochromator</a:t>
            </a:r>
            <a:r>
              <a:rPr lang="en-US" dirty="0" smtClean="0"/>
              <a:t> may shift position as a result </a:t>
            </a:r>
            <a:r>
              <a:rPr lang="en-US" dirty="0" smtClean="0"/>
              <a:t>of vibration </a:t>
            </a:r>
            <a:r>
              <a:rPr lang="en-US" dirty="0" smtClean="0"/>
              <a:t>or heating and cooling causing expansion and contraction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/>
              <a:t>The line voltage to </a:t>
            </a:r>
            <a:r>
              <a:rPr lang="en-US" dirty="0" smtClean="0"/>
              <a:t>the detector </a:t>
            </a:r>
            <a:r>
              <a:rPr lang="en-US" dirty="0" smtClean="0"/>
              <a:t>may change, or the detector may deteriorate with time and cause a change </a:t>
            </a:r>
            <a:r>
              <a:rPr lang="en-US" dirty="0" smtClean="0"/>
              <a:t>in response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6" y="714356"/>
            <a:ext cx="6870700" cy="609600"/>
          </a:xfrm>
        </p:spPr>
        <p:txBody>
          <a:bodyPr>
            <a:noAutofit/>
          </a:bodyPr>
          <a:lstStyle/>
          <a:p>
            <a:pPr rtl="0"/>
            <a:r>
              <a:rPr lang="en-US" sz="3600" dirty="0" smtClean="0"/>
              <a:t>the problems associated with drift</a:t>
            </a:r>
            <a:br>
              <a:rPr lang="en-US" sz="3600" dirty="0" smtClean="0"/>
            </a:br>
            <a:r>
              <a:rPr lang="en-US" sz="3600" dirty="0" smtClean="0"/>
              <a:t>can be greatly decreased by using a double-beam system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1846263" y="1974850"/>
            <a:ext cx="5429250" cy="404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Text Box 17"/>
          <p:cNvSpPr txBox="1">
            <a:spLocks noChangeArrowheads="1"/>
          </p:cNvSpPr>
          <p:nvPr/>
        </p:nvSpPr>
        <p:spPr bwMode="auto">
          <a:xfrm>
            <a:off x="1943100" y="60166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Optical system of a double-beam spectrophotometer</a:t>
            </a:r>
          </a:p>
        </p:txBody>
      </p:sp>
      <p:grpSp>
        <p:nvGrpSpPr>
          <p:cNvPr id="2" name="Group 21"/>
          <p:cNvGrpSpPr>
            <a:grpSpLocks noChangeAspect="1"/>
          </p:cNvGrpSpPr>
          <p:nvPr/>
        </p:nvGrpSpPr>
        <p:grpSpPr bwMode="auto">
          <a:xfrm>
            <a:off x="1115625" y="2000240"/>
            <a:ext cx="6832988" cy="3597285"/>
            <a:chOff x="898" y="1394"/>
            <a:chExt cx="3685" cy="1940"/>
          </a:xfrm>
        </p:grpSpPr>
        <p:sp>
          <p:nvSpPr>
            <p:cNvPr id="27655" name="AutoShape 20"/>
            <p:cNvSpPr>
              <a:spLocks noChangeAspect="1" noChangeArrowheads="1" noTextEdit="1"/>
            </p:cNvSpPr>
            <p:nvPr/>
          </p:nvSpPr>
          <p:spPr bwMode="auto">
            <a:xfrm>
              <a:off x="898" y="1394"/>
              <a:ext cx="3685" cy="1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22"/>
            <p:cNvGrpSpPr>
              <a:grpSpLocks/>
            </p:cNvGrpSpPr>
            <p:nvPr/>
          </p:nvGrpSpPr>
          <p:grpSpPr bwMode="auto">
            <a:xfrm>
              <a:off x="2508" y="1445"/>
              <a:ext cx="1935" cy="1643"/>
              <a:chOff x="2508" y="1445"/>
              <a:chExt cx="1935" cy="1643"/>
            </a:xfrm>
          </p:grpSpPr>
          <p:sp>
            <p:nvSpPr>
              <p:cNvPr id="28349" name="Rectangle 22"/>
              <p:cNvSpPr>
                <a:spLocks noChangeArrowheads="1"/>
              </p:cNvSpPr>
              <p:nvPr/>
            </p:nvSpPr>
            <p:spPr bwMode="auto">
              <a:xfrm>
                <a:off x="4285" y="2320"/>
                <a:ext cx="155" cy="277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0" name="Freeform 23"/>
              <p:cNvSpPr>
                <a:spLocks/>
              </p:cNvSpPr>
              <p:nvPr/>
            </p:nvSpPr>
            <p:spPr bwMode="auto">
              <a:xfrm>
                <a:off x="4220" y="2127"/>
                <a:ext cx="220" cy="193"/>
              </a:xfrm>
              <a:custGeom>
                <a:avLst/>
                <a:gdLst>
                  <a:gd name="T0" fmla="*/ 0 w 658"/>
                  <a:gd name="T1" fmla="*/ 0 h 578"/>
                  <a:gd name="T2" fmla="*/ 153 w 658"/>
                  <a:gd name="T3" fmla="*/ 0 h 578"/>
                  <a:gd name="T4" fmla="*/ 220 w 658"/>
                  <a:gd name="T5" fmla="*/ 193 h 578"/>
                  <a:gd name="T6" fmla="*/ 67 w 658"/>
                  <a:gd name="T7" fmla="*/ 193 h 578"/>
                  <a:gd name="T8" fmla="*/ 0 w 658"/>
                  <a:gd name="T9" fmla="*/ 0 h 5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58"/>
                  <a:gd name="T16" fmla="*/ 0 h 578"/>
                  <a:gd name="T17" fmla="*/ 658 w 658"/>
                  <a:gd name="T18" fmla="*/ 578 h 5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58" h="578">
                    <a:moveTo>
                      <a:pt x="0" y="0"/>
                    </a:moveTo>
                    <a:lnTo>
                      <a:pt x="459" y="0"/>
                    </a:lnTo>
                    <a:lnTo>
                      <a:pt x="658" y="578"/>
                    </a:lnTo>
                    <a:lnTo>
                      <a:pt x="199" y="57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1" name="Freeform 24"/>
              <p:cNvSpPr>
                <a:spLocks/>
              </p:cNvSpPr>
              <p:nvPr/>
            </p:nvSpPr>
            <p:spPr bwMode="auto">
              <a:xfrm>
                <a:off x="4216" y="2364"/>
                <a:ext cx="4" cy="8"/>
              </a:xfrm>
              <a:custGeom>
                <a:avLst/>
                <a:gdLst>
                  <a:gd name="T0" fmla="*/ 2 w 13"/>
                  <a:gd name="T1" fmla="*/ 0 h 24"/>
                  <a:gd name="T2" fmla="*/ 0 w 13"/>
                  <a:gd name="T3" fmla="*/ 2 h 24"/>
                  <a:gd name="T4" fmla="*/ 0 w 13"/>
                  <a:gd name="T5" fmla="*/ 6 h 24"/>
                  <a:gd name="T6" fmla="*/ 2 w 13"/>
                  <a:gd name="T7" fmla="*/ 8 h 24"/>
                  <a:gd name="T8" fmla="*/ 4 w 13"/>
                  <a:gd name="T9" fmla="*/ 8 h 24"/>
                  <a:gd name="T10" fmla="*/ 2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7" y="0"/>
                    </a:moveTo>
                    <a:lnTo>
                      <a:pt x="0" y="5"/>
                    </a:lnTo>
                    <a:lnTo>
                      <a:pt x="0" y="18"/>
                    </a:lnTo>
                    <a:lnTo>
                      <a:pt x="7" y="24"/>
                    </a:lnTo>
                    <a:lnTo>
                      <a:pt x="13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2" name="Freeform 25"/>
              <p:cNvSpPr>
                <a:spLocks/>
              </p:cNvSpPr>
              <p:nvPr/>
            </p:nvSpPr>
            <p:spPr bwMode="auto">
              <a:xfrm>
                <a:off x="4218" y="2360"/>
                <a:ext cx="39" cy="12"/>
              </a:xfrm>
              <a:custGeom>
                <a:avLst/>
                <a:gdLst>
                  <a:gd name="T0" fmla="*/ 31 w 115"/>
                  <a:gd name="T1" fmla="*/ 6 h 36"/>
                  <a:gd name="T2" fmla="*/ 33 w 115"/>
                  <a:gd name="T3" fmla="*/ 0 h 36"/>
                  <a:gd name="T4" fmla="*/ 0 w 115"/>
                  <a:gd name="T5" fmla="*/ 4 h 36"/>
                  <a:gd name="T6" fmla="*/ 2 w 115"/>
                  <a:gd name="T7" fmla="*/ 12 h 36"/>
                  <a:gd name="T8" fmla="*/ 35 w 115"/>
                  <a:gd name="T9" fmla="*/ 8 h 36"/>
                  <a:gd name="T10" fmla="*/ 37 w 115"/>
                  <a:gd name="T11" fmla="*/ 2 h 36"/>
                  <a:gd name="T12" fmla="*/ 35 w 115"/>
                  <a:gd name="T13" fmla="*/ 8 h 36"/>
                  <a:gd name="T14" fmla="*/ 39 w 115"/>
                  <a:gd name="T15" fmla="*/ 6 h 36"/>
                  <a:gd name="T16" fmla="*/ 39 w 115"/>
                  <a:gd name="T17" fmla="*/ 4 h 36"/>
                  <a:gd name="T18" fmla="*/ 37 w 115"/>
                  <a:gd name="T19" fmla="*/ 2 h 36"/>
                  <a:gd name="T20" fmla="*/ 33 w 115"/>
                  <a:gd name="T21" fmla="*/ 0 h 36"/>
                  <a:gd name="T22" fmla="*/ 31 w 115"/>
                  <a:gd name="T23" fmla="*/ 6 h 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5"/>
                  <a:gd name="T37" fmla="*/ 0 h 36"/>
                  <a:gd name="T38" fmla="*/ 115 w 115"/>
                  <a:gd name="T39" fmla="*/ 36 h 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5" h="36">
                    <a:moveTo>
                      <a:pt x="91" y="17"/>
                    </a:moveTo>
                    <a:lnTo>
                      <a:pt x="96" y="0"/>
                    </a:lnTo>
                    <a:lnTo>
                      <a:pt x="0" y="12"/>
                    </a:lnTo>
                    <a:lnTo>
                      <a:pt x="6" y="36"/>
                    </a:lnTo>
                    <a:lnTo>
                      <a:pt x="102" y="23"/>
                    </a:lnTo>
                    <a:lnTo>
                      <a:pt x="108" y="6"/>
                    </a:lnTo>
                    <a:lnTo>
                      <a:pt x="102" y="23"/>
                    </a:lnTo>
                    <a:lnTo>
                      <a:pt x="115" y="17"/>
                    </a:lnTo>
                    <a:lnTo>
                      <a:pt x="115" y="12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3" name="Freeform 26"/>
              <p:cNvSpPr>
                <a:spLocks/>
              </p:cNvSpPr>
              <p:nvPr/>
            </p:nvSpPr>
            <p:spPr bwMode="auto">
              <a:xfrm>
                <a:off x="4247" y="2358"/>
                <a:ext cx="7" cy="8"/>
              </a:xfrm>
              <a:custGeom>
                <a:avLst/>
                <a:gdLst>
                  <a:gd name="T0" fmla="*/ 3 w 23"/>
                  <a:gd name="T1" fmla="*/ 8 h 24"/>
                  <a:gd name="T2" fmla="*/ 0 w 23"/>
                  <a:gd name="T3" fmla="*/ 6 h 24"/>
                  <a:gd name="T4" fmla="*/ 2 w 23"/>
                  <a:gd name="T5" fmla="*/ 8 h 24"/>
                  <a:gd name="T6" fmla="*/ 7 w 23"/>
                  <a:gd name="T7" fmla="*/ 4 h 24"/>
                  <a:gd name="T8" fmla="*/ 5 w 23"/>
                  <a:gd name="T9" fmla="*/ 2 h 24"/>
                  <a:gd name="T10" fmla="*/ 3 w 23"/>
                  <a:gd name="T11" fmla="*/ 0 h 24"/>
                  <a:gd name="T12" fmla="*/ 5 w 23"/>
                  <a:gd name="T13" fmla="*/ 2 h 24"/>
                  <a:gd name="T14" fmla="*/ 3 w 23"/>
                  <a:gd name="T15" fmla="*/ 0 h 24"/>
                  <a:gd name="T16" fmla="*/ 2 w 23"/>
                  <a:gd name="T17" fmla="*/ 0 h 24"/>
                  <a:gd name="T18" fmla="*/ 0 w 23"/>
                  <a:gd name="T19" fmla="*/ 2 h 24"/>
                  <a:gd name="T20" fmla="*/ 0 w 23"/>
                  <a:gd name="T21" fmla="*/ 6 h 24"/>
                  <a:gd name="T22" fmla="*/ 3 w 23"/>
                  <a:gd name="T23" fmla="*/ 8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24"/>
                  <a:gd name="T38" fmla="*/ 23 w 2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24">
                    <a:moveTo>
                      <a:pt x="11" y="24"/>
                    </a:moveTo>
                    <a:lnTo>
                      <a:pt x="0" y="19"/>
                    </a:lnTo>
                    <a:lnTo>
                      <a:pt x="6" y="24"/>
                    </a:lnTo>
                    <a:lnTo>
                      <a:pt x="23" y="13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4" name="Freeform 27"/>
              <p:cNvSpPr>
                <a:spLocks/>
              </p:cNvSpPr>
              <p:nvPr/>
            </p:nvSpPr>
            <p:spPr bwMode="auto">
              <a:xfrm>
                <a:off x="4214" y="2358"/>
                <a:ext cx="36" cy="10"/>
              </a:xfrm>
              <a:custGeom>
                <a:avLst/>
                <a:gdLst>
                  <a:gd name="T0" fmla="*/ 8 w 109"/>
                  <a:gd name="T1" fmla="*/ 6 h 30"/>
                  <a:gd name="T2" fmla="*/ 4 w 109"/>
                  <a:gd name="T3" fmla="*/ 10 h 30"/>
                  <a:gd name="T4" fmla="*/ 36 w 109"/>
                  <a:gd name="T5" fmla="*/ 8 h 30"/>
                  <a:gd name="T6" fmla="*/ 36 w 109"/>
                  <a:gd name="T7" fmla="*/ 0 h 30"/>
                  <a:gd name="T8" fmla="*/ 4 w 109"/>
                  <a:gd name="T9" fmla="*/ 2 h 30"/>
                  <a:gd name="T10" fmla="*/ 0 w 109"/>
                  <a:gd name="T11" fmla="*/ 8 h 30"/>
                  <a:gd name="T12" fmla="*/ 4 w 109"/>
                  <a:gd name="T13" fmla="*/ 2 h 30"/>
                  <a:gd name="T14" fmla="*/ 2 w 109"/>
                  <a:gd name="T15" fmla="*/ 4 h 30"/>
                  <a:gd name="T16" fmla="*/ 0 w 109"/>
                  <a:gd name="T17" fmla="*/ 6 h 30"/>
                  <a:gd name="T18" fmla="*/ 2 w 109"/>
                  <a:gd name="T19" fmla="*/ 10 h 30"/>
                  <a:gd name="T20" fmla="*/ 4 w 109"/>
                  <a:gd name="T21" fmla="*/ 10 h 30"/>
                  <a:gd name="T22" fmla="*/ 8 w 109"/>
                  <a:gd name="T23" fmla="*/ 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"/>
                  <a:gd name="T37" fmla="*/ 0 h 30"/>
                  <a:gd name="T38" fmla="*/ 109 w 109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" h="30">
                    <a:moveTo>
                      <a:pt x="25" y="19"/>
                    </a:moveTo>
                    <a:lnTo>
                      <a:pt x="13" y="30"/>
                    </a:lnTo>
                    <a:lnTo>
                      <a:pt x="109" y="24"/>
                    </a:lnTo>
                    <a:lnTo>
                      <a:pt x="109" y="0"/>
                    </a:lnTo>
                    <a:lnTo>
                      <a:pt x="13" y="7"/>
                    </a:lnTo>
                    <a:lnTo>
                      <a:pt x="0" y="24"/>
                    </a:lnTo>
                    <a:lnTo>
                      <a:pt x="13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6" y="30"/>
                    </a:lnTo>
                    <a:lnTo>
                      <a:pt x="13" y="30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5" name="Freeform 28"/>
              <p:cNvSpPr>
                <a:spLocks/>
              </p:cNvSpPr>
              <p:nvPr/>
            </p:nvSpPr>
            <p:spPr bwMode="auto">
              <a:xfrm>
                <a:off x="4214" y="2364"/>
                <a:ext cx="10" cy="8"/>
              </a:xfrm>
              <a:custGeom>
                <a:avLst/>
                <a:gdLst>
                  <a:gd name="T0" fmla="*/ 2 w 31"/>
                  <a:gd name="T1" fmla="*/ 4 h 24"/>
                  <a:gd name="T2" fmla="*/ 10 w 31"/>
                  <a:gd name="T3" fmla="*/ 4 h 24"/>
                  <a:gd name="T4" fmla="*/ 8 w 31"/>
                  <a:gd name="T5" fmla="*/ 0 h 24"/>
                  <a:gd name="T6" fmla="*/ 0 w 31"/>
                  <a:gd name="T7" fmla="*/ 2 h 24"/>
                  <a:gd name="T8" fmla="*/ 2 w 31"/>
                  <a:gd name="T9" fmla="*/ 6 h 24"/>
                  <a:gd name="T10" fmla="*/ 10 w 31"/>
                  <a:gd name="T11" fmla="*/ 4 h 24"/>
                  <a:gd name="T12" fmla="*/ 2 w 31"/>
                  <a:gd name="T13" fmla="*/ 6 h 24"/>
                  <a:gd name="T14" fmla="*/ 4 w 31"/>
                  <a:gd name="T15" fmla="*/ 8 h 24"/>
                  <a:gd name="T16" fmla="*/ 6 w 31"/>
                  <a:gd name="T17" fmla="*/ 8 h 24"/>
                  <a:gd name="T18" fmla="*/ 8 w 31"/>
                  <a:gd name="T19" fmla="*/ 6 h 24"/>
                  <a:gd name="T20" fmla="*/ 10 w 31"/>
                  <a:gd name="T21" fmla="*/ 4 h 24"/>
                  <a:gd name="T22" fmla="*/ 2 w 31"/>
                  <a:gd name="T23" fmla="*/ 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4"/>
                  <a:gd name="T38" fmla="*/ 31 w 31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4">
                    <a:moveTo>
                      <a:pt x="6" y="11"/>
                    </a:moveTo>
                    <a:lnTo>
                      <a:pt x="31" y="11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6" y="18"/>
                    </a:lnTo>
                    <a:lnTo>
                      <a:pt x="31" y="11"/>
                    </a:lnTo>
                    <a:lnTo>
                      <a:pt x="6" y="18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25" y="18"/>
                    </a:lnTo>
                    <a:lnTo>
                      <a:pt x="31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6" name="Freeform 29"/>
              <p:cNvSpPr>
                <a:spLocks/>
              </p:cNvSpPr>
              <p:nvPr/>
            </p:nvSpPr>
            <p:spPr bwMode="auto">
              <a:xfrm>
                <a:off x="4216" y="2362"/>
                <a:ext cx="8" cy="8"/>
              </a:xfrm>
              <a:custGeom>
                <a:avLst/>
                <a:gdLst>
                  <a:gd name="T0" fmla="*/ 2 w 25"/>
                  <a:gd name="T1" fmla="*/ 0 h 24"/>
                  <a:gd name="T2" fmla="*/ 0 w 25"/>
                  <a:gd name="T3" fmla="*/ 4 h 24"/>
                  <a:gd name="T4" fmla="*/ 0 w 25"/>
                  <a:gd name="T5" fmla="*/ 6 h 24"/>
                  <a:gd name="T6" fmla="*/ 8 w 25"/>
                  <a:gd name="T7" fmla="*/ 6 h 24"/>
                  <a:gd name="T8" fmla="*/ 8 w 25"/>
                  <a:gd name="T9" fmla="*/ 4 h 24"/>
                  <a:gd name="T10" fmla="*/ 4 w 25"/>
                  <a:gd name="T11" fmla="*/ 8 h 24"/>
                  <a:gd name="T12" fmla="*/ 8 w 25"/>
                  <a:gd name="T13" fmla="*/ 4 h 24"/>
                  <a:gd name="T14" fmla="*/ 6 w 25"/>
                  <a:gd name="T15" fmla="*/ 0 h 24"/>
                  <a:gd name="T16" fmla="*/ 4 w 25"/>
                  <a:gd name="T17" fmla="*/ 0 h 24"/>
                  <a:gd name="T18" fmla="*/ 0 w 25"/>
                  <a:gd name="T19" fmla="*/ 0 h 24"/>
                  <a:gd name="T20" fmla="*/ 0 w 25"/>
                  <a:gd name="T21" fmla="*/ 4 h 24"/>
                  <a:gd name="T22" fmla="*/ 2 w 25"/>
                  <a:gd name="T23" fmla="*/ 0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4"/>
                  <a:gd name="T38" fmla="*/ 25 w 25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4">
                    <a:moveTo>
                      <a:pt x="7" y="0"/>
                    </a:moveTo>
                    <a:lnTo>
                      <a:pt x="0" y="11"/>
                    </a:lnTo>
                    <a:lnTo>
                      <a:pt x="0" y="17"/>
                    </a:lnTo>
                    <a:lnTo>
                      <a:pt x="25" y="17"/>
                    </a:lnTo>
                    <a:lnTo>
                      <a:pt x="25" y="11"/>
                    </a:lnTo>
                    <a:lnTo>
                      <a:pt x="13" y="24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7" name="Freeform 30"/>
              <p:cNvSpPr>
                <a:spLocks/>
              </p:cNvSpPr>
              <p:nvPr/>
            </p:nvSpPr>
            <p:spPr bwMode="auto">
              <a:xfrm>
                <a:off x="4218" y="2358"/>
                <a:ext cx="34" cy="12"/>
              </a:xfrm>
              <a:custGeom>
                <a:avLst/>
                <a:gdLst>
                  <a:gd name="T0" fmla="*/ 32 w 102"/>
                  <a:gd name="T1" fmla="*/ 4 h 37"/>
                  <a:gd name="T2" fmla="*/ 32 w 102"/>
                  <a:gd name="T3" fmla="*/ 0 h 37"/>
                  <a:gd name="T4" fmla="*/ 0 w 102"/>
                  <a:gd name="T5" fmla="*/ 4 h 37"/>
                  <a:gd name="T6" fmla="*/ 2 w 102"/>
                  <a:gd name="T7" fmla="*/ 12 h 37"/>
                  <a:gd name="T8" fmla="*/ 34 w 102"/>
                  <a:gd name="T9" fmla="*/ 8 h 37"/>
                  <a:gd name="T10" fmla="*/ 32 w 102"/>
                  <a:gd name="T11" fmla="*/ 4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"/>
                  <a:gd name="T19" fmla="*/ 0 h 37"/>
                  <a:gd name="T20" fmla="*/ 102 w 102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" h="37">
                    <a:moveTo>
                      <a:pt x="96" y="13"/>
                    </a:moveTo>
                    <a:lnTo>
                      <a:pt x="96" y="0"/>
                    </a:lnTo>
                    <a:lnTo>
                      <a:pt x="0" y="13"/>
                    </a:lnTo>
                    <a:lnTo>
                      <a:pt x="6" y="37"/>
                    </a:lnTo>
                    <a:lnTo>
                      <a:pt x="102" y="24"/>
                    </a:lnTo>
                    <a:lnTo>
                      <a:pt x="9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8" name="Freeform 31"/>
              <p:cNvSpPr>
                <a:spLocks/>
              </p:cNvSpPr>
              <p:nvPr/>
            </p:nvSpPr>
            <p:spPr bwMode="auto">
              <a:xfrm>
                <a:off x="4250" y="2358"/>
                <a:ext cx="4" cy="8"/>
              </a:xfrm>
              <a:custGeom>
                <a:avLst/>
                <a:gdLst>
                  <a:gd name="T0" fmla="*/ 2 w 12"/>
                  <a:gd name="T1" fmla="*/ 8 h 24"/>
                  <a:gd name="T2" fmla="*/ 4 w 12"/>
                  <a:gd name="T3" fmla="*/ 6 h 24"/>
                  <a:gd name="T4" fmla="*/ 4 w 12"/>
                  <a:gd name="T5" fmla="*/ 2 h 24"/>
                  <a:gd name="T6" fmla="*/ 2 w 12"/>
                  <a:gd name="T7" fmla="*/ 0 h 24"/>
                  <a:gd name="T8" fmla="*/ 0 w 12"/>
                  <a:gd name="T9" fmla="*/ 0 h 24"/>
                  <a:gd name="T10" fmla="*/ 2 w 12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6" y="24"/>
                    </a:moveTo>
                    <a:lnTo>
                      <a:pt x="12" y="19"/>
                    </a:lnTo>
                    <a:lnTo>
                      <a:pt x="12" y="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9" name="Freeform 32"/>
              <p:cNvSpPr>
                <a:spLocks/>
              </p:cNvSpPr>
              <p:nvPr/>
            </p:nvSpPr>
            <p:spPr bwMode="auto">
              <a:xfrm>
                <a:off x="4220" y="2130"/>
                <a:ext cx="65" cy="471"/>
              </a:xfrm>
              <a:custGeom>
                <a:avLst/>
                <a:gdLst>
                  <a:gd name="T0" fmla="*/ 0 w 194"/>
                  <a:gd name="T1" fmla="*/ 0 h 1415"/>
                  <a:gd name="T2" fmla="*/ 65 w 194"/>
                  <a:gd name="T3" fmla="*/ 192 h 1415"/>
                  <a:gd name="T4" fmla="*/ 65 w 194"/>
                  <a:gd name="T5" fmla="*/ 471 h 1415"/>
                  <a:gd name="T6" fmla="*/ 0 w 194"/>
                  <a:gd name="T7" fmla="*/ 279 h 1415"/>
                  <a:gd name="T8" fmla="*/ 0 w 194"/>
                  <a:gd name="T9" fmla="*/ 0 h 1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1415"/>
                  <a:gd name="T17" fmla="*/ 194 w 194"/>
                  <a:gd name="T18" fmla="*/ 1415 h 1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1415">
                    <a:moveTo>
                      <a:pt x="0" y="0"/>
                    </a:moveTo>
                    <a:lnTo>
                      <a:pt x="194" y="578"/>
                    </a:lnTo>
                    <a:lnTo>
                      <a:pt x="194" y="1415"/>
                    </a:lnTo>
                    <a:lnTo>
                      <a:pt x="0" y="8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0" name="Freeform 33"/>
              <p:cNvSpPr>
                <a:spLocks/>
              </p:cNvSpPr>
              <p:nvPr/>
            </p:nvSpPr>
            <p:spPr bwMode="auto">
              <a:xfrm>
                <a:off x="4216" y="2127"/>
                <a:ext cx="73" cy="199"/>
              </a:xfrm>
              <a:custGeom>
                <a:avLst/>
                <a:gdLst>
                  <a:gd name="T0" fmla="*/ 73 w 218"/>
                  <a:gd name="T1" fmla="*/ 195 h 596"/>
                  <a:gd name="T2" fmla="*/ 73 w 218"/>
                  <a:gd name="T3" fmla="*/ 193 h 596"/>
                  <a:gd name="T4" fmla="*/ 8 w 218"/>
                  <a:gd name="T5" fmla="*/ 0 h 596"/>
                  <a:gd name="T6" fmla="*/ 0 w 218"/>
                  <a:gd name="T7" fmla="*/ 2 h 596"/>
                  <a:gd name="T8" fmla="*/ 65 w 218"/>
                  <a:gd name="T9" fmla="*/ 195 h 596"/>
                  <a:gd name="T10" fmla="*/ 67 w 218"/>
                  <a:gd name="T11" fmla="*/ 197 h 596"/>
                  <a:gd name="T12" fmla="*/ 69 w 218"/>
                  <a:gd name="T13" fmla="*/ 199 h 596"/>
                  <a:gd name="T14" fmla="*/ 71 w 218"/>
                  <a:gd name="T15" fmla="*/ 197 h 596"/>
                  <a:gd name="T16" fmla="*/ 73 w 218"/>
                  <a:gd name="T17" fmla="*/ 193 h 596"/>
                  <a:gd name="T18" fmla="*/ 73 w 218"/>
                  <a:gd name="T19" fmla="*/ 195 h 5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596"/>
                  <a:gd name="T32" fmla="*/ 218 w 218"/>
                  <a:gd name="T33" fmla="*/ 596 h 5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596">
                    <a:moveTo>
                      <a:pt x="218" y="585"/>
                    </a:moveTo>
                    <a:lnTo>
                      <a:pt x="218" y="578"/>
                    </a:lnTo>
                    <a:lnTo>
                      <a:pt x="25" y="0"/>
                    </a:lnTo>
                    <a:lnTo>
                      <a:pt x="0" y="7"/>
                    </a:lnTo>
                    <a:lnTo>
                      <a:pt x="194" y="585"/>
                    </a:lnTo>
                    <a:lnTo>
                      <a:pt x="199" y="591"/>
                    </a:lnTo>
                    <a:lnTo>
                      <a:pt x="207" y="596"/>
                    </a:lnTo>
                    <a:lnTo>
                      <a:pt x="212" y="591"/>
                    </a:lnTo>
                    <a:lnTo>
                      <a:pt x="218" y="578"/>
                    </a:lnTo>
                    <a:lnTo>
                      <a:pt x="218" y="5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1" name="Freeform 34"/>
              <p:cNvSpPr>
                <a:spLocks/>
              </p:cNvSpPr>
              <p:nvPr/>
            </p:nvSpPr>
            <p:spPr bwMode="auto">
              <a:xfrm>
                <a:off x="4281" y="2322"/>
                <a:ext cx="8" cy="283"/>
              </a:xfrm>
              <a:custGeom>
                <a:avLst/>
                <a:gdLst>
                  <a:gd name="T0" fmla="*/ 0 w 24"/>
                  <a:gd name="T1" fmla="*/ 279 h 848"/>
                  <a:gd name="T2" fmla="*/ 8 w 24"/>
                  <a:gd name="T3" fmla="*/ 279 h 848"/>
                  <a:gd name="T4" fmla="*/ 8 w 24"/>
                  <a:gd name="T5" fmla="*/ 0 h 848"/>
                  <a:gd name="T6" fmla="*/ 0 w 24"/>
                  <a:gd name="T7" fmla="*/ 0 h 848"/>
                  <a:gd name="T8" fmla="*/ 0 w 24"/>
                  <a:gd name="T9" fmla="*/ 279 h 848"/>
                  <a:gd name="T10" fmla="*/ 8 w 24"/>
                  <a:gd name="T11" fmla="*/ 277 h 848"/>
                  <a:gd name="T12" fmla="*/ 0 w 24"/>
                  <a:gd name="T13" fmla="*/ 279 h 848"/>
                  <a:gd name="T14" fmla="*/ 0 w 24"/>
                  <a:gd name="T15" fmla="*/ 281 h 848"/>
                  <a:gd name="T16" fmla="*/ 4 w 24"/>
                  <a:gd name="T17" fmla="*/ 283 h 848"/>
                  <a:gd name="T18" fmla="*/ 6 w 24"/>
                  <a:gd name="T19" fmla="*/ 281 h 848"/>
                  <a:gd name="T20" fmla="*/ 8 w 24"/>
                  <a:gd name="T21" fmla="*/ 279 h 848"/>
                  <a:gd name="T22" fmla="*/ 0 w 24"/>
                  <a:gd name="T23" fmla="*/ 279 h 8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848"/>
                  <a:gd name="T38" fmla="*/ 24 w 24"/>
                  <a:gd name="T39" fmla="*/ 848 h 8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848">
                    <a:moveTo>
                      <a:pt x="0" y="837"/>
                    </a:moveTo>
                    <a:lnTo>
                      <a:pt x="24" y="83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837"/>
                    </a:lnTo>
                    <a:lnTo>
                      <a:pt x="24" y="829"/>
                    </a:lnTo>
                    <a:lnTo>
                      <a:pt x="0" y="837"/>
                    </a:lnTo>
                    <a:lnTo>
                      <a:pt x="0" y="842"/>
                    </a:lnTo>
                    <a:lnTo>
                      <a:pt x="13" y="848"/>
                    </a:lnTo>
                    <a:lnTo>
                      <a:pt x="18" y="842"/>
                    </a:lnTo>
                    <a:lnTo>
                      <a:pt x="24" y="837"/>
                    </a:lnTo>
                    <a:lnTo>
                      <a:pt x="0" y="8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2" name="Freeform 35"/>
              <p:cNvSpPr>
                <a:spLocks/>
              </p:cNvSpPr>
              <p:nvPr/>
            </p:nvSpPr>
            <p:spPr bwMode="auto">
              <a:xfrm>
                <a:off x="4216" y="2404"/>
                <a:ext cx="73" cy="197"/>
              </a:xfrm>
              <a:custGeom>
                <a:avLst/>
                <a:gdLst>
                  <a:gd name="T0" fmla="*/ 0 w 218"/>
                  <a:gd name="T1" fmla="*/ 4 h 591"/>
                  <a:gd name="T2" fmla="*/ 65 w 218"/>
                  <a:gd name="T3" fmla="*/ 197 h 591"/>
                  <a:gd name="T4" fmla="*/ 73 w 218"/>
                  <a:gd name="T5" fmla="*/ 194 h 591"/>
                  <a:gd name="T6" fmla="*/ 8 w 218"/>
                  <a:gd name="T7" fmla="*/ 2 h 591"/>
                  <a:gd name="T8" fmla="*/ 8 w 218"/>
                  <a:gd name="T9" fmla="*/ 4 h 591"/>
                  <a:gd name="T10" fmla="*/ 8 w 218"/>
                  <a:gd name="T11" fmla="*/ 2 h 591"/>
                  <a:gd name="T12" fmla="*/ 6 w 218"/>
                  <a:gd name="T13" fmla="*/ 0 h 591"/>
                  <a:gd name="T14" fmla="*/ 2 w 218"/>
                  <a:gd name="T15" fmla="*/ 0 h 591"/>
                  <a:gd name="T16" fmla="*/ 0 w 218"/>
                  <a:gd name="T17" fmla="*/ 2 h 591"/>
                  <a:gd name="T18" fmla="*/ 0 w 218"/>
                  <a:gd name="T19" fmla="*/ 4 h 59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8"/>
                  <a:gd name="T31" fmla="*/ 0 h 591"/>
                  <a:gd name="T32" fmla="*/ 218 w 218"/>
                  <a:gd name="T33" fmla="*/ 591 h 59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8" h="591">
                    <a:moveTo>
                      <a:pt x="0" y="13"/>
                    </a:moveTo>
                    <a:lnTo>
                      <a:pt x="194" y="591"/>
                    </a:lnTo>
                    <a:lnTo>
                      <a:pt x="218" y="583"/>
                    </a:lnTo>
                    <a:lnTo>
                      <a:pt x="25" y="6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7" y="0"/>
                    </a:lnTo>
                    <a:lnTo>
                      <a:pt x="0" y="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3" name="Freeform 36"/>
              <p:cNvSpPr>
                <a:spLocks/>
              </p:cNvSpPr>
              <p:nvPr/>
            </p:nvSpPr>
            <p:spPr bwMode="auto">
              <a:xfrm>
                <a:off x="4216" y="2125"/>
                <a:ext cx="8" cy="284"/>
              </a:xfrm>
              <a:custGeom>
                <a:avLst/>
                <a:gdLst>
                  <a:gd name="T0" fmla="*/ 8 w 25"/>
                  <a:gd name="T1" fmla="*/ 2 h 850"/>
                  <a:gd name="T2" fmla="*/ 0 w 25"/>
                  <a:gd name="T3" fmla="*/ 4 h 850"/>
                  <a:gd name="T4" fmla="*/ 0 w 25"/>
                  <a:gd name="T5" fmla="*/ 284 h 850"/>
                  <a:gd name="T6" fmla="*/ 8 w 25"/>
                  <a:gd name="T7" fmla="*/ 284 h 850"/>
                  <a:gd name="T8" fmla="*/ 8 w 25"/>
                  <a:gd name="T9" fmla="*/ 4 h 850"/>
                  <a:gd name="T10" fmla="*/ 0 w 25"/>
                  <a:gd name="T11" fmla="*/ 4 h 850"/>
                  <a:gd name="T12" fmla="*/ 8 w 25"/>
                  <a:gd name="T13" fmla="*/ 4 h 850"/>
                  <a:gd name="T14" fmla="*/ 6 w 25"/>
                  <a:gd name="T15" fmla="*/ 0 h 850"/>
                  <a:gd name="T16" fmla="*/ 4 w 25"/>
                  <a:gd name="T17" fmla="*/ 0 h 850"/>
                  <a:gd name="T18" fmla="*/ 0 w 25"/>
                  <a:gd name="T19" fmla="*/ 0 h 850"/>
                  <a:gd name="T20" fmla="*/ 0 w 25"/>
                  <a:gd name="T21" fmla="*/ 4 h 850"/>
                  <a:gd name="T22" fmla="*/ 8 w 25"/>
                  <a:gd name="T23" fmla="*/ 2 h 8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50"/>
                  <a:gd name="T38" fmla="*/ 25 w 25"/>
                  <a:gd name="T39" fmla="*/ 850 h 8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50">
                    <a:moveTo>
                      <a:pt x="25" y="6"/>
                    </a:moveTo>
                    <a:lnTo>
                      <a:pt x="0" y="13"/>
                    </a:lnTo>
                    <a:lnTo>
                      <a:pt x="0" y="850"/>
                    </a:lnTo>
                    <a:lnTo>
                      <a:pt x="25" y="850"/>
                    </a:lnTo>
                    <a:lnTo>
                      <a:pt x="25" y="13"/>
                    </a:lnTo>
                    <a:lnTo>
                      <a:pt x="0" y="13"/>
                    </a:lnTo>
                    <a:lnTo>
                      <a:pt x="25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4" name="Freeform 37"/>
              <p:cNvSpPr>
                <a:spLocks/>
              </p:cNvSpPr>
              <p:nvPr/>
            </p:nvSpPr>
            <p:spPr bwMode="auto">
              <a:xfrm>
                <a:off x="4371" y="2125"/>
                <a:ext cx="8" cy="5"/>
              </a:xfrm>
              <a:custGeom>
                <a:avLst/>
                <a:gdLst>
                  <a:gd name="T0" fmla="*/ 8 w 23"/>
                  <a:gd name="T1" fmla="*/ 2 h 13"/>
                  <a:gd name="T2" fmla="*/ 6 w 23"/>
                  <a:gd name="T3" fmla="*/ 0 h 13"/>
                  <a:gd name="T4" fmla="*/ 4 w 23"/>
                  <a:gd name="T5" fmla="*/ 0 h 13"/>
                  <a:gd name="T6" fmla="*/ 2 w 23"/>
                  <a:gd name="T7" fmla="*/ 2 h 13"/>
                  <a:gd name="T8" fmla="*/ 0 w 23"/>
                  <a:gd name="T9" fmla="*/ 5 h 13"/>
                  <a:gd name="T10" fmla="*/ 8 w 23"/>
                  <a:gd name="T11" fmla="*/ 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23" y="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5" name="Freeform 38"/>
              <p:cNvSpPr>
                <a:spLocks/>
              </p:cNvSpPr>
              <p:nvPr/>
            </p:nvSpPr>
            <p:spPr bwMode="auto">
              <a:xfrm>
                <a:off x="4371" y="2127"/>
                <a:ext cx="72" cy="199"/>
              </a:xfrm>
              <a:custGeom>
                <a:avLst/>
                <a:gdLst>
                  <a:gd name="T0" fmla="*/ 72 w 216"/>
                  <a:gd name="T1" fmla="*/ 195 h 596"/>
                  <a:gd name="T2" fmla="*/ 72 w 216"/>
                  <a:gd name="T3" fmla="*/ 193 h 596"/>
                  <a:gd name="T4" fmla="*/ 8 w 216"/>
                  <a:gd name="T5" fmla="*/ 0 h 596"/>
                  <a:gd name="T6" fmla="*/ 0 w 216"/>
                  <a:gd name="T7" fmla="*/ 2 h 596"/>
                  <a:gd name="T8" fmla="*/ 64 w 216"/>
                  <a:gd name="T9" fmla="*/ 195 h 596"/>
                  <a:gd name="T10" fmla="*/ 66 w 216"/>
                  <a:gd name="T11" fmla="*/ 197 h 596"/>
                  <a:gd name="T12" fmla="*/ 70 w 216"/>
                  <a:gd name="T13" fmla="*/ 199 h 596"/>
                  <a:gd name="T14" fmla="*/ 72 w 216"/>
                  <a:gd name="T15" fmla="*/ 197 h 596"/>
                  <a:gd name="T16" fmla="*/ 72 w 216"/>
                  <a:gd name="T17" fmla="*/ 193 h 596"/>
                  <a:gd name="T18" fmla="*/ 72 w 216"/>
                  <a:gd name="T19" fmla="*/ 195 h 59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16"/>
                  <a:gd name="T31" fmla="*/ 0 h 596"/>
                  <a:gd name="T32" fmla="*/ 216 w 216"/>
                  <a:gd name="T33" fmla="*/ 596 h 59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16" h="596">
                    <a:moveTo>
                      <a:pt x="216" y="585"/>
                    </a:moveTo>
                    <a:lnTo>
                      <a:pt x="216" y="578"/>
                    </a:lnTo>
                    <a:lnTo>
                      <a:pt x="23" y="0"/>
                    </a:lnTo>
                    <a:lnTo>
                      <a:pt x="0" y="7"/>
                    </a:lnTo>
                    <a:lnTo>
                      <a:pt x="192" y="585"/>
                    </a:lnTo>
                    <a:lnTo>
                      <a:pt x="198" y="591"/>
                    </a:lnTo>
                    <a:lnTo>
                      <a:pt x="211" y="596"/>
                    </a:lnTo>
                    <a:lnTo>
                      <a:pt x="216" y="591"/>
                    </a:lnTo>
                    <a:lnTo>
                      <a:pt x="216" y="578"/>
                    </a:lnTo>
                    <a:lnTo>
                      <a:pt x="216" y="5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6" name="Freeform 39"/>
              <p:cNvSpPr>
                <a:spLocks/>
              </p:cNvSpPr>
              <p:nvPr/>
            </p:nvSpPr>
            <p:spPr bwMode="auto">
              <a:xfrm>
                <a:off x="4435" y="2322"/>
                <a:ext cx="8" cy="279"/>
              </a:xfrm>
              <a:custGeom>
                <a:avLst/>
                <a:gdLst>
                  <a:gd name="T0" fmla="*/ 4 w 24"/>
                  <a:gd name="T1" fmla="*/ 279 h 837"/>
                  <a:gd name="T2" fmla="*/ 8 w 24"/>
                  <a:gd name="T3" fmla="*/ 279 h 837"/>
                  <a:gd name="T4" fmla="*/ 8 w 24"/>
                  <a:gd name="T5" fmla="*/ 0 h 837"/>
                  <a:gd name="T6" fmla="*/ 0 w 24"/>
                  <a:gd name="T7" fmla="*/ 0 h 837"/>
                  <a:gd name="T8" fmla="*/ 0 w 24"/>
                  <a:gd name="T9" fmla="*/ 279 h 837"/>
                  <a:gd name="T10" fmla="*/ 4 w 24"/>
                  <a:gd name="T11" fmla="*/ 279 h 8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837"/>
                  <a:gd name="T20" fmla="*/ 24 w 24"/>
                  <a:gd name="T21" fmla="*/ 837 h 8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837">
                    <a:moveTo>
                      <a:pt x="13" y="837"/>
                    </a:moveTo>
                    <a:lnTo>
                      <a:pt x="24" y="83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837"/>
                    </a:lnTo>
                    <a:lnTo>
                      <a:pt x="13" y="8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7" name="Freeform 40"/>
              <p:cNvSpPr>
                <a:spLocks/>
              </p:cNvSpPr>
              <p:nvPr/>
            </p:nvSpPr>
            <p:spPr bwMode="auto">
              <a:xfrm>
                <a:off x="4435" y="2601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2 w 24"/>
                  <a:gd name="T3" fmla="*/ 2 h 11"/>
                  <a:gd name="T4" fmla="*/ 4 w 24"/>
                  <a:gd name="T5" fmla="*/ 4 h 11"/>
                  <a:gd name="T6" fmla="*/ 8 w 24"/>
                  <a:gd name="T7" fmla="*/ 2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6" y="5"/>
                    </a:lnTo>
                    <a:lnTo>
                      <a:pt x="13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8" name="Freeform 41"/>
              <p:cNvSpPr>
                <a:spLocks/>
              </p:cNvSpPr>
              <p:nvPr/>
            </p:nvSpPr>
            <p:spPr bwMode="auto">
              <a:xfrm>
                <a:off x="4242" y="2328"/>
                <a:ext cx="15" cy="2"/>
              </a:xfrm>
              <a:custGeom>
                <a:avLst/>
                <a:gdLst>
                  <a:gd name="T0" fmla="*/ 15 w 43"/>
                  <a:gd name="T1" fmla="*/ 2 h 6"/>
                  <a:gd name="T2" fmla="*/ 13 w 43"/>
                  <a:gd name="T3" fmla="*/ 2 h 6"/>
                  <a:gd name="T4" fmla="*/ 10 w 43"/>
                  <a:gd name="T5" fmla="*/ 0 h 6"/>
                  <a:gd name="T6" fmla="*/ 8 w 43"/>
                  <a:gd name="T7" fmla="*/ 0 h 6"/>
                  <a:gd name="T8" fmla="*/ 7 w 43"/>
                  <a:gd name="T9" fmla="*/ 0 h 6"/>
                  <a:gd name="T10" fmla="*/ 5 w 43"/>
                  <a:gd name="T11" fmla="*/ 0 h 6"/>
                  <a:gd name="T12" fmla="*/ 5 w 43"/>
                  <a:gd name="T13" fmla="*/ 2 h 6"/>
                  <a:gd name="T14" fmla="*/ 2 w 43"/>
                  <a:gd name="T15" fmla="*/ 2 h 6"/>
                  <a:gd name="T16" fmla="*/ 0 w 43"/>
                  <a:gd name="T17" fmla="*/ 2 h 6"/>
                  <a:gd name="T18" fmla="*/ 15 w 43"/>
                  <a:gd name="T19" fmla="*/ 2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3"/>
                  <a:gd name="T31" fmla="*/ 0 h 6"/>
                  <a:gd name="T32" fmla="*/ 43 w 43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3" h="6">
                    <a:moveTo>
                      <a:pt x="43" y="6"/>
                    </a:moveTo>
                    <a:lnTo>
                      <a:pt x="36" y="6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13" y="6"/>
                    </a:lnTo>
                    <a:lnTo>
                      <a:pt x="6" y="6"/>
                    </a:lnTo>
                    <a:lnTo>
                      <a:pt x="0" y="6"/>
                    </a:lnTo>
                    <a:lnTo>
                      <a:pt x="43" y="6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9" name="Freeform 42"/>
              <p:cNvSpPr>
                <a:spLocks/>
              </p:cNvSpPr>
              <p:nvPr/>
            </p:nvSpPr>
            <p:spPr bwMode="auto">
              <a:xfrm>
                <a:off x="4240" y="2328"/>
                <a:ext cx="19" cy="8"/>
              </a:xfrm>
              <a:custGeom>
                <a:avLst/>
                <a:gdLst>
                  <a:gd name="T0" fmla="*/ 19 w 55"/>
                  <a:gd name="T1" fmla="*/ 8 h 24"/>
                  <a:gd name="T2" fmla="*/ 17 w 55"/>
                  <a:gd name="T3" fmla="*/ 4 h 24"/>
                  <a:gd name="T4" fmla="*/ 15 w 55"/>
                  <a:gd name="T5" fmla="*/ 2 h 24"/>
                  <a:gd name="T6" fmla="*/ 10 w 55"/>
                  <a:gd name="T7" fmla="*/ 0 h 24"/>
                  <a:gd name="T8" fmla="*/ 9 w 55"/>
                  <a:gd name="T9" fmla="*/ 0 h 24"/>
                  <a:gd name="T10" fmla="*/ 7 w 55"/>
                  <a:gd name="T11" fmla="*/ 2 h 24"/>
                  <a:gd name="T12" fmla="*/ 4 w 55"/>
                  <a:gd name="T13" fmla="*/ 2 h 24"/>
                  <a:gd name="T14" fmla="*/ 2 w 55"/>
                  <a:gd name="T15" fmla="*/ 4 h 24"/>
                  <a:gd name="T16" fmla="*/ 0 w 55"/>
                  <a:gd name="T17" fmla="*/ 8 h 24"/>
                  <a:gd name="T18" fmla="*/ 19 w 55"/>
                  <a:gd name="T19" fmla="*/ 8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5"/>
                  <a:gd name="T31" fmla="*/ 0 h 24"/>
                  <a:gd name="T32" fmla="*/ 55 w 55"/>
                  <a:gd name="T33" fmla="*/ 24 h 2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5" h="24">
                    <a:moveTo>
                      <a:pt x="55" y="24"/>
                    </a:moveTo>
                    <a:lnTo>
                      <a:pt x="49" y="13"/>
                    </a:lnTo>
                    <a:lnTo>
                      <a:pt x="42" y="6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2" y="6"/>
                    </a:lnTo>
                    <a:lnTo>
                      <a:pt x="6" y="13"/>
                    </a:lnTo>
                    <a:lnTo>
                      <a:pt x="0" y="24"/>
                    </a:lnTo>
                    <a:lnTo>
                      <a:pt x="55" y="24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0" name="Freeform 43"/>
              <p:cNvSpPr>
                <a:spLocks/>
              </p:cNvSpPr>
              <p:nvPr/>
            </p:nvSpPr>
            <p:spPr bwMode="auto">
              <a:xfrm>
                <a:off x="4239" y="2330"/>
                <a:ext cx="22" cy="10"/>
              </a:xfrm>
              <a:custGeom>
                <a:avLst/>
                <a:gdLst>
                  <a:gd name="T0" fmla="*/ 22 w 66"/>
                  <a:gd name="T1" fmla="*/ 10 h 31"/>
                  <a:gd name="T2" fmla="*/ 22 w 66"/>
                  <a:gd name="T3" fmla="*/ 8 h 31"/>
                  <a:gd name="T4" fmla="*/ 20 w 66"/>
                  <a:gd name="T5" fmla="*/ 4 h 31"/>
                  <a:gd name="T6" fmla="*/ 18 w 66"/>
                  <a:gd name="T7" fmla="*/ 2 h 31"/>
                  <a:gd name="T8" fmla="*/ 18 w 66"/>
                  <a:gd name="T9" fmla="*/ 0 h 31"/>
                  <a:gd name="T10" fmla="*/ 4 w 66"/>
                  <a:gd name="T11" fmla="*/ 0 h 31"/>
                  <a:gd name="T12" fmla="*/ 4 w 66"/>
                  <a:gd name="T13" fmla="*/ 2 h 31"/>
                  <a:gd name="T14" fmla="*/ 2 w 66"/>
                  <a:gd name="T15" fmla="*/ 4 h 31"/>
                  <a:gd name="T16" fmla="*/ 2 w 66"/>
                  <a:gd name="T17" fmla="*/ 8 h 31"/>
                  <a:gd name="T18" fmla="*/ 0 w 66"/>
                  <a:gd name="T19" fmla="*/ 10 h 31"/>
                  <a:gd name="T20" fmla="*/ 22 w 66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31"/>
                  <a:gd name="T35" fmla="*/ 66 w 66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31">
                    <a:moveTo>
                      <a:pt x="66" y="31"/>
                    </a:moveTo>
                    <a:lnTo>
                      <a:pt x="66" y="24"/>
                    </a:lnTo>
                    <a:lnTo>
                      <a:pt x="60" y="13"/>
                    </a:lnTo>
                    <a:lnTo>
                      <a:pt x="54" y="7"/>
                    </a:lnTo>
                    <a:lnTo>
                      <a:pt x="54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5" y="13"/>
                    </a:lnTo>
                    <a:lnTo>
                      <a:pt x="5" y="24"/>
                    </a:lnTo>
                    <a:lnTo>
                      <a:pt x="0" y="31"/>
                    </a:lnTo>
                    <a:lnTo>
                      <a:pt x="66" y="31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1" name="Freeform 44"/>
              <p:cNvSpPr>
                <a:spLocks/>
              </p:cNvSpPr>
              <p:nvPr/>
            </p:nvSpPr>
            <p:spPr bwMode="auto">
              <a:xfrm>
                <a:off x="4237" y="2336"/>
                <a:ext cx="25" cy="8"/>
              </a:xfrm>
              <a:custGeom>
                <a:avLst/>
                <a:gdLst>
                  <a:gd name="T0" fmla="*/ 25 w 77"/>
                  <a:gd name="T1" fmla="*/ 8 h 25"/>
                  <a:gd name="T2" fmla="*/ 25 w 77"/>
                  <a:gd name="T3" fmla="*/ 6 h 25"/>
                  <a:gd name="T4" fmla="*/ 23 w 77"/>
                  <a:gd name="T5" fmla="*/ 4 h 25"/>
                  <a:gd name="T6" fmla="*/ 23 w 77"/>
                  <a:gd name="T7" fmla="*/ 2 h 25"/>
                  <a:gd name="T8" fmla="*/ 21 w 77"/>
                  <a:gd name="T9" fmla="*/ 0 h 25"/>
                  <a:gd name="T10" fmla="*/ 4 w 77"/>
                  <a:gd name="T11" fmla="*/ 0 h 25"/>
                  <a:gd name="T12" fmla="*/ 2 w 77"/>
                  <a:gd name="T13" fmla="*/ 2 h 25"/>
                  <a:gd name="T14" fmla="*/ 2 w 77"/>
                  <a:gd name="T15" fmla="*/ 4 h 25"/>
                  <a:gd name="T16" fmla="*/ 2 w 77"/>
                  <a:gd name="T17" fmla="*/ 6 h 25"/>
                  <a:gd name="T18" fmla="*/ 0 w 77"/>
                  <a:gd name="T19" fmla="*/ 8 h 25"/>
                  <a:gd name="T20" fmla="*/ 25 w 77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7"/>
                  <a:gd name="T34" fmla="*/ 0 h 25"/>
                  <a:gd name="T35" fmla="*/ 77 w 7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7" h="25">
                    <a:moveTo>
                      <a:pt x="77" y="25"/>
                    </a:moveTo>
                    <a:lnTo>
                      <a:pt x="77" y="19"/>
                    </a:lnTo>
                    <a:lnTo>
                      <a:pt x="72" y="13"/>
                    </a:lnTo>
                    <a:lnTo>
                      <a:pt x="72" y="6"/>
                    </a:lnTo>
                    <a:lnTo>
                      <a:pt x="66" y="0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2" name="Freeform 45"/>
              <p:cNvSpPr>
                <a:spLocks/>
              </p:cNvSpPr>
              <p:nvPr/>
            </p:nvSpPr>
            <p:spPr bwMode="auto">
              <a:xfrm>
                <a:off x="4237" y="2340"/>
                <a:ext cx="27" cy="8"/>
              </a:xfrm>
              <a:custGeom>
                <a:avLst/>
                <a:gdLst>
                  <a:gd name="T0" fmla="*/ 27 w 83"/>
                  <a:gd name="T1" fmla="*/ 8 h 23"/>
                  <a:gd name="T2" fmla="*/ 27 w 83"/>
                  <a:gd name="T3" fmla="*/ 6 h 23"/>
                  <a:gd name="T4" fmla="*/ 25 w 83"/>
                  <a:gd name="T5" fmla="*/ 4 h 23"/>
                  <a:gd name="T6" fmla="*/ 25 w 83"/>
                  <a:gd name="T7" fmla="*/ 2 h 23"/>
                  <a:gd name="T8" fmla="*/ 23 w 83"/>
                  <a:gd name="T9" fmla="*/ 0 h 23"/>
                  <a:gd name="T10" fmla="*/ 2 w 83"/>
                  <a:gd name="T11" fmla="*/ 0 h 23"/>
                  <a:gd name="T12" fmla="*/ 2 w 83"/>
                  <a:gd name="T13" fmla="*/ 2 h 23"/>
                  <a:gd name="T14" fmla="*/ 2 w 83"/>
                  <a:gd name="T15" fmla="*/ 4 h 23"/>
                  <a:gd name="T16" fmla="*/ 0 w 83"/>
                  <a:gd name="T17" fmla="*/ 6 h 23"/>
                  <a:gd name="T18" fmla="*/ 0 w 83"/>
                  <a:gd name="T19" fmla="*/ 8 h 23"/>
                  <a:gd name="T20" fmla="*/ 27 w 83"/>
                  <a:gd name="T21" fmla="*/ 8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23"/>
                  <a:gd name="T35" fmla="*/ 83 w 8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23">
                    <a:moveTo>
                      <a:pt x="83" y="23"/>
                    </a:moveTo>
                    <a:lnTo>
                      <a:pt x="83" y="17"/>
                    </a:lnTo>
                    <a:lnTo>
                      <a:pt x="77" y="12"/>
                    </a:lnTo>
                    <a:lnTo>
                      <a:pt x="77" y="6"/>
                    </a:lnTo>
                    <a:lnTo>
                      <a:pt x="72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83" y="23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3" name="Freeform 46"/>
              <p:cNvSpPr>
                <a:spLocks/>
              </p:cNvSpPr>
              <p:nvPr/>
            </p:nvSpPr>
            <p:spPr bwMode="auto">
              <a:xfrm>
                <a:off x="4237" y="2344"/>
                <a:ext cx="30" cy="10"/>
              </a:xfrm>
              <a:custGeom>
                <a:avLst/>
                <a:gdLst>
                  <a:gd name="T0" fmla="*/ 30 w 90"/>
                  <a:gd name="T1" fmla="*/ 10 h 30"/>
                  <a:gd name="T2" fmla="*/ 28 w 90"/>
                  <a:gd name="T3" fmla="*/ 8 h 30"/>
                  <a:gd name="T4" fmla="*/ 28 w 90"/>
                  <a:gd name="T5" fmla="*/ 4 h 30"/>
                  <a:gd name="T6" fmla="*/ 28 w 90"/>
                  <a:gd name="T7" fmla="*/ 2 h 30"/>
                  <a:gd name="T8" fmla="*/ 26 w 90"/>
                  <a:gd name="T9" fmla="*/ 0 h 30"/>
                  <a:gd name="T10" fmla="*/ 0 w 90"/>
                  <a:gd name="T11" fmla="*/ 0 h 30"/>
                  <a:gd name="T12" fmla="*/ 0 w 90"/>
                  <a:gd name="T13" fmla="*/ 2 h 30"/>
                  <a:gd name="T14" fmla="*/ 0 w 90"/>
                  <a:gd name="T15" fmla="*/ 4 h 30"/>
                  <a:gd name="T16" fmla="*/ 0 w 90"/>
                  <a:gd name="T17" fmla="*/ 8 h 30"/>
                  <a:gd name="T18" fmla="*/ 0 w 90"/>
                  <a:gd name="T19" fmla="*/ 10 h 30"/>
                  <a:gd name="T20" fmla="*/ 30 w 90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83" y="24"/>
                    </a:lnTo>
                    <a:lnTo>
                      <a:pt x="83" y="11"/>
                    </a:lnTo>
                    <a:lnTo>
                      <a:pt x="83" y="5"/>
                    </a:lnTo>
                    <a:lnTo>
                      <a:pt x="7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4" name="Freeform 47"/>
              <p:cNvSpPr>
                <a:spLocks/>
              </p:cNvSpPr>
              <p:nvPr/>
            </p:nvSpPr>
            <p:spPr bwMode="auto">
              <a:xfrm>
                <a:off x="4237" y="2348"/>
                <a:ext cx="30" cy="10"/>
              </a:xfrm>
              <a:custGeom>
                <a:avLst/>
                <a:gdLst>
                  <a:gd name="T0" fmla="*/ 30 w 90"/>
                  <a:gd name="T1" fmla="*/ 10 h 30"/>
                  <a:gd name="T2" fmla="*/ 30 w 90"/>
                  <a:gd name="T3" fmla="*/ 8 h 30"/>
                  <a:gd name="T4" fmla="*/ 28 w 90"/>
                  <a:gd name="T5" fmla="*/ 6 h 30"/>
                  <a:gd name="T6" fmla="*/ 28 w 90"/>
                  <a:gd name="T7" fmla="*/ 4 h 30"/>
                  <a:gd name="T8" fmla="*/ 28 w 90"/>
                  <a:gd name="T9" fmla="*/ 0 h 30"/>
                  <a:gd name="T10" fmla="*/ 0 w 90"/>
                  <a:gd name="T11" fmla="*/ 0 h 30"/>
                  <a:gd name="T12" fmla="*/ 0 w 90"/>
                  <a:gd name="T13" fmla="*/ 4 h 30"/>
                  <a:gd name="T14" fmla="*/ 0 w 90"/>
                  <a:gd name="T15" fmla="*/ 6 h 30"/>
                  <a:gd name="T16" fmla="*/ 0 w 90"/>
                  <a:gd name="T17" fmla="*/ 8 h 30"/>
                  <a:gd name="T18" fmla="*/ 0 w 90"/>
                  <a:gd name="T19" fmla="*/ 10 h 30"/>
                  <a:gd name="T20" fmla="*/ 30 w 90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90" y="24"/>
                    </a:lnTo>
                    <a:lnTo>
                      <a:pt x="83" y="19"/>
                    </a:lnTo>
                    <a:lnTo>
                      <a:pt x="83" y="13"/>
                    </a:lnTo>
                    <a:lnTo>
                      <a:pt x="83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5" name="Freeform 48"/>
              <p:cNvSpPr>
                <a:spLocks/>
              </p:cNvSpPr>
              <p:nvPr/>
            </p:nvSpPr>
            <p:spPr bwMode="auto">
              <a:xfrm>
                <a:off x="4237" y="2354"/>
                <a:ext cx="30" cy="10"/>
              </a:xfrm>
              <a:custGeom>
                <a:avLst/>
                <a:gdLst>
                  <a:gd name="T0" fmla="*/ 30 w 90"/>
                  <a:gd name="T1" fmla="*/ 0 h 30"/>
                  <a:gd name="T2" fmla="*/ 30 w 90"/>
                  <a:gd name="T3" fmla="*/ 2 h 30"/>
                  <a:gd name="T4" fmla="*/ 30 w 90"/>
                  <a:gd name="T5" fmla="*/ 4 h 30"/>
                  <a:gd name="T6" fmla="*/ 30 w 90"/>
                  <a:gd name="T7" fmla="*/ 6 h 30"/>
                  <a:gd name="T8" fmla="*/ 30 w 90"/>
                  <a:gd name="T9" fmla="*/ 8 h 30"/>
                  <a:gd name="T10" fmla="*/ 30 w 90"/>
                  <a:gd name="T11" fmla="*/ 10 h 30"/>
                  <a:gd name="T12" fmla="*/ 0 w 90"/>
                  <a:gd name="T13" fmla="*/ 10 h 30"/>
                  <a:gd name="T14" fmla="*/ 0 w 90"/>
                  <a:gd name="T15" fmla="*/ 8 h 30"/>
                  <a:gd name="T16" fmla="*/ 0 w 90"/>
                  <a:gd name="T17" fmla="*/ 4 h 30"/>
                  <a:gd name="T18" fmla="*/ 0 w 90"/>
                  <a:gd name="T19" fmla="*/ 2 h 30"/>
                  <a:gd name="T20" fmla="*/ 0 w 90"/>
                  <a:gd name="T21" fmla="*/ 0 h 30"/>
                  <a:gd name="T22" fmla="*/ 30 w 90"/>
                  <a:gd name="T23" fmla="*/ 0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30"/>
                  <a:gd name="T38" fmla="*/ 90 w 90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30">
                    <a:moveTo>
                      <a:pt x="90" y="0"/>
                    </a:moveTo>
                    <a:lnTo>
                      <a:pt x="90" y="5"/>
                    </a:lnTo>
                    <a:lnTo>
                      <a:pt x="90" y="11"/>
                    </a:lnTo>
                    <a:lnTo>
                      <a:pt x="90" y="18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1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6" name="Freeform 49"/>
              <p:cNvSpPr>
                <a:spLocks/>
              </p:cNvSpPr>
              <p:nvPr/>
            </p:nvSpPr>
            <p:spPr bwMode="auto">
              <a:xfrm>
                <a:off x="4237" y="2358"/>
                <a:ext cx="30" cy="10"/>
              </a:xfrm>
              <a:custGeom>
                <a:avLst/>
                <a:gdLst>
                  <a:gd name="T0" fmla="*/ 30 w 90"/>
                  <a:gd name="T1" fmla="*/ 0 h 30"/>
                  <a:gd name="T2" fmla="*/ 30 w 90"/>
                  <a:gd name="T3" fmla="*/ 2 h 30"/>
                  <a:gd name="T4" fmla="*/ 30 w 90"/>
                  <a:gd name="T5" fmla="*/ 4 h 30"/>
                  <a:gd name="T6" fmla="*/ 30 w 90"/>
                  <a:gd name="T7" fmla="*/ 6 h 30"/>
                  <a:gd name="T8" fmla="*/ 30 w 90"/>
                  <a:gd name="T9" fmla="*/ 8 h 30"/>
                  <a:gd name="T10" fmla="*/ 30 w 90"/>
                  <a:gd name="T11" fmla="*/ 10 h 30"/>
                  <a:gd name="T12" fmla="*/ 0 w 90"/>
                  <a:gd name="T13" fmla="*/ 10 h 30"/>
                  <a:gd name="T14" fmla="*/ 0 w 90"/>
                  <a:gd name="T15" fmla="*/ 8 h 30"/>
                  <a:gd name="T16" fmla="*/ 0 w 90"/>
                  <a:gd name="T17" fmla="*/ 6 h 30"/>
                  <a:gd name="T18" fmla="*/ 0 w 90"/>
                  <a:gd name="T19" fmla="*/ 4 h 30"/>
                  <a:gd name="T20" fmla="*/ 0 w 90"/>
                  <a:gd name="T21" fmla="*/ 2 h 30"/>
                  <a:gd name="T22" fmla="*/ 0 w 90"/>
                  <a:gd name="T23" fmla="*/ 0 h 30"/>
                  <a:gd name="T24" fmla="*/ 30 w 90"/>
                  <a:gd name="T25" fmla="*/ 0 h 3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0"/>
                  <a:gd name="T40" fmla="*/ 0 h 30"/>
                  <a:gd name="T41" fmla="*/ 90 w 90"/>
                  <a:gd name="T42" fmla="*/ 30 h 3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0" h="30">
                    <a:moveTo>
                      <a:pt x="90" y="0"/>
                    </a:moveTo>
                    <a:lnTo>
                      <a:pt x="90" y="7"/>
                    </a:lnTo>
                    <a:lnTo>
                      <a:pt x="90" y="13"/>
                    </a:lnTo>
                    <a:lnTo>
                      <a:pt x="90" y="19"/>
                    </a:lnTo>
                    <a:lnTo>
                      <a:pt x="90" y="24"/>
                    </a:lnTo>
                    <a:lnTo>
                      <a:pt x="90" y="30"/>
                    </a:lnTo>
                    <a:lnTo>
                      <a:pt x="0" y="30"/>
                    </a:lnTo>
                    <a:lnTo>
                      <a:pt x="0" y="24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7" name="Freeform 50"/>
              <p:cNvSpPr>
                <a:spLocks/>
              </p:cNvSpPr>
              <p:nvPr/>
            </p:nvSpPr>
            <p:spPr bwMode="auto">
              <a:xfrm>
                <a:off x="4237" y="2364"/>
                <a:ext cx="30" cy="8"/>
              </a:xfrm>
              <a:custGeom>
                <a:avLst/>
                <a:gdLst>
                  <a:gd name="T0" fmla="*/ 30 w 90"/>
                  <a:gd name="T1" fmla="*/ 8 h 24"/>
                  <a:gd name="T2" fmla="*/ 30 w 90"/>
                  <a:gd name="T3" fmla="*/ 6 h 24"/>
                  <a:gd name="T4" fmla="*/ 30 w 90"/>
                  <a:gd name="T5" fmla="*/ 4 h 24"/>
                  <a:gd name="T6" fmla="*/ 30 w 90"/>
                  <a:gd name="T7" fmla="*/ 2 h 24"/>
                  <a:gd name="T8" fmla="*/ 30 w 90"/>
                  <a:gd name="T9" fmla="*/ 0 h 24"/>
                  <a:gd name="T10" fmla="*/ 0 w 90"/>
                  <a:gd name="T11" fmla="*/ 0 h 24"/>
                  <a:gd name="T12" fmla="*/ 0 w 90"/>
                  <a:gd name="T13" fmla="*/ 2 h 24"/>
                  <a:gd name="T14" fmla="*/ 0 w 90"/>
                  <a:gd name="T15" fmla="*/ 4 h 24"/>
                  <a:gd name="T16" fmla="*/ 0 w 90"/>
                  <a:gd name="T17" fmla="*/ 6 h 24"/>
                  <a:gd name="T18" fmla="*/ 2 w 90"/>
                  <a:gd name="T19" fmla="*/ 8 h 24"/>
                  <a:gd name="T20" fmla="*/ 30 w 90"/>
                  <a:gd name="T21" fmla="*/ 8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24"/>
                  <a:gd name="T35" fmla="*/ 90 w 9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24">
                    <a:moveTo>
                      <a:pt x="90" y="24"/>
                    </a:moveTo>
                    <a:lnTo>
                      <a:pt x="90" y="18"/>
                    </a:lnTo>
                    <a:lnTo>
                      <a:pt x="90" y="11"/>
                    </a:lnTo>
                    <a:lnTo>
                      <a:pt x="90" y="5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90" y="24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8" name="Freeform 51"/>
              <p:cNvSpPr>
                <a:spLocks/>
              </p:cNvSpPr>
              <p:nvPr/>
            </p:nvSpPr>
            <p:spPr bwMode="auto">
              <a:xfrm>
                <a:off x="4237" y="2368"/>
                <a:ext cx="30" cy="10"/>
              </a:xfrm>
              <a:custGeom>
                <a:avLst/>
                <a:gdLst>
                  <a:gd name="T0" fmla="*/ 30 w 90"/>
                  <a:gd name="T1" fmla="*/ 10 h 30"/>
                  <a:gd name="T2" fmla="*/ 30 w 90"/>
                  <a:gd name="T3" fmla="*/ 8 h 30"/>
                  <a:gd name="T4" fmla="*/ 30 w 90"/>
                  <a:gd name="T5" fmla="*/ 6 h 30"/>
                  <a:gd name="T6" fmla="*/ 30 w 90"/>
                  <a:gd name="T7" fmla="*/ 4 h 30"/>
                  <a:gd name="T8" fmla="*/ 30 w 90"/>
                  <a:gd name="T9" fmla="*/ 0 h 30"/>
                  <a:gd name="T10" fmla="*/ 0 w 90"/>
                  <a:gd name="T11" fmla="*/ 0 h 30"/>
                  <a:gd name="T12" fmla="*/ 2 w 90"/>
                  <a:gd name="T13" fmla="*/ 4 h 30"/>
                  <a:gd name="T14" fmla="*/ 2 w 90"/>
                  <a:gd name="T15" fmla="*/ 6 h 30"/>
                  <a:gd name="T16" fmla="*/ 2 w 90"/>
                  <a:gd name="T17" fmla="*/ 8 h 30"/>
                  <a:gd name="T18" fmla="*/ 2 w 90"/>
                  <a:gd name="T19" fmla="*/ 10 h 30"/>
                  <a:gd name="T20" fmla="*/ 30 w 90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0"/>
                  <a:gd name="T34" fmla="*/ 0 h 30"/>
                  <a:gd name="T35" fmla="*/ 90 w 90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0" h="30">
                    <a:moveTo>
                      <a:pt x="90" y="30"/>
                    </a:moveTo>
                    <a:lnTo>
                      <a:pt x="90" y="24"/>
                    </a:lnTo>
                    <a:lnTo>
                      <a:pt x="90" y="19"/>
                    </a:lnTo>
                    <a:lnTo>
                      <a:pt x="90" y="13"/>
                    </a:lnTo>
                    <a:lnTo>
                      <a:pt x="90" y="0"/>
                    </a:lnTo>
                    <a:lnTo>
                      <a:pt x="0" y="0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9" name="Freeform 52"/>
              <p:cNvSpPr>
                <a:spLocks/>
              </p:cNvSpPr>
              <p:nvPr/>
            </p:nvSpPr>
            <p:spPr bwMode="auto">
              <a:xfrm>
                <a:off x="4239" y="2372"/>
                <a:ext cx="28" cy="10"/>
              </a:xfrm>
              <a:custGeom>
                <a:avLst/>
                <a:gdLst>
                  <a:gd name="T0" fmla="*/ 26 w 84"/>
                  <a:gd name="T1" fmla="*/ 10 h 30"/>
                  <a:gd name="T2" fmla="*/ 28 w 84"/>
                  <a:gd name="T3" fmla="*/ 8 h 30"/>
                  <a:gd name="T4" fmla="*/ 28 w 84"/>
                  <a:gd name="T5" fmla="*/ 6 h 30"/>
                  <a:gd name="T6" fmla="*/ 28 w 84"/>
                  <a:gd name="T7" fmla="*/ 4 h 30"/>
                  <a:gd name="T8" fmla="*/ 28 w 84"/>
                  <a:gd name="T9" fmla="*/ 0 h 30"/>
                  <a:gd name="T10" fmla="*/ 0 w 84"/>
                  <a:gd name="T11" fmla="*/ 0 h 30"/>
                  <a:gd name="T12" fmla="*/ 0 w 84"/>
                  <a:gd name="T13" fmla="*/ 4 h 30"/>
                  <a:gd name="T14" fmla="*/ 0 w 84"/>
                  <a:gd name="T15" fmla="*/ 6 h 30"/>
                  <a:gd name="T16" fmla="*/ 0 w 84"/>
                  <a:gd name="T17" fmla="*/ 8 h 30"/>
                  <a:gd name="T18" fmla="*/ 2 w 84"/>
                  <a:gd name="T19" fmla="*/ 10 h 30"/>
                  <a:gd name="T20" fmla="*/ 26 w 84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30"/>
                  <a:gd name="T35" fmla="*/ 84 w 84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30">
                    <a:moveTo>
                      <a:pt x="77" y="30"/>
                    </a:moveTo>
                    <a:lnTo>
                      <a:pt x="84" y="24"/>
                    </a:lnTo>
                    <a:lnTo>
                      <a:pt x="84" y="17"/>
                    </a:lnTo>
                    <a:lnTo>
                      <a:pt x="84" y="11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4"/>
                    </a:lnTo>
                    <a:lnTo>
                      <a:pt x="5" y="30"/>
                    </a:lnTo>
                    <a:lnTo>
                      <a:pt x="77" y="30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0" name="Freeform 53"/>
              <p:cNvSpPr>
                <a:spLocks/>
              </p:cNvSpPr>
              <p:nvPr/>
            </p:nvSpPr>
            <p:spPr bwMode="auto">
              <a:xfrm>
                <a:off x="4239" y="2378"/>
                <a:ext cx="28" cy="8"/>
              </a:xfrm>
              <a:custGeom>
                <a:avLst/>
                <a:gdLst>
                  <a:gd name="T0" fmla="*/ 26 w 84"/>
                  <a:gd name="T1" fmla="*/ 8 h 25"/>
                  <a:gd name="T2" fmla="*/ 26 w 84"/>
                  <a:gd name="T3" fmla="*/ 6 h 25"/>
                  <a:gd name="T4" fmla="*/ 26 w 84"/>
                  <a:gd name="T5" fmla="*/ 4 h 25"/>
                  <a:gd name="T6" fmla="*/ 28 w 84"/>
                  <a:gd name="T7" fmla="*/ 2 h 25"/>
                  <a:gd name="T8" fmla="*/ 28 w 84"/>
                  <a:gd name="T9" fmla="*/ 0 h 25"/>
                  <a:gd name="T10" fmla="*/ 0 w 84"/>
                  <a:gd name="T11" fmla="*/ 0 h 25"/>
                  <a:gd name="T12" fmla="*/ 2 w 84"/>
                  <a:gd name="T13" fmla="*/ 2 h 25"/>
                  <a:gd name="T14" fmla="*/ 2 w 84"/>
                  <a:gd name="T15" fmla="*/ 4 h 25"/>
                  <a:gd name="T16" fmla="*/ 2 w 84"/>
                  <a:gd name="T17" fmla="*/ 6 h 25"/>
                  <a:gd name="T18" fmla="*/ 4 w 84"/>
                  <a:gd name="T19" fmla="*/ 8 h 25"/>
                  <a:gd name="T20" fmla="*/ 26 w 84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4"/>
                  <a:gd name="T34" fmla="*/ 0 h 25"/>
                  <a:gd name="T35" fmla="*/ 84 w 84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4" h="25">
                    <a:moveTo>
                      <a:pt x="77" y="25"/>
                    </a:moveTo>
                    <a:lnTo>
                      <a:pt x="77" y="19"/>
                    </a:lnTo>
                    <a:lnTo>
                      <a:pt x="77" y="13"/>
                    </a:lnTo>
                    <a:lnTo>
                      <a:pt x="84" y="7"/>
                    </a:lnTo>
                    <a:lnTo>
                      <a:pt x="84" y="0"/>
                    </a:lnTo>
                    <a:lnTo>
                      <a:pt x="0" y="0"/>
                    </a:lnTo>
                    <a:lnTo>
                      <a:pt x="5" y="7"/>
                    </a:lnTo>
                    <a:lnTo>
                      <a:pt x="5" y="13"/>
                    </a:lnTo>
                    <a:lnTo>
                      <a:pt x="5" y="19"/>
                    </a:lnTo>
                    <a:lnTo>
                      <a:pt x="11" y="25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1" name="Freeform 54"/>
              <p:cNvSpPr>
                <a:spLocks/>
              </p:cNvSpPr>
              <p:nvPr/>
            </p:nvSpPr>
            <p:spPr bwMode="auto">
              <a:xfrm>
                <a:off x="4240" y="2382"/>
                <a:ext cx="24" cy="8"/>
              </a:xfrm>
              <a:custGeom>
                <a:avLst/>
                <a:gdLst>
                  <a:gd name="T0" fmla="*/ 22 w 72"/>
                  <a:gd name="T1" fmla="*/ 8 h 24"/>
                  <a:gd name="T2" fmla="*/ 22 w 72"/>
                  <a:gd name="T3" fmla="*/ 6 h 24"/>
                  <a:gd name="T4" fmla="*/ 24 w 72"/>
                  <a:gd name="T5" fmla="*/ 4 h 24"/>
                  <a:gd name="T6" fmla="*/ 24 w 72"/>
                  <a:gd name="T7" fmla="*/ 2 h 24"/>
                  <a:gd name="T8" fmla="*/ 24 w 72"/>
                  <a:gd name="T9" fmla="*/ 0 h 24"/>
                  <a:gd name="T10" fmla="*/ 0 w 72"/>
                  <a:gd name="T11" fmla="*/ 0 h 24"/>
                  <a:gd name="T12" fmla="*/ 0 w 72"/>
                  <a:gd name="T13" fmla="*/ 2 h 24"/>
                  <a:gd name="T14" fmla="*/ 2 w 72"/>
                  <a:gd name="T15" fmla="*/ 4 h 24"/>
                  <a:gd name="T16" fmla="*/ 4 w 72"/>
                  <a:gd name="T17" fmla="*/ 6 h 24"/>
                  <a:gd name="T18" fmla="*/ 4 w 72"/>
                  <a:gd name="T19" fmla="*/ 8 h 24"/>
                  <a:gd name="T20" fmla="*/ 22 w 72"/>
                  <a:gd name="T21" fmla="*/ 8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2"/>
                  <a:gd name="T34" fmla="*/ 0 h 24"/>
                  <a:gd name="T35" fmla="*/ 72 w 72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2" h="24">
                    <a:moveTo>
                      <a:pt x="66" y="24"/>
                    </a:moveTo>
                    <a:lnTo>
                      <a:pt x="66" y="19"/>
                    </a:lnTo>
                    <a:lnTo>
                      <a:pt x="72" y="12"/>
                    </a:lnTo>
                    <a:lnTo>
                      <a:pt x="72" y="6"/>
                    </a:lnTo>
                    <a:lnTo>
                      <a:pt x="72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12" y="19"/>
                    </a:lnTo>
                    <a:lnTo>
                      <a:pt x="12" y="24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2" name="Freeform 55"/>
              <p:cNvSpPr>
                <a:spLocks/>
              </p:cNvSpPr>
              <p:nvPr/>
            </p:nvSpPr>
            <p:spPr bwMode="auto">
              <a:xfrm>
                <a:off x="4242" y="2386"/>
                <a:ext cx="22" cy="10"/>
              </a:xfrm>
              <a:custGeom>
                <a:avLst/>
                <a:gdLst>
                  <a:gd name="T0" fmla="*/ 16 w 66"/>
                  <a:gd name="T1" fmla="*/ 10 h 30"/>
                  <a:gd name="T2" fmla="*/ 18 w 66"/>
                  <a:gd name="T3" fmla="*/ 8 h 30"/>
                  <a:gd name="T4" fmla="*/ 18 w 66"/>
                  <a:gd name="T5" fmla="*/ 6 h 30"/>
                  <a:gd name="T6" fmla="*/ 20 w 66"/>
                  <a:gd name="T7" fmla="*/ 4 h 30"/>
                  <a:gd name="T8" fmla="*/ 22 w 66"/>
                  <a:gd name="T9" fmla="*/ 0 h 30"/>
                  <a:gd name="T10" fmla="*/ 0 w 66"/>
                  <a:gd name="T11" fmla="*/ 0 h 30"/>
                  <a:gd name="T12" fmla="*/ 2 w 66"/>
                  <a:gd name="T13" fmla="*/ 4 h 30"/>
                  <a:gd name="T14" fmla="*/ 4 w 66"/>
                  <a:gd name="T15" fmla="*/ 6 h 30"/>
                  <a:gd name="T16" fmla="*/ 4 w 66"/>
                  <a:gd name="T17" fmla="*/ 8 h 30"/>
                  <a:gd name="T18" fmla="*/ 6 w 66"/>
                  <a:gd name="T19" fmla="*/ 10 h 30"/>
                  <a:gd name="T20" fmla="*/ 16 w 66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6"/>
                  <a:gd name="T34" fmla="*/ 0 h 30"/>
                  <a:gd name="T35" fmla="*/ 66 w 66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6" h="30">
                    <a:moveTo>
                      <a:pt x="49" y="30"/>
                    </a:moveTo>
                    <a:lnTo>
                      <a:pt x="55" y="24"/>
                    </a:lnTo>
                    <a:lnTo>
                      <a:pt x="55" y="18"/>
                    </a:lnTo>
                    <a:lnTo>
                      <a:pt x="60" y="12"/>
                    </a:lnTo>
                    <a:lnTo>
                      <a:pt x="66" y="0"/>
                    </a:lnTo>
                    <a:lnTo>
                      <a:pt x="0" y="0"/>
                    </a:lnTo>
                    <a:lnTo>
                      <a:pt x="6" y="12"/>
                    </a:lnTo>
                    <a:lnTo>
                      <a:pt x="13" y="18"/>
                    </a:lnTo>
                    <a:lnTo>
                      <a:pt x="13" y="24"/>
                    </a:lnTo>
                    <a:lnTo>
                      <a:pt x="19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3" name="Freeform 56"/>
              <p:cNvSpPr>
                <a:spLocks/>
              </p:cNvSpPr>
              <p:nvPr/>
            </p:nvSpPr>
            <p:spPr bwMode="auto">
              <a:xfrm>
                <a:off x="4244" y="2390"/>
                <a:ext cx="18" cy="9"/>
              </a:xfrm>
              <a:custGeom>
                <a:avLst/>
                <a:gdLst>
                  <a:gd name="T0" fmla="*/ 18 w 54"/>
                  <a:gd name="T1" fmla="*/ 0 h 25"/>
                  <a:gd name="T2" fmla="*/ 16 w 54"/>
                  <a:gd name="T3" fmla="*/ 4 h 25"/>
                  <a:gd name="T4" fmla="*/ 14 w 54"/>
                  <a:gd name="T5" fmla="*/ 6 h 25"/>
                  <a:gd name="T6" fmla="*/ 12 w 54"/>
                  <a:gd name="T7" fmla="*/ 6 h 25"/>
                  <a:gd name="T8" fmla="*/ 10 w 54"/>
                  <a:gd name="T9" fmla="*/ 9 h 25"/>
                  <a:gd name="T10" fmla="*/ 8 w 54"/>
                  <a:gd name="T11" fmla="*/ 9 h 25"/>
                  <a:gd name="T12" fmla="*/ 6 w 54"/>
                  <a:gd name="T13" fmla="*/ 6 h 25"/>
                  <a:gd name="T14" fmla="*/ 2 w 54"/>
                  <a:gd name="T15" fmla="*/ 4 h 25"/>
                  <a:gd name="T16" fmla="*/ 0 w 54"/>
                  <a:gd name="T17" fmla="*/ 0 h 25"/>
                  <a:gd name="T18" fmla="*/ 18 w 54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"/>
                  <a:gd name="T31" fmla="*/ 0 h 25"/>
                  <a:gd name="T32" fmla="*/ 54 w 54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" h="25">
                    <a:moveTo>
                      <a:pt x="54" y="0"/>
                    </a:moveTo>
                    <a:lnTo>
                      <a:pt x="49" y="12"/>
                    </a:lnTo>
                    <a:lnTo>
                      <a:pt x="43" y="18"/>
                    </a:lnTo>
                    <a:lnTo>
                      <a:pt x="37" y="18"/>
                    </a:lnTo>
                    <a:lnTo>
                      <a:pt x="30" y="25"/>
                    </a:lnTo>
                    <a:lnTo>
                      <a:pt x="24" y="25"/>
                    </a:lnTo>
                    <a:lnTo>
                      <a:pt x="18" y="18"/>
                    </a:lnTo>
                    <a:lnTo>
                      <a:pt x="7" y="12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4" name="Freeform 57"/>
              <p:cNvSpPr>
                <a:spLocks/>
              </p:cNvSpPr>
              <p:nvPr/>
            </p:nvSpPr>
            <p:spPr bwMode="auto">
              <a:xfrm>
                <a:off x="4249" y="2396"/>
                <a:ext cx="10" cy="3"/>
              </a:xfrm>
              <a:custGeom>
                <a:avLst/>
                <a:gdLst>
                  <a:gd name="T0" fmla="*/ 10 w 30"/>
                  <a:gd name="T1" fmla="*/ 0 h 7"/>
                  <a:gd name="T2" fmla="*/ 8 w 30"/>
                  <a:gd name="T3" fmla="*/ 0 h 7"/>
                  <a:gd name="T4" fmla="*/ 6 w 30"/>
                  <a:gd name="T5" fmla="*/ 3 h 7"/>
                  <a:gd name="T6" fmla="*/ 4 w 30"/>
                  <a:gd name="T7" fmla="*/ 3 h 7"/>
                  <a:gd name="T8" fmla="*/ 2 w 30"/>
                  <a:gd name="T9" fmla="*/ 0 h 7"/>
                  <a:gd name="T10" fmla="*/ 0 w 30"/>
                  <a:gd name="T11" fmla="*/ 0 h 7"/>
                  <a:gd name="T12" fmla="*/ 10 w 30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7"/>
                  <a:gd name="T23" fmla="*/ 30 w 30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7">
                    <a:moveTo>
                      <a:pt x="30" y="0"/>
                    </a:moveTo>
                    <a:lnTo>
                      <a:pt x="24" y="0"/>
                    </a:lnTo>
                    <a:lnTo>
                      <a:pt x="17" y="7"/>
                    </a:lnTo>
                    <a:lnTo>
                      <a:pt x="11" y="7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5" name="Freeform 58"/>
              <p:cNvSpPr>
                <a:spLocks/>
              </p:cNvSpPr>
              <p:nvPr/>
            </p:nvSpPr>
            <p:spPr bwMode="auto">
              <a:xfrm>
                <a:off x="4247" y="2324"/>
                <a:ext cx="22" cy="38"/>
              </a:xfrm>
              <a:custGeom>
                <a:avLst/>
                <a:gdLst>
                  <a:gd name="T0" fmla="*/ 22 w 66"/>
                  <a:gd name="T1" fmla="*/ 38 h 114"/>
                  <a:gd name="T2" fmla="*/ 22 w 66"/>
                  <a:gd name="T3" fmla="*/ 30 h 114"/>
                  <a:gd name="T4" fmla="*/ 20 w 66"/>
                  <a:gd name="T5" fmla="*/ 24 h 114"/>
                  <a:gd name="T6" fmla="*/ 18 w 66"/>
                  <a:gd name="T7" fmla="*/ 18 h 114"/>
                  <a:gd name="T8" fmla="*/ 14 w 66"/>
                  <a:gd name="T9" fmla="*/ 12 h 114"/>
                  <a:gd name="T10" fmla="*/ 12 w 66"/>
                  <a:gd name="T11" fmla="*/ 8 h 114"/>
                  <a:gd name="T12" fmla="*/ 10 w 66"/>
                  <a:gd name="T13" fmla="*/ 4 h 114"/>
                  <a:gd name="T14" fmla="*/ 4 w 66"/>
                  <a:gd name="T15" fmla="*/ 0 h 114"/>
                  <a:gd name="T16" fmla="*/ 0 w 66"/>
                  <a:gd name="T17" fmla="*/ 0 h 114"/>
                  <a:gd name="T18" fmla="*/ 0 w 66"/>
                  <a:gd name="T19" fmla="*/ 8 h 114"/>
                  <a:gd name="T20" fmla="*/ 2 w 66"/>
                  <a:gd name="T21" fmla="*/ 8 h 114"/>
                  <a:gd name="T22" fmla="*/ 4 w 66"/>
                  <a:gd name="T23" fmla="*/ 10 h 114"/>
                  <a:gd name="T24" fmla="*/ 6 w 66"/>
                  <a:gd name="T25" fmla="*/ 12 h 114"/>
                  <a:gd name="T26" fmla="*/ 8 w 66"/>
                  <a:gd name="T27" fmla="*/ 16 h 114"/>
                  <a:gd name="T28" fmla="*/ 10 w 66"/>
                  <a:gd name="T29" fmla="*/ 20 h 114"/>
                  <a:gd name="T30" fmla="*/ 12 w 66"/>
                  <a:gd name="T31" fmla="*/ 26 h 114"/>
                  <a:gd name="T32" fmla="*/ 14 w 66"/>
                  <a:gd name="T33" fmla="*/ 32 h 114"/>
                  <a:gd name="T34" fmla="*/ 14 w 66"/>
                  <a:gd name="T35" fmla="*/ 38 h 114"/>
                  <a:gd name="T36" fmla="*/ 22 w 66"/>
                  <a:gd name="T37" fmla="*/ 38 h 11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6"/>
                  <a:gd name="T58" fmla="*/ 0 h 114"/>
                  <a:gd name="T59" fmla="*/ 66 w 66"/>
                  <a:gd name="T60" fmla="*/ 114 h 11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6" h="114">
                    <a:moveTo>
                      <a:pt x="66" y="114"/>
                    </a:moveTo>
                    <a:lnTo>
                      <a:pt x="66" y="90"/>
                    </a:lnTo>
                    <a:lnTo>
                      <a:pt x="60" y="71"/>
                    </a:lnTo>
                    <a:lnTo>
                      <a:pt x="53" y="54"/>
                    </a:lnTo>
                    <a:lnTo>
                      <a:pt x="42" y="35"/>
                    </a:lnTo>
                    <a:lnTo>
                      <a:pt x="36" y="24"/>
                    </a:lnTo>
                    <a:lnTo>
                      <a:pt x="30" y="11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30"/>
                    </a:lnTo>
                    <a:lnTo>
                      <a:pt x="17" y="35"/>
                    </a:lnTo>
                    <a:lnTo>
                      <a:pt x="23" y="48"/>
                    </a:lnTo>
                    <a:lnTo>
                      <a:pt x="30" y="60"/>
                    </a:lnTo>
                    <a:lnTo>
                      <a:pt x="36" y="78"/>
                    </a:lnTo>
                    <a:lnTo>
                      <a:pt x="42" y="95"/>
                    </a:lnTo>
                    <a:lnTo>
                      <a:pt x="42" y="114"/>
                    </a:lnTo>
                    <a:lnTo>
                      <a:pt x="66" y="1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6" name="Freeform 59"/>
              <p:cNvSpPr>
                <a:spLocks/>
              </p:cNvSpPr>
              <p:nvPr/>
            </p:nvSpPr>
            <p:spPr bwMode="auto">
              <a:xfrm>
                <a:off x="4252" y="2362"/>
                <a:ext cx="17" cy="40"/>
              </a:xfrm>
              <a:custGeom>
                <a:avLst/>
                <a:gdLst>
                  <a:gd name="T0" fmla="*/ 0 w 49"/>
                  <a:gd name="T1" fmla="*/ 40 h 120"/>
                  <a:gd name="T2" fmla="*/ 7 w 49"/>
                  <a:gd name="T3" fmla="*/ 38 h 120"/>
                  <a:gd name="T4" fmla="*/ 10 w 49"/>
                  <a:gd name="T5" fmla="*/ 36 h 120"/>
                  <a:gd name="T6" fmla="*/ 12 w 49"/>
                  <a:gd name="T7" fmla="*/ 32 h 120"/>
                  <a:gd name="T8" fmla="*/ 15 w 49"/>
                  <a:gd name="T9" fmla="*/ 26 h 120"/>
                  <a:gd name="T10" fmla="*/ 17 w 49"/>
                  <a:gd name="T11" fmla="*/ 20 h 120"/>
                  <a:gd name="T12" fmla="*/ 17 w 49"/>
                  <a:gd name="T13" fmla="*/ 14 h 120"/>
                  <a:gd name="T14" fmla="*/ 17 w 49"/>
                  <a:gd name="T15" fmla="*/ 8 h 120"/>
                  <a:gd name="T16" fmla="*/ 17 w 49"/>
                  <a:gd name="T17" fmla="*/ 0 h 120"/>
                  <a:gd name="T18" fmla="*/ 9 w 49"/>
                  <a:gd name="T19" fmla="*/ 0 h 120"/>
                  <a:gd name="T20" fmla="*/ 9 w 49"/>
                  <a:gd name="T21" fmla="*/ 8 h 120"/>
                  <a:gd name="T22" fmla="*/ 9 w 49"/>
                  <a:gd name="T23" fmla="*/ 14 h 120"/>
                  <a:gd name="T24" fmla="*/ 9 w 49"/>
                  <a:gd name="T25" fmla="*/ 18 h 120"/>
                  <a:gd name="T26" fmla="*/ 7 w 49"/>
                  <a:gd name="T27" fmla="*/ 24 h 120"/>
                  <a:gd name="T28" fmla="*/ 5 w 49"/>
                  <a:gd name="T29" fmla="*/ 28 h 120"/>
                  <a:gd name="T30" fmla="*/ 5 w 49"/>
                  <a:gd name="T31" fmla="*/ 30 h 120"/>
                  <a:gd name="T32" fmla="*/ 2 w 49"/>
                  <a:gd name="T33" fmla="*/ 32 h 120"/>
                  <a:gd name="T34" fmla="*/ 0 w 49"/>
                  <a:gd name="T35" fmla="*/ 32 h 120"/>
                  <a:gd name="T36" fmla="*/ 0 w 49"/>
                  <a:gd name="T37" fmla="*/ 40 h 12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9"/>
                  <a:gd name="T58" fmla="*/ 0 h 120"/>
                  <a:gd name="T59" fmla="*/ 49 w 49"/>
                  <a:gd name="T60" fmla="*/ 120 h 12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9" h="120">
                    <a:moveTo>
                      <a:pt x="0" y="120"/>
                    </a:moveTo>
                    <a:lnTo>
                      <a:pt x="19" y="114"/>
                    </a:lnTo>
                    <a:lnTo>
                      <a:pt x="30" y="109"/>
                    </a:lnTo>
                    <a:lnTo>
                      <a:pt x="36" y="96"/>
                    </a:lnTo>
                    <a:lnTo>
                      <a:pt x="43" y="79"/>
                    </a:lnTo>
                    <a:lnTo>
                      <a:pt x="49" y="60"/>
                    </a:lnTo>
                    <a:lnTo>
                      <a:pt x="49" y="41"/>
                    </a:lnTo>
                    <a:lnTo>
                      <a:pt x="49" y="24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25" y="24"/>
                    </a:lnTo>
                    <a:lnTo>
                      <a:pt x="25" y="41"/>
                    </a:lnTo>
                    <a:lnTo>
                      <a:pt x="25" y="54"/>
                    </a:lnTo>
                    <a:lnTo>
                      <a:pt x="19" y="72"/>
                    </a:lnTo>
                    <a:lnTo>
                      <a:pt x="13" y="84"/>
                    </a:lnTo>
                    <a:lnTo>
                      <a:pt x="13" y="90"/>
                    </a:lnTo>
                    <a:lnTo>
                      <a:pt x="6" y="96"/>
                    </a:lnTo>
                    <a:lnTo>
                      <a:pt x="0" y="96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7" name="Freeform 60"/>
              <p:cNvSpPr>
                <a:spLocks/>
              </p:cNvSpPr>
              <p:nvPr/>
            </p:nvSpPr>
            <p:spPr bwMode="auto">
              <a:xfrm>
                <a:off x="4230" y="2366"/>
                <a:ext cx="22" cy="36"/>
              </a:xfrm>
              <a:custGeom>
                <a:avLst/>
                <a:gdLst>
                  <a:gd name="T0" fmla="*/ 0 w 66"/>
                  <a:gd name="T1" fmla="*/ 0 h 109"/>
                  <a:gd name="T2" fmla="*/ 2 w 66"/>
                  <a:gd name="T3" fmla="*/ 8 h 109"/>
                  <a:gd name="T4" fmla="*/ 4 w 66"/>
                  <a:gd name="T5" fmla="*/ 14 h 109"/>
                  <a:gd name="T6" fmla="*/ 4 w 66"/>
                  <a:gd name="T7" fmla="*/ 20 h 109"/>
                  <a:gd name="T8" fmla="*/ 8 w 66"/>
                  <a:gd name="T9" fmla="*/ 26 h 109"/>
                  <a:gd name="T10" fmla="*/ 10 w 66"/>
                  <a:gd name="T11" fmla="*/ 30 h 109"/>
                  <a:gd name="T12" fmla="*/ 14 w 66"/>
                  <a:gd name="T13" fmla="*/ 34 h 109"/>
                  <a:gd name="T14" fmla="*/ 18 w 66"/>
                  <a:gd name="T15" fmla="*/ 36 h 109"/>
                  <a:gd name="T16" fmla="*/ 22 w 66"/>
                  <a:gd name="T17" fmla="*/ 36 h 109"/>
                  <a:gd name="T18" fmla="*/ 22 w 66"/>
                  <a:gd name="T19" fmla="*/ 28 h 109"/>
                  <a:gd name="T20" fmla="*/ 20 w 66"/>
                  <a:gd name="T21" fmla="*/ 28 h 109"/>
                  <a:gd name="T22" fmla="*/ 16 w 66"/>
                  <a:gd name="T23" fmla="*/ 26 h 109"/>
                  <a:gd name="T24" fmla="*/ 14 w 66"/>
                  <a:gd name="T25" fmla="*/ 22 h 109"/>
                  <a:gd name="T26" fmla="*/ 12 w 66"/>
                  <a:gd name="T27" fmla="*/ 18 h 109"/>
                  <a:gd name="T28" fmla="*/ 12 w 66"/>
                  <a:gd name="T29" fmla="*/ 12 h 109"/>
                  <a:gd name="T30" fmla="*/ 10 w 66"/>
                  <a:gd name="T31" fmla="*/ 6 h 109"/>
                  <a:gd name="T32" fmla="*/ 8 w 66"/>
                  <a:gd name="T33" fmla="*/ 0 h 109"/>
                  <a:gd name="T34" fmla="*/ 0 w 66"/>
                  <a:gd name="T35" fmla="*/ 0 h 10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09"/>
                  <a:gd name="T56" fmla="*/ 66 w 66"/>
                  <a:gd name="T57" fmla="*/ 109 h 10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09">
                    <a:moveTo>
                      <a:pt x="0" y="0"/>
                    </a:moveTo>
                    <a:lnTo>
                      <a:pt x="6" y="25"/>
                    </a:lnTo>
                    <a:lnTo>
                      <a:pt x="12" y="43"/>
                    </a:lnTo>
                    <a:lnTo>
                      <a:pt x="12" y="61"/>
                    </a:lnTo>
                    <a:lnTo>
                      <a:pt x="25" y="79"/>
                    </a:lnTo>
                    <a:lnTo>
                      <a:pt x="30" y="91"/>
                    </a:lnTo>
                    <a:lnTo>
                      <a:pt x="42" y="103"/>
                    </a:lnTo>
                    <a:lnTo>
                      <a:pt x="55" y="109"/>
                    </a:lnTo>
                    <a:lnTo>
                      <a:pt x="66" y="109"/>
                    </a:lnTo>
                    <a:lnTo>
                      <a:pt x="66" y="85"/>
                    </a:lnTo>
                    <a:lnTo>
                      <a:pt x="60" y="85"/>
                    </a:lnTo>
                    <a:lnTo>
                      <a:pt x="49" y="79"/>
                    </a:lnTo>
                    <a:lnTo>
                      <a:pt x="42" y="68"/>
                    </a:lnTo>
                    <a:lnTo>
                      <a:pt x="36" y="55"/>
                    </a:lnTo>
                    <a:lnTo>
                      <a:pt x="36" y="36"/>
                    </a:lnTo>
                    <a:lnTo>
                      <a:pt x="30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8" name="Freeform 61"/>
              <p:cNvSpPr>
                <a:spLocks/>
              </p:cNvSpPr>
              <p:nvPr/>
            </p:nvSpPr>
            <p:spPr bwMode="auto">
              <a:xfrm>
                <a:off x="4230" y="2324"/>
                <a:ext cx="17" cy="42"/>
              </a:xfrm>
              <a:custGeom>
                <a:avLst/>
                <a:gdLst>
                  <a:gd name="T0" fmla="*/ 17 w 49"/>
                  <a:gd name="T1" fmla="*/ 0 h 125"/>
                  <a:gd name="T2" fmla="*/ 12 w 49"/>
                  <a:gd name="T3" fmla="*/ 2 h 125"/>
                  <a:gd name="T4" fmla="*/ 9 w 49"/>
                  <a:gd name="T5" fmla="*/ 6 h 125"/>
                  <a:gd name="T6" fmla="*/ 4 w 49"/>
                  <a:gd name="T7" fmla="*/ 10 h 125"/>
                  <a:gd name="T8" fmla="*/ 2 w 49"/>
                  <a:gd name="T9" fmla="*/ 16 h 125"/>
                  <a:gd name="T10" fmla="*/ 2 w 49"/>
                  <a:gd name="T11" fmla="*/ 20 h 125"/>
                  <a:gd name="T12" fmla="*/ 0 w 49"/>
                  <a:gd name="T13" fmla="*/ 28 h 125"/>
                  <a:gd name="T14" fmla="*/ 0 w 49"/>
                  <a:gd name="T15" fmla="*/ 36 h 125"/>
                  <a:gd name="T16" fmla="*/ 0 w 49"/>
                  <a:gd name="T17" fmla="*/ 42 h 125"/>
                  <a:gd name="T18" fmla="*/ 9 w 49"/>
                  <a:gd name="T19" fmla="*/ 42 h 125"/>
                  <a:gd name="T20" fmla="*/ 9 w 49"/>
                  <a:gd name="T21" fmla="*/ 36 h 125"/>
                  <a:gd name="T22" fmla="*/ 9 w 49"/>
                  <a:gd name="T23" fmla="*/ 28 h 125"/>
                  <a:gd name="T24" fmla="*/ 10 w 49"/>
                  <a:gd name="T25" fmla="*/ 22 h 125"/>
                  <a:gd name="T26" fmla="*/ 10 w 49"/>
                  <a:gd name="T27" fmla="*/ 18 h 125"/>
                  <a:gd name="T28" fmla="*/ 12 w 49"/>
                  <a:gd name="T29" fmla="*/ 14 h 125"/>
                  <a:gd name="T30" fmla="*/ 15 w 49"/>
                  <a:gd name="T31" fmla="*/ 12 h 125"/>
                  <a:gd name="T32" fmla="*/ 17 w 49"/>
                  <a:gd name="T33" fmla="*/ 8 h 125"/>
                  <a:gd name="T34" fmla="*/ 17 w 49"/>
                  <a:gd name="T35" fmla="*/ 0 h 12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9"/>
                  <a:gd name="T55" fmla="*/ 0 h 125"/>
                  <a:gd name="T56" fmla="*/ 49 w 49"/>
                  <a:gd name="T57" fmla="*/ 125 h 12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9" h="125">
                    <a:moveTo>
                      <a:pt x="49" y="0"/>
                    </a:moveTo>
                    <a:lnTo>
                      <a:pt x="36" y="5"/>
                    </a:lnTo>
                    <a:lnTo>
                      <a:pt x="25" y="17"/>
                    </a:lnTo>
                    <a:lnTo>
                      <a:pt x="12" y="30"/>
                    </a:lnTo>
                    <a:lnTo>
                      <a:pt x="6" y="48"/>
                    </a:lnTo>
                    <a:lnTo>
                      <a:pt x="6" y="60"/>
                    </a:lnTo>
                    <a:lnTo>
                      <a:pt x="0" y="84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25" y="125"/>
                    </a:lnTo>
                    <a:lnTo>
                      <a:pt x="25" y="108"/>
                    </a:lnTo>
                    <a:lnTo>
                      <a:pt x="25" y="84"/>
                    </a:lnTo>
                    <a:lnTo>
                      <a:pt x="30" y="65"/>
                    </a:lnTo>
                    <a:lnTo>
                      <a:pt x="30" y="54"/>
                    </a:lnTo>
                    <a:lnTo>
                      <a:pt x="36" y="41"/>
                    </a:lnTo>
                    <a:lnTo>
                      <a:pt x="42" y="35"/>
                    </a:lnTo>
                    <a:lnTo>
                      <a:pt x="49" y="24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9" name="Freeform 62"/>
              <p:cNvSpPr>
                <a:spLocks/>
              </p:cNvSpPr>
              <p:nvPr/>
            </p:nvSpPr>
            <p:spPr bwMode="auto">
              <a:xfrm>
                <a:off x="4216" y="2125"/>
                <a:ext cx="4" cy="8"/>
              </a:xfrm>
              <a:custGeom>
                <a:avLst/>
                <a:gdLst>
                  <a:gd name="T0" fmla="*/ 4 w 13"/>
                  <a:gd name="T1" fmla="*/ 0 h 24"/>
                  <a:gd name="T2" fmla="*/ 0 w 13"/>
                  <a:gd name="T3" fmla="*/ 0 h 24"/>
                  <a:gd name="T4" fmla="*/ 0 w 13"/>
                  <a:gd name="T5" fmla="*/ 4 h 24"/>
                  <a:gd name="T6" fmla="*/ 0 w 13"/>
                  <a:gd name="T7" fmla="*/ 6 h 24"/>
                  <a:gd name="T8" fmla="*/ 4 w 13"/>
                  <a:gd name="T9" fmla="*/ 8 h 24"/>
                  <a:gd name="T10" fmla="*/ 4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0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0" name="Freeform 63"/>
              <p:cNvSpPr>
                <a:spLocks/>
              </p:cNvSpPr>
              <p:nvPr/>
            </p:nvSpPr>
            <p:spPr bwMode="auto">
              <a:xfrm>
                <a:off x="4220" y="2125"/>
                <a:ext cx="155" cy="8"/>
              </a:xfrm>
              <a:custGeom>
                <a:avLst/>
                <a:gdLst>
                  <a:gd name="T0" fmla="*/ 155 w 465"/>
                  <a:gd name="T1" fmla="*/ 4 h 24"/>
                  <a:gd name="T2" fmla="*/ 155 w 465"/>
                  <a:gd name="T3" fmla="*/ 0 h 24"/>
                  <a:gd name="T4" fmla="*/ 0 w 465"/>
                  <a:gd name="T5" fmla="*/ 0 h 24"/>
                  <a:gd name="T6" fmla="*/ 0 w 465"/>
                  <a:gd name="T7" fmla="*/ 8 h 24"/>
                  <a:gd name="T8" fmla="*/ 155 w 465"/>
                  <a:gd name="T9" fmla="*/ 8 h 24"/>
                  <a:gd name="T10" fmla="*/ 155 w 465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5"/>
                  <a:gd name="T19" fmla="*/ 0 h 24"/>
                  <a:gd name="T20" fmla="*/ 465 w 46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5" h="24">
                    <a:moveTo>
                      <a:pt x="465" y="13"/>
                    </a:moveTo>
                    <a:lnTo>
                      <a:pt x="465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5" y="24"/>
                    </a:lnTo>
                    <a:lnTo>
                      <a:pt x="46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1" name="Freeform 64"/>
              <p:cNvSpPr>
                <a:spLocks/>
              </p:cNvSpPr>
              <p:nvPr/>
            </p:nvSpPr>
            <p:spPr bwMode="auto">
              <a:xfrm>
                <a:off x="4375" y="2125"/>
                <a:ext cx="4" cy="8"/>
              </a:xfrm>
              <a:custGeom>
                <a:avLst/>
                <a:gdLst>
                  <a:gd name="T0" fmla="*/ 0 w 11"/>
                  <a:gd name="T1" fmla="*/ 8 h 24"/>
                  <a:gd name="T2" fmla="*/ 2 w 11"/>
                  <a:gd name="T3" fmla="*/ 6 h 24"/>
                  <a:gd name="T4" fmla="*/ 4 w 11"/>
                  <a:gd name="T5" fmla="*/ 4 h 24"/>
                  <a:gd name="T6" fmla="*/ 2 w 11"/>
                  <a:gd name="T7" fmla="*/ 0 h 24"/>
                  <a:gd name="T8" fmla="*/ 0 w 11"/>
                  <a:gd name="T9" fmla="*/ 0 h 24"/>
                  <a:gd name="T10" fmla="*/ 0 w 11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5" y="19"/>
                    </a:lnTo>
                    <a:lnTo>
                      <a:pt x="11" y="13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2" name="Freeform 65"/>
              <p:cNvSpPr>
                <a:spLocks/>
              </p:cNvSpPr>
              <p:nvPr/>
            </p:nvSpPr>
            <p:spPr bwMode="auto">
              <a:xfrm>
                <a:off x="4281" y="2318"/>
                <a:ext cx="4" cy="8"/>
              </a:xfrm>
              <a:custGeom>
                <a:avLst/>
                <a:gdLst>
                  <a:gd name="T0" fmla="*/ 4 w 13"/>
                  <a:gd name="T1" fmla="*/ 0 h 24"/>
                  <a:gd name="T2" fmla="*/ 2 w 13"/>
                  <a:gd name="T3" fmla="*/ 0 h 24"/>
                  <a:gd name="T4" fmla="*/ 0 w 13"/>
                  <a:gd name="T5" fmla="*/ 4 h 24"/>
                  <a:gd name="T6" fmla="*/ 2 w 13"/>
                  <a:gd name="T7" fmla="*/ 6 h 24"/>
                  <a:gd name="T8" fmla="*/ 4 w 13"/>
                  <a:gd name="T9" fmla="*/ 8 h 24"/>
                  <a:gd name="T10" fmla="*/ 4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5" y="0"/>
                    </a:lnTo>
                    <a:lnTo>
                      <a:pt x="0" y="13"/>
                    </a:lnTo>
                    <a:lnTo>
                      <a:pt x="5" y="19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3" name="Freeform 66"/>
              <p:cNvSpPr>
                <a:spLocks/>
              </p:cNvSpPr>
              <p:nvPr/>
            </p:nvSpPr>
            <p:spPr bwMode="auto">
              <a:xfrm>
                <a:off x="4285" y="2318"/>
                <a:ext cx="155" cy="8"/>
              </a:xfrm>
              <a:custGeom>
                <a:avLst/>
                <a:gdLst>
                  <a:gd name="T0" fmla="*/ 155 w 464"/>
                  <a:gd name="T1" fmla="*/ 4 h 24"/>
                  <a:gd name="T2" fmla="*/ 155 w 464"/>
                  <a:gd name="T3" fmla="*/ 0 h 24"/>
                  <a:gd name="T4" fmla="*/ 0 w 464"/>
                  <a:gd name="T5" fmla="*/ 0 h 24"/>
                  <a:gd name="T6" fmla="*/ 0 w 464"/>
                  <a:gd name="T7" fmla="*/ 8 h 24"/>
                  <a:gd name="T8" fmla="*/ 155 w 464"/>
                  <a:gd name="T9" fmla="*/ 8 h 24"/>
                  <a:gd name="T10" fmla="*/ 155 w 46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4"/>
                  <a:gd name="T19" fmla="*/ 0 h 24"/>
                  <a:gd name="T20" fmla="*/ 464 w 46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4" h="24">
                    <a:moveTo>
                      <a:pt x="464" y="13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4" y="24"/>
                    </a:lnTo>
                    <a:lnTo>
                      <a:pt x="46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4" name="Freeform 67"/>
              <p:cNvSpPr>
                <a:spLocks/>
              </p:cNvSpPr>
              <p:nvPr/>
            </p:nvSpPr>
            <p:spPr bwMode="auto">
              <a:xfrm>
                <a:off x="4440" y="2318"/>
                <a:ext cx="3" cy="8"/>
              </a:xfrm>
              <a:custGeom>
                <a:avLst/>
                <a:gdLst>
                  <a:gd name="T0" fmla="*/ 0 w 11"/>
                  <a:gd name="T1" fmla="*/ 8 h 24"/>
                  <a:gd name="T2" fmla="*/ 3 w 11"/>
                  <a:gd name="T3" fmla="*/ 6 h 24"/>
                  <a:gd name="T4" fmla="*/ 3 w 11"/>
                  <a:gd name="T5" fmla="*/ 4 h 24"/>
                  <a:gd name="T6" fmla="*/ 3 w 11"/>
                  <a:gd name="T7" fmla="*/ 0 h 24"/>
                  <a:gd name="T8" fmla="*/ 0 w 11"/>
                  <a:gd name="T9" fmla="*/ 0 h 24"/>
                  <a:gd name="T10" fmla="*/ 0 w 11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11" y="19"/>
                    </a:lnTo>
                    <a:lnTo>
                      <a:pt x="11" y="13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5" name="Freeform 68"/>
              <p:cNvSpPr>
                <a:spLocks/>
              </p:cNvSpPr>
              <p:nvPr/>
            </p:nvSpPr>
            <p:spPr bwMode="auto">
              <a:xfrm>
                <a:off x="4281" y="2597"/>
                <a:ext cx="4" cy="8"/>
              </a:xfrm>
              <a:custGeom>
                <a:avLst/>
                <a:gdLst>
                  <a:gd name="T0" fmla="*/ 4 w 13"/>
                  <a:gd name="T1" fmla="*/ 0 h 24"/>
                  <a:gd name="T2" fmla="*/ 2 w 13"/>
                  <a:gd name="T3" fmla="*/ 2 h 24"/>
                  <a:gd name="T4" fmla="*/ 0 w 13"/>
                  <a:gd name="T5" fmla="*/ 4 h 24"/>
                  <a:gd name="T6" fmla="*/ 2 w 13"/>
                  <a:gd name="T7" fmla="*/ 8 h 24"/>
                  <a:gd name="T8" fmla="*/ 4 w 13"/>
                  <a:gd name="T9" fmla="*/ 8 h 24"/>
                  <a:gd name="T10" fmla="*/ 4 w 13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4"/>
                  <a:gd name="T20" fmla="*/ 13 w 13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4">
                    <a:moveTo>
                      <a:pt x="13" y="0"/>
                    </a:moveTo>
                    <a:lnTo>
                      <a:pt x="5" y="5"/>
                    </a:lnTo>
                    <a:lnTo>
                      <a:pt x="0" y="13"/>
                    </a:lnTo>
                    <a:lnTo>
                      <a:pt x="5" y="24"/>
                    </a:lnTo>
                    <a:lnTo>
                      <a:pt x="13" y="24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6" name="Freeform 69"/>
              <p:cNvSpPr>
                <a:spLocks/>
              </p:cNvSpPr>
              <p:nvPr/>
            </p:nvSpPr>
            <p:spPr bwMode="auto">
              <a:xfrm>
                <a:off x="4285" y="2597"/>
                <a:ext cx="155" cy="8"/>
              </a:xfrm>
              <a:custGeom>
                <a:avLst/>
                <a:gdLst>
                  <a:gd name="T0" fmla="*/ 155 w 464"/>
                  <a:gd name="T1" fmla="*/ 4 h 24"/>
                  <a:gd name="T2" fmla="*/ 155 w 464"/>
                  <a:gd name="T3" fmla="*/ 0 h 24"/>
                  <a:gd name="T4" fmla="*/ 0 w 464"/>
                  <a:gd name="T5" fmla="*/ 0 h 24"/>
                  <a:gd name="T6" fmla="*/ 0 w 464"/>
                  <a:gd name="T7" fmla="*/ 8 h 24"/>
                  <a:gd name="T8" fmla="*/ 155 w 464"/>
                  <a:gd name="T9" fmla="*/ 8 h 24"/>
                  <a:gd name="T10" fmla="*/ 155 w 464"/>
                  <a:gd name="T11" fmla="*/ 4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4"/>
                  <a:gd name="T19" fmla="*/ 0 h 24"/>
                  <a:gd name="T20" fmla="*/ 464 w 46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4" h="24">
                    <a:moveTo>
                      <a:pt x="464" y="13"/>
                    </a:moveTo>
                    <a:lnTo>
                      <a:pt x="464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64" y="24"/>
                    </a:lnTo>
                    <a:lnTo>
                      <a:pt x="46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7" name="Freeform 70"/>
              <p:cNvSpPr>
                <a:spLocks/>
              </p:cNvSpPr>
              <p:nvPr/>
            </p:nvSpPr>
            <p:spPr bwMode="auto">
              <a:xfrm>
                <a:off x="4440" y="2597"/>
                <a:ext cx="3" cy="8"/>
              </a:xfrm>
              <a:custGeom>
                <a:avLst/>
                <a:gdLst>
                  <a:gd name="T0" fmla="*/ 0 w 11"/>
                  <a:gd name="T1" fmla="*/ 8 h 24"/>
                  <a:gd name="T2" fmla="*/ 3 w 11"/>
                  <a:gd name="T3" fmla="*/ 8 h 24"/>
                  <a:gd name="T4" fmla="*/ 3 w 11"/>
                  <a:gd name="T5" fmla="*/ 4 h 24"/>
                  <a:gd name="T6" fmla="*/ 3 w 11"/>
                  <a:gd name="T7" fmla="*/ 2 h 24"/>
                  <a:gd name="T8" fmla="*/ 0 w 11"/>
                  <a:gd name="T9" fmla="*/ 0 h 24"/>
                  <a:gd name="T10" fmla="*/ 0 w 11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4"/>
                  <a:gd name="T20" fmla="*/ 11 w 11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4">
                    <a:moveTo>
                      <a:pt x="0" y="24"/>
                    </a:moveTo>
                    <a:lnTo>
                      <a:pt x="11" y="24"/>
                    </a:lnTo>
                    <a:lnTo>
                      <a:pt x="11" y="13"/>
                    </a:lnTo>
                    <a:lnTo>
                      <a:pt x="11" y="5"/>
                    </a:lnTo>
                    <a:lnTo>
                      <a:pt x="0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8" name="Freeform 71"/>
              <p:cNvSpPr>
                <a:spLocks/>
              </p:cNvSpPr>
              <p:nvPr/>
            </p:nvSpPr>
            <p:spPr bwMode="auto">
              <a:xfrm>
                <a:off x="3329" y="2860"/>
                <a:ext cx="15" cy="26"/>
              </a:xfrm>
              <a:custGeom>
                <a:avLst/>
                <a:gdLst>
                  <a:gd name="T0" fmla="*/ 15 w 43"/>
                  <a:gd name="T1" fmla="*/ 0 h 77"/>
                  <a:gd name="T2" fmla="*/ 5 w 43"/>
                  <a:gd name="T3" fmla="*/ 4 h 77"/>
                  <a:gd name="T4" fmla="*/ 0 w 43"/>
                  <a:gd name="T5" fmla="*/ 14 h 77"/>
                  <a:gd name="T6" fmla="*/ 5 w 43"/>
                  <a:gd name="T7" fmla="*/ 22 h 77"/>
                  <a:gd name="T8" fmla="*/ 15 w 43"/>
                  <a:gd name="T9" fmla="*/ 26 h 77"/>
                  <a:gd name="T10" fmla="*/ 15 w 43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7"/>
                  <a:gd name="T20" fmla="*/ 43 w 4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7">
                    <a:moveTo>
                      <a:pt x="43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43" y="7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9" name="Rectangle 72"/>
              <p:cNvSpPr>
                <a:spLocks noChangeArrowheads="1"/>
              </p:cNvSpPr>
              <p:nvPr/>
            </p:nvSpPr>
            <p:spPr bwMode="auto">
              <a:xfrm>
                <a:off x="3344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0" name="Freeform 73"/>
              <p:cNvSpPr>
                <a:spLocks/>
              </p:cNvSpPr>
              <p:nvPr/>
            </p:nvSpPr>
            <p:spPr bwMode="auto">
              <a:xfrm>
                <a:off x="3368" y="2860"/>
                <a:ext cx="12" cy="26"/>
              </a:xfrm>
              <a:custGeom>
                <a:avLst/>
                <a:gdLst>
                  <a:gd name="T0" fmla="*/ 0 w 37"/>
                  <a:gd name="T1" fmla="*/ 26 h 77"/>
                  <a:gd name="T2" fmla="*/ 8 w 37"/>
                  <a:gd name="T3" fmla="*/ 22 h 77"/>
                  <a:gd name="T4" fmla="*/ 12 w 37"/>
                  <a:gd name="T5" fmla="*/ 14 h 77"/>
                  <a:gd name="T6" fmla="*/ 8 w 37"/>
                  <a:gd name="T7" fmla="*/ 4 h 77"/>
                  <a:gd name="T8" fmla="*/ 0 w 37"/>
                  <a:gd name="T9" fmla="*/ 0 h 77"/>
                  <a:gd name="T10" fmla="*/ 0 w 37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0" y="77"/>
                    </a:moveTo>
                    <a:lnTo>
                      <a:pt x="24" y="66"/>
                    </a:lnTo>
                    <a:lnTo>
                      <a:pt x="37" y="4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1" name="Freeform 74"/>
              <p:cNvSpPr>
                <a:spLocks/>
              </p:cNvSpPr>
              <p:nvPr/>
            </p:nvSpPr>
            <p:spPr bwMode="auto">
              <a:xfrm>
                <a:off x="3404" y="2860"/>
                <a:ext cx="12" cy="26"/>
              </a:xfrm>
              <a:custGeom>
                <a:avLst/>
                <a:gdLst>
                  <a:gd name="T0" fmla="*/ 12 w 35"/>
                  <a:gd name="T1" fmla="*/ 0 h 77"/>
                  <a:gd name="T2" fmla="*/ 4 w 35"/>
                  <a:gd name="T3" fmla="*/ 4 h 77"/>
                  <a:gd name="T4" fmla="*/ 0 w 35"/>
                  <a:gd name="T5" fmla="*/ 14 h 77"/>
                  <a:gd name="T6" fmla="*/ 4 w 35"/>
                  <a:gd name="T7" fmla="*/ 22 h 77"/>
                  <a:gd name="T8" fmla="*/ 12 w 35"/>
                  <a:gd name="T9" fmla="*/ 26 h 77"/>
                  <a:gd name="T10" fmla="*/ 12 w 35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35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5" y="77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2" name="Rectangle 75"/>
              <p:cNvSpPr>
                <a:spLocks noChangeArrowheads="1"/>
              </p:cNvSpPr>
              <p:nvPr/>
            </p:nvSpPr>
            <p:spPr bwMode="auto">
              <a:xfrm>
                <a:off x="3416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3" name="Freeform 76"/>
              <p:cNvSpPr>
                <a:spLocks/>
              </p:cNvSpPr>
              <p:nvPr/>
            </p:nvSpPr>
            <p:spPr bwMode="auto">
              <a:xfrm>
                <a:off x="3440" y="2860"/>
                <a:ext cx="12" cy="26"/>
              </a:xfrm>
              <a:custGeom>
                <a:avLst/>
                <a:gdLst>
                  <a:gd name="T0" fmla="*/ 0 w 35"/>
                  <a:gd name="T1" fmla="*/ 26 h 77"/>
                  <a:gd name="T2" fmla="*/ 10 w 35"/>
                  <a:gd name="T3" fmla="*/ 22 h 77"/>
                  <a:gd name="T4" fmla="*/ 12 w 35"/>
                  <a:gd name="T5" fmla="*/ 14 h 77"/>
                  <a:gd name="T6" fmla="*/ 10 w 35"/>
                  <a:gd name="T7" fmla="*/ 4 h 77"/>
                  <a:gd name="T8" fmla="*/ 0 w 35"/>
                  <a:gd name="T9" fmla="*/ 0 h 77"/>
                  <a:gd name="T10" fmla="*/ 0 w 35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5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4" name="Freeform 77"/>
              <p:cNvSpPr>
                <a:spLocks/>
              </p:cNvSpPr>
              <p:nvPr/>
            </p:nvSpPr>
            <p:spPr bwMode="auto">
              <a:xfrm>
                <a:off x="3478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2 w 36"/>
                  <a:gd name="T3" fmla="*/ 4 h 77"/>
                  <a:gd name="T4" fmla="*/ 0 w 36"/>
                  <a:gd name="T5" fmla="*/ 14 h 77"/>
                  <a:gd name="T6" fmla="*/ 2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5" name="Rectangle 78"/>
              <p:cNvSpPr>
                <a:spLocks noChangeArrowheads="1"/>
              </p:cNvSpPr>
              <p:nvPr/>
            </p:nvSpPr>
            <p:spPr bwMode="auto">
              <a:xfrm>
                <a:off x="3490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6" name="Freeform 79"/>
              <p:cNvSpPr>
                <a:spLocks/>
              </p:cNvSpPr>
              <p:nvPr/>
            </p:nvSpPr>
            <p:spPr bwMode="auto">
              <a:xfrm>
                <a:off x="3515" y="2860"/>
                <a:ext cx="12" cy="26"/>
              </a:xfrm>
              <a:custGeom>
                <a:avLst/>
                <a:gdLst>
                  <a:gd name="T0" fmla="*/ 0 w 36"/>
                  <a:gd name="T1" fmla="*/ 26 h 77"/>
                  <a:gd name="T2" fmla="*/ 8 w 36"/>
                  <a:gd name="T3" fmla="*/ 22 h 77"/>
                  <a:gd name="T4" fmla="*/ 12 w 36"/>
                  <a:gd name="T5" fmla="*/ 14 h 77"/>
                  <a:gd name="T6" fmla="*/ 8 w 36"/>
                  <a:gd name="T7" fmla="*/ 4 h 77"/>
                  <a:gd name="T8" fmla="*/ 0 w 36"/>
                  <a:gd name="T9" fmla="*/ 0 h 77"/>
                  <a:gd name="T10" fmla="*/ 0 w 36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23" y="66"/>
                    </a:lnTo>
                    <a:lnTo>
                      <a:pt x="36" y="42"/>
                    </a:lnTo>
                    <a:lnTo>
                      <a:pt x="23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7" name="Freeform 80"/>
              <p:cNvSpPr>
                <a:spLocks/>
              </p:cNvSpPr>
              <p:nvPr/>
            </p:nvSpPr>
            <p:spPr bwMode="auto">
              <a:xfrm>
                <a:off x="3551" y="2860"/>
                <a:ext cx="12" cy="26"/>
              </a:xfrm>
              <a:custGeom>
                <a:avLst/>
                <a:gdLst>
                  <a:gd name="T0" fmla="*/ 12 w 37"/>
                  <a:gd name="T1" fmla="*/ 0 h 77"/>
                  <a:gd name="T2" fmla="*/ 4 w 37"/>
                  <a:gd name="T3" fmla="*/ 4 h 77"/>
                  <a:gd name="T4" fmla="*/ 0 w 37"/>
                  <a:gd name="T5" fmla="*/ 14 h 77"/>
                  <a:gd name="T6" fmla="*/ 4 w 37"/>
                  <a:gd name="T7" fmla="*/ 22 h 77"/>
                  <a:gd name="T8" fmla="*/ 12 w 37"/>
                  <a:gd name="T9" fmla="*/ 26 h 77"/>
                  <a:gd name="T10" fmla="*/ 12 w 37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37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7" y="7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8" name="Rectangle 81"/>
              <p:cNvSpPr>
                <a:spLocks noChangeArrowheads="1"/>
              </p:cNvSpPr>
              <p:nvPr/>
            </p:nvSpPr>
            <p:spPr bwMode="auto">
              <a:xfrm>
                <a:off x="3563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9" name="Freeform 82"/>
              <p:cNvSpPr>
                <a:spLocks/>
              </p:cNvSpPr>
              <p:nvPr/>
            </p:nvSpPr>
            <p:spPr bwMode="auto">
              <a:xfrm>
                <a:off x="3587" y="2860"/>
                <a:ext cx="14" cy="26"/>
              </a:xfrm>
              <a:custGeom>
                <a:avLst/>
                <a:gdLst>
                  <a:gd name="T0" fmla="*/ 0 w 43"/>
                  <a:gd name="T1" fmla="*/ 26 h 77"/>
                  <a:gd name="T2" fmla="*/ 10 w 43"/>
                  <a:gd name="T3" fmla="*/ 22 h 77"/>
                  <a:gd name="T4" fmla="*/ 14 w 43"/>
                  <a:gd name="T5" fmla="*/ 14 h 77"/>
                  <a:gd name="T6" fmla="*/ 10 w 43"/>
                  <a:gd name="T7" fmla="*/ 4 h 77"/>
                  <a:gd name="T8" fmla="*/ 0 w 43"/>
                  <a:gd name="T9" fmla="*/ 0 h 77"/>
                  <a:gd name="T10" fmla="*/ 0 w 43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7"/>
                  <a:gd name="T20" fmla="*/ 43 w 43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7">
                    <a:moveTo>
                      <a:pt x="0" y="77"/>
                    </a:moveTo>
                    <a:lnTo>
                      <a:pt x="30" y="66"/>
                    </a:lnTo>
                    <a:lnTo>
                      <a:pt x="43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0" name="Freeform 83"/>
              <p:cNvSpPr>
                <a:spLocks/>
              </p:cNvSpPr>
              <p:nvPr/>
            </p:nvSpPr>
            <p:spPr bwMode="auto">
              <a:xfrm>
                <a:off x="3625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2 w 36"/>
                  <a:gd name="T3" fmla="*/ 4 h 77"/>
                  <a:gd name="T4" fmla="*/ 0 w 36"/>
                  <a:gd name="T5" fmla="*/ 14 h 77"/>
                  <a:gd name="T6" fmla="*/ 2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1" name="Rectangle 84"/>
              <p:cNvSpPr>
                <a:spLocks noChangeArrowheads="1"/>
              </p:cNvSpPr>
              <p:nvPr/>
            </p:nvSpPr>
            <p:spPr bwMode="auto">
              <a:xfrm>
                <a:off x="3637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2" name="Freeform 85"/>
              <p:cNvSpPr>
                <a:spLocks/>
              </p:cNvSpPr>
              <p:nvPr/>
            </p:nvSpPr>
            <p:spPr bwMode="auto">
              <a:xfrm>
                <a:off x="3661" y="2860"/>
                <a:ext cx="12" cy="26"/>
              </a:xfrm>
              <a:custGeom>
                <a:avLst/>
                <a:gdLst>
                  <a:gd name="T0" fmla="*/ 0 w 36"/>
                  <a:gd name="T1" fmla="*/ 26 h 77"/>
                  <a:gd name="T2" fmla="*/ 10 w 36"/>
                  <a:gd name="T3" fmla="*/ 22 h 77"/>
                  <a:gd name="T4" fmla="*/ 12 w 36"/>
                  <a:gd name="T5" fmla="*/ 14 h 77"/>
                  <a:gd name="T6" fmla="*/ 10 w 36"/>
                  <a:gd name="T7" fmla="*/ 4 h 77"/>
                  <a:gd name="T8" fmla="*/ 0 w 36"/>
                  <a:gd name="T9" fmla="*/ 0 h 77"/>
                  <a:gd name="T10" fmla="*/ 0 w 36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6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3" name="Line 86"/>
              <p:cNvSpPr>
                <a:spLocks noChangeShapeType="1"/>
              </p:cNvSpPr>
              <p:nvPr/>
            </p:nvSpPr>
            <p:spPr bwMode="auto">
              <a:xfrm flipV="1">
                <a:off x="3247" y="2754"/>
                <a:ext cx="1" cy="28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4" name="Rectangle 87"/>
              <p:cNvSpPr>
                <a:spLocks noChangeArrowheads="1"/>
              </p:cNvSpPr>
              <p:nvPr/>
            </p:nvSpPr>
            <p:spPr bwMode="auto">
              <a:xfrm>
                <a:off x="3247" y="2716"/>
                <a:ext cx="147" cy="369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5" name="Freeform 88"/>
              <p:cNvSpPr>
                <a:spLocks/>
              </p:cNvSpPr>
              <p:nvPr/>
            </p:nvSpPr>
            <p:spPr bwMode="auto">
              <a:xfrm>
                <a:off x="3215" y="2649"/>
                <a:ext cx="32" cy="436"/>
              </a:xfrm>
              <a:custGeom>
                <a:avLst/>
                <a:gdLst>
                  <a:gd name="T0" fmla="*/ 32 w 97"/>
                  <a:gd name="T1" fmla="*/ 66 h 1306"/>
                  <a:gd name="T2" fmla="*/ 0 w 97"/>
                  <a:gd name="T3" fmla="*/ 0 h 1306"/>
                  <a:gd name="T4" fmla="*/ 0 w 97"/>
                  <a:gd name="T5" fmla="*/ 370 h 1306"/>
                  <a:gd name="T6" fmla="*/ 32 w 97"/>
                  <a:gd name="T7" fmla="*/ 436 h 1306"/>
                  <a:gd name="T8" fmla="*/ 32 w 97"/>
                  <a:gd name="T9" fmla="*/ 66 h 1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06"/>
                  <a:gd name="T17" fmla="*/ 97 w 97"/>
                  <a:gd name="T18" fmla="*/ 1306 h 1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06">
                    <a:moveTo>
                      <a:pt x="97" y="199"/>
                    </a:moveTo>
                    <a:lnTo>
                      <a:pt x="0" y="0"/>
                    </a:lnTo>
                    <a:lnTo>
                      <a:pt x="0" y="1107"/>
                    </a:lnTo>
                    <a:lnTo>
                      <a:pt x="97" y="1306"/>
                    </a:lnTo>
                    <a:lnTo>
                      <a:pt x="97" y="19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6" name="Freeform 89"/>
              <p:cNvSpPr>
                <a:spLocks/>
              </p:cNvSpPr>
              <p:nvPr/>
            </p:nvSpPr>
            <p:spPr bwMode="auto">
              <a:xfrm>
                <a:off x="3211" y="2645"/>
                <a:ext cx="40" cy="73"/>
              </a:xfrm>
              <a:custGeom>
                <a:avLst/>
                <a:gdLst>
                  <a:gd name="T0" fmla="*/ 8 w 120"/>
                  <a:gd name="T1" fmla="*/ 4 h 218"/>
                  <a:gd name="T2" fmla="*/ 0 w 120"/>
                  <a:gd name="T3" fmla="*/ 6 h 218"/>
                  <a:gd name="T4" fmla="*/ 32 w 120"/>
                  <a:gd name="T5" fmla="*/ 73 h 218"/>
                  <a:gd name="T6" fmla="*/ 40 w 120"/>
                  <a:gd name="T7" fmla="*/ 69 h 218"/>
                  <a:gd name="T8" fmla="*/ 8 w 120"/>
                  <a:gd name="T9" fmla="*/ 2 h 218"/>
                  <a:gd name="T10" fmla="*/ 0 w 120"/>
                  <a:gd name="T11" fmla="*/ 4 h 218"/>
                  <a:gd name="T12" fmla="*/ 8 w 120"/>
                  <a:gd name="T13" fmla="*/ 2 h 218"/>
                  <a:gd name="T14" fmla="*/ 6 w 120"/>
                  <a:gd name="T15" fmla="*/ 0 h 218"/>
                  <a:gd name="T16" fmla="*/ 2 w 120"/>
                  <a:gd name="T17" fmla="*/ 0 h 218"/>
                  <a:gd name="T18" fmla="*/ 0 w 120"/>
                  <a:gd name="T19" fmla="*/ 4 h 218"/>
                  <a:gd name="T20" fmla="*/ 0 w 120"/>
                  <a:gd name="T21" fmla="*/ 6 h 218"/>
                  <a:gd name="T22" fmla="*/ 8 w 120"/>
                  <a:gd name="T23" fmla="*/ 4 h 2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8"/>
                  <a:gd name="T38" fmla="*/ 120 w 120"/>
                  <a:gd name="T39" fmla="*/ 218 h 2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8">
                    <a:moveTo>
                      <a:pt x="24" y="13"/>
                    </a:moveTo>
                    <a:lnTo>
                      <a:pt x="0" y="19"/>
                    </a:lnTo>
                    <a:lnTo>
                      <a:pt x="96" y="218"/>
                    </a:lnTo>
                    <a:lnTo>
                      <a:pt x="120" y="205"/>
                    </a:lnTo>
                    <a:lnTo>
                      <a:pt x="24" y="6"/>
                    </a:lnTo>
                    <a:lnTo>
                      <a:pt x="0" y="13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7" name="Freeform 90"/>
              <p:cNvSpPr>
                <a:spLocks/>
              </p:cNvSpPr>
              <p:nvPr/>
            </p:nvSpPr>
            <p:spPr bwMode="auto">
              <a:xfrm>
                <a:off x="3211" y="2649"/>
                <a:ext cx="8" cy="373"/>
              </a:xfrm>
              <a:custGeom>
                <a:avLst/>
                <a:gdLst>
                  <a:gd name="T0" fmla="*/ 8 w 24"/>
                  <a:gd name="T1" fmla="*/ 367 h 1119"/>
                  <a:gd name="T2" fmla="*/ 8 w 24"/>
                  <a:gd name="T3" fmla="*/ 369 h 1119"/>
                  <a:gd name="T4" fmla="*/ 8 w 24"/>
                  <a:gd name="T5" fmla="*/ 0 h 1119"/>
                  <a:gd name="T6" fmla="*/ 0 w 24"/>
                  <a:gd name="T7" fmla="*/ 0 h 1119"/>
                  <a:gd name="T8" fmla="*/ 0 w 24"/>
                  <a:gd name="T9" fmla="*/ 369 h 1119"/>
                  <a:gd name="T10" fmla="*/ 0 w 24"/>
                  <a:gd name="T11" fmla="*/ 371 h 1119"/>
                  <a:gd name="T12" fmla="*/ 0 w 24"/>
                  <a:gd name="T13" fmla="*/ 369 h 1119"/>
                  <a:gd name="T14" fmla="*/ 0 w 24"/>
                  <a:gd name="T15" fmla="*/ 373 h 1119"/>
                  <a:gd name="T16" fmla="*/ 4 w 24"/>
                  <a:gd name="T17" fmla="*/ 373 h 1119"/>
                  <a:gd name="T18" fmla="*/ 6 w 24"/>
                  <a:gd name="T19" fmla="*/ 373 h 1119"/>
                  <a:gd name="T20" fmla="*/ 8 w 24"/>
                  <a:gd name="T21" fmla="*/ 369 h 1119"/>
                  <a:gd name="T22" fmla="*/ 8 w 24"/>
                  <a:gd name="T23" fmla="*/ 367 h 1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19"/>
                  <a:gd name="T38" fmla="*/ 24 w 24"/>
                  <a:gd name="T39" fmla="*/ 1119 h 1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19">
                    <a:moveTo>
                      <a:pt x="24" y="1101"/>
                    </a:moveTo>
                    <a:lnTo>
                      <a:pt x="24" y="110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0" y="1113"/>
                    </a:lnTo>
                    <a:lnTo>
                      <a:pt x="0" y="1107"/>
                    </a:lnTo>
                    <a:lnTo>
                      <a:pt x="0" y="1119"/>
                    </a:lnTo>
                    <a:lnTo>
                      <a:pt x="12" y="1119"/>
                    </a:lnTo>
                    <a:lnTo>
                      <a:pt x="18" y="1119"/>
                    </a:lnTo>
                    <a:lnTo>
                      <a:pt x="24" y="1107"/>
                    </a:lnTo>
                    <a:lnTo>
                      <a:pt x="24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8" name="Freeform 91"/>
              <p:cNvSpPr>
                <a:spLocks/>
              </p:cNvSpPr>
              <p:nvPr/>
            </p:nvSpPr>
            <p:spPr bwMode="auto">
              <a:xfrm>
                <a:off x="3211" y="3016"/>
                <a:ext cx="40" cy="72"/>
              </a:xfrm>
              <a:custGeom>
                <a:avLst/>
                <a:gdLst>
                  <a:gd name="T0" fmla="*/ 32 w 120"/>
                  <a:gd name="T1" fmla="*/ 68 h 216"/>
                  <a:gd name="T2" fmla="*/ 40 w 120"/>
                  <a:gd name="T3" fmla="*/ 66 h 216"/>
                  <a:gd name="T4" fmla="*/ 8 w 120"/>
                  <a:gd name="T5" fmla="*/ 0 h 216"/>
                  <a:gd name="T6" fmla="*/ 0 w 120"/>
                  <a:gd name="T7" fmla="*/ 4 h 216"/>
                  <a:gd name="T8" fmla="*/ 32 w 120"/>
                  <a:gd name="T9" fmla="*/ 70 h 216"/>
                  <a:gd name="T10" fmla="*/ 40 w 120"/>
                  <a:gd name="T11" fmla="*/ 68 h 216"/>
                  <a:gd name="T12" fmla="*/ 32 w 120"/>
                  <a:gd name="T13" fmla="*/ 70 h 216"/>
                  <a:gd name="T14" fmla="*/ 34 w 120"/>
                  <a:gd name="T15" fmla="*/ 72 h 216"/>
                  <a:gd name="T16" fmla="*/ 38 w 120"/>
                  <a:gd name="T17" fmla="*/ 72 h 216"/>
                  <a:gd name="T18" fmla="*/ 40 w 120"/>
                  <a:gd name="T19" fmla="*/ 70 h 216"/>
                  <a:gd name="T20" fmla="*/ 40 w 120"/>
                  <a:gd name="T21" fmla="*/ 66 h 216"/>
                  <a:gd name="T22" fmla="*/ 32 w 120"/>
                  <a:gd name="T23" fmla="*/ 68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96" y="205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96" y="211"/>
                    </a:lnTo>
                    <a:lnTo>
                      <a:pt x="120" y="205"/>
                    </a:lnTo>
                    <a:lnTo>
                      <a:pt x="96" y="211"/>
                    </a:lnTo>
                    <a:lnTo>
                      <a:pt x="103" y="216"/>
                    </a:lnTo>
                    <a:lnTo>
                      <a:pt x="114" y="216"/>
                    </a:lnTo>
                    <a:lnTo>
                      <a:pt x="120" y="211"/>
                    </a:lnTo>
                    <a:lnTo>
                      <a:pt x="120" y="199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9" name="Freeform 92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0 w 24"/>
                  <a:gd name="T1" fmla="*/ 6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8 w 24"/>
                  <a:gd name="T11" fmla="*/ 2 h 1120"/>
                  <a:gd name="T12" fmla="*/ 8 w 24"/>
                  <a:gd name="T13" fmla="*/ 4 h 1120"/>
                  <a:gd name="T14" fmla="*/ 6 w 24"/>
                  <a:gd name="T15" fmla="*/ 2 h 1120"/>
                  <a:gd name="T16" fmla="*/ 4 w 24"/>
                  <a:gd name="T17" fmla="*/ 0 h 1120"/>
                  <a:gd name="T18" fmla="*/ 0 w 24"/>
                  <a:gd name="T19" fmla="*/ 2 h 1120"/>
                  <a:gd name="T20" fmla="*/ 0 w 24"/>
                  <a:gd name="T21" fmla="*/ 4 h 1120"/>
                  <a:gd name="T22" fmla="*/ 0 w 24"/>
                  <a:gd name="T23" fmla="*/ 6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9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24" y="6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0" name="Freeform 93"/>
              <p:cNvSpPr>
                <a:spLocks/>
              </p:cNvSpPr>
              <p:nvPr/>
            </p:nvSpPr>
            <p:spPr bwMode="auto">
              <a:xfrm>
                <a:off x="3239" y="2655"/>
                <a:ext cx="107" cy="53"/>
              </a:xfrm>
              <a:custGeom>
                <a:avLst/>
                <a:gdLst>
                  <a:gd name="T0" fmla="*/ 0 w 320"/>
                  <a:gd name="T1" fmla="*/ 0 h 158"/>
                  <a:gd name="T2" fmla="*/ 107 w 320"/>
                  <a:gd name="T3" fmla="*/ 0 h 158"/>
                  <a:gd name="T4" fmla="*/ 107 w 320"/>
                  <a:gd name="T5" fmla="*/ 53 h 158"/>
                  <a:gd name="T6" fmla="*/ 20 w 320"/>
                  <a:gd name="T7" fmla="*/ 53 h 158"/>
                  <a:gd name="T8" fmla="*/ 0 w 320"/>
                  <a:gd name="T9" fmla="*/ 0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58"/>
                  <a:gd name="T17" fmla="*/ 320 w 320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58">
                    <a:moveTo>
                      <a:pt x="0" y="0"/>
                    </a:moveTo>
                    <a:lnTo>
                      <a:pt x="320" y="0"/>
                    </a:lnTo>
                    <a:lnTo>
                      <a:pt x="320" y="158"/>
                    </a:lnTo>
                    <a:lnTo>
                      <a:pt x="60" y="1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1" name="Freeform 94"/>
              <p:cNvSpPr>
                <a:spLocks noEditPoints="1"/>
              </p:cNvSpPr>
              <p:nvPr/>
            </p:nvSpPr>
            <p:spPr bwMode="auto">
              <a:xfrm>
                <a:off x="3215" y="2647"/>
                <a:ext cx="177" cy="71"/>
              </a:xfrm>
              <a:custGeom>
                <a:avLst/>
                <a:gdLst>
                  <a:gd name="T0" fmla="*/ 0 w 531"/>
                  <a:gd name="T1" fmla="*/ 0 h 212"/>
                  <a:gd name="T2" fmla="*/ 30 w 531"/>
                  <a:gd name="T3" fmla="*/ 71 h 212"/>
                  <a:gd name="T4" fmla="*/ 177 w 531"/>
                  <a:gd name="T5" fmla="*/ 71 h 212"/>
                  <a:gd name="T6" fmla="*/ 147 w 531"/>
                  <a:gd name="T7" fmla="*/ 0 h 212"/>
                  <a:gd name="T8" fmla="*/ 0 w 531"/>
                  <a:gd name="T9" fmla="*/ 0 h 212"/>
                  <a:gd name="T10" fmla="*/ 22 w 531"/>
                  <a:gd name="T11" fmla="*/ 10 h 212"/>
                  <a:gd name="T12" fmla="*/ 44 w 531"/>
                  <a:gd name="T13" fmla="*/ 61 h 212"/>
                  <a:gd name="T14" fmla="*/ 155 w 531"/>
                  <a:gd name="T15" fmla="*/ 61 h 212"/>
                  <a:gd name="T16" fmla="*/ 133 w 531"/>
                  <a:gd name="T17" fmla="*/ 10 h 212"/>
                  <a:gd name="T18" fmla="*/ 22 w 531"/>
                  <a:gd name="T19" fmla="*/ 10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212"/>
                  <a:gd name="T32" fmla="*/ 531 w 531"/>
                  <a:gd name="T33" fmla="*/ 212 h 2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212">
                    <a:moveTo>
                      <a:pt x="0" y="0"/>
                    </a:moveTo>
                    <a:lnTo>
                      <a:pt x="91" y="212"/>
                    </a:lnTo>
                    <a:lnTo>
                      <a:pt x="531" y="212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  <a:moveTo>
                      <a:pt x="66" y="30"/>
                    </a:moveTo>
                    <a:lnTo>
                      <a:pt x="132" y="182"/>
                    </a:lnTo>
                    <a:lnTo>
                      <a:pt x="465" y="182"/>
                    </a:lnTo>
                    <a:lnTo>
                      <a:pt x="398" y="30"/>
                    </a:lnTo>
                    <a:lnTo>
                      <a:pt x="66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2" name="Freeform 95"/>
              <p:cNvSpPr>
                <a:spLocks/>
              </p:cNvSpPr>
              <p:nvPr/>
            </p:nvSpPr>
            <p:spPr bwMode="auto">
              <a:xfrm>
                <a:off x="3211" y="2645"/>
                <a:ext cx="4" cy="8"/>
              </a:xfrm>
              <a:custGeom>
                <a:avLst/>
                <a:gdLst>
                  <a:gd name="T0" fmla="*/ 4 w 12"/>
                  <a:gd name="T1" fmla="*/ 0 h 24"/>
                  <a:gd name="T2" fmla="*/ 0 w 12"/>
                  <a:gd name="T3" fmla="*/ 2 h 24"/>
                  <a:gd name="T4" fmla="*/ 0 w 12"/>
                  <a:gd name="T5" fmla="*/ 4 h 24"/>
                  <a:gd name="T6" fmla="*/ 0 w 12"/>
                  <a:gd name="T7" fmla="*/ 8 h 24"/>
                  <a:gd name="T8" fmla="*/ 4 w 12"/>
                  <a:gd name="T9" fmla="*/ 8 h 24"/>
                  <a:gd name="T10" fmla="*/ 4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0" y="24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3" name="Freeform 96"/>
              <p:cNvSpPr>
                <a:spLocks/>
              </p:cNvSpPr>
              <p:nvPr/>
            </p:nvSpPr>
            <p:spPr bwMode="auto">
              <a:xfrm>
                <a:off x="3215" y="2645"/>
                <a:ext cx="153" cy="8"/>
              </a:xfrm>
              <a:custGeom>
                <a:avLst/>
                <a:gdLst>
                  <a:gd name="T0" fmla="*/ 153 w 458"/>
                  <a:gd name="T1" fmla="*/ 2 h 24"/>
                  <a:gd name="T2" fmla="*/ 149 w 458"/>
                  <a:gd name="T3" fmla="*/ 0 h 24"/>
                  <a:gd name="T4" fmla="*/ 0 w 458"/>
                  <a:gd name="T5" fmla="*/ 0 h 24"/>
                  <a:gd name="T6" fmla="*/ 0 w 458"/>
                  <a:gd name="T7" fmla="*/ 8 h 24"/>
                  <a:gd name="T8" fmla="*/ 149 w 458"/>
                  <a:gd name="T9" fmla="*/ 8 h 24"/>
                  <a:gd name="T10" fmla="*/ 145 w 458"/>
                  <a:gd name="T11" fmla="*/ 6 h 24"/>
                  <a:gd name="T12" fmla="*/ 149 w 458"/>
                  <a:gd name="T13" fmla="*/ 8 h 24"/>
                  <a:gd name="T14" fmla="*/ 151 w 458"/>
                  <a:gd name="T15" fmla="*/ 8 h 24"/>
                  <a:gd name="T16" fmla="*/ 153 w 458"/>
                  <a:gd name="T17" fmla="*/ 4 h 24"/>
                  <a:gd name="T18" fmla="*/ 151 w 458"/>
                  <a:gd name="T19" fmla="*/ 2 h 24"/>
                  <a:gd name="T20" fmla="*/ 149 w 458"/>
                  <a:gd name="T21" fmla="*/ 0 h 24"/>
                  <a:gd name="T22" fmla="*/ 153 w 458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6"/>
                    </a:moveTo>
                    <a:lnTo>
                      <a:pt x="44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6" y="24"/>
                    </a:lnTo>
                    <a:lnTo>
                      <a:pt x="435" y="19"/>
                    </a:lnTo>
                    <a:lnTo>
                      <a:pt x="446" y="24"/>
                    </a:lnTo>
                    <a:lnTo>
                      <a:pt x="452" y="24"/>
                    </a:lnTo>
                    <a:lnTo>
                      <a:pt x="458" y="13"/>
                    </a:lnTo>
                    <a:lnTo>
                      <a:pt x="452" y="6"/>
                    </a:lnTo>
                    <a:lnTo>
                      <a:pt x="446" y="0"/>
                    </a:lnTo>
                    <a:lnTo>
                      <a:pt x="4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4" name="Freeform 97"/>
              <p:cNvSpPr>
                <a:spLocks/>
              </p:cNvSpPr>
              <p:nvPr/>
            </p:nvSpPr>
            <p:spPr bwMode="auto">
              <a:xfrm>
                <a:off x="3360" y="2647"/>
                <a:ext cx="40" cy="71"/>
              </a:xfrm>
              <a:custGeom>
                <a:avLst/>
                <a:gdLst>
                  <a:gd name="T0" fmla="*/ 34 w 120"/>
                  <a:gd name="T1" fmla="*/ 69 h 212"/>
                  <a:gd name="T2" fmla="*/ 40 w 120"/>
                  <a:gd name="T3" fmla="*/ 67 h 212"/>
                  <a:gd name="T4" fmla="*/ 8 w 120"/>
                  <a:gd name="T5" fmla="*/ 0 h 212"/>
                  <a:gd name="T6" fmla="*/ 0 w 120"/>
                  <a:gd name="T7" fmla="*/ 4 h 212"/>
                  <a:gd name="T8" fmla="*/ 30 w 120"/>
                  <a:gd name="T9" fmla="*/ 71 h 212"/>
                  <a:gd name="T10" fmla="*/ 34 w 120"/>
                  <a:gd name="T11" fmla="*/ 69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12"/>
                  <a:gd name="T20" fmla="*/ 120 w 120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12">
                    <a:moveTo>
                      <a:pt x="102" y="206"/>
                    </a:moveTo>
                    <a:lnTo>
                      <a:pt x="120" y="199"/>
                    </a:lnTo>
                    <a:lnTo>
                      <a:pt x="23" y="0"/>
                    </a:lnTo>
                    <a:lnTo>
                      <a:pt x="0" y="13"/>
                    </a:lnTo>
                    <a:lnTo>
                      <a:pt x="90" y="212"/>
                    </a:lnTo>
                    <a:lnTo>
                      <a:pt x="102" y="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5" name="Freeform 98"/>
              <p:cNvSpPr>
                <a:spLocks/>
              </p:cNvSpPr>
              <p:nvPr/>
            </p:nvSpPr>
            <p:spPr bwMode="auto">
              <a:xfrm>
                <a:off x="3390" y="2713"/>
                <a:ext cx="10" cy="6"/>
              </a:xfrm>
              <a:custGeom>
                <a:avLst/>
                <a:gdLst>
                  <a:gd name="T0" fmla="*/ 0 w 30"/>
                  <a:gd name="T1" fmla="*/ 4 h 18"/>
                  <a:gd name="T2" fmla="*/ 2 w 30"/>
                  <a:gd name="T3" fmla="*/ 6 h 18"/>
                  <a:gd name="T4" fmla="*/ 6 w 30"/>
                  <a:gd name="T5" fmla="*/ 6 h 18"/>
                  <a:gd name="T6" fmla="*/ 10 w 30"/>
                  <a:gd name="T7" fmla="*/ 4 h 18"/>
                  <a:gd name="T8" fmla="*/ 10 w 30"/>
                  <a:gd name="T9" fmla="*/ 0 h 18"/>
                  <a:gd name="T10" fmla="*/ 0 w 30"/>
                  <a:gd name="T11" fmla="*/ 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0" y="13"/>
                    </a:moveTo>
                    <a:lnTo>
                      <a:pt x="6" y="18"/>
                    </a:lnTo>
                    <a:lnTo>
                      <a:pt x="17" y="18"/>
                    </a:lnTo>
                    <a:lnTo>
                      <a:pt x="30" y="13"/>
                    </a:lnTo>
                    <a:lnTo>
                      <a:pt x="30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6" name="Freeform 99"/>
              <p:cNvSpPr>
                <a:spLocks/>
              </p:cNvSpPr>
              <p:nvPr/>
            </p:nvSpPr>
            <p:spPr bwMode="auto">
              <a:xfrm>
                <a:off x="3346" y="2657"/>
                <a:ext cx="26" cy="51"/>
              </a:xfrm>
              <a:custGeom>
                <a:avLst/>
                <a:gdLst>
                  <a:gd name="T0" fmla="*/ 0 w 79"/>
                  <a:gd name="T1" fmla="*/ 0 h 152"/>
                  <a:gd name="T2" fmla="*/ 0 w 79"/>
                  <a:gd name="T3" fmla="*/ 51 h 152"/>
                  <a:gd name="T4" fmla="*/ 26 w 79"/>
                  <a:gd name="T5" fmla="*/ 51 h 152"/>
                  <a:gd name="T6" fmla="*/ 0 w 79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2"/>
                  <a:gd name="T14" fmla="*/ 79 w 79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2">
                    <a:moveTo>
                      <a:pt x="0" y="0"/>
                    </a:moveTo>
                    <a:lnTo>
                      <a:pt x="0" y="152"/>
                    </a:lnTo>
                    <a:lnTo>
                      <a:pt x="79" y="1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7" name="Freeform 100"/>
              <p:cNvSpPr>
                <a:spLocks/>
              </p:cNvSpPr>
              <p:nvPr/>
            </p:nvSpPr>
            <p:spPr bwMode="auto">
              <a:xfrm>
                <a:off x="3346" y="2657"/>
                <a:ext cx="26" cy="51"/>
              </a:xfrm>
              <a:custGeom>
                <a:avLst/>
                <a:gdLst>
                  <a:gd name="T0" fmla="*/ 0 w 79"/>
                  <a:gd name="T1" fmla="*/ 0 h 152"/>
                  <a:gd name="T2" fmla="*/ 0 w 79"/>
                  <a:gd name="T3" fmla="*/ 51 h 152"/>
                  <a:gd name="T4" fmla="*/ 26 w 79"/>
                  <a:gd name="T5" fmla="*/ 51 h 152"/>
                  <a:gd name="T6" fmla="*/ 0 w 79"/>
                  <a:gd name="T7" fmla="*/ 0 h 15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2"/>
                  <a:gd name="T14" fmla="*/ 79 w 79"/>
                  <a:gd name="T15" fmla="*/ 152 h 15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2">
                    <a:moveTo>
                      <a:pt x="0" y="0"/>
                    </a:moveTo>
                    <a:lnTo>
                      <a:pt x="0" y="152"/>
                    </a:lnTo>
                    <a:lnTo>
                      <a:pt x="79" y="152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8" name="Freeform 101"/>
              <p:cNvSpPr>
                <a:spLocks/>
              </p:cNvSpPr>
              <p:nvPr/>
            </p:nvSpPr>
            <p:spPr bwMode="auto">
              <a:xfrm>
                <a:off x="3233" y="2655"/>
                <a:ext cx="30" cy="56"/>
              </a:xfrm>
              <a:custGeom>
                <a:avLst/>
                <a:gdLst>
                  <a:gd name="T0" fmla="*/ 26 w 91"/>
                  <a:gd name="T1" fmla="*/ 48 h 169"/>
                  <a:gd name="T2" fmla="*/ 30 w 91"/>
                  <a:gd name="T3" fmla="*/ 50 h 169"/>
                  <a:gd name="T4" fmla="*/ 8 w 91"/>
                  <a:gd name="T5" fmla="*/ 0 h 169"/>
                  <a:gd name="T6" fmla="*/ 0 w 91"/>
                  <a:gd name="T7" fmla="*/ 4 h 169"/>
                  <a:gd name="T8" fmla="*/ 22 w 91"/>
                  <a:gd name="T9" fmla="*/ 54 h 169"/>
                  <a:gd name="T10" fmla="*/ 26 w 91"/>
                  <a:gd name="T11" fmla="*/ 56 h 169"/>
                  <a:gd name="T12" fmla="*/ 22 w 91"/>
                  <a:gd name="T13" fmla="*/ 54 h 169"/>
                  <a:gd name="T14" fmla="*/ 24 w 91"/>
                  <a:gd name="T15" fmla="*/ 56 h 169"/>
                  <a:gd name="T16" fmla="*/ 28 w 91"/>
                  <a:gd name="T17" fmla="*/ 56 h 169"/>
                  <a:gd name="T18" fmla="*/ 30 w 91"/>
                  <a:gd name="T19" fmla="*/ 54 h 169"/>
                  <a:gd name="T20" fmla="*/ 30 w 91"/>
                  <a:gd name="T21" fmla="*/ 50 h 169"/>
                  <a:gd name="T22" fmla="*/ 26 w 91"/>
                  <a:gd name="T23" fmla="*/ 48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169"/>
                  <a:gd name="T38" fmla="*/ 91 w 91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169">
                    <a:moveTo>
                      <a:pt x="78" y="145"/>
                    </a:moveTo>
                    <a:lnTo>
                      <a:pt x="91" y="150"/>
                    </a:lnTo>
                    <a:lnTo>
                      <a:pt x="24" y="0"/>
                    </a:lnTo>
                    <a:lnTo>
                      <a:pt x="0" y="13"/>
                    </a:lnTo>
                    <a:lnTo>
                      <a:pt x="67" y="163"/>
                    </a:lnTo>
                    <a:lnTo>
                      <a:pt x="78" y="169"/>
                    </a:lnTo>
                    <a:lnTo>
                      <a:pt x="67" y="163"/>
                    </a:lnTo>
                    <a:lnTo>
                      <a:pt x="73" y="169"/>
                    </a:lnTo>
                    <a:lnTo>
                      <a:pt x="84" y="169"/>
                    </a:lnTo>
                    <a:lnTo>
                      <a:pt x="91" y="163"/>
                    </a:lnTo>
                    <a:lnTo>
                      <a:pt x="91" y="150"/>
                    </a:lnTo>
                    <a:lnTo>
                      <a:pt x="78" y="1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9" name="Freeform 102"/>
              <p:cNvSpPr>
                <a:spLocks/>
              </p:cNvSpPr>
              <p:nvPr/>
            </p:nvSpPr>
            <p:spPr bwMode="auto">
              <a:xfrm>
                <a:off x="3259" y="2703"/>
                <a:ext cx="115" cy="8"/>
              </a:xfrm>
              <a:custGeom>
                <a:avLst/>
                <a:gdLst>
                  <a:gd name="T0" fmla="*/ 107 w 344"/>
                  <a:gd name="T1" fmla="*/ 6 h 24"/>
                  <a:gd name="T2" fmla="*/ 111 w 344"/>
                  <a:gd name="T3" fmla="*/ 0 h 24"/>
                  <a:gd name="T4" fmla="*/ 0 w 344"/>
                  <a:gd name="T5" fmla="*/ 0 h 24"/>
                  <a:gd name="T6" fmla="*/ 0 w 344"/>
                  <a:gd name="T7" fmla="*/ 8 h 24"/>
                  <a:gd name="T8" fmla="*/ 111 w 344"/>
                  <a:gd name="T9" fmla="*/ 8 h 24"/>
                  <a:gd name="T10" fmla="*/ 115 w 344"/>
                  <a:gd name="T11" fmla="*/ 2 h 24"/>
                  <a:gd name="T12" fmla="*/ 111 w 344"/>
                  <a:gd name="T13" fmla="*/ 8 h 24"/>
                  <a:gd name="T14" fmla="*/ 115 w 344"/>
                  <a:gd name="T15" fmla="*/ 8 h 24"/>
                  <a:gd name="T16" fmla="*/ 115 w 344"/>
                  <a:gd name="T17" fmla="*/ 4 h 24"/>
                  <a:gd name="T18" fmla="*/ 115 w 344"/>
                  <a:gd name="T19" fmla="*/ 2 h 24"/>
                  <a:gd name="T20" fmla="*/ 111 w 344"/>
                  <a:gd name="T21" fmla="*/ 0 h 24"/>
                  <a:gd name="T22" fmla="*/ 107 w 344"/>
                  <a:gd name="T23" fmla="*/ 6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4"/>
                  <a:gd name="T38" fmla="*/ 344 w 344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4">
                    <a:moveTo>
                      <a:pt x="320" y="18"/>
                    </a:moveTo>
                    <a:lnTo>
                      <a:pt x="333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33" y="24"/>
                    </a:lnTo>
                    <a:lnTo>
                      <a:pt x="344" y="5"/>
                    </a:lnTo>
                    <a:lnTo>
                      <a:pt x="333" y="24"/>
                    </a:lnTo>
                    <a:lnTo>
                      <a:pt x="344" y="24"/>
                    </a:lnTo>
                    <a:lnTo>
                      <a:pt x="344" y="13"/>
                    </a:lnTo>
                    <a:lnTo>
                      <a:pt x="344" y="5"/>
                    </a:lnTo>
                    <a:lnTo>
                      <a:pt x="333" y="0"/>
                    </a:lnTo>
                    <a:lnTo>
                      <a:pt x="32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0" name="Freeform 103"/>
              <p:cNvSpPr>
                <a:spLocks/>
              </p:cNvSpPr>
              <p:nvPr/>
            </p:nvSpPr>
            <p:spPr bwMode="auto">
              <a:xfrm>
                <a:off x="3344" y="2653"/>
                <a:ext cx="30" cy="56"/>
              </a:xfrm>
              <a:custGeom>
                <a:avLst/>
                <a:gdLst>
                  <a:gd name="T0" fmla="*/ 4 w 90"/>
                  <a:gd name="T1" fmla="*/ 8 h 169"/>
                  <a:gd name="T2" fmla="*/ 0 w 90"/>
                  <a:gd name="T3" fmla="*/ 6 h 169"/>
                  <a:gd name="T4" fmla="*/ 22 w 90"/>
                  <a:gd name="T5" fmla="*/ 56 h 169"/>
                  <a:gd name="T6" fmla="*/ 30 w 90"/>
                  <a:gd name="T7" fmla="*/ 52 h 169"/>
                  <a:gd name="T8" fmla="*/ 8 w 90"/>
                  <a:gd name="T9" fmla="*/ 2 h 169"/>
                  <a:gd name="T10" fmla="*/ 4 w 90"/>
                  <a:gd name="T11" fmla="*/ 0 h 169"/>
                  <a:gd name="T12" fmla="*/ 8 w 90"/>
                  <a:gd name="T13" fmla="*/ 2 h 169"/>
                  <a:gd name="T14" fmla="*/ 6 w 90"/>
                  <a:gd name="T15" fmla="*/ 0 h 169"/>
                  <a:gd name="T16" fmla="*/ 4 w 90"/>
                  <a:gd name="T17" fmla="*/ 0 h 169"/>
                  <a:gd name="T18" fmla="*/ 0 w 90"/>
                  <a:gd name="T19" fmla="*/ 2 h 169"/>
                  <a:gd name="T20" fmla="*/ 0 w 90"/>
                  <a:gd name="T21" fmla="*/ 6 h 169"/>
                  <a:gd name="T22" fmla="*/ 4 w 90"/>
                  <a:gd name="T23" fmla="*/ 8 h 1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69"/>
                  <a:gd name="T38" fmla="*/ 90 w 90"/>
                  <a:gd name="T39" fmla="*/ 169 h 1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69">
                    <a:moveTo>
                      <a:pt x="12" y="25"/>
                    </a:moveTo>
                    <a:lnTo>
                      <a:pt x="0" y="19"/>
                    </a:lnTo>
                    <a:lnTo>
                      <a:pt x="66" y="169"/>
                    </a:lnTo>
                    <a:lnTo>
                      <a:pt x="90" y="156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1" name="Freeform 104"/>
              <p:cNvSpPr>
                <a:spLocks/>
              </p:cNvSpPr>
              <p:nvPr/>
            </p:nvSpPr>
            <p:spPr bwMode="auto">
              <a:xfrm>
                <a:off x="3233" y="2653"/>
                <a:ext cx="115" cy="8"/>
              </a:xfrm>
              <a:custGeom>
                <a:avLst/>
                <a:gdLst>
                  <a:gd name="T0" fmla="*/ 8 w 344"/>
                  <a:gd name="T1" fmla="*/ 2 h 25"/>
                  <a:gd name="T2" fmla="*/ 4 w 344"/>
                  <a:gd name="T3" fmla="*/ 8 h 25"/>
                  <a:gd name="T4" fmla="*/ 115 w 344"/>
                  <a:gd name="T5" fmla="*/ 8 h 25"/>
                  <a:gd name="T6" fmla="*/ 115 w 344"/>
                  <a:gd name="T7" fmla="*/ 0 h 25"/>
                  <a:gd name="T8" fmla="*/ 4 w 344"/>
                  <a:gd name="T9" fmla="*/ 0 h 25"/>
                  <a:gd name="T10" fmla="*/ 0 w 344"/>
                  <a:gd name="T11" fmla="*/ 6 h 25"/>
                  <a:gd name="T12" fmla="*/ 4 w 344"/>
                  <a:gd name="T13" fmla="*/ 0 h 25"/>
                  <a:gd name="T14" fmla="*/ 2 w 344"/>
                  <a:gd name="T15" fmla="*/ 0 h 25"/>
                  <a:gd name="T16" fmla="*/ 0 w 344"/>
                  <a:gd name="T17" fmla="*/ 4 h 25"/>
                  <a:gd name="T18" fmla="*/ 2 w 344"/>
                  <a:gd name="T19" fmla="*/ 6 h 25"/>
                  <a:gd name="T20" fmla="*/ 4 w 344"/>
                  <a:gd name="T21" fmla="*/ 8 h 25"/>
                  <a:gd name="T22" fmla="*/ 8 w 344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5"/>
                  <a:gd name="T38" fmla="*/ 344 w 34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5">
                    <a:moveTo>
                      <a:pt x="24" y="6"/>
                    </a:moveTo>
                    <a:lnTo>
                      <a:pt x="12" y="25"/>
                    </a:lnTo>
                    <a:lnTo>
                      <a:pt x="344" y="25"/>
                    </a:lnTo>
                    <a:lnTo>
                      <a:pt x="344" y="0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2" y="25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2" name="Rectangle 105"/>
              <p:cNvSpPr>
                <a:spLocks noChangeArrowheads="1"/>
              </p:cNvSpPr>
              <p:nvPr/>
            </p:nvSpPr>
            <p:spPr bwMode="auto">
              <a:xfrm>
                <a:off x="3257" y="2802"/>
                <a:ext cx="117" cy="253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3" name="Freeform 106"/>
              <p:cNvSpPr>
                <a:spLocks/>
              </p:cNvSpPr>
              <p:nvPr/>
            </p:nvSpPr>
            <p:spPr bwMode="auto">
              <a:xfrm>
                <a:off x="3233" y="2748"/>
                <a:ext cx="24" cy="307"/>
              </a:xfrm>
              <a:custGeom>
                <a:avLst/>
                <a:gdLst>
                  <a:gd name="T0" fmla="*/ 0 w 73"/>
                  <a:gd name="T1" fmla="*/ 0 h 921"/>
                  <a:gd name="T2" fmla="*/ 24 w 73"/>
                  <a:gd name="T3" fmla="*/ 54 h 921"/>
                  <a:gd name="T4" fmla="*/ 24 w 73"/>
                  <a:gd name="T5" fmla="*/ 307 h 921"/>
                  <a:gd name="T6" fmla="*/ 0 w 73"/>
                  <a:gd name="T7" fmla="*/ 253 h 921"/>
                  <a:gd name="T8" fmla="*/ 0 w 73"/>
                  <a:gd name="T9" fmla="*/ 0 h 9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21"/>
                  <a:gd name="T17" fmla="*/ 73 w 73"/>
                  <a:gd name="T18" fmla="*/ 921 h 9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21">
                    <a:moveTo>
                      <a:pt x="0" y="0"/>
                    </a:moveTo>
                    <a:lnTo>
                      <a:pt x="73" y="163"/>
                    </a:lnTo>
                    <a:lnTo>
                      <a:pt x="73" y="921"/>
                    </a:lnTo>
                    <a:lnTo>
                      <a:pt x="0" y="7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4" name="Freeform 107"/>
              <p:cNvSpPr>
                <a:spLocks/>
              </p:cNvSpPr>
              <p:nvPr/>
            </p:nvSpPr>
            <p:spPr bwMode="auto">
              <a:xfrm>
                <a:off x="3233" y="2748"/>
                <a:ext cx="141" cy="54"/>
              </a:xfrm>
              <a:custGeom>
                <a:avLst/>
                <a:gdLst>
                  <a:gd name="T0" fmla="*/ 0 w 422"/>
                  <a:gd name="T1" fmla="*/ 0 h 163"/>
                  <a:gd name="T2" fmla="*/ 24 w 422"/>
                  <a:gd name="T3" fmla="*/ 54 h 163"/>
                  <a:gd name="T4" fmla="*/ 141 w 422"/>
                  <a:gd name="T5" fmla="*/ 54 h 163"/>
                  <a:gd name="T6" fmla="*/ 117 w 422"/>
                  <a:gd name="T7" fmla="*/ 0 h 163"/>
                  <a:gd name="T8" fmla="*/ 0 w 422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163"/>
                  <a:gd name="T17" fmla="*/ 422 w 42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163">
                    <a:moveTo>
                      <a:pt x="0" y="0"/>
                    </a:moveTo>
                    <a:lnTo>
                      <a:pt x="73" y="163"/>
                    </a:lnTo>
                    <a:lnTo>
                      <a:pt x="422" y="163"/>
                    </a:lnTo>
                    <a:lnTo>
                      <a:pt x="3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5" name="Freeform 108"/>
              <p:cNvSpPr>
                <a:spLocks/>
              </p:cNvSpPr>
              <p:nvPr/>
            </p:nvSpPr>
            <p:spPr bwMode="auto">
              <a:xfrm>
                <a:off x="3247" y="2711"/>
                <a:ext cx="153" cy="8"/>
              </a:xfrm>
              <a:custGeom>
                <a:avLst/>
                <a:gdLst>
                  <a:gd name="T0" fmla="*/ 153 w 458"/>
                  <a:gd name="T1" fmla="*/ 4 h 24"/>
                  <a:gd name="T2" fmla="*/ 147 w 458"/>
                  <a:gd name="T3" fmla="*/ 0 h 24"/>
                  <a:gd name="T4" fmla="*/ 0 w 458"/>
                  <a:gd name="T5" fmla="*/ 0 h 24"/>
                  <a:gd name="T6" fmla="*/ 0 w 458"/>
                  <a:gd name="T7" fmla="*/ 8 h 24"/>
                  <a:gd name="T8" fmla="*/ 147 w 458"/>
                  <a:gd name="T9" fmla="*/ 8 h 24"/>
                  <a:gd name="T10" fmla="*/ 143 w 458"/>
                  <a:gd name="T11" fmla="*/ 4 h 24"/>
                  <a:gd name="T12" fmla="*/ 147 w 458"/>
                  <a:gd name="T13" fmla="*/ 8 h 24"/>
                  <a:gd name="T14" fmla="*/ 151 w 458"/>
                  <a:gd name="T15" fmla="*/ 8 h 24"/>
                  <a:gd name="T16" fmla="*/ 153 w 458"/>
                  <a:gd name="T17" fmla="*/ 4 h 24"/>
                  <a:gd name="T18" fmla="*/ 151 w 458"/>
                  <a:gd name="T19" fmla="*/ 2 h 24"/>
                  <a:gd name="T20" fmla="*/ 147 w 458"/>
                  <a:gd name="T21" fmla="*/ 0 h 24"/>
                  <a:gd name="T22" fmla="*/ 153 w 458"/>
                  <a:gd name="T23" fmla="*/ 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13"/>
                    </a:moveTo>
                    <a:lnTo>
                      <a:pt x="44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0" y="24"/>
                    </a:lnTo>
                    <a:lnTo>
                      <a:pt x="428" y="13"/>
                    </a:lnTo>
                    <a:lnTo>
                      <a:pt x="440" y="24"/>
                    </a:lnTo>
                    <a:lnTo>
                      <a:pt x="452" y="24"/>
                    </a:lnTo>
                    <a:lnTo>
                      <a:pt x="458" y="13"/>
                    </a:lnTo>
                    <a:lnTo>
                      <a:pt x="452" y="6"/>
                    </a:lnTo>
                    <a:lnTo>
                      <a:pt x="440" y="0"/>
                    </a:lnTo>
                    <a:lnTo>
                      <a:pt x="458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6" name="Freeform 109"/>
              <p:cNvSpPr>
                <a:spLocks/>
              </p:cNvSpPr>
              <p:nvPr/>
            </p:nvSpPr>
            <p:spPr bwMode="auto">
              <a:xfrm>
                <a:off x="3390" y="2716"/>
                <a:ext cx="10" cy="372"/>
              </a:xfrm>
              <a:custGeom>
                <a:avLst/>
                <a:gdLst>
                  <a:gd name="T0" fmla="*/ 4 w 30"/>
                  <a:gd name="T1" fmla="*/ 372 h 1118"/>
                  <a:gd name="T2" fmla="*/ 10 w 30"/>
                  <a:gd name="T3" fmla="*/ 368 h 1118"/>
                  <a:gd name="T4" fmla="*/ 10 w 30"/>
                  <a:gd name="T5" fmla="*/ 0 h 1118"/>
                  <a:gd name="T6" fmla="*/ 0 w 30"/>
                  <a:gd name="T7" fmla="*/ 0 h 1118"/>
                  <a:gd name="T8" fmla="*/ 0 w 30"/>
                  <a:gd name="T9" fmla="*/ 368 h 1118"/>
                  <a:gd name="T10" fmla="*/ 4 w 30"/>
                  <a:gd name="T11" fmla="*/ 364 h 1118"/>
                  <a:gd name="T12" fmla="*/ 0 w 30"/>
                  <a:gd name="T13" fmla="*/ 368 h 1118"/>
                  <a:gd name="T14" fmla="*/ 2 w 30"/>
                  <a:gd name="T15" fmla="*/ 372 h 1118"/>
                  <a:gd name="T16" fmla="*/ 4 w 30"/>
                  <a:gd name="T17" fmla="*/ 372 h 1118"/>
                  <a:gd name="T18" fmla="*/ 8 w 30"/>
                  <a:gd name="T19" fmla="*/ 372 h 1118"/>
                  <a:gd name="T20" fmla="*/ 10 w 30"/>
                  <a:gd name="T21" fmla="*/ 368 h 1118"/>
                  <a:gd name="T22" fmla="*/ 4 w 30"/>
                  <a:gd name="T23" fmla="*/ 372 h 1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118"/>
                  <a:gd name="T38" fmla="*/ 30 w 30"/>
                  <a:gd name="T39" fmla="*/ 1118 h 1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118">
                    <a:moveTo>
                      <a:pt x="12" y="1118"/>
                    </a:moveTo>
                    <a:lnTo>
                      <a:pt x="30" y="1107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12" y="1095"/>
                    </a:lnTo>
                    <a:lnTo>
                      <a:pt x="0" y="1107"/>
                    </a:lnTo>
                    <a:lnTo>
                      <a:pt x="6" y="1118"/>
                    </a:lnTo>
                    <a:lnTo>
                      <a:pt x="12" y="1118"/>
                    </a:lnTo>
                    <a:lnTo>
                      <a:pt x="24" y="1118"/>
                    </a:lnTo>
                    <a:lnTo>
                      <a:pt x="30" y="1107"/>
                    </a:lnTo>
                    <a:lnTo>
                      <a:pt x="12" y="1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7" name="Freeform 110"/>
              <p:cNvSpPr>
                <a:spLocks/>
              </p:cNvSpPr>
              <p:nvPr/>
            </p:nvSpPr>
            <p:spPr bwMode="auto">
              <a:xfrm>
                <a:off x="3243" y="3081"/>
                <a:ext cx="151" cy="7"/>
              </a:xfrm>
              <a:custGeom>
                <a:avLst/>
                <a:gdLst>
                  <a:gd name="T0" fmla="*/ 0 w 453"/>
                  <a:gd name="T1" fmla="*/ 4 h 23"/>
                  <a:gd name="T2" fmla="*/ 4 w 453"/>
                  <a:gd name="T3" fmla="*/ 7 h 23"/>
                  <a:gd name="T4" fmla="*/ 151 w 453"/>
                  <a:gd name="T5" fmla="*/ 7 h 23"/>
                  <a:gd name="T6" fmla="*/ 151 w 453"/>
                  <a:gd name="T7" fmla="*/ 0 h 23"/>
                  <a:gd name="T8" fmla="*/ 4 w 453"/>
                  <a:gd name="T9" fmla="*/ 0 h 23"/>
                  <a:gd name="T10" fmla="*/ 8 w 453"/>
                  <a:gd name="T11" fmla="*/ 4 h 23"/>
                  <a:gd name="T12" fmla="*/ 4 w 453"/>
                  <a:gd name="T13" fmla="*/ 0 h 23"/>
                  <a:gd name="T14" fmla="*/ 0 w 453"/>
                  <a:gd name="T15" fmla="*/ 2 h 23"/>
                  <a:gd name="T16" fmla="*/ 0 w 453"/>
                  <a:gd name="T17" fmla="*/ 4 h 23"/>
                  <a:gd name="T18" fmla="*/ 0 w 453"/>
                  <a:gd name="T19" fmla="*/ 7 h 23"/>
                  <a:gd name="T20" fmla="*/ 4 w 453"/>
                  <a:gd name="T21" fmla="*/ 7 h 23"/>
                  <a:gd name="T22" fmla="*/ 0 w 453"/>
                  <a:gd name="T23" fmla="*/ 4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23"/>
                  <a:gd name="T38" fmla="*/ 453 w 453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23">
                    <a:moveTo>
                      <a:pt x="0" y="12"/>
                    </a:moveTo>
                    <a:lnTo>
                      <a:pt x="13" y="23"/>
                    </a:lnTo>
                    <a:lnTo>
                      <a:pt x="453" y="23"/>
                    </a:lnTo>
                    <a:lnTo>
                      <a:pt x="453" y="0"/>
                    </a:lnTo>
                    <a:lnTo>
                      <a:pt x="13" y="0"/>
                    </a:lnTo>
                    <a:lnTo>
                      <a:pt x="24" y="12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13" y="23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8" name="Freeform 111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4 w 24"/>
                  <a:gd name="T1" fmla="*/ 0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4 w 24"/>
                  <a:gd name="T11" fmla="*/ 8 h 1120"/>
                  <a:gd name="T12" fmla="*/ 8 w 24"/>
                  <a:gd name="T13" fmla="*/ 4 h 1120"/>
                  <a:gd name="T14" fmla="*/ 6 w 24"/>
                  <a:gd name="T15" fmla="*/ 2 h 1120"/>
                  <a:gd name="T16" fmla="*/ 4 w 24"/>
                  <a:gd name="T17" fmla="*/ 0 h 1120"/>
                  <a:gd name="T18" fmla="*/ 0 w 24"/>
                  <a:gd name="T19" fmla="*/ 2 h 1120"/>
                  <a:gd name="T20" fmla="*/ 0 w 24"/>
                  <a:gd name="T21" fmla="*/ 4 h 1120"/>
                  <a:gd name="T22" fmla="*/ 4 w 24"/>
                  <a:gd name="T23" fmla="*/ 0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13" y="0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13" y="24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9" name="Freeform 112"/>
              <p:cNvSpPr>
                <a:spLocks/>
              </p:cNvSpPr>
              <p:nvPr/>
            </p:nvSpPr>
            <p:spPr bwMode="auto">
              <a:xfrm>
                <a:off x="3247" y="2790"/>
                <a:ext cx="14" cy="10"/>
              </a:xfrm>
              <a:custGeom>
                <a:avLst/>
                <a:gdLst>
                  <a:gd name="T0" fmla="*/ 0 w 41"/>
                  <a:gd name="T1" fmla="*/ 6 h 30"/>
                  <a:gd name="T2" fmla="*/ 4 w 41"/>
                  <a:gd name="T3" fmla="*/ 10 h 30"/>
                  <a:gd name="T4" fmla="*/ 10 w 41"/>
                  <a:gd name="T5" fmla="*/ 10 h 30"/>
                  <a:gd name="T6" fmla="*/ 14 w 41"/>
                  <a:gd name="T7" fmla="*/ 6 h 30"/>
                  <a:gd name="T8" fmla="*/ 14 w 41"/>
                  <a:gd name="T9" fmla="*/ 0 h 30"/>
                  <a:gd name="T10" fmla="*/ 0 w 41"/>
                  <a:gd name="T11" fmla="*/ 6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0"/>
                  <a:gd name="T20" fmla="*/ 41 w 41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0">
                    <a:moveTo>
                      <a:pt x="0" y="18"/>
                    </a:moveTo>
                    <a:lnTo>
                      <a:pt x="11" y="30"/>
                    </a:lnTo>
                    <a:lnTo>
                      <a:pt x="30" y="30"/>
                    </a:lnTo>
                    <a:lnTo>
                      <a:pt x="41" y="18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0" name="Freeform 113"/>
              <p:cNvSpPr>
                <a:spLocks/>
              </p:cNvSpPr>
              <p:nvPr/>
            </p:nvSpPr>
            <p:spPr bwMode="auto">
              <a:xfrm>
                <a:off x="3221" y="2729"/>
                <a:ext cx="40" cy="67"/>
              </a:xfrm>
              <a:custGeom>
                <a:avLst/>
                <a:gdLst>
                  <a:gd name="T0" fmla="*/ 6 w 120"/>
                  <a:gd name="T1" fmla="*/ 4 h 199"/>
                  <a:gd name="T2" fmla="*/ 0 w 120"/>
                  <a:gd name="T3" fmla="*/ 6 h 199"/>
                  <a:gd name="T4" fmla="*/ 26 w 120"/>
                  <a:gd name="T5" fmla="*/ 67 h 199"/>
                  <a:gd name="T6" fmla="*/ 40 w 120"/>
                  <a:gd name="T7" fmla="*/ 61 h 199"/>
                  <a:gd name="T8" fmla="*/ 14 w 120"/>
                  <a:gd name="T9" fmla="*/ 0 h 199"/>
                  <a:gd name="T10" fmla="*/ 6 w 120"/>
                  <a:gd name="T11" fmla="*/ 4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99"/>
                  <a:gd name="T20" fmla="*/ 120 w 120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99">
                    <a:moveTo>
                      <a:pt x="18" y="12"/>
                    </a:moveTo>
                    <a:lnTo>
                      <a:pt x="0" y="19"/>
                    </a:lnTo>
                    <a:lnTo>
                      <a:pt x="79" y="199"/>
                    </a:lnTo>
                    <a:lnTo>
                      <a:pt x="120" y="181"/>
                    </a:lnTo>
                    <a:lnTo>
                      <a:pt x="43" y="0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1" name="Freeform 114"/>
              <p:cNvSpPr>
                <a:spLocks/>
              </p:cNvSpPr>
              <p:nvPr/>
            </p:nvSpPr>
            <p:spPr bwMode="auto">
              <a:xfrm>
                <a:off x="3221" y="2726"/>
                <a:ext cx="14" cy="10"/>
              </a:xfrm>
              <a:custGeom>
                <a:avLst/>
                <a:gdLst>
                  <a:gd name="T0" fmla="*/ 14 w 43"/>
                  <a:gd name="T1" fmla="*/ 4 h 30"/>
                  <a:gd name="T2" fmla="*/ 10 w 43"/>
                  <a:gd name="T3" fmla="*/ 0 h 30"/>
                  <a:gd name="T4" fmla="*/ 4 w 43"/>
                  <a:gd name="T5" fmla="*/ 0 h 30"/>
                  <a:gd name="T6" fmla="*/ 0 w 43"/>
                  <a:gd name="T7" fmla="*/ 4 h 30"/>
                  <a:gd name="T8" fmla="*/ 0 w 43"/>
                  <a:gd name="T9" fmla="*/ 10 h 30"/>
                  <a:gd name="T10" fmla="*/ 14 w 43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1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43" y="11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2" name="Freeform 115"/>
              <p:cNvSpPr>
                <a:spLocks/>
              </p:cNvSpPr>
              <p:nvPr/>
            </p:nvSpPr>
            <p:spPr bwMode="auto">
              <a:xfrm>
                <a:off x="3378" y="2794"/>
                <a:ext cx="8" cy="16"/>
              </a:xfrm>
              <a:custGeom>
                <a:avLst/>
                <a:gdLst>
                  <a:gd name="T0" fmla="*/ 0 w 24"/>
                  <a:gd name="T1" fmla="*/ 16 h 48"/>
                  <a:gd name="T2" fmla="*/ 6 w 24"/>
                  <a:gd name="T3" fmla="*/ 14 h 48"/>
                  <a:gd name="T4" fmla="*/ 8 w 24"/>
                  <a:gd name="T5" fmla="*/ 8 h 48"/>
                  <a:gd name="T6" fmla="*/ 6 w 24"/>
                  <a:gd name="T7" fmla="*/ 2 h 48"/>
                  <a:gd name="T8" fmla="*/ 0 w 24"/>
                  <a:gd name="T9" fmla="*/ 0 h 48"/>
                  <a:gd name="T10" fmla="*/ 0 w 24"/>
                  <a:gd name="T11" fmla="*/ 1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8"/>
                  <a:gd name="T20" fmla="*/ 24 w 2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8">
                    <a:moveTo>
                      <a:pt x="0" y="48"/>
                    </a:moveTo>
                    <a:lnTo>
                      <a:pt x="18" y="42"/>
                    </a:lnTo>
                    <a:lnTo>
                      <a:pt x="24" y="25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3" name="Freeform 116"/>
              <p:cNvSpPr>
                <a:spLocks/>
              </p:cNvSpPr>
              <p:nvPr/>
            </p:nvSpPr>
            <p:spPr bwMode="auto">
              <a:xfrm>
                <a:off x="3251" y="2794"/>
                <a:ext cx="127" cy="16"/>
              </a:xfrm>
              <a:custGeom>
                <a:avLst/>
                <a:gdLst>
                  <a:gd name="T0" fmla="*/ 0 w 380"/>
                  <a:gd name="T1" fmla="*/ 10 h 48"/>
                  <a:gd name="T2" fmla="*/ 6 w 380"/>
                  <a:gd name="T3" fmla="*/ 16 h 48"/>
                  <a:gd name="T4" fmla="*/ 127 w 380"/>
                  <a:gd name="T5" fmla="*/ 16 h 48"/>
                  <a:gd name="T6" fmla="*/ 127 w 380"/>
                  <a:gd name="T7" fmla="*/ 0 h 48"/>
                  <a:gd name="T8" fmla="*/ 6 w 380"/>
                  <a:gd name="T9" fmla="*/ 0 h 48"/>
                  <a:gd name="T10" fmla="*/ 14 w 380"/>
                  <a:gd name="T11" fmla="*/ 4 h 48"/>
                  <a:gd name="T12" fmla="*/ 6 w 380"/>
                  <a:gd name="T13" fmla="*/ 0 h 48"/>
                  <a:gd name="T14" fmla="*/ 0 w 380"/>
                  <a:gd name="T15" fmla="*/ 2 h 48"/>
                  <a:gd name="T16" fmla="*/ 0 w 380"/>
                  <a:gd name="T17" fmla="*/ 8 h 48"/>
                  <a:gd name="T18" fmla="*/ 0 w 380"/>
                  <a:gd name="T19" fmla="*/ 14 h 48"/>
                  <a:gd name="T20" fmla="*/ 6 w 380"/>
                  <a:gd name="T21" fmla="*/ 16 h 48"/>
                  <a:gd name="T22" fmla="*/ 0 w 380"/>
                  <a:gd name="T23" fmla="*/ 10 h 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48"/>
                  <a:gd name="T38" fmla="*/ 380 w 380"/>
                  <a:gd name="T39" fmla="*/ 48 h 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48">
                    <a:moveTo>
                      <a:pt x="0" y="30"/>
                    </a:moveTo>
                    <a:lnTo>
                      <a:pt x="19" y="48"/>
                    </a:lnTo>
                    <a:lnTo>
                      <a:pt x="380" y="48"/>
                    </a:lnTo>
                    <a:lnTo>
                      <a:pt x="380" y="0"/>
                    </a:lnTo>
                    <a:lnTo>
                      <a:pt x="19" y="0"/>
                    </a:lnTo>
                    <a:lnTo>
                      <a:pt x="43" y="12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2"/>
                    </a:lnTo>
                    <a:lnTo>
                      <a:pt x="19" y="48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4" name="Freeform 117"/>
              <p:cNvSpPr>
                <a:spLocks/>
              </p:cNvSpPr>
              <p:nvPr/>
            </p:nvSpPr>
            <p:spPr bwMode="auto">
              <a:xfrm>
                <a:off x="3241" y="2776"/>
                <a:ext cx="24" cy="28"/>
              </a:xfrm>
              <a:custGeom>
                <a:avLst/>
                <a:gdLst>
                  <a:gd name="T0" fmla="*/ 6 w 73"/>
                  <a:gd name="T1" fmla="*/ 2 h 84"/>
                  <a:gd name="T2" fmla="*/ 0 w 73"/>
                  <a:gd name="T3" fmla="*/ 6 h 84"/>
                  <a:gd name="T4" fmla="*/ 10 w 73"/>
                  <a:gd name="T5" fmla="*/ 28 h 84"/>
                  <a:gd name="T6" fmla="*/ 24 w 73"/>
                  <a:gd name="T7" fmla="*/ 22 h 84"/>
                  <a:gd name="T8" fmla="*/ 14 w 73"/>
                  <a:gd name="T9" fmla="*/ 0 h 84"/>
                  <a:gd name="T10" fmla="*/ 6 w 73"/>
                  <a:gd name="T11" fmla="*/ 2 h 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84"/>
                  <a:gd name="T20" fmla="*/ 73 w 73"/>
                  <a:gd name="T21" fmla="*/ 84 h 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84">
                    <a:moveTo>
                      <a:pt x="19" y="6"/>
                    </a:moveTo>
                    <a:lnTo>
                      <a:pt x="0" y="17"/>
                    </a:lnTo>
                    <a:lnTo>
                      <a:pt x="30" y="84"/>
                    </a:lnTo>
                    <a:lnTo>
                      <a:pt x="73" y="66"/>
                    </a:lnTo>
                    <a:lnTo>
                      <a:pt x="43" y="0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5" name="Freeform 118"/>
              <p:cNvSpPr>
                <a:spLocks/>
              </p:cNvSpPr>
              <p:nvPr/>
            </p:nvSpPr>
            <p:spPr bwMode="auto">
              <a:xfrm>
                <a:off x="3241" y="2771"/>
                <a:ext cx="14" cy="10"/>
              </a:xfrm>
              <a:custGeom>
                <a:avLst/>
                <a:gdLst>
                  <a:gd name="T0" fmla="*/ 14 w 43"/>
                  <a:gd name="T1" fmla="*/ 4 h 30"/>
                  <a:gd name="T2" fmla="*/ 10 w 43"/>
                  <a:gd name="T3" fmla="*/ 0 h 30"/>
                  <a:gd name="T4" fmla="*/ 4 w 43"/>
                  <a:gd name="T5" fmla="*/ 0 h 30"/>
                  <a:gd name="T6" fmla="*/ 0 w 43"/>
                  <a:gd name="T7" fmla="*/ 4 h 30"/>
                  <a:gd name="T8" fmla="*/ 0 w 43"/>
                  <a:gd name="T9" fmla="*/ 10 h 30"/>
                  <a:gd name="T10" fmla="*/ 14 w 43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3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0" y="30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6" name="Freeform 119"/>
              <p:cNvSpPr>
                <a:spLocks/>
              </p:cNvSpPr>
              <p:nvPr/>
            </p:nvSpPr>
            <p:spPr bwMode="auto">
              <a:xfrm>
                <a:off x="3211" y="2645"/>
                <a:ext cx="40" cy="73"/>
              </a:xfrm>
              <a:custGeom>
                <a:avLst/>
                <a:gdLst>
                  <a:gd name="T0" fmla="*/ 8 w 120"/>
                  <a:gd name="T1" fmla="*/ 4 h 218"/>
                  <a:gd name="T2" fmla="*/ 0 w 120"/>
                  <a:gd name="T3" fmla="*/ 6 h 218"/>
                  <a:gd name="T4" fmla="*/ 32 w 120"/>
                  <a:gd name="T5" fmla="*/ 73 h 218"/>
                  <a:gd name="T6" fmla="*/ 40 w 120"/>
                  <a:gd name="T7" fmla="*/ 69 h 218"/>
                  <a:gd name="T8" fmla="*/ 8 w 120"/>
                  <a:gd name="T9" fmla="*/ 2 h 218"/>
                  <a:gd name="T10" fmla="*/ 0 w 120"/>
                  <a:gd name="T11" fmla="*/ 4 h 218"/>
                  <a:gd name="T12" fmla="*/ 8 w 120"/>
                  <a:gd name="T13" fmla="*/ 2 h 218"/>
                  <a:gd name="T14" fmla="*/ 6 w 120"/>
                  <a:gd name="T15" fmla="*/ 0 h 218"/>
                  <a:gd name="T16" fmla="*/ 2 w 120"/>
                  <a:gd name="T17" fmla="*/ 0 h 218"/>
                  <a:gd name="T18" fmla="*/ 0 w 120"/>
                  <a:gd name="T19" fmla="*/ 4 h 218"/>
                  <a:gd name="T20" fmla="*/ 0 w 120"/>
                  <a:gd name="T21" fmla="*/ 6 h 218"/>
                  <a:gd name="T22" fmla="*/ 8 w 120"/>
                  <a:gd name="T23" fmla="*/ 4 h 2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8"/>
                  <a:gd name="T38" fmla="*/ 120 w 120"/>
                  <a:gd name="T39" fmla="*/ 218 h 2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8">
                    <a:moveTo>
                      <a:pt x="24" y="13"/>
                    </a:moveTo>
                    <a:lnTo>
                      <a:pt x="0" y="19"/>
                    </a:lnTo>
                    <a:lnTo>
                      <a:pt x="96" y="218"/>
                    </a:lnTo>
                    <a:lnTo>
                      <a:pt x="120" y="205"/>
                    </a:lnTo>
                    <a:lnTo>
                      <a:pt x="24" y="6"/>
                    </a:lnTo>
                    <a:lnTo>
                      <a:pt x="0" y="13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7" name="Freeform 120"/>
              <p:cNvSpPr>
                <a:spLocks/>
              </p:cNvSpPr>
              <p:nvPr/>
            </p:nvSpPr>
            <p:spPr bwMode="auto">
              <a:xfrm>
                <a:off x="3211" y="2649"/>
                <a:ext cx="8" cy="373"/>
              </a:xfrm>
              <a:custGeom>
                <a:avLst/>
                <a:gdLst>
                  <a:gd name="T0" fmla="*/ 8 w 24"/>
                  <a:gd name="T1" fmla="*/ 367 h 1119"/>
                  <a:gd name="T2" fmla="*/ 8 w 24"/>
                  <a:gd name="T3" fmla="*/ 369 h 1119"/>
                  <a:gd name="T4" fmla="*/ 8 w 24"/>
                  <a:gd name="T5" fmla="*/ 0 h 1119"/>
                  <a:gd name="T6" fmla="*/ 0 w 24"/>
                  <a:gd name="T7" fmla="*/ 0 h 1119"/>
                  <a:gd name="T8" fmla="*/ 0 w 24"/>
                  <a:gd name="T9" fmla="*/ 369 h 1119"/>
                  <a:gd name="T10" fmla="*/ 0 w 24"/>
                  <a:gd name="T11" fmla="*/ 371 h 1119"/>
                  <a:gd name="T12" fmla="*/ 0 w 24"/>
                  <a:gd name="T13" fmla="*/ 369 h 1119"/>
                  <a:gd name="T14" fmla="*/ 0 w 24"/>
                  <a:gd name="T15" fmla="*/ 373 h 1119"/>
                  <a:gd name="T16" fmla="*/ 4 w 24"/>
                  <a:gd name="T17" fmla="*/ 373 h 1119"/>
                  <a:gd name="T18" fmla="*/ 6 w 24"/>
                  <a:gd name="T19" fmla="*/ 373 h 1119"/>
                  <a:gd name="T20" fmla="*/ 8 w 24"/>
                  <a:gd name="T21" fmla="*/ 369 h 1119"/>
                  <a:gd name="T22" fmla="*/ 8 w 24"/>
                  <a:gd name="T23" fmla="*/ 367 h 111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19"/>
                  <a:gd name="T38" fmla="*/ 24 w 24"/>
                  <a:gd name="T39" fmla="*/ 1119 h 111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19">
                    <a:moveTo>
                      <a:pt x="24" y="1101"/>
                    </a:moveTo>
                    <a:lnTo>
                      <a:pt x="24" y="1107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7"/>
                    </a:lnTo>
                    <a:lnTo>
                      <a:pt x="0" y="1113"/>
                    </a:lnTo>
                    <a:lnTo>
                      <a:pt x="0" y="1107"/>
                    </a:lnTo>
                    <a:lnTo>
                      <a:pt x="0" y="1119"/>
                    </a:lnTo>
                    <a:lnTo>
                      <a:pt x="12" y="1119"/>
                    </a:lnTo>
                    <a:lnTo>
                      <a:pt x="18" y="1119"/>
                    </a:lnTo>
                    <a:lnTo>
                      <a:pt x="24" y="1107"/>
                    </a:lnTo>
                    <a:lnTo>
                      <a:pt x="24" y="1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8" name="Freeform 121"/>
              <p:cNvSpPr>
                <a:spLocks/>
              </p:cNvSpPr>
              <p:nvPr/>
            </p:nvSpPr>
            <p:spPr bwMode="auto">
              <a:xfrm>
                <a:off x="3211" y="3016"/>
                <a:ext cx="40" cy="72"/>
              </a:xfrm>
              <a:custGeom>
                <a:avLst/>
                <a:gdLst>
                  <a:gd name="T0" fmla="*/ 32 w 120"/>
                  <a:gd name="T1" fmla="*/ 68 h 216"/>
                  <a:gd name="T2" fmla="*/ 40 w 120"/>
                  <a:gd name="T3" fmla="*/ 66 h 216"/>
                  <a:gd name="T4" fmla="*/ 8 w 120"/>
                  <a:gd name="T5" fmla="*/ 0 h 216"/>
                  <a:gd name="T6" fmla="*/ 0 w 120"/>
                  <a:gd name="T7" fmla="*/ 4 h 216"/>
                  <a:gd name="T8" fmla="*/ 32 w 120"/>
                  <a:gd name="T9" fmla="*/ 70 h 216"/>
                  <a:gd name="T10" fmla="*/ 40 w 120"/>
                  <a:gd name="T11" fmla="*/ 68 h 216"/>
                  <a:gd name="T12" fmla="*/ 32 w 120"/>
                  <a:gd name="T13" fmla="*/ 70 h 216"/>
                  <a:gd name="T14" fmla="*/ 34 w 120"/>
                  <a:gd name="T15" fmla="*/ 72 h 216"/>
                  <a:gd name="T16" fmla="*/ 38 w 120"/>
                  <a:gd name="T17" fmla="*/ 72 h 216"/>
                  <a:gd name="T18" fmla="*/ 40 w 120"/>
                  <a:gd name="T19" fmla="*/ 70 h 216"/>
                  <a:gd name="T20" fmla="*/ 40 w 120"/>
                  <a:gd name="T21" fmla="*/ 66 h 216"/>
                  <a:gd name="T22" fmla="*/ 32 w 120"/>
                  <a:gd name="T23" fmla="*/ 68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96" y="205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96" y="211"/>
                    </a:lnTo>
                    <a:lnTo>
                      <a:pt x="120" y="205"/>
                    </a:lnTo>
                    <a:lnTo>
                      <a:pt x="96" y="211"/>
                    </a:lnTo>
                    <a:lnTo>
                      <a:pt x="103" y="216"/>
                    </a:lnTo>
                    <a:lnTo>
                      <a:pt x="114" y="216"/>
                    </a:lnTo>
                    <a:lnTo>
                      <a:pt x="120" y="211"/>
                    </a:lnTo>
                    <a:lnTo>
                      <a:pt x="120" y="199"/>
                    </a:lnTo>
                    <a:lnTo>
                      <a:pt x="96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9" name="Freeform 122"/>
              <p:cNvSpPr>
                <a:spLocks/>
              </p:cNvSpPr>
              <p:nvPr/>
            </p:nvSpPr>
            <p:spPr bwMode="auto">
              <a:xfrm>
                <a:off x="3243" y="2711"/>
                <a:ext cx="8" cy="374"/>
              </a:xfrm>
              <a:custGeom>
                <a:avLst/>
                <a:gdLst>
                  <a:gd name="T0" fmla="*/ 0 w 24"/>
                  <a:gd name="T1" fmla="*/ 6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8 w 24"/>
                  <a:gd name="T11" fmla="*/ 2 h 1120"/>
                  <a:gd name="T12" fmla="*/ 8 w 24"/>
                  <a:gd name="T13" fmla="*/ 4 h 1120"/>
                  <a:gd name="T14" fmla="*/ 6 w 24"/>
                  <a:gd name="T15" fmla="*/ 2 h 1120"/>
                  <a:gd name="T16" fmla="*/ 4 w 24"/>
                  <a:gd name="T17" fmla="*/ 0 h 1120"/>
                  <a:gd name="T18" fmla="*/ 0 w 24"/>
                  <a:gd name="T19" fmla="*/ 2 h 1120"/>
                  <a:gd name="T20" fmla="*/ 0 w 24"/>
                  <a:gd name="T21" fmla="*/ 4 h 1120"/>
                  <a:gd name="T22" fmla="*/ 0 w 24"/>
                  <a:gd name="T23" fmla="*/ 6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9"/>
                    </a:moveTo>
                    <a:lnTo>
                      <a:pt x="0" y="13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3"/>
                    </a:lnTo>
                    <a:lnTo>
                      <a:pt x="24" y="6"/>
                    </a:lnTo>
                    <a:lnTo>
                      <a:pt x="24" y="13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0" name="Freeform 123"/>
              <p:cNvSpPr>
                <a:spLocks/>
              </p:cNvSpPr>
              <p:nvPr/>
            </p:nvSpPr>
            <p:spPr bwMode="auto">
              <a:xfrm>
                <a:off x="3342" y="2653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1" name="Freeform 124"/>
              <p:cNvSpPr>
                <a:spLocks/>
              </p:cNvSpPr>
              <p:nvPr/>
            </p:nvSpPr>
            <p:spPr bwMode="auto">
              <a:xfrm>
                <a:off x="3342" y="2657"/>
                <a:ext cx="8" cy="51"/>
              </a:xfrm>
              <a:custGeom>
                <a:avLst/>
                <a:gdLst>
                  <a:gd name="T0" fmla="*/ 4 w 25"/>
                  <a:gd name="T1" fmla="*/ 51 h 152"/>
                  <a:gd name="T2" fmla="*/ 8 w 25"/>
                  <a:gd name="T3" fmla="*/ 51 h 152"/>
                  <a:gd name="T4" fmla="*/ 8 w 25"/>
                  <a:gd name="T5" fmla="*/ 0 h 152"/>
                  <a:gd name="T6" fmla="*/ 0 w 25"/>
                  <a:gd name="T7" fmla="*/ 0 h 152"/>
                  <a:gd name="T8" fmla="*/ 0 w 25"/>
                  <a:gd name="T9" fmla="*/ 51 h 152"/>
                  <a:gd name="T10" fmla="*/ 4 w 25"/>
                  <a:gd name="T11" fmla="*/ 51 h 1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2"/>
                  <a:gd name="T20" fmla="*/ 25 w 25"/>
                  <a:gd name="T21" fmla="*/ 152 h 1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2">
                    <a:moveTo>
                      <a:pt x="12" y="152"/>
                    </a:moveTo>
                    <a:lnTo>
                      <a:pt x="25" y="15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2"/>
                    </a:lnTo>
                    <a:lnTo>
                      <a:pt x="12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2" name="Freeform 125"/>
              <p:cNvSpPr>
                <a:spLocks/>
              </p:cNvSpPr>
              <p:nvPr/>
            </p:nvSpPr>
            <p:spPr bwMode="auto">
              <a:xfrm>
                <a:off x="3342" y="2708"/>
                <a:ext cx="8" cy="3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3 h 11"/>
                  <a:gd name="T4" fmla="*/ 4 w 25"/>
                  <a:gd name="T5" fmla="*/ 3 h 11"/>
                  <a:gd name="T6" fmla="*/ 8 w 25"/>
                  <a:gd name="T7" fmla="*/ 3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6" y="11"/>
                    </a:lnTo>
                    <a:lnTo>
                      <a:pt x="12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3" name="Freeform 126"/>
              <p:cNvSpPr>
                <a:spLocks/>
              </p:cNvSpPr>
              <p:nvPr/>
            </p:nvSpPr>
            <p:spPr bwMode="auto">
              <a:xfrm>
                <a:off x="2717" y="1519"/>
                <a:ext cx="16" cy="225"/>
              </a:xfrm>
              <a:custGeom>
                <a:avLst/>
                <a:gdLst>
                  <a:gd name="T0" fmla="*/ 0 w 47"/>
                  <a:gd name="T1" fmla="*/ 225 h 675"/>
                  <a:gd name="T2" fmla="*/ 0 w 47"/>
                  <a:gd name="T3" fmla="*/ 10 h 675"/>
                  <a:gd name="T4" fmla="*/ 16 w 47"/>
                  <a:gd name="T5" fmla="*/ 0 h 675"/>
                  <a:gd name="T6" fmla="*/ 16 w 47"/>
                  <a:gd name="T7" fmla="*/ 213 h 675"/>
                  <a:gd name="T8" fmla="*/ 0 w 47"/>
                  <a:gd name="T9" fmla="*/ 225 h 6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75"/>
                  <a:gd name="T17" fmla="*/ 47 w 47"/>
                  <a:gd name="T18" fmla="*/ 675 h 6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75">
                    <a:moveTo>
                      <a:pt x="0" y="675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47" y="638"/>
                    </a:lnTo>
                    <a:lnTo>
                      <a:pt x="0" y="675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4" name="Freeform 127"/>
              <p:cNvSpPr>
                <a:spLocks/>
              </p:cNvSpPr>
              <p:nvPr/>
            </p:nvSpPr>
            <p:spPr bwMode="auto">
              <a:xfrm>
                <a:off x="2512" y="1449"/>
                <a:ext cx="221" cy="80"/>
              </a:xfrm>
              <a:custGeom>
                <a:avLst/>
                <a:gdLst>
                  <a:gd name="T0" fmla="*/ 205 w 662"/>
                  <a:gd name="T1" fmla="*/ 80 h 240"/>
                  <a:gd name="T2" fmla="*/ 0 w 662"/>
                  <a:gd name="T3" fmla="*/ 10 h 240"/>
                  <a:gd name="T4" fmla="*/ 16 w 662"/>
                  <a:gd name="T5" fmla="*/ 0 h 240"/>
                  <a:gd name="T6" fmla="*/ 221 w 662"/>
                  <a:gd name="T7" fmla="*/ 70 h 240"/>
                  <a:gd name="T8" fmla="*/ 205 w 662"/>
                  <a:gd name="T9" fmla="*/ 80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2"/>
                  <a:gd name="T16" fmla="*/ 0 h 240"/>
                  <a:gd name="T17" fmla="*/ 662 w 662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2" h="240">
                    <a:moveTo>
                      <a:pt x="615" y="240"/>
                    </a:moveTo>
                    <a:lnTo>
                      <a:pt x="0" y="30"/>
                    </a:lnTo>
                    <a:lnTo>
                      <a:pt x="47" y="0"/>
                    </a:lnTo>
                    <a:lnTo>
                      <a:pt x="662" y="210"/>
                    </a:lnTo>
                    <a:lnTo>
                      <a:pt x="615" y="24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5" name="Freeform 128"/>
              <p:cNvSpPr>
                <a:spLocks/>
              </p:cNvSpPr>
              <p:nvPr/>
            </p:nvSpPr>
            <p:spPr bwMode="auto">
              <a:xfrm>
                <a:off x="2512" y="1459"/>
                <a:ext cx="28" cy="37"/>
              </a:xfrm>
              <a:custGeom>
                <a:avLst/>
                <a:gdLst>
                  <a:gd name="T0" fmla="*/ 0 w 83"/>
                  <a:gd name="T1" fmla="*/ 37 h 109"/>
                  <a:gd name="T2" fmla="*/ 0 w 83"/>
                  <a:gd name="T3" fmla="*/ 0 h 109"/>
                  <a:gd name="T4" fmla="*/ 28 w 83"/>
                  <a:gd name="T5" fmla="*/ 8 h 109"/>
                  <a:gd name="T6" fmla="*/ 0 w 83"/>
                  <a:gd name="T7" fmla="*/ 3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09"/>
                  <a:gd name="T14" fmla="*/ 83 w 83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09">
                    <a:moveTo>
                      <a:pt x="0" y="109"/>
                    </a:moveTo>
                    <a:lnTo>
                      <a:pt x="0" y="0"/>
                    </a:lnTo>
                    <a:lnTo>
                      <a:pt x="83" y="24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6" name="Freeform 129"/>
              <p:cNvSpPr>
                <a:spLocks/>
              </p:cNvSpPr>
              <p:nvPr/>
            </p:nvSpPr>
            <p:spPr bwMode="auto">
              <a:xfrm>
                <a:off x="2512" y="1461"/>
                <a:ext cx="46" cy="60"/>
              </a:xfrm>
              <a:custGeom>
                <a:avLst/>
                <a:gdLst>
                  <a:gd name="T0" fmla="*/ 0 w 137"/>
                  <a:gd name="T1" fmla="*/ 8 h 180"/>
                  <a:gd name="T2" fmla="*/ 0 w 137"/>
                  <a:gd name="T3" fmla="*/ 60 h 180"/>
                  <a:gd name="T4" fmla="*/ 46 w 137"/>
                  <a:gd name="T5" fmla="*/ 14 h 180"/>
                  <a:gd name="T6" fmla="*/ 8 w 137"/>
                  <a:gd name="T7" fmla="*/ 0 h 180"/>
                  <a:gd name="T8" fmla="*/ 0 w 137"/>
                  <a:gd name="T9" fmla="*/ 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80"/>
                  <a:gd name="T17" fmla="*/ 137 w 137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80">
                    <a:moveTo>
                      <a:pt x="0" y="24"/>
                    </a:moveTo>
                    <a:lnTo>
                      <a:pt x="0" y="180"/>
                    </a:lnTo>
                    <a:lnTo>
                      <a:pt x="137" y="43"/>
                    </a:lnTo>
                    <a:lnTo>
                      <a:pt x="2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7" name="Freeform 130"/>
              <p:cNvSpPr>
                <a:spLocks/>
              </p:cNvSpPr>
              <p:nvPr/>
            </p:nvSpPr>
            <p:spPr bwMode="auto">
              <a:xfrm>
                <a:off x="2512" y="1467"/>
                <a:ext cx="66" cy="79"/>
              </a:xfrm>
              <a:custGeom>
                <a:avLst/>
                <a:gdLst>
                  <a:gd name="T0" fmla="*/ 0 w 197"/>
                  <a:gd name="T1" fmla="*/ 29 h 235"/>
                  <a:gd name="T2" fmla="*/ 0 w 197"/>
                  <a:gd name="T3" fmla="*/ 79 h 235"/>
                  <a:gd name="T4" fmla="*/ 66 w 197"/>
                  <a:gd name="T5" fmla="*/ 14 h 235"/>
                  <a:gd name="T6" fmla="*/ 28 w 197"/>
                  <a:gd name="T7" fmla="*/ 0 h 235"/>
                  <a:gd name="T8" fmla="*/ 0 w 197"/>
                  <a:gd name="T9" fmla="*/ 29 h 2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35"/>
                  <a:gd name="T17" fmla="*/ 197 w 197"/>
                  <a:gd name="T18" fmla="*/ 235 h 2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35">
                    <a:moveTo>
                      <a:pt x="0" y="85"/>
                    </a:moveTo>
                    <a:lnTo>
                      <a:pt x="0" y="235"/>
                    </a:lnTo>
                    <a:lnTo>
                      <a:pt x="197" y="42"/>
                    </a:lnTo>
                    <a:lnTo>
                      <a:pt x="83" y="0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8" name="Freeform 131"/>
              <p:cNvSpPr>
                <a:spLocks/>
              </p:cNvSpPr>
              <p:nvPr/>
            </p:nvSpPr>
            <p:spPr bwMode="auto">
              <a:xfrm>
                <a:off x="2512" y="1476"/>
                <a:ext cx="86" cy="98"/>
              </a:xfrm>
              <a:custGeom>
                <a:avLst/>
                <a:gdLst>
                  <a:gd name="T0" fmla="*/ 0 w 258"/>
                  <a:gd name="T1" fmla="*/ 46 h 294"/>
                  <a:gd name="T2" fmla="*/ 0 w 258"/>
                  <a:gd name="T3" fmla="*/ 98 h 294"/>
                  <a:gd name="T4" fmla="*/ 86 w 258"/>
                  <a:gd name="T5" fmla="*/ 12 h 294"/>
                  <a:gd name="T6" fmla="*/ 46 w 258"/>
                  <a:gd name="T7" fmla="*/ 0 h 294"/>
                  <a:gd name="T8" fmla="*/ 0 w 258"/>
                  <a:gd name="T9" fmla="*/ 46 h 2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294"/>
                  <a:gd name="T17" fmla="*/ 258 w 258"/>
                  <a:gd name="T18" fmla="*/ 294 h 2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294">
                    <a:moveTo>
                      <a:pt x="0" y="137"/>
                    </a:moveTo>
                    <a:lnTo>
                      <a:pt x="0" y="294"/>
                    </a:lnTo>
                    <a:lnTo>
                      <a:pt x="258" y="35"/>
                    </a:lnTo>
                    <a:lnTo>
                      <a:pt x="137" y="0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9" name="Freeform 132"/>
              <p:cNvSpPr>
                <a:spLocks/>
              </p:cNvSpPr>
              <p:nvPr/>
            </p:nvSpPr>
            <p:spPr bwMode="auto">
              <a:xfrm>
                <a:off x="2512" y="1481"/>
                <a:ext cx="104" cy="119"/>
              </a:xfrm>
              <a:custGeom>
                <a:avLst/>
                <a:gdLst>
                  <a:gd name="T0" fmla="*/ 0 w 312"/>
                  <a:gd name="T1" fmla="*/ 65 h 356"/>
                  <a:gd name="T2" fmla="*/ 0 w 312"/>
                  <a:gd name="T3" fmla="*/ 119 h 356"/>
                  <a:gd name="T4" fmla="*/ 104 w 312"/>
                  <a:gd name="T5" fmla="*/ 12 h 356"/>
                  <a:gd name="T6" fmla="*/ 66 w 312"/>
                  <a:gd name="T7" fmla="*/ 0 h 356"/>
                  <a:gd name="T8" fmla="*/ 0 w 312"/>
                  <a:gd name="T9" fmla="*/ 65 h 3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2"/>
                  <a:gd name="T16" fmla="*/ 0 h 356"/>
                  <a:gd name="T17" fmla="*/ 312 w 312"/>
                  <a:gd name="T18" fmla="*/ 356 h 3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2" h="356">
                    <a:moveTo>
                      <a:pt x="0" y="193"/>
                    </a:moveTo>
                    <a:lnTo>
                      <a:pt x="0" y="356"/>
                    </a:lnTo>
                    <a:lnTo>
                      <a:pt x="312" y="36"/>
                    </a:lnTo>
                    <a:lnTo>
                      <a:pt x="197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0" name="Freeform 133"/>
              <p:cNvSpPr>
                <a:spLocks/>
              </p:cNvSpPr>
              <p:nvPr/>
            </p:nvSpPr>
            <p:spPr bwMode="auto">
              <a:xfrm>
                <a:off x="2512" y="1487"/>
                <a:ext cx="122" cy="137"/>
              </a:xfrm>
              <a:custGeom>
                <a:avLst/>
                <a:gdLst>
                  <a:gd name="T0" fmla="*/ 0 w 367"/>
                  <a:gd name="T1" fmla="*/ 87 h 409"/>
                  <a:gd name="T2" fmla="*/ 0 w 367"/>
                  <a:gd name="T3" fmla="*/ 137 h 409"/>
                  <a:gd name="T4" fmla="*/ 122 w 367"/>
                  <a:gd name="T5" fmla="*/ 14 h 409"/>
                  <a:gd name="T6" fmla="*/ 86 w 367"/>
                  <a:gd name="T7" fmla="*/ 0 h 409"/>
                  <a:gd name="T8" fmla="*/ 0 w 367"/>
                  <a:gd name="T9" fmla="*/ 87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7"/>
                  <a:gd name="T16" fmla="*/ 0 h 409"/>
                  <a:gd name="T17" fmla="*/ 367 w 367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7" h="409">
                    <a:moveTo>
                      <a:pt x="0" y="259"/>
                    </a:moveTo>
                    <a:lnTo>
                      <a:pt x="0" y="409"/>
                    </a:lnTo>
                    <a:lnTo>
                      <a:pt x="367" y="42"/>
                    </a:lnTo>
                    <a:lnTo>
                      <a:pt x="258" y="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1" name="Freeform 134"/>
              <p:cNvSpPr>
                <a:spLocks/>
              </p:cNvSpPr>
              <p:nvPr/>
            </p:nvSpPr>
            <p:spPr bwMode="auto">
              <a:xfrm>
                <a:off x="2512" y="1493"/>
                <a:ext cx="142" cy="157"/>
              </a:xfrm>
              <a:custGeom>
                <a:avLst/>
                <a:gdLst>
                  <a:gd name="T0" fmla="*/ 0 w 427"/>
                  <a:gd name="T1" fmla="*/ 107 h 470"/>
                  <a:gd name="T2" fmla="*/ 0 w 427"/>
                  <a:gd name="T3" fmla="*/ 157 h 470"/>
                  <a:gd name="T4" fmla="*/ 142 w 427"/>
                  <a:gd name="T5" fmla="*/ 14 h 470"/>
                  <a:gd name="T6" fmla="*/ 104 w 427"/>
                  <a:gd name="T7" fmla="*/ 0 h 470"/>
                  <a:gd name="T8" fmla="*/ 0 w 427"/>
                  <a:gd name="T9" fmla="*/ 107 h 4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7"/>
                  <a:gd name="T16" fmla="*/ 0 h 470"/>
                  <a:gd name="T17" fmla="*/ 427 w 427"/>
                  <a:gd name="T18" fmla="*/ 470 h 4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7" h="470">
                    <a:moveTo>
                      <a:pt x="0" y="320"/>
                    </a:moveTo>
                    <a:lnTo>
                      <a:pt x="0" y="470"/>
                    </a:lnTo>
                    <a:lnTo>
                      <a:pt x="427" y="42"/>
                    </a:lnTo>
                    <a:lnTo>
                      <a:pt x="312" y="0"/>
                    </a:lnTo>
                    <a:lnTo>
                      <a:pt x="0" y="32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2" name="Freeform 135"/>
              <p:cNvSpPr>
                <a:spLocks/>
              </p:cNvSpPr>
              <p:nvPr/>
            </p:nvSpPr>
            <p:spPr bwMode="auto">
              <a:xfrm>
                <a:off x="2512" y="1501"/>
                <a:ext cx="162" cy="173"/>
              </a:xfrm>
              <a:custGeom>
                <a:avLst/>
                <a:gdLst>
                  <a:gd name="T0" fmla="*/ 0 w 487"/>
                  <a:gd name="T1" fmla="*/ 123 h 518"/>
                  <a:gd name="T2" fmla="*/ 0 w 487"/>
                  <a:gd name="T3" fmla="*/ 171 h 518"/>
                  <a:gd name="T4" fmla="*/ 4 w 487"/>
                  <a:gd name="T5" fmla="*/ 173 h 518"/>
                  <a:gd name="T6" fmla="*/ 162 w 487"/>
                  <a:gd name="T7" fmla="*/ 14 h 518"/>
                  <a:gd name="T8" fmla="*/ 122 w 487"/>
                  <a:gd name="T9" fmla="*/ 0 h 518"/>
                  <a:gd name="T10" fmla="*/ 0 w 487"/>
                  <a:gd name="T11" fmla="*/ 123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7"/>
                  <a:gd name="T19" fmla="*/ 0 h 518"/>
                  <a:gd name="T20" fmla="*/ 487 w 487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7" h="518">
                    <a:moveTo>
                      <a:pt x="0" y="367"/>
                    </a:moveTo>
                    <a:lnTo>
                      <a:pt x="0" y="512"/>
                    </a:lnTo>
                    <a:lnTo>
                      <a:pt x="11" y="518"/>
                    </a:lnTo>
                    <a:lnTo>
                      <a:pt x="487" y="43"/>
                    </a:lnTo>
                    <a:lnTo>
                      <a:pt x="367" y="0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3" name="Freeform 136"/>
              <p:cNvSpPr>
                <a:spLocks/>
              </p:cNvSpPr>
              <p:nvPr/>
            </p:nvSpPr>
            <p:spPr bwMode="auto">
              <a:xfrm>
                <a:off x="2512" y="1507"/>
                <a:ext cx="180" cy="173"/>
              </a:xfrm>
              <a:custGeom>
                <a:avLst/>
                <a:gdLst>
                  <a:gd name="T0" fmla="*/ 0 w 541"/>
                  <a:gd name="T1" fmla="*/ 143 h 518"/>
                  <a:gd name="T2" fmla="*/ 0 w 541"/>
                  <a:gd name="T3" fmla="*/ 165 h 518"/>
                  <a:gd name="T4" fmla="*/ 24 w 541"/>
                  <a:gd name="T5" fmla="*/ 173 h 518"/>
                  <a:gd name="T6" fmla="*/ 180 w 541"/>
                  <a:gd name="T7" fmla="*/ 14 h 518"/>
                  <a:gd name="T8" fmla="*/ 142 w 541"/>
                  <a:gd name="T9" fmla="*/ 0 h 518"/>
                  <a:gd name="T10" fmla="*/ 0 w 541"/>
                  <a:gd name="T11" fmla="*/ 143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1"/>
                  <a:gd name="T19" fmla="*/ 0 h 518"/>
                  <a:gd name="T20" fmla="*/ 541 w 541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1" h="518">
                    <a:moveTo>
                      <a:pt x="0" y="428"/>
                    </a:moveTo>
                    <a:lnTo>
                      <a:pt x="0" y="494"/>
                    </a:lnTo>
                    <a:lnTo>
                      <a:pt x="71" y="518"/>
                    </a:lnTo>
                    <a:lnTo>
                      <a:pt x="541" y="42"/>
                    </a:lnTo>
                    <a:lnTo>
                      <a:pt x="427" y="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4" name="Freeform 137"/>
              <p:cNvSpPr>
                <a:spLocks/>
              </p:cNvSpPr>
              <p:nvPr/>
            </p:nvSpPr>
            <p:spPr bwMode="auto">
              <a:xfrm>
                <a:off x="2516" y="1516"/>
                <a:ext cx="197" cy="170"/>
              </a:xfrm>
              <a:custGeom>
                <a:avLst/>
                <a:gdLst>
                  <a:gd name="T0" fmla="*/ 197 w 591"/>
                  <a:gd name="T1" fmla="*/ 12 h 512"/>
                  <a:gd name="T2" fmla="*/ 159 w 591"/>
                  <a:gd name="T3" fmla="*/ 0 h 512"/>
                  <a:gd name="T4" fmla="*/ 0 w 591"/>
                  <a:gd name="T5" fmla="*/ 158 h 512"/>
                  <a:gd name="T6" fmla="*/ 38 w 591"/>
                  <a:gd name="T7" fmla="*/ 170 h 512"/>
                  <a:gd name="T8" fmla="*/ 197 w 591"/>
                  <a:gd name="T9" fmla="*/ 12 h 5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1"/>
                  <a:gd name="T16" fmla="*/ 0 h 512"/>
                  <a:gd name="T17" fmla="*/ 591 w 591"/>
                  <a:gd name="T18" fmla="*/ 512 h 5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1" h="512">
                    <a:moveTo>
                      <a:pt x="591" y="35"/>
                    </a:moveTo>
                    <a:lnTo>
                      <a:pt x="476" y="0"/>
                    </a:lnTo>
                    <a:lnTo>
                      <a:pt x="0" y="475"/>
                    </a:lnTo>
                    <a:lnTo>
                      <a:pt x="115" y="512"/>
                    </a:lnTo>
                    <a:lnTo>
                      <a:pt x="591" y="3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5" name="Freeform 138"/>
              <p:cNvSpPr>
                <a:spLocks/>
              </p:cNvSpPr>
              <p:nvPr/>
            </p:nvSpPr>
            <p:spPr bwMode="auto">
              <a:xfrm>
                <a:off x="2536" y="1521"/>
                <a:ext cx="181" cy="171"/>
              </a:xfrm>
              <a:custGeom>
                <a:avLst/>
                <a:gdLst>
                  <a:gd name="T0" fmla="*/ 156 w 544"/>
                  <a:gd name="T1" fmla="*/ 0 h 512"/>
                  <a:gd name="T2" fmla="*/ 181 w 544"/>
                  <a:gd name="T3" fmla="*/ 8 h 512"/>
                  <a:gd name="T4" fmla="*/ 181 w 544"/>
                  <a:gd name="T5" fmla="*/ 28 h 512"/>
                  <a:gd name="T6" fmla="*/ 38 w 544"/>
                  <a:gd name="T7" fmla="*/ 171 h 512"/>
                  <a:gd name="T8" fmla="*/ 0 w 544"/>
                  <a:gd name="T9" fmla="*/ 159 h 512"/>
                  <a:gd name="T10" fmla="*/ 156 w 544"/>
                  <a:gd name="T11" fmla="*/ 0 h 5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512"/>
                  <a:gd name="T20" fmla="*/ 544 w 544"/>
                  <a:gd name="T21" fmla="*/ 512 h 5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512">
                    <a:moveTo>
                      <a:pt x="470" y="0"/>
                    </a:moveTo>
                    <a:lnTo>
                      <a:pt x="544" y="24"/>
                    </a:lnTo>
                    <a:lnTo>
                      <a:pt x="544" y="84"/>
                    </a:lnTo>
                    <a:lnTo>
                      <a:pt x="115" y="512"/>
                    </a:lnTo>
                    <a:lnTo>
                      <a:pt x="0" y="476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6" name="Freeform 139"/>
              <p:cNvSpPr>
                <a:spLocks/>
              </p:cNvSpPr>
              <p:nvPr/>
            </p:nvSpPr>
            <p:spPr bwMode="auto">
              <a:xfrm>
                <a:off x="2554" y="1527"/>
                <a:ext cx="163" cy="173"/>
              </a:xfrm>
              <a:custGeom>
                <a:avLst/>
                <a:gdLst>
                  <a:gd name="T0" fmla="*/ 159 w 489"/>
                  <a:gd name="T1" fmla="*/ 0 h 518"/>
                  <a:gd name="T2" fmla="*/ 163 w 489"/>
                  <a:gd name="T3" fmla="*/ 2 h 518"/>
                  <a:gd name="T4" fmla="*/ 163 w 489"/>
                  <a:gd name="T5" fmla="*/ 50 h 518"/>
                  <a:gd name="T6" fmla="*/ 38 w 489"/>
                  <a:gd name="T7" fmla="*/ 173 h 518"/>
                  <a:gd name="T8" fmla="*/ 0 w 489"/>
                  <a:gd name="T9" fmla="*/ 159 h 518"/>
                  <a:gd name="T10" fmla="*/ 159 w 489"/>
                  <a:gd name="T11" fmla="*/ 0 h 5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518"/>
                  <a:gd name="T20" fmla="*/ 489 w 489"/>
                  <a:gd name="T21" fmla="*/ 518 h 5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518">
                    <a:moveTo>
                      <a:pt x="476" y="0"/>
                    </a:moveTo>
                    <a:lnTo>
                      <a:pt x="489" y="6"/>
                    </a:lnTo>
                    <a:lnTo>
                      <a:pt x="489" y="151"/>
                    </a:lnTo>
                    <a:lnTo>
                      <a:pt x="114" y="518"/>
                    </a:lnTo>
                    <a:lnTo>
                      <a:pt x="0" y="477"/>
                    </a:ln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7" name="Freeform 140"/>
              <p:cNvSpPr>
                <a:spLocks/>
              </p:cNvSpPr>
              <p:nvPr/>
            </p:nvSpPr>
            <p:spPr bwMode="auto">
              <a:xfrm>
                <a:off x="2574" y="1549"/>
                <a:ext cx="143" cy="157"/>
              </a:xfrm>
              <a:custGeom>
                <a:avLst/>
                <a:gdLst>
                  <a:gd name="T0" fmla="*/ 143 w 429"/>
                  <a:gd name="T1" fmla="*/ 53 h 471"/>
                  <a:gd name="T2" fmla="*/ 143 w 429"/>
                  <a:gd name="T3" fmla="*/ 0 h 471"/>
                  <a:gd name="T4" fmla="*/ 0 w 429"/>
                  <a:gd name="T5" fmla="*/ 143 h 471"/>
                  <a:gd name="T6" fmla="*/ 36 w 429"/>
                  <a:gd name="T7" fmla="*/ 157 h 471"/>
                  <a:gd name="T8" fmla="*/ 143 w 429"/>
                  <a:gd name="T9" fmla="*/ 53 h 4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471"/>
                  <a:gd name="T17" fmla="*/ 429 w 429"/>
                  <a:gd name="T18" fmla="*/ 471 h 4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471">
                    <a:moveTo>
                      <a:pt x="429" y="158"/>
                    </a:moveTo>
                    <a:lnTo>
                      <a:pt x="429" y="0"/>
                    </a:lnTo>
                    <a:lnTo>
                      <a:pt x="0" y="428"/>
                    </a:lnTo>
                    <a:lnTo>
                      <a:pt x="109" y="471"/>
                    </a:lnTo>
                    <a:lnTo>
                      <a:pt x="429" y="15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8" name="Freeform 141"/>
              <p:cNvSpPr>
                <a:spLocks/>
              </p:cNvSpPr>
              <p:nvPr/>
            </p:nvSpPr>
            <p:spPr bwMode="auto">
              <a:xfrm>
                <a:off x="2592" y="1578"/>
                <a:ext cx="125" cy="136"/>
              </a:xfrm>
              <a:custGeom>
                <a:avLst/>
                <a:gdLst>
                  <a:gd name="T0" fmla="*/ 125 w 375"/>
                  <a:gd name="T1" fmla="*/ 50 h 409"/>
                  <a:gd name="T2" fmla="*/ 125 w 375"/>
                  <a:gd name="T3" fmla="*/ 0 h 409"/>
                  <a:gd name="T4" fmla="*/ 0 w 375"/>
                  <a:gd name="T5" fmla="*/ 122 h 409"/>
                  <a:gd name="T6" fmla="*/ 38 w 375"/>
                  <a:gd name="T7" fmla="*/ 136 h 409"/>
                  <a:gd name="T8" fmla="*/ 125 w 375"/>
                  <a:gd name="T9" fmla="*/ 5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5"/>
                  <a:gd name="T16" fmla="*/ 0 h 409"/>
                  <a:gd name="T17" fmla="*/ 375 w 375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5" h="409">
                    <a:moveTo>
                      <a:pt x="375" y="150"/>
                    </a:moveTo>
                    <a:lnTo>
                      <a:pt x="375" y="0"/>
                    </a:lnTo>
                    <a:lnTo>
                      <a:pt x="0" y="367"/>
                    </a:lnTo>
                    <a:lnTo>
                      <a:pt x="115" y="409"/>
                    </a:lnTo>
                    <a:lnTo>
                      <a:pt x="375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9" name="Freeform 142"/>
              <p:cNvSpPr>
                <a:spLocks/>
              </p:cNvSpPr>
              <p:nvPr/>
            </p:nvSpPr>
            <p:spPr bwMode="auto">
              <a:xfrm>
                <a:off x="2610" y="1602"/>
                <a:ext cx="107" cy="118"/>
              </a:xfrm>
              <a:custGeom>
                <a:avLst/>
                <a:gdLst>
                  <a:gd name="T0" fmla="*/ 107 w 320"/>
                  <a:gd name="T1" fmla="*/ 52 h 354"/>
                  <a:gd name="T2" fmla="*/ 107 w 320"/>
                  <a:gd name="T3" fmla="*/ 0 h 354"/>
                  <a:gd name="T4" fmla="*/ 0 w 320"/>
                  <a:gd name="T5" fmla="*/ 104 h 354"/>
                  <a:gd name="T6" fmla="*/ 40 w 320"/>
                  <a:gd name="T7" fmla="*/ 118 h 354"/>
                  <a:gd name="T8" fmla="*/ 107 w 320"/>
                  <a:gd name="T9" fmla="*/ 52 h 3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354"/>
                  <a:gd name="T17" fmla="*/ 320 w 320"/>
                  <a:gd name="T18" fmla="*/ 354 h 3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354">
                    <a:moveTo>
                      <a:pt x="320" y="156"/>
                    </a:moveTo>
                    <a:lnTo>
                      <a:pt x="320" y="0"/>
                    </a:lnTo>
                    <a:lnTo>
                      <a:pt x="0" y="313"/>
                    </a:lnTo>
                    <a:lnTo>
                      <a:pt x="120" y="354"/>
                    </a:lnTo>
                    <a:lnTo>
                      <a:pt x="320" y="15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0" name="Freeform 143"/>
              <p:cNvSpPr>
                <a:spLocks/>
              </p:cNvSpPr>
              <p:nvPr/>
            </p:nvSpPr>
            <p:spPr bwMode="auto">
              <a:xfrm>
                <a:off x="2630" y="1628"/>
                <a:ext cx="87" cy="98"/>
              </a:xfrm>
              <a:custGeom>
                <a:avLst/>
                <a:gdLst>
                  <a:gd name="T0" fmla="*/ 87 w 260"/>
                  <a:gd name="T1" fmla="*/ 50 h 296"/>
                  <a:gd name="T2" fmla="*/ 87 w 260"/>
                  <a:gd name="T3" fmla="*/ 0 h 296"/>
                  <a:gd name="T4" fmla="*/ 0 w 260"/>
                  <a:gd name="T5" fmla="*/ 86 h 296"/>
                  <a:gd name="T6" fmla="*/ 38 w 260"/>
                  <a:gd name="T7" fmla="*/ 98 h 296"/>
                  <a:gd name="T8" fmla="*/ 87 w 260"/>
                  <a:gd name="T9" fmla="*/ 50 h 2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96"/>
                  <a:gd name="T17" fmla="*/ 260 w 260"/>
                  <a:gd name="T18" fmla="*/ 296 h 2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96">
                    <a:moveTo>
                      <a:pt x="260" y="151"/>
                    </a:moveTo>
                    <a:lnTo>
                      <a:pt x="260" y="0"/>
                    </a:lnTo>
                    <a:lnTo>
                      <a:pt x="0" y="259"/>
                    </a:lnTo>
                    <a:lnTo>
                      <a:pt x="115" y="296"/>
                    </a:lnTo>
                    <a:lnTo>
                      <a:pt x="260" y="15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1" name="Freeform 144"/>
              <p:cNvSpPr>
                <a:spLocks/>
              </p:cNvSpPr>
              <p:nvPr/>
            </p:nvSpPr>
            <p:spPr bwMode="auto">
              <a:xfrm>
                <a:off x="2650" y="1654"/>
                <a:ext cx="67" cy="80"/>
              </a:xfrm>
              <a:custGeom>
                <a:avLst/>
                <a:gdLst>
                  <a:gd name="T0" fmla="*/ 67 w 200"/>
                  <a:gd name="T1" fmla="*/ 52 h 241"/>
                  <a:gd name="T2" fmla="*/ 67 w 200"/>
                  <a:gd name="T3" fmla="*/ 0 h 241"/>
                  <a:gd name="T4" fmla="*/ 0 w 200"/>
                  <a:gd name="T5" fmla="*/ 66 h 241"/>
                  <a:gd name="T6" fmla="*/ 37 w 200"/>
                  <a:gd name="T7" fmla="*/ 80 h 241"/>
                  <a:gd name="T8" fmla="*/ 67 w 200"/>
                  <a:gd name="T9" fmla="*/ 52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41"/>
                  <a:gd name="T17" fmla="*/ 200 w 200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41">
                    <a:moveTo>
                      <a:pt x="200" y="157"/>
                    </a:moveTo>
                    <a:lnTo>
                      <a:pt x="200" y="0"/>
                    </a:lnTo>
                    <a:lnTo>
                      <a:pt x="0" y="198"/>
                    </a:lnTo>
                    <a:lnTo>
                      <a:pt x="109" y="241"/>
                    </a:lnTo>
                    <a:lnTo>
                      <a:pt x="200" y="15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2" name="Freeform 145"/>
              <p:cNvSpPr>
                <a:spLocks/>
              </p:cNvSpPr>
              <p:nvPr/>
            </p:nvSpPr>
            <p:spPr bwMode="auto">
              <a:xfrm>
                <a:off x="2669" y="1678"/>
                <a:ext cx="48" cy="62"/>
              </a:xfrm>
              <a:custGeom>
                <a:avLst/>
                <a:gdLst>
                  <a:gd name="T0" fmla="*/ 48 w 145"/>
                  <a:gd name="T1" fmla="*/ 54 h 186"/>
                  <a:gd name="T2" fmla="*/ 48 w 145"/>
                  <a:gd name="T3" fmla="*/ 0 h 186"/>
                  <a:gd name="T4" fmla="*/ 0 w 145"/>
                  <a:gd name="T5" fmla="*/ 48 h 186"/>
                  <a:gd name="T6" fmla="*/ 40 w 145"/>
                  <a:gd name="T7" fmla="*/ 62 h 186"/>
                  <a:gd name="T8" fmla="*/ 48 w 145"/>
                  <a:gd name="T9" fmla="*/ 54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186"/>
                  <a:gd name="T17" fmla="*/ 145 w 145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186">
                    <a:moveTo>
                      <a:pt x="145" y="162"/>
                    </a:moveTo>
                    <a:lnTo>
                      <a:pt x="145" y="0"/>
                    </a:lnTo>
                    <a:lnTo>
                      <a:pt x="0" y="145"/>
                    </a:lnTo>
                    <a:lnTo>
                      <a:pt x="120" y="186"/>
                    </a:lnTo>
                    <a:lnTo>
                      <a:pt x="145" y="16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3" name="Freeform 146"/>
              <p:cNvSpPr>
                <a:spLocks/>
              </p:cNvSpPr>
              <p:nvPr/>
            </p:nvSpPr>
            <p:spPr bwMode="auto">
              <a:xfrm>
                <a:off x="2687" y="1706"/>
                <a:ext cx="30" cy="38"/>
              </a:xfrm>
              <a:custGeom>
                <a:avLst/>
                <a:gdLst>
                  <a:gd name="T0" fmla="*/ 30 w 91"/>
                  <a:gd name="T1" fmla="*/ 0 h 114"/>
                  <a:gd name="T2" fmla="*/ 30 w 91"/>
                  <a:gd name="T3" fmla="*/ 38 h 114"/>
                  <a:gd name="T4" fmla="*/ 0 w 91"/>
                  <a:gd name="T5" fmla="*/ 28 h 114"/>
                  <a:gd name="T6" fmla="*/ 30 w 91"/>
                  <a:gd name="T7" fmla="*/ 0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1"/>
                  <a:gd name="T13" fmla="*/ 0 h 114"/>
                  <a:gd name="T14" fmla="*/ 91 w 91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1" h="114">
                    <a:moveTo>
                      <a:pt x="91" y="0"/>
                    </a:moveTo>
                    <a:lnTo>
                      <a:pt x="91" y="114"/>
                    </a:lnTo>
                    <a:lnTo>
                      <a:pt x="0" y="84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4" name="Freeform 147"/>
              <p:cNvSpPr>
                <a:spLocks/>
              </p:cNvSpPr>
              <p:nvPr/>
            </p:nvSpPr>
            <p:spPr bwMode="auto">
              <a:xfrm>
                <a:off x="2709" y="1732"/>
                <a:ext cx="8" cy="12"/>
              </a:xfrm>
              <a:custGeom>
                <a:avLst/>
                <a:gdLst>
                  <a:gd name="T0" fmla="*/ 8 w 25"/>
                  <a:gd name="T1" fmla="*/ 0 h 37"/>
                  <a:gd name="T2" fmla="*/ 8 w 25"/>
                  <a:gd name="T3" fmla="*/ 12 h 37"/>
                  <a:gd name="T4" fmla="*/ 0 w 25"/>
                  <a:gd name="T5" fmla="*/ 8 h 37"/>
                  <a:gd name="T6" fmla="*/ 8 w 25"/>
                  <a:gd name="T7" fmla="*/ 0 h 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7"/>
                  <a:gd name="T14" fmla="*/ 25 w 25"/>
                  <a:gd name="T15" fmla="*/ 37 h 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7">
                    <a:moveTo>
                      <a:pt x="25" y="0"/>
                    </a:moveTo>
                    <a:lnTo>
                      <a:pt x="25" y="37"/>
                    </a:lnTo>
                    <a:lnTo>
                      <a:pt x="0" y="2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5" name="Freeform 148"/>
              <p:cNvSpPr>
                <a:spLocks/>
              </p:cNvSpPr>
              <p:nvPr/>
            </p:nvSpPr>
            <p:spPr bwMode="auto">
              <a:xfrm>
                <a:off x="2713" y="1740"/>
                <a:ext cx="6" cy="6"/>
              </a:xfrm>
              <a:custGeom>
                <a:avLst/>
                <a:gdLst>
                  <a:gd name="T0" fmla="*/ 2 w 18"/>
                  <a:gd name="T1" fmla="*/ 0 h 19"/>
                  <a:gd name="T2" fmla="*/ 0 w 18"/>
                  <a:gd name="T3" fmla="*/ 2 h 19"/>
                  <a:gd name="T4" fmla="*/ 0 w 18"/>
                  <a:gd name="T5" fmla="*/ 4 h 19"/>
                  <a:gd name="T6" fmla="*/ 2 w 18"/>
                  <a:gd name="T7" fmla="*/ 6 h 19"/>
                  <a:gd name="T8" fmla="*/ 6 w 18"/>
                  <a:gd name="T9" fmla="*/ 6 h 19"/>
                  <a:gd name="T10" fmla="*/ 2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7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8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6" name="Freeform 149"/>
              <p:cNvSpPr>
                <a:spLocks/>
              </p:cNvSpPr>
              <p:nvPr/>
            </p:nvSpPr>
            <p:spPr bwMode="auto">
              <a:xfrm>
                <a:off x="2715" y="1730"/>
                <a:ext cx="20" cy="16"/>
              </a:xfrm>
              <a:custGeom>
                <a:avLst/>
                <a:gdLst>
                  <a:gd name="T0" fmla="*/ 18 w 60"/>
                  <a:gd name="T1" fmla="*/ 2 h 49"/>
                  <a:gd name="T2" fmla="*/ 16 w 60"/>
                  <a:gd name="T3" fmla="*/ 0 h 49"/>
                  <a:gd name="T4" fmla="*/ 0 w 60"/>
                  <a:gd name="T5" fmla="*/ 10 h 49"/>
                  <a:gd name="T6" fmla="*/ 4 w 60"/>
                  <a:gd name="T7" fmla="*/ 16 h 49"/>
                  <a:gd name="T8" fmla="*/ 20 w 60"/>
                  <a:gd name="T9" fmla="*/ 6 h 49"/>
                  <a:gd name="T10" fmla="*/ 18 w 60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3" y="6"/>
                    </a:moveTo>
                    <a:lnTo>
                      <a:pt x="47" y="0"/>
                    </a:lnTo>
                    <a:lnTo>
                      <a:pt x="0" y="30"/>
                    </a:lnTo>
                    <a:lnTo>
                      <a:pt x="11" y="49"/>
                    </a:lnTo>
                    <a:lnTo>
                      <a:pt x="60" y="19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7" name="Freeform 150"/>
              <p:cNvSpPr>
                <a:spLocks/>
              </p:cNvSpPr>
              <p:nvPr/>
            </p:nvSpPr>
            <p:spPr bwMode="auto">
              <a:xfrm>
                <a:off x="2731" y="1730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0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8" name="Freeform 151"/>
              <p:cNvSpPr>
                <a:spLocks/>
              </p:cNvSpPr>
              <p:nvPr/>
            </p:nvSpPr>
            <p:spPr bwMode="auto">
              <a:xfrm>
                <a:off x="2713" y="1527"/>
                <a:ext cx="6" cy="7"/>
              </a:xfrm>
              <a:custGeom>
                <a:avLst/>
                <a:gdLst>
                  <a:gd name="T0" fmla="*/ 2 w 18"/>
                  <a:gd name="T1" fmla="*/ 0 h 19"/>
                  <a:gd name="T2" fmla="*/ 0 w 18"/>
                  <a:gd name="T3" fmla="*/ 2 h 19"/>
                  <a:gd name="T4" fmla="*/ 0 w 18"/>
                  <a:gd name="T5" fmla="*/ 4 h 19"/>
                  <a:gd name="T6" fmla="*/ 2 w 18"/>
                  <a:gd name="T7" fmla="*/ 7 h 19"/>
                  <a:gd name="T8" fmla="*/ 6 w 18"/>
                  <a:gd name="T9" fmla="*/ 7 h 19"/>
                  <a:gd name="T10" fmla="*/ 2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9"/>
                    </a:lnTo>
                    <a:lnTo>
                      <a:pt x="18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9" name="Freeform 152"/>
              <p:cNvSpPr>
                <a:spLocks/>
              </p:cNvSpPr>
              <p:nvPr/>
            </p:nvSpPr>
            <p:spPr bwMode="auto">
              <a:xfrm>
                <a:off x="2715" y="1517"/>
                <a:ext cx="20" cy="17"/>
              </a:xfrm>
              <a:custGeom>
                <a:avLst/>
                <a:gdLst>
                  <a:gd name="T0" fmla="*/ 18 w 60"/>
                  <a:gd name="T1" fmla="*/ 2 h 49"/>
                  <a:gd name="T2" fmla="*/ 16 w 60"/>
                  <a:gd name="T3" fmla="*/ 0 h 49"/>
                  <a:gd name="T4" fmla="*/ 0 w 60"/>
                  <a:gd name="T5" fmla="*/ 10 h 49"/>
                  <a:gd name="T6" fmla="*/ 4 w 60"/>
                  <a:gd name="T7" fmla="*/ 17 h 49"/>
                  <a:gd name="T8" fmla="*/ 20 w 60"/>
                  <a:gd name="T9" fmla="*/ 7 h 49"/>
                  <a:gd name="T10" fmla="*/ 18 w 60"/>
                  <a:gd name="T11" fmla="*/ 2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3" y="6"/>
                    </a:moveTo>
                    <a:lnTo>
                      <a:pt x="47" y="0"/>
                    </a:lnTo>
                    <a:lnTo>
                      <a:pt x="0" y="30"/>
                    </a:lnTo>
                    <a:lnTo>
                      <a:pt x="11" y="49"/>
                    </a:lnTo>
                    <a:lnTo>
                      <a:pt x="60" y="19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0" name="Freeform 153"/>
              <p:cNvSpPr>
                <a:spLocks/>
              </p:cNvSpPr>
              <p:nvPr/>
            </p:nvSpPr>
            <p:spPr bwMode="auto">
              <a:xfrm>
                <a:off x="2731" y="1517"/>
                <a:ext cx="6" cy="7"/>
              </a:xfrm>
              <a:custGeom>
                <a:avLst/>
                <a:gdLst>
                  <a:gd name="T0" fmla="*/ 4 w 19"/>
                  <a:gd name="T1" fmla="*/ 7 h 19"/>
                  <a:gd name="T2" fmla="*/ 6 w 19"/>
                  <a:gd name="T3" fmla="*/ 4 h 19"/>
                  <a:gd name="T4" fmla="*/ 6 w 19"/>
                  <a:gd name="T5" fmla="*/ 0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1" name="Freeform 154"/>
              <p:cNvSpPr>
                <a:spLocks/>
              </p:cNvSpPr>
              <p:nvPr/>
            </p:nvSpPr>
            <p:spPr bwMode="auto">
              <a:xfrm>
                <a:off x="2729" y="1732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4 h 13"/>
                  <a:gd name="T4" fmla="*/ 4 w 25"/>
                  <a:gd name="T5" fmla="*/ 4 h 13"/>
                  <a:gd name="T6" fmla="*/ 8 w 25"/>
                  <a:gd name="T7" fmla="*/ 4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2" name="Freeform 155"/>
              <p:cNvSpPr>
                <a:spLocks/>
              </p:cNvSpPr>
              <p:nvPr/>
            </p:nvSpPr>
            <p:spPr bwMode="auto">
              <a:xfrm>
                <a:off x="2729" y="1516"/>
                <a:ext cx="8" cy="216"/>
              </a:xfrm>
              <a:custGeom>
                <a:avLst/>
                <a:gdLst>
                  <a:gd name="T0" fmla="*/ 4 w 25"/>
                  <a:gd name="T1" fmla="*/ 8 h 649"/>
                  <a:gd name="T2" fmla="*/ 0 w 25"/>
                  <a:gd name="T3" fmla="*/ 4 h 649"/>
                  <a:gd name="T4" fmla="*/ 0 w 25"/>
                  <a:gd name="T5" fmla="*/ 216 h 649"/>
                  <a:gd name="T6" fmla="*/ 8 w 25"/>
                  <a:gd name="T7" fmla="*/ 216 h 649"/>
                  <a:gd name="T8" fmla="*/ 8 w 25"/>
                  <a:gd name="T9" fmla="*/ 4 h 649"/>
                  <a:gd name="T10" fmla="*/ 6 w 25"/>
                  <a:gd name="T11" fmla="*/ 0 h 649"/>
                  <a:gd name="T12" fmla="*/ 8 w 25"/>
                  <a:gd name="T13" fmla="*/ 4 h 649"/>
                  <a:gd name="T14" fmla="*/ 8 w 25"/>
                  <a:gd name="T15" fmla="*/ 2 h 649"/>
                  <a:gd name="T16" fmla="*/ 4 w 25"/>
                  <a:gd name="T17" fmla="*/ 0 h 649"/>
                  <a:gd name="T18" fmla="*/ 2 w 25"/>
                  <a:gd name="T19" fmla="*/ 2 h 649"/>
                  <a:gd name="T20" fmla="*/ 0 w 25"/>
                  <a:gd name="T21" fmla="*/ 4 h 649"/>
                  <a:gd name="T22" fmla="*/ 4 w 25"/>
                  <a:gd name="T23" fmla="*/ 8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49"/>
                  <a:gd name="T38" fmla="*/ 25 w 25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49">
                    <a:moveTo>
                      <a:pt x="12" y="24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5" y="649"/>
                    </a:lnTo>
                    <a:lnTo>
                      <a:pt x="25" y="11"/>
                    </a:lnTo>
                    <a:lnTo>
                      <a:pt x="19" y="0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12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3" name="Freeform 156"/>
              <p:cNvSpPr>
                <a:spLocks/>
              </p:cNvSpPr>
              <p:nvPr/>
            </p:nvSpPr>
            <p:spPr bwMode="auto">
              <a:xfrm>
                <a:off x="2528" y="1445"/>
                <a:ext cx="207" cy="79"/>
              </a:xfrm>
              <a:custGeom>
                <a:avLst/>
                <a:gdLst>
                  <a:gd name="T0" fmla="*/ 0 w 622"/>
                  <a:gd name="T1" fmla="*/ 4 h 236"/>
                  <a:gd name="T2" fmla="*/ 0 w 622"/>
                  <a:gd name="T3" fmla="*/ 8 h 236"/>
                  <a:gd name="T4" fmla="*/ 205 w 622"/>
                  <a:gd name="T5" fmla="*/ 79 h 236"/>
                  <a:gd name="T6" fmla="*/ 207 w 622"/>
                  <a:gd name="T7" fmla="*/ 71 h 236"/>
                  <a:gd name="T8" fmla="*/ 2 w 622"/>
                  <a:gd name="T9" fmla="*/ 0 h 236"/>
                  <a:gd name="T10" fmla="*/ 0 w 622"/>
                  <a:gd name="T11" fmla="*/ 4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2"/>
                  <a:gd name="T19" fmla="*/ 0 h 236"/>
                  <a:gd name="T20" fmla="*/ 622 w 622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2" h="236">
                    <a:moveTo>
                      <a:pt x="0" y="13"/>
                    </a:moveTo>
                    <a:lnTo>
                      <a:pt x="0" y="24"/>
                    </a:lnTo>
                    <a:lnTo>
                      <a:pt x="615" y="236"/>
                    </a:lnTo>
                    <a:lnTo>
                      <a:pt x="622" y="212"/>
                    </a:lnTo>
                    <a:lnTo>
                      <a:pt x="6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4" name="Freeform 157"/>
              <p:cNvSpPr>
                <a:spLocks/>
              </p:cNvSpPr>
              <p:nvPr/>
            </p:nvSpPr>
            <p:spPr bwMode="auto">
              <a:xfrm>
                <a:off x="2524" y="1445"/>
                <a:ext cx="6" cy="8"/>
              </a:xfrm>
              <a:custGeom>
                <a:avLst/>
                <a:gdLst>
                  <a:gd name="T0" fmla="*/ 6 w 17"/>
                  <a:gd name="T1" fmla="*/ 0 h 24"/>
                  <a:gd name="T2" fmla="*/ 2 w 17"/>
                  <a:gd name="T3" fmla="*/ 0 h 24"/>
                  <a:gd name="T4" fmla="*/ 0 w 17"/>
                  <a:gd name="T5" fmla="*/ 2 h 24"/>
                  <a:gd name="T6" fmla="*/ 2 w 17"/>
                  <a:gd name="T7" fmla="*/ 6 h 24"/>
                  <a:gd name="T8" fmla="*/ 4 w 17"/>
                  <a:gd name="T9" fmla="*/ 8 h 24"/>
                  <a:gd name="T10" fmla="*/ 6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5" y="0"/>
                    </a:lnTo>
                    <a:lnTo>
                      <a:pt x="0" y="7"/>
                    </a:lnTo>
                    <a:lnTo>
                      <a:pt x="5" y="19"/>
                    </a:lnTo>
                    <a:lnTo>
                      <a:pt x="11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5" name="Freeform 158"/>
              <p:cNvSpPr>
                <a:spLocks/>
              </p:cNvSpPr>
              <p:nvPr/>
            </p:nvSpPr>
            <p:spPr bwMode="auto">
              <a:xfrm>
                <a:off x="2508" y="1457"/>
                <a:ext cx="6" cy="6"/>
              </a:xfrm>
              <a:custGeom>
                <a:avLst/>
                <a:gdLst>
                  <a:gd name="T0" fmla="*/ 2 w 18"/>
                  <a:gd name="T1" fmla="*/ 0 h 17"/>
                  <a:gd name="T2" fmla="*/ 0 w 18"/>
                  <a:gd name="T3" fmla="*/ 2 h 17"/>
                  <a:gd name="T4" fmla="*/ 0 w 18"/>
                  <a:gd name="T5" fmla="*/ 4 h 17"/>
                  <a:gd name="T6" fmla="*/ 4 w 18"/>
                  <a:gd name="T7" fmla="*/ 6 h 17"/>
                  <a:gd name="T8" fmla="*/ 6 w 18"/>
                  <a:gd name="T9" fmla="*/ 6 h 17"/>
                  <a:gd name="T10" fmla="*/ 2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6" name="Freeform 159"/>
              <p:cNvSpPr>
                <a:spLocks/>
              </p:cNvSpPr>
              <p:nvPr/>
            </p:nvSpPr>
            <p:spPr bwMode="auto">
              <a:xfrm>
                <a:off x="2510" y="1445"/>
                <a:ext cx="20" cy="18"/>
              </a:xfrm>
              <a:custGeom>
                <a:avLst/>
                <a:gdLst>
                  <a:gd name="T0" fmla="*/ 18 w 60"/>
                  <a:gd name="T1" fmla="*/ 4 h 54"/>
                  <a:gd name="T2" fmla="*/ 16 w 60"/>
                  <a:gd name="T3" fmla="*/ 0 h 54"/>
                  <a:gd name="T4" fmla="*/ 0 w 60"/>
                  <a:gd name="T5" fmla="*/ 12 h 54"/>
                  <a:gd name="T6" fmla="*/ 4 w 60"/>
                  <a:gd name="T7" fmla="*/ 18 h 54"/>
                  <a:gd name="T8" fmla="*/ 20 w 60"/>
                  <a:gd name="T9" fmla="*/ 6 h 54"/>
                  <a:gd name="T10" fmla="*/ 18 w 60"/>
                  <a:gd name="T11" fmla="*/ 4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54"/>
                  <a:gd name="T20" fmla="*/ 60 w 60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54">
                    <a:moveTo>
                      <a:pt x="54" y="13"/>
                    </a:moveTo>
                    <a:lnTo>
                      <a:pt x="48" y="0"/>
                    </a:lnTo>
                    <a:lnTo>
                      <a:pt x="0" y="37"/>
                    </a:lnTo>
                    <a:lnTo>
                      <a:pt x="12" y="54"/>
                    </a:lnTo>
                    <a:lnTo>
                      <a:pt x="60" y="19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7" name="Freeform 160"/>
              <p:cNvSpPr>
                <a:spLocks/>
              </p:cNvSpPr>
              <p:nvPr/>
            </p:nvSpPr>
            <p:spPr bwMode="auto">
              <a:xfrm>
                <a:off x="2526" y="1445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2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2" y="19"/>
                    </a:moveTo>
                    <a:lnTo>
                      <a:pt x="19" y="13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8" name="Freeform 161"/>
              <p:cNvSpPr>
                <a:spLocks/>
              </p:cNvSpPr>
              <p:nvPr/>
            </p:nvSpPr>
            <p:spPr bwMode="auto">
              <a:xfrm>
                <a:off x="2713" y="1526"/>
                <a:ext cx="8" cy="3"/>
              </a:xfrm>
              <a:custGeom>
                <a:avLst/>
                <a:gdLst>
                  <a:gd name="T0" fmla="*/ 8 w 24"/>
                  <a:gd name="T1" fmla="*/ 3 h 11"/>
                  <a:gd name="T2" fmla="*/ 6 w 24"/>
                  <a:gd name="T3" fmla="*/ 1 h 11"/>
                  <a:gd name="T4" fmla="*/ 4 w 24"/>
                  <a:gd name="T5" fmla="*/ 0 h 11"/>
                  <a:gd name="T6" fmla="*/ 0 w 24"/>
                  <a:gd name="T7" fmla="*/ 1 h 11"/>
                  <a:gd name="T8" fmla="*/ 0 w 24"/>
                  <a:gd name="T9" fmla="*/ 3 h 11"/>
                  <a:gd name="T10" fmla="*/ 8 w 24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9" name="Freeform 162"/>
              <p:cNvSpPr>
                <a:spLocks/>
              </p:cNvSpPr>
              <p:nvPr/>
            </p:nvSpPr>
            <p:spPr bwMode="auto">
              <a:xfrm>
                <a:off x="2713" y="1529"/>
                <a:ext cx="8" cy="219"/>
              </a:xfrm>
              <a:custGeom>
                <a:avLst/>
                <a:gdLst>
                  <a:gd name="T0" fmla="*/ 2 w 24"/>
                  <a:gd name="T1" fmla="*/ 219 h 657"/>
                  <a:gd name="T2" fmla="*/ 8 w 24"/>
                  <a:gd name="T3" fmla="*/ 215 h 657"/>
                  <a:gd name="T4" fmla="*/ 8 w 24"/>
                  <a:gd name="T5" fmla="*/ 0 h 657"/>
                  <a:gd name="T6" fmla="*/ 0 w 24"/>
                  <a:gd name="T7" fmla="*/ 0 h 657"/>
                  <a:gd name="T8" fmla="*/ 0 w 24"/>
                  <a:gd name="T9" fmla="*/ 215 h 657"/>
                  <a:gd name="T10" fmla="*/ 4 w 24"/>
                  <a:gd name="T11" fmla="*/ 211 h 657"/>
                  <a:gd name="T12" fmla="*/ 0 w 24"/>
                  <a:gd name="T13" fmla="*/ 215 h 657"/>
                  <a:gd name="T14" fmla="*/ 0 w 24"/>
                  <a:gd name="T15" fmla="*/ 217 h 657"/>
                  <a:gd name="T16" fmla="*/ 4 w 24"/>
                  <a:gd name="T17" fmla="*/ 219 h 657"/>
                  <a:gd name="T18" fmla="*/ 6 w 24"/>
                  <a:gd name="T19" fmla="*/ 217 h 657"/>
                  <a:gd name="T20" fmla="*/ 8 w 24"/>
                  <a:gd name="T21" fmla="*/ 215 h 657"/>
                  <a:gd name="T22" fmla="*/ 2 w 24"/>
                  <a:gd name="T23" fmla="*/ 219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7" y="657"/>
                    </a:moveTo>
                    <a:lnTo>
                      <a:pt x="24" y="64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5"/>
                    </a:lnTo>
                    <a:lnTo>
                      <a:pt x="13" y="632"/>
                    </a:lnTo>
                    <a:lnTo>
                      <a:pt x="0" y="645"/>
                    </a:lnTo>
                    <a:lnTo>
                      <a:pt x="0" y="651"/>
                    </a:lnTo>
                    <a:lnTo>
                      <a:pt x="13" y="657"/>
                    </a:lnTo>
                    <a:lnTo>
                      <a:pt x="18" y="651"/>
                    </a:lnTo>
                    <a:lnTo>
                      <a:pt x="24" y="645"/>
                    </a:lnTo>
                    <a:lnTo>
                      <a:pt x="7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0" name="Freeform 163"/>
              <p:cNvSpPr>
                <a:spLocks/>
              </p:cNvSpPr>
              <p:nvPr/>
            </p:nvSpPr>
            <p:spPr bwMode="auto">
              <a:xfrm>
                <a:off x="2512" y="1668"/>
                <a:ext cx="205" cy="80"/>
              </a:xfrm>
              <a:custGeom>
                <a:avLst/>
                <a:gdLst>
                  <a:gd name="T0" fmla="*/ 0 w 615"/>
                  <a:gd name="T1" fmla="*/ 4 h 241"/>
                  <a:gd name="T2" fmla="*/ 0 w 615"/>
                  <a:gd name="T3" fmla="*/ 8 h 241"/>
                  <a:gd name="T4" fmla="*/ 203 w 615"/>
                  <a:gd name="T5" fmla="*/ 80 h 241"/>
                  <a:gd name="T6" fmla="*/ 205 w 615"/>
                  <a:gd name="T7" fmla="*/ 72 h 241"/>
                  <a:gd name="T8" fmla="*/ 2 w 615"/>
                  <a:gd name="T9" fmla="*/ 0 h 241"/>
                  <a:gd name="T10" fmla="*/ 0 w 615"/>
                  <a:gd name="T11" fmla="*/ 4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5"/>
                  <a:gd name="T19" fmla="*/ 0 h 241"/>
                  <a:gd name="T20" fmla="*/ 615 w 615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5" h="241">
                    <a:moveTo>
                      <a:pt x="0" y="12"/>
                    </a:moveTo>
                    <a:lnTo>
                      <a:pt x="0" y="23"/>
                    </a:lnTo>
                    <a:lnTo>
                      <a:pt x="609" y="241"/>
                    </a:lnTo>
                    <a:lnTo>
                      <a:pt x="615" y="216"/>
                    </a:lnTo>
                    <a:lnTo>
                      <a:pt x="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1" name="Freeform 164"/>
              <p:cNvSpPr>
                <a:spLocks/>
              </p:cNvSpPr>
              <p:nvPr/>
            </p:nvSpPr>
            <p:spPr bwMode="auto">
              <a:xfrm>
                <a:off x="2508" y="1668"/>
                <a:ext cx="6" cy="8"/>
              </a:xfrm>
              <a:custGeom>
                <a:avLst/>
                <a:gdLst>
                  <a:gd name="T0" fmla="*/ 6 w 18"/>
                  <a:gd name="T1" fmla="*/ 0 h 23"/>
                  <a:gd name="T2" fmla="*/ 2 w 18"/>
                  <a:gd name="T3" fmla="*/ 2 h 23"/>
                  <a:gd name="T4" fmla="*/ 0 w 18"/>
                  <a:gd name="T5" fmla="*/ 4 h 23"/>
                  <a:gd name="T6" fmla="*/ 0 w 18"/>
                  <a:gd name="T7" fmla="*/ 6 h 23"/>
                  <a:gd name="T8" fmla="*/ 4 w 18"/>
                  <a:gd name="T9" fmla="*/ 8 h 23"/>
                  <a:gd name="T10" fmla="*/ 6 w 1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18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3" y="2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2" name="Freeform 165"/>
              <p:cNvSpPr>
                <a:spLocks/>
              </p:cNvSpPr>
              <p:nvPr/>
            </p:nvSpPr>
            <p:spPr bwMode="auto">
              <a:xfrm>
                <a:off x="2508" y="1672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4 h 11"/>
                  <a:gd name="T4" fmla="*/ 4 w 24"/>
                  <a:gd name="T5" fmla="*/ 4 h 11"/>
                  <a:gd name="T6" fmla="*/ 8 w 24"/>
                  <a:gd name="T7" fmla="*/ 4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3" name="Freeform 166"/>
              <p:cNvSpPr>
                <a:spLocks/>
              </p:cNvSpPr>
              <p:nvPr/>
            </p:nvSpPr>
            <p:spPr bwMode="auto">
              <a:xfrm>
                <a:off x="2508" y="1456"/>
                <a:ext cx="8" cy="216"/>
              </a:xfrm>
              <a:custGeom>
                <a:avLst/>
                <a:gdLst>
                  <a:gd name="T0" fmla="*/ 6 w 24"/>
                  <a:gd name="T1" fmla="*/ 0 h 649"/>
                  <a:gd name="T2" fmla="*/ 0 w 24"/>
                  <a:gd name="T3" fmla="*/ 4 h 649"/>
                  <a:gd name="T4" fmla="*/ 0 w 24"/>
                  <a:gd name="T5" fmla="*/ 216 h 649"/>
                  <a:gd name="T6" fmla="*/ 8 w 24"/>
                  <a:gd name="T7" fmla="*/ 216 h 649"/>
                  <a:gd name="T8" fmla="*/ 8 w 24"/>
                  <a:gd name="T9" fmla="*/ 4 h 649"/>
                  <a:gd name="T10" fmla="*/ 4 w 24"/>
                  <a:gd name="T11" fmla="*/ 7 h 649"/>
                  <a:gd name="T12" fmla="*/ 8 w 24"/>
                  <a:gd name="T13" fmla="*/ 4 h 649"/>
                  <a:gd name="T14" fmla="*/ 8 w 24"/>
                  <a:gd name="T15" fmla="*/ 2 h 649"/>
                  <a:gd name="T16" fmla="*/ 4 w 24"/>
                  <a:gd name="T17" fmla="*/ 0 h 649"/>
                  <a:gd name="T18" fmla="*/ 0 w 24"/>
                  <a:gd name="T19" fmla="*/ 2 h 649"/>
                  <a:gd name="T20" fmla="*/ 0 w 24"/>
                  <a:gd name="T21" fmla="*/ 4 h 649"/>
                  <a:gd name="T22" fmla="*/ 6 w 24"/>
                  <a:gd name="T23" fmla="*/ 0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8" y="0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13" y="22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4" name="Freeform 167"/>
              <p:cNvSpPr>
                <a:spLocks/>
              </p:cNvSpPr>
              <p:nvPr/>
            </p:nvSpPr>
            <p:spPr bwMode="auto">
              <a:xfrm>
                <a:off x="2512" y="1456"/>
                <a:ext cx="205" cy="78"/>
              </a:xfrm>
              <a:custGeom>
                <a:avLst/>
                <a:gdLst>
                  <a:gd name="T0" fmla="*/ 205 w 615"/>
                  <a:gd name="T1" fmla="*/ 74 h 234"/>
                  <a:gd name="T2" fmla="*/ 205 w 615"/>
                  <a:gd name="T3" fmla="*/ 70 h 234"/>
                  <a:gd name="T4" fmla="*/ 2 w 615"/>
                  <a:gd name="T5" fmla="*/ 0 h 234"/>
                  <a:gd name="T6" fmla="*/ 0 w 615"/>
                  <a:gd name="T7" fmla="*/ 7 h 234"/>
                  <a:gd name="T8" fmla="*/ 203 w 615"/>
                  <a:gd name="T9" fmla="*/ 78 h 234"/>
                  <a:gd name="T10" fmla="*/ 205 w 615"/>
                  <a:gd name="T11" fmla="*/ 74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5"/>
                  <a:gd name="T19" fmla="*/ 0 h 234"/>
                  <a:gd name="T20" fmla="*/ 615 w 615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5" h="234">
                    <a:moveTo>
                      <a:pt x="615" y="221"/>
                    </a:moveTo>
                    <a:lnTo>
                      <a:pt x="615" y="210"/>
                    </a:lnTo>
                    <a:lnTo>
                      <a:pt x="5" y="0"/>
                    </a:lnTo>
                    <a:lnTo>
                      <a:pt x="0" y="22"/>
                    </a:lnTo>
                    <a:lnTo>
                      <a:pt x="609" y="234"/>
                    </a:lnTo>
                    <a:lnTo>
                      <a:pt x="615" y="2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5" name="Freeform 168"/>
              <p:cNvSpPr>
                <a:spLocks/>
              </p:cNvSpPr>
              <p:nvPr/>
            </p:nvSpPr>
            <p:spPr bwMode="auto">
              <a:xfrm>
                <a:off x="2715" y="1526"/>
                <a:ext cx="6" cy="8"/>
              </a:xfrm>
              <a:custGeom>
                <a:avLst/>
                <a:gdLst>
                  <a:gd name="T0" fmla="*/ 0 w 17"/>
                  <a:gd name="T1" fmla="*/ 8 h 24"/>
                  <a:gd name="T2" fmla="*/ 4 w 17"/>
                  <a:gd name="T3" fmla="*/ 8 h 24"/>
                  <a:gd name="T4" fmla="*/ 6 w 17"/>
                  <a:gd name="T5" fmla="*/ 6 h 24"/>
                  <a:gd name="T6" fmla="*/ 6 w 17"/>
                  <a:gd name="T7" fmla="*/ 2 h 24"/>
                  <a:gd name="T8" fmla="*/ 2 w 17"/>
                  <a:gd name="T9" fmla="*/ 0 h 24"/>
                  <a:gd name="T10" fmla="*/ 0 w 17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0" y="24"/>
                    </a:moveTo>
                    <a:lnTo>
                      <a:pt x="11" y="24"/>
                    </a:lnTo>
                    <a:lnTo>
                      <a:pt x="17" y="17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6" name="Freeform 169"/>
              <p:cNvSpPr>
                <a:spLocks/>
              </p:cNvSpPr>
              <p:nvPr/>
            </p:nvSpPr>
            <p:spPr bwMode="auto">
              <a:xfrm>
                <a:off x="2713" y="1742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4 h 13"/>
                  <a:gd name="T4" fmla="*/ 4 w 24"/>
                  <a:gd name="T5" fmla="*/ 4 h 13"/>
                  <a:gd name="T6" fmla="*/ 6 w 24"/>
                  <a:gd name="T7" fmla="*/ 4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3" y="13"/>
                    </a:lnTo>
                    <a:lnTo>
                      <a:pt x="18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7" name="Freeform 170"/>
              <p:cNvSpPr>
                <a:spLocks/>
              </p:cNvSpPr>
              <p:nvPr/>
            </p:nvSpPr>
            <p:spPr bwMode="auto">
              <a:xfrm>
                <a:off x="2713" y="1529"/>
                <a:ext cx="8" cy="213"/>
              </a:xfrm>
              <a:custGeom>
                <a:avLst/>
                <a:gdLst>
                  <a:gd name="T0" fmla="*/ 4 w 24"/>
                  <a:gd name="T1" fmla="*/ 0 h 638"/>
                  <a:gd name="T2" fmla="*/ 0 w 24"/>
                  <a:gd name="T3" fmla="*/ 0 h 638"/>
                  <a:gd name="T4" fmla="*/ 0 w 24"/>
                  <a:gd name="T5" fmla="*/ 213 h 638"/>
                  <a:gd name="T6" fmla="*/ 8 w 24"/>
                  <a:gd name="T7" fmla="*/ 213 h 638"/>
                  <a:gd name="T8" fmla="*/ 8 w 24"/>
                  <a:gd name="T9" fmla="*/ 0 h 638"/>
                  <a:gd name="T10" fmla="*/ 4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3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8" name="Freeform 171"/>
              <p:cNvSpPr>
                <a:spLocks/>
              </p:cNvSpPr>
              <p:nvPr/>
            </p:nvSpPr>
            <p:spPr bwMode="auto">
              <a:xfrm>
                <a:off x="2713" y="1526"/>
                <a:ext cx="8" cy="3"/>
              </a:xfrm>
              <a:custGeom>
                <a:avLst/>
                <a:gdLst>
                  <a:gd name="T0" fmla="*/ 8 w 24"/>
                  <a:gd name="T1" fmla="*/ 3 h 11"/>
                  <a:gd name="T2" fmla="*/ 6 w 24"/>
                  <a:gd name="T3" fmla="*/ 0 h 11"/>
                  <a:gd name="T4" fmla="*/ 4 w 24"/>
                  <a:gd name="T5" fmla="*/ 0 h 11"/>
                  <a:gd name="T6" fmla="*/ 0 w 24"/>
                  <a:gd name="T7" fmla="*/ 0 h 11"/>
                  <a:gd name="T8" fmla="*/ 0 w 24"/>
                  <a:gd name="T9" fmla="*/ 3 h 11"/>
                  <a:gd name="T10" fmla="*/ 8 w 24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9" name="Freeform 172"/>
              <p:cNvSpPr>
                <a:spLocks/>
              </p:cNvSpPr>
              <p:nvPr/>
            </p:nvSpPr>
            <p:spPr bwMode="auto">
              <a:xfrm>
                <a:off x="3812" y="1810"/>
                <a:ext cx="14" cy="221"/>
              </a:xfrm>
              <a:custGeom>
                <a:avLst/>
                <a:gdLst>
                  <a:gd name="T0" fmla="*/ 0 w 42"/>
                  <a:gd name="T1" fmla="*/ 221 h 662"/>
                  <a:gd name="T2" fmla="*/ 0 w 42"/>
                  <a:gd name="T3" fmla="*/ 8 h 662"/>
                  <a:gd name="T4" fmla="*/ 14 w 42"/>
                  <a:gd name="T5" fmla="*/ 0 h 662"/>
                  <a:gd name="T6" fmla="*/ 14 w 42"/>
                  <a:gd name="T7" fmla="*/ 213 h 662"/>
                  <a:gd name="T8" fmla="*/ 0 w 42"/>
                  <a:gd name="T9" fmla="*/ 221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62"/>
                  <a:gd name="T17" fmla="*/ 42 w 42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62">
                    <a:moveTo>
                      <a:pt x="0" y="662"/>
                    </a:moveTo>
                    <a:lnTo>
                      <a:pt x="0" y="24"/>
                    </a:lnTo>
                    <a:lnTo>
                      <a:pt x="42" y="0"/>
                    </a:lnTo>
                    <a:lnTo>
                      <a:pt x="42" y="639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0" name="Freeform 173"/>
              <p:cNvSpPr>
                <a:spLocks/>
              </p:cNvSpPr>
              <p:nvPr/>
            </p:nvSpPr>
            <p:spPr bwMode="auto">
              <a:xfrm>
                <a:off x="3613" y="1706"/>
                <a:ext cx="213" cy="110"/>
              </a:xfrm>
              <a:custGeom>
                <a:avLst/>
                <a:gdLst>
                  <a:gd name="T0" fmla="*/ 199 w 640"/>
                  <a:gd name="T1" fmla="*/ 110 h 330"/>
                  <a:gd name="T2" fmla="*/ 0 w 640"/>
                  <a:gd name="T3" fmla="*/ 8 h 330"/>
                  <a:gd name="T4" fmla="*/ 16 w 640"/>
                  <a:gd name="T5" fmla="*/ 0 h 330"/>
                  <a:gd name="T6" fmla="*/ 213 w 640"/>
                  <a:gd name="T7" fmla="*/ 104 h 330"/>
                  <a:gd name="T8" fmla="*/ 199 w 640"/>
                  <a:gd name="T9" fmla="*/ 110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0"/>
                  <a:gd name="T16" fmla="*/ 0 h 330"/>
                  <a:gd name="T17" fmla="*/ 640 w 640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0" h="330">
                    <a:moveTo>
                      <a:pt x="598" y="330"/>
                    </a:moveTo>
                    <a:lnTo>
                      <a:pt x="0" y="23"/>
                    </a:lnTo>
                    <a:lnTo>
                      <a:pt x="49" y="0"/>
                    </a:lnTo>
                    <a:lnTo>
                      <a:pt x="640" y="312"/>
                    </a:lnTo>
                    <a:lnTo>
                      <a:pt x="598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1" name="Freeform 174"/>
              <p:cNvSpPr>
                <a:spLocks/>
              </p:cNvSpPr>
              <p:nvPr/>
            </p:nvSpPr>
            <p:spPr bwMode="auto">
              <a:xfrm>
                <a:off x="3613" y="1714"/>
                <a:ext cx="28" cy="36"/>
              </a:xfrm>
              <a:custGeom>
                <a:avLst/>
                <a:gdLst>
                  <a:gd name="T0" fmla="*/ 0 w 85"/>
                  <a:gd name="T1" fmla="*/ 36 h 108"/>
                  <a:gd name="T2" fmla="*/ 0 w 85"/>
                  <a:gd name="T3" fmla="*/ 0 h 108"/>
                  <a:gd name="T4" fmla="*/ 28 w 85"/>
                  <a:gd name="T5" fmla="*/ 14 h 108"/>
                  <a:gd name="T6" fmla="*/ 0 w 85"/>
                  <a:gd name="T7" fmla="*/ 36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08"/>
                  <a:gd name="T14" fmla="*/ 85 w 85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08">
                    <a:moveTo>
                      <a:pt x="0" y="108"/>
                    </a:moveTo>
                    <a:lnTo>
                      <a:pt x="0" y="0"/>
                    </a:lnTo>
                    <a:lnTo>
                      <a:pt x="85" y="43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2" name="Freeform 175"/>
              <p:cNvSpPr>
                <a:spLocks/>
              </p:cNvSpPr>
              <p:nvPr/>
            </p:nvSpPr>
            <p:spPr bwMode="auto">
              <a:xfrm>
                <a:off x="3613" y="1718"/>
                <a:ext cx="46" cy="58"/>
              </a:xfrm>
              <a:custGeom>
                <a:avLst/>
                <a:gdLst>
                  <a:gd name="T0" fmla="*/ 0 w 139"/>
                  <a:gd name="T1" fmla="*/ 6 h 174"/>
                  <a:gd name="T2" fmla="*/ 0 w 139"/>
                  <a:gd name="T3" fmla="*/ 58 h 174"/>
                  <a:gd name="T4" fmla="*/ 46 w 139"/>
                  <a:gd name="T5" fmla="*/ 18 h 174"/>
                  <a:gd name="T6" fmla="*/ 8 w 139"/>
                  <a:gd name="T7" fmla="*/ 0 h 174"/>
                  <a:gd name="T8" fmla="*/ 0 w 139"/>
                  <a:gd name="T9" fmla="*/ 6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4"/>
                  <a:gd name="T17" fmla="*/ 139 w 13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4">
                    <a:moveTo>
                      <a:pt x="0" y="17"/>
                    </a:moveTo>
                    <a:lnTo>
                      <a:pt x="0" y="174"/>
                    </a:lnTo>
                    <a:lnTo>
                      <a:pt x="139" y="54"/>
                    </a:lnTo>
                    <a:lnTo>
                      <a:pt x="25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3" name="Freeform 176"/>
              <p:cNvSpPr>
                <a:spLocks/>
              </p:cNvSpPr>
              <p:nvPr/>
            </p:nvSpPr>
            <p:spPr bwMode="auto">
              <a:xfrm>
                <a:off x="3613" y="1728"/>
                <a:ext cx="67" cy="75"/>
              </a:xfrm>
              <a:custGeom>
                <a:avLst/>
                <a:gdLst>
                  <a:gd name="T0" fmla="*/ 0 w 200"/>
                  <a:gd name="T1" fmla="*/ 22 h 223"/>
                  <a:gd name="T2" fmla="*/ 0 w 200"/>
                  <a:gd name="T3" fmla="*/ 75 h 223"/>
                  <a:gd name="T4" fmla="*/ 67 w 200"/>
                  <a:gd name="T5" fmla="*/ 18 h 223"/>
                  <a:gd name="T6" fmla="*/ 28 w 200"/>
                  <a:gd name="T7" fmla="*/ 0 h 223"/>
                  <a:gd name="T8" fmla="*/ 0 w 200"/>
                  <a:gd name="T9" fmla="*/ 2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223"/>
                  <a:gd name="T17" fmla="*/ 200 w 200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223">
                    <a:moveTo>
                      <a:pt x="0" y="65"/>
                    </a:moveTo>
                    <a:lnTo>
                      <a:pt x="0" y="223"/>
                    </a:lnTo>
                    <a:lnTo>
                      <a:pt x="200" y="54"/>
                    </a:lnTo>
                    <a:lnTo>
                      <a:pt x="85" y="0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4" name="Freeform 177"/>
              <p:cNvSpPr>
                <a:spLocks/>
              </p:cNvSpPr>
              <p:nvPr/>
            </p:nvSpPr>
            <p:spPr bwMode="auto">
              <a:xfrm>
                <a:off x="3613" y="1736"/>
                <a:ext cx="85" cy="90"/>
              </a:xfrm>
              <a:custGeom>
                <a:avLst/>
                <a:gdLst>
                  <a:gd name="T0" fmla="*/ 0 w 254"/>
                  <a:gd name="T1" fmla="*/ 40 h 270"/>
                  <a:gd name="T2" fmla="*/ 0 w 254"/>
                  <a:gd name="T3" fmla="*/ 90 h 270"/>
                  <a:gd name="T4" fmla="*/ 85 w 254"/>
                  <a:gd name="T5" fmla="*/ 20 h 270"/>
                  <a:gd name="T6" fmla="*/ 47 w 254"/>
                  <a:gd name="T7" fmla="*/ 0 h 270"/>
                  <a:gd name="T8" fmla="*/ 0 w 254"/>
                  <a:gd name="T9" fmla="*/ 40 h 2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4"/>
                  <a:gd name="T16" fmla="*/ 0 h 270"/>
                  <a:gd name="T17" fmla="*/ 254 w 254"/>
                  <a:gd name="T18" fmla="*/ 270 h 2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4" h="270">
                    <a:moveTo>
                      <a:pt x="0" y="120"/>
                    </a:moveTo>
                    <a:lnTo>
                      <a:pt x="0" y="270"/>
                    </a:lnTo>
                    <a:lnTo>
                      <a:pt x="254" y="60"/>
                    </a:lnTo>
                    <a:lnTo>
                      <a:pt x="139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5" name="Freeform 178"/>
              <p:cNvSpPr>
                <a:spLocks/>
              </p:cNvSpPr>
              <p:nvPr/>
            </p:nvSpPr>
            <p:spPr bwMode="auto">
              <a:xfrm>
                <a:off x="3613" y="1746"/>
                <a:ext cx="105" cy="107"/>
              </a:xfrm>
              <a:custGeom>
                <a:avLst/>
                <a:gdLst>
                  <a:gd name="T0" fmla="*/ 0 w 314"/>
                  <a:gd name="T1" fmla="*/ 57 h 319"/>
                  <a:gd name="T2" fmla="*/ 0 w 314"/>
                  <a:gd name="T3" fmla="*/ 107 h 319"/>
                  <a:gd name="T4" fmla="*/ 105 w 314"/>
                  <a:gd name="T5" fmla="*/ 20 h 319"/>
                  <a:gd name="T6" fmla="*/ 67 w 314"/>
                  <a:gd name="T7" fmla="*/ 0 h 319"/>
                  <a:gd name="T8" fmla="*/ 0 w 314"/>
                  <a:gd name="T9" fmla="*/ 57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4"/>
                  <a:gd name="T16" fmla="*/ 0 h 319"/>
                  <a:gd name="T17" fmla="*/ 314 w 314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4" h="319">
                    <a:moveTo>
                      <a:pt x="0" y="169"/>
                    </a:moveTo>
                    <a:lnTo>
                      <a:pt x="0" y="319"/>
                    </a:lnTo>
                    <a:lnTo>
                      <a:pt x="314" y="60"/>
                    </a:lnTo>
                    <a:lnTo>
                      <a:pt x="200" y="0"/>
                    </a:lnTo>
                    <a:lnTo>
                      <a:pt x="0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6" name="Freeform 179"/>
              <p:cNvSpPr>
                <a:spLocks/>
              </p:cNvSpPr>
              <p:nvPr/>
            </p:nvSpPr>
            <p:spPr bwMode="auto">
              <a:xfrm>
                <a:off x="3613" y="1756"/>
                <a:ext cx="123" cy="120"/>
              </a:xfrm>
              <a:custGeom>
                <a:avLst/>
                <a:gdLst>
                  <a:gd name="T0" fmla="*/ 0 w 369"/>
                  <a:gd name="T1" fmla="*/ 70 h 360"/>
                  <a:gd name="T2" fmla="*/ 0 w 369"/>
                  <a:gd name="T3" fmla="*/ 120 h 360"/>
                  <a:gd name="T4" fmla="*/ 123 w 369"/>
                  <a:gd name="T5" fmla="*/ 20 h 360"/>
                  <a:gd name="T6" fmla="*/ 85 w 369"/>
                  <a:gd name="T7" fmla="*/ 0 h 360"/>
                  <a:gd name="T8" fmla="*/ 0 w 369"/>
                  <a:gd name="T9" fmla="*/ 70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9"/>
                  <a:gd name="T16" fmla="*/ 0 h 360"/>
                  <a:gd name="T17" fmla="*/ 369 w 369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9" h="360">
                    <a:moveTo>
                      <a:pt x="0" y="210"/>
                    </a:moveTo>
                    <a:lnTo>
                      <a:pt x="0" y="360"/>
                    </a:lnTo>
                    <a:lnTo>
                      <a:pt x="369" y="60"/>
                    </a:lnTo>
                    <a:lnTo>
                      <a:pt x="254" y="0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7" name="Freeform 180"/>
              <p:cNvSpPr>
                <a:spLocks/>
              </p:cNvSpPr>
              <p:nvPr/>
            </p:nvSpPr>
            <p:spPr bwMode="auto">
              <a:xfrm>
                <a:off x="3613" y="1766"/>
                <a:ext cx="141" cy="139"/>
              </a:xfrm>
              <a:custGeom>
                <a:avLst/>
                <a:gdLst>
                  <a:gd name="T0" fmla="*/ 0 w 422"/>
                  <a:gd name="T1" fmla="*/ 87 h 415"/>
                  <a:gd name="T2" fmla="*/ 0 w 422"/>
                  <a:gd name="T3" fmla="*/ 139 h 415"/>
                  <a:gd name="T4" fmla="*/ 141 w 422"/>
                  <a:gd name="T5" fmla="*/ 20 h 415"/>
                  <a:gd name="T6" fmla="*/ 105 w 422"/>
                  <a:gd name="T7" fmla="*/ 0 h 415"/>
                  <a:gd name="T8" fmla="*/ 0 w 422"/>
                  <a:gd name="T9" fmla="*/ 87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415"/>
                  <a:gd name="T17" fmla="*/ 422 w 422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415">
                    <a:moveTo>
                      <a:pt x="0" y="259"/>
                    </a:moveTo>
                    <a:lnTo>
                      <a:pt x="0" y="415"/>
                    </a:lnTo>
                    <a:lnTo>
                      <a:pt x="422" y="60"/>
                    </a:lnTo>
                    <a:lnTo>
                      <a:pt x="314" y="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8" name="Freeform 181"/>
              <p:cNvSpPr>
                <a:spLocks/>
              </p:cNvSpPr>
              <p:nvPr/>
            </p:nvSpPr>
            <p:spPr bwMode="auto">
              <a:xfrm>
                <a:off x="3613" y="1776"/>
                <a:ext cx="161" cy="151"/>
              </a:xfrm>
              <a:custGeom>
                <a:avLst/>
                <a:gdLst>
                  <a:gd name="T0" fmla="*/ 0 w 483"/>
                  <a:gd name="T1" fmla="*/ 100 h 452"/>
                  <a:gd name="T2" fmla="*/ 0 w 483"/>
                  <a:gd name="T3" fmla="*/ 149 h 452"/>
                  <a:gd name="T4" fmla="*/ 4 w 483"/>
                  <a:gd name="T5" fmla="*/ 151 h 452"/>
                  <a:gd name="T6" fmla="*/ 161 w 483"/>
                  <a:gd name="T7" fmla="*/ 20 h 452"/>
                  <a:gd name="T8" fmla="*/ 123 w 483"/>
                  <a:gd name="T9" fmla="*/ 0 h 452"/>
                  <a:gd name="T10" fmla="*/ 0 w 483"/>
                  <a:gd name="T11" fmla="*/ 10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3"/>
                  <a:gd name="T19" fmla="*/ 0 h 452"/>
                  <a:gd name="T20" fmla="*/ 483 w 483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3" h="452">
                    <a:moveTo>
                      <a:pt x="0" y="300"/>
                    </a:moveTo>
                    <a:lnTo>
                      <a:pt x="0" y="445"/>
                    </a:lnTo>
                    <a:lnTo>
                      <a:pt x="12" y="452"/>
                    </a:lnTo>
                    <a:lnTo>
                      <a:pt x="483" y="60"/>
                    </a:lnTo>
                    <a:lnTo>
                      <a:pt x="369" y="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9" name="Freeform 182"/>
              <p:cNvSpPr>
                <a:spLocks/>
              </p:cNvSpPr>
              <p:nvPr/>
            </p:nvSpPr>
            <p:spPr bwMode="auto">
              <a:xfrm>
                <a:off x="3613" y="1786"/>
                <a:ext cx="181" cy="151"/>
              </a:xfrm>
              <a:custGeom>
                <a:avLst/>
                <a:gdLst>
                  <a:gd name="T0" fmla="*/ 0 w 544"/>
                  <a:gd name="T1" fmla="*/ 119 h 452"/>
                  <a:gd name="T2" fmla="*/ 0 w 544"/>
                  <a:gd name="T3" fmla="*/ 139 h 452"/>
                  <a:gd name="T4" fmla="*/ 22 w 544"/>
                  <a:gd name="T5" fmla="*/ 151 h 452"/>
                  <a:gd name="T6" fmla="*/ 181 w 544"/>
                  <a:gd name="T7" fmla="*/ 20 h 452"/>
                  <a:gd name="T8" fmla="*/ 140 w 544"/>
                  <a:gd name="T9" fmla="*/ 0 h 452"/>
                  <a:gd name="T10" fmla="*/ 0 w 544"/>
                  <a:gd name="T11" fmla="*/ 119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4"/>
                  <a:gd name="T19" fmla="*/ 0 h 452"/>
                  <a:gd name="T20" fmla="*/ 544 w 54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4" h="452">
                    <a:moveTo>
                      <a:pt x="0" y="355"/>
                    </a:moveTo>
                    <a:lnTo>
                      <a:pt x="0" y="415"/>
                    </a:lnTo>
                    <a:lnTo>
                      <a:pt x="66" y="452"/>
                    </a:lnTo>
                    <a:lnTo>
                      <a:pt x="544" y="60"/>
                    </a:lnTo>
                    <a:lnTo>
                      <a:pt x="422" y="0"/>
                    </a:lnTo>
                    <a:lnTo>
                      <a:pt x="0" y="3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0" name="Freeform 183"/>
              <p:cNvSpPr>
                <a:spLocks/>
              </p:cNvSpPr>
              <p:nvPr/>
            </p:nvSpPr>
            <p:spPr bwMode="auto">
              <a:xfrm>
                <a:off x="3617" y="1796"/>
                <a:ext cx="193" cy="149"/>
              </a:xfrm>
              <a:custGeom>
                <a:avLst/>
                <a:gdLst>
                  <a:gd name="T0" fmla="*/ 193 w 579"/>
                  <a:gd name="T1" fmla="*/ 18 h 445"/>
                  <a:gd name="T2" fmla="*/ 157 w 579"/>
                  <a:gd name="T3" fmla="*/ 0 h 445"/>
                  <a:gd name="T4" fmla="*/ 0 w 579"/>
                  <a:gd name="T5" fmla="*/ 131 h 445"/>
                  <a:gd name="T6" fmla="*/ 36 w 579"/>
                  <a:gd name="T7" fmla="*/ 149 h 445"/>
                  <a:gd name="T8" fmla="*/ 193 w 579"/>
                  <a:gd name="T9" fmla="*/ 18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445"/>
                  <a:gd name="T17" fmla="*/ 579 w 579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445">
                    <a:moveTo>
                      <a:pt x="579" y="55"/>
                    </a:moveTo>
                    <a:lnTo>
                      <a:pt x="471" y="0"/>
                    </a:lnTo>
                    <a:lnTo>
                      <a:pt x="0" y="392"/>
                    </a:lnTo>
                    <a:lnTo>
                      <a:pt x="109" y="445"/>
                    </a:lnTo>
                    <a:lnTo>
                      <a:pt x="579" y="5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1" name="Freeform 184"/>
              <p:cNvSpPr>
                <a:spLocks/>
              </p:cNvSpPr>
              <p:nvPr/>
            </p:nvSpPr>
            <p:spPr bwMode="auto">
              <a:xfrm>
                <a:off x="3635" y="1806"/>
                <a:ext cx="177" cy="149"/>
              </a:xfrm>
              <a:custGeom>
                <a:avLst/>
                <a:gdLst>
                  <a:gd name="T0" fmla="*/ 159 w 532"/>
                  <a:gd name="T1" fmla="*/ 0 h 445"/>
                  <a:gd name="T2" fmla="*/ 177 w 532"/>
                  <a:gd name="T3" fmla="*/ 10 h 445"/>
                  <a:gd name="T4" fmla="*/ 177 w 532"/>
                  <a:gd name="T5" fmla="*/ 34 h 445"/>
                  <a:gd name="T6" fmla="*/ 36 w 532"/>
                  <a:gd name="T7" fmla="*/ 149 h 445"/>
                  <a:gd name="T8" fmla="*/ 0 w 532"/>
                  <a:gd name="T9" fmla="*/ 131 h 445"/>
                  <a:gd name="T10" fmla="*/ 159 w 532"/>
                  <a:gd name="T11" fmla="*/ 0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2"/>
                  <a:gd name="T19" fmla="*/ 0 h 445"/>
                  <a:gd name="T20" fmla="*/ 532 w 532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2" h="445">
                    <a:moveTo>
                      <a:pt x="478" y="0"/>
                    </a:moveTo>
                    <a:lnTo>
                      <a:pt x="532" y="30"/>
                    </a:lnTo>
                    <a:lnTo>
                      <a:pt x="532" y="103"/>
                    </a:lnTo>
                    <a:lnTo>
                      <a:pt x="109" y="445"/>
                    </a:lnTo>
                    <a:lnTo>
                      <a:pt x="0" y="392"/>
                    </a:lnTo>
                    <a:lnTo>
                      <a:pt x="47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2" name="Freeform 185"/>
              <p:cNvSpPr>
                <a:spLocks/>
              </p:cNvSpPr>
              <p:nvPr/>
            </p:nvSpPr>
            <p:spPr bwMode="auto">
              <a:xfrm>
                <a:off x="3653" y="1815"/>
                <a:ext cx="159" cy="152"/>
              </a:xfrm>
              <a:custGeom>
                <a:avLst/>
                <a:gdLst>
                  <a:gd name="T0" fmla="*/ 157 w 477"/>
                  <a:gd name="T1" fmla="*/ 0 h 457"/>
                  <a:gd name="T2" fmla="*/ 159 w 477"/>
                  <a:gd name="T3" fmla="*/ 2 h 457"/>
                  <a:gd name="T4" fmla="*/ 159 w 477"/>
                  <a:gd name="T5" fmla="*/ 50 h 457"/>
                  <a:gd name="T6" fmla="*/ 38 w 477"/>
                  <a:gd name="T7" fmla="*/ 152 h 457"/>
                  <a:gd name="T8" fmla="*/ 0 w 477"/>
                  <a:gd name="T9" fmla="*/ 130 h 457"/>
                  <a:gd name="T10" fmla="*/ 157 w 477"/>
                  <a:gd name="T11" fmla="*/ 0 h 4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457"/>
                  <a:gd name="T20" fmla="*/ 477 w 477"/>
                  <a:gd name="T21" fmla="*/ 457 h 4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457">
                    <a:moveTo>
                      <a:pt x="470" y="0"/>
                    </a:moveTo>
                    <a:lnTo>
                      <a:pt x="477" y="5"/>
                    </a:lnTo>
                    <a:lnTo>
                      <a:pt x="477" y="150"/>
                    </a:lnTo>
                    <a:lnTo>
                      <a:pt x="114" y="457"/>
                    </a:lnTo>
                    <a:lnTo>
                      <a:pt x="0" y="390"/>
                    </a:lnTo>
                    <a:lnTo>
                      <a:pt x="47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3" name="Freeform 186"/>
              <p:cNvSpPr>
                <a:spLocks/>
              </p:cNvSpPr>
              <p:nvPr/>
            </p:nvSpPr>
            <p:spPr bwMode="auto">
              <a:xfrm>
                <a:off x="3671" y="1841"/>
                <a:ext cx="141" cy="136"/>
              </a:xfrm>
              <a:custGeom>
                <a:avLst/>
                <a:gdLst>
                  <a:gd name="T0" fmla="*/ 141 w 423"/>
                  <a:gd name="T1" fmla="*/ 50 h 409"/>
                  <a:gd name="T2" fmla="*/ 141 w 423"/>
                  <a:gd name="T3" fmla="*/ 0 h 409"/>
                  <a:gd name="T4" fmla="*/ 0 w 423"/>
                  <a:gd name="T5" fmla="*/ 114 h 409"/>
                  <a:gd name="T6" fmla="*/ 38 w 423"/>
                  <a:gd name="T7" fmla="*/ 136 h 409"/>
                  <a:gd name="T8" fmla="*/ 141 w 423"/>
                  <a:gd name="T9" fmla="*/ 50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3"/>
                  <a:gd name="T16" fmla="*/ 0 h 409"/>
                  <a:gd name="T17" fmla="*/ 423 w 423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3" h="409">
                    <a:moveTo>
                      <a:pt x="423" y="150"/>
                    </a:moveTo>
                    <a:lnTo>
                      <a:pt x="423" y="0"/>
                    </a:lnTo>
                    <a:lnTo>
                      <a:pt x="0" y="342"/>
                    </a:lnTo>
                    <a:lnTo>
                      <a:pt x="115" y="409"/>
                    </a:lnTo>
                    <a:lnTo>
                      <a:pt x="423" y="15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4" name="Freeform 187"/>
              <p:cNvSpPr>
                <a:spLocks/>
              </p:cNvSpPr>
              <p:nvPr/>
            </p:nvSpPr>
            <p:spPr bwMode="auto">
              <a:xfrm>
                <a:off x="3691" y="1865"/>
                <a:ext cx="121" cy="122"/>
              </a:xfrm>
              <a:custGeom>
                <a:avLst/>
                <a:gdLst>
                  <a:gd name="T0" fmla="*/ 121 w 363"/>
                  <a:gd name="T1" fmla="*/ 52 h 367"/>
                  <a:gd name="T2" fmla="*/ 121 w 363"/>
                  <a:gd name="T3" fmla="*/ 0 h 367"/>
                  <a:gd name="T4" fmla="*/ 0 w 363"/>
                  <a:gd name="T5" fmla="*/ 102 h 367"/>
                  <a:gd name="T6" fmla="*/ 38 w 363"/>
                  <a:gd name="T7" fmla="*/ 122 h 367"/>
                  <a:gd name="T8" fmla="*/ 121 w 363"/>
                  <a:gd name="T9" fmla="*/ 52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3"/>
                  <a:gd name="T16" fmla="*/ 0 h 367"/>
                  <a:gd name="T17" fmla="*/ 363 w 363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3" h="367">
                    <a:moveTo>
                      <a:pt x="363" y="156"/>
                    </a:moveTo>
                    <a:lnTo>
                      <a:pt x="363" y="0"/>
                    </a:lnTo>
                    <a:lnTo>
                      <a:pt x="0" y="307"/>
                    </a:lnTo>
                    <a:lnTo>
                      <a:pt x="115" y="367"/>
                    </a:lnTo>
                    <a:lnTo>
                      <a:pt x="363" y="156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5" name="Freeform 188"/>
              <p:cNvSpPr>
                <a:spLocks/>
              </p:cNvSpPr>
              <p:nvPr/>
            </p:nvSpPr>
            <p:spPr bwMode="auto">
              <a:xfrm>
                <a:off x="3710" y="1891"/>
                <a:ext cx="102" cy="104"/>
              </a:xfrm>
              <a:custGeom>
                <a:avLst/>
                <a:gdLst>
                  <a:gd name="T0" fmla="*/ 102 w 308"/>
                  <a:gd name="T1" fmla="*/ 50 h 314"/>
                  <a:gd name="T2" fmla="*/ 102 w 308"/>
                  <a:gd name="T3" fmla="*/ 0 h 314"/>
                  <a:gd name="T4" fmla="*/ 0 w 308"/>
                  <a:gd name="T5" fmla="*/ 86 h 314"/>
                  <a:gd name="T6" fmla="*/ 38 w 308"/>
                  <a:gd name="T7" fmla="*/ 104 h 314"/>
                  <a:gd name="T8" fmla="*/ 102 w 308"/>
                  <a:gd name="T9" fmla="*/ 50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14"/>
                  <a:gd name="T17" fmla="*/ 308 w 308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14">
                    <a:moveTo>
                      <a:pt x="308" y="151"/>
                    </a:moveTo>
                    <a:lnTo>
                      <a:pt x="308" y="0"/>
                    </a:lnTo>
                    <a:lnTo>
                      <a:pt x="0" y="259"/>
                    </a:lnTo>
                    <a:lnTo>
                      <a:pt x="115" y="314"/>
                    </a:lnTo>
                    <a:lnTo>
                      <a:pt x="308" y="15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6" name="Freeform 189"/>
              <p:cNvSpPr>
                <a:spLocks/>
              </p:cNvSpPr>
              <p:nvPr/>
            </p:nvSpPr>
            <p:spPr bwMode="auto">
              <a:xfrm>
                <a:off x="3730" y="1917"/>
                <a:ext cx="82" cy="88"/>
              </a:xfrm>
              <a:custGeom>
                <a:avLst/>
                <a:gdLst>
                  <a:gd name="T0" fmla="*/ 82 w 248"/>
                  <a:gd name="T1" fmla="*/ 50 h 266"/>
                  <a:gd name="T2" fmla="*/ 82 w 248"/>
                  <a:gd name="T3" fmla="*/ 0 h 266"/>
                  <a:gd name="T4" fmla="*/ 0 w 248"/>
                  <a:gd name="T5" fmla="*/ 70 h 266"/>
                  <a:gd name="T6" fmla="*/ 36 w 248"/>
                  <a:gd name="T7" fmla="*/ 88 h 266"/>
                  <a:gd name="T8" fmla="*/ 82 w 248"/>
                  <a:gd name="T9" fmla="*/ 50 h 2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266"/>
                  <a:gd name="T17" fmla="*/ 248 w 248"/>
                  <a:gd name="T18" fmla="*/ 266 h 2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266">
                    <a:moveTo>
                      <a:pt x="248" y="151"/>
                    </a:moveTo>
                    <a:lnTo>
                      <a:pt x="248" y="0"/>
                    </a:lnTo>
                    <a:lnTo>
                      <a:pt x="0" y="211"/>
                    </a:lnTo>
                    <a:lnTo>
                      <a:pt x="109" y="266"/>
                    </a:lnTo>
                    <a:lnTo>
                      <a:pt x="248" y="15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7" name="Freeform 190"/>
              <p:cNvSpPr>
                <a:spLocks/>
              </p:cNvSpPr>
              <p:nvPr/>
            </p:nvSpPr>
            <p:spPr bwMode="auto">
              <a:xfrm>
                <a:off x="3748" y="1941"/>
                <a:ext cx="64" cy="74"/>
              </a:xfrm>
              <a:custGeom>
                <a:avLst/>
                <a:gdLst>
                  <a:gd name="T0" fmla="*/ 64 w 193"/>
                  <a:gd name="T1" fmla="*/ 51 h 223"/>
                  <a:gd name="T2" fmla="*/ 64 w 193"/>
                  <a:gd name="T3" fmla="*/ 0 h 223"/>
                  <a:gd name="T4" fmla="*/ 0 w 193"/>
                  <a:gd name="T5" fmla="*/ 54 h 223"/>
                  <a:gd name="T6" fmla="*/ 38 w 193"/>
                  <a:gd name="T7" fmla="*/ 74 h 223"/>
                  <a:gd name="T8" fmla="*/ 64 w 193"/>
                  <a:gd name="T9" fmla="*/ 51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223"/>
                  <a:gd name="T17" fmla="*/ 193 w 193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223">
                    <a:moveTo>
                      <a:pt x="193" y="155"/>
                    </a:moveTo>
                    <a:lnTo>
                      <a:pt x="193" y="0"/>
                    </a:lnTo>
                    <a:lnTo>
                      <a:pt x="0" y="163"/>
                    </a:lnTo>
                    <a:lnTo>
                      <a:pt x="114" y="223"/>
                    </a:lnTo>
                    <a:lnTo>
                      <a:pt x="193" y="155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8" name="Freeform 191"/>
              <p:cNvSpPr>
                <a:spLocks/>
              </p:cNvSpPr>
              <p:nvPr/>
            </p:nvSpPr>
            <p:spPr bwMode="auto">
              <a:xfrm>
                <a:off x="3766" y="1967"/>
                <a:ext cx="46" cy="58"/>
              </a:xfrm>
              <a:custGeom>
                <a:avLst/>
                <a:gdLst>
                  <a:gd name="T0" fmla="*/ 46 w 139"/>
                  <a:gd name="T1" fmla="*/ 50 h 175"/>
                  <a:gd name="T2" fmla="*/ 46 w 139"/>
                  <a:gd name="T3" fmla="*/ 0 h 175"/>
                  <a:gd name="T4" fmla="*/ 0 w 139"/>
                  <a:gd name="T5" fmla="*/ 38 h 175"/>
                  <a:gd name="T6" fmla="*/ 38 w 139"/>
                  <a:gd name="T7" fmla="*/ 58 h 175"/>
                  <a:gd name="T8" fmla="*/ 46 w 139"/>
                  <a:gd name="T9" fmla="*/ 50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5"/>
                  <a:gd name="T17" fmla="*/ 139 w 139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5">
                    <a:moveTo>
                      <a:pt x="139" y="150"/>
                    </a:moveTo>
                    <a:lnTo>
                      <a:pt x="139" y="0"/>
                    </a:lnTo>
                    <a:lnTo>
                      <a:pt x="0" y="115"/>
                    </a:lnTo>
                    <a:lnTo>
                      <a:pt x="115" y="175"/>
                    </a:lnTo>
                    <a:lnTo>
                      <a:pt x="139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9" name="Freeform 192"/>
              <p:cNvSpPr>
                <a:spLocks/>
              </p:cNvSpPr>
              <p:nvPr/>
            </p:nvSpPr>
            <p:spPr bwMode="auto">
              <a:xfrm>
                <a:off x="3786" y="1993"/>
                <a:ext cx="26" cy="38"/>
              </a:xfrm>
              <a:custGeom>
                <a:avLst/>
                <a:gdLst>
                  <a:gd name="T0" fmla="*/ 26 w 79"/>
                  <a:gd name="T1" fmla="*/ 0 h 115"/>
                  <a:gd name="T2" fmla="*/ 26 w 79"/>
                  <a:gd name="T3" fmla="*/ 38 h 115"/>
                  <a:gd name="T4" fmla="*/ 0 w 79"/>
                  <a:gd name="T5" fmla="*/ 22 h 115"/>
                  <a:gd name="T6" fmla="*/ 26 w 79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15"/>
                  <a:gd name="T14" fmla="*/ 79 w 79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15">
                    <a:moveTo>
                      <a:pt x="79" y="0"/>
                    </a:moveTo>
                    <a:lnTo>
                      <a:pt x="79" y="115"/>
                    </a:lnTo>
                    <a:lnTo>
                      <a:pt x="0" y="68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0" name="Freeform 193"/>
              <p:cNvSpPr>
                <a:spLocks/>
              </p:cNvSpPr>
              <p:nvPr/>
            </p:nvSpPr>
            <p:spPr bwMode="auto">
              <a:xfrm>
                <a:off x="3804" y="2017"/>
                <a:ext cx="8" cy="14"/>
              </a:xfrm>
              <a:custGeom>
                <a:avLst/>
                <a:gdLst>
                  <a:gd name="T0" fmla="*/ 8 w 24"/>
                  <a:gd name="T1" fmla="*/ 0 h 42"/>
                  <a:gd name="T2" fmla="*/ 8 w 24"/>
                  <a:gd name="T3" fmla="*/ 14 h 42"/>
                  <a:gd name="T4" fmla="*/ 0 w 24"/>
                  <a:gd name="T5" fmla="*/ 8 h 42"/>
                  <a:gd name="T6" fmla="*/ 8 w 24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42"/>
                  <a:gd name="T14" fmla="*/ 24 w 24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42">
                    <a:moveTo>
                      <a:pt x="24" y="0"/>
                    </a:moveTo>
                    <a:lnTo>
                      <a:pt x="24" y="42"/>
                    </a:lnTo>
                    <a:lnTo>
                      <a:pt x="0" y="2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1" name="Freeform 194"/>
              <p:cNvSpPr>
                <a:spLocks/>
              </p:cNvSpPr>
              <p:nvPr/>
            </p:nvSpPr>
            <p:spPr bwMode="auto">
              <a:xfrm>
                <a:off x="3808" y="2027"/>
                <a:ext cx="6" cy="8"/>
              </a:xfrm>
              <a:custGeom>
                <a:avLst/>
                <a:gdLst>
                  <a:gd name="T0" fmla="*/ 2 w 19"/>
                  <a:gd name="T1" fmla="*/ 0 h 25"/>
                  <a:gd name="T2" fmla="*/ 0 w 19"/>
                  <a:gd name="T3" fmla="*/ 2 h 25"/>
                  <a:gd name="T4" fmla="*/ 0 w 19"/>
                  <a:gd name="T5" fmla="*/ 6 h 25"/>
                  <a:gd name="T6" fmla="*/ 2 w 19"/>
                  <a:gd name="T7" fmla="*/ 8 h 25"/>
                  <a:gd name="T8" fmla="*/ 6 w 19"/>
                  <a:gd name="T9" fmla="*/ 8 h 25"/>
                  <a:gd name="T10" fmla="*/ 2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2" name="Freeform 195"/>
              <p:cNvSpPr>
                <a:spLocks/>
              </p:cNvSpPr>
              <p:nvPr/>
            </p:nvSpPr>
            <p:spPr bwMode="auto">
              <a:xfrm>
                <a:off x="3810" y="2019"/>
                <a:ext cx="20" cy="16"/>
              </a:xfrm>
              <a:custGeom>
                <a:avLst/>
                <a:gdLst>
                  <a:gd name="T0" fmla="*/ 18 w 60"/>
                  <a:gd name="T1" fmla="*/ 4 h 49"/>
                  <a:gd name="T2" fmla="*/ 16 w 60"/>
                  <a:gd name="T3" fmla="*/ 0 h 49"/>
                  <a:gd name="T4" fmla="*/ 0 w 60"/>
                  <a:gd name="T5" fmla="*/ 8 h 49"/>
                  <a:gd name="T6" fmla="*/ 4 w 60"/>
                  <a:gd name="T7" fmla="*/ 16 h 49"/>
                  <a:gd name="T8" fmla="*/ 20 w 60"/>
                  <a:gd name="T9" fmla="*/ 8 h 49"/>
                  <a:gd name="T10" fmla="*/ 18 w 60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3" name="Freeform 196"/>
              <p:cNvSpPr>
                <a:spLocks/>
              </p:cNvSpPr>
              <p:nvPr/>
            </p:nvSpPr>
            <p:spPr bwMode="auto">
              <a:xfrm>
                <a:off x="3826" y="2019"/>
                <a:ext cx="6" cy="8"/>
              </a:xfrm>
              <a:custGeom>
                <a:avLst/>
                <a:gdLst>
                  <a:gd name="T0" fmla="*/ 4 w 18"/>
                  <a:gd name="T1" fmla="*/ 8 h 24"/>
                  <a:gd name="T2" fmla="*/ 6 w 18"/>
                  <a:gd name="T3" fmla="*/ 6 h 24"/>
                  <a:gd name="T4" fmla="*/ 6 w 18"/>
                  <a:gd name="T5" fmla="*/ 2 h 24"/>
                  <a:gd name="T6" fmla="*/ 2 w 18"/>
                  <a:gd name="T7" fmla="*/ 0 h 24"/>
                  <a:gd name="T8" fmla="*/ 0 w 18"/>
                  <a:gd name="T9" fmla="*/ 0 h 24"/>
                  <a:gd name="T10" fmla="*/ 4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1" y="24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4" name="Freeform 197"/>
              <p:cNvSpPr>
                <a:spLocks/>
              </p:cNvSpPr>
              <p:nvPr/>
            </p:nvSpPr>
            <p:spPr bwMode="auto">
              <a:xfrm>
                <a:off x="3808" y="1813"/>
                <a:ext cx="6" cy="7"/>
              </a:xfrm>
              <a:custGeom>
                <a:avLst/>
                <a:gdLst>
                  <a:gd name="T0" fmla="*/ 2 w 19"/>
                  <a:gd name="T1" fmla="*/ 0 h 23"/>
                  <a:gd name="T2" fmla="*/ 0 w 19"/>
                  <a:gd name="T3" fmla="*/ 2 h 23"/>
                  <a:gd name="T4" fmla="*/ 0 w 19"/>
                  <a:gd name="T5" fmla="*/ 5 h 23"/>
                  <a:gd name="T6" fmla="*/ 2 w 19"/>
                  <a:gd name="T7" fmla="*/ 7 h 23"/>
                  <a:gd name="T8" fmla="*/ 6 w 19"/>
                  <a:gd name="T9" fmla="*/ 7 h 23"/>
                  <a:gd name="T10" fmla="*/ 2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5" name="Freeform 198"/>
              <p:cNvSpPr>
                <a:spLocks/>
              </p:cNvSpPr>
              <p:nvPr/>
            </p:nvSpPr>
            <p:spPr bwMode="auto">
              <a:xfrm>
                <a:off x="3810" y="1805"/>
                <a:ext cx="20" cy="15"/>
              </a:xfrm>
              <a:custGeom>
                <a:avLst/>
                <a:gdLst>
                  <a:gd name="T0" fmla="*/ 18 w 60"/>
                  <a:gd name="T1" fmla="*/ 4 h 47"/>
                  <a:gd name="T2" fmla="*/ 16 w 60"/>
                  <a:gd name="T3" fmla="*/ 0 h 47"/>
                  <a:gd name="T4" fmla="*/ 0 w 60"/>
                  <a:gd name="T5" fmla="*/ 8 h 47"/>
                  <a:gd name="T6" fmla="*/ 4 w 60"/>
                  <a:gd name="T7" fmla="*/ 15 h 47"/>
                  <a:gd name="T8" fmla="*/ 20 w 60"/>
                  <a:gd name="T9" fmla="*/ 8 h 47"/>
                  <a:gd name="T10" fmla="*/ 18 w 60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1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7"/>
                    </a:lnTo>
                    <a:lnTo>
                      <a:pt x="60" y="24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6" name="Freeform 199"/>
              <p:cNvSpPr>
                <a:spLocks/>
              </p:cNvSpPr>
              <p:nvPr/>
            </p:nvSpPr>
            <p:spPr bwMode="auto">
              <a:xfrm>
                <a:off x="3826" y="1805"/>
                <a:ext cx="6" cy="8"/>
              </a:xfrm>
              <a:custGeom>
                <a:avLst/>
                <a:gdLst>
                  <a:gd name="T0" fmla="*/ 4 w 18"/>
                  <a:gd name="T1" fmla="*/ 8 h 24"/>
                  <a:gd name="T2" fmla="*/ 6 w 18"/>
                  <a:gd name="T3" fmla="*/ 6 h 24"/>
                  <a:gd name="T4" fmla="*/ 6 w 18"/>
                  <a:gd name="T5" fmla="*/ 2 h 24"/>
                  <a:gd name="T6" fmla="*/ 2 w 18"/>
                  <a:gd name="T7" fmla="*/ 0 h 24"/>
                  <a:gd name="T8" fmla="*/ 0 w 18"/>
                  <a:gd name="T9" fmla="*/ 0 h 24"/>
                  <a:gd name="T10" fmla="*/ 4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1" y="24"/>
                    </a:moveTo>
                    <a:lnTo>
                      <a:pt x="18" y="17"/>
                    </a:lnTo>
                    <a:lnTo>
                      <a:pt x="18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7" name="Freeform 200"/>
              <p:cNvSpPr>
                <a:spLocks/>
              </p:cNvSpPr>
              <p:nvPr/>
            </p:nvSpPr>
            <p:spPr bwMode="auto">
              <a:xfrm>
                <a:off x="3824" y="2023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4 h 11"/>
                  <a:gd name="T4" fmla="*/ 4 w 24"/>
                  <a:gd name="T5" fmla="*/ 4 h 11"/>
                  <a:gd name="T6" fmla="*/ 6 w 24"/>
                  <a:gd name="T7" fmla="*/ 4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8" name="Freeform 201"/>
              <p:cNvSpPr>
                <a:spLocks/>
              </p:cNvSpPr>
              <p:nvPr/>
            </p:nvSpPr>
            <p:spPr bwMode="auto">
              <a:xfrm>
                <a:off x="3824" y="1805"/>
                <a:ext cx="8" cy="218"/>
              </a:xfrm>
              <a:custGeom>
                <a:avLst/>
                <a:gdLst>
                  <a:gd name="T0" fmla="*/ 2 w 24"/>
                  <a:gd name="T1" fmla="*/ 8 h 656"/>
                  <a:gd name="T2" fmla="*/ 0 w 24"/>
                  <a:gd name="T3" fmla="*/ 4 h 656"/>
                  <a:gd name="T4" fmla="*/ 0 w 24"/>
                  <a:gd name="T5" fmla="*/ 218 h 656"/>
                  <a:gd name="T6" fmla="*/ 8 w 24"/>
                  <a:gd name="T7" fmla="*/ 218 h 656"/>
                  <a:gd name="T8" fmla="*/ 8 w 24"/>
                  <a:gd name="T9" fmla="*/ 4 h 656"/>
                  <a:gd name="T10" fmla="*/ 6 w 24"/>
                  <a:gd name="T11" fmla="*/ 0 h 656"/>
                  <a:gd name="T12" fmla="*/ 8 w 24"/>
                  <a:gd name="T13" fmla="*/ 4 h 656"/>
                  <a:gd name="T14" fmla="*/ 6 w 24"/>
                  <a:gd name="T15" fmla="*/ 2 h 656"/>
                  <a:gd name="T16" fmla="*/ 4 w 24"/>
                  <a:gd name="T17" fmla="*/ 0 h 656"/>
                  <a:gd name="T18" fmla="*/ 0 w 24"/>
                  <a:gd name="T19" fmla="*/ 2 h 656"/>
                  <a:gd name="T20" fmla="*/ 0 w 24"/>
                  <a:gd name="T21" fmla="*/ 4 h 656"/>
                  <a:gd name="T22" fmla="*/ 2 w 24"/>
                  <a:gd name="T23" fmla="*/ 8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6"/>
                  <a:gd name="T38" fmla="*/ 24 w 24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6">
                    <a:moveTo>
                      <a:pt x="6" y="24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4" y="656"/>
                    </a:lnTo>
                    <a:lnTo>
                      <a:pt x="24" y="11"/>
                    </a:lnTo>
                    <a:lnTo>
                      <a:pt x="17" y="0"/>
                    </a:lnTo>
                    <a:lnTo>
                      <a:pt x="24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9" name="Freeform 202"/>
              <p:cNvSpPr>
                <a:spLocks/>
              </p:cNvSpPr>
              <p:nvPr/>
            </p:nvSpPr>
            <p:spPr bwMode="auto">
              <a:xfrm>
                <a:off x="3627" y="1702"/>
                <a:ext cx="203" cy="111"/>
              </a:xfrm>
              <a:custGeom>
                <a:avLst/>
                <a:gdLst>
                  <a:gd name="T0" fmla="*/ 2 w 609"/>
                  <a:gd name="T1" fmla="*/ 4 h 332"/>
                  <a:gd name="T2" fmla="*/ 0 w 609"/>
                  <a:gd name="T3" fmla="*/ 8 h 332"/>
                  <a:gd name="T4" fmla="*/ 199 w 609"/>
                  <a:gd name="T5" fmla="*/ 111 h 332"/>
                  <a:gd name="T6" fmla="*/ 203 w 609"/>
                  <a:gd name="T7" fmla="*/ 103 h 332"/>
                  <a:gd name="T8" fmla="*/ 4 w 609"/>
                  <a:gd name="T9" fmla="*/ 0 h 332"/>
                  <a:gd name="T10" fmla="*/ 2 w 609"/>
                  <a:gd name="T11" fmla="*/ 4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2"/>
                  <a:gd name="T20" fmla="*/ 609 w 609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2">
                    <a:moveTo>
                      <a:pt x="7" y="13"/>
                    </a:moveTo>
                    <a:lnTo>
                      <a:pt x="0" y="24"/>
                    </a:lnTo>
                    <a:lnTo>
                      <a:pt x="598" y="332"/>
                    </a:lnTo>
                    <a:lnTo>
                      <a:pt x="609" y="308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0" name="Freeform 203"/>
              <p:cNvSpPr>
                <a:spLocks/>
              </p:cNvSpPr>
              <p:nvPr/>
            </p:nvSpPr>
            <p:spPr bwMode="auto">
              <a:xfrm>
                <a:off x="3625" y="1702"/>
                <a:ext cx="6" cy="8"/>
              </a:xfrm>
              <a:custGeom>
                <a:avLst/>
                <a:gdLst>
                  <a:gd name="T0" fmla="*/ 6 w 19"/>
                  <a:gd name="T1" fmla="*/ 0 h 24"/>
                  <a:gd name="T2" fmla="*/ 2 w 19"/>
                  <a:gd name="T3" fmla="*/ 0 h 24"/>
                  <a:gd name="T4" fmla="*/ 0 w 19"/>
                  <a:gd name="T5" fmla="*/ 2 h 24"/>
                  <a:gd name="T6" fmla="*/ 0 w 19"/>
                  <a:gd name="T7" fmla="*/ 6 h 24"/>
                  <a:gd name="T8" fmla="*/ 2 w 19"/>
                  <a:gd name="T9" fmla="*/ 8 h 24"/>
                  <a:gd name="T10" fmla="*/ 6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1" name="Freeform 204"/>
              <p:cNvSpPr>
                <a:spLocks/>
              </p:cNvSpPr>
              <p:nvPr/>
            </p:nvSpPr>
            <p:spPr bwMode="auto">
              <a:xfrm>
                <a:off x="3609" y="1710"/>
                <a:ext cx="6" cy="8"/>
              </a:xfrm>
              <a:custGeom>
                <a:avLst/>
                <a:gdLst>
                  <a:gd name="T0" fmla="*/ 2 w 18"/>
                  <a:gd name="T1" fmla="*/ 0 h 25"/>
                  <a:gd name="T2" fmla="*/ 0 w 18"/>
                  <a:gd name="T3" fmla="*/ 2 h 25"/>
                  <a:gd name="T4" fmla="*/ 0 w 18"/>
                  <a:gd name="T5" fmla="*/ 4 h 25"/>
                  <a:gd name="T6" fmla="*/ 2 w 18"/>
                  <a:gd name="T7" fmla="*/ 8 h 25"/>
                  <a:gd name="T8" fmla="*/ 6 w 18"/>
                  <a:gd name="T9" fmla="*/ 8 h 25"/>
                  <a:gd name="T10" fmla="*/ 2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25"/>
                    </a:lnTo>
                    <a:lnTo>
                      <a:pt x="18" y="2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2" name="Freeform 205"/>
              <p:cNvSpPr>
                <a:spLocks/>
              </p:cNvSpPr>
              <p:nvPr/>
            </p:nvSpPr>
            <p:spPr bwMode="auto">
              <a:xfrm>
                <a:off x="3611" y="1702"/>
                <a:ext cx="20" cy="16"/>
              </a:xfrm>
              <a:custGeom>
                <a:avLst/>
                <a:gdLst>
                  <a:gd name="T0" fmla="*/ 18 w 60"/>
                  <a:gd name="T1" fmla="*/ 4 h 49"/>
                  <a:gd name="T2" fmla="*/ 16 w 60"/>
                  <a:gd name="T3" fmla="*/ 0 h 49"/>
                  <a:gd name="T4" fmla="*/ 0 w 60"/>
                  <a:gd name="T5" fmla="*/ 8 h 49"/>
                  <a:gd name="T6" fmla="*/ 4 w 60"/>
                  <a:gd name="T7" fmla="*/ 16 h 49"/>
                  <a:gd name="T8" fmla="*/ 20 w 60"/>
                  <a:gd name="T9" fmla="*/ 8 h 49"/>
                  <a:gd name="T10" fmla="*/ 18 w 60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7" y="0"/>
                    </a:lnTo>
                    <a:lnTo>
                      <a:pt x="0" y="24"/>
                    </a:lnTo>
                    <a:lnTo>
                      <a:pt x="11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3" name="Freeform 206"/>
              <p:cNvSpPr>
                <a:spLocks/>
              </p:cNvSpPr>
              <p:nvPr/>
            </p:nvSpPr>
            <p:spPr bwMode="auto">
              <a:xfrm>
                <a:off x="3627" y="1702"/>
                <a:ext cx="6" cy="8"/>
              </a:xfrm>
              <a:custGeom>
                <a:avLst/>
                <a:gdLst>
                  <a:gd name="T0" fmla="*/ 4 w 19"/>
                  <a:gd name="T1" fmla="*/ 8 h 24"/>
                  <a:gd name="T2" fmla="*/ 6 w 19"/>
                  <a:gd name="T3" fmla="*/ 6 h 24"/>
                  <a:gd name="T4" fmla="*/ 6 w 19"/>
                  <a:gd name="T5" fmla="*/ 2 h 24"/>
                  <a:gd name="T6" fmla="*/ 2 w 19"/>
                  <a:gd name="T7" fmla="*/ 0 h 24"/>
                  <a:gd name="T8" fmla="*/ 0 w 19"/>
                  <a:gd name="T9" fmla="*/ 0 h 24"/>
                  <a:gd name="T10" fmla="*/ 4 w 19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3" y="24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4" name="Freeform 207"/>
              <p:cNvSpPr>
                <a:spLocks/>
              </p:cNvSpPr>
              <p:nvPr/>
            </p:nvSpPr>
            <p:spPr bwMode="auto">
              <a:xfrm>
                <a:off x="3808" y="1813"/>
                <a:ext cx="8" cy="3"/>
              </a:xfrm>
              <a:custGeom>
                <a:avLst/>
                <a:gdLst>
                  <a:gd name="T0" fmla="*/ 8 w 25"/>
                  <a:gd name="T1" fmla="*/ 3 h 11"/>
                  <a:gd name="T2" fmla="*/ 6 w 25"/>
                  <a:gd name="T3" fmla="*/ 2 h 11"/>
                  <a:gd name="T4" fmla="*/ 4 w 25"/>
                  <a:gd name="T5" fmla="*/ 0 h 11"/>
                  <a:gd name="T6" fmla="*/ 0 w 25"/>
                  <a:gd name="T7" fmla="*/ 2 h 11"/>
                  <a:gd name="T8" fmla="*/ 0 w 25"/>
                  <a:gd name="T9" fmla="*/ 3 h 11"/>
                  <a:gd name="T10" fmla="*/ 8 w 25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19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5" name="Freeform 208"/>
              <p:cNvSpPr>
                <a:spLocks/>
              </p:cNvSpPr>
              <p:nvPr/>
            </p:nvSpPr>
            <p:spPr bwMode="auto">
              <a:xfrm>
                <a:off x="3808" y="1816"/>
                <a:ext cx="8" cy="219"/>
              </a:xfrm>
              <a:custGeom>
                <a:avLst/>
                <a:gdLst>
                  <a:gd name="T0" fmla="*/ 2 w 25"/>
                  <a:gd name="T1" fmla="*/ 219 h 657"/>
                  <a:gd name="T2" fmla="*/ 8 w 25"/>
                  <a:gd name="T3" fmla="*/ 215 h 657"/>
                  <a:gd name="T4" fmla="*/ 8 w 25"/>
                  <a:gd name="T5" fmla="*/ 0 h 657"/>
                  <a:gd name="T6" fmla="*/ 0 w 25"/>
                  <a:gd name="T7" fmla="*/ 0 h 657"/>
                  <a:gd name="T8" fmla="*/ 0 w 25"/>
                  <a:gd name="T9" fmla="*/ 215 h 657"/>
                  <a:gd name="T10" fmla="*/ 6 w 25"/>
                  <a:gd name="T11" fmla="*/ 211 h 657"/>
                  <a:gd name="T12" fmla="*/ 0 w 25"/>
                  <a:gd name="T13" fmla="*/ 215 h 657"/>
                  <a:gd name="T14" fmla="*/ 0 w 25"/>
                  <a:gd name="T15" fmla="*/ 219 h 657"/>
                  <a:gd name="T16" fmla="*/ 4 w 25"/>
                  <a:gd name="T17" fmla="*/ 219 h 657"/>
                  <a:gd name="T18" fmla="*/ 6 w 25"/>
                  <a:gd name="T19" fmla="*/ 219 h 657"/>
                  <a:gd name="T20" fmla="*/ 8 w 25"/>
                  <a:gd name="T21" fmla="*/ 215 h 657"/>
                  <a:gd name="T22" fmla="*/ 2 w 25"/>
                  <a:gd name="T23" fmla="*/ 219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57"/>
                  <a:gd name="T38" fmla="*/ 25 w 25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57">
                    <a:moveTo>
                      <a:pt x="6" y="657"/>
                    </a:moveTo>
                    <a:lnTo>
                      <a:pt x="25" y="64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32"/>
                    </a:lnTo>
                    <a:lnTo>
                      <a:pt x="0" y="644"/>
                    </a:lnTo>
                    <a:lnTo>
                      <a:pt x="0" y="657"/>
                    </a:lnTo>
                    <a:lnTo>
                      <a:pt x="13" y="657"/>
                    </a:lnTo>
                    <a:lnTo>
                      <a:pt x="19" y="657"/>
                    </a:lnTo>
                    <a:lnTo>
                      <a:pt x="25" y="644"/>
                    </a:lnTo>
                    <a:lnTo>
                      <a:pt x="6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6" name="Freeform 209"/>
              <p:cNvSpPr>
                <a:spLocks/>
              </p:cNvSpPr>
              <p:nvPr/>
            </p:nvSpPr>
            <p:spPr bwMode="auto">
              <a:xfrm>
                <a:off x="3611" y="1923"/>
                <a:ext cx="203" cy="112"/>
              </a:xfrm>
              <a:custGeom>
                <a:avLst/>
                <a:gdLst>
                  <a:gd name="T0" fmla="*/ 2 w 609"/>
                  <a:gd name="T1" fmla="*/ 4 h 338"/>
                  <a:gd name="T2" fmla="*/ 0 w 609"/>
                  <a:gd name="T3" fmla="*/ 8 h 338"/>
                  <a:gd name="T4" fmla="*/ 199 w 609"/>
                  <a:gd name="T5" fmla="*/ 112 h 338"/>
                  <a:gd name="T6" fmla="*/ 203 w 609"/>
                  <a:gd name="T7" fmla="*/ 104 h 338"/>
                  <a:gd name="T8" fmla="*/ 4 w 609"/>
                  <a:gd name="T9" fmla="*/ 0 h 338"/>
                  <a:gd name="T10" fmla="*/ 2 w 609"/>
                  <a:gd name="T11" fmla="*/ 4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8"/>
                  <a:gd name="T20" fmla="*/ 609 w 609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8">
                    <a:moveTo>
                      <a:pt x="5" y="13"/>
                    </a:moveTo>
                    <a:lnTo>
                      <a:pt x="0" y="25"/>
                    </a:lnTo>
                    <a:lnTo>
                      <a:pt x="596" y="338"/>
                    </a:lnTo>
                    <a:lnTo>
                      <a:pt x="609" y="313"/>
                    </a:lnTo>
                    <a:lnTo>
                      <a:pt x="11" y="0"/>
                    </a:lnTo>
                    <a:lnTo>
                      <a:pt x="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7" name="Freeform 210"/>
              <p:cNvSpPr>
                <a:spLocks/>
              </p:cNvSpPr>
              <p:nvPr/>
            </p:nvSpPr>
            <p:spPr bwMode="auto">
              <a:xfrm>
                <a:off x="3609" y="1923"/>
                <a:ext cx="6" cy="8"/>
              </a:xfrm>
              <a:custGeom>
                <a:avLst/>
                <a:gdLst>
                  <a:gd name="T0" fmla="*/ 6 w 18"/>
                  <a:gd name="T1" fmla="*/ 0 h 25"/>
                  <a:gd name="T2" fmla="*/ 2 w 18"/>
                  <a:gd name="T3" fmla="*/ 0 h 25"/>
                  <a:gd name="T4" fmla="*/ 0 w 18"/>
                  <a:gd name="T5" fmla="*/ 2 h 25"/>
                  <a:gd name="T6" fmla="*/ 0 w 18"/>
                  <a:gd name="T7" fmla="*/ 6 h 25"/>
                  <a:gd name="T8" fmla="*/ 2 w 18"/>
                  <a:gd name="T9" fmla="*/ 8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7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7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8" name="Freeform 211"/>
              <p:cNvSpPr>
                <a:spLocks/>
              </p:cNvSpPr>
              <p:nvPr/>
            </p:nvSpPr>
            <p:spPr bwMode="auto">
              <a:xfrm>
                <a:off x="3609" y="1927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2 h 12"/>
                  <a:gd name="T4" fmla="*/ 4 w 24"/>
                  <a:gd name="T5" fmla="*/ 4 h 12"/>
                  <a:gd name="T6" fmla="*/ 6 w 24"/>
                  <a:gd name="T7" fmla="*/ 2 h 12"/>
                  <a:gd name="T8" fmla="*/ 8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0" y="6"/>
                    </a:lnTo>
                    <a:lnTo>
                      <a:pt x="12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9" name="Freeform 212"/>
              <p:cNvSpPr>
                <a:spLocks/>
              </p:cNvSpPr>
              <p:nvPr/>
            </p:nvSpPr>
            <p:spPr bwMode="auto">
              <a:xfrm>
                <a:off x="3609" y="1710"/>
                <a:ext cx="8" cy="217"/>
              </a:xfrm>
              <a:custGeom>
                <a:avLst/>
                <a:gdLst>
                  <a:gd name="T0" fmla="*/ 6 w 24"/>
                  <a:gd name="T1" fmla="*/ 0 h 651"/>
                  <a:gd name="T2" fmla="*/ 0 w 24"/>
                  <a:gd name="T3" fmla="*/ 4 h 651"/>
                  <a:gd name="T4" fmla="*/ 0 w 24"/>
                  <a:gd name="T5" fmla="*/ 217 h 651"/>
                  <a:gd name="T6" fmla="*/ 8 w 24"/>
                  <a:gd name="T7" fmla="*/ 217 h 651"/>
                  <a:gd name="T8" fmla="*/ 8 w 24"/>
                  <a:gd name="T9" fmla="*/ 4 h 651"/>
                  <a:gd name="T10" fmla="*/ 2 w 24"/>
                  <a:gd name="T11" fmla="*/ 8 h 651"/>
                  <a:gd name="T12" fmla="*/ 8 w 24"/>
                  <a:gd name="T13" fmla="*/ 4 h 651"/>
                  <a:gd name="T14" fmla="*/ 6 w 24"/>
                  <a:gd name="T15" fmla="*/ 0 h 651"/>
                  <a:gd name="T16" fmla="*/ 4 w 24"/>
                  <a:gd name="T17" fmla="*/ 0 h 651"/>
                  <a:gd name="T18" fmla="*/ 0 w 24"/>
                  <a:gd name="T19" fmla="*/ 0 h 651"/>
                  <a:gd name="T20" fmla="*/ 0 w 24"/>
                  <a:gd name="T21" fmla="*/ 4 h 651"/>
                  <a:gd name="T22" fmla="*/ 6 w 24"/>
                  <a:gd name="T23" fmla="*/ 0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1"/>
                  <a:gd name="T38" fmla="*/ 24 w 24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1">
                    <a:moveTo>
                      <a:pt x="18" y="0"/>
                    </a:moveTo>
                    <a:lnTo>
                      <a:pt x="0" y="12"/>
                    </a:lnTo>
                    <a:lnTo>
                      <a:pt x="0" y="651"/>
                    </a:lnTo>
                    <a:lnTo>
                      <a:pt x="24" y="651"/>
                    </a:lnTo>
                    <a:lnTo>
                      <a:pt x="24" y="12"/>
                    </a:lnTo>
                    <a:lnTo>
                      <a:pt x="7" y="25"/>
                    </a:lnTo>
                    <a:lnTo>
                      <a:pt x="24" y="12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0" name="Freeform 213"/>
              <p:cNvSpPr>
                <a:spLocks/>
              </p:cNvSpPr>
              <p:nvPr/>
            </p:nvSpPr>
            <p:spPr bwMode="auto">
              <a:xfrm>
                <a:off x="3611" y="1710"/>
                <a:ext cx="203" cy="110"/>
              </a:xfrm>
              <a:custGeom>
                <a:avLst/>
                <a:gdLst>
                  <a:gd name="T0" fmla="*/ 201 w 609"/>
                  <a:gd name="T1" fmla="*/ 106 h 331"/>
                  <a:gd name="T2" fmla="*/ 203 w 609"/>
                  <a:gd name="T3" fmla="*/ 102 h 331"/>
                  <a:gd name="T4" fmla="*/ 4 w 609"/>
                  <a:gd name="T5" fmla="*/ 0 h 331"/>
                  <a:gd name="T6" fmla="*/ 0 w 609"/>
                  <a:gd name="T7" fmla="*/ 8 h 331"/>
                  <a:gd name="T8" fmla="*/ 199 w 609"/>
                  <a:gd name="T9" fmla="*/ 110 h 331"/>
                  <a:gd name="T10" fmla="*/ 201 w 609"/>
                  <a:gd name="T11" fmla="*/ 106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1"/>
                  <a:gd name="T20" fmla="*/ 609 w 609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1">
                    <a:moveTo>
                      <a:pt x="603" y="319"/>
                    </a:moveTo>
                    <a:lnTo>
                      <a:pt x="609" y="308"/>
                    </a:lnTo>
                    <a:lnTo>
                      <a:pt x="11" y="0"/>
                    </a:lnTo>
                    <a:lnTo>
                      <a:pt x="0" y="25"/>
                    </a:lnTo>
                    <a:lnTo>
                      <a:pt x="596" y="331"/>
                    </a:lnTo>
                    <a:lnTo>
                      <a:pt x="603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1" name="Freeform 214"/>
              <p:cNvSpPr>
                <a:spLocks/>
              </p:cNvSpPr>
              <p:nvPr/>
            </p:nvSpPr>
            <p:spPr bwMode="auto">
              <a:xfrm>
                <a:off x="3810" y="1813"/>
                <a:ext cx="6" cy="7"/>
              </a:xfrm>
              <a:custGeom>
                <a:avLst/>
                <a:gdLst>
                  <a:gd name="T0" fmla="*/ 0 w 19"/>
                  <a:gd name="T1" fmla="*/ 7 h 23"/>
                  <a:gd name="T2" fmla="*/ 2 w 19"/>
                  <a:gd name="T3" fmla="*/ 7 h 23"/>
                  <a:gd name="T4" fmla="*/ 6 w 19"/>
                  <a:gd name="T5" fmla="*/ 5 h 23"/>
                  <a:gd name="T6" fmla="*/ 6 w 19"/>
                  <a:gd name="T7" fmla="*/ 2 h 23"/>
                  <a:gd name="T8" fmla="*/ 4 w 19"/>
                  <a:gd name="T9" fmla="*/ 0 h 23"/>
                  <a:gd name="T10" fmla="*/ 0 w 19"/>
                  <a:gd name="T11" fmla="*/ 7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0" y="23"/>
                    </a:moveTo>
                    <a:lnTo>
                      <a:pt x="7" y="23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2" name="Freeform 215"/>
              <p:cNvSpPr>
                <a:spLocks/>
              </p:cNvSpPr>
              <p:nvPr/>
            </p:nvSpPr>
            <p:spPr bwMode="auto">
              <a:xfrm>
                <a:off x="3808" y="2031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0 w 25"/>
                  <a:gd name="T3" fmla="*/ 2 h 13"/>
                  <a:gd name="T4" fmla="*/ 4 w 25"/>
                  <a:gd name="T5" fmla="*/ 4 h 13"/>
                  <a:gd name="T6" fmla="*/ 6 w 25"/>
                  <a:gd name="T7" fmla="*/ 2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0" y="7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3" name="Freeform 216"/>
              <p:cNvSpPr>
                <a:spLocks/>
              </p:cNvSpPr>
              <p:nvPr/>
            </p:nvSpPr>
            <p:spPr bwMode="auto">
              <a:xfrm>
                <a:off x="3808" y="1816"/>
                <a:ext cx="8" cy="215"/>
              </a:xfrm>
              <a:custGeom>
                <a:avLst/>
                <a:gdLst>
                  <a:gd name="T0" fmla="*/ 4 w 25"/>
                  <a:gd name="T1" fmla="*/ 0 h 644"/>
                  <a:gd name="T2" fmla="*/ 0 w 25"/>
                  <a:gd name="T3" fmla="*/ 0 h 644"/>
                  <a:gd name="T4" fmla="*/ 0 w 25"/>
                  <a:gd name="T5" fmla="*/ 215 h 644"/>
                  <a:gd name="T6" fmla="*/ 8 w 25"/>
                  <a:gd name="T7" fmla="*/ 215 h 644"/>
                  <a:gd name="T8" fmla="*/ 8 w 25"/>
                  <a:gd name="T9" fmla="*/ 0 h 644"/>
                  <a:gd name="T10" fmla="*/ 4 w 25"/>
                  <a:gd name="T11" fmla="*/ 0 h 6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44"/>
                  <a:gd name="T20" fmla="*/ 25 w 25"/>
                  <a:gd name="T21" fmla="*/ 644 h 6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44">
                    <a:moveTo>
                      <a:pt x="13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25" y="644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4" name="Freeform 217"/>
              <p:cNvSpPr>
                <a:spLocks/>
              </p:cNvSpPr>
              <p:nvPr/>
            </p:nvSpPr>
            <p:spPr bwMode="auto">
              <a:xfrm>
                <a:off x="3808" y="1813"/>
                <a:ext cx="8" cy="3"/>
              </a:xfrm>
              <a:custGeom>
                <a:avLst/>
                <a:gdLst>
                  <a:gd name="T0" fmla="*/ 8 w 25"/>
                  <a:gd name="T1" fmla="*/ 3 h 11"/>
                  <a:gd name="T2" fmla="*/ 6 w 25"/>
                  <a:gd name="T3" fmla="*/ 0 h 11"/>
                  <a:gd name="T4" fmla="*/ 4 w 25"/>
                  <a:gd name="T5" fmla="*/ 0 h 11"/>
                  <a:gd name="T6" fmla="*/ 0 w 25"/>
                  <a:gd name="T7" fmla="*/ 0 h 11"/>
                  <a:gd name="T8" fmla="*/ 0 w 25"/>
                  <a:gd name="T9" fmla="*/ 3 h 11"/>
                  <a:gd name="T10" fmla="*/ 8 w 25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5" name="Freeform 218"/>
              <p:cNvSpPr>
                <a:spLocks/>
              </p:cNvSpPr>
              <p:nvPr/>
            </p:nvSpPr>
            <p:spPr bwMode="auto">
              <a:xfrm>
                <a:off x="2783" y="1810"/>
                <a:ext cx="16" cy="221"/>
              </a:xfrm>
              <a:custGeom>
                <a:avLst/>
                <a:gdLst>
                  <a:gd name="T0" fmla="*/ 16 w 47"/>
                  <a:gd name="T1" fmla="*/ 221 h 662"/>
                  <a:gd name="T2" fmla="*/ 16 w 47"/>
                  <a:gd name="T3" fmla="*/ 8 h 662"/>
                  <a:gd name="T4" fmla="*/ 0 w 47"/>
                  <a:gd name="T5" fmla="*/ 0 h 662"/>
                  <a:gd name="T6" fmla="*/ 0 w 47"/>
                  <a:gd name="T7" fmla="*/ 213 h 662"/>
                  <a:gd name="T8" fmla="*/ 16 w 47"/>
                  <a:gd name="T9" fmla="*/ 221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"/>
                  <a:gd name="T16" fmla="*/ 0 h 662"/>
                  <a:gd name="T17" fmla="*/ 47 w 47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" h="662">
                    <a:moveTo>
                      <a:pt x="47" y="662"/>
                    </a:moveTo>
                    <a:lnTo>
                      <a:pt x="47" y="24"/>
                    </a:lnTo>
                    <a:lnTo>
                      <a:pt x="0" y="0"/>
                    </a:lnTo>
                    <a:lnTo>
                      <a:pt x="0" y="639"/>
                    </a:lnTo>
                    <a:lnTo>
                      <a:pt x="47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6" name="Freeform 219"/>
              <p:cNvSpPr>
                <a:spLocks/>
              </p:cNvSpPr>
              <p:nvPr/>
            </p:nvSpPr>
            <p:spPr bwMode="auto">
              <a:xfrm>
                <a:off x="2783" y="1706"/>
                <a:ext cx="215" cy="110"/>
              </a:xfrm>
              <a:custGeom>
                <a:avLst/>
                <a:gdLst>
                  <a:gd name="T0" fmla="*/ 16 w 643"/>
                  <a:gd name="T1" fmla="*/ 110 h 330"/>
                  <a:gd name="T2" fmla="*/ 215 w 643"/>
                  <a:gd name="T3" fmla="*/ 8 h 330"/>
                  <a:gd name="T4" fmla="*/ 199 w 643"/>
                  <a:gd name="T5" fmla="*/ 0 h 330"/>
                  <a:gd name="T6" fmla="*/ 0 w 643"/>
                  <a:gd name="T7" fmla="*/ 104 h 330"/>
                  <a:gd name="T8" fmla="*/ 16 w 643"/>
                  <a:gd name="T9" fmla="*/ 110 h 3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3"/>
                  <a:gd name="T16" fmla="*/ 0 h 330"/>
                  <a:gd name="T17" fmla="*/ 643 w 643"/>
                  <a:gd name="T18" fmla="*/ 330 h 3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3" h="330">
                    <a:moveTo>
                      <a:pt x="47" y="330"/>
                    </a:moveTo>
                    <a:lnTo>
                      <a:pt x="643" y="23"/>
                    </a:lnTo>
                    <a:lnTo>
                      <a:pt x="595" y="0"/>
                    </a:lnTo>
                    <a:lnTo>
                      <a:pt x="0" y="312"/>
                    </a:lnTo>
                    <a:lnTo>
                      <a:pt x="47" y="3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7" name="Freeform 220"/>
              <p:cNvSpPr>
                <a:spLocks/>
              </p:cNvSpPr>
              <p:nvPr/>
            </p:nvSpPr>
            <p:spPr bwMode="auto">
              <a:xfrm>
                <a:off x="2970" y="1714"/>
                <a:ext cx="28" cy="36"/>
              </a:xfrm>
              <a:custGeom>
                <a:avLst/>
                <a:gdLst>
                  <a:gd name="T0" fmla="*/ 28 w 84"/>
                  <a:gd name="T1" fmla="*/ 36 h 108"/>
                  <a:gd name="T2" fmla="*/ 28 w 84"/>
                  <a:gd name="T3" fmla="*/ 0 h 108"/>
                  <a:gd name="T4" fmla="*/ 0 w 84"/>
                  <a:gd name="T5" fmla="*/ 14 h 108"/>
                  <a:gd name="T6" fmla="*/ 28 w 84"/>
                  <a:gd name="T7" fmla="*/ 36 h 1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08"/>
                  <a:gd name="T14" fmla="*/ 84 w 84"/>
                  <a:gd name="T15" fmla="*/ 108 h 1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08">
                    <a:moveTo>
                      <a:pt x="84" y="108"/>
                    </a:moveTo>
                    <a:lnTo>
                      <a:pt x="84" y="0"/>
                    </a:lnTo>
                    <a:lnTo>
                      <a:pt x="0" y="43"/>
                    </a:lnTo>
                    <a:lnTo>
                      <a:pt x="84" y="10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8" name="Freeform 221"/>
              <p:cNvSpPr>
                <a:spLocks/>
              </p:cNvSpPr>
              <p:nvPr/>
            </p:nvSpPr>
            <p:spPr bwMode="auto">
              <a:xfrm>
                <a:off x="2951" y="1718"/>
                <a:ext cx="47" cy="58"/>
              </a:xfrm>
              <a:custGeom>
                <a:avLst/>
                <a:gdLst>
                  <a:gd name="T0" fmla="*/ 47 w 139"/>
                  <a:gd name="T1" fmla="*/ 8 h 174"/>
                  <a:gd name="T2" fmla="*/ 47 w 139"/>
                  <a:gd name="T3" fmla="*/ 58 h 174"/>
                  <a:gd name="T4" fmla="*/ 0 w 139"/>
                  <a:gd name="T5" fmla="*/ 18 h 174"/>
                  <a:gd name="T6" fmla="*/ 39 w 139"/>
                  <a:gd name="T7" fmla="*/ 0 h 174"/>
                  <a:gd name="T8" fmla="*/ 47 w 139"/>
                  <a:gd name="T9" fmla="*/ 8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74"/>
                  <a:gd name="T17" fmla="*/ 139 w 139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74">
                    <a:moveTo>
                      <a:pt x="139" y="24"/>
                    </a:moveTo>
                    <a:lnTo>
                      <a:pt x="139" y="174"/>
                    </a:lnTo>
                    <a:lnTo>
                      <a:pt x="0" y="54"/>
                    </a:lnTo>
                    <a:lnTo>
                      <a:pt x="115" y="0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23"/>
            <p:cNvGrpSpPr>
              <a:grpSpLocks/>
            </p:cNvGrpSpPr>
            <p:nvPr/>
          </p:nvGrpSpPr>
          <p:grpSpPr bwMode="auto">
            <a:xfrm>
              <a:off x="1247" y="1600"/>
              <a:ext cx="3010" cy="907"/>
              <a:chOff x="1247" y="1600"/>
              <a:chExt cx="3010" cy="907"/>
            </a:xfrm>
          </p:grpSpPr>
          <p:sp>
            <p:nvSpPr>
              <p:cNvPr id="28149" name="Freeform 223"/>
              <p:cNvSpPr>
                <a:spLocks/>
              </p:cNvSpPr>
              <p:nvPr/>
            </p:nvSpPr>
            <p:spPr bwMode="auto">
              <a:xfrm>
                <a:off x="2931" y="1728"/>
                <a:ext cx="67" cy="75"/>
              </a:xfrm>
              <a:custGeom>
                <a:avLst/>
                <a:gdLst>
                  <a:gd name="T0" fmla="*/ 67 w 199"/>
                  <a:gd name="T1" fmla="*/ 22 h 223"/>
                  <a:gd name="T2" fmla="*/ 67 w 199"/>
                  <a:gd name="T3" fmla="*/ 75 h 223"/>
                  <a:gd name="T4" fmla="*/ 0 w 199"/>
                  <a:gd name="T5" fmla="*/ 18 h 223"/>
                  <a:gd name="T6" fmla="*/ 39 w 199"/>
                  <a:gd name="T7" fmla="*/ 0 h 223"/>
                  <a:gd name="T8" fmla="*/ 67 w 199"/>
                  <a:gd name="T9" fmla="*/ 2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23"/>
                  <a:gd name="T17" fmla="*/ 199 w 199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23">
                    <a:moveTo>
                      <a:pt x="199" y="65"/>
                    </a:moveTo>
                    <a:lnTo>
                      <a:pt x="199" y="223"/>
                    </a:lnTo>
                    <a:lnTo>
                      <a:pt x="0" y="54"/>
                    </a:lnTo>
                    <a:lnTo>
                      <a:pt x="115" y="0"/>
                    </a:lnTo>
                    <a:lnTo>
                      <a:pt x="199" y="6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0" name="Freeform 224"/>
              <p:cNvSpPr>
                <a:spLocks/>
              </p:cNvSpPr>
              <p:nvPr/>
            </p:nvSpPr>
            <p:spPr bwMode="auto">
              <a:xfrm>
                <a:off x="2913" y="1736"/>
                <a:ext cx="85" cy="92"/>
              </a:xfrm>
              <a:custGeom>
                <a:avLst/>
                <a:gdLst>
                  <a:gd name="T0" fmla="*/ 85 w 253"/>
                  <a:gd name="T1" fmla="*/ 40 h 276"/>
                  <a:gd name="T2" fmla="*/ 85 w 253"/>
                  <a:gd name="T3" fmla="*/ 92 h 276"/>
                  <a:gd name="T4" fmla="*/ 0 w 253"/>
                  <a:gd name="T5" fmla="*/ 20 h 276"/>
                  <a:gd name="T6" fmla="*/ 38 w 253"/>
                  <a:gd name="T7" fmla="*/ 0 h 276"/>
                  <a:gd name="T8" fmla="*/ 85 w 253"/>
                  <a:gd name="T9" fmla="*/ 4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3"/>
                  <a:gd name="T16" fmla="*/ 0 h 276"/>
                  <a:gd name="T17" fmla="*/ 253 w 253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3" h="276">
                    <a:moveTo>
                      <a:pt x="253" y="120"/>
                    </a:moveTo>
                    <a:lnTo>
                      <a:pt x="253" y="276"/>
                    </a:lnTo>
                    <a:lnTo>
                      <a:pt x="0" y="60"/>
                    </a:lnTo>
                    <a:lnTo>
                      <a:pt x="114" y="0"/>
                    </a:lnTo>
                    <a:lnTo>
                      <a:pt x="253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1" name="Freeform 225"/>
              <p:cNvSpPr>
                <a:spLocks/>
              </p:cNvSpPr>
              <p:nvPr/>
            </p:nvSpPr>
            <p:spPr bwMode="auto">
              <a:xfrm>
                <a:off x="2895" y="1746"/>
                <a:ext cx="103" cy="107"/>
              </a:xfrm>
              <a:custGeom>
                <a:avLst/>
                <a:gdLst>
                  <a:gd name="T0" fmla="*/ 103 w 308"/>
                  <a:gd name="T1" fmla="*/ 57 h 319"/>
                  <a:gd name="T2" fmla="*/ 103 w 308"/>
                  <a:gd name="T3" fmla="*/ 107 h 319"/>
                  <a:gd name="T4" fmla="*/ 0 w 308"/>
                  <a:gd name="T5" fmla="*/ 22 h 319"/>
                  <a:gd name="T6" fmla="*/ 36 w 308"/>
                  <a:gd name="T7" fmla="*/ 0 h 319"/>
                  <a:gd name="T8" fmla="*/ 103 w 308"/>
                  <a:gd name="T9" fmla="*/ 57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319"/>
                  <a:gd name="T17" fmla="*/ 308 w 308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319">
                    <a:moveTo>
                      <a:pt x="308" y="169"/>
                    </a:moveTo>
                    <a:lnTo>
                      <a:pt x="308" y="319"/>
                    </a:lnTo>
                    <a:lnTo>
                      <a:pt x="0" y="66"/>
                    </a:lnTo>
                    <a:lnTo>
                      <a:pt x="109" y="0"/>
                    </a:lnTo>
                    <a:lnTo>
                      <a:pt x="308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2" name="Freeform 226"/>
              <p:cNvSpPr>
                <a:spLocks/>
              </p:cNvSpPr>
              <p:nvPr/>
            </p:nvSpPr>
            <p:spPr bwMode="auto">
              <a:xfrm>
                <a:off x="2875" y="1756"/>
                <a:ext cx="123" cy="123"/>
              </a:xfrm>
              <a:custGeom>
                <a:avLst/>
                <a:gdLst>
                  <a:gd name="T0" fmla="*/ 123 w 368"/>
                  <a:gd name="T1" fmla="*/ 72 h 368"/>
                  <a:gd name="T2" fmla="*/ 123 w 368"/>
                  <a:gd name="T3" fmla="*/ 123 h 368"/>
                  <a:gd name="T4" fmla="*/ 0 w 368"/>
                  <a:gd name="T5" fmla="*/ 20 h 368"/>
                  <a:gd name="T6" fmla="*/ 38 w 368"/>
                  <a:gd name="T7" fmla="*/ 0 h 368"/>
                  <a:gd name="T8" fmla="*/ 123 w 368"/>
                  <a:gd name="T9" fmla="*/ 72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8"/>
                  <a:gd name="T16" fmla="*/ 0 h 368"/>
                  <a:gd name="T17" fmla="*/ 368 w 368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8" h="368">
                    <a:moveTo>
                      <a:pt x="368" y="216"/>
                    </a:moveTo>
                    <a:lnTo>
                      <a:pt x="368" y="368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68" y="2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3" name="Freeform 227"/>
              <p:cNvSpPr>
                <a:spLocks/>
              </p:cNvSpPr>
              <p:nvPr/>
            </p:nvSpPr>
            <p:spPr bwMode="auto">
              <a:xfrm>
                <a:off x="2857" y="1768"/>
                <a:ext cx="141" cy="137"/>
              </a:xfrm>
              <a:custGeom>
                <a:avLst/>
                <a:gdLst>
                  <a:gd name="T0" fmla="*/ 141 w 421"/>
                  <a:gd name="T1" fmla="*/ 85 h 409"/>
                  <a:gd name="T2" fmla="*/ 141 w 421"/>
                  <a:gd name="T3" fmla="*/ 137 h 409"/>
                  <a:gd name="T4" fmla="*/ 0 w 421"/>
                  <a:gd name="T5" fmla="*/ 18 h 409"/>
                  <a:gd name="T6" fmla="*/ 38 w 421"/>
                  <a:gd name="T7" fmla="*/ 0 h 409"/>
                  <a:gd name="T8" fmla="*/ 141 w 421"/>
                  <a:gd name="T9" fmla="*/ 85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409"/>
                  <a:gd name="T17" fmla="*/ 421 w 421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409">
                    <a:moveTo>
                      <a:pt x="421" y="253"/>
                    </a:moveTo>
                    <a:lnTo>
                      <a:pt x="421" y="409"/>
                    </a:lnTo>
                    <a:lnTo>
                      <a:pt x="0" y="54"/>
                    </a:lnTo>
                    <a:lnTo>
                      <a:pt x="113" y="0"/>
                    </a:lnTo>
                    <a:lnTo>
                      <a:pt x="421" y="25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4" name="Freeform 228"/>
              <p:cNvSpPr>
                <a:spLocks/>
              </p:cNvSpPr>
              <p:nvPr/>
            </p:nvSpPr>
            <p:spPr bwMode="auto">
              <a:xfrm>
                <a:off x="2840" y="1776"/>
                <a:ext cx="158" cy="151"/>
              </a:xfrm>
              <a:custGeom>
                <a:avLst/>
                <a:gdLst>
                  <a:gd name="T0" fmla="*/ 158 w 474"/>
                  <a:gd name="T1" fmla="*/ 103 h 452"/>
                  <a:gd name="T2" fmla="*/ 158 w 474"/>
                  <a:gd name="T3" fmla="*/ 149 h 452"/>
                  <a:gd name="T4" fmla="*/ 154 w 474"/>
                  <a:gd name="T5" fmla="*/ 151 h 452"/>
                  <a:gd name="T6" fmla="*/ 0 w 474"/>
                  <a:gd name="T7" fmla="*/ 20 h 452"/>
                  <a:gd name="T8" fmla="*/ 35 w 474"/>
                  <a:gd name="T9" fmla="*/ 0 h 452"/>
                  <a:gd name="T10" fmla="*/ 158 w 474"/>
                  <a:gd name="T11" fmla="*/ 10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452"/>
                  <a:gd name="T20" fmla="*/ 474 w 47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452">
                    <a:moveTo>
                      <a:pt x="474" y="308"/>
                    </a:moveTo>
                    <a:lnTo>
                      <a:pt x="474" y="445"/>
                    </a:lnTo>
                    <a:lnTo>
                      <a:pt x="463" y="452"/>
                    </a:lnTo>
                    <a:lnTo>
                      <a:pt x="0" y="60"/>
                    </a:lnTo>
                    <a:lnTo>
                      <a:pt x="106" y="0"/>
                    </a:lnTo>
                    <a:lnTo>
                      <a:pt x="474" y="308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5" name="Freeform 229"/>
              <p:cNvSpPr>
                <a:spLocks/>
              </p:cNvSpPr>
              <p:nvPr/>
            </p:nvSpPr>
            <p:spPr bwMode="auto">
              <a:xfrm>
                <a:off x="2819" y="1786"/>
                <a:ext cx="179" cy="151"/>
              </a:xfrm>
              <a:custGeom>
                <a:avLst/>
                <a:gdLst>
                  <a:gd name="T0" fmla="*/ 179 w 536"/>
                  <a:gd name="T1" fmla="*/ 119 h 452"/>
                  <a:gd name="T2" fmla="*/ 179 w 536"/>
                  <a:gd name="T3" fmla="*/ 139 h 452"/>
                  <a:gd name="T4" fmla="*/ 157 w 536"/>
                  <a:gd name="T5" fmla="*/ 151 h 452"/>
                  <a:gd name="T6" fmla="*/ 0 w 536"/>
                  <a:gd name="T7" fmla="*/ 20 h 452"/>
                  <a:gd name="T8" fmla="*/ 38 w 536"/>
                  <a:gd name="T9" fmla="*/ 0 h 452"/>
                  <a:gd name="T10" fmla="*/ 179 w 536"/>
                  <a:gd name="T11" fmla="*/ 119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452"/>
                  <a:gd name="T20" fmla="*/ 536 w 53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452">
                    <a:moveTo>
                      <a:pt x="536" y="355"/>
                    </a:moveTo>
                    <a:lnTo>
                      <a:pt x="536" y="415"/>
                    </a:lnTo>
                    <a:lnTo>
                      <a:pt x="470" y="452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536" y="3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6" name="Freeform 230"/>
              <p:cNvSpPr>
                <a:spLocks/>
              </p:cNvSpPr>
              <p:nvPr/>
            </p:nvSpPr>
            <p:spPr bwMode="auto">
              <a:xfrm>
                <a:off x="2801" y="1796"/>
                <a:ext cx="193" cy="151"/>
              </a:xfrm>
              <a:custGeom>
                <a:avLst/>
                <a:gdLst>
                  <a:gd name="T0" fmla="*/ 0 w 578"/>
                  <a:gd name="T1" fmla="*/ 20 h 452"/>
                  <a:gd name="T2" fmla="*/ 38 w 578"/>
                  <a:gd name="T3" fmla="*/ 0 h 452"/>
                  <a:gd name="T4" fmla="*/ 193 w 578"/>
                  <a:gd name="T5" fmla="*/ 131 h 452"/>
                  <a:gd name="T6" fmla="*/ 157 w 578"/>
                  <a:gd name="T7" fmla="*/ 151 h 452"/>
                  <a:gd name="T8" fmla="*/ 0 w 578"/>
                  <a:gd name="T9" fmla="*/ 2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8"/>
                  <a:gd name="T16" fmla="*/ 0 h 452"/>
                  <a:gd name="T17" fmla="*/ 578 w 578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8" h="452">
                    <a:moveTo>
                      <a:pt x="0" y="60"/>
                    </a:moveTo>
                    <a:lnTo>
                      <a:pt x="115" y="0"/>
                    </a:lnTo>
                    <a:lnTo>
                      <a:pt x="578" y="392"/>
                    </a:lnTo>
                    <a:lnTo>
                      <a:pt x="469" y="4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7" name="Freeform 231"/>
              <p:cNvSpPr>
                <a:spLocks/>
              </p:cNvSpPr>
              <p:nvPr/>
            </p:nvSpPr>
            <p:spPr bwMode="auto">
              <a:xfrm>
                <a:off x="2799" y="1806"/>
                <a:ext cx="177" cy="151"/>
              </a:xfrm>
              <a:custGeom>
                <a:avLst/>
                <a:gdLst>
                  <a:gd name="T0" fmla="*/ 20 w 530"/>
                  <a:gd name="T1" fmla="*/ 0 h 452"/>
                  <a:gd name="T2" fmla="*/ 0 w 530"/>
                  <a:gd name="T3" fmla="*/ 10 h 452"/>
                  <a:gd name="T4" fmla="*/ 0 w 530"/>
                  <a:gd name="T5" fmla="*/ 36 h 452"/>
                  <a:gd name="T6" fmla="*/ 139 w 530"/>
                  <a:gd name="T7" fmla="*/ 151 h 452"/>
                  <a:gd name="T8" fmla="*/ 177 w 530"/>
                  <a:gd name="T9" fmla="*/ 131 h 452"/>
                  <a:gd name="T10" fmla="*/ 20 w 530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0"/>
                  <a:gd name="T19" fmla="*/ 0 h 452"/>
                  <a:gd name="T20" fmla="*/ 530 w 530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0" h="452">
                    <a:moveTo>
                      <a:pt x="60" y="0"/>
                    </a:moveTo>
                    <a:lnTo>
                      <a:pt x="0" y="30"/>
                    </a:lnTo>
                    <a:lnTo>
                      <a:pt x="0" y="109"/>
                    </a:lnTo>
                    <a:lnTo>
                      <a:pt x="416" y="452"/>
                    </a:lnTo>
                    <a:lnTo>
                      <a:pt x="530" y="392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8" name="Freeform 232"/>
              <p:cNvSpPr>
                <a:spLocks/>
              </p:cNvSpPr>
              <p:nvPr/>
            </p:nvSpPr>
            <p:spPr bwMode="auto">
              <a:xfrm>
                <a:off x="2799" y="1816"/>
                <a:ext cx="159" cy="151"/>
              </a:xfrm>
              <a:custGeom>
                <a:avLst/>
                <a:gdLst>
                  <a:gd name="T0" fmla="*/ 2 w 476"/>
                  <a:gd name="T1" fmla="*/ 0 h 452"/>
                  <a:gd name="T2" fmla="*/ 0 w 476"/>
                  <a:gd name="T3" fmla="*/ 0 h 452"/>
                  <a:gd name="T4" fmla="*/ 0 w 476"/>
                  <a:gd name="T5" fmla="*/ 50 h 452"/>
                  <a:gd name="T6" fmla="*/ 121 w 476"/>
                  <a:gd name="T7" fmla="*/ 151 h 452"/>
                  <a:gd name="T8" fmla="*/ 159 w 476"/>
                  <a:gd name="T9" fmla="*/ 131 h 452"/>
                  <a:gd name="T10" fmla="*/ 2 w 476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6"/>
                  <a:gd name="T19" fmla="*/ 0 h 452"/>
                  <a:gd name="T20" fmla="*/ 476 w 47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6" h="452">
                    <a:moveTo>
                      <a:pt x="7" y="0"/>
                    </a:moveTo>
                    <a:lnTo>
                      <a:pt x="0" y="0"/>
                    </a:lnTo>
                    <a:lnTo>
                      <a:pt x="0" y="150"/>
                    </a:lnTo>
                    <a:lnTo>
                      <a:pt x="361" y="452"/>
                    </a:lnTo>
                    <a:lnTo>
                      <a:pt x="476" y="39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9" name="Freeform 233"/>
              <p:cNvSpPr>
                <a:spLocks/>
              </p:cNvSpPr>
              <p:nvPr/>
            </p:nvSpPr>
            <p:spPr bwMode="auto">
              <a:xfrm>
                <a:off x="2799" y="1843"/>
                <a:ext cx="139" cy="134"/>
              </a:xfrm>
              <a:custGeom>
                <a:avLst/>
                <a:gdLst>
                  <a:gd name="T0" fmla="*/ 0 w 416"/>
                  <a:gd name="T1" fmla="*/ 50 h 403"/>
                  <a:gd name="T2" fmla="*/ 0 w 416"/>
                  <a:gd name="T3" fmla="*/ 0 h 403"/>
                  <a:gd name="T4" fmla="*/ 139 w 416"/>
                  <a:gd name="T5" fmla="*/ 114 h 403"/>
                  <a:gd name="T6" fmla="*/ 103 w 416"/>
                  <a:gd name="T7" fmla="*/ 134 h 403"/>
                  <a:gd name="T8" fmla="*/ 0 w 416"/>
                  <a:gd name="T9" fmla="*/ 50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6"/>
                  <a:gd name="T16" fmla="*/ 0 h 403"/>
                  <a:gd name="T17" fmla="*/ 416 w 416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6" h="403">
                    <a:moveTo>
                      <a:pt x="0" y="150"/>
                    </a:moveTo>
                    <a:lnTo>
                      <a:pt x="0" y="0"/>
                    </a:lnTo>
                    <a:lnTo>
                      <a:pt x="416" y="343"/>
                    </a:lnTo>
                    <a:lnTo>
                      <a:pt x="307" y="40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0" name="Freeform 234"/>
              <p:cNvSpPr>
                <a:spLocks/>
              </p:cNvSpPr>
              <p:nvPr/>
            </p:nvSpPr>
            <p:spPr bwMode="auto">
              <a:xfrm>
                <a:off x="2799" y="1866"/>
                <a:ext cx="120" cy="121"/>
              </a:xfrm>
              <a:custGeom>
                <a:avLst/>
                <a:gdLst>
                  <a:gd name="T0" fmla="*/ 0 w 361"/>
                  <a:gd name="T1" fmla="*/ 53 h 362"/>
                  <a:gd name="T2" fmla="*/ 0 w 361"/>
                  <a:gd name="T3" fmla="*/ 0 h 362"/>
                  <a:gd name="T4" fmla="*/ 120 w 361"/>
                  <a:gd name="T5" fmla="*/ 101 h 362"/>
                  <a:gd name="T6" fmla="*/ 82 w 361"/>
                  <a:gd name="T7" fmla="*/ 121 h 362"/>
                  <a:gd name="T8" fmla="*/ 0 w 361"/>
                  <a:gd name="T9" fmla="*/ 53 h 3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62"/>
                  <a:gd name="T17" fmla="*/ 361 w 361"/>
                  <a:gd name="T18" fmla="*/ 362 h 3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62">
                    <a:moveTo>
                      <a:pt x="0" y="158"/>
                    </a:moveTo>
                    <a:lnTo>
                      <a:pt x="0" y="0"/>
                    </a:lnTo>
                    <a:lnTo>
                      <a:pt x="361" y="302"/>
                    </a:lnTo>
                    <a:lnTo>
                      <a:pt x="247" y="362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1" name="Freeform 235"/>
              <p:cNvSpPr>
                <a:spLocks/>
              </p:cNvSpPr>
              <p:nvPr/>
            </p:nvSpPr>
            <p:spPr bwMode="auto">
              <a:xfrm>
                <a:off x="2799" y="1893"/>
                <a:ext cx="102" cy="104"/>
              </a:xfrm>
              <a:custGeom>
                <a:avLst/>
                <a:gdLst>
                  <a:gd name="T0" fmla="*/ 0 w 307"/>
                  <a:gd name="T1" fmla="*/ 50 h 313"/>
                  <a:gd name="T2" fmla="*/ 0 w 307"/>
                  <a:gd name="T3" fmla="*/ 0 h 313"/>
                  <a:gd name="T4" fmla="*/ 102 w 307"/>
                  <a:gd name="T5" fmla="*/ 84 h 313"/>
                  <a:gd name="T6" fmla="*/ 64 w 307"/>
                  <a:gd name="T7" fmla="*/ 104 h 313"/>
                  <a:gd name="T8" fmla="*/ 0 w 307"/>
                  <a:gd name="T9" fmla="*/ 5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3"/>
                  <a:gd name="T17" fmla="*/ 307 w 307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3">
                    <a:moveTo>
                      <a:pt x="0" y="150"/>
                    </a:moveTo>
                    <a:lnTo>
                      <a:pt x="0" y="0"/>
                    </a:lnTo>
                    <a:lnTo>
                      <a:pt x="307" y="253"/>
                    </a:lnTo>
                    <a:lnTo>
                      <a:pt x="192" y="31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2" name="Freeform 236"/>
              <p:cNvSpPr>
                <a:spLocks/>
              </p:cNvSpPr>
              <p:nvPr/>
            </p:nvSpPr>
            <p:spPr bwMode="auto">
              <a:xfrm>
                <a:off x="2799" y="1919"/>
                <a:ext cx="82" cy="88"/>
              </a:xfrm>
              <a:custGeom>
                <a:avLst/>
                <a:gdLst>
                  <a:gd name="T0" fmla="*/ 0 w 247"/>
                  <a:gd name="T1" fmla="*/ 52 h 264"/>
                  <a:gd name="T2" fmla="*/ 0 w 247"/>
                  <a:gd name="T3" fmla="*/ 0 h 264"/>
                  <a:gd name="T4" fmla="*/ 82 w 247"/>
                  <a:gd name="T5" fmla="*/ 68 h 264"/>
                  <a:gd name="T6" fmla="*/ 46 w 247"/>
                  <a:gd name="T7" fmla="*/ 88 h 264"/>
                  <a:gd name="T8" fmla="*/ 0 w 247"/>
                  <a:gd name="T9" fmla="*/ 52 h 2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264"/>
                  <a:gd name="T17" fmla="*/ 247 w 247"/>
                  <a:gd name="T18" fmla="*/ 264 h 2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264">
                    <a:moveTo>
                      <a:pt x="0" y="156"/>
                    </a:moveTo>
                    <a:lnTo>
                      <a:pt x="0" y="0"/>
                    </a:lnTo>
                    <a:lnTo>
                      <a:pt x="247" y="204"/>
                    </a:lnTo>
                    <a:lnTo>
                      <a:pt x="139" y="26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3" name="Freeform 237"/>
              <p:cNvSpPr>
                <a:spLocks/>
              </p:cNvSpPr>
              <p:nvPr/>
            </p:nvSpPr>
            <p:spPr bwMode="auto">
              <a:xfrm>
                <a:off x="2799" y="1943"/>
                <a:ext cx="64" cy="74"/>
              </a:xfrm>
              <a:custGeom>
                <a:avLst/>
                <a:gdLst>
                  <a:gd name="T0" fmla="*/ 0 w 192"/>
                  <a:gd name="T1" fmla="*/ 52 h 223"/>
                  <a:gd name="T2" fmla="*/ 0 w 192"/>
                  <a:gd name="T3" fmla="*/ 0 h 223"/>
                  <a:gd name="T4" fmla="*/ 64 w 192"/>
                  <a:gd name="T5" fmla="*/ 54 h 223"/>
                  <a:gd name="T6" fmla="*/ 26 w 192"/>
                  <a:gd name="T7" fmla="*/ 74 h 223"/>
                  <a:gd name="T8" fmla="*/ 0 w 192"/>
                  <a:gd name="T9" fmla="*/ 5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3"/>
                  <a:gd name="T17" fmla="*/ 192 w 192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3">
                    <a:moveTo>
                      <a:pt x="0" y="158"/>
                    </a:moveTo>
                    <a:lnTo>
                      <a:pt x="0" y="0"/>
                    </a:lnTo>
                    <a:lnTo>
                      <a:pt x="192" y="163"/>
                    </a:lnTo>
                    <a:lnTo>
                      <a:pt x="79" y="22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4" name="Freeform 238"/>
              <p:cNvSpPr>
                <a:spLocks/>
              </p:cNvSpPr>
              <p:nvPr/>
            </p:nvSpPr>
            <p:spPr bwMode="auto">
              <a:xfrm>
                <a:off x="2799" y="1971"/>
                <a:ext cx="46" cy="56"/>
              </a:xfrm>
              <a:custGeom>
                <a:avLst/>
                <a:gdLst>
                  <a:gd name="T0" fmla="*/ 0 w 139"/>
                  <a:gd name="T1" fmla="*/ 50 h 168"/>
                  <a:gd name="T2" fmla="*/ 0 w 139"/>
                  <a:gd name="T3" fmla="*/ 0 h 168"/>
                  <a:gd name="T4" fmla="*/ 46 w 139"/>
                  <a:gd name="T5" fmla="*/ 36 h 168"/>
                  <a:gd name="T6" fmla="*/ 8 w 139"/>
                  <a:gd name="T7" fmla="*/ 56 h 168"/>
                  <a:gd name="T8" fmla="*/ 0 w 139"/>
                  <a:gd name="T9" fmla="*/ 5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68"/>
                  <a:gd name="T17" fmla="*/ 139 w 139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68">
                    <a:moveTo>
                      <a:pt x="0" y="150"/>
                    </a:moveTo>
                    <a:lnTo>
                      <a:pt x="0" y="0"/>
                    </a:lnTo>
                    <a:lnTo>
                      <a:pt x="139" y="108"/>
                    </a:lnTo>
                    <a:lnTo>
                      <a:pt x="24" y="168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5" name="Freeform 239"/>
              <p:cNvSpPr>
                <a:spLocks/>
              </p:cNvSpPr>
              <p:nvPr/>
            </p:nvSpPr>
            <p:spPr bwMode="auto">
              <a:xfrm>
                <a:off x="2799" y="1995"/>
                <a:ext cx="26" cy="36"/>
              </a:xfrm>
              <a:custGeom>
                <a:avLst/>
                <a:gdLst>
                  <a:gd name="T0" fmla="*/ 0 w 79"/>
                  <a:gd name="T1" fmla="*/ 0 h 107"/>
                  <a:gd name="T2" fmla="*/ 0 w 79"/>
                  <a:gd name="T3" fmla="*/ 36 h 107"/>
                  <a:gd name="T4" fmla="*/ 26 w 79"/>
                  <a:gd name="T5" fmla="*/ 22 h 107"/>
                  <a:gd name="T6" fmla="*/ 0 w 79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07"/>
                  <a:gd name="T14" fmla="*/ 79 w 79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07">
                    <a:moveTo>
                      <a:pt x="0" y="0"/>
                    </a:moveTo>
                    <a:lnTo>
                      <a:pt x="0" y="107"/>
                    </a:lnTo>
                    <a:lnTo>
                      <a:pt x="79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6" name="Freeform 240"/>
              <p:cNvSpPr>
                <a:spLocks/>
              </p:cNvSpPr>
              <p:nvPr/>
            </p:nvSpPr>
            <p:spPr bwMode="auto">
              <a:xfrm>
                <a:off x="2799" y="2021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0 h 30"/>
                  <a:gd name="T4" fmla="*/ 8 w 24"/>
                  <a:gd name="T5" fmla="*/ 6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7" name="Freeform 241"/>
              <p:cNvSpPr>
                <a:spLocks/>
              </p:cNvSpPr>
              <p:nvPr/>
            </p:nvSpPr>
            <p:spPr bwMode="auto">
              <a:xfrm>
                <a:off x="2797" y="2027"/>
                <a:ext cx="6" cy="8"/>
              </a:xfrm>
              <a:custGeom>
                <a:avLst/>
                <a:gdLst>
                  <a:gd name="T0" fmla="*/ 0 w 19"/>
                  <a:gd name="T1" fmla="*/ 8 h 25"/>
                  <a:gd name="T2" fmla="*/ 2 w 19"/>
                  <a:gd name="T3" fmla="*/ 8 h 25"/>
                  <a:gd name="T4" fmla="*/ 6 w 19"/>
                  <a:gd name="T5" fmla="*/ 6 h 25"/>
                  <a:gd name="T6" fmla="*/ 6 w 19"/>
                  <a:gd name="T7" fmla="*/ 2 h 25"/>
                  <a:gd name="T8" fmla="*/ 4 w 19"/>
                  <a:gd name="T9" fmla="*/ 0 h 25"/>
                  <a:gd name="T10" fmla="*/ 0 w 19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6" y="25"/>
                    </a:lnTo>
                    <a:lnTo>
                      <a:pt x="19" y="19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8" name="Freeform 242"/>
              <p:cNvSpPr>
                <a:spLocks/>
              </p:cNvSpPr>
              <p:nvPr/>
            </p:nvSpPr>
            <p:spPr bwMode="auto">
              <a:xfrm>
                <a:off x="2781" y="2019"/>
                <a:ext cx="20" cy="16"/>
              </a:xfrm>
              <a:custGeom>
                <a:avLst/>
                <a:gdLst>
                  <a:gd name="T0" fmla="*/ 2 w 61"/>
                  <a:gd name="T1" fmla="*/ 4 h 49"/>
                  <a:gd name="T2" fmla="*/ 0 w 61"/>
                  <a:gd name="T3" fmla="*/ 8 h 49"/>
                  <a:gd name="T4" fmla="*/ 16 w 61"/>
                  <a:gd name="T5" fmla="*/ 16 h 49"/>
                  <a:gd name="T6" fmla="*/ 20 w 61"/>
                  <a:gd name="T7" fmla="*/ 8 h 49"/>
                  <a:gd name="T8" fmla="*/ 4 w 61"/>
                  <a:gd name="T9" fmla="*/ 0 h 49"/>
                  <a:gd name="T10" fmla="*/ 2 w 61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7" y="13"/>
                    </a:moveTo>
                    <a:lnTo>
                      <a:pt x="0" y="24"/>
                    </a:lnTo>
                    <a:lnTo>
                      <a:pt x="48" y="49"/>
                    </a:lnTo>
                    <a:lnTo>
                      <a:pt x="61" y="24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9" name="Freeform 243"/>
              <p:cNvSpPr>
                <a:spLocks/>
              </p:cNvSpPr>
              <p:nvPr/>
            </p:nvSpPr>
            <p:spPr bwMode="auto">
              <a:xfrm>
                <a:off x="2779" y="2019"/>
                <a:ext cx="6" cy="8"/>
              </a:xfrm>
              <a:custGeom>
                <a:avLst/>
                <a:gdLst>
                  <a:gd name="T0" fmla="*/ 6 w 19"/>
                  <a:gd name="T1" fmla="*/ 0 h 24"/>
                  <a:gd name="T2" fmla="*/ 2 w 19"/>
                  <a:gd name="T3" fmla="*/ 0 h 24"/>
                  <a:gd name="T4" fmla="*/ 0 w 19"/>
                  <a:gd name="T5" fmla="*/ 2 h 24"/>
                  <a:gd name="T6" fmla="*/ 0 w 19"/>
                  <a:gd name="T7" fmla="*/ 6 h 24"/>
                  <a:gd name="T8" fmla="*/ 2 w 19"/>
                  <a:gd name="T9" fmla="*/ 8 h 24"/>
                  <a:gd name="T10" fmla="*/ 6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0" name="Freeform 244"/>
              <p:cNvSpPr>
                <a:spLocks/>
              </p:cNvSpPr>
              <p:nvPr/>
            </p:nvSpPr>
            <p:spPr bwMode="auto">
              <a:xfrm>
                <a:off x="2797" y="1813"/>
                <a:ext cx="6" cy="7"/>
              </a:xfrm>
              <a:custGeom>
                <a:avLst/>
                <a:gdLst>
                  <a:gd name="T0" fmla="*/ 0 w 19"/>
                  <a:gd name="T1" fmla="*/ 7 h 23"/>
                  <a:gd name="T2" fmla="*/ 2 w 19"/>
                  <a:gd name="T3" fmla="*/ 7 h 23"/>
                  <a:gd name="T4" fmla="*/ 6 w 19"/>
                  <a:gd name="T5" fmla="*/ 5 h 23"/>
                  <a:gd name="T6" fmla="*/ 6 w 19"/>
                  <a:gd name="T7" fmla="*/ 2 h 23"/>
                  <a:gd name="T8" fmla="*/ 4 w 19"/>
                  <a:gd name="T9" fmla="*/ 0 h 23"/>
                  <a:gd name="T10" fmla="*/ 0 w 19"/>
                  <a:gd name="T11" fmla="*/ 7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0" y="23"/>
                    </a:moveTo>
                    <a:lnTo>
                      <a:pt x="6" y="23"/>
                    </a:lnTo>
                    <a:lnTo>
                      <a:pt x="19" y="17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1" name="Freeform 245"/>
              <p:cNvSpPr>
                <a:spLocks/>
              </p:cNvSpPr>
              <p:nvPr/>
            </p:nvSpPr>
            <p:spPr bwMode="auto">
              <a:xfrm>
                <a:off x="2781" y="1805"/>
                <a:ext cx="20" cy="15"/>
              </a:xfrm>
              <a:custGeom>
                <a:avLst/>
                <a:gdLst>
                  <a:gd name="T0" fmla="*/ 2 w 61"/>
                  <a:gd name="T1" fmla="*/ 4 h 47"/>
                  <a:gd name="T2" fmla="*/ 0 w 61"/>
                  <a:gd name="T3" fmla="*/ 8 h 47"/>
                  <a:gd name="T4" fmla="*/ 16 w 61"/>
                  <a:gd name="T5" fmla="*/ 15 h 47"/>
                  <a:gd name="T6" fmla="*/ 20 w 61"/>
                  <a:gd name="T7" fmla="*/ 8 h 47"/>
                  <a:gd name="T8" fmla="*/ 4 w 61"/>
                  <a:gd name="T9" fmla="*/ 0 h 47"/>
                  <a:gd name="T10" fmla="*/ 2 w 61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7"/>
                  <a:gd name="T20" fmla="*/ 61 w 6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7">
                    <a:moveTo>
                      <a:pt x="7" y="11"/>
                    </a:moveTo>
                    <a:lnTo>
                      <a:pt x="0" y="24"/>
                    </a:lnTo>
                    <a:lnTo>
                      <a:pt x="48" y="47"/>
                    </a:lnTo>
                    <a:lnTo>
                      <a:pt x="61" y="24"/>
                    </a:lnTo>
                    <a:lnTo>
                      <a:pt x="13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2" name="Freeform 246"/>
              <p:cNvSpPr>
                <a:spLocks/>
              </p:cNvSpPr>
              <p:nvPr/>
            </p:nvSpPr>
            <p:spPr bwMode="auto">
              <a:xfrm>
                <a:off x="2779" y="1805"/>
                <a:ext cx="6" cy="8"/>
              </a:xfrm>
              <a:custGeom>
                <a:avLst/>
                <a:gdLst>
                  <a:gd name="T0" fmla="*/ 6 w 19"/>
                  <a:gd name="T1" fmla="*/ 0 h 24"/>
                  <a:gd name="T2" fmla="*/ 2 w 19"/>
                  <a:gd name="T3" fmla="*/ 0 h 24"/>
                  <a:gd name="T4" fmla="*/ 0 w 19"/>
                  <a:gd name="T5" fmla="*/ 2 h 24"/>
                  <a:gd name="T6" fmla="*/ 0 w 19"/>
                  <a:gd name="T7" fmla="*/ 6 h 24"/>
                  <a:gd name="T8" fmla="*/ 2 w 19"/>
                  <a:gd name="T9" fmla="*/ 8 h 24"/>
                  <a:gd name="T10" fmla="*/ 6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3" name="Freeform 247"/>
              <p:cNvSpPr>
                <a:spLocks/>
              </p:cNvSpPr>
              <p:nvPr/>
            </p:nvSpPr>
            <p:spPr bwMode="auto">
              <a:xfrm>
                <a:off x="2779" y="2023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4 h 11"/>
                  <a:gd name="T4" fmla="*/ 4 w 24"/>
                  <a:gd name="T5" fmla="*/ 4 h 11"/>
                  <a:gd name="T6" fmla="*/ 6 w 24"/>
                  <a:gd name="T7" fmla="*/ 4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4" name="Freeform 248"/>
              <p:cNvSpPr>
                <a:spLocks/>
              </p:cNvSpPr>
              <p:nvPr/>
            </p:nvSpPr>
            <p:spPr bwMode="auto">
              <a:xfrm>
                <a:off x="2779" y="1805"/>
                <a:ext cx="8" cy="218"/>
              </a:xfrm>
              <a:custGeom>
                <a:avLst/>
                <a:gdLst>
                  <a:gd name="T0" fmla="*/ 2 w 24"/>
                  <a:gd name="T1" fmla="*/ 0 h 656"/>
                  <a:gd name="T2" fmla="*/ 0 w 24"/>
                  <a:gd name="T3" fmla="*/ 4 h 656"/>
                  <a:gd name="T4" fmla="*/ 0 w 24"/>
                  <a:gd name="T5" fmla="*/ 218 h 656"/>
                  <a:gd name="T6" fmla="*/ 8 w 24"/>
                  <a:gd name="T7" fmla="*/ 218 h 656"/>
                  <a:gd name="T8" fmla="*/ 8 w 24"/>
                  <a:gd name="T9" fmla="*/ 4 h 656"/>
                  <a:gd name="T10" fmla="*/ 6 w 24"/>
                  <a:gd name="T11" fmla="*/ 8 h 656"/>
                  <a:gd name="T12" fmla="*/ 8 w 24"/>
                  <a:gd name="T13" fmla="*/ 4 h 656"/>
                  <a:gd name="T14" fmla="*/ 6 w 24"/>
                  <a:gd name="T15" fmla="*/ 2 h 656"/>
                  <a:gd name="T16" fmla="*/ 4 w 24"/>
                  <a:gd name="T17" fmla="*/ 0 h 656"/>
                  <a:gd name="T18" fmla="*/ 0 w 24"/>
                  <a:gd name="T19" fmla="*/ 2 h 656"/>
                  <a:gd name="T20" fmla="*/ 0 w 24"/>
                  <a:gd name="T21" fmla="*/ 4 h 656"/>
                  <a:gd name="T22" fmla="*/ 2 w 24"/>
                  <a:gd name="T23" fmla="*/ 0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6"/>
                  <a:gd name="T38" fmla="*/ 24 w 24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6">
                    <a:moveTo>
                      <a:pt x="6" y="0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4" y="656"/>
                    </a:lnTo>
                    <a:lnTo>
                      <a:pt x="24" y="11"/>
                    </a:lnTo>
                    <a:lnTo>
                      <a:pt x="19" y="24"/>
                    </a:lnTo>
                    <a:lnTo>
                      <a:pt x="24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5" name="Freeform 249"/>
              <p:cNvSpPr>
                <a:spLocks/>
              </p:cNvSpPr>
              <p:nvPr/>
            </p:nvSpPr>
            <p:spPr bwMode="auto">
              <a:xfrm>
                <a:off x="2781" y="1702"/>
                <a:ext cx="203" cy="111"/>
              </a:xfrm>
              <a:custGeom>
                <a:avLst/>
                <a:gdLst>
                  <a:gd name="T0" fmla="*/ 201 w 609"/>
                  <a:gd name="T1" fmla="*/ 4 h 332"/>
                  <a:gd name="T2" fmla="*/ 199 w 609"/>
                  <a:gd name="T3" fmla="*/ 0 h 332"/>
                  <a:gd name="T4" fmla="*/ 0 w 609"/>
                  <a:gd name="T5" fmla="*/ 103 h 332"/>
                  <a:gd name="T6" fmla="*/ 4 w 609"/>
                  <a:gd name="T7" fmla="*/ 111 h 332"/>
                  <a:gd name="T8" fmla="*/ 203 w 609"/>
                  <a:gd name="T9" fmla="*/ 8 h 332"/>
                  <a:gd name="T10" fmla="*/ 201 w 609"/>
                  <a:gd name="T11" fmla="*/ 4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2"/>
                  <a:gd name="T20" fmla="*/ 609 w 609"/>
                  <a:gd name="T21" fmla="*/ 332 h 3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2">
                    <a:moveTo>
                      <a:pt x="602" y="13"/>
                    </a:moveTo>
                    <a:lnTo>
                      <a:pt x="596" y="0"/>
                    </a:lnTo>
                    <a:lnTo>
                      <a:pt x="0" y="308"/>
                    </a:lnTo>
                    <a:lnTo>
                      <a:pt x="13" y="332"/>
                    </a:lnTo>
                    <a:lnTo>
                      <a:pt x="609" y="24"/>
                    </a:lnTo>
                    <a:lnTo>
                      <a:pt x="60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6" name="Freeform 250"/>
              <p:cNvSpPr>
                <a:spLocks/>
              </p:cNvSpPr>
              <p:nvPr/>
            </p:nvSpPr>
            <p:spPr bwMode="auto">
              <a:xfrm>
                <a:off x="2980" y="1702"/>
                <a:ext cx="6" cy="8"/>
              </a:xfrm>
              <a:custGeom>
                <a:avLst/>
                <a:gdLst>
                  <a:gd name="T0" fmla="*/ 4 w 18"/>
                  <a:gd name="T1" fmla="*/ 8 h 24"/>
                  <a:gd name="T2" fmla="*/ 6 w 18"/>
                  <a:gd name="T3" fmla="*/ 6 h 24"/>
                  <a:gd name="T4" fmla="*/ 6 w 18"/>
                  <a:gd name="T5" fmla="*/ 2 h 24"/>
                  <a:gd name="T6" fmla="*/ 2 w 18"/>
                  <a:gd name="T7" fmla="*/ 0 h 24"/>
                  <a:gd name="T8" fmla="*/ 0 w 18"/>
                  <a:gd name="T9" fmla="*/ 0 h 24"/>
                  <a:gd name="T10" fmla="*/ 4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7" name="Freeform 251"/>
              <p:cNvSpPr>
                <a:spLocks/>
              </p:cNvSpPr>
              <p:nvPr/>
            </p:nvSpPr>
            <p:spPr bwMode="auto">
              <a:xfrm>
                <a:off x="2996" y="1710"/>
                <a:ext cx="6" cy="8"/>
              </a:xfrm>
              <a:custGeom>
                <a:avLst/>
                <a:gdLst>
                  <a:gd name="T0" fmla="*/ 0 w 17"/>
                  <a:gd name="T1" fmla="*/ 8 h 25"/>
                  <a:gd name="T2" fmla="*/ 2 w 17"/>
                  <a:gd name="T3" fmla="*/ 8 h 25"/>
                  <a:gd name="T4" fmla="*/ 6 w 17"/>
                  <a:gd name="T5" fmla="*/ 4 h 25"/>
                  <a:gd name="T6" fmla="*/ 6 w 17"/>
                  <a:gd name="T7" fmla="*/ 2 h 25"/>
                  <a:gd name="T8" fmla="*/ 4 w 17"/>
                  <a:gd name="T9" fmla="*/ 0 h 25"/>
                  <a:gd name="T10" fmla="*/ 0 w 17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0" y="25"/>
                    </a:moveTo>
                    <a:lnTo>
                      <a:pt x="5" y="25"/>
                    </a:lnTo>
                    <a:lnTo>
                      <a:pt x="17" y="12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8" name="Freeform 252"/>
              <p:cNvSpPr>
                <a:spLocks/>
              </p:cNvSpPr>
              <p:nvPr/>
            </p:nvSpPr>
            <p:spPr bwMode="auto">
              <a:xfrm>
                <a:off x="2980" y="1702"/>
                <a:ext cx="20" cy="16"/>
              </a:xfrm>
              <a:custGeom>
                <a:avLst/>
                <a:gdLst>
                  <a:gd name="T0" fmla="*/ 2 w 60"/>
                  <a:gd name="T1" fmla="*/ 4 h 49"/>
                  <a:gd name="T2" fmla="*/ 0 w 60"/>
                  <a:gd name="T3" fmla="*/ 8 h 49"/>
                  <a:gd name="T4" fmla="*/ 16 w 60"/>
                  <a:gd name="T5" fmla="*/ 16 h 49"/>
                  <a:gd name="T6" fmla="*/ 20 w 60"/>
                  <a:gd name="T7" fmla="*/ 8 h 49"/>
                  <a:gd name="T8" fmla="*/ 4 w 60"/>
                  <a:gd name="T9" fmla="*/ 0 h 49"/>
                  <a:gd name="T10" fmla="*/ 2 w 60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6" y="13"/>
                    </a:moveTo>
                    <a:lnTo>
                      <a:pt x="0" y="24"/>
                    </a:lnTo>
                    <a:lnTo>
                      <a:pt x="49" y="49"/>
                    </a:lnTo>
                    <a:lnTo>
                      <a:pt x="60" y="24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9" name="Freeform 253"/>
              <p:cNvSpPr>
                <a:spLocks/>
              </p:cNvSpPr>
              <p:nvPr/>
            </p:nvSpPr>
            <p:spPr bwMode="auto">
              <a:xfrm>
                <a:off x="2978" y="1702"/>
                <a:ext cx="6" cy="8"/>
              </a:xfrm>
              <a:custGeom>
                <a:avLst/>
                <a:gdLst>
                  <a:gd name="T0" fmla="*/ 6 w 19"/>
                  <a:gd name="T1" fmla="*/ 0 h 24"/>
                  <a:gd name="T2" fmla="*/ 2 w 19"/>
                  <a:gd name="T3" fmla="*/ 0 h 24"/>
                  <a:gd name="T4" fmla="*/ 0 w 19"/>
                  <a:gd name="T5" fmla="*/ 2 h 24"/>
                  <a:gd name="T6" fmla="*/ 0 w 19"/>
                  <a:gd name="T7" fmla="*/ 6 h 24"/>
                  <a:gd name="T8" fmla="*/ 2 w 19"/>
                  <a:gd name="T9" fmla="*/ 8 h 24"/>
                  <a:gd name="T10" fmla="*/ 6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19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4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0" name="Freeform 254"/>
              <p:cNvSpPr>
                <a:spLocks/>
              </p:cNvSpPr>
              <p:nvPr/>
            </p:nvSpPr>
            <p:spPr bwMode="auto">
              <a:xfrm>
                <a:off x="2795" y="1813"/>
                <a:ext cx="8" cy="3"/>
              </a:xfrm>
              <a:custGeom>
                <a:avLst/>
                <a:gdLst>
                  <a:gd name="T0" fmla="*/ 8 w 24"/>
                  <a:gd name="T1" fmla="*/ 3 h 11"/>
                  <a:gd name="T2" fmla="*/ 6 w 24"/>
                  <a:gd name="T3" fmla="*/ 2 h 11"/>
                  <a:gd name="T4" fmla="*/ 4 w 24"/>
                  <a:gd name="T5" fmla="*/ 0 h 11"/>
                  <a:gd name="T6" fmla="*/ 0 w 24"/>
                  <a:gd name="T7" fmla="*/ 2 h 11"/>
                  <a:gd name="T8" fmla="*/ 0 w 24"/>
                  <a:gd name="T9" fmla="*/ 3 h 11"/>
                  <a:gd name="T10" fmla="*/ 8 w 24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6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1" name="Freeform 255"/>
              <p:cNvSpPr>
                <a:spLocks/>
              </p:cNvSpPr>
              <p:nvPr/>
            </p:nvSpPr>
            <p:spPr bwMode="auto">
              <a:xfrm>
                <a:off x="2795" y="1816"/>
                <a:ext cx="8" cy="219"/>
              </a:xfrm>
              <a:custGeom>
                <a:avLst/>
                <a:gdLst>
                  <a:gd name="T0" fmla="*/ 2 w 24"/>
                  <a:gd name="T1" fmla="*/ 211 h 657"/>
                  <a:gd name="T2" fmla="*/ 8 w 24"/>
                  <a:gd name="T3" fmla="*/ 215 h 657"/>
                  <a:gd name="T4" fmla="*/ 8 w 24"/>
                  <a:gd name="T5" fmla="*/ 0 h 657"/>
                  <a:gd name="T6" fmla="*/ 0 w 24"/>
                  <a:gd name="T7" fmla="*/ 0 h 657"/>
                  <a:gd name="T8" fmla="*/ 0 w 24"/>
                  <a:gd name="T9" fmla="*/ 215 h 657"/>
                  <a:gd name="T10" fmla="*/ 6 w 24"/>
                  <a:gd name="T11" fmla="*/ 219 h 657"/>
                  <a:gd name="T12" fmla="*/ 0 w 24"/>
                  <a:gd name="T13" fmla="*/ 215 h 657"/>
                  <a:gd name="T14" fmla="*/ 0 w 24"/>
                  <a:gd name="T15" fmla="*/ 219 h 657"/>
                  <a:gd name="T16" fmla="*/ 4 w 24"/>
                  <a:gd name="T17" fmla="*/ 219 h 657"/>
                  <a:gd name="T18" fmla="*/ 6 w 24"/>
                  <a:gd name="T19" fmla="*/ 219 h 657"/>
                  <a:gd name="T20" fmla="*/ 8 w 24"/>
                  <a:gd name="T21" fmla="*/ 215 h 657"/>
                  <a:gd name="T22" fmla="*/ 2 w 24"/>
                  <a:gd name="T23" fmla="*/ 211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5" y="632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8" y="657"/>
                    </a:lnTo>
                    <a:lnTo>
                      <a:pt x="0" y="644"/>
                    </a:lnTo>
                    <a:lnTo>
                      <a:pt x="0" y="657"/>
                    </a:lnTo>
                    <a:lnTo>
                      <a:pt x="11" y="657"/>
                    </a:lnTo>
                    <a:lnTo>
                      <a:pt x="18" y="657"/>
                    </a:lnTo>
                    <a:lnTo>
                      <a:pt x="24" y="644"/>
                    </a:lnTo>
                    <a:lnTo>
                      <a:pt x="5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2" name="Freeform 256"/>
              <p:cNvSpPr>
                <a:spLocks/>
              </p:cNvSpPr>
              <p:nvPr/>
            </p:nvSpPr>
            <p:spPr bwMode="auto">
              <a:xfrm>
                <a:off x="2797" y="1923"/>
                <a:ext cx="203" cy="112"/>
              </a:xfrm>
              <a:custGeom>
                <a:avLst/>
                <a:gdLst>
                  <a:gd name="T0" fmla="*/ 201 w 608"/>
                  <a:gd name="T1" fmla="*/ 4 h 338"/>
                  <a:gd name="T2" fmla="*/ 199 w 608"/>
                  <a:gd name="T3" fmla="*/ 0 h 338"/>
                  <a:gd name="T4" fmla="*/ 0 w 608"/>
                  <a:gd name="T5" fmla="*/ 104 h 338"/>
                  <a:gd name="T6" fmla="*/ 4 w 608"/>
                  <a:gd name="T7" fmla="*/ 112 h 338"/>
                  <a:gd name="T8" fmla="*/ 203 w 608"/>
                  <a:gd name="T9" fmla="*/ 8 h 338"/>
                  <a:gd name="T10" fmla="*/ 201 w 608"/>
                  <a:gd name="T11" fmla="*/ 4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8"/>
                  <a:gd name="T20" fmla="*/ 608 w 608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8">
                    <a:moveTo>
                      <a:pt x="602" y="13"/>
                    </a:moveTo>
                    <a:lnTo>
                      <a:pt x="597" y="0"/>
                    </a:lnTo>
                    <a:lnTo>
                      <a:pt x="0" y="313"/>
                    </a:lnTo>
                    <a:lnTo>
                      <a:pt x="13" y="338"/>
                    </a:lnTo>
                    <a:lnTo>
                      <a:pt x="608" y="25"/>
                    </a:lnTo>
                    <a:lnTo>
                      <a:pt x="60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3" name="Freeform 257"/>
              <p:cNvSpPr>
                <a:spLocks/>
              </p:cNvSpPr>
              <p:nvPr/>
            </p:nvSpPr>
            <p:spPr bwMode="auto">
              <a:xfrm>
                <a:off x="2996" y="1923"/>
                <a:ext cx="6" cy="8"/>
              </a:xfrm>
              <a:custGeom>
                <a:avLst/>
                <a:gdLst>
                  <a:gd name="T0" fmla="*/ 4 w 17"/>
                  <a:gd name="T1" fmla="*/ 8 h 25"/>
                  <a:gd name="T2" fmla="*/ 6 w 17"/>
                  <a:gd name="T3" fmla="*/ 6 h 25"/>
                  <a:gd name="T4" fmla="*/ 6 w 17"/>
                  <a:gd name="T5" fmla="*/ 2 h 25"/>
                  <a:gd name="T6" fmla="*/ 2 w 17"/>
                  <a:gd name="T7" fmla="*/ 0 h 25"/>
                  <a:gd name="T8" fmla="*/ 0 w 17"/>
                  <a:gd name="T9" fmla="*/ 0 h 25"/>
                  <a:gd name="T10" fmla="*/ 4 w 17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1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4" name="Freeform 258"/>
              <p:cNvSpPr>
                <a:spLocks/>
              </p:cNvSpPr>
              <p:nvPr/>
            </p:nvSpPr>
            <p:spPr bwMode="auto">
              <a:xfrm>
                <a:off x="2994" y="1927"/>
                <a:ext cx="8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2 h 12"/>
                  <a:gd name="T4" fmla="*/ 4 w 23"/>
                  <a:gd name="T5" fmla="*/ 4 h 12"/>
                  <a:gd name="T6" fmla="*/ 6 w 23"/>
                  <a:gd name="T7" fmla="*/ 2 h 12"/>
                  <a:gd name="T8" fmla="*/ 8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6"/>
                    </a:lnTo>
                    <a:lnTo>
                      <a:pt x="11" y="12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5" name="Freeform 259"/>
              <p:cNvSpPr>
                <a:spLocks/>
              </p:cNvSpPr>
              <p:nvPr/>
            </p:nvSpPr>
            <p:spPr bwMode="auto">
              <a:xfrm>
                <a:off x="2994" y="1710"/>
                <a:ext cx="8" cy="217"/>
              </a:xfrm>
              <a:custGeom>
                <a:avLst/>
                <a:gdLst>
                  <a:gd name="T0" fmla="*/ 6 w 23"/>
                  <a:gd name="T1" fmla="*/ 8 h 651"/>
                  <a:gd name="T2" fmla="*/ 0 w 23"/>
                  <a:gd name="T3" fmla="*/ 4 h 651"/>
                  <a:gd name="T4" fmla="*/ 0 w 23"/>
                  <a:gd name="T5" fmla="*/ 217 h 651"/>
                  <a:gd name="T6" fmla="*/ 8 w 23"/>
                  <a:gd name="T7" fmla="*/ 217 h 651"/>
                  <a:gd name="T8" fmla="*/ 8 w 23"/>
                  <a:gd name="T9" fmla="*/ 4 h 651"/>
                  <a:gd name="T10" fmla="*/ 2 w 23"/>
                  <a:gd name="T11" fmla="*/ 0 h 651"/>
                  <a:gd name="T12" fmla="*/ 8 w 23"/>
                  <a:gd name="T13" fmla="*/ 4 h 651"/>
                  <a:gd name="T14" fmla="*/ 6 w 23"/>
                  <a:gd name="T15" fmla="*/ 0 h 651"/>
                  <a:gd name="T16" fmla="*/ 4 w 23"/>
                  <a:gd name="T17" fmla="*/ 0 h 651"/>
                  <a:gd name="T18" fmla="*/ 0 w 23"/>
                  <a:gd name="T19" fmla="*/ 0 h 651"/>
                  <a:gd name="T20" fmla="*/ 0 w 23"/>
                  <a:gd name="T21" fmla="*/ 4 h 651"/>
                  <a:gd name="T22" fmla="*/ 6 w 23"/>
                  <a:gd name="T23" fmla="*/ 8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1"/>
                  <a:gd name="T38" fmla="*/ 23 w 23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1">
                    <a:moveTo>
                      <a:pt x="17" y="25"/>
                    </a:moveTo>
                    <a:lnTo>
                      <a:pt x="0" y="12"/>
                    </a:lnTo>
                    <a:lnTo>
                      <a:pt x="0" y="651"/>
                    </a:lnTo>
                    <a:lnTo>
                      <a:pt x="23" y="651"/>
                    </a:lnTo>
                    <a:lnTo>
                      <a:pt x="23" y="12"/>
                    </a:lnTo>
                    <a:lnTo>
                      <a:pt x="6" y="0"/>
                    </a:lnTo>
                    <a:lnTo>
                      <a:pt x="23" y="12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6" name="Freeform 260"/>
              <p:cNvSpPr>
                <a:spLocks/>
              </p:cNvSpPr>
              <p:nvPr/>
            </p:nvSpPr>
            <p:spPr bwMode="auto">
              <a:xfrm>
                <a:off x="2797" y="1710"/>
                <a:ext cx="203" cy="110"/>
              </a:xfrm>
              <a:custGeom>
                <a:avLst/>
                <a:gdLst>
                  <a:gd name="T0" fmla="*/ 2 w 608"/>
                  <a:gd name="T1" fmla="*/ 106 h 331"/>
                  <a:gd name="T2" fmla="*/ 4 w 608"/>
                  <a:gd name="T3" fmla="*/ 110 h 331"/>
                  <a:gd name="T4" fmla="*/ 203 w 608"/>
                  <a:gd name="T5" fmla="*/ 8 h 331"/>
                  <a:gd name="T6" fmla="*/ 199 w 608"/>
                  <a:gd name="T7" fmla="*/ 0 h 331"/>
                  <a:gd name="T8" fmla="*/ 0 w 608"/>
                  <a:gd name="T9" fmla="*/ 102 h 331"/>
                  <a:gd name="T10" fmla="*/ 2 w 608"/>
                  <a:gd name="T11" fmla="*/ 106 h 3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1"/>
                  <a:gd name="T20" fmla="*/ 608 w 608"/>
                  <a:gd name="T21" fmla="*/ 331 h 3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1">
                    <a:moveTo>
                      <a:pt x="6" y="319"/>
                    </a:moveTo>
                    <a:lnTo>
                      <a:pt x="13" y="331"/>
                    </a:lnTo>
                    <a:lnTo>
                      <a:pt x="608" y="25"/>
                    </a:lnTo>
                    <a:lnTo>
                      <a:pt x="597" y="0"/>
                    </a:lnTo>
                    <a:lnTo>
                      <a:pt x="0" y="308"/>
                    </a:lnTo>
                    <a:lnTo>
                      <a:pt x="6" y="3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7" name="Freeform 261"/>
              <p:cNvSpPr>
                <a:spLocks/>
              </p:cNvSpPr>
              <p:nvPr/>
            </p:nvSpPr>
            <p:spPr bwMode="auto">
              <a:xfrm>
                <a:off x="2795" y="1813"/>
                <a:ext cx="6" cy="7"/>
              </a:xfrm>
              <a:custGeom>
                <a:avLst/>
                <a:gdLst>
                  <a:gd name="T0" fmla="*/ 2 w 18"/>
                  <a:gd name="T1" fmla="*/ 0 h 23"/>
                  <a:gd name="T2" fmla="*/ 0 w 18"/>
                  <a:gd name="T3" fmla="*/ 2 h 23"/>
                  <a:gd name="T4" fmla="*/ 0 w 18"/>
                  <a:gd name="T5" fmla="*/ 5 h 23"/>
                  <a:gd name="T6" fmla="*/ 2 w 18"/>
                  <a:gd name="T7" fmla="*/ 7 h 23"/>
                  <a:gd name="T8" fmla="*/ 6 w 18"/>
                  <a:gd name="T9" fmla="*/ 7 h 23"/>
                  <a:gd name="T10" fmla="*/ 2 w 18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5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5" y="23"/>
                    </a:lnTo>
                    <a:lnTo>
                      <a:pt x="18" y="2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8" name="Freeform 262"/>
              <p:cNvSpPr>
                <a:spLocks/>
              </p:cNvSpPr>
              <p:nvPr/>
            </p:nvSpPr>
            <p:spPr bwMode="auto">
              <a:xfrm>
                <a:off x="2795" y="2031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2 h 13"/>
                  <a:gd name="T4" fmla="*/ 4 w 24"/>
                  <a:gd name="T5" fmla="*/ 4 h 13"/>
                  <a:gd name="T6" fmla="*/ 6 w 24"/>
                  <a:gd name="T7" fmla="*/ 2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7"/>
                    </a:lnTo>
                    <a:lnTo>
                      <a:pt x="11" y="13"/>
                    </a:lnTo>
                    <a:lnTo>
                      <a:pt x="18" y="7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9" name="Freeform 263"/>
              <p:cNvSpPr>
                <a:spLocks/>
              </p:cNvSpPr>
              <p:nvPr/>
            </p:nvSpPr>
            <p:spPr bwMode="auto">
              <a:xfrm>
                <a:off x="2795" y="1816"/>
                <a:ext cx="8" cy="215"/>
              </a:xfrm>
              <a:custGeom>
                <a:avLst/>
                <a:gdLst>
                  <a:gd name="T0" fmla="*/ 4 w 24"/>
                  <a:gd name="T1" fmla="*/ 0 h 644"/>
                  <a:gd name="T2" fmla="*/ 0 w 24"/>
                  <a:gd name="T3" fmla="*/ 0 h 644"/>
                  <a:gd name="T4" fmla="*/ 0 w 24"/>
                  <a:gd name="T5" fmla="*/ 215 h 644"/>
                  <a:gd name="T6" fmla="*/ 8 w 24"/>
                  <a:gd name="T7" fmla="*/ 215 h 644"/>
                  <a:gd name="T8" fmla="*/ 8 w 24"/>
                  <a:gd name="T9" fmla="*/ 0 h 644"/>
                  <a:gd name="T10" fmla="*/ 4 w 24"/>
                  <a:gd name="T11" fmla="*/ 0 h 6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44"/>
                  <a:gd name="T20" fmla="*/ 24 w 24"/>
                  <a:gd name="T21" fmla="*/ 644 h 6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44">
                    <a:moveTo>
                      <a:pt x="11" y="0"/>
                    </a:moveTo>
                    <a:lnTo>
                      <a:pt x="0" y="0"/>
                    </a:lnTo>
                    <a:lnTo>
                      <a:pt x="0" y="644"/>
                    </a:lnTo>
                    <a:lnTo>
                      <a:pt x="24" y="644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0" name="Freeform 264"/>
              <p:cNvSpPr>
                <a:spLocks/>
              </p:cNvSpPr>
              <p:nvPr/>
            </p:nvSpPr>
            <p:spPr bwMode="auto">
              <a:xfrm>
                <a:off x="2795" y="1813"/>
                <a:ext cx="8" cy="3"/>
              </a:xfrm>
              <a:custGeom>
                <a:avLst/>
                <a:gdLst>
                  <a:gd name="T0" fmla="*/ 8 w 24"/>
                  <a:gd name="T1" fmla="*/ 3 h 11"/>
                  <a:gd name="T2" fmla="*/ 6 w 24"/>
                  <a:gd name="T3" fmla="*/ 0 h 11"/>
                  <a:gd name="T4" fmla="*/ 4 w 24"/>
                  <a:gd name="T5" fmla="*/ 0 h 11"/>
                  <a:gd name="T6" fmla="*/ 0 w 24"/>
                  <a:gd name="T7" fmla="*/ 0 h 11"/>
                  <a:gd name="T8" fmla="*/ 0 w 24"/>
                  <a:gd name="T9" fmla="*/ 3 h 11"/>
                  <a:gd name="T10" fmla="*/ 8 w 24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1" name="Freeform 265"/>
              <p:cNvSpPr>
                <a:spLocks/>
              </p:cNvSpPr>
              <p:nvPr/>
            </p:nvSpPr>
            <p:spPr bwMode="auto">
              <a:xfrm>
                <a:off x="2311" y="1768"/>
                <a:ext cx="18" cy="20"/>
              </a:xfrm>
              <a:custGeom>
                <a:avLst/>
                <a:gdLst>
                  <a:gd name="T0" fmla="*/ 4 w 55"/>
                  <a:gd name="T1" fmla="*/ 0 h 60"/>
                  <a:gd name="T2" fmla="*/ 0 w 55"/>
                  <a:gd name="T3" fmla="*/ 8 h 60"/>
                  <a:gd name="T4" fmla="*/ 0 w 55"/>
                  <a:gd name="T5" fmla="*/ 16 h 60"/>
                  <a:gd name="T6" fmla="*/ 8 w 55"/>
                  <a:gd name="T7" fmla="*/ 20 h 60"/>
                  <a:gd name="T8" fmla="*/ 18 w 55"/>
                  <a:gd name="T9" fmla="*/ 20 h 60"/>
                  <a:gd name="T10" fmla="*/ 4 w 55"/>
                  <a:gd name="T11" fmla="*/ 0 h 6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60"/>
                  <a:gd name="T20" fmla="*/ 55 w 55"/>
                  <a:gd name="T21" fmla="*/ 60 h 6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60">
                    <a:moveTo>
                      <a:pt x="12" y="0"/>
                    </a:moveTo>
                    <a:lnTo>
                      <a:pt x="0" y="24"/>
                    </a:lnTo>
                    <a:lnTo>
                      <a:pt x="0" y="48"/>
                    </a:lnTo>
                    <a:lnTo>
                      <a:pt x="23" y="60"/>
                    </a:lnTo>
                    <a:lnTo>
                      <a:pt x="55" y="6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2" name="Freeform 266"/>
              <p:cNvSpPr>
                <a:spLocks/>
              </p:cNvSpPr>
              <p:nvPr/>
            </p:nvSpPr>
            <p:spPr bwMode="auto">
              <a:xfrm>
                <a:off x="2315" y="1602"/>
                <a:ext cx="301" cy="186"/>
              </a:xfrm>
              <a:custGeom>
                <a:avLst/>
                <a:gdLst>
                  <a:gd name="T0" fmla="*/ 295 w 904"/>
                  <a:gd name="T1" fmla="*/ 10 h 559"/>
                  <a:gd name="T2" fmla="*/ 289 w 904"/>
                  <a:gd name="T3" fmla="*/ 0 h 559"/>
                  <a:gd name="T4" fmla="*/ 0 w 904"/>
                  <a:gd name="T5" fmla="*/ 166 h 559"/>
                  <a:gd name="T6" fmla="*/ 14 w 904"/>
                  <a:gd name="T7" fmla="*/ 186 h 559"/>
                  <a:gd name="T8" fmla="*/ 301 w 904"/>
                  <a:gd name="T9" fmla="*/ 20 h 559"/>
                  <a:gd name="T10" fmla="*/ 295 w 904"/>
                  <a:gd name="T11" fmla="*/ 10 h 5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4"/>
                  <a:gd name="T19" fmla="*/ 0 h 559"/>
                  <a:gd name="T20" fmla="*/ 904 w 904"/>
                  <a:gd name="T21" fmla="*/ 559 h 55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4" h="559">
                    <a:moveTo>
                      <a:pt x="887" y="30"/>
                    </a:moveTo>
                    <a:lnTo>
                      <a:pt x="868" y="0"/>
                    </a:lnTo>
                    <a:lnTo>
                      <a:pt x="0" y="499"/>
                    </a:lnTo>
                    <a:lnTo>
                      <a:pt x="43" y="559"/>
                    </a:lnTo>
                    <a:lnTo>
                      <a:pt x="904" y="60"/>
                    </a:lnTo>
                    <a:lnTo>
                      <a:pt x="887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3" name="Freeform 267"/>
              <p:cNvSpPr>
                <a:spLocks/>
              </p:cNvSpPr>
              <p:nvPr/>
            </p:nvSpPr>
            <p:spPr bwMode="auto">
              <a:xfrm>
                <a:off x="2604" y="1600"/>
                <a:ext cx="16" cy="22"/>
              </a:xfrm>
              <a:custGeom>
                <a:avLst/>
                <a:gdLst>
                  <a:gd name="T0" fmla="*/ 12 w 49"/>
                  <a:gd name="T1" fmla="*/ 22 h 66"/>
                  <a:gd name="T2" fmla="*/ 16 w 49"/>
                  <a:gd name="T3" fmla="*/ 14 h 66"/>
                  <a:gd name="T4" fmla="*/ 16 w 49"/>
                  <a:gd name="T5" fmla="*/ 6 h 66"/>
                  <a:gd name="T6" fmla="*/ 8 w 49"/>
                  <a:gd name="T7" fmla="*/ 0 h 66"/>
                  <a:gd name="T8" fmla="*/ 0 w 49"/>
                  <a:gd name="T9" fmla="*/ 2 h 66"/>
                  <a:gd name="T10" fmla="*/ 12 w 49"/>
                  <a:gd name="T11" fmla="*/ 2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6"/>
                  <a:gd name="T20" fmla="*/ 49 w 49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6">
                    <a:moveTo>
                      <a:pt x="36" y="66"/>
                    </a:moveTo>
                    <a:lnTo>
                      <a:pt x="49" y="41"/>
                    </a:lnTo>
                    <a:lnTo>
                      <a:pt x="49" y="17"/>
                    </a:lnTo>
                    <a:lnTo>
                      <a:pt x="25" y="0"/>
                    </a:lnTo>
                    <a:lnTo>
                      <a:pt x="0" y="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4" name="Freeform 268"/>
              <p:cNvSpPr>
                <a:spLocks/>
              </p:cNvSpPr>
              <p:nvPr/>
            </p:nvSpPr>
            <p:spPr bwMode="auto">
              <a:xfrm>
                <a:off x="2781" y="2400"/>
                <a:ext cx="24" cy="14"/>
              </a:xfrm>
              <a:custGeom>
                <a:avLst/>
                <a:gdLst>
                  <a:gd name="T0" fmla="*/ 0 w 73"/>
                  <a:gd name="T1" fmla="*/ 6 h 42"/>
                  <a:gd name="T2" fmla="*/ 6 w 73"/>
                  <a:gd name="T3" fmla="*/ 14 h 42"/>
                  <a:gd name="T4" fmla="*/ 14 w 73"/>
                  <a:gd name="T5" fmla="*/ 14 h 42"/>
                  <a:gd name="T6" fmla="*/ 22 w 73"/>
                  <a:gd name="T7" fmla="*/ 10 h 42"/>
                  <a:gd name="T8" fmla="*/ 24 w 73"/>
                  <a:gd name="T9" fmla="*/ 0 h 42"/>
                  <a:gd name="T10" fmla="*/ 0 w 73"/>
                  <a:gd name="T11" fmla="*/ 6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2"/>
                  <a:gd name="T20" fmla="*/ 73 w 7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2">
                    <a:moveTo>
                      <a:pt x="0" y="18"/>
                    </a:moveTo>
                    <a:lnTo>
                      <a:pt x="18" y="42"/>
                    </a:lnTo>
                    <a:lnTo>
                      <a:pt x="43" y="42"/>
                    </a:lnTo>
                    <a:lnTo>
                      <a:pt x="67" y="30"/>
                    </a:lnTo>
                    <a:lnTo>
                      <a:pt x="7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5" name="Freeform 269"/>
              <p:cNvSpPr>
                <a:spLocks/>
              </p:cNvSpPr>
              <p:nvPr/>
            </p:nvSpPr>
            <p:spPr bwMode="auto">
              <a:xfrm>
                <a:off x="2598" y="1608"/>
                <a:ext cx="207" cy="798"/>
              </a:xfrm>
              <a:custGeom>
                <a:avLst/>
                <a:gdLst>
                  <a:gd name="T0" fmla="*/ 12 w 622"/>
                  <a:gd name="T1" fmla="*/ 4 h 2396"/>
                  <a:gd name="T2" fmla="*/ 0 w 622"/>
                  <a:gd name="T3" fmla="*/ 6 h 2396"/>
                  <a:gd name="T4" fmla="*/ 183 w 622"/>
                  <a:gd name="T5" fmla="*/ 798 h 2396"/>
                  <a:gd name="T6" fmla="*/ 207 w 622"/>
                  <a:gd name="T7" fmla="*/ 792 h 2396"/>
                  <a:gd name="T8" fmla="*/ 24 w 622"/>
                  <a:gd name="T9" fmla="*/ 0 h 2396"/>
                  <a:gd name="T10" fmla="*/ 12 w 622"/>
                  <a:gd name="T11" fmla="*/ 4 h 23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2"/>
                  <a:gd name="T19" fmla="*/ 0 h 2396"/>
                  <a:gd name="T20" fmla="*/ 622 w 622"/>
                  <a:gd name="T21" fmla="*/ 2396 h 23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2" h="2396">
                    <a:moveTo>
                      <a:pt x="37" y="13"/>
                    </a:moveTo>
                    <a:lnTo>
                      <a:pt x="0" y="18"/>
                    </a:lnTo>
                    <a:lnTo>
                      <a:pt x="549" y="2396"/>
                    </a:lnTo>
                    <a:lnTo>
                      <a:pt x="622" y="2378"/>
                    </a:lnTo>
                    <a:lnTo>
                      <a:pt x="73" y="0"/>
                    </a:lnTo>
                    <a:lnTo>
                      <a:pt x="37" y="1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6" name="Freeform 270"/>
              <p:cNvSpPr>
                <a:spLocks/>
              </p:cNvSpPr>
              <p:nvPr/>
            </p:nvSpPr>
            <p:spPr bwMode="auto">
              <a:xfrm>
                <a:off x="2598" y="1600"/>
                <a:ext cx="24" cy="14"/>
              </a:xfrm>
              <a:custGeom>
                <a:avLst/>
                <a:gdLst>
                  <a:gd name="T0" fmla="*/ 24 w 73"/>
                  <a:gd name="T1" fmla="*/ 8 h 41"/>
                  <a:gd name="T2" fmla="*/ 18 w 73"/>
                  <a:gd name="T3" fmla="*/ 0 h 41"/>
                  <a:gd name="T4" fmla="*/ 8 w 73"/>
                  <a:gd name="T5" fmla="*/ 0 h 41"/>
                  <a:gd name="T6" fmla="*/ 2 w 73"/>
                  <a:gd name="T7" fmla="*/ 4 h 41"/>
                  <a:gd name="T8" fmla="*/ 0 w 73"/>
                  <a:gd name="T9" fmla="*/ 14 h 41"/>
                  <a:gd name="T10" fmla="*/ 24 w 73"/>
                  <a:gd name="T11" fmla="*/ 8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1"/>
                  <a:gd name="T20" fmla="*/ 73 w 7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1">
                    <a:moveTo>
                      <a:pt x="73" y="23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7" y="11"/>
                    </a:lnTo>
                    <a:lnTo>
                      <a:pt x="0" y="41"/>
                    </a:lnTo>
                    <a:lnTo>
                      <a:pt x="73" y="2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7" name="Freeform 271"/>
              <p:cNvSpPr>
                <a:spLocks/>
              </p:cNvSpPr>
              <p:nvPr/>
            </p:nvSpPr>
            <p:spPr bwMode="auto">
              <a:xfrm>
                <a:off x="3788" y="2262"/>
                <a:ext cx="24" cy="16"/>
              </a:xfrm>
              <a:custGeom>
                <a:avLst/>
                <a:gdLst>
                  <a:gd name="T0" fmla="*/ 0 w 73"/>
                  <a:gd name="T1" fmla="*/ 6 h 49"/>
                  <a:gd name="T2" fmla="*/ 6 w 73"/>
                  <a:gd name="T3" fmla="*/ 14 h 49"/>
                  <a:gd name="T4" fmla="*/ 16 w 73"/>
                  <a:gd name="T5" fmla="*/ 16 h 49"/>
                  <a:gd name="T6" fmla="*/ 24 w 73"/>
                  <a:gd name="T7" fmla="*/ 10 h 49"/>
                  <a:gd name="T8" fmla="*/ 24 w 73"/>
                  <a:gd name="T9" fmla="*/ 0 h 49"/>
                  <a:gd name="T10" fmla="*/ 0 w 73"/>
                  <a:gd name="T11" fmla="*/ 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0" y="19"/>
                    </a:moveTo>
                    <a:lnTo>
                      <a:pt x="19" y="43"/>
                    </a:lnTo>
                    <a:lnTo>
                      <a:pt x="49" y="49"/>
                    </a:lnTo>
                    <a:lnTo>
                      <a:pt x="73" y="30"/>
                    </a:lnTo>
                    <a:lnTo>
                      <a:pt x="7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8" name="Freeform 272"/>
              <p:cNvSpPr>
                <a:spLocks/>
              </p:cNvSpPr>
              <p:nvPr/>
            </p:nvSpPr>
            <p:spPr bwMode="auto">
              <a:xfrm>
                <a:off x="3700" y="1876"/>
                <a:ext cx="112" cy="392"/>
              </a:xfrm>
              <a:custGeom>
                <a:avLst/>
                <a:gdLst>
                  <a:gd name="T0" fmla="*/ 12 w 338"/>
                  <a:gd name="T1" fmla="*/ 3 h 1175"/>
                  <a:gd name="T2" fmla="*/ 0 w 338"/>
                  <a:gd name="T3" fmla="*/ 6 h 1175"/>
                  <a:gd name="T4" fmla="*/ 88 w 338"/>
                  <a:gd name="T5" fmla="*/ 392 h 1175"/>
                  <a:gd name="T6" fmla="*/ 112 w 338"/>
                  <a:gd name="T7" fmla="*/ 386 h 1175"/>
                  <a:gd name="T8" fmla="*/ 24 w 338"/>
                  <a:gd name="T9" fmla="*/ 0 h 1175"/>
                  <a:gd name="T10" fmla="*/ 12 w 338"/>
                  <a:gd name="T11" fmla="*/ 3 h 11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8"/>
                  <a:gd name="T19" fmla="*/ 0 h 1175"/>
                  <a:gd name="T20" fmla="*/ 338 w 338"/>
                  <a:gd name="T21" fmla="*/ 1175 h 11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8" h="1175">
                    <a:moveTo>
                      <a:pt x="36" y="8"/>
                    </a:moveTo>
                    <a:lnTo>
                      <a:pt x="0" y="19"/>
                    </a:lnTo>
                    <a:lnTo>
                      <a:pt x="265" y="1175"/>
                    </a:lnTo>
                    <a:lnTo>
                      <a:pt x="338" y="1156"/>
                    </a:lnTo>
                    <a:lnTo>
                      <a:pt x="72" y="0"/>
                    </a:lnTo>
                    <a:lnTo>
                      <a:pt x="36" y="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9" name="Freeform 273"/>
              <p:cNvSpPr>
                <a:spLocks/>
              </p:cNvSpPr>
              <p:nvPr/>
            </p:nvSpPr>
            <p:spPr bwMode="auto">
              <a:xfrm>
                <a:off x="3700" y="1866"/>
                <a:ext cx="24" cy="17"/>
              </a:xfrm>
              <a:custGeom>
                <a:avLst/>
                <a:gdLst>
                  <a:gd name="T0" fmla="*/ 24 w 72"/>
                  <a:gd name="T1" fmla="*/ 10 h 49"/>
                  <a:gd name="T2" fmla="*/ 18 w 72"/>
                  <a:gd name="T3" fmla="*/ 2 h 49"/>
                  <a:gd name="T4" fmla="*/ 8 w 72"/>
                  <a:gd name="T5" fmla="*/ 0 h 49"/>
                  <a:gd name="T6" fmla="*/ 2 w 72"/>
                  <a:gd name="T7" fmla="*/ 7 h 49"/>
                  <a:gd name="T8" fmla="*/ 0 w 72"/>
                  <a:gd name="T9" fmla="*/ 17 h 49"/>
                  <a:gd name="T10" fmla="*/ 24 w 72"/>
                  <a:gd name="T11" fmla="*/ 1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72" y="30"/>
                    </a:moveTo>
                    <a:lnTo>
                      <a:pt x="54" y="6"/>
                    </a:lnTo>
                    <a:lnTo>
                      <a:pt x="24" y="0"/>
                    </a:lnTo>
                    <a:lnTo>
                      <a:pt x="6" y="19"/>
                    </a:lnTo>
                    <a:lnTo>
                      <a:pt x="0" y="49"/>
                    </a:lnTo>
                    <a:lnTo>
                      <a:pt x="72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0" name="Freeform 274"/>
              <p:cNvSpPr>
                <a:spLocks/>
              </p:cNvSpPr>
              <p:nvPr/>
            </p:nvSpPr>
            <p:spPr bwMode="auto">
              <a:xfrm>
                <a:off x="3786" y="2292"/>
                <a:ext cx="14" cy="24"/>
              </a:xfrm>
              <a:custGeom>
                <a:avLst/>
                <a:gdLst>
                  <a:gd name="T0" fmla="*/ 14 w 42"/>
                  <a:gd name="T1" fmla="*/ 0 h 71"/>
                  <a:gd name="T2" fmla="*/ 4 w 42"/>
                  <a:gd name="T3" fmla="*/ 2 h 71"/>
                  <a:gd name="T4" fmla="*/ 0 w 42"/>
                  <a:gd name="T5" fmla="*/ 10 h 71"/>
                  <a:gd name="T6" fmla="*/ 2 w 42"/>
                  <a:gd name="T7" fmla="*/ 18 h 71"/>
                  <a:gd name="T8" fmla="*/ 10 w 42"/>
                  <a:gd name="T9" fmla="*/ 24 h 71"/>
                  <a:gd name="T10" fmla="*/ 14 w 42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71"/>
                  <a:gd name="T20" fmla="*/ 42 w 42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71">
                    <a:moveTo>
                      <a:pt x="42" y="0"/>
                    </a:moveTo>
                    <a:lnTo>
                      <a:pt x="12" y="5"/>
                    </a:lnTo>
                    <a:lnTo>
                      <a:pt x="0" y="30"/>
                    </a:lnTo>
                    <a:lnTo>
                      <a:pt x="6" y="53"/>
                    </a:lnTo>
                    <a:lnTo>
                      <a:pt x="30" y="7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1" name="Freeform 275"/>
              <p:cNvSpPr>
                <a:spLocks/>
              </p:cNvSpPr>
              <p:nvPr/>
            </p:nvSpPr>
            <p:spPr bwMode="auto">
              <a:xfrm>
                <a:off x="3796" y="2292"/>
                <a:ext cx="451" cy="86"/>
              </a:xfrm>
              <a:custGeom>
                <a:avLst/>
                <a:gdLst>
                  <a:gd name="T0" fmla="*/ 449 w 1352"/>
                  <a:gd name="T1" fmla="*/ 74 h 257"/>
                  <a:gd name="T2" fmla="*/ 451 w 1352"/>
                  <a:gd name="T3" fmla="*/ 62 h 257"/>
                  <a:gd name="T4" fmla="*/ 4 w 1352"/>
                  <a:gd name="T5" fmla="*/ 0 h 257"/>
                  <a:gd name="T6" fmla="*/ 0 w 1352"/>
                  <a:gd name="T7" fmla="*/ 24 h 257"/>
                  <a:gd name="T8" fmla="*/ 447 w 1352"/>
                  <a:gd name="T9" fmla="*/ 86 h 257"/>
                  <a:gd name="T10" fmla="*/ 449 w 1352"/>
                  <a:gd name="T11" fmla="*/ 74 h 2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52"/>
                  <a:gd name="T19" fmla="*/ 0 h 257"/>
                  <a:gd name="T20" fmla="*/ 1352 w 1352"/>
                  <a:gd name="T21" fmla="*/ 257 h 2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52" h="257">
                    <a:moveTo>
                      <a:pt x="1345" y="221"/>
                    </a:moveTo>
                    <a:lnTo>
                      <a:pt x="1352" y="186"/>
                    </a:lnTo>
                    <a:lnTo>
                      <a:pt x="12" y="0"/>
                    </a:lnTo>
                    <a:lnTo>
                      <a:pt x="0" y="71"/>
                    </a:lnTo>
                    <a:lnTo>
                      <a:pt x="1339" y="257"/>
                    </a:lnTo>
                    <a:lnTo>
                      <a:pt x="1345" y="22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2" name="Freeform 276"/>
              <p:cNvSpPr>
                <a:spLocks/>
              </p:cNvSpPr>
              <p:nvPr/>
            </p:nvSpPr>
            <p:spPr bwMode="auto">
              <a:xfrm>
                <a:off x="4242" y="2354"/>
                <a:ext cx="15" cy="24"/>
              </a:xfrm>
              <a:custGeom>
                <a:avLst/>
                <a:gdLst>
                  <a:gd name="T0" fmla="*/ 0 w 43"/>
                  <a:gd name="T1" fmla="*/ 24 h 71"/>
                  <a:gd name="T2" fmla="*/ 10 w 43"/>
                  <a:gd name="T3" fmla="*/ 20 h 71"/>
                  <a:gd name="T4" fmla="*/ 15 w 43"/>
                  <a:gd name="T5" fmla="*/ 12 h 71"/>
                  <a:gd name="T6" fmla="*/ 13 w 43"/>
                  <a:gd name="T7" fmla="*/ 4 h 71"/>
                  <a:gd name="T8" fmla="*/ 5 w 43"/>
                  <a:gd name="T9" fmla="*/ 0 h 71"/>
                  <a:gd name="T10" fmla="*/ 0 w 43"/>
                  <a:gd name="T11" fmla="*/ 2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0" y="71"/>
                    </a:moveTo>
                    <a:lnTo>
                      <a:pt x="30" y="60"/>
                    </a:lnTo>
                    <a:lnTo>
                      <a:pt x="43" y="35"/>
                    </a:lnTo>
                    <a:lnTo>
                      <a:pt x="36" y="11"/>
                    </a:lnTo>
                    <a:lnTo>
                      <a:pt x="13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3" name="Freeform 277"/>
              <p:cNvSpPr>
                <a:spLocks/>
              </p:cNvSpPr>
              <p:nvPr/>
            </p:nvSpPr>
            <p:spPr bwMode="auto">
              <a:xfrm>
                <a:off x="2775" y="2342"/>
                <a:ext cx="24" cy="16"/>
              </a:xfrm>
              <a:custGeom>
                <a:avLst/>
                <a:gdLst>
                  <a:gd name="T0" fmla="*/ 0 w 72"/>
                  <a:gd name="T1" fmla="*/ 0 h 47"/>
                  <a:gd name="T2" fmla="*/ 2 w 72"/>
                  <a:gd name="T3" fmla="*/ 12 h 47"/>
                  <a:gd name="T4" fmla="*/ 10 w 72"/>
                  <a:gd name="T5" fmla="*/ 16 h 47"/>
                  <a:gd name="T6" fmla="*/ 18 w 72"/>
                  <a:gd name="T7" fmla="*/ 16 h 47"/>
                  <a:gd name="T8" fmla="*/ 24 w 72"/>
                  <a:gd name="T9" fmla="*/ 6 h 47"/>
                  <a:gd name="T10" fmla="*/ 0 w 72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7"/>
                  <a:gd name="T20" fmla="*/ 72 w 7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7">
                    <a:moveTo>
                      <a:pt x="0" y="0"/>
                    </a:moveTo>
                    <a:lnTo>
                      <a:pt x="6" y="36"/>
                    </a:lnTo>
                    <a:lnTo>
                      <a:pt x="31" y="47"/>
                    </a:lnTo>
                    <a:lnTo>
                      <a:pt x="55" y="47"/>
                    </a:lnTo>
                    <a:lnTo>
                      <a:pt x="7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4" name="Freeform 278"/>
              <p:cNvSpPr>
                <a:spLocks/>
              </p:cNvSpPr>
              <p:nvPr/>
            </p:nvSpPr>
            <p:spPr bwMode="auto">
              <a:xfrm>
                <a:off x="2775" y="1876"/>
                <a:ext cx="132" cy="472"/>
              </a:xfrm>
              <a:custGeom>
                <a:avLst/>
                <a:gdLst>
                  <a:gd name="T0" fmla="*/ 120 w 397"/>
                  <a:gd name="T1" fmla="*/ 3 h 1415"/>
                  <a:gd name="T2" fmla="*/ 108 w 397"/>
                  <a:gd name="T3" fmla="*/ 0 h 1415"/>
                  <a:gd name="T4" fmla="*/ 0 w 397"/>
                  <a:gd name="T5" fmla="*/ 466 h 1415"/>
                  <a:gd name="T6" fmla="*/ 24 w 397"/>
                  <a:gd name="T7" fmla="*/ 472 h 1415"/>
                  <a:gd name="T8" fmla="*/ 132 w 397"/>
                  <a:gd name="T9" fmla="*/ 6 h 1415"/>
                  <a:gd name="T10" fmla="*/ 120 w 397"/>
                  <a:gd name="T11" fmla="*/ 3 h 14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7"/>
                  <a:gd name="T19" fmla="*/ 0 h 1415"/>
                  <a:gd name="T20" fmla="*/ 397 w 397"/>
                  <a:gd name="T21" fmla="*/ 1415 h 14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7" h="1415">
                    <a:moveTo>
                      <a:pt x="360" y="8"/>
                    </a:moveTo>
                    <a:lnTo>
                      <a:pt x="324" y="0"/>
                    </a:lnTo>
                    <a:lnTo>
                      <a:pt x="0" y="1398"/>
                    </a:lnTo>
                    <a:lnTo>
                      <a:pt x="72" y="1415"/>
                    </a:lnTo>
                    <a:lnTo>
                      <a:pt x="397" y="19"/>
                    </a:lnTo>
                    <a:lnTo>
                      <a:pt x="360" y="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5" name="Freeform 279"/>
              <p:cNvSpPr>
                <a:spLocks/>
              </p:cNvSpPr>
              <p:nvPr/>
            </p:nvSpPr>
            <p:spPr bwMode="auto">
              <a:xfrm>
                <a:off x="2883" y="1866"/>
                <a:ext cx="24" cy="17"/>
              </a:xfrm>
              <a:custGeom>
                <a:avLst/>
                <a:gdLst>
                  <a:gd name="T0" fmla="*/ 24 w 73"/>
                  <a:gd name="T1" fmla="*/ 17 h 49"/>
                  <a:gd name="T2" fmla="*/ 24 w 73"/>
                  <a:gd name="T3" fmla="*/ 7 h 49"/>
                  <a:gd name="T4" fmla="*/ 16 w 73"/>
                  <a:gd name="T5" fmla="*/ 0 h 49"/>
                  <a:gd name="T6" fmla="*/ 6 w 73"/>
                  <a:gd name="T7" fmla="*/ 2 h 49"/>
                  <a:gd name="T8" fmla="*/ 0 w 73"/>
                  <a:gd name="T9" fmla="*/ 10 h 49"/>
                  <a:gd name="T10" fmla="*/ 24 w 73"/>
                  <a:gd name="T11" fmla="*/ 1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73" y="49"/>
                    </a:moveTo>
                    <a:lnTo>
                      <a:pt x="73" y="19"/>
                    </a:lnTo>
                    <a:lnTo>
                      <a:pt x="49" y="0"/>
                    </a:lnTo>
                    <a:lnTo>
                      <a:pt x="19" y="6"/>
                    </a:lnTo>
                    <a:lnTo>
                      <a:pt x="0" y="30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6" name="Freeform 280"/>
              <p:cNvSpPr>
                <a:spLocks/>
              </p:cNvSpPr>
              <p:nvPr/>
            </p:nvSpPr>
            <p:spPr bwMode="auto">
              <a:xfrm>
                <a:off x="2305" y="1736"/>
                <a:ext cx="22" cy="57"/>
              </a:xfrm>
              <a:custGeom>
                <a:avLst/>
                <a:gdLst>
                  <a:gd name="T0" fmla="*/ 22 w 66"/>
                  <a:gd name="T1" fmla="*/ 6 h 169"/>
                  <a:gd name="T2" fmla="*/ 22 w 66"/>
                  <a:gd name="T3" fmla="*/ 49 h 169"/>
                  <a:gd name="T4" fmla="*/ 2 w 66"/>
                  <a:gd name="T5" fmla="*/ 57 h 169"/>
                  <a:gd name="T6" fmla="*/ 0 w 66"/>
                  <a:gd name="T7" fmla="*/ 0 h 169"/>
                  <a:gd name="T8" fmla="*/ 22 w 66"/>
                  <a:gd name="T9" fmla="*/ 6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"/>
                  <a:gd name="T16" fmla="*/ 0 h 169"/>
                  <a:gd name="T17" fmla="*/ 66 w 66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" h="169">
                    <a:moveTo>
                      <a:pt x="66" y="17"/>
                    </a:moveTo>
                    <a:lnTo>
                      <a:pt x="66" y="144"/>
                    </a:lnTo>
                    <a:lnTo>
                      <a:pt x="5" y="169"/>
                    </a:lnTo>
                    <a:lnTo>
                      <a:pt x="0" y="0"/>
                    </a:lnTo>
                    <a:lnTo>
                      <a:pt x="66" y="17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7" name="Freeform 281"/>
              <p:cNvSpPr>
                <a:spLocks/>
              </p:cNvSpPr>
              <p:nvPr/>
            </p:nvSpPr>
            <p:spPr bwMode="auto">
              <a:xfrm>
                <a:off x="2306" y="1784"/>
                <a:ext cx="41" cy="32"/>
              </a:xfrm>
              <a:custGeom>
                <a:avLst/>
                <a:gdLst>
                  <a:gd name="T0" fmla="*/ 21 w 121"/>
                  <a:gd name="T1" fmla="*/ 0 h 96"/>
                  <a:gd name="T2" fmla="*/ 0 w 121"/>
                  <a:gd name="T3" fmla="*/ 8 h 96"/>
                  <a:gd name="T4" fmla="*/ 37 w 121"/>
                  <a:gd name="T5" fmla="*/ 32 h 96"/>
                  <a:gd name="T6" fmla="*/ 41 w 121"/>
                  <a:gd name="T7" fmla="*/ 12 h 96"/>
                  <a:gd name="T8" fmla="*/ 21 w 121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"/>
                  <a:gd name="T16" fmla="*/ 0 h 96"/>
                  <a:gd name="T17" fmla="*/ 121 w 121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" h="96">
                    <a:moveTo>
                      <a:pt x="61" y="0"/>
                    </a:moveTo>
                    <a:lnTo>
                      <a:pt x="0" y="25"/>
                    </a:lnTo>
                    <a:lnTo>
                      <a:pt x="109" y="96"/>
                    </a:lnTo>
                    <a:lnTo>
                      <a:pt x="121" y="3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8" name="Freeform 282"/>
              <p:cNvSpPr>
                <a:spLocks/>
              </p:cNvSpPr>
              <p:nvPr/>
            </p:nvSpPr>
            <p:spPr bwMode="auto">
              <a:xfrm>
                <a:off x="2413" y="1708"/>
                <a:ext cx="14" cy="227"/>
              </a:xfrm>
              <a:custGeom>
                <a:avLst/>
                <a:gdLst>
                  <a:gd name="T0" fmla="*/ 0 w 43"/>
                  <a:gd name="T1" fmla="*/ 227 h 679"/>
                  <a:gd name="T2" fmla="*/ 0 w 43"/>
                  <a:gd name="T3" fmla="*/ 10 h 679"/>
                  <a:gd name="T4" fmla="*/ 14 w 43"/>
                  <a:gd name="T5" fmla="*/ 0 h 679"/>
                  <a:gd name="T6" fmla="*/ 14 w 43"/>
                  <a:gd name="T7" fmla="*/ 217 h 679"/>
                  <a:gd name="T8" fmla="*/ 0 w 43"/>
                  <a:gd name="T9" fmla="*/ 227 h 6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79"/>
                  <a:gd name="T17" fmla="*/ 43 w 43"/>
                  <a:gd name="T18" fmla="*/ 679 h 6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79">
                    <a:moveTo>
                      <a:pt x="0" y="679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49"/>
                    </a:lnTo>
                    <a:lnTo>
                      <a:pt x="0" y="67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9" name="Freeform 283"/>
              <p:cNvSpPr>
                <a:spLocks/>
              </p:cNvSpPr>
              <p:nvPr/>
            </p:nvSpPr>
            <p:spPr bwMode="auto">
              <a:xfrm>
                <a:off x="2238" y="1608"/>
                <a:ext cx="189" cy="108"/>
              </a:xfrm>
              <a:custGeom>
                <a:avLst/>
                <a:gdLst>
                  <a:gd name="T0" fmla="*/ 175 w 568"/>
                  <a:gd name="T1" fmla="*/ 108 h 326"/>
                  <a:gd name="T2" fmla="*/ 0 w 568"/>
                  <a:gd name="T3" fmla="*/ 8 h 326"/>
                  <a:gd name="T4" fmla="*/ 14 w 568"/>
                  <a:gd name="T5" fmla="*/ 0 h 326"/>
                  <a:gd name="T6" fmla="*/ 189 w 568"/>
                  <a:gd name="T7" fmla="*/ 100 h 326"/>
                  <a:gd name="T8" fmla="*/ 175 w 568"/>
                  <a:gd name="T9" fmla="*/ 108 h 3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326"/>
                  <a:gd name="T17" fmla="*/ 568 w 568"/>
                  <a:gd name="T18" fmla="*/ 326 h 3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326">
                    <a:moveTo>
                      <a:pt x="525" y="326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568" y="302"/>
                    </a:lnTo>
                    <a:lnTo>
                      <a:pt x="525" y="326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0" name="Freeform 284"/>
              <p:cNvSpPr>
                <a:spLocks noEditPoints="1"/>
              </p:cNvSpPr>
              <p:nvPr/>
            </p:nvSpPr>
            <p:spPr bwMode="auto">
              <a:xfrm>
                <a:off x="2238" y="1616"/>
                <a:ext cx="175" cy="319"/>
              </a:xfrm>
              <a:custGeom>
                <a:avLst/>
                <a:gdLst>
                  <a:gd name="T0" fmla="*/ 73 w 525"/>
                  <a:gd name="T1" fmla="*/ 177 h 957"/>
                  <a:gd name="T2" fmla="*/ 73 w 525"/>
                  <a:gd name="T3" fmla="*/ 126 h 957"/>
                  <a:gd name="T4" fmla="*/ 103 w 525"/>
                  <a:gd name="T5" fmla="*/ 143 h 957"/>
                  <a:gd name="T6" fmla="*/ 103 w 525"/>
                  <a:gd name="T7" fmla="*/ 193 h 957"/>
                  <a:gd name="T8" fmla="*/ 73 w 525"/>
                  <a:gd name="T9" fmla="*/ 177 h 957"/>
                  <a:gd name="T10" fmla="*/ 0 w 525"/>
                  <a:gd name="T11" fmla="*/ 219 h 957"/>
                  <a:gd name="T12" fmla="*/ 0 w 525"/>
                  <a:gd name="T13" fmla="*/ 0 h 957"/>
                  <a:gd name="T14" fmla="*/ 175 w 525"/>
                  <a:gd name="T15" fmla="*/ 101 h 957"/>
                  <a:gd name="T16" fmla="*/ 175 w 525"/>
                  <a:gd name="T17" fmla="*/ 319 h 957"/>
                  <a:gd name="T18" fmla="*/ 0 w 525"/>
                  <a:gd name="T19" fmla="*/ 219 h 9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5"/>
                  <a:gd name="T31" fmla="*/ 0 h 957"/>
                  <a:gd name="T32" fmla="*/ 525 w 525"/>
                  <a:gd name="T33" fmla="*/ 957 h 95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5" h="957">
                    <a:moveTo>
                      <a:pt x="218" y="531"/>
                    </a:moveTo>
                    <a:lnTo>
                      <a:pt x="218" y="379"/>
                    </a:lnTo>
                    <a:lnTo>
                      <a:pt x="309" y="428"/>
                    </a:lnTo>
                    <a:lnTo>
                      <a:pt x="309" y="578"/>
                    </a:lnTo>
                    <a:lnTo>
                      <a:pt x="218" y="531"/>
                    </a:lnTo>
                    <a:close/>
                    <a:moveTo>
                      <a:pt x="0" y="657"/>
                    </a:moveTo>
                    <a:lnTo>
                      <a:pt x="0" y="0"/>
                    </a:lnTo>
                    <a:lnTo>
                      <a:pt x="525" y="302"/>
                    </a:lnTo>
                    <a:lnTo>
                      <a:pt x="525" y="957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1" name="Freeform 285"/>
              <p:cNvSpPr>
                <a:spLocks/>
              </p:cNvSpPr>
              <p:nvPr/>
            </p:nvSpPr>
            <p:spPr bwMode="auto">
              <a:xfrm>
                <a:off x="2306" y="1788"/>
                <a:ext cx="7" cy="8"/>
              </a:xfrm>
              <a:custGeom>
                <a:avLst/>
                <a:gdLst>
                  <a:gd name="T0" fmla="*/ 2 w 19"/>
                  <a:gd name="T1" fmla="*/ 0 h 24"/>
                  <a:gd name="T2" fmla="*/ 0 w 19"/>
                  <a:gd name="T3" fmla="*/ 2 h 24"/>
                  <a:gd name="T4" fmla="*/ 0 w 19"/>
                  <a:gd name="T5" fmla="*/ 4 h 24"/>
                  <a:gd name="T6" fmla="*/ 5 w 19"/>
                  <a:gd name="T7" fmla="*/ 8 h 24"/>
                  <a:gd name="T8" fmla="*/ 7 w 19"/>
                  <a:gd name="T9" fmla="*/ 8 h 24"/>
                  <a:gd name="T10" fmla="*/ 2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2" name="Freeform 286"/>
              <p:cNvSpPr>
                <a:spLocks/>
              </p:cNvSpPr>
              <p:nvPr/>
            </p:nvSpPr>
            <p:spPr bwMode="auto">
              <a:xfrm>
                <a:off x="2308" y="1780"/>
                <a:ext cx="21" cy="16"/>
              </a:xfrm>
              <a:custGeom>
                <a:avLst/>
                <a:gdLst>
                  <a:gd name="T0" fmla="*/ 19 w 62"/>
                  <a:gd name="T1" fmla="*/ 4 h 48"/>
                  <a:gd name="T2" fmla="*/ 17 w 62"/>
                  <a:gd name="T3" fmla="*/ 0 h 48"/>
                  <a:gd name="T4" fmla="*/ 0 w 62"/>
                  <a:gd name="T5" fmla="*/ 8 h 48"/>
                  <a:gd name="T6" fmla="*/ 4 w 62"/>
                  <a:gd name="T7" fmla="*/ 16 h 48"/>
                  <a:gd name="T8" fmla="*/ 21 w 62"/>
                  <a:gd name="T9" fmla="*/ 8 h 48"/>
                  <a:gd name="T10" fmla="*/ 19 w 62"/>
                  <a:gd name="T11" fmla="*/ 4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8"/>
                  <a:gd name="T20" fmla="*/ 62 w 6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8">
                    <a:moveTo>
                      <a:pt x="55" y="12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8"/>
                    </a:lnTo>
                    <a:lnTo>
                      <a:pt x="62" y="24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3" name="Freeform 287"/>
              <p:cNvSpPr>
                <a:spLocks/>
              </p:cNvSpPr>
              <p:nvPr/>
            </p:nvSpPr>
            <p:spPr bwMode="auto">
              <a:xfrm>
                <a:off x="2325" y="1780"/>
                <a:ext cx="6" cy="8"/>
              </a:xfrm>
              <a:custGeom>
                <a:avLst/>
                <a:gdLst>
                  <a:gd name="T0" fmla="*/ 4 w 18"/>
                  <a:gd name="T1" fmla="*/ 8 h 24"/>
                  <a:gd name="T2" fmla="*/ 6 w 18"/>
                  <a:gd name="T3" fmla="*/ 6 h 24"/>
                  <a:gd name="T4" fmla="*/ 6 w 18"/>
                  <a:gd name="T5" fmla="*/ 2 h 24"/>
                  <a:gd name="T6" fmla="*/ 4 w 18"/>
                  <a:gd name="T7" fmla="*/ 0 h 24"/>
                  <a:gd name="T8" fmla="*/ 0 w 18"/>
                  <a:gd name="T9" fmla="*/ 0 h 24"/>
                  <a:gd name="T10" fmla="*/ 4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8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4" name="Freeform 288"/>
              <p:cNvSpPr>
                <a:spLocks/>
              </p:cNvSpPr>
              <p:nvPr/>
            </p:nvSpPr>
            <p:spPr bwMode="auto">
              <a:xfrm>
                <a:off x="2306" y="1788"/>
                <a:ext cx="7" cy="8"/>
              </a:xfrm>
              <a:custGeom>
                <a:avLst/>
                <a:gdLst>
                  <a:gd name="T0" fmla="*/ 2 w 19"/>
                  <a:gd name="T1" fmla="*/ 0 h 24"/>
                  <a:gd name="T2" fmla="*/ 0 w 19"/>
                  <a:gd name="T3" fmla="*/ 2 h 24"/>
                  <a:gd name="T4" fmla="*/ 0 w 19"/>
                  <a:gd name="T5" fmla="*/ 4 h 24"/>
                  <a:gd name="T6" fmla="*/ 5 w 19"/>
                  <a:gd name="T7" fmla="*/ 8 h 24"/>
                  <a:gd name="T8" fmla="*/ 7 w 19"/>
                  <a:gd name="T9" fmla="*/ 8 h 24"/>
                  <a:gd name="T10" fmla="*/ 2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5" name="Freeform 289"/>
              <p:cNvSpPr>
                <a:spLocks/>
              </p:cNvSpPr>
              <p:nvPr/>
            </p:nvSpPr>
            <p:spPr bwMode="auto">
              <a:xfrm>
                <a:off x="2308" y="1780"/>
                <a:ext cx="21" cy="16"/>
              </a:xfrm>
              <a:custGeom>
                <a:avLst/>
                <a:gdLst>
                  <a:gd name="T0" fmla="*/ 19 w 62"/>
                  <a:gd name="T1" fmla="*/ 4 h 48"/>
                  <a:gd name="T2" fmla="*/ 17 w 62"/>
                  <a:gd name="T3" fmla="*/ 0 h 48"/>
                  <a:gd name="T4" fmla="*/ 0 w 62"/>
                  <a:gd name="T5" fmla="*/ 8 h 48"/>
                  <a:gd name="T6" fmla="*/ 4 w 62"/>
                  <a:gd name="T7" fmla="*/ 16 h 48"/>
                  <a:gd name="T8" fmla="*/ 21 w 62"/>
                  <a:gd name="T9" fmla="*/ 8 h 48"/>
                  <a:gd name="T10" fmla="*/ 19 w 62"/>
                  <a:gd name="T11" fmla="*/ 4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8"/>
                  <a:gd name="T20" fmla="*/ 62 w 6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8">
                    <a:moveTo>
                      <a:pt x="55" y="12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8"/>
                    </a:lnTo>
                    <a:lnTo>
                      <a:pt x="62" y="24"/>
                    </a:lnTo>
                    <a:lnTo>
                      <a:pt x="5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6" name="Freeform 290"/>
              <p:cNvSpPr>
                <a:spLocks/>
              </p:cNvSpPr>
              <p:nvPr/>
            </p:nvSpPr>
            <p:spPr bwMode="auto">
              <a:xfrm>
                <a:off x="2325" y="1780"/>
                <a:ext cx="6" cy="8"/>
              </a:xfrm>
              <a:custGeom>
                <a:avLst/>
                <a:gdLst>
                  <a:gd name="T0" fmla="*/ 4 w 18"/>
                  <a:gd name="T1" fmla="*/ 8 h 24"/>
                  <a:gd name="T2" fmla="*/ 6 w 18"/>
                  <a:gd name="T3" fmla="*/ 6 h 24"/>
                  <a:gd name="T4" fmla="*/ 6 w 18"/>
                  <a:gd name="T5" fmla="*/ 2 h 24"/>
                  <a:gd name="T6" fmla="*/ 4 w 18"/>
                  <a:gd name="T7" fmla="*/ 0 h 24"/>
                  <a:gd name="T8" fmla="*/ 0 w 18"/>
                  <a:gd name="T9" fmla="*/ 0 h 24"/>
                  <a:gd name="T10" fmla="*/ 4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13" y="24"/>
                    </a:moveTo>
                    <a:lnTo>
                      <a:pt x="18" y="18"/>
                    </a:lnTo>
                    <a:lnTo>
                      <a:pt x="18" y="7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7" name="Freeform 291"/>
              <p:cNvSpPr>
                <a:spLocks/>
              </p:cNvSpPr>
              <p:nvPr/>
            </p:nvSpPr>
            <p:spPr bwMode="auto">
              <a:xfrm>
                <a:off x="2323" y="1746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8 w 24"/>
                  <a:gd name="T3" fmla="*/ 0 h 11"/>
                  <a:gd name="T4" fmla="*/ 4 w 24"/>
                  <a:gd name="T5" fmla="*/ 0 h 11"/>
                  <a:gd name="T6" fmla="*/ 2 w 24"/>
                  <a:gd name="T7" fmla="*/ 0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8" name="Freeform 292"/>
              <p:cNvSpPr>
                <a:spLocks/>
              </p:cNvSpPr>
              <p:nvPr/>
            </p:nvSpPr>
            <p:spPr bwMode="auto">
              <a:xfrm>
                <a:off x="2323" y="1750"/>
                <a:ext cx="8" cy="38"/>
              </a:xfrm>
              <a:custGeom>
                <a:avLst/>
                <a:gdLst>
                  <a:gd name="T0" fmla="*/ 6 w 24"/>
                  <a:gd name="T1" fmla="*/ 30 h 115"/>
                  <a:gd name="T2" fmla="*/ 8 w 24"/>
                  <a:gd name="T3" fmla="*/ 34 h 115"/>
                  <a:gd name="T4" fmla="*/ 8 w 24"/>
                  <a:gd name="T5" fmla="*/ 0 h 115"/>
                  <a:gd name="T6" fmla="*/ 0 w 24"/>
                  <a:gd name="T7" fmla="*/ 0 h 115"/>
                  <a:gd name="T8" fmla="*/ 0 w 24"/>
                  <a:gd name="T9" fmla="*/ 34 h 115"/>
                  <a:gd name="T10" fmla="*/ 2 w 24"/>
                  <a:gd name="T11" fmla="*/ 36 h 115"/>
                  <a:gd name="T12" fmla="*/ 0 w 24"/>
                  <a:gd name="T13" fmla="*/ 34 h 115"/>
                  <a:gd name="T14" fmla="*/ 2 w 24"/>
                  <a:gd name="T15" fmla="*/ 36 h 115"/>
                  <a:gd name="T16" fmla="*/ 4 w 24"/>
                  <a:gd name="T17" fmla="*/ 38 h 115"/>
                  <a:gd name="T18" fmla="*/ 8 w 24"/>
                  <a:gd name="T19" fmla="*/ 36 h 115"/>
                  <a:gd name="T20" fmla="*/ 8 w 24"/>
                  <a:gd name="T21" fmla="*/ 34 h 115"/>
                  <a:gd name="T22" fmla="*/ 6 w 24"/>
                  <a:gd name="T23" fmla="*/ 3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5"/>
                  <a:gd name="T38" fmla="*/ 24 w 24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5">
                    <a:moveTo>
                      <a:pt x="19" y="91"/>
                    </a:moveTo>
                    <a:lnTo>
                      <a:pt x="24" y="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12" y="115"/>
                    </a:lnTo>
                    <a:lnTo>
                      <a:pt x="24" y="109"/>
                    </a:lnTo>
                    <a:lnTo>
                      <a:pt x="24" y="103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9" name="Freeform 293"/>
              <p:cNvSpPr>
                <a:spLocks/>
              </p:cNvSpPr>
              <p:nvPr/>
            </p:nvSpPr>
            <p:spPr bwMode="auto">
              <a:xfrm>
                <a:off x="2325" y="1780"/>
                <a:ext cx="18" cy="14"/>
              </a:xfrm>
              <a:custGeom>
                <a:avLst/>
                <a:gdLst>
                  <a:gd name="T0" fmla="*/ 16 w 54"/>
                  <a:gd name="T1" fmla="*/ 12 h 42"/>
                  <a:gd name="T2" fmla="*/ 18 w 54"/>
                  <a:gd name="T3" fmla="*/ 8 h 42"/>
                  <a:gd name="T4" fmla="*/ 4 w 54"/>
                  <a:gd name="T5" fmla="*/ 0 h 42"/>
                  <a:gd name="T6" fmla="*/ 0 w 54"/>
                  <a:gd name="T7" fmla="*/ 6 h 42"/>
                  <a:gd name="T8" fmla="*/ 14 w 54"/>
                  <a:gd name="T9" fmla="*/ 14 h 42"/>
                  <a:gd name="T10" fmla="*/ 16 w 54"/>
                  <a:gd name="T11" fmla="*/ 1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7"/>
                    </a:moveTo>
                    <a:lnTo>
                      <a:pt x="54" y="24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43" y="42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0" name="Freeform 294"/>
              <p:cNvSpPr>
                <a:spLocks/>
              </p:cNvSpPr>
              <p:nvPr/>
            </p:nvSpPr>
            <p:spPr bwMode="auto">
              <a:xfrm>
                <a:off x="2339" y="1788"/>
                <a:ext cx="6" cy="6"/>
              </a:xfrm>
              <a:custGeom>
                <a:avLst/>
                <a:gdLst>
                  <a:gd name="T0" fmla="*/ 0 w 17"/>
                  <a:gd name="T1" fmla="*/ 6 h 18"/>
                  <a:gd name="T2" fmla="*/ 2 w 17"/>
                  <a:gd name="T3" fmla="*/ 6 h 18"/>
                  <a:gd name="T4" fmla="*/ 4 w 17"/>
                  <a:gd name="T5" fmla="*/ 4 h 18"/>
                  <a:gd name="T6" fmla="*/ 6 w 17"/>
                  <a:gd name="T7" fmla="*/ 2 h 18"/>
                  <a:gd name="T8" fmla="*/ 4 w 17"/>
                  <a:gd name="T9" fmla="*/ 0 h 18"/>
                  <a:gd name="T10" fmla="*/ 0 w 1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3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1" name="Freeform 295"/>
              <p:cNvSpPr>
                <a:spLocks/>
              </p:cNvSpPr>
              <p:nvPr/>
            </p:nvSpPr>
            <p:spPr bwMode="auto">
              <a:xfrm>
                <a:off x="2323" y="1746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8 w 24"/>
                  <a:gd name="T3" fmla="*/ 0 h 11"/>
                  <a:gd name="T4" fmla="*/ 4 w 24"/>
                  <a:gd name="T5" fmla="*/ 0 h 11"/>
                  <a:gd name="T6" fmla="*/ 2 w 24"/>
                  <a:gd name="T7" fmla="*/ 0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2" name="Freeform 296"/>
              <p:cNvSpPr>
                <a:spLocks/>
              </p:cNvSpPr>
              <p:nvPr/>
            </p:nvSpPr>
            <p:spPr bwMode="auto">
              <a:xfrm>
                <a:off x="2323" y="1750"/>
                <a:ext cx="8" cy="38"/>
              </a:xfrm>
              <a:custGeom>
                <a:avLst/>
                <a:gdLst>
                  <a:gd name="T0" fmla="*/ 6 w 24"/>
                  <a:gd name="T1" fmla="*/ 30 h 115"/>
                  <a:gd name="T2" fmla="*/ 8 w 24"/>
                  <a:gd name="T3" fmla="*/ 34 h 115"/>
                  <a:gd name="T4" fmla="*/ 8 w 24"/>
                  <a:gd name="T5" fmla="*/ 0 h 115"/>
                  <a:gd name="T6" fmla="*/ 0 w 24"/>
                  <a:gd name="T7" fmla="*/ 0 h 115"/>
                  <a:gd name="T8" fmla="*/ 0 w 24"/>
                  <a:gd name="T9" fmla="*/ 34 h 115"/>
                  <a:gd name="T10" fmla="*/ 2 w 24"/>
                  <a:gd name="T11" fmla="*/ 36 h 115"/>
                  <a:gd name="T12" fmla="*/ 0 w 24"/>
                  <a:gd name="T13" fmla="*/ 34 h 115"/>
                  <a:gd name="T14" fmla="*/ 2 w 24"/>
                  <a:gd name="T15" fmla="*/ 36 h 115"/>
                  <a:gd name="T16" fmla="*/ 4 w 24"/>
                  <a:gd name="T17" fmla="*/ 38 h 115"/>
                  <a:gd name="T18" fmla="*/ 8 w 24"/>
                  <a:gd name="T19" fmla="*/ 36 h 115"/>
                  <a:gd name="T20" fmla="*/ 8 w 24"/>
                  <a:gd name="T21" fmla="*/ 34 h 115"/>
                  <a:gd name="T22" fmla="*/ 6 w 24"/>
                  <a:gd name="T23" fmla="*/ 30 h 11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5"/>
                  <a:gd name="T38" fmla="*/ 24 w 24"/>
                  <a:gd name="T39" fmla="*/ 115 h 11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5">
                    <a:moveTo>
                      <a:pt x="19" y="91"/>
                    </a:moveTo>
                    <a:lnTo>
                      <a:pt x="24" y="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0" y="103"/>
                    </a:lnTo>
                    <a:lnTo>
                      <a:pt x="6" y="109"/>
                    </a:lnTo>
                    <a:lnTo>
                      <a:pt x="12" y="115"/>
                    </a:lnTo>
                    <a:lnTo>
                      <a:pt x="24" y="109"/>
                    </a:lnTo>
                    <a:lnTo>
                      <a:pt x="24" y="103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3" name="Freeform 297"/>
              <p:cNvSpPr>
                <a:spLocks/>
              </p:cNvSpPr>
              <p:nvPr/>
            </p:nvSpPr>
            <p:spPr bwMode="auto">
              <a:xfrm>
                <a:off x="2325" y="1780"/>
                <a:ext cx="18" cy="14"/>
              </a:xfrm>
              <a:custGeom>
                <a:avLst/>
                <a:gdLst>
                  <a:gd name="T0" fmla="*/ 16 w 54"/>
                  <a:gd name="T1" fmla="*/ 12 h 42"/>
                  <a:gd name="T2" fmla="*/ 18 w 54"/>
                  <a:gd name="T3" fmla="*/ 8 h 42"/>
                  <a:gd name="T4" fmla="*/ 4 w 54"/>
                  <a:gd name="T5" fmla="*/ 0 h 42"/>
                  <a:gd name="T6" fmla="*/ 0 w 54"/>
                  <a:gd name="T7" fmla="*/ 6 h 42"/>
                  <a:gd name="T8" fmla="*/ 14 w 54"/>
                  <a:gd name="T9" fmla="*/ 14 h 42"/>
                  <a:gd name="T10" fmla="*/ 16 w 54"/>
                  <a:gd name="T11" fmla="*/ 1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7"/>
                    </a:moveTo>
                    <a:lnTo>
                      <a:pt x="54" y="24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43" y="42"/>
                    </a:lnTo>
                    <a:lnTo>
                      <a:pt x="49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4" name="Freeform 298"/>
              <p:cNvSpPr>
                <a:spLocks/>
              </p:cNvSpPr>
              <p:nvPr/>
            </p:nvSpPr>
            <p:spPr bwMode="auto">
              <a:xfrm>
                <a:off x="2339" y="1788"/>
                <a:ext cx="6" cy="6"/>
              </a:xfrm>
              <a:custGeom>
                <a:avLst/>
                <a:gdLst>
                  <a:gd name="T0" fmla="*/ 0 w 17"/>
                  <a:gd name="T1" fmla="*/ 6 h 18"/>
                  <a:gd name="T2" fmla="*/ 2 w 17"/>
                  <a:gd name="T3" fmla="*/ 6 h 18"/>
                  <a:gd name="T4" fmla="*/ 4 w 17"/>
                  <a:gd name="T5" fmla="*/ 4 h 18"/>
                  <a:gd name="T6" fmla="*/ 6 w 17"/>
                  <a:gd name="T7" fmla="*/ 2 h 18"/>
                  <a:gd name="T8" fmla="*/ 4 w 17"/>
                  <a:gd name="T9" fmla="*/ 0 h 18"/>
                  <a:gd name="T10" fmla="*/ 0 w 1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3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5" name="Freeform 299"/>
              <p:cNvSpPr>
                <a:spLocks/>
              </p:cNvSpPr>
              <p:nvPr/>
            </p:nvSpPr>
            <p:spPr bwMode="auto">
              <a:xfrm>
                <a:off x="2409" y="1931"/>
                <a:ext cx="6" cy="6"/>
              </a:xfrm>
              <a:custGeom>
                <a:avLst/>
                <a:gdLst>
                  <a:gd name="T0" fmla="*/ 2 w 17"/>
                  <a:gd name="T1" fmla="*/ 0 h 18"/>
                  <a:gd name="T2" fmla="*/ 0 w 17"/>
                  <a:gd name="T3" fmla="*/ 2 h 18"/>
                  <a:gd name="T4" fmla="*/ 2 w 17"/>
                  <a:gd name="T5" fmla="*/ 4 h 18"/>
                  <a:gd name="T6" fmla="*/ 4 w 17"/>
                  <a:gd name="T7" fmla="*/ 6 h 18"/>
                  <a:gd name="T8" fmla="*/ 6 w 17"/>
                  <a:gd name="T9" fmla="*/ 6 h 18"/>
                  <a:gd name="T10" fmla="*/ 2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5" y="0"/>
                    </a:moveTo>
                    <a:lnTo>
                      <a:pt x="0" y="5"/>
                    </a:lnTo>
                    <a:lnTo>
                      <a:pt x="5" y="11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6" name="Freeform 300"/>
              <p:cNvSpPr>
                <a:spLocks/>
              </p:cNvSpPr>
              <p:nvPr/>
            </p:nvSpPr>
            <p:spPr bwMode="auto">
              <a:xfrm>
                <a:off x="2411" y="1923"/>
                <a:ext cx="18" cy="14"/>
              </a:xfrm>
              <a:custGeom>
                <a:avLst/>
                <a:gdLst>
                  <a:gd name="T0" fmla="*/ 16 w 55"/>
                  <a:gd name="T1" fmla="*/ 2 h 43"/>
                  <a:gd name="T2" fmla="*/ 14 w 55"/>
                  <a:gd name="T3" fmla="*/ 0 h 43"/>
                  <a:gd name="T4" fmla="*/ 0 w 55"/>
                  <a:gd name="T5" fmla="*/ 8 h 43"/>
                  <a:gd name="T6" fmla="*/ 4 w 55"/>
                  <a:gd name="T7" fmla="*/ 14 h 43"/>
                  <a:gd name="T8" fmla="*/ 18 w 55"/>
                  <a:gd name="T9" fmla="*/ 6 h 43"/>
                  <a:gd name="T10" fmla="*/ 16 w 55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3"/>
                  <a:gd name="T20" fmla="*/ 55 w 55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55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7" name="Freeform 301"/>
              <p:cNvSpPr>
                <a:spLocks/>
              </p:cNvSpPr>
              <p:nvPr/>
            </p:nvSpPr>
            <p:spPr bwMode="auto">
              <a:xfrm>
                <a:off x="2425" y="1923"/>
                <a:ext cx="6" cy="6"/>
              </a:xfrm>
              <a:custGeom>
                <a:avLst/>
                <a:gdLst>
                  <a:gd name="T0" fmla="*/ 4 w 17"/>
                  <a:gd name="T1" fmla="*/ 6 h 19"/>
                  <a:gd name="T2" fmla="*/ 6 w 17"/>
                  <a:gd name="T3" fmla="*/ 4 h 19"/>
                  <a:gd name="T4" fmla="*/ 6 w 17"/>
                  <a:gd name="T5" fmla="*/ 0 h 19"/>
                  <a:gd name="T6" fmla="*/ 4 w 17"/>
                  <a:gd name="T7" fmla="*/ 0 h 19"/>
                  <a:gd name="T8" fmla="*/ 0 w 17"/>
                  <a:gd name="T9" fmla="*/ 0 h 19"/>
                  <a:gd name="T10" fmla="*/ 4 w 17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8" name="Freeform 302"/>
              <p:cNvSpPr>
                <a:spLocks/>
              </p:cNvSpPr>
              <p:nvPr/>
            </p:nvSpPr>
            <p:spPr bwMode="auto">
              <a:xfrm>
                <a:off x="2409" y="1714"/>
                <a:ext cx="6" cy="6"/>
              </a:xfrm>
              <a:custGeom>
                <a:avLst/>
                <a:gdLst>
                  <a:gd name="T0" fmla="*/ 2 w 17"/>
                  <a:gd name="T1" fmla="*/ 0 h 18"/>
                  <a:gd name="T2" fmla="*/ 0 w 17"/>
                  <a:gd name="T3" fmla="*/ 2 h 18"/>
                  <a:gd name="T4" fmla="*/ 2 w 17"/>
                  <a:gd name="T5" fmla="*/ 4 h 18"/>
                  <a:gd name="T6" fmla="*/ 4 w 17"/>
                  <a:gd name="T7" fmla="*/ 6 h 18"/>
                  <a:gd name="T8" fmla="*/ 6 w 17"/>
                  <a:gd name="T9" fmla="*/ 6 h 18"/>
                  <a:gd name="T10" fmla="*/ 2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5" y="0"/>
                    </a:moveTo>
                    <a:lnTo>
                      <a:pt x="0" y="7"/>
                    </a:lnTo>
                    <a:lnTo>
                      <a:pt x="5" y="13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9" name="Freeform 303"/>
              <p:cNvSpPr>
                <a:spLocks/>
              </p:cNvSpPr>
              <p:nvPr/>
            </p:nvSpPr>
            <p:spPr bwMode="auto">
              <a:xfrm>
                <a:off x="2411" y="1706"/>
                <a:ext cx="18" cy="14"/>
              </a:xfrm>
              <a:custGeom>
                <a:avLst/>
                <a:gdLst>
                  <a:gd name="T0" fmla="*/ 16 w 55"/>
                  <a:gd name="T1" fmla="*/ 2 h 41"/>
                  <a:gd name="T2" fmla="*/ 14 w 55"/>
                  <a:gd name="T3" fmla="*/ 0 h 41"/>
                  <a:gd name="T4" fmla="*/ 0 w 55"/>
                  <a:gd name="T5" fmla="*/ 8 h 41"/>
                  <a:gd name="T6" fmla="*/ 4 w 55"/>
                  <a:gd name="T7" fmla="*/ 14 h 41"/>
                  <a:gd name="T8" fmla="*/ 18 w 55"/>
                  <a:gd name="T9" fmla="*/ 6 h 41"/>
                  <a:gd name="T10" fmla="*/ 16 w 55"/>
                  <a:gd name="T11" fmla="*/ 2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1"/>
                  <a:gd name="T20" fmla="*/ 55 w 55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1">
                    <a:moveTo>
                      <a:pt x="49" y="6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12" y="41"/>
                    </a:lnTo>
                    <a:lnTo>
                      <a:pt x="55" y="17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0" name="Freeform 304"/>
              <p:cNvSpPr>
                <a:spLocks/>
              </p:cNvSpPr>
              <p:nvPr/>
            </p:nvSpPr>
            <p:spPr bwMode="auto">
              <a:xfrm>
                <a:off x="2425" y="1706"/>
                <a:ext cx="6" cy="6"/>
              </a:xfrm>
              <a:custGeom>
                <a:avLst/>
                <a:gdLst>
                  <a:gd name="T0" fmla="*/ 4 w 17"/>
                  <a:gd name="T1" fmla="*/ 6 h 17"/>
                  <a:gd name="T2" fmla="*/ 6 w 17"/>
                  <a:gd name="T3" fmla="*/ 4 h 17"/>
                  <a:gd name="T4" fmla="*/ 6 w 17"/>
                  <a:gd name="T5" fmla="*/ 0 h 17"/>
                  <a:gd name="T6" fmla="*/ 4 w 17"/>
                  <a:gd name="T7" fmla="*/ 0 h 17"/>
                  <a:gd name="T8" fmla="*/ 0 w 17"/>
                  <a:gd name="T9" fmla="*/ 0 h 17"/>
                  <a:gd name="T10" fmla="*/ 4 w 1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2" y="17"/>
                    </a:moveTo>
                    <a:lnTo>
                      <a:pt x="17" y="11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1" name="Freeform 305"/>
              <p:cNvSpPr>
                <a:spLocks/>
              </p:cNvSpPr>
              <p:nvPr/>
            </p:nvSpPr>
            <p:spPr bwMode="auto">
              <a:xfrm>
                <a:off x="2423" y="1925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2 w 24"/>
                  <a:gd name="T3" fmla="*/ 4 h 13"/>
                  <a:gd name="T4" fmla="*/ 4 w 24"/>
                  <a:gd name="T5" fmla="*/ 4 h 13"/>
                  <a:gd name="T6" fmla="*/ 8 w 24"/>
                  <a:gd name="T7" fmla="*/ 4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7" y="13"/>
                    </a:lnTo>
                    <a:lnTo>
                      <a:pt x="13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2" name="Freeform 306"/>
              <p:cNvSpPr>
                <a:spLocks/>
              </p:cNvSpPr>
              <p:nvPr/>
            </p:nvSpPr>
            <p:spPr bwMode="auto">
              <a:xfrm>
                <a:off x="2423" y="1704"/>
                <a:ext cx="8" cy="221"/>
              </a:xfrm>
              <a:custGeom>
                <a:avLst/>
                <a:gdLst>
                  <a:gd name="T0" fmla="*/ 2 w 24"/>
                  <a:gd name="T1" fmla="*/ 8 h 662"/>
                  <a:gd name="T2" fmla="*/ 0 w 24"/>
                  <a:gd name="T3" fmla="*/ 4 h 662"/>
                  <a:gd name="T4" fmla="*/ 0 w 24"/>
                  <a:gd name="T5" fmla="*/ 221 h 662"/>
                  <a:gd name="T6" fmla="*/ 8 w 24"/>
                  <a:gd name="T7" fmla="*/ 221 h 662"/>
                  <a:gd name="T8" fmla="*/ 8 w 24"/>
                  <a:gd name="T9" fmla="*/ 4 h 662"/>
                  <a:gd name="T10" fmla="*/ 6 w 24"/>
                  <a:gd name="T11" fmla="*/ 2 h 662"/>
                  <a:gd name="T12" fmla="*/ 8 w 24"/>
                  <a:gd name="T13" fmla="*/ 4 h 662"/>
                  <a:gd name="T14" fmla="*/ 8 w 24"/>
                  <a:gd name="T15" fmla="*/ 2 h 662"/>
                  <a:gd name="T16" fmla="*/ 4 w 24"/>
                  <a:gd name="T17" fmla="*/ 0 h 662"/>
                  <a:gd name="T18" fmla="*/ 2 w 24"/>
                  <a:gd name="T19" fmla="*/ 2 h 662"/>
                  <a:gd name="T20" fmla="*/ 0 w 24"/>
                  <a:gd name="T21" fmla="*/ 4 h 662"/>
                  <a:gd name="T22" fmla="*/ 2 w 24"/>
                  <a:gd name="T23" fmla="*/ 8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7" y="24"/>
                    </a:moveTo>
                    <a:lnTo>
                      <a:pt x="0" y="13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3"/>
                    </a:lnTo>
                    <a:lnTo>
                      <a:pt x="19" y="7"/>
                    </a:lnTo>
                    <a:lnTo>
                      <a:pt x="24" y="13"/>
                    </a:lnTo>
                    <a:lnTo>
                      <a:pt x="24" y="7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3" name="Freeform 307"/>
              <p:cNvSpPr>
                <a:spLocks/>
              </p:cNvSpPr>
              <p:nvPr/>
            </p:nvSpPr>
            <p:spPr bwMode="auto">
              <a:xfrm>
                <a:off x="2250" y="1606"/>
                <a:ext cx="179" cy="106"/>
              </a:xfrm>
              <a:custGeom>
                <a:avLst/>
                <a:gdLst>
                  <a:gd name="T0" fmla="*/ 2 w 538"/>
                  <a:gd name="T1" fmla="*/ 2 h 319"/>
                  <a:gd name="T2" fmla="*/ 0 w 538"/>
                  <a:gd name="T3" fmla="*/ 6 h 319"/>
                  <a:gd name="T4" fmla="*/ 175 w 538"/>
                  <a:gd name="T5" fmla="*/ 106 h 319"/>
                  <a:gd name="T6" fmla="*/ 179 w 538"/>
                  <a:gd name="T7" fmla="*/ 100 h 319"/>
                  <a:gd name="T8" fmla="*/ 6 w 538"/>
                  <a:gd name="T9" fmla="*/ 0 h 319"/>
                  <a:gd name="T10" fmla="*/ 2 w 538"/>
                  <a:gd name="T11" fmla="*/ 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8"/>
                  <a:gd name="T19" fmla="*/ 0 h 319"/>
                  <a:gd name="T20" fmla="*/ 538 w 538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8" h="319">
                    <a:moveTo>
                      <a:pt x="7" y="6"/>
                    </a:moveTo>
                    <a:lnTo>
                      <a:pt x="0" y="19"/>
                    </a:lnTo>
                    <a:lnTo>
                      <a:pt x="526" y="319"/>
                    </a:lnTo>
                    <a:lnTo>
                      <a:pt x="538" y="302"/>
                    </a:lnTo>
                    <a:lnTo>
                      <a:pt x="19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4" name="Freeform 308"/>
              <p:cNvSpPr>
                <a:spLocks/>
              </p:cNvSpPr>
              <p:nvPr/>
            </p:nvSpPr>
            <p:spPr bwMode="auto">
              <a:xfrm>
                <a:off x="2248" y="1606"/>
                <a:ext cx="8" cy="6"/>
              </a:xfrm>
              <a:custGeom>
                <a:avLst/>
                <a:gdLst>
                  <a:gd name="T0" fmla="*/ 8 w 25"/>
                  <a:gd name="T1" fmla="*/ 0 h 19"/>
                  <a:gd name="T2" fmla="*/ 4 w 25"/>
                  <a:gd name="T3" fmla="*/ 0 h 19"/>
                  <a:gd name="T4" fmla="*/ 2 w 25"/>
                  <a:gd name="T5" fmla="*/ 0 h 19"/>
                  <a:gd name="T6" fmla="*/ 0 w 25"/>
                  <a:gd name="T7" fmla="*/ 4 h 19"/>
                  <a:gd name="T8" fmla="*/ 2 w 25"/>
                  <a:gd name="T9" fmla="*/ 6 h 19"/>
                  <a:gd name="T10" fmla="*/ 8 w 2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0"/>
                    </a:moveTo>
                    <a:lnTo>
                      <a:pt x="13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5" name="Freeform 309"/>
              <p:cNvSpPr>
                <a:spLocks/>
              </p:cNvSpPr>
              <p:nvPr/>
            </p:nvSpPr>
            <p:spPr bwMode="auto">
              <a:xfrm>
                <a:off x="2234" y="1614"/>
                <a:ext cx="6" cy="6"/>
              </a:xfrm>
              <a:custGeom>
                <a:avLst/>
                <a:gdLst>
                  <a:gd name="T0" fmla="*/ 2 w 17"/>
                  <a:gd name="T1" fmla="*/ 0 h 19"/>
                  <a:gd name="T2" fmla="*/ 0 w 17"/>
                  <a:gd name="T3" fmla="*/ 2 h 19"/>
                  <a:gd name="T4" fmla="*/ 2 w 17"/>
                  <a:gd name="T5" fmla="*/ 4 h 19"/>
                  <a:gd name="T6" fmla="*/ 4 w 17"/>
                  <a:gd name="T7" fmla="*/ 6 h 19"/>
                  <a:gd name="T8" fmla="*/ 6 w 17"/>
                  <a:gd name="T9" fmla="*/ 6 h 19"/>
                  <a:gd name="T10" fmla="*/ 2 w 1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1" y="19"/>
                    </a:lnTo>
                    <a:lnTo>
                      <a:pt x="17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6" name="Freeform 310"/>
              <p:cNvSpPr>
                <a:spLocks/>
              </p:cNvSpPr>
              <p:nvPr/>
            </p:nvSpPr>
            <p:spPr bwMode="auto">
              <a:xfrm>
                <a:off x="2236" y="1606"/>
                <a:ext cx="20" cy="14"/>
              </a:xfrm>
              <a:custGeom>
                <a:avLst/>
                <a:gdLst>
                  <a:gd name="T0" fmla="*/ 16 w 60"/>
                  <a:gd name="T1" fmla="*/ 2 h 43"/>
                  <a:gd name="T2" fmla="*/ 14 w 60"/>
                  <a:gd name="T3" fmla="*/ 0 h 43"/>
                  <a:gd name="T4" fmla="*/ 0 w 60"/>
                  <a:gd name="T5" fmla="*/ 8 h 43"/>
                  <a:gd name="T6" fmla="*/ 4 w 60"/>
                  <a:gd name="T7" fmla="*/ 14 h 43"/>
                  <a:gd name="T8" fmla="*/ 20 w 60"/>
                  <a:gd name="T9" fmla="*/ 6 h 43"/>
                  <a:gd name="T10" fmla="*/ 16 w 60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3"/>
                  <a:gd name="T20" fmla="*/ 60 w 60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3">
                    <a:moveTo>
                      <a:pt x="48" y="6"/>
                    </a:moveTo>
                    <a:lnTo>
                      <a:pt x="41" y="0"/>
                    </a:lnTo>
                    <a:lnTo>
                      <a:pt x="0" y="24"/>
                    </a:lnTo>
                    <a:lnTo>
                      <a:pt x="11" y="43"/>
                    </a:lnTo>
                    <a:lnTo>
                      <a:pt x="60" y="19"/>
                    </a:lnTo>
                    <a:lnTo>
                      <a:pt x="4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7" name="Freeform 311"/>
              <p:cNvSpPr>
                <a:spLocks/>
              </p:cNvSpPr>
              <p:nvPr/>
            </p:nvSpPr>
            <p:spPr bwMode="auto">
              <a:xfrm>
                <a:off x="2250" y="1606"/>
                <a:ext cx="8" cy="6"/>
              </a:xfrm>
              <a:custGeom>
                <a:avLst/>
                <a:gdLst>
                  <a:gd name="T0" fmla="*/ 6 w 25"/>
                  <a:gd name="T1" fmla="*/ 6 h 19"/>
                  <a:gd name="T2" fmla="*/ 8 w 25"/>
                  <a:gd name="T3" fmla="*/ 4 h 19"/>
                  <a:gd name="T4" fmla="*/ 6 w 25"/>
                  <a:gd name="T5" fmla="*/ 0 h 19"/>
                  <a:gd name="T6" fmla="*/ 4 w 25"/>
                  <a:gd name="T7" fmla="*/ 0 h 19"/>
                  <a:gd name="T8" fmla="*/ 0 w 25"/>
                  <a:gd name="T9" fmla="*/ 0 h 19"/>
                  <a:gd name="T10" fmla="*/ 6 w 25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19" y="19"/>
                    </a:moveTo>
                    <a:lnTo>
                      <a:pt x="25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9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8" name="Freeform 312"/>
              <p:cNvSpPr>
                <a:spLocks/>
              </p:cNvSpPr>
              <p:nvPr/>
            </p:nvSpPr>
            <p:spPr bwMode="auto">
              <a:xfrm>
                <a:off x="2409" y="1712"/>
                <a:ext cx="8" cy="4"/>
              </a:xfrm>
              <a:custGeom>
                <a:avLst/>
                <a:gdLst>
                  <a:gd name="T0" fmla="*/ 8 w 24"/>
                  <a:gd name="T1" fmla="*/ 4 h 13"/>
                  <a:gd name="T2" fmla="*/ 8 w 24"/>
                  <a:gd name="T3" fmla="*/ 2 h 13"/>
                  <a:gd name="T4" fmla="*/ 4 w 24"/>
                  <a:gd name="T5" fmla="*/ 0 h 13"/>
                  <a:gd name="T6" fmla="*/ 2 w 24"/>
                  <a:gd name="T7" fmla="*/ 2 h 13"/>
                  <a:gd name="T8" fmla="*/ 0 w 24"/>
                  <a:gd name="T9" fmla="*/ 4 h 13"/>
                  <a:gd name="T10" fmla="*/ 8 w 24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9" name="Freeform 313"/>
              <p:cNvSpPr>
                <a:spLocks/>
              </p:cNvSpPr>
              <p:nvPr/>
            </p:nvSpPr>
            <p:spPr bwMode="auto">
              <a:xfrm>
                <a:off x="2409" y="1716"/>
                <a:ext cx="8" cy="223"/>
              </a:xfrm>
              <a:custGeom>
                <a:avLst/>
                <a:gdLst>
                  <a:gd name="T0" fmla="*/ 2 w 24"/>
                  <a:gd name="T1" fmla="*/ 221 h 668"/>
                  <a:gd name="T2" fmla="*/ 8 w 24"/>
                  <a:gd name="T3" fmla="*/ 219 h 668"/>
                  <a:gd name="T4" fmla="*/ 8 w 24"/>
                  <a:gd name="T5" fmla="*/ 0 h 668"/>
                  <a:gd name="T6" fmla="*/ 0 w 24"/>
                  <a:gd name="T7" fmla="*/ 0 h 668"/>
                  <a:gd name="T8" fmla="*/ 0 w 24"/>
                  <a:gd name="T9" fmla="*/ 219 h 668"/>
                  <a:gd name="T10" fmla="*/ 6 w 24"/>
                  <a:gd name="T11" fmla="*/ 215 h 668"/>
                  <a:gd name="T12" fmla="*/ 0 w 24"/>
                  <a:gd name="T13" fmla="*/ 219 h 668"/>
                  <a:gd name="T14" fmla="*/ 2 w 24"/>
                  <a:gd name="T15" fmla="*/ 221 h 668"/>
                  <a:gd name="T16" fmla="*/ 4 w 24"/>
                  <a:gd name="T17" fmla="*/ 223 h 668"/>
                  <a:gd name="T18" fmla="*/ 8 w 24"/>
                  <a:gd name="T19" fmla="*/ 221 h 668"/>
                  <a:gd name="T20" fmla="*/ 8 w 24"/>
                  <a:gd name="T21" fmla="*/ 219 h 668"/>
                  <a:gd name="T22" fmla="*/ 2 w 24"/>
                  <a:gd name="T23" fmla="*/ 221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8"/>
                  <a:gd name="T38" fmla="*/ 24 w 24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8">
                    <a:moveTo>
                      <a:pt x="5" y="662"/>
                    </a:moveTo>
                    <a:lnTo>
                      <a:pt x="24" y="65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55"/>
                    </a:lnTo>
                    <a:lnTo>
                      <a:pt x="17" y="644"/>
                    </a:lnTo>
                    <a:lnTo>
                      <a:pt x="0" y="655"/>
                    </a:lnTo>
                    <a:lnTo>
                      <a:pt x="5" y="662"/>
                    </a:lnTo>
                    <a:lnTo>
                      <a:pt x="11" y="668"/>
                    </a:lnTo>
                    <a:lnTo>
                      <a:pt x="24" y="662"/>
                    </a:lnTo>
                    <a:lnTo>
                      <a:pt x="24" y="655"/>
                    </a:lnTo>
                    <a:lnTo>
                      <a:pt x="5" y="6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0" name="Freeform 314"/>
              <p:cNvSpPr>
                <a:spLocks/>
              </p:cNvSpPr>
              <p:nvPr/>
            </p:nvSpPr>
            <p:spPr bwMode="auto">
              <a:xfrm>
                <a:off x="2236" y="1831"/>
                <a:ext cx="179" cy="106"/>
              </a:xfrm>
              <a:custGeom>
                <a:avLst/>
                <a:gdLst>
                  <a:gd name="T0" fmla="*/ 2 w 536"/>
                  <a:gd name="T1" fmla="*/ 4 h 319"/>
                  <a:gd name="T2" fmla="*/ 0 w 536"/>
                  <a:gd name="T3" fmla="*/ 6 h 319"/>
                  <a:gd name="T4" fmla="*/ 175 w 536"/>
                  <a:gd name="T5" fmla="*/ 106 h 319"/>
                  <a:gd name="T6" fmla="*/ 179 w 536"/>
                  <a:gd name="T7" fmla="*/ 100 h 319"/>
                  <a:gd name="T8" fmla="*/ 4 w 536"/>
                  <a:gd name="T9" fmla="*/ 0 h 319"/>
                  <a:gd name="T10" fmla="*/ 2 w 536"/>
                  <a:gd name="T11" fmla="*/ 4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" y="12"/>
                    </a:moveTo>
                    <a:lnTo>
                      <a:pt x="0" y="17"/>
                    </a:lnTo>
                    <a:lnTo>
                      <a:pt x="524" y="319"/>
                    </a:lnTo>
                    <a:lnTo>
                      <a:pt x="536" y="301"/>
                    </a:lnTo>
                    <a:lnTo>
                      <a:pt x="1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1" name="Freeform 315"/>
              <p:cNvSpPr>
                <a:spLocks/>
              </p:cNvSpPr>
              <p:nvPr/>
            </p:nvSpPr>
            <p:spPr bwMode="auto">
              <a:xfrm>
                <a:off x="2234" y="1831"/>
                <a:ext cx="6" cy="5"/>
              </a:xfrm>
              <a:custGeom>
                <a:avLst/>
                <a:gdLst>
                  <a:gd name="T0" fmla="*/ 6 w 17"/>
                  <a:gd name="T1" fmla="*/ 0 h 17"/>
                  <a:gd name="T2" fmla="*/ 4 w 17"/>
                  <a:gd name="T3" fmla="*/ 0 h 17"/>
                  <a:gd name="T4" fmla="*/ 2 w 17"/>
                  <a:gd name="T5" fmla="*/ 2 h 17"/>
                  <a:gd name="T6" fmla="*/ 0 w 17"/>
                  <a:gd name="T7" fmla="*/ 4 h 17"/>
                  <a:gd name="T8" fmla="*/ 2 w 17"/>
                  <a:gd name="T9" fmla="*/ 5 h 17"/>
                  <a:gd name="T10" fmla="*/ 6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0"/>
                    </a:move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2" name="Freeform 316"/>
              <p:cNvSpPr>
                <a:spLocks/>
              </p:cNvSpPr>
              <p:nvPr/>
            </p:nvSpPr>
            <p:spPr bwMode="auto">
              <a:xfrm>
                <a:off x="2234" y="1835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2 w 24"/>
                  <a:gd name="T3" fmla="*/ 1 h 11"/>
                  <a:gd name="T4" fmla="*/ 4 w 24"/>
                  <a:gd name="T5" fmla="*/ 3 h 11"/>
                  <a:gd name="T6" fmla="*/ 8 w 24"/>
                  <a:gd name="T7" fmla="*/ 1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6" y="5"/>
                    </a:lnTo>
                    <a:lnTo>
                      <a:pt x="11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3" name="Freeform 317"/>
              <p:cNvSpPr>
                <a:spLocks/>
              </p:cNvSpPr>
              <p:nvPr/>
            </p:nvSpPr>
            <p:spPr bwMode="auto">
              <a:xfrm>
                <a:off x="2234" y="1612"/>
                <a:ext cx="8" cy="223"/>
              </a:xfrm>
              <a:custGeom>
                <a:avLst/>
                <a:gdLst>
                  <a:gd name="T0" fmla="*/ 6 w 24"/>
                  <a:gd name="T1" fmla="*/ 2 h 668"/>
                  <a:gd name="T2" fmla="*/ 0 w 24"/>
                  <a:gd name="T3" fmla="*/ 4 h 668"/>
                  <a:gd name="T4" fmla="*/ 0 w 24"/>
                  <a:gd name="T5" fmla="*/ 223 h 668"/>
                  <a:gd name="T6" fmla="*/ 8 w 24"/>
                  <a:gd name="T7" fmla="*/ 223 h 668"/>
                  <a:gd name="T8" fmla="*/ 8 w 24"/>
                  <a:gd name="T9" fmla="*/ 4 h 668"/>
                  <a:gd name="T10" fmla="*/ 2 w 24"/>
                  <a:gd name="T11" fmla="*/ 8 h 668"/>
                  <a:gd name="T12" fmla="*/ 8 w 24"/>
                  <a:gd name="T13" fmla="*/ 4 h 668"/>
                  <a:gd name="T14" fmla="*/ 8 w 24"/>
                  <a:gd name="T15" fmla="*/ 2 h 668"/>
                  <a:gd name="T16" fmla="*/ 4 w 24"/>
                  <a:gd name="T17" fmla="*/ 0 h 668"/>
                  <a:gd name="T18" fmla="*/ 2 w 24"/>
                  <a:gd name="T19" fmla="*/ 2 h 668"/>
                  <a:gd name="T20" fmla="*/ 0 w 24"/>
                  <a:gd name="T21" fmla="*/ 4 h 668"/>
                  <a:gd name="T22" fmla="*/ 6 w 24"/>
                  <a:gd name="T23" fmla="*/ 2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8"/>
                  <a:gd name="T38" fmla="*/ 24 w 24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8">
                    <a:moveTo>
                      <a:pt x="17" y="5"/>
                    </a:moveTo>
                    <a:lnTo>
                      <a:pt x="0" y="11"/>
                    </a:lnTo>
                    <a:lnTo>
                      <a:pt x="0" y="668"/>
                    </a:lnTo>
                    <a:lnTo>
                      <a:pt x="24" y="668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1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4" name="Freeform 318"/>
              <p:cNvSpPr>
                <a:spLocks/>
              </p:cNvSpPr>
              <p:nvPr/>
            </p:nvSpPr>
            <p:spPr bwMode="auto">
              <a:xfrm>
                <a:off x="2236" y="1614"/>
                <a:ext cx="179" cy="106"/>
              </a:xfrm>
              <a:custGeom>
                <a:avLst/>
                <a:gdLst>
                  <a:gd name="T0" fmla="*/ 177 w 536"/>
                  <a:gd name="T1" fmla="*/ 102 h 319"/>
                  <a:gd name="T2" fmla="*/ 179 w 536"/>
                  <a:gd name="T3" fmla="*/ 100 h 319"/>
                  <a:gd name="T4" fmla="*/ 4 w 536"/>
                  <a:gd name="T5" fmla="*/ 0 h 319"/>
                  <a:gd name="T6" fmla="*/ 0 w 536"/>
                  <a:gd name="T7" fmla="*/ 6 h 319"/>
                  <a:gd name="T8" fmla="*/ 175 w 536"/>
                  <a:gd name="T9" fmla="*/ 106 h 319"/>
                  <a:gd name="T10" fmla="*/ 177 w 536"/>
                  <a:gd name="T11" fmla="*/ 10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30" y="308"/>
                    </a:moveTo>
                    <a:lnTo>
                      <a:pt x="536" y="301"/>
                    </a:lnTo>
                    <a:lnTo>
                      <a:pt x="11" y="0"/>
                    </a:lnTo>
                    <a:lnTo>
                      <a:pt x="0" y="19"/>
                    </a:lnTo>
                    <a:lnTo>
                      <a:pt x="524" y="319"/>
                    </a:lnTo>
                    <a:lnTo>
                      <a:pt x="530" y="3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5" name="Freeform 319"/>
              <p:cNvSpPr>
                <a:spLocks/>
              </p:cNvSpPr>
              <p:nvPr/>
            </p:nvSpPr>
            <p:spPr bwMode="auto">
              <a:xfrm>
                <a:off x="2411" y="1714"/>
                <a:ext cx="6" cy="6"/>
              </a:xfrm>
              <a:custGeom>
                <a:avLst/>
                <a:gdLst>
                  <a:gd name="T0" fmla="*/ 0 w 19"/>
                  <a:gd name="T1" fmla="*/ 6 h 18"/>
                  <a:gd name="T2" fmla="*/ 4 w 19"/>
                  <a:gd name="T3" fmla="*/ 6 h 18"/>
                  <a:gd name="T4" fmla="*/ 6 w 19"/>
                  <a:gd name="T5" fmla="*/ 4 h 18"/>
                  <a:gd name="T6" fmla="*/ 6 w 19"/>
                  <a:gd name="T7" fmla="*/ 2 h 18"/>
                  <a:gd name="T8" fmla="*/ 4 w 19"/>
                  <a:gd name="T9" fmla="*/ 0 h 18"/>
                  <a:gd name="T10" fmla="*/ 0 w 19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0" y="18"/>
                    </a:moveTo>
                    <a:lnTo>
                      <a:pt x="12" y="18"/>
                    </a:lnTo>
                    <a:lnTo>
                      <a:pt x="19" y="13"/>
                    </a:lnTo>
                    <a:lnTo>
                      <a:pt x="19" y="7"/>
                    </a:lnTo>
                    <a:lnTo>
                      <a:pt x="12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6" name="Freeform 320"/>
              <p:cNvSpPr>
                <a:spLocks/>
              </p:cNvSpPr>
              <p:nvPr/>
            </p:nvSpPr>
            <p:spPr bwMode="auto">
              <a:xfrm>
                <a:off x="2306" y="1793"/>
                <a:ext cx="9" cy="3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1 h 11"/>
                  <a:gd name="T4" fmla="*/ 5 w 25"/>
                  <a:gd name="T5" fmla="*/ 3 h 11"/>
                  <a:gd name="T6" fmla="*/ 9 w 25"/>
                  <a:gd name="T7" fmla="*/ 1 h 11"/>
                  <a:gd name="T8" fmla="*/ 9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6" y="5"/>
                    </a:lnTo>
                    <a:lnTo>
                      <a:pt x="13" y="11"/>
                    </a:lnTo>
                    <a:lnTo>
                      <a:pt x="25" y="5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7" name="Freeform 321"/>
              <p:cNvSpPr>
                <a:spLocks/>
              </p:cNvSpPr>
              <p:nvPr/>
            </p:nvSpPr>
            <p:spPr bwMode="auto">
              <a:xfrm>
                <a:off x="2306" y="1738"/>
                <a:ext cx="9" cy="55"/>
              </a:xfrm>
              <a:custGeom>
                <a:avLst/>
                <a:gdLst>
                  <a:gd name="T0" fmla="*/ 7 w 25"/>
                  <a:gd name="T1" fmla="*/ 0 h 163"/>
                  <a:gd name="T2" fmla="*/ 0 w 25"/>
                  <a:gd name="T3" fmla="*/ 4 h 163"/>
                  <a:gd name="T4" fmla="*/ 0 w 25"/>
                  <a:gd name="T5" fmla="*/ 55 h 163"/>
                  <a:gd name="T6" fmla="*/ 9 w 25"/>
                  <a:gd name="T7" fmla="*/ 55 h 163"/>
                  <a:gd name="T8" fmla="*/ 9 w 25"/>
                  <a:gd name="T9" fmla="*/ 4 h 163"/>
                  <a:gd name="T10" fmla="*/ 2 w 25"/>
                  <a:gd name="T11" fmla="*/ 6 h 163"/>
                  <a:gd name="T12" fmla="*/ 9 w 25"/>
                  <a:gd name="T13" fmla="*/ 4 h 163"/>
                  <a:gd name="T14" fmla="*/ 9 w 25"/>
                  <a:gd name="T15" fmla="*/ 0 h 163"/>
                  <a:gd name="T16" fmla="*/ 5 w 25"/>
                  <a:gd name="T17" fmla="*/ 0 h 163"/>
                  <a:gd name="T18" fmla="*/ 2 w 25"/>
                  <a:gd name="T19" fmla="*/ 0 h 163"/>
                  <a:gd name="T20" fmla="*/ 0 w 25"/>
                  <a:gd name="T21" fmla="*/ 4 h 163"/>
                  <a:gd name="T22" fmla="*/ 7 w 2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3"/>
                  <a:gd name="T38" fmla="*/ 25 w 2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3">
                    <a:moveTo>
                      <a:pt x="19" y="0"/>
                    </a:moveTo>
                    <a:lnTo>
                      <a:pt x="0" y="11"/>
                    </a:lnTo>
                    <a:lnTo>
                      <a:pt x="0" y="163"/>
                    </a:lnTo>
                    <a:lnTo>
                      <a:pt x="25" y="163"/>
                    </a:lnTo>
                    <a:lnTo>
                      <a:pt x="25" y="11"/>
                    </a:lnTo>
                    <a:lnTo>
                      <a:pt x="6" y="18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8" name="Freeform 322"/>
              <p:cNvSpPr>
                <a:spLocks/>
              </p:cNvSpPr>
              <p:nvPr/>
            </p:nvSpPr>
            <p:spPr bwMode="auto">
              <a:xfrm>
                <a:off x="2308" y="1738"/>
                <a:ext cx="37" cy="22"/>
              </a:xfrm>
              <a:custGeom>
                <a:avLst/>
                <a:gdLst>
                  <a:gd name="T0" fmla="*/ 37 w 109"/>
                  <a:gd name="T1" fmla="*/ 20 h 65"/>
                  <a:gd name="T2" fmla="*/ 35 w 109"/>
                  <a:gd name="T3" fmla="*/ 16 h 65"/>
                  <a:gd name="T4" fmla="*/ 4 w 109"/>
                  <a:gd name="T5" fmla="*/ 0 h 65"/>
                  <a:gd name="T6" fmla="*/ 0 w 109"/>
                  <a:gd name="T7" fmla="*/ 6 h 65"/>
                  <a:gd name="T8" fmla="*/ 31 w 109"/>
                  <a:gd name="T9" fmla="*/ 22 h 65"/>
                  <a:gd name="T10" fmla="*/ 29 w 109"/>
                  <a:gd name="T11" fmla="*/ 20 h 65"/>
                  <a:gd name="T12" fmla="*/ 31 w 109"/>
                  <a:gd name="T13" fmla="*/ 22 h 65"/>
                  <a:gd name="T14" fmla="*/ 33 w 109"/>
                  <a:gd name="T15" fmla="*/ 22 h 65"/>
                  <a:gd name="T16" fmla="*/ 35 w 109"/>
                  <a:gd name="T17" fmla="*/ 20 h 65"/>
                  <a:gd name="T18" fmla="*/ 37 w 109"/>
                  <a:gd name="T19" fmla="*/ 18 h 65"/>
                  <a:gd name="T20" fmla="*/ 35 w 109"/>
                  <a:gd name="T21" fmla="*/ 16 h 65"/>
                  <a:gd name="T22" fmla="*/ 37 w 109"/>
                  <a:gd name="T23" fmla="*/ 20 h 6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9"/>
                  <a:gd name="T37" fmla="*/ 0 h 65"/>
                  <a:gd name="T38" fmla="*/ 109 w 109"/>
                  <a:gd name="T39" fmla="*/ 65 h 6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9" h="65">
                    <a:moveTo>
                      <a:pt x="109" y="60"/>
                    </a:moveTo>
                    <a:lnTo>
                      <a:pt x="103" y="48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92" y="65"/>
                    </a:lnTo>
                    <a:lnTo>
                      <a:pt x="85" y="60"/>
                    </a:lnTo>
                    <a:lnTo>
                      <a:pt x="92" y="65"/>
                    </a:lnTo>
                    <a:lnTo>
                      <a:pt x="98" y="65"/>
                    </a:lnTo>
                    <a:lnTo>
                      <a:pt x="103" y="60"/>
                    </a:lnTo>
                    <a:lnTo>
                      <a:pt x="109" y="54"/>
                    </a:lnTo>
                    <a:lnTo>
                      <a:pt x="103" y="48"/>
                    </a:lnTo>
                    <a:lnTo>
                      <a:pt x="109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9" name="Freeform 323"/>
              <p:cNvSpPr>
                <a:spLocks/>
              </p:cNvSpPr>
              <p:nvPr/>
            </p:nvSpPr>
            <p:spPr bwMode="auto">
              <a:xfrm>
                <a:off x="2337" y="1758"/>
                <a:ext cx="8" cy="55"/>
              </a:xfrm>
              <a:custGeom>
                <a:avLst/>
                <a:gdLst>
                  <a:gd name="T0" fmla="*/ 2 w 24"/>
                  <a:gd name="T1" fmla="*/ 55 h 163"/>
                  <a:gd name="T2" fmla="*/ 8 w 24"/>
                  <a:gd name="T3" fmla="*/ 51 h 163"/>
                  <a:gd name="T4" fmla="*/ 8 w 24"/>
                  <a:gd name="T5" fmla="*/ 0 h 163"/>
                  <a:gd name="T6" fmla="*/ 0 w 24"/>
                  <a:gd name="T7" fmla="*/ 0 h 163"/>
                  <a:gd name="T8" fmla="*/ 0 w 24"/>
                  <a:gd name="T9" fmla="*/ 51 h 163"/>
                  <a:gd name="T10" fmla="*/ 6 w 24"/>
                  <a:gd name="T11" fmla="*/ 49 h 163"/>
                  <a:gd name="T12" fmla="*/ 0 w 24"/>
                  <a:gd name="T13" fmla="*/ 51 h 163"/>
                  <a:gd name="T14" fmla="*/ 0 w 24"/>
                  <a:gd name="T15" fmla="*/ 55 h 163"/>
                  <a:gd name="T16" fmla="*/ 4 w 24"/>
                  <a:gd name="T17" fmla="*/ 55 h 163"/>
                  <a:gd name="T18" fmla="*/ 6 w 24"/>
                  <a:gd name="T19" fmla="*/ 55 h 163"/>
                  <a:gd name="T20" fmla="*/ 8 w 24"/>
                  <a:gd name="T21" fmla="*/ 51 h 163"/>
                  <a:gd name="T22" fmla="*/ 2 w 24"/>
                  <a:gd name="T23" fmla="*/ 55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63"/>
                  <a:gd name="T38" fmla="*/ 24 w 24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63">
                    <a:moveTo>
                      <a:pt x="7" y="163"/>
                    </a:moveTo>
                    <a:lnTo>
                      <a:pt x="24" y="15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8" y="144"/>
                    </a:lnTo>
                    <a:lnTo>
                      <a:pt x="0" y="150"/>
                    </a:lnTo>
                    <a:lnTo>
                      <a:pt x="0" y="163"/>
                    </a:lnTo>
                    <a:lnTo>
                      <a:pt x="13" y="163"/>
                    </a:lnTo>
                    <a:lnTo>
                      <a:pt x="18" y="163"/>
                    </a:lnTo>
                    <a:lnTo>
                      <a:pt x="24" y="150"/>
                    </a:lnTo>
                    <a:lnTo>
                      <a:pt x="7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0" name="Freeform 324"/>
              <p:cNvSpPr>
                <a:spLocks/>
              </p:cNvSpPr>
              <p:nvPr/>
            </p:nvSpPr>
            <p:spPr bwMode="auto">
              <a:xfrm>
                <a:off x="2308" y="1788"/>
                <a:ext cx="35" cy="25"/>
              </a:xfrm>
              <a:custGeom>
                <a:avLst/>
                <a:gdLst>
                  <a:gd name="T0" fmla="*/ 2 w 103"/>
                  <a:gd name="T1" fmla="*/ 4 h 73"/>
                  <a:gd name="T2" fmla="*/ 0 w 103"/>
                  <a:gd name="T3" fmla="*/ 6 h 73"/>
                  <a:gd name="T4" fmla="*/ 31 w 103"/>
                  <a:gd name="T5" fmla="*/ 25 h 73"/>
                  <a:gd name="T6" fmla="*/ 35 w 103"/>
                  <a:gd name="T7" fmla="*/ 18 h 73"/>
                  <a:gd name="T8" fmla="*/ 4 w 103"/>
                  <a:gd name="T9" fmla="*/ 0 h 73"/>
                  <a:gd name="T10" fmla="*/ 2 w 103"/>
                  <a:gd name="T11" fmla="*/ 4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3"/>
                  <a:gd name="T19" fmla="*/ 0 h 73"/>
                  <a:gd name="T20" fmla="*/ 103 w 10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3" h="73">
                    <a:moveTo>
                      <a:pt x="7" y="13"/>
                    </a:moveTo>
                    <a:lnTo>
                      <a:pt x="0" y="18"/>
                    </a:lnTo>
                    <a:lnTo>
                      <a:pt x="92" y="73"/>
                    </a:lnTo>
                    <a:lnTo>
                      <a:pt x="103" y="54"/>
                    </a:lnTo>
                    <a:lnTo>
                      <a:pt x="13" y="0"/>
                    </a:lnTo>
                    <a:lnTo>
                      <a:pt x="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1" name="Freeform 325"/>
              <p:cNvSpPr>
                <a:spLocks/>
              </p:cNvSpPr>
              <p:nvPr/>
            </p:nvSpPr>
            <p:spPr bwMode="auto">
              <a:xfrm>
                <a:off x="2306" y="1788"/>
                <a:ext cx="7" cy="6"/>
              </a:xfrm>
              <a:custGeom>
                <a:avLst/>
                <a:gdLst>
                  <a:gd name="T0" fmla="*/ 7 w 19"/>
                  <a:gd name="T1" fmla="*/ 0 h 18"/>
                  <a:gd name="T2" fmla="*/ 5 w 19"/>
                  <a:gd name="T3" fmla="*/ 0 h 18"/>
                  <a:gd name="T4" fmla="*/ 2 w 19"/>
                  <a:gd name="T5" fmla="*/ 2 h 18"/>
                  <a:gd name="T6" fmla="*/ 0 w 19"/>
                  <a:gd name="T7" fmla="*/ 4 h 18"/>
                  <a:gd name="T8" fmla="*/ 2 w 19"/>
                  <a:gd name="T9" fmla="*/ 6 h 18"/>
                  <a:gd name="T10" fmla="*/ 7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9" y="0"/>
                    </a:moveTo>
                    <a:lnTo>
                      <a:pt x="13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2" name="Freeform 326"/>
              <p:cNvSpPr>
                <a:spLocks/>
              </p:cNvSpPr>
              <p:nvPr/>
            </p:nvSpPr>
            <p:spPr bwMode="auto">
              <a:xfrm>
                <a:off x="2409" y="1933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2 w 24"/>
                  <a:gd name="T3" fmla="*/ 4 h 13"/>
                  <a:gd name="T4" fmla="*/ 4 w 24"/>
                  <a:gd name="T5" fmla="*/ 4 h 13"/>
                  <a:gd name="T6" fmla="*/ 8 w 24"/>
                  <a:gd name="T7" fmla="*/ 4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5" y="13"/>
                    </a:lnTo>
                    <a:lnTo>
                      <a:pt x="11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3" name="Freeform 327"/>
              <p:cNvSpPr>
                <a:spLocks/>
              </p:cNvSpPr>
              <p:nvPr/>
            </p:nvSpPr>
            <p:spPr bwMode="auto">
              <a:xfrm>
                <a:off x="2409" y="1716"/>
                <a:ext cx="8" cy="217"/>
              </a:xfrm>
              <a:custGeom>
                <a:avLst/>
                <a:gdLst>
                  <a:gd name="T0" fmla="*/ 4 w 24"/>
                  <a:gd name="T1" fmla="*/ 0 h 649"/>
                  <a:gd name="T2" fmla="*/ 0 w 24"/>
                  <a:gd name="T3" fmla="*/ 0 h 649"/>
                  <a:gd name="T4" fmla="*/ 0 w 24"/>
                  <a:gd name="T5" fmla="*/ 217 h 649"/>
                  <a:gd name="T6" fmla="*/ 8 w 24"/>
                  <a:gd name="T7" fmla="*/ 217 h 649"/>
                  <a:gd name="T8" fmla="*/ 8 w 24"/>
                  <a:gd name="T9" fmla="*/ 0 h 649"/>
                  <a:gd name="T10" fmla="*/ 4 w 24"/>
                  <a:gd name="T11" fmla="*/ 0 h 6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49"/>
                  <a:gd name="T20" fmla="*/ 24 w 24"/>
                  <a:gd name="T21" fmla="*/ 649 h 6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49">
                    <a:moveTo>
                      <a:pt x="11" y="0"/>
                    </a:moveTo>
                    <a:lnTo>
                      <a:pt x="0" y="0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4" name="Freeform 328"/>
              <p:cNvSpPr>
                <a:spLocks/>
              </p:cNvSpPr>
              <p:nvPr/>
            </p:nvSpPr>
            <p:spPr bwMode="auto">
              <a:xfrm>
                <a:off x="2409" y="1712"/>
                <a:ext cx="8" cy="4"/>
              </a:xfrm>
              <a:custGeom>
                <a:avLst/>
                <a:gdLst>
                  <a:gd name="T0" fmla="*/ 8 w 24"/>
                  <a:gd name="T1" fmla="*/ 4 h 13"/>
                  <a:gd name="T2" fmla="*/ 8 w 24"/>
                  <a:gd name="T3" fmla="*/ 0 h 13"/>
                  <a:gd name="T4" fmla="*/ 4 w 24"/>
                  <a:gd name="T5" fmla="*/ 0 h 13"/>
                  <a:gd name="T6" fmla="*/ 2 w 24"/>
                  <a:gd name="T7" fmla="*/ 0 h 13"/>
                  <a:gd name="T8" fmla="*/ 0 w 24"/>
                  <a:gd name="T9" fmla="*/ 4 h 13"/>
                  <a:gd name="T10" fmla="*/ 8 w 24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5" name="Freeform 329"/>
              <p:cNvSpPr>
                <a:spLocks/>
              </p:cNvSpPr>
              <p:nvPr/>
            </p:nvSpPr>
            <p:spPr bwMode="auto">
              <a:xfrm>
                <a:off x="1854" y="1736"/>
                <a:ext cx="412" cy="311"/>
              </a:xfrm>
              <a:custGeom>
                <a:avLst/>
                <a:gdLst>
                  <a:gd name="T0" fmla="*/ 394 w 1237"/>
                  <a:gd name="T1" fmla="*/ 0 h 933"/>
                  <a:gd name="T2" fmla="*/ 412 w 1237"/>
                  <a:gd name="T3" fmla="*/ 10 h 933"/>
                  <a:gd name="T4" fmla="*/ 0 w 1237"/>
                  <a:gd name="T5" fmla="*/ 311 h 933"/>
                  <a:gd name="T6" fmla="*/ 394 w 1237"/>
                  <a:gd name="T7" fmla="*/ 0 h 9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7"/>
                  <a:gd name="T13" fmla="*/ 0 h 933"/>
                  <a:gd name="T14" fmla="*/ 1237 w 1237"/>
                  <a:gd name="T15" fmla="*/ 933 h 9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7" h="933">
                    <a:moveTo>
                      <a:pt x="1182" y="0"/>
                    </a:moveTo>
                    <a:lnTo>
                      <a:pt x="1237" y="30"/>
                    </a:lnTo>
                    <a:lnTo>
                      <a:pt x="0" y="933"/>
                    </a:lnTo>
                    <a:lnTo>
                      <a:pt x="1182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6" name="Freeform 330"/>
              <p:cNvSpPr>
                <a:spLocks/>
              </p:cNvSpPr>
              <p:nvPr/>
            </p:nvSpPr>
            <p:spPr bwMode="auto">
              <a:xfrm>
                <a:off x="1854" y="1740"/>
                <a:ext cx="419" cy="307"/>
              </a:xfrm>
              <a:custGeom>
                <a:avLst/>
                <a:gdLst>
                  <a:gd name="T0" fmla="*/ 401 w 1256"/>
                  <a:gd name="T1" fmla="*/ 0 h 922"/>
                  <a:gd name="T2" fmla="*/ 405 w 1256"/>
                  <a:gd name="T3" fmla="*/ 2 h 922"/>
                  <a:gd name="T4" fmla="*/ 411 w 1256"/>
                  <a:gd name="T5" fmla="*/ 4 h 922"/>
                  <a:gd name="T6" fmla="*/ 415 w 1256"/>
                  <a:gd name="T7" fmla="*/ 6 h 922"/>
                  <a:gd name="T8" fmla="*/ 419 w 1256"/>
                  <a:gd name="T9" fmla="*/ 8 h 922"/>
                  <a:gd name="T10" fmla="*/ 393 w 1256"/>
                  <a:gd name="T11" fmla="*/ 28 h 922"/>
                  <a:gd name="T12" fmla="*/ 366 w 1256"/>
                  <a:gd name="T13" fmla="*/ 46 h 922"/>
                  <a:gd name="T14" fmla="*/ 341 w 1256"/>
                  <a:gd name="T15" fmla="*/ 65 h 922"/>
                  <a:gd name="T16" fmla="*/ 314 w 1256"/>
                  <a:gd name="T17" fmla="*/ 83 h 922"/>
                  <a:gd name="T18" fmla="*/ 288 w 1256"/>
                  <a:gd name="T19" fmla="*/ 103 h 922"/>
                  <a:gd name="T20" fmla="*/ 262 w 1256"/>
                  <a:gd name="T21" fmla="*/ 121 h 922"/>
                  <a:gd name="T22" fmla="*/ 236 w 1256"/>
                  <a:gd name="T23" fmla="*/ 139 h 922"/>
                  <a:gd name="T24" fmla="*/ 210 w 1256"/>
                  <a:gd name="T25" fmla="*/ 159 h 922"/>
                  <a:gd name="T26" fmla="*/ 183 w 1256"/>
                  <a:gd name="T27" fmla="*/ 176 h 922"/>
                  <a:gd name="T28" fmla="*/ 157 w 1256"/>
                  <a:gd name="T29" fmla="*/ 194 h 922"/>
                  <a:gd name="T30" fmla="*/ 131 w 1256"/>
                  <a:gd name="T31" fmla="*/ 212 h 922"/>
                  <a:gd name="T32" fmla="*/ 105 w 1256"/>
                  <a:gd name="T33" fmla="*/ 232 h 922"/>
                  <a:gd name="T34" fmla="*/ 78 w 1256"/>
                  <a:gd name="T35" fmla="*/ 251 h 922"/>
                  <a:gd name="T36" fmla="*/ 53 w 1256"/>
                  <a:gd name="T37" fmla="*/ 269 h 922"/>
                  <a:gd name="T38" fmla="*/ 28 w 1256"/>
                  <a:gd name="T39" fmla="*/ 289 h 922"/>
                  <a:gd name="T40" fmla="*/ 0 w 1256"/>
                  <a:gd name="T41" fmla="*/ 307 h 922"/>
                  <a:gd name="T42" fmla="*/ 26 w 1256"/>
                  <a:gd name="T43" fmla="*/ 287 h 922"/>
                  <a:gd name="T44" fmla="*/ 50 w 1256"/>
                  <a:gd name="T45" fmla="*/ 267 h 922"/>
                  <a:gd name="T46" fmla="*/ 75 w 1256"/>
                  <a:gd name="T47" fmla="*/ 249 h 922"/>
                  <a:gd name="T48" fmla="*/ 101 w 1256"/>
                  <a:gd name="T49" fmla="*/ 231 h 922"/>
                  <a:gd name="T50" fmla="*/ 125 w 1256"/>
                  <a:gd name="T51" fmla="*/ 211 h 922"/>
                  <a:gd name="T52" fmla="*/ 151 w 1256"/>
                  <a:gd name="T53" fmla="*/ 191 h 922"/>
                  <a:gd name="T54" fmla="*/ 175 w 1256"/>
                  <a:gd name="T55" fmla="*/ 172 h 922"/>
                  <a:gd name="T56" fmla="*/ 201 w 1256"/>
                  <a:gd name="T57" fmla="*/ 153 h 922"/>
                  <a:gd name="T58" fmla="*/ 226 w 1256"/>
                  <a:gd name="T59" fmla="*/ 135 h 922"/>
                  <a:gd name="T60" fmla="*/ 250 w 1256"/>
                  <a:gd name="T61" fmla="*/ 115 h 922"/>
                  <a:gd name="T62" fmla="*/ 276 w 1256"/>
                  <a:gd name="T63" fmla="*/ 96 h 922"/>
                  <a:gd name="T64" fmla="*/ 300 w 1256"/>
                  <a:gd name="T65" fmla="*/ 76 h 922"/>
                  <a:gd name="T66" fmla="*/ 326 w 1256"/>
                  <a:gd name="T67" fmla="*/ 56 h 922"/>
                  <a:gd name="T68" fmla="*/ 351 w 1256"/>
                  <a:gd name="T69" fmla="*/ 38 h 922"/>
                  <a:gd name="T70" fmla="*/ 376 w 1256"/>
                  <a:gd name="T71" fmla="*/ 18 h 922"/>
                  <a:gd name="T72" fmla="*/ 401 w 1256"/>
                  <a:gd name="T73" fmla="*/ 0 h 9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56"/>
                  <a:gd name="T112" fmla="*/ 0 h 922"/>
                  <a:gd name="T113" fmla="*/ 1256 w 1256"/>
                  <a:gd name="T114" fmla="*/ 922 h 9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56" h="922">
                    <a:moveTo>
                      <a:pt x="1201" y="0"/>
                    </a:moveTo>
                    <a:lnTo>
                      <a:pt x="1213" y="6"/>
                    </a:lnTo>
                    <a:lnTo>
                      <a:pt x="1231" y="13"/>
                    </a:lnTo>
                    <a:lnTo>
                      <a:pt x="1243" y="19"/>
                    </a:lnTo>
                    <a:lnTo>
                      <a:pt x="1256" y="25"/>
                    </a:lnTo>
                    <a:lnTo>
                      <a:pt x="1177" y="85"/>
                    </a:lnTo>
                    <a:lnTo>
                      <a:pt x="1098" y="139"/>
                    </a:lnTo>
                    <a:lnTo>
                      <a:pt x="1021" y="194"/>
                    </a:lnTo>
                    <a:lnTo>
                      <a:pt x="942" y="248"/>
                    </a:lnTo>
                    <a:lnTo>
                      <a:pt x="863" y="308"/>
                    </a:lnTo>
                    <a:lnTo>
                      <a:pt x="784" y="362"/>
                    </a:lnTo>
                    <a:lnTo>
                      <a:pt x="707" y="417"/>
                    </a:lnTo>
                    <a:lnTo>
                      <a:pt x="628" y="477"/>
                    </a:lnTo>
                    <a:lnTo>
                      <a:pt x="549" y="530"/>
                    </a:lnTo>
                    <a:lnTo>
                      <a:pt x="472" y="584"/>
                    </a:lnTo>
                    <a:lnTo>
                      <a:pt x="393" y="638"/>
                    </a:lnTo>
                    <a:lnTo>
                      <a:pt x="314" y="698"/>
                    </a:lnTo>
                    <a:lnTo>
                      <a:pt x="235" y="753"/>
                    </a:lnTo>
                    <a:lnTo>
                      <a:pt x="158" y="807"/>
                    </a:lnTo>
                    <a:lnTo>
                      <a:pt x="85" y="867"/>
                    </a:lnTo>
                    <a:lnTo>
                      <a:pt x="0" y="922"/>
                    </a:lnTo>
                    <a:lnTo>
                      <a:pt x="79" y="861"/>
                    </a:lnTo>
                    <a:lnTo>
                      <a:pt x="151" y="801"/>
                    </a:lnTo>
                    <a:lnTo>
                      <a:pt x="224" y="747"/>
                    </a:lnTo>
                    <a:lnTo>
                      <a:pt x="302" y="693"/>
                    </a:lnTo>
                    <a:lnTo>
                      <a:pt x="374" y="633"/>
                    </a:lnTo>
                    <a:lnTo>
                      <a:pt x="453" y="573"/>
                    </a:lnTo>
                    <a:lnTo>
                      <a:pt x="525" y="518"/>
                    </a:lnTo>
                    <a:lnTo>
                      <a:pt x="603" y="458"/>
                    </a:lnTo>
                    <a:lnTo>
                      <a:pt x="677" y="404"/>
                    </a:lnTo>
                    <a:lnTo>
                      <a:pt x="748" y="344"/>
                    </a:lnTo>
                    <a:lnTo>
                      <a:pt x="827" y="289"/>
                    </a:lnTo>
                    <a:lnTo>
                      <a:pt x="899" y="229"/>
                    </a:lnTo>
                    <a:lnTo>
                      <a:pt x="978" y="169"/>
                    </a:lnTo>
                    <a:lnTo>
                      <a:pt x="1051" y="115"/>
                    </a:lnTo>
                    <a:lnTo>
                      <a:pt x="1128" y="55"/>
                    </a:lnTo>
                    <a:lnTo>
                      <a:pt x="1201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7" name="Freeform 331"/>
              <p:cNvSpPr>
                <a:spLocks/>
              </p:cNvSpPr>
              <p:nvPr/>
            </p:nvSpPr>
            <p:spPr bwMode="auto">
              <a:xfrm>
                <a:off x="1854" y="1744"/>
                <a:ext cx="424" cy="303"/>
              </a:xfrm>
              <a:custGeom>
                <a:avLst/>
                <a:gdLst>
                  <a:gd name="T0" fmla="*/ 408 w 1273"/>
                  <a:gd name="T1" fmla="*/ 0 h 909"/>
                  <a:gd name="T2" fmla="*/ 412 w 1273"/>
                  <a:gd name="T3" fmla="*/ 2 h 909"/>
                  <a:gd name="T4" fmla="*/ 416 w 1273"/>
                  <a:gd name="T5" fmla="*/ 4 h 909"/>
                  <a:gd name="T6" fmla="*/ 420 w 1273"/>
                  <a:gd name="T7" fmla="*/ 6 h 909"/>
                  <a:gd name="T8" fmla="*/ 424 w 1273"/>
                  <a:gd name="T9" fmla="*/ 8 h 909"/>
                  <a:gd name="T10" fmla="*/ 398 w 1273"/>
                  <a:gd name="T11" fmla="*/ 28 h 909"/>
                  <a:gd name="T12" fmla="*/ 372 w 1273"/>
                  <a:gd name="T13" fmla="*/ 46 h 909"/>
                  <a:gd name="T14" fmla="*/ 346 w 1273"/>
                  <a:gd name="T15" fmla="*/ 64 h 909"/>
                  <a:gd name="T16" fmla="*/ 317 w 1273"/>
                  <a:gd name="T17" fmla="*/ 82 h 909"/>
                  <a:gd name="T18" fmla="*/ 292 w 1273"/>
                  <a:gd name="T19" fmla="*/ 100 h 909"/>
                  <a:gd name="T20" fmla="*/ 265 w 1273"/>
                  <a:gd name="T21" fmla="*/ 118 h 909"/>
                  <a:gd name="T22" fmla="*/ 239 w 1273"/>
                  <a:gd name="T23" fmla="*/ 136 h 909"/>
                  <a:gd name="T24" fmla="*/ 213 w 1273"/>
                  <a:gd name="T25" fmla="*/ 156 h 909"/>
                  <a:gd name="T26" fmla="*/ 185 w 1273"/>
                  <a:gd name="T27" fmla="*/ 175 h 909"/>
                  <a:gd name="T28" fmla="*/ 159 w 1273"/>
                  <a:gd name="T29" fmla="*/ 193 h 909"/>
                  <a:gd name="T30" fmla="*/ 133 w 1273"/>
                  <a:gd name="T31" fmla="*/ 210 h 909"/>
                  <a:gd name="T32" fmla="*/ 107 w 1273"/>
                  <a:gd name="T33" fmla="*/ 228 h 909"/>
                  <a:gd name="T34" fmla="*/ 81 w 1273"/>
                  <a:gd name="T35" fmla="*/ 247 h 909"/>
                  <a:gd name="T36" fmla="*/ 54 w 1273"/>
                  <a:gd name="T37" fmla="*/ 265 h 909"/>
                  <a:gd name="T38" fmla="*/ 28 w 1273"/>
                  <a:gd name="T39" fmla="*/ 285 h 909"/>
                  <a:gd name="T40" fmla="*/ 0 w 1273"/>
                  <a:gd name="T41" fmla="*/ 303 h 909"/>
                  <a:gd name="T42" fmla="*/ 26 w 1273"/>
                  <a:gd name="T43" fmla="*/ 283 h 909"/>
                  <a:gd name="T44" fmla="*/ 53 w 1273"/>
                  <a:gd name="T45" fmla="*/ 265 h 909"/>
                  <a:gd name="T46" fmla="*/ 76 w 1273"/>
                  <a:gd name="T47" fmla="*/ 245 h 909"/>
                  <a:gd name="T48" fmla="*/ 103 w 1273"/>
                  <a:gd name="T49" fmla="*/ 227 h 909"/>
                  <a:gd name="T50" fmla="*/ 127 w 1273"/>
                  <a:gd name="T51" fmla="*/ 207 h 909"/>
                  <a:gd name="T52" fmla="*/ 153 w 1273"/>
                  <a:gd name="T53" fmla="*/ 188 h 909"/>
                  <a:gd name="T54" fmla="*/ 179 w 1273"/>
                  <a:gd name="T55" fmla="*/ 170 h 909"/>
                  <a:gd name="T56" fmla="*/ 203 w 1273"/>
                  <a:gd name="T57" fmla="*/ 150 h 909"/>
                  <a:gd name="T58" fmla="*/ 229 w 1273"/>
                  <a:gd name="T59" fmla="*/ 132 h 909"/>
                  <a:gd name="T60" fmla="*/ 253 w 1273"/>
                  <a:gd name="T61" fmla="*/ 112 h 909"/>
                  <a:gd name="T62" fmla="*/ 279 w 1273"/>
                  <a:gd name="T63" fmla="*/ 94 h 909"/>
                  <a:gd name="T64" fmla="*/ 305 w 1273"/>
                  <a:gd name="T65" fmla="*/ 74 h 909"/>
                  <a:gd name="T66" fmla="*/ 329 w 1273"/>
                  <a:gd name="T67" fmla="*/ 56 h 909"/>
                  <a:gd name="T68" fmla="*/ 356 w 1273"/>
                  <a:gd name="T69" fmla="*/ 38 h 909"/>
                  <a:gd name="T70" fmla="*/ 382 w 1273"/>
                  <a:gd name="T71" fmla="*/ 18 h 909"/>
                  <a:gd name="T72" fmla="*/ 408 w 1273"/>
                  <a:gd name="T73" fmla="*/ 0 h 9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73"/>
                  <a:gd name="T112" fmla="*/ 0 h 909"/>
                  <a:gd name="T113" fmla="*/ 1273 w 1273"/>
                  <a:gd name="T114" fmla="*/ 909 h 9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73" h="909">
                    <a:moveTo>
                      <a:pt x="1225" y="0"/>
                    </a:moveTo>
                    <a:lnTo>
                      <a:pt x="1237" y="6"/>
                    </a:lnTo>
                    <a:lnTo>
                      <a:pt x="1248" y="12"/>
                    </a:lnTo>
                    <a:lnTo>
                      <a:pt x="1261" y="17"/>
                    </a:lnTo>
                    <a:lnTo>
                      <a:pt x="1273" y="23"/>
                    </a:lnTo>
                    <a:lnTo>
                      <a:pt x="1195" y="83"/>
                    </a:lnTo>
                    <a:lnTo>
                      <a:pt x="1117" y="138"/>
                    </a:lnTo>
                    <a:lnTo>
                      <a:pt x="1038" y="192"/>
                    </a:lnTo>
                    <a:lnTo>
                      <a:pt x="953" y="246"/>
                    </a:lnTo>
                    <a:lnTo>
                      <a:pt x="876" y="301"/>
                    </a:lnTo>
                    <a:lnTo>
                      <a:pt x="797" y="355"/>
                    </a:lnTo>
                    <a:lnTo>
                      <a:pt x="718" y="409"/>
                    </a:lnTo>
                    <a:lnTo>
                      <a:pt x="639" y="469"/>
                    </a:lnTo>
                    <a:lnTo>
                      <a:pt x="555" y="524"/>
                    </a:lnTo>
                    <a:lnTo>
                      <a:pt x="477" y="578"/>
                    </a:lnTo>
                    <a:lnTo>
                      <a:pt x="398" y="631"/>
                    </a:lnTo>
                    <a:lnTo>
                      <a:pt x="320" y="685"/>
                    </a:lnTo>
                    <a:lnTo>
                      <a:pt x="242" y="740"/>
                    </a:lnTo>
                    <a:lnTo>
                      <a:pt x="163" y="794"/>
                    </a:lnTo>
                    <a:lnTo>
                      <a:pt x="85" y="854"/>
                    </a:lnTo>
                    <a:lnTo>
                      <a:pt x="0" y="909"/>
                    </a:lnTo>
                    <a:lnTo>
                      <a:pt x="79" y="848"/>
                    </a:lnTo>
                    <a:lnTo>
                      <a:pt x="158" y="794"/>
                    </a:lnTo>
                    <a:lnTo>
                      <a:pt x="229" y="734"/>
                    </a:lnTo>
                    <a:lnTo>
                      <a:pt x="308" y="680"/>
                    </a:lnTo>
                    <a:lnTo>
                      <a:pt x="380" y="620"/>
                    </a:lnTo>
                    <a:lnTo>
                      <a:pt x="459" y="565"/>
                    </a:lnTo>
                    <a:lnTo>
                      <a:pt x="538" y="511"/>
                    </a:lnTo>
                    <a:lnTo>
                      <a:pt x="609" y="451"/>
                    </a:lnTo>
                    <a:lnTo>
                      <a:pt x="688" y="396"/>
                    </a:lnTo>
                    <a:lnTo>
                      <a:pt x="761" y="336"/>
                    </a:lnTo>
                    <a:lnTo>
                      <a:pt x="838" y="282"/>
                    </a:lnTo>
                    <a:lnTo>
                      <a:pt x="917" y="222"/>
                    </a:lnTo>
                    <a:lnTo>
                      <a:pt x="989" y="168"/>
                    </a:lnTo>
                    <a:lnTo>
                      <a:pt x="1068" y="115"/>
                    </a:lnTo>
                    <a:lnTo>
                      <a:pt x="1147" y="53"/>
                    </a:lnTo>
                    <a:lnTo>
                      <a:pt x="1225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8" name="Freeform 332"/>
              <p:cNvSpPr>
                <a:spLocks/>
              </p:cNvSpPr>
              <p:nvPr/>
            </p:nvSpPr>
            <p:spPr bwMode="auto">
              <a:xfrm>
                <a:off x="1854" y="1748"/>
                <a:ext cx="430" cy="299"/>
              </a:xfrm>
              <a:custGeom>
                <a:avLst/>
                <a:gdLst>
                  <a:gd name="T0" fmla="*/ 414 w 1291"/>
                  <a:gd name="T1" fmla="*/ 0 h 897"/>
                  <a:gd name="T2" fmla="*/ 418 w 1291"/>
                  <a:gd name="T3" fmla="*/ 2 h 897"/>
                  <a:gd name="T4" fmla="*/ 422 w 1291"/>
                  <a:gd name="T5" fmla="*/ 4 h 897"/>
                  <a:gd name="T6" fmla="*/ 426 w 1291"/>
                  <a:gd name="T7" fmla="*/ 6 h 897"/>
                  <a:gd name="T8" fmla="*/ 430 w 1291"/>
                  <a:gd name="T9" fmla="*/ 8 h 897"/>
                  <a:gd name="T10" fmla="*/ 404 w 1291"/>
                  <a:gd name="T11" fmla="*/ 28 h 897"/>
                  <a:gd name="T12" fmla="*/ 376 w 1291"/>
                  <a:gd name="T13" fmla="*/ 44 h 897"/>
                  <a:gd name="T14" fmla="*/ 350 w 1291"/>
                  <a:gd name="T15" fmla="*/ 62 h 897"/>
                  <a:gd name="T16" fmla="*/ 324 w 1291"/>
                  <a:gd name="T17" fmla="*/ 82 h 897"/>
                  <a:gd name="T18" fmla="*/ 297 w 1291"/>
                  <a:gd name="T19" fmla="*/ 100 h 897"/>
                  <a:gd name="T20" fmla="*/ 269 w 1291"/>
                  <a:gd name="T21" fmla="*/ 116 h 897"/>
                  <a:gd name="T22" fmla="*/ 243 w 1291"/>
                  <a:gd name="T23" fmla="*/ 134 h 897"/>
                  <a:gd name="T24" fmla="*/ 217 w 1291"/>
                  <a:gd name="T25" fmla="*/ 154 h 897"/>
                  <a:gd name="T26" fmla="*/ 189 w 1291"/>
                  <a:gd name="T27" fmla="*/ 173 h 897"/>
                  <a:gd name="T28" fmla="*/ 163 w 1291"/>
                  <a:gd name="T29" fmla="*/ 191 h 897"/>
                  <a:gd name="T30" fmla="*/ 135 w 1291"/>
                  <a:gd name="T31" fmla="*/ 206 h 897"/>
                  <a:gd name="T32" fmla="*/ 109 w 1291"/>
                  <a:gd name="T33" fmla="*/ 227 h 897"/>
                  <a:gd name="T34" fmla="*/ 81 w 1291"/>
                  <a:gd name="T35" fmla="*/ 244 h 897"/>
                  <a:gd name="T36" fmla="*/ 54 w 1291"/>
                  <a:gd name="T37" fmla="*/ 263 h 897"/>
                  <a:gd name="T38" fmla="*/ 28 w 1291"/>
                  <a:gd name="T39" fmla="*/ 281 h 897"/>
                  <a:gd name="T40" fmla="*/ 0 w 1291"/>
                  <a:gd name="T41" fmla="*/ 299 h 897"/>
                  <a:gd name="T42" fmla="*/ 26 w 1291"/>
                  <a:gd name="T43" fmla="*/ 281 h 897"/>
                  <a:gd name="T44" fmla="*/ 53 w 1291"/>
                  <a:gd name="T45" fmla="*/ 261 h 897"/>
                  <a:gd name="T46" fmla="*/ 78 w 1291"/>
                  <a:gd name="T47" fmla="*/ 243 h 897"/>
                  <a:gd name="T48" fmla="*/ 105 w 1291"/>
                  <a:gd name="T49" fmla="*/ 224 h 897"/>
                  <a:gd name="T50" fmla="*/ 129 w 1291"/>
                  <a:gd name="T51" fmla="*/ 204 h 897"/>
                  <a:gd name="T52" fmla="*/ 155 w 1291"/>
                  <a:gd name="T53" fmla="*/ 186 h 897"/>
                  <a:gd name="T54" fmla="*/ 181 w 1291"/>
                  <a:gd name="T55" fmla="*/ 168 h 897"/>
                  <a:gd name="T56" fmla="*/ 207 w 1291"/>
                  <a:gd name="T57" fmla="*/ 148 h 897"/>
                  <a:gd name="T58" fmla="*/ 233 w 1291"/>
                  <a:gd name="T59" fmla="*/ 131 h 897"/>
                  <a:gd name="T60" fmla="*/ 259 w 1291"/>
                  <a:gd name="T61" fmla="*/ 112 h 897"/>
                  <a:gd name="T62" fmla="*/ 285 w 1291"/>
                  <a:gd name="T63" fmla="*/ 92 h 897"/>
                  <a:gd name="T64" fmla="*/ 309 w 1291"/>
                  <a:gd name="T65" fmla="*/ 74 h 897"/>
                  <a:gd name="T66" fmla="*/ 336 w 1291"/>
                  <a:gd name="T67" fmla="*/ 56 h 897"/>
                  <a:gd name="T68" fmla="*/ 362 w 1291"/>
                  <a:gd name="T69" fmla="*/ 36 h 897"/>
                  <a:gd name="T70" fmla="*/ 388 w 1291"/>
                  <a:gd name="T71" fmla="*/ 18 h 897"/>
                  <a:gd name="T72" fmla="*/ 414 w 1291"/>
                  <a:gd name="T73" fmla="*/ 0 h 89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1"/>
                  <a:gd name="T112" fmla="*/ 0 h 897"/>
                  <a:gd name="T113" fmla="*/ 1291 w 1291"/>
                  <a:gd name="T114" fmla="*/ 897 h 89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1" h="897">
                    <a:moveTo>
                      <a:pt x="1243" y="0"/>
                    </a:moveTo>
                    <a:lnTo>
                      <a:pt x="1256" y="5"/>
                    </a:lnTo>
                    <a:lnTo>
                      <a:pt x="1267" y="11"/>
                    </a:lnTo>
                    <a:lnTo>
                      <a:pt x="1280" y="18"/>
                    </a:lnTo>
                    <a:lnTo>
                      <a:pt x="1291" y="24"/>
                    </a:lnTo>
                    <a:lnTo>
                      <a:pt x="1213" y="84"/>
                    </a:lnTo>
                    <a:lnTo>
                      <a:pt x="1128" y="133"/>
                    </a:lnTo>
                    <a:lnTo>
                      <a:pt x="1051" y="186"/>
                    </a:lnTo>
                    <a:lnTo>
                      <a:pt x="972" y="247"/>
                    </a:lnTo>
                    <a:lnTo>
                      <a:pt x="893" y="300"/>
                    </a:lnTo>
                    <a:lnTo>
                      <a:pt x="808" y="349"/>
                    </a:lnTo>
                    <a:lnTo>
                      <a:pt x="731" y="403"/>
                    </a:lnTo>
                    <a:lnTo>
                      <a:pt x="652" y="463"/>
                    </a:lnTo>
                    <a:lnTo>
                      <a:pt x="568" y="518"/>
                    </a:lnTo>
                    <a:lnTo>
                      <a:pt x="489" y="572"/>
                    </a:lnTo>
                    <a:lnTo>
                      <a:pt x="404" y="619"/>
                    </a:lnTo>
                    <a:lnTo>
                      <a:pt x="327" y="681"/>
                    </a:lnTo>
                    <a:lnTo>
                      <a:pt x="242" y="733"/>
                    </a:lnTo>
                    <a:lnTo>
                      <a:pt x="163" y="788"/>
                    </a:lnTo>
                    <a:lnTo>
                      <a:pt x="85" y="842"/>
                    </a:lnTo>
                    <a:lnTo>
                      <a:pt x="0" y="897"/>
                    </a:lnTo>
                    <a:lnTo>
                      <a:pt x="79" y="842"/>
                    </a:lnTo>
                    <a:lnTo>
                      <a:pt x="158" y="782"/>
                    </a:lnTo>
                    <a:lnTo>
                      <a:pt x="235" y="728"/>
                    </a:lnTo>
                    <a:lnTo>
                      <a:pt x="314" y="673"/>
                    </a:lnTo>
                    <a:lnTo>
                      <a:pt x="387" y="613"/>
                    </a:lnTo>
                    <a:lnTo>
                      <a:pt x="464" y="559"/>
                    </a:lnTo>
                    <a:lnTo>
                      <a:pt x="543" y="505"/>
                    </a:lnTo>
                    <a:lnTo>
                      <a:pt x="622" y="445"/>
                    </a:lnTo>
                    <a:lnTo>
                      <a:pt x="699" y="392"/>
                    </a:lnTo>
                    <a:lnTo>
                      <a:pt x="778" y="337"/>
                    </a:lnTo>
                    <a:lnTo>
                      <a:pt x="857" y="277"/>
                    </a:lnTo>
                    <a:lnTo>
                      <a:pt x="929" y="223"/>
                    </a:lnTo>
                    <a:lnTo>
                      <a:pt x="1008" y="169"/>
                    </a:lnTo>
                    <a:lnTo>
                      <a:pt x="1086" y="108"/>
                    </a:lnTo>
                    <a:lnTo>
                      <a:pt x="1165" y="54"/>
                    </a:lnTo>
                    <a:lnTo>
                      <a:pt x="1243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9" name="Freeform 333"/>
              <p:cNvSpPr>
                <a:spLocks/>
              </p:cNvSpPr>
              <p:nvPr/>
            </p:nvSpPr>
            <p:spPr bwMode="auto">
              <a:xfrm>
                <a:off x="1854" y="1750"/>
                <a:ext cx="439" cy="297"/>
              </a:xfrm>
              <a:custGeom>
                <a:avLst/>
                <a:gdLst>
                  <a:gd name="T0" fmla="*/ 421 w 1316"/>
                  <a:gd name="T1" fmla="*/ 0 h 892"/>
                  <a:gd name="T2" fmla="*/ 425 w 1316"/>
                  <a:gd name="T3" fmla="*/ 2 h 892"/>
                  <a:gd name="T4" fmla="*/ 431 w 1316"/>
                  <a:gd name="T5" fmla="*/ 4 h 892"/>
                  <a:gd name="T6" fmla="*/ 435 w 1316"/>
                  <a:gd name="T7" fmla="*/ 8 h 892"/>
                  <a:gd name="T8" fmla="*/ 439 w 1316"/>
                  <a:gd name="T9" fmla="*/ 10 h 892"/>
                  <a:gd name="T10" fmla="*/ 411 w 1316"/>
                  <a:gd name="T11" fmla="*/ 28 h 892"/>
                  <a:gd name="T12" fmla="*/ 383 w 1316"/>
                  <a:gd name="T13" fmla="*/ 46 h 892"/>
                  <a:gd name="T14" fmla="*/ 356 w 1316"/>
                  <a:gd name="T15" fmla="*/ 63 h 892"/>
                  <a:gd name="T16" fmla="*/ 328 w 1316"/>
                  <a:gd name="T17" fmla="*/ 83 h 892"/>
                  <a:gd name="T18" fmla="*/ 302 w 1316"/>
                  <a:gd name="T19" fmla="*/ 101 h 892"/>
                  <a:gd name="T20" fmla="*/ 274 w 1316"/>
                  <a:gd name="T21" fmla="*/ 116 h 892"/>
                  <a:gd name="T22" fmla="*/ 248 w 1316"/>
                  <a:gd name="T23" fmla="*/ 135 h 892"/>
                  <a:gd name="T24" fmla="*/ 220 w 1316"/>
                  <a:gd name="T25" fmla="*/ 152 h 892"/>
                  <a:gd name="T26" fmla="*/ 191 w 1316"/>
                  <a:gd name="T27" fmla="*/ 171 h 892"/>
                  <a:gd name="T28" fmla="*/ 165 w 1316"/>
                  <a:gd name="T29" fmla="*/ 189 h 892"/>
                  <a:gd name="T30" fmla="*/ 137 w 1316"/>
                  <a:gd name="T31" fmla="*/ 207 h 892"/>
                  <a:gd name="T32" fmla="*/ 111 w 1316"/>
                  <a:gd name="T33" fmla="*/ 225 h 892"/>
                  <a:gd name="T34" fmla="*/ 83 w 1316"/>
                  <a:gd name="T35" fmla="*/ 242 h 892"/>
                  <a:gd name="T36" fmla="*/ 56 w 1316"/>
                  <a:gd name="T37" fmla="*/ 261 h 892"/>
                  <a:gd name="T38" fmla="*/ 28 w 1316"/>
                  <a:gd name="T39" fmla="*/ 279 h 892"/>
                  <a:gd name="T40" fmla="*/ 0 w 1316"/>
                  <a:gd name="T41" fmla="*/ 297 h 892"/>
                  <a:gd name="T42" fmla="*/ 28 w 1316"/>
                  <a:gd name="T43" fmla="*/ 279 h 892"/>
                  <a:gd name="T44" fmla="*/ 53 w 1316"/>
                  <a:gd name="T45" fmla="*/ 259 h 892"/>
                  <a:gd name="T46" fmla="*/ 78 w 1316"/>
                  <a:gd name="T47" fmla="*/ 241 h 892"/>
                  <a:gd name="T48" fmla="*/ 107 w 1316"/>
                  <a:gd name="T49" fmla="*/ 222 h 892"/>
                  <a:gd name="T50" fmla="*/ 131 w 1316"/>
                  <a:gd name="T51" fmla="*/ 204 h 892"/>
                  <a:gd name="T52" fmla="*/ 159 w 1316"/>
                  <a:gd name="T53" fmla="*/ 184 h 892"/>
                  <a:gd name="T54" fmla="*/ 185 w 1316"/>
                  <a:gd name="T55" fmla="*/ 166 h 892"/>
                  <a:gd name="T56" fmla="*/ 211 w 1316"/>
                  <a:gd name="T57" fmla="*/ 149 h 892"/>
                  <a:gd name="T58" fmla="*/ 238 w 1316"/>
                  <a:gd name="T59" fmla="*/ 131 h 892"/>
                  <a:gd name="T60" fmla="*/ 264 w 1316"/>
                  <a:gd name="T61" fmla="*/ 113 h 892"/>
                  <a:gd name="T62" fmla="*/ 290 w 1316"/>
                  <a:gd name="T63" fmla="*/ 93 h 892"/>
                  <a:gd name="T64" fmla="*/ 316 w 1316"/>
                  <a:gd name="T65" fmla="*/ 75 h 892"/>
                  <a:gd name="T66" fmla="*/ 342 w 1316"/>
                  <a:gd name="T67" fmla="*/ 56 h 892"/>
                  <a:gd name="T68" fmla="*/ 368 w 1316"/>
                  <a:gd name="T69" fmla="*/ 38 h 892"/>
                  <a:gd name="T70" fmla="*/ 394 w 1316"/>
                  <a:gd name="T71" fmla="*/ 20 h 892"/>
                  <a:gd name="T72" fmla="*/ 421 w 1316"/>
                  <a:gd name="T73" fmla="*/ 0 h 8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16"/>
                  <a:gd name="T112" fmla="*/ 0 h 892"/>
                  <a:gd name="T113" fmla="*/ 1316 w 1316"/>
                  <a:gd name="T114" fmla="*/ 892 h 8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16" h="892">
                    <a:moveTo>
                      <a:pt x="1261" y="0"/>
                    </a:moveTo>
                    <a:lnTo>
                      <a:pt x="1273" y="6"/>
                    </a:lnTo>
                    <a:lnTo>
                      <a:pt x="1291" y="13"/>
                    </a:lnTo>
                    <a:lnTo>
                      <a:pt x="1303" y="25"/>
                    </a:lnTo>
                    <a:lnTo>
                      <a:pt x="1316" y="30"/>
                    </a:lnTo>
                    <a:lnTo>
                      <a:pt x="1231" y="85"/>
                    </a:lnTo>
                    <a:lnTo>
                      <a:pt x="1147" y="139"/>
                    </a:lnTo>
                    <a:lnTo>
                      <a:pt x="1068" y="188"/>
                    </a:lnTo>
                    <a:lnTo>
                      <a:pt x="983" y="248"/>
                    </a:lnTo>
                    <a:lnTo>
                      <a:pt x="906" y="302"/>
                    </a:lnTo>
                    <a:lnTo>
                      <a:pt x="821" y="349"/>
                    </a:lnTo>
                    <a:lnTo>
                      <a:pt x="742" y="404"/>
                    </a:lnTo>
                    <a:lnTo>
                      <a:pt x="658" y="458"/>
                    </a:lnTo>
                    <a:lnTo>
                      <a:pt x="573" y="513"/>
                    </a:lnTo>
                    <a:lnTo>
                      <a:pt x="495" y="567"/>
                    </a:lnTo>
                    <a:lnTo>
                      <a:pt x="410" y="621"/>
                    </a:lnTo>
                    <a:lnTo>
                      <a:pt x="333" y="676"/>
                    </a:lnTo>
                    <a:lnTo>
                      <a:pt x="248" y="728"/>
                    </a:lnTo>
                    <a:lnTo>
                      <a:pt x="169" y="783"/>
                    </a:lnTo>
                    <a:lnTo>
                      <a:pt x="85" y="837"/>
                    </a:lnTo>
                    <a:lnTo>
                      <a:pt x="0" y="892"/>
                    </a:lnTo>
                    <a:lnTo>
                      <a:pt x="85" y="837"/>
                    </a:lnTo>
                    <a:lnTo>
                      <a:pt x="158" y="777"/>
                    </a:lnTo>
                    <a:lnTo>
                      <a:pt x="235" y="723"/>
                    </a:lnTo>
                    <a:lnTo>
                      <a:pt x="320" y="668"/>
                    </a:lnTo>
                    <a:lnTo>
                      <a:pt x="393" y="614"/>
                    </a:lnTo>
                    <a:lnTo>
                      <a:pt x="477" y="554"/>
                    </a:lnTo>
                    <a:lnTo>
                      <a:pt x="555" y="500"/>
                    </a:lnTo>
                    <a:lnTo>
                      <a:pt x="634" y="447"/>
                    </a:lnTo>
                    <a:lnTo>
                      <a:pt x="712" y="392"/>
                    </a:lnTo>
                    <a:lnTo>
                      <a:pt x="791" y="338"/>
                    </a:lnTo>
                    <a:lnTo>
                      <a:pt x="869" y="278"/>
                    </a:lnTo>
                    <a:lnTo>
                      <a:pt x="947" y="224"/>
                    </a:lnTo>
                    <a:lnTo>
                      <a:pt x="1026" y="169"/>
                    </a:lnTo>
                    <a:lnTo>
                      <a:pt x="1104" y="115"/>
                    </a:lnTo>
                    <a:lnTo>
                      <a:pt x="1182" y="61"/>
                    </a:lnTo>
                    <a:lnTo>
                      <a:pt x="1261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0" name="Freeform 334"/>
              <p:cNvSpPr>
                <a:spLocks/>
              </p:cNvSpPr>
              <p:nvPr/>
            </p:nvSpPr>
            <p:spPr bwMode="auto">
              <a:xfrm>
                <a:off x="1854" y="1754"/>
                <a:ext cx="444" cy="293"/>
              </a:xfrm>
              <a:custGeom>
                <a:avLst/>
                <a:gdLst>
                  <a:gd name="T0" fmla="*/ 426 w 1333"/>
                  <a:gd name="T1" fmla="*/ 0 h 879"/>
                  <a:gd name="T2" fmla="*/ 430 w 1333"/>
                  <a:gd name="T3" fmla="*/ 2 h 879"/>
                  <a:gd name="T4" fmla="*/ 436 w 1333"/>
                  <a:gd name="T5" fmla="*/ 4 h 879"/>
                  <a:gd name="T6" fmla="*/ 440 w 1333"/>
                  <a:gd name="T7" fmla="*/ 8 h 879"/>
                  <a:gd name="T8" fmla="*/ 444 w 1333"/>
                  <a:gd name="T9" fmla="*/ 10 h 879"/>
                  <a:gd name="T10" fmla="*/ 416 w 1333"/>
                  <a:gd name="T11" fmla="*/ 28 h 879"/>
                  <a:gd name="T12" fmla="*/ 388 w 1333"/>
                  <a:gd name="T13" fmla="*/ 46 h 879"/>
                  <a:gd name="T14" fmla="*/ 362 w 1333"/>
                  <a:gd name="T15" fmla="*/ 62 h 879"/>
                  <a:gd name="T16" fmla="*/ 332 w 1333"/>
                  <a:gd name="T17" fmla="*/ 80 h 879"/>
                  <a:gd name="T18" fmla="*/ 305 w 1333"/>
                  <a:gd name="T19" fmla="*/ 98 h 879"/>
                  <a:gd name="T20" fmla="*/ 277 w 1333"/>
                  <a:gd name="T21" fmla="*/ 116 h 879"/>
                  <a:gd name="T22" fmla="*/ 249 w 1333"/>
                  <a:gd name="T23" fmla="*/ 132 h 879"/>
                  <a:gd name="T24" fmla="*/ 223 w 1333"/>
                  <a:gd name="T25" fmla="*/ 150 h 879"/>
                  <a:gd name="T26" fmla="*/ 195 w 1333"/>
                  <a:gd name="T27" fmla="*/ 168 h 879"/>
                  <a:gd name="T28" fmla="*/ 167 w 1333"/>
                  <a:gd name="T29" fmla="*/ 187 h 879"/>
                  <a:gd name="T30" fmla="*/ 139 w 1333"/>
                  <a:gd name="T31" fmla="*/ 205 h 879"/>
                  <a:gd name="T32" fmla="*/ 113 w 1333"/>
                  <a:gd name="T33" fmla="*/ 223 h 879"/>
                  <a:gd name="T34" fmla="*/ 85 w 1333"/>
                  <a:gd name="T35" fmla="*/ 238 h 879"/>
                  <a:gd name="T36" fmla="*/ 56 w 1333"/>
                  <a:gd name="T37" fmla="*/ 257 h 879"/>
                  <a:gd name="T38" fmla="*/ 28 w 1333"/>
                  <a:gd name="T39" fmla="*/ 275 h 879"/>
                  <a:gd name="T40" fmla="*/ 0 w 1333"/>
                  <a:gd name="T41" fmla="*/ 293 h 879"/>
                  <a:gd name="T42" fmla="*/ 28 w 1333"/>
                  <a:gd name="T43" fmla="*/ 275 h 879"/>
                  <a:gd name="T44" fmla="*/ 54 w 1333"/>
                  <a:gd name="T45" fmla="*/ 255 h 879"/>
                  <a:gd name="T46" fmla="*/ 81 w 1333"/>
                  <a:gd name="T47" fmla="*/ 237 h 879"/>
                  <a:gd name="T48" fmla="*/ 107 w 1333"/>
                  <a:gd name="T49" fmla="*/ 221 h 879"/>
                  <a:gd name="T50" fmla="*/ 133 w 1333"/>
                  <a:gd name="T51" fmla="*/ 200 h 879"/>
                  <a:gd name="T52" fmla="*/ 161 w 1333"/>
                  <a:gd name="T53" fmla="*/ 183 h 879"/>
                  <a:gd name="T54" fmla="*/ 187 w 1333"/>
                  <a:gd name="T55" fmla="*/ 165 h 879"/>
                  <a:gd name="T56" fmla="*/ 215 w 1333"/>
                  <a:gd name="T57" fmla="*/ 146 h 879"/>
                  <a:gd name="T58" fmla="*/ 241 w 1333"/>
                  <a:gd name="T59" fmla="*/ 128 h 879"/>
                  <a:gd name="T60" fmla="*/ 267 w 1333"/>
                  <a:gd name="T61" fmla="*/ 110 h 879"/>
                  <a:gd name="T62" fmla="*/ 293 w 1333"/>
                  <a:gd name="T63" fmla="*/ 92 h 879"/>
                  <a:gd name="T64" fmla="*/ 319 w 1333"/>
                  <a:gd name="T65" fmla="*/ 72 h 879"/>
                  <a:gd name="T66" fmla="*/ 347 w 1333"/>
                  <a:gd name="T67" fmla="*/ 56 h 879"/>
                  <a:gd name="T68" fmla="*/ 374 w 1333"/>
                  <a:gd name="T69" fmla="*/ 38 h 879"/>
                  <a:gd name="T70" fmla="*/ 400 w 1333"/>
                  <a:gd name="T71" fmla="*/ 20 h 879"/>
                  <a:gd name="T72" fmla="*/ 426 w 1333"/>
                  <a:gd name="T73" fmla="*/ 0 h 8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33"/>
                  <a:gd name="T112" fmla="*/ 0 h 879"/>
                  <a:gd name="T113" fmla="*/ 1333 w 1333"/>
                  <a:gd name="T114" fmla="*/ 879 h 8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33" h="879">
                    <a:moveTo>
                      <a:pt x="1280" y="0"/>
                    </a:moveTo>
                    <a:lnTo>
                      <a:pt x="1291" y="6"/>
                    </a:lnTo>
                    <a:lnTo>
                      <a:pt x="1310" y="12"/>
                    </a:lnTo>
                    <a:lnTo>
                      <a:pt x="1322" y="23"/>
                    </a:lnTo>
                    <a:lnTo>
                      <a:pt x="1333" y="30"/>
                    </a:lnTo>
                    <a:lnTo>
                      <a:pt x="1248" y="85"/>
                    </a:lnTo>
                    <a:lnTo>
                      <a:pt x="1165" y="138"/>
                    </a:lnTo>
                    <a:lnTo>
                      <a:pt x="1086" y="186"/>
                    </a:lnTo>
                    <a:lnTo>
                      <a:pt x="996" y="241"/>
                    </a:lnTo>
                    <a:lnTo>
                      <a:pt x="917" y="295"/>
                    </a:lnTo>
                    <a:lnTo>
                      <a:pt x="833" y="349"/>
                    </a:lnTo>
                    <a:lnTo>
                      <a:pt x="748" y="397"/>
                    </a:lnTo>
                    <a:lnTo>
                      <a:pt x="669" y="451"/>
                    </a:lnTo>
                    <a:lnTo>
                      <a:pt x="586" y="505"/>
                    </a:lnTo>
                    <a:lnTo>
                      <a:pt x="502" y="560"/>
                    </a:lnTo>
                    <a:lnTo>
                      <a:pt x="417" y="614"/>
                    </a:lnTo>
                    <a:lnTo>
                      <a:pt x="338" y="668"/>
                    </a:lnTo>
                    <a:lnTo>
                      <a:pt x="254" y="715"/>
                    </a:lnTo>
                    <a:lnTo>
                      <a:pt x="169" y="770"/>
                    </a:lnTo>
                    <a:lnTo>
                      <a:pt x="85" y="824"/>
                    </a:lnTo>
                    <a:lnTo>
                      <a:pt x="0" y="879"/>
                    </a:lnTo>
                    <a:lnTo>
                      <a:pt x="85" y="824"/>
                    </a:lnTo>
                    <a:lnTo>
                      <a:pt x="163" y="764"/>
                    </a:lnTo>
                    <a:lnTo>
                      <a:pt x="242" y="710"/>
                    </a:lnTo>
                    <a:lnTo>
                      <a:pt x="320" y="663"/>
                    </a:lnTo>
                    <a:lnTo>
                      <a:pt x="398" y="601"/>
                    </a:lnTo>
                    <a:lnTo>
                      <a:pt x="483" y="548"/>
                    </a:lnTo>
                    <a:lnTo>
                      <a:pt x="562" y="494"/>
                    </a:lnTo>
                    <a:lnTo>
                      <a:pt x="646" y="439"/>
                    </a:lnTo>
                    <a:lnTo>
                      <a:pt x="724" y="385"/>
                    </a:lnTo>
                    <a:lnTo>
                      <a:pt x="803" y="331"/>
                    </a:lnTo>
                    <a:lnTo>
                      <a:pt x="881" y="276"/>
                    </a:lnTo>
                    <a:lnTo>
                      <a:pt x="959" y="216"/>
                    </a:lnTo>
                    <a:lnTo>
                      <a:pt x="1043" y="168"/>
                    </a:lnTo>
                    <a:lnTo>
                      <a:pt x="1122" y="115"/>
                    </a:lnTo>
                    <a:lnTo>
                      <a:pt x="1201" y="60"/>
                    </a:lnTo>
                    <a:lnTo>
                      <a:pt x="1280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1" name="Freeform 335"/>
              <p:cNvSpPr>
                <a:spLocks/>
              </p:cNvSpPr>
              <p:nvPr/>
            </p:nvSpPr>
            <p:spPr bwMode="auto">
              <a:xfrm>
                <a:off x="1854" y="1758"/>
                <a:ext cx="451" cy="289"/>
              </a:xfrm>
              <a:custGeom>
                <a:avLst/>
                <a:gdLst>
                  <a:gd name="T0" fmla="*/ 433 w 1352"/>
                  <a:gd name="T1" fmla="*/ 0 h 867"/>
                  <a:gd name="T2" fmla="*/ 437 w 1352"/>
                  <a:gd name="T3" fmla="*/ 2 h 867"/>
                  <a:gd name="T4" fmla="*/ 443 w 1352"/>
                  <a:gd name="T5" fmla="*/ 4 h 867"/>
                  <a:gd name="T6" fmla="*/ 447 w 1352"/>
                  <a:gd name="T7" fmla="*/ 8 h 867"/>
                  <a:gd name="T8" fmla="*/ 451 w 1352"/>
                  <a:gd name="T9" fmla="*/ 10 h 867"/>
                  <a:gd name="T10" fmla="*/ 423 w 1352"/>
                  <a:gd name="T11" fmla="*/ 26 h 867"/>
                  <a:gd name="T12" fmla="*/ 394 w 1352"/>
                  <a:gd name="T13" fmla="*/ 44 h 867"/>
                  <a:gd name="T14" fmla="*/ 366 w 1352"/>
                  <a:gd name="T15" fmla="*/ 60 h 867"/>
                  <a:gd name="T16" fmla="*/ 338 w 1352"/>
                  <a:gd name="T17" fmla="*/ 78 h 867"/>
                  <a:gd name="T18" fmla="*/ 310 w 1352"/>
                  <a:gd name="T19" fmla="*/ 96 h 867"/>
                  <a:gd name="T20" fmla="*/ 282 w 1352"/>
                  <a:gd name="T21" fmla="*/ 114 h 867"/>
                  <a:gd name="T22" fmla="*/ 254 w 1352"/>
                  <a:gd name="T23" fmla="*/ 131 h 867"/>
                  <a:gd name="T24" fmla="*/ 226 w 1352"/>
                  <a:gd name="T25" fmla="*/ 148 h 867"/>
                  <a:gd name="T26" fmla="*/ 197 w 1352"/>
                  <a:gd name="T27" fmla="*/ 166 h 867"/>
                  <a:gd name="T28" fmla="*/ 169 w 1352"/>
                  <a:gd name="T29" fmla="*/ 183 h 867"/>
                  <a:gd name="T30" fmla="*/ 141 w 1352"/>
                  <a:gd name="T31" fmla="*/ 201 h 867"/>
                  <a:gd name="T32" fmla="*/ 113 w 1352"/>
                  <a:gd name="T33" fmla="*/ 219 h 867"/>
                  <a:gd name="T34" fmla="*/ 86 w 1352"/>
                  <a:gd name="T35" fmla="*/ 237 h 867"/>
                  <a:gd name="T36" fmla="*/ 56 w 1352"/>
                  <a:gd name="T37" fmla="*/ 253 h 867"/>
                  <a:gd name="T38" fmla="*/ 30 w 1352"/>
                  <a:gd name="T39" fmla="*/ 271 h 867"/>
                  <a:gd name="T40" fmla="*/ 0 w 1352"/>
                  <a:gd name="T41" fmla="*/ 289 h 867"/>
                  <a:gd name="T42" fmla="*/ 28 w 1352"/>
                  <a:gd name="T43" fmla="*/ 271 h 867"/>
                  <a:gd name="T44" fmla="*/ 54 w 1352"/>
                  <a:gd name="T45" fmla="*/ 253 h 867"/>
                  <a:gd name="T46" fmla="*/ 81 w 1352"/>
                  <a:gd name="T47" fmla="*/ 234 h 867"/>
                  <a:gd name="T48" fmla="*/ 109 w 1352"/>
                  <a:gd name="T49" fmla="*/ 217 h 867"/>
                  <a:gd name="T50" fmla="*/ 135 w 1352"/>
                  <a:gd name="T51" fmla="*/ 199 h 867"/>
                  <a:gd name="T52" fmla="*/ 163 w 1352"/>
                  <a:gd name="T53" fmla="*/ 181 h 867"/>
                  <a:gd name="T54" fmla="*/ 189 w 1352"/>
                  <a:gd name="T55" fmla="*/ 163 h 867"/>
                  <a:gd name="T56" fmla="*/ 217 w 1352"/>
                  <a:gd name="T57" fmla="*/ 144 h 867"/>
                  <a:gd name="T58" fmla="*/ 244 w 1352"/>
                  <a:gd name="T59" fmla="*/ 126 h 867"/>
                  <a:gd name="T60" fmla="*/ 270 w 1352"/>
                  <a:gd name="T61" fmla="*/ 108 h 867"/>
                  <a:gd name="T62" fmla="*/ 298 w 1352"/>
                  <a:gd name="T63" fmla="*/ 90 h 867"/>
                  <a:gd name="T64" fmla="*/ 324 w 1352"/>
                  <a:gd name="T65" fmla="*/ 72 h 867"/>
                  <a:gd name="T66" fmla="*/ 352 w 1352"/>
                  <a:gd name="T67" fmla="*/ 54 h 867"/>
                  <a:gd name="T68" fmla="*/ 379 w 1352"/>
                  <a:gd name="T69" fmla="*/ 36 h 867"/>
                  <a:gd name="T70" fmla="*/ 406 w 1352"/>
                  <a:gd name="T71" fmla="*/ 18 h 867"/>
                  <a:gd name="T72" fmla="*/ 433 w 1352"/>
                  <a:gd name="T73" fmla="*/ 0 h 8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52"/>
                  <a:gd name="T112" fmla="*/ 0 h 867"/>
                  <a:gd name="T113" fmla="*/ 1352 w 1352"/>
                  <a:gd name="T114" fmla="*/ 867 h 8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52" h="867">
                    <a:moveTo>
                      <a:pt x="1297" y="0"/>
                    </a:moveTo>
                    <a:lnTo>
                      <a:pt x="1310" y="5"/>
                    </a:lnTo>
                    <a:lnTo>
                      <a:pt x="1327" y="11"/>
                    </a:lnTo>
                    <a:lnTo>
                      <a:pt x="1340" y="24"/>
                    </a:lnTo>
                    <a:lnTo>
                      <a:pt x="1352" y="30"/>
                    </a:lnTo>
                    <a:lnTo>
                      <a:pt x="1267" y="78"/>
                    </a:lnTo>
                    <a:lnTo>
                      <a:pt x="1182" y="133"/>
                    </a:lnTo>
                    <a:lnTo>
                      <a:pt x="1098" y="180"/>
                    </a:lnTo>
                    <a:lnTo>
                      <a:pt x="1013" y="234"/>
                    </a:lnTo>
                    <a:lnTo>
                      <a:pt x="929" y="289"/>
                    </a:lnTo>
                    <a:lnTo>
                      <a:pt x="844" y="343"/>
                    </a:lnTo>
                    <a:lnTo>
                      <a:pt x="761" y="392"/>
                    </a:lnTo>
                    <a:lnTo>
                      <a:pt x="677" y="445"/>
                    </a:lnTo>
                    <a:lnTo>
                      <a:pt x="592" y="499"/>
                    </a:lnTo>
                    <a:lnTo>
                      <a:pt x="507" y="548"/>
                    </a:lnTo>
                    <a:lnTo>
                      <a:pt x="423" y="602"/>
                    </a:lnTo>
                    <a:lnTo>
                      <a:pt x="338" y="656"/>
                    </a:lnTo>
                    <a:lnTo>
                      <a:pt x="259" y="711"/>
                    </a:lnTo>
                    <a:lnTo>
                      <a:pt x="169" y="758"/>
                    </a:lnTo>
                    <a:lnTo>
                      <a:pt x="90" y="812"/>
                    </a:lnTo>
                    <a:lnTo>
                      <a:pt x="0" y="867"/>
                    </a:lnTo>
                    <a:lnTo>
                      <a:pt x="85" y="812"/>
                    </a:lnTo>
                    <a:lnTo>
                      <a:pt x="163" y="758"/>
                    </a:lnTo>
                    <a:lnTo>
                      <a:pt x="242" y="703"/>
                    </a:lnTo>
                    <a:lnTo>
                      <a:pt x="327" y="651"/>
                    </a:lnTo>
                    <a:lnTo>
                      <a:pt x="404" y="596"/>
                    </a:lnTo>
                    <a:lnTo>
                      <a:pt x="489" y="542"/>
                    </a:lnTo>
                    <a:lnTo>
                      <a:pt x="568" y="488"/>
                    </a:lnTo>
                    <a:lnTo>
                      <a:pt x="652" y="433"/>
                    </a:lnTo>
                    <a:lnTo>
                      <a:pt x="731" y="379"/>
                    </a:lnTo>
                    <a:lnTo>
                      <a:pt x="808" y="324"/>
                    </a:lnTo>
                    <a:lnTo>
                      <a:pt x="893" y="270"/>
                    </a:lnTo>
                    <a:lnTo>
                      <a:pt x="972" y="217"/>
                    </a:lnTo>
                    <a:lnTo>
                      <a:pt x="1056" y="163"/>
                    </a:lnTo>
                    <a:lnTo>
                      <a:pt x="1135" y="108"/>
                    </a:lnTo>
                    <a:lnTo>
                      <a:pt x="1218" y="54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2" name="Freeform 336"/>
              <p:cNvSpPr>
                <a:spLocks/>
              </p:cNvSpPr>
              <p:nvPr/>
            </p:nvSpPr>
            <p:spPr bwMode="auto">
              <a:xfrm>
                <a:off x="1854" y="1762"/>
                <a:ext cx="457" cy="285"/>
              </a:xfrm>
              <a:custGeom>
                <a:avLst/>
                <a:gdLst>
                  <a:gd name="T0" fmla="*/ 441 w 1370"/>
                  <a:gd name="T1" fmla="*/ 0 h 856"/>
                  <a:gd name="T2" fmla="*/ 445 w 1370"/>
                  <a:gd name="T3" fmla="*/ 2 h 856"/>
                  <a:gd name="T4" fmla="*/ 449 w 1370"/>
                  <a:gd name="T5" fmla="*/ 4 h 856"/>
                  <a:gd name="T6" fmla="*/ 453 w 1370"/>
                  <a:gd name="T7" fmla="*/ 8 h 856"/>
                  <a:gd name="T8" fmla="*/ 457 w 1370"/>
                  <a:gd name="T9" fmla="*/ 10 h 856"/>
                  <a:gd name="T10" fmla="*/ 429 w 1370"/>
                  <a:gd name="T11" fmla="*/ 26 h 856"/>
                  <a:gd name="T12" fmla="*/ 401 w 1370"/>
                  <a:gd name="T13" fmla="*/ 44 h 856"/>
                  <a:gd name="T14" fmla="*/ 373 w 1370"/>
                  <a:gd name="T15" fmla="*/ 61 h 856"/>
                  <a:gd name="T16" fmla="*/ 344 w 1370"/>
                  <a:gd name="T17" fmla="*/ 79 h 856"/>
                  <a:gd name="T18" fmla="*/ 314 w 1370"/>
                  <a:gd name="T19" fmla="*/ 94 h 856"/>
                  <a:gd name="T20" fmla="*/ 286 w 1370"/>
                  <a:gd name="T21" fmla="*/ 113 h 856"/>
                  <a:gd name="T22" fmla="*/ 258 w 1370"/>
                  <a:gd name="T23" fmla="*/ 129 h 856"/>
                  <a:gd name="T24" fmla="*/ 230 w 1370"/>
                  <a:gd name="T25" fmla="*/ 147 h 856"/>
                  <a:gd name="T26" fmla="*/ 201 w 1370"/>
                  <a:gd name="T27" fmla="*/ 165 h 856"/>
                  <a:gd name="T28" fmla="*/ 173 w 1370"/>
                  <a:gd name="T29" fmla="*/ 180 h 856"/>
                  <a:gd name="T30" fmla="*/ 143 w 1370"/>
                  <a:gd name="T31" fmla="*/ 199 h 856"/>
                  <a:gd name="T32" fmla="*/ 115 w 1370"/>
                  <a:gd name="T33" fmla="*/ 215 h 856"/>
                  <a:gd name="T34" fmla="*/ 86 w 1370"/>
                  <a:gd name="T35" fmla="*/ 233 h 856"/>
                  <a:gd name="T36" fmla="*/ 58 w 1370"/>
                  <a:gd name="T37" fmla="*/ 249 h 856"/>
                  <a:gd name="T38" fmla="*/ 30 w 1370"/>
                  <a:gd name="T39" fmla="*/ 267 h 856"/>
                  <a:gd name="T40" fmla="*/ 0 w 1370"/>
                  <a:gd name="T41" fmla="*/ 285 h 856"/>
                  <a:gd name="T42" fmla="*/ 28 w 1370"/>
                  <a:gd name="T43" fmla="*/ 267 h 856"/>
                  <a:gd name="T44" fmla="*/ 56 w 1370"/>
                  <a:gd name="T45" fmla="*/ 249 h 856"/>
                  <a:gd name="T46" fmla="*/ 85 w 1370"/>
                  <a:gd name="T47" fmla="*/ 230 h 856"/>
                  <a:gd name="T48" fmla="*/ 111 w 1370"/>
                  <a:gd name="T49" fmla="*/ 213 h 856"/>
                  <a:gd name="T50" fmla="*/ 137 w 1370"/>
                  <a:gd name="T51" fmla="*/ 195 h 856"/>
                  <a:gd name="T52" fmla="*/ 165 w 1370"/>
                  <a:gd name="T53" fmla="*/ 177 h 856"/>
                  <a:gd name="T54" fmla="*/ 193 w 1370"/>
                  <a:gd name="T55" fmla="*/ 160 h 856"/>
                  <a:gd name="T56" fmla="*/ 221 w 1370"/>
                  <a:gd name="T57" fmla="*/ 143 h 856"/>
                  <a:gd name="T58" fmla="*/ 248 w 1370"/>
                  <a:gd name="T59" fmla="*/ 125 h 856"/>
                  <a:gd name="T60" fmla="*/ 276 w 1370"/>
                  <a:gd name="T61" fmla="*/ 106 h 856"/>
                  <a:gd name="T62" fmla="*/ 304 w 1370"/>
                  <a:gd name="T63" fmla="*/ 89 h 856"/>
                  <a:gd name="T64" fmla="*/ 330 w 1370"/>
                  <a:gd name="T65" fmla="*/ 73 h 856"/>
                  <a:gd name="T66" fmla="*/ 358 w 1370"/>
                  <a:gd name="T67" fmla="*/ 53 h 856"/>
                  <a:gd name="T68" fmla="*/ 384 w 1370"/>
                  <a:gd name="T69" fmla="*/ 36 h 856"/>
                  <a:gd name="T70" fmla="*/ 413 w 1370"/>
                  <a:gd name="T71" fmla="*/ 18 h 856"/>
                  <a:gd name="T72" fmla="*/ 441 w 1370"/>
                  <a:gd name="T73" fmla="*/ 0 h 8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0"/>
                  <a:gd name="T112" fmla="*/ 0 h 856"/>
                  <a:gd name="T113" fmla="*/ 1370 w 1370"/>
                  <a:gd name="T114" fmla="*/ 856 h 8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0" h="856">
                    <a:moveTo>
                      <a:pt x="1322" y="0"/>
                    </a:moveTo>
                    <a:lnTo>
                      <a:pt x="1333" y="7"/>
                    </a:lnTo>
                    <a:lnTo>
                      <a:pt x="1346" y="13"/>
                    </a:lnTo>
                    <a:lnTo>
                      <a:pt x="1357" y="25"/>
                    </a:lnTo>
                    <a:lnTo>
                      <a:pt x="1370" y="30"/>
                    </a:lnTo>
                    <a:lnTo>
                      <a:pt x="1286" y="79"/>
                    </a:lnTo>
                    <a:lnTo>
                      <a:pt x="1201" y="133"/>
                    </a:lnTo>
                    <a:lnTo>
                      <a:pt x="1117" y="182"/>
                    </a:lnTo>
                    <a:lnTo>
                      <a:pt x="1032" y="236"/>
                    </a:lnTo>
                    <a:lnTo>
                      <a:pt x="942" y="283"/>
                    </a:lnTo>
                    <a:lnTo>
                      <a:pt x="857" y="338"/>
                    </a:lnTo>
                    <a:lnTo>
                      <a:pt x="773" y="386"/>
                    </a:lnTo>
                    <a:lnTo>
                      <a:pt x="688" y="441"/>
                    </a:lnTo>
                    <a:lnTo>
                      <a:pt x="603" y="495"/>
                    </a:lnTo>
                    <a:lnTo>
                      <a:pt x="519" y="542"/>
                    </a:lnTo>
                    <a:lnTo>
                      <a:pt x="429" y="597"/>
                    </a:lnTo>
                    <a:lnTo>
                      <a:pt x="344" y="645"/>
                    </a:lnTo>
                    <a:lnTo>
                      <a:pt x="259" y="700"/>
                    </a:lnTo>
                    <a:lnTo>
                      <a:pt x="175" y="747"/>
                    </a:lnTo>
                    <a:lnTo>
                      <a:pt x="90" y="801"/>
                    </a:lnTo>
                    <a:lnTo>
                      <a:pt x="0" y="856"/>
                    </a:lnTo>
                    <a:lnTo>
                      <a:pt x="85" y="801"/>
                    </a:lnTo>
                    <a:lnTo>
                      <a:pt x="169" y="747"/>
                    </a:lnTo>
                    <a:lnTo>
                      <a:pt x="254" y="692"/>
                    </a:lnTo>
                    <a:lnTo>
                      <a:pt x="333" y="640"/>
                    </a:lnTo>
                    <a:lnTo>
                      <a:pt x="410" y="585"/>
                    </a:lnTo>
                    <a:lnTo>
                      <a:pt x="495" y="531"/>
                    </a:lnTo>
                    <a:lnTo>
                      <a:pt x="579" y="482"/>
                    </a:lnTo>
                    <a:lnTo>
                      <a:pt x="664" y="428"/>
                    </a:lnTo>
                    <a:lnTo>
                      <a:pt x="742" y="374"/>
                    </a:lnTo>
                    <a:lnTo>
                      <a:pt x="827" y="319"/>
                    </a:lnTo>
                    <a:lnTo>
                      <a:pt x="912" y="266"/>
                    </a:lnTo>
                    <a:lnTo>
                      <a:pt x="989" y="218"/>
                    </a:lnTo>
                    <a:lnTo>
                      <a:pt x="1074" y="158"/>
                    </a:lnTo>
                    <a:lnTo>
                      <a:pt x="1152" y="109"/>
                    </a:lnTo>
                    <a:lnTo>
                      <a:pt x="1237" y="55"/>
                    </a:lnTo>
                    <a:lnTo>
                      <a:pt x="1322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3" name="Freeform 337"/>
              <p:cNvSpPr>
                <a:spLocks/>
              </p:cNvSpPr>
              <p:nvPr/>
            </p:nvSpPr>
            <p:spPr bwMode="auto">
              <a:xfrm>
                <a:off x="1854" y="1766"/>
                <a:ext cx="462" cy="281"/>
              </a:xfrm>
              <a:custGeom>
                <a:avLst/>
                <a:gdLst>
                  <a:gd name="T0" fmla="*/ 446 w 1387"/>
                  <a:gd name="T1" fmla="*/ 0 h 843"/>
                  <a:gd name="T2" fmla="*/ 450 w 1387"/>
                  <a:gd name="T3" fmla="*/ 2 h 843"/>
                  <a:gd name="T4" fmla="*/ 454 w 1387"/>
                  <a:gd name="T5" fmla="*/ 4 h 843"/>
                  <a:gd name="T6" fmla="*/ 458 w 1387"/>
                  <a:gd name="T7" fmla="*/ 6 h 843"/>
                  <a:gd name="T8" fmla="*/ 462 w 1387"/>
                  <a:gd name="T9" fmla="*/ 8 h 843"/>
                  <a:gd name="T10" fmla="*/ 434 w 1387"/>
                  <a:gd name="T11" fmla="*/ 26 h 843"/>
                  <a:gd name="T12" fmla="*/ 406 w 1387"/>
                  <a:gd name="T13" fmla="*/ 42 h 843"/>
                  <a:gd name="T14" fmla="*/ 376 w 1387"/>
                  <a:gd name="T15" fmla="*/ 58 h 843"/>
                  <a:gd name="T16" fmla="*/ 347 w 1387"/>
                  <a:gd name="T17" fmla="*/ 76 h 843"/>
                  <a:gd name="T18" fmla="*/ 317 w 1387"/>
                  <a:gd name="T19" fmla="*/ 92 h 843"/>
                  <a:gd name="T20" fmla="*/ 289 w 1387"/>
                  <a:gd name="T21" fmla="*/ 110 h 843"/>
                  <a:gd name="T22" fmla="*/ 261 w 1387"/>
                  <a:gd name="T23" fmla="*/ 126 h 843"/>
                  <a:gd name="T24" fmla="*/ 233 w 1387"/>
                  <a:gd name="T25" fmla="*/ 144 h 843"/>
                  <a:gd name="T26" fmla="*/ 203 w 1387"/>
                  <a:gd name="T27" fmla="*/ 161 h 843"/>
                  <a:gd name="T28" fmla="*/ 175 w 1387"/>
                  <a:gd name="T29" fmla="*/ 178 h 843"/>
                  <a:gd name="T30" fmla="*/ 145 w 1387"/>
                  <a:gd name="T31" fmla="*/ 196 h 843"/>
                  <a:gd name="T32" fmla="*/ 117 w 1387"/>
                  <a:gd name="T33" fmla="*/ 213 h 843"/>
                  <a:gd name="T34" fmla="*/ 88 w 1387"/>
                  <a:gd name="T35" fmla="*/ 229 h 843"/>
                  <a:gd name="T36" fmla="*/ 58 w 1387"/>
                  <a:gd name="T37" fmla="*/ 247 h 843"/>
                  <a:gd name="T38" fmla="*/ 30 w 1387"/>
                  <a:gd name="T39" fmla="*/ 263 h 843"/>
                  <a:gd name="T40" fmla="*/ 0 w 1387"/>
                  <a:gd name="T41" fmla="*/ 281 h 843"/>
                  <a:gd name="T42" fmla="*/ 28 w 1387"/>
                  <a:gd name="T43" fmla="*/ 263 h 843"/>
                  <a:gd name="T44" fmla="*/ 56 w 1387"/>
                  <a:gd name="T45" fmla="*/ 245 h 843"/>
                  <a:gd name="T46" fmla="*/ 85 w 1387"/>
                  <a:gd name="T47" fmla="*/ 226 h 843"/>
                  <a:gd name="T48" fmla="*/ 113 w 1387"/>
                  <a:gd name="T49" fmla="*/ 211 h 843"/>
                  <a:gd name="T50" fmla="*/ 139 w 1387"/>
                  <a:gd name="T51" fmla="*/ 193 h 843"/>
                  <a:gd name="T52" fmla="*/ 167 w 1387"/>
                  <a:gd name="T53" fmla="*/ 175 h 843"/>
                  <a:gd name="T54" fmla="*/ 195 w 1387"/>
                  <a:gd name="T55" fmla="*/ 156 h 843"/>
                  <a:gd name="T56" fmla="*/ 223 w 1387"/>
                  <a:gd name="T57" fmla="*/ 140 h 843"/>
                  <a:gd name="T58" fmla="*/ 251 w 1387"/>
                  <a:gd name="T59" fmla="*/ 123 h 843"/>
                  <a:gd name="T60" fmla="*/ 279 w 1387"/>
                  <a:gd name="T61" fmla="*/ 104 h 843"/>
                  <a:gd name="T62" fmla="*/ 307 w 1387"/>
                  <a:gd name="T63" fmla="*/ 86 h 843"/>
                  <a:gd name="T64" fmla="*/ 334 w 1387"/>
                  <a:gd name="T65" fmla="*/ 70 h 843"/>
                  <a:gd name="T66" fmla="*/ 362 w 1387"/>
                  <a:gd name="T67" fmla="*/ 52 h 843"/>
                  <a:gd name="T68" fmla="*/ 390 w 1387"/>
                  <a:gd name="T69" fmla="*/ 34 h 843"/>
                  <a:gd name="T70" fmla="*/ 418 w 1387"/>
                  <a:gd name="T71" fmla="*/ 16 h 843"/>
                  <a:gd name="T72" fmla="*/ 446 w 1387"/>
                  <a:gd name="T73" fmla="*/ 0 h 8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87"/>
                  <a:gd name="T112" fmla="*/ 0 h 843"/>
                  <a:gd name="T113" fmla="*/ 1387 w 1387"/>
                  <a:gd name="T114" fmla="*/ 843 h 8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87" h="843">
                    <a:moveTo>
                      <a:pt x="1340" y="0"/>
                    </a:moveTo>
                    <a:lnTo>
                      <a:pt x="1352" y="6"/>
                    </a:lnTo>
                    <a:lnTo>
                      <a:pt x="1363" y="12"/>
                    </a:lnTo>
                    <a:lnTo>
                      <a:pt x="1376" y="17"/>
                    </a:lnTo>
                    <a:lnTo>
                      <a:pt x="1387" y="24"/>
                    </a:lnTo>
                    <a:lnTo>
                      <a:pt x="1303" y="79"/>
                    </a:lnTo>
                    <a:lnTo>
                      <a:pt x="1218" y="126"/>
                    </a:lnTo>
                    <a:lnTo>
                      <a:pt x="1128" y="175"/>
                    </a:lnTo>
                    <a:lnTo>
                      <a:pt x="1043" y="229"/>
                    </a:lnTo>
                    <a:lnTo>
                      <a:pt x="953" y="276"/>
                    </a:lnTo>
                    <a:lnTo>
                      <a:pt x="869" y="330"/>
                    </a:lnTo>
                    <a:lnTo>
                      <a:pt x="784" y="379"/>
                    </a:lnTo>
                    <a:lnTo>
                      <a:pt x="699" y="433"/>
                    </a:lnTo>
                    <a:lnTo>
                      <a:pt x="609" y="482"/>
                    </a:lnTo>
                    <a:lnTo>
                      <a:pt x="525" y="535"/>
                    </a:lnTo>
                    <a:lnTo>
                      <a:pt x="434" y="589"/>
                    </a:lnTo>
                    <a:lnTo>
                      <a:pt x="350" y="638"/>
                    </a:lnTo>
                    <a:lnTo>
                      <a:pt x="265" y="687"/>
                    </a:lnTo>
                    <a:lnTo>
                      <a:pt x="175" y="741"/>
                    </a:lnTo>
                    <a:lnTo>
                      <a:pt x="90" y="788"/>
                    </a:lnTo>
                    <a:lnTo>
                      <a:pt x="0" y="843"/>
                    </a:lnTo>
                    <a:lnTo>
                      <a:pt x="85" y="788"/>
                    </a:lnTo>
                    <a:lnTo>
                      <a:pt x="169" y="734"/>
                    </a:lnTo>
                    <a:lnTo>
                      <a:pt x="254" y="679"/>
                    </a:lnTo>
                    <a:lnTo>
                      <a:pt x="338" y="632"/>
                    </a:lnTo>
                    <a:lnTo>
                      <a:pt x="417" y="578"/>
                    </a:lnTo>
                    <a:lnTo>
                      <a:pt x="502" y="524"/>
                    </a:lnTo>
                    <a:lnTo>
                      <a:pt x="586" y="469"/>
                    </a:lnTo>
                    <a:lnTo>
                      <a:pt x="669" y="421"/>
                    </a:lnTo>
                    <a:lnTo>
                      <a:pt x="754" y="368"/>
                    </a:lnTo>
                    <a:lnTo>
                      <a:pt x="838" y="313"/>
                    </a:lnTo>
                    <a:lnTo>
                      <a:pt x="923" y="259"/>
                    </a:lnTo>
                    <a:lnTo>
                      <a:pt x="1002" y="210"/>
                    </a:lnTo>
                    <a:lnTo>
                      <a:pt x="1086" y="156"/>
                    </a:lnTo>
                    <a:lnTo>
                      <a:pt x="1171" y="102"/>
                    </a:lnTo>
                    <a:lnTo>
                      <a:pt x="1256" y="49"/>
                    </a:lnTo>
                    <a:lnTo>
                      <a:pt x="1340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4" name="Freeform 338"/>
              <p:cNvSpPr>
                <a:spLocks/>
              </p:cNvSpPr>
              <p:nvPr/>
            </p:nvSpPr>
            <p:spPr bwMode="auto">
              <a:xfrm>
                <a:off x="1854" y="1770"/>
                <a:ext cx="471" cy="277"/>
              </a:xfrm>
              <a:custGeom>
                <a:avLst/>
                <a:gdLst>
                  <a:gd name="T0" fmla="*/ 453 w 1412"/>
                  <a:gd name="T1" fmla="*/ 0 h 831"/>
                  <a:gd name="T2" fmla="*/ 457 w 1412"/>
                  <a:gd name="T3" fmla="*/ 2 h 831"/>
                  <a:gd name="T4" fmla="*/ 461 w 1412"/>
                  <a:gd name="T5" fmla="*/ 4 h 831"/>
                  <a:gd name="T6" fmla="*/ 467 w 1412"/>
                  <a:gd name="T7" fmla="*/ 6 h 831"/>
                  <a:gd name="T8" fmla="*/ 471 w 1412"/>
                  <a:gd name="T9" fmla="*/ 8 h 831"/>
                  <a:gd name="T10" fmla="*/ 441 w 1412"/>
                  <a:gd name="T11" fmla="*/ 24 h 831"/>
                  <a:gd name="T12" fmla="*/ 413 w 1412"/>
                  <a:gd name="T13" fmla="*/ 42 h 831"/>
                  <a:gd name="T14" fmla="*/ 383 w 1412"/>
                  <a:gd name="T15" fmla="*/ 58 h 831"/>
                  <a:gd name="T16" fmla="*/ 352 w 1412"/>
                  <a:gd name="T17" fmla="*/ 76 h 831"/>
                  <a:gd name="T18" fmla="*/ 324 w 1412"/>
                  <a:gd name="T19" fmla="*/ 92 h 831"/>
                  <a:gd name="T20" fmla="*/ 294 w 1412"/>
                  <a:gd name="T21" fmla="*/ 109 h 831"/>
                  <a:gd name="T22" fmla="*/ 264 w 1412"/>
                  <a:gd name="T23" fmla="*/ 126 h 831"/>
                  <a:gd name="T24" fmla="*/ 236 w 1412"/>
                  <a:gd name="T25" fmla="*/ 142 h 831"/>
                  <a:gd name="T26" fmla="*/ 205 w 1412"/>
                  <a:gd name="T27" fmla="*/ 159 h 831"/>
                  <a:gd name="T28" fmla="*/ 177 w 1412"/>
                  <a:gd name="T29" fmla="*/ 174 h 831"/>
                  <a:gd name="T30" fmla="*/ 147 w 1412"/>
                  <a:gd name="T31" fmla="*/ 192 h 831"/>
                  <a:gd name="T32" fmla="*/ 119 w 1412"/>
                  <a:gd name="T33" fmla="*/ 209 h 831"/>
                  <a:gd name="T34" fmla="*/ 88 w 1412"/>
                  <a:gd name="T35" fmla="*/ 227 h 831"/>
                  <a:gd name="T36" fmla="*/ 58 w 1412"/>
                  <a:gd name="T37" fmla="*/ 243 h 831"/>
                  <a:gd name="T38" fmla="*/ 30 w 1412"/>
                  <a:gd name="T39" fmla="*/ 261 h 831"/>
                  <a:gd name="T40" fmla="*/ 0 w 1412"/>
                  <a:gd name="T41" fmla="*/ 277 h 831"/>
                  <a:gd name="T42" fmla="*/ 30 w 1412"/>
                  <a:gd name="T43" fmla="*/ 259 h 831"/>
                  <a:gd name="T44" fmla="*/ 56 w 1412"/>
                  <a:gd name="T45" fmla="*/ 241 h 831"/>
                  <a:gd name="T46" fmla="*/ 86 w 1412"/>
                  <a:gd name="T47" fmla="*/ 225 h 831"/>
                  <a:gd name="T48" fmla="*/ 113 w 1412"/>
                  <a:gd name="T49" fmla="*/ 207 h 831"/>
                  <a:gd name="T50" fmla="*/ 141 w 1412"/>
                  <a:gd name="T51" fmla="*/ 191 h 831"/>
                  <a:gd name="T52" fmla="*/ 171 w 1412"/>
                  <a:gd name="T53" fmla="*/ 172 h 831"/>
                  <a:gd name="T54" fmla="*/ 197 w 1412"/>
                  <a:gd name="T55" fmla="*/ 154 h 831"/>
                  <a:gd name="T56" fmla="*/ 227 w 1412"/>
                  <a:gd name="T57" fmla="*/ 139 h 831"/>
                  <a:gd name="T58" fmla="*/ 256 w 1412"/>
                  <a:gd name="T59" fmla="*/ 120 h 831"/>
                  <a:gd name="T60" fmla="*/ 284 w 1412"/>
                  <a:gd name="T61" fmla="*/ 102 h 831"/>
                  <a:gd name="T62" fmla="*/ 312 w 1412"/>
                  <a:gd name="T63" fmla="*/ 86 h 831"/>
                  <a:gd name="T64" fmla="*/ 341 w 1412"/>
                  <a:gd name="T65" fmla="*/ 68 h 831"/>
                  <a:gd name="T66" fmla="*/ 368 w 1412"/>
                  <a:gd name="T67" fmla="*/ 50 h 831"/>
                  <a:gd name="T68" fmla="*/ 396 w 1412"/>
                  <a:gd name="T69" fmla="*/ 34 h 831"/>
                  <a:gd name="T70" fmla="*/ 425 w 1412"/>
                  <a:gd name="T71" fmla="*/ 16 h 831"/>
                  <a:gd name="T72" fmla="*/ 453 w 1412"/>
                  <a:gd name="T73" fmla="*/ 0 h 8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12"/>
                  <a:gd name="T112" fmla="*/ 0 h 831"/>
                  <a:gd name="T113" fmla="*/ 1412 w 1412"/>
                  <a:gd name="T114" fmla="*/ 831 h 83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12" h="831">
                    <a:moveTo>
                      <a:pt x="1357" y="0"/>
                    </a:moveTo>
                    <a:lnTo>
                      <a:pt x="1370" y="5"/>
                    </a:lnTo>
                    <a:lnTo>
                      <a:pt x="1382" y="12"/>
                    </a:lnTo>
                    <a:lnTo>
                      <a:pt x="1400" y="18"/>
                    </a:lnTo>
                    <a:lnTo>
                      <a:pt x="1412" y="24"/>
                    </a:lnTo>
                    <a:lnTo>
                      <a:pt x="1322" y="72"/>
                    </a:lnTo>
                    <a:lnTo>
                      <a:pt x="1237" y="127"/>
                    </a:lnTo>
                    <a:lnTo>
                      <a:pt x="1147" y="174"/>
                    </a:lnTo>
                    <a:lnTo>
                      <a:pt x="1056" y="228"/>
                    </a:lnTo>
                    <a:lnTo>
                      <a:pt x="972" y="277"/>
                    </a:lnTo>
                    <a:lnTo>
                      <a:pt x="881" y="326"/>
                    </a:lnTo>
                    <a:lnTo>
                      <a:pt x="791" y="379"/>
                    </a:lnTo>
                    <a:lnTo>
                      <a:pt x="707" y="427"/>
                    </a:lnTo>
                    <a:lnTo>
                      <a:pt x="616" y="476"/>
                    </a:lnTo>
                    <a:lnTo>
                      <a:pt x="532" y="523"/>
                    </a:lnTo>
                    <a:lnTo>
                      <a:pt x="441" y="577"/>
                    </a:lnTo>
                    <a:lnTo>
                      <a:pt x="357" y="626"/>
                    </a:lnTo>
                    <a:lnTo>
                      <a:pt x="265" y="680"/>
                    </a:lnTo>
                    <a:lnTo>
                      <a:pt x="175" y="729"/>
                    </a:lnTo>
                    <a:lnTo>
                      <a:pt x="90" y="782"/>
                    </a:lnTo>
                    <a:lnTo>
                      <a:pt x="0" y="831"/>
                    </a:lnTo>
                    <a:lnTo>
                      <a:pt x="90" y="776"/>
                    </a:lnTo>
                    <a:lnTo>
                      <a:pt x="169" y="722"/>
                    </a:lnTo>
                    <a:lnTo>
                      <a:pt x="259" y="675"/>
                    </a:lnTo>
                    <a:lnTo>
                      <a:pt x="338" y="620"/>
                    </a:lnTo>
                    <a:lnTo>
                      <a:pt x="423" y="572"/>
                    </a:lnTo>
                    <a:lnTo>
                      <a:pt x="513" y="517"/>
                    </a:lnTo>
                    <a:lnTo>
                      <a:pt x="592" y="463"/>
                    </a:lnTo>
                    <a:lnTo>
                      <a:pt x="682" y="416"/>
                    </a:lnTo>
                    <a:lnTo>
                      <a:pt x="767" y="361"/>
                    </a:lnTo>
                    <a:lnTo>
                      <a:pt x="851" y="307"/>
                    </a:lnTo>
                    <a:lnTo>
                      <a:pt x="936" y="258"/>
                    </a:lnTo>
                    <a:lnTo>
                      <a:pt x="1021" y="204"/>
                    </a:lnTo>
                    <a:lnTo>
                      <a:pt x="1104" y="150"/>
                    </a:lnTo>
                    <a:lnTo>
                      <a:pt x="1188" y="103"/>
                    </a:lnTo>
                    <a:lnTo>
                      <a:pt x="1273" y="48"/>
                    </a:lnTo>
                    <a:lnTo>
                      <a:pt x="1357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5" name="Freeform 339"/>
              <p:cNvSpPr>
                <a:spLocks/>
              </p:cNvSpPr>
              <p:nvPr/>
            </p:nvSpPr>
            <p:spPr bwMode="auto">
              <a:xfrm>
                <a:off x="1854" y="1774"/>
                <a:ext cx="477" cy="273"/>
              </a:xfrm>
              <a:custGeom>
                <a:avLst/>
                <a:gdLst>
                  <a:gd name="T0" fmla="*/ 459 w 1430"/>
                  <a:gd name="T1" fmla="*/ 0 h 819"/>
                  <a:gd name="T2" fmla="*/ 463 w 1430"/>
                  <a:gd name="T3" fmla="*/ 2 h 819"/>
                  <a:gd name="T4" fmla="*/ 469 w 1430"/>
                  <a:gd name="T5" fmla="*/ 4 h 819"/>
                  <a:gd name="T6" fmla="*/ 473 w 1430"/>
                  <a:gd name="T7" fmla="*/ 6 h 819"/>
                  <a:gd name="T8" fmla="*/ 477 w 1430"/>
                  <a:gd name="T9" fmla="*/ 8 h 819"/>
                  <a:gd name="T10" fmla="*/ 447 w 1430"/>
                  <a:gd name="T11" fmla="*/ 24 h 819"/>
                  <a:gd name="T12" fmla="*/ 419 w 1430"/>
                  <a:gd name="T13" fmla="*/ 40 h 819"/>
                  <a:gd name="T14" fmla="*/ 386 w 1430"/>
                  <a:gd name="T15" fmla="*/ 58 h 819"/>
                  <a:gd name="T16" fmla="*/ 358 w 1430"/>
                  <a:gd name="T17" fmla="*/ 74 h 819"/>
                  <a:gd name="T18" fmla="*/ 328 w 1430"/>
                  <a:gd name="T19" fmla="*/ 90 h 819"/>
                  <a:gd name="T20" fmla="*/ 298 w 1430"/>
                  <a:gd name="T21" fmla="*/ 106 h 819"/>
                  <a:gd name="T22" fmla="*/ 268 w 1430"/>
                  <a:gd name="T23" fmla="*/ 125 h 819"/>
                  <a:gd name="T24" fmla="*/ 240 w 1430"/>
                  <a:gd name="T25" fmla="*/ 140 h 819"/>
                  <a:gd name="T26" fmla="*/ 209 w 1430"/>
                  <a:gd name="T27" fmla="*/ 157 h 819"/>
                  <a:gd name="T28" fmla="*/ 179 w 1430"/>
                  <a:gd name="T29" fmla="*/ 173 h 819"/>
                  <a:gd name="T30" fmla="*/ 149 w 1430"/>
                  <a:gd name="T31" fmla="*/ 191 h 819"/>
                  <a:gd name="T32" fmla="*/ 119 w 1430"/>
                  <a:gd name="T33" fmla="*/ 207 h 819"/>
                  <a:gd name="T34" fmla="*/ 91 w 1430"/>
                  <a:gd name="T35" fmla="*/ 223 h 819"/>
                  <a:gd name="T36" fmla="*/ 61 w 1430"/>
                  <a:gd name="T37" fmla="*/ 239 h 819"/>
                  <a:gd name="T38" fmla="*/ 30 w 1430"/>
                  <a:gd name="T39" fmla="*/ 257 h 819"/>
                  <a:gd name="T40" fmla="*/ 0 w 1430"/>
                  <a:gd name="T41" fmla="*/ 273 h 819"/>
                  <a:gd name="T42" fmla="*/ 30 w 1430"/>
                  <a:gd name="T43" fmla="*/ 255 h 819"/>
                  <a:gd name="T44" fmla="*/ 58 w 1430"/>
                  <a:gd name="T45" fmla="*/ 239 h 819"/>
                  <a:gd name="T46" fmla="*/ 86 w 1430"/>
                  <a:gd name="T47" fmla="*/ 221 h 819"/>
                  <a:gd name="T48" fmla="*/ 115 w 1430"/>
                  <a:gd name="T49" fmla="*/ 205 h 819"/>
                  <a:gd name="T50" fmla="*/ 143 w 1430"/>
                  <a:gd name="T51" fmla="*/ 187 h 819"/>
                  <a:gd name="T52" fmla="*/ 173 w 1430"/>
                  <a:gd name="T53" fmla="*/ 170 h 819"/>
                  <a:gd name="T54" fmla="*/ 201 w 1430"/>
                  <a:gd name="T55" fmla="*/ 153 h 819"/>
                  <a:gd name="T56" fmla="*/ 229 w 1430"/>
                  <a:gd name="T57" fmla="*/ 136 h 819"/>
                  <a:gd name="T58" fmla="*/ 258 w 1430"/>
                  <a:gd name="T59" fmla="*/ 118 h 819"/>
                  <a:gd name="T60" fmla="*/ 288 w 1430"/>
                  <a:gd name="T61" fmla="*/ 100 h 819"/>
                  <a:gd name="T62" fmla="*/ 316 w 1430"/>
                  <a:gd name="T63" fmla="*/ 84 h 819"/>
                  <a:gd name="T64" fmla="*/ 346 w 1430"/>
                  <a:gd name="T65" fmla="*/ 68 h 819"/>
                  <a:gd name="T66" fmla="*/ 374 w 1430"/>
                  <a:gd name="T67" fmla="*/ 50 h 819"/>
                  <a:gd name="T68" fmla="*/ 403 w 1430"/>
                  <a:gd name="T69" fmla="*/ 32 h 819"/>
                  <a:gd name="T70" fmla="*/ 431 w 1430"/>
                  <a:gd name="T71" fmla="*/ 16 h 819"/>
                  <a:gd name="T72" fmla="*/ 459 w 1430"/>
                  <a:gd name="T73" fmla="*/ 0 h 81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30"/>
                  <a:gd name="T112" fmla="*/ 0 h 819"/>
                  <a:gd name="T113" fmla="*/ 1430 w 1430"/>
                  <a:gd name="T114" fmla="*/ 819 h 81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30" h="819">
                    <a:moveTo>
                      <a:pt x="1376" y="0"/>
                    </a:moveTo>
                    <a:lnTo>
                      <a:pt x="1387" y="6"/>
                    </a:lnTo>
                    <a:lnTo>
                      <a:pt x="1406" y="12"/>
                    </a:lnTo>
                    <a:lnTo>
                      <a:pt x="1418" y="18"/>
                    </a:lnTo>
                    <a:lnTo>
                      <a:pt x="1430" y="25"/>
                    </a:lnTo>
                    <a:lnTo>
                      <a:pt x="1340" y="72"/>
                    </a:lnTo>
                    <a:lnTo>
                      <a:pt x="1256" y="121"/>
                    </a:lnTo>
                    <a:lnTo>
                      <a:pt x="1158" y="175"/>
                    </a:lnTo>
                    <a:lnTo>
                      <a:pt x="1074" y="222"/>
                    </a:lnTo>
                    <a:lnTo>
                      <a:pt x="983" y="271"/>
                    </a:lnTo>
                    <a:lnTo>
                      <a:pt x="893" y="319"/>
                    </a:lnTo>
                    <a:lnTo>
                      <a:pt x="803" y="374"/>
                    </a:lnTo>
                    <a:lnTo>
                      <a:pt x="718" y="421"/>
                    </a:lnTo>
                    <a:lnTo>
                      <a:pt x="628" y="470"/>
                    </a:lnTo>
                    <a:lnTo>
                      <a:pt x="538" y="518"/>
                    </a:lnTo>
                    <a:lnTo>
                      <a:pt x="447" y="573"/>
                    </a:lnTo>
                    <a:lnTo>
                      <a:pt x="357" y="620"/>
                    </a:lnTo>
                    <a:lnTo>
                      <a:pt x="272" y="668"/>
                    </a:lnTo>
                    <a:lnTo>
                      <a:pt x="182" y="717"/>
                    </a:lnTo>
                    <a:lnTo>
                      <a:pt x="90" y="770"/>
                    </a:lnTo>
                    <a:lnTo>
                      <a:pt x="0" y="819"/>
                    </a:lnTo>
                    <a:lnTo>
                      <a:pt x="90" y="764"/>
                    </a:lnTo>
                    <a:lnTo>
                      <a:pt x="175" y="717"/>
                    </a:lnTo>
                    <a:lnTo>
                      <a:pt x="259" y="663"/>
                    </a:lnTo>
                    <a:lnTo>
                      <a:pt x="344" y="614"/>
                    </a:lnTo>
                    <a:lnTo>
                      <a:pt x="429" y="560"/>
                    </a:lnTo>
                    <a:lnTo>
                      <a:pt x="519" y="511"/>
                    </a:lnTo>
                    <a:lnTo>
                      <a:pt x="603" y="458"/>
                    </a:lnTo>
                    <a:lnTo>
                      <a:pt x="688" y="409"/>
                    </a:lnTo>
                    <a:lnTo>
                      <a:pt x="773" y="355"/>
                    </a:lnTo>
                    <a:lnTo>
                      <a:pt x="863" y="301"/>
                    </a:lnTo>
                    <a:lnTo>
                      <a:pt x="947" y="252"/>
                    </a:lnTo>
                    <a:lnTo>
                      <a:pt x="1038" y="205"/>
                    </a:lnTo>
                    <a:lnTo>
                      <a:pt x="1122" y="151"/>
                    </a:lnTo>
                    <a:lnTo>
                      <a:pt x="1207" y="96"/>
                    </a:lnTo>
                    <a:lnTo>
                      <a:pt x="1291" y="48"/>
                    </a:lnTo>
                    <a:lnTo>
                      <a:pt x="1376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6" name="Freeform 340"/>
              <p:cNvSpPr>
                <a:spLocks/>
              </p:cNvSpPr>
              <p:nvPr/>
            </p:nvSpPr>
            <p:spPr bwMode="auto">
              <a:xfrm>
                <a:off x="1854" y="1776"/>
                <a:ext cx="483" cy="271"/>
              </a:xfrm>
              <a:custGeom>
                <a:avLst/>
                <a:gdLst>
                  <a:gd name="T0" fmla="*/ 467 w 1448"/>
                  <a:gd name="T1" fmla="*/ 0 h 813"/>
                  <a:gd name="T2" fmla="*/ 471 w 1448"/>
                  <a:gd name="T3" fmla="*/ 2 h 813"/>
                  <a:gd name="T4" fmla="*/ 475 w 1448"/>
                  <a:gd name="T5" fmla="*/ 4 h 813"/>
                  <a:gd name="T6" fmla="*/ 479 w 1448"/>
                  <a:gd name="T7" fmla="*/ 8 h 813"/>
                  <a:gd name="T8" fmla="*/ 483 w 1448"/>
                  <a:gd name="T9" fmla="*/ 10 h 813"/>
                  <a:gd name="T10" fmla="*/ 453 w 1448"/>
                  <a:gd name="T11" fmla="*/ 26 h 813"/>
                  <a:gd name="T12" fmla="*/ 423 w 1448"/>
                  <a:gd name="T13" fmla="*/ 42 h 813"/>
                  <a:gd name="T14" fmla="*/ 393 w 1448"/>
                  <a:gd name="T15" fmla="*/ 58 h 813"/>
                  <a:gd name="T16" fmla="*/ 362 w 1448"/>
                  <a:gd name="T17" fmla="*/ 74 h 813"/>
                  <a:gd name="T18" fmla="*/ 332 w 1448"/>
                  <a:gd name="T19" fmla="*/ 90 h 813"/>
                  <a:gd name="T20" fmla="*/ 302 w 1448"/>
                  <a:gd name="T21" fmla="*/ 106 h 813"/>
                  <a:gd name="T22" fmla="*/ 272 w 1448"/>
                  <a:gd name="T23" fmla="*/ 124 h 813"/>
                  <a:gd name="T24" fmla="*/ 242 w 1448"/>
                  <a:gd name="T25" fmla="*/ 140 h 813"/>
                  <a:gd name="T26" fmla="*/ 213 w 1448"/>
                  <a:gd name="T27" fmla="*/ 156 h 813"/>
                  <a:gd name="T28" fmla="*/ 181 w 1448"/>
                  <a:gd name="T29" fmla="*/ 173 h 813"/>
                  <a:gd name="T30" fmla="*/ 153 w 1448"/>
                  <a:gd name="T31" fmla="*/ 189 h 813"/>
                  <a:gd name="T32" fmla="*/ 121 w 1448"/>
                  <a:gd name="T33" fmla="*/ 205 h 813"/>
                  <a:gd name="T34" fmla="*/ 93 w 1448"/>
                  <a:gd name="T35" fmla="*/ 221 h 813"/>
                  <a:gd name="T36" fmla="*/ 61 w 1448"/>
                  <a:gd name="T37" fmla="*/ 237 h 813"/>
                  <a:gd name="T38" fmla="*/ 32 w 1448"/>
                  <a:gd name="T39" fmla="*/ 255 h 813"/>
                  <a:gd name="T40" fmla="*/ 0 w 1448"/>
                  <a:gd name="T41" fmla="*/ 271 h 813"/>
                  <a:gd name="T42" fmla="*/ 30 w 1448"/>
                  <a:gd name="T43" fmla="*/ 253 h 813"/>
                  <a:gd name="T44" fmla="*/ 58 w 1448"/>
                  <a:gd name="T45" fmla="*/ 237 h 813"/>
                  <a:gd name="T46" fmla="*/ 88 w 1448"/>
                  <a:gd name="T47" fmla="*/ 219 h 813"/>
                  <a:gd name="T48" fmla="*/ 117 w 1448"/>
                  <a:gd name="T49" fmla="*/ 203 h 813"/>
                  <a:gd name="T50" fmla="*/ 145 w 1448"/>
                  <a:gd name="T51" fmla="*/ 186 h 813"/>
                  <a:gd name="T52" fmla="*/ 175 w 1448"/>
                  <a:gd name="T53" fmla="*/ 168 h 813"/>
                  <a:gd name="T54" fmla="*/ 203 w 1448"/>
                  <a:gd name="T55" fmla="*/ 153 h 813"/>
                  <a:gd name="T56" fmla="*/ 233 w 1448"/>
                  <a:gd name="T57" fmla="*/ 134 h 813"/>
                  <a:gd name="T58" fmla="*/ 262 w 1448"/>
                  <a:gd name="T59" fmla="*/ 118 h 813"/>
                  <a:gd name="T60" fmla="*/ 292 w 1448"/>
                  <a:gd name="T61" fmla="*/ 100 h 813"/>
                  <a:gd name="T62" fmla="*/ 320 w 1448"/>
                  <a:gd name="T63" fmla="*/ 84 h 813"/>
                  <a:gd name="T64" fmla="*/ 351 w 1448"/>
                  <a:gd name="T65" fmla="*/ 68 h 813"/>
                  <a:gd name="T66" fmla="*/ 379 w 1448"/>
                  <a:gd name="T67" fmla="*/ 50 h 813"/>
                  <a:gd name="T68" fmla="*/ 409 w 1448"/>
                  <a:gd name="T69" fmla="*/ 34 h 813"/>
                  <a:gd name="T70" fmla="*/ 437 w 1448"/>
                  <a:gd name="T71" fmla="*/ 18 h 813"/>
                  <a:gd name="T72" fmla="*/ 467 w 1448"/>
                  <a:gd name="T73" fmla="*/ 0 h 8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48"/>
                  <a:gd name="T112" fmla="*/ 0 h 813"/>
                  <a:gd name="T113" fmla="*/ 1448 w 1448"/>
                  <a:gd name="T114" fmla="*/ 813 h 8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48" h="813">
                    <a:moveTo>
                      <a:pt x="1400" y="0"/>
                    </a:moveTo>
                    <a:lnTo>
                      <a:pt x="1412" y="6"/>
                    </a:lnTo>
                    <a:lnTo>
                      <a:pt x="1425" y="12"/>
                    </a:lnTo>
                    <a:lnTo>
                      <a:pt x="1436" y="24"/>
                    </a:lnTo>
                    <a:lnTo>
                      <a:pt x="1448" y="30"/>
                    </a:lnTo>
                    <a:lnTo>
                      <a:pt x="1357" y="79"/>
                    </a:lnTo>
                    <a:lnTo>
                      <a:pt x="1267" y="126"/>
                    </a:lnTo>
                    <a:lnTo>
                      <a:pt x="1177" y="175"/>
                    </a:lnTo>
                    <a:lnTo>
                      <a:pt x="1086" y="223"/>
                    </a:lnTo>
                    <a:lnTo>
                      <a:pt x="996" y="270"/>
                    </a:lnTo>
                    <a:lnTo>
                      <a:pt x="906" y="319"/>
                    </a:lnTo>
                    <a:lnTo>
                      <a:pt x="814" y="373"/>
                    </a:lnTo>
                    <a:lnTo>
                      <a:pt x="724" y="421"/>
                    </a:lnTo>
                    <a:lnTo>
                      <a:pt x="639" y="469"/>
                    </a:lnTo>
                    <a:lnTo>
                      <a:pt x="543" y="518"/>
                    </a:lnTo>
                    <a:lnTo>
                      <a:pt x="459" y="567"/>
                    </a:lnTo>
                    <a:lnTo>
                      <a:pt x="363" y="614"/>
                    </a:lnTo>
                    <a:lnTo>
                      <a:pt x="278" y="662"/>
                    </a:lnTo>
                    <a:lnTo>
                      <a:pt x="182" y="711"/>
                    </a:lnTo>
                    <a:lnTo>
                      <a:pt x="97" y="764"/>
                    </a:lnTo>
                    <a:lnTo>
                      <a:pt x="0" y="813"/>
                    </a:lnTo>
                    <a:lnTo>
                      <a:pt x="90" y="758"/>
                    </a:lnTo>
                    <a:lnTo>
                      <a:pt x="175" y="711"/>
                    </a:lnTo>
                    <a:lnTo>
                      <a:pt x="265" y="657"/>
                    </a:lnTo>
                    <a:lnTo>
                      <a:pt x="350" y="608"/>
                    </a:lnTo>
                    <a:lnTo>
                      <a:pt x="434" y="559"/>
                    </a:lnTo>
                    <a:lnTo>
                      <a:pt x="525" y="505"/>
                    </a:lnTo>
                    <a:lnTo>
                      <a:pt x="609" y="458"/>
                    </a:lnTo>
                    <a:lnTo>
                      <a:pt x="699" y="403"/>
                    </a:lnTo>
                    <a:lnTo>
                      <a:pt x="784" y="355"/>
                    </a:lnTo>
                    <a:lnTo>
                      <a:pt x="876" y="300"/>
                    </a:lnTo>
                    <a:lnTo>
                      <a:pt x="959" y="253"/>
                    </a:lnTo>
                    <a:lnTo>
                      <a:pt x="1051" y="205"/>
                    </a:lnTo>
                    <a:lnTo>
                      <a:pt x="1135" y="150"/>
                    </a:lnTo>
                    <a:lnTo>
                      <a:pt x="1225" y="102"/>
                    </a:lnTo>
                    <a:lnTo>
                      <a:pt x="1310" y="54"/>
                    </a:lnTo>
                    <a:lnTo>
                      <a:pt x="1400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7" name="Freeform 341"/>
              <p:cNvSpPr>
                <a:spLocks/>
              </p:cNvSpPr>
              <p:nvPr/>
            </p:nvSpPr>
            <p:spPr bwMode="auto">
              <a:xfrm>
                <a:off x="1854" y="1780"/>
                <a:ext cx="491" cy="267"/>
              </a:xfrm>
              <a:custGeom>
                <a:avLst/>
                <a:gdLst>
                  <a:gd name="T0" fmla="*/ 473 w 1472"/>
                  <a:gd name="T1" fmla="*/ 0 h 801"/>
                  <a:gd name="T2" fmla="*/ 477 w 1472"/>
                  <a:gd name="T3" fmla="*/ 2 h 801"/>
                  <a:gd name="T4" fmla="*/ 483 w 1472"/>
                  <a:gd name="T5" fmla="*/ 4 h 801"/>
                  <a:gd name="T6" fmla="*/ 487 w 1472"/>
                  <a:gd name="T7" fmla="*/ 8 h 801"/>
                  <a:gd name="T8" fmla="*/ 491 w 1472"/>
                  <a:gd name="T9" fmla="*/ 10 h 801"/>
                  <a:gd name="T10" fmla="*/ 459 w 1472"/>
                  <a:gd name="T11" fmla="*/ 26 h 801"/>
                  <a:gd name="T12" fmla="*/ 429 w 1472"/>
                  <a:gd name="T13" fmla="*/ 40 h 801"/>
                  <a:gd name="T14" fmla="*/ 399 w 1472"/>
                  <a:gd name="T15" fmla="*/ 58 h 801"/>
                  <a:gd name="T16" fmla="*/ 368 w 1472"/>
                  <a:gd name="T17" fmla="*/ 74 h 801"/>
                  <a:gd name="T18" fmla="*/ 336 w 1472"/>
                  <a:gd name="T19" fmla="*/ 88 h 801"/>
                  <a:gd name="T20" fmla="*/ 306 w 1472"/>
                  <a:gd name="T21" fmla="*/ 104 h 801"/>
                  <a:gd name="T22" fmla="*/ 276 w 1472"/>
                  <a:gd name="T23" fmla="*/ 122 h 801"/>
                  <a:gd name="T24" fmla="*/ 246 w 1472"/>
                  <a:gd name="T25" fmla="*/ 139 h 801"/>
                  <a:gd name="T26" fmla="*/ 215 w 1472"/>
                  <a:gd name="T27" fmla="*/ 152 h 801"/>
                  <a:gd name="T28" fmla="*/ 185 w 1472"/>
                  <a:gd name="T29" fmla="*/ 169 h 801"/>
                  <a:gd name="T30" fmla="*/ 155 w 1472"/>
                  <a:gd name="T31" fmla="*/ 187 h 801"/>
                  <a:gd name="T32" fmla="*/ 123 w 1472"/>
                  <a:gd name="T33" fmla="*/ 202 h 801"/>
                  <a:gd name="T34" fmla="*/ 93 w 1472"/>
                  <a:gd name="T35" fmla="*/ 219 h 801"/>
                  <a:gd name="T36" fmla="*/ 63 w 1472"/>
                  <a:gd name="T37" fmla="*/ 233 h 801"/>
                  <a:gd name="T38" fmla="*/ 32 w 1472"/>
                  <a:gd name="T39" fmla="*/ 251 h 801"/>
                  <a:gd name="T40" fmla="*/ 0 w 1472"/>
                  <a:gd name="T41" fmla="*/ 267 h 801"/>
                  <a:gd name="T42" fmla="*/ 30 w 1472"/>
                  <a:gd name="T43" fmla="*/ 251 h 801"/>
                  <a:gd name="T44" fmla="*/ 61 w 1472"/>
                  <a:gd name="T45" fmla="*/ 233 h 801"/>
                  <a:gd name="T46" fmla="*/ 91 w 1472"/>
                  <a:gd name="T47" fmla="*/ 217 h 801"/>
                  <a:gd name="T48" fmla="*/ 119 w 1472"/>
                  <a:gd name="T49" fmla="*/ 201 h 801"/>
                  <a:gd name="T50" fmla="*/ 149 w 1472"/>
                  <a:gd name="T51" fmla="*/ 182 h 801"/>
                  <a:gd name="T52" fmla="*/ 177 w 1472"/>
                  <a:gd name="T53" fmla="*/ 167 h 801"/>
                  <a:gd name="T54" fmla="*/ 207 w 1472"/>
                  <a:gd name="T55" fmla="*/ 149 h 801"/>
                  <a:gd name="T56" fmla="*/ 237 w 1472"/>
                  <a:gd name="T57" fmla="*/ 132 h 801"/>
                  <a:gd name="T58" fmla="*/ 266 w 1472"/>
                  <a:gd name="T59" fmla="*/ 116 h 801"/>
                  <a:gd name="T60" fmla="*/ 296 w 1472"/>
                  <a:gd name="T61" fmla="*/ 99 h 801"/>
                  <a:gd name="T62" fmla="*/ 326 w 1472"/>
                  <a:gd name="T63" fmla="*/ 82 h 801"/>
                  <a:gd name="T64" fmla="*/ 356 w 1472"/>
                  <a:gd name="T65" fmla="*/ 66 h 801"/>
                  <a:gd name="T66" fmla="*/ 384 w 1472"/>
                  <a:gd name="T67" fmla="*/ 50 h 801"/>
                  <a:gd name="T68" fmla="*/ 415 w 1472"/>
                  <a:gd name="T69" fmla="*/ 32 h 801"/>
                  <a:gd name="T70" fmla="*/ 443 w 1472"/>
                  <a:gd name="T71" fmla="*/ 16 h 801"/>
                  <a:gd name="T72" fmla="*/ 473 w 1472"/>
                  <a:gd name="T73" fmla="*/ 0 h 8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2"/>
                  <a:gd name="T112" fmla="*/ 0 h 801"/>
                  <a:gd name="T113" fmla="*/ 1472 w 1472"/>
                  <a:gd name="T114" fmla="*/ 801 h 8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2" h="801">
                    <a:moveTo>
                      <a:pt x="1418" y="0"/>
                    </a:moveTo>
                    <a:lnTo>
                      <a:pt x="1430" y="7"/>
                    </a:lnTo>
                    <a:lnTo>
                      <a:pt x="1448" y="12"/>
                    </a:lnTo>
                    <a:lnTo>
                      <a:pt x="1461" y="24"/>
                    </a:lnTo>
                    <a:lnTo>
                      <a:pt x="1472" y="30"/>
                    </a:lnTo>
                    <a:lnTo>
                      <a:pt x="1376" y="78"/>
                    </a:lnTo>
                    <a:lnTo>
                      <a:pt x="1286" y="120"/>
                    </a:lnTo>
                    <a:lnTo>
                      <a:pt x="1195" y="174"/>
                    </a:lnTo>
                    <a:lnTo>
                      <a:pt x="1104" y="223"/>
                    </a:lnTo>
                    <a:lnTo>
                      <a:pt x="1008" y="264"/>
                    </a:lnTo>
                    <a:lnTo>
                      <a:pt x="917" y="313"/>
                    </a:lnTo>
                    <a:lnTo>
                      <a:pt x="827" y="367"/>
                    </a:lnTo>
                    <a:lnTo>
                      <a:pt x="737" y="416"/>
                    </a:lnTo>
                    <a:lnTo>
                      <a:pt x="646" y="457"/>
                    </a:lnTo>
                    <a:lnTo>
                      <a:pt x="555" y="506"/>
                    </a:lnTo>
                    <a:lnTo>
                      <a:pt x="464" y="560"/>
                    </a:lnTo>
                    <a:lnTo>
                      <a:pt x="368" y="607"/>
                    </a:lnTo>
                    <a:lnTo>
                      <a:pt x="278" y="656"/>
                    </a:lnTo>
                    <a:lnTo>
                      <a:pt x="188" y="699"/>
                    </a:lnTo>
                    <a:lnTo>
                      <a:pt x="97" y="752"/>
                    </a:lnTo>
                    <a:lnTo>
                      <a:pt x="0" y="801"/>
                    </a:lnTo>
                    <a:lnTo>
                      <a:pt x="90" y="752"/>
                    </a:lnTo>
                    <a:lnTo>
                      <a:pt x="182" y="699"/>
                    </a:lnTo>
                    <a:lnTo>
                      <a:pt x="272" y="650"/>
                    </a:lnTo>
                    <a:lnTo>
                      <a:pt x="357" y="602"/>
                    </a:lnTo>
                    <a:lnTo>
                      <a:pt x="447" y="547"/>
                    </a:lnTo>
                    <a:lnTo>
                      <a:pt x="532" y="500"/>
                    </a:lnTo>
                    <a:lnTo>
                      <a:pt x="622" y="446"/>
                    </a:lnTo>
                    <a:lnTo>
                      <a:pt x="712" y="397"/>
                    </a:lnTo>
                    <a:lnTo>
                      <a:pt x="797" y="349"/>
                    </a:lnTo>
                    <a:lnTo>
                      <a:pt x="887" y="296"/>
                    </a:lnTo>
                    <a:lnTo>
                      <a:pt x="978" y="247"/>
                    </a:lnTo>
                    <a:lnTo>
                      <a:pt x="1068" y="198"/>
                    </a:lnTo>
                    <a:lnTo>
                      <a:pt x="1152" y="151"/>
                    </a:lnTo>
                    <a:lnTo>
                      <a:pt x="1243" y="97"/>
                    </a:lnTo>
                    <a:lnTo>
                      <a:pt x="1327" y="48"/>
                    </a:lnTo>
                    <a:lnTo>
                      <a:pt x="1418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8" name="Freeform 342"/>
              <p:cNvSpPr>
                <a:spLocks/>
              </p:cNvSpPr>
              <p:nvPr/>
            </p:nvSpPr>
            <p:spPr bwMode="auto">
              <a:xfrm>
                <a:off x="1854" y="1784"/>
                <a:ext cx="497" cy="263"/>
              </a:xfrm>
              <a:custGeom>
                <a:avLst/>
                <a:gdLst>
                  <a:gd name="T0" fmla="*/ 479 w 1491"/>
                  <a:gd name="T1" fmla="*/ 0 h 789"/>
                  <a:gd name="T2" fmla="*/ 483 w 1491"/>
                  <a:gd name="T3" fmla="*/ 2 h 789"/>
                  <a:gd name="T4" fmla="*/ 489 w 1491"/>
                  <a:gd name="T5" fmla="*/ 4 h 789"/>
                  <a:gd name="T6" fmla="*/ 493 w 1491"/>
                  <a:gd name="T7" fmla="*/ 6 h 789"/>
                  <a:gd name="T8" fmla="*/ 497 w 1491"/>
                  <a:gd name="T9" fmla="*/ 8 h 789"/>
                  <a:gd name="T10" fmla="*/ 467 w 1491"/>
                  <a:gd name="T11" fmla="*/ 24 h 789"/>
                  <a:gd name="T12" fmla="*/ 434 w 1491"/>
                  <a:gd name="T13" fmla="*/ 40 h 789"/>
                  <a:gd name="T14" fmla="*/ 404 w 1491"/>
                  <a:gd name="T15" fmla="*/ 56 h 789"/>
                  <a:gd name="T16" fmla="*/ 372 w 1491"/>
                  <a:gd name="T17" fmla="*/ 72 h 789"/>
                  <a:gd name="T18" fmla="*/ 342 w 1491"/>
                  <a:gd name="T19" fmla="*/ 88 h 789"/>
                  <a:gd name="T20" fmla="*/ 310 w 1491"/>
                  <a:gd name="T21" fmla="*/ 102 h 789"/>
                  <a:gd name="T22" fmla="*/ 279 w 1491"/>
                  <a:gd name="T23" fmla="*/ 120 h 789"/>
                  <a:gd name="T24" fmla="*/ 249 w 1491"/>
                  <a:gd name="T25" fmla="*/ 135 h 789"/>
                  <a:gd name="T26" fmla="*/ 217 w 1491"/>
                  <a:gd name="T27" fmla="*/ 150 h 789"/>
                  <a:gd name="T28" fmla="*/ 187 w 1491"/>
                  <a:gd name="T29" fmla="*/ 167 h 789"/>
                  <a:gd name="T30" fmla="*/ 157 w 1491"/>
                  <a:gd name="T31" fmla="*/ 183 h 789"/>
                  <a:gd name="T32" fmla="*/ 125 w 1491"/>
                  <a:gd name="T33" fmla="*/ 198 h 789"/>
                  <a:gd name="T34" fmla="*/ 95 w 1491"/>
                  <a:gd name="T35" fmla="*/ 215 h 789"/>
                  <a:gd name="T36" fmla="*/ 63 w 1491"/>
                  <a:gd name="T37" fmla="*/ 231 h 789"/>
                  <a:gd name="T38" fmla="*/ 32 w 1491"/>
                  <a:gd name="T39" fmla="*/ 247 h 789"/>
                  <a:gd name="T40" fmla="*/ 0 w 1491"/>
                  <a:gd name="T41" fmla="*/ 263 h 789"/>
                  <a:gd name="T42" fmla="*/ 30 w 1491"/>
                  <a:gd name="T43" fmla="*/ 247 h 789"/>
                  <a:gd name="T44" fmla="*/ 61 w 1491"/>
                  <a:gd name="T45" fmla="*/ 229 h 789"/>
                  <a:gd name="T46" fmla="*/ 91 w 1491"/>
                  <a:gd name="T47" fmla="*/ 213 h 789"/>
                  <a:gd name="T48" fmla="*/ 121 w 1491"/>
                  <a:gd name="T49" fmla="*/ 197 h 789"/>
                  <a:gd name="T50" fmla="*/ 151 w 1491"/>
                  <a:gd name="T51" fmla="*/ 181 h 789"/>
                  <a:gd name="T52" fmla="*/ 181 w 1491"/>
                  <a:gd name="T53" fmla="*/ 163 h 789"/>
                  <a:gd name="T54" fmla="*/ 209 w 1491"/>
                  <a:gd name="T55" fmla="*/ 147 h 789"/>
                  <a:gd name="T56" fmla="*/ 239 w 1491"/>
                  <a:gd name="T57" fmla="*/ 130 h 789"/>
                  <a:gd name="T58" fmla="*/ 269 w 1491"/>
                  <a:gd name="T59" fmla="*/ 115 h 789"/>
                  <a:gd name="T60" fmla="*/ 300 w 1491"/>
                  <a:gd name="T61" fmla="*/ 98 h 789"/>
                  <a:gd name="T62" fmla="*/ 330 w 1491"/>
                  <a:gd name="T63" fmla="*/ 82 h 789"/>
                  <a:gd name="T64" fmla="*/ 360 w 1491"/>
                  <a:gd name="T65" fmla="*/ 64 h 789"/>
                  <a:gd name="T66" fmla="*/ 388 w 1491"/>
                  <a:gd name="T67" fmla="*/ 48 h 789"/>
                  <a:gd name="T68" fmla="*/ 420 w 1491"/>
                  <a:gd name="T69" fmla="*/ 32 h 789"/>
                  <a:gd name="T70" fmla="*/ 449 w 1491"/>
                  <a:gd name="T71" fmla="*/ 16 h 789"/>
                  <a:gd name="T72" fmla="*/ 479 w 1491"/>
                  <a:gd name="T73" fmla="*/ 0 h 78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91"/>
                  <a:gd name="T112" fmla="*/ 0 h 789"/>
                  <a:gd name="T113" fmla="*/ 1491 w 1491"/>
                  <a:gd name="T114" fmla="*/ 789 h 78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91" h="789">
                    <a:moveTo>
                      <a:pt x="1436" y="0"/>
                    </a:moveTo>
                    <a:lnTo>
                      <a:pt x="1448" y="6"/>
                    </a:lnTo>
                    <a:lnTo>
                      <a:pt x="1466" y="12"/>
                    </a:lnTo>
                    <a:lnTo>
                      <a:pt x="1478" y="18"/>
                    </a:lnTo>
                    <a:lnTo>
                      <a:pt x="1491" y="25"/>
                    </a:lnTo>
                    <a:lnTo>
                      <a:pt x="1400" y="72"/>
                    </a:lnTo>
                    <a:lnTo>
                      <a:pt x="1303" y="121"/>
                    </a:lnTo>
                    <a:lnTo>
                      <a:pt x="1213" y="169"/>
                    </a:lnTo>
                    <a:lnTo>
                      <a:pt x="1117" y="216"/>
                    </a:lnTo>
                    <a:lnTo>
                      <a:pt x="1026" y="265"/>
                    </a:lnTo>
                    <a:lnTo>
                      <a:pt x="929" y="307"/>
                    </a:lnTo>
                    <a:lnTo>
                      <a:pt x="838" y="361"/>
                    </a:lnTo>
                    <a:lnTo>
                      <a:pt x="748" y="404"/>
                    </a:lnTo>
                    <a:lnTo>
                      <a:pt x="652" y="451"/>
                    </a:lnTo>
                    <a:lnTo>
                      <a:pt x="562" y="500"/>
                    </a:lnTo>
                    <a:lnTo>
                      <a:pt x="472" y="548"/>
                    </a:lnTo>
                    <a:lnTo>
                      <a:pt x="374" y="595"/>
                    </a:lnTo>
                    <a:lnTo>
                      <a:pt x="284" y="644"/>
                    </a:lnTo>
                    <a:lnTo>
                      <a:pt x="188" y="693"/>
                    </a:lnTo>
                    <a:lnTo>
                      <a:pt x="97" y="740"/>
                    </a:lnTo>
                    <a:lnTo>
                      <a:pt x="0" y="789"/>
                    </a:lnTo>
                    <a:lnTo>
                      <a:pt x="90" y="740"/>
                    </a:lnTo>
                    <a:lnTo>
                      <a:pt x="182" y="687"/>
                    </a:lnTo>
                    <a:lnTo>
                      <a:pt x="272" y="638"/>
                    </a:lnTo>
                    <a:lnTo>
                      <a:pt x="363" y="590"/>
                    </a:lnTo>
                    <a:lnTo>
                      <a:pt x="453" y="543"/>
                    </a:lnTo>
                    <a:lnTo>
                      <a:pt x="543" y="488"/>
                    </a:lnTo>
                    <a:lnTo>
                      <a:pt x="628" y="440"/>
                    </a:lnTo>
                    <a:lnTo>
                      <a:pt x="718" y="391"/>
                    </a:lnTo>
                    <a:lnTo>
                      <a:pt x="808" y="344"/>
                    </a:lnTo>
                    <a:lnTo>
                      <a:pt x="899" y="295"/>
                    </a:lnTo>
                    <a:lnTo>
                      <a:pt x="989" y="246"/>
                    </a:lnTo>
                    <a:lnTo>
                      <a:pt x="1081" y="192"/>
                    </a:lnTo>
                    <a:lnTo>
                      <a:pt x="1165" y="145"/>
                    </a:lnTo>
                    <a:lnTo>
                      <a:pt x="1261" y="96"/>
                    </a:lnTo>
                    <a:lnTo>
                      <a:pt x="1346" y="48"/>
                    </a:lnTo>
                    <a:lnTo>
                      <a:pt x="1436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9" name="Freeform 343"/>
              <p:cNvSpPr>
                <a:spLocks/>
              </p:cNvSpPr>
              <p:nvPr/>
            </p:nvSpPr>
            <p:spPr bwMode="auto">
              <a:xfrm>
                <a:off x="1854" y="1788"/>
                <a:ext cx="503" cy="259"/>
              </a:xfrm>
              <a:custGeom>
                <a:avLst/>
                <a:gdLst>
                  <a:gd name="T0" fmla="*/ 485 w 1508"/>
                  <a:gd name="T1" fmla="*/ 0 h 777"/>
                  <a:gd name="T2" fmla="*/ 489 w 1508"/>
                  <a:gd name="T3" fmla="*/ 2 h 777"/>
                  <a:gd name="T4" fmla="*/ 495 w 1508"/>
                  <a:gd name="T5" fmla="*/ 4 h 777"/>
                  <a:gd name="T6" fmla="*/ 499 w 1508"/>
                  <a:gd name="T7" fmla="*/ 6 h 777"/>
                  <a:gd name="T8" fmla="*/ 503 w 1508"/>
                  <a:gd name="T9" fmla="*/ 8 h 777"/>
                  <a:gd name="T10" fmla="*/ 471 w 1508"/>
                  <a:gd name="T11" fmla="*/ 24 h 777"/>
                  <a:gd name="T12" fmla="*/ 441 w 1508"/>
                  <a:gd name="T13" fmla="*/ 38 h 777"/>
                  <a:gd name="T14" fmla="*/ 409 w 1508"/>
                  <a:gd name="T15" fmla="*/ 56 h 777"/>
                  <a:gd name="T16" fmla="*/ 376 w 1508"/>
                  <a:gd name="T17" fmla="*/ 70 h 777"/>
                  <a:gd name="T18" fmla="*/ 346 w 1508"/>
                  <a:gd name="T19" fmla="*/ 86 h 777"/>
                  <a:gd name="T20" fmla="*/ 314 w 1508"/>
                  <a:gd name="T21" fmla="*/ 102 h 777"/>
                  <a:gd name="T22" fmla="*/ 284 w 1508"/>
                  <a:gd name="T23" fmla="*/ 118 h 777"/>
                  <a:gd name="T24" fmla="*/ 252 w 1508"/>
                  <a:gd name="T25" fmla="*/ 133 h 777"/>
                  <a:gd name="T26" fmla="*/ 221 w 1508"/>
                  <a:gd name="T27" fmla="*/ 149 h 777"/>
                  <a:gd name="T28" fmla="*/ 189 w 1508"/>
                  <a:gd name="T29" fmla="*/ 164 h 777"/>
                  <a:gd name="T30" fmla="*/ 159 w 1508"/>
                  <a:gd name="T31" fmla="*/ 181 h 777"/>
                  <a:gd name="T32" fmla="*/ 127 w 1508"/>
                  <a:gd name="T33" fmla="*/ 197 h 777"/>
                  <a:gd name="T34" fmla="*/ 95 w 1508"/>
                  <a:gd name="T35" fmla="*/ 211 h 777"/>
                  <a:gd name="T36" fmla="*/ 63 w 1508"/>
                  <a:gd name="T37" fmla="*/ 227 h 777"/>
                  <a:gd name="T38" fmla="*/ 32 w 1508"/>
                  <a:gd name="T39" fmla="*/ 243 h 777"/>
                  <a:gd name="T40" fmla="*/ 0 w 1508"/>
                  <a:gd name="T41" fmla="*/ 259 h 777"/>
                  <a:gd name="T42" fmla="*/ 32 w 1508"/>
                  <a:gd name="T43" fmla="*/ 243 h 777"/>
                  <a:gd name="T44" fmla="*/ 61 w 1508"/>
                  <a:gd name="T45" fmla="*/ 225 h 777"/>
                  <a:gd name="T46" fmla="*/ 93 w 1508"/>
                  <a:gd name="T47" fmla="*/ 211 h 777"/>
                  <a:gd name="T48" fmla="*/ 123 w 1508"/>
                  <a:gd name="T49" fmla="*/ 194 h 777"/>
                  <a:gd name="T50" fmla="*/ 153 w 1508"/>
                  <a:gd name="T51" fmla="*/ 179 h 777"/>
                  <a:gd name="T52" fmla="*/ 183 w 1508"/>
                  <a:gd name="T53" fmla="*/ 161 h 777"/>
                  <a:gd name="T54" fmla="*/ 213 w 1508"/>
                  <a:gd name="T55" fmla="*/ 144 h 777"/>
                  <a:gd name="T56" fmla="*/ 244 w 1508"/>
                  <a:gd name="T57" fmla="*/ 128 h 777"/>
                  <a:gd name="T58" fmla="*/ 274 w 1508"/>
                  <a:gd name="T59" fmla="*/ 112 h 777"/>
                  <a:gd name="T60" fmla="*/ 304 w 1508"/>
                  <a:gd name="T61" fmla="*/ 96 h 777"/>
                  <a:gd name="T62" fmla="*/ 334 w 1508"/>
                  <a:gd name="T63" fmla="*/ 80 h 777"/>
                  <a:gd name="T64" fmla="*/ 364 w 1508"/>
                  <a:gd name="T65" fmla="*/ 64 h 777"/>
                  <a:gd name="T66" fmla="*/ 394 w 1508"/>
                  <a:gd name="T67" fmla="*/ 48 h 777"/>
                  <a:gd name="T68" fmla="*/ 425 w 1508"/>
                  <a:gd name="T69" fmla="*/ 32 h 777"/>
                  <a:gd name="T70" fmla="*/ 455 w 1508"/>
                  <a:gd name="T71" fmla="*/ 16 h 777"/>
                  <a:gd name="T72" fmla="*/ 485 w 1508"/>
                  <a:gd name="T73" fmla="*/ 0 h 77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8"/>
                  <a:gd name="T112" fmla="*/ 0 h 777"/>
                  <a:gd name="T113" fmla="*/ 1508 w 1508"/>
                  <a:gd name="T114" fmla="*/ 777 h 77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8" h="777">
                    <a:moveTo>
                      <a:pt x="1455" y="0"/>
                    </a:moveTo>
                    <a:lnTo>
                      <a:pt x="1466" y="6"/>
                    </a:lnTo>
                    <a:lnTo>
                      <a:pt x="1485" y="13"/>
                    </a:lnTo>
                    <a:lnTo>
                      <a:pt x="1496" y="18"/>
                    </a:lnTo>
                    <a:lnTo>
                      <a:pt x="1508" y="24"/>
                    </a:lnTo>
                    <a:lnTo>
                      <a:pt x="1412" y="73"/>
                    </a:lnTo>
                    <a:lnTo>
                      <a:pt x="1322" y="114"/>
                    </a:lnTo>
                    <a:lnTo>
                      <a:pt x="1225" y="169"/>
                    </a:lnTo>
                    <a:lnTo>
                      <a:pt x="1128" y="210"/>
                    </a:lnTo>
                    <a:lnTo>
                      <a:pt x="1038" y="259"/>
                    </a:lnTo>
                    <a:lnTo>
                      <a:pt x="942" y="307"/>
                    </a:lnTo>
                    <a:lnTo>
                      <a:pt x="851" y="355"/>
                    </a:lnTo>
                    <a:lnTo>
                      <a:pt x="754" y="398"/>
                    </a:lnTo>
                    <a:lnTo>
                      <a:pt x="664" y="446"/>
                    </a:lnTo>
                    <a:lnTo>
                      <a:pt x="568" y="493"/>
                    </a:lnTo>
                    <a:lnTo>
                      <a:pt x="477" y="542"/>
                    </a:lnTo>
                    <a:lnTo>
                      <a:pt x="380" y="591"/>
                    </a:lnTo>
                    <a:lnTo>
                      <a:pt x="284" y="632"/>
                    </a:lnTo>
                    <a:lnTo>
                      <a:pt x="188" y="681"/>
                    </a:lnTo>
                    <a:lnTo>
                      <a:pt x="97" y="728"/>
                    </a:lnTo>
                    <a:lnTo>
                      <a:pt x="0" y="777"/>
                    </a:lnTo>
                    <a:lnTo>
                      <a:pt x="97" y="728"/>
                    </a:lnTo>
                    <a:lnTo>
                      <a:pt x="182" y="675"/>
                    </a:lnTo>
                    <a:lnTo>
                      <a:pt x="278" y="632"/>
                    </a:lnTo>
                    <a:lnTo>
                      <a:pt x="368" y="583"/>
                    </a:lnTo>
                    <a:lnTo>
                      <a:pt x="459" y="536"/>
                    </a:lnTo>
                    <a:lnTo>
                      <a:pt x="549" y="482"/>
                    </a:lnTo>
                    <a:lnTo>
                      <a:pt x="639" y="433"/>
                    </a:lnTo>
                    <a:lnTo>
                      <a:pt x="731" y="385"/>
                    </a:lnTo>
                    <a:lnTo>
                      <a:pt x="821" y="337"/>
                    </a:lnTo>
                    <a:lnTo>
                      <a:pt x="912" y="289"/>
                    </a:lnTo>
                    <a:lnTo>
                      <a:pt x="1002" y="240"/>
                    </a:lnTo>
                    <a:lnTo>
                      <a:pt x="1092" y="193"/>
                    </a:lnTo>
                    <a:lnTo>
                      <a:pt x="1182" y="144"/>
                    </a:lnTo>
                    <a:lnTo>
                      <a:pt x="1273" y="96"/>
                    </a:lnTo>
                    <a:lnTo>
                      <a:pt x="1363" y="49"/>
                    </a:lnTo>
                    <a:lnTo>
                      <a:pt x="1455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0" name="Freeform 344"/>
              <p:cNvSpPr>
                <a:spLocks/>
              </p:cNvSpPr>
              <p:nvPr/>
            </p:nvSpPr>
            <p:spPr bwMode="auto">
              <a:xfrm>
                <a:off x="1854" y="1790"/>
                <a:ext cx="509" cy="257"/>
              </a:xfrm>
              <a:custGeom>
                <a:avLst/>
                <a:gdLst>
                  <a:gd name="T0" fmla="*/ 493 w 1526"/>
                  <a:gd name="T1" fmla="*/ 0 h 771"/>
                  <a:gd name="T2" fmla="*/ 497 w 1526"/>
                  <a:gd name="T3" fmla="*/ 2 h 771"/>
                  <a:gd name="T4" fmla="*/ 501 w 1526"/>
                  <a:gd name="T5" fmla="*/ 4 h 771"/>
                  <a:gd name="T6" fmla="*/ 505 w 1526"/>
                  <a:gd name="T7" fmla="*/ 8 h 771"/>
                  <a:gd name="T8" fmla="*/ 509 w 1526"/>
                  <a:gd name="T9" fmla="*/ 10 h 771"/>
                  <a:gd name="T10" fmla="*/ 479 w 1526"/>
                  <a:gd name="T11" fmla="*/ 24 h 771"/>
                  <a:gd name="T12" fmla="*/ 447 w 1526"/>
                  <a:gd name="T13" fmla="*/ 40 h 771"/>
                  <a:gd name="T14" fmla="*/ 415 w 1526"/>
                  <a:gd name="T15" fmla="*/ 56 h 771"/>
                  <a:gd name="T16" fmla="*/ 383 w 1526"/>
                  <a:gd name="T17" fmla="*/ 72 h 771"/>
                  <a:gd name="T18" fmla="*/ 351 w 1526"/>
                  <a:gd name="T19" fmla="*/ 86 h 771"/>
                  <a:gd name="T20" fmla="*/ 318 w 1526"/>
                  <a:gd name="T21" fmla="*/ 102 h 771"/>
                  <a:gd name="T22" fmla="*/ 288 w 1526"/>
                  <a:gd name="T23" fmla="*/ 119 h 771"/>
                  <a:gd name="T24" fmla="*/ 256 w 1526"/>
                  <a:gd name="T25" fmla="*/ 132 h 771"/>
                  <a:gd name="T26" fmla="*/ 223 w 1526"/>
                  <a:gd name="T27" fmla="*/ 149 h 771"/>
                  <a:gd name="T28" fmla="*/ 191 w 1526"/>
                  <a:gd name="T29" fmla="*/ 164 h 771"/>
                  <a:gd name="T30" fmla="*/ 161 w 1526"/>
                  <a:gd name="T31" fmla="*/ 181 h 771"/>
                  <a:gd name="T32" fmla="*/ 129 w 1526"/>
                  <a:gd name="T33" fmla="*/ 195 h 771"/>
                  <a:gd name="T34" fmla="*/ 97 w 1526"/>
                  <a:gd name="T35" fmla="*/ 211 h 771"/>
                  <a:gd name="T36" fmla="*/ 65 w 1526"/>
                  <a:gd name="T37" fmla="*/ 225 h 771"/>
                  <a:gd name="T38" fmla="*/ 32 w 1526"/>
                  <a:gd name="T39" fmla="*/ 241 h 771"/>
                  <a:gd name="T40" fmla="*/ 0 w 1526"/>
                  <a:gd name="T41" fmla="*/ 257 h 771"/>
                  <a:gd name="T42" fmla="*/ 32 w 1526"/>
                  <a:gd name="T43" fmla="*/ 241 h 771"/>
                  <a:gd name="T44" fmla="*/ 63 w 1526"/>
                  <a:gd name="T45" fmla="*/ 225 h 771"/>
                  <a:gd name="T46" fmla="*/ 93 w 1526"/>
                  <a:gd name="T47" fmla="*/ 209 h 771"/>
                  <a:gd name="T48" fmla="*/ 123 w 1526"/>
                  <a:gd name="T49" fmla="*/ 192 h 771"/>
                  <a:gd name="T50" fmla="*/ 155 w 1526"/>
                  <a:gd name="T51" fmla="*/ 177 h 771"/>
                  <a:gd name="T52" fmla="*/ 185 w 1526"/>
                  <a:gd name="T53" fmla="*/ 161 h 771"/>
                  <a:gd name="T54" fmla="*/ 215 w 1526"/>
                  <a:gd name="T55" fmla="*/ 144 h 771"/>
                  <a:gd name="T56" fmla="*/ 247 w 1526"/>
                  <a:gd name="T57" fmla="*/ 129 h 771"/>
                  <a:gd name="T58" fmla="*/ 278 w 1526"/>
                  <a:gd name="T59" fmla="*/ 112 h 771"/>
                  <a:gd name="T60" fmla="*/ 308 w 1526"/>
                  <a:gd name="T61" fmla="*/ 96 h 771"/>
                  <a:gd name="T62" fmla="*/ 341 w 1526"/>
                  <a:gd name="T63" fmla="*/ 80 h 771"/>
                  <a:gd name="T64" fmla="*/ 371 w 1526"/>
                  <a:gd name="T65" fmla="*/ 64 h 771"/>
                  <a:gd name="T66" fmla="*/ 401 w 1526"/>
                  <a:gd name="T67" fmla="*/ 48 h 771"/>
                  <a:gd name="T68" fmla="*/ 431 w 1526"/>
                  <a:gd name="T69" fmla="*/ 32 h 771"/>
                  <a:gd name="T70" fmla="*/ 461 w 1526"/>
                  <a:gd name="T71" fmla="*/ 16 h 771"/>
                  <a:gd name="T72" fmla="*/ 493 w 1526"/>
                  <a:gd name="T73" fmla="*/ 0 h 77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26"/>
                  <a:gd name="T112" fmla="*/ 0 h 771"/>
                  <a:gd name="T113" fmla="*/ 1526 w 1526"/>
                  <a:gd name="T114" fmla="*/ 771 h 77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26" h="771">
                    <a:moveTo>
                      <a:pt x="1478" y="0"/>
                    </a:moveTo>
                    <a:lnTo>
                      <a:pt x="1491" y="7"/>
                    </a:lnTo>
                    <a:lnTo>
                      <a:pt x="1502" y="12"/>
                    </a:lnTo>
                    <a:lnTo>
                      <a:pt x="1515" y="24"/>
                    </a:lnTo>
                    <a:lnTo>
                      <a:pt x="1526" y="30"/>
                    </a:lnTo>
                    <a:lnTo>
                      <a:pt x="1436" y="73"/>
                    </a:lnTo>
                    <a:lnTo>
                      <a:pt x="1340" y="121"/>
                    </a:lnTo>
                    <a:lnTo>
                      <a:pt x="1243" y="168"/>
                    </a:lnTo>
                    <a:lnTo>
                      <a:pt x="1147" y="217"/>
                    </a:lnTo>
                    <a:lnTo>
                      <a:pt x="1051" y="258"/>
                    </a:lnTo>
                    <a:lnTo>
                      <a:pt x="953" y="307"/>
                    </a:lnTo>
                    <a:lnTo>
                      <a:pt x="863" y="356"/>
                    </a:lnTo>
                    <a:lnTo>
                      <a:pt x="767" y="397"/>
                    </a:lnTo>
                    <a:lnTo>
                      <a:pt x="669" y="446"/>
                    </a:lnTo>
                    <a:lnTo>
                      <a:pt x="573" y="493"/>
                    </a:lnTo>
                    <a:lnTo>
                      <a:pt x="483" y="542"/>
                    </a:lnTo>
                    <a:lnTo>
                      <a:pt x="387" y="585"/>
                    </a:lnTo>
                    <a:lnTo>
                      <a:pt x="290" y="632"/>
                    </a:lnTo>
                    <a:lnTo>
                      <a:pt x="194" y="675"/>
                    </a:lnTo>
                    <a:lnTo>
                      <a:pt x="97" y="722"/>
                    </a:lnTo>
                    <a:lnTo>
                      <a:pt x="0" y="771"/>
                    </a:lnTo>
                    <a:lnTo>
                      <a:pt x="97" y="722"/>
                    </a:lnTo>
                    <a:lnTo>
                      <a:pt x="188" y="675"/>
                    </a:lnTo>
                    <a:lnTo>
                      <a:pt x="278" y="626"/>
                    </a:lnTo>
                    <a:lnTo>
                      <a:pt x="368" y="577"/>
                    </a:lnTo>
                    <a:lnTo>
                      <a:pt x="464" y="530"/>
                    </a:lnTo>
                    <a:lnTo>
                      <a:pt x="555" y="482"/>
                    </a:lnTo>
                    <a:lnTo>
                      <a:pt x="646" y="433"/>
                    </a:lnTo>
                    <a:lnTo>
                      <a:pt x="742" y="386"/>
                    </a:lnTo>
                    <a:lnTo>
                      <a:pt x="833" y="337"/>
                    </a:lnTo>
                    <a:lnTo>
                      <a:pt x="923" y="289"/>
                    </a:lnTo>
                    <a:lnTo>
                      <a:pt x="1021" y="241"/>
                    </a:lnTo>
                    <a:lnTo>
                      <a:pt x="1111" y="193"/>
                    </a:lnTo>
                    <a:lnTo>
                      <a:pt x="1201" y="144"/>
                    </a:lnTo>
                    <a:lnTo>
                      <a:pt x="1291" y="97"/>
                    </a:lnTo>
                    <a:lnTo>
                      <a:pt x="1382" y="48"/>
                    </a:lnTo>
                    <a:lnTo>
                      <a:pt x="1478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1" name="Freeform 345"/>
              <p:cNvSpPr>
                <a:spLocks/>
              </p:cNvSpPr>
              <p:nvPr/>
            </p:nvSpPr>
            <p:spPr bwMode="auto">
              <a:xfrm>
                <a:off x="1854" y="1794"/>
                <a:ext cx="515" cy="253"/>
              </a:xfrm>
              <a:custGeom>
                <a:avLst/>
                <a:gdLst>
                  <a:gd name="T0" fmla="*/ 499 w 1545"/>
                  <a:gd name="T1" fmla="*/ 0 h 759"/>
                  <a:gd name="T2" fmla="*/ 503 w 1545"/>
                  <a:gd name="T3" fmla="*/ 2 h 759"/>
                  <a:gd name="T4" fmla="*/ 507 w 1545"/>
                  <a:gd name="T5" fmla="*/ 4 h 759"/>
                  <a:gd name="T6" fmla="*/ 511 w 1545"/>
                  <a:gd name="T7" fmla="*/ 8 h 759"/>
                  <a:gd name="T8" fmla="*/ 515 w 1545"/>
                  <a:gd name="T9" fmla="*/ 10 h 759"/>
                  <a:gd name="T10" fmla="*/ 485 w 1545"/>
                  <a:gd name="T11" fmla="*/ 24 h 759"/>
                  <a:gd name="T12" fmla="*/ 451 w 1545"/>
                  <a:gd name="T13" fmla="*/ 40 h 759"/>
                  <a:gd name="T14" fmla="*/ 420 w 1545"/>
                  <a:gd name="T15" fmla="*/ 56 h 759"/>
                  <a:gd name="T16" fmla="*/ 386 w 1545"/>
                  <a:gd name="T17" fmla="*/ 70 h 759"/>
                  <a:gd name="T18" fmla="*/ 356 w 1545"/>
                  <a:gd name="T19" fmla="*/ 85 h 759"/>
                  <a:gd name="T20" fmla="*/ 322 w 1545"/>
                  <a:gd name="T21" fmla="*/ 100 h 759"/>
                  <a:gd name="T22" fmla="*/ 292 w 1545"/>
                  <a:gd name="T23" fmla="*/ 116 h 759"/>
                  <a:gd name="T24" fmla="*/ 258 w 1545"/>
                  <a:gd name="T25" fmla="*/ 130 h 759"/>
                  <a:gd name="T26" fmla="*/ 227 w 1545"/>
                  <a:gd name="T27" fmla="*/ 147 h 759"/>
                  <a:gd name="T28" fmla="*/ 193 w 1545"/>
                  <a:gd name="T29" fmla="*/ 160 h 759"/>
                  <a:gd name="T30" fmla="*/ 163 w 1545"/>
                  <a:gd name="T31" fmla="*/ 177 h 759"/>
                  <a:gd name="T32" fmla="*/ 129 w 1545"/>
                  <a:gd name="T33" fmla="*/ 193 h 759"/>
                  <a:gd name="T34" fmla="*/ 98 w 1545"/>
                  <a:gd name="T35" fmla="*/ 207 h 759"/>
                  <a:gd name="T36" fmla="*/ 65 w 1545"/>
                  <a:gd name="T37" fmla="*/ 221 h 759"/>
                  <a:gd name="T38" fmla="*/ 34 w 1545"/>
                  <a:gd name="T39" fmla="*/ 237 h 759"/>
                  <a:gd name="T40" fmla="*/ 0 w 1545"/>
                  <a:gd name="T41" fmla="*/ 253 h 759"/>
                  <a:gd name="T42" fmla="*/ 32 w 1545"/>
                  <a:gd name="T43" fmla="*/ 237 h 759"/>
                  <a:gd name="T44" fmla="*/ 63 w 1545"/>
                  <a:gd name="T45" fmla="*/ 221 h 759"/>
                  <a:gd name="T46" fmla="*/ 95 w 1545"/>
                  <a:gd name="T47" fmla="*/ 205 h 759"/>
                  <a:gd name="T48" fmla="*/ 125 w 1545"/>
                  <a:gd name="T49" fmla="*/ 188 h 759"/>
                  <a:gd name="T50" fmla="*/ 157 w 1545"/>
                  <a:gd name="T51" fmla="*/ 175 h 759"/>
                  <a:gd name="T52" fmla="*/ 187 w 1545"/>
                  <a:gd name="T53" fmla="*/ 157 h 759"/>
                  <a:gd name="T54" fmla="*/ 219 w 1545"/>
                  <a:gd name="T55" fmla="*/ 143 h 759"/>
                  <a:gd name="T56" fmla="*/ 249 w 1545"/>
                  <a:gd name="T57" fmla="*/ 127 h 759"/>
                  <a:gd name="T58" fmla="*/ 281 w 1545"/>
                  <a:gd name="T59" fmla="*/ 110 h 759"/>
                  <a:gd name="T60" fmla="*/ 312 w 1545"/>
                  <a:gd name="T61" fmla="*/ 95 h 759"/>
                  <a:gd name="T62" fmla="*/ 344 w 1545"/>
                  <a:gd name="T63" fmla="*/ 78 h 759"/>
                  <a:gd name="T64" fmla="*/ 374 w 1545"/>
                  <a:gd name="T65" fmla="*/ 64 h 759"/>
                  <a:gd name="T66" fmla="*/ 406 w 1545"/>
                  <a:gd name="T67" fmla="*/ 48 h 759"/>
                  <a:gd name="T68" fmla="*/ 437 w 1545"/>
                  <a:gd name="T69" fmla="*/ 32 h 759"/>
                  <a:gd name="T70" fmla="*/ 469 w 1545"/>
                  <a:gd name="T71" fmla="*/ 16 h 759"/>
                  <a:gd name="T72" fmla="*/ 499 w 1545"/>
                  <a:gd name="T73" fmla="*/ 0 h 75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45"/>
                  <a:gd name="T112" fmla="*/ 0 h 759"/>
                  <a:gd name="T113" fmla="*/ 1545 w 1545"/>
                  <a:gd name="T114" fmla="*/ 759 h 75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45" h="759">
                    <a:moveTo>
                      <a:pt x="1496" y="0"/>
                    </a:moveTo>
                    <a:lnTo>
                      <a:pt x="1508" y="6"/>
                    </a:lnTo>
                    <a:lnTo>
                      <a:pt x="1521" y="12"/>
                    </a:lnTo>
                    <a:lnTo>
                      <a:pt x="1532" y="25"/>
                    </a:lnTo>
                    <a:lnTo>
                      <a:pt x="1545" y="31"/>
                    </a:lnTo>
                    <a:lnTo>
                      <a:pt x="1455" y="72"/>
                    </a:lnTo>
                    <a:lnTo>
                      <a:pt x="1352" y="121"/>
                    </a:lnTo>
                    <a:lnTo>
                      <a:pt x="1261" y="169"/>
                    </a:lnTo>
                    <a:lnTo>
                      <a:pt x="1158" y="211"/>
                    </a:lnTo>
                    <a:lnTo>
                      <a:pt x="1068" y="254"/>
                    </a:lnTo>
                    <a:lnTo>
                      <a:pt x="966" y="301"/>
                    </a:lnTo>
                    <a:lnTo>
                      <a:pt x="876" y="349"/>
                    </a:lnTo>
                    <a:lnTo>
                      <a:pt x="773" y="391"/>
                    </a:lnTo>
                    <a:lnTo>
                      <a:pt x="682" y="440"/>
                    </a:lnTo>
                    <a:lnTo>
                      <a:pt x="579" y="481"/>
                    </a:lnTo>
                    <a:lnTo>
                      <a:pt x="489" y="530"/>
                    </a:lnTo>
                    <a:lnTo>
                      <a:pt x="387" y="578"/>
                    </a:lnTo>
                    <a:lnTo>
                      <a:pt x="295" y="620"/>
                    </a:lnTo>
                    <a:lnTo>
                      <a:pt x="194" y="663"/>
                    </a:lnTo>
                    <a:lnTo>
                      <a:pt x="103" y="710"/>
                    </a:lnTo>
                    <a:lnTo>
                      <a:pt x="0" y="759"/>
                    </a:lnTo>
                    <a:lnTo>
                      <a:pt x="97" y="710"/>
                    </a:lnTo>
                    <a:lnTo>
                      <a:pt x="188" y="663"/>
                    </a:lnTo>
                    <a:lnTo>
                      <a:pt x="284" y="614"/>
                    </a:lnTo>
                    <a:lnTo>
                      <a:pt x="374" y="565"/>
                    </a:lnTo>
                    <a:lnTo>
                      <a:pt x="472" y="524"/>
                    </a:lnTo>
                    <a:lnTo>
                      <a:pt x="562" y="470"/>
                    </a:lnTo>
                    <a:lnTo>
                      <a:pt x="658" y="428"/>
                    </a:lnTo>
                    <a:lnTo>
                      <a:pt x="748" y="380"/>
                    </a:lnTo>
                    <a:lnTo>
                      <a:pt x="844" y="331"/>
                    </a:lnTo>
                    <a:lnTo>
                      <a:pt x="936" y="284"/>
                    </a:lnTo>
                    <a:lnTo>
                      <a:pt x="1032" y="235"/>
                    </a:lnTo>
                    <a:lnTo>
                      <a:pt x="1122" y="192"/>
                    </a:lnTo>
                    <a:lnTo>
                      <a:pt x="1218" y="145"/>
                    </a:lnTo>
                    <a:lnTo>
                      <a:pt x="1310" y="96"/>
                    </a:lnTo>
                    <a:lnTo>
                      <a:pt x="1406" y="48"/>
                    </a:lnTo>
                    <a:lnTo>
                      <a:pt x="1496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2" name="Freeform 346"/>
              <p:cNvSpPr>
                <a:spLocks/>
              </p:cNvSpPr>
              <p:nvPr/>
            </p:nvSpPr>
            <p:spPr bwMode="auto">
              <a:xfrm>
                <a:off x="1854" y="1798"/>
                <a:ext cx="521" cy="249"/>
              </a:xfrm>
              <a:custGeom>
                <a:avLst/>
                <a:gdLst>
                  <a:gd name="T0" fmla="*/ 505 w 1562"/>
                  <a:gd name="T1" fmla="*/ 0 h 747"/>
                  <a:gd name="T2" fmla="*/ 509 w 1562"/>
                  <a:gd name="T3" fmla="*/ 2 h 747"/>
                  <a:gd name="T4" fmla="*/ 513 w 1562"/>
                  <a:gd name="T5" fmla="*/ 4 h 747"/>
                  <a:gd name="T6" fmla="*/ 517 w 1562"/>
                  <a:gd name="T7" fmla="*/ 8 h 747"/>
                  <a:gd name="T8" fmla="*/ 521 w 1562"/>
                  <a:gd name="T9" fmla="*/ 10 h 747"/>
                  <a:gd name="T10" fmla="*/ 489 w 1562"/>
                  <a:gd name="T11" fmla="*/ 24 h 747"/>
                  <a:gd name="T12" fmla="*/ 457 w 1562"/>
                  <a:gd name="T13" fmla="*/ 40 h 747"/>
                  <a:gd name="T14" fmla="*/ 425 w 1562"/>
                  <a:gd name="T15" fmla="*/ 54 h 747"/>
                  <a:gd name="T16" fmla="*/ 393 w 1562"/>
                  <a:gd name="T17" fmla="*/ 68 h 747"/>
                  <a:gd name="T18" fmla="*/ 361 w 1562"/>
                  <a:gd name="T19" fmla="*/ 84 h 747"/>
                  <a:gd name="T20" fmla="*/ 326 w 1562"/>
                  <a:gd name="T21" fmla="*/ 98 h 747"/>
                  <a:gd name="T22" fmla="*/ 294 w 1562"/>
                  <a:gd name="T23" fmla="*/ 114 h 747"/>
                  <a:gd name="T24" fmla="*/ 262 w 1562"/>
                  <a:gd name="T25" fmla="*/ 129 h 747"/>
                  <a:gd name="T26" fmla="*/ 229 w 1562"/>
                  <a:gd name="T27" fmla="*/ 143 h 747"/>
                  <a:gd name="T28" fmla="*/ 195 w 1562"/>
                  <a:gd name="T29" fmla="*/ 159 h 747"/>
                  <a:gd name="T30" fmla="*/ 163 w 1562"/>
                  <a:gd name="T31" fmla="*/ 174 h 747"/>
                  <a:gd name="T32" fmla="*/ 131 w 1562"/>
                  <a:gd name="T33" fmla="*/ 189 h 747"/>
                  <a:gd name="T34" fmla="*/ 98 w 1562"/>
                  <a:gd name="T35" fmla="*/ 203 h 747"/>
                  <a:gd name="T36" fmla="*/ 66 w 1562"/>
                  <a:gd name="T37" fmla="*/ 219 h 747"/>
                  <a:gd name="T38" fmla="*/ 34 w 1562"/>
                  <a:gd name="T39" fmla="*/ 233 h 747"/>
                  <a:gd name="T40" fmla="*/ 0 w 1562"/>
                  <a:gd name="T41" fmla="*/ 249 h 747"/>
                  <a:gd name="T42" fmla="*/ 32 w 1562"/>
                  <a:gd name="T43" fmla="*/ 233 h 747"/>
                  <a:gd name="T44" fmla="*/ 65 w 1562"/>
                  <a:gd name="T45" fmla="*/ 217 h 747"/>
                  <a:gd name="T46" fmla="*/ 95 w 1562"/>
                  <a:gd name="T47" fmla="*/ 201 h 747"/>
                  <a:gd name="T48" fmla="*/ 127 w 1562"/>
                  <a:gd name="T49" fmla="*/ 187 h 747"/>
                  <a:gd name="T50" fmla="*/ 159 w 1562"/>
                  <a:gd name="T51" fmla="*/ 171 h 747"/>
                  <a:gd name="T52" fmla="*/ 189 w 1562"/>
                  <a:gd name="T53" fmla="*/ 154 h 747"/>
                  <a:gd name="T54" fmla="*/ 221 w 1562"/>
                  <a:gd name="T55" fmla="*/ 139 h 747"/>
                  <a:gd name="T56" fmla="*/ 254 w 1562"/>
                  <a:gd name="T57" fmla="*/ 124 h 747"/>
                  <a:gd name="T58" fmla="*/ 284 w 1562"/>
                  <a:gd name="T59" fmla="*/ 108 h 747"/>
                  <a:gd name="T60" fmla="*/ 316 w 1562"/>
                  <a:gd name="T61" fmla="*/ 92 h 747"/>
                  <a:gd name="T62" fmla="*/ 348 w 1562"/>
                  <a:gd name="T63" fmla="*/ 76 h 747"/>
                  <a:gd name="T64" fmla="*/ 379 w 1562"/>
                  <a:gd name="T65" fmla="*/ 62 h 747"/>
                  <a:gd name="T66" fmla="*/ 411 w 1562"/>
                  <a:gd name="T67" fmla="*/ 46 h 747"/>
                  <a:gd name="T68" fmla="*/ 441 w 1562"/>
                  <a:gd name="T69" fmla="*/ 32 h 747"/>
                  <a:gd name="T70" fmla="*/ 473 w 1562"/>
                  <a:gd name="T71" fmla="*/ 16 h 747"/>
                  <a:gd name="T72" fmla="*/ 505 w 1562"/>
                  <a:gd name="T73" fmla="*/ 0 h 7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62"/>
                  <a:gd name="T112" fmla="*/ 0 h 747"/>
                  <a:gd name="T113" fmla="*/ 1562 w 1562"/>
                  <a:gd name="T114" fmla="*/ 747 h 7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62" h="747">
                    <a:moveTo>
                      <a:pt x="1515" y="0"/>
                    </a:moveTo>
                    <a:lnTo>
                      <a:pt x="1526" y="6"/>
                    </a:lnTo>
                    <a:lnTo>
                      <a:pt x="1538" y="13"/>
                    </a:lnTo>
                    <a:lnTo>
                      <a:pt x="1551" y="24"/>
                    </a:lnTo>
                    <a:lnTo>
                      <a:pt x="1562" y="30"/>
                    </a:lnTo>
                    <a:lnTo>
                      <a:pt x="1466" y="73"/>
                    </a:lnTo>
                    <a:lnTo>
                      <a:pt x="1370" y="120"/>
                    </a:lnTo>
                    <a:lnTo>
                      <a:pt x="1273" y="163"/>
                    </a:lnTo>
                    <a:lnTo>
                      <a:pt x="1177" y="204"/>
                    </a:lnTo>
                    <a:lnTo>
                      <a:pt x="1081" y="253"/>
                    </a:lnTo>
                    <a:lnTo>
                      <a:pt x="978" y="295"/>
                    </a:lnTo>
                    <a:lnTo>
                      <a:pt x="881" y="343"/>
                    </a:lnTo>
                    <a:lnTo>
                      <a:pt x="784" y="386"/>
                    </a:lnTo>
                    <a:lnTo>
                      <a:pt x="688" y="428"/>
                    </a:lnTo>
                    <a:lnTo>
                      <a:pt x="586" y="476"/>
                    </a:lnTo>
                    <a:lnTo>
                      <a:pt x="489" y="523"/>
                    </a:lnTo>
                    <a:lnTo>
                      <a:pt x="393" y="566"/>
                    </a:lnTo>
                    <a:lnTo>
                      <a:pt x="295" y="608"/>
                    </a:lnTo>
                    <a:lnTo>
                      <a:pt x="199" y="656"/>
                    </a:lnTo>
                    <a:lnTo>
                      <a:pt x="103" y="698"/>
                    </a:lnTo>
                    <a:lnTo>
                      <a:pt x="0" y="747"/>
                    </a:lnTo>
                    <a:lnTo>
                      <a:pt x="97" y="698"/>
                    </a:lnTo>
                    <a:lnTo>
                      <a:pt x="194" y="651"/>
                    </a:lnTo>
                    <a:lnTo>
                      <a:pt x="284" y="602"/>
                    </a:lnTo>
                    <a:lnTo>
                      <a:pt x="380" y="561"/>
                    </a:lnTo>
                    <a:lnTo>
                      <a:pt x="477" y="512"/>
                    </a:lnTo>
                    <a:lnTo>
                      <a:pt x="568" y="463"/>
                    </a:lnTo>
                    <a:lnTo>
                      <a:pt x="664" y="416"/>
                    </a:lnTo>
                    <a:lnTo>
                      <a:pt x="761" y="373"/>
                    </a:lnTo>
                    <a:lnTo>
                      <a:pt x="851" y="325"/>
                    </a:lnTo>
                    <a:lnTo>
                      <a:pt x="947" y="277"/>
                    </a:lnTo>
                    <a:lnTo>
                      <a:pt x="1043" y="229"/>
                    </a:lnTo>
                    <a:lnTo>
                      <a:pt x="1135" y="187"/>
                    </a:lnTo>
                    <a:lnTo>
                      <a:pt x="1231" y="139"/>
                    </a:lnTo>
                    <a:lnTo>
                      <a:pt x="1322" y="97"/>
                    </a:lnTo>
                    <a:lnTo>
                      <a:pt x="1418" y="49"/>
                    </a:lnTo>
                    <a:lnTo>
                      <a:pt x="1515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3" name="Freeform 347"/>
              <p:cNvSpPr>
                <a:spLocks/>
              </p:cNvSpPr>
              <p:nvPr/>
            </p:nvSpPr>
            <p:spPr bwMode="auto">
              <a:xfrm>
                <a:off x="1854" y="1803"/>
                <a:ext cx="529" cy="244"/>
              </a:xfrm>
              <a:custGeom>
                <a:avLst/>
                <a:gdLst>
                  <a:gd name="T0" fmla="*/ 511 w 1587"/>
                  <a:gd name="T1" fmla="*/ 0 h 734"/>
                  <a:gd name="T2" fmla="*/ 515 w 1587"/>
                  <a:gd name="T3" fmla="*/ 2 h 734"/>
                  <a:gd name="T4" fmla="*/ 521 w 1587"/>
                  <a:gd name="T5" fmla="*/ 4 h 734"/>
                  <a:gd name="T6" fmla="*/ 525 w 1587"/>
                  <a:gd name="T7" fmla="*/ 6 h 734"/>
                  <a:gd name="T8" fmla="*/ 529 w 1587"/>
                  <a:gd name="T9" fmla="*/ 8 h 734"/>
                  <a:gd name="T10" fmla="*/ 497 w 1587"/>
                  <a:gd name="T11" fmla="*/ 22 h 734"/>
                  <a:gd name="T12" fmla="*/ 462 w 1587"/>
                  <a:gd name="T13" fmla="*/ 38 h 734"/>
                  <a:gd name="T14" fmla="*/ 430 w 1587"/>
                  <a:gd name="T15" fmla="*/ 52 h 734"/>
                  <a:gd name="T16" fmla="*/ 396 w 1587"/>
                  <a:gd name="T17" fmla="*/ 68 h 734"/>
                  <a:gd name="T18" fmla="*/ 364 w 1587"/>
                  <a:gd name="T19" fmla="*/ 82 h 734"/>
                  <a:gd name="T20" fmla="*/ 330 w 1587"/>
                  <a:gd name="T21" fmla="*/ 98 h 734"/>
                  <a:gd name="T22" fmla="*/ 298 w 1587"/>
                  <a:gd name="T23" fmla="*/ 112 h 734"/>
                  <a:gd name="T24" fmla="*/ 266 w 1587"/>
                  <a:gd name="T25" fmla="*/ 126 h 734"/>
                  <a:gd name="T26" fmla="*/ 231 w 1587"/>
                  <a:gd name="T27" fmla="*/ 140 h 734"/>
                  <a:gd name="T28" fmla="*/ 199 w 1587"/>
                  <a:gd name="T29" fmla="*/ 154 h 734"/>
                  <a:gd name="T30" fmla="*/ 167 w 1587"/>
                  <a:gd name="T31" fmla="*/ 170 h 734"/>
                  <a:gd name="T32" fmla="*/ 133 w 1587"/>
                  <a:gd name="T33" fmla="*/ 184 h 734"/>
                  <a:gd name="T34" fmla="*/ 101 w 1587"/>
                  <a:gd name="T35" fmla="*/ 200 h 734"/>
                  <a:gd name="T36" fmla="*/ 66 w 1587"/>
                  <a:gd name="T37" fmla="*/ 214 h 734"/>
                  <a:gd name="T38" fmla="*/ 34 w 1587"/>
                  <a:gd name="T39" fmla="*/ 230 h 734"/>
                  <a:gd name="T40" fmla="*/ 0 w 1587"/>
                  <a:gd name="T41" fmla="*/ 244 h 734"/>
                  <a:gd name="T42" fmla="*/ 32 w 1587"/>
                  <a:gd name="T43" fmla="*/ 228 h 734"/>
                  <a:gd name="T44" fmla="*/ 65 w 1587"/>
                  <a:gd name="T45" fmla="*/ 212 h 734"/>
                  <a:gd name="T46" fmla="*/ 97 w 1587"/>
                  <a:gd name="T47" fmla="*/ 198 h 734"/>
                  <a:gd name="T48" fmla="*/ 129 w 1587"/>
                  <a:gd name="T49" fmla="*/ 182 h 734"/>
                  <a:gd name="T50" fmla="*/ 161 w 1587"/>
                  <a:gd name="T51" fmla="*/ 168 h 734"/>
                  <a:gd name="T52" fmla="*/ 193 w 1587"/>
                  <a:gd name="T53" fmla="*/ 152 h 734"/>
                  <a:gd name="T54" fmla="*/ 226 w 1587"/>
                  <a:gd name="T55" fmla="*/ 136 h 734"/>
                  <a:gd name="T56" fmla="*/ 256 w 1587"/>
                  <a:gd name="T57" fmla="*/ 122 h 734"/>
                  <a:gd name="T58" fmla="*/ 288 w 1587"/>
                  <a:gd name="T59" fmla="*/ 106 h 734"/>
                  <a:gd name="T60" fmla="*/ 320 w 1587"/>
                  <a:gd name="T61" fmla="*/ 90 h 734"/>
                  <a:gd name="T62" fmla="*/ 352 w 1587"/>
                  <a:gd name="T63" fmla="*/ 76 h 734"/>
                  <a:gd name="T64" fmla="*/ 384 w 1587"/>
                  <a:gd name="T65" fmla="*/ 60 h 734"/>
                  <a:gd name="T66" fmla="*/ 416 w 1587"/>
                  <a:gd name="T67" fmla="*/ 46 h 734"/>
                  <a:gd name="T68" fmla="*/ 447 w 1587"/>
                  <a:gd name="T69" fmla="*/ 30 h 734"/>
                  <a:gd name="T70" fmla="*/ 481 w 1587"/>
                  <a:gd name="T71" fmla="*/ 14 h 734"/>
                  <a:gd name="T72" fmla="*/ 511 w 1587"/>
                  <a:gd name="T73" fmla="*/ 0 h 73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7"/>
                  <a:gd name="T112" fmla="*/ 0 h 734"/>
                  <a:gd name="T113" fmla="*/ 1587 w 1587"/>
                  <a:gd name="T114" fmla="*/ 734 h 73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7" h="734">
                    <a:moveTo>
                      <a:pt x="1532" y="0"/>
                    </a:moveTo>
                    <a:lnTo>
                      <a:pt x="1545" y="6"/>
                    </a:lnTo>
                    <a:lnTo>
                      <a:pt x="1562" y="11"/>
                    </a:lnTo>
                    <a:lnTo>
                      <a:pt x="1575" y="17"/>
                    </a:lnTo>
                    <a:lnTo>
                      <a:pt x="1587" y="23"/>
                    </a:lnTo>
                    <a:lnTo>
                      <a:pt x="1491" y="66"/>
                    </a:lnTo>
                    <a:lnTo>
                      <a:pt x="1387" y="114"/>
                    </a:lnTo>
                    <a:lnTo>
                      <a:pt x="1291" y="156"/>
                    </a:lnTo>
                    <a:lnTo>
                      <a:pt x="1188" y="204"/>
                    </a:lnTo>
                    <a:lnTo>
                      <a:pt x="1092" y="246"/>
                    </a:lnTo>
                    <a:lnTo>
                      <a:pt x="989" y="294"/>
                    </a:lnTo>
                    <a:lnTo>
                      <a:pt x="893" y="336"/>
                    </a:lnTo>
                    <a:lnTo>
                      <a:pt x="797" y="379"/>
                    </a:lnTo>
                    <a:lnTo>
                      <a:pt x="694" y="420"/>
                    </a:lnTo>
                    <a:lnTo>
                      <a:pt x="598" y="463"/>
                    </a:lnTo>
                    <a:lnTo>
                      <a:pt x="502" y="510"/>
                    </a:lnTo>
                    <a:lnTo>
                      <a:pt x="398" y="553"/>
                    </a:lnTo>
                    <a:lnTo>
                      <a:pt x="302" y="601"/>
                    </a:lnTo>
                    <a:lnTo>
                      <a:pt x="199" y="643"/>
                    </a:lnTo>
                    <a:lnTo>
                      <a:pt x="103" y="692"/>
                    </a:lnTo>
                    <a:lnTo>
                      <a:pt x="0" y="734"/>
                    </a:lnTo>
                    <a:lnTo>
                      <a:pt x="97" y="685"/>
                    </a:lnTo>
                    <a:lnTo>
                      <a:pt x="194" y="638"/>
                    </a:lnTo>
                    <a:lnTo>
                      <a:pt x="290" y="595"/>
                    </a:lnTo>
                    <a:lnTo>
                      <a:pt x="387" y="548"/>
                    </a:lnTo>
                    <a:lnTo>
                      <a:pt x="483" y="505"/>
                    </a:lnTo>
                    <a:lnTo>
                      <a:pt x="579" y="456"/>
                    </a:lnTo>
                    <a:lnTo>
                      <a:pt x="677" y="409"/>
                    </a:lnTo>
                    <a:lnTo>
                      <a:pt x="767" y="366"/>
                    </a:lnTo>
                    <a:lnTo>
                      <a:pt x="863" y="319"/>
                    </a:lnTo>
                    <a:lnTo>
                      <a:pt x="959" y="270"/>
                    </a:lnTo>
                    <a:lnTo>
                      <a:pt x="1056" y="229"/>
                    </a:lnTo>
                    <a:lnTo>
                      <a:pt x="1152" y="180"/>
                    </a:lnTo>
                    <a:lnTo>
                      <a:pt x="1248" y="137"/>
                    </a:lnTo>
                    <a:lnTo>
                      <a:pt x="1340" y="90"/>
                    </a:lnTo>
                    <a:lnTo>
                      <a:pt x="1442" y="41"/>
                    </a:lnTo>
                    <a:lnTo>
                      <a:pt x="1532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4" name="Freeform 348"/>
              <p:cNvSpPr>
                <a:spLocks/>
              </p:cNvSpPr>
              <p:nvPr/>
            </p:nvSpPr>
            <p:spPr bwMode="auto">
              <a:xfrm>
                <a:off x="1854" y="1806"/>
                <a:ext cx="535" cy="241"/>
              </a:xfrm>
              <a:custGeom>
                <a:avLst/>
                <a:gdLst>
                  <a:gd name="T0" fmla="*/ 517 w 1605"/>
                  <a:gd name="T1" fmla="*/ 0 h 723"/>
                  <a:gd name="T2" fmla="*/ 521 w 1605"/>
                  <a:gd name="T3" fmla="*/ 2 h 723"/>
                  <a:gd name="T4" fmla="*/ 527 w 1605"/>
                  <a:gd name="T5" fmla="*/ 4 h 723"/>
                  <a:gd name="T6" fmla="*/ 531 w 1605"/>
                  <a:gd name="T7" fmla="*/ 6 h 723"/>
                  <a:gd name="T8" fmla="*/ 535 w 1605"/>
                  <a:gd name="T9" fmla="*/ 8 h 723"/>
                  <a:gd name="T10" fmla="*/ 501 w 1605"/>
                  <a:gd name="T11" fmla="*/ 24 h 723"/>
                  <a:gd name="T12" fmla="*/ 469 w 1605"/>
                  <a:gd name="T13" fmla="*/ 38 h 723"/>
                  <a:gd name="T14" fmla="*/ 434 w 1605"/>
                  <a:gd name="T15" fmla="*/ 52 h 723"/>
                  <a:gd name="T16" fmla="*/ 402 w 1605"/>
                  <a:gd name="T17" fmla="*/ 66 h 723"/>
                  <a:gd name="T18" fmla="*/ 368 w 1605"/>
                  <a:gd name="T19" fmla="*/ 80 h 723"/>
                  <a:gd name="T20" fmla="*/ 334 w 1605"/>
                  <a:gd name="T21" fmla="*/ 96 h 723"/>
                  <a:gd name="T22" fmla="*/ 302 w 1605"/>
                  <a:gd name="T23" fmla="*/ 110 h 723"/>
                  <a:gd name="T24" fmla="*/ 268 w 1605"/>
                  <a:gd name="T25" fmla="*/ 125 h 723"/>
                  <a:gd name="T26" fmla="*/ 236 w 1605"/>
                  <a:gd name="T27" fmla="*/ 138 h 723"/>
                  <a:gd name="T28" fmla="*/ 201 w 1605"/>
                  <a:gd name="T29" fmla="*/ 155 h 723"/>
                  <a:gd name="T30" fmla="*/ 169 w 1605"/>
                  <a:gd name="T31" fmla="*/ 169 h 723"/>
                  <a:gd name="T32" fmla="*/ 135 w 1605"/>
                  <a:gd name="T33" fmla="*/ 183 h 723"/>
                  <a:gd name="T34" fmla="*/ 101 w 1605"/>
                  <a:gd name="T35" fmla="*/ 197 h 723"/>
                  <a:gd name="T36" fmla="*/ 68 w 1605"/>
                  <a:gd name="T37" fmla="*/ 211 h 723"/>
                  <a:gd name="T38" fmla="*/ 34 w 1605"/>
                  <a:gd name="T39" fmla="*/ 227 h 723"/>
                  <a:gd name="T40" fmla="*/ 0 w 1605"/>
                  <a:gd name="T41" fmla="*/ 241 h 723"/>
                  <a:gd name="T42" fmla="*/ 34 w 1605"/>
                  <a:gd name="T43" fmla="*/ 225 h 723"/>
                  <a:gd name="T44" fmla="*/ 65 w 1605"/>
                  <a:gd name="T45" fmla="*/ 211 h 723"/>
                  <a:gd name="T46" fmla="*/ 98 w 1605"/>
                  <a:gd name="T47" fmla="*/ 195 h 723"/>
                  <a:gd name="T48" fmla="*/ 131 w 1605"/>
                  <a:gd name="T49" fmla="*/ 181 h 723"/>
                  <a:gd name="T50" fmla="*/ 163 w 1605"/>
                  <a:gd name="T51" fmla="*/ 165 h 723"/>
                  <a:gd name="T52" fmla="*/ 195 w 1605"/>
                  <a:gd name="T53" fmla="*/ 151 h 723"/>
                  <a:gd name="T54" fmla="*/ 227 w 1605"/>
                  <a:gd name="T55" fmla="*/ 135 h 723"/>
                  <a:gd name="T56" fmla="*/ 259 w 1605"/>
                  <a:gd name="T57" fmla="*/ 121 h 723"/>
                  <a:gd name="T58" fmla="*/ 292 w 1605"/>
                  <a:gd name="T59" fmla="*/ 104 h 723"/>
                  <a:gd name="T60" fmla="*/ 324 w 1605"/>
                  <a:gd name="T61" fmla="*/ 90 h 723"/>
                  <a:gd name="T62" fmla="*/ 356 w 1605"/>
                  <a:gd name="T63" fmla="*/ 74 h 723"/>
                  <a:gd name="T64" fmla="*/ 388 w 1605"/>
                  <a:gd name="T65" fmla="*/ 60 h 723"/>
                  <a:gd name="T66" fmla="*/ 420 w 1605"/>
                  <a:gd name="T67" fmla="*/ 44 h 723"/>
                  <a:gd name="T68" fmla="*/ 452 w 1605"/>
                  <a:gd name="T69" fmla="*/ 30 h 723"/>
                  <a:gd name="T70" fmla="*/ 485 w 1605"/>
                  <a:gd name="T71" fmla="*/ 14 h 723"/>
                  <a:gd name="T72" fmla="*/ 517 w 1605"/>
                  <a:gd name="T73" fmla="*/ 0 h 7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5"/>
                  <a:gd name="T112" fmla="*/ 0 h 723"/>
                  <a:gd name="T113" fmla="*/ 1605 w 1605"/>
                  <a:gd name="T114" fmla="*/ 723 h 7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5" h="723">
                    <a:moveTo>
                      <a:pt x="1551" y="0"/>
                    </a:moveTo>
                    <a:lnTo>
                      <a:pt x="1562" y="6"/>
                    </a:lnTo>
                    <a:lnTo>
                      <a:pt x="1581" y="12"/>
                    </a:lnTo>
                    <a:lnTo>
                      <a:pt x="1592" y="19"/>
                    </a:lnTo>
                    <a:lnTo>
                      <a:pt x="1605" y="25"/>
                    </a:lnTo>
                    <a:lnTo>
                      <a:pt x="1502" y="73"/>
                    </a:lnTo>
                    <a:lnTo>
                      <a:pt x="1406" y="115"/>
                    </a:lnTo>
                    <a:lnTo>
                      <a:pt x="1303" y="156"/>
                    </a:lnTo>
                    <a:lnTo>
                      <a:pt x="1207" y="199"/>
                    </a:lnTo>
                    <a:lnTo>
                      <a:pt x="1104" y="241"/>
                    </a:lnTo>
                    <a:lnTo>
                      <a:pt x="1002" y="289"/>
                    </a:lnTo>
                    <a:lnTo>
                      <a:pt x="906" y="331"/>
                    </a:lnTo>
                    <a:lnTo>
                      <a:pt x="803" y="374"/>
                    </a:lnTo>
                    <a:lnTo>
                      <a:pt x="707" y="415"/>
                    </a:lnTo>
                    <a:lnTo>
                      <a:pt x="603" y="464"/>
                    </a:lnTo>
                    <a:lnTo>
                      <a:pt x="507" y="507"/>
                    </a:lnTo>
                    <a:lnTo>
                      <a:pt x="404" y="548"/>
                    </a:lnTo>
                    <a:lnTo>
                      <a:pt x="302" y="590"/>
                    </a:lnTo>
                    <a:lnTo>
                      <a:pt x="205" y="632"/>
                    </a:lnTo>
                    <a:lnTo>
                      <a:pt x="103" y="681"/>
                    </a:lnTo>
                    <a:lnTo>
                      <a:pt x="0" y="723"/>
                    </a:lnTo>
                    <a:lnTo>
                      <a:pt x="103" y="674"/>
                    </a:lnTo>
                    <a:lnTo>
                      <a:pt x="194" y="632"/>
                    </a:lnTo>
                    <a:lnTo>
                      <a:pt x="295" y="584"/>
                    </a:lnTo>
                    <a:lnTo>
                      <a:pt x="393" y="542"/>
                    </a:lnTo>
                    <a:lnTo>
                      <a:pt x="489" y="494"/>
                    </a:lnTo>
                    <a:lnTo>
                      <a:pt x="586" y="452"/>
                    </a:lnTo>
                    <a:lnTo>
                      <a:pt x="682" y="404"/>
                    </a:lnTo>
                    <a:lnTo>
                      <a:pt x="778" y="362"/>
                    </a:lnTo>
                    <a:lnTo>
                      <a:pt x="876" y="313"/>
                    </a:lnTo>
                    <a:lnTo>
                      <a:pt x="972" y="271"/>
                    </a:lnTo>
                    <a:lnTo>
                      <a:pt x="1068" y="223"/>
                    </a:lnTo>
                    <a:lnTo>
                      <a:pt x="1165" y="180"/>
                    </a:lnTo>
                    <a:lnTo>
                      <a:pt x="1261" y="133"/>
                    </a:lnTo>
                    <a:lnTo>
                      <a:pt x="1357" y="90"/>
                    </a:lnTo>
                    <a:lnTo>
                      <a:pt x="1455" y="42"/>
                    </a:lnTo>
                    <a:lnTo>
                      <a:pt x="1551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5" name="Freeform 349"/>
              <p:cNvSpPr>
                <a:spLocks/>
              </p:cNvSpPr>
              <p:nvPr/>
            </p:nvSpPr>
            <p:spPr bwMode="auto">
              <a:xfrm>
                <a:off x="1854" y="1808"/>
                <a:ext cx="543" cy="239"/>
              </a:xfrm>
              <a:custGeom>
                <a:avLst/>
                <a:gdLst>
                  <a:gd name="T0" fmla="*/ 525 w 1630"/>
                  <a:gd name="T1" fmla="*/ 0 h 717"/>
                  <a:gd name="T2" fmla="*/ 529 w 1630"/>
                  <a:gd name="T3" fmla="*/ 2 h 717"/>
                  <a:gd name="T4" fmla="*/ 535 w 1630"/>
                  <a:gd name="T5" fmla="*/ 4 h 717"/>
                  <a:gd name="T6" fmla="*/ 539 w 1630"/>
                  <a:gd name="T7" fmla="*/ 8 h 717"/>
                  <a:gd name="T8" fmla="*/ 543 w 1630"/>
                  <a:gd name="T9" fmla="*/ 10 h 717"/>
                  <a:gd name="T10" fmla="*/ 508 w 1630"/>
                  <a:gd name="T11" fmla="*/ 24 h 717"/>
                  <a:gd name="T12" fmla="*/ 475 w 1630"/>
                  <a:gd name="T13" fmla="*/ 38 h 717"/>
                  <a:gd name="T14" fmla="*/ 440 w 1630"/>
                  <a:gd name="T15" fmla="*/ 52 h 717"/>
                  <a:gd name="T16" fmla="*/ 406 w 1630"/>
                  <a:gd name="T17" fmla="*/ 66 h 717"/>
                  <a:gd name="T18" fmla="*/ 372 w 1630"/>
                  <a:gd name="T19" fmla="*/ 81 h 717"/>
                  <a:gd name="T20" fmla="*/ 340 w 1630"/>
                  <a:gd name="T21" fmla="*/ 96 h 717"/>
                  <a:gd name="T22" fmla="*/ 305 w 1630"/>
                  <a:gd name="T23" fmla="*/ 111 h 717"/>
                  <a:gd name="T24" fmla="*/ 271 w 1630"/>
                  <a:gd name="T25" fmla="*/ 124 h 717"/>
                  <a:gd name="T26" fmla="*/ 237 w 1630"/>
                  <a:gd name="T27" fmla="*/ 139 h 717"/>
                  <a:gd name="T28" fmla="*/ 203 w 1630"/>
                  <a:gd name="T29" fmla="*/ 153 h 717"/>
                  <a:gd name="T30" fmla="*/ 171 w 1630"/>
                  <a:gd name="T31" fmla="*/ 167 h 717"/>
                  <a:gd name="T32" fmla="*/ 137 w 1630"/>
                  <a:gd name="T33" fmla="*/ 181 h 717"/>
                  <a:gd name="T34" fmla="*/ 103 w 1630"/>
                  <a:gd name="T35" fmla="*/ 195 h 717"/>
                  <a:gd name="T36" fmla="*/ 68 w 1630"/>
                  <a:gd name="T37" fmla="*/ 209 h 717"/>
                  <a:gd name="T38" fmla="*/ 34 w 1630"/>
                  <a:gd name="T39" fmla="*/ 225 h 717"/>
                  <a:gd name="T40" fmla="*/ 0 w 1630"/>
                  <a:gd name="T41" fmla="*/ 239 h 717"/>
                  <a:gd name="T42" fmla="*/ 34 w 1630"/>
                  <a:gd name="T43" fmla="*/ 225 h 717"/>
                  <a:gd name="T44" fmla="*/ 66 w 1630"/>
                  <a:gd name="T45" fmla="*/ 209 h 717"/>
                  <a:gd name="T46" fmla="*/ 98 w 1630"/>
                  <a:gd name="T47" fmla="*/ 195 h 717"/>
                  <a:gd name="T48" fmla="*/ 131 w 1630"/>
                  <a:gd name="T49" fmla="*/ 179 h 717"/>
                  <a:gd name="T50" fmla="*/ 165 w 1630"/>
                  <a:gd name="T51" fmla="*/ 164 h 717"/>
                  <a:gd name="T52" fmla="*/ 197 w 1630"/>
                  <a:gd name="T53" fmla="*/ 149 h 717"/>
                  <a:gd name="T54" fmla="*/ 229 w 1630"/>
                  <a:gd name="T55" fmla="*/ 134 h 717"/>
                  <a:gd name="T56" fmla="*/ 264 w 1630"/>
                  <a:gd name="T57" fmla="*/ 121 h 717"/>
                  <a:gd name="T58" fmla="*/ 295 w 1630"/>
                  <a:gd name="T59" fmla="*/ 104 h 717"/>
                  <a:gd name="T60" fmla="*/ 327 w 1630"/>
                  <a:gd name="T61" fmla="*/ 91 h 717"/>
                  <a:gd name="T62" fmla="*/ 362 w 1630"/>
                  <a:gd name="T63" fmla="*/ 74 h 717"/>
                  <a:gd name="T64" fmla="*/ 394 w 1630"/>
                  <a:gd name="T65" fmla="*/ 60 h 717"/>
                  <a:gd name="T66" fmla="*/ 426 w 1630"/>
                  <a:gd name="T67" fmla="*/ 46 h 717"/>
                  <a:gd name="T68" fmla="*/ 458 w 1630"/>
                  <a:gd name="T69" fmla="*/ 30 h 717"/>
                  <a:gd name="T70" fmla="*/ 492 w 1630"/>
                  <a:gd name="T71" fmla="*/ 16 h 717"/>
                  <a:gd name="T72" fmla="*/ 525 w 1630"/>
                  <a:gd name="T73" fmla="*/ 0 h 7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30"/>
                  <a:gd name="T112" fmla="*/ 0 h 717"/>
                  <a:gd name="T113" fmla="*/ 1630 w 1630"/>
                  <a:gd name="T114" fmla="*/ 717 h 7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30" h="717">
                    <a:moveTo>
                      <a:pt x="1575" y="0"/>
                    </a:moveTo>
                    <a:lnTo>
                      <a:pt x="1587" y="6"/>
                    </a:lnTo>
                    <a:lnTo>
                      <a:pt x="1605" y="13"/>
                    </a:lnTo>
                    <a:lnTo>
                      <a:pt x="1617" y="24"/>
                    </a:lnTo>
                    <a:lnTo>
                      <a:pt x="1630" y="30"/>
                    </a:lnTo>
                    <a:lnTo>
                      <a:pt x="1526" y="73"/>
                    </a:lnTo>
                    <a:lnTo>
                      <a:pt x="1425" y="114"/>
                    </a:lnTo>
                    <a:lnTo>
                      <a:pt x="1322" y="157"/>
                    </a:lnTo>
                    <a:lnTo>
                      <a:pt x="1218" y="199"/>
                    </a:lnTo>
                    <a:lnTo>
                      <a:pt x="1117" y="242"/>
                    </a:lnTo>
                    <a:lnTo>
                      <a:pt x="1021" y="289"/>
                    </a:lnTo>
                    <a:lnTo>
                      <a:pt x="917" y="332"/>
                    </a:lnTo>
                    <a:lnTo>
                      <a:pt x="814" y="373"/>
                    </a:lnTo>
                    <a:lnTo>
                      <a:pt x="712" y="416"/>
                    </a:lnTo>
                    <a:lnTo>
                      <a:pt x="609" y="458"/>
                    </a:lnTo>
                    <a:lnTo>
                      <a:pt x="513" y="501"/>
                    </a:lnTo>
                    <a:lnTo>
                      <a:pt x="410" y="542"/>
                    </a:lnTo>
                    <a:lnTo>
                      <a:pt x="308" y="584"/>
                    </a:lnTo>
                    <a:lnTo>
                      <a:pt x="205" y="626"/>
                    </a:lnTo>
                    <a:lnTo>
                      <a:pt x="103" y="675"/>
                    </a:lnTo>
                    <a:lnTo>
                      <a:pt x="0" y="717"/>
                    </a:lnTo>
                    <a:lnTo>
                      <a:pt x="103" y="675"/>
                    </a:lnTo>
                    <a:lnTo>
                      <a:pt x="199" y="626"/>
                    </a:lnTo>
                    <a:lnTo>
                      <a:pt x="295" y="584"/>
                    </a:lnTo>
                    <a:lnTo>
                      <a:pt x="393" y="536"/>
                    </a:lnTo>
                    <a:lnTo>
                      <a:pt x="495" y="493"/>
                    </a:lnTo>
                    <a:lnTo>
                      <a:pt x="592" y="446"/>
                    </a:lnTo>
                    <a:lnTo>
                      <a:pt x="688" y="403"/>
                    </a:lnTo>
                    <a:lnTo>
                      <a:pt x="791" y="362"/>
                    </a:lnTo>
                    <a:lnTo>
                      <a:pt x="887" y="313"/>
                    </a:lnTo>
                    <a:lnTo>
                      <a:pt x="983" y="272"/>
                    </a:lnTo>
                    <a:lnTo>
                      <a:pt x="1086" y="223"/>
                    </a:lnTo>
                    <a:lnTo>
                      <a:pt x="1182" y="180"/>
                    </a:lnTo>
                    <a:lnTo>
                      <a:pt x="1280" y="139"/>
                    </a:lnTo>
                    <a:lnTo>
                      <a:pt x="1376" y="90"/>
                    </a:lnTo>
                    <a:lnTo>
                      <a:pt x="1478" y="49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6" name="Freeform 350"/>
              <p:cNvSpPr>
                <a:spLocks/>
              </p:cNvSpPr>
              <p:nvPr/>
            </p:nvSpPr>
            <p:spPr bwMode="auto">
              <a:xfrm>
                <a:off x="1854" y="1813"/>
                <a:ext cx="549" cy="234"/>
              </a:xfrm>
              <a:custGeom>
                <a:avLst/>
                <a:gdLst>
                  <a:gd name="T0" fmla="*/ 531 w 1647"/>
                  <a:gd name="T1" fmla="*/ 0 h 704"/>
                  <a:gd name="T2" fmla="*/ 549 w 1647"/>
                  <a:gd name="T3" fmla="*/ 10 h 704"/>
                  <a:gd name="T4" fmla="*/ 0 w 1647"/>
                  <a:gd name="T5" fmla="*/ 234 h 704"/>
                  <a:gd name="T6" fmla="*/ 531 w 1647"/>
                  <a:gd name="T7" fmla="*/ 0 h 70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47"/>
                  <a:gd name="T13" fmla="*/ 0 h 704"/>
                  <a:gd name="T14" fmla="*/ 1647 w 1647"/>
                  <a:gd name="T15" fmla="*/ 704 h 70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47" h="704">
                    <a:moveTo>
                      <a:pt x="1592" y="0"/>
                    </a:moveTo>
                    <a:lnTo>
                      <a:pt x="1647" y="30"/>
                    </a:lnTo>
                    <a:lnTo>
                      <a:pt x="0" y="704"/>
                    </a:lnTo>
                    <a:lnTo>
                      <a:pt x="1592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7" name="Freeform 351"/>
              <p:cNvSpPr>
                <a:spLocks/>
              </p:cNvSpPr>
              <p:nvPr/>
            </p:nvSpPr>
            <p:spPr bwMode="auto">
              <a:xfrm>
                <a:off x="1595" y="1991"/>
                <a:ext cx="109" cy="323"/>
              </a:xfrm>
              <a:custGeom>
                <a:avLst/>
                <a:gdLst>
                  <a:gd name="T0" fmla="*/ 109 w 327"/>
                  <a:gd name="T1" fmla="*/ 323 h 970"/>
                  <a:gd name="T2" fmla="*/ 0 w 327"/>
                  <a:gd name="T3" fmla="*/ 68 h 970"/>
                  <a:gd name="T4" fmla="*/ 0 w 327"/>
                  <a:gd name="T5" fmla="*/ 0 h 970"/>
                  <a:gd name="T6" fmla="*/ 109 w 327"/>
                  <a:gd name="T7" fmla="*/ 257 h 970"/>
                  <a:gd name="T8" fmla="*/ 109 w 327"/>
                  <a:gd name="T9" fmla="*/ 323 h 9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970"/>
                  <a:gd name="T17" fmla="*/ 327 w 327"/>
                  <a:gd name="T18" fmla="*/ 970 h 9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970">
                    <a:moveTo>
                      <a:pt x="327" y="970"/>
                    </a:moveTo>
                    <a:lnTo>
                      <a:pt x="0" y="204"/>
                    </a:lnTo>
                    <a:lnTo>
                      <a:pt x="0" y="0"/>
                    </a:lnTo>
                    <a:lnTo>
                      <a:pt x="327" y="771"/>
                    </a:lnTo>
                    <a:lnTo>
                      <a:pt x="327" y="970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8" name="Freeform 352"/>
              <p:cNvSpPr>
                <a:spLocks/>
              </p:cNvSpPr>
              <p:nvPr/>
            </p:nvSpPr>
            <p:spPr bwMode="auto">
              <a:xfrm>
                <a:off x="1597" y="1991"/>
                <a:ext cx="34" cy="78"/>
              </a:xfrm>
              <a:custGeom>
                <a:avLst/>
                <a:gdLst>
                  <a:gd name="T0" fmla="*/ 34 w 102"/>
                  <a:gd name="T1" fmla="*/ 78 h 234"/>
                  <a:gd name="T2" fmla="*/ 0 w 102"/>
                  <a:gd name="T3" fmla="*/ 0 h 234"/>
                  <a:gd name="T4" fmla="*/ 34 w 102"/>
                  <a:gd name="T5" fmla="*/ 4 h 234"/>
                  <a:gd name="T6" fmla="*/ 34 w 102"/>
                  <a:gd name="T7" fmla="*/ 78 h 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2"/>
                  <a:gd name="T13" fmla="*/ 0 h 234"/>
                  <a:gd name="T14" fmla="*/ 102 w 102"/>
                  <a:gd name="T15" fmla="*/ 234 h 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2" h="234">
                    <a:moveTo>
                      <a:pt x="102" y="234"/>
                    </a:moveTo>
                    <a:lnTo>
                      <a:pt x="0" y="0"/>
                    </a:lnTo>
                    <a:lnTo>
                      <a:pt x="102" y="13"/>
                    </a:lnTo>
                    <a:lnTo>
                      <a:pt x="102" y="234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9" name="Freeform 353"/>
              <p:cNvSpPr>
                <a:spLocks/>
              </p:cNvSpPr>
              <p:nvPr/>
            </p:nvSpPr>
            <p:spPr bwMode="auto">
              <a:xfrm>
                <a:off x="1607" y="1991"/>
                <a:ext cx="46" cy="132"/>
              </a:xfrm>
              <a:custGeom>
                <a:avLst/>
                <a:gdLst>
                  <a:gd name="T0" fmla="*/ 0 w 138"/>
                  <a:gd name="T1" fmla="*/ 22 h 397"/>
                  <a:gd name="T2" fmla="*/ 46 w 138"/>
                  <a:gd name="T3" fmla="*/ 132 h 397"/>
                  <a:gd name="T4" fmla="*/ 46 w 138"/>
                  <a:gd name="T5" fmla="*/ 6 h 397"/>
                  <a:gd name="T6" fmla="*/ 0 w 138"/>
                  <a:gd name="T7" fmla="*/ 0 h 397"/>
                  <a:gd name="T8" fmla="*/ 0 w 138"/>
                  <a:gd name="T9" fmla="*/ 22 h 3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397"/>
                  <a:gd name="T17" fmla="*/ 138 w 138"/>
                  <a:gd name="T18" fmla="*/ 397 h 3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397">
                    <a:moveTo>
                      <a:pt x="0" y="67"/>
                    </a:moveTo>
                    <a:lnTo>
                      <a:pt x="138" y="397"/>
                    </a:lnTo>
                    <a:lnTo>
                      <a:pt x="138" y="18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0" name="Freeform 354"/>
              <p:cNvSpPr>
                <a:spLocks/>
              </p:cNvSpPr>
              <p:nvPr/>
            </p:nvSpPr>
            <p:spPr bwMode="auto">
              <a:xfrm>
                <a:off x="1631" y="1995"/>
                <a:ext cx="46" cy="185"/>
              </a:xfrm>
              <a:custGeom>
                <a:avLst/>
                <a:gdLst>
                  <a:gd name="T0" fmla="*/ 0 w 139"/>
                  <a:gd name="T1" fmla="*/ 74 h 553"/>
                  <a:gd name="T2" fmla="*/ 46 w 139"/>
                  <a:gd name="T3" fmla="*/ 185 h 553"/>
                  <a:gd name="T4" fmla="*/ 46 w 139"/>
                  <a:gd name="T5" fmla="*/ 6 h 553"/>
                  <a:gd name="T6" fmla="*/ 0 w 139"/>
                  <a:gd name="T7" fmla="*/ 0 h 553"/>
                  <a:gd name="T8" fmla="*/ 0 w 139"/>
                  <a:gd name="T9" fmla="*/ 74 h 5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553"/>
                  <a:gd name="T17" fmla="*/ 139 w 139"/>
                  <a:gd name="T18" fmla="*/ 553 h 55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553">
                    <a:moveTo>
                      <a:pt x="0" y="221"/>
                    </a:moveTo>
                    <a:lnTo>
                      <a:pt x="139" y="553"/>
                    </a:lnTo>
                    <a:lnTo>
                      <a:pt x="139" y="17"/>
                    </a:lnTo>
                    <a:lnTo>
                      <a:pt x="0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1" name="Freeform 355"/>
              <p:cNvSpPr>
                <a:spLocks/>
              </p:cNvSpPr>
              <p:nvPr/>
            </p:nvSpPr>
            <p:spPr bwMode="auto">
              <a:xfrm>
                <a:off x="1653" y="1997"/>
                <a:ext cx="48" cy="239"/>
              </a:xfrm>
              <a:custGeom>
                <a:avLst/>
                <a:gdLst>
                  <a:gd name="T0" fmla="*/ 0 w 144"/>
                  <a:gd name="T1" fmla="*/ 126 h 717"/>
                  <a:gd name="T2" fmla="*/ 48 w 144"/>
                  <a:gd name="T3" fmla="*/ 239 h 717"/>
                  <a:gd name="T4" fmla="*/ 48 w 144"/>
                  <a:gd name="T5" fmla="*/ 8 h 717"/>
                  <a:gd name="T6" fmla="*/ 0 w 144"/>
                  <a:gd name="T7" fmla="*/ 0 h 717"/>
                  <a:gd name="T8" fmla="*/ 0 w 144"/>
                  <a:gd name="T9" fmla="*/ 126 h 7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717"/>
                  <a:gd name="T17" fmla="*/ 144 w 144"/>
                  <a:gd name="T18" fmla="*/ 717 h 7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717">
                    <a:moveTo>
                      <a:pt x="0" y="379"/>
                    </a:moveTo>
                    <a:lnTo>
                      <a:pt x="144" y="717"/>
                    </a:lnTo>
                    <a:lnTo>
                      <a:pt x="144" y="25"/>
                    </a:lnTo>
                    <a:lnTo>
                      <a:pt x="0" y="0"/>
                    </a:lnTo>
                    <a:lnTo>
                      <a:pt x="0" y="379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2" name="Freeform 356"/>
              <p:cNvSpPr>
                <a:spLocks/>
              </p:cNvSpPr>
              <p:nvPr/>
            </p:nvSpPr>
            <p:spPr bwMode="auto">
              <a:xfrm>
                <a:off x="1677" y="2001"/>
                <a:ext cx="47" cy="247"/>
              </a:xfrm>
              <a:custGeom>
                <a:avLst/>
                <a:gdLst>
                  <a:gd name="T0" fmla="*/ 0 w 139"/>
                  <a:gd name="T1" fmla="*/ 179 h 741"/>
                  <a:gd name="T2" fmla="*/ 28 w 139"/>
                  <a:gd name="T3" fmla="*/ 247 h 741"/>
                  <a:gd name="T4" fmla="*/ 47 w 139"/>
                  <a:gd name="T5" fmla="*/ 237 h 741"/>
                  <a:gd name="T6" fmla="*/ 47 w 139"/>
                  <a:gd name="T7" fmla="*/ 6 h 741"/>
                  <a:gd name="T8" fmla="*/ 0 w 139"/>
                  <a:gd name="T9" fmla="*/ 0 h 741"/>
                  <a:gd name="T10" fmla="*/ 0 w 139"/>
                  <a:gd name="T11" fmla="*/ 179 h 7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9"/>
                  <a:gd name="T19" fmla="*/ 0 h 741"/>
                  <a:gd name="T20" fmla="*/ 139 w 139"/>
                  <a:gd name="T21" fmla="*/ 741 h 7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9" h="741">
                    <a:moveTo>
                      <a:pt x="0" y="536"/>
                    </a:moveTo>
                    <a:lnTo>
                      <a:pt x="84" y="741"/>
                    </a:lnTo>
                    <a:lnTo>
                      <a:pt x="139" y="711"/>
                    </a:lnTo>
                    <a:lnTo>
                      <a:pt x="139" y="18"/>
                    </a:lnTo>
                    <a:lnTo>
                      <a:pt x="0" y="0"/>
                    </a:lnTo>
                    <a:lnTo>
                      <a:pt x="0" y="536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3" name="Freeform 357"/>
              <p:cNvSpPr>
                <a:spLocks/>
              </p:cNvSpPr>
              <p:nvPr/>
            </p:nvSpPr>
            <p:spPr bwMode="auto">
              <a:xfrm>
                <a:off x="1701" y="2005"/>
                <a:ext cx="45" cy="243"/>
              </a:xfrm>
              <a:custGeom>
                <a:avLst/>
                <a:gdLst>
                  <a:gd name="T0" fmla="*/ 0 w 134"/>
                  <a:gd name="T1" fmla="*/ 231 h 728"/>
                  <a:gd name="T2" fmla="*/ 4 w 134"/>
                  <a:gd name="T3" fmla="*/ 243 h 728"/>
                  <a:gd name="T4" fmla="*/ 45 w 134"/>
                  <a:gd name="T5" fmla="*/ 219 h 728"/>
                  <a:gd name="T6" fmla="*/ 45 w 134"/>
                  <a:gd name="T7" fmla="*/ 6 h 728"/>
                  <a:gd name="T8" fmla="*/ 0 w 134"/>
                  <a:gd name="T9" fmla="*/ 0 h 728"/>
                  <a:gd name="T10" fmla="*/ 0 w 134"/>
                  <a:gd name="T11" fmla="*/ 231 h 7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4"/>
                  <a:gd name="T19" fmla="*/ 0 h 728"/>
                  <a:gd name="T20" fmla="*/ 134 w 134"/>
                  <a:gd name="T21" fmla="*/ 728 h 7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4" h="728">
                    <a:moveTo>
                      <a:pt x="0" y="692"/>
                    </a:moveTo>
                    <a:lnTo>
                      <a:pt x="13" y="728"/>
                    </a:lnTo>
                    <a:lnTo>
                      <a:pt x="134" y="655"/>
                    </a:lnTo>
                    <a:lnTo>
                      <a:pt x="134" y="17"/>
                    </a:lnTo>
                    <a:lnTo>
                      <a:pt x="0" y="0"/>
                    </a:lnTo>
                    <a:lnTo>
                      <a:pt x="0" y="692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4" name="Freeform 358"/>
              <p:cNvSpPr>
                <a:spLocks/>
              </p:cNvSpPr>
              <p:nvPr/>
            </p:nvSpPr>
            <p:spPr bwMode="auto">
              <a:xfrm>
                <a:off x="1724" y="2007"/>
                <a:ext cx="46" cy="231"/>
              </a:xfrm>
              <a:custGeom>
                <a:avLst/>
                <a:gdLst>
                  <a:gd name="T0" fmla="*/ 46 w 139"/>
                  <a:gd name="T1" fmla="*/ 8 h 693"/>
                  <a:gd name="T2" fmla="*/ 0 w 139"/>
                  <a:gd name="T3" fmla="*/ 0 h 693"/>
                  <a:gd name="T4" fmla="*/ 0 w 139"/>
                  <a:gd name="T5" fmla="*/ 231 h 693"/>
                  <a:gd name="T6" fmla="*/ 46 w 139"/>
                  <a:gd name="T7" fmla="*/ 203 h 693"/>
                  <a:gd name="T8" fmla="*/ 46 w 139"/>
                  <a:gd name="T9" fmla="*/ 8 h 6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693"/>
                  <a:gd name="T17" fmla="*/ 139 w 139"/>
                  <a:gd name="T18" fmla="*/ 693 h 6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693">
                    <a:moveTo>
                      <a:pt x="139" y="25"/>
                    </a:moveTo>
                    <a:lnTo>
                      <a:pt x="0" y="0"/>
                    </a:lnTo>
                    <a:lnTo>
                      <a:pt x="0" y="693"/>
                    </a:lnTo>
                    <a:lnTo>
                      <a:pt x="139" y="608"/>
                    </a:lnTo>
                    <a:lnTo>
                      <a:pt x="139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5" name="Freeform 359"/>
              <p:cNvSpPr>
                <a:spLocks/>
              </p:cNvSpPr>
              <p:nvPr/>
            </p:nvSpPr>
            <p:spPr bwMode="auto">
              <a:xfrm>
                <a:off x="1746" y="2011"/>
                <a:ext cx="46" cy="213"/>
              </a:xfrm>
              <a:custGeom>
                <a:avLst/>
                <a:gdLst>
                  <a:gd name="T0" fmla="*/ 46 w 139"/>
                  <a:gd name="T1" fmla="*/ 6 h 638"/>
                  <a:gd name="T2" fmla="*/ 0 w 139"/>
                  <a:gd name="T3" fmla="*/ 0 h 638"/>
                  <a:gd name="T4" fmla="*/ 0 w 139"/>
                  <a:gd name="T5" fmla="*/ 213 h 638"/>
                  <a:gd name="T6" fmla="*/ 46 w 139"/>
                  <a:gd name="T7" fmla="*/ 185 h 638"/>
                  <a:gd name="T8" fmla="*/ 46 w 139"/>
                  <a:gd name="T9" fmla="*/ 6 h 6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638"/>
                  <a:gd name="T17" fmla="*/ 139 w 139"/>
                  <a:gd name="T18" fmla="*/ 638 h 6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638">
                    <a:moveTo>
                      <a:pt x="139" y="18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139" y="553"/>
                    </a:lnTo>
                    <a:lnTo>
                      <a:pt x="139" y="18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6" name="Freeform 360"/>
              <p:cNvSpPr>
                <a:spLocks/>
              </p:cNvSpPr>
              <p:nvPr/>
            </p:nvSpPr>
            <p:spPr bwMode="auto">
              <a:xfrm>
                <a:off x="1770" y="2015"/>
                <a:ext cx="46" cy="195"/>
              </a:xfrm>
              <a:custGeom>
                <a:avLst/>
                <a:gdLst>
                  <a:gd name="T0" fmla="*/ 46 w 137"/>
                  <a:gd name="T1" fmla="*/ 6 h 583"/>
                  <a:gd name="T2" fmla="*/ 0 w 137"/>
                  <a:gd name="T3" fmla="*/ 0 h 583"/>
                  <a:gd name="T4" fmla="*/ 0 w 137"/>
                  <a:gd name="T5" fmla="*/ 195 h 583"/>
                  <a:gd name="T6" fmla="*/ 46 w 137"/>
                  <a:gd name="T7" fmla="*/ 169 h 583"/>
                  <a:gd name="T8" fmla="*/ 46 w 137"/>
                  <a:gd name="T9" fmla="*/ 6 h 5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583"/>
                  <a:gd name="T17" fmla="*/ 137 w 137"/>
                  <a:gd name="T18" fmla="*/ 583 h 5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583">
                    <a:moveTo>
                      <a:pt x="137" y="17"/>
                    </a:moveTo>
                    <a:lnTo>
                      <a:pt x="0" y="0"/>
                    </a:lnTo>
                    <a:lnTo>
                      <a:pt x="0" y="583"/>
                    </a:lnTo>
                    <a:lnTo>
                      <a:pt x="137" y="505"/>
                    </a:lnTo>
                    <a:lnTo>
                      <a:pt x="137" y="17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7" name="Freeform 361"/>
              <p:cNvSpPr>
                <a:spLocks/>
              </p:cNvSpPr>
              <p:nvPr/>
            </p:nvSpPr>
            <p:spPr bwMode="auto">
              <a:xfrm>
                <a:off x="1792" y="2017"/>
                <a:ext cx="48" cy="178"/>
              </a:xfrm>
              <a:custGeom>
                <a:avLst/>
                <a:gdLst>
                  <a:gd name="T0" fmla="*/ 48 w 144"/>
                  <a:gd name="T1" fmla="*/ 8 h 535"/>
                  <a:gd name="T2" fmla="*/ 0 w 144"/>
                  <a:gd name="T3" fmla="*/ 0 h 535"/>
                  <a:gd name="T4" fmla="*/ 0 w 144"/>
                  <a:gd name="T5" fmla="*/ 178 h 535"/>
                  <a:gd name="T6" fmla="*/ 48 w 144"/>
                  <a:gd name="T7" fmla="*/ 152 h 535"/>
                  <a:gd name="T8" fmla="*/ 48 w 144"/>
                  <a:gd name="T9" fmla="*/ 8 h 53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4"/>
                  <a:gd name="T16" fmla="*/ 0 h 535"/>
                  <a:gd name="T17" fmla="*/ 144 w 144"/>
                  <a:gd name="T18" fmla="*/ 535 h 53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4" h="535">
                    <a:moveTo>
                      <a:pt x="144" y="25"/>
                    </a:moveTo>
                    <a:lnTo>
                      <a:pt x="0" y="0"/>
                    </a:lnTo>
                    <a:lnTo>
                      <a:pt x="0" y="535"/>
                    </a:lnTo>
                    <a:lnTo>
                      <a:pt x="144" y="458"/>
                    </a:lnTo>
                    <a:lnTo>
                      <a:pt x="144" y="25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8" name="Freeform 362"/>
              <p:cNvSpPr>
                <a:spLocks/>
              </p:cNvSpPr>
              <p:nvPr/>
            </p:nvSpPr>
            <p:spPr bwMode="auto">
              <a:xfrm>
                <a:off x="1816" y="2021"/>
                <a:ext cx="46" cy="163"/>
              </a:xfrm>
              <a:custGeom>
                <a:avLst/>
                <a:gdLst>
                  <a:gd name="T0" fmla="*/ 46 w 139"/>
                  <a:gd name="T1" fmla="*/ 8 h 488"/>
                  <a:gd name="T2" fmla="*/ 0 w 139"/>
                  <a:gd name="T3" fmla="*/ 0 h 488"/>
                  <a:gd name="T4" fmla="*/ 0 w 139"/>
                  <a:gd name="T5" fmla="*/ 163 h 488"/>
                  <a:gd name="T6" fmla="*/ 46 w 139"/>
                  <a:gd name="T7" fmla="*/ 135 h 488"/>
                  <a:gd name="T8" fmla="*/ 46 w 139"/>
                  <a:gd name="T9" fmla="*/ 8 h 4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488"/>
                  <a:gd name="T17" fmla="*/ 139 w 139"/>
                  <a:gd name="T18" fmla="*/ 488 h 4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488">
                    <a:moveTo>
                      <a:pt x="139" y="24"/>
                    </a:moveTo>
                    <a:lnTo>
                      <a:pt x="0" y="0"/>
                    </a:lnTo>
                    <a:lnTo>
                      <a:pt x="0" y="488"/>
                    </a:lnTo>
                    <a:lnTo>
                      <a:pt x="139" y="403"/>
                    </a:lnTo>
                    <a:lnTo>
                      <a:pt x="139" y="24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9" name="Freeform 363"/>
              <p:cNvSpPr>
                <a:spLocks/>
              </p:cNvSpPr>
              <p:nvPr/>
            </p:nvSpPr>
            <p:spPr bwMode="auto">
              <a:xfrm>
                <a:off x="1840" y="2025"/>
                <a:ext cx="46" cy="145"/>
              </a:xfrm>
              <a:custGeom>
                <a:avLst/>
                <a:gdLst>
                  <a:gd name="T0" fmla="*/ 46 w 139"/>
                  <a:gd name="T1" fmla="*/ 6 h 433"/>
                  <a:gd name="T2" fmla="*/ 0 w 139"/>
                  <a:gd name="T3" fmla="*/ 0 h 433"/>
                  <a:gd name="T4" fmla="*/ 0 w 139"/>
                  <a:gd name="T5" fmla="*/ 145 h 433"/>
                  <a:gd name="T6" fmla="*/ 46 w 139"/>
                  <a:gd name="T7" fmla="*/ 117 h 433"/>
                  <a:gd name="T8" fmla="*/ 46 w 139"/>
                  <a:gd name="T9" fmla="*/ 6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433"/>
                  <a:gd name="T17" fmla="*/ 139 w 139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433">
                    <a:moveTo>
                      <a:pt x="139" y="17"/>
                    </a:moveTo>
                    <a:lnTo>
                      <a:pt x="0" y="0"/>
                    </a:lnTo>
                    <a:lnTo>
                      <a:pt x="0" y="433"/>
                    </a:lnTo>
                    <a:lnTo>
                      <a:pt x="139" y="349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0" name="Freeform 364"/>
              <p:cNvSpPr>
                <a:spLocks/>
              </p:cNvSpPr>
              <p:nvPr/>
            </p:nvSpPr>
            <p:spPr bwMode="auto">
              <a:xfrm>
                <a:off x="1862" y="2029"/>
                <a:ext cx="46" cy="126"/>
              </a:xfrm>
              <a:custGeom>
                <a:avLst/>
                <a:gdLst>
                  <a:gd name="T0" fmla="*/ 46 w 139"/>
                  <a:gd name="T1" fmla="*/ 6 h 379"/>
                  <a:gd name="T2" fmla="*/ 0 w 139"/>
                  <a:gd name="T3" fmla="*/ 0 h 379"/>
                  <a:gd name="T4" fmla="*/ 0 w 139"/>
                  <a:gd name="T5" fmla="*/ 126 h 379"/>
                  <a:gd name="T6" fmla="*/ 46 w 139"/>
                  <a:gd name="T7" fmla="*/ 100 h 379"/>
                  <a:gd name="T8" fmla="*/ 46 w 139"/>
                  <a:gd name="T9" fmla="*/ 6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379"/>
                  <a:gd name="T17" fmla="*/ 139 w 139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379">
                    <a:moveTo>
                      <a:pt x="139" y="19"/>
                    </a:moveTo>
                    <a:lnTo>
                      <a:pt x="0" y="0"/>
                    </a:lnTo>
                    <a:lnTo>
                      <a:pt x="0" y="379"/>
                    </a:lnTo>
                    <a:lnTo>
                      <a:pt x="139" y="302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1" name="Freeform 365"/>
              <p:cNvSpPr>
                <a:spLocks/>
              </p:cNvSpPr>
              <p:nvPr/>
            </p:nvSpPr>
            <p:spPr bwMode="auto">
              <a:xfrm>
                <a:off x="1886" y="2031"/>
                <a:ext cx="44" cy="111"/>
              </a:xfrm>
              <a:custGeom>
                <a:avLst/>
                <a:gdLst>
                  <a:gd name="T0" fmla="*/ 44 w 132"/>
                  <a:gd name="T1" fmla="*/ 6 h 332"/>
                  <a:gd name="T2" fmla="*/ 0 w 132"/>
                  <a:gd name="T3" fmla="*/ 0 h 332"/>
                  <a:gd name="T4" fmla="*/ 0 w 132"/>
                  <a:gd name="T5" fmla="*/ 111 h 332"/>
                  <a:gd name="T6" fmla="*/ 44 w 132"/>
                  <a:gd name="T7" fmla="*/ 85 h 332"/>
                  <a:gd name="T8" fmla="*/ 44 w 132"/>
                  <a:gd name="T9" fmla="*/ 6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332"/>
                  <a:gd name="T17" fmla="*/ 132 w 132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332">
                    <a:moveTo>
                      <a:pt x="132" y="19"/>
                    </a:moveTo>
                    <a:lnTo>
                      <a:pt x="0" y="0"/>
                    </a:lnTo>
                    <a:lnTo>
                      <a:pt x="0" y="332"/>
                    </a:lnTo>
                    <a:lnTo>
                      <a:pt x="132" y="253"/>
                    </a:lnTo>
                    <a:lnTo>
                      <a:pt x="132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2" name="Freeform 366"/>
              <p:cNvSpPr>
                <a:spLocks/>
              </p:cNvSpPr>
              <p:nvPr/>
            </p:nvSpPr>
            <p:spPr bwMode="auto">
              <a:xfrm>
                <a:off x="1908" y="2035"/>
                <a:ext cx="47" cy="95"/>
              </a:xfrm>
              <a:custGeom>
                <a:avLst/>
                <a:gdLst>
                  <a:gd name="T0" fmla="*/ 47 w 139"/>
                  <a:gd name="T1" fmla="*/ 6 h 283"/>
                  <a:gd name="T2" fmla="*/ 0 w 139"/>
                  <a:gd name="T3" fmla="*/ 0 h 283"/>
                  <a:gd name="T4" fmla="*/ 0 w 139"/>
                  <a:gd name="T5" fmla="*/ 95 h 283"/>
                  <a:gd name="T6" fmla="*/ 47 w 139"/>
                  <a:gd name="T7" fmla="*/ 67 h 283"/>
                  <a:gd name="T8" fmla="*/ 47 w 139"/>
                  <a:gd name="T9" fmla="*/ 6 h 2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283"/>
                  <a:gd name="T17" fmla="*/ 139 w 139"/>
                  <a:gd name="T18" fmla="*/ 283 h 2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283">
                    <a:moveTo>
                      <a:pt x="139" y="17"/>
                    </a:moveTo>
                    <a:lnTo>
                      <a:pt x="0" y="0"/>
                    </a:lnTo>
                    <a:lnTo>
                      <a:pt x="0" y="283"/>
                    </a:lnTo>
                    <a:lnTo>
                      <a:pt x="139" y="199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3" name="Freeform 367"/>
              <p:cNvSpPr>
                <a:spLocks/>
              </p:cNvSpPr>
              <p:nvPr/>
            </p:nvSpPr>
            <p:spPr bwMode="auto">
              <a:xfrm>
                <a:off x="1930" y="2037"/>
                <a:ext cx="49" cy="78"/>
              </a:xfrm>
              <a:custGeom>
                <a:avLst/>
                <a:gdLst>
                  <a:gd name="T0" fmla="*/ 49 w 145"/>
                  <a:gd name="T1" fmla="*/ 8 h 234"/>
                  <a:gd name="T2" fmla="*/ 0 w 145"/>
                  <a:gd name="T3" fmla="*/ 0 h 234"/>
                  <a:gd name="T4" fmla="*/ 0 w 145"/>
                  <a:gd name="T5" fmla="*/ 78 h 234"/>
                  <a:gd name="T6" fmla="*/ 49 w 145"/>
                  <a:gd name="T7" fmla="*/ 50 h 234"/>
                  <a:gd name="T8" fmla="*/ 49 w 145"/>
                  <a:gd name="T9" fmla="*/ 8 h 2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5"/>
                  <a:gd name="T16" fmla="*/ 0 h 234"/>
                  <a:gd name="T17" fmla="*/ 145 w 145"/>
                  <a:gd name="T18" fmla="*/ 234 h 2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5" h="234">
                    <a:moveTo>
                      <a:pt x="145" y="24"/>
                    </a:moveTo>
                    <a:lnTo>
                      <a:pt x="0" y="0"/>
                    </a:lnTo>
                    <a:lnTo>
                      <a:pt x="0" y="234"/>
                    </a:lnTo>
                    <a:lnTo>
                      <a:pt x="145" y="150"/>
                    </a:lnTo>
                    <a:lnTo>
                      <a:pt x="145" y="24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4" name="Freeform 368"/>
              <p:cNvSpPr>
                <a:spLocks/>
              </p:cNvSpPr>
              <p:nvPr/>
            </p:nvSpPr>
            <p:spPr bwMode="auto">
              <a:xfrm>
                <a:off x="1955" y="2041"/>
                <a:ext cx="46" cy="61"/>
              </a:xfrm>
              <a:custGeom>
                <a:avLst/>
                <a:gdLst>
                  <a:gd name="T0" fmla="*/ 46 w 139"/>
                  <a:gd name="T1" fmla="*/ 6 h 182"/>
                  <a:gd name="T2" fmla="*/ 0 w 139"/>
                  <a:gd name="T3" fmla="*/ 0 h 182"/>
                  <a:gd name="T4" fmla="*/ 0 w 139"/>
                  <a:gd name="T5" fmla="*/ 61 h 182"/>
                  <a:gd name="T6" fmla="*/ 46 w 139"/>
                  <a:gd name="T7" fmla="*/ 35 h 182"/>
                  <a:gd name="T8" fmla="*/ 46 w 139"/>
                  <a:gd name="T9" fmla="*/ 6 h 1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82"/>
                  <a:gd name="T17" fmla="*/ 139 w 139"/>
                  <a:gd name="T18" fmla="*/ 182 h 18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82">
                    <a:moveTo>
                      <a:pt x="139" y="19"/>
                    </a:moveTo>
                    <a:lnTo>
                      <a:pt x="0" y="0"/>
                    </a:lnTo>
                    <a:lnTo>
                      <a:pt x="0" y="182"/>
                    </a:lnTo>
                    <a:lnTo>
                      <a:pt x="139" y="103"/>
                    </a:lnTo>
                    <a:lnTo>
                      <a:pt x="139" y="19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5" name="Freeform 369"/>
              <p:cNvSpPr>
                <a:spLocks/>
              </p:cNvSpPr>
              <p:nvPr/>
            </p:nvSpPr>
            <p:spPr bwMode="auto">
              <a:xfrm>
                <a:off x="1979" y="2045"/>
                <a:ext cx="46" cy="42"/>
              </a:xfrm>
              <a:custGeom>
                <a:avLst/>
                <a:gdLst>
                  <a:gd name="T0" fmla="*/ 46 w 139"/>
                  <a:gd name="T1" fmla="*/ 6 h 126"/>
                  <a:gd name="T2" fmla="*/ 0 w 139"/>
                  <a:gd name="T3" fmla="*/ 0 h 126"/>
                  <a:gd name="T4" fmla="*/ 0 w 139"/>
                  <a:gd name="T5" fmla="*/ 42 h 126"/>
                  <a:gd name="T6" fmla="*/ 46 w 139"/>
                  <a:gd name="T7" fmla="*/ 16 h 126"/>
                  <a:gd name="T8" fmla="*/ 46 w 139"/>
                  <a:gd name="T9" fmla="*/ 6 h 1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9"/>
                  <a:gd name="T16" fmla="*/ 0 h 126"/>
                  <a:gd name="T17" fmla="*/ 139 w 139"/>
                  <a:gd name="T18" fmla="*/ 126 h 1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9" h="126">
                    <a:moveTo>
                      <a:pt x="139" y="17"/>
                    </a:moveTo>
                    <a:lnTo>
                      <a:pt x="0" y="0"/>
                    </a:lnTo>
                    <a:lnTo>
                      <a:pt x="0" y="126"/>
                    </a:lnTo>
                    <a:lnTo>
                      <a:pt x="139" y="48"/>
                    </a:lnTo>
                    <a:lnTo>
                      <a:pt x="139" y="17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6" name="Freeform 370"/>
              <p:cNvSpPr>
                <a:spLocks/>
              </p:cNvSpPr>
              <p:nvPr/>
            </p:nvSpPr>
            <p:spPr bwMode="auto">
              <a:xfrm>
                <a:off x="2001" y="2047"/>
                <a:ext cx="36" cy="28"/>
              </a:xfrm>
              <a:custGeom>
                <a:avLst/>
                <a:gdLst>
                  <a:gd name="T0" fmla="*/ 0 w 108"/>
                  <a:gd name="T1" fmla="*/ 0 h 84"/>
                  <a:gd name="T2" fmla="*/ 36 w 108"/>
                  <a:gd name="T3" fmla="*/ 6 h 84"/>
                  <a:gd name="T4" fmla="*/ 0 w 108"/>
                  <a:gd name="T5" fmla="*/ 28 h 84"/>
                  <a:gd name="T6" fmla="*/ 0 w 108"/>
                  <a:gd name="T7" fmla="*/ 0 h 8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"/>
                  <a:gd name="T13" fmla="*/ 0 h 84"/>
                  <a:gd name="T14" fmla="*/ 108 w 108"/>
                  <a:gd name="T15" fmla="*/ 84 h 8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" h="84">
                    <a:moveTo>
                      <a:pt x="0" y="0"/>
                    </a:moveTo>
                    <a:lnTo>
                      <a:pt x="108" y="18"/>
                    </a:lnTo>
                    <a:lnTo>
                      <a:pt x="0" y="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7" name="Freeform 371"/>
              <p:cNvSpPr>
                <a:spLocks/>
              </p:cNvSpPr>
              <p:nvPr/>
            </p:nvSpPr>
            <p:spPr bwMode="auto">
              <a:xfrm>
                <a:off x="2025" y="2051"/>
                <a:ext cx="12" cy="10"/>
              </a:xfrm>
              <a:custGeom>
                <a:avLst/>
                <a:gdLst>
                  <a:gd name="T0" fmla="*/ 0 w 36"/>
                  <a:gd name="T1" fmla="*/ 0 h 31"/>
                  <a:gd name="T2" fmla="*/ 12 w 36"/>
                  <a:gd name="T3" fmla="*/ 2 h 31"/>
                  <a:gd name="T4" fmla="*/ 0 w 36"/>
                  <a:gd name="T5" fmla="*/ 10 h 31"/>
                  <a:gd name="T6" fmla="*/ 0 w 36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6"/>
                  <a:gd name="T13" fmla="*/ 0 h 31"/>
                  <a:gd name="T14" fmla="*/ 36 w 36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6" h="31">
                    <a:moveTo>
                      <a:pt x="0" y="0"/>
                    </a:moveTo>
                    <a:lnTo>
                      <a:pt x="36" y="7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8" name="Freeform 372"/>
              <p:cNvSpPr>
                <a:spLocks/>
              </p:cNvSpPr>
              <p:nvPr/>
            </p:nvSpPr>
            <p:spPr bwMode="auto">
              <a:xfrm>
                <a:off x="1704" y="2055"/>
                <a:ext cx="333" cy="259"/>
              </a:xfrm>
              <a:custGeom>
                <a:avLst/>
                <a:gdLst>
                  <a:gd name="T0" fmla="*/ 333 w 1000"/>
                  <a:gd name="T1" fmla="*/ 66 h 777"/>
                  <a:gd name="T2" fmla="*/ 0 w 1000"/>
                  <a:gd name="T3" fmla="*/ 259 h 777"/>
                  <a:gd name="T4" fmla="*/ 0 w 1000"/>
                  <a:gd name="T5" fmla="*/ 193 h 777"/>
                  <a:gd name="T6" fmla="*/ 333 w 1000"/>
                  <a:gd name="T7" fmla="*/ 0 h 777"/>
                  <a:gd name="T8" fmla="*/ 333 w 1000"/>
                  <a:gd name="T9" fmla="*/ 66 h 7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"/>
                  <a:gd name="T16" fmla="*/ 0 h 777"/>
                  <a:gd name="T17" fmla="*/ 1000 w 1000"/>
                  <a:gd name="T18" fmla="*/ 777 h 7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" h="777">
                    <a:moveTo>
                      <a:pt x="1000" y="199"/>
                    </a:moveTo>
                    <a:lnTo>
                      <a:pt x="0" y="777"/>
                    </a:lnTo>
                    <a:lnTo>
                      <a:pt x="0" y="578"/>
                    </a:lnTo>
                    <a:lnTo>
                      <a:pt x="1000" y="0"/>
                    </a:lnTo>
                    <a:lnTo>
                      <a:pt x="1000" y="199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9" name="Freeform 373"/>
              <p:cNvSpPr>
                <a:spLocks/>
              </p:cNvSpPr>
              <p:nvPr/>
            </p:nvSpPr>
            <p:spPr bwMode="auto">
              <a:xfrm>
                <a:off x="1699" y="2246"/>
                <a:ext cx="8" cy="6"/>
              </a:xfrm>
              <a:custGeom>
                <a:avLst/>
                <a:gdLst>
                  <a:gd name="T0" fmla="*/ 0 w 24"/>
                  <a:gd name="T1" fmla="*/ 4 h 17"/>
                  <a:gd name="T2" fmla="*/ 2 w 24"/>
                  <a:gd name="T3" fmla="*/ 6 h 17"/>
                  <a:gd name="T4" fmla="*/ 6 w 24"/>
                  <a:gd name="T5" fmla="*/ 6 h 17"/>
                  <a:gd name="T6" fmla="*/ 8 w 24"/>
                  <a:gd name="T7" fmla="*/ 2 h 17"/>
                  <a:gd name="T8" fmla="*/ 8 w 24"/>
                  <a:gd name="T9" fmla="*/ 0 h 17"/>
                  <a:gd name="T10" fmla="*/ 0 w 24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7"/>
                  <a:gd name="T20" fmla="*/ 24 w 2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7">
                    <a:moveTo>
                      <a:pt x="0" y="11"/>
                    </a:moveTo>
                    <a:lnTo>
                      <a:pt x="5" y="17"/>
                    </a:lnTo>
                    <a:lnTo>
                      <a:pt x="18" y="17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0" name="Freeform 374"/>
              <p:cNvSpPr>
                <a:spLocks/>
              </p:cNvSpPr>
              <p:nvPr/>
            </p:nvSpPr>
            <p:spPr bwMode="auto">
              <a:xfrm>
                <a:off x="1591" y="1987"/>
                <a:ext cx="116" cy="263"/>
              </a:xfrm>
              <a:custGeom>
                <a:avLst/>
                <a:gdLst>
                  <a:gd name="T0" fmla="*/ 6 w 350"/>
                  <a:gd name="T1" fmla="*/ 0 h 788"/>
                  <a:gd name="T2" fmla="*/ 0 w 350"/>
                  <a:gd name="T3" fmla="*/ 6 h 788"/>
                  <a:gd name="T4" fmla="*/ 108 w 350"/>
                  <a:gd name="T5" fmla="*/ 263 h 788"/>
                  <a:gd name="T6" fmla="*/ 116 w 350"/>
                  <a:gd name="T7" fmla="*/ 259 h 788"/>
                  <a:gd name="T8" fmla="*/ 8 w 350"/>
                  <a:gd name="T9" fmla="*/ 2 h 788"/>
                  <a:gd name="T10" fmla="*/ 4 w 350"/>
                  <a:gd name="T11" fmla="*/ 8 h 788"/>
                  <a:gd name="T12" fmla="*/ 8 w 350"/>
                  <a:gd name="T13" fmla="*/ 2 h 788"/>
                  <a:gd name="T14" fmla="*/ 6 w 350"/>
                  <a:gd name="T15" fmla="*/ 0 h 788"/>
                  <a:gd name="T16" fmla="*/ 4 w 350"/>
                  <a:gd name="T17" fmla="*/ 0 h 788"/>
                  <a:gd name="T18" fmla="*/ 0 w 350"/>
                  <a:gd name="T19" fmla="*/ 4 h 788"/>
                  <a:gd name="T20" fmla="*/ 0 w 350"/>
                  <a:gd name="T21" fmla="*/ 6 h 788"/>
                  <a:gd name="T22" fmla="*/ 6 w 350"/>
                  <a:gd name="T23" fmla="*/ 0 h 78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0"/>
                  <a:gd name="T37" fmla="*/ 0 h 788"/>
                  <a:gd name="T38" fmla="*/ 350 w 350"/>
                  <a:gd name="T39" fmla="*/ 788 h 78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0" h="788">
                    <a:moveTo>
                      <a:pt x="19" y="0"/>
                    </a:moveTo>
                    <a:lnTo>
                      <a:pt x="0" y="17"/>
                    </a:lnTo>
                    <a:lnTo>
                      <a:pt x="326" y="788"/>
                    </a:lnTo>
                    <a:lnTo>
                      <a:pt x="350" y="777"/>
                    </a:lnTo>
                    <a:lnTo>
                      <a:pt x="25" y="6"/>
                    </a:lnTo>
                    <a:lnTo>
                      <a:pt x="12" y="25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1" name="Freeform 375"/>
              <p:cNvSpPr>
                <a:spLocks/>
              </p:cNvSpPr>
              <p:nvPr/>
            </p:nvSpPr>
            <p:spPr bwMode="auto">
              <a:xfrm>
                <a:off x="1595" y="1987"/>
                <a:ext cx="446" cy="72"/>
              </a:xfrm>
              <a:custGeom>
                <a:avLst/>
                <a:gdLst>
                  <a:gd name="T0" fmla="*/ 444 w 1340"/>
                  <a:gd name="T1" fmla="*/ 70 h 216"/>
                  <a:gd name="T2" fmla="*/ 444 w 1340"/>
                  <a:gd name="T3" fmla="*/ 64 h 216"/>
                  <a:gd name="T4" fmla="*/ 2 w 1340"/>
                  <a:gd name="T5" fmla="*/ 0 h 216"/>
                  <a:gd name="T6" fmla="*/ 0 w 1340"/>
                  <a:gd name="T7" fmla="*/ 8 h 216"/>
                  <a:gd name="T8" fmla="*/ 442 w 1340"/>
                  <a:gd name="T9" fmla="*/ 72 h 216"/>
                  <a:gd name="T10" fmla="*/ 440 w 1340"/>
                  <a:gd name="T11" fmla="*/ 64 h 216"/>
                  <a:gd name="T12" fmla="*/ 442 w 1340"/>
                  <a:gd name="T13" fmla="*/ 72 h 216"/>
                  <a:gd name="T14" fmla="*/ 444 w 1340"/>
                  <a:gd name="T15" fmla="*/ 70 h 216"/>
                  <a:gd name="T16" fmla="*/ 446 w 1340"/>
                  <a:gd name="T17" fmla="*/ 68 h 216"/>
                  <a:gd name="T18" fmla="*/ 446 w 1340"/>
                  <a:gd name="T19" fmla="*/ 66 h 216"/>
                  <a:gd name="T20" fmla="*/ 444 w 1340"/>
                  <a:gd name="T21" fmla="*/ 64 h 216"/>
                  <a:gd name="T22" fmla="*/ 444 w 1340"/>
                  <a:gd name="T23" fmla="*/ 70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40"/>
                  <a:gd name="T37" fmla="*/ 0 h 216"/>
                  <a:gd name="T38" fmla="*/ 1340 w 134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40" h="216">
                    <a:moveTo>
                      <a:pt x="1333" y="211"/>
                    </a:moveTo>
                    <a:lnTo>
                      <a:pt x="1333" y="192"/>
                    </a:lnTo>
                    <a:lnTo>
                      <a:pt x="7" y="0"/>
                    </a:lnTo>
                    <a:lnTo>
                      <a:pt x="0" y="25"/>
                    </a:lnTo>
                    <a:lnTo>
                      <a:pt x="1327" y="216"/>
                    </a:lnTo>
                    <a:lnTo>
                      <a:pt x="1321" y="192"/>
                    </a:lnTo>
                    <a:lnTo>
                      <a:pt x="1327" y="216"/>
                    </a:lnTo>
                    <a:lnTo>
                      <a:pt x="1333" y="211"/>
                    </a:lnTo>
                    <a:lnTo>
                      <a:pt x="1340" y="205"/>
                    </a:lnTo>
                    <a:lnTo>
                      <a:pt x="1340" y="199"/>
                    </a:lnTo>
                    <a:lnTo>
                      <a:pt x="1333" y="192"/>
                    </a:lnTo>
                    <a:lnTo>
                      <a:pt x="1333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2" name="Freeform 376"/>
              <p:cNvSpPr>
                <a:spLocks/>
              </p:cNvSpPr>
              <p:nvPr/>
            </p:nvSpPr>
            <p:spPr bwMode="auto">
              <a:xfrm>
                <a:off x="1701" y="2051"/>
                <a:ext cx="338" cy="199"/>
              </a:xfrm>
              <a:custGeom>
                <a:avLst/>
                <a:gdLst>
                  <a:gd name="T0" fmla="*/ 3 w 1014"/>
                  <a:gd name="T1" fmla="*/ 197 h 596"/>
                  <a:gd name="T2" fmla="*/ 4 w 1014"/>
                  <a:gd name="T3" fmla="*/ 199 h 596"/>
                  <a:gd name="T4" fmla="*/ 338 w 1014"/>
                  <a:gd name="T5" fmla="*/ 6 h 596"/>
                  <a:gd name="T6" fmla="*/ 334 w 1014"/>
                  <a:gd name="T7" fmla="*/ 0 h 596"/>
                  <a:gd name="T8" fmla="*/ 0 w 1014"/>
                  <a:gd name="T9" fmla="*/ 193 h 596"/>
                  <a:gd name="T10" fmla="*/ 3 w 1014"/>
                  <a:gd name="T11" fmla="*/ 197 h 5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4"/>
                  <a:gd name="T19" fmla="*/ 0 h 596"/>
                  <a:gd name="T20" fmla="*/ 1014 w 1014"/>
                  <a:gd name="T21" fmla="*/ 596 h 5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4" h="596">
                    <a:moveTo>
                      <a:pt x="8" y="591"/>
                    </a:moveTo>
                    <a:lnTo>
                      <a:pt x="13" y="596"/>
                    </a:lnTo>
                    <a:lnTo>
                      <a:pt x="1014" y="19"/>
                    </a:lnTo>
                    <a:lnTo>
                      <a:pt x="1002" y="0"/>
                    </a:lnTo>
                    <a:lnTo>
                      <a:pt x="0" y="579"/>
                    </a:lnTo>
                    <a:lnTo>
                      <a:pt x="8" y="5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3" name="Freeform 377"/>
              <p:cNvSpPr>
                <a:spLocks/>
              </p:cNvSpPr>
              <p:nvPr/>
            </p:nvSpPr>
            <p:spPr bwMode="auto">
              <a:xfrm>
                <a:off x="1699" y="2244"/>
                <a:ext cx="6" cy="6"/>
              </a:xfrm>
              <a:custGeom>
                <a:avLst/>
                <a:gdLst>
                  <a:gd name="T0" fmla="*/ 2 w 18"/>
                  <a:gd name="T1" fmla="*/ 0 h 17"/>
                  <a:gd name="T2" fmla="*/ 0 w 18"/>
                  <a:gd name="T3" fmla="*/ 2 h 17"/>
                  <a:gd name="T4" fmla="*/ 2 w 18"/>
                  <a:gd name="T5" fmla="*/ 4 h 17"/>
                  <a:gd name="T6" fmla="*/ 4 w 18"/>
                  <a:gd name="T7" fmla="*/ 6 h 17"/>
                  <a:gd name="T8" fmla="*/ 6 w 18"/>
                  <a:gd name="T9" fmla="*/ 6 h 17"/>
                  <a:gd name="T10" fmla="*/ 2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5" y="0"/>
                    </a:moveTo>
                    <a:lnTo>
                      <a:pt x="0" y="6"/>
                    </a:lnTo>
                    <a:lnTo>
                      <a:pt x="5" y="12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4" name="Freeform 378"/>
              <p:cNvSpPr>
                <a:spLocks/>
              </p:cNvSpPr>
              <p:nvPr/>
            </p:nvSpPr>
            <p:spPr bwMode="auto">
              <a:xfrm>
                <a:off x="1699" y="2244"/>
                <a:ext cx="8" cy="4"/>
              </a:xfrm>
              <a:custGeom>
                <a:avLst/>
                <a:gdLst>
                  <a:gd name="T0" fmla="*/ 8 w 24"/>
                  <a:gd name="T1" fmla="*/ 4 h 12"/>
                  <a:gd name="T2" fmla="*/ 8 w 24"/>
                  <a:gd name="T3" fmla="*/ 0 h 12"/>
                  <a:gd name="T4" fmla="*/ 4 w 24"/>
                  <a:gd name="T5" fmla="*/ 0 h 12"/>
                  <a:gd name="T6" fmla="*/ 2 w 24"/>
                  <a:gd name="T7" fmla="*/ 0 h 12"/>
                  <a:gd name="T8" fmla="*/ 0 w 24"/>
                  <a:gd name="T9" fmla="*/ 4 h 12"/>
                  <a:gd name="T10" fmla="*/ 8 w 24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5" y="0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5" name="Freeform 379"/>
              <p:cNvSpPr>
                <a:spLocks/>
              </p:cNvSpPr>
              <p:nvPr/>
            </p:nvSpPr>
            <p:spPr bwMode="auto">
              <a:xfrm>
                <a:off x="1699" y="2248"/>
                <a:ext cx="8" cy="66"/>
              </a:xfrm>
              <a:custGeom>
                <a:avLst/>
                <a:gdLst>
                  <a:gd name="T0" fmla="*/ 4 w 24"/>
                  <a:gd name="T1" fmla="*/ 66 h 199"/>
                  <a:gd name="T2" fmla="*/ 8 w 24"/>
                  <a:gd name="T3" fmla="*/ 66 h 199"/>
                  <a:gd name="T4" fmla="*/ 8 w 24"/>
                  <a:gd name="T5" fmla="*/ 0 h 199"/>
                  <a:gd name="T6" fmla="*/ 0 w 24"/>
                  <a:gd name="T7" fmla="*/ 0 h 199"/>
                  <a:gd name="T8" fmla="*/ 0 w 24"/>
                  <a:gd name="T9" fmla="*/ 66 h 199"/>
                  <a:gd name="T10" fmla="*/ 4 w 24"/>
                  <a:gd name="T11" fmla="*/ 66 h 1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9"/>
                  <a:gd name="T20" fmla="*/ 24 w 24"/>
                  <a:gd name="T21" fmla="*/ 199 h 1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9">
                    <a:moveTo>
                      <a:pt x="13" y="199"/>
                    </a:moveTo>
                    <a:lnTo>
                      <a:pt x="24" y="199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99"/>
                    </a:lnTo>
                    <a:lnTo>
                      <a:pt x="13" y="1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6" name="Freeform 380"/>
              <p:cNvSpPr>
                <a:spLocks/>
              </p:cNvSpPr>
              <p:nvPr/>
            </p:nvSpPr>
            <p:spPr bwMode="auto">
              <a:xfrm>
                <a:off x="1699" y="2314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2 w 24"/>
                  <a:gd name="T3" fmla="*/ 4 h 11"/>
                  <a:gd name="T4" fmla="*/ 4 w 24"/>
                  <a:gd name="T5" fmla="*/ 4 h 11"/>
                  <a:gd name="T6" fmla="*/ 8 w 24"/>
                  <a:gd name="T7" fmla="*/ 4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5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7" name="Freeform 381"/>
              <p:cNvSpPr>
                <a:spLocks/>
              </p:cNvSpPr>
              <p:nvPr/>
            </p:nvSpPr>
            <p:spPr bwMode="auto">
              <a:xfrm>
                <a:off x="2033" y="2049"/>
                <a:ext cx="8" cy="4"/>
              </a:xfrm>
              <a:custGeom>
                <a:avLst/>
                <a:gdLst>
                  <a:gd name="T0" fmla="*/ 8 w 24"/>
                  <a:gd name="T1" fmla="*/ 4 h 13"/>
                  <a:gd name="T2" fmla="*/ 8 w 24"/>
                  <a:gd name="T3" fmla="*/ 2 h 13"/>
                  <a:gd name="T4" fmla="*/ 4 w 24"/>
                  <a:gd name="T5" fmla="*/ 0 h 13"/>
                  <a:gd name="T6" fmla="*/ 2 w 24"/>
                  <a:gd name="T7" fmla="*/ 2 h 13"/>
                  <a:gd name="T8" fmla="*/ 0 w 24"/>
                  <a:gd name="T9" fmla="*/ 4 h 13"/>
                  <a:gd name="T10" fmla="*/ 8 w 24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24" y="13"/>
                    </a:moveTo>
                    <a:lnTo>
                      <a:pt x="24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3"/>
                    </a:lnTo>
                    <a:lnTo>
                      <a:pt x="2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8" name="Freeform 382"/>
              <p:cNvSpPr>
                <a:spLocks/>
              </p:cNvSpPr>
              <p:nvPr/>
            </p:nvSpPr>
            <p:spPr bwMode="auto">
              <a:xfrm>
                <a:off x="2033" y="2053"/>
                <a:ext cx="8" cy="69"/>
              </a:xfrm>
              <a:custGeom>
                <a:avLst/>
                <a:gdLst>
                  <a:gd name="T0" fmla="*/ 4 w 24"/>
                  <a:gd name="T1" fmla="*/ 69 h 205"/>
                  <a:gd name="T2" fmla="*/ 8 w 24"/>
                  <a:gd name="T3" fmla="*/ 69 h 205"/>
                  <a:gd name="T4" fmla="*/ 8 w 24"/>
                  <a:gd name="T5" fmla="*/ 0 h 205"/>
                  <a:gd name="T6" fmla="*/ 0 w 24"/>
                  <a:gd name="T7" fmla="*/ 0 h 205"/>
                  <a:gd name="T8" fmla="*/ 0 w 24"/>
                  <a:gd name="T9" fmla="*/ 69 h 205"/>
                  <a:gd name="T10" fmla="*/ 4 w 24"/>
                  <a:gd name="T11" fmla="*/ 69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05"/>
                  <a:gd name="T20" fmla="*/ 24 w 24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05">
                    <a:moveTo>
                      <a:pt x="11" y="205"/>
                    </a:moveTo>
                    <a:lnTo>
                      <a:pt x="24" y="20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11" y="2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9" name="Freeform 383"/>
              <p:cNvSpPr>
                <a:spLocks/>
              </p:cNvSpPr>
              <p:nvPr/>
            </p:nvSpPr>
            <p:spPr bwMode="auto">
              <a:xfrm>
                <a:off x="2033" y="2122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2 w 24"/>
                  <a:gd name="T3" fmla="*/ 1 h 11"/>
                  <a:gd name="T4" fmla="*/ 4 w 24"/>
                  <a:gd name="T5" fmla="*/ 3 h 11"/>
                  <a:gd name="T6" fmla="*/ 8 w 24"/>
                  <a:gd name="T7" fmla="*/ 1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5" y="5"/>
                    </a:lnTo>
                    <a:lnTo>
                      <a:pt x="11" y="11"/>
                    </a:lnTo>
                    <a:lnTo>
                      <a:pt x="24" y="5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0" name="Freeform 384"/>
              <p:cNvSpPr>
                <a:spLocks/>
              </p:cNvSpPr>
              <p:nvPr/>
            </p:nvSpPr>
            <p:spPr bwMode="auto">
              <a:xfrm>
                <a:off x="1699" y="2312"/>
                <a:ext cx="6" cy="6"/>
              </a:xfrm>
              <a:custGeom>
                <a:avLst/>
                <a:gdLst>
                  <a:gd name="T0" fmla="*/ 2 w 18"/>
                  <a:gd name="T1" fmla="*/ 0 h 17"/>
                  <a:gd name="T2" fmla="*/ 0 w 18"/>
                  <a:gd name="T3" fmla="*/ 2 h 17"/>
                  <a:gd name="T4" fmla="*/ 2 w 18"/>
                  <a:gd name="T5" fmla="*/ 4 h 17"/>
                  <a:gd name="T6" fmla="*/ 4 w 18"/>
                  <a:gd name="T7" fmla="*/ 6 h 17"/>
                  <a:gd name="T8" fmla="*/ 6 w 18"/>
                  <a:gd name="T9" fmla="*/ 6 h 17"/>
                  <a:gd name="T10" fmla="*/ 2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5" y="0"/>
                    </a:moveTo>
                    <a:lnTo>
                      <a:pt x="0" y="6"/>
                    </a:lnTo>
                    <a:lnTo>
                      <a:pt x="5" y="11"/>
                    </a:lnTo>
                    <a:lnTo>
                      <a:pt x="13" y="17"/>
                    </a:lnTo>
                    <a:lnTo>
                      <a:pt x="18" y="1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1" name="Freeform 385"/>
              <p:cNvSpPr>
                <a:spLocks/>
              </p:cNvSpPr>
              <p:nvPr/>
            </p:nvSpPr>
            <p:spPr bwMode="auto">
              <a:xfrm>
                <a:off x="1701" y="2120"/>
                <a:ext cx="338" cy="198"/>
              </a:xfrm>
              <a:custGeom>
                <a:avLst/>
                <a:gdLst>
                  <a:gd name="T0" fmla="*/ 336 w 1014"/>
                  <a:gd name="T1" fmla="*/ 2 h 595"/>
                  <a:gd name="T2" fmla="*/ 334 w 1014"/>
                  <a:gd name="T3" fmla="*/ 0 h 595"/>
                  <a:gd name="T4" fmla="*/ 0 w 1014"/>
                  <a:gd name="T5" fmla="*/ 192 h 595"/>
                  <a:gd name="T6" fmla="*/ 4 w 1014"/>
                  <a:gd name="T7" fmla="*/ 198 h 595"/>
                  <a:gd name="T8" fmla="*/ 338 w 1014"/>
                  <a:gd name="T9" fmla="*/ 6 h 595"/>
                  <a:gd name="T10" fmla="*/ 336 w 1014"/>
                  <a:gd name="T11" fmla="*/ 2 h 5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14"/>
                  <a:gd name="T19" fmla="*/ 0 h 595"/>
                  <a:gd name="T20" fmla="*/ 1014 w 1014"/>
                  <a:gd name="T21" fmla="*/ 595 h 59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14" h="595">
                    <a:moveTo>
                      <a:pt x="1008" y="6"/>
                    </a:moveTo>
                    <a:lnTo>
                      <a:pt x="1002" y="0"/>
                    </a:lnTo>
                    <a:lnTo>
                      <a:pt x="0" y="578"/>
                    </a:lnTo>
                    <a:lnTo>
                      <a:pt x="13" y="595"/>
                    </a:lnTo>
                    <a:lnTo>
                      <a:pt x="1014" y="17"/>
                    </a:lnTo>
                    <a:lnTo>
                      <a:pt x="100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2" name="Freeform 386"/>
              <p:cNvSpPr>
                <a:spLocks/>
              </p:cNvSpPr>
              <p:nvPr/>
            </p:nvSpPr>
            <p:spPr bwMode="auto">
              <a:xfrm>
                <a:off x="2035" y="2120"/>
                <a:ext cx="6" cy="5"/>
              </a:xfrm>
              <a:custGeom>
                <a:avLst/>
                <a:gdLst>
                  <a:gd name="T0" fmla="*/ 4 w 19"/>
                  <a:gd name="T1" fmla="*/ 5 h 17"/>
                  <a:gd name="T2" fmla="*/ 6 w 19"/>
                  <a:gd name="T3" fmla="*/ 3 h 17"/>
                  <a:gd name="T4" fmla="*/ 6 w 19"/>
                  <a:gd name="T5" fmla="*/ 0 h 17"/>
                  <a:gd name="T6" fmla="*/ 4 w 19"/>
                  <a:gd name="T7" fmla="*/ 0 h 17"/>
                  <a:gd name="T8" fmla="*/ 0 w 19"/>
                  <a:gd name="T9" fmla="*/ 0 h 17"/>
                  <a:gd name="T10" fmla="*/ 4 w 19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2" y="17"/>
                    </a:moveTo>
                    <a:lnTo>
                      <a:pt x="19" y="11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3" name="Freeform 387"/>
              <p:cNvSpPr>
                <a:spLocks/>
              </p:cNvSpPr>
              <p:nvPr/>
            </p:nvSpPr>
            <p:spPr bwMode="auto">
              <a:xfrm>
                <a:off x="1591" y="2055"/>
                <a:ext cx="8" cy="6"/>
              </a:xfrm>
              <a:custGeom>
                <a:avLst/>
                <a:gdLst>
                  <a:gd name="T0" fmla="*/ 8 w 25"/>
                  <a:gd name="T1" fmla="*/ 2 h 18"/>
                  <a:gd name="T2" fmla="*/ 6 w 25"/>
                  <a:gd name="T3" fmla="*/ 0 h 18"/>
                  <a:gd name="T4" fmla="*/ 4 w 25"/>
                  <a:gd name="T5" fmla="*/ 0 h 18"/>
                  <a:gd name="T6" fmla="*/ 0 w 25"/>
                  <a:gd name="T7" fmla="*/ 2 h 18"/>
                  <a:gd name="T8" fmla="*/ 0 w 25"/>
                  <a:gd name="T9" fmla="*/ 6 h 18"/>
                  <a:gd name="T10" fmla="*/ 8 w 25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25" y="6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4" name="Freeform 388"/>
              <p:cNvSpPr>
                <a:spLocks/>
              </p:cNvSpPr>
              <p:nvPr/>
            </p:nvSpPr>
            <p:spPr bwMode="auto">
              <a:xfrm>
                <a:off x="1591" y="2057"/>
                <a:ext cx="116" cy="259"/>
              </a:xfrm>
              <a:custGeom>
                <a:avLst/>
                <a:gdLst>
                  <a:gd name="T0" fmla="*/ 112 w 350"/>
                  <a:gd name="T1" fmla="*/ 257 h 776"/>
                  <a:gd name="T2" fmla="*/ 116 w 350"/>
                  <a:gd name="T3" fmla="*/ 255 h 776"/>
                  <a:gd name="T4" fmla="*/ 8 w 350"/>
                  <a:gd name="T5" fmla="*/ 0 h 776"/>
                  <a:gd name="T6" fmla="*/ 0 w 350"/>
                  <a:gd name="T7" fmla="*/ 4 h 776"/>
                  <a:gd name="T8" fmla="*/ 108 w 350"/>
                  <a:gd name="T9" fmla="*/ 259 h 776"/>
                  <a:gd name="T10" fmla="*/ 112 w 350"/>
                  <a:gd name="T11" fmla="*/ 257 h 7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0"/>
                  <a:gd name="T19" fmla="*/ 0 h 776"/>
                  <a:gd name="T20" fmla="*/ 350 w 350"/>
                  <a:gd name="T21" fmla="*/ 776 h 7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0" h="776">
                    <a:moveTo>
                      <a:pt x="339" y="771"/>
                    </a:moveTo>
                    <a:lnTo>
                      <a:pt x="350" y="76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326" y="776"/>
                    </a:lnTo>
                    <a:lnTo>
                      <a:pt x="339" y="7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5" name="Freeform 389"/>
              <p:cNvSpPr>
                <a:spLocks/>
              </p:cNvSpPr>
              <p:nvPr/>
            </p:nvSpPr>
            <p:spPr bwMode="auto">
              <a:xfrm>
                <a:off x="1699" y="2312"/>
                <a:ext cx="8" cy="6"/>
              </a:xfrm>
              <a:custGeom>
                <a:avLst/>
                <a:gdLst>
                  <a:gd name="T0" fmla="*/ 0 w 24"/>
                  <a:gd name="T1" fmla="*/ 4 h 17"/>
                  <a:gd name="T2" fmla="*/ 2 w 24"/>
                  <a:gd name="T3" fmla="*/ 6 h 17"/>
                  <a:gd name="T4" fmla="*/ 6 w 24"/>
                  <a:gd name="T5" fmla="*/ 6 h 17"/>
                  <a:gd name="T6" fmla="*/ 8 w 24"/>
                  <a:gd name="T7" fmla="*/ 4 h 17"/>
                  <a:gd name="T8" fmla="*/ 8 w 24"/>
                  <a:gd name="T9" fmla="*/ 0 h 17"/>
                  <a:gd name="T10" fmla="*/ 0 w 24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7"/>
                  <a:gd name="T20" fmla="*/ 24 w 24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7">
                    <a:moveTo>
                      <a:pt x="0" y="11"/>
                    </a:moveTo>
                    <a:lnTo>
                      <a:pt x="5" y="17"/>
                    </a:lnTo>
                    <a:lnTo>
                      <a:pt x="18" y="17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6" name="Freeform 390"/>
              <p:cNvSpPr>
                <a:spLocks/>
              </p:cNvSpPr>
              <p:nvPr/>
            </p:nvSpPr>
            <p:spPr bwMode="auto">
              <a:xfrm>
                <a:off x="1591" y="1987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2 h 12"/>
                  <a:gd name="T4" fmla="*/ 4 w 25"/>
                  <a:gd name="T5" fmla="*/ 0 h 12"/>
                  <a:gd name="T6" fmla="*/ 2 w 25"/>
                  <a:gd name="T7" fmla="*/ 2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7" name="Freeform 391"/>
              <p:cNvSpPr>
                <a:spLocks/>
              </p:cNvSpPr>
              <p:nvPr/>
            </p:nvSpPr>
            <p:spPr bwMode="auto">
              <a:xfrm>
                <a:off x="1591" y="1991"/>
                <a:ext cx="8" cy="68"/>
              </a:xfrm>
              <a:custGeom>
                <a:avLst/>
                <a:gdLst>
                  <a:gd name="T0" fmla="*/ 4 w 25"/>
                  <a:gd name="T1" fmla="*/ 68 h 204"/>
                  <a:gd name="T2" fmla="*/ 8 w 25"/>
                  <a:gd name="T3" fmla="*/ 68 h 204"/>
                  <a:gd name="T4" fmla="*/ 8 w 25"/>
                  <a:gd name="T5" fmla="*/ 0 h 204"/>
                  <a:gd name="T6" fmla="*/ 0 w 25"/>
                  <a:gd name="T7" fmla="*/ 0 h 204"/>
                  <a:gd name="T8" fmla="*/ 0 w 25"/>
                  <a:gd name="T9" fmla="*/ 68 h 204"/>
                  <a:gd name="T10" fmla="*/ 4 w 25"/>
                  <a:gd name="T11" fmla="*/ 68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4"/>
                  <a:gd name="T20" fmla="*/ 25 w 25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4">
                    <a:moveTo>
                      <a:pt x="12" y="204"/>
                    </a:moveTo>
                    <a:lnTo>
                      <a:pt x="25" y="2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1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8" name="Freeform 392"/>
              <p:cNvSpPr>
                <a:spLocks/>
              </p:cNvSpPr>
              <p:nvPr/>
            </p:nvSpPr>
            <p:spPr bwMode="auto">
              <a:xfrm>
                <a:off x="1591" y="2059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2 h 13"/>
                  <a:gd name="T4" fmla="*/ 4 w 25"/>
                  <a:gd name="T5" fmla="*/ 4 h 13"/>
                  <a:gd name="T6" fmla="*/ 8 w 25"/>
                  <a:gd name="T7" fmla="*/ 2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9" name="Freeform 393"/>
              <p:cNvSpPr>
                <a:spLocks/>
              </p:cNvSpPr>
              <p:nvPr/>
            </p:nvSpPr>
            <p:spPr bwMode="auto">
              <a:xfrm>
                <a:off x="1317" y="2338"/>
                <a:ext cx="18" cy="22"/>
              </a:xfrm>
              <a:custGeom>
                <a:avLst/>
                <a:gdLst>
                  <a:gd name="T0" fmla="*/ 6 w 53"/>
                  <a:gd name="T1" fmla="*/ 0 h 67"/>
                  <a:gd name="T2" fmla="*/ 0 w 53"/>
                  <a:gd name="T3" fmla="*/ 8 h 67"/>
                  <a:gd name="T4" fmla="*/ 2 w 53"/>
                  <a:gd name="T5" fmla="*/ 18 h 67"/>
                  <a:gd name="T6" fmla="*/ 8 w 53"/>
                  <a:gd name="T7" fmla="*/ 22 h 67"/>
                  <a:gd name="T8" fmla="*/ 18 w 53"/>
                  <a:gd name="T9" fmla="*/ 22 h 67"/>
                  <a:gd name="T10" fmla="*/ 6 w 53"/>
                  <a:gd name="T11" fmla="*/ 0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7"/>
                  <a:gd name="T20" fmla="*/ 53 w 53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7">
                    <a:moveTo>
                      <a:pt x="18" y="0"/>
                    </a:moveTo>
                    <a:lnTo>
                      <a:pt x="0" y="24"/>
                    </a:lnTo>
                    <a:lnTo>
                      <a:pt x="6" y="54"/>
                    </a:lnTo>
                    <a:lnTo>
                      <a:pt x="23" y="67"/>
                    </a:lnTo>
                    <a:lnTo>
                      <a:pt x="53" y="6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0" name="Freeform 394"/>
              <p:cNvSpPr>
                <a:spLocks/>
              </p:cNvSpPr>
              <p:nvPr/>
            </p:nvSpPr>
            <p:spPr bwMode="auto">
              <a:xfrm>
                <a:off x="1323" y="2154"/>
                <a:ext cx="334" cy="206"/>
              </a:xfrm>
              <a:custGeom>
                <a:avLst/>
                <a:gdLst>
                  <a:gd name="T0" fmla="*/ 328 w 1002"/>
                  <a:gd name="T1" fmla="*/ 10 h 620"/>
                  <a:gd name="T2" fmla="*/ 322 w 1002"/>
                  <a:gd name="T3" fmla="*/ 0 h 620"/>
                  <a:gd name="T4" fmla="*/ 0 w 1002"/>
                  <a:gd name="T5" fmla="*/ 184 h 620"/>
                  <a:gd name="T6" fmla="*/ 12 w 1002"/>
                  <a:gd name="T7" fmla="*/ 206 h 620"/>
                  <a:gd name="T8" fmla="*/ 334 w 1002"/>
                  <a:gd name="T9" fmla="*/ 20 h 620"/>
                  <a:gd name="T10" fmla="*/ 328 w 1002"/>
                  <a:gd name="T11" fmla="*/ 10 h 6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2"/>
                  <a:gd name="T19" fmla="*/ 0 h 620"/>
                  <a:gd name="T20" fmla="*/ 1002 w 1002"/>
                  <a:gd name="T21" fmla="*/ 620 h 6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2" h="620">
                    <a:moveTo>
                      <a:pt x="983" y="30"/>
                    </a:moveTo>
                    <a:lnTo>
                      <a:pt x="966" y="0"/>
                    </a:lnTo>
                    <a:lnTo>
                      <a:pt x="0" y="553"/>
                    </a:lnTo>
                    <a:lnTo>
                      <a:pt x="35" y="620"/>
                    </a:lnTo>
                    <a:lnTo>
                      <a:pt x="1002" y="60"/>
                    </a:lnTo>
                    <a:lnTo>
                      <a:pt x="983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1" name="Freeform 395"/>
              <p:cNvSpPr>
                <a:spLocks/>
              </p:cNvSpPr>
              <p:nvPr/>
            </p:nvSpPr>
            <p:spPr bwMode="auto">
              <a:xfrm>
                <a:off x="1645" y="2152"/>
                <a:ext cx="16" cy="22"/>
              </a:xfrm>
              <a:custGeom>
                <a:avLst/>
                <a:gdLst>
                  <a:gd name="T0" fmla="*/ 12 w 47"/>
                  <a:gd name="T1" fmla="*/ 22 h 66"/>
                  <a:gd name="T2" fmla="*/ 16 w 47"/>
                  <a:gd name="T3" fmla="*/ 14 h 66"/>
                  <a:gd name="T4" fmla="*/ 16 w 47"/>
                  <a:gd name="T5" fmla="*/ 6 h 66"/>
                  <a:gd name="T6" fmla="*/ 8 w 47"/>
                  <a:gd name="T7" fmla="*/ 0 h 66"/>
                  <a:gd name="T8" fmla="*/ 0 w 47"/>
                  <a:gd name="T9" fmla="*/ 2 h 66"/>
                  <a:gd name="T10" fmla="*/ 12 w 47"/>
                  <a:gd name="T11" fmla="*/ 2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"/>
                  <a:gd name="T19" fmla="*/ 0 h 66"/>
                  <a:gd name="T20" fmla="*/ 47 w 47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" h="66">
                    <a:moveTo>
                      <a:pt x="36" y="66"/>
                    </a:moveTo>
                    <a:lnTo>
                      <a:pt x="47" y="41"/>
                    </a:lnTo>
                    <a:lnTo>
                      <a:pt x="47" y="18"/>
                    </a:lnTo>
                    <a:lnTo>
                      <a:pt x="23" y="0"/>
                    </a:lnTo>
                    <a:lnTo>
                      <a:pt x="0" y="6"/>
                    </a:lnTo>
                    <a:lnTo>
                      <a:pt x="36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2" name="Freeform 396"/>
              <p:cNvSpPr>
                <a:spLocks/>
              </p:cNvSpPr>
              <p:nvPr/>
            </p:nvSpPr>
            <p:spPr bwMode="auto">
              <a:xfrm>
                <a:off x="1313" y="2306"/>
                <a:ext cx="20" cy="56"/>
              </a:xfrm>
              <a:custGeom>
                <a:avLst/>
                <a:gdLst>
                  <a:gd name="T0" fmla="*/ 20 w 60"/>
                  <a:gd name="T1" fmla="*/ 4 h 169"/>
                  <a:gd name="T2" fmla="*/ 20 w 60"/>
                  <a:gd name="T3" fmla="*/ 48 h 169"/>
                  <a:gd name="T4" fmla="*/ 2 w 60"/>
                  <a:gd name="T5" fmla="*/ 56 h 169"/>
                  <a:gd name="T6" fmla="*/ 0 w 60"/>
                  <a:gd name="T7" fmla="*/ 0 h 169"/>
                  <a:gd name="T8" fmla="*/ 20 w 60"/>
                  <a:gd name="T9" fmla="*/ 4 h 1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"/>
                  <a:gd name="T16" fmla="*/ 0 h 169"/>
                  <a:gd name="T17" fmla="*/ 60 w 60"/>
                  <a:gd name="T18" fmla="*/ 169 h 1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" h="169">
                    <a:moveTo>
                      <a:pt x="60" y="12"/>
                    </a:moveTo>
                    <a:lnTo>
                      <a:pt x="60" y="145"/>
                    </a:lnTo>
                    <a:lnTo>
                      <a:pt x="5" y="169"/>
                    </a:lnTo>
                    <a:lnTo>
                      <a:pt x="0" y="0"/>
                    </a:lnTo>
                    <a:lnTo>
                      <a:pt x="60" y="1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3" name="Freeform 397"/>
              <p:cNvSpPr>
                <a:spLocks/>
              </p:cNvSpPr>
              <p:nvPr/>
            </p:nvSpPr>
            <p:spPr bwMode="auto">
              <a:xfrm>
                <a:off x="1315" y="2354"/>
                <a:ext cx="38" cy="32"/>
              </a:xfrm>
              <a:custGeom>
                <a:avLst/>
                <a:gdLst>
                  <a:gd name="T0" fmla="*/ 18 w 115"/>
                  <a:gd name="T1" fmla="*/ 0 h 96"/>
                  <a:gd name="T2" fmla="*/ 0 w 115"/>
                  <a:gd name="T3" fmla="*/ 8 h 96"/>
                  <a:gd name="T4" fmla="*/ 36 w 115"/>
                  <a:gd name="T5" fmla="*/ 32 h 96"/>
                  <a:gd name="T6" fmla="*/ 38 w 115"/>
                  <a:gd name="T7" fmla="*/ 12 h 96"/>
                  <a:gd name="T8" fmla="*/ 18 w 115"/>
                  <a:gd name="T9" fmla="*/ 0 h 9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5"/>
                  <a:gd name="T16" fmla="*/ 0 h 96"/>
                  <a:gd name="T17" fmla="*/ 115 w 115"/>
                  <a:gd name="T18" fmla="*/ 96 h 9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5" h="96">
                    <a:moveTo>
                      <a:pt x="55" y="0"/>
                    </a:moveTo>
                    <a:lnTo>
                      <a:pt x="0" y="24"/>
                    </a:lnTo>
                    <a:lnTo>
                      <a:pt x="109" y="96"/>
                    </a:lnTo>
                    <a:lnTo>
                      <a:pt x="115" y="35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4" name="Freeform 398"/>
              <p:cNvSpPr>
                <a:spLocks/>
              </p:cNvSpPr>
              <p:nvPr/>
            </p:nvSpPr>
            <p:spPr bwMode="auto">
              <a:xfrm>
                <a:off x="1422" y="2278"/>
                <a:ext cx="14" cy="227"/>
              </a:xfrm>
              <a:custGeom>
                <a:avLst/>
                <a:gdLst>
                  <a:gd name="T0" fmla="*/ 0 w 43"/>
                  <a:gd name="T1" fmla="*/ 227 h 681"/>
                  <a:gd name="T2" fmla="*/ 0 w 43"/>
                  <a:gd name="T3" fmla="*/ 10 h 681"/>
                  <a:gd name="T4" fmla="*/ 14 w 43"/>
                  <a:gd name="T5" fmla="*/ 0 h 681"/>
                  <a:gd name="T6" fmla="*/ 14 w 43"/>
                  <a:gd name="T7" fmla="*/ 217 h 681"/>
                  <a:gd name="T8" fmla="*/ 0 w 43"/>
                  <a:gd name="T9" fmla="*/ 227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81"/>
                  <a:gd name="T17" fmla="*/ 43 w 43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81">
                    <a:moveTo>
                      <a:pt x="0" y="681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51"/>
                    </a:lnTo>
                    <a:lnTo>
                      <a:pt x="0" y="681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5" name="Freeform 399"/>
              <p:cNvSpPr>
                <a:spLocks/>
              </p:cNvSpPr>
              <p:nvPr/>
            </p:nvSpPr>
            <p:spPr bwMode="auto">
              <a:xfrm>
                <a:off x="1247" y="2178"/>
                <a:ext cx="189" cy="108"/>
              </a:xfrm>
              <a:custGeom>
                <a:avLst/>
                <a:gdLst>
                  <a:gd name="T0" fmla="*/ 175 w 568"/>
                  <a:gd name="T1" fmla="*/ 108 h 325"/>
                  <a:gd name="T2" fmla="*/ 0 w 568"/>
                  <a:gd name="T3" fmla="*/ 8 h 325"/>
                  <a:gd name="T4" fmla="*/ 14 w 568"/>
                  <a:gd name="T5" fmla="*/ 0 h 325"/>
                  <a:gd name="T6" fmla="*/ 189 w 568"/>
                  <a:gd name="T7" fmla="*/ 100 h 325"/>
                  <a:gd name="T8" fmla="*/ 175 w 568"/>
                  <a:gd name="T9" fmla="*/ 108 h 3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8"/>
                  <a:gd name="T16" fmla="*/ 0 h 325"/>
                  <a:gd name="T17" fmla="*/ 568 w 568"/>
                  <a:gd name="T18" fmla="*/ 325 h 32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8" h="325">
                    <a:moveTo>
                      <a:pt x="525" y="325"/>
                    </a:moveTo>
                    <a:lnTo>
                      <a:pt x="0" y="23"/>
                    </a:lnTo>
                    <a:lnTo>
                      <a:pt x="43" y="0"/>
                    </a:lnTo>
                    <a:lnTo>
                      <a:pt x="568" y="301"/>
                    </a:lnTo>
                    <a:lnTo>
                      <a:pt x="525" y="325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6" name="Freeform 400"/>
              <p:cNvSpPr>
                <a:spLocks noEditPoints="1"/>
              </p:cNvSpPr>
              <p:nvPr/>
            </p:nvSpPr>
            <p:spPr bwMode="auto">
              <a:xfrm>
                <a:off x="1247" y="2185"/>
                <a:ext cx="175" cy="320"/>
              </a:xfrm>
              <a:custGeom>
                <a:avLst/>
                <a:gdLst>
                  <a:gd name="T0" fmla="*/ 73 w 525"/>
                  <a:gd name="T1" fmla="*/ 177 h 959"/>
                  <a:gd name="T2" fmla="*/ 73 w 525"/>
                  <a:gd name="T3" fmla="*/ 125 h 959"/>
                  <a:gd name="T4" fmla="*/ 101 w 525"/>
                  <a:gd name="T5" fmla="*/ 143 h 959"/>
                  <a:gd name="T6" fmla="*/ 101 w 525"/>
                  <a:gd name="T7" fmla="*/ 193 h 959"/>
                  <a:gd name="T8" fmla="*/ 73 w 525"/>
                  <a:gd name="T9" fmla="*/ 177 h 959"/>
                  <a:gd name="T10" fmla="*/ 0 w 525"/>
                  <a:gd name="T11" fmla="*/ 217 h 959"/>
                  <a:gd name="T12" fmla="*/ 0 w 525"/>
                  <a:gd name="T13" fmla="*/ 0 h 959"/>
                  <a:gd name="T14" fmla="*/ 175 w 525"/>
                  <a:gd name="T15" fmla="*/ 101 h 959"/>
                  <a:gd name="T16" fmla="*/ 175 w 525"/>
                  <a:gd name="T17" fmla="*/ 320 h 959"/>
                  <a:gd name="T18" fmla="*/ 0 w 525"/>
                  <a:gd name="T19" fmla="*/ 217 h 9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25"/>
                  <a:gd name="T31" fmla="*/ 0 h 959"/>
                  <a:gd name="T32" fmla="*/ 525 w 525"/>
                  <a:gd name="T33" fmla="*/ 959 h 95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25" h="959">
                    <a:moveTo>
                      <a:pt x="218" y="531"/>
                    </a:moveTo>
                    <a:lnTo>
                      <a:pt x="218" y="374"/>
                    </a:lnTo>
                    <a:lnTo>
                      <a:pt x="303" y="428"/>
                    </a:lnTo>
                    <a:lnTo>
                      <a:pt x="303" y="578"/>
                    </a:lnTo>
                    <a:lnTo>
                      <a:pt x="218" y="531"/>
                    </a:lnTo>
                    <a:close/>
                    <a:moveTo>
                      <a:pt x="0" y="651"/>
                    </a:moveTo>
                    <a:lnTo>
                      <a:pt x="0" y="0"/>
                    </a:lnTo>
                    <a:lnTo>
                      <a:pt x="525" y="302"/>
                    </a:lnTo>
                    <a:lnTo>
                      <a:pt x="525" y="959"/>
                    </a:lnTo>
                    <a:lnTo>
                      <a:pt x="0" y="651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7" name="Freeform 401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2 w 19"/>
                  <a:gd name="T1" fmla="*/ 0 h 19"/>
                  <a:gd name="T2" fmla="*/ 0 w 19"/>
                  <a:gd name="T3" fmla="*/ 2 h 19"/>
                  <a:gd name="T4" fmla="*/ 2 w 19"/>
                  <a:gd name="T5" fmla="*/ 4 h 19"/>
                  <a:gd name="T6" fmla="*/ 4 w 19"/>
                  <a:gd name="T7" fmla="*/ 6 h 19"/>
                  <a:gd name="T8" fmla="*/ 6 w 19"/>
                  <a:gd name="T9" fmla="*/ 6 h 19"/>
                  <a:gd name="T10" fmla="*/ 2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7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8" name="Freeform 402"/>
              <p:cNvSpPr>
                <a:spLocks/>
              </p:cNvSpPr>
              <p:nvPr/>
            </p:nvSpPr>
            <p:spPr bwMode="auto">
              <a:xfrm>
                <a:off x="1317" y="2350"/>
                <a:ext cx="18" cy="14"/>
              </a:xfrm>
              <a:custGeom>
                <a:avLst/>
                <a:gdLst>
                  <a:gd name="T0" fmla="*/ 16 w 53"/>
                  <a:gd name="T1" fmla="*/ 4 h 42"/>
                  <a:gd name="T2" fmla="*/ 14 w 53"/>
                  <a:gd name="T3" fmla="*/ 0 h 42"/>
                  <a:gd name="T4" fmla="*/ 0 w 53"/>
                  <a:gd name="T5" fmla="*/ 8 h 42"/>
                  <a:gd name="T6" fmla="*/ 4 w 53"/>
                  <a:gd name="T7" fmla="*/ 14 h 42"/>
                  <a:gd name="T8" fmla="*/ 18 w 53"/>
                  <a:gd name="T9" fmla="*/ 6 h 42"/>
                  <a:gd name="T10" fmla="*/ 16 w 53"/>
                  <a:gd name="T11" fmla="*/ 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2"/>
                  <a:gd name="T20" fmla="*/ 53 w 5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2">
                    <a:moveTo>
                      <a:pt x="48" y="12"/>
                    </a:moveTo>
                    <a:lnTo>
                      <a:pt x="42" y="0"/>
                    </a:lnTo>
                    <a:lnTo>
                      <a:pt x="0" y="23"/>
                    </a:lnTo>
                    <a:lnTo>
                      <a:pt x="12" y="42"/>
                    </a:lnTo>
                    <a:lnTo>
                      <a:pt x="53" y="1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9" name="Freeform 403"/>
              <p:cNvSpPr>
                <a:spLocks/>
              </p:cNvSpPr>
              <p:nvPr/>
            </p:nvSpPr>
            <p:spPr bwMode="auto">
              <a:xfrm>
                <a:off x="1331" y="2350"/>
                <a:ext cx="7" cy="6"/>
              </a:xfrm>
              <a:custGeom>
                <a:avLst/>
                <a:gdLst>
                  <a:gd name="T0" fmla="*/ 4 w 19"/>
                  <a:gd name="T1" fmla="*/ 6 h 17"/>
                  <a:gd name="T2" fmla="*/ 7 w 19"/>
                  <a:gd name="T3" fmla="*/ 4 h 17"/>
                  <a:gd name="T4" fmla="*/ 7 w 19"/>
                  <a:gd name="T5" fmla="*/ 2 h 17"/>
                  <a:gd name="T6" fmla="*/ 4 w 19"/>
                  <a:gd name="T7" fmla="*/ 0 h 17"/>
                  <a:gd name="T8" fmla="*/ 0 w 19"/>
                  <a:gd name="T9" fmla="*/ 0 h 17"/>
                  <a:gd name="T10" fmla="*/ 4 w 19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1" y="17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0" name="Freeform 404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2 w 19"/>
                  <a:gd name="T1" fmla="*/ 0 h 19"/>
                  <a:gd name="T2" fmla="*/ 0 w 19"/>
                  <a:gd name="T3" fmla="*/ 2 h 19"/>
                  <a:gd name="T4" fmla="*/ 2 w 19"/>
                  <a:gd name="T5" fmla="*/ 4 h 19"/>
                  <a:gd name="T6" fmla="*/ 4 w 19"/>
                  <a:gd name="T7" fmla="*/ 6 h 19"/>
                  <a:gd name="T8" fmla="*/ 6 w 19"/>
                  <a:gd name="T9" fmla="*/ 6 h 19"/>
                  <a:gd name="T10" fmla="*/ 2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7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1" name="Freeform 405"/>
              <p:cNvSpPr>
                <a:spLocks/>
              </p:cNvSpPr>
              <p:nvPr/>
            </p:nvSpPr>
            <p:spPr bwMode="auto">
              <a:xfrm>
                <a:off x="1317" y="2350"/>
                <a:ext cx="18" cy="14"/>
              </a:xfrm>
              <a:custGeom>
                <a:avLst/>
                <a:gdLst>
                  <a:gd name="T0" fmla="*/ 16 w 53"/>
                  <a:gd name="T1" fmla="*/ 4 h 42"/>
                  <a:gd name="T2" fmla="*/ 14 w 53"/>
                  <a:gd name="T3" fmla="*/ 0 h 42"/>
                  <a:gd name="T4" fmla="*/ 0 w 53"/>
                  <a:gd name="T5" fmla="*/ 8 h 42"/>
                  <a:gd name="T6" fmla="*/ 4 w 53"/>
                  <a:gd name="T7" fmla="*/ 14 h 42"/>
                  <a:gd name="T8" fmla="*/ 18 w 53"/>
                  <a:gd name="T9" fmla="*/ 6 h 42"/>
                  <a:gd name="T10" fmla="*/ 16 w 53"/>
                  <a:gd name="T11" fmla="*/ 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2"/>
                  <a:gd name="T20" fmla="*/ 53 w 5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2">
                    <a:moveTo>
                      <a:pt x="48" y="12"/>
                    </a:moveTo>
                    <a:lnTo>
                      <a:pt x="42" y="0"/>
                    </a:lnTo>
                    <a:lnTo>
                      <a:pt x="0" y="23"/>
                    </a:lnTo>
                    <a:lnTo>
                      <a:pt x="12" y="42"/>
                    </a:lnTo>
                    <a:lnTo>
                      <a:pt x="53" y="17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2" name="Freeform 406"/>
              <p:cNvSpPr>
                <a:spLocks/>
              </p:cNvSpPr>
              <p:nvPr/>
            </p:nvSpPr>
            <p:spPr bwMode="auto">
              <a:xfrm>
                <a:off x="1331" y="2350"/>
                <a:ext cx="7" cy="6"/>
              </a:xfrm>
              <a:custGeom>
                <a:avLst/>
                <a:gdLst>
                  <a:gd name="T0" fmla="*/ 4 w 19"/>
                  <a:gd name="T1" fmla="*/ 6 h 17"/>
                  <a:gd name="T2" fmla="*/ 7 w 19"/>
                  <a:gd name="T3" fmla="*/ 4 h 17"/>
                  <a:gd name="T4" fmla="*/ 7 w 19"/>
                  <a:gd name="T5" fmla="*/ 2 h 17"/>
                  <a:gd name="T6" fmla="*/ 4 w 19"/>
                  <a:gd name="T7" fmla="*/ 0 h 17"/>
                  <a:gd name="T8" fmla="*/ 0 w 19"/>
                  <a:gd name="T9" fmla="*/ 0 h 17"/>
                  <a:gd name="T10" fmla="*/ 4 w 19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1" y="17"/>
                    </a:moveTo>
                    <a:lnTo>
                      <a:pt x="19" y="12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3" name="Freeform 407"/>
              <p:cNvSpPr>
                <a:spLocks/>
              </p:cNvSpPr>
              <p:nvPr/>
            </p:nvSpPr>
            <p:spPr bwMode="auto">
              <a:xfrm>
                <a:off x="1329" y="2316"/>
                <a:ext cx="9" cy="4"/>
              </a:xfrm>
              <a:custGeom>
                <a:avLst/>
                <a:gdLst>
                  <a:gd name="T0" fmla="*/ 9 w 25"/>
                  <a:gd name="T1" fmla="*/ 4 h 12"/>
                  <a:gd name="T2" fmla="*/ 9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9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4" name="Freeform 408"/>
              <p:cNvSpPr>
                <a:spLocks/>
              </p:cNvSpPr>
              <p:nvPr/>
            </p:nvSpPr>
            <p:spPr bwMode="auto">
              <a:xfrm>
                <a:off x="1329" y="2320"/>
                <a:ext cx="9" cy="38"/>
              </a:xfrm>
              <a:custGeom>
                <a:avLst/>
                <a:gdLst>
                  <a:gd name="T0" fmla="*/ 6 w 25"/>
                  <a:gd name="T1" fmla="*/ 30 h 114"/>
                  <a:gd name="T2" fmla="*/ 9 w 25"/>
                  <a:gd name="T3" fmla="*/ 34 h 114"/>
                  <a:gd name="T4" fmla="*/ 9 w 25"/>
                  <a:gd name="T5" fmla="*/ 0 h 114"/>
                  <a:gd name="T6" fmla="*/ 0 w 25"/>
                  <a:gd name="T7" fmla="*/ 0 h 114"/>
                  <a:gd name="T8" fmla="*/ 0 w 25"/>
                  <a:gd name="T9" fmla="*/ 34 h 114"/>
                  <a:gd name="T10" fmla="*/ 2 w 25"/>
                  <a:gd name="T11" fmla="*/ 36 h 114"/>
                  <a:gd name="T12" fmla="*/ 0 w 25"/>
                  <a:gd name="T13" fmla="*/ 34 h 114"/>
                  <a:gd name="T14" fmla="*/ 2 w 25"/>
                  <a:gd name="T15" fmla="*/ 36 h 114"/>
                  <a:gd name="T16" fmla="*/ 4 w 25"/>
                  <a:gd name="T17" fmla="*/ 38 h 114"/>
                  <a:gd name="T18" fmla="*/ 9 w 25"/>
                  <a:gd name="T19" fmla="*/ 36 h 114"/>
                  <a:gd name="T20" fmla="*/ 9 w 25"/>
                  <a:gd name="T21" fmla="*/ 34 h 114"/>
                  <a:gd name="T22" fmla="*/ 6 w 25"/>
                  <a:gd name="T23" fmla="*/ 3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4"/>
                  <a:gd name="T38" fmla="*/ 25 w 25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4">
                    <a:moveTo>
                      <a:pt x="17" y="91"/>
                    </a:moveTo>
                    <a:lnTo>
                      <a:pt x="25" y="10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25" y="108"/>
                    </a:lnTo>
                    <a:lnTo>
                      <a:pt x="25" y="103"/>
                    </a:lnTo>
                    <a:lnTo>
                      <a:pt x="1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5" name="Freeform 409"/>
              <p:cNvSpPr>
                <a:spLocks/>
              </p:cNvSpPr>
              <p:nvPr/>
            </p:nvSpPr>
            <p:spPr bwMode="auto">
              <a:xfrm>
                <a:off x="1331" y="2350"/>
                <a:ext cx="18" cy="14"/>
              </a:xfrm>
              <a:custGeom>
                <a:avLst/>
                <a:gdLst>
                  <a:gd name="T0" fmla="*/ 16 w 54"/>
                  <a:gd name="T1" fmla="*/ 12 h 42"/>
                  <a:gd name="T2" fmla="*/ 18 w 54"/>
                  <a:gd name="T3" fmla="*/ 8 h 42"/>
                  <a:gd name="T4" fmla="*/ 4 w 54"/>
                  <a:gd name="T5" fmla="*/ 0 h 42"/>
                  <a:gd name="T6" fmla="*/ 0 w 54"/>
                  <a:gd name="T7" fmla="*/ 6 h 42"/>
                  <a:gd name="T8" fmla="*/ 14 w 54"/>
                  <a:gd name="T9" fmla="*/ 14 h 42"/>
                  <a:gd name="T10" fmla="*/ 16 w 54"/>
                  <a:gd name="T11" fmla="*/ 1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6"/>
                    </a:moveTo>
                    <a:lnTo>
                      <a:pt x="54" y="23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42" y="42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6" name="Freeform 410"/>
              <p:cNvSpPr>
                <a:spLocks/>
              </p:cNvSpPr>
              <p:nvPr/>
            </p:nvSpPr>
            <p:spPr bwMode="auto">
              <a:xfrm>
                <a:off x="1345" y="2358"/>
                <a:ext cx="6" cy="6"/>
              </a:xfrm>
              <a:custGeom>
                <a:avLst/>
                <a:gdLst>
                  <a:gd name="T0" fmla="*/ 0 w 18"/>
                  <a:gd name="T1" fmla="*/ 6 h 19"/>
                  <a:gd name="T2" fmla="*/ 4 w 18"/>
                  <a:gd name="T3" fmla="*/ 6 h 19"/>
                  <a:gd name="T4" fmla="*/ 6 w 18"/>
                  <a:gd name="T5" fmla="*/ 4 h 19"/>
                  <a:gd name="T6" fmla="*/ 6 w 18"/>
                  <a:gd name="T7" fmla="*/ 2 h 19"/>
                  <a:gd name="T8" fmla="*/ 4 w 18"/>
                  <a:gd name="T9" fmla="*/ 0 h 19"/>
                  <a:gd name="T10" fmla="*/ 0 w 18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7" name="Freeform 411"/>
              <p:cNvSpPr>
                <a:spLocks/>
              </p:cNvSpPr>
              <p:nvPr/>
            </p:nvSpPr>
            <p:spPr bwMode="auto">
              <a:xfrm>
                <a:off x="1329" y="2316"/>
                <a:ext cx="9" cy="4"/>
              </a:xfrm>
              <a:custGeom>
                <a:avLst/>
                <a:gdLst>
                  <a:gd name="T0" fmla="*/ 9 w 25"/>
                  <a:gd name="T1" fmla="*/ 4 h 12"/>
                  <a:gd name="T2" fmla="*/ 9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9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8" name="Freeform 412"/>
              <p:cNvSpPr>
                <a:spLocks/>
              </p:cNvSpPr>
              <p:nvPr/>
            </p:nvSpPr>
            <p:spPr bwMode="auto">
              <a:xfrm>
                <a:off x="1329" y="2320"/>
                <a:ext cx="9" cy="38"/>
              </a:xfrm>
              <a:custGeom>
                <a:avLst/>
                <a:gdLst>
                  <a:gd name="T0" fmla="*/ 6 w 25"/>
                  <a:gd name="T1" fmla="*/ 30 h 114"/>
                  <a:gd name="T2" fmla="*/ 9 w 25"/>
                  <a:gd name="T3" fmla="*/ 34 h 114"/>
                  <a:gd name="T4" fmla="*/ 9 w 25"/>
                  <a:gd name="T5" fmla="*/ 0 h 114"/>
                  <a:gd name="T6" fmla="*/ 0 w 25"/>
                  <a:gd name="T7" fmla="*/ 0 h 114"/>
                  <a:gd name="T8" fmla="*/ 0 w 25"/>
                  <a:gd name="T9" fmla="*/ 34 h 114"/>
                  <a:gd name="T10" fmla="*/ 2 w 25"/>
                  <a:gd name="T11" fmla="*/ 36 h 114"/>
                  <a:gd name="T12" fmla="*/ 0 w 25"/>
                  <a:gd name="T13" fmla="*/ 34 h 114"/>
                  <a:gd name="T14" fmla="*/ 2 w 25"/>
                  <a:gd name="T15" fmla="*/ 36 h 114"/>
                  <a:gd name="T16" fmla="*/ 4 w 25"/>
                  <a:gd name="T17" fmla="*/ 38 h 114"/>
                  <a:gd name="T18" fmla="*/ 9 w 25"/>
                  <a:gd name="T19" fmla="*/ 36 h 114"/>
                  <a:gd name="T20" fmla="*/ 9 w 25"/>
                  <a:gd name="T21" fmla="*/ 34 h 114"/>
                  <a:gd name="T22" fmla="*/ 6 w 25"/>
                  <a:gd name="T23" fmla="*/ 30 h 11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4"/>
                  <a:gd name="T38" fmla="*/ 25 w 25"/>
                  <a:gd name="T39" fmla="*/ 114 h 11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4">
                    <a:moveTo>
                      <a:pt x="17" y="91"/>
                    </a:moveTo>
                    <a:lnTo>
                      <a:pt x="25" y="10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0" y="103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25" y="108"/>
                    </a:lnTo>
                    <a:lnTo>
                      <a:pt x="25" y="103"/>
                    </a:lnTo>
                    <a:lnTo>
                      <a:pt x="17" y="9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9" name="Freeform 413"/>
              <p:cNvSpPr>
                <a:spLocks/>
              </p:cNvSpPr>
              <p:nvPr/>
            </p:nvSpPr>
            <p:spPr bwMode="auto">
              <a:xfrm>
                <a:off x="1331" y="2350"/>
                <a:ext cx="18" cy="14"/>
              </a:xfrm>
              <a:custGeom>
                <a:avLst/>
                <a:gdLst>
                  <a:gd name="T0" fmla="*/ 16 w 54"/>
                  <a:gd name="T1" fmla="*/ 12 h 42"/>
                  <a:gd name="T2" fmla="*/ 18 w 54"/>
                  <a:gd name="T3" fmla="*/ 8 h 42"/>
                  <a:gd name="T4" fmla="*/ 4 w 54"/>
                  <a:gd name="T5" fmla="*/ 0 h 42"/>
                  <a:gd name="T6" fmla="*/ 0 w 54"/>
                  <a:gd name="T7" fmla="*/ 6 h 42"/>
                  <a:gd name="T8" fmla="*/ 14 w 54"/>
                  <a:gd name="T9" fmla="*/ 14 h 42"/>
                  <a:gd name="T10" fmla="*/ 16 w 54"/>
                  <a:gd name="T11" fmla="*/ 1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49" y="36"/>
                    </a:moveTo>
                    <a:lnTo>
                      <a:pt x="54" y="23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42" y="42"/>
                    </a:lnTo>
                    <a:lnTo>
                      <a:pt x="49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0" name="Freeform 414"/>
              <p:cNvSpPr>
                <a:spLocks/>
              </p:cNvSpPr>
              <p:nvPr/>
            </p:nvSpPr>
            <p:spPr bwMode="auto">
              <a:xfrm>
                <a:off x="1345" y="2358"/>
                <a:ext cx="6" cy="6"/>
              </a:xfrm>
              <a:custGeom>
                <a:avLst/>
                <a:gdLst>
                  <a:gd name="T0" fmla="*/ 0 w 18"/>
                  <a:gd name="T1" fmla="*/ 6 h 19"/>
                  <a:gd name="T2" fmla="*/ 4 w 18"/>
                  <a:gd name="T3" fmla="*/ 6 h 19"/>
                  <a:gd name="T4" fmla="*/ 6 w 18"/>
                  <a:gd name="T5" fmla="*/ 4 h 19"/>
                  <a:gd name="T6" fmla="*/ 6 w 18"/>
                  <a:gd name="T7" fmla="*/ 2 h 19"/>
                  <a:gd name="T8" fmla="*/ 4 w 18"/>
                  <a:gd name="T9" fmla="*/ 0 h 19"/>
                  <a:gd name="T10" fmla="*/ 0 w 18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1" name="Freeform 415"/>
              <p:cNvSpPr>
                <a:spLocks/>
              </p:cNvSpPr>
              <p:nvPr/>
            </p:nvSpPr>
            <p:spPr bwMode="auto">
              <a:xfrm>
                <a:off x="1418" y="2501"/>
                <a:ext cx="6" cy="6"/>
              </a:xfrm>
              <a:custGeom>
                <a:avLst/>
                <a:gdLst>
                  <a:gd name="T0" fmla="*/ 2 w 19"/>
                  <a:gd name="T1" fmla="*/ 0 h 18"/>
                  <a:gd name="T2" fmla="*/ 0 w 19"/>
                  <a:gd name="T3" fmla="*/ 2 h 18"/>
                  <a:gd name="T4" fmla="*/ 0 w 19"/>
                  <a:gd name="T5" fmla="*/ 4 h 18"/>
                  <a:gd name="T6" fmla="*/ 2 w 19"/>
                  <a:gd name="T7" fmla="*/ 6 h 18"/>
                  <a:gd name="T8" fmla="*/ 6 w 19"/>
                  <a:gd name="T9" fmla="*/ 6 h 18"/>
                  <a:gd name="T10" fmla="*/ 2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6" y="18"/>
                    </a:lnTo>
                    <a:lnTo>
                      <a:pt x="19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2" name="Freeform 416"/>
              <p:cNvSpPr>
                <a:spLocks/>
              </p:cNvSpPr>
              <p:nvPr/>
            </p:nvSpPr>
            <p:spPr bwMode="auto">
              <a:xfrm>
                <a:off x="1420" y="2492"/>
                <a:ext cx="18" cy="15"/>
              </a:xfrm>
              <a:custGeom>
                <a:avLst/>
                <a:gdLst>
                  <a:gd name="T0" fmla="*/ 16 w 55"/>
                  <a:gd name="T1" fmla="*/ 3 h 43"/>
                  <a:gd name="T2" fmla="*/ 14 w 55"/>
                  <a:gd name="T3" fmla="*/ 0 h 43"/>
                  <a:gd name="T4" fmla="*/ 0 w 55"/>
                  <a:gd name="T5" fmla="*/ 9 h 43"/>
                  <a:gd name="T6" fmla="*/ 4 w 55"/>
                  <a:gd name="T7" fmla="*/ 15 h 43"/>
                  <a:gd name="T8" fmla="*/ 18 w 55"/>
                  <a:gd name="T9" fmla="*/ 7 h 43"/>
                  <a:gd name="T10" fmla="*/ 16 w 55"/>
                  <a:gd name="T11" fmla="*/ 3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3"/>
                  <a:gd name="T20" fmla="*/ 55 w 55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3">
                    <a:moveTo>
                      <a:pt x="49" y="8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3" y="43"/>
                    </a:lnTo>
                    <a:lnTo>
                      <a:pt x="55" y="19"/>
                    </a:lnTo>
                    <a:lnTo>
                      <a:pt x="4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3" name="Freeform 417"/>
              <p:cNvSpPr>
                <a:spLocks/>
              </p:cNvSpPr>
              <p:nvPr/>
            </p:nvSpPr>
            <p:spPr bwMode="auto">
              <a:xfrm>
                <a:off x="1434" y="2492"/>
                <a:ext cx="6" cy="7"/>
              </a:xfrm>
              <a:custGeom>
                <a:avLst/>
                <a:gdLst>
                  <a:gd name="T0" fmla="*/ 4 w 17"/>
                  <a:gd name="T1" fmla="*/ 7 h 19"/>
                  <a:gd name="T2" fmla="*/ 6 w 17"/>
                  <a:gd name="T3" fmla="*/ 5 h 19"/>
                  <a:gd name="T4" fmla="*/ 6 w 17"/>
                  <a:gd name="T5" fmla="*/ 0 h 19"/>
                  <a:gd name="T6" fmla="*/ 4 w 17"/>
                  <a:gd name="T7" fmla="*/ 0 h 19"/>
                  <a:gd name="T8" fmla="*/ 0 w 17"/>
                  <a:gd name="T9" fmla="*/ 0 h 19"/>
                  <a:gd name="T10" fmla="*/ 4 w 17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3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4" name="Freeform 418"/>
              <p:cNvSpPr>
                <a:spLocks/>
              </p:cNvSpPr>
              <p:nvPr/>
            </p:nvSpPr>
            <p:spPr bwMode="auto">
              <a:xfrm>
                <a:off x="1418" y="2282"/>
                <a:ext cx="6" cy="8"/>
              </a:xfrm>
              <a:custGeom>
                <a:avLst/>
                <a:gdLst>
                  <a:gd name="T0" fmla="*/ 2 w 19"/>
                  <a:gd name="T1" fmla="*/ 0 h 25"/>
                  <a:gd name="T2" fmla="*/ 0 w 19"/>
                  <a:gd name="T3" fmla="*/ 2 h 25"/>
                  <a:gd name="T4" fmla="*/ 0 w 19"/>
                  <a:gd name="T5" fmla="*/ 6 h 25"/>
                  <a:gd name="T6" fmla="*/ 2 w 19"/>
                  <a:gd name="T7" fmla="*/ 8 h 25"/>
                  <a:gd name="T8" fmla="*/ 6 w 19"/>
                  <a:gd name="T9" fmla="*/ 8 h 25"/>
                  <a:gd name="T10" fmla="*/ 2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7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5" name="Freeform 419"/>
              <p:cNvSpPr>
                <a:spLocks/>
              </p:cNvSpPr>
              <p:nvPr/>
            </p:nvSpPr>
            <p:spPr bwMode="auto">
              <a:xfrm>
                <a:off x="1420" y="2274"/>
                <a:ext cx="18" cy="16"/>
              </a:xfrm>
              <a:custGeom>
                <a:avLst/>
                <a:gdLst>
                  <a:gd name="T0" fmla="*/ 16 w 55"/>
                  <a:gd name="T1" fmla="*/ 4 h 48"/>
                  <a:gd name="T2" fmla="*/ 14 w 55"/>
                  <a:gd name="T3" fmla="*/ 0 h 48"/>
                  <a:gd name="T4" fmla="*/ 0 w 55"/>
                  <a:gd name="T5" fmla="*/ 8 h 48"/>
                  <a:gd name="T6" fmla="*/ 4 w 55"/>
                  <a:gd name="T7" fmla="*/ 16 h 48"/>
                  <a:gd name="T8" fmla="*/ 18 w 55"/>
                  <a:gd name="T9" fmla="*/ 6 h 48"/>
                  <a:gd name="T10" fmla="*/ 16 w 55"/>
                  <a:gd name="T11" fmla="*/ 4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"/>
                  <a:gd name="T19" fmla="*/ 0 h 48"/>
                  <a:gd name="T20" fmla="*/ 55 w 55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" h="48">
                    <a:moveTo>
                      <a:pt x="49" y="12"/>
                    </a:moveTo>
                    <a:lnTo>
                      <a:pt x="43" y="0"/>
                    </a:lnTo>
                    <a:lnTo>
                      <a:pt x="0" y="23"/>
                    </a:lnTo>
                    <a:lnTo>
                      <a:pt x="13" y="48"/>
                    </a:lnTo>
                    <a:lnTo>
                      <a:pt x="55" y="18"/>
                    </a:lnTo>
                    <a:lnTo>
                      <a:pt x="4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6" name="Freeform 420"/>
              <p:cNvSpPr>
                <a:spLocks/>
              </p:cNvSpPr>
              <p:nvPr/>
            </p:nvSpPr>
            <p:spPr bwMode="auto">
              <a:xfrm>
                <a:off x="1434" y="2274"/>
                <a:ext cx="6" cy="6"/>
              </a:xfrm>
              <a:custGeom>
                <a:avLst/>
                <a:gdLst>
                  <a:gd name="T0" fmla="*/ 4 w 17"/>
                  <a:gd name="T1" fmla="*/ 6 h 18"/>
                  <a:gd name="T2" fmla="*/ 6 w 17"/>
                  <a:gd name="T3" fmla="*/ 4 h 18"/>
                  <a:gd name="T4" fmla="*/ 6 w 17"/>
                  <a:gd name="T5" fmla="*/ 2 h 18"/>
                  <a:gd name="T6" fmla="*/ 4 w 17"/>
                  <a:gd name="T7" fmla="*/ 0 h 18"/>
                  <a:gd name="T8" fmla="*/ 0 w 17"/>
                  <a:gd name="T9" fmla="*/ 0 h 18"/>
                  <a:gd name="T10" fmla="*/ 4 w 1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2" y="18"/>
                    </a:moveTo>
                    <a:lnTo>
                      <a:pt x="17" y="12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7" name="Freeform 421"/>
              <p:cNvSpPr>
                <a:spLocks/>
              </p:cNvSpPr>
              <p:nvPr/>
            </p:nvSpPr>
            <p:spPr bwMode="auto">
              <a:xfrm>
                <a:off x="1432" y="2495"/>
                <a:ext cx="8" cy="4"/>
              </a:xfrm>
              <a:custGeom>
                <a:avLst/>
                <a:gdLst>
                  <a:gd name="T0" fmla="*/ 0 w 24"/>
                  <a:gd name="T1" fmla="*/ 0 h 11"/>
                  <a:gd name="T2" fmla="*/ 2 w 24"/>
                  <a:gd name="T3" fmla="*/ 4 h 11"/>
                  <a:gd name="T4" fmla="*/ 4 w 24"/>
                  <a:gd name="T5" fmla="*/ 4 h 11"/>
                  <a:gd name="T6" fmla="*/ 8 w 24"/>
                  <a:gd name="T7" fmla="*/ 4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4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8" name="Freeform 422"/>
              <p:cNvSpPr>
                <a:spLocks/>
              </p:cNvSpPr>
              <p:nvPr/>
            </p:nvSpPr>
            <p:spPr bwMode="auto">
              <a:xfrm>
                <a:off x="1432" y="2274"/>
                <a:ext cx="8" cy="221"/>
              </a:xfrm>
              <a:custGeom>
                <a:avLst/>
                <a:gdLst>
                  <a:gd name="T0" fmla="*/ 2 w 24"/>
                  <a:gd name="T1" fmla="*/ 6 h 663"/>
                  <a:gd name="T2" fmla="*/ 0 w 24"/>
                  <a:gd name="T3" fmla="*/ 4 h 663"/>
                  <a:gd name="T4" fmla="*/ 0 w 24"/>
                  <a:gd name="T5" fmla="*/ 221 h 663"/>
                  <a:gd name="T6" fmla="*/ 8 w 24"/>
                  <a:gd name="T7" fmla="*/ 221 h 663"/>
                  <a:gd name="T8" fmla="*/ 8 w 24"/>
                  <a:gd name="T9" fmla="*/ 4 h 663"/>
                  <a:gd name="T10" fmla="*/ 6 w 24"/>
                  <a:gd name="T11" fmla="*/ 0 h 663"/>
                  <a:gd name="T12" fmla="*/ 8 w 24"/>
                  <a:gd name="T13" fmla="*/ 4 h 663"/>
                  <a:gd name="T14" fmla="*/ 8 w 24"/>
                  <a:gd name="T15" fmla="*/ 0 h 663"/>
                  <a:gd name="T16" fmla="*/ 4 w 24"/>
                  <a:gd name="T17" fmla="*/ 0 h 663"/>
                  <a:gd name="T18" fmla="*/ 2 w 24"/>
                  <a:gd name="T19" fmla="*/ 0 h 663"/>
                  <a:gd name="T20" fmla="*/ 0 w 24"/>
                  <a:gd name="T21" fmla="*/ 4 h 663"/>
                  <a:gd name="T22" fmla="*/ 2 w 24"/>
                  <a:gd name="T23" fmla="*/ 6 h 6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3"/>
                  <a:gd name="T38" fmla="*/ 24 w 24"/>
                  <a:gd name="T39" fmla="*/ 663 h 6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3">
                    <a:moveTo>
                      <a:pt x="7" y="18"/>
                    </a:moveTo>
                    <a:lnTo>
                      <a:pt x="0" y="12"/>
                    </a:lnTo>
                    <a:lnTo>
                      <a:pt x="0" y="663"/>
                    </a:lnTo>
                    <a:lnTo>
                      <a:pt x="24" y="663"/>
                    </a:lnTo>
                    <a:lnTo>
                      <a:pt x="24" y="12"/>
                    </a:lnTo>
                    <a:lnTo>
                      <a:pt x="19" y="0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624"/>
            <p:cNvGrpSpPr>
              <a:grpSpLocks/>
            </p:cNvGrpSpPr>
            <p:nvPr/>
          </p:nvGrpSpPr>
          <p:grpSpPr bwMode="auto">
            <a:xfrm>
              <a:off x="949" y="1744"/>
              <a:ext cx="2954" cy="1154"/>
              <a:chOff x="949" y="1744"/>
              <a:chExt cx="2954" cy="1154"/>
            </a:xfrm>
          </p:grpSpPr>
          <p:sp>
            <p:nvSpPr>
              <p:cNvPr id="27949" name="Freeform 424"/>
              <p:cNvSpPr>
                <a:spLocks/>
              </p:cNvSpPr>
              <p:nvPr/>
            </p:nvSpPr>
            <p:spPr bwMode="auto">
              <a:xfrm>
                <a:off x="1259" y="2174"/>
                <a:ext cx="179" cy="106"/>
              </a:xfrm>
              <a:custGeom>
                <a:avLst/>
                <a:gdLst>
                  <a:gd name="T0" fmla="*/ 2 w 536"/>
                  <a:gd name="T1" fmla="*/ 4 h 319"/>
                  <a:gd name="T2" fmla="*/ 0 w 536"/>
                  <a:gd name="T3" fmla="*/ 6 h 319"/>
                  <a:gd name="T4" fmla="*/ 175 w 536"/>
                  <a:gd name="T5" fmla="*/ 106 h 319"/>
                  <a:gd name="T6" fmla="*/ 179 w 536"/>
                  <a:gd name="T7" fmla="*/ 100 h 319"/>
                  <a:gd name="T8" fmla="*/ 4 w 536"/>
                  <a:gd name="T9" fmla="*/ 0 h 319"/>
                  <a:gd name="T10" fmla="*/ 2 w 536"/>
                  <a:gd name="T11" fmla="*/ 4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319"/>
                  <a:gd name="T20" fmla="*/ 536 w 536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319">
                    <a:moveTo>
                      <a:pt x="5" y="12"/>
                    </a:moveTo>
                    <a:lnTo>
                      <a:pt x="0" y="18"/>
                    </a:lnTo>
                    <a:lnTo>
                      <a:pt x="524" y="319"/>
                    </a:lnTo>
                    <a:lnTo>
                      <a:pt x="536" y="301"/>
                    </a:lnTo>
                    <a:lnTo>
                      <a:pt x="11" y="0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0" name="Freeform 425"/>
              <p:cNvSpPr>
                <a:spLocks/>
              </p:cNvSpPr>
              <p:nvPr/>
            </p:nvSpPr>
            <p:spPr bwMode="auto">
              <a:xfrm>
                <a:off x="1257" y="2174"/>
                <a:ext cx="6" cy="6"/>
              </a:xfrm>
              <a:custGeom>
                <a:avLst/>
                <a:gdLst>
                  <a:gd name="T0" fmla="*/ 6 w 19"/>
                  <a:gd name="T1" fmla="*/ 0 h 18"/>
                  <a:gd name="T2" fmla="*/ 4 w 19"/>
                  <a:gd name="T3" fmla="*/ 0 h 18"/>
                  <a:gd name="T4" fmla="*/ 3 w 19"/>
                  <a:gd name="T5" fmla="*/ 2 h 18"/>
                  <a:gd name="T6" fmla="*/ 0 w 19"/>
                  <a:gd name="T7" fmla="*/ 4 h 18"/>
                  <a:gd name="T8" fmla="*/ 3 w 19"/>
                  <a:gd name="T9" fmla="*/ 6 h 18"/>
                  <a:gd name="T10" fmla="*/ 6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9" y="0"/>
                    </a:moveTo>
                    <a:lnTo>
                      <a:pt x="13" y="0"/>
                    </a:lnTo>
                    <a:lnTo>
                      <a:pt x="8" y="5"/>
                    </a:lnTo>
                    <a:lnTo>
                      <a:pt x="0" y="12"/>
                    </a:lnTo>
                    <a:lnTo>
                      <a:pt x="8" y="1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1" name="Freeform 426"/>
              <p:cNvSpPr>
                <a:spLocks/>
              </p:cNvSpPr>
              <p:nvPr/>
            </p:nvSpPr>
            <p:spPr bwMode="auto">
              <a:xfrm>
                <a:off x="1243" y="2184"/>
                <a:ext cx="6" cy="6"/>
              </a:xfrm>
              <a:custGeom>
                <a:avLst/>
                <a:gdLst>
                  <a:gd name="T0" fmla="*/ 2 w 17"/>
                  <a:gd name="T1" fmla="*/ 0 h 18"/>
                  <a:gd name="T2" fmla="*/ 0 w 17"/>
                  <a:gd name="T3" fmla="*/ 2 h 18"/>
                  <a:gd name="T4" fmla="*/ 2 w 17"/>
                  <a:gd name="T5" fmla="*/ 4 h 18"/>
                  <a:gd name="T6" fmla="*/ 4 w 17"/>
                  <a:gd name="T7" fmla="*/ 6 h 18"/>
                  <a:gd name="T8" fmla="*/ 6 w 17"/>
                  <a:gd name="T9" fmla="*/ 6 h 18"/>
                  <a:gd name="T10" fmla="*/ 2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6" y="0"/>
                    </a:moveTo>
                    <a:lnTo>
                      <a:pt x="0" y="5"/>
                    </a:lnTo>
                    <a:lnTo>
                      <a:pt x="6" y="12"/>
                    </a:lnTo>
                    <a:lnTo>
                      <a:pt x="11" y="18"/>
                    </a:lnTo>
                    <a:lnTo>
                      <a:pt x="17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2" name="Freeform 427"/>
              <p:cNvSpPr>
                <a:spLocks/>
              </p:cNvSpPr>
              <p:nvPr/>
            </p:nvSpPr>
            <p:spPr bwMode="auto">
              <a:xfrm>
                <a:off x="1245" y="2174"/>
                <a:ext cx="18" cy="16"/>
              </a:xfrm>
              <a:custGeom>
                <a:avLst/>
                <a:gdLst>
                  <a:gd name="T0" fmla="*/ 16 w 54"/>
                  <a:gd name="T1" fmla="*/ 4 h 48"/>
                  <a:gd name="T2" fmla="*/ 14 w 54"/>
                  <a:gd name="T3" fmla="*/ 0 h 48"/>
                  <a:gd name="T4" fmla="*/ 0 w 54"/>
                  <a:gd name="T5" fmla="*/ 10 h 48"/>
                  <a:gd name="T6" fmla="*/ 4 w 54"/>
                  <a:gd name="T7" fmla="*/ 16 h 48"/>
                  <a:gd name="T8" fmla="*/ 18 w 54"/>
                  <a:gd name="T9" fmla="*/ 6 h 48"/>
                  <a:gd name="T10" fmla="*/ 16 w 54"/>
                  <a:gd name="T11" fmla="*/ 4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8"/>
                  <a:gd name="T20" fmla="*/ 54 w 54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8">
                    <a:moveTo>
                      <a:pt x="48" y="12"/>
                    </a:moveTo>
                    <a:lnTo>
                      <a:pt x="43" y="0"/>
                    </a:lnTo>
                    <a:lnTo>
                      <a:pt x="0" y="30"/>
                    </a:lnTo>
                    <a:lnTo>
                      <a:pt x="11" y="48"/>
                    </a:lnTo>
                    <a:lnTo>
                      <a:pt x="54" y="18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3" name="Freeform 428"/>
              <p:cNvSpPr>
                <a:spLocks/>
              </p:cNvSpPr>
              <p:nvPr/>
            </p:nvSpPr>
            <p:spPr bwMode="auto">
              <a:xfrm>
                <a:off x="1259" y="2174"/>
                <a:ext cx="6" cy="6"/>
              </a:xfrm>
              <a:custGeom>
                <a:avLst/>
                <a:gdLst>
                  <a:gd name="T0" fmla="*/ 4 w 17"/>
                  <a:gd name="T1" fmla="*/ 6 h 18"/>
                  <a:gd name="T2" fmla="*/ 6 w 17"/>
                  <a:gd name="T3" fmla="*/ 4 h 18"/>
                  <a:gd name="T4" fmla="*/ 6 w 17"/>
                  <a:gd name="T5" fmla="*/ 2 h 18"/>
                  <a:gd name="T6" fmla="*/ 4 w 17"/>
                  <a:gd name="T7" fmla="*/ 0 h 18"/>
                  <a:gd name="T8" fmla="*/ 0 w 17"/>
                  <a:gd name="T9" fmla="*/ 0 h 18"/>
                  <a:gd name="T10" fmla="*/ 4 w 1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1" y="18"/>
                    </a:moveTo>
                    <a:lnTo>
                      <a:pt x="17" y="12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4" name="Freeform 429"/>
              <p:cNvSpPr>
                <a:spLocks/>
              </p:cNvSpPr>
              <p:nvPr/>
            </p:nvSpPr>
            <p:spPr bwMode="auto">
              <a:xfrm>
                <a:off x="1418" y="2282"/>
                <a:ext cx="8" cy="4"/>
              </a:xfrm>
              <a:custGeom>
                <a:avLst/>
                <a:gdLst>
                  <a:gd name="T0" fmla="*/ 8 w 25"/>
                  <a:gd name="T1" fmla="*/ 4 h 13"/>
                  <a:gd name="T2" fmla="*/ 6 w 25"/>
                  <a:gd name="T3" fmla="*/ 0 h 13"/>
                  <a:gd name="T4" fmla="*/ 4 w 25"/>
                  <a:gd name="T5" fmla="*/ 0 h 13"/>
                  <a:gd name="T6" fmla="*/ 0 w 25"/>
                  <a:gd name="T7" fmla="*/ 0 h 13"/>
                  <a:gd name="T8" fmla="*/ 0 w 25"/>
                  <a:gd name="T9" fmla="*/ 4 h 13"/>
                  <a:gd name="T10" fmla="*/ 8 w 25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5" name="Freeform 430"/>
              <p:cNvSpPr>
                <a:spLocks/>
              </p:cNvSpPr>
              <p:nvPr/>
            </p:nvSpPr>
            <p:spPr bwMode="auto">
              <a:xfrm>
                <a:off x="1418" y="2286"/>
                <a:ext cx="8" cy="223"/>
              </a:xfrm>
              <a:custGeom>
                <a:avLst/>
                <a:gdLst>
                  <a:gd name="T0" fmla="*/ 2 w 25"/>
                  <a:gd name="T1" fmla="*/ 221 h 668"/>
                  <a:gd name="T2" fmla="*/ 8 w 25"/>
                  <a:gd name="T3" fmla="*/ 219 h 668"/>
                  <a:gd name="T4" fmla="*/ 8 w 25"/>
                  <a:gd name="T5" fmla="*/ 0 h 668"/>
                  <a:gd name="T6" fmla="*/ 0 w 25"/>
                  <a:gd name="T7" fmla="*/ 0 h 668"/>
                  <a:gd name="T8" fmla="*/ 0 w 25"/>
                  <a:gd name="T9" fmla="*/ 219 h 668"/>
                  <a:gd name="T10" fmla="*/ 6 w 25"/>
                  <a:gd name="T11" fmla="*/ 215 h 668"/>
                  <a:gd name="T12" fmla="*/ 0 w 25"/>
                  <a:gd name="T13" fmla="*/ 219 h 668"/>
                  <a:gd name="T14" fmla="*/ 0 w 25"/>
                  <a:gd name="T15" fmla="*/ 221 h 668"/>
                  <a:gd name="T16" fmla="*/ 4 w 25"/>
                  <a:gd name="T17" fmla="*/ 223 h 668"/>
                  <a:gd name="T18" fmla="*/ 6 w 25"/>
                  <a:gd name="T19" fmla="*/ 221 h 668"/>
                  <a:gd name="T20" fmla="*/ 8 w 25"/>
                  <a:gd name="T21" fmla="*/ 219 h 668"/>
                  <a:gd name="T22" fmla="*/ 2 w 25"/>
                  <a:gd name="T23" fmla="*/ 221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8"/>
                  <a:gd name="T38" fmla="*/ 25 w 25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8">
                    <a:moveTo>
                      <a:pt x="6" y="662"/>
                    </a:moveTo>
                    <a:lnTo>
                      <a:pt x="25" y="657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57"/>
                    </a:lnTo>
                    <a:lnTo>
                      <a:pt x="19" y="644"/>
                    </a:lnTo>
                    <a:lnTo>
                      <a:pt x="0" y="657"/>
                    </a:lnTo>
                    <a:lnTo>
                      <a:pt x="0" y="662"/>
                    </a:lnTo>
                    <a:lnTo>
                      <a:pt x="12" y="668"/>
                    </a:lnTo>
                    <a:lnTo>
                      <a:pt x="19" y="662"/>
                    </a:lnTo>
                    <a:lnTo>
                      <a:pt x="25" y="657"/>
                    </a:lnTo>
                    <a:lnTo>
                      <a:pt x="6" y="6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6" name="Freeform 431"/>
              <p:cNvSpPr>
                <a:spLocks/>
              </p:cNvSpPr>
              <p:nvPr/>
            </p:nvSpPr>
            <p:spPr bwMode="auto">
              <a:xfrm>
                <a:off x="1245" y="2400"/>
                <a:ext cx="179" cy="107"/>
              </a:xfrm>
              <a:custGeom>
                <a:avLst/>
                <a:gdLst>
                  <a:gd name="T0" fmla="*/ 2 w 537"/>
                  <a:gd name="T1" fmla="*/ 2 h 319"/>
                  <a:gd name="T2" fmla="*/ 0 w 537"/>
                  <a:gd name="T3" fmla="*/ 6 h 319"/>
                  <a:gd name="T4" fmla="*/ 175 w 537"/>
                  <a:gd name="T5" fmla="*/ 107 h 319"/>
                  <a:gd name="T6" fmla="*/ 179 w 537"/>
                  <a:gd name="T7" fmla="*/ 101 h 319"/>
                  <a:gd name="T8" fmla="*/ 4 w 537"/>
                  <a:gd name="T9" fmla="*/ 0 h 319"/>
                  <a:gd name="T10" fmla="*/ 2 w 537"/>
                  <a:gd name="T11" fmla="*/ 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" y="6"/>
                    </a:moveTo>
                    <a:lnTo>
                      <a:pt x="0" y="18"/>
                    </a:lnTo>
                    <a:lnTo>
                      <a:pt x="524" y="319"/>
                    </a:lnTo>
                    <a:lnTo>
                      <a:pt x="537" y="301"/>
                    </a:lnTo>
                    <a:lnTo>
                      <a:pt x="11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7" name="Freeform 432"/>
              <p:cNvSpPr>
                <a:spLocks/>
              </p:cNvSpPr>
              <p:nvPr/>
            </p:nvSpPr>
            <p:spPr bwMode="auto">
              <a:xfrm>
                <a:off x="1243" y="2400"/>
                <a:ext cx="6" cy="6"/>
              </a:xfrm>
              <a:custGeom>
                <a:avLst/>
                <a:gdLst>
                  <a:gd name="T0" fmla="*/ 6 w 17"/>
                  <a:gd name="T1" fmla="*/ 0 h 18"/>
                  <a:gd name="T2" fmla="*/ 4 w 17"/>
                  <a:gd name="T3" fmla="*/ 0 h 18"/>
                  <a:gd name="T4" fmla="*/ 2 w 17"/>
                  <a:gd name="T5" fmla="*/ 0 h 18"/>
                  <a:gd name="T6" fmla="*/ 0 w 17"/>
                  <a:gd name="T7" fmla="*/ 4 h 18"/>
                  <a:gd name="T8" fmla="*/ 2 w 17"/>
                  <a:gd name="T9" fmla="*/ 6 h 18"/>
                  <a:gd name="T10" fmla="*/ 6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17" y="0"/>
                    </a:moveTo>
                    <a:lnTo>
                      <a:pt x="11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8" name="Freeform 433"/>
              <p:cNvSpPr>
                <a:spLocks/>
              </p:cNvSpPr>
              <p:nvPr/>
            </p:nvSpPr>
            <p:spPr bwMode="auto">
              <a:xfrm>
                <a:off x="1243" y="2402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2 w 24"/>
                  <a:gd name="T3" fmla="*/ 4 h 12"/>
                  <a:gd name="T4" fmla="*/ 4 w 24"/>
                  <a:gd name="T5" fmla="*/ 4 h 12"/>
                  <a:gd name="T6" fmla="*/ 8 w 24"/>
                  <a:gd name="T7" fmla="*/ 4 h 12"/>
                  <a:gd name="T8" fmla="*/ 8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6" y="12"/>
                    </a:lnTo>
                    <a:lnTo>
                      <a:pt x="11" y="12"/>
                    </a:lnTo>
                    <a:lnTo>
                      <a:pt x="24" y="12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9" name="Freeform 434"/>
              <p:cNvSpPr>
                <a:spLocks/>
              </p:cNvSpPr>
              <p:nvPr/>
            </p:nvSpPr>
            <p:spPr bwMode="auto">
              <a:xfrm>
                <a:off x="1243" y="2182"/>
                <a:ext cx="8" cy="220"/>
              </a:xfrm>
              <a:custGeom>
                <a:avLst/>
                <a:gdLst>
                  <a:gd name="T0" fmla="*/ 6 w 24"/>
                  <a:gd name="T1" fmla="*/ 2 h 662"/>
                  <a:gd name="T2" fmla="*/ 0 w 24"/>
                  <a:gd name="T3" fmla="*/ 4 h 662"/>
                  <a:gd name="T4" fmla="*/ 0 w 24"/>
                  <a:gd name="T5" fmla="*/ 220 h 662"/>
                  <a:gd name="T6" fmla="*/ 8 w 24"/>
                  <a:gd name="T7" fmla="*/ 220 h 662"/>
                  <a:gd name="T8" fmla="*/ 8 w 24"/>
                  <a:gd name="T9" fmla="*/ 4 h 662"/>
                  <a:gd name="T10" fmla="*/ 2 w 24"/>
                  <a:gd name="T11" fmla="*/ 8 h 662"/>
                  <a:gd name="T12" fmla="*/ 8 w 24"/>
                  <a:gd name="T13" fmla="*/ 4 h 662"/>
                  <a:gd name="T14" fmla="*/ 8 w 24"/>
                  <a:gd name="T15" fmla="*/ 2 h 662"/>
                  <a:gd name="T16" fmla="*/ 4 w 24"/>
                  <a:gd name="T17" fmla="*/ 0 h 662"/>
                  <a:gd name="T18" fmla="*/ 2 w 24"/>
                  <a:gd name="T19" fmla="*/ 2 h 662"/>
                  <a:gd name="T20" fmla="*/ 0 w 24"/>
                  <a:gd name="T21" fmla="*/ 4 h 662"/>
                  <a:gd name="T22" fmla="*/ 6 w 24"/>
                  <a:gd name="T23" fmla="*/ 2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17" y="6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24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0" name="Freeform 435"/>
              <p:cNvSpPr>
                <a:spLocks/>
              </p:cNvSpPr>
              <p:nvPr/>
            </p:nvSpPr>
            <p:spPr bwMode="auto">
              <a:xfrm>
                <a:off x="1245" y="2184"/>
                <a:ext cx="179" cy="106"/>
              </a:xfrm>
              <a:custGeom>
                <a:avLst/>
                <a:gdLst>
                  <a:gd name="T0" fmla="*/ 177 w 537"/>
                  <a:gd name="T1" fmla="*/ 102 h 319"/>
                  <a:gd name="T2" fmla="*/ 179 w 537"/>
                  <a:gd name="T3" fmla="*/ 98 h 319"/>
                  <a:gd name="T4" fmla="*/ 4 w 537"/>
                  <a:gd name="T5" fmla="*/ 0 h 319"/>
                  <a:gd name="T6" fmla="*/ 0 w 537"/>
                  <a:gd name="T7" fmla="*/ 6 h 319"/>
                  <a:gd name="T8" fmla="*/ 175 w 537"/>
                  <a:gd name="T9" fmla="*/ 106 h 319"/>
                  <a:gd name="T10" fmla="*/ 177 w 537"/>
                  <a:gd name="T11" fmla="*/ 10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30" y="307"/>
                    </a:moveTo>
                    <a:lnTo>
                      <a:pt x="537" y="294"/>
                    </a:lnTo>
                    <a:lnTo>
                      <a:pt x="11" y="0"/>
                    </a:lnTo>
                    <a:lnTo>
                      <a:pt x="0" y="18"/>
                    </a:lnTo>
                    <a:lnTo>
                      <a:pt x="524" y="319"/>
                    </a:lnTo>
                    <a:lnTo>
                      <a:pt x="530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1" name="Freeform 436"/>
              <p:cNvSpPr>
                <a:spLocks/>
              </p:cNvSpPr>
              <p:nvPr/>
            </p:nvSpPr>
            <p:spPr bwMode="auto">
              <a:xfrm>
                <a:off x="1420" y="2282"/>
                <a:ext cx="6" cy="8"/>
              </a:xfrm>
              <a:custGeom>
                <a:avLst/>
                <a:gdLst>
                  <a:gd name="T0" fmla="*/ 0 w 19"/>
                  <a:gd name="T1" fmla="*/ 8 h 25"/>
                  <a:gd name="T2" fmla="*/ 2 w 19"/>
                  <a:gd name="T3" fmla="*/ 8 h 25"/>
                  <a:gd name="T4" fmla="*/ 4 w 19"/>
                  <a:gd name="T5" fmla="*/ 6 h 25"/>
                  <a:gd name="T6" fmla="*/ 6 w 19"/>
                  <a:gd name="T7" fmla="*/ 2 h 25"/>
                  <a:gd name="T8" fmla="*/ 4 w 19"/>
                  <a:gd name="T9" fmla="*/ 0 h 25"/>
                  <a:gd name="T10" fmla="*/ 0 w 19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9"/>
                    </a:lnTo>
                    <a:lnTo>
                      <a:pt x="19" y="7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2" name="Freeform 437"/>
              <p:cNvSpPr>
                <a:spLocks/>
              </p:cNvSpPr>
              <p:nvPr/>
            </p:nvSpPr>
            <p:spPr bwMode="auto">
              <a:xfrm>
                <a:off x="1315" y="2362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2 h 11"/>
                  <a:gd name="T4" fmla="*/ 4 w 25"/>
                  <a:gd name="T5" fmla="*/ 4 h 11"/>
                  <a:gd name="T6" fmla="*/ 8 w 25"/>
                  <a:gd name="T7" fmla="*/ 2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6"/>
                    </a:lnTo>
                    <a:lnTo>
                      <a:pt x="13" y="11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3" name="Freeform 438"/>
              <p:cNvSpPr>
                <a:spLocks/>
              </p:cNvSpPr>
              <p:nvPr/>
            </p:nvSpPr>
            <p:spPr bwMode="auto">
              <a:xfrm>
                <a:off x="1315" y="2308"/>
                <a:ext cx="8" cy="54"/>
              </a:xfrm>
              <a:custGeom>
                <a:avLst/>
                <a:gdLst>
                  <a:gd name="T0" fmla="*/ 6 w 25"/>
                  <a:gd name="T1" fmla="*/ 0 h 163"/>
                  <a:gd name="T2" fmla="*/ 0 w 25"/>
                  <a:gd name="T3" fmla="*/ 4 h 163"/>
                  <a:gd name="T4" fmla="*/ 0 w 25"/>
                  <a:gd name="T5" fmla="*/ 54 h 163"/>
                  <a:gd name="T6" fmla="*/ 8 w 25"/>
                  <a:gd name="T7" fmla="*/ 54 h 163"/>
                  <a:gd name="T8" fmla="*/ 8 w 25"/>
                  <a:gd name="T9" fmla="*/ 4 h 163"/>
                  <a:gd name="T10" fmla="*/ 2 w 25"/>
                  <a:gd name="T11" fmla="*/ 6 h 163"/>
                  <a:gd name="T12" fmla="*/ 8 w 25"/>
                  <a:gd name="T13" fmla="*/ 4 h 163"/>
                  <a:gd name="T14" fmla="*/ 8 w 25"/>
                  <a:gd name="T15" fmla="*/ 0 h 163"/>
                  <a:gd name="T16" fmla="*/ 4 w 25"/>
                  <a:gd name="T17" fmla="*/ 0 h 163"/>
                  <a:gd name="T18" fmla="*/ 2 w 25"/>
                  <a:gd name="T19" fmla="*/ 0 h 163"/>
                  <a:gd name="T20" fmla="*/ 0 w 25"/>
                  <a:gd name="T21" fmla="*/ 4 h 163"/>
                  <a:gd name="T22" fmla="*/ 6 w 25"/>
                  <a:gd name="T23" fmla="*/ 0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3"/>
                  <a:gd name="T38" fmla="*/ 25 w 25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3">
                    <a:moveTo>
                      <a:pt x="19" y="0"/>
                    </a:moveTo>
                    <a:lnTo>
                      <a:pt x="0" y="13"/>
                    </a:lnTo>
                    <a:lnTo>
                      <a:pt x="0" y="163"/>
                    </a:lnTo>
                    <a:lnTo>
                      <a:pt x="25" y="163"/>
                    </a:lnTo>
                    <a:lnTo>
                      <a:pt x="25" y="13"/>
                    </a:lnTo>
                    <a:lnTo>
                      <a:pt x="7" y="19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4" name="Freeform 439"/>
              <p:cNvSpPr>
                <a:spLocks/>
              </p:cNvSpPr>
              <p:nvPr/>
            </p:nvSpPr>
            <p:spPr bwMode="auto">
              <a:xfrm>
                <a:off x="1317" y="2308"/>
                <a:ext cx="34" cy="22"/>
              </a:xfrm>
              <a:custGeom>
                <a:avLst/>
                <a:gdLst>
                  <a:gd name="T0" fmla="*/ 34 w 102"/>
                  <a:gd name="T1" fmla="*/ 20 h 66"/>
                  <a:gd name="T2" fmla="*/ 32 w 102"/>
                  <a:gd name="T3" fmla="*/ 16 h 66"/>
                  <a:gd name="T4" fmla="*/ 4 w 102"/>
                  <a:gd name="T5" fmla="*/ 0 h 66"/>
                  <a:gd name="T6" fmla="*/ 0 w 102"/>
                  <a:gd name="T7" fmla="*/ 6 h 66"/>
                  <a:gd name="T8" fmla="*/ 28 w 102"/>
                  <a:gd name="T9" fmla="*/ 22 h 66"/>
                  <a:gd name="T10" fmla="*/ 26 w 102"/>
                  <a:gd name="T11" fmla="*/ 20 h 66"/>
                  <a:gd name="T12" fmla="*/ 28 w 102"/>
                  <a:gd name="T13" fmla="*/ 22 h 66"/>
                  <a:gd name="T14" fmla="*/ 32 w 102"/>
                  <a:gd name="T15" fmla="*/ 22 h 66"/>
                  <a:gd name="T16" fmla="*/ 34 w 102"/>
                  <a:gd name="T17" fmla="*/ 20 h 66"/>
                  <a:gd name="T18" fmla="*/ 34 w 102"/>
                  <a:gd name="T19" fmla="*/ 18 h 66"/>
                  <a:gd name="T20" fmla="*/ 32 w 102"/>
                  <a:gd name="T21" fmla="*/ 16 h 66"/>
                  <a:gd name="T22" fmla="*/ 34 w 102"/>
                  <a:gd name="T23" fmla="*/ 2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2"/>
                  <a:gd name="T37" fmla="*/ 0 h 66"/>
                  <a:gd name="T38" fmla="*/ 102 w 102"/>
                  <a:gd name="T39" fmla="*/ 66 h 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2" h="66">
                    <a:moveTo>
                      <a:pt x="102" y="60"/>
                    </a:moveTo>
                    <a:lnTo>
                      <a:pt x="96" y="49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84" y="66"/>
                    </a:lnTo>
                    <a:lnTo>
                      <a:pt x="96" y="66"/>
                    </a:lnTo>
                    <a:lnTo>
                      <a:pt x="102" y="60"/>
                    </a:lnTo>
                    <a:lnTo>
                      <a:pt x="102" y="54"/>
                    </a:lnTo>
                    <a:lnTo>
                      <a:pt x="96" y="49"/>
                    </a:lnTo>
                    <a:lnTo>
                      <a:pt x="102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5" name="Freeform 440"/>
              <p:cNvSpPr>
                <a:spLocks/>
              </p:cNvSpPr>
              <p:nvPr/>
            </p:nvSpPr>
            <p:spPr bwMode="auto">
              <a:xfrm>
                <a:off x="1343" y="2328"/>
                <a:ext cx="8" cy="54"/>
              </a:xfrm>
              <a:custGeom>
                <a:avLst/>
                <a:gdLst>
                  <a:gd name="T0" fmla="*/ 2 w 24"/>
                  <a:gd name="T1" fmla="*/ 54 h 163"/>
                  <a:gd name="T2" fmla="*/ 8 w 24"/>
                  <a:gd name="T3" fmla="*/ 50 h 163"/>
                  <a:gd name="T4" fmla="*/ 8 w 24"/>
                  <a:gd name="T5" fmla="*/ 0 h 163"/>
                  <a:gd name="T6" fmla="*/ 0 w 24"/>
                  <a:gd name="T7" fmla="*/ 0 h 163"/>
                  <a:gd name="T8" fmla="*/ 0 w 24"/>
                  <a:gd name="T9" fmla="*/ 50 h 163"/>
                  <a:gd name="T10" fmla="*/ 6 w 24"/>
                  <a:gd name="T11" fmla="*/ 48 h 163"/>
                  <a:gd name="T12" fmla="*/ 0 w 24"/>
                  <a:gd name="T13" fmla="*/ 50 h 163"/>
                  <a:gd name="T14" fmla="*/ 2 w 24"/>
                  <a:gd name="T15" fmla="*/ 54 h 163"/>
                  <a:gd name="T16" fmla="*/ 4 w 24"/>
                  <a:gd name="T17" fmla="*/ 54 h 163"/>
                  <a:gd name="T18" fmla="*/ 8 w 24"/>
                  <a:gd name="T19" fmla="*/ 54 h 163"/>
                  <a:gd name="T20" fmla="*/ 8 w 24"/>
                  <a:gd name="T21" fmla="*/ 50 h 163"/>
                  <a:gd name="T22" fmla="*/ 2 w 24"/>
                  <a:gd name="T23" fmla="*/ 54 h 16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63"/>
                  <a:gd name="T38" fmla="*/ 24 w 24"/>
                  <a:gd name="T39" fmla="*/ 163 h 16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63">
                    <a:moveTo>
                      <a:pt x="6" y="163"/>
                    </a:moveTo>
                    <a:lnTo>
                      <a:pt x="24" y="15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50"/>
                    </a:lnTo>
                    <a:lnTo>
                      <a:pt x="18" y="144"/>
                    </a:lnTo>
                    <a:lnTo>
                      <a:pt x="0" y="150"/>
                    </a:lnTo>
                    <a:lnTo>
                      <a:pt x="6" y="163"/>
                    </a:lnTo>
                    <a:lnTo>
                      <a:pt x="13" y="163"/>
                    </a:lnTo>
                    <a:lnTo>
                      <a:pt x="24" y="163"/>
                    </a:lnTo>
                    <a:lnTo>
                      <a:pt x="24" y="150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6" name="Freeform 441"/>
              <p:cNvSpPr>
                <a:spLocks/>
              </p:cNvSpPr>
              <p:nvPr/>
            </p:nvSpPr>
            <p:spPr bwMode="auto">
              <a:xfrm>
                <a:off x="1317" y="2358"/>
                <a:ext cx="32" cy="24"/>
              </a:xfrm>
              <a:custGeom>
                <a:avLst/>
                <a:gdLst>
                  <a:gd name="T0" fmla="*/ 2 w 96"/>
                  <a:gd name="T1" fmla="*/ 4 h 73"/>
                  <a:gd name="T2" fmla="*/ 0 w 96"/>
                  <a:gd name="T3" fmla="*/ 6 h 73"/>
                  <a:gd name="T4" fmla="*/ 28 w 96"/>
                  <a:gd name="T5" fmla="*/ 24 h 73"/>
                  <a:gd name="T6" fmla="*/ 32 w 96"/>
                  <a:gd name="T7" fmla="*/ 18 h 73"/>
                  <a:gd name="T8" fmla="*/ 4 w 96"/>
                  <a:gd name="T9" fmla="*/ 0 h 73"/>
                  <a:gd name="T10" fmla="*/ 2 w 96"/>
                  <a:gd name="T11" fmla="*/ 4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6"/>
                  <a:gd name="T19" fmla="*/ 0 h 73"/>
                  <a:gd name="T20" fmla="*/ 96 w 96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6" h="73">
                    <a:moveTo>
                      <a:pt x="6" y="13"/>
                    </a:moveTo>
                    <a:lnTo>
                      <a:pt x="0" y="19"/>
                    </a:lnTo>
                    <a:lnTo>
                      <a:pt x="84" y="73"/>
                    </a:lnTo>
                    <a:lnTo>
                      <a:pt x="96" y="54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7" name="Freeform 442"/>
              <p:cNvSpPr>
                <a:spLocks/>
              </p:cNvSpPr>
              <p:nvPr/>
            </p:nvSpPr>
            <p:spPr bwMode="auto">
              <a:xfrm>
                <a:off x="1315" y="2358"/>
                <a:ext cx="6" cy="6"/>
              </a:xfrm>
              <a:custGeom>
                <a:avLst/>
                <a:gdLst>
                  <a:gd name="T0" fmla="*/ 6 w 19"/>
                  <a:gd name="T1" fmla="*/ 0 h 19"/>
                  <a:gd name="T2" fmla="*/ 4 w 19"/>
                  <a:gd name="T3" fmla="*/ 0 h 19"/>
                  <a:gd name="T4" fmla="*/ 2 w 19"/>
                  <a:gd name="T5" fmla="*/ 2 h 19"/>
                  <a:gd name="T6" fmla="*/ 0 w 19"/>
                  <a:gd name="T7" fmla="*/ 4 h 19"/>
                  <a:gd name="T8" fmla="*/ 2 w 19"/>
                  <a:gd name="T9" fmla="*/ 6 h 19"/>
                  <a:gd name="T10" fmla="*/ 6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8" name="Freeform 443"/>
              <p:cNvSpPr>
                <a:spLocks/>
              </p:cNvSpPr>
              <p:nvPr/>
            </p:nvSpPr>
            <p:spPr bwMode="auto">
              <a:xfrm>
                <a:off x="1418" y="2503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2 h 12"/>
                  <a:gd name="T4" fmla="*/ 4 w 25"/>
                  <a:gd name="T5" fmla="*/ 4 h 12"/>
                  <a:gd name="T6" fmla="*/ 6 w 25"/>
                  <a:gd name="T7" fmla="*/ 2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7"/>
                    </a:lnTo>
                    <a:lnTo>
                      <a:pt x="12" y="12"/>
                    </a:lnTo>
                    <a:lnTo>
                      <a:pt x="19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9" name="Freeform 444"/>
              <p:cNvSpPr>
                <a:spLocks/>
              </p:cNvSpPr>
              <p:nvPr/>
            </p:nvSpPr>
            <p:spPr bwMode="auto">
              <a:xfrm>
                <a:off x="1418" y="2284"/>
                <a:ext cx="8" cy="219"/>
              </a:xfrm>
              <a:custGeom>
                <a:avLst/>
                <a:gdLst>
                  <a:gd name="T0" fmla="*/ 4 w 25"/>
                  <a:gd name="T1" fmla="*/ 0 h 656"/>
                  <a:gd name="T2" fmla="*/ 0 w 25"/>
                  <a:gd name="T3" fmla="*/ 0 h 656"/>
                  <a:gd name="T4" fmla="*/ 0 w 25"/>
                  <a:gd name="T5" fmla="*/ 219 h 656"/>
                  <a:gd name="T6" fmla="*/ 8 w 25"/>
                  <a:gd name="T7" fmla="*/ 219 h 656"/>
                  <a:gd name="T8" fmla="*/ 8 w 25"/>
                  <a:gd name="T9" fmla="*/ 0 h 656"/>
                  <a:gd name="T10" fmla="*/ 4 w 25"/>
                  <a:gd name="T11" fmla="*/ 0 h 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6"/>
                  <a:gd name="T20" fmla="*/ 25 w 25"/>
                  <a:gd name="T21" fmla="*/ 656 h 6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6">
                    <a:moveTo>
                      <a:pt x="12" y="0"/>
                    </a:moveTo>
                    <a:lnTo>
                      <a:pt x="0" y="0"/>
                    </a:lnTo>
                    <a:lnTo>
                      <a:pt x="0" y="656"/>
                    </a:lnTo>
                    <a:lnTo>
                      <a:pt x="25" y="656"/>
                    </a:lnTo>
                    <a:lnTo>
                      <a:pt x="25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0" name="Freeform 445"/>
              <p:cNvSpPr>
                <a:spLocks/>
              </p:cNvSpPr>
              <p:nvPr/>
            </p:nvSpPr>
            <p:spPr bwMode="auto">
              <a:xfrm>
                <a:off x="1418" y="2280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6 w 25"/>
                  <a:gd name="T3" fmla="*/ 2 h 12"/>
                  <a:gd name="T4" fmla="*/ 4 w 25"/>
                  <a:gd name="T5" fmla="*/ 0 h 12"/>
                  <a:gd name="T6" fmla="*/ 0 w 25"/>
                  <a:gd name="T7" fmla="*/ 2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19" y="5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1" name="Freeform 446"/>
              <p:cNvSpPr>
                <a:spLocks/>
              </p:cNvSpPr>
              <p:nvPr/>
            </p:nvSpPr>
            <p:spPr bwMode="auto">
              <a:xfrm>
                <a:off x="1070" y="2482"/>
                <a:ext cx="16" cy="23"/>
              </a:xfrm>
              <a:custGeom>
                <a:avLst/>
                <a:gdLst>
                  <a:gd name="T0" fmla="*/ 4 w 49"/>
                  <a:gd name="T1" fmla="*/ 0 h 68"/>
                  <a:gd name="T2" fmla="*/ 0 w 49"/>
                  <a:gd name="T3" fmla="*/ 8 h 68"/>
                  <a:gd name="T4" fmla="*/ 0 w 49"/>
                  <a:gd name="T5" fmla="*/ 17 h 68"/>
                  <a:gd name="T6" fmla="*/ 8 w 49"/>
                  <a:gd name="T7" fmla="*/ 23 h 68"/>
                  <a:gd name="T8" fmla="*/ 16 w 49"/>
                  <a:gd name="T9" fmla="*/ 21 h 68"/>
                  <a:gd name="T10" fmla="*/ 4 w 49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8"/>
                  <a:gd name="T20" fmla="*/ 49 w 4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8">
                    <a:moveTo>
                      <a:pt x="11" y="0"/>
                    </a:moveTo>
                    <a:lnTo>
                      <a:pt x="0" y="25"/>
                    </a:lnTo>
                    <a:lnTo>
                      <a:pt x="0" y="49"/>
                    </a:lnTo>
                    <a:lnTo>
                      <a:pt x="24" y="68"/>
                    </a:lnTo>
                    <a:lnTo>
                      <a:pt x="49" y="61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2" name="Freeform 447"/>
              <p:cNvSpPr>
                <a:spLocks/>
              </p:cNvSpPr>
              <p:nvPr/>
            </p:nvSpPr>
            <p:spPr bwMode="auto">
              <a:xfrm>
                <a:off x="1074" y="2336"/>
                <a:ext cx="265" cy="167"/>
              </a:xfrm>
              <a:custGeom>
                <a:avLst/>
                <a:gdLst>
                  <a:gd name="T0" fmla="*/ 259 w 797"/>
                  <a:gd name="T1" fmla="*/ 10 h 500"/>
                  <a:gd name="T2" fmla="*/ 253 w 797"/>
                  <a:gd name="T3" fmla="*/ 0 h 500"/>
                  <a:gd name="T4" fmla="*/ 0 w 797"/>
                  <a:gd name="T5" fmla="*/ 147 h 500"/>
                  <a:gd name="T6" fmla="*/ 13 w 797"/>
                  <a:gd name="T7" fmla="*/ 167 h 500"/>
                  <a:gd name="T8" fmla="*/ 265 w 797"/>
                  <a:gd name="T9" fmla="*/ 22 h 500"/>
                  <a:gd name="T10" fmla="*/ 259 w 797"/>
                  <a:gd name="T11" fmla="*/ 1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7"/>
                  <a:gd name="T19" fmla="*/ 0 h 500"/>
                  <a:gd name="T20" fmla="*/ 797 w 797"/>
                  <a:gd name="T21" fmla="*/ 500 h 5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7" h="500">
                    <a:moveTo>
                      <a:pt x="779" y="30"/>
                    </a:moveTo>
                    <a:lnTo>
                      <a:pt x="762" y="0"/>
                    </a:lnTo>
                    <a:lnTo>
                      <a:pt x="0" y="439"/>
                    </a:lnTo>
                    <a:lnTo>
                      <a:pt x="38" y="500"/>
                    </a:lnTo>
                    <a:lnTo>
                      <a:pt x="797" y="66"/>
                    </a:lnTo>
                    <a:lnTo>
                      <a:pt x="779" y="3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3" name="Freeform 448"/>
              <p:cNvSpPr>
                <a:spLocks/>
              </p:cNvSpPr>
              <p:nvPr/>
            </p:nvSpPr>
            <p:spPr bwMode="auto">
              <a:xfrm>
                <a:off x="1328" y="2336"/>
                <a:ext cx="17" cy="22"/>
              </a:xfrm>
              <a:custGeom>
                <a:avLst/>
                <a:gdLst>
                  <a:gd name="T0" fmla="*/ 11 w 53"/>
                  <a:gd name="T1" fmla="*/ 22 h 66"/>
                  <a:gd name="T2" fmla="*/ 17 w 53"/>
                  <a:gd name="T3" fmla="*/ 12 h 66"/>
                  <a:gd name="T4" fmla="*/ 15 w 53"/>
                  <a:gd name="T5" fmla="*/ 4 h 66"/>
                  <a:gd name="T6" fmla="*/ 10 w 53"/>
                  <a:gd name="T7" fmla="*/ 0 h 66"/>
                  <a:gd name="T8" fmla="*/ 0 w 53"/>
                  <a:gd name="T9" fmla="*/ 0 h 66"/>
                  <a:gd name="T10" fmla="*/ 11 w 53"/>
                  <a:gd name="T11" fmla="*/ 22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66"/>
                  <a:gd name="T20" fmla="*/ 53 w 53"/>
                  <a:gd name="T21" fmla="*/ 66 h 6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66">
                    <a:moveTo>
                      <a:pt x="35" y="66"/>
                    </a:moveTo>
                    <a:lnTo>
                      <a:pt x="53" y="36"/>
                    </a:lnTo>
                    <a:lnTo>
                      <a:pt x="47" y="13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35" y="6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4" name="Freeform 449"/>
              <p:cNvSpPr>
                <a:spLocks/>
              </p:cNvSpPr>
              <p:nvPr/>
            </p:nvSpPr>
            <p:spPr bwMode="auto">
              <a:xfrm>
                <a:off x="953" y="2414"/>
                <a:ext cx="195" cy="193"/>
              </a:xfrm>
              <a:custGeom>
                <a:avLst/>
                <a:gdLst>
                  <a:gd name="T0" fmla="*/ 99 w 585"/>
                  <a:gd name="T1" fmla="*/ 0 h 578"/>
                  <a:gd name="T2" fmla="*/ 117 w 585"/>
                  <a:gd name="T3" fmla="*/ 2 h 578"/>
                  <a:gd name="T4" fmla="*/ 135 w 585"/>
                  <a:gd name="T5" fmla="*/ 8 h 578"/>
                  <a:gd name="T6" fmla="*/ 151 w 585"/>
                  <a:gd name="T7" fmla="*/ 16 h 578"/>
                  <a:gd name="T8" fmla="*/ 167 w 585"/>
                  <a:gd name="T9" fmla="*/ 28 h 578"/>
                  <a:gd name="T10" fmla="*/ 179 w 585"/>
                  <a:gd name="T11" fmla="*/ 42 h 578"/>
                  <a:gd name="T12" fmla="*/ 187 w 585"/>
                  <a:gd name="T13" fmla="*/ 58 h 578"/>
                  <a:gd name="T14" fmla="*/ 193 w 585"/>
                  <a:gd name="T15" fmla="*/ 78 h 578"/>
                  <a:gd name="T16" fmla="*/ 195 w 585"/>
                  <a:gd name="T17" fmla="*/ 97 h 578"/>
                  <a:gd name="T18" fmla="*/ 193 w 585"/>
                  <a:gd name="T19" fmla="*/ 117 h 578"/>
                  <a:gd name="T20" fmla="*/ 187 w 585"/>
                  <a:gd name="T21" fmla="*/ 135 h 578"/>
                  <a:gd name="T22" fmla="*/ 179 w 585"/>
                  <a:gd name="T23" fmla="*/ 151 h 578"/>
                  <a:gd name="T24" fmla="*/ 167 w 585"/>
                  <a:gd name="T25" fmla="*/ 165 h 578"/>
                  <a:gd name="T26" fmla="*/ 151 w 585"/>
                  <a:gd name="T27" fmla="*/ 177 h 578"/>
                  <a:gd name="T28" fmla="*/ 135 w 585"/>
                  <a:gd name="T29" fmla="*/ 185 h 578"/>
                  <a:gd name="T30" fmla="*/ 117 w 585"/>
                  <a:gd name="T31" fmla="*/ 191 h 578"/>
                  <a:gd name="T32" fmla="*/ 99 w 585"/>
                  <a:gd name="T33" fmla="*/ 193 h 578"/>
                  <a:gd name="T34" fmla="*/ 78 w 585"/>
                  <a:gd name="T35" fmla="*/ 191 h 578"/>
                  <a:gd name="T36" fmla="*/ 60 w 585"/>
                  <a:gd name="T37" fmla="*/ 185 h 578"/>
                  <a:gd name="T38" fmla="*/ 44 w 585"/>
                  <a:gd name="T39" fmla="*/ 177 h 578"/>
                  <a:gd name="T40" fmla="*/ 28 w 585"/>
                  <a:gd name="T41" fmla="*/ 165 h 578"/>
                  <a:gd name="T42" fmla="*/ 16 w 585"/>
                  <a:gd name="T43" fmla="*/ 151 h 578"/>
                  <a:gd name="T44" fmla="*/ 8 w 585"/>
                  <a:gd name="T45" fmla="*/ 135 h 578"/>
                  <a:gd name="T46" fmla="*/ 2 w 585"/>
                  <a:gd name="T47" fmla="*/ 117 h 578"/>
                  <a:gd name="T48" fmla="*/ 0 w 585"/>
                  <a:gd name="T49" fmla="*/ 97 h 578"/>
                  <a:gd name="T50" fmla="*/ 2 w 585"/>
                  <a:gd name="T51" fmla="*/ 78 h 578"/>
                  <a:gd name="T52" fmla="*/ 8 w 585"/>
                  <a:gd name="T53" fmla="*/ 58 h 578"/>
                  <a:gd name="T54" fmla="*/ 16 w 585"/>
                  <a:gd name="T55" fmla="*/ 42 h 578"/>
                  <a:gd name="T56" fmla="*/ 28 w 585"/>
                  <a:gd name="T57" fmla="*/ 28 h 578"/>
                  <a:gd name="T58" fmla="*/ 44 w 585"/>
                  <a:gd name="T59" fmla="*/ 16 h 578"/>
                  <a:gd name="T60" fmla="*/ 60 w 585"/>
                  <a:gd name="T61" fmla="*/ 8 h 578"/>
                  <a:gd name="T62" fmla="*/ 78 w 585"/>
                  <a:gd name="T63" fmla="*/ 2 h 578"/>
                  <a:gd name="T64" fmla="*/ 99 w 585"/>
                  <a:gd name="T65" fmla="*/ 0 h 57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85"/>
                  <a:gd name="T100" fmla="*/ 0 h 578"/>
                  <a:gd name="T101" fmla="*/ 585 w 585"/>
                  <a:gd name="T102" fmla="*/ 578 h 57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85" h="578">
                    <a:moveTo>
                      <a:pt x="296" y="0"/>
                    </a:moveTo>
                    <a:lnTo>
                      <a:pt x="350" y="6"/>
                    </a:lnTo>
                    <a:lnTo>
                      <a:pt x="404" y="24"/>
                    </a:lnTo>
                    <a:lnTo>
                      <a:pt x="452" y="49"/>
                    </a:lnTo>
                    <a:lnTo>
                      <a:pt x="500" y="84"/>
                    </a:lnTo>
                    <a:lnTo>
                      <a:pt x="536" y="127"/>
                    </a:lnTo>
                    <a:lnTo>
                      <a:pt x="561" y="174"/>
                    </a:lnTo>
                    <a:lnTo>
                      <a:pt x="579" y="234"/>
                    </a:lnTo>
                    <a:lnTo>
                      <a:pt x="585" y="289"/>
                    </a:lnTo>
                    <a:lnTo>
                      <a:pt x="579" y="349"/>
                    </a:lnTo>
                    <a:lnTo>
                      <a:pt x="561" y="403"/>
                    </a:lnTo>
                    <a:lnTo>
                      <a:pt x="536" y="452"/>
                    </a:lnTo>
                    <a:lnTo>
                      <a:pt x="500" y="493"/>
                    </a:lnTo>
                    <a:lnTo>
                      <a:pt x="452" y="531"/>
                    </a:lnTo>
                    <a:lnTo>
                      <a:pt x="404" y="553"/>
                    </a:lnTo>
                    <a:lnTo>
                      <a:pt x="350" y="572"/>
                    </a:lnTo>
                    <a:lnTo>
                      <a:pt x="296" y="578"/>
                    </a:lnTo>
                    <a:lnTo>
                      <a:pt x="235" y="572"/>
                    </a:lnTo>
                    <a:lnTo>
                      <a:pt x="181" y="553"/>
                    </a:lnTo>
                    <a:lnTo>
                      <a:pt x="132" y="531"/>
                    </a:lnTo>
                    <a:lnTo>
                      <a:pt x="85" y="493"/>
                    </a:lnTo>
                    <a:lnTo>
                      <a:pt x="48" y="452"/>
                    </a:lnTo>
                    <a:lnTo>
                      <a:pt x="25" y="403"/>
                    </a:lnTo>
                    <a:lnTo>
                      <a:pt x="6" y="349"/>
                    </a:lnTo>
                    <a:lnTo>
                      <a:pt x="0" y="289"/>
                    </a:lnTo>
                    <a:lnTo>
                      <a:pt x="6" y="234"/>
                    </a:lnTo>
                    <a:lnTo>
                      <a:pt x="25" y="174"/>
                    </a:lnTo>
                    <a:lnTo>
                      <a:pt x="48" y="127"/>
                    </a:lnTo>
                    <a:lnTo>
                      <a:pt x="85" y="84"/>
                    </a:lnTo>
                    <a:lnTo>
                      <a:pt x="132" y="49"/>
                    </a:lnTo>
                    <a:lnTo>
                      <a:pt x="181" y="24"/>
                    </a:lnTo>
                    <a:lnTo>
                      <a:pt x="235" y="6"/>
                    </a:lnTo>
                    <a:lnTo>
                      <a:pt x="296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5" name="Freeform 450"/>
              <p:cNvSpPr>
                <a:spLocks/>
              </p:cNvSpPr>
              <p:nvPr/>
            </p:nvSpPr>
            <p:spPr bwMode="auto">
              <a:xfrm>
                <a:off x="1052" y="2410"/>
                <a:ext cx="100" cy="101"/>
              </a:xfrm>
              <a:custGeom>
                <a:avLst/>
                <a:gdLst>
                  <a:gd name="T0" fmla="*/ 100 w 301"/>
                  <a:gd name="T1" fmla="*/ 101 h 301"/>
                  <a:gd name="T2" fmla="*/ 98 w 301"/>
                  <a:gd name="T3" fmla="*/ 81 h 301"/>
                  <a:gd name="T4" fmla="*/ 92 w 301"/>
                  <a:gd name="T5" fmla="*/ 61 h 301"/>
                  <a:gd name="T6" fmla="*/ 82 w 301"/>
                  <a:gd name="T7" fmla="*/ 44 h 301"/>
                  <a:gd name="T8" fmla="*/ 70 w 301"/>
                  <a:gd name="T9" fmla="*/ 31 h 301"/>
                  <a:gd name="T10" fmla="*/ 54 w 301"/>
                  <a:gd name="T11" fmla="*/ 18 h 301"/>
                  <a:gd name="T12" fmla="*/ 38 w 301"/>
                  <a:gd name="T13" fmla="*/ 8 h 301"/>
                  <a:gd name="T14" fmla="*/ 20 w 301"/>
                  <a:gd name="T15" fmla="*/ 2 h 301"/>
                  <a:gd name="T16" fmla="*/ 0 w 301"/>
                  <a:gd name="T17" fmla="*/ 0 h 301"/>
                  <a:gd name="T18" fmla="*/ 0 w 301"/>
                  <a:gd name="T19" fmla="*/ 8 h 301"/>
                  <a:gd name="T20" fmla="*/ 18 w 301"/>
                  <a:gd name="T21" fmla="*/ 10 h 301"/>
                  <a:gd name="T22" fmla="*/ 34 w 301"/>
                  <a:gd name="T23" fmla="*/ 16 h 301"/>
                  <a:gd name="T24" fmla="*/ 50 w 301"/>
                  <a:gd name="T25" fmla="*/ 24 h 301"/>
                  <a:gd name="T26" fmla="*/ 64 w 301"/>
                  <a:gd name="T27" fmla="*/ 37 h 301"/>
                  <a:gd name="T28" fmla="*/ 76 w 301"/>
                  <a:gd name="T29" fmla="*/ 49 h 301"/>
                  <a:gd name="T30" fmla="*/ 84 w 301"/>
                  <a:gd name="T31" fmla="*/ 65 h 301"/>
                  <a:gd name="T32" fmla="*/ 90 w 301"/>
                  <a:gd name="T33" fmla="*/ 83 h 301"/>
                  <a:gd name="T34" fmla="*/ 92 w 301"/>
                  <a:gd name="T35" fmla="*/ 101 h 301"/>
                  <a:gd name="T36" fmla="*/ 100 w 301"/>
                  <a:gd name="T37" fmla="*/ 101 h 3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01"/>
                  <a:gd name="T59" fmla="*/ 301 w 301"/>
                  <a:gd name="T60" fmla="*/ 301 h 3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01">
                    <a:moveTo>
                      <a:pt x="301" y="301"/>
                    </a:moveTo>
                    <a:lnTo>
                      <a:pt x="295" y="241"/>
                    </a:lnTo>
                    <a:lnTo>
                      <a:pt x="278" y="181"/>
                    </a:lnTo>
                    <a:lnTo>
                      <a:pt x="247" y="132"/>
                    </a:lnTo>
                    <a:lnTo>
                      <a:pt x="210" y="91"/>
                    </a:lnTo>
                    <a:lnTo>
                      <a:pt x="163" y="55"/>
                    </a:lnTo>
                    <a:lnTo>
                      <a:pt x="114" y="25"/>
                    </a:lnTo>
                    <a:lnTo>
                      <a:pt x="60" y="6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54" y="30"/>
                    </a:lnTo>
                    <a:lnTo>
                      <a:pt x="103" y="48"/>
                    </a:lnTo>
                    <a:lnTo>
                      <a:pt x="150" y="72"/>
                    </a:lnTo>
                    <a:lnTo>
                      <a:pt x="193" y="109"/>
                    </a:lnTo>
                    <a:lnTo>
                      <a:pt x="229" y="145"/>
                    </a:lnTo>
                    <a:lnTo>
                      <a:pt x="253" y="194"/>
                    </a:lnTo>
                    <a:lnTo>
                      <a:pt x="270" y="246"/>
                    </a:lnTo>
                    <a:lnTo>
                      <a:pt x="278" y="301"/>
                    </a:lnTo>
                    <a:lnTo>
                      <a:pt x="301" y="3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6" name="Freeform 451"/>
              <p:cNvSpPr>
                <a:spLocks/>
              </p:cNvSpPr>
              <p:nvPr/>
            </p:nvSpPr>
            <p:spPr bwMode="auto">
              <a:xfrm>
                <a:off x="1052" y="2511"/>
                <a:ext cx="100" cy="102"/>
              </a:xfrm>
              <a:custGeom>
                <a:avLst/>
                <a:gdLst>
                  <a:gd name="T0" fmla="*/ 0 w 301"/>
                  <a:gd name="T1" fmla="*/ 102 h 307"/>
                  <a:gd name="T2" fmla="*/ 20 w 301"/>
                  <a:gd name="T3" fmla="*/ 98 h 307"/>
                  <a:gd name="T4" fmla="*/ 38 w 301"/>
                  <a:gd name="T5" fmla="*/ 92 h 307"/>
                  <a:gd name="T6" fmla="*/ 54 w 301"/>
                  <a:gd name="T7" fmla="*/ 84 h 307"/>
                  <a:gd name="T8" fmla="*/ 70 w 301"/>
                  <a:gd name="T9" fmla="*/ 72 h 307"/>
                  <a:gd name="T10" fmla="*/ 82 w 301"/>
                  <a:gd name="T11" fmla="*/ 56 h 307"/>
                  <a:gd name="T12" fmla="*/ 92 w 301"/>
                  <a:gd name="T13" fmla="*/ 40 h 307"/>
                  <a:gd name="T14" fmla="*/ 98 w 301"/>
                  <a:gd name="T15" fmla="*/ 20 h 307"/>
                  <a:gd name="T16" fmla="*/ 100 w 301"/>
                  <a:gd name="T17" fmla="*/ 0 h 307"/>
                  <a:gd name="T18" fmla="*/ 92 w 301"/>
                  <a:gd name="T19" fmla="*/ 0 h 307"/>
                  <a:gd name="T20" fmla="*/ 90 w 301"/>
                  <a:gd name="T21" fmla="*/ 18 h 307"/>
                  <a:gd name="T22" fmla="*/ 84 w 301"/>
                  <a:gd name="T23" fmla="*/ 36 h 307"/>
                  <a:gd name="T24" fmla="*/ 76 w 301"/>
                  <a:gd name="T25" fmla="*/ 52 h 307"/>
                  <a:gd name="T26" fmla="*/ 64 w 301"/>
                  <a:gd name="T27" fmla="*/ 66 h 307"/>
                  <a:gd name="T28" fmla="*/ 50 w 301"/>
                  <a:gd name="T29" fmla="*/ 78 h 307"/>
                  <a:gd name="T30" fmla="*/ 34 w 301"/>
                  <a:gd name="T31" fmla="*/ 84 h 307"/>
                  <a:gd name="T32" fmla="*/ 18 w 301"/>
                  <a:gd name="T33" fmla="*/ 90 h 307"/>
                  <a:gd name="T34" fmla="*/ 0 w 301"/>
                  <a:gd name="T35" fmla="*/ 92 h 307"/>
                  <a:gd name="T36" fmla="*/ 0 w 301"/>
                  <a:gd name="T37" fmla="*/ 102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1"/>
                  <a:gd name="T58" fmla="*/ 0 h 307"/>
                  <a:gd name="T59" fmla="*/ 301 w 301"/>
                  <a:gd name="T60" fmla="*/ 307 h 3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1" h="307">
                    <a:moveTo>
                      <a:pt x="0" y="307"/>
                    </a:moveTo>
                    <a:lnTo>
                      <a:pt x="60" y="294"/>
                    </a:lnTo>
                    <a:lnTo>
                      <a:pt x="114" y="277"/>
                    </a:lnTo>
                    <a:lnTo>
                      <a:pt x="163" y="253"/>
                    </a:lnTo>
                    <a:lnTo>
                      <a:pt x="210" y="217"/>
                    </a:lnTo>
                    <a:lnTo>
                      <a:pt x="247" y="169"/>
                    </a:lnTo>
                    <a:lnTo>
                      <a:pt x="278" y="120"/>
                    </a:lnTo>
                    <a:lnTo>
                      <a:pt x="295" y="60"/>
                    </a:lnTo>
                    <a:lnTo>
                      <a:pt x="301" y="0"/>
                    </a:lnTo>
                    <a:lnTo>
                      <a:pt x="278" y="0"/>
                    </a:lnTo>
                    <a:lnTo>
                      <a:pt x="270" y="54"/>
                    </a:lnTo>
                    <a:lnTo>
                      <a:pt x="253" y="109"/>
                    </a:lnTo>
                    <a:lnTo>
                      <a:pt x="229" y="157"/>
                    </a:lnTo>
                    <a:lnTo>
                      <a:pt x="193" y="199"/>
                    </a:lnTo>
                    <a:lnTo>
                      <a:pt x="150" y="234"/>
                    </a:lnTo>
                    <a:lnTo>
                      <a:pt x="103" y="253"/>
                    </a:lnTo>
                    <a:lnTo>
                      <a:pt x="54" y="272"/>
                    </a:lnTo>
                    <a:lnTo>
                      <a:pt x="0" y="277"/>
                    </a:lnTo>
                    <a:lnTo>
                      <a:pt x="0" y="3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7" name="Freeform 452"/>
              <p:cNvSpPr>
                <a:spLocks/>
              </p:cNvSpPr>
              <p:nvPr/>
            </p:nvSpPr>
            <p:spPr bwMode="auto">
              <a:xfrm>
                <a:off x="949" y="2511"/>
                <a:ext cx="103" cy="102"/>
              </a:xfrm>
              <a:custGeom>
                <a:avLst/>
                <a:gdLst>
                  <a:gd name="T0" fmla="*/ 0 w 309"/>
                  <a:gd name="T1" fmla="*/ 0 h 307"/>
                  <a:gd name="T2" fmla="*/ 3 w 309"/>
                  <a:gd name="T3" fmla="*/ 20 h 307"/>
                  <a:gd name="T4" fmla="*/ 8 w 309"/>
                  <a:gd name="T5" fmla="*/ 40 h 307"/>
                  <a:gd name="T6" fmla="*/ 18 w 309"/>
                  <a:gd name="T7" fmla="*/ 56 h 307"/>
                  <a:gd name="T8" fmla="*/ 31 w 309"/>
                  <a:gd name="T9" fmla="*/ 72 h 307"/>
                  <a:gd name="T10" fmla="*/ 46 w 309"/>
                  <a:gd name="T11" fmla="*/ 84 h 307"/>
                  <a:gd name="T12" fmla="*/ 63 w 309"/>
                  <a:gd name="T13" fmla="*/ 92 h 307"/>
                  <a:gd name="T14" fmla="*/ 81 w 309"/>
                  <a:gd name="T15" fmla="*/ 98 h 307"/>
                  <a:gd name="T16" fmla="*/ 103 w 309"/>
                  <a:gd name="T17" fmla="*/ 102 h 307"/>
                  <a:gd name="T18" fmla="*/ 103 w 309"/>
                  <a:gd name="T19" fmla="*/ 92 h 307"/>
                  <a:gd name="T20" fmla="*/ 83 w 309"/>
                  <a:gd name="T21" fmla="*/ 90 h 307"/>
                  <a:gd name="T22" fmla="*/ 67 w 309"/>
                  <a:gd name="T23" fmla="*/ 84 h 307"/>
                  <a:gd name="T24" fmla="*/ 51 w 309"/>
                  <a:gd name="T25" fmla="*/ 78 h 307"/>
                  <a:gd name="T26" fmla="*/ 36 w 309"/>
                  <a:gd name="T27" fmla="*/ 66 h 307"/>
                  <a:gd name="T28" fmla="*/ 24 w 309"/>
                  <a:gd name="T29" fmla="*/ 52 h 307"/>
                  <a:gd name="T30" fmla="*/ 16 w 309"/>
                  <a:gd name="T31" fmla="*/ 36 h 307"/>
                  <a:gd name="T32" fmla="*/ 10 w 309"/>
                  <a:gd name="T33" fmla="*/ 18 h 307"/>
                  <a:gd name="T34" fmla="*/ 8 w 309"/>
                  <a:gd name="T35" fmla="*/ 0 h 307"/>
                  <a:gd name="T36" fmla="*/ 0 w 309"/>
                  <a:gd name="T37" fmla="*/ 0 h 30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9"/>
                  <a:gd name="T58" fmla="*/ 0 h 307"/>
                  <a:gd name="T59" fmla="*/ 309 w 309"/>
                  <a:gd name="T60" fmla="*/ 307 h 30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9" h="307">
                    <a:moveTo>
                      <a:pt x="0" y="0"/>
                    </a:moveTo>
                    <a:lnTo>
                      <a:pt x="8" y="60"/>
                    </a:lnTo>
                    <a:lnTo>
                      <a:pt x="25" y="120"/>
                    </a:lnTo>
                    <a:lnTo>
                      <a:pt x="55" y="169"/>
                    </a:lnTo>
                    <a:lnTo>
                      <a:pt x="92" y="217"/>
                    </a:lnTo>
                    <a:lnTo>
                      <a:pt x="139" y="253"/>
                    </a:lnTo>
                    <a:lnTo>
                      <a:pt x="188" y="277"/>
                    </a:lnTo>
                    <a:lnTo>
                      <a:pt x="243" y="294"/>
                    </a:lnTo>
                    <a:lnTo>
                      <a:pt x="309" y="307"/>
                    </a:lnTo>
                    <a:lnTo>
                      <a:pt x="309" y="277"/>
                    </a:lnTo>
                    <a:lnTo>
                      <a:pt x="248" y="272"/>
                    </a:lnTo>
                    <a:lnTo>
                      <a:pt x="200" y="253"/>
                    </a:lnTo>
                    <a:lnTo>
                      <a:pt x="152" y="234"/>
                    </a:lnTo>
                    <a:lnTo>
                      <a:pt x="109" y="199"/>
                    </a:lnTo>
                    <a:lnTo>
                      <a:pt x="73" y="157"/>
                    </a:lnTo>
                    <a:lnTo>
                      <a:pt x="49" y="109"/>
                    </a:lnTo>
                    <a:lnTo>
                      <a:pt x="30" y="54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8" name="Freeform 453"/>
              <p:cNvSpPr>
                <a:spLocks/>
              </p:cNvSpPr>
              <p:nvPr/>
            </p:nvSpPr>
            <p:spPr bwMode="auto">
              <a:xfrm>
                <a:off x="949" y="2410"/>
                <a:ext cx="103" cy="101"/>
              </a:xfrm>
              <a:custGeom>
                <a:avLst/>
                <a:gdLst>
                  <a:gd name="T0" fmla="*/ 103 w 309"/>
                  <a:gd name="T1" fmla="*/ 0 h 301"/>
                  <a:gd name="T2" fmla="*/ 81 w 309"/>
                  <a:gd name="T3" fmla="*/ 2 h 301"/>
                  <a:gd name="T4" fmla="*/ 63 w 309"/>
                  <a:gd name="T5" fmla="*/ 8 h 301"/>
                  <a:gd name="T6" fmla="*/ 46 w 309"/>
                  <a:gd name="T7" fmla="*/ 18 h 301"/>
                  <a:gd name="T8" fmla="*/ 31 w 309"/>
                  <a:gd name="T9" fmla="*/ 31 h 301"/>
                  <a:gd name="T10" fmla="*/ 18 w 309"/>
                  <a:gd name="T11" fmla="*/ 44 h 301"/>
                  <a:gd name="T12" fmla="*/ 8 w 309"/>
                  <a:gd name="T13" fmla="*/ 61 h 301"/>
                  <a:gd name="T14" fmla="*/ 3 w 309"/>
                  <a:gd name="T15" fmla="*/ 81 h 301"/>
                  <a:gd name="T16" fmla="*/ 0 w 309"/>
                  <a:gd name="T17" fmla="*/ 101 h 301"/>
                  <a:gd name="T18" fmla="*/ 8 w 309"/>
                  <a:gd name="T19" fmla="*/ 101 h 301"/>
                  <a:gd name="T20" fmla="*/ 10 w 309"/>
                  <a:gd name="T21" fmla="*/ 83 h 301"/>
                  <a:gd name="T22" fmla="*/ 16 w 309"/>
                  <a:gd name="T23" fmla="*/ 65 h 301"/>
                  <a:gd name="T24" fmla="*/ 24 w 309"/>
                  <a:gd name="T25" fmla="*/ 49 h 301"/>
                  <a:gd name="T26" fmla="*/ 36 w 309"/>
                  <a:gd name="T27" fmla="*/ 37 h 301"/>
                  <a:gd name="T28" fmla="*/ 51 w 309"/>
                  <a:gd name="T29" fmla="*/ 24 h 301"/>
                  <a:gd name="T30" fmla="*/ 67 w 309"/>
                  <a:gd name="T31" fmla="*/ 16 h 301"/>
                  <a:gd name="T32" fmla="*/ 83 w 309"/>
                  <a:gd name="T33" fmla="*/ 10 h 301"/>
                  <a:gd name="T34" fmla="*/ 103 w 309"/>
                  <a:gd name="T35" fmla="*/ 8 h 301"/>
                  <a:gd name="T36" fmla="*/ 103 w 309"/>
                  <a:gd name="T37" fmla="*/ 0 h 30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09"/>
                  <a:gd name="T58" fmla="*/ 0 h 301"/>
                  <a:gd name="T59" fmla="*/ 309 w 309"/>
                  <a:gd name="T60" fmla="*/ 301 h 30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09" h="301">
                    <a:moveTo>
                      <a:pt x="309" y="0"/>
                    </a:moveTo>
                    <a:lnTo>
                      <a:pt x="243" y="6"/>
                    </a:lnTo>
                    <a:lnTo>
                      <a:pt x="188" y="25"/>
                    </a:lnTo>
                    <a:lnTo>
                      <a:pt x="139" y="55"/>
                    </a:lnTo>
                    <a:lnTo>
                      <a:pt x="92" y="91"/>
                    </a:lnTo>
                    <a:lnTo>
                      <a:pt x="55" y="132"/>
                    </a:lnTo>
                    <a:lnTo>
                      <a:pt x="25" y="181"/>
                    </a:lnTo>
                    <a:lnTo>
                      <a:pt x="8" y="241"/>
                    </a:lnTo>
                    <a:lnTo>
                      <a:pt x="0" y="301"/>
                    </a:lnTo>
                    <a:lnTo>
                      <a:pt x="25" y="301"/>
                    </a:lnTo>
                    <a:lnTo>
                      <a:pt x="30" y="246"/>
                    </a:lnTo>
                    <a:lnTo>
                      <a:pt x="49" y="194"/>
                    </a:lnTo>
                    <a:lnTo>
                      <a:pt x="73" y="145"/>
                    </a:lnTo>
                    <a:lnTo>
                      <a:pt x="109" y="109"/>
                    </a:lnTo>
                    <a:lnTo>
                      <a:pt x="152" y="72"/>
                    </a:lnTo>
                    <a:lnTo>
                      <a:pt x="200" y="48"/>
                    </a:lnTo>
                    <a:lnTo>
                      <a:pt x="248" y="30"/>
                    </a:lnTo>
                    <a:lnTo>
                      <a:pt x="309" y="25"/>
                    </a:ln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9" name="Line 454"/>
              <p:cNvSpPr>
                <a:spLocks noChangeShapeType="1"/>
              </p:cNvSpPr>
              <p:nvPr/>
            </p:nvSpPr>
            <p:spPr bwMode="auto">
              <a:xfrm>
                <a:off x="982" y="2442"/>
                <a:ext cx="136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0" name="Line 455"/>
              <p:cNvSpPr>
                <a:spLocks noChangeShapeType="1"/>
              </p:cNvSpPr>
              <p:nvPr/>
            </p:nvSpPr>
            <p:spPr bwMode="auto">
              <a:xfrm flipV="1">
                <a:off x="982" y="2442"/>
                <a:ext cx="138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1" name="Line 456"/>
              <p:cNvSpPr>
                <a:spLocks noChangeShapeType="1"/>
              </p:cNvSpPr>
              <p:nvPr/>
            </p:nvSpPr>
            <p:spPr bwMode="auto">
              <a:xfrm>
                <a:off x="3257" y="2001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2" name="Line 457"/>
              <p:cNvSpPr>
                <a:spLocks noChangeShapeType="1"/>
              </p:cNvSpPr>
              <p:nvPr/>
            </p:nvSpPr>
            <p:spPr bwMode="auto">
              <a:xfrm flipH="1" flipV="1">
                <a:off x="3241" y="1969"/>
                <a:ext cx="1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3" name="Line 458"/>
              <p:cNvSpPr>
                <a:spLocks noChangeShapeType="1"/>
              </p:cNvSpPr>
              <p:nvPr/>
            </p:nvSpPr>
            <p:spPr bwMode="auto">
              <a:xfrm flipV="1">
                <a:off x="3356" y="1776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4" name="Line 459"/>
              <p:cNvSpPr>
                <a:spLocks noChangeShapeType="1"/>
              </p:cNvSpPr>
              <p:nvPr/>
            </p:nvSpPr>
            <p:spPr bwMode="auto">
              <a:xfrm flipV="1">
                <a:off x="3257" y="1776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5" name="Line 460"/>
              <p:cNvSpPr>
                <a:spLocks noChangeShapeType="1"/>
              </p:cNvSpPr>
              <p:nvPr/>
            </p:nvSpPr>
            <p:spPr bwMode="auto">
              <a:xfrm flipV="1">
                <a:off x="3241" y="1744"/>
                <a:ext cx="1" cy="2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6" name="Line 461"/>
              <p:cNvSpPr>
                <a:spLocks noChangeShapeType="1"/>
              </p:cNvSpPr>
              <p:nvPr/>
            </p:nvSpPr>
            <p:spPr bwMode="auto">
              <a:xfrm>
                <a:off x="3257" y="1776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7" name="Line 462"/>
              <p:cNvSpPr>
                <a:spLocks noChangeShapeType="1"/>
              </p:cNvSpPr>
              <p:nvPr/>
            </p:nvSpPr>
            <p:spPr bwMode="auto">
              <a:xfrm>
                <a:off x="3241" y="1744"/>
                <a:ext cx="98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8" name="Line 463"/>
              <p:cNvSpPr>
                <a:spLocks noChangeShapeType="1"/>
              </p:cNvSpPr>
              <p:nvPr/>
            </p:nvSpPr>
            <p:spPr bwMode="auto">
              <a:xfrm flipH="1" flipV="1">
                <a:off x="3241" y="1744"/>
                <a:ext cx="1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9" name="Line 464"/>
              <p:cNvSpPr>
                <a:spLocks noChangeShapeType="1"/>
              </p:cNvSpPr>
              <p:nvPr/>
            </p:nvSpPr>
            <p:spPr bwMode="auto">
              <a:xfrm flipH="1" flipV="1">
                <a:off x="3339" y="174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0" name="Line 465"/>
              <p:cNvSpPr>
                <a:spLocks noChangeShapeType="1"/>
              </p:cNvSpPr>
              <p:nvPr/>
            </p:nvSpPr>
            <p:spPr bwMode="auto">
              <a:xfrm flipH="1">
                <a:off x="3263" y="1770"/>
                <a:ext cx="8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1" name="Line 466"/>
              <p:cNvSpPr>
                <a:spLocks noChangeShapeType="1"/>
              </p:cNvSpPr>
              <p:nvPr/>
            </p:nvSpPr>
            <p:spPr bwMode="auto">
              <a:xfrm flipH="1" flipV="1">
                <a:off x="3332" y="1748"/>
                <a:ext cx="1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2" name="Line 467"/>
              <p:cNvSpPr>
                <a:spLocks noChangeShapeType="1"/>
              </p:cNvSpPr>
              <p:nvPr/>
            </p:nvSpPr>
            <p:spPr bwMode="auto">
              <a:xfrm flipH="1">
                <a:off x="3253" y="1748"/>
                <a:ext cx="7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3" name="Line 468"/>
              <p:cNvSpPr>
                <a:spLocks noChangeShapeType="1"/>
              </p:cNvSpPr>
              <p:nvPr/>
            </p:nvSpPr>
            <p:spPr bwMode="auto">
              <a:xfrm flipH="1" flipV="1">
                <a:off x="3253" y="1748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4" name="Line 469"/>
              <p:cNvSpPr>
                <a:spLocks noChangeShapeType="1"/>
              </p:cNvSpPr>
              <p:nvPr/>
            </p:nvSpPr>
            <p:spPr bwMode="auto">
              <a:xfrm>
                <a:off x="3332" y="1748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5" name="Freeform 470"/>
              <p:cNvSpPr>
                <a:spLocks/>
              </p:cNvSpPr>
              <p:nvPr/>
            </p:nvSpPr>
            <p:spPr bwMode="auto">
              <a:xfrm>
                <a:off x="2699" y="2294"/>
                <a:ext cx="143" cy="183"/>
              </a:xfrm>
              <a:custGeom>
                <a:avLst/>
                <a:gdLst>
                  <a:gd name="T0" fmla="*/ 0 w 429"/>
                  <a:gd name="T1" fmla="*/ 105 h 548"/>
                  <a:gd name="T2" fmla="*/ 100 w 429"/>
                  <a:gd name="T3" fmla="*/ 183 h 548"/>
                  <a:gd name="T4" fmla="*/ 108 w 429"/>
                  <a:gd name="T5" fmla="*/ 175 h 548"/>
                  <a:gd name="T6" fmla="*/ 117 w 429"/>
                  <a:gd name="T7" fmla="*/ 165 h 548"/>
                  <a:gd name="T8" fmla="*/ 123 w 429"/>
                  <a:gd name="T9" fmla="*/ 155 h 548"/>
                  <a:gd name="T10" fmla="*/ 129 w 429"/>
                  <a:gd name="T11" fmla="*/ 145 h 548"/>
                  <a:gd name="T12" fmla="*/ 135 w 429"/>
                  <a:gd name="T13" fmla="*/ 133 h 548"/>
                  <a:gd name="T14" fmla="*/ 139 w 429"/>
                  <a:gd name="T15" fmla="*/ 121 h 548"/>
                  <a:gd name="T16" fmla="*/ 141 w 429"/>
                  <a:gd name="T17" fmla="*/ 107 h 548"/>
                  <a:gd name="T18" fmla="*/ 143 w 429"/>
                  <a:gd name="T19" fmla="*/ 93 h 548"/>
                  <a:gd name="T20" fmla="*/ 143 w 429"/>
                  <a:gd name="T21" fmla="*/ 78 h 548"/>
                  <a:gd name="T22" fmla="*/ 141 w 429"/>
                  <a:gd name="T23" fmla="*/ 66 h 548"/>
                  <a:gd name="T24" fmla="*/ 137 w 429"/>
                  <a:gd name="T25" fmla="*/ 52 h 548"/>
                  <a:gd name="T26" fmla="*/ 133 w 429"/>
                  <a:gd name="T27" fmla="*/ 42 h 548"/>
                  <a:gd name="T28" fmla="*/ 125 w 429"/>
                  <a:gd name="T29" fmla="*/ 30 h 548"/>
                  <a:gd name="T30" fmla="*/ 119 w 429"/>
                  <a:gd name="T31" fmla="*/ 20 h 548"/>
                  <a:gd name="T32" fmla="*/ 108 w 429"/>
                  <a:gd name="T33" fmla="*/ 10 h 548"/>
                  <a:gd name="T34" fmla="*/ 98 w 429"/>
                  <a:gd name="T35" fmla="*/ 0 h 548"/>
                  <a:gd name="T36" fmla="*/ 6 w 429"/>
                  <a:gd name="T37" fmla="*/ 101 h 548"/>
                  <a:gd name="T38" fmla="*/ 0 w 429"/>
                  <a:gd name="T39" fmla="*/ 105 h 54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429"/>
                  <a:gd name="T61" fmla="*/ 0 h 548"/>
                  <a:gd name="T62" fmla="*/ 429 w 429"/>
                  <a:gd name="T63" fmla="*/ 548 h 54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429" h="548">
                    <a:moveTo>
                      <a:pt x="0" y="314"/>
                    </a:moveTo>
                    <a:lnTo>
                      <a:pt x="301" y="548"/>
                    </a:lnTo>
                    <a:lnTo>
                      <a:pt x="325" y="524"/>
                    </a:lnTo>
                    <a:lnTo>
                      <a:pt x="350" y="494"/>
                    </a:lnTo>
                    <a:lnTo>
                      <a:pt x="368" y="464"/>
                    </a:lnTo>
                    <a:lnTo>
                      <a:pt x="386" y="434"/>
                    </a:lnTo>
                    <a:lnTo>
                      <a:pt x="404" y="397"/>
                    </a:lnTo>
                    <a:lnTo>
                      <a:pt x="416" y="361"/>
                    </a:lnTo>
                    <a:lnTo>
                      <a:pt x="423" y="319"/>
                    </a:lnTo>
                    <a:lnTo>
                      <a:pt x="429" y="277"/>
                    </a:lnTo>
                    <a:lnTo>
                      <a:pt x="429" y="235"/>
                    </a:lnTo>
                    <a:lnTo>
                      <a:pt x="423" y="199"/>
                    </a:lnTo>
                    <a:lnTo>
                      <a:pt x="410" y="156"/>
                    </a:lnTo>
                    <a:lnTo>
                      <a:pt x="399" y="126"/>
                    </a:lnTo>
                    <a:lnTo>
                      <a:pt x="374" y="91"/>
                    </a:lnTo>
                    <a:lnTo>
                      <a:pt x="356" y="61"/>
                    </a:lnTo>
                    <a:lnTo>
                      <a:pt x="325" y="30"/>
                    </a:lnTo>
                    <a:lnTo>
                      <a:pt x="295" y="0"/>
                    </a:lnTo>
                    <a:lnTo>
                      <a:pt x="19" y="301"/>
                    </a:lnTo>
                    <a:lnTo>
                      <a:pt x="0" y="31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6" name="Freeform 471"/>
              <p:cNvSpPr>
                <a:spLocks/>
              </p:cNvSpPr>
              <p:nvPr/>
            </p:nvSpPr>
            <p:spPr bwMode="auto">
              <a:xfrm>
                <a:off x="2697" y="2396"/>
                <a:ext cx="104" cy="86"/>
              </a:xfrm>
              <a:custGeom>
                <a:avLst/>
                <a:gdLst>
                  <a:gd name="T0" fmla="*/ 98 w 314"/>
                  <a:gd name="T1" fmla="*/ 79 h 258"/>
                  <a:gd name="T2" fmla="*/ 104 w 314"/>
                  <a:gd name="T3" fmla="*/ 79 h 258"/>
                  <a:gd name="T4" fmla="*/ 4 w 314"/>
                  <a:gd name="T5" fmla="*/ 0 h 258"/>
                  <a:gd name="T6" fmla="*/ 0 w 314"/>
                  <a:gd name="T7" fmla="*/ 6 h 258"/>
                  <a:gd name="T8" fmla="*/ 100 w 314"/>
                  <a:gd name="T9" fmla="*/ 84 h 258"/>
                  <a:gd name="T10" fmla="*/ 104 w 314"/>
                  <a:gd name="T11" fmla="*/ 84 h 258"/>
                  <a:gd name="T12" fmla="*/ 100 w 314"/>
                  <a:gd name="T13" fmla="*/ 84 h 258"/>
                  <a:gd name="T14" fmla="*/ 102 w 314"/>
                  <a:gd name="T15" fmla="*/ 86 h 258"/>
                  <a:gd name="T16" fmla="*/ 104 w 314"/>
                  <a:gd name="T17" fmla="*/ 84 h 258"/>
                  <a:gd name="T18" fmla="*/ 98 w 314"/>
                  <a:gd name="T19" fmla="*/ 79 h 2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4"/>
                  <a:gd name="T31" fmla="*/ 0 h 258"/>
                  <a:gd name="T32" fmla="*/ 314 w 314"/>
                  <a:gd name="T33" fmla="*/ 258 h 2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4" h="258">
                    <a:moveTo>
                      <a:pt x="296" y="236"/>
                    </a:moveTo>
                    <a:lnTo>
                      <a:pt x="314" y="236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301" y="253"/>
                    </a:lnTo>
                    <a:lnTo>
                      <a:pt x="314" y="253"/>
                    </a:lnTo>
                    <a:lnTo>
                      <a:pt x="301" y="253"/>
                    </a:lnTo>
                    <a:lnTo>
                      <a:pt x="307" y="258"/>
                    </a:lnTo>
                    <a:lnTo>
                      <a:pt x="314" y="253"/>
                    </a:lnTo>
                    <a:lnTo>
                      <a:pt x="296" y="2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7" name="Freeform 472"/>
              <p:cNvSpPr>
                <a:spLocks/>
              </p:cNvSpPr>
              <p:nvPr/>
            </p:nvSpPr>
            <p:spPr bwMode="auto">
              <a:xfrm>
                <a:off x="2795" y="2386"/>
                <a:ext cx="50" cy="95"/>
              </a:xfrm>
              <a:custGeom>
                <a:avLst/>
                <a:gdLst>
                  <a:gd name="T0" fmla="*/ 42 w 150"/>
                  <a:gd name="T1" fmla="*/ 0 h 283"/>
                  <a:gd name="T2" fmla="*/ 40 w 150"/>
                  <a:gd name="T3" fmla="*/ 14 h 283"/>
                  <a:gd name="T4" fmla="*/ 38 w 150"/>
                  <a:gd name="T5" fmla="*/ 26 h 283"/>
                  <a:gd name="T6" fmla="*/ 34 w 150"/>
                  <a:gd name="T7" fmla="*/ 40 h 283"/>
                  <a:gd name="T8" fmla="*/ 28 w 150"/>
                  <a:gd name="T9" fmla="*/ 51 h 283"/>
                  <a:gd name="T10" fmla="*/ 24 w 150"/>
                  <a:gd name="T11" fmla="*/ 61 h 283"/>
                  <a:gd name="T12" fmla="*/ 16 w 150"/>
                  <a:gd name="T13" fmla="*/ 71 h 283"/>
                  <a:gd name="T14" fmla="*/ 8 w 150"/>
                  <a:gd name="T15" fmla="*/ 79 h 283"/>
                  <a:gd name="T16" fmla="*/ 0 w 150"/>
                  <a:gd name="T17" fmla="*/ 89 h 283"/>
                  <a:gd name="T18" fmla="*/ 6 w 150"/>
                  <a:gd name="T19" fmla="*/ 95 h 283"/>
                  <a:gd name="T20" fmla="*/ 14 w 150"/>
                  <a:gd name="T21" fmla="*/ 85 h 283"/>
                  <a:gd name="T22" fmla="*/ 22 w 150"/>
                  <a:gd name="T23" fmla="*/ 75 h 283"/>
                  <a:gd name="T24" fmla="*/ 30 w 150"/>
                  <a:gd name="T25" fmla="*/ 65 h 283"/>
                  <a:gd name="T26" fmla="*/ 36 w 150"/>
                  <a:gd name="T27" fmla="*/ 55 h 283"/>
                  <a:gd name="T28" fmla="*/ 42 w 150"/>
                  <a:gd name="T29" fmla="*/ 43 h 283"/>
                  <a:gd name="T30" fmla="*/ 46 w 150"/>
                  <a:gd name="T31" fmla="*/ 28 h 283"/>
                  <a:gd name="T32" fmla="*/ 48 w 150"/>
                  <a:gd name="T33" fmla="*/ 16 h 283"/>
                  <a:gd name="T34" fmla="*/ 50 w 150"/>
                  <a:gd name="T35" fmla="*/ 0 h 283"/>
                  <a:gd name="T36" fmla="*/ 42 w 150"/>
                  <a:gd name="T37" fmla="*/ 0 h 28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0"/>
                  <a:gd name="T58" fmla="*/ 0 h 283"/>
                  <a:gd name="T59" fmla="*/ 150 w 150"/>
                  <a:gd name="T60" fmla="*/ 283 h 28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0" h="283">
                    <a:moveTo>
                      <a:pt x="126" y="0"/>
                    </a:moveTo>
                    <a:lnTo>
                      <a:pt x="120" y="42"/>
                    </a:lnTo>
                    <a:lnTo>
                      <a:pt x="114" y="78"/>
                    </a:lnTo>
                    <a:lnTo>
                      <a:pt x="101" y="120"/>
                    </a:lnTo>
                    <a:lnTo>
                      <a:pt x="84" y="151"/>
                    </a:lnTo>
                    <a:lnTo>
                      <a:pt x="71" y="181"/>
                    </a:lnTo>
                    <a:lnTo>
                      <a:pt x="48" y="211"/>
                    </a:lnTo>
                    <a:lnTo>
                      <a:pt x="24" y="234"/>
                    </a:lnTo>
                    <a:lnTo>
                      <a:pt x="0" y="266"/>
                    </a:lnTo>
                    <a:lnTo>
                      <a:pt x="18" y="283"/>
                    </a:lnTo>
                    <a:lnTo>
                      <a:pt x="41" y="253"/>
                    </a:lnTo>
                    <a:lnTo>
                      <a:pt x="66" y="223"/>
                    </a:lnTo>
                    <a:lnTo>
                      <a:pt x="90" y="193"/>
                    </a:lnTo>
                    <a:lnTo>
                      <a:pt x="109" y="163"/>
                    </a:lnTo>
                    <a:lnTo>
                      <a:pt x="126" y="127"/>
                    </a:lnTo>
                    <a:lnTo>
                      <a:pt x="139" y="84"/>
                    </a:lnTo>
                    <a:lnTo>
                      <a:pt x="144" y="48"/>
                    </a:lnTo>
                    <a:lnTo>
                      <a:pt x="150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8" name="Freeform 473"/>
              <p:cNvSpPr>
                <a:spLocks/>
              </p:cNvSpPr>
              <p:nvPr/>
            </p:nvSpPr>
            <p:spPr bwMode="auto">
              <a:xfrm>
                <a:off x="2795" y="2288"/>
                <a:ext cx="50" cy="98"/>
              </a:xfrm>
              <a:custGeom>
                <a:avLst/>
                <a:gdLst>
                  <a:gd name="T0" fmla="*/ 6 w 150"/>
                  <a:gd name="T1" fmla="*/ 10 h 295"/>
                  <a:gd name="T2" fmla="*/ 0 w 150"/>
                  <a:gd name="T3" fmla="*/ 10 h 295"/>
                  <a:gd name="T4" fmla="*/ 10 w 150"/>
                  <a:gd name="T5" fmla="*/ 18 h 295"/>
                  <a:gd name="T6" fmla="*/ 18 w 150"/>
                  <a:gd name="T7" fmla="*/ 28 h 295"/>
                  <a:gd name="T8" fmla="*/ 26 w 150"/>
                  <a:gd name="T9" fmla="*/ 38 h 295"/>
                  <a:gd name="T10" fmla="*/ 30 w 150"/>
                  <a:gd name="T11" fmla="*/ 50 h 295"/>
                  <a:gd name="T12" fmla="*/ 36 w 150"/>
                  <a:gd name="T13" fmla="*/ 60 h 295"/>
                  <a:gd name="T14" fmla="*/ 40 w 150"/>
                  <a:gd name="T15" fmla="*/ 74 h 295"/>
                  <a:gd name="T16" fmla="*/ 42 w 150"/>
                  <a:gd name="T17" fmla="*/ 84 h 295"/>
                  <a:gd name="T18" fmla="*/ 42 w 150"/>
                  <a:gd name="T19" fmla="*/ 98 h 295"/>
                  <a:gd name="T20" fmla="*/ 50 w 150"/>
                  <a:gd name="T21" fmla="*/ 98 h 295"/>
                  <a:gd name="T22" fmla="*/ 50 w 150"/>
                  <a:gd name="T23" fmla="*/ 84 h 295"/>
                  <a:gd name="T24" fmla="*/ 48 w 150"/>
                  <a:gd name="T25" fmla="*/ 72 h 295"/>
                  <a:gd name="T26" fmla="*/ 44 w 150"/>
                  <a:gd name="T27" fmla="*/ 58 h 295"/>
                  <a:gd name="T28" fmla="*/ 40 w 150"/>
                  <a:gd name="T29" fmla="*/ 46 h 295"/>
                  <a:gd name="T30" fmla="*/ 32 w 150"/>
                  <a:gd name="T31" fmla="*/ 34 h 295"/>
                  <a:gd name="T32" fmla="*/ 24 w 150"/>
                  <a:gd name="T33" fmla="*/ 24 h 295"/>
                  <a:gd name="T34" fmla="*/ 16 w 150"/>
                  <a:gd name="T35" fmla="*/ 12 h 295"/>
                  <a:gd name="T36" fmla="*/ 6 w 150"/>
                  <a:gd name="T37" fmla="*/ 4 h 295"/>
                  <a:gd name="T38" fmla="*/ 0 w 150"/>
                  <a:gd name="T39" fmla="*/ 4 h 295"/>
                  <a:gd name="T40" fmla="*/ 6 w 150"/>
                  <a:gd name="T41" fmla="*/ 4 h 295"/>
                  <a:gd name="T42" fmla="*/ 2 w 150"/>
                  <a:gd name="T43" fmla="*/ 0 h 295"/>
                  <a:gd name="T44" fmla="*/ 0 w 150"/>
                  <a:gd name="T45" fmla="*/ 4 h 295"/>
                  <a:gd name="T46" fmla="*/ 6 w 150"/>
                  <a:gd name="T47" fmla="*/ 10 h 29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95"/>
                  <a:gd name="T74" fmla="*/ 150 w 150"/>
                  <a:gd name="T75" fmla="*/ 295 h 29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95">
                    <a:moveTo>
                      <a:pt x="18" y="30"/>
                    </a:moveTo>
                    <a:lnTo>
                      <a:pt x="0" y="30"/>
                    </a:lnTo>
                    <a:lnTo>
                      <a:pt x="30" y="54"/>
                    </a:lnTo>
                    <a:lnTo>
                      <a:pt x="54" y="84"/>
                    </a:lnTo>
                    <a:lnTo>
                      <a:pt x="78" y="114"/>
                    </a:lnTo>
                    <a:lnTo>
                      <a:pt x="90" y="150"/>
                    </a:lnTo>
                    <a:lnTo>
                      <a:pt x="109" y="180"/>
                    </a:lnTo>
                    <a:lnTo>
                      <a:pt x="120" y="223"/>
                    </a:lnTo>
                    <a:lnTo>
                      <a:pt x="126" y="253"/>
                    </a:lnTo>
                    <a:lnTo>
                      <a:pt x="126" y="295"/>
                    </a:lnTo>
                    <a:lnTo>
                      <a:pt x="150" y="295"/>
                    </a:lnTo>
                    <a:lnTo>
                      <a:pt x="150" y="253"/>
                    </a:lnTo>
                    <a:lnTo>
                      <a:pt x="144" y="217"/>
                    </a:lnTo>
                    <a:lnTo>
                      <a:pt x="133" y="174"/>
                    </a:lnTo>
                    <a:lnTo>
                      <a:pt x="120" y="139"/>
                    </a:lnTo>
                    <a:lnTo>
                      <a:pt x="96" y="103"/>
                    </a:lnTo>
                    <a:lnTo>
                      <a:pt x="71" y="73"/>
                    </a:lnTo>
                    <a:lnTo>
                      <a:pt x="48" y="36"/>
                    </a:lnTo>
                    <a:lnTo>
                      <a:pt x="18" y="13"/>
                    </a:lnTo>
                    <a:lnTo>
                      <a:pt x="0" y="13"/>
                    </a:lnTo>
                    <a:lnTo>
                      <a:pt x="18" y="13"/>
                    </a:lnTo>
                    <a:lnTo>
                      <a:pt x="5" y="0"/>
                    </a:lnTo>
                    <a:lnTo>
                      <a:pt x="0" y="13"/>
                    </a:lnTo>
                    <a:lnTo>
                      <a:pt x="18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9" name="Freeform 474"/>
              <p:cNvSpPr>
                <a:spLocks/>
              </p:cNvSpPr>
              <p:nvPr/>
            </p:nvSpPr>
            <p:spPr bwMode="auto">
              <a:xfrm>
                <a:off x="2703" y="2292"/>
                <a:ext cx="98" cy="104"/>
              </a:xfrm>
              <a:custGeom>
                <a:avLst/>
                <a:gdLst>
                  <a:gd name="T0" fmla="*/ 6 w 296"/>
                  <a:gd name="T1" fmla="*/ 104 h 312"/>
                  <a:gd name="T2" fmla="*/ 98 w 296"/>
                  <a:gd name="T3" fmla="*/ 6 h 312"/>
                  <a:gd name="T4" fmla="*/ 92 w 296"/>
                  <a:gd name="T5" fmla="*/ 0 h 312"/>
                  <a:gd name="T6" fmla="*/ 0 w 296"/>
                  <a:gd name="T7" fmla="*/ 98 h 312"/>
                  <a:gd name="T8" fmla="*/ 6 w 296"/>
                  <a:gd name="T9" fmla="*/ 104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312"/>
                  <a:gd name="T17" fmla="*/ 296 w 296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312">
                    <a:moveTo>
                      <a:pt x="18" y="312"/>
                    </a:moveTo>
                    <a:lnTo>
                      <a:pt x="296" y="17"/>
                    </a:lnTo>
                    <a:lnTo>
                      <a:pt x="278" y="0"/>
                    </a:lnTo>
                    <a:lnTo>
                      <a:pt x="0" y="294"/>
                    </a:lnTo>
                    <a:lnTo>
                      <a:pt x="18" y="3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0" name="Freeform 475"/>
              <p:cNvSpPr>
                <a:spLocks/>
              </p:cNvSpPr>
              <p:nvPr/>
            </p:nvSpPr>
            <p:spPr bwMode="auto">
              <a:xfrm>
                <a:off x="2692" y="2390"/>
                <a:ext cx="17" cy="12"/>
              </a:xfrm>
              <a:custGeom>
                <a:avLst/>
                <a:gdLst>
                  <a:gd name="T0" fmla="*/ 9 w 49"/>
                  <a:gd name="T1" fmla="*/ 6 h 36"/>
                  <a:gd name="T2" fmla="*/ 11 w 49"/>
                  <a:gd name="T3" fmla="*/ 12 h 36"/>
                  <a:gd name="T4" fmla="*/ 17 w 49"/>
                  <a:gd name="T5" fmla="*/ 6 h 36"/>
                  <a:gd name="T6" fmla="*/ 11 w 49"/>
                  <a:gd name="T7" fmla="*/ 0 h 36"/>
                  <a:gd name="T8" fmla="*/ 2 w 49"/>
                  <a:gd name="T9" fmla="*/ 6 h 36"/>
                  <a:gd name="T10" fmla="*/ 5 w 49"/>
                  <a:gd name="T11" fmla="*/ 12 h 36"/>
                  <a:gd name="T12" fmla="*/ 2 w 49"/>
                  <a:gd name="T13" fmla="*/ 6 h 36"/>
                  <a:gd name="T14" fmla="*/ 0 w 49"/>
                  <a:gd name="T15" fmla="*/ 8 h 36"/>
                  <a:gd name="T16" fmla="*/ 5 w 49"/>
                  <a:gd name="T17" fmla="*/ 12 h 36"/>
                  <a:gd name="T18" fmla="*/ 9 w 49"/>
                  <a:gd name="T19" fmla="*/ 6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9"/>
                  <a:gd name="T31" fmla="*/ 0 h 36"/>
                  <a:gd name="T32" fmla="*/ 49 w 49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9" h="36">
                    <a:moveTo>
                      <a:pt x="25" y="18"/>
                    </a:moveTo>
                    <a:lnTo>
                      <a:pt x="31" y="36"/>
                    </a:lnTo>
                    <a:lnTo>
                      <a:pt x="49" y="18"/>
                    </a:lnTo>
                    <a:lnTo>
                      <a:pt x="31" y="0"/>
                    </a:lnTo>
                    <a:lnTo>
                      <a:pt x="6" y="18"/>
                    </a:lnTo>
                    <a:lnTo>
                      <a:pt x="13" y="36"/>
                    </a:lnTo>
                    <a:lnTo>
                      <a:pt x="6" y="18"/>
                    </a:lnTo>
                    <a:lnTo>
                      <a:pt x="0" y="25"/>
                    </a:lnTo>
                    <a:lnTo>
                      <a:pt x="13" y="36"/>
                    </a:lnTo>
                    <a:lnTo>
                      <a:pt x="2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1" name="Freeform 476"/>
              <p:cNvSpPr>
                <a:spLocks noEditPoints="1"/>
              </p:cNvSpPr>
              <p:nvPr/>
            </p:nvSpPr>
            <p:spPr bwMode="auto">
              <a:xfrm>
                <a:off x="2552" y="2262"/>
                <a:ext cx="298" cy="279"/>
              </a:xfrm>
              <a:custGeom>
                <a:avLst/>
                <a:gdLst>
                  <a:gd name="T0" fmla="*/ 175 w 893"/>
                  <a:gd name="T1" fmla="*/ 14 h 837"/>
                  <a:gd name="T2" fmla="*/ 223 w 893"/>
                  <a:gd name="T3" fmla="*/ 26 h 837"/>
                  <a:gd name="T4" fmla="*/ 260 w 893"/>
                  <a:gd name="T5" fmla="*/ 54 h 837"/>
                  <a:gd name="T6" fmla="*/ 280 w 893"/>
                  <a:gd name="T7" fmla="*/ 96 h 837"/>
                  <a:gd name="T8" fmla="*/ 280 w 893"/>
                  <a:gd name="T9" fmla="*/ 145 h 837"/>
                  <a:gd name="T10" fmla="*/ 260 w 893"/>
                  <a:gd name="T11" fmla="*/ 193 h 837"/>
                  <a:gd name="T12" fmla="*/ 223 w 893"/>
                  <a:gd name="T13" fmla="*/ 231 h 837"/>
                  <a:gd name="T14" fmla="*/ 175 w 893"/>
                  <a:gd name="T15" fmla="*/ 257 h 837"/>
                  <a:gd name="T16" fmla="*/ 122 w 893"/>
                  <a:gd name="T17" fmla="*/ 263 h 837"/>
                  <a:gd name="T18" fmla="*/ 74 w 893"/>
                  <a:gd name="T19" fmla="*/ 253 h 837"/>
                  <a:gd name="T20" fmla="*/ 38 w 893"/>
                  <a:gd name="T21" fmla="*/ 225 h 837"/>
                  <a:gd name="T22" fmla="*/ 18 w 893"/>
                  <a:gd name="T23" fmla="*/ 183 h 837"/>
                  <a:gd name="T24" fmla="*/ 18 w 893"/>
                  <a:gd name="T25" fmla="*/ 133 h 837"/>
                  <a:gd name="T26" fmla="*/ 38 w 893"/>
                  <a:gd name="T27" fmla="*/ 86 h 837"/>
                  <a:gd name="T28" fmla="*/ 74 w 893"/>
                  <a:gd name="T29" fmla="*/ 48 h 837"/>
                  <a:gd name="T30" fmla="*/ 122 w 893"/>
                  <a:gd name="T31" fmla="*/ 22 h 837"/>
                  <a:gd name="T32" fmla="*/ 149 w 893"/>
                  <a:gd name="T33" fmla="*/ 2 h 837"/>
                  <a:gd name="T34" fmla="*/ 205 w 893"/>
                  <a:gd name="T35" fmla="*/ 4 h 837"/>
                  <a:gd name="T36" fmla="*/ 254 w 893"/>
                  <a:gd name="T37" fmla="*/ 26 h 837"/>
                  <a:gd name="T38" fmla="*/ 286 w 893"/>
                  <a:gd name="T39" fmla="*/ 66 h 837"/>
                  <a:gd name="T40" fmla="*/ 298 w 893"/>
                  <a:gd name="T41" fmla="*/ 119 h 837"/>
                  <a:gd name="T42" fmla="*/ 286 w 893"/>
                  <a:gd name="T43" fmla="*/ 173 h 837"/>
                  <a:gd name="T44" fmla="*/ 254 w 893"/>
                  <a:gd name="T45" fmla="*/ 221 h 837"/>
                  <a:gd name="T46" fmla="*/ 205 w 893"/>
                  <a:gd name="T47" fmla="*/ 257 h 837"/>
                  <a:gd name="T48" fmla="*/ 149 w 893"/>
                  <a:gd name="T49" fmla="*/ 277 h 837"/>
                  <a:gd name="T50" fmla="*/ 92 w 893"/>
                  <a:gd name="T51" fmla="*/ 275 h 837"/>
                  <a:gd name="T52" fmla="*/ 44 w 893"/>
                  <a:gd name="T53" fmla="*/ 253 h 837"/>
                  <a:gd name="T54" fmla="*/ 12 w 893"/>
                  <a:gd name="T55" fmla="*/ 213 h 837"/>
                  <a:gd name="T56" fmla="*/ 0 w 893"/>
                  <a:gd name="T57" fmla="*/ 161 h 837"/>
                  <a:gd name="T58" fmla="*/ 12 w 893"/>
                  <a:gd name="T59" fmla="*/ 106 h 837"/>
                  <a:gd name="T60" fmla="*/ 44 w 893"/>
                  <a:gd name="T61" fmla="*/ 56 h 837"/>
                  <a:gd name="T62" fmla="*/ 92 w 893"/>
                  <a:gd name="T63" fmla="*/ 20 h 837"/>
                  <a:gd name="T64" fmla="*/ 149 w 893"/>
                  <a:gd name="T65" fmla="*/ 2 h 8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93"/>
                  <a:gd name="T100" fmla="*/ 0 h 837"/>
                  <a:gd name="T101" fmla="*/ 893 w 893"/>
                  <a:gd name="T102" fmla="*/ 837 h 83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93" h="837">
                    <a:moveTo>
                      <a:pt x="446" y="49"/>
                    </a:moveTo>
                    <a:lnTo>
                      <a:pt x="525" y="43"/>
                    </a:lnTo>
                    <a:lnTo>
                      <a:pt x="603" y="55"/>
                    </a:lnTo>
                    <a:lnTo>
                      <a:pt x="669" y="79"/>
                    </a:lnTo>
                    <a:lnTo>
                      <a:pt x="730" y="115"/>
                    </a:lnTo>
                    <a:lnTo>
                      <a:pt x="778" y="163"/>
                    </a:lnTo>
                    <a:lnTo>
                      <a:pt x="814" y="218"/>
                    </a:lnTo>
                    <a:lnTo>
                      <a:pt x="839" y="289"/>
                    </a:lnTo>
                    <a:lnTo>
                      <a:pt x="844" y="362"/>
                    </a:lnTo>
                    <a:lnTo>
                      <a:pt x="839" y="434"/>
                    </a:lnTo>
                    <a:lnTo>
                      <a:pt x="814" y="512"/>
                    </a:lnTo>
                    <a:lnTo>
                      <a:pt x="778" y="578"/>
                    </a:lnTo>
                    <a:lnTo>
                      <a:pt x="730" y="640"/>
                    </a:lnTo>
                    <a:lnTo>
                      <a:pt x="669" y="692"/>
                    </a:lnTo>
                    <a:lnTo>
                      <a:pt x="603" y="735"/>
                    </a:lnTo>
                    <a:lnTo>
                      <a:pt x="525" y="771"/>
                    </a:lnTo>
                    <a:lnTo>
                      <a:pt x="446" y="790"/>
                    </a:lnTo>
                    <a:lnTo>
                      <a:pt x="367" y="790"/>
                    </a:lnTo>
                    <a:lnTo>
                      <a:pt x="290" y="784"/>
                    </a:lnTo>
                    <a:lnTo>
                      <a:pt x="222" y="760"/>
                    </a:lnTo>
                    <a:lnTo>
                      <a:pt x="162" y="723"/>
                    </a:lnTo>
                    <a:lnTo>
                      <a:pt x="115" y="675"/>
                    </a:lnTo>
                    <a:lnTo>
                      <a:pt x="77" y="615"/>
                    </a:lnTo>
                    <a:lnTo>
                      <a:pt x="55" y="548"/>
                    </a:lnTo>
                    <a:lnTo>
                      <a:pt x="47" y="476"/>
                    </a:lnTo>
                    <a:lnTo>
                      <a:pt x="55" y="398"/>
                    </a:lnTo>
                    <a:lnTo>
                      <a:pt x="77" y="326"/>
                    </a:lnTo>
                    <a:lnTo>
                      <a:pt x="115" y="259"/>
                    </a:lnTo>
                    <a:lnTo>
                      <a:pt x="162" y="199"/>
                    </a:lnTo>
                    <a:lnTo>
                      <a:pt x="222" y="145"/>
                    </a:lnTo>
                    <a:lnTo>
                      <a:pt x="290" y="103"/>
                    </a:lnTo>
                    <a:lnTo>
                      <a:pt x="367" y="67"/>
                    </a:lnTo>
                    <a:lnTo>
                      <a:pt x="446" y="49"/>
                    </a:lnTo>
                    <a:close/>
                    <a:moveTo>
                      <a:pt x="446" y="7"/>
                    </a:moveTo>
                    <a:lnTo>
                      <a:pt x="536" y="0"/>
                    </a:lnTo>
                    <a:lnTo>
                      <a:pt x="615" y="13"/>
                    </a:lnTo>
                    <a:lnTo>
                      <a:pt x="694" y="37"/>
                    </a:lnTo>
                    <a:lnTo>
                      <a:pt x="760" y="79"/>
                    </a:lnTo>
                    <a:lnTo>
                      <a:pt x="814" y="133"/>
                    </a:lnTo>
                    <a:lnTo>
                      <a:pt x="856" y="199"/>
                    </a:lnTo>
                    <a:lnTo>
                      <a:pt x="880" y="272"/>
                    </a:lnTo>
                    <a:lnTo>
                      <a:pt x="893" y="356"/>
                    </a:lnTo>
                    <a:lnTo>
                      <a:pt x="880" y="434"/>
                    </a:lnTo>
                    <a:lnTo>
                      <a:pt x="856" y="518"/>
                    </a:lnTo>
                    <a:lnTo>
                      <a:pt x="814" y="597"/>
                    </a:lnTo>
                    <a:lnTo>
                      <a:pt x="760" y="662"/>
                    </a:lnTo>
                    <a:lnTo>
                      <a:pt x="694" y="723"/>
                    </a:lnTo>
                    <a:lnTo>
                      <a:pt x="615" y="771"/>
                    </a:lnTo>
                    <a:lnTo>
                      <a:pt x="536" y="807"/>
                    </a:lnTo>
                    <a:lnTo>
                      <a:pt x="446" y="831"/>
                    </a:lnTo>
                    <a:lnTo>
                      <a:pt x="356" y="837"/>
                    </a:lnTo>
                    <a:lnTo>
                      <a:pt x="277" y="825"/>
                    </a:lnTo>
                    <a:lnTo>
                      <a:pt x="199" y="795"/>
                    </a:lnTo>
                    <a:lnTo>
                      <a:pt x="132" y="760"/>
                    </a:lnTo>
                    <a:lnTo>
                      <a:pt x="77" y="705"/>
                    </a:lnTo>
                    <a:lnTo>
                      <a:pt x="36" y="640"/>
                    </a:lnTo>
                    <a:lnTo>
                      <a:pt x="12" y="567"/>
                    </a:lnTo>
                    <a:lnTo>
                      <a:pt x="0" y="482"/>
                    </a:lnTo>
                    <a:lnTo>
                      <a:pt x="12" y="398"/>
                    </a:lnTo>
                    <a:lnTo>
                      <a:pt x="36" y="319"/>
                    </a:lnTo>
                    <a:lnTo>
                      <a:pt x="77" y="242"/>
                    </a:lnTo>
                    <a:lnTo>
                      <a:pt x="132" y="169"/>
                    </a:lnTo>
                    <a:lnTo>
                      <a:pt x="199" y="115"/>
                    </a:lnTo>
                    <a:lnTo>
                      <a:pt x="277" y="60"/>
                    </a:lnTo>
                    <a:lnTo>
                      <a:pt x="356" y="25"/>
                    </a:lnTo>
                    <a:lnTo>
                      <a:pt x="446" y="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2" name="Freeform 477"/>
              <p:cNvSpPr>
                <a:spLocks/>
              </p:cNvSpPr>
              <p:nvPr/>
            </p:nvSpPr>
            <p:spPr bwMode="auto">
              <a:xfrm>
                <a:off x="2699" y="2272"/>
                <a:ext cx="138" cy="110"/>
              </a:xfrm>
              <a:custGeom>
                <a:avLst/>
                <a:gdLst>
                  <a:gd name="T0" fmla="*/ 138 w 416"/>
                  <a:gd name="T1" fmla="*/ 110 h 332"/>
                  <a:gd name="T2" fmla="*/ 136 w 416"/>
                  <a:gd name="T3" fmla="*/ 84 h 332"/>
                  <a:gd name="T4" fmla="*/ 128 w 416"/>
                  <a:gd name="T5" fmla="*/ 60 h 332"/>
                  <a:gd name="T6" fmla="*/ 114 w 416"/>
                  <a:gd name="T7" fmla="*/ 42 h 332"/>
                  <a:gd name="T8" fmla="*/ 98 w 416"/>
                  <a:gd name="T9" fmla="*/ 26 h 332"/>
                  <a:gd name="T10" fmla="*/ 78 w 416"/>
                  <a:gd name="T11" fmla="*/ 12 h 332"/>
                  <a:gd name="T12" fmla="*/ 54 w 416"/>
                  <a:gd name="T13" fmla="*/ 4 h 332"/>
                  <a:gd name="T14" fmla="*/ 28 w 416"/>
                  <a:gd name="T15" fmla="*/ 0 h 332"/>
                  <a:gd name="T16" fmla="*/ 0 w 416"/>
                  <a:gd name="T17" fmla="*/ 2 h 332"/>
                  <a:gd name="T18" fmla="*/ 4 w 416"/>
                  <a:gd name="T19" fmla="*/ 10 h 332"/>
                  <a:gd name="T20" fmla="*/ 28 w 416"/>
                  <a:gd name="T21" fmla="*/ 8 h 332"/>
                  <a:gd name="T22" fmla="*/ 52 w 416"/>
                  <a:gd name="T23" fmla="*/ 12 h 332"/>
                  <a:gd name="T24" fmla="*/ 74 w 416"/>
                  <a:gd name="T25" fmla="*/ 21 h 332"/>
                  <a:gd name="T26" fmla="*/ 94 w 416"/>
                  <a:gd name="T27" fmla="*/ 32 h 332"/>
                  <a:gd name="T28" fmla="*/ 108 w 416"/>
                  <a:gd name="T29" fmla="*/ 48 h 332"/>
                  <a:gd name="T30" fmla="*/ 120 w 416"/>
                  <a:gd name="T31" fmla="*/ 64 h 332"/>
                  <a:gd name="T32" fmla="*/ 126 w 416"/>
                  <a:gd name="T33" fmla="*/ 86 h 332"/>
                  <a:gd name="T34" fmla="*/ 130 w 416"/>
                  <a:gd name="T35" fmla="*/ 110 h 332"/>
                  <a:gd name="T36" fmla="*/ 138 w 416"/>
                  <a:gd name="T37" fmla="*/ 110 h 33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32"/>
                  <a:gd name="T59" fmla="*/ 416 w 416"/>
                  <a:gd name="T60" fmla="*/ 332 h 33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32">
                    <a:moveTo>
                      <a:pt x="416" y="332"/>
                    </a:moveTo>
                    <a:lnTo>
                      <a:pt x="410" y="253"/>
                    </a:lnTo>
                    <a:lnTo>
                      <a:pt x="386" y="182"/>
                    </a:lnTo>
                    <a:lnTo>
                      <a:pt x="344" y="128"/>
                    </a:lnTo>
                    <a:lnTo>
                      <a:pt x="295" y="79"/>
                    </a:lnTo>
                    <a:lnTo>
                      <a:pt x="235" y="37"/>
                    </a:lnTo>
                    <a:lnTo>
                      <a:pt x="163" y="13"/>
                    </a:lnTo>
                    <a:lnTo>
                      <a:pt x="85" y="0"/>
                    </a:lnTo>
                    <a:lnTo>
                      <a:pt x="0" y="7"/>
                    </a:lnTo>
                    <a:lnTo>
                      <a:pt x="12" y="30"/>
                    </a:lnTo>
                    <a:lnTo>
                      <a:pt x="85" y="25"/>
                    </a:lnTo>
                    <a:lnTo>
                      <a:pt x="156" y="37"/>
                    </a:lnTo>
                    <a:lnTo>
                      <a:pt x="224" y="62"/>
                    </a:lnTo>
                    <a:lnTo>
                      <a:pt x="284" y="97"/>
                    </a:lnTo>
                    <a:lnTo>
                      <a:pt x="325" y="145"/>
                    </a:lnTo>
                    <a:lnTo>
                      <a:pt x="361" y="193"/>
                    </a:lnTo>
                    <a:lnTo>
                      <a:pt x="380" y="259"/>
                    </a:lnTo>
                    <a:lnTo>
                      <a:pt x="391" y="332"/>
                    </a:lnTo>
                    <a:lnTo>
                      <a:pt x="416" y="3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3" name="Freeform 478"/>
              <p:cNvSpPr>
                <a:spLocks/>
              </p:cNvSpPr>
              <p:nvPr/>
            </p:nvSpPr>
            <p:spPr bwMode="auto">
              <a:xfrm>
                <a:off x="2699" y="2382"/>
                <a:ext cx="138" cy="147"/>
              </a:xfrm>
              <a:custGeom>
                <a:avLst/>
                <a:gdLst>
                  <a:gd name="T0" fmla="*/ 4 w 416"/>
                  <a:gd name="T1" fmla="*/ 147 h 439"/>
                  <a:gd name="T2" fmla="*/ 30 w 416"/>
                  <a:gd name="T3" fmla="*/ 141 h 439"/>
                  <a:gd name="T4" fmla="*/ 56 w 416"/>
                  <a:gd name="T5" fmla="*/ 129 h 439"/>
                  <a:gd name="T6" fmla="*/ 78 w 416"/>
                  <a:gd name="T7" fmla="*/ 115 h 439"/>
                  <a:gd name="T8" fmla="*/ 98 w 416"/>
                  <a:gd name="T9" fmla="*/ 95 h 439"/>
                  <a:gd name="T10" fmla="*/ 114 w 416"/>
                  <a:gd name="T11" fmla="*/ 75 h 439"/>
                  <a:gd name="T12" fmla="*/ 128 w 416"/>
                  <a:gd name="T13" fmla="*/ 52 h 439"/>
                  <a:gd name="T14" fmla="*/ 136 w 416"/>
                  <a:gd name="T15" fmla="*/ 26 h 439"/>
                  <a:gd name="T16" fmla="*/ 138 w 416"/>
                  <a:gd name="T17" fmla="*/ 0 h 439"/>
                  <a:gd name="T18" fmla="*/ 130 w 416"/>
                  <a:gd name="T19" fmla="*/ 0 h 439"/>
                  <a:gd name="T20" fmla="*/ 126 w 416"/>
                  <a:gd name="T21" fmla="*/ 24 h 439"/>
                  <a:gd name="T22" fmla="*/ 120 w 416"/>
                  <a:gd name="T23" fmla="*/ 49 h 439"/>
                  <a:gd name="T24" fmla="*/ 108 w 416"/>
                  <a:gd name="T25" fmla="*/ 70 h 439"/>
                  <a:gd name="T26" fmla="*/ 92 w 416"/>
                  <a:gd name="T27" fmla="*/ 89 h 439"/>
                  <a:gd name="T28" fmla="*/ 74 w 416"/>
                  <a:gd name="T29" fmla="*/ 109 h 439"/>
                  <a:gd name="T30" fmla="*/ 52 w 416"/>
                  <a:gd name="T31" fmla="*/ 121 h 439"/>
                  <a:gd name="T32" fmla="*/ 28 w 416"/>
                  <a:gd name="T33" fmla="*/ 133 h 439"/>
                  <a:gd name="T34" fmla="*/ 0 w 416"/>
                  <a:gd name="T35" fmla="*/ 139 h 439"/>
                  <a:gd name="T36" fmla="*/ 4 w 416"/>
                  <a:gd name="T37" fmla="*/ 147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12" y="439"/>
                    </a:moveTo>
                    <a:lnTo>
                      <a:pt x="90" y="422"/>
                    </a:lnTo>
                    <a:lnTo>
                      <a:pt x="169" y="385"/>
                    </a:lnTo>
                    <a:lnTo>
                      <a:pt x="235" y="343"/>
                    </a:lnTo>
                    <a:lnTo>
                      <a:pt x="295" y="283"/>
                    </a:lnTo>
                    <a:lnTo>
                      <a:pt x="344" y="223"/>
                    </a:lnTo>
                    <a:lnTo>
                      <a:pt x="386" y="156"/>
                    </a:lnTo>
                    <a:lnTo>
                      <a:pt x="410" y="79"/>
                    </a:lnTo>
                    <a:lnTo>
                      <a:pt x="416" y="0"/>
                    </a:lnTo>
                    <a:lnTo>
                      <a:pt x="391" y="0"/>
                    </a:lnTo>
                    <a:lnTo>
                      <a:pt x="380" y="72"/>
                    </a:lnTo>
                    <a:lnTo>
                      <a:pt x="361" y="145"/>
                    </a:lnTo>
                    <a:lnTo>
                      <a:pt x="325" y="210"/>
                    </a:lnTo>
                    <a:lnTo>
                      <a:pt x="278" y="265"/>
                    </a:lnTo>
                    <a:lnTo>
                      <a:pt x="224" y="325"/>
                    </a:lnTo>
                    <a:lnTo>
                      <a:pt x="156" y="361"/>
                    </a:lnTo>
                    <a:lnTo>
                      <a:pt x="85" y="398"/>
                    </a:lnTo>
                    <a:lnTo>
                      <a:pt x="0" y="415"/>
                    </a:lnTo>
                    <a:lnTo>
                      <a:pt x="12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4" name="Freeform 479"/>
              <p:cNvSpPr>
                <a:spLocks/>
              </p:cNvSpPr>
              <p:nvPr/>
            </p:nvSpPr>
            <p:spPr bwMode="auto">
              <a:xfrm>
                <a:off x="2564" y="2420"/>
                <a:ext cx="139" cy="109"/>
              </a:xfrm>
              <a:custGeom>
                <a:avLst/>
                <a:gdLst>
                  <a:gd name="T0" fmla="*/ 0 w 416"/>
                  <a:gd name="T1" fmla="*/ 0 h 325"/>
                  <a:gd name="T2" fmla="*/ 2 w 416"/>
                  <a:gd name="T3" fmla="*/ 26 h 325"/>
                  <a:gd name="T4" fmla="*/ 10 w 416"/>
                  <a:gd name="T5" fmla="*/ 49 h 325"/>
                  <a:gd name="T6" fmla="*/ 24 w 416"/>
                  <a:gd name="T7" fmla="*/ 69 h 325"/>
                  <a:gd name="T8" fmla="*/ 40 w 416"/>
                  <a:gd name="T9" fmla="*/ 85 h 325"/>
                  <a:gd name="T10" fmla="*/ 60 w 416"/>
                  <a:gd name="T11" fmla="*/ 99 h 325"/>
                  <a:gd name="T12" fmla="*/ 85 w 416"/>
                  <a:gd name="T13" fmla="*/ 107 h 325"/>
                  <a:gd name="T14" fmla="*/ 111 w 416"/>
                  <a:gd name="T15" fmla="*/ 109 h 325"/>
                  <a:gd name="T16" fmla="*/ 139 w 416"/>
                  <a:gd name="T17" fmla="*/ 109 h 325"/>
                  <a:gd name="T18" fmla="*/ 135 w 416"/>
                  <a:gd name="T19" fmla="*/ 101 h 325"/>
                  <a:gd name="T20" fmla="*/ 111 w 416"/>
                  <a:gd name="T21" fmla="*/ 101 h 325"/>
                  <a:gd name="T22" fmla="*/ 87 w 416"/>
                  <a:gd name="T23" fmla="*/ 99 h 325"/>
                  <a:gd name="T24" fmla="*/ 64 w 416"/>
                  <a:gd name="T25" fmla="*/ 91 h 325"/>
                  <a:gd name="T26" fmla="*/ 44 w 416"/>
                  <a:gd name="T27" fmla="*/ 79 h 325"/>
                  <a:gd name="T28" fmla="*/ 30 w 416"/>
                  <a:gd name="T29" fmla="*/ 62 h 325"/>
                  <a:gd name="T30" fmla="*/ 18 w 416"/>
                  <a:gd name="T31" fmla="*/ 44 h 325"/>
                  <a:gd name="T32" fmla="*/ 12 w 416"/>
                  <a:gd name="T33" fmla="*/ 24 h 325"/>
                  <a:gd name="T34" fmla="*/ 8 w 416"/>
                  <a:gd name="T35" fmla="*/ 0 h 325"/>
                  <a:gd name="T36" fmla="*/ 0 w 416"/>
                  <a:gd name="T37" fmla="*/ 0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25"/>
                  <a:gd name="T59" fmla="*/ 416 w 416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25">
                    <a:moveTo>
                      <a:pt x="0" y="0"/>
                    </a:moveTo>
                    <a:lnTo>
                      <a:pt x="6" y="79"/>
                    </a:lnTo>
                    <a:lnTo>
                      <a:pt x="30" y="145"/>
                    </a:lnTo>
                    <a:lnTo>
                      <a:pt x="72" y="205"/>
                    </a:lnTo>
                    <a:lnTo>
                      <a:pt x="120" y="254"/>
                    </a:lnTo>
                    <a:lnTo>
                      <a:pt x="180" y="295"/>
                    </a:lnTo>
                    <a:lnTo>
                      <a:pt x="254" y="319"/>
                    </a:lnTo>
                    <a:lnTo>
                      <a:pt x="331" y="325"/>
                    </a:lnTo>
                    <a:lnTo>
                      <a:pt x="416" y="325"/>
                    </a:lnTo>
                    <a:lnTo>
                      <a:pt x="404" y="301"/>
                    </a:lnTo>
                    <a:lnTo>
                      <a:pt x="331" y="301"/>
                    </a:lnTo>
                    <a:lnTo>
                      <a:pt x="259" y="295"/>
                    </a:lnTo>
                    <a:lnTo>
                      <a:pt x="193" y="271"/>
                    </a:lnTo>
                    <a:lnTo>
                      <a:pt x="133" y="235"/>
                    </a:lnTo>
                    <a:lnTo>
                      <a:pt x="90" y="186"/>
                    </a:lnTo>
                    <a:lnTo>
                      <a:pt x="54" y="132"/>
                    </a:lnTo>
                    <a:lnTo>
                      <a:pt x="36" y="72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5" name="Freeform 480"/>
              <p:cNvSpPr>
                <a:spLocks/>
              </p:cNvSpPr>
              <p:nvPr/>
            </p:nvSpPr>
            <p:spPr bwMode="auto">
              <a:xfrm>
                <a:off x="2564" y="2274"/>
                <a:ext cx="139" cy="146"/>
              </a:xfrm>
              <a:custGeom>
                <a:avLst/>
                <a:gdLst>
                  <a:gd name="T0" fmla="*/ 135 w 416"/>
                  <a:gd name="T1" fmla="*/ 0 h 439"/>
                  <a:gd name="T2" fmla="*/ 109 w 416"/>
                  <a:gd name="T3" fmla="*/ 6 h 439"/>
                  <a:gd name="T4" fmla="*/ 82 w 416"/>
                  <a:gd name="T5" fmla="*/ 18 h 439"/>
                  <a:gd name="T6" fmla="*/ 60 w 416"/>
                  <a:gd name="T7" fmla="*/ 32 h 439"/>
                  <a:gd name="T8" fmla="*/ 40 w 416"/>
                  <a:gd name="T9" fmla="*/ 50 h 439"/>
                  <a:gd name="T10" fmla="*/ 24 w 416"/>
                  <a:gd name="T11" fmla="*/ 72 h 439"/>
                  <a:gd name="T12" fmla="*/ 10 w 416"/>
                  <a:gd name="T13" fmla="*/ 94 h 439"/>
                  <a:gd name="T14" fmla="*/ 2 w 416"/>
                  <a:gd name="T15" fmla="*/ 120 h 439"/>
                  <a:gd name="T16" fmla="*/ 0 w 416"/>
                  <a:gd name="T17" fmla="*/ 146 h 439"/>
                  <a:gd name="T18" fmla="*/ 8 w 416"/>
                  <a:gd name="T19" fmla="*/ 146 h 439"/>
                  <a:gd name="T20" fmla="*/ 12 w 416"/>
                  <a:gd name="T21" fmla="*/ 122 h 439"/>
                  <a:gd name="T22" fmla="*/ 18 w 416"/>
                  <a:gd name="T23" fmla="*/ 98 h 439"/>
                  <a:gd name="T24" fmla="*/ 30 w 416"/>
                  <a:gd name="T25" fmla="*/ 76 h 439"/>
                  <a:gd name="T26" fmla="*/ 46 w 416"/>
                  <a:gd name="T27" fmla="*/ 56 h 439"/>
                  <a:gd name="T28" fmla="*/ 64 w 416"/>
                  <a:gd name="T29" fmla="*/ 38 h 439"/>
                  <a:gd name="T30" fmla="*/ 87 w 416"/>
                  <a:gd name="T31" fmla="*/ 26 h 439"/>
                  <a:gd name="T32" fmla="*/ 111 w 416"/>
                  <a:gd name="T33" fmla="*/ 14 h 439"/>
                  <a:gd name="T34" fmla="*/ 139 w 416"/>
                  <a:gd name="T35" fmla="*/ 8 h 439"/>
                  <a:gd name="T36" fmla="*/ 135 w 416"/>
                  <a:gd name="T37" fmla="*/ 0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404" y="0"/>
                    </a:moveTo>
                    <a:lnTo>
                      <a:pt x="325" y="18"/>
                    </a:lnTo>
                    <a:lnTo>
                      <a:pt x="246" y="55"/>
                    </a:lnTo>
                    <a:lnTo>
                      <a:pt x="180" y="96"/>
                    </a:lnTo>
                    <a:lnTo>
                      <a:pt x="120" y="151"/>
                    </a:lnTo>
                    <a:lnTo>
                      <a:pt x="72" y="216"/>
                    </a:lnTo>
                    <a:lnTo>
                      <a:pt x="30" y="282"/>
                    </a:lnTo>
                    <a:lnTo>
                      <a:pt x="6" y="361"/>
                    </a:lnTo>
                    <a:lnTo>
                      <a:pt x="0" y="439"/>
                    </a:lnTo>
                    <a:lnTo>
                      <a:pt x="24" y="439"/>
                    </a:lnTo>
                    <a:lnTo>
                      <a:pt x="36" y="367"/>
                    </a:lnTo>
                    <a:lnTo>
                      <a:pt x="54" y="295"/>
                    </a:lnTo>
                    <a:lnTo>
                      <a:pt x="90" y="229"/>
                    </a:lnTo>
                    <a:lnTo>
                      <a:pt x="139" y="168"/>
                    </a:lnTo>
                    <a:lnTo>
                      <a:pt x="193" y="115"/>
                    </a:lnTo>
                    <a:lnTo>
                      <a:pt x="259" y="78"/>
                    </a:lnTo>
                    <a:lnTo>
                      <a:pt x="331" y="42"/>
                    </a:lnTo>
                    <a:lnTo>
                      <a:pt x="416" y="23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6" name="Freeform 481"/>
              <p:cNvSpPr>
                <a:spLocks/>
              </p:cNvSpPr>
              <p:nvPr/>
            </p:nvSpPr>
            <p:spPr bwMode="auto">
              <a:xfrm>
                <a:off x="2699" y="2258"/>
                <a:ext cx="154" cy="122"/>
              </a:xfrm>
              <a:custGeom>
                <a:avLst/>
                <a:gdLst>
                  <a:gd name="T0" fmla="*/ 154 w 464"/>
                  <a:gd name="T1" fmla="*/ 122 h 367"/>
                  <a:gd name="T2" fmla="*/ 150 w 464"/>
                  <a:gd name="T3" fmla="*/ 94 h 367"/>
                  <a:gd name="T4" fmla="*/ 142 w 464"/>
                  <a:gd name="T5" fmla="*/ 68 h 367"/>
                  <a:gd name="T6" fmla="*/ 126 w 464"/>
                  <a:gd name="T7" fmla="*/ 46 h 367"/>
                  <a:gd name="T8" fmla="*/ 108 w 464"/>
                  <a:gd name="T9" fmla="*/ 26 h 367"/>
                  <a:gd name="T10" fmla="*/ 86 w 464"/>
                  <a:gd name="T11" fmla="*/ 12 h 367"/>
                  <a:gd name="T12" fmla="*/ 60 w 464"/>
                  <a:gd name="T13" fmla="*/ 4 h 367"/>
                  <a:gd name="T14" fmla="*/ 32 w 464"/>
                  <a:gd name="T15" fmla="*/ 0 h 367"/>
                  <a:gd name="T16" fmla="*/ 0 w 464"/>
                  <a:gd name="T17" fmla="*/ 2 h 367"/>
                  <a:gd name="T18" fmla="*/ 4 w 464"/>
                  <a:gd name="T19" fmla="*/ 10 h 367"/>
                  <a:gd name="T20" fmla="*/ 32 w 464"/>
                  <a:gd name="T21" fmla="*/ 8 h 367"/>
                  <a:gd name="T22" fmla="*/ 58 w 464"/>
                  <a:gd name="T23" fmla="*/ 12 h 367"/>
                  <a:gd name="T24" fmla="*/ 82 w 464"/>
                  <a:gd name="T25" fmla="*/ 20 h 367"/>
                  <a:gd name="T26" fmla="*/ 104 w 464"/>
                  <a:gd name="T27" fmla="*/ 34 h 367"/>
                  <a:gd name="T28" fmla="*/ 120 w 464"/>
                  <a:gd name="T29" fmla="*/ 50 h 367"/>
                  <a:gd name="T30" fmla="*/ 134 w 464"/>
                  <a:gd name="T31" fmla="*/ 72 h 367"/>
                  <a:gd name="T32" fmla="*/ 142 w 464"/>
                  <a:gd name="T33" fmla="*/ 96 h 367"/>
                  <a:gd name="T34" fmla="*/ 146 w 464"/>
                  <a:gd name="T35" fmla="*/ 122 h 367"/>
                  <a:gd name="T36" fmla="*/ 154 w 464"/>
                  <a:gd name="T37" fmla="*/ 122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4"/>
                  <a:gd name="T58" fmla="*/ 0 h 367"/>
                  <a:gd name="T59" fmla="*/ 464 w 464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4" h="367">
                    <a:moveTo>
                      <a:pt x="464" y="367"/>
                    </a:moveTo>
                    <a:lnTo>
                      <a:pt x="453" y="283"/>
                    </a:lnTo>
                    <a:lnTo>
                      <a:pt x="429" y="204"/>
                    </a:lnTo>
                    <a:lnTo>
                      <a:pt x="380" y="138"/>
                    </a:lnTo>
                    <a:lnTo>
                      <a:pt x="325" y="78"/>
                    </a:lnTo>
                    <a:lnTo>
                      <a:pt x="260" y="36"/>
                    </a:lnTo>
                    <a:lnTo>
                      <a:pt x="181" y="11"/>
                    </a:lnTo>
                    <a:lnTo>
                      <a:pt x="96" y="0"/>
                    </a:lnTo>
                    <a:lnTo>
                      <a:pt x="0" y="5"/>
                    </a:lnTo>
                    <a:lnTo>
                      <a:pt x="12" y="30"/>
                    </a:lnTo>
                    <a:lnTo>
                      <a:pt x="96" y="24"/>
                    </a:lnTo>
                    <a:lnTo>
                      <a:pt x="175" y="36"/>
                    </a:lnTo>
                    <a:lnTo>
                      <a:pt x="247" y="60"/>
                    </a:lnTo>
                    <a:lnTo>
                      <a:pt x="314" y="103"/>
                    </a:lnTo>
                    <a:lnTo>
                      <a:pt x="361" y="150"/>
                    </a:lnTo>
                    <a:lnTo>
                      <a:pt x="404" y="216"/>
                    </a:lnTo>
                    <a:lnTo>
                      <a:pt x="429" y="289"/>
                    </a:lnTo>
                    <a:lnTo>
                      <a:pt x="440" y="367"/>
                    </a:lnTo>
                    <a:lnTo>
                      <a:pt x="464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7" name="Freeform 482"/>
              <p:cNvSpPr>
                <a:spLocks/>
              </p:cNvSpPr>
              <p:nvPr/>
            </p:nvSpPr>
            <p:spPr bwMode="auto">
              <a:xfrm>
                <a:off x="2699" y="2380"/>
                <a:ext cx="154" cy="163"/>
              </a:xfrm>
              <a:custGeom>
                <a:avLst/>
                <a:gdLst>
                  <a:gd name="T0" fmla="*/ 4 w 464"/>
                  <a:gd name="T1" fmla="*/ 163 h 488"/>
                  <a:gd name="T2" fmla="*/ 32 w 464"/>
                  <a:gd name="T3" fmla="*/ 155 h 488"/>
                  <a:gd name="T4" fmla="*/ 60 w 464"/>
                  <a:gd name="T5" fmla="*/ 143 h 488"/>
                  <a:gd name="T6" fmla="*/ 86 w 464"/>
                  <a:gd name="T7" fmla="*/ 127 h 488"/>
                  <a:gd name="T8" fmla="*/ 110 w 464"/>
                  <a:gd name="T9" fmla="*/ 107 h 488"/>
                  <a:gd name="T10" fmla="*/ 126 w 464"/>
                  <a:gd name="T11" fmla="*/ 82 h 488"/>
                  <a:gd name="T12" fmla="*/ 142 w 464"/>
                  <a:gd name="T13" fmla="*/ 56 h 488"/>
                  <a:gd name="T14" fmla="*/ 150 w 464"/>
                  <a:gd name="T15" fmla="*/ 28 h 488"/>
                  <a:gd name="T16" fmla="*/ 154 w 464"/>
                  <a:gd name="T17" fmla="*/ 0 h 488"/>
                  <a:gd name="T18" fmla="*/ 146 w 464"/>
                  <a:gd name="T19" fmla="*/ 0 h 488"/>
                  <a:gd name="T20" fmla="*/ 142 w 464"/>
                  <a:gd name="T21" fmla="*/ 26 h 488"/>
                  <a:gd name="T22" fmla="*/ 134 w 464"/>
                  <a:gd name="T23" fmla="*/ 52 h 488"/>
                  <a:gd name="T24" fmla="*/ 120 w 464"/>
                  <a:gd name="T25" fmla="*/ 78 h 488"/>
                  <a:gd name="T26" fmla="*/ 104 w 464"/>
                  <a:gd name="T27" fmla="*/ 99 h 488"/>
                  <a:gd name="T28" fmla="*/ 82 w 464"/>
                  <a:gd name="T29" fmla="*/ 121 h 488"/>
                  <a:gd name="T30" fmla="*/ 56 w 464"/>
                  <a:gd name="T31" fmla="*/ 135 h 488"/>
                  <a:gd name="T32" fmla="*/ 30 w 464"/>
                  <a:gd name="T33" fmla="*/ 147 h 488"/>
                  <a:gd name="T34" fmla="*/ 0 w 464"/>
                  <a:gd name="T35" fmla="*/ 155 h 488"/>
                  <a:gd name="T36" fmla="*/ 4 w 464"/>
                  <a:gd name="T37" fmla="*/ 163 h 4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4"/>
                  <a:gd name="T58" fmla="*/ 0 h 488"/>
                  <a:gd name="T59" fmla="*/ 464 w 464"/>
                  <a:gd name="T60" fmla="*/ 488 h 4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4" h="488">
                    <a:moveTo>
                      <a:pt x="12" y="488"/>
                    </a:moveTo>
                    <a:lnTo>
                      <a:pt x="96" y="464"/>
                    </a:lnTo>
                    <a:lnTo>
                      <a:pt x="181" y="428"/>
                    </a:lnTo>
                    <a:lnTo>
                      <a:pt x="260" y="379"/>
                    </a:lnTo>
                    <a:lnTo>
                      <a:pt x="331" y="319"/>
                    </a:lnTo>
                    <a:lnTo>
                      <a:pt x="380" y="246"/>
                    </a:lnTo>
                    <a:lnTo>
                      <a:pt x="429" y="169"/>
                    </a:lnTo>
                    <a:lnTo>
                      <a:pt x="453" y="85"/>
                    </a:lnTo>
                    <a:lnTo>
                      <a:pt x="464" y="0"/>
                    </a:lnTo>
                    <a:lnTo>
                      <a:pt x="440" y="0"/>
                    </a:lnTo>
                    <a:lnTo>
                      <a:pt x="429" y="78"/>
                    </a:lnTo>
                    <a:lnTo>
                      <a:pt x="404" y="156"/>
                    </a:lnTo>
                    <a:lnTo>
                      <a:pt x="361" y="235"/>
                    </a:lnTo>
                    <a:lnTo>
                      <a:pt x="314" y="295"/>
                    </a:lnTo>
                    <a:lnTo>
                      <a:pt x="247" y="361"/>
                    </a:lnTo>
                    <a:lnTo>
                      <a:pt x="169" y="404"/>
                    </a:lnTo>
                    <a:lnTo>
                      <a:pt x="90" y="439"/>
                    </a:lnTo>
                    <a:lnTo>
                      <a:pt x="0" y="464"/>
                    </a:lnTo>
                    <a:lnTo>
                      <a:pt x="12" y="4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8" name="Freeform 483"/>
              <p:cNvSpPr>
                <a:spLocks/>
              </p:cNvSpPr>
              <p:nvPr/>
            </p:nvSpPr>
            <p:spPr bwMode="auto">
              <a:xfrm>
                <a:off x="2548" y="2422"/>
                <a:ext cx="155" cy="123"/>
              </a:xfrm>
              <a:custGeom>
                <a:avLst/>
                <a:gdLst>
                  <a:gd name="T0" fmla="*/ 0 w 465"/>
                  <a:gd name="T1" fmla="*/ 0 h 368"/>
                  <a:gd name="T2" fmla="*/ 4 w 465"/>
                  <a:gd name="T3" fmla="*/ 28 h 368"/>
                  <a:gd name="T4" fmla="*/ 12 w 465"/>
                  <a:gd name="T5" fmla="*/ 54 h 368"/>
                  <a:gd name="T6" fmla="*/ 28 w 465"/>
                  <a:gd name="T7" fmla="*/ 77 h 368"/>
                  <a:gd name="T8" fmla="*/ 46 w 465"/>
                  <a:gd name="T9" fmla="*/ 95 h 368"/>
                  <a:gd name="T10" fmla="*/ 68 w 465"/>
                  <a:gd name="T11" fmla="*/ 109 h 368"/>
                  <a:gd name="T12" fmla="*/ 95 w 465"/>
                  <a:gd name="T13" fmla="*/ 119 h 368"/>
                  <a:gd name="T14" fmla="*/ 123 w 465"/>
                  <a:gd name="T15" fmla="*/ 123 h 368"/>
                  <a:gd name="T16" fmla="*/ 155 w 465"/>
                  <a:gd name="T17" fmla="*/ 121 h 368"/>
                  <a:gd name="T18" fmla="*/ 151 w 465"/>
                  <a:gd name="T19" fmla="*/ 113 h 368"/>
                  <a:gd name="T20" fmla="*/ 123 w 465"/>
                  <a:gd name="T21" fmla="*/ 115 h 368"/>
                  <a:gd name="T22" fmla="*/ 97 w 465"/>
                  <a:gd name="T23" fmla="*/ 111 h 368"/>
                  <a:gd name="T24" fmla="*/ 73 w 465"/>
                  <a:gd name="T25" fmla="*/ 101 h 368"/>
                  <a:gd name="T26" fmla="*/ 50 w 465"/>
                  <a:gd name="T27" fmla="*/ 89 h 368"/>
                  <a:gd name="T28" fmla="*/ 34 w 465"/>
                  <a:gd name="T29" fmla="*/ 70 h 368"/>
                  <a:gd name="T30" fmla="*/ 20 w 465"/>
                  <a:gd name="T31" fmla="*/ 50 h 368"/>
                  <a:gd name="T32" fmla="*/ 12 w 465"/>
                  <a:gd name="T33" fmla="*/ 26 h 368"/>
                  <a:gd name="T34" fmla="*/ 8 w 465"/>
                  <a:gd name="T35" fmla="*/ 0 h 368"/>
                  <a:gd name="T36" fmla="*/ 0 w 465"/>
                  <a:gd name="T37" fmla="*/ 0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368"/>
                  <a:gd name="T59" fmla="*/ 465 w 465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368">
                    <a:moveTo>
                      <a:pt x="0" y="0"/>
                    </a:moveTo>
                    <a:lnTo>
                      <a:pt x="13" y="85"/>
                    </a:lnTo>
                    <a:lnTo>
                      <a:pt x="37" y="163"/>
                    </a:lnTo>
                    <a:lnTo>
                      <a:pt x="85" y="229"/>
                    </a:lnTo>
                    <a:lnTo>
                      <a:pt x="139" y="283"/>
                    </a:lnTo>
                    <a:lnTo>
                      <a:pt x="205" y="325"/>
                    </a:lnTo>
                    <a:lnTo>
                      <a:pt x="284" y="355"/>
                    </a:lnTo>
                    <a:lnTo>
                      <a:pt x="369" y="368"/>
                    </a:lnTo>
                    <a:lnTo>
                      <a:pt x="465" y="362"/>
                    </a:lnTo>
                    <a:lnTo>
                      <a:pt x="453" y="338"/>
                    </a:lnTo>
                    <a:lnTo>
                      <a:pt x="369" y="343"/>
                    </a:lnTo>
                    <a:lnTo>
                      <a:pt x="290" y="332"/>
                    </a:lnTo>
                    <a:lnTo>
                      <a:pt x="218" y="302"/>
                    </a:lnTo>
                    <a:lnTo>
                      <a:pt x="151" y="265"/>
                    </a:lnTo>
                    <a:lnTo>
                      <a:pt x="103" y="210"/>
                    </a:lnTo>
                    <a:lnTo>
                      <a:pt x="60" y="150"/>
                    </a:lnTo>
                    <a:lnTo>
                      <a:pt x="37" y="7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9" name="Freeform 484"/>
              <p:cNvSpPr>
                <a:spLocks/>
              </p:cNvSpPr>
              <p:nvPr/>
            </p:nvSpPr>
            <p:spPr bwMode="auto">
              <a:xfrm>
                <a:off x="2548" y="2260"/>
                <a:ext cx="155" cy="162"/>
              </a:xfrm>
              <a:custGeom>
                <a:avLst/>
                <a:gdLst>
                  <a:gd name="T0" fmla="*/ 151 w 465"/>
                  <a:gd name="T1" fmla="*/ 0 h 488"/>
                  <a:gd name="T2" fmla="*/ 123 w 465"/>
                  <a:gd name="T3" fmla="*/ 6 h 488"/>
                  <a:gd name="T4" fmla="*/ 95 w 465"/>
                  <a:gd name="T5" fmla="*/ 18 h 488"/>
                  <a:gd name="T6" fmla="*/ 68 w 465"/>
                  <a:gd name="T7" fmla="*/ 36 h 488"/>
                  <a:gd name="T8" fmla="*/ 46 w 465"/>
                  <a:gd name="T9" fmla="*/ 56 h 488"/>
                  <a:gd name="T10" fmla="*/ 28 w 465"/>
                  <a:gd name="T11" fmla="*/ 80 h 488"/>
                  <a:gd name="T12" fmla="*/ 12 w 465"/>
                  <a:gd name="T13" fmla="*/ 106 h 488"/>
                  <a:gd name="T14" fmla="*/ 4 w 465"/>
                  <a:gd name="T15" fmla="*/ 132 h 488"/>
                  <a:gd name="T16" fmla="*/ 0 w 465"/>
                  <a:gd name="T17" fmla="*/ 162 h 488"/>
                  <a:gd name="T18" fmla="*/ 8 w 465"/>
                  <a:gd name="T19" fmla="*/ 162 h 488"/>
                  <a:gd name="T20" fmla="*/ 12 w 465"/>
                  <a:gd name="T21" fmla="*/ 134 h 488"/>
                  <a:gd name="T22" fmla="*/ 20 w 465"/>
                  <a:gd name="T23" fmla="*/ 110 h 488"/>
                  <a:gd name="T24" fmla="*/ 34 w 465"/>
                  <a:gd name="T25" fmla="*/ 84 h 488"/>
                  <a:gd name="T26" fmla="*/ 53 w 465"/>
                  <a:gd name="T27" fmla="*/ 62 h 488"/>
                  <a:gd name="T28" fmla="*/ 73 w 465"/>
                  <a:gd name="T29" fmla="*/ 42 h 488"/>
                  <a:gd name="T30" fmla="*/ 98 w 465"/>
                  <a:gd name="T31" fmla="*/ 28 h 488"/>
                  <a:gd name="T32" fmla="*/ 125 w 465"/>
                  <a:gd name="T33" fmla="*/ 14 h 488"/>
                  <a:gd name="T34" fmla="*/ 155 w 465"/>
                  <a:gd name="T35" fmla="*/ 8 h 488"/>
                  <a:gd name="T36" fmla="*/ 151 w 465"/>
                  <a:gd name="T37" fmla="*/ 0 h 48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65"/>
                  <a:gd name="T58" fmla="*/ 0 h 488"/>
                  <a:gd name="T59" fmla="*/ 465 w 465"/>
                  <a:gd name="T60" fmla="*/ 488 h 48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65" h="488">
                    <a:moveTo>
                      <a:pt x="453" y="0"/>
                    </a:moveTo>
                    <a:lnTo>
                      <a:pt x="369" y="19"/>
                    </a:lnTo>
                    <a:lnTo>
                      <a:pt x="284" y="55"/>
                    </a:lnTo>
                    <a:lnTo>
                      <a:pt x="205" y="109"/>
                    </a:lnTo>
                    <a:lnTo>
                      <a:pt x="139" y="169"/>
                    </a:lnTo>
                    <a:lnTo>
                      <a:pt x="85" y="242"/>
                    </a:lnTo>
                    <a:lnTo>
                      <a:pt x="37" y="319"/>
                    </a:lnTo>
                    <a:lnTo>
                      <a:pt x="13" y="398"/>
                    </a:lnTo>
                    <a:lnTo>
                      <a:pt x="0" y="488"/>
                    </a:lnTo>
                    <a:lnTo>
                      <a:pt x="25" y="488"/>
                    </a:lnTo>
                    <a:lnTo>
                      <a:pt x="37" y="404"/>
                    </a:lnTo>
                    <a:lnTo>
                      <a:pt x="60" y="332"/>
                    </a:lnTo>
                    <a:lnTo>
                      <a:pt x="103" y="254"/>
                    </a:lnTo>
                    <a:lnTo>
                      <a:pt x="158" y="188"/>
                    </a:lnTo>
                    <a:lnTo>
                      <a:pt x="218" y="128"/>
                    </a:lnTo>
                    <a:lnTo>
                      <a:pt x="295" y="85"/>
                    </a:lnTo>
                    <a:lnTo>
                      <a:pt x="374" y="43"/>
                    </a:lnTo>
                    <a:lnTo>
                      <a:pt x="465" y="25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0" name="Freeform 485"/>
              <p:cNvSpPr>
                <a:spLocks/>
              </p:cNvSpPr>
              <p:nvPr/>
            </p:nvSpPr>
            <p:spPr bwMode="auto">
              <a:xfrm>
                <a:off x="2691" y="2392"/>
                <a:ext cx="20" cy="18"/>
              </a:xfrm>
              <a:custGeom>
                <a:avLst/>
                <a:gdLst>
                  <a:gd name="T0" fmla="*/ 10 w 60"/>
                  <a:gd name="T1" fmla="*/ 0 h 54"/>
                  <a:gd name="T2" fmla="*/ 14 w 60"/>
                  <a:gd name="T3" fmla="*/ 0 h 54"/>
                  <a:gd name="T4" fmla="*/ 18 w 60"/>
                  <a:gd name="T5" fmla="*/ 0 h 54"/>
                  <a:gd name="T6" fmla="*/ 20 w 60"/>
                  <a:gd name="T7" fmla="*/ 4 h 54"/>
                  <a:gd name="T8" fmla="*/ 20 w 60"/>
                  <a:gd name="T9" fmla="*/ 6 h 54"/>
                  <a:gd name="T10" fmla="*/ 20 w 60"/>
                  <a:gd name="T11" fmla="*/ 10 h 54"/>
                  <a:gd name="T12" fmla="*/ 18 w 60"/>
                  <a:gd name="T13" fmla="*/ 14 h 54"/>
                  <a:gd name="T14" fmla="*/ 14 w 60"/>
                  <a:gd name="T15" fmla="*/ 16 h 54"/>
                  <a:gd name="T16" fmla="*/ 10 w 60"/>
                  <a:gd name="T17" fmla="*/ 18 h 54"/>
                  <a:gd name="T18" fmla="*/ 6 w 60"/>
                  <a:gd name="T19" fmla="*/ 18 h 54"/>
                  <a:gd name="T20" fmla="*/ 2 w 60"/>
                  <a:gd name="T21" fmla="*/ 16 h 54"/>
                  <a:gd name="T22" fmla="*/ 0 w 60"/>
                  <a:gd name="T23" fmla="*/ 12 h 54"/>
                  <a:gd name="T24" fmla="*/ 0 w 60"/>
                  <a:gd name="T25" fmla="*/ 10 h 54"/>
                  <a:gd name="T26" fmla="*/ 0 w 60"/>
                  <a:gd name="T27" fmla="*/ 6 h 54"/>
                  <a:gd name="T28" fmla="*/ 2 w 60"/>
                  <a:gd name="T29" fmla="*/ 2 h 54"/>
                  <a:gd name="T30" fmla="*/ 6 w 60"/>
                  <a:gd name="T31" fmla="*/ 0 h 54"/>
                  <a:gd name="T32" fmla="*/ 10 w 60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0"/>
                  <a:gd name="T52" fmla="*/ 0 h 54"/>
                  <a:gd name="T53" fmla="*/ 60 w 60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0" h="54">
                    <a:moveTo>
                      <a:pt x="30" y="0"/>
                    </a:moveTo>
                    <a:lnTo>
                      <a:pt x="43" y="0"/>
                    </a:lnTo>
                    <a:lnTo>
                      <a:pt x="54" y="0"/>
                    </a:lnTo>
                    <a:lnTo>
                      <a:pt x="60" y="12"/>
                    </a:lnTo>
                    <a:lnTo>
                      <a:pt x="60" y="19"/>
                    </a:lnTo>
                    <a:lnTo>
                      <a:pt x="60" y="30"/>
                    </a:lnTo>
                    <a:lnTo>
                      <a:pt x="54" y="42"/>
                    </a:lnTo>
                    <a:lnTo>
                      <a:pt x="43" y="49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5" y="49"/>
                    </a:lnTo>
                    <a:lnTo>
                      <a:pt x="0" y="36"/>
                    </a:lnTo>
                    <a:lnTo>
                      <a:pt x="0" y="30"/>
                    </a:lnTo>
                    <a:lnTo>
                      <a:pt x="0" y="19"/>
                    </a:lnTo>
                    <a:lnTo>
                      <a:pt x="5" y="6"/>
                    </a:lnTo>
                    <a:lnTo>
                      <a:pt x="18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1" name="Freeform 486"/>
              <p:cNvSpPr>
                <a:spLocks/>
              </p:cNvSpPr>
              <p:nvPr/>
            </p:nvSpPr>
            <p:spPr bwMode="auto">
              <a:xfrm>
                <a:off x="2699" y="2389"/>
                <a:ext cx="16" cy="10"/>
              </a:xfrm>
              <a:custGeom>
                <a:avLst/>
                <a:gdLst>
                  <a:gd name="T0" fmla="*/ 16 w 49"/>
                  <a:gd name="T1" fmla="*/ 10 h 30"/>
                  <a:gd name="T2" fmla="*/ 16 w 49"/>
                  <a:gd name="T3" fmla="*/ 6 h 30"/>
                  <a:gd name="T4" fmla="*/ 12 w 49"/>
                  <a:gd name="T5" fmla="*/ 2 h 30"/>
                  <a:gd name="T6" fmla="*/ 8 w 49"/>
                  <a:gd name="T7" fmla="*/ 0 h 30"/>
                  <a:gd name="T8" fmla="*/ 0 w 49"/>
                  <a:gd name="T9" fmla="*/ 0 h 30"/>
                  <a:gd name="T10" fmla="*/ 4 w 49"/>
                  <a:gd name="T11" fmla="*/ 8 h 30"/>
                  <a:gd name="T12" fmla="*/ 6 w 49"/>
                  <a:gd name="T13" fmla="*/ 8 h 30"/>
                  <a:gd name="T14" fmla="*/ 8 w 49"/>
                  <a:gd name="T15" fmla="*/ 10 h 30"/>
                  <a:gd name="T16" fmla="*/ 16 w 49"/>
                  <a:gd name="T17" fmla="*/ 10 h 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30"/>
                  <a:gd name="T29" fmla="*/ 49 w 49"/>
                  <a:gd name="T30" fmla="*/ 30 h 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30">
                    <a:moveTo>
                      <a:pt x="49" y="30"/>
                    </a:moveTo>
                    <a:lnTo>
                      <a:pt x="49" y="17"/>
                    </a:lnTo>
                    <a:lnTo>
                      <a:pt x="36" y="5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12" y="23"/>
                    </a:lnTo>
                    <a:lnTo>
                      <a:pt x="19" y="23"/>
                    </a:lnTo>
                    <a:lnTo>
                      <a:pt x="24" y="30"/>
                    </a:lnTo>
                    <a:lnTo>
                      <a:pt x="49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2" name="Freeform 487"/>
              <p:cNvSpPr>
                <a:spLocks/>
              </p:cNvSpPr>
              <p:nvPr/>
            </p:nvSpPr>
            <p:spPr bwMode="auto">
              <a:xfrm>
                <a:off x="2699" y="2399"/>
                <a:ext cx="16" cy="15"/>
              </a:xfrm>
              <a:custGeom>
                <a:avLst/>
                <a:gdLst>
                  <a:gd name="T0" fmla="*/ 4 w 49"/>
                  <a:gd name="T1" fmla="*/ 15 h 47"/>
                  <a:gd name="T2" fmla="*/ 8 w 49"/>
                  <a:gd name="T3" fmla="*/ 13 h 47"/>
                  <a:gd name="T4" fmla="*/ 12 w 49"/>
                  <a:gd name="T5" fmla="*/ 10 h 47"/>
                  <a:gd name="T6" fmla="*/ 16 w 49"/>
                  <a:gd name="T7" fmla="*/ 5 h 47"/>
                  <a:gd name="T8" fmla="*/ 16 w 49"/>
                  <a:gd name="T9" fmla="*/ 0 h 47"/>
                  <a:gd name="T10" fmla="*/ 8 w 49"/>
                  <a:gd name="T11" fmla="*/ 0 h 47"/>
                  <a:gd name="T12" fmla="*/ 8 w 49"/>
                  <a:gd name="T13" fmla="*/ 2 h 47"/>
                  <a:gd name="T14" fmla="*/ 6 w 49"/>
                  <a:gd name="T15" fmla="*/ 4 h 47"/>
                  <a:gd name="T16" fmla="*/ 4 w 49"/>
                  <a:gd name="T17" fmla="*/ 7 h 47"/>
                  <a:gd name="T18" fmla="*/ 0 w 49"/>
                  <a:gd name="T19" fmla="*/ 7 h 47"/>
                  <a:gd name="T20" fmla="*/ 4 w 49"/>
                  <a:gd name="T21" fmla="*/ 15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7"/>
                  <a:gd name="T35" fmla="*/ 49 w 49"/>
                  <a:gd name="T36" fmla="*/ 47 h 4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7">
                    <a:moveTo>
                      <a:pt x="12" y="47"/>
                    </a:moveTo>
                    <a:lnTo>
                      <a:pt x="24" y="41"/>
                    </a:lnTo>
                    <a:lnTo>
                      <a:pt x="36" y="30"/>
                    </a:lnTo>
                    <a:lnTo>
                      <a:pt x="49" y="17"/>
                    </a:lnTo>
                    <a:lnTo>
                      <a:pt x="49" y="0"/>
                    </a:lnTo>
                    <a:lnTo>
                      <a:pt x="24" y="0"/>
                    </a:lnTo>
                    <a:lnTo>
                      <a:pt x="24" y="5"/>
                    </a:lnTo>
                    <a:lnTo>
                      <a:pt x="19" y="11"/>
                    </a:lnTo>
                    <a:lnTo>
                      <a:pt x="12" y="23"/>
                    </a:lnTo>
                    <a:lnTo>
                      <a:pt x="0" y="23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3" name="Freeform 488"/>
              <p:cNvSpPr>
                <a:spLocks/>
              </p:cNvSpPr>
              <p:nvPr/>
            </p:nvSpPr>
            <p:spPr bwMode="auto">
              <a:xfrm>
                <a:off x="2687" y="2402"/>
                <a:ext cx="16" cy="12"/>
              </a:xfrm>
              <a:custGeom>
                <a:avLst/>
                <a:gdLst>
                  <a:gd name="T0" fmla="*/ 0 w 48"/>
                  <a:gd name="T1" fmla="*/ 0 h 36"/>
                  <a:gd name="T2" fmla="*/ 0 w 48"/>
                  <a:gd name="T3" fmla="*/ 4 h 36"/>
                  <a:gd name="T4" fmla="*/ 4 w 48"/>
                  <a:gd name="T5" fmla="*/ 8 h 36"/>
                  <a:gd name="T6" fmla="*/ 8 w 48"/>
                  <a:gd name="T7" fmla="*/ 12 h 36"/>
                  <a:gd name="T8" fmla="*/ 16 w 48"/>
                  <a:gd name="T9" fmla="*/ 12 h 36"/>
                  <a:gd name="T10" fmla="*/ 12 w 48"/>
                  <a:gd name="T11" fmla="*/ 4 h 36"/>
                  <a:gd name="T12" fmla="*/ 10 w 48"/>
                  <a:gd name="T13" fmla="*/ 4 h 36"/>
                  <a:gd name="T14" fmla="*/ 10 w 48"/>
                  <a:gd name="T15" fmla="*/ 2 h 36"/>
                  <a:gd name="T16" fmla="*/ 8 w 48"/>
                  <a:gd name="T17" fmla="*/ 0 h 36"/>
                  <a:gd name="T18" fmla="*/ 0 w 48"/>
                  <a:gd name="T19" fmla="*/ 0 h 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8"/>
                  <a:gd name="T31" fmla="*/ 0 h 36"/>
                  <a:gd name="T32" fmla="*/ 48 w 48"/>
                  <a:gd name="T33" fmla="*/ 36 h 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8" h="36">
                    <a:moveTo>
                      <a:pt x="0" y="0"/>
                    </a:moveTo>
                    <a:lnTo>
                      <a:pt x="0" y="12"/>
                    </a:lnTo>
                    <a:lnTo>
                      <a:pt x="12" y="24"/>
                    </a:lnTo>
                    <a:lnTo>
                      <a:pt x="23" y="36"/>
                    </a:lnTo>
                    <a:lnTo>
                      <a:pt x="48" y="3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30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4" name="Freeform 489"/>
              <p:cNvSpPr>
                <a:spLocks/>
              </p:cNvSpPr>
              <p:nvPr/>
            </p:nvSpPr>
            <p:spPr bwMode="auto">
              <a:xfrm>
                <a:off x="2687" y="2389"/>
                <a:ext cx="16" cy="13"/>
              </a:xfrm>
              <a:custGeom>
                <a:avLst/>
                <a:gdLst>
                  <a:gd name="T0" fmla="*/ 12 w 48"/>
                  <a:gd name="T1" fmla="*/ 0 h 41"/>
                  <a:gd name="T2" fmla="*/ 14 w 48"/>
                  <a:gd name="T3" fmla="*/ 0 h 41"/>
                  <a:gd name="T4" fmla="*/ 8 w 48"/>
                  <a:gd name="T5" fmla="*/ 0 h 41"/>
                  <a:gd name="T6" fmla="*/ 4 w 48"/>
                  <a:gd name="T7" fmla="*/ 3 h 41"/>
                  <a:gd name="T8" fmla="*/ 0 w 48"/>
                  <a:gd name="T9" fmla="*/ 7 h 41"/>
                  <a:gd name="T10" fmla="*/ 0 w 48"/>
                  <a:gd name="T11" fmla="*/ 13 h 41"/>
                  <a:gd name="T12" fmla="*/ 8 w 48"/>
                  <a:gd name="T13" fmla="*/ 13 h 41"/>
                  <a:gd name="T14" fmla="*/ 8 w 48"/>
                  <a:gd name="T15" fmla="*/ 11 h 41"/>
                  <a:gd name="T16" fmla="*/ 10 w 48"/>
                  <a:gd name="T17" fmla="*/ 10 h 41"/>
                  <a:gd name="T18" fmla="*/ 12 w 48"/>
                  <a:gd name="T19" fmla="*/ 7 h 41"/>
                  <a:gd name="T20" fmla="*/ 14 w 48"/>
                  <a:gd name="T21" fmla="*/ 7 h 41"/>
                  <a:gd name="T22" fmla="*/ 16 w 48"/>
                  <a:gd name="T23" fmla="*/ 7 h 41"/>
                  <a:gd name="T24" fmla="*/ 12 w 48"/>
                  <a:gd name="T25" fmla="*/ 0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8"/>
                  <a:gd name="T40" fmla="*/ 0 h 41"/>
                  <a:gd name="T41" fmla="*/ 48 w 48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8" h="41">
                    <a:moveTo>
                      <a:pt x="36" y="0"/>
                    </a:moveTo>
                    <a:lnTo>
                      <a:pt x="42" y="0"/>
                    </a:lnTo>
                    <a:lnTo>
                      <a:pt x="23" y="0"/>
                    </a:lnTo>
                    <a:lnTo>
                      <a:pt x="12" y="11"/>
                    </a:lnTo>
                    <a:lnTo>
                      <a:pt x="0" y="23"/>
                    </a:lnTo>
                    <a:lnTo>
                      <a:pt x="0" y="41"/>
                    </a:lnTo>
                    <a:lnTo>
                      <a:pt x="23" y="41"/>
                    </a:lnTo>
                    <a:lnTo>
                      <a:pt x="23" y="35"/>
                    </a:lnTo>
                    <a:lnTo>
                      <a:pt x="30" y="3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8" y="23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5" name="Freeform 490"/>
              <p:cNvSpPr>
                <a:spLocks/>
              </p:cNvSpPr>
              <p:nvPr/>
            </p:nvSpPr>
            <p:spPr bwMode="auto">
              <a:xfrm>
                <a:off x="2620" y="2332"/>
                <a:ext cx="77" cy="64"/>
              </a:xfrm>
              <a:custGeom>
                <a:avLst/>
                <a:gdLst>
                  <a:gd name="T0" fmla="*/ 2 w 229"/>
                  <a:gd name="T1" fmla="*/ 2 h 192"/>
                  <a:gd name="T2" fmla="*/ 0 w 229"/>
                  <a:gd name="T3" fmla="*/ 6 h 192"/>
                  <a:gd name="T4" fmla="*/ 73 w 229"/>
                  <a:gd name="T5" fmla="*/ 64 h 192"/>
                  <a:gd name="T6" fmla="*/ 77 w 229"/>
                  <a:gd name="T7" fmla="*/ 58 h 192"/>
                  <a:gd name="T8" fmla="*/ 4 w 229"/>
                  <a:gd name="T9" fmla="*/ 0 h 192"/>
                  <a:gd name="T10" fmla="*/ 2 w 229"/>
                  <a:gd name="T11" fmla="*/ 2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9"/>
                  <a:gd name="T19" fmla="*/ 0 h 192"/>
                  <a:gd name="T20" fmla="*/ 229 w 229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9" h="192">
                    <a:moveTo>
                      <a:pt x="6" y="6"/>
                    </a:moveTo>
                    <a:lnTo>
                      <a:pt x="0" y="17"/>
                    </a:lnTo>
                    <a:lnTo>
                      <a:pt x="216" y="192"/>
                    </a:lnTo>
                    <a:lnTo>
                      <a:pt x="229" y="174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6" name="Freeform 491"/>
              <p:cNvSpPr>
                <a:spLocks/>
              </p:cNvSpPr>
              <p:nvPr/>
            </p:nvSpPr>
            <p:spPr bwMode="auto">
              <a:xfrm>
                <a:off x="2596" y="2332"/>
                <a:ext cx="28" cy="22"/>
              </a:xfrm>
              <a:custGeom>
                <a:avLst/>
                <a:gdLst>
                  <a:gd name="T0" fmla="*/ 0 w 84"/>
                  <a:gd name="T1" fmla="*/ 22 h 66"/>
                  <a:gd name="T2" fmla="*/ 4 w 84"/>
                  <a:gd name="T3" fmla="*/ 16 h 66"/>
                  <a:gd name="T4" fmla="*/ 8 w 84"/>
                  <a:gd name="T5" fmla="*/ 10 h 66"/>
                  <a:gd name="T6" fmla="*/ 12 w 84"/>
                  <a:gd name="T7" fmla="*/ 6 h 66"/>
                  <a:gd name="T8" fmla="*/ 16 w 84"/>
                  <a:gd name="T9" fmla="*/ 0 h 66"/>
                  <a:gd name="T10" fmla="*/ 28 w 84"/>
                  <a:gd name="T11" fmla="*/ 10 h 66"/>
                  <a:gd name="T12" fmla="*/ 0 w 84"/>
                  <a:gd name="T13" fmla="*/ 22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4"/>
                  <a:gd name="T22" fmla="*/ 0 h 66"/>
                  <a:gd name="T23" fmla="*/ 84 w 84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4" h="66">
                    <a:moveTo>
                      <a:pt x="0" y="66"/>
                    </a:moveTo>
                    <a:lnTo>
                      <a:pt x="13" y="47"/>
                    </a:lnTo>
                    <a:lnTo>
                      <a:pt x="24" y="30"/>
                    </a:lnTo>
                    <a:lnTo>
                      <a:pt x="37" y="17"/>
                    </a:lnTo>
                    <a:lnTo>
                      <a:pt x="49" y="0"/>
                    </a:lnTo>
                    <a:lnTo>
                      <a:pt x="84" y="3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7" name="Freeform 492"/>
              <p:cNvSpPr>
                <a:spLocks/>
              </p:cNvSpPr>
              <p:nvPr/>
            </p:nvSpPr>
            <p:spPr bwMode="auto">
              <a:xfrm>
                <a:off x="2584" y="2332"/>
                <a:ext cx="54" cy="46"/>
              </a:xfrm>
              <a:custGeom>
                <a:avLst/>
                <a:gdLst>
                  <a:gd name="T0" fmla="*/ 0 w 163"/>
                  <a:gd name="T1" fmla="*/ 46 h 137"/>
                  <a:gd name="T2" fmla="*/ 4 w 163"/>
                  <a:gd name="T3" fmla="*/ 40 h 137"/>
                  <a:gd name="T4" fmla="*/ 6 w 163"/>
                  <a:gd name="T5" fmla="*/ 34 h 137"/>
                  <a:gd name="T6" fmla="*/ 10 w 163"/>
                  <a:gd name="T7" fmla="*/ 28 h 137"/>
                  <a:gd name="T8" fmla="*/ 12 w 163"/>
                  <a:gd name="T9" fmla="*/ 22 h 137"/>
                  <a:gd name="T10" fmla="*/ 16 w 163"/>
                  <a:gd name="T11" fmla="*/ 16 h 137"/>
                  <a:gd name="T12" fmla="*/ 20 w 163"/>
                  <a:gd name="T13" fmla="*/ 10 h 137"/>
                  <a:gd name="T14" fmla="*/ 24 w 163"/>
                  <a:gd name="T15" fmla="*/ 6 h 137"/>
                  <a:gd name="T16" fmla="*/ 28 w 163"/>
                  <a:gd name="T17" fmla="*/ 0 h 137"/>
                  <a:gd name="T18" fmla="*/ 54 w 163"/>
                  <a:gd name="T19" fmla="*/ 22 h 137"/>
                  <a:gd name="T20" fmla="*/ 0 w 163"/>
                  <a:gd name="T21" fmla="*/ 46 h 13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3"/>
                  <a:gd name="T34" fmla="*/ 0 h 137"/>
                  <a:gd name="T35" fmla="*/ 163 w 163"/>
                  <a:gd name="T36" fmla="*/ 137 h 13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3" h="137">
                    <a:moveTo>
                      <a:pt x="0" y="137"/>
                    </a:moveTo>
                    <a:lnTo>
                      <a:pt x="12" y="120"/>
                    </a:lnTo>
                    <a:lnTo>
                      <a:pt x="19" y="101"/>
                    </a:lnTo>
                    <a:lnTo>
                      <a:pt x="30" y="84"/>
                    </a:lnTo>
                    <a:lnTo>
                      <a:pt x="36" y="66"/>
                    </a:lnTo>
                    <a:lnTo>
                      <a:pt x="49" y="47"/>
                    </a:lnTo>
                    <a:lnTo>
                      <a:pt x="60" y="30"/>
                    </a:lnTo>
                    <a:lnTo>
                      <a:pt x="73" y="17"/>
                    </a:lnTo>
                    <a:lnTo>
                      <a:pt x="85" y="0"/>
                    </a:lnTo>
                    <a:lnTo>
                      <a:pt x="163" y="66"/>
                    </a:lnTo>
                    <a:lnTo>
                      <a:pt x="0" y="137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8" name="Freeform 493"/>
              <p:cNvSpPr>
                <a:spLocks/>
              </p:cNvSpPr>
              <p:nvPr/>
            </p:nvSpPr>
            <p:spPr bwMode="auto">
              <a:xfrm>
                <a:off x="2578" y="2342"/>
                <a:ext cx="74" cy="58"/>
              </a:xfrm>
              <a:custGeom>
                <a:avLst/>
                <a:gdLst>
                  <a:gd name="T0" fmla="*/ 18 w 224"/>
                  <a:gd name="T1" fmla="*/ 12 h 174"/>
                  <a:gd name="T2" fmla="*/ 16 w 224"/>
                  <a:gd name="T3" fmla="*/ 18 h 174"/>
                  <a:gd name="T4" fmla="*/ 13 w 224"/>
                  <a:gd name="T5" fmla="*/ 24 h 174"/>
                  <a:gd name="T6" fmla="*/ 10 w 224"/>
                  <a:gd name="T7" fmla="*/ 28 h 174"/>
                  <a:gd name="T8" fmla="*/ 8 w 224"/>
                  <a:gd name="T9" fmla="*/ 34 h 174"/>
                  <a:gd name="T10" fmla="*/ 4 w 224"/>
                  <a:gd name="T11" fmla="*/ 40 h 174"/>
                  <a:gd name="T12" fmla="*/ 3 w 224"/>
                  <a:gd name="T13" fmla="*/ 46 h 174"/>
                  <a:gd name="T14" fmla="*/ 3 w 224"/>
                  <a:gd name="T15" fmla="*/ 52 h 174"/>
                  <a:gd name="T16" fmla="*/ 0 w 224"/>
                  <a:gd name="T17" fmla="*/ 58 h 174"/>
                  <a:gd name="T18" fmla="*/ 74 w 224"/>
                  <a:gd name="T19" fmla="*/ 22 h 174"/>
                  <a:gd name="T20" fmla="*/ 46 w 224"/>
                  <a:gd name="T21" fmla="*/ 0 h 174"/>
                  <a:gd name="T22" fmla="*/ 18 w 224"/>
                  <a:gd name="T23" fmla="*/ 12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24"/>
                  <a:gd name="T37" fmla="*/ 0 h 174"/>
                  <a:gd name="T38" fmla="*/ 224 w 224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24" h="174">
                    <a:moveTo>
                      <a:pt x="55" y="36"/>
                    </a:moveTo>
                    <a:lnTo>
                      <a:pt x="49" y="54"/>
                    </a:lnTo>
                    <a:lnTo>
                      <a:pt x="38" y="71"/>
                    </a:lnTo>
                    <a:lnTo>
                      <a:pt x="31" y="84"/>
                    </a:lnTo>
                    <a:lnTo>
                      <a:pt x="25" y="101"/>
                    </a:lnTo>
                    <a:lnTo>
                      <a:pt x="13" y="120"/>
                    </a:lnTo>
                    <a:lnTo>
                      <a:pt x="8" y="139"/>
                    </a:lnTo>
                    <a:lnTo>
                      <a:pt x="8" y="156"/>
                    </a:lnTo>
                    <a:lnTo>
                      <a:pt x="0" y="174"/>
                    </a:lnTo>
                    <a:lnTo>
                      <a:pt x="224" y="66"/>
                    </a:lnTo>
                    <a:lnTo>
                      <a:pt x="139" y="0"/>
                    </a:lnTo>
                    <a:lnTo>
                      <a:pt x="55" y="3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9" name="Freeform 494"/>
              <p:cNvSpPr>
                <a:spLocks noEditPoints="1"/>
              </p:cNvSpPr>
              <p:nvPr/>
            </p:nvSpPr>
            <p:spPr bwMode="auto">
              <a:xfrm>
                <a:off x="2574" y="2304"/>
                <a:ext cx="239" cy="116"/>
              </a:xfrm>
              <a:custGeom>
                <a:avLst/>
                <a:gdLst>
                  <a:gd name="T0" fmla="*/ 10 w 718"/>
                  <a:gd name="T1" fmla="*/ 74 h 349"/>
                  <a:gd name="T2" fmla="*/ 8 w 718"/>
                  <a:gd name="T3" fmla="*/ 78 h 349"/>
                  <a:gd name="T4" fmla="*/ 6 w 718"/>
                  <a:gd name="T5" fmla="*/ 84 h 349"/>
                  <a:gd name="T6" fmla="*/ 6 w 718"/>
                  <a:gd name="T7" fmla="*/ 88 h 349"/>
                  <a:gd name="T8" fmla="*/ 4 w 718"/>
                  <a:gd name="T9" fmla="*/ 94 h 349"/>
                  <a:gd name="T10" fmla="*/ 2 w 718"/>
                  <a:gd name="T11" fmla="*/ 98 h 349"/>
                  <a:gd name="T12" fmla="*/ 2 w 718"/>
                  <a:gd name="T13" fmla="*/ 104 h 349"/>
                  <a:gd name="T14" fmla="*/ 0 w 718"/>
                  <a:gd name="T15" fmla="*/ 110 h 349"/>
                  <a:gd name="T16" fmla="*/ 0 w 718"/>
                  <a:gd name="T17" fmla="*/ 116 h 349"/>
                  <a:gd name="T18" fmla="*/ 95 w 718"/>
                  <a:gd name="T19" fmla="*/ 72 h 349"/>
                  <a:gd name="T20" fmla="*/ 64 w 718"/>
                  <a:gd name="T21" fmla="*/ 50 h 349"/>
                  <a:gd name="T22" fmla="*/ 10 w 718"/>
                  <a:gd name="T23" fmla="*/ 74 h 349"/>
                  <a:gd name="T24" fmla="*/ 239 w 718"/>
                  <a:gd name="T25" fmla="*/ 4 h 349"/>
                  <a:gd name="T26" fmla="*/ 237 w 718"/>
                  <a:gd name="T27" fmla="*/ 2 h 349"/>
                  <a:gd name="T28" fmla="*/ 235 w 718"/>
                  <a:gd name="T29" fmla="*/ 2 h 349"/>
                  <a:gd name="T30" fmla="*/ 233 w 718"/>
                  <a:gd name="T31" fmla="*/ 0 h 349"/>
                  <a:gd name="T32" fmla="*/ 223 w 718"/>
                  <a:gd name="T33" fmla="*/ 12 h 349"/>
                  <a:gd name="T34" fmla="*/ 239 w 718"/>
                  <a:gd name="T35" fmla="*/ 4 h 3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18"/>
                  <a:gd name="T55" fmla="*/ 0 h 349"/>
                  <a:gd name="T56" fmla="*/ 718 w 718"/>
                  <a:gd name="T57" fmla="*/ 349 h 3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18" h="349">
                    <a:moveTo>
                      <a:pt x="30" y="222"/>
                    </a:moveTo>
                    <a:lnTo>
                      <a:pt x="24" y="235"/>
                    </a:lnTo>
                    <a:lnTo>
                      <a:pt x="19" y="254"/>
                    </a:lnTo>
                    <a:lnTo>
                      <a:pt x="19" y="265"/>
                    </a:lnTo>
                    <a:lnTo>
                      <a:pt x="11" y="284"/>
                    </a:lnTo>
                    <a:lnTo>
                      <a:pt x="6" y="295"/>
                    </a:lnTo>
                    <a:lnTo>
                      <a:pt x="6" y="314"/>
                    </a:lnTo>
                    <a:lnTo>
                      <a:pt x="0" y="331"/>
                    </a:lnTo>
                    <a:lnTo>
                      <a:pt x="0" y="349"/>
                    </a:lnTo>
                    <a:lnTo>
                      <a:pt x="284" y="216"/>
                    </a:lnTo>
                    <a:lnTo>
                      <a:pt x="193" y="151"/>
                    </a:lnTo>
                    <a:lnTo>
                      <a:pt x="30" y="222"/>
                    </a:lnTo>
                    <a:close/>
                    <a:moveTo>
                      <a:pt x="718" y="12"/>
                    </a:moveTo>
                    <a:lnTo>
                      <a:pt x="712" y="6"/>
                    </a:lnTo>
                    <a:lnTo>
                      <a:pt x="705" y="6"/>
                    </a:lnTo>
                    <a:lnTo>
                      <a:pt x="699" y="0"/>
                    </a:lnTo>
                    <a:lnTo>
                      <a:pt x="669" y="36"/>
                    </a:lnTo>
                    <a:lnTo>
                      <a:pt x="718" y="1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0" name="Freeform 495"/>
              <p:cNvSpPr>
                <a:spLocks noEditPoints="1"/>
              </p:cNvSpPr>
              <p:nvPr/>
            </p:nvSpPr>
            <p:spPr bwMode="auto">
              <a:xfrm>
                <a:off x="2570" y="2304"/>
                <a:ext cx="255" cy="135"/>
              </a:xfrm>
              <a:custGeom>
                <a:avLst/>
                <a:gdLst>
                  <a:gd name="T0" fmla="*/ 7 w 765"/>
                  <a:gd name="T1" fmla="*/ 97 h 404"/>
                  <a:gd name="T2" fmla="*/ 6 w 765"/>
                  <a:gd name="T3" fmla="*/ 101 h 404"/>
                  <a:gd name="T4" fmla="*/ 4 w 765"/>
                  <a:gd name="T5" fmla="*/ 105 h 404"/>
                  <a:gd name="T6" fmla="*/ 4 w 765"/>
                  <a:gd name="T7" fmla="*/ 111 h 404"/>
                  <a:gd name="T8" fmla="*/ 4 w 765"/>
                  <a:gd name="T9" fmla="*/ 117 h 404"/>
                  <a:gd name="T10" fmla="*/ 2 w 765"/>
                  <a:gd name="T11" fmla="*/ 121 h 404"/>
                  <a:gd name="T12" fmla="*/ 0 w 765"/>
                  <a:gd name="T13" fmla="*/ 125 h 404"/>
                  <a:gd name="T14" fmla="*/ 0 w 765"/>
                  <a:gd name="T15" fmla="*/ 131 h 404"/>
                  <a:gd name="T16" fmla="*/ 0 w 765"/>
                  <a:gd name="T17" fmla="*/ 135 h 404"/>
                  <a:gd name="T18" fmla="*/ 112 w 765"/>
                  <a:gd name="T19" fmla="*/ 85 h 404"/>
                  <a:gd name="T20" fmla="*/ 82 w 765"/>
                  <a:gd name="T21" fmla="*/ 60 h 404"/>
                  <a:gd name="T22" fmla="*/ 7 w 765"/>
                  <a:gd name="T23" fmla="*/ 97 h 404"/>
                  <a:gd name="T24" fmla="*/ 255 w 765"/>
                  <a:gd name="T25" fmla="*/ 18 h 404"/>
                  <a:gd name="T26" fmla="*/ 251 w 765"/>
                  <a:gd name="T27" fmla="*/ 14 h 404"/>
                  <a:gd name="T28" fmla="*/ 247 w 765"/>
                  <a:gd name="T29" fmla="*/ 8 h 404"/>
                  <a:gd name="T30" fmla="*/ 243 w 765"/>
                  <a:gd name="T31" fmla="*/ 4 h 404"/>
                  <a:gd name="T32" fmla="*/ 237 w 765"/>
                  <a:gd name="T33" fmla="*/ 0 h 404"/>
                  <a:gd name="T34" fmla="*/ 197 w 765"/>
                  <a:gd name="T35" fmla="*/ 44 h 404"/>
                  <a:gd name="T36" fmla="*/ 255 w 765"/>
                  <a:gd name="T37" fmla="*/ 18 h 40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5"/>
                  <a:gd name="T58" fmla="*/ 0 h 404"/>
                  <a:gd name="T59" fmla="*/ 765 w 765"/>
                  <a:gd name="T60" fmla="*/ 404 h 40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5" h="404">
                    <a:moveTo>
                      <a:pt x="22" y="289"/>
                    </a:moveTo>
                    <a:lnTo>
                      <a:pt x="17" y="301"/>
                    </a:lnTo>
                    <a:lnTo>
                      <a:pt x="11" y="314"/>
                    </a:lnTo>
                    <a:lnTo>
                      <a:pt x="11" y="331"/>
                    </a:lnTo>
                    <a:lnTo>
                      <a:pt x="11" y="349"/>
                    </a:lnTo>
                    <a:lnTo>
                      <a:pt x="5" y="361"/>
                    </a:lnTo>
                    <a:lnTo>
                      <a:pt x="0" y="374"/>
                    </a:lnTo>
                    <a:lnTo>
                      <a:pt x="0" y="391"/>
                    </a:lnTo>
                    <a:lnTo>
                      <a:pt x="0" y="404"/>
                    </a:lnTo>
                    <a:lnTo>
                      <a:pt x="336" y="254"/>
                    </a:lnTo>
                    <a:lnTo>
                      <a:pt x="246" y="181"/>
                    </a:lnTo>
                    <a:lnTo>
                      <a:pt x="22" y="289"/>
                    </a:lnTo>
                    <a:close/>
                    <a:moveTo>
                      <a:pt x="765" y="55"/>
                    </a:moveTo>
                    <a:lnTo>
                      <a:pt x="753" y="42"/>
                    </a:lnTo>
                    <a:lnTo>
                      <a:pt x="741" y="25"/>
                    </a:lnTo>
                    <a:lnTo>
                      <a:pt x="729" y="12"/>
                    </a:lnTo>
                    <a:lnTo>
                      <a:pt x="710" y="0"/>
                    </a:lnTo>
                    <a:lnTo>
                      <a:pt x="590" y="132"/>
                    </a:lnTo>
                    <a:lnTo>
                      <a:pt x="765" y="5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1" name="Freeform 496"/>
              <p:cNvSpPr>
                <a:spLocks noEditPoints="1"/>
              </p:cNvSpPr>
              <p:nvPr/>
            </p:nvSpPr>
            <p:spPr bwMode="auto">
              <a:xfrm>
                <a:off x="2570" y="2308"/>
                <a:ext cx="265" cy="149"/>
              </a:xfrm>
              <a:custGeom>
                <a:avLst/>
                <a:gdLst>
                  <a:gd name="T0" fmla="*/ 4 w 795"/>
                  <a:gd name="T1" fmla="*/ 149 h 446"/>
                  <a:gd name="T2" fmla="*/ 4 w 795"/>
                  <a:gd name="T3" fmla="*/ 147 h 446"/>
                  <a:gd name="T4" fmla="*/ 4 w 795"/>
                  <a:gd name="T5" fmla="*/ 145 h 446"/>
                  <a:gd name="T6" fmla="*/ 2 w 795"/>
                  <a:gd name="T7" fmla="*/ 143 h 446"/>
                  <a:gd name="T8" fmla="*/ 0 w 795"/>
                  <a:gd name="T9" fmla="*/ 141 h 446"/>
                  <a:gd name="T10" fmla="*/ 0 w 795"/>
                  <a:gd name="T11" fmla="*/ 135 h 446"/>
                  <a:gd name="T12" fmla="*/ 0 w 795"/>
                  <a:gd name="T13" fmla="*/ 127 h 446"/>
                  <a:gd name="T14" fmla="*/ 2 w 795"/>
                  <a:gd name="T15" fmla="*/ 119 h 446"/>
                  <a:gd name="T16" fmla="*/ 4 w 795"/>
                  <a:gd name="T17" fmla="*/ 113 h 446"/>
                  <a:gd name="T18" fmla="*/ 98 w 795"/>
                  <a:gd name="T19" fmla="*/ 68 h 446"/>
                  <a:gd name="T20" fmla="*/ 126 w 795"/>
                  <a:gd name="T21" fmla="*/ 91 h 446"/>
                  <a:gd name="T22" fmla="*/ 4 w 795"/>
                  <a:gd name="T23" fmla="*/ 149 h 446"/>
                  <a:gd name="T24" fmla="*/ 243 w 795"/>
                  <a:gd name="T25" fmla="*/ 0 h 446"/>
                  <a:gd name="T26" fmla="*/ 249 w 795"/>
                  <a:gd name="T27" fmla="*/ 6 h 446"/>
                  <a:gd name="T28" fmla="*/ 255 w 795"/>
                  <a:gd name="T29" fmla="*/ 14 h 446"/>
                  <a:gd name="T30" fmla="*/ 261 w 795"/>
                  <a:gd name="T31" fmla="*/ 20 h 446"/>
                  <a:gd name="T32" fmla="*/ 265 w 795"/>
                  <a:gd name="T33" fmla="*/ 26 h 446"/>
                  <a:gd name="T34" fmla="*/ 167 w 795"/>
                  <a:gd name="T35" fmla="*/ 72 h 446"/>
                  <a:gd name="T36" fmla="*/ 227 w 795"/>
                  <a:gd name="T37" fmla="*/ 8 h 446"/>
                  <a:gd name="T38" fmla="*/ 243 w 795"/>
                  <a:gd name="T39" fmla="*/ 0 h 44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795"/>
                  <a:gd name="T61" fmla="*/ 0 h 446"/>
                  <a:gd name="T62" fmla="*/ 795 w 795"/>
                  <a:gd name="T63" fmla="*/ 446 h 44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795" h="446">
                    <a:moveTo>
                      <a:pt x="11" y="446"/>
                    </a:moveTo>
                    <a:lnTo>
                      <a:pt x="11" y="439"/>
                    </a:lnTo>
                    <a:lnTo>
                      <a:pt x="11" y="433"/>
                    </a:lnTo>
                    <a:lnTo>
                      <a:pt x="5" y="428"/>
                    </a:lnTo>
                    <a:lnTo>
                      <a:pt x="0" y="422"/>
                    </a:lnTo>
                    <a:lnTo>
                      <a:pt x="0" y="403"/>
                    </a:lnTo>
                    <a:lnTo>
                      <a:pt x="0" y="379"/>
                    </a:lnTo>
                    <a:lnTo>
                      <a:pt x="5" y="355"/>
                    </a:lnTo>
                    <a:lnTo>
                      <a:pt x="11" y="337"/>
                    </a:lnTo>
                    <a:lnTo>
                      <a:pt x="295" y="204"/>
                    </a:lnTo>
                    <a:lnTo>
                      <a:pt x="379" y="272"/>
                    </a:lnTo>
                    <a:lnTo>
                      <a:pt x="11" y="446"/>
                    </a:lnTo>
                    <a:close/>
                    <a:moveTo>
                      <a:pt x="729" y="0"/>
                    </a:moveTo>
                    <a:lnTo>
                      <a:pt x="746" y="19"/>
                    </a:lnTo>
                    <a:lnTo>
                      <a:pt x="765" y="43"/>
                    </a:lnTo>
                    <a:lnTo>
                      <a:pt x="784" y="60"/>
                    </a:lnTo>
                    <a:lnTo>
                      <a:pt x="795" y="79"/>
                    </a:lnTo>
                    <a:lnTo>
                      <a:pt x="500" y="217"/>
                    </a:lnTo>
                    <a:lnTo>
                      <a:pt x="680" y="24"/>
                    </a:lnTo>
                    <a:lnTo>
                      <a:pt x="729" y="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2" name="Freeform 497"/>
              <p:cNvSpPr>
                <a:spLocks/>
              </p:cNvSpPr>
              <p:nvPr/>
            </p:nvSpPr>
            <p:spPr bwMode="auto">
              <a:xfrm>
                <a:off x="2570" y="2322"/>
                <a:ext cx="273" cy="149"/>
              </a:xfrm>
              <a:custGeom>
                <a:avLst/>
                <a:gdLst>
                  <a:gd name="T0" fmla="*/ 10 w 819"/>
                  <a:gd name="T1" fmla="*/ 149 h 445"/>
                  <a:gd name="T2" fmla="*/ 7 w 819"/>
                  <a:gd name="T3" fmla="*/ 145 h 445"/>
                  <a:gd name="T4" fmla="*/ 6 w 819"/>
                  <a:gd name="T5" fmla="*/ 139 h 445"/>
                  <a:gd name="T6" fmla="*/ 4 w 819"/>
                  <a:gd name="T7" fmla="*/ 133 h 445"/>
                  <a:gd name="T8" fmla="*/ 0 w 819"/>
                  <a:gd name="T9" fmla="*/ 127 h 445"/>
                  <a:gd name="T10" fmla="*/ 0 w 819"/>
                  <a:gd name="T11" fmla="*/ 125 h 445"/>
                  <a:gd name="T12" fmla="*/ 0 w 819"/>
                  <a:gd name="T13" fmla="*/ 123 h 445"/>
                  <a:gd name="T14" fmla="*/ 0 w 819"/>
                  <a:gd name="T15" fmla="*/ 119 h 445"/>
                  <a:gd name="T16" fmla="*/ 0 w 819"/>
                  <a:gd name="T17" fmla="*/ 117 h 445"/>
                  <a:gd name="T18" fmla="*/ 112 w 819"/>
                  <a:gd name="T19" fmla="*/ 67 h 445"/>
                  <a:gd name="T20" fmla="*/ 142 w 819"/>
                  <a:gd name="T21" fmla="*/ 88 h 445"/>
                  <a:gd name="T22" fmla="*/ 273 w 819"/>
                  <a:gd name="T23" fmla="*/ 28 h 445"/>
                  <a:gd name="T24" fmla="*/ 269 w 819"/>
                  <a:gd name="T25" fmla="*/ 20 h 445"/>
                  <a:gd name="T26" fmla="*/ 265 w 819"/>
                  <a:gd name="T27" fmla="*/ 14 h 445"/>
                  <a:gd name="T28" fmla="*/ 261 w 819"/>
                  <a:gd name="T29" fmla="*/ 6 h 445"/>
                  <a:gd name="T30" fmla="*/ 255 w 819"/>
                  <a:gd name="T31" fmla="*/ 0 h 445"/>
                  <a:gd name="T32" fmla="*/ 197 w 819"/>
                  <a:gd name="T33" fmla="*/ 26 h 445"/>
                  <a:gd name="T34" fmla="*/ 136 w 819"/>
                  <a:gd name="T35" fmla="*/ 90 h 445"/>
                  <a:gd name="T36" fmla="*/ 10 w 819"/>
                  <a:gd name="T37" fmla="*/ 149 h 4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9"/>
                  <a:gd name="T58" fmla="*/ 0 h 445"/>
                  <a:gd name="T59" fmla="*/ 819 w 819"/>
                  <a:gd name="T60" fmla="*/ 445 h 4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9" h="445">
                    <a:moveTo>
                      <a:pt x="30" y="445"/>
                    </a:moveTo>
                    <a:lnTo>
                      <a:pt x="22" y="433"/>
                    </a:lnTo>
                    <a:lnTo>
                      <a:pt x="17" y="415"/>
                    </a:lnTo>
                    <a:lnTo>
                      <a:pt x="11" y="396"/>
                    </a:lnTo>
                    <a:lnTo>
                      <a:pt x="0" y="379"/>
                    </a:lnTo>
                    <a:lnTo>
                      <a:pt x="0" y="373"/>
                    </a:lnTo>
                    <a:lnTo>
                      <a:pt x="0" y="366"/>
                    </a:lnTo>
                    <a:lnTo>
                      <a:pt x="0" y="355"/>
                    </a:lnTo>
                    <a:lnTo>
                      <a:pt x="0" y="349"/>
                    </a:lnTo>
                    <a:lnTo>
                      <a:pt x="336" y="199"/>
                    </a:lnTo>
                    <a:lnTo>
                      <a:pt x="427" y="264"/>
                    </a:lnTo>
                    <a:lnTo>
                      <a:pt x="819" y="84"/>
                    </a:lnTo>
                    <a:lnTo>
                      <a:pt x="808" y="60"/>
                    </a:lnTo>
                    <a:lnTo>
                      <a:pt x="795" y="41"/>
                    </a:lnTo>
                    <a:lnTo>
                      <a:pt x="784" y="17"/>
                    </a:lnTo>
                    <a:lnTo>
                      <a:pt x="765" y="0"/>
                    </a:lnTo>
                    <a:lnTo>
                      <a:pt x="590" y="77"/>
                    </a:lnTo>
                    <a:lnTo>
                      <a:pt x="409" y="270"/>
                    </a:lnTo>
                    <a:lnTo>
                      <a:pt x="30" y="44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3" name="Freeform 498"/>
              <p:cNvSpPr>
                <a:spLocks/>
              </p:cNvSpPr>
              <p:nvPr/>
            </p:nvSpPr>
            <p:spPr bwMode="auto">
              <a:xfrm>
                <a:off x="2574" y="2334"/>
                <a:ext cx="273" cy="153"/>
              </a:xfrm>
              <a:custGeom>
                <a:avLst/>
                <a:gdLst>
                  <a:gd name="T0" fmla="*/ 0 w 820"/>
                  <a:gd name="T1" fmla="*/ 123 h 457"/>
                  <a:gd name="T2" fmla="*/ 2 w 820"/>
                  <a:gd name="T3" fmla="*/ 127 h 457"/>
                  <a:gd name="T4" fmla="*/ 2 w 820"/>
                  <a:gd name="T5" fmla="*/ 131 h 457"/>
                  <a:gd name="T6" fmla="*/ 4 w 820"/>
                  <a:gd name="T7" fmla="*/ 135 h 457"/>
                  <a:gd name="T8" fmla="*/ 6 w 820"/>
                  <a:gd name="T9" fmla="*/ 139 h 457"/>
                  <a:gd name="T10" fmla="*/ 8 w 820"/>
                  <a:gd name="T11" fmla="*/ 141 h 457"/>
                  <a:gd name="T12" fmla="*/ 8 w 820"/>
                  <a:gd name="T13" fmla="*/ 145 h 457"/>
                  <a:gd name="T14" fmla="*/ 10 w 820"/>
                  <a:gd name="T15" fmla="*/ 151 h 457"/>
                  <a:gd name="T16" fmla="*/ 12 w 820"/>
                  <a:gd name="T17" fmla="*/ 153 h 457"/>
                  <a:gd name="T18" fmla="*/ 103 w 820"/>
                  <a:gd name="T19" fmla="*/ 110 h 457"/>
                  <a:gd name="T20" fmla="*/ 163 w 820"/>
                  <a:gd name="T21" fmla="*/ 46 h 457"/>
                  <a:gd name="T22" fmla="*/ 261 w 820"/>
                  <a:gd name="T23" fmla="*/ 0 h 457"/>
                  <a:gd name="T24" fmla="*/ 263 w 820"/>
                  <a:gd name="T25" fmla="*/ 4 h 457"/>
                  <a:gd name="T26" fmla="*/ 265 w 820"/>
                  <a:gd name="T27" fmla="*/ 8 h 457"/>
                  <a:gd name="T28" fmla="*/ 267 w 820"/>
                  <a:gd name="T29" fmla="*/ 12 h 457"/>
                  <a:gd name="T30" fmla="*/ 269 w 820"/>
                  <a:gd name="T31" fmla="*/ 14 h 457"/>
                  <a:gd name="T32" fmla="*/ 269 w 820"/>
                  <a:gd name="T33" fmla="*/ 20 h 457"/>
                  <a:gd name="T34" fmla="*/ 271 w 820"/>
                  <a:gd name="T35" fmla="*/ 24 h 457"/>
                  <a:gd name="T36" fmla="*/ 273 w 820"/>
                  <a:gd name="T37" fmla="*/ 28 h 457"/>
                  <a:gd name="T38" fmla="*/ 273 w 820"/>
                  <a:gd name="T39" fmla="*/ 32 h 457"/>
                  <a:gd name="T40" fmla="*/ 153 w 820"/>
                  <a:gd name="T41" fmla="*/ 88 h 457"/>
                  <a:gd name="T42" fmla="*/ 123 w 820"/>
                  <a:gd name="T43" fmla="*/ 65 h 457"/>
                  <a:gd name="T44" fmla="*/ 0 w 820"/>
                  <a:gd name="T45" fmla="*/ 123 h 4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820"/>
                  <a:gd name="T70" fmla="*/ 0 h 457"/>
                  <a:gd name="T71" fmla="*/ 820 w 820"/>
                  <a:gd name="T72" fmla="*/ 457 h 4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820" h="457">
                    <a:moveTo>
                      <a:pt x="0" y="367"/>
                    </a:moveTo>
                    <a:lnTo>
                      <a:pt x="6" y="379"/>
                    </a:lnTo>
                    <a:lnTo>
                      <a:pt x="6" y="390"/>
                    </a:lnTo>
                    <a:lnTo>
                      <a:pt x="11" y="403"/>
                    </a:lnTo>
                    <a:lnTo>
                      <a:pt x="19" y="414"/>
                    </a:lnTo>
                    <a:lnTo>
                      <a:pt x="24" y="422"/>
                    </a:lnTo>
                    <a:lnTo>
                      <a:pt x="24" y="433"/>
                    </a:lnTo>
                    <a:lnTo>
                      <a:pt x="30" y="452"/>
                    </a:lnTo>
                    <a:lnTo>
                      <a:pt x="36" y="457"/>
                    </a:lnTo>
                    <a:lnTo>
                      <a:pt x="308" y="330"/>
                    </a:lnTo>
                    <a:lnTo>
                      <a:pt x="489" y="138"/>
                    </a:lnTo>
                    <a:lnTo>
                      <a:pt x="784" y="0"/>
                    </a:lnTo>
                    <a:lnTo>
                      <a:pt x="790" y="11"/>
                    </a:lnTo>
                    <a:lnTo>
                      <a:pt x="797" y="24"/>
                    </a:lnTo>
                    <a:lnTo>
                      <a:pt x="803" y="35"/>
                    </a:lnTo>
                    <a:lnTo>
                      <a:pt x="808" y="41"/>
                    </a:lnTo>
                    <a:lnTo>
                      <a:pt x="808" y="60"/>
                    </a:lnTo>
                    <a:lnTo>
                      <a:pt x="814" y="71"/>
                    </a:lnTo>
                    <a:lnTo>
                      <a:pt x="820" y="84"/>
                    </a:lnTo>
                    <a:lnTo>
                      <a:pt x="820" y="95"/>
                    </a:lnTo>
                    <a:lnTo>
                      <a:pt x="459" y="264"/>
                    </a:lnTo>
                    <a:lnTo>
                      <a:pt x="368" y="193"/>
                    </a:lnTo>
                    <a:lnTo>
                      <a:pt x="0" y="367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4" name="Freeform 499"/>
              <p:cNvSpPr>
                <a:spLocks noEditPoints="1"/>
              </p:cNvSpPr>
              <p:nvPr/>
            </p:nvSpPr>
            <p:spPr bwMode="auto">
              <a:xfrm>
                <a:off x="2580" y="2350"/>
                <a:ext cx="272" cy="151"/>
              </a:xfrm>
              <a:custGeom>
                <a:avLst/>
                <a:gdLst>
                  <a:gd name="T0" fmla="*/ 0 w 814"/>
                  <a:gd name="T1" fmla="*/ 121 h 451"/>
                  <a:gd name="T2" fmla="*/ 4 w 814"/>
                  <a:gd name="T3" fmla="*/ 129 h 451"/>
                  <a:gd name="T4" fmla="*/ 8 w 814"/>
                  <a:gd name="T5" fmla="*/ 139 h 451"/>
                  <a:gd name="T6" fmla="*/ 12 w 814"/>
                  <a:gd name="T7" fmla="*/ 145 h 451"/>
                  <a:gd name="T8" fmla="*/ 16 w 814"/>
                  <a:gd name="T9" fmla="*/ 151 h 451"/>
                  <a:gd name="T10" fmla="*/ 66 w 814"/>
                  <a:gd name="T11" fmla="*/ 129 h 451"/>
                  <a:gd name="T12" fmla="*/ 127 w 814"/>
                  <a:gd name="T13" fmla="*/ 62 h 451"/>
                  <a:gd name="T14" fmla="*/ 0 w 814"/>
                  <a:gd name="T15" fmla="*/ 121 h 451"/>
                  <a:gd name="T16" fmla="*/ 161 w 814"/>
                  <a:gd name="T17" fmla="*/ 84 h 451"/>
                  <a:gd name="T18" fmla="*/ 133 w 814"/>
                  <a:gd name="T19" fmla="*/ 60 h 451"/>
                  <a:gd name="T20" fmla="*/ 264 w 814"/>
                  <a:gd name="T21" fmla="*/ 0 h 451"/>
                  <a:gd name="T22" fmla="*/ 264 w 814"/>
                  <a:gd name="T23" fmla="*/ 4 h 451"/>
                  <a:gd name="T24" fmla="*/ 266 w 814"/>
                  <a:gd name="T25" fmla="*/ 8 h 451"/>
                  <a:gd name="T26" fmla="*/ 268 w 814"/>
                  <a:gd name="T27" fmla="*/ 12 h 451"/>
                  <a:gd name="T28" fmla="*/ 268 w 814"/>
                  <a:gd name="T29" fmla="*/ 16 h 451"/>
                  <a:gd name="T30" fmla="*/ 270 w 814"/>
                  <a:gd name="T31" fmla="*/ 20 h 451"/>
                  <a:gd name="T32" fmla="*/ 270 w 814"/>
                  <a:gd name="T33" fmla="*/ 24 h 451"/>
                  <a:gd name="T34" fmla="*/ 272 w 814"/>
                  <a:gd name="T35" fmla="*/ 28 h 451"/>
                  <a:gd name="T36" fmla="*/ 272 w 814"/>
                  <a:gd name="T37" fmla="*/ 32 h 451"/>
                  <a:gd name="T38" fmla="*/ 161 w 814"/>
                  <a:gd name="T39" fmla="*/ 84 h 45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14"/>
                  <a:gd name="T61" fmla="*/ 0 h 451"/>
                  <a:gd name="T62" fmla="*/ 814 w 814"/>
                  <a:gd name="T63" fmla="*/ 451 h 45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14" h="451">
                    <a:moveTo>
                      <a:pt x="0" y="361"/>
                    </a:moveTo>
                    <a:lnTo>
                      <a:pt x="11" y="385"/>
                    </a:lnTo>
                    <a:lnTo>
                      <a:pt x="23" y="415"/>
                    </a:lnTo>
                    <a:lnTo>
                      <a:pt x="35" y="434"/>
                    </a:lnTo>
                    <a:lnTo>
                      <a:pt x="47" y="451"/>
                    </a:lnTo>
                    <a:lnTo>
                      <a:pt x="197" y="385"/>
                    </a:lnTo>
                    <a:lnTo>
                      <a:pt x="379" y="186"/>
                    </a:lnTo>
                    <a:lnTo>
                      <a:pt x="0" y="361"/>
                    </a:lnTo>
                    <a:close/>
                    <a:moveTo>
                      <a:pt x="481" y="252"/>
                    </a:moveTo>
                    <a:lnTo>
                      <a:pt x="397" y="180"/>
                    </a:lnTo>
                    <a:lnTo>
                      <a:pt x="789" y="0"/>
                    </a:lnTo>
                    <a:lnTo>
                      <a:pt x="789" y="12"/>
                    </a:lnTo>
                    <a:lnTo>
                      <a:pt x="795" y="23"/>
                    </a:lnTo>
                    <a:lnTo>
                      <a:pt x="801" y="36"/>
                    </a:lnTo>
                    <a:lnTo>
                      <a:pt x="801" y="47"/>
                    </a:lnTo>
                    <a:lnTo>
                      <a:pt x="808" y="60"/>
                    </a:lnTo>
                    <a:lnTo>
                      <a:pt x="808" y="72"/>
                    </a:lnTo>
                    <a:lnTo>
                      <a:pt x="814" y="83"/>
                    </a:lnTo>
                    <a:lnTo>
                      <a:pt x="814" y="96"/>
                    </a:lnTo>
                    <a:lnTo>
                      <a:pt x="481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5" name="Freeform 500"/>
              <p:cNvSpPr>
                <a:spLocks noEditPoints="1"/>
              </p:cNvSpPr>
              <p:nvPr/>
            </p:nvSpPr>
            <p:spPr bwMode="auto">
              <a:xfrm>
                <a:off x="2586" y="2366"/>
                <a:ext cx="266" cy="147"/>
              </a:xfrm>
              <a:custGeom>
                <a:avLst/>
                <a:gdLst>
                  <a:gd name="T0" fmla="*/ 0 w 797"/>
                  <a:gd name="T1" fmla="*/ 121 h 440"/>
                  <a:gd name="T2" fmla="*/ 6 w 797"/>
                  <a:gd name="T3" fmla="*/ 129 h 440"/>
                  <a:gd name="T4" fmla="*/ 10 w 797"/>
                  <a:gd name="T5" fmla="*/ 135 h 440"/>
                  <a:gd name="T6" fmla="*/ 16 w 797"/>
                  <a:gd name="T7" fmla="*/ 141 h 440"/>
                  <a:gd name="T8" fmla="*/ 22 w 797"/>
                  <a:gd name="T9" fmla="*/ 147 h 440"/>
                  <a:gd name="T10" fmla="*/ 30 w 797"/>
                  <a:gd name="T11" fmla="*/ 143 h 440"/>
                  <a:gd name="T12" fmla="*/ 91 w 797"/>
                  <a:gd name="T13" fmla="*/ 79 h 440"/>
                  <a:gd name="T14" fmla="*/ 0 w 797"/>
                  <a:gd name="T15" fmla="*/ 121 h 440"/>
                  <a:gd name="T16" fmla="*/ 169 w 797"/>
                  <a:gd name="T17" fmla="*/ 79 h 440"/>
                  <a:gd name="T18" fmla="*/ 141 w 797"/>
                  <a:gd name="T19" fmla="*/ 56 h 440"/>
                  <a:gd name="T20" fmla="*/ 262 w 797"/>
                  <a:gd name="T21" fmla="*/ 0 h 440"/>
                  <a:gd name="T22" fmla="*/ 264 w 797"/>
                  <a:gd name="T23" fmla="*/ 4 h 440"/>
                  <a:gd name="T24" fmla="*/ 264 w 797"/>
                  <a:gd name="T25" fmla="*/ 8 h 440"/>
                  <a:gd name="T26" fmla="*/ 264 w 797"/>
                  <a:gd name="T27" fmla="*/ 10 h 440"/>
                  <a:gd name="T28" fmla="*/ 264 w 797"/>
                  <a:gd name="T29" fmla="*/ 14 h 440"/>
                  <a:gd name="T30" fmla="*/ 266 w 797"/>
                  <a:gd name="T31" fmla="*/ 18 h 440"/>
                  <a:gd name="T32" fmla="*/ 266 w 797"/>
                  <a:gd name="T33" fmla="*/ 23 h 440"/>
                  <a:gd name="T34" fmla="*/ 266 w 797"/>
                  <a:gd name="T35" fmla="*/ 28 h 440"/>
                  <a:gd name="T36" fmla="*/ 266 w 797"/>
                  <a:gd name="T37" fmla="*/ 33 h 440"/>
                  <a:gd name="T38" fmla="*/ 266 w 797"/>
                  <a:gd name="T39" fmla="*/ 34 h 440"/>
                  <a:gd name="T40" fmla="*/ 169 w 797"/>
                  <a:gd name="T41" fmla="*/ 79 h 44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97"/>
                  <a:gd name="T64" fmla="*/ 0 h 440"/>
                  <a:gd name="T65" fmla="*/ 797 w 797"/>
                  <a:gd name="T66" fmla="*/ 440 h 44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97" h="440">
                    <a:moveTo>
                      <a:pt x="0" y="362"/>
                    </a:moveTo>
                    <a:lnTo>
                      <a:pt x="18" y="387"/>
                    </a:lnTo>
                    <a:lnTo>
                      <a:pt x="30" y="404"/>
                    </a:lnTo>
                    <a:lnTo>
                      <a:pt x="49" y="422"/>
                    </a:lnTo>
                    <a:lnTo>
                      <a:pt x="67" y="440"/>
                    </a:lnTo>
                    <a:lnTo>
                      <a:pt x="90" y="428"/>
                    </a:lnTo>
                    <a:lnTo>
                      <a:pt x="272" y="235"/>
                    </a:lnTo>
                    <a:lnTo>
                      <a:pt x="0" y="362"/>
                    </a:lnTo>
                    <a:close/>
                    <a:moveTo>
                      <a:pt x="507" y="235"/>
                    </a:moveTo>
                    <a:lnTo>
                      <a:pt x="423" y="169"/>
                    </a:lnTo>
                    <a:lnTo>
                      <a:pt x="784" y="0"/>
                    </a:lnTo>
                    <a:lnTo>
                      <a:pt x="791" y="13"/>
                    </a:lnTo>
                    <a:lnTo>
                      <a:pt x="791" y="25"/>
                    </a:lnTo>
                    <a:lnTo>
                      <a:pt x="791" y="30"/>
                    </a:lnTo>
                    <a:lnTo>
                      <a:pt x="791" y="43"/>
                    </a:lnTo>
                    <a:lnTo>
                      <a:pt x="797" y="55"/>
                    </a:lnTo>
                    <a:lnTo>
                      <a:pt x="797" y="68"/>
                    </a:lnTo>
                    <a:lnTo>
                      <a:pt x="797" y="85"/>
                    </a:lnTo>
                    <a:lnTo>
                      <a:pt x="797" y="98"/>
                    </a:lnTo>
                    <a:lnTo>
                      <a:pt x="797" y="103"/>
                    </a:lnTo>
                    <a:lnTo>
                      <a:pt x="507" y="235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6" name="Freeform 501"/>
              <p:cNvSpPr>
                <a:spLocks noEditPoints="1"/>
              </p:cNvSpPr>
              <p:nvPr/>
            </p:nvSpPr>
            <p:spPr bwMode="auto">
              <a:xfrm>
                <a:off x="2596" y="2382"/>
                <a:ext cx="256" cy="135"/>
              </a:xfrm>
              <a:custGeom>
                <a:avLst/>
                <a:gdLst>
                  <a:gd name="T0" fmla="*/ 0 w 767"/>
                  <a:gd name="T1" fmla="*/ 119 h 403"/>
                  <a:gd name="T2" fmla="*/ 4 w 767"/>
                  <a:gd name="T3" fmla="*/ 123 h 403"/>
                  <a:gd name="T4" fmla="*/ 6 w 767"/>
                  <a:gd name="T5" fmla="*/ 127 h 403"/>
                  <a:gd name="T6" fmla="*/ 10 w 767"/>
                  <a:gd name="T7" fmla="*/ 131 h 403"/>
                  <a:gd name="T8" fmla="*/ 14 w 767"/>
                  <a:gd name="T9" fmla="*/ 135 h 403"/>
                  <a:gd name="T10" fmla="*/ 50 w 767"/>
                  <a:gd name="T11" fmla="*/ 97 h 403"/>
                  <a:gd name="T12" fmla="*/ 0 w 767"/>
                  <a:gd name="T13" fmla="*/ 119 h 403"/>
                  <a:gd name="T14" fmla="*/ 175 w 767"/>
                  <a:gd name="T15" fmla="*/ 75 h 403"/>
                  <a:gd name="T16" fmla="*/ 145 w 767"/>
                  <a:gd name="T17" fmla="*/ 52 h 403"/>
                  <a:gd name="T18" fmla="*/ 256 w 767"/>
                  <a:gd name="T19" fmla="*/ 0 h 403"/>
                  <a:gd name="T20" fmla="*/ 256 w 767"/>
                  <a:gd name="T21" fmla="*/ 4 h 403"/>
                  <a:gd name="T22" fmla="*/ 256 w 767"/>
                  <a:gd name="T23" fmla="*/ 8 h 403"/>
                  <a:gd name="T24" fmla="*/ 256 w 767"/>
                  <a:gd name="T25" fmla="*/ 12 h 403"/>
                  <a:gd name="T26" fmla="*/ 256 w 767"/>
                  <a:gd name="T27" fmla="*/ 16 h 403"/>
                  <a:gd name="T28" fmla="*/ 256 w 767"/>
                  <a:gd name="T29" fmla="*/ 20 h 403"/>
                  <a:gd name="T30" fmla="*/ 254 w 767"/>
                  <a:gd name="T31" fmla="*/ 26 h 403"/>
                  <a:gd name="T32" fmla="*/ 254 w 767"/>
                  <a:gd name="T33" fmla="*/ 32 h 403"/>
                  <a:gd name="T34" fmla="*/ 254 w 767"/>
                  <a:gd name="T35" fmla="*/ 38 h 403"/>
                  <a:gd name="T36" fmla="*/ 175 w 767"/>
                  <a:gd name="T37" fmla="*/ 75 h 40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67"/>
                  <a:gd name="T58" fmla="*/ 0 h 403"/>
                  <a:gd name="T59" fmla="*/ 767 w 767"/>
                  <a:gd name="T60" fmla="*/ 403 h 40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67" h="403">
                    <a:moveTo>
                      <a:pt x="0" y="355"/>
                    </a:moveTo>
                    <a:lnTo>
                      <a:pt x="13" y="368"/>
                    </a:lnTo>
                    <a:lnTo>
                      <a:pt x="19" y="379"/>
                    </a:lnTo>
                    <a:lnTo>
                      <a:pt x="30" y="391"/>
                    </a:lnTo>
                    <a:lnTo>
                      <a:pt x="43" y="403"/>
                    </a:lnTo>
                    <a:lnTo>
                      <a:pt x="150" y="289"/>
                    </a:lnTo>
                    <a:lnTo>
                      <a:pt x="0" y="355"/>
                    </a:lnTo>
                    <a:close/>
                    <a:moveTo>
                      <a:pt x="525" y="223"/>
                    </a:moveTo>
                    <a:lnTo>
                      <a:pt x="434" y="156"/>
                    </a:lnTo>
                    <a:lnTo>
                      <a:pt x="767" y="0"/>
                    </a:lnTo>
                    <a:lnTo>
                      <a:pt x="767" y="12"/>
                    </a:lnTo>
                    <a:lnTo>
                      <a:pt x="767" y="24"/>
                    </a:lnTo>
                    <a:lnTo>
                      <a:pt x="767" y="36"/>
                    </a:lnTo>
                    <a:lnTo>
                      <a:pt x="767" y="49"/>
                    </a:lnTo>
                    <a:lnTo>
                      <a:pt x="767" y="60"/>
                    </a:lnTo>
                    <a:lnTo>
                      <a:pt x="761" y="79"/>
                    </a:lnTo>
                    <a:lnTo>
                      <a:pt x="761" y="96"/>
                    </a:lnTo>
                    <a:lnTo>
                      <a:pt x="761" y="114"/>
                    </a:lnTo>
                    <a:lnTo>
                      <a:pt x="525" y="22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7" name="Freeform 502"/>
              <p:cNvSpPr>
                <a:spLocks noEditPoints="1"/>
              </p:cNvSpPr>
              <p:nvPr/>
            </p:nvSpPr>
            <p:spPr bwMode="auto">
              <a:xfrm>
                <a:off x="2608" y="2400"/>
                <a:ext cx="244" cy="117"/>
              </a:xfrm>
              <a:custGeom>
                <a:avLst/>
                <a:gdLst>
                  <a:gd name="T0" fmla="*/ 0 w 730"/>
                  <a:gd name="T1" fmla="*/ 113 h 349"/>
                  <a:gd name="T2" fmla="*/ 0 w 730"/>
                  <a:gd name="T3" fmla="*/ 115 h 349"/>
                  <a:gd name="T4" fmla="*/ 2 w 730"/>
                  <a:gd name="T5" fmla="*/ 115 h 349"/>
                  <a:gd name="T6" fmla="*/ 2 w 730"/>
                  <a:gd name="T7" fmla="*/ 117 h 349"/>
                  <a:gd name="T8" fmla="*/ 8 w 730"/>
                  <a:gd name="T9" fmla="*/ 109 h 349"/>
                  <a:gd name="T10" fmla="*/ 0 w 730"/>
                  <a:gd name="T11" fmla="*/ 113 h 349"/>
                  <a:gd name="T12" fmla="*/ 177 w 730"/>
                  <a:gd name="T13" fmla="*/ 69 h 349"/>
                  <a:gd name="T14" fmla="*/ 147 w 730"/>
                  <a:gd name="T15" fmla="*/ 44 h 349"/>
                  <a:gd name="T16" fmla="*/ 244 w 730"/>
                  <a:gd name="T17" fmla="*/ 0 h 349"/>
                  <a:gd name="T18" fmla="*/ 244 w 730"/>
                  <a:gd name="T19" fmla="*/ 6 h 349"/>
                  <a:gd name="T20" fmla="*/ 242 w 730"/>
                  <a:gd name="T21" fmla="*/ 10 h 349"/>
                  <a:gd name="T22" fmla="*/ 242 w 730"/>
                  <a:gd name="T23" fmla="*/ 16 h 349"/>
                  <a:gd name="T24" fmla="*/ 240 w 730"/>
                  <a:gd name="T25" fmla="*/ 22 h 349"/>
                  <a:gd name="T26" fmla="*/ 240 w 730"/>
                  <a:gd name="T27" fmla="*/ 28 h 349"/>
                  <a:gd name="T28" fmla="*/ 238 w 730"/>
                  <a:gd name="T29" fmla="*/ 32 h 349"/>
                  <a:gd name="T30" fmla="*/ 236 w 730"/>
                  <a:gd name="T31" fmla="*/ 37 h 349"/>
                  <a:gd name="T32" fmla="*/ 234 w 730"/>
                  <a:gd name="T33" fmla="*/ 42 h 349"/>
                  <a:gd name="T34" fmla="*/ 177 w 730"/>
                  <a:gd name="T35" fmla="*/ 69 h 3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730"/>
                  <a:gd name="T55" fmla="*/ 0 h 349"/>
                  <a:gd name="T56" fmla="*/ 730 w 730"/>
                  <a:gd name="T57" fmla="*/ 349 h 3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730" h="349">
                    <a:moveTo>
                      <a:pt x="0" y="337"/>
                    </a:moveTo>
                    <a:lnTo>
                      <a:pt x="0" y="344"/>
                    </a:lnTo>
                    <a:lnTo>
                      <a:pt x="6" y="344"/>
                    </a:lnTo>
                    <a:lnTo>
                      <a:pt x="6" y="349"/>
                    </a:lnTo>
                    <a:lnTo>
                      <a:pt x="23" y="325"/>
                    </a:lnTo>
                    <a:lnTo>
                      <a:pt x="0" y="337"/>
                    </a:lnTo>
                    <a:close/>
                    <a:moveTo>
                      <a:pt x="531" y="205"/>
                    </a:moveTo>
                    <a:lnTo>
                      <a:pt x="440" y="132"/>
                    </a:lnTo>
                    <a:lnTo>
                      <a:pt x="730" y="0"/>
                    </a:lnTo>
                    <a:lnTo>
                      <a:pt x="730" y="18"/>
                    </a:lnTo>
                    <a:lnTo>
                      <a:pt x="724" y="30"/>
                    </a:lnTo>
                    <a:lnTo>
                      <a:pt x="724" y="48"/>
                    </a:lnTo>
                    <a:lnTo>
                      <a:pt x="717" y="66"/>
                    </a:lnTo>
                    <a:lnTo>
                      <a:pt x="717" y="85"/>
                    </a:lnTo>
                    <a:lnTo>
                      <a:pt x="711" y="96"/>
                    </a:lnTo>
                    <a:lnTo>
                      <a:pt x="705" y="109"/>
                    </a:lnTo>
                    <a:lnTo>
                      <a:pt x="700" y="126"/>
                    </a:lnTo>
                    <a:lnTo>
                      <a:pt x="531" y="20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8" name="Freeform 503"/>
              <p:cNvSpPr>
                <a:spLocks/>
              </p:cNvSpPr>
              <p:nvPr/>
            </p:nvSpPr>
            <p:spPr bwMode="auto">
              <a:xfrm>
                <a:off x="2771" y="2420"/>
                <a:ext cx="79" cy="59"/>
              </a:xfrm>
              <a:custGeom>
                <a:avLst/>
                <a:gdLst>
                  <a:gd name="T0" fmla="*/ 28 w 236"/>
                  <a:gd name="T1" fmla="*/ 59 h 175"/>
                  <a:gd name="T2" fmla="*/ 0 w 236"/>
                  <a:gd name="T3" fmla="*/ 37 h 175"/>
                  <a:gd name="T4" fmla="*/ 79 w 236"/>
                  <a:gd name="T5" fmla="*/ 0 h 175"/>
                  <a:gd name="T6" fmla="*/ 77 w 236"/>
                  <a:gd name="T7" fmla="*/ 6 h 175"/>
                  <a:gd name="T8" fmla="*/ 75 w 236"/>
                  <a:gd name="T9" fmla="*/ 12 h 175"/>
                  <a:gd name="T10" fmla="*/ 73 w 236"/>
                  <a:gd name="T11" fmla="*/ 19 h 175"/>
                  <a:gd name="T12" fmla="*/ 69 w 236"/>
                  <a:gd name="T13" fmla="*/ 24 h 175"/>
                  <a:gd name="T14" fmla="*/ 67 w 236"/>
                  <a:gd name="T15" fmla="*/ 31 h 175"/>
                  <a:gd name="T16" fmla="*/ 65 w 236"/>
                  <a:gd name="T17" fmla="*/ 37 h 175"/>
                  <a:gd name="T18" fmla="*/ 61 w 236"/>
                  <a:gd name="T19" fmla="*/ 42 h 175"/>
                  <a:gd name="T20" fmla="*/ 57 w 236"/>
                  <a:gd name="T21" fmla="*/ 47 h 175"/>
                  <a:gd name="T22" fmla="*/ 28 w 236"/>
                  <a:gd name="T23" fmla="*/ 59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6"/>
                  <a:gd name="T37" fmla="*/ 0 h 175"/>
                  <a:gd name="T38" fmla="*/ 236 w 236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6" h="175">
                    <a:moveTo>
                      <a:pt x="84" y="175"/>
                    </a:moveTo>
                    <a:lnTo>
                      <a:pt x="0" y="109"/>
                    </a:lnTo>
                    <a:lnTo>
                      <a:pt x="236" y="0"/>
                    </a:lnTo>
                    <a:lnTo>
                      <a:pt x="229" y="18"/>
                    </a:lnTo>
                    <a:lnTo>
                      <a:pt x="223" y="36"/>
                    </a:lnTo>
                    <a:lnTo>
                      <a:pt x="217" y="55"/>
                    </a:lnTo>
                    <a:lnTo>
                      <a:pt x="206" y="72"/>
                    </a:lnTo>
                    <a:lnTo>
                      <a:pt x="199" y="91"/>
                    </a:lnTo>
                    <a:lnTo>
                      <a:pt x="193" y="109"/>
                    </a:lnTo>
                    <a:lnTo>
                      <a:pt x="182" y="126"/>
                    </a:lnTo>
                    <a:lnTo>
                      <a:pt x="169" y="139"/>
                    </a:lnTo>
                    <a:lnTo>
                      <a:pt x="84" y="17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9" name="Freeform 504"/>
              <p:cNvSpPr>
                <a:spLocks/>
              </p:cNvSpPr>
              <p:nvPr/>
            </p:nvSpPr>
            <p:spPr bwMode="auto">
              <a:xfrm>
                <a:off x="2785" y="2442"/>
                <a:ext cx="57" cy="47"/>
              </a:xfrm>
              <a:custGeom>
                <a:avLst/>
                <a:gdLst>
                  <a:gd name="T0" fmla="*/ 0 w 169"/>
                  <a:gd name="T1" fmla="*/ 27 h 139"/>
                  <a:gd name="T2" fmla="*/ 22 w 169"/>
                  <a:gd name="T3" fmla="*/ 47 h 139"/>
                  <a:gd name="T4" fmla="*/ 28 w 169"/>
                  <a:gd name="T5" fmla="*/ 41 h 139"/>
                  <a:gd name="T6" fmla="*/ 32 w 169"/>
                  <a:gd name="T7" fmla="*/ 35 h 139"/>
                  <a:gd name="T8" fmla="*/ 36 w 169"/>
                  <a:gd name="T9" fmla="*/ 30 h 139"/>
                  <a:gd name="T10" fmla="*/ 42 w 169"/>
                  <a:gd name="T11" fmla="*/ 25 h 139"/>
                  <a:gd name="T12" fmla="*/ 47 w 169"/>
                  <a:gd name="T13" fmla="*/ 19 h 139"/>
                  <a:gd name="T14" fmla="*/ 51 w 169"/>
                  <a:gd name="T15" fmla="*/ 12 h 139"/>
                  <a:gd name="T16" fmla="*/ 55 w 169"/>
                  <a:gd name="T17" fmla="*/ 6 h 139"/>
                  <a:gd name="T18" fmla="*/ 57 w 169"/>
                  <a:gd name="T19" fmla="*/ 0 h 139"/>
                  <a:gd name="T20" fmla="*/ 0 w 169"/>
                  <a:gd name="T21" fmla="*/ 27 h 13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9"/>
                  <a:gd name="T34" fmla="*/ 0 h 139"/>
                  <a:gd name="T35" fmla="*/ 169 w 169"/>
                  <a:gd name="T36" fmla="*/ 139 h 13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9" h="139">
                    <a:moveTo>
                      <a:pt x="0" y="79"/>
                    </a:moveTo>
                    <a:lnTo>
                      <a:pt x="65" y="139"/>
                    </a:lnTo>
                    <a:lnTo>
                      <a:pt x="84" y="120"/>
                    </a:lnTo>
                    <a:lnTo>
                      <a:pt x="96" y="103"/>
                    </a:lnTo>
                    <a:lnTo>
                      <a:pt x="108" y="90"/>
                    </a:lnTo>
                    <a:lnTo>
                      <a:pt x="126" y="73"/>
                    </a:lnTo>
                    <a:lnTo>
                      <a:pt x="139" y="55"/>
                    </a:lnTo>
                    <a:lnTo>
                      <a:pt x="150" y="36"/>
                    </a:lnTo>
                    <a:lnTo>
                      <a:pt x="163" y="19"/>
                    </a:lnTo>
                    <a:lnTo>
                      <a:pt x="169" y="0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0" name="Freeform 505"/>
              <p:cNvSpPr>
                <a:spLocks/>
              </p:cNvSpPr>
              <p:nvPr/>
            </p:nvSpPr>
            <p:spPr bwMode="auto">
              <a:xfrm>
                <a:off x="2799" y="2467"/>
                <a:ext cx="28" cy="22"/>
              </a:xfrm>
              <a:custGeom>
                <a:avLst/>
                <a:gdLst>
                  <a:gd name="T0" fmla="*/ 0 w 85"/>
                  <a:gd name="T1" fmla="*/ 12 h 66"/>
                  <a:gd name="T2" fmla="*/ 8 w 85"/>
                  <a:gd name="T3" fmla="*/ 22 h 66"/>
                  <a:gd name="T4" fmla="*/ 14 w 85"/>
                  <a:gd name="T5" fmla="*/ 16 h 66"/>
                  <a:gd name="T6" fmla="*/ 18 w 85"/>
                  <a:gd name="T7" fmla="*/ 10 h 66"/>
                  <a:gd name="T8" fmla="*/ 22 w 85"/>
                  <a:gd name="T9" fmla="*/ 6 h 66"/>
                  <a:gd name="T10" fmla="*/ 28 w 85"/>
                  <a:gd name="T11" fmla="*/ 0 h 66"/>
                  <a:gd name="T12" fmla="*/ 0 w 85"/>
                  <a:gd name="T13" fmla="*/ 12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5"/>
                  <a:gd name="T22" fmla="*/ 0 h 66"/>
                  <a:gd name="T23" fmla="*/ 85 w 85"/>
                  <a:gd name="T24" fmla="*/ 66 h 6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5" h="66">
                    <a:moveTo>
                      <a:pt x="0" y="36"/>
                    </a:moveTo>
                    <a:lnTo>
                      <a:pt x="24" y="66"/>
                    </a:lnTo>
                    <a:lnTo>
                      <a:pt x="43" y="47"/>
                    </a:lnTo>
                    <a:lnTo>
                      <a:pt x="55" y="30"/>
                    </a:lnTo>
                    <a:lnTo>
                      <a:pt x="67" y="17"/>
                    </a:lnTo>
                    <a:lnTo>
                      <a:pt x="85" y="0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1" name="Freeform 506"/>
              <p:cNvSpPr>
                <a:spLocks/>
              </p:cNvSpPr>
              <p:nvPr/>
            </p:nvSpPr>
            <p:spPr bwMode="auto">
              <a:xfrm>
                <a:off x="2566" y="2449"/>
                <a:ext cx="46" cy="72"/>
              </a:xfrm>
              <a:custGeom>
                <a:avLst/>
                <a:gdLst>
                  <a:gd name="T0" fmla="*/ 0 w 139"/>
                  <a:gd name="T1" fmla="*/ 2 h 216"/>
                  <a:gd name="T2" fmla="*/ 4 w 139"/>
                  <a:gd name="T3" fmla="*/ 14 h 216"/>
                  <a:gd name="T4" fmla="*/ 8 w 139"/>
                  <a:gd name="T5" fmla="*/ 22 h 216"/>
                  <a:gd name="T6" fmla="*/ 12 w 139"/>
                  <a:gd name="T7" fmla="*/ 34 h 216"/>
                  <a:gd name="T8" fmla="*/ 18 w 139"/>
                  <a:gd name="T9" fmla="*/ 42 h 216"/>
                  <a:gd name="T10" fmla="*/ 22 w 139"/>
                  <a:gd name="T11" fmla="*/ 50 h 216"/>
                  <a:gd name="T12" fmla="*/ 28 w 139"/>
                  <a:gd name="T13" fmla="*/ 58 h 216"/>
                  <a:gd name="T14" fmla="*/ 34 w 139"/>
                  <a:gd name="T15" fmla="*/ 66 h 216"/>
                  <a:gd name="T16" fmla="*/ 40 w 139"/>
                  <a:gd name="T17" fmla="*/ 72 h 216"/>
                  <a:gd name="T18" fmla="*/ 46 w 139"/>
                  <a:gd name="T19" fmla="*/ 66 h 216"/>
                  <a:gd name="T20" fmla="*/ 40 w 139"/>
                  <a:gd name="T21" fmla="*/ 60 h 216"/>
                  <a:gd name="T22" fmla="*/ 34 w 139"/>
                  <a:gd name="T23" fmla="*/ 54 h 216"/>
                  <a:gd name="T24" fmla="*/ 28 w 139"/>
                  <a:gd name="T25" fmla="*/ 46 h 216"/>
                  <a:gd name="T26" fmla="*/ 24 w 139"/>
                  <a:gd name="T27" fmla="*/ 38 h 216"/>
                  <a:gd name="T28" fmla="*/ 20 w 139"/>
                  <a:gd name="T29" fmla="*/ 28 h 216"/>
                  <a:gd name="T30" fmla="*/ 16 w 139"/>
                  <a:gd name="T31" fmla="*/ 20 h 216"/>
                  <a:gd name="T32" fmla="*/ 12 w 139"/>
                  <a:gd name="T33" fmla="*/ 12 h 216"/>
                  <a:gd name="T34" fmla="*/ 10 w 139"/>
                  <a:gd name="T35" fmla="*/ 0 h 216"/>
                  <a:gd name="T36" fmla="*/ 10 w 139"/>
                  <a:gd name="T37" fmla="*/ 2 h 216"/>
                  <a:gd name="T38" fmla="*/ 0 w 139"/>
                  <a:gd name="T39" fmla="*/ 2 h 21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39"/>
                  <a:gd name="T61" fmla="*/ 0 h 216"/>
                  <a:gd name="T62" fmla="*/ 139 w 139"/>
                  <a:gd name="T63" fmla="*/ 216 h 21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39" h="216">
                    <a:moveTo>
                      <a:pt x="0" y="6"/>
                    </a:moveTo>
                    <a:lnTo>
                      <a:pt x="13" y="41"/>
                    </a:lnTo>
                    <a:lnTo>
                      <a:pt x="24" y="66"/>
                    </a:lnTo>
                    <a:lnTo>
                      <a:pt x="35" y="101"/>
                    </a:lnTo>
                    <a:lnTo>
                      <a:pt x="54" y="126"/>
                    </a:lnTo>
                    <a:lnTo>
                      <a:pt x="66" y="150"/>
                    </a:lnTo>
                    <a:lnTo>
                      <a:pt x="84" y="174"/>
                    </a:lnTo>
                    <a:lnTo>
                      <a:pt x="103" y="199"/>
                    </a:lnTo>
                    <a:lnTo>
                      <a:pt x="120" y="216"/>
                    </a:lnTo>
                    <a:lnTo>
                      <a:pt x="139" y="199"/>
                    </a:lnTo>
                    <a:lnTo>
                      <a:pt x="120" y="180"/>
                    </a:lnTo>
                    <a:lnTo>
                      <a:pt x="103" y="162"/>
                    </a:lnTo>
                    <a:lnTo>
                      <a:pt x="84" y="139"/>
                    </a:lnTo>
                    <a:lnTo>
                      <a:pt x="73" y="114"/>
                    </a:lnTo>
                    <a:lnTo>
                      <a:pt x="60" y="84"/>
                    </a:lnTo>
                    <a:lnTo>
                      <a:pt x="48" y="60"/>
                    </a:lnTo>
                    <a:lnTo>
                      <a:pt x="35" y="36"/>
                    </a:lnTo>
                    <a:lnTo>
                      <a:pt x="30" y="0"/>
                    </a:lnTo>
                    <a:lnTo>
                      <a:pt x="30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2" name="Freeform 507"/>
              <p:cNvSpPr>
                <a:spLocks/>
              </p:cNvSpPr>
              <p:nvPr/>
            </p:nvSpPr>
            <p:spPr bwMode="auto">
              <a:xfrm>
                <a:off x="2566" y="2328"/>
                <a:ext cx="48" cy="123"/>
              </a:xfrm>
              <a:custGeom>
                <a:avLst/>
                <a:gdLst>
                  <a:gd name="T0" fmla="*/ 46 w 144"/>
                  <a:gd name="T1" fmla="*/ 2 h 368"/>
                  <a:gd name="T2" fmla="*/ 42 w 144"/>
                  <a:gd name="T3" fmla="*/ 2 h 368"/>
                  <a:gd name="T4" fmla="*/ 32 w 144"/>
                  <a:gd name="T5" fmla="*/ 16 h 368"/>
                  <a:gd name="T6" fmla="*/ 24 w 144"/>
                  <a:gd name="T7" fmla="*/ 30 h 368"/>
                  <a:gd name="T8" fmla="*/ 16 w 144"/>
                  <a:gd name="T9" fmla="*/ 42 h 368"/>
                  <a:gd name="T10" fmla="*/ 10 w 144"/>
                  <a:gd name="T11" fmla="*/ 58 h 368"/>
                  <a:gd name="T12" fmla="*/ 4 w 144"/>
                  <a:gd name="T13" fmla="*/ 73 h 368"/>
                  <a:gd name="T14" fmla="*/ 2 w 144"/>
                  <a:gd name="T15" fmla="*/ 89 h 368"/>
                  <a:gd name="T16" fmla="*/ 0 w 144"/>
                  <a:gd name="T17" fmla="*/ 105 h 368"/>
                  <a:gd name="T18" fmla="*/ 0 w 144"/>
                  <a:gd name="T19" fmla="*/ 123 h 368"/>
                  <a:gd name="T20" fmla="*/ 10 w 144"/>
                  <a:gd name="T21" fmla="*/ 123 h 368"/>
                  <a:gd name="T22" fmla="*/ 10 w 144"/>
                  <a:gd name="T23" fmla="*/ 105 h 368"/>
                  <a:gd name="T24" fmla="*/ 10 w 144"/>
                  <a:gd name="T25" fmla="*/ 91 h 368"/>
                  <a:gd name="T26" fmla="*/ 14 w 144"/>
                  <a:gd name="T27" fmla="*/ 75 h 368"/>
                  <a:gd name="T28" fmla="*/ 18 w 144"/>
                  <a:gd name="T29" fmla="*/ 61 h 368"/>
                  <a:gd name="T30" fmla="*/ 24 w 144"/>
                  <a:gd name="T31" fmla="*/ 46 h 368"/>
                  <a:gd name="T32" fmla="*/ 30 w 144"/>
                  <a:gd name="T33" fmla="*/ 34 h 368"/>
                  <a:gd name="T34" fmla="*/ 38 w 144"/>
                  <a:gd name="T35" fmla="*/ 20 h 368"/>
                  <a:gd name="T36" fmla="*/ 48 w 144"/>
                  <a:gd name="T37" fmla="*/ 8 h 368"/>
                  <a:gd name="T38" fmla="*/ 42 w 144"/>
                  <a:gd name="T39" fmla="*/ 8 h 368"/>
                  <a:gd name="T40" fmla="*/ 46 w 144"/>
                  <a:gd name="T41" fmla="*/ 2 h 368"/>
                  <a:gd name="T42" fmla="*/ 44 w 144"/>
                  <a:gd name="T43" fmla="*/ 0 h 368"/>
                  <a:gd name="T44" fmla="*/ 42 w 144"/>
                  <a:gd name="T45" fmla="*/ 2 h 368"/>
                  <a:gd name="T46" fmla="*/ 46 w 144"/>
                  <a:gd name="T47" fmla="*/ 2 h 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44"/>
                  <a:gd name="T73" fmla="*/ 0 h 368"/>
                  <a:gd name="T74" fmla="*/ 144 w 144"/>
                  <a:gd name="T75" fmla="*/ 368 h 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44" h="368">
                    <a:moveTo>
                      <a:pt x="139" y="6"/>
                    </a:moveTo>
                    <a:lnTo>
                      <a:pt x="127" y="6"/>
                    </a:lnTo>
                    <a:lnTo>
                      <a:pt x="96" y="49"/>
                    </a:lnTo>
                    <a:lnTo>
                      <a:pt x="73" y="90"/>
                    </a:lnTo>
                    <a:lnTo>
                      <a:pt x="48" y="127"/>
                    </a:lnTo>
                    <a:lnTo>
                      <a:pt x="30" y="175"/>
                    </a:lnTo>
                    <a:lnTo>
                      <a:pt x="13" y="217"/>
                    </a:lnTo>
                    <a:lnTo>
                      <a:pt x="5" y="265"/>
                    </a:lnTo>
                    <a:lnTo>
                      <a:pt x="0" y="313"/>
                    </a:lnTo>
                    <a:lnTo>
                      <a:pt x="0" y="368"/>
                    </a:lnTo>
                    <a:lnTo>
                      <a:pt x="30" y="368"/>
                    </a:lnTo>
                    <a:lnTo>
                      <a:pt x="30" y="313"/>
                    </a:lnTo>
                    <a:lnTo>
                      <a:pt x="30" y="272"/>
                    </a:lnTo>
                    <a:lnTo>
                      <a:pt x="43" y="223"/>
                    </a:lnTo>
                    <a:lnTo>
                      <a:pt x="54" y="182"/>
                    </a:lnTo>
                    <a:lnTo>
                      <a:pt x="73" y="139"/>
                    </a:lnTo>
                    <a:lnTo>
                      <a:pt x="90" y="103"/>
                    </a:lnTo>
                    <a:lnTo>
                      <a:pt x="114" y="60"/>
                    </a:lnTo>
                    <a:lnTo>
                      <a:pt x="144" y="24"/>
                    </a:lnTo>
                    <a:lnTo>
                      <a:pt x="127" y="24"/>
                    </a:lnTo>
                    <a:lnTo>
                      <a:pt x="139" y="6"/>
                    </a:lnTo>
                    <a:lnTo>
                      <a:pt x="133" y="0"/>
                    </a:lnTo>
                    <a:lnTo>
                      <a:pt x="127" y="6"/>
                    </a:lnTo>
                    <a:lnTo>
                      <a:pt x="13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3" name="Freeform 508"/>
              <p:cNvSpPr>
                <a:spLocks/>
              </p:cNvSpPr>
              <p:nvPr/>
            </p:nvSpPr>
            <p:spPr bwMode="auto">
              <a:xfrm>
                <a:off x="2608" y="2330"/>
                <a:ext cx="203" cy="165"/>
              </a:xfrm>
              <a:custGeom>
                <a:avLst/>
                <a:gdLst>
                  <a:gd name="T0" fmla="*/ 197 w 609"/>
                  <a:gd name="T1" fmla="*/ 157 h 495"/>
                  <a:gd name="T2" fmla="*/ 201 w 609"/>
                  <a:gd name="T3" fmla="*/ 157 h 495"/>
                  <a:gd name="T4" fmla="*/ 4 w 609"/>
                  <a:gd name="T5" fmla="*/ 0 h 495"/>
                  <a:gd name="T6" fmla="*/ 0 w 609"/>
                  <a:gd name="T7" fmla="*/ 6 h 495"/>
                  <a:gd name="T8" fmla="*/ 197 w 609"/>
                  <a:gd name="T9" fmla="*/ 162 h 495"/>
                  <a:gd name="T10" fmla="*/ 203 w 609"/>
                  <a:gd name="T11" fmla="*/ 162 h 495"/>
                  <a:gd name="T12" fmla="*/ 197 w 609"/>
                  <a:gd name="T13" fmla="*/ 162 h 495"/>
                  <a:gd name="T14" fmla="*/ 199 w 609"/>
                  <a:gd name="T15" fmla="*/ 165 h 495"/>
                  <a:gd name="T16" fmla="*/ 203 w 609"/>
                  <a:gd name="T17" fmla="*/ 162 h 495"/>
                  <a:gd name="T18" fmla="*/ 197 w 609"/>
                  <a:gd name="T19" fmla="*/ 157 h 4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9"/>
                  <a:gd name="T31" fmla="*/ 0 h 495"/>
                  <a:gd name="T32" fmla="*/ 609 w 609"/>
                  <a:gd name="T33" fmla="*/ 495 h 4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9" h="495">
                    <a:moveTo>
                      <a:pt x="591" y="470"/>
                    </a:moveTo>
                    <a:lnTo>
                      <a:pt x="602" y="47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591" y="487"/>
                    </a:lnTo>
                    <a:lnTo>
                      <a:pt x="609" y="487"/>
                    </a:lnTo>
                    <a:lnTo>
                      <a:pt x="591" y="487"/>
                    </a:lnTo>
                    <a:lnTo>
                      <a:pt x="596" y="495"/>
                    </a:lnTo>
                    <a:lnTo>
                      <a:pt x="609" y="487"/>
                    </a:lnTo>
                    <a:lnTo>
                      <a:pt x="591" y="47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4" name="Freeform 509"/>
              <p:cNvSpPr>
                <a:spLocks/>
              </p:cNvSpPr>
              <p:nvPr/>
            </p:nvSpPr>
            <p:spPr bwMode="auto">
              <a:xfrm>
                <a:off x="2805" y="2399"/>
                <a:ext cx="48" cy="93"/>
              </a:xfrm>
              <a:custGeom>
                <a:avLst/>
                <a:gdLst>
                  <a:gd name="T0" fmla="*/ 40 w 144"/>
                  <a:gd name="T1" fmla="*/ 0 h 281"/>
                  <a:gd name="T2" fmla="*/ 40 w 144"/>
                  <a:gd name="T3" fmla="*/ 12 h 281"/>
                  <a:gd name="T4" fmla="*/ 36 w 144"/>
                  <a:gd name="T5" fmla="*/ 25 h 281"/>
                  <a:gd name="T6" fmla="*/ 32 w 144"/>
                  <a:gd name="T7" fmla="*/ 38 h 281"/>
                  <a:gd name="T8" fmla="*/ 28 w 144"/>
                  <a:gd name="T9" fmla="*/ 48 h 281"/>
                  <a:gd name="T10" fmla="*/ 24 w 144"/>
                  <a:gd name="T11" fmla="*/ 60 h 281"/>
                  <a:gd name="T12" fmla="*/ 16 w 144"/>
                  <a:gd name="T13" fmla="*/ 70 h 281"/>
                  <a:gd name="T14" fmla="*/ 8 w 144"/>
                  <a:gd name="T15" fmla="*/ 77 h 281"/>
                  <a:gd name="T16" fmla="*/ 0 w 144"/>
                  <a:gd name="T17" fmla="*/ 87 h 281"/>
                  <a:gd name="T18" fmla="*/ 6 w 144"/>
                  <a:gd name="T19" fmla="*/ 93 h 281"/>
                  <a:gd name="T20" fmla="*/ 14 w 144"/>
                  <a:gd name="T21" fmla="*/ 83 h 281"/>
                  <a:gd name="T22" fmla="*/ 22 w 144"/>
                  <a:gd name="T23" fmla="*/ 73 h 281"/>
                  <a:gd name="T24" fmla="*/ 30 w 144"/>
                  <a:gd name="T25" fmla="*/ 63 h 281"/>
                  <a:gd name="T26" fmla="*/ 36 w 144"/>
                  <a:gd name="T27" fmla="*/ 52 h 281"/>
                  <a:gd name="T28" fmla="*/ 40 w 144"/>
                  <a:gd name="T29" fmla="*/ 40 h 281"/>
                  <a:gd name="T30" fmla="*/ 44 w 144"/>
                  <a:gd name="T31" fmla="*/ 27 h 281"/>
                  <a:gd name="T32" fmla="*/ 48 w 144"/>
                  <a:gd name="T33" fmla="*/ 14 h 281"/>
                  <a:gd name="T34" fmla="*/ 48 w 144"/>
                  <a:gd name="T35" fmla="*/ 0 h 281"/>
                  <a:gd name="T36" fmla="*/ 40 w 144"/>
                  <a:gd name="T37" fmla="*/ 0 h 28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44"/>
                  <a:gd name="T58" fmla="*/ 0 h 281"/>
                  <a:gd name="T59" fmla="*/ 144 w 144"/>
                  <a:gd name="T60" fmla="*/ 281 h 28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44" h="281">
                    <a:moveTo>
                      <a:pt x="120" y="0"/>
                    </a:moveTo>
                    <a:lnTo>
                      <a:pt x="120" y="35"/>
                    </a:lnTo>
                    <a:lnTo>
                      <a:pt x="109" y="77"/>
                    </a:lnTo>
                    <a:lnTo>
                      <a:pt x="96" y="114"/>
                    </a:lnTo>
                    <a:lnTo>
                      <a:pt x="84" y="144"/>
                    </a:lnTo>
                    <a:lnTo>
                      <a:pt x="71" y="180"/>
                    </a:lnTo>
                    <a:lnTo>
                      <a:pt x="48" y="210"/>
                    </a:lnTo>
                    <a:lnTo>
                      <a:pt x="24" y="234"/>
                    </a:lnTo>
                    <a:lnTo>
                      <a:pt x="0" y="264"/>
                    </a:lnTo>
                    <a:lnTo>
                      <a:pt x="18" y="281"/>
                    </a:lnTo>
                    <a:lnTo>
                      <a:pt x="41" y="251"/>
                    </a:lnTo>
                    <a:lnTo>
                      <a:pt x="66" y="221"/>
                    </a:lnTo>
                    <a:lnTo>
                      <a:pt x="90" y="191"/>
                    </a:lnTo>
                    <a:lnTo>
                      <a:pt x="109" y="156"/>
                    </a:lnTo>
                    <a:lnTo>
                      <a:pt x="120" y="120"/>
                    </a:lnTo>
                    <a:lnTo>
                      <a:pt x="133" y="83"/>
                    </a:lnTo>
                    <a:lnTo>
                      <a:pt x="144" y="41"/>
                    </a:lnTo>
                    <a:lnTo>
                      <a:pt x="144" y="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5" name="Freeform 510"/>
              <p:cNvSpPr>
                <a:spLocks/>
              </p:cNvSpPr>
              <p:nvPr/>
            </p:nvSpPr>
            <p:spPr bwMode="auto">
              <a:xfrm>
                <a:off x="2803" y="2300"/>
                <a:ext cx="50" cy="99"/>
              </a:xfrm>
              <a:custGeom>
                <a:avLst/>
                <a:gdLst>
                  <a:gd name="T0" fmla="*/ 6 w 150"/>
                  <a:gd name="T1" fmla="*/ 8 h 296"/>
                  <a:gd name="T2" fmla="*/ 0 w 150"/>
                  <a:gd name="T3" fmla="*/ 8 h 296"/>
                  <a:gd name="T4" fmla="*/ 10 w 150"/>
                  <a:gd name="T5" fmla="*/ 18 h 296"/>
                  <a:gd name="T6" fmla="*/ 20 w 150"/>
                  <a:gd name="T7" fmla="*/ 26 h 296"/>
                  <a:gd name="T8" fmla="*/ 28 w 150"/>
                  <a:gd name="T9" fmla="*/ 38 h 296"/>
                  <a:gd name="T10" fmla="*/ 32 w 150"/>
                  <a:gd name="T11" fmla="*/ 48 h 296"/>
                  <a:gd name="T12" fmla="*/ 38 w 150"/>
                  <a:gd name="T13" fmla="*/ 61 h 296"/>
                  <a:gd name="T14" fmla="*/ 40 w 150"/>
                  <a:gd name="T15" fmla="*/ 73 h 296"/>
                  <a:gd name="T16" fmla="*/ 42 w 150"/>
                  <a:gd name="T17" fmla="*/ 85 h 296"/>
                  <a:gd name="T18" fmla="*/ 42 w 150"/>
                  <a:gd name="T19" fmla="*/ 99 h 296"/>
                  <a:gd name="T20" fmla="*/ 50 w 150"/>
                  <a:gd name="T21" fmla="*/ 99 h 296"/>
                  <a:gd name="T22" fmla="*/ 50 w 150"/>
                  <a:gd name="T23" fmla="*/ 85 h 296"/>
                  <a:gd name="T24" fmla="*/ 48 w 150"/>
                  <a:gd name="T25" fmla="*/ 71 h 296"/>
                  <a:gd name="T26" fmla="*/ 46 w 150"/>
                  <a:gd name="T27" fmla="*/ 58 h 296"/>
                  <a:gd name="T28" fmla="*/ 40 w 150"/>
                  <a:gd name="T29" fmla="*/ 44 h 296"/>
                  <a:gd name="T30" fmla="*/ 34 w 150"/>
                  <a:gd name="T31" fmla="*/ 34 h 296"/>
                  <a:gd name="T32" fmla="*/ 26 w 150"/>
                  <a:gd name="T33" fmla="*/ 22 h 296"/>
                  <a:gd name="T34" fmla="*/ 16 w 150"/>
                  <a:gd name="T35" fmla="*/ 12 h 296"/>
                  <a:gd name="T36" fmla="*/ 6 w 150"/>
                  <a:gd name="T37" fmla="*/ 2 h 296"/>
                  <a:gd name="T38" fmla="*/ 0 w 150"/>
                  <a:gd name="T39" fmla="*/ 2 h 296"/>
                  <a:gd name="T40" fmla="*/ 6 w 150"/>
                  <a:gd name="T41" fmla="*/ 2 h 296"/>
                  <a:gd name="T42" fmla="*/ 4 w 150"/>
                  <a:gd name="T43" fmla="*/ 0 h 296"/>
                  <a:gd name="T44" fmla="*/ 0 w 150"/>
                  <a:gd name="T45" fmla="*/ 2 h 296"/>
                  <a:gd name="T46" fmla="*/ 6 w 150"/>
                  <a:gd name="T47" fmla="*/ 8 h 29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296"/>
                  <a:gd name="T74" fmla="*/ 150 w 150"/>
                  <a:gd name="T75" fmla="*/ 296 h 29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296">
                    <a:moveTo>
                      <a:pt x="17" y="24"/>
                    </a:moveTo>
                    <a:lnTo>
                      <a:pt x="0" y="24"/>
                    </a:lnTo>
                    <a:lnTo>
                      <a:pt x="30" y="54"/>
                    </a:lnTo>
                    <a:lnTo>
                      <a:pt x="60" y="78"/>
                    </a:lnTo>
                    <a:lnTo>
                      <a:pt x="85" y="114"/>
                    </a:lnTo>
                    <a:lnTo>
                      <a:pt x="96" y="144"/>
                    </a:lnTo>
                    <a:lnTo>
                      <a:pt x="115" y="181"/>
                    </a:lnTo>
                    <a:lnTo>
                      <a:pt x="120" y="217"/>
                    </a:lnTo>
                    <a:lnTo>
                      <a:pt x="126" y="253"/>
                    </a:lnTo>
                    <a:lnTo>
                      <a:pt x="126" y="296"/>
                    </a:lnTo>
                    <a:lnTo>
                      <a:pt x="150" y="296"/>
                    </a:lnTo>
                    <a:lnTo>
                      <a:pt x="150" y="253"/>
                    </a:lnTo>
                    <a:lnTo>
                      <a:pt x="145" y="211"/>
                    </a:lnTo>
                    <a:lnTo>
                      <a:pt x="139" y="174"/>
                    </a:lnTo>
                    <a:lnTo>
                      <a:pt x="120" y="133"/>
                    </a:lnTo>
                    <a:lnTo>
                      <a:pt x="102" y="103"/>
                    </a:lnTo>
                    <a:lnTo>
                      <a:pt x="77" y="67"/>
                    </a:lnTo>
                    <a:lnTo>
                      <a:pt x="47" y="37"/>
                    </a:lnTo>
                    <a:lnTo>
                      <a:pt x="17" y="7"/>
                    </a:lnTo>
                    <a:lnTo>
                      <a:pt x="0" y="7"/>
                    </a:lnTo>
                    <a:lnTo>
                      <a:pt x="17" y="7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7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6" name="Freeform 511"/>
              <p:cNvSpPr>
                <a:spLocks/>
              </p:cNvSpPr>
              <p:nvPr/>
            </p:nvSpPr>
            <p:spPr bwMode="auto">
              <a:xfrm>
                <a:off x="2606" y="2302"/>
                <a:ext cx="203" cy="221"/>
              </a:xfrm>
              <a:custGeom>
                <a:avLst/>
                <a:gdLst>
                  <a:gd name="T0" fmla="*/ 0 w 609"/>
                  <a:gd name="T1" fmla="*/ 219 h 662"/>
                  <a:gd name="T2" fmla="*/ 6 w 609"/>
                  <a:gd name="T3" fmla="*/ 219 h 662"/>
                  <a:gd name="T4" fmla="*/ 203 w 609"/>
                  <a:gd name="T5" fmla="*/ 6 h 662"/>
                  <a:gd name="T6" fmla="*/ 197 w 609"/>
                  <a:gd name="T7" fmla="*/ 0 h 662"/>
                  <a:gd name="T8" fmla="*/ 0 w 609"/>
                  <a:gd name="T9" fmla="*/ 213 h 662"/>
                  <a:gd name="T10" fmla="*/ 6 w 609"/>
                  <a:gd name="T11" fmla="*/ 213 h 662"/>
                  <a:gd name="T12" fmla="*/ 0 w 609"/>
                  <a:gd name="T13" fmla="*/ 219 h 662"/>
                  <a:gd name="T14" fmla="*/ 4 w 609"/>
                  <a:gd name="T15" fmla="*/ 221 h 662"/>
                  <a:gd name="T16" fmla="*/ 6 w 609"/>
                  <a:gd name="T17" fmla="*/ 219 h 662"/>
                  <a:gd name="T18" fmla="*/ 0 w 609"/>
                  <a:gd name="T19" fmla="*/ 219 h 66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09"/>
                  <a:gd name="T31" fmla="*/ 0 h 662"/>
                  <a:gd name="T32" fmla="*/ 609 w 609"/>
                  <a:gd name="T33" fmla="*/ 662 h 66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09" h="662">
                    <a:moveTo>
                      <a:pt x="0" y="655"/>
                    </a:moveTo>
                    <a:lnTo>
                      <a:pt x="19" y="655"/>
                    </a:lnTo>
                    <a:lnTo>
                      <a:pt x="609" y="17"/>
                    </a:lnTo>
                    <a:lnTo>
                      <a:pt x="592" y="0"/>
                    </a:lnTo>
                    <a:lnTo>
                      <a:pt x="0" y="638"/>
                    </a:lnTo>
                    <a:lnTo>
                      <a:pt x="19" y="638"/>
                    </a:lnTo>
                    <a:lnTo>
                      <a:pt x="0" y="655"/>
                    </a:lnTo>
                    <a:lnTo>
                      <a:pt x="13" y="662"/>
                    </a:lnTo>
                    <a:lnTo>
                      <a:pt x="19" y="655"/>
                    </a:lnTo>
                    <a:lnTo>
                      <a:pt x="0" y="6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7" name="Freeform 512"/>
              <p:cNvSpPr>
                <a:spLocks noEditPoints="1"/>
              </p:cNvSpPr>
              <p:nvPr/>
            </p:nvSpPr>
            <p:spPr bwMode="auto">
              <a:xfrm>
                <a:off x="2562" y="2272"/>
                <a:ext cx="295" cy="281"/>
              </a:xfrm>
              <a:custGeom>
                <a:avLst/>
                <a:gdLst>
                  <a:gd name="T0" fmla="*/ 175 w 886"/>
                  <a:gd name="T1" fmla="*/ 16 h 844"/>
                  <a:gd name="T2" fmla="*/ 223 w 886"/>
                  <a:gd name="T3" fmla="*/ 28 h 844"/>
                  <a:gd name="T4" fmla="*/ 257 w 886"/>
                  <a:gd name="T5" fmla="*/ 56 h 844"/>
                  <a:gd name="T6" fmla="*/ 277 w 886"/>
                  <a:gd name="T7" fmla="*/ 96 h 844"/>
                  <a:gd name="T8" fmla="*/ 277 w 886"/>
                  <a:gd name="T9" fmla="*/ 147 h 844"/>
                  <a:gd name="T10" fmla="*/ 257 w 886"/>
                  <a:gd name="T11" fmla="*/ 192 h 844"/>
                  <a:gd name="T12" fmla="*/ 223 w 886"/>
                  <a:gd name="T13" fmla="*/ 233 h 844"/>
                  <a:gd name="T14" fmla="*/ 175 w 886"/>
                  <a:gd name="T15" fmla="*/ 257 h 844"/>
                  <a:gd name="T16" fmla="*/ 120 w 886"/>
                  <a:gd name="T17" fmla="*/ 265 h 844"/>
                  <a:gd name="T18" fmla="*/ 72 w 886"/>
                  <a:gd name="T19" fmla="*/ 253 h 844"/>
                  <a:gd name="T20" fmla="*/ 38 w 886"/>
                  <a:gd name="T21" fmla="*/ 225 h 844"/>
                  <a:gd name="T22" fmla="*/ 18 w 886"/>
                  <a:gd name="T23" fmla="*/ 185 h 844"/>
                  <a:gd name="T24" fmla="*/ 18 w 886"/>
                  <a:gd name="T25" fmla="*/ 135 h 844"/>
                  <a:gd name="T26" fmla="*/ 38 w 886"/>
                  <a:gd name="T27" fmla="*/ 89 h 844"/>
                  <a:gd name="T28" fmla="*/ 72 w 886"/>
                  <a:gd name="T29" fmla="*/ 48 h 844"/>
                  <a:gd name="T30" fmla="*/ 120 w 886"/>
                  <a:gd name="T31" fmla="*/ 24 h 844"/>
                  <a:gd name="T32" fmla="*/ 148 w 886"/>
                  <a:gd name="T33" fmla="*/ 2 h 844"/>
                  <a:gd name="T34" fmla="*/ 205 w 886"/>
                  <a:gd name="T35" fmla="*/ 4 h 844"/>
                  <a:gd name="T36" fmla="*/ 253 w 886"/>
                  <a:gd name="T37" fmla="*/ 28 h 844"/>
                  <a:gd name="T38" fmla="*/ 285 w 886"/>
                  <a:gd name="T39" fmla="*/ 66 h 844"/>
                  <a:gd name="T40" fmla="*/ 295 w 886"/>
                  <a:gd name="T41" fmla="*/ 119 h 844"/>
                  <a:gd name="T42" fmla="*/ 285 w 886"/>
                  <a:gd name="T43" fmla="*/ 175 h 844"/>
                  <a:gd name="T44" fmla="*/ 253 w 886"/>
                  <a:gd name="T45" fmla="*/ 223 h 844"/>
                  <a:gd name="T46" fmla="*/ 205 w 886"/>
                  <a:gd name="T47" fmla="*/ 259 h 844"/>
                  <a:gd name="T48" fmla="*/ 148 w 886"/>
                  <a:gd name="T49" fmla="*/ 279 h 844"/>
                  <a:gd name="T50" fmla="*/ 90 w 886"/>
                  <a:gd name="T51" fmla="*/ 277 h 844"/>
                  <a:gd name="T52" fmla="*/ 44 w 886"/>
                  <a:gd name="T53" fmla="*/ 253 h 844"/>
                  <a:gd name="T54" fmla="*/ 12 w 886"/>
                  <a:gd name="T55" fmla="*/ 215 h 844"/>
                  <a:gd name="T56" fmla="*/ 0 w 886"/>
                  <a:gd name="T57" fmla="*/ 162 h 844"/>
                  <a:gd name="T58" fmla="*/ 12 w 886"/>
                  <a:gd name="T59" fmla="*/ 106 h 844"/>
                  <a:gd name="T60" fmla="*/ 44 w 886"/>
                  <a:gd name="T61" fmla="*/ 58 h 844"/>
                  <a:gd name="T62" fmla="*/ 90 w 886"/>
                  <a:gd name="T63" fmla="*/ 22 h 844"/>
                  <a:gd name="T64" fmla="*/ 148 w 886"/>
                  <a:gd name="T65" fmla="*/ 2 h 84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86"/>
                  <a:gd name="T100" fmla="*/ 0 h 844"/>
                  <a:gd name="T101" fmla="*/ 886 w 886"/>
                  <a:gd name="T102" fmla="*/ 844 h 84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86" h="844">
                    <a:moveTo>
                      <a:pt x="446" y="55"/>
                    </a:moveTo>
                    <a:lnTo>
                      <a:pt x="525" y="49"/>
                    </a:lnTo>
                    <a:lnTo>
                      <a:pt x="596" y="62"/>
                    </a:lnTo>
                    <a:lnTo>
                      <a:pt x="670" y="85"/>
                    </a:lnTo>
                    <a:lnTo>
                      <a:pt x="724" y="122"/>
                    </a:lnTo>
                    <a:lnTo>
                      <a:pt x="771" y="169"/>
                    </a:lnTo>
                    <a:lnTo>
                      <a:pt x="814" y="223"/>
                    </a:lnTo>
                    <a:lnTo>
                      <a:pt x="833" y="289"/>
                    </a:lnTo>
                    <a:lnTo>
                      <a:pt x="844" y="362"/>
                    </a:lnTo>
                    <a:lnTo>
                      <a:pt x="833" y="441"/>
                    </a:lnTo>
                    <a:lnTo>
                      <a:pt x="814" y="512"/>
                    </a:lnTo>
                    <a:lnTo>
                      <a:pt x="771" y="578"/>
                    </a:lnTo>
                    <a:lnTo>
                      <a:pt x="724" y="645"/>
                    </a:lnTo>
                    <a:lnTo>
                      <a:pt x="670" y="700"/>
                    </a:lnTo>
                    <a:lnTo>
                      <a:pt x="596" y="741"/>
                    </a:lnTo>
                    <a:lnTo>
                      <a:pt x="525" y="771"/>
                    </a:lnTo>
                    <a:lnTo>
                      <a:pt x="446" y="790"/>
                    </a:lnTo>
                    <a:lnTo>
                      <a:pt x="361" y="795"/>
                    </a:lnTo>
                    <a:lnTo>
                      <a:pt x="290" y="784"/>
                    </a:lnTo>
                    <a:lnTo>
                      <a:pt x="217" y="760"/>
                    </a:lnTo>
                    <a:lnTo>
                      <a:pt x="162" y="723"/>
                    </a:lnTo>
                    <a:lnTo>
                      <a:pt x="115" y="675"/>
                    </a:lnTo>
                    <a:lnTo>
                      <a:pt x="78" y="621"/>
                    </a:lnTo>
                    <a:lnTo>
                      <a:pt x="55" y="555"/>
                    </a:lnTo>
                    <a:lnTo>
                      <a:pt x="47" y="482"/>
                    </a:lnTo>
                    <a:lnTo>
                      <a:pt x="55" y="404"/>
                    </a:lnTo>
                    <a:lnTo>
                      <a:pt x="78" y="332"/>
                    </a:lnTo>
                    <a:lnTo>
                      <a:pt x="115" y="266"/>
                    </a:lnTo>
                    <a:lnTo>
                      <a:pt x="162" y="199"/>
                    </a:lnTo>
                    <a:lnTo>
                      <a:pt x="217" y="145"/>
                    </a:lnTo>
                    <a:lnTo>
                      <a:pt x="290" y="103"/>
                    </a:lnTo>
                    <a:lnTo>
                      <a:pt x="361" y="73"/>
                    </a:lnTo>
                    <a:lnTo>
                      <a:pt x="446" y="55"/>
                    </a:lnTo>
                    <a:close/>
                    <a:moveTo>
                      <a:pt x="446" y="7"/>
                    </a:moveTo>
                    <a:lnTo>
                      <a:pt x="530" y="0"/>
                    </a:lnTo>
                    <a:lnTo>
                      <a:pt x="615" y="13"/>
                    </a:lnTo>
                    <a:lnTo>
                      <a:pt x="694" y="43"/>
                    </a:lnTo>
                    <a:lnTo>
                      <a:pt x="760" y="85"/>
                    </a:lnTo>
                    <a:lnTo>
                      <a:pt x="814" y="139"/>
                    </a:lnTo>
                    <a:lnTo>
                      <a:pt x="856" y="199"/>
                    </a:lnTo>
                    <a:lnTo>
                      <a:pt x="880" y="278"/>
                    </a:lnTo>
                    <a:lnTo>
                      <a:pt x="886" y="356"/>
                    </a:lnTo>
                    <a:lnTo>
                      <a:pt x="880" y="441"/>
                    </a:lnTo>
                    <a:lnTo>
                      <a:pt x="856" y="525"/>
                    </a:lnTo>
                    <a:lnTo>
                      <a:pt x="814" y="597"/>
                    </a:lnTo>
                    <a:lnTo>
                      <a:pt x="760" y="670"/>
                    </a:lnTo>
                    <a:lnTo>
                      <a:pt x="694" y="730"/>
                    </a:lnTo>
                    <a:lnTo>
                      <a:pt x="615" y="777"/>
                    </a:lnTo>
                    <a:lnTo>
                      <a:pt x="530" y="814"/>
                    </a:lnTo>
                    <a:lnTo>
                      <a:pt x="446" y="837"/>
                    </a:lnTo>
                    <a:lnTo>
                      <a:pt x="356" y="844"/>
                    </a:lnTo>
                    <a:lnTo>
                      <a:pt x="271" y="831"/>
                    </a:lnTo>
                    <a:lnTo>
                      <a:pt x="192" y="801"/>
                    </a:lnTo>
                    <a:lnTo>
                      <a:pt x="132" y="760"/>
                    </a:lnTo>
                    <a:lnTo>
                      <a:pt x="78" y="705"/>
                    </a:lnTo>
                    <a:lnTo>
                      <a:pt x="36" y="645"/>
                    </a:lnTo>
                    <a:lnTo>
                      <a:pt x="6" y="567"/>
                    </a:lnTo>
                    <a:lnTo>
                      <a:pt x="0" y="488"/>
                    </a:lnTo>
                    <a:lnTo>
                      <a:pt x="6" y="398"/>
                    </a:lnTo>
                    <a:lnTo>
                      <a:pt x="36" y="319"/>
                    </a:lnTo>
                    <a:lnTo>
                      <a:pt x="78" y="248"/>
                    </a:lnTo>
                    <a:lnTo>
                      <a:pt x="132" y="175"/>
                    </a:lnTo>
                    <a:lnTo>
                      <a:pt x="192" y="115"/>
                    </a:lnTo>
                    <a:lnTo>
                      <a:pt x="271" y="67"/>
                    </a:lnTo>
                    <a:lnTo>
                      <a:pt x="356" y="30"/>
                    </a:lnTo>
                    <a:lnTo>
                      <a:pt x="446" y="7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8" name="Freeform 513"/>
              <p:cNvSpPr>
                <a:spLocks/>
              </p:cNvSpPr>
              <p:nvPr/>
            </p:nvSpPr>
            <p:spPr bwMode="auto">
              <a:xfrm>
                <a:off x="2709" y="2284"/>
                <a:ext cx="138" cy="108"/>
              </a:xfrm>
              <a:custGeom>
                <a:avLst/>
                <a:gdLst>
                  <a:gd name="T0" fmla="*/ 138 w 416"/>
                  <a:gd name="T1" fmla="*/ 108 h 325"/>
                  <a:gd name="T2" fmla="*/ 134 w 416"/>
                  <a:gd name="T3" fmla="*/ 84 h 325"/>
                  <a:gd name="T4" fmla="*/ 128 w 416"/>
                  <a:gd name="T5" fmla="*/ 60 h 325"/>
                  <a:gd name="T6" fmla="*/ 114 w 416"/>
                  <a:gd name="T7" fmla="*/ 40 h 325"/>
                  <a:gd name="T8" fmla="*/ 96 w 416"/>
                  <a:gd name="T9" fmla="*/ 24 h 325"/>
                  <a:gd name="T10" fmla="*/ 78 w 416"/>
                  <a:gd name="T11" fmla="*/ 12 h 325"/>
                  <a:gd name="T12" fmla="*/ 54 w 416"/>
                  <a:gd name="T13" fmla="*/ 4 h 325"/>
                  <a:gd name="T14" fmla="*/ 28 w 416"/>
                  <a:gd name="T15" fmla="*/ 0 h 325"/>
                  <a:gd name="T16" fmla="*/ 0 w 416"/>
                  <a:gd name="T17" fmla="*/ 0 h 325"/>
                  <a:gd name="T18" fmla="*/ 2 w 416"/>
                  <a:gd name="T19" fmla="*/ 10 h 325"/>
                  <a:gd name="T20" fmla="*/ 28 w 416"/>
                  <a:gd name="T21" fmla="*/ 8 h 325"/>
                  <a:gd name="T22" fmla="*/ 52 w 416"/>
                  <a:gd name="T23" fmla="*/ 12 h 325"/>
                  <a:gd name="T24" fmla="*/ 74 w 416"/>
                  <a:gd name="T25" fmla="*/ 20 h 325"/>
                  <a:gd name="T26" fmla="*/ 92 w 416"/>
                  <a:gd name="T27" fmla="*/ 30 h 325"/>
                  <a:gd name="T28" fmla="*/ 108 w 416"/>
                  <a:gd name="T29" fmla="*/ 46 h 325"/>
                  <a:gd name="T30" fmla="*/ 120 w 416"/>
                  <a:gd name="T31" fmla="*/ 64 h 325"/>
                  <a:gd name="T32" fmla="*/ 126 w 416"/>
                  <a:gd name="T33" fmla="*/ 86 h 325"/>
                  <a:gd name="T34" fmla="*/ 130 w 416"/>
                  <a:gd name="T35" fmla="*/ 108 h 325"/>
                  <a:gd name="T36" fmla="*/ 138 w 416"/>
                  <a:gd name="T37" fmla="*/ 108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325"/>
                  <a:gd name="T59" fmla="*/ 416 w 416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325">
                    <a:moveTo>
                      <a:pt x="416" y="325"/>
                    </a:moveTo>
                    <a:lnTo>
                      <a:pt x="404" y="252"/>
                    </a:lnTo>
                    <a:lnTo>
                      <a:pt x="386" y="181"/>
                    </a:lnTo>
                    <a:lnTo>
                      <a:pt x="344" y="121"/>
                    </a:lnTo>
                    <a:lnTo>
                      <a:pt x="290" y="72"/>
                    </a:lnTo>
                    <a:lnTo>
                      <a:pt x="235" y="36"/>
                    </a:lnTo>
                    <a:lnTo>
                      <a:pt x="164" y="12"/>
                    </a:lnTo>
                    <a:lnTo>
                      <a:pt x="85" y="0"/>
                    </a:lnTo>
                    <a:lnTo>
                      <a:pt x="0" y="0"/>
                    </a:lnTo>
                    <a:lnTo>
                      <a:pt x="6" y="30"/>
                    </a:lnTo>
                    <a:lnTo>
                      <a:pt x="85" y="25"/>
                    </a:lnTo>
                    <a:lnTo>
                      <a:pt x="156" y="36"/>
                    </a:lnTo>
                    <a:lnTo>
                      <a:pt x="224" y="60"/>
                    </a:lnTo>
                    <a:lnTo>
                      <a:pt x="278" y="91"/>
                    </a:lnTo>
                    <a:lnTo>
                      <a:pt x="326" y="138"/>
                    </a:lnTo>
                    <a:lnTo>
                      <a:pt x="361" y="192"/>
                    </a:lnTo>
                    <a:lnTo>
                      <a:pt x="380" y="259"/>
                    </a:lnTo>
                    <a:lnTo>
                      <a:pt x="393" y="325"/>
                    </a:lnTo>
                    <a:lnTo>
                      <a:pt x="416" y="3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9" name="Freeform 514"/>
              <p:cNvSpPr>
                <a:spLocks/>
              </p:cNvSpPr>
              <p:nvPr/>
            </p:nvSpPr>
            <p:spPr bwMode="auto">
              <a:xfrm>
                <a:off x="2709" y="2392"/>
                <a:ext cx="138" cy="147"/>
              </a:xfrm>
              <a:custGeom>
                <a:avLst/>
                <a:gdLst>
                  <a:gd name="T0" fmla="*/ 2 w 416"/>
                  <a:gd name="T1" fmla="*/ 147 h 439"/>
                  <a:gd name="T2" fmla="*/ 28 w 416"/>
                  <a:gd name="T3" fmla="*/ 141 h 439"/>
                  <a:gd name="T4" fmla="*/ 56 w 416"/>
                  <a:gd name="T5" fmla="*/ 131 h 439"/>
                  <a:gd name="T6" fmla="*/ 78 w 416"/>
                  <a:gd name="T7" fmla="*/ 115 h 439"/>
                  <a:gd name="T8" fmla="*/ 98 w 416"/>
                  <a:gd name="T9" fmla="*/ 97 h 439"/>
                  <a:gd name="T10" fmla="*/ 114 w 416"/>
                  <a:gd name="T11" fmla="*/ 75 h 439"/>
                  <a:gd name="T12" fmla="*/ 128 w 416"/>
                  <a:gd name="T13" fmla="*/ 52 h 439"/>
                  <a:gd name="T14" fmla="*/ 134 w 416"/>
                  <a:gd name="T15" fmla="*/ 28 h 439"/>
                  <a:gd name="T16" fmla="*/ 138 w 416"/>
                  <a:gd name="T17" fmla="*/ 0 h 439"/>
                  <a:gd name="T18" fmla="*/ 130 w 416"/>
                  <a:gd name="T19" fmla="*/ 0 h 439"/>
                  <a:gd name="T20" fmla="*/ 126 w 416"/>
                  <a:gd name="T21" fmla="*/ 26 h 439"/>
                  <a:gd name="T22" fmla="*/ 120 w 416"/>
                  <a:gd name="T23" fmla="*/ 49 h 439"/>
                  <a:gd name="T24" fmla="*/ 108 w 416"/>
                  <a:gd name="T25" fmla="*/ 70 h 439"/>
                  <a:gd name="T26" fmla="*/ 92 w 416"/>
                  <a:gd name="T27" fmla="*/ 90 h 439"/>
                  <a:gd name="T28" fmla="*/ 74 w 416"/>
                  <a:gd name="T29" fmla="*/ 109 h 439"/>
                  <a:gd name="T30" fmla="*/ 50 w 416"/>
                  <a:gd name="T31" fmla="*/ 123 h 439"/>
                  <a:gd name="T32" fmla="*/ 26 w 416"/>
                  <a:gd name="T33" fmla="*/ 133 h 439"/>
                  <a:gd name="T34" fmla="*/ 0 w 416"/>
                  <a:gd name="T35" fmla="*/ 139 h 439"/>
                  <a:gd name="T36" fmla="*/ 2 w 416"/>
                  <a:gd name="T37" fmla="*/ 147 h 43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6"/>
                  <a:gd name="T58" fmla="*/ 0 h 439"/>
                  <a:gd name="T59" fmla="*/ 416 w 416"/>
                  <a:gd name="T60" fmla="*/ 439 h 43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6" h="439">
                    <a:moveTo>
                      <a:pt x="6" y="439"/>
                    </a:moveTo>
                    <a:lnTo>
                      <a:pt x="85" y="422"/>
                    </a:lnTo>
                    <a:lnTo>
                      <a:pt x="169" y="392"/>
                    </a:lnTo>
                    <a:lnTo>
                      <a:pt x="235" y="343"/>
                    </a:lnTo>
                    <a:lnTo>
                      <a:pt x="295" y="289"/>
                    </a:lnTo>
                    <a:lnTo>
                      <a:pt x="344" y="223"/>
                    </a:lnTo>
                    <a:lnTo>
                      <a:pt x="386" y="156"/>
                    </a:lnTo>
                    <a:lnTo>
                      <a:pt x="404" y="84"/>
                    </a:lnTo>
                    <a:lnTo>
                      <a:pt x="416" y="0"/>
                    </a:lnTo>
                    <a:lnTo>
                      <a:pt x="393" y="0"/>
                    </a:lnTo>
                    <a:lnTo>
                      <a:pt x="380" y="79"/>
                    </a:lnTo>
                    <a:lnTo>
                      <a:pt x="361" y="145"/>
                    </a:lnTo>
                    <a:lnTo>
                      <a:pt x="326" y="210"/>
                    </a:lnTo>
                    <a:lnTo>
                      <a:pt x="278" y="270"/>
                    </a:lnTo>
                    <a:lnTo>
                      <a:pt x="224" y="325"/>
                    </a:lnTo>
                    <a:lnTo>
                      <a:pt x="151" y="368"/>
                    </a:lnTo>
                    <a:lnTo>
                      <a:pt x="79" y="398"/>
                    </a:lnTo>
                    <a:lnTo>
                      <a:pt x="0" y="415"/>
                    </a:lnTo>
                    <a:lnTo>
                      <a:pt x="6" y="4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0" name="Freeform 515"/>
              <p:cNvSpPr>
                <a:spLocks/>
              </p:cNvSpPr>
              <p:nvPr/>
            </p:nvSpPr>
            <p:spPr bwMode="auto">
              <a:xfrm>
                <a:off x="2574" y="2432"/>
                <a:ext cx="137" cy="109"/>
              </a:xfrm>
              <a:custGeom>
                <a:avLst/>
                <a:gdLst>
                  <a:gd name="T0" fmla="*/ 0 w 410"/>
                  <a:gd name="T1" fmla="*/ 0 h 325"/>
                  <a:gd name="T2" fmla="*/ 2 w 410"/>
                  <a:gd name="T3" fmla="*/ 24 h 325"/>
                  <a:gd name="T4" fmla="*/ 10 w 410"/>
                  <a:gd name="T5" fmla="*/ 49 h 325"/>
                  <a:gd name="T6" fmla="*/ 22 w 410"/>
                  <a:gd name="T7" fmla="*/ 69 h 325"/>
                  <a:gd name="T8" fmla="*/ 40 w 410"/>
                  <a:gd name="T9" fmla="*/ 85 h 325"/>
                  <a:gd name="T10" fmla="*/ 58 w 410"/>
                  <a:gd name="T11" fmla="*/ 97 h 325"/>
                  <a:gd name="T12" fmla="*/ 83 w 410"/>
                  <a:gd name="T13" fmla="*/ 105 h 325"/>
                  <a:gd name="T14" fmla="*/ 109 w 410"/>
                  <a:gd name="T15" fmla="*/ 109 h 325"/>
                  <a:gd name="T16" fmla="*/ 137 w 410"/>
                  <a:gd name="T17" fmla="*/ 107 h 325"/>
                  <a:gd name="T18" fmla="*/ 135 w 410"/>
                  <a:gd name="T19" fmla="*/ 99 h 325"/>
                  <a:gd name="T20" fmla="*/ 109 w 410"/>
                  <a:gd name="T21" fmla="*/ 101 h 325"/>
                  <a:gd name="T22" fmla="*/ 85 w 410"/>
                  <a:gd name="T23" fmla="*/ 97 h 325"/>
                  <a:gd name="T24" fmla="*/ 64 w 410"/>
                  <a:gd name="T25" fmla="*/ 89 h 325"/>
                  <a:gd name="T26" fmla="*/ 44 w 410"/>
                  <a:gd name="T27" fmla="*/ 79 h 325"/>
                  <a:gd name="T28" fmla="*/ 28 w 410"/>
                  <a:gd name="T29" fmla="*/ 63 h 325"/>
                  <a:gd name="T30" fmla="*/ 18 w 410"/>
                  <a:gd name="T31" fmla="*/ 45 h 325"/>
                  <a:gd name="T32" fmla="*/ 10 w 410"/>
                  <a:gd name="T33" fmla="*/ 22 h 325"/>
                  <a:gd name="T34" fmla="*/ 8 w 410"/>
                  <a:gd name="T35" fmla="*/ 0 h 325"/>
                  <a:gd name="T36" fmla="*/ 0 w 410"/>
                  <a:gd name="T37" fmla="*/ 0 h 32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0"/>
                  <a:gd name="T58" fmla="*/ 0 h 325"/>
                  <a:gd name="T59" fmla="*/ 410 w 410"/>
                  <a:gd name="T60" fmla="*/ 325 h 32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0" h="325">
                    <a:moveTo>
                      <a:pt x="0" y="0"/>
                    </a:moveTo>
                    <a:lnTo>
                      <a:pt x="6" y="73"/>
                    </a:lnTo>
                    <a:lnTo>
                      <a:pt x="30" y="145"/>
                    </a:lnTo>
                    <a:lnTo>
                      <a:pt x="66" y="205"/>
                    </a:lnTo>
                    <a:lnTo>
                      <a:pt x="120" y="253"/>
                    </a:lnTo>
                    <a:lnTo>
                      <a:pt x="175" y="289"/>
                    </a:lnTo>
                    <a:lnTo>
                      <a:pt x="248" y="313"/>
                    </a:lnTo>
                    <a:lnTo>
                      <a:pt x="325" y="325"/>
                    </a:lnTo>
                    <a:lnTo>
                      <a:pt x="410" y="319"/>
                    </a:lnTo>
                    <a:lnTo>
                      <a:pt x="404" y="295"/>
                    </a:lnTo>
                    <a:lnTo>
                      <a:pt x="325" y="302"/>
                    </a:lnTo>
                    <a:lnTo>
                      <a:pt x="254" y="289"/>
                    </a:lnTo>
                    <a:lnTo>
                      <a:pt x="193" y="265"/>
                    </a:lnTo>
                    <a:lnTo>
                      <a:pt x="133" y="235"/>
                    </a:lnTo>
                    <a:lnTo>
                      <a:pt x="85" y="188"/>
                    </a:lnTo>
                    <a:lnTo>
                      <a:pt x="54" y="133"/>
                    </a:lnTo>
                    <a:lnTo>
                      <a:pt x="30" y="6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1" name="Freeform 516"/>
              <p:cNvSpPr>
                <a:spLocks/>
              </p:cNvSpPr>
              <p:nvPr/>
            </p:nvSpPr>
            <p:spPr bwMode="auto">
              <a:xfrm>
                <a:off x="2574" y="2284"/>
                <a:ext cx="137" cy="148"/>
              </a:xfrm>
              <a:custGeom>
                <a:avLst/>
                <a:gdLst>
                  <a:gd name="T0" fmla="*/ 135 w 410"/>
                  <a:gd name="T1" fmla="*/ 0 h 445"/>
                  <a:gd name="T2" fmla="*/ 109 w 410"/>
                  <a:gd name="T3" fmla="*/ 8 h 445"/>
                  <a:gd name="T4" fmla="*/ 83 w 410"/>
                  <a:gd name="T5" fmla="*/ 18 h 445"/>
                  <a:gd name="T6" fmla="*/ 58 w 410"/>
                  <a:gd name="T7" fmla="*/ 34 h 445"/>
                  <a:gd name="T8" fmla="*/ 38 w 410"/>
                  <a:gd name="T9" fmla="*/ 52 h 445"/>
                  <a:gd name="T10" fmla="*/ 22 w 410"/>
                  <a:gd name="T11" fmla="*/ 74 h 445"/>
                  <a:gd name="T12" fmla="*/ 10 w 410"/>
                  <a:gd name="T13" fmla="*/ 96 h 445"/>
                  <a:gd name="T14" fmla="*/ 2 w 410"/>
                  <a:gd name="T15" fmla="*/ 120 h 445"/>
                  <a:gd name="T16" fmla="*/ 0 w 410"/>
                  <a:gd name="T17" fmla="*/ 148 h 445"/>
                  <a:gd name="T18" fmla="*/ 8 w 410"/>
                  <a:gd name="T19" fmla="*/ 148 h 445"/>
                  <a:gd name="T20" fmla="*/ 10 w 410"/>
                  <a:gd name="T21" fmla="*/ 122 h 445"/>
                  <a:gd name="T22" fmla="*/ 18 w 410"/>
                  <a:gd name="T23" fmla="*/ 100 h 445"/>
                  <a:gd name="T24" fmla="*/ 28 w 410"/>
                  <a:gd name="T25" fmla="*/ 78 h 445"/>
                  <a:gd name="T26" fmla="*/ 44 w 410"/>
                  <a:gd name="T27" fmla="*/ 58 h 445"/>
                  <a:gd name="T28" fmla="*/ 64 w 410"/>
                  <a:gd name="T29" fmla="*/ 40 h 445"/>
                  <a:gd name="T30" fmla="*/ 87 w 410"/>
                  <a:gd name="T31" fmla="*/ 26 h 445"/>
                  <a:gd name="T32" fmla="*/ 111 w 410"/>
                  <a:gd name="T33" fmla="*/ 16 h 445"/>
                  <a:gd name="T34" fmla="*/ 137 w 410"/>
                  <a:gd name="T35" fmla="*/ 10 h 445"/>
                  <a:gd name="T36" fmla="*/ 135 w 410"/>
                  <a:gd name="T37" fmla="*/ 0 h 4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10"/>
                  <a:gd name="T58" fmla="*/ 0 h 445"/>
                  <a:gd name="T59" fmla="*/ 410 w 410"/>
                  <a:gd name="T60" fmla="*/ 445 h 4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10" h="445">
                    <a:moveTo>
                      <a:pt x="404" y="0"/>
                    </a:moveTo>
                    <a:lnTo>
                      <a:pt x="325" y="25"/>
                    </a:lnTo>
                    <a:lnTo>
                      <a:pt x="248" y="55"/>
                    </a:lnTo>
                    <a:lnTo>
                      <a:pt x="175" y="102"/>
                    </a:lnTo>
                    <a:lnTo>
                      <a:pt x="115" y="156"/>
                    </a:lnTo>
                    <a:lnTo>
                      <a:pt x="66" y="222"/>
                    </a:lnTo>
                    <a:lnTo>
                      <a:pt x="30" y="289"/>
                    </a:lnTo>
                    <a:lnTo>
                      <a:pt x="6" y="361"/>
                    </a:lnTo>
                    <a:lnTo>
                      <a:pt x="0" y="445"/>
                    </a:lnTo>
                    <a:lnTo>
                      <a:pt x="24" y="445"/>
                    </a:lnTo>
                    <a:lnTo>
                      <a:pt x="30" y="367"/>
                    </a:lnTo>
                    <a:lnTo>
                      <a:pt x="54" y="301"/>
                    </a:lnTo>
                    <a:lnTo>
                      <a:pt x="85" y="235"/>
                    </a:lnTo>
                    <a:lnTo>
                      <a:pt x="133" y="175"/>
                    </a:lnTo>
                    <a:lnTo>
                      <a:pt x="193" y="121"/>
                    </a:lnTo>
                    <a:lnTo>
                      <a:pt x="259" y="78"/>
                    </a:lnTo>
                    <a:lnTo>
                      <a:pt x="331" y="48"/>
                    </a:lnTo>
                    <a:lnTo>
                      <a:pt x="410" y="30"/>
                    </a:lnTo>
                    <a:lnTo>
                      <a:pt x="4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2" name="Freeform 517"/>
              <p:cNvSpPr>
                <a:spLocks/>
              </p:cNvSpPr>
              <p:nvPr/>
            </p:nvSpPr>
            <p:spPr bwMode="auto">
              <a:xfrm>
                <a:off x="2709" y="2268"/>
                <a:ext cx="152" cy="122"/>
              </a:xfrm>
              <a:custGeom>
                <a:avLst/>
                <a:gdLst>
                  <a:gd name="T0" fmla="*/ 152 w 457"/>
                  <a:gd name="T1" fmla="*/ 122 h 367"/>
                  <a:gd name="T2" fmla="*/ 150 w 457"/>
                  <a:gd name="T3" fmla="*/ 94 h 367"/>
                  <a:gd name="T4" fmla="*/ 143 w 457"/>
                  <a:gd name="T5" fmla="*/ 68 h 367"/>
                  <a:gd name="T6" fmla="*/ 126 w 457"/>
                  <a:gd name="T7" fmla="*/ 48 h 367"/>
                  <a:gd name="T8" fmla="*/ 108 w 457"/>
                  <a:gd name="T9" fmla="*/ 28 h 367"/>
                  <a:gd name="T10" fmla="*/ 86 w 457"/>
                  <a:gd name="T11" fmla="*/ 14 h 367"/>
                  <a:gd name="T12" fmla="*/ 60 w 457"/>
                  <a:gd name="T13" fmla="*/ 4 h 367"/>
                  <a:gd name="T14" fmla="*/ 30 w 457"/>
                  <a:gd name="T15" fmla="*/ 0 h 367"/>
                  <a:gd name="T16" fmla="*/ 0 w 457"/>
                  <a:gd name="T17" fmla="*/ 2 h 367"/>
                  <a:gd name="T18" fmla="*/ 2 w 457"/>
                  <a:gd name="T19" fmla="*/ 10 h 367"/>
                  <a:gd name="T20" fmla="*/ 30 w 457"/>
                  <a:gd name="T21" fmla="*/ 8 h 367"/>
                  <a:gd name="T22" fmla="*/ 58 w 457"/>
                  <a:gd name="T23" fmla="*/ 12 h 367"/>
                  <a:gd name="T24" fmla="*/ 82 w 457"/>
                  <a:gd name="T25" fmla="*/ 22 h 367"/>
                  <a:gd name="T26" fmla="*/ 104 w 457"/>
                  <a:gd name="T27" fmla="*/ 34 h 367"/>
                  <a:gd name="T28" fmla="*/ 120 w 457"/>
                  <a:gd name="T29" fmla="*/ 52 h 367"/>
                  <a:gd name="T30" fmla="*/ 134 w 457"/>
                  <a:gd name="T31" fmla="*/ 72 h 367"/>
                  <a:gd name="T32" fmla="*/ 143 w 457"/>
                  <a:gd name="T33" fmla="*/ 96 h 367"/>
                  <a:gd name="T34" fmla="*/ 144 w 457"/>
                  <a:gd name="T35" fmla="*/ 122 h 367"/>
                  <a:gd name="T36" fmla="*/ 152 w 457"/>
                  <a:gd name="T37" fmla="*/ 122 h 36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7"/>
                  <a:gd name="T58" fmla="*/ 0 h 367"/>
                  <a:gd name="T59" fmla="*/ 457 w 457"/>
                  <a:gd name="T60" fmla="*/ 367 h 367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7" h="367">
                    <a:moveTo>
                      <a:pt x="457" y="367"/>
                    </a:moveTo>
                    <a:lnTo>
                      <a:pt x="452" y="283"/>
                    </a:lnTo>
                    <a:lnTo>
                      <a:pt x="429" y="204"/>
                    </a:lnTo>
                    <a:lnTo>
                      <a:pt x="380" y="144"/>
                    </a:lnTo>
                    <a:lnTo>
                      <a:pt x="326" y="84"/>
                    </a:lnTo>
                    <a:lnTo>
                      <a:pt x="260" y="41"/>
                    </a:lnTo>
                    <a:lnTo>
                      <a:pt x="181" y="11"/>
                    </a:lnTo>
                    <a:lnTo>
                      <a:pt x="90" y="0"/>
                    </a:lnTo>
                    <a:lnTo>
                      <a:pt x="0" y="6"/>
                    </a:lnTo>
                    <a:lnTo>
                      <a:pt x="6" y="30"/>
                    </a:lnTo>
                    <a:lnTo>
                      <a:pt x="90" y="24"/>
                    </a:lnTo>
                    <a:lnTo>
                      <a:pt x="175" y="36"/>
                    </a:lnTo>
                    <a:lnTo>
                      <a:pt x="248" y="66"/>
                    </a:lnTo>
                    <a:lnTo>
                      <a:pt x="314" y="103"/>
                    </a:lnTo>
                    <a:lnTo>
                      <a:pt x="361" y="156"/>
                    </a:lnTo>
                    <a:lnTo>
                      <a:pt x="404" y="217"/>
                    </a:lnTo>
                    <a:lnTo>
                      <a:pt x="429" y="289"/>
                    </a:lnTo>
                    <a:lnTo>
                      <a:pt x="434" y="367"/>
                    </a:lnTo>
                    <a:lnTo>
                      <a:pt x="457" y="3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3" name="Freeform 518"/>
              <p:cNvSpPr>
                <a:spLocks/>
              </p:cNvSpPr>
              <p:nvPr/>
            </p:nvSpPr>
            <p:spPr bwMode="auto">
              <a:xfrm>
                <a:off x="2709" y="2390"/>
                <a:ext cx="152" cy="165"/>
              </a:xfrm>
              <a:custGeom>
                <a:avLst/>
                <a:gdLst>
                  <a:gd name="T0" fmla="*/ 2 w 457"/>
                  <a:gd name="T1" fmla="*/ 165 h 494"/>
                  <a:gd name="T2" fmla="*/ 32 w 457"/>
                  <a:gd name="T3" fmla="*/ 157 h 494"/>
                  <a:gd name="T4" fmla="*/ 60 w 457"/>
                  <a:gd name="T5" fmla="*/ 145 h 494"/>
                  <a:gd name="T6" fmla="*/ 86 w 457"/>
                  <a:gd name="T7" fmla="*/ 127 h 494"/>
                  <a:gd name="T8" fmla="*/ 108 w 457"/>
                  <a:gd name="T9" fmla="*/ 107 h 494"/>
                  <a:gd name="T10" fmla="*/ 126 w 457"/>
                  <a:gd name="T11" fmla="*/ 82 h 494"/>
                  <a:gd name="T12" fmla="*/ 143 w 457"/>
                  <a:gd name="T13" fmla="*/ 58 h 494"/>
                  <a:gd name="T14" fmla="*/ 150 w 457"/>
                  <a:gd name="T15" fmla="*/ 30 h 494"/>
                  <a:gd name="T16" fmla="*/ 152 w 457"/>
                  <a:gd name="T17" fmla="*/ 0 h 494"/>
                  <a:gd name="T18" fmla="*/ 144 w 457"/>
                  <a:gd name="T19" fmla="*/ 0 h 494"/>
                  <a:gd name="T20" fmla="*/ 143 w 457"/>
                  <a:gd name="T21" fmla="*/ 28 h 494"/>
                  <a:gd name="T22" fmla="*/ 134 w 457"/>
                  <a:gd name="T23" fmla="*/ 54 h 494"/>
                  <a:gd name="T24" fmla="*/ 120 w 457"/>
                  <a:gd name="T25" fmla="*/ 78 h 494"/>
                  <a:gd name="T26" fmla="*/ 102 w 457"/>
                  <a:gd name="T27" fmla="*/ 101 h 494"/>
                  <a:gd name="T28" fmla="*/ 82 w 457"/>
                  <a:gd name="T29" fmla="*/ 121 h 494"/>
                  <a:gd name="T30" fmla="*/ 56 w 457"/>
                  <a:gd name="T31" fmla="*/ 137 h 494"/>
                  <a:gd name="T32" fmla="*/ 30 w 457"/>
                  <a:gd name="T33" fmla="*/ 149 h 494"/>
                  <a:gd name="T34" fmla="*/ 0 w 457"/>
                  <a:gd name="T35" fmla="*/ 155 h 494"/>
                  <a:gd name="T36" fmla="*/ 2 w 457"/>
                  <a:gd name="T37" fmla="*/ 165 h 49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7"/>
                  <a:gd name="T58" fmla="*/ 0 h 494"/>
                  <a:gd name="T59" fmla="*/ 457 w 457"/>
                  <a:gd name="T60" fmla="*/ 494 h 49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7" h="494">
                    <a:moveTo>
                      <a:pt x="6" y="494"/>
                    </a:moveTo>
                    <a:lnTo>
                      <a:pt x="96" y="470"/>
                    </a:lnTo>
                    <a:lnTo>
                      <a:pt x="181" y="434"/>
                    </a:lnTo>
                    <a:lnTo>
                      <a:pt x="260" y="379"/>
                    </a:lnTo>
                    <a:lnTo>
                      <a:pt x="326" y="319"/>
                    </a:lnTo>
                    <a:lnTo>
                      <a:pt x="380" y="246"/>
                    </a:lnTo>
                    <a:lnTo>
                      <a:pt x="429" y="175"/>
                    </a:lnTo>
                    <a:lnTo>
                      <a:pt x="452" y="90"/>
                    </a:lnTo>
                    <a:lnTo>
                      <a:pt x="457" y="0"/>
                    </a:lnTo>
                    <a:lnTo>
                      <a:pt x="434" y="0"/>
                    </a:lnTo>
                    <a:lnTo>
                      <a:pt x="429" y="85"/>
                    </a:lnTo>
                    <a:lnTo>
                      <a:pt x="404" y="162"/>
                    </a:lnTo>
                    <a:lnTo>
                      <a:pt x="361" y="235"/>
                    </a:lnTo>
                    <a:lnTo>
                      <a:pt x="308" y="301"/>
                    </a:lnTo>
                    <a:lnTo>
                      <a:pt x="248" y="361"/>
                    </a:lnTo>
                    <a:lnTo>
                      <a:pt x="169" y="409"/>
                    </a:lnTo>
                    <a:lnTo>
                      <a:pt x="90" y="445"/>
                    </a:lnTo>
                    <a:lnTo>
                      <a:pt x="0" y="464"/>
                    </a:lnTo>
                    <a:lnTo>
                      <a:pt x="6" y="4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4" name="Freeform 519"/>
              <p:cNvSpPr>
                <a:spLocks/>
              </p:cNvSpPr>
              <p:nvPr/>
            </p:nvSpPr>
            <p:spPr bwMode="auto">
              <a:xfrm>
                <a:off x="2558" y="2434"/>
                <a:ext cx="153" cy="123"/>
              </a:xfrm>
              <a:custGeom>
                <a:avLst/>
                <a:gdLst>
                  <a:gd name="T0" fmla="*/ 0 w 459"/>
                  <a:gd name="T1" fmla="*/ 0 h 368"/>
                  <a:gd name="T2" fmla="*/ 2 w 459"/>
                  <a:gd name="T3" fmla="*/ 28 h 368"/>
                  <a:gd name="T4" fmla="*/ 10 w 459"/>
                  <a:gd name="T5" fmla="*/ 54 h 368"/>
                  <a:gd name="T6" fmla="*/ 26 w 459"/>
                  <a:gd name="T7" fmla="*/ 77 h 368"/>
                  <a:gd name="T8" fmla="*/ 46 w 459"/>
                  <a:gd name="T9" fmla="*/ 95 h 368"/>
                  <a:gd name="T10" fmla="*/ 66 w 459"/>
                  <a:gd name="T11" fmla="*/ 109 h 368"/>
                  <a:gd name="T12" fmla="*/ 95 w 459"/>
                  <a:gd name="T13" fmla="*/ 119 h 368"/>
                  <a:gd name="T14" fmla="*/ 123 w 459"/>
                  <a:gd name="T15" fmla="*/ 123 h 368"/>
                  <a:gd name="T16" fmla="*/ 153 w 459"/>
                  <a:gd name="T17" fmla="*/ 121 h 368"/>
                  <a:gd name="T18" fmla="*/ 151 w 459"/>
                  <a:gd name="T19" fmla="*/ 111 h 368"/>
                  <a:gd name="T20" fmla="*/ 123 w 459"/>
                  <a:gd name="T21" fmla="*/ 115 h 368"/>
                  <a:gd name="T22" fmla="*/ 97 w 459"/>
                  <a:gd name="T23" fmla="*/ 109 h 368"/>
                  <a:gd name="T24" fmla="*/ 71 w 459"/>
                  <a:gd name="T25" fmla="*/ 101 h 368"/>
                  <a:gd name="T26" fmla="*/ 51 w 459"/>
                  <a:gd name="T27" fmla="*/ 89 h 368"/>
                  <a:gd name="T28" fmla="*/ 33 w 459"/>
                  <a:gd name="T29" fmla="*/ 71 h 368"/>
                  <a:gd name="T30" fmla="*/ 20 w 459"/>
                  <a:gd name="T31" fmla="*/ 51 h 368"/>
                  <a:gd name="T32" fmla="*/ 10 w 459"/>
                  <a:gd name="T33" fmla="*/ 26 h 368"/>
                  <a:gd name="T34" fmla="*/ 8 w 459"/>
                  <a:gd name="T35" fmla="*/ 0 h 368"/>
                  <a:gd name="T36" fmla="*/ 0 w 459"/>
                  <a:gd name="T37" fmla="*/ 0 h 36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9"/>
                  <a:gd name="T58" fmla="*/ 0 h 368"/>
                  <a:gd name="T59" fmla="*/ 459 w 459"/>
                  <a:gd name="T60" fmla="*/ 368 h 36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9" h="368">
                    <a:moveTo>
                      <a:pt x="0" y="0"/>
                    </a:moveTo>
                    <a:lnTo>
                      <a:pt x="7" y="84"/>
                    </a:lnTo>
                    <a:lnTo>
                      <a:pt x="30" y="163"/>
                    </a:lnTo>
                    <a:lnTo>
                      <a:pt x="79" y="229"/>
                    </a:lnTo>
                    <a:lnTo>
                      <a:pt x="139" y="283"/>
                    </a:lnTo>
                    <a:lnTo>
                      <a:pt x="199" y="326"/>
                    </a:lnTo>
                    <a:lnTo>
                      <a:pt x="284" y="356"/>
                    </a:lnTo>
                    <a:lnTo>
                      <a:pt x="369" y="368"/>
                    </a:lnTo>
                    <a:lnTo>
                      <a:pt x="459" y="362"/>
                    </a:lnTo>
                    <a:lnTo>
                      <a:pt x="453" y="332"/>
                    </a:lnTo>
                    <a:lnTo>
                      <a:pt x="369" y="343"/>
                    </a:lnTo>
                    <a:lnTo>
                      <a:pt x="290" y="326"/>
                    </a:lnTo>
                    <a:lnTo>
                      <a:pt x="212" y="302"/>
                    </a:lnTo>
                    <a:lnTo>
                      <a:pt x="152" y="266"/>
                    </a:lnTo>
                    <a:lnTo>
                      <a:pt x="98" y="212"/>
                    </a:lnTo>
                    <a:lnTo>
                      <a:pt x="60" y="152"/>
                    </a:lnTo>
                    <a:lnTo>
                      <a:pt x="30" y="7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5" name="Freeform 520"/>
              <p:cNvSpPr>
                <a:spLocks/>
              </p:cNvSpPr>
              <p:nvPr/>
            </p:nvSpPr>
            <p:spPr bwMode="auto">
              <a:xfrm>
                <a:off x="2558" y="2270"/>
                <a:ext cx="153" cy="164"/>
              </a:xfrm>
              <a:custGeom>
                <a:avLst/>
                <a:gdLst>
                  <a:gd name="T0" fmla="*/ 151 w 459"/>
                  <a:gd name="T1" fmla="*/ 0 h 493"/>
                  <a:gd name="T2" fmla="*/ 121 w 459"/>
                  <a:gd name="T3" fmla="*/ 8 h 493"/>
                  <a:gd name="T4" fmla="*/ 93 w 459"/>
                  <a:gd name="T5" fmla="*/ 20 h 493"/>
                  <a:gd name="T6" fmla="*/ 66 w 459"/>
                  <a:gd name="T7" fmla="*/ 38 h 493"/>
                  <a:gd name="T8" fmla="*/ 45 w 459"/>
                  <a:gd name="T9" fmla="*/ 56 h 493"/>
                  <a:gd name="T10" fmla="*/ 26 w 459"/>
                  <a:gd name="T11" fmla="*/ 82 h 493"/>
                  <a:gd name="T12" fmla="*/ 10 w 459"/>
                  <a:gd name="T13" fmla="*/ 106 h 493"/>
                  <a:gd name="T14" fmla="*/ 2 w 459"/>
                  <a:gd name="T15" fmla="*/ 134 h 493"/>
                  <a:gd name="T16" fmla="*/ 0 w 459"/>
                  <a:gd name="T17" fmla="*/ 164 h 493"/>
                  <a:gd name="T18" fmla="*/ 8 w 459"/>
                  <a:gd name="T19" fmla="*/ 164 h 493"/>
                  <a:gd name="T20" fmla="*/ 10 w 459"/>
                  <a:gd name="T21" fmla="*/ 136 h 493"/>
                  <a:gd name="T22" fmla="*/ 20 w 459"/>
                  <a:gd name="T23" fmla="*/ 110 h 493"/>
                  <a:gd name="T24" fmla="*/ 33 w 459"/>
                  <a:gd name="T25" fmla="*/ 86 h 493"/>
                  <a:gd name="T26" fmla="*/ 51 w 459"/>
                  <a:gd name="T27" fmla="*/ 62 h 493"/>
                  <a:gd name="T28" fmla="*/ 71 w 459"/>
                  <a:gd name="T29" fmla="*/ 44 h 493"/>
                  <a:gd name="T30" fmla="*/ 97 w 459"/>
                  <a:gd name="T31" fmla="*/ 28 h 493"/>
                  <a:gd name="T32" fmla="*/ 123 w 459"/>
                  <a:gd name="T33" fmla="*/ 16 h 493"/>
                  <a:gd name="T34" fmla="*/ 153 w 459"/>
                  <a:gd name="T35" fmla="*/ 8 h 493"/>
                  <a:gd name="T36" fmla="*/ 151 w 459"/>
                  <a:gd name="T37" fmla="*/ 0 h 49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59"/>
                  <a:gd name="T58" fmla="*/ 0 h 493"/>
                  <a:gd name="T59" fmla="*/ 459 w 459"/>
                  <a:gd name="T60" fmla="*/ 493 h 493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59" h="493">
                    <a:moveTo>
                      <a:pt x="453" y="0"/>
                    </a:moveTo>
                    <a:lnTo>
                      <a:pt x="363" y="24"/>
                    </a:lnTo>
                    <a:lnTo>
                      <a:pt x="278" y="60"/>
                    </a:lnTo>
                    <a:lnTo>
                      <a:pt x="199" y="114"/>
                    </a:lnTo>
                    <a:lnTo>
                      <a:pt x="134" y="168"/>
                    </a:lnTo>
                    <a:lnTo>
                      <a:pt x="79" y="247"/>
                    </a:lnTo>
                    <a:lnTo>
                      <a:pt x="30" y="318"/>
                    </a:lnTo>
                    <a:lnTo>
                      <a:pt x="7" y="403"/>
                    </a:lnTo>
                    <a:lnTo>
                      <a:pt x="0" y="493"/>
                    </a:lnTo>
                    <a:lnTo>
                      <a:pt x="25" y="493"/>
                    </a:lnTo>
                    <a:lnTo>
                      <a:pt x="30" y="409"/>
                    </a:lnTo>
                    <a:lnTo>
                      <a:pt x="60" y="331"/>
                    </a:lnTo>
                    <a:lnTo>
                      <a:pt x="98" y="258"/>
                    </a:lnTo>
                    <a:lnTo>
                      <a:pt x="152" y="187"/>
                    </a:lnTo>
                    <a:lnTo>
                      <a:pt x="212" y="133"/>
                    </a:lnTo>
                    <a:lnTo>
                      <a:pt x="290" y="84"/>
                    </a:lnTo>
                    <a:lnTo>
                      <a:pt x="369" y="48"/>
                    </a:lnTo>
                    <a:lnTo>
                      <a:pt x="459" y="24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6" name="Freeform 521"/>
              <p:cNvSpPr>
                <a:spLocks/>
              </p:cNvSpPr>
              <p:nvPr/>
            </p:nvSpPr>
            <p:spPr bwMode="auto">
              <a:xfrm>
                <a:off x="2699" y="2402"/>
                <a:ext cx="22" cy="20"/>
              </a:xfrm>
              <a:custGeom>
                <a:avLst/>
                <a:gdLst>
                  <a:gd name="T0" fmla="*/ 12 w 66"/>
                  <a:gd name="T1" fmla="*/ 0 h 60"/>
                  <a:gd name="T2" fmla="*/ 16 w 66"/>
                  <a:gd name="T3" fmla="*/ 0 h 60"/>
                  <a:gd name="T4" fmla="*/ 18 w 66"/>
                  <a:gd name="T5" fmla="*/ 2 h 60"/>
                  <a:gd name="T6" fmla="*/ 20 w 66"/>
                  <a:gd name="T7" fmla="*/ 4 h 60"/>
                  <a:gd name="T8" fmla="*/ 22 w 66"/>
                  <a:gd name="T9" fmla="*/ 8 h 60"/>
                  <a:gd name="T10" fmla="*/ 20 w 66"/>
                  <a:gd name="T11" fmla="*/ 12 h 60"/>
                  <a:gd name="T12" fmla="*/ 18 w 66"/>
                  <a:gd name="T13" fmla="*/ 16 h 60"/>
                  <a:gd name="T14" fmla="*/ 16 w 66"/>
                  <a:gd name="T15" fmla="*/ 18 h 60"/>
                  <a:gd name="T16" fmla="*/ 12 w 66"/>
                  <a:gd name="T17" fmla="*/ 20 h 60"/>
                  <a:gd name="T18" fmla="*/ 8 w 66"/>
                  <a:gd name="T19" fmla="*/ 20 h 60"/>
                  <a:gd name="T20" fmla="*/ 4 w 66"/>
                  <a:gd name="T21" fmla="*/ 18 h 60"/>
                  <a:gd name="T22" fmla="*/ 2 w 66"/>
                  <a:gd name="T23" fmla="*/ 14 h 60"/>
                  <a:gd name="T24" fmla="*/ 0 w 66"/>
                  <a:gd name="T25" fmla="*/ 10 h 60"/>
                  <a:gd name="T26" fmla="*/ 2 w 66"/>
                  <a:gd name="T27" fmla="*/ 6 h 60"/>
                  <a:gd name="T28" fmla="*/ 4 w 66"/>
                  <a:gd name="T29" fmla="*/ 4 h 60"/>
                  <a:gd name="T30" fmla="*/ 8 w 66"/>
                  <a:gd name="T31" fmla="*/ 2 h 60"/>
                  <a:gd name="T32" fmla="*/ 12 w 66"/>
                  <a:gd name="T33" fmla="*/ 0 h 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6"/>
                  <a:gd name="T52" fmla="*/ 0 h 60"/>
                  <a:gd name="T53" fmla="*/ 66 w 66"/>
                  <a:gd name="T54" fmla="*/ 60 h 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6" h="60">
                    <a:moveTo>
                      <a:pt x="36" y="0"/>
                    </a:moveTo>
                    <a:lnTo>
                      <a:pt x="49" y="0"/>
                    </a:lnTo>
                    <a:lnTo>
                      <a:pt x="55" y="6"/>
                    </a:lnTo>
                    <a:lnTo>
                      <a:pt x="60" y="12"/>
                    </a:lnTo>
                    <a:lnTo>
                      <a:pt x="66" y="24"/>
                    </a:lnTo>
                    <a:lnTo>
                      <a:pt x="60" y="36"/>
                    </a:lnTo>
                    <a:lnTo>
                      <a:pt x="55" y="49"/>
                    </a:lnTo>
                    <a:lnTo>
                      <a:pt x="49" y="54"/>
                    </a:lnTo>
                    <a:lnTo>
                      <a:pt x="36" y="60"/>
                    </a:lnTo>
                    <a:lnTo>
                      <a:pt x="24" y="60"/>
                    </a:lnTo>
                    <a:lnTo>
                      <a:pt x="12" y="54"/>
                    </a:lnTo>
                    <a:lnTo>
                      <a:pt x="6" y="42"/>
                    </a:lnTo>
                    <a:lnTo>
                      <a:pt x="0" y="30"/>
                    </a:lnTo>
                    <a:lnTo>
                      <a:pt x="6" y="19"/>
                    </a:lnTo>
                    <a:lnTo>
                      <a:pt x="12" y="12"/>
                    </a:lnTo>
                    <a:lnTo>
                      <a:pt x="24" y="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9999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7" name="Freeform 522"/>
              <p:cNvSpPr>
                <a:spLocks/>
              </p:cNvSpPr>
              <p:nvPr/>
            </p:nvSpPr>
            <p:spPr bwMode="auto">
              <a:xfrm>
                <a:off x="2709" y="2399"/>
                <a:ext cx="16" cy="11"/>
              </a:xfrm>
              <a:custGeom>
                <a:avLst/>
                <a:gdLst>
                  <a:gd name="T0" fmla="*/ 16 w 49"/>
                  <a:gd name="T1" fmla="*/ 11 h 35"/>
                  <a:gd name="T2" fmla="*/ 14 w 49"/>
                  <a:gd name="T3" fmla="*/ 5 h 35"/>
                  <a:gd name="T4" fmla="*/ 12 w 49"/>
                  <a:gd name="T5" fmla="*/ 2 h 35"/>
                  <a:gd name="T6" fmla="*/ 6 w 49"/>
                  <a:gd name="T7" fmla="*/ 0 h 35"/>
                  <a:gd name="T8" fmla="*/ 0 w 49"/>
                  <a:gd name="T9" fmla="*/ 0 h 35"/>
                  <a:gd name="T10" fmla="*/ 2 w 49"/>
                  <a:gd name="T11" fmla="*/ 7 h 35"/>
                  <a:gd name="T12" fmla="*/ 4 w 49"/>
                  <a:gd name="T13" fmla="*/ 7 h 35"/>
                  <a:gd name="T14" fmla="*/ 6 w 49"/>
                  <a:gd name="T15" fmla="*/ 7 h 35"/>
                  <a:gd name="T16" fmla="*/ 6 w 49"/>
                  <a:gd name="T17" fmla="*/ 9 h 35"/>
                  <a:gd name="T18" fmla="*/ 8 w 49"/>
                  <a:gd name="T19" fmla="*/ 11 h 35"/>
                  <a:gd name="T20" fmla="*/ 16 w 49"/>
                  <a:gd name="T21" fmla="*/ 11 h 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35"/>
                  <a:gd name="T35" fmla="*/ 49 w 49"/>
                  <a:gd name="T36" fmla="*/ 35 h 3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35">
                    <a:moveTo>
                      <a:pt x="49" y="35"/>
                    </a:moveTo>
                    <a:lnTo>
                      <a:pt x="42" y="17"/>
                    </a:lnTo>
                    <a:lnTo>
                      <a:pt x="36" y="5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6" y="23"/>
                    </a:lnTo>
                    <a:lnTo>
                      <a:pt x="12" y="23"/>
                    </a:lnTo>
                    <a:lnTo>
                      <a:pt x="19" y="23"/>
                    </a:lnTo>
                    <a:lnTo>
                      <a:pt x="19" y="30"/>
                    </a:lnTo>
                    <a:lnTo>
                      <a:pt x="25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8" name="Freeform 523"/>
              <p:cNvSpPr>
                <a:spLocks/>
              </p:cNvSpPr>
              <p:nvPr/>
            </p:nvSpPr>
            <p:spPr bwMode="auto">
              <a:xfrm>
                <a:off x="2709" y="2410"/>
                <a:ext cx="16" cy="16"/>
              </a:xfrm>
              <a:custGeom>
                <a:avLst/>
                <a:gdLst>
                  <a:gd name="T0" fmla="*/ 2 w 49"/>
                  <a:gd name="T1" fmla="*/ 16 h 48"/>
                  <a:gd name="T2" fmla="*/ 8 w 49"/>
                  <a:gd name="T3" fmla="*/ 14 h 48"/>
                  <a:gd name="T4" fmla="*/ 12 w 49"/>
                  <a:gd name="T5" fmla="*/ 10 h 48"/>
                  <a:gd name="T6" fmla="*/ 14 w 49"/>
                  <a:gd name="T7" fmla="*/ 6 h 48"/>
                  <a:gd name="T8" fmla="*/ 16 w 49"/>
                  <a:gd name="T9" fmla="*/ 0 h 48"/>
                  <a:gd name="T10" fmla="*/ 8 w 49"/>
                  <a:gd name="T11" fmla="*/ 0 h 48"/>
                  <a:gd name="T12" fmla="*/ 6 w 49"/>
                  <a:gd name="T13" fmla="*/ 2 h 48"/>
                  <a:gd name="T14" fmla="*/ 6 w 49"/>
                  <a:gd name="T15" fmla="*/ 4 h 48"/>
                  <a:gd name="T16" fmla="*/ 4 w 49"/>
                  <a:gd name="T17" fmla="*/ 8 h 48"/>
                  <a:gd name="T18" fmla="*/ 0 w 49"/>
                  <a:gd name="T19" fmla="*/ 8 h 48"/>
                  <a:gd name="T20" fmla="*/ 2 w 49"/>
                  <a:gd name="T21" fmla="*/ 1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8"/>
                  <a:gd name="T35" fmla="*/ 49 w 49"/>
                  <a:gd name="T36" fmla="*/ 48 h 4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8">
                    <a:moveTo>
                      <a:pt x="6" y="48"/>
                    </a:moveTo>
                    <a:lnTo>
                      <a:pt x="25" y="42"/>
                    </a:lnTo>
                    <a:lnTo>
                      <a:pt x="36" y="30"/>
                    </a:lnTo>
                    <a:lnTo>
                      <a:pt x="42" y="18"/>
                    </a:lnTo>
                    <a:lnTo>
                      <a:pt x="49" y="0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9" y="12"/>
                    </a:lnTo>
                    <a:lnTo>
                      <a:pt x="12" y="25"/>
                    </a:lnTo>
                    <a:lnTo>
                      <a:pt x="0" y="25"/>
                    </a:lnTo>
                    <a:lnTo>
                      <a:pt x="6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9" name="Freeform 524"/>
              <p:cNvSpPr>
                <a:spLocks/>
              </p:cNvSpPr>
              <p:nvPr/>
            </p:nvSpPr>
            <p:spPr bwMode="auto">
              <a:xfrm>
                <a:off x="2694" y="2412"/>
                <a:ext cx="17" cy="14"/>
              </a:xfrm>
              <a:custGeom>
                <a:avLst/>
                <a:gdLst>
                  <a:gd name="T0" fmla="*/ 0 w 49"/>
                  <a:gd name="T1" fmla="*/ 0 h 42"/>
                  <a:gd name="T2" fmla="*/ 2 w 49"/>
                  <a:gd name="T3" fmla="*/ 6 h 42"/>
                  <a:gd name="T4" fmla="*/ 5 w 49"/>
                  <a:gd name="T5" fmla="*/ 10 h 42"/>
                  <a:gd name="T6" fmla="*/ 11 w 49"/>
                  <a:gd name="T7" fmla="*/ 14 h 42"/>
                  <a:gd name="T8" fmla="*/ 17 w 49"/>
                  <a:gd name="T9" fmla="*/ 14 h 42"/>
                  <a:gd name="T10" fmla="*/ 15 w 49"/>
                  <a:gd name="T11" fmla="*/ 6 h 42"/>
                  <a:gd name="T12" fmla="*/ 13 w 49"/>
                  <a:gd name="T13" fmla="*/ 6 h 42"/>
                  <a:gd name="T14" fmla="*/ 13 w 49"/>
                  <a:gd name="T15" fmla="*/ 4 h 42"/>
                  <a:gd name="T16" fmla="*/ 11 w 49"/>
                  <a:gd name="T17" fmla="*/ 2 h 42"/>
                  <a:gd name="T18" fmla="*/ 11 w 49"/>
                  <a:gd name="T19" fmla="*/ 0 h 42"/>
                  <a:gd name="T20" fmla="*/ 0 w 49"/>
                  <a:gd name="T21" fmla="*/ 0 h 4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9"/>
                  <a:gd name="T34" fmla="*/ 0 h 42"/>
                  <a:gd name="T35" fmla="*/ 49 w 49"/>
                  <a:gd name="T36" fmla="*/ 42 h 4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9" h="42">
                    <a:moveTo>
                      <a:pt x="0" y="0"/>
                    </a:moveTo>
                    <a:lnTo>
                      <a:pt x="7" y="19"/>
                    </a:lnTo>
                    <a:lnTo>
                      <a:pt x="13" y="30"/>
                    </a:lnTo>
                    <a:lnTo>
                      <a:pt x="32" y="42"/>
                    </a:lnTo>
                    <a:lnTo>
                      <a:pt x="49" y="42"/>
                    </a:lnTo>
                    <a:lnTo>
                      <a:pt x="43" y="19"/>
                    </a:lnTo>
                    <a:lnTo>
                      <a:pt x="37" y="19"/>
                    </a:lnTo>
                    <a:lnTo>
                      <a:pt x="37" y="12"/>
                    </a:lnTo>
                    <a:lnTo>
                      <a:pt x="32" y="6"/>
                    </a:lnTo>
                    <a:lnTo>
                      <a:pt x="3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0" name="Freeform 525"/>
              <p:cNvSpPr>
                <a:spLocks/>
              </p:cNvSpPr>
              <p:nvPr/>
            </p:nvSpPr>
            <p:spPr bwMode="auto">
              <a:xfrm>
                <a:off x="2694" y="2399"/>
                <a:ext cx="17" cy="13"/>
              </a:xfrm>
              <a:custGeom>
                <a:avLst/>
                <a:gdLst>
                  <a:gd name="T0" fmla="*/ 15 w 49"/>
                  <a:gd name="T1" fmla="*/ 0 h 41"/>
                  <a:gd name="T2" fmla="*/ 17 w 49"/>
                  <a:gd name="T3" fmla="*/ 0 h 41"/>
                  <a:gd name="T4" fmla="*/ 11 w 49"/>
                  <a:gd name="T5" fmla="*/ 2 h 41"/>
                  <a:gd name="T6" fmla="*/ 5 w 49"/>
                  <a:gd name="T7" fmla="*/ 3 h 41"/>
                  <a:gd name="T8" fmla="*/ 2 w 49"/>
                  <a:gd name="T9" fmla="*/ 7 h 41"/>
                  <a:gd name="T10" fmla="*/ 0 w 49"/>
                  <a:gd name="T11" fmla="*/ 13 h 41"/>
                  <a:gd name="T12" fmla="*/ 11 w 49"/>
                  <a:gd name="T13" fmla="*/ 13 h 41"/>
                  <a:gd name="T14" fmla="*/ 11 w 49"/>
                  <a:gd name="T15" fmla="*/ 11 h 41"/>
                  <a:gd name="T16" fmla="*/ 13 w 49"/>
                  <a:gd name="T17" fmla="*/ 10 h 41"/>
                  <a:gd name="T18" fmla="*/ 15 w 49"/>
                  <a:gd name="T19" fmla="*/ 10 h 41"/>
                  <a:gd name="T20" fmla="*/ 17 w 49"/>
                  <a:gd name="T21" fmla="*/ 7 h 41"/>
                  <a:gd name="T22" fmla="*/ 15 w 49"/>
                  <a:gd name="T23" fmla="*/ 0 h 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9"/>
                  <a:gd name="T37" fmla="*/ 0 h 41"/>
                  <a:gd name="T38" fmla="*/ 49 w 49"/>
                  <a:gd name="T39" fmla="*/ 41 h 4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9" h="41">
                    <a:moveTo>
                      <a:pt x="43" y="0"/>
                    </a:moveTo>
                    <a:lnTo>
                      <a:pt x="49" y="0"/>
                    </a:lnTo>
                    <a:lnTo>
                      <a:pt x="32" y="5"/>
                    </a:lnTo>
                    <a:lnTo>
                      <a:pt x="13" y="11"/>
                    </a:lnTo>
                    <a:lnTo>
                      <a:pt x="7" y="23"/>
                    </a:lnTo>
                    <a:lnTo>
                      <a:pt x="0" y="41"/>
                    </a:lnTo>
                    <a:lnTo>
                      <a:pt x="32" y="41"/>
                    </a:lnTo>
                    <a:lnTo>
                      <a:pt x="32" y="35"/>
                    </a:lnTo>
                    <a:lnTo>
                      <a:pt x="37" y="30"/>
                    </a:lnTo>
                    <a:lnTo>
                      <a:pt x="43" y="30"/>
                    </a:lnTo>
                    <a:lnTo>
                      <a:pt x="49" y="2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1" name="Freeform 526"/>
              <p:cNvSpPr>
                <a:spLocks/>
              </p:cNvSpPr>
              <p:nvPr/>
            </p:nvSpPr>
            <p:spPr bwMode="auto">
              <a:xfrm>
                <a:off x="2891" y="2882"/>
                <a:ext cx="24" cy="16"/>
              </a:xfrm>
              <a:custGeom>
                <a:avLst/>
                <a:gdLst>
                  <a:gd name="T0" fmla="*/ 0 w 71"/>
                  <a:gd name="T1" fmla="*/ 6 h 49"/>
                  <a:gd name="T2" fmla="*/ 6 w 71"/>
                  <a:gd name="T3" fmla="*/ 14 h 49"/>
                  <a:gd name="T4" fmla="*/ 16 w 71"/>
                  <a:gd name="T5" fmla="*/ 16 h 49"/>
                  <a:gd name="T6" fmla="*/ 24 w 71"/>
                  <a:gd name="T7" fmla="*/ 10 h 49"/>
                  <a:gd name="T8" fmla="*/ 24 w 71"/>
                  <a:gd name="T9" fmla="*/ 0 h 49"/>
                  <a:gd name="T10" fmla="*/ 0 w 71"/>
                  <a:gd name="T11" fmla="*/ 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9"/>
                  <a:gd name="T20" fmla="*/ 71 w 7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9">
                    <a:moveTo>
                      <a:pt x="0" y="17"/>
                    </a:moveTo>
                    <a:lnTo>
                      <a:pt x="18" y="42"/>
                    </a:lnTo>
                    <a:lnTo>
                      <a:pt x="48" y="49"/>
                    </a:lnTo>
                    <a:lnTo>
                      <a:pt x="71" y="30"/>
                    </a:lnTo>
                    <a:lnTo>
                      <a:pt x="7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2" name="Freeform 527"/>
              <p:cNvSpPr>
                <a:spLocks/>
              </p:cNvSpPr>
              <p:nvPr/>
            </p:nvSpPr>
            <p:spPr bwMode="auto">
              <a:xfrm>
                <a:off x="2885" y="2858"/>
                <a:ext cx="30" cy="30"/>
              </a:xfrm>
              <a:custGeom>
                <a:avLst/>
                <a:gdLst>
                  <a:gd name="T0" fmla="*/ 0 w 90"/>
                  <a:gd name="T1" fmla="*/ 6 h 90"/>
                  <a:gd name="T2" fmla="*/ 26 w 90"/>
                  <a:gd name="T3" fmla="*/ 0 h 90"/>
                  <a:gd name="T4" fmla="*/ 30 w 90"/>
                  <a:gd name="T5" fmla="*/ 24 h 90"/>
                  <a:gd name="T6" fmla="*/ 6 w 90"/>
                  <a:gd name="T7" fmla="*/ 30 h 90"/>
                  <a:gd name="T8" fmla="*/ 0 w 90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9"/>
                    </a:moveTo>
                    <a:lnTo>
                      <a:pt x="79" y="0"/>
                    </a:lnTo>
                    <a:lnTo>
                      <a:pt x="90" y="73"/>
                    </a:lnTo>
                    <a:lnTo>
                      <a:pt x="19" y="9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3" name="Freeform 528"/>
              <p:cNvSpPr>
                <a:spLocks/>
              </p:cNvSpPr>
              <p:nvPr/>
            </p:nvSpPr>
            <p:spPr bwMode="auto">
              <a:xfrm>
                <a:off x="2885" y="2850"/>
                <a:ext cx="26" cy="14"/>
              </a:xfrm>
              <a:custGeom>
                <a:avLst/>
                <a:gdLst>
                  <a:gd name="T0" fmla="*/ 26 w 79"/>
                  <a:gd name="T1" fmla="*/ 8 h 42"/>
                  <a:gd name="T2" fmla="*/ 20 w 79"/>
                  <a:gd name="T3" fmla="*/ 0 h 42"/>
                  <a:gd name="T4" fmla="*/ 10 w 79"/>
                  <a:gd name="T5" fmla="*/ 0 h 42"/>
                  <a:gd name="T6" fmla="*/ 2 w 79"/>
                  <a:gd name="T7" fmla="*/ 4 h 42"/>
                  <a:gd name="T8" fmla="*/ 0 w 79"/>
                  <a:gd name="T9" fmla="*/ 14 h 42"/>
                  <a:gd name="T10" fmla="*/ 26 w 79"/>
                  <a:gd name="T11" fmla="*/ 8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2"/>
                  <a:gd name="T20" fmla="*/ 79 w 79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2">
                    <a:moveTo>
                      <a:pt x="79" y="23"/>
                    </a:moveTo>
                    <a:lnTo>
                      <a:pt x="60" y="0"/>
                    </a:lnTo>
                    <a:lnTo>
                      <a:pt x="30" y="0"/>
                    </a:lnTo>
                    <a:lnTo>
                      <a:pt x="7" y="12"/>
                    </a:lnTo>
                    <a:lnTo>
                      <a:pt x="0" y="42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4" name="Freeform 529"/>
              <p:cNvSpPr>
                <a:spLocks/>
              </p:cNvSpPr>
              <p:nvPr/>
            </p:nvSpPr>
            <p:spPr bwMode="auto">
              <a:xfrm>
                <a:off x="2875" y="2812"/>
                <a:ext cx="26" cy="16"/>
              </a:xfrm>
              <a:custGeom>
                <a:avLst/>
                <a:gdLst>
                  <a:gd name="T0" fmla="*/ 0 w 79"/>
                  <a:gd name="T1" fmla="*/ 6 h 47"/>
                  <a:gd name="T2" fmla="*/ 6 w 79"/>
                  <a:gd name="T3" fmla="*/ 14 h 47"/>
                  <a:gd name="T4" fmla="*/ 16 w 79"/>
                  <a:gd name="T5" fmla="*/ 16 h 47"/>
                  <a:gd name="T6" fmla="*/ 24 w 79"/>
                  <a:gd name="T7" fmla="*/ 10 h 47"/>
                  <a:gd name="T8" fmla="*/ 26 w 79"/>
                  <a:gd name="T9" fmla="*/ 0 h 47"/>
                  <a:gd name="T10" fmla="*/ 0 w 79"/>
                  <a:gd name="T11" fmla="*/ 6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7"/>
                  <a:gd name="T20" fmla="*/ 79 w 79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7">
                    <a:moveTo>
                      <a:pt x="0" y="17"/>
                    </a:moveTo>
                    <a:lnTo>
                      <a:pt x="19" y="41"/>
                    </a:lnTo>
                    <a:lnTo>
                      <a:pt x="49" y="47"/>
                    </a:lnTo>
                    <a:lnTo>
                      <a:pt x="73" y="30"/>
                    </a:lnTo>
                    <a:lnTo>
                      <a:pt x="79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5" name="Freeform 530"/>
              <p:cNvSpPr>
                <a:spLocks/>
              </p:cNvSpPr>
              <p:nvPr/>
            </p:nvSpPr>
            <p:spPr bwMode="auto">
              <a:xfrm>
                <a:off x="2871" y="2788"/>
                <a:ext cx="30" cy="30"/>
              </a:xfrm>
              <a:custGeom>
                <a:avLst/>
                <a:gdLst>
                  <a:gd name="T0" fmla="*/ 0 w 90"/>
                  <a:gd name="T1" fmla="*/ 6 h 90"/>
                  <a:gd name="T2" fmla="*/ 24 w 90"/>
                  <a:gd name="T3" fmla="*/ 0 h 90"/>
                  <a:gd name="T4" fmla="*/ 30 w 90"/>
                  <a:gd name="T5" fmla="*/ 24 h 90"/>
                  <a:gd name="T6" fmla="*/ 4 w 90"/>
                  <a:gd name="T7" fmla="*/ 30 h 90"/>
                  <a:gd name="T8" fmla="*/ 0 w 90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8"/>
                    </a:moveTo>
                    <a:lnTo>
                      <a:pt x="71" y="0"/>
                    </a:lnTo>
                    <a:lnTo>
                      <a:pt x="90" y="73"/>
                    </a:lnTo>
                    <a:lnTo>
                      <a:pt x="11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6" name="Freeform 531"/>
              <p:cNvSpPr>
                <a:spLocks/>
              </p:cNvSpPr>
              <p:nvPr/>
            </p:nvSpPr>
            <p:spPr bwMode="auto">
              <a:xfrm>
                <a:off x="2871" y="2780"/>
                <a:ext cx="24" cy="14"/>
              </a:xfrm>
              <a:custGeom>
                <a:avLst/>
                <a:gdLst>
                  <a:gd name="T0" fmla="*/ 24 w 71"/>
                  <a:gd name="T1" fmla="*/ 8 h 42"/>
                  <a:gd name="T2" fmla="*/ 18 w 71"/>
                  <a:gd name="T3" fmla="*/ 0 h 42"/>
                  <a:gd name="T4" fmla="*/ 8 w 71"/>
                  <a:gd name="T5" fmla="*/ 0 h 42"/>
                  <a:gd name="T6" fmla="*/ 2 w 71"/>
                  <a:gd name="T7" fmla="*/ 4 h 42"/>
                  <a:gd name="T8" fmla="*/ 0 w 71"/>
                  <a:gd name="T9" fmla="*/ 14 h 42"/>
                  <a:gd name="T10" fmla="*/ 24 w 71"/>
                  <a:gd name="T11" fmla="*/ 8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2"/>
                  <a:gd name="T20" fmla="*/ 71 w 71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2">
                    <a:moveTo>
                      <a:pt x="71" y="24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5" y="12"/>
                    </a:lnTo>
                    <a:lnTo>
                      <a:pt x="0" y="42"/>
                    </a:lnTo>
                    <a:lnTo>
                      <a:pt x="71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7" name="Freeform 532"/>
              <p:cNvSpPr>
                <a:spLocks/>
              </p:cNvSpPr>
              <p:nvPr/>
            </p:nvSpPr>
            <p:spPr bwMode="auto">
              <a:xfrm>
                <a:off x="2861" y="2741"/>
                <a:ext cx="24" cy="17"/>
              </a:xfrm>
              <a:custGeom>
                <a:avLst/>
                <a:gdLst>
                  <a:gd name="T0" fmla="*/ 0 w 72"/>
                  <a:gd name="T1" fmla="*/ 7 h 49"/>
                  <a:gd name="T2" fmla="*/ 6 w 72"/>
                  <a:gd name="T3" fmla="*/ 15 h 49"/>
                  <a:gd name="T4" fmla="*/ 14 w 72"/>
                  <a:gd name="T5" fmla="*/ 17 h 49"/>
                  <a:gd name="T6" fmla="*/ 22 w 72"/>
                  <a:gd name="T7" fmla="*/ 10 h 49"/>
                  <a:gd name="T8" fmla="*/ 24 w 72"/>
                  <a:gd name="T9" fmla="*/ 0 h 49"/>
                  <a:gd name="T10" fmla="*/ 0 w 72"/>
                  <a:gd name="T11" fmla="*/ 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19"/>
                    </a:moveTo>
                    <a:lnTo>
                      <a:pt x="18" y="43"/>
                    </a:lnTo>
                    <a:lnTo>
                      <a:pt x="42" y="49"/>
                    </a:lnTo>
                    <a:lnTo>
                      <a:pt x="66" y="30"/>
                    </a:lnTo>
                    <a:lnTo>
                      <a:pt x="7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8" name="Freeform 533"/>
              <p:cNvSpPr>
                <a:spLocks/>
              </p:cNvSpPr>
              <p:nvPr/>
            </p:nvSpPr>
            <p:spPr bwMode="auto">
              <a:xfrm>
                <a:off x="2855" y="2718"/>
                <a:ext cx="30" cy="30"/>
              </a:xfrm>
              <a:custGeom>
                <a:avLst/>
                <a:gdLst>
                  <a:gd name="T0" fmla="*/ 0 w 89"/>
                  <a:gd name="T1" fmla="*/ 6 h 90"/>
                  <a:gd name="T2" fmla="*/ 24 w 89"/>
                  <a:gd name="T3" fmla="*/ 0 h 90"/>
                  <a:gd name="T4" fmla="*/ 30 w 89"/>
                  <a:gd name="T5" fmla="*/ 24 h 90"/>
                  <a:gd name="T6" fmla="*/ 6 w 89"/>
                  <a:gd name="T7" fmla="*/ 30 h 90"/>
                  <a:gd name="T8" fmla="*/ 0 w 89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90"/>
                  <a:gd name="T17" fmla="*/ 89 w 89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90">
                    <a:moveTo>
                      <a:pt x="0" y="17"/>
                    </a:moveTo>
                    <a:lnTo>
                      <a:pt x="72" y="0"/>
                    </a:lnTo>
                    <a:lnTo>
                      <a:pt x="89" y="71"/>
                    </a:lnTo>
                    <a:lnTo>
                      <a:pt x="17" y="9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9" name="Freeform 534"/>
              <p:cNvSpPr>
                <a:spLocks/>
              </p:cNvSpPr>
              <p:nvPr/>
            </p:nvSpPr>
            <p:spPr bwMode="auto">
              <a:xfrm>
                <a:off x="2855" y="2709"/>
                <a:ext cx="24" cy="14"/>
              </a:xfrm>
              <a:custGeom>
                <a:avLst/>
                <a:gdLst>
                  <a:gd name="T0" fmla="*/ 24 w 72"/>
                  <a:gd name="T1" fmla="*/ 8 h 42"/>
                  <a:gd name="T2" fmla="*/ 18 w 72"/>
                  <a:gd name="T3" fmla="*/ 0 h 42"/>
                  <a:gd name="T4" fmla="*/ 10 w 72"/>
                  <a:gd name="T5" fmla="*/ 0 h 42"/>
                  <a:gd name="T6" fmla="*/ 2 w 72"/>
                  <a:gd name="T7" fmla="*/ 4 h 42"/>
                  <a:gd name="T8" fmla="*/ 0 w 72"/>
                  <a:gd name="T9" fmla="*/ 14 h 42"/>
                  <a:gd name="T10" fmla="*/ 24 w 72"/>
                  <a:gd name="T11" fmla="*/ 8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2"/>
                  <a:gd name="T20" fmla="*/ 72 w 7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2">
                    <a:moveTo>
                      <a:pt x="72" y="25"/>
                    </a:moveTo>
                    <a:lnTo>
                      <a:pt x="53" y="0"/>
                    </a:lnTo>
                    <a:lnTo>
                      <a:pt x="29" y="0"/>
                    </a:lnTo>
                    <a:lnTo>
                      <a:pt x="6" y="12"/>
                    </a:lnTo>
                    <a:lnTo>
                      <a:pt x="0" y="42"/>
                    </a:lnTo>
                    <a:lnTo>
                      <a:pt x="72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0" name="Freeform 535"/>
              <p:cNvSpPr>
                <a:spLocks/>
              </p:cNvSpPr>
              <p:nvPr/>
            </p:nvSpPr>
            <p:spPr bwMode="auto">
              <a:xfrm>
                <a:off x="2845" y="2669"/>
                <a:ext cx="24" cy="16"/>
              </a:xfrm>
              <a:custGeom>
                <a:avLst/>
                <a:gdLst>
                  <a:gd name="T0" fmla="*/ 0 w 72"/>
                  <a:gd name="T1" fmla="*/ 8 h 47"/>
                  <a:gd name="T2" fmla="*/ 6 w 72"/>
                  <a:gd name="T3" fmla="*/ 16 h 47"/>
                  <a:gd name="T4" fmla="*/ 14 w 72"/>
                  <a:gd name="T5" fmla="*/ 16 h 47"/>
                  <a:gd name="T6" fmla="*/ 22 w 72"/>
                  <a:gd name="T7" fmla="*/ 12 h 47"/>
                  <a:gd name="T8" fmla="*/ 24 w 72"/>
                  <a:gd name="T9" fmla="*/ 0 h 47"/>
                  <a:gd name="T10" fmla="*/ 0 w 72"/>
                  <a:gd name="T11" fmla="*/ 8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7"/>
                  <a:gd name="T20" fmla="*/ 72 w 72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7">
                    <a:moveTo>
                      <a:pt x="0" y="24"/>
                    </a:moveTo>
                    <a:lnTo>
                      <a:pt x="19" y="47"/>
                    </a:lnTo>
                    <a:lnTo>
                      <a:pt x="42" y="47"/>
                    </a:lnTo>
                    <a:lnTo>
                      <a:pt x="65" y="36"/>
                    </a:lnTo>
                    <a:lnTo>
                      <a:pt x="7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1" name="Freeform 536"/>
              <p:cNvSpPr>
                <a:spLocks/>
              </p:cNvSpPr>
              <p:nvPr/>
            </p:nvSpPr>
            <p:spPr bwMode="auto">
              <a:xfrm>
                <a:off x="2840" y="2647"/>
                <a:ext cx="29" cy="30"/>
              </a:xfrm>
              <a:custGeom>
                <a:avLst/>
                <a:gdLst>
                  <a:gd name="T0" fmla="*/ 0 w 89"/>
                  <a:gd name="T1" fmla="*/ 6 h 91"/>
                  <a:gd name="T2" fmla="*/ 23 w 89"/>
                  <a:gd name="T3" fmla="*/ 0 h 91"/>
                  <a:gd name="T4" fmla="*/ 29 w 89"/>
                  <a:gd name="T5" fmla="*/ 22 h 91"/>
                  <a:gd name="T6" fmla="*/ 6 w 89"/>
                  <a:gd name="T7" fmla="*/ 30 h 91"/>
                  <a:gd name="T8" fmla="*/ 0 w 89"/>
                  <a:gd name="T9" fmla="*/ 6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9"/>
                  <a:gd name="T16" fmla="*/ 0 h 91"/>
                  <a:gd name="T17" fmla="*/ 89 w 89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9" h="91">
                    <a:moveTo>
                      <a:pt x="0" y="18"/>
                    </a:moveTo>
                    <a:lnTo>
                      <a:pt x="70" y="0"/>
                    </a:lnTo>
                    <a:lnTo>
                      <a:pt x="89" y="67"/>
                    </a:lnTo>
                    <a:lnTo>
                      <a:pt x="17" y="91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2" name="Freeform 537"/>
              <p:cNvSpPr>
                <a:spLocks/>
              </p:cNvSpPr>
              <p:nvPr/>
            </p:nvSpPr>
            <p:spPr bwMode="auto">
              <a:xfrm>
                <a:off x="2840" y="2637"/>
                <a:ext cx="23" cy="16"/>
              </a:xfrm>
              <a:custGeom>
                <a:avLst/>
                <a:gdLst>
                  <a:gd name="T0" fmla="*/ 23 w 70"/>
                  <a:gd name="T1" fmla="*/ 10 h 48"/>
                  <a:gd name="T2" fmla="*/ 17 w 70"/>
                  <a:gd name="T3" fmla="*/ 2 h 48"/>
                  <a:gd name="T4" fmla="*/ 10 w 70"/>
                  <a:gd name="T5" fmla="*/ 0 h 48"/>
                  <a:gd name="T6" fmla="*/ 2 w 70"/>
                  <a:gd name="T7" fmla="*/ 6 h 48"/>
                  <a:gd name="T8" fmla="*/ 0 w 70"/>
                  <a:gd name="T9" fmla="*/ 16 h 48"/>
                  <a:gd name="T10" fmla="*/ 23 w 70"/>
                  <a:gd name="T11" fmla="*/ 1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0"/>
                  <a:gd name="T19" fmla="*/ 0 h 48"/>
                  <a:gd name="T20" fmla="*/ 70 w 70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0" h="48">
                    <a:moveTo>
                      <a:pt x="70" y="30"/>
                    </a:moveTo>
                    <a:lnTo>
                      <a:pt x="53" y="7"/>
                    </a:lnTo>
                    <a:lnTo>
                      <a:pt x="30" y="0"/>
                    </a:lnTo>
                    <a:lnTo>
                      <a:pt x="6" y="18"/>
                    </a:lnTo>
                    <a:lnTo>
                      <a:pt x="0" y="48"/>
                    </a:lnTo>
                    <a:lnTo>
                      <a:pt x="70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3" name="Freeform 538"/>
              <p:cNvSpPr>
                <a:spLocks/>
              </p:cNvSpPr>
              <p:nvPr/>
            </p:nvSpPr>
            <p:spPr bwMode="auto">
              <a:xfrm>
                <a:off x="2829" y="2599"/>
                <a:ext cx="24" cy="16"/>
              </a:xfrm>
              <a:custGeom>
                <a:avLst/>
                <a:gdLst>
                  <a:gd name="T0" fmla="*/ 0 w 73"/>
                  <a:gd name="T1" fmla="*/ 6 h 49"/>
                  <a:gd name="T2" fmla="*/ 6 w 73"/>
                  <a:gd name="T3" fmla="*/ 14 h 49"/>
                  <a:gd name="T4" fmla="*/ 14 w 73"/>
                  <a:gd name="T5" fmla="*/ 16 h 49"/>
                  <a:gd name="T6" fmla="*/ 22 w 73"/>
                  <a:gd name="T7" fmla="*/ 10 h 49"/>
                  <a:gd name="T8" fmla="*/ 24 w 73"/>
                  <a:gd name="T9" fmla="*/ 0 h 49"/>
                  <a:gd name="T10" fmla="*/ 0 w 73"/>
                  <a:gd name="T11" fmla="*/ 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9"/>
                  <a:gd name="T20" fmla="*/ 73 w 73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9">
                    <a:moveTo>
                      <a:pt x="0" y="19"/>
                    </a:moveTo>
                    <a:lnTo>
                      <a:pt x="19" y="43"/>
                    </a:lnTo>
                    <a:lnTo>
                      <a:pt x="43" y="49"/>
                    </a:lnTo>
                    <a:lnTo>
                      <a:pt x="68" y="30"/>
                    </a:lnTo>
                    <a:lnTo>
                      <a:pt x="7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4" name="Freeform 539"/>
              <p:cNvSpPr>
                <a:spLocks/>
              </p:cNvSpPr>
              <p:nvPr/>
            </p:nvSpPr>
            <p:spPr bwMode="auto">
              <a:xfrm>
                <a:off x="2823" y="2575"/>
                <a:ext cx="30" cy="30"/>
              </a:xfrm>
              <a:custGeom>
                <a:avLst/>
                <a:gdLst>
                  <a:gd name="T0" fmla="*/ 0 w 90"/>
                  <a:gd name="T1" fmla="*/ 6 h 90"/>
                  <a:gd name="T2" fmla="*/ 24 w 90"/>
                  <a:gd name="T3" fmla="*/ 0 h 90"/>
                  <a:gd name="T4" fmla="*/ 30 w 90"/>
                  <a:gd name="T5" fmla="*/ 24 h 90"/>
                  <a:gd name="T6" fmla="*/ 6 w 90"/>
                  <a:gd name="T7" fmla="*/ 30 h 90"/>
                  <a:gd name="T8" fmla="*/ 0 w 90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9"/>
                    </a:moveTo>
                    <a:lnTo>
                      <a:pt x="72" y="0"/>
                    </a:lnTo>
                    <a:lnTo>
                      <a:pt x="90" y="71"/>
                    </a:lnTo>
                    <a:lnTo>
                      <a:pt x="17" y="9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5" name="Freeform 540"/>
              <p:cNvSpPr>
                <a:spLocks/>
              </p:cNvSpPr>
              <p:nvPr/>
            </p:nvSpPr>
            <p:spPr bwMode="auto">
              <a:xfrm>
                <a:off x="2823" y="2567"/>
                <a:ext cx="24" cy="14"/>
              </a:xfrm>
              <a:custGeom>
                <a:avLst/>
                <a:gdLst>
                  <a:gd name="T0" fmla="*/ 24 w 72"/>
                  <a:gd name="T1" fmla="*/ 8 h 43"/>
                  <a:gd name="T2" fmla="*/ 18 w 72"/>
                  <a:gd name="T3" fmla="*/ 0 h 43"/>
                  <a:gd name="T4" fmla="*/ 10 w 72"/>
                  <a:gd name="T5" fmla="*/ 0 h 43"/>
                  <a:gd name="T6" fmla="*/ 2 w 72"/>
                  <a:gd name="T7" fmla="*/ 4 h 43"/>
                  <a:gd name="T8" fmla="*/ 0 w 72"/>
                  <a:gd name="T9" fmla="*/ 14 h 43"/>
                  <a:gd name="T10" fmla="*/ 24 w 72"/>
                  <a:gd name="T11" fmla="*/ 8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3"/>
                  <a:gd name="T20" fmla="*/ 72 w 72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3">
                    <a:moveTo>
                      <a:pt x="72" y="24"/>
                    </a:moveTo>
                    <a:lnTo>
                      <a:pt x="55" y="0"/>
                    </a:lnTo>
                    <a:lnTo>
                      <a:pt x="30" y="0"/>
                    </a:lnTo>
                    <a:lnTo>
                      <a:pt x="6" y="12"/>
                    </a:lnTo>
                    <a:lnTo>
                      <a:pt x="0" y="43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6" name="Freeform 541"/>
              <p:cNvSpPr>
                <a:spLocks/>
              </p:cNvSpPr>
              <p:nvPr/>
            </p:nvSpPr>
            <p:spPr bwMode="auto">
              <a:xfrm>
                <a:off x="2811" y="2527"/>
                <a:ext cx="26" cy="16"/>
              </a:xfrm>
              <a:custGeom>
                <a:avLst/>
                <a:gdLst>
                  <a:gd name="T0" fmla="*/ 0 w 78"/>
                  <a:gd name="T1" fmla="*/ 6 h 49"/>
                  <a:gd name="T2" fmla="*/ 6 w 78"/>
                  <a:gd name="T3" fmla="*/ 14 h 49"/>
                  <a:gd name="T4" fmla="*/ 16 w 78"/>
                  <a:gd name="T5" fmla="*/ 16 h 49"/>
                  <a:gd name="T6" fmla="*/ 24 w 78"/>
                  <a:gd name="T7" fmla="*/ 10 h 49"/>
                  <a:gd name="T8" fmla="*/ 26 w 78"/>
                  <a:gd name="T9" fmla="*/ 0 h 49"/>
                  <a:gd name="T10" fmla="*/ 0 w 78"/>
                  <a:gd name="T11" fmla="*/ 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9"/>
                  <a:gd name="T20" fmla="*/ 78 w 78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9">
                    <a:moveTo>
                      <a:pt x="0" y="19"/>
                    </a:moveTo>
                    <a:lnTo>
                      <a:pt x="18" y="42"/>
                    </a:lnTo>
                    <a:lnTo>
                      <a:pt x="48" y="49"/>
                    </a:lnTo>
                    <a:lnTo>
                      <a:pt x="72" y="30"/>
                    </a:lnTo>
                    <a:lnTo>
                      <a:pt x="7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7" name="Freeform 542"/>
              <p:cNvSpPr>
                <a:spLocks/>
              </p:cNvSpPr>
              <p:nvPr/>
            </p:nvSpPr>
            <p:spPr bwMode="auto">
              <a:xfrm>
                <a:off x="2807" y="2505"/>
                <a:ext cx="30" cy="28"/>
              </a:xfrm>
              <a:custGeom>
                <a:avLst/>
                <a:gdLst>
                  <a:gd name="T0" fmla="*/ 0 w 91"/>
                  <a:gd name="T1" fmla="*/ 6 h 84"/>
                  <a:gd name="T2" fmla="*/ 24 w 91"/>
                  <a:gd name="T3" fmla="*/ 0 h 84"/>
                  <a:gd name="T4" fmla="*/ 30 w 91"/>
                  <a:gd name="T5" fmla="*/ 22 h 84"/>
                  <a:gd name="T6" fmla="*/ 4 w 91"/>
                  <a:gd name="T7" fmla="*/ 28 h 84"/>
                  <a:gd name="T8" fmla="*/ 0 w 91"/>
                  <a:gd name="T9" fmla="*/ 6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84"/>
                  <a:gd name="T17" fmla="*/ 91 w 91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84">
                    <a:moveTo>
                      <a:pt x="0" y="17"/>
                    </a:moveTo>
                    <a:lnTo>
                      <a:pt x="74" y="0"/>
                    </a:lnTo>
                    <a:lnTo>
                      <a:pt x="91" y="65"/>
                    </a:lnTo>
                    <a:lnTo>
                      <a:pt x="13" y="84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8" name="Freeform 543"/>
              <p:cNvSpPr>
                <a:spLocks/>
              </p:cNvSpPr>
              <p:nvPr/>
            </p:nvSpPr>
            <p:spPr bwMode="auto">
              <a:xfrm>
                <a:off x="2807" y="2495"/>
                <a:ext cx="25" cy="16"/>
              </a:xfrm>
              <a:custGeom>
                <a:avLst/>
                <a:gdLst>
                  <a:gd name="T0" fmla="*/ 25 w 74"/>
                  <a:gd name="T1" fmla="*/ 10 h 47"/>
                  <a:gd name="T2" fmla="*/ 19 w 74"/>
                  <a:gd name="T3" fmla="*/ 2 h 47"/>
                  <a:gd name="T4" fmla="*/ 8 w 74"/>
                  <a:gd name="T5" fmla="*/ 0 h 47"/>
                  <a:gd name="T6" fmla="*/ 2 w 74"/>
                  <a:gd name="T7" fmla="*/ 6 h 47"/>
                  <a:gd name="T8" fmla="*/ 0 w 74"/>
                  <a:gd name="T9" fmla="*/ 16 h 47"/>
                  <a:gd name="T10" fmla="*/ 25 w 74"/>
                  <a:gd name="T11" fmla="*/ 1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7"/>
                  <a:gd name="T20" fmla="*/ 74 w 74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7">
                    <a:moveTo>
                      <a:pt x="74" y="30"/>
                    </a:moveTo>
                    <a:lnTo>
                      <a:pt x="55" y="5"/>
                    </a:lnTo>
                    <a:lnTo>
                      <a:pt x="25" y="0"/>
                    </a:lnTo>
                    <a:lnTo>
                      <a:pt x="6" y="17"/>
                    </a:lnTo>
                    <a:lnTo>
                      <a:pt x="0" y="47"/>
                    </a:lnTo>
                    <a:lnTo>
                      <a:pt x="74" y="3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9" name="Freeform 544"/>
              <p:cNvSpPr>
                <a:spLocks/>
              </p:cNvSpPr>
              <p:nvPr/>
            </p:nvSpPr>
            <p:spPr bwMode="auto">
              <a:xfrm>
                <a:off x="2795" y="2454"/>
                <a:ext cx="24" cy="17"/>
              </a:xfrm>
              <a:custGeom>
                <a:avLst/>
                <a:gdLst>
                  <a:gd name="T0" fmla="*/ 0 w 71"/>
                  <a:gd name="T1" fmla="*/ 7 h 49"/>
                  <a:gd name="T2" fmla="*/ 6 w 71"/>
                  <a:gd name="T3" fmla="*/ 15 h 49"/>
                  <a:gd name="T4" fmla="*/ 14 w 71"/>
                  <a:gd name="T5" fmla="*/ 17 h 49"/>
                  <a:gd name="T6" fmla="*/ 22 w 71"/>
                  <a:gd name="T7" fmla="*/ 10 h 49"/>
                  <a:gd name="T8" fmla="*/ 24 w 71"/>
                  <a:gd name="T9" fmla="*/ 0 h 49"/>
                  <a:gd name="T10" fmla="*/ 0 w 71"/>
                  <a:gd name="T11" fmla="*/ 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9"/>
                  <a:gd name="T20" fmla="*/ 71 w 7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9">
                    <a:moveTo>
                      <a:pt x="0" y="19"/>
                    </a:moveTo>
                    <a:lnTo>
                      <a:pt x="18" y="43"/>
                    </a:lnTo>
                    <a:lnTo>
                      <a:pt x="41" y="49"/>
                    </a:lnTo>
                    <a:lnTo>
                      <a:pt x="66" y="30"/>
                    </a:lnTo>
                    <a:lnTo>
                      <a:pt x="71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0" name="Freeform 545"/>
              <p:cNvSpPr>
                <a:spLocks/>
              </p:cNvSpPr>
              <p:nvPr/>
            </p:nvSpPr>
            <p:spPr bwMode="auto">
              <a:xfrm>
                <a:off x="2789" y="2431"/>
                <a:ext cx="30" cy="30"/>
              </a:xfrm>
              <a:custGeom>
                <a:avLst/>
                <a:gdLst>
                  <a:gd name="T0" fmla="*/ 0 w 90"/>
                  <a:gd name="T1" fmla="*/ 6 h 90"/>
                  <a:gd name="T2" fmla="*/ 24 w 90"/>
                  <a:gd name="T3" fmla="*/ 0 h 90"/>
                  <a:gd name="T4" fmla="*/ 30 w 90"/>
                  <a:gd name="T5" fmla="*/ 24 h 90"/>
                  <a:gd name="T6" fmla="*/ 6 w 90"/>
                  <a:gd name="T7" fmla="*/ 30 h 90"/>
                  <a:gd name="T8" fmla="*/ 0 w 90"/>
                  <a:gd name="T9" fmla="*/ 6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0" y="18"/>
                    </a:moveTo>
                    <a:lnTo>
                      <a:pt x="73" y="0"/>
                    </a:lnTo>
                    <a:lnTo>
                      <a:pt x="90" y="71"/>
                    </a:lnTo>
                    <a:lnTo>
                      <a:pt x="19" y="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1" name="Freeform 546"/>
              <p:cNvSpPr>
                <a:spLocks/>
              </p:cNvSpPr>
              <p:nvPr/>
            </p:nvSpPr>
            <p:spPr bwMode="auto">
              <a:xfrm>
                <a:off x="2789" y="2422"/>
                <a:ext cx="24" cy="15"/>
              </a:xfrm>
              <a:custGeom>
                <a:avLst/>
                <a:gdLst>
                  <a:gd name="T0" fmla="*/ 24 w 73"/>
                  <a:gd name="T1" fmla="*/ 9 h 43"/>
                  <a:gd name="T2" fmla="*/ 18 w 73"/>
                  <a:gd name="T3" fmla="*/ 0 h 43"/>
                  <a:gd name="T4" fmla="*/ 8 w 73"/>
                  <a:gd name="T5" fmla="*/ 0 h 43"/>
                  <a:gd name="T6" fmla="*/ 2 w 73"/>
                  <a:gd name="T7" fmla="*/ 4 h 43"/>
                  <a:gd name="T8" fmla="*/ 0 w 73"/>
                  <a:gd name="T9" fmla="*/ 15 h 43"/>
                  <a:gd name="T10" fmla="*/ 24 w 73"/>
                  <a:gd name="T11" fmla="*/ 9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3"/>
                  <a:gd name="T20" fmla="*/ 73 w 73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3">
                    <a:moveTo>
                      <a:pt x="73" y="25"/>
                    </a:moveTo>
                    <a:lnTo>
                      <a:pt x="54" y="0"/>
                    </a:lnTo>
                    <a:lnTo>
                      <a:pt x="24" y="0"/>
                    </a:lnTo>
                    <a:lnTo>
                      <a:pt x="7" y="12"/>
                    </a:lnTo>
                    <a:lnTo>
                      <a:pt x="0" y="43"/>
                    </a:lnTo>
                    <a:lnTo>
                      <a:pt x="73" y="2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2" name="Freeform 547"/>
              <p:cNvSpPr>
                <a:spLocks/>
              </p:cNvSpPr>
              <p:nvPr/>
            </p:nvSpPr>
            <p:spPr bwMode="auto">
              <a:xfrm>
                <a:off x="3873" y="2252"/>
                <a:ext cx="13" cy="219"/>
              </a:xfrm>
              <a:custGeom>
                <a:avLst/>
                <a:gdLst>
                  <a:gd name="T0" fmla="*/ 0 w 41"/>
                  <a:gd name="T1" fmla="*/ 219 h 657"/>
                  <a:gd name="T2" fmla="*/ 0 w 41"/>
                  <a:gd name="T3" fmla="*/ 8 h 657"/>
                  <a:gd name="T4" fmla="*/ 13 w 41"/>
                  <a:gd name="T5" fmla="*/ 0 h 657"/>
                  <a:gd name="T6" fmla="*/ 13 w 41"/>
                  <a:gd name="T7" fmla="*/ 211 h 657"/>
                  <a:gd name="T8" fmla="*/ 0 w 41"/>
                  <a:gd name="T9" fmla="*/ 219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"/>
                  <a:gd name="T16" fmla="*/ 0 h 657"/>
                  <a:gd name="T17" fmla="*/ 41 w 41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" h="657">
                    <a:moveTo>
                      <a:pt x="0" y="657"/>
                    </a:moveTo>
                    <a:lnTo>
                      <a:pt x="0" y="24"/>
                    </a:lnTo>
                    <a:lnTo>
                      <a:pt x="41" y="0"/>
                    </a:lnTo>
                    <a:lnTo>
                      <a:pt x="41" y="632"/>
                    </a:lnTo>
                    <a:lnTo>
                      <a:pt x="0" y="657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3" name="Freeform 548"/>
              <p:cNvSpPr>
                <a:spLocks/>
              </p:cNvSpPr>
              <p:nvPr/>
            </p:nvSpPr>
            <p:spPr bwMode="auto">
              <a:xfrm>
                <a:off x="3702" y="2154"/>
                <a:ext cx="196" cy="114"/>
              </a:xfrm>
              <a:custGeom>
                <a:avLst/>
                <a:gdLst>
                  <a:gd name="T0" fmla="*/ 184 w 590"/>
                  <a:gd name="T1" fmla="*/ 114 h 343"/>
                  <a:gd name="T2" fmla="*/ 0 w 590"/>
                  <a:gd name="T3" fmla="*/ 8 h 343"/>
                  <a:gd name="T4" fmla="*/ 16 w 590"/>
                  <a:gd name="T5" fmla="*/ 0 h 343"/>
                  <a:gd name="T6" fmla="*/ 196 w 590"/>
                  <a:gd name="T7" fmla="*/ 106 h 343"/>
                  <a:gd name="T8" fmla="*/ 184 w 590"/>
                  <a:gd name="T9" fmla="*/ 114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90"/>
                  <a:gd name="T16" fmla="*/ 0 h 343"/>
                  <a:gd name="T17" fmla="*/ 590 w 590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90" h="343">
                    <a:moveTo>
                      <a:pt x="554" y="343"/>
                    </a:moveTo>
                    <a:lnTo>
                      <a:pt x="0" y="24"/>
                    </a:lnTo>
                    <a:lnTo>
                      <a:pt x="48" y="0"/>
                    </a:lnTo>
                    <a:lnTo>
                      <a:pt x="590" y="318"/>
                    </a:lnTo>
                    <a:lnTo>
                      <a:pt x="554" y="34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4" name="Freeform 549"/>
              <p:cNvSpPr>
                <a:spLocks/>
              </p:cNvSpPr>
              <p:nvPr/>
            </p:nvSpPr>
            <p:spPr bwMode="auto">
              <a:xfrm>
                <a:off x="3702" y="2162"/>
                <a:ext cx="26" cy="32"/>
              </a:xfrm>
              <a:custGeom>
                <a:avLst/>
                <a:gdLst>
                  <a:gd name="T0" fmla="*/ 0 w 78"/>
                  <a:gd name="T1" fmla="*/ 32 h 96"/>
                  <a:gd name="T2" fmla="*/ 0 w 78"/>
                  <a:gd name="T3" fmla="*/ 0 h 96"/>
                  <a:gd name="T4" fmla="*/ 26 w 78"/>
                  <a:gd name="T5" fmla="*/ 14 h 96"/>
                  <a:gd name="T6" fmla="*/ 0 w 78"/>
                  <a:gd name="T7" fmla="*/ 32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96"/>
                  <a:gd name="T14" fmla="*/ 78 w 7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96">
                    <a:moveTo>
                      <a:pt x="0" y="96"/>
                    </a:moveTo>
                    <a:lnTo>
                      <a:pt x="0" y="0"/>
                    </a:lnTo>
                    <a:lnTo>
                      <a:pt x="78" y="41"/>
                    </a:lnTo>
                    <a:lnTo>
                      <a:pt x="0" y="9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5" name="Freeform 550"/>
              <p:cNvSpPr>
                <a:spLocks/>
              </p:cNvSpPr>
              <p:nvPr/>
            </p:nvSpPr>
            <p:spPr bwMode="auto">
              <a:xfrm>
                <a:off x="3702" y="2165"/>
                <a:ext cx="42" cy="53"/>
              </a:xfrm>
              <a:custGeom>
                <a:avLst/>
                <a:gdLst>
                  <a:gd name="T0" fmla="*/ 0 w 126"/>
                  <a:gd name="T1" fmla="*/ 4 h 158"/>
                  <a:gd name="T2" fmla="*/ 0 w 126"/>
                  <a:gd name="T3" fmla="*/ 53 h 158"/>
                  <a:gd name="T4" fmla="*/ 42 w 126"/>
                  <a:gd name="T5" fmla="*/ 18 h 158"/>
                  <a:gd name="T6" fmla="*/ 8 w 126"/>
                  <a:gd name="T7" fmla="*/ 0 h 158"/>
                  <a:gd name="T8" fmla="*/ 0 w 126"/>
                  <a:gd name="T9" fmla="*/ 4 h 1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6"/>
                  <a:gd name="T16" fmla="*/ 0 h 158"/>
                  <a:gd name="T17" fmla="*/ 126 w 126"/>
                  <a:gd name="T18" fmla="*/ 158 h 1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6" h="158">
                    <a:moveTo>
                      <a:pt x="0" y="13"/>
                    </a:moveTo>
                    <a:lnTo>
                      <a:pt x="0" y="158"/>
                    </a:lnTo>
                    <a:lnTo>
                      <a:pt x="126" y="55"/>
                    </a:lnTo>
                    <a:lnTo>
                      <a:pt x="24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6" name="Freeform 551"/>
              <p:cNvSpPr>
                <a:spLocks/>
              </p:cNvSpPr>
              <p:nvPr/>
            </p:nvSpPr>
            <p:spPr bwMode="auto">
              <a:xfrm>
                <a:off x="3702" y="2175"/>
                <a:ext cx="60" cy="67"/>
              </a:xfrm>
              <a:custGeom>
                <a:avLst/>
                <a:gdLst>
                  <a:gd name="T0" fmla="*/ 0 w 180"/>
                  <a:gd name="T1" fmla="*/ 19 h 199"/>
                  <a:gd name="T2" fmla="*/ 0 w 180"/>
                  <a:gd name="T3" fmla="*/ 67 h 199"/>
                  <a:gd name="T4" fmla="*/ 60 w 180"/>
                  <a:gd name="T5" fmla="*/ 19 h 199"/>
                  <a:gd name="T6" fmla="*/ 26 w 180"/>
                  <a:gd name="T7" fmla="*/ 0 h 199"/>
                  <a:gd name="T8" fmla="*/ 0 w 180"/>
                  <a:gd name="T9" fmla="*/ 19 h 1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199"/>
                  <a:gd name="T17" fmla="*/ 180 w 180"/>
                  <a:gd name="T18" fmla="*/ 199 h 1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199">
                    <a:moveTo>
                      <a:pt x="0" y="55"/>
                    </a:moveTo>
                    <a:lnTo>
                      <a:pt x="0" y="199"/>
                    </a:lnTo>
                    <a:lnTo>
                      <a:pt x="180" y="55"/>
                    </a:lnTo>
                    <a:lnTo>
                      <a:pt x="78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7" name="Freeform 552"/>
              <p:cNvSpPr>
                <a:spLocks/>
              </p:cNvSpPr>
              <p:nvPr/>
            </p:nvSpPr>
            <p:spPr bwMode="auto">
              <a:xfrm>
                <a:off x="3702" y="2184"/>
                <a:ext cx="76" cy="82"/>
              </a:xfrm>
              <a:custGeom>
                <a:avLst/>
                <a:gdLst>
                  <a:gd name="T0" fmla="*/ 0 w 229"/>
                  <a:gd name="T1" fmla="*/ 34 h 247"/>
                  <a:gd name="T2" fmla="*/ 0 w 229"/>
                  <a:gd name="T3" fmla="*/ 82 h 247"/>
                  <a:gd name="T4" fmla="*/ 76 w 229"/>
                  <a:gd name="T5" fmla="*/ 20 h 247"/>
                  <a:gd name="T6" fmla="*/ 42 w 229"/>
                  <a:gd name="T7" fmla="*/ 0 h 247"/>
                  <a:gd name="T8" fmla="*/ 0 w 229"/>
                  <a:gd name="T9" fmla="*/ 34 h 2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9"/>
                  <a:gd name="T16" fmla="*/ 0 h 247"/>
                  <a:gd name="T17" fmla="*/ 229 w 229"/>
                  <a:gd name="T18" fmla="*/ 247 h 2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9" h="247">
                    <a:moveTo>
                      <a:pt x="0" y="103"/>
                    </a:moveTo>
                    <a:lnTo>
                      <a:pt x="0" y="247"/>
                    </a:lnTo>
                    <a:lnTo>
                      <a:pt x="229" y="60"/>
                    </a:lnTo>
                    <a:lnTo>
                      <a:pt x="126" y="0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8" name="Freeform 553"/>
              <p:cNvSpPr>
                <a:spLocks/>
              </p:cNvSpPr>
              <p:nvPr/>
            </p:nvSpPr>
            <p:spPr bwMode="auto">
              <a:xfrm>
                <a:off x="3702" y="2194"/>
                <a:ext cx="94" cy="96"/>
              </a:xfrm>
              <a:custGeom>
                <a:avLst/>
                <a:gdLst>
                  <a:gd name="T0" fmla="*/ 0 w 283"/>
                  <a:gd name="T1" fmla="*/ 48 h 289"/>
                  <a:gd name="T2" fmla="*/ 0 w 283"/>
                  <a:gd name="T3" fmla="*/ 96 h 289"/>
                  <a:gd name="T4" fmla="*/ 94 w 283"/>
                  <a:gd name="T5" fmla="*/ 18 h 289"/>
                  <a:gd name="T6" fmla="*/ 60 w 283"/>
                  <a:gd name="T7" fmla="*/ 0 h 289"/>
                  <a:gd name="T8" fmla="*/ 0 w 283"/>
                  <a:gd name="T9" fmla="*/ 48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83"/>
                  <a:gd name="T16" fmla="*/ 0 h 289"/>
                  <a:gd name="T17" fmla="*/ 283 w 283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83" h="289">
                    <a:moveTo>
                      <a:pt x="0" y="144"/>
                    </a:moveTo>
                    <a:lnTo>
                      <a:pt x="0" y="289"/>
                    </a:lnTo>
                    <a:lnTo>
                      <a:pt x="283" y="54"/>
                    </a:lnTo>
                    <a:lnTo>
                      <a:pt x="180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9" name="Freeform 554"/>
              <p:cNvSpPr>
                <a:spLocks/>
              </p:cNvSpPr>
              <p:nvPr/>
            </p:nvSpPr>
            <p:spPr bwMode="auto">
              <a:xfrm>
                <a:off x="3702" y="2204"/>
                <a:ext cx="110" cy="110"/>
              </a:xfrm>
              <a:custGeom>
                <a:avLst/>
                <a:gdLst>
                  <a:gd name="T0" fmla="*/ 0 w 332"/>
                  <a:gd name="T1" fmla="*/ 62 h 332"/>
                  <a:gd name="T2" fmla="*/ 0 w 332"/>
                  <a:gd name="T3" fmla="*/ 110 h 332"/>
                  <a:gd name="T4" fmla="*/ 110 w 332"/>
                  <a:gd name="T5" fmla="*/ 20 h 332"/>
                  <a:gd name="T6" fmla="*/ 76 w 332"/>
                  <a:gd name="T7" fmla="*/ 0 h 332"/>
                  <a:gd name="T8" fmla="*/ 0 w 332"/>
                  <a:gd name="T9" fmla="*/ 62 h 3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2"/>
                  <a:gd name="T16" fmla="*/ 0 h 332"/>
                  <a:gd name="T17" fmla="*/ 332 w 332"/>
                  <a:gd name="T18" fmla="*/ 332 h 3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2" h="332">
                    <a:moveTo>
                      <a:pt x="0" y="187"/>
                    </a:moveTo>
                    <a:lnTo>
                      <a:pt x="0" y="332"/>
                    </a:lnTo>
                    <a:lnTo>
                      <a:pt x="332" y="60"/>
                    </a:lnTo>
                    <a:lnTo>
                      <a:pt x="229" y="0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0" name="Freeform 555"/>
              <p:cNvSpPr>
                <a:spLocks/>
              </p:cNvSpPr>
              <p:nvPr/>
            </p:nvSpPr>
            <p:spPr bwMode="auto">
              <a:xfrm>
                <a:off x="3702" y="2212"/>
                <a:ext cx="126" cy="126"/>
              </a:xfrm>
              <a:custGeom>
                <a:avLst/>
                <a:gdLst>
                  <a:gd name="T0" fmla="*/ 0 w 379"/>
                  <a:gd name="T1" fmla="*/ 78 h 379"/>
                  <a:gd name="T2" fmla="*/ 0 w 379"/>
                  <a:gd name="T3" fmla="*/ 126 h 379"/>
                  <a:gd name="T4" fmla="*/ 126 w 379"/>
                  <a:gd name="T5" fmla="*/ 22 h 379"/>
                  <a:gd name="T6" fmla="*/ 94 w 379"/>
                  <a:gd name="T7" fmla="*/ 0 h 379"/>
                  <a:gd name="T8" fmla="*/ 0 w 379"/>
                  <a:gd name="T9" fmla="*/ 78 h 3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79"/>
                  <a:gd name="T17" fmla="*/ 379 w 379"/>
                  <a:gd name="T18" fmla="*/ 379 h 3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79">
                    <a:moveTo>
                      <a:pt x="0" y="235"/>
                    </a:moveTo>
                    <a:lnTo>
                      <a:pt x="0" y="379"/>
                    </a:lnTo>
                    <a:lnTo>
                      <a:pt x="379" y="66"/>
                    </a:lnTo>
                    <a:lnTo>
                      <a:pt x="283" y="0"/>
                    </a:lnTo>
                    <a:lnTo>
                      <a:pt x="0" y="235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1" name="Freeform 556"/>
              <p:cNvSpPr>
                <a:spLocks/>
              </p:cNvSpPr>
              <p:nvPr/>
            </p:nvSpPr>
            <p:spPr bwMode="auto">
              <a:xfrm>
                <a:off x="3702" y="2224"/>
                <a:ext cx="144" cy="138"/>
              </a:xfrm>
              <a:custGeom>
                <a:avLst/>
                <a:gdLst>
                  <a:gd name="T0" fmla="*/ 0 w 434"/>
                  <a:gd name="T1" fmla="*/ 90 h 416"/>
                  <a:gd name="T2" fmla="*/ 0 w 434"/>
                  <a:gd name="T3" fmla="*/ 138 h 416"/>
                  <a:gd name="T4" fmla="*/ 144 w 434"/>
                  <a:gd name="T5" fmla="*/ 18 h 416"/>
                  <a:gd name="T6" fmla="*/ 110 w 434"/>
                  <a:gd name="T7" fmla="*/ 0 h 416"/>
                  <a:gd name="T8" fmla="*/ 0 w 434"/>
                  <a:gd name="T9" fmla="*/ 90 h 4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416"/>
                  <a:gd name="T17" fmla="*/ 434 w 434"/>
                  <a:gd name="T18" fmla="*/ 416 h 4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416">
                    <a:moveTo>
                      <a:pt x="0" y="272"/>
                    </a:moveTo>
                    <a:lnTo>
                      <a:pt x="0" y="416"/>
                    </a:lnTo>
                    <a:lnTo>
                      <a:pt x="434" y="54"/>
                    </a:lnTo>
                    <a:lnTo>
                      <a:pt x="332" y="0"/>
                    </a:lnTo>
                    <a:lnTo>
                      <a:pt x="0" y="272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2" name="Freeform 557"/>
              <p:cNvSpPr>
                <a:spLocks/>
              </p:cNvSpPr>
              <p:nvPr/>
            </p:nvSpPr>
            <p:spPr bwMode="auto">
              <a:xfrm>
                <a:off x="3702" y="2234"/>
                <a:ext cx="162" cy="142"/>
              </a:xfrm>
              <a:custGeom>
                <a:avLst/>
                <a:gdLst>
                  <a:gd name="T0" fmla="*/ 0 w 488"/>
                  <a:gd name="T1" fmla="*/ 104 h 427"/>
                  <a:gd name="T2" fmla="*/ 0 w 488"/>
                  <a:gd name="T3" fmla="*/ 138 h 427"/>
                  <a:gd name="T4" fmla="*/ 12 w 488"/>
                  <a:gd name="T5" fmla="*/ 142 h 427"/>
                  <a:gd name="T6" fmla="*/ 162 w 488"/>
                  <a:gd name="T7" fmla="*/ 18 h 427"/>
                  <a:gd name="T8" fmla="*/ 126 w 488"/>
                  <a:gd name="T9" fmla="*/ 0 h 427"/>
                  <a:gd name="T10" fmla="*/ 0 w 488"/>
                  <a:gd name="T11" fmla="*/ 104 h 4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8"/>
                  <a:gd name="T19" fmla="*/ 0 h 427"/>
                  <a:gd name="T20" fmla="*/ 488 w 488"/>
                  <a:gd name="T21" fmla="*/ 427 h 4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8" h="427">
                    <a:moveTo>
                      <a:pt x="0" y="313"/>
                    </a:moveTo>
                    <a:lnTo>
                      <a:pt x="0" y="416"/>
                    </a:lnTo>
                    <a:lnTo>
                      <a:pt x="35" y="427"/>
                    </a:lnTo>
                    <a:lnTo>
                      <a:pt x="488" y="54"/>
                    </a:lnTo>
                    <a:lnTo>
                      <a:pt x="379" y="0"/>
                    </a:lnTo>
                    <a:lnTo>
                      <a:pt x="0" y="313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3" name="Freeform 558"/>
              <p:cNvSpPr>
                <a:spLocks/>
              </p:cNvSpPr>
              <p:nvPr/>
            </p:nvSpPr>
            <p:spPr bwMode="auto">
              <a:xfrm>
                <a:off x="3702" y="2242"/>
                <a:ext cx="171" cy="144"/>
              </a:xfrm>
              <a:custGeom>
                <a:avLst/>
                <a:gdLst>
                  <a:gd name="T0" fmla="*/ 0 w 513"/>
                  <a:gd name="T1" fmla="*/ 120 h 434"/>
                  <a:gd name="T2" fmla="*/ 0 w 513"/>
                  <a:gd name="T3" fmla="*/ 130 h 434"/>
                  <a:gd name="T4" fmla="*/ 28 w 513"/>
                  <a:gd name="T5" fmla="*/ 144 h 434"/>
                  <a:gd name="T6" fmla="*/ 171 w 513"/>
                  <a:gd name="T7" fmla="*/ 26 h 434"/>
                  <a:gd name="T8" fmla="*/ 171 w 513"/>
                  <a:gd name="T9" fmla="*/ 16 h 434"/>
                  <a:gd name="T10" fmla="*/ 145 w 513"/>
                  <a:gd name="T11" fmla="*/ 0 h 434"/>
                  <a:gd name="T12" fmla="*/ 0 w 513"/>
                  <a:gd name="T13" fmla="*/ 120 h 4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13"/>
                  <a:gd name="T22" fmla="*/ 0 h 434"/>
                  <a:gd name="T23" fmla="*/ 513 w 513"/>
                  <a:gd name="T24" fmla="*/ 434 h 4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13" h="434">
                    <a:moveTo>
                      <a:pt x="0" y="362"/>
                    </a:moveTo>
                    <a:lnTo>
                      <a:pt x="0" y="392"/>
                    </a:lnTo>
                    <a:lnTo>
                      <a:pt x="84" y="434"/>
                    </a:lnTo>
                    <a:lnTo>
                      <a:pt x="513" y="79"/>
                    </a:lnTo>
                    <a:lnTo>
                      <a:pt x="513" y="49"/>
                    </a:lnTo>
                    <a:lnTo>
                      <a:pt x="434" y="0"/>
                    </a:lnTo>
                    <a:lnTo>
                      <a:pt x="0" y="3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4" name="Freeform 559"/>
              <p:cNvSpPr>
                <a:spLocks/>
              </p:cNvSpPr>
              <p:nvPr/>
            </p:nvSpPr>
            <p:spPr bwMode="auto">
              <a:xfrm>
                <a:off x="3713" y="2252"/>
                <a:ext cx="160" cy="144"/>
              </a:xfrm>
              <a:custGeom>
                <a:avLst/>
                <a:gdLst>
                  <a:gd name="T0" fmla="*/ 152 w 478"/>
                  <a:gd name="T1" fmla="*/ 0 h 434"/>
                  <a:gd name="T2" fmla="*/ 160 w 478"/>
                  <a:gd name="T3" fmla="*/ 6 h 434"/>
                  <a:gd name="T4" fmla="*/ 160 w 478"/>
                  <a:gd name="T5" fmla="*/ 40 h 434"/>
                  <a:gd name="T6" fmla="*/ 33 w 478"/>
                  <a:gd name="T7" fmla="*/ 144 h 434"/>
                  <a:gd name="T8" fmla="*/ 0 w 478"/>
                  <a:gd name="T9" fmla="*/ 124 h 434"/>
                  <a:gd name="T10" fmla="*/ 152 w 478"/>
                  <a:gd name="T11" fmla="*/ 0 h 4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8"/>
                  <a:gd name="T19" fmla="*/ 0 h 434"/>
                  <a:gd name="T20" fmla="*/ 478 w 478"/>
                  <a:gd name="T21" fmla="*/ 434 h 4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8" h="434">
                    <a:moveTo>
                      <a:pt x="453" y="0"/>
                    </a:moveTo>
                    <a:lnTo>
                      <a:pt x="478" y="19"/>
                    </a:lnTo>
                    <a:lnTo>
                      <a:pt x="478" y="122"/>
                    </a:lnTo>
                    <a:lnTo>
                      <a:pt x="98" y="434"/>
                    </a:lnTo>
                    <a:lnTo>
                      <a:pt x="0" y="373"/>
                    </a:lnTo>
                    <a:lnTo>
                      <a:pt x="45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5" name="Freeform 560"/>
              <p:cNvSpPr>
                <a:spLocks/>
              </p:cNvSpPr>
              <p:nvPr/>
            </p:nvSpPr>
            <p:spPr bwMode="auto">
              <a:xfrm>
                <a:off x="3730" y="2268"/>
                <a:ext cx="143" cy="138"/>
              </a:xfrm>
              <a:custGeom>
                <a:avLst/>
                <a:gdLst>
                  <a:gd name="T0" fmla="*/ 143 w 429"/>
                  <a:gd name="T1" fmla="*/ 48 h 415"/>
                  <a:gd name="T2" fmla="*/ 143 w 429"/>
                  <a:gd name="T3" fmla="*/ 0 h 415"/>
                  <a:gd name="T4" fmla="*/ 0 w 429"/>
                  <a:gd name="T5" fmla="*/ 118 h 415"/>
                  <a:gd name="T6" fmla="*/ 34 w 429"/>
                  <a:gd name="T7" fmla="*/ 138 h 415"/>
                  <a:gd name="T8" fmla="*/ 143 w 429"/>
                  <a:gd name="T9" fmla="*/ 48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9"/>
                  <a:gd name="T16" fmla="*/ 0 h 415"/>
                  <a:gd name="T17" fmla="*/ 429 w 429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9" h="415">
                    <a:moveTo>
                      <a:pt x="429" y="144"/>
                    </a:moveTo>
                    <a:lnTo>
                      <a:pt x="429" y="0"/>
                    </a:lnTo>
                    <a:lnTo>
                      <a:pt x="0" y="355"/>
                    </a:lnTo>
                    <a:lnTo>
                      <a:pt x="102" y="415"/>
                    </a:lnTo>
                    <a:lnTo>
                      <a:pt x="429" y="14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6" name="Freeform 561"/>
              <p:cNvSpPr>
                <a:spLocks/>
              </p:cNvSpPr>
              <p:nvPr/>
            </p:nvSpPr>
            <p:spPr bwMode="auto">
              <a:xfrm>
                <a:off x="3746" y="2292"/>
                <a:ext cx="127" cy="124"/>
              </a:xfrm>
              <a:custGeom>
                <a:avLst/>
                <a:gdLst>
                  <a:gd name="T0" fmla="*/ 127 w 380"/>
                  <a:gd name="T1" fmla="*/ 48 h 372"/>
                  <a:gd name="T2" fmla="*/ 127 w 380"/>
                  <a:gd name="T3" fmla="*/ 0 h 372"/>
                  <a:gd name="T4" fmla="*/ 0 w 380"/>
                  <a:gd name="T5" fmla="*/ 104 h 372"/>
                  <a:gd name="T6" fmla="*/ 36 w 380"/>
                  <a:gd name="T7" fmla="*/ 124 h 372"/>
                  <a:gd name="T8" fmla="*/ 127 w 380"/>
                  <a:gd name="T9" fmla="*/ 48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0"/>
                  <a:gd name="T16" fmla="*/ 0 h 372"/>
                  <a:gd name="T17" fmla="*/ 380 w 380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0" h="372">
                    <a:moveTo>
                      <a:pt x="380" y="144"/>
                    </a:moveTo>
                    <a:lnTo>
                      <a:pt x="380" y="0"/>
                    </a:lnTo>
                    <a:lnTo>
                      <a:pt x="0" y="312"/>
                    </a:lnTo>
                    <a:lnTo>
                      <a:pt x="107" y="372"/>
                    </a:lnTo>
                    <a:lnTo>
                      <a:pt x="380" y="144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7" name="Freeform 562"/>
              <p:cNvSpPr>
                <a:spLocks/>
              </p:cNvSpPr>
              <p:nvPr/>
            </p:nvSpPr>
            <p:spPr bwMode="auto">
              <a:xfrm>
                <a:off x="3764" y="2316"/>
                <a:ext cx="109" cy="110"/>
              </a:xfrm>
              <a:custGeom>
                <a:avLst/>
                <a:gdLst>
                  <a:gd name="T0" fmla="*/ 109 w 327"/>
                  <a:gd name="T1" fmla="*/ 48 h 331"/>
                  <a:gd name="T2" fmla="*/ 109 w 327"/>
                  <a:gd name="T3" fmla="*/ 0 h 331"/>
                  <a:gd name="T4" fmla="*/ 0 w 327"/>
                  <a:gd name="T5" fmla="*/ 90 h 331"/>
                  <a:gd name="T6" fmla="*/ 34 w 327"/>
                  <a:gd name="T7" fmla="*/ 110 h 331"/>
                  <a:gd name="T8" fmla="*/ 109 w 327"/>
                  <a:gd name="T9" fmla="*/ 48 h 3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7"/>
                  <a:gd name="T16" fmla="*/ 0 h 331"/>
                  <a:gd name="T17" fmla="*/ 327 w 327"/>
                  <a:gd name="T18" fmla="*/ 331 h 3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7" h="331">
                    <a:moveTo>
                      <a:pt x="327" y="145"/>
                    </a:moveTo>
                    <a:lnTo>
                      <a:pt x="327" y="0"/>
                    </a:lnTo>
                    <a:lnTo>
                      <a:pt x="0" y="271"/>
                    </a:lnTo>
                    <a:lnTo>
                      <a:pt x="103" y="331"/>
                    </a:lnTo>
                    <a:lnTo>
                      <a:pt x="327" y="14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8" name="Freeform 563"/>
              <p:cNvSpPr>
                <a:spLocks/>
              </p:cNvSpPr>
              <p:nvPr/>
            </p:nvSpPr>
            <p:spPr bwMode="auto">
              <a:xfrm>
                <a:off x="3782" y="2340"/>
                <a:ext cx="91" cy="97"/>
              </a:xfrm>
              <a:custGeom>
                <a:avLst/>
                <a:gdLst>
                  <a:gd name="T0" fmla="*/ 91 w 273"/>
                  <a:gd name="T1" fmla="*/ 46 h 289"/>
                  <a:gd name="T2" fmla="*/ 91 w 273"/>
                  <a:gd name="T3" fmla="*/ 0 h 289"/>
                  <a:gd name="T4" fmla="*/ 0 w 273"/>
                  <a:gd name="T5" fmla="*/ 77 h 289"/>
                  <a:gd name="T6" fmla="*/ 33 w 273"/>
                  <a:gd name="T7" fmla="*/ 97 h 289"/>
                  <a:gd name="T8" fmla="*/ 91 w 273"/>
                  <a:gd name="T9" fmla="*/ 46 h 2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3"/>
                  <a:gd name="T16" fmla="*/ 0 h 289"/>
                  <a:gd name="T17" fmla="*/ 273 w 273"/>
                  <a:gd name="T18" fmla="*/ 289 h 2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3" h="289">
                    <a:moveTo>
                      <a:pt x="273" y="138"/>
                    </a:moveTo>
                    <a:lnTo>
                      <a:pt x="273" y="0"/>
                    </a:lnTo>
                    <a:lnTo>
                      <a:pt x="0" y="228"/>
                    </a:lnTo>
                    <a:lnTo>
                      <a:pt x="98" y="289"/>
                    </a:lnTo>
                    <a:lnTo>
                      <a:pt x="273" y="138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9" name="Freeform 564"/>
              <p:cNvSpPr>
                <a:spLocks/>
              </p:cNvSpPr>
              <p:nvPr/>
            </p:nvSpPr>
            <p:spPr bwMode="auto">
              <a:xfrm>
                <a:off x="3798" y="2364"/>
                <a:ext cx="75" cy="80"/>
              </a:xfrm>
              <a:custGeom>
                <a:avLst/>
                <a:gdLst>
                  <a:gd name="T0" fmla="*/ 75 w 224"/>
                  <a:gd name="T1" fmla="*/ 46 h 240"/>
                  <a:gd name="T2" fmla="*/ 75 w 224"/>
                  <a:gd name="T3" fmla="*/ 0 h 240"/>
                  <a:gd name="T4" fmla="*/ 0 w 224"/>
                  <a:gd name="T5" fmla="*/ 62 h 240"/>
                  <a:gd name="T6" fmla="*/ 32 w 224"/>
                  <a:gd name="T7" fmla="*/ 80 h 240"/>
                  <a:gd name="T8" fmla="*/ 75 w 224"/>
                  <a:gd name="T9" fmla="*/ 4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4"/>
                  <a:gd name="T16" fmla="*/ 0 h 240"/>
                  <a:gd name="T17" fmla="*/ 224 w 224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4" h="240">
                    <a:moveTo>
                      <a:pt x="224" y="138"/>
                    </a:moveTo>
                    <a:lnTo>
                      <a:pt x="224" y="0"/>
                    </a:lnTo>
                    <a:lnTo>
                      <a:pt x="0" y="186"/>
                    </a:lnTo>
                    <a:lnTo>
                      <a:pt x="96" y="240"/>
                    </a:lnTo>
                    <a:lnTo>
                      <a:pt x="224" y="138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0" name="Freeform 565"/>
              <p:cNvSpPr>
                <a:spLocks/>
              </p:cNvSpPr>
              <p:nvPr/>
            </p:nvSpPr>
            <p:spPr bwMode="auto">
              <a:xfrm>
                <a:off x="3814" y="2386"/>
                <a:ext cx="59" cy="68"/>
              </a:xfrm>
              <a:custGeom>
                <a:avLst/>
                <a:gdLst>
                  <a:gd name="T0" fmla="*/ 59 w 175"/>
                  <a:gd name="T1" fmla="*/ 48 h 204"/>
                  <a:gd name="T2" fmla="*/ 59 w 175"/>
                  <a:gd name="T3" fmla="*/ 0 h 204"/>
                  <a:gd name="T4" fmla="*/ 0 w 175"/>
                  <a:gd name="T5" fmla="*/ 50 h 204"/>
                  <a:gd name="T6" fmla="*/ 34 w 175"/>
                  <a:gd name="T7" fmla="*/ 68 h 204"/>
                  <a:gd name="T8" fmla="*/ 59 w 175"/>
                  <a:gd name="T9" fmla="*/ 48 h 20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75"/>
                  <a:gd name="T16" fmla="*/ 0 h 204"/>
                  <a:gd name="T17" fmla="*/ 175 w 175"/>
                  <a:gd name="T18" fmla="*/ 204 h 20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75" h="204">
                    <a:moveTo>
                      <a:pt x="175" y="144"/>
                    </a:moveTo>
                    <a:lnTo>
                      <a:pt x="175" y="0"/>
                    </a:lnTo>
                    <a:lnTo>
                      <a:pt x="0" y="151"/>
                    </a:lnTo>
                    <a:lnTo>
                      <a:pt x="102" y="204"/>
                    </a:lnTo>
                    <a:lnTo>
                      <a:pt x="175" y="144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1" name="Freeform 566"/>
              <p:cNvSpPr>
                <a:spLocks/>
              </p:cNvSpPr>
              <p:nvPr/>
            </p:nvSpPr>
            <p:spPr bwMode="auto">
              <a:xfrm>
                <a:off x="3830" y="2410"/>
                <a:ext cx="43" cy="54"/>
              </a:xfrm>
              <a:custGeom>
                <a:avLst/>
                <a:gdLst>
                  <a:gd name="T0" fmla="*/ 43 w 128"/>
                  <a:gd name="T1" fmla="*/ 48 h 162"/>
                  <a:gd name="T2" fmla="*/ 43 w 128"/>
                  <a:gd name="T3" fmla="*/ 0 h 162"/>
                  <a:gd name="T4" fmla="*/ 0 w 128"/>
                  <a:gd name="T5" fmla="*/ 34 h 162"/>
                  <a:gd name="T6" fmla="*/ 35 w 128"/>
                  <a:gd name="T7" fmla="*/ 54 h 162"/>
                  <a:gd name="T8" fmla="*/ 43 w 128"/>
                  <a:gd name="T9" fmla="*/ 48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8"/>
                  <a:gd name="T16" fmla="*/ 0 h 162"/>
                  <a:gd name="T17" fmla="*/ 128 w 12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8" h="162">
                    <a:moveTo>
                      <a:pt x="128" y="145"/>
                    </a:moveTo>
                    <a:lnTo>
                      <a:pt x="128" y="0"/>
                    </a:lnTo>
                    <a:lnTo>
                      <a:pt x="0" y="102"/>
                    </a:lnTo>
                    <a:lnTo>
                      <a:pt x="103" y="162"/>
                    </a:lnTo>
                    <a:lnTo>
                      <a:pt x="128" y="14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2" name="Freeform 567"/>
              <p:cNvSpPr>
                <a:spLocks/>
              </p:cNvSpPr>
              <p:nvPr/>
            </p:nvSpPr>
            <p:spPr bwMode="auto">
              <a:xfrm>
                <a:off x="3848" y="2434"/>
                <a:ext cx="25" cy="35"/>
              </a:xfrm>
              <a:custGeom>
                <a:avLst/>
                <a:gdLst>
                  <a:gd name="T0" fmla="*/ 25 w 73"/>
                  <a:gd name="T1" fmla="*/ 0 h 103"/>
                  <a:gd name="T2" fmla="*/ 25 w 73"/>
                  <a:gd name="T3" fmla="*/ 35 h 103"/>
                  <a:gd name="T4" fmla="*/ 0 w 73"/>
                  <a:gd name="T5" fmla="*/ 20 h 103"/>
                  <a:gd name="T6" fmla="*/ 25 w 73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"/>
                  <a:gd name="T13" fmla="*/ 0 h 103"/>
                  <a:gd name="T14" fmla="*/ 73 w 73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" h="103">
                    <a:moveTo>
                      <a:pt x="73" y="0"/>
                    </a:moveTo>
                    <a:lnTo>
                      <a:pt x="73" y="103"/>
                    </a:lnTo>
                    <a:lnTo>
                      <a:pt x="0" y="6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3" name="Freeform 568"/>
              <p:cNvSpPr>
                <a:spLocks/>
              </p:cNvSpPr>
              <p:nvPr/>
            </p:nvSpPr>
            <p:spPr bwMode="auto">
              <a:xfrm>
                <a:off x="3864" y="2459"/>
                <a:ext cx="9" cy="10"/>
              </a:xfrm>
              <a:custGeom>
                <a:avLst/>
                <a:gdLst>
                  <a:gd name="T0" fmla="*/ 9 w 25"/>
                  <a:gd name="T1" fmla="*/ 0 h 30"/>
                  <a:gd name="T2" fmla="*/ 9 w 25"/>
                  <a:gd name="T3" fmla="*/ 10 h 30"/>
                  <a:gd name="T4" fmla="*/ 0 w 25"/>
                  <a:gd name="T5" fmla="*/ 6 h 30"/>
                  <a:gd name="T6" fmla="*/ 9 w 25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0"/>
                  <a:gd name="T14" fmla="*/ 25 w 25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0">
                    <a:moveTo>
                      <a:pt x="25" y="0"/>
                    </a:moveTo>
                    <a:lnTo>
                      <a:pt x="25" y="30"/>
                    </a:lnTo>
                    <a:lnTo>
                      <a:pt x="0" y="1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4" name="Freeform 569"/>
              <p:cNvSpPr>
                <a:spLocks/>
              </p:cNvSpPr>
              <p:nvPr/>
            </p:nvSpPr>
            <p:spPr bwMode="auto">
              <a:xfrm>
                <a:off x="3868" y="2467"/>
                <a:ext cx="6" cy="5"/>
              </a:xfrm>
              <a:custGeom>
                <a:avLst/>
                <a:gdLst>
                  <a:gd name="T0" fmla="*/ 2 w 18"/>
                  <a:gd name="T1" fmla="*/ 0 h 17"/>
                  <a:gd name="T2" fmla="*/ 0 w 18"/>
                  <a:gd name="T3" fmla="*/ 2 h 17"/>
                  <a:gd name="T4" fmla="*/ 0 w 18"/>
                  <a:gd name="T5" fmla="*/ 4 h 17"/>
                  <a:gd name="T6" fmla="*/ 2 w 18"/>
                  <a:gd name="T7" fmla="*/ 5 h 17"/>
                  <a:gd name="T8" fmla="*/ 6 w 18"/>
                  <a:gd name="T9" fmla="*/ 5 h 17"/>
                  <a:gd name="T10" fmla="*/ 2 w 18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7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7" y="17"/>
                    </a:lnTo>
                    <a:lnTo>
                      <a:pt x="18" y="1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5" name="Freeform 570"/>
              <p:cNvSpPr>
                <a:spLocks/>
              </p:cNvSpPr>
              <p:nvPr/>
            </p:nvSpPr>
            <p:spPr bwMode="auto">
              <a:xfrm>
                <a:off x="3871" y="2459"/>
                <a:ext cx="17" cy="13"/>
              </a:xfrm>
              <a:custGeom>
                <a:avLst/>
                <a:gdLst>
                  <a:gd name="T0" fmla="*/ 15 w 53"/>
                  <a:gd name="T1" fmla="*/ 3 h 41"/>
                  <a:gd name="T2" fmla="*/ 13 w 53"/>
                  <a:gd name="T3" fmla="*/ 0 h 41"/>
                  <a:gd name="T4" fmla="*/ 0 w 53"/>
                  <a:gd name="T5" fmla="*/ 8 h 41"/>
                  <a:gd name="T6" fmla="*/ 4 w 53"/>
                  <a:gd name="T7" fmla="*/ 13 h 41"/>
                  <a:gd name="T8" fmla="*/ 17 w 53"/>
                  <a:gd name="T9" fmla="*/ 5 h 41"/>
                  <a:gd name="T10" fmla="*/ 15 w 53"/>
                  <a:gd name="T11" fmla="*/ 3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41"/>
                  <a:gd name="T20" fmla="*/ 53 w 5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41">
                    <a:moveTo>
                      <a:pt x="47" y="11"/>
                    </a:moveTo>
                    <a:lnTo>
                      <a:pt x="42" y="0"/>
                    </a:lnTo>
                    <a:lnTo>
                      <a:pt x="0" y="24"/>
                    </a:lnTo>
                    <a:lnTo>
                      <a:pt x="11" y="41"/>
                    </a:lnTo>
                    <a:lnTo>
                      <a:pt x="53" y="17"/>
                    </a:lnTo>
                    <a:lnTo>
                      <a:pt x="4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6" name="Freeform 571"/>
              <p:cNvSpPr>
                <a:spLocks/>
              </p:cNvSpPr>
              <p:nvPr/>
            </p:nvSpPr>
            <p:spPr bwMode="auto">
              <a:xfrm>
                <a:off x="3885" y="2459"/>
                <a:ext cx="6" cy="5"/>
              </a:xfrm>
              <a:custGeom>
                <a:avLst/>
                <a:gdLst>
                  <a:gd name="T0" fmla="*/ 4 w 18"/>
                  <a:gd name="T1" fmla="*/ 5 h 17"/>
                  <a:gd name="T2" fmla="*/ 6 w 18"/>
                  <a:gd name="T3" fmla="*/ 3 h 17"/>
                  <a:gd name="T4" fmla="*/ 4 w 18"/>
                  <a:gd name="T5" fmla="*/ 2 h 17"/>
                  <a:gd name="T6" fmla="*/ 2 w 18"/>
                  <a:gd name="T7" fmla="*/ 0 h 17"/>
                  <a:gd name="T8" fmla="*/ 0 w 18"/>
                  <a:gd name="T9" fmla="*/ 0 h 17"/>
                  <a:gd name="T10" fmla="*/ 4 w 18"/>
                  <a:gd name="T11" fmla="*/ 5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7"/>
                  <a:gd name="T20" fmla="*/ 18 w 18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7">
                    <a:moveTo>
                      <a:pt x="11" y="17"/>
                    </a:moveTo>
                    <a:lnTo>
                      <a:pt x="18" y="11"/>
                    </a:lnTo>
                    <a:lnTo>
                      <a:pt x="11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7" name="Freeform 572"/>
              <p:cNvSpPr>
                <a:spLocks/>
              </p:cNvSpPr>
              <p:nvPr/>
            </p:nvSpPr>
            <p:spPr bwMode="auto">
              <a:xfrm>
                <a:off x="3895" y="2471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4 h 13"/>
                  <a:gd name="T4" fmla="*/ 4 w 24"/>
                  <a:gd name="T5" fmla="*/ 4 h 13"/>
                  <a:gd name="T6" fmla="*/ 6 w 24"/>
                  <a:gd name="T7" fmla="*/ 4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1" y="13"/>
                    </a:lnTo>
                    <a:lnTo>
                      <a:pt x="18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8" name="Freeform 573"/>
              <p:cNvSpPr>
                <a:spLocks/>
              </p:cNvSpPr>
              <p:nvPr/>
            </p:nvSpPr>
            <p:spPr bwMode="auto">
              <a:xfrm>
                <a:off x="3895" y="2256"/>
                <a:ext cx="8" cy="215"/>
              </a:xfrm>
              <a:custGeom>
                <a:avLst/>
                <a:gdLst>
                  <a:gd name="T0" fmla="*/ 2 w 24"/>
                  <a:gd name="T1" fmla="*/ 6 h 644"/>
                  <a:gd name="T2" fmla="*/ 0 w 24"/>
                  <a:gd name="T3" fmla="*/ 4 h 644"/>
                  <a:gd name="T4" fmla="*/ 0 w 24"/>
                  <a:gd name="T5" fmla="*/ 215 h 644"/>
                  <a:gd name="T6" fmla="*/ 8 w 24"/>
                  <a:gd name="T7" fmla="*/ 215 h 644"/>
                  <a:gd name="T8" fmla="*/ 8 w 24"/>
                  <a:gd name="T9" fmla="*/ 4 h 644"/>
                  <a:gd name="T10" fmla="*/ 6 w 24"/>
                  <a:gd name="T11" fmla="*/ 0 h 644"/>
                  <a:gd name="T12" fmla="*/ 8 w 24"/>
                  <a:gd name="T13" fmla="*/ 4 h 644"/>
                  <a:gd name="T14" fmla="*/ 6 w 24"/>
                  <a:gd name="T15" fmla="*/ 0 h 644"/>
                  <a:gd name="T16" fmla="*/ 4 w 24"/>
                  <a:gd name="T17" fmla="*/ 0 h 644"/>
                  <a:gd name="T18" fmla="*/ 0 w 24"/>
                  <a:gd name="T19" fmla="*/ 0 h 644"/>
                  <a:gd name="T20" fmla="*/ 0 w 24"/>
                  <a:gd name="T21" fmla="*/ 4 h 644"/>
                  <a:gd name="T22" fmla="*/ 2 w 24"/>
                  <a:gd name="T23" fmla="*/ 6 h 6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4"/>
                  <a:gd name="T38" fmla="*/ 24 w 24"/>
                  <a:gd name="T39" fmla="*/ 644 h 6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4">
                    <a:moveTo>
                      <a:pt x="5" y="17"/>
                    </a:moveTo>
                    <a:lnTo>
                      <a:pt x="0" y="11"/>
                    </a:lnTo>
                    <a:lnTo>
                      <a:pt x="0" y="644"/>
                    </a:lnTo>
                    <a:lnTo>
                      <a:pt x="24" y="644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5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9" name="Freeform 574"/>
              <p:cNvSpPr>
                <a:spLocks/>
              </p:cNvSpPr>
              <p:nvPr/>
            </p:nvSpPr>
            <p:spPr bwMode="auto">
              <a:xfrm>
                <a:off x="3713" y="2150"/>
                <a:ext cx="188" cy="112"/>
              </a:xfrm>
              <a:custGeom>
                <a:avLst/>
                <a:gdLst>
                  <a:gd name="T0" fmla="*/ 4 w 562"/>
                  <a:gd name="T1" fmla="*/ 4 h 336"/>
                  <a:gd name="T2" fmla="*/ 0 w 562"/>
                  <a:gd name="T3" fmla="*/ 8 h 336"/>
                  <a:gd name="T4" fmla="*/ 184 w 562"/>
                  <a:gd name="T5" fmla="*/ 112 h 336"/>
                  <a:gd name="T6" fmla="*/ 188 w 562"/>
                  <a:gd name="T7" fmla="*/ 106 h 336"/>
                  <a:gd name="T8" fmla="*/ 6 w 562"/>
                  <a:gd name="T9" fmla="*/ 0 h 336"/>
                  <a:gd name="T10" fmla="*/ 4 w 562"/>
                  <a:gd name="T11" fmla="*/ 4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2"/>
                  <a:gd name="T19" fmla="*/ 0 h 336"/>
                  <a:gd name="T20" fmla="*/ 562 w 562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2" h="336">
                    <a:moveTo>
                      <a:pt x="13" y="12"/>
                    </a:moveTo>
                    <a:lnTo>
                      <a:pt x="0" y="24"/>
                    </a:lnTo>
                    <a:lnTo>
                      <a:pt x="549" y="336"/>
                    </a:lnTo>
                    <a:lnTo>
                      <a:pt x="562" y="319"/>
                    </a:lnTo>
                    <a:lnTo>
                      <a:pt x="19" y="0"/>
                    </a:lnTo>
                    <a:lnTo>
                      <a:pt x="1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0" name="Freeform 575"/>
              <p:cNvSpPr>
                <a:spLocks/>
              </p:cNvSpPr>
              <p:nvPr/>
            </p:nvSpPr>
            <p:spPr bwMode="auto">
              <a:xfrm>
                <a:off x="3712" y="2150"/>
                <a:ext cx="8" cy="8"/>
              </a:xfrm>
              <a:custGeom>
                <a:avLst/>
                <a:gdLst>
                  <a:gd name="T0" fmla="*/ 8 w 24"/>
                  <a:gd name="T1" fmla="*/ 0 h 24"/>
                  <a:gd name="T2" fmla="*/ 4 w 24"/>
                  <a:gd name="T3" fmla="*/ 0 h 24"/>
                  <a:gd name="T4" fmla="*/ 2 w 24"/>
                  <a:gd name="T5" fmla="*/ 2 h 24"/>
                  <a:gd name="T6" fmla="*/ 0 w 24"/>
                  <a:gd name="T7" fmla="*/ 4 h 24"/>
                  <a:gd name="T8" fmla="*/ 2 w 24"/>
                  <a:gd name="T9" fmla="*/ 8 h 24"/>
                  <a:gd name="T10" fmla="*/ 8 w 24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24"/>
                  <a:gd name="T20" fmla="*/ 24 w 24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24">
                    <a:moveTo>
                      <a:pt x="24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5" y="2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1" name="Freeform 576"/>
              <p:cNvSpPr>
                <a:spLocks/>
              </p:cNvSpPr>
              <p:nvPr/>
            </p:nvSpPr>
            <p:spPr bwMode="auto">
              <a:xfrm>
                <a:off x="3698" y="2160"/>
                <a:ext cx="5" cy="5"/>
              </a:xfrm>
              <a:custGeom>
                <a:avLst/>
                <a:gdLst>
                  <a:gd name="T0" fmla="*/ 2 w 17"/>
                  <a:gd name="T1" fmla="*/ 0 h 17"/>
                  <a:gd name="T2" fmla="*/ 0 w 17"/>
                  <a:gd name="T3" fmla="*/ 2 h 17"/>
                  <a:gd name="T4" fmla="*/ 2 w 17"/>
                  <a:gd name="T5" fmla="*/ 4 h 17"/>
                  <a:gd name="T6" fmla="*/ 4 w 17"/>
                  <a:gd name="T7" fmla="*/ 5 h 17"/>
                  <a:gd name="T8" fmla="*/ 5 w 17"/>
                  <a:gd name="T9" fmla="*/ 5 h 17"/>
                  <a:gd name="T10" fmla="*/ 2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6" y="0"/>
                    </a:moveTo>
                    <a:lnTo>
                      <a:pt x="0" y="6"/>
                    </a:lnTo>
                    <a:lnTo>
                      <a:pt x="6" y="12"/>
                    </a:lnTo>
                    <a:lnTo>
                      <a:pt x="12" y="17"/>
                    </a:lnTo>
                    <a:lnTo>
                      <a:pt x="17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2" name="Freeform 577"/>
              <p:cNvSpPr>
                <a:spLocks/>
              </p:cNvSpPr>
              <p:nvPr/>
            </p:nvSpPr>
            <p:spPr bwMode="auto">
              <a:xfrm>
                <a:off x="3700" y="2150"/>
                <a:ext cx="20" cy="15"/>
              </a:xfrm>
              <a:custGeom>
                <a:avLst/>
                <a:gdLst>
                  <a:gd name="T0" fmla="*/ 18 w 60"/>
                  <a:gd name="T1" fmla="*/ 4 h 47"/>
                  <a:gd name="T2" fmla="*/ 14 w 60"/>
                  <a:gd name="T3" fmla="*/ 0 h 47"/>
                  <a:gd name="T4" fmla="*/ 0 w 60"/>
                  <a:gd name="T5" fmla="*/ 10 h 47"/>
                  <a:gd name="T6" fmla="*/ 4 w 60"/>
                  <a:gd name="T7" fmla="*/ 15 h 47"/>
                  <a:gd name="T8" fmla="*/ 20 w 60"/>
                  <a:gd name="T9" fmla="*/ 8 h 47"/>
                  <a:gd name="T10" fmla="*/ 18 w 60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2"/>
                    </a:moveTo>
                    <a:lnTo>
                      <a:pt x="41" y="0"/>
                    </a:lnTo>
                    <a:lnTo>
                      <a:pt x="0" y="30"/>
                    </a:lnTo>
                    <a:lnTo>
                      <a:pt x="11" y="47"/>
                    </a:lnTo>
                    <a:lnTo>
                      <a:pt x="60" y="24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3" name="Freeform 578"/>
              <p:cNvSpPr>
                <a:spLocks/>
              </p:cNvSpPr>
              <p:nvPr/>
            </p:nvSpPr>
            <p:spPr bwMode="auto">
              <a:xfrm>
                <a:off x="3713" y="2150"/>
                <a:ext cx="9" cy="8"/>
              </a:xfrm>
              <a:custGeom>
                <a:avLst/>
                <a:gdLst>
                  <a:gd name="T0" fmla="*/ 7 w 25"/>
                  <a:gd name="T1" fmla="*/ 8 h 24"/>
                  <a:gd name="T2" fmla="*/ 9 w 25"/>
                  <a:gd name="T3" fmla="*/ 4 h 24"/>
                  <a:gd name="T4" fmla="*/ 7 w 25"/>
                  <a:gd name="T5" fmla="*/ 2 h 24"/>
                  <a:gd name="T6" fmla="*/ 5 w 25"/>
                  <a:gd name="T7" fmla="*/ 0 h 24"/>
                  <a:gd name="T8" fmla="*/ 0 w 25"/>
                  <a:gd name="T9" fmla="*/ 0 h 24"/>
                  <a:gd name="T10" fmla="*/ 7 w 25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4"/>
                  <a:gd name="T20" fmla="*/ 25 w 25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4">
                    <a:moveTo>
                      <a:pt x="19" y="24"/>
                    </a:moveTo>
                    <a:lnTo>
                      <a:pt x="25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4" name="Freeform 579"/>
              <p:cNvSpPr>
                <a:spLocks/>
              </p:cNvSpPr>
              <p:nvPr/>
            </p:nvSpPr>
            <p:spPr bwMode="auto">
              <a:xfrm>
                <a:off x="3868" y="2254"/>
                <a:ext cx="8" cy="4"/>
              </a:xfrm>
              <a:custGeom>
                <a:avLst/>
                <a:gdLst>
                  <a:gd name="T0" fmla="*/ 8 w 24"/>
                  <a:gd name="T1" fmla="*/ 4 h 12"/>
                  <a:gd name="T2" fmla="*/ 6 w 24"/>
                  <a:gd name="T3" fmla="*/ 2 h 12"/>
                  <a:gd name="T4" fmla="*/ 4 w 24"/>
                  <a:gd name="T5" fmla="*/ 0 h 12"/>
                  <a:gd name="T6" fmla="*/ 0 w 24"/>
                  <a:gd name="T7" fmla="*/ 2 h 12"/>
                  <a:gd name="T8" fmla="*/ 0 w 24"/>
                  <a:gd name="T9" fmla="*/ 4 h 12"/>
                  <a:gd name="T10" fmla="*/ 8 w 24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5" name="Freeform 580"/>
              <p:cNvSpPr>
                <a:spLocks/>
              </p:cNvSpPr>
              <p:nvPr/>
            </p:nvSpPr>
            <p:spPr bwMode="auto">
              <a:xfrm>
                <a:off x="3868" y="2258"/>
                <a:ext cx="8" cy="217"/>
              </a:xfrm>
              <a:custGeom>
                <a:avLst/>
                <a:gdLst>
                  <a:gd name="T0" fmla="*/ 2 w 24"/>
                  <a:gd name="T1" fmla="*/ 214 h 651"/>
                  <a:gd name="T2" fmla="*/ 8 w 24"/>
                  <a:gd name="T3" fmla="*/ 213 h 651"/>
                  <a:gd name="T4" fmla="*/ 8 w 24"/>
                  <a:gd name="T5" fmla="*/ 0 h 651"/>
                  <a:gd name="T6" fmla="*/ 0 w 24"/>
                  <a:gd name="T7" fmla="*/ 0 h 651"/>
                  <a:gd name="T8" fmla="*/ 0 w 24"/>
                  <a:gd name="T9" fmla="*/ 213 h 651"/>
                  <a:gd name="T10" fmla="*/ 6 w 24"/>
                  <a:gd name="T11" fmla="*/ 209 h 651"/>
                  <a:gd name="T12" fmla="*/ 0 w 24"/>
                  <a:gd name="T13" fmla="*/ 213 h 651"/>
                  <a:gd name="T14" fmla="*/ 0 w 24"/>
                  <a:gd name="T15" fmla="*/ 214 h 651"/>
                  <a:gd name="T16" fmla="*/ 4 w 24"/>
                  <a:gd name="T17" fmla="*/ 217 h 651"/>
                  <a:gd name="T18" fmla="*/ 6 w 24"/>
                  <a:gd name="T19" fmla="*/ 214 h 651"/>
                  <a:gd name="T20" fmla="*/ 8 w 24"/>
                  <a:gd name="T21" fmla="*/ 213 h 651"/>
                  <a:gd name="T22" fmla="*/ 2 w 24"/>
                  <a:gd name="T23" fmla="*/ 214 h 6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1"/>
                  <a:gd name="T38" fmla="*/ 24 w 24"/>
                  <a:gd name="T39" fmla="*/ 651 h 6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1">
                    <a:moveTo>
                      <a:pt x="7" y="643"/>
                    </a:moveTo>
                    <a:lnTo>
                      <a:pt x="24" y="638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38"/>
                    </a:lnTo>
                    <a:lnTo>
                      <a:pt x="18" y="626"/>
                    </a:lnTo>
                    <a:lnTo>
                      <a:pt x="0" y="638"/>
                    </a:lnTo>
                    <a:lnTo>
                      <a:pt x="0" y="643"/>
                    </a:lnTo>
                    <a:lnTo>
                      <a:pt x="13" y="651"/>
                    </a:lnTo>
                    <a:lnTo>
                      <a:pt x="18" y="643"/>
                    </a:lnTo>
                    <a:lnTo>
                      <a:pt x="24" y="638"/>
                    </a:lnTo>
                    <a:lnTo>
                      <a:pt x="7" y="64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6" name="Freeform 581"/>
              <p:cNvSpPr>
                <a:spLocks/>
              </p:cNvSpPr>
              <p:nvPr/>
            </p:nvSpPr>
            <p:spPr bwMode="auto">
              <a:xfrm>
                <a:off x="3700" y="2370"/>
                <a:ext cx="174" cy="102"/>
              </a:xfrm>
              <a:custGeom>
                <a:avLst/>
                <a:gdLst>
                  <a:gd name="T0" fmla="*/ 2 w 524"/>
                  <a:gd name="T1" fmla="*/ 2 h 306"/>
                  <a:gd name="T2" fmla="*/ 0 w 524"/>
                  <a:gd name="T3" fmla="*/ 6 h 306"/>
                  <a:gd name="T4" fmla="*/ 170 w 524"/>
                  <a:gd name="T5" fmla="*/ 102 h 306"/>
                  <a:gd name="T6" fmla="*/ 174 w 524"/>
                  <a:gd name="T7" fmla="*/ 96 h 306"/>
                  <a:gd name="T8" fmla="*/ 4 w 524"/>
                  <a:gd name="T9" fmla="*/ 0 h 306"/>
                  <a:gd name="T10" fmla="*/ 2 w 524"/>
                  <a:gd name="T11" fmla="*/ 2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306"/>
                  <a:gd name="T20" fmla="*/ 524 w 524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306">
                    <a:moveTo>
                      <a:pt x="6" y="6"/>
                    </a:moveTo>
                    <a:lnTo>
                      <a:pt x="0" y="17"/>
                    </a:lnTo>
                    <a:lnTo>
                      <a:pt x="513" y="306"/>
                    </a:lnTo>
                    <a:lnTo>
                      <a:pt x="524" y="289"/>
                    </a:lnTo>
                    <a:lnTo>
                      <a:pt x="11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7" name="Freeform 582"/>
              <p:cNvSpPr>
                <a:spLocks/>
              </p:cNvSpPr>
              <p:nvPr/>
            </p:nvSpPr>
            <p:spPr bwMode="auto">
              <a:xfrm>
                <a:off x="3698" y="2370"/>
                <a:ext cx="5" cy="6"/>
              </a:xfrm>
              <a:custGeom>
                <a:avLst/>
                <a:gdLst>
                  <a:gd name="T0" fmla="*/ 5 w 17"/>
                  <a:gd name="T1" fmla="*/ 0 h 17"/>
                  <a:gd name="T2" fmla="*/ 4 w 17"/>
                  <a:gd name="T3" fmla="*/ 0 h 17"/>
                  <a:gd name="T4" fmla="*/ 2 w 17"/>
                  <a:gd name="T5" fmla="*/ 0 h 17"/>
                  <a:gd name="T6" fmla="*/ 0 w 17"/>
                  <a:gd name="T7" fmla="*/ 4 h 17"/>
                  <a:gd name="T8" fmla="*/ 2 w 17"/>
                  <a:gd name="T9" fmla="*/ 6 h 17"/>
                  <a:gd name="T10" fmla="*/ 5 w 17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7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8" name="Freeform 583"/>
              <p:cNvSpPr>
                <a:spLocks/>
              </p:cNvSpPr>
              <p:nvPr/>
            </p:nvSpPr>
            <p:spPr bwMode="auto">
              <a:xfrm>
                <a:off x="3698" y="2372"/>
                <a:ext cx="7" cy="4"/>
              </a:xfrm>
              <a:custGeom>
                <a:avLst/>
                <a:gdLst>
                  <a:gd name="T0" fmla="*/ 0 w 23"/>
                  <a:gd name="T1" fmla="*/ 0 h 11"/>
                  <a:gd name="T2" fmla="*/ 2 w 23"/>
                  <a:gd name="T3" fmla="*/ 4 h 11"/>
                  <a:gd name="T4" fmla="*/ 4 w 23"/>
                  <a:gd name="T5" fmla="*/ 4 h 11"/>
                  <a:gd name="T6" fmla="*/ 7 w 23"/>
                  <a:gd name="T7" fmla="*/ 4 h 11"/>
                  <a:gd name="T8" fmla="*/ 7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6" y="11"/>
                    </a:lnTo>
                    <a:lnTo>
                      <a:pt x="12" y="11"/>
                    </a:lnTo>
                    <a:lnTo>
                      <a:pt x="23" y="11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9" name="Freeform 584"/>
              <p:cNvSpPr>
                <a:spLocks/>
              </p:cNvSpPr>
              <p:nvPr/>
            </p:nvSpPr>
            <p:spPr bwMode="auto">
              <a:xfrm>
                <a:off x="3698" y="2158"/>
                <a:ext cx="7" cy="214"/>
              </a:xfrm>
              <a:custGeom>
                <a:avLst/>
                <a:gdLst>
                  <a:gd name="T0" fmla="*/ 5 w 23"/>
                  <a:gd name="T1" fmla="*/ 2 h 644"/>
                  <a:gd name="T2" fmla="*/ 0 w 23"/>
                  <a:gd name="T3" fmla="*/ 4 h 644"/>
                  <a:gd name="T4" fmla="*/ 0 w 23"/>
                  <a:gd name="T5" fmla="*/ 214 h 644"/>
                  <a:gd name="T6" fmla="*/ 7 w 23"/>
                  <a:gd name="T7" fmla="*/ 214 h 644"/>
                  <a:gd name="T8" fmla="*/ 7 w 23"/>
                  <a:gd name="T9" fmla="*/ 4 h 644"/>
                  <a:gd name="T10" fmla="*/ 2 w 23"/>
                  <a:gd name="T11" fmla="*/ 8 h 644"/>
                  <a:gd name="T12" fmla="*/ 7 w 23"/>
                  <a:gd name="T13" fmla="*/ 4 h 644"/>
                  <a:gd name="T14" fmla="*/ 7 w 23"/>
                  <a:gd name="T15" fmla="*/ 2 h 644"/>
                  <a:gd name="T16" fmla="*/ 4 w 23"/>
                  <a:gd name="T17" fmla="*/ 0 h 644"/>
                  <a:gd name="T18" fmla="*/ 2 w 23"/>
                  <a:gd name="T19" fmla="*/ 2 h 644"/>
                  <a:gd name="T20" fmla="*/ 0 w 23"/>
                  <a:gd name="T21" fmla="*/ 4 h 644"/>
                  <a:gd name="T22" fmla="*/ 5 w 23"/>
                  <a:gd name="T23" fmla="*/ 2 h 64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44"/>
                  <a:gd name="T38" fmla="*/ 23 w 23"/>
                  <a:gd name="T39" fmla="*/ 644 h 64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44">
                    <a:moveTo>
                      <a:pt x="17" y="6"/>
                    </a:moveTo>
                    <a:lnTo>
                      <a:pt x="0" y="12"/>
                    </a:lnTo>
                    <a:lnTo>
                      <a:pt x="0" y="644"/>
                    </a:lnTo>
                    <a:lnTo>
                      <a:pt x="23" y="644"/>
                    </a:lnTo>
                    <a:lnTo>
                      <a:pt x="23" y="12"/>
                    </a:lnTo>
                    <a:lnTo>
                      <a:pt x="6" y="23"/>
                    </a:lnTo>
                    <a:lnTo>
                      <a:pt x="23" y="12"/>
                    </a:lnTo>
                    <a:lnTo>
                      <a:pt x="23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0" name="Freeform 585"/>
              <p:cNvSpPr>
                <a:spLocks/>
              </p:cNvSpPr>
              <p:nvPr/>
            </p:nvSpPr>
            <p:spPr bwMode="auto">
              <a:xfrm>
                <a:off x="3700" y="2160"/>
                <a:ext cx="174" cy="102"/>
              </a:xfrm>
              <a:custGeom>
                <a:avLst/>
                <a:gdLst>
                  <a:gd name="T0" fmla="*/ 172 w 524"/>
                  <a:gd name="T1" fmla="*/ 98 h 306"/>
                  <a:gd name="T2" fmla="*/ 174 w 524"/>
                  <a:gd name="T3" fmla="*/ 96 h 306"/>
                  <a:gd name="T4" fmla="*/ 4 w 524"/>
                  <a:gd name="T5" fmla="*/ 0 h 306"/>
                  <a:gd name="T6" fmla="*/ 0 w 524"/>
                  <a:gd name="T7" fmla="*/ 6 h 306"/>
                  <a:gd name="T8" fmla="*/ 170 w 524"/>
                  <a:gd name="T9" fmla="*/ 102 h 306"/>
                  <a:gd name="T10" fmla="*/ 172 w 524"/>
                  <a:gd name="T11" fmla="*/ 98 h 3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306"/>
                  <a:gd name="T20" fmla="*/ 524 w 524"/>
                  <a:gd name="T21" fmla="*/ 306 h 3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306">
                    <a:moveTo>
                      <a:pt x="519" y="295"/>
                    </a:moveTo>
                    <a:lnTo>
                      <a:pt x="524" y="289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513" y="306"/>
                    </a:lnTo>
                    <a:lnTo>
                      <a:pt x="519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1" name="Freeform 586"/>
              <p:cNvSpPr>
                <a:spLocks/>
              </p:cNvSpPr>
              <p:nvPr/>
            </p:nvSpPr>
            <p:spPr bwMode="auto">
              <a:xfrm>
                <a:off x="3871" y="2256"/>
                <a:ext cx="5" cy="6"/>
              </a:xfrm>
              <a:custGeom>
                <a:avLst/>
                <a:gdLst>
                  <a:gd name="T0" fmla="*/ 0 w 17"/>
                  <a:gd name="T1" fmla="*/ 6 h 17"/>
                  <a:gd name="T2" fmla="*/ 2 w 17"/>
                  <a:gd name="T3" fmla="*/ 6 h 17"/>
                  <a:gd name="T4" fmla="*/ 3 w 17"/>
                  <a:gd name="T5" fmla="*/ 4 h 17"/>
                  <a:gd name="T6" fmla="*/ 5 w 17"/>
                  <a:gd name="T7" fmla="*/ 2 h 17"/>
                  <a:gd name="T8" fmla="*/ 3 w 17"/>
                  <a:gd name="T9" fmla="*/ 0 h 17"/>
                  <a:gd name="T10" fmla="*/ 0 w 1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7"/>
                    </a:moveTo>
                    <a:lnTo>
                      <a:pt x="6" y="17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2" name="Freeform 587"/>
              <p:cNvSpPr>
                <a:spLocks/>
              </p:cNvSpPr>
              <p:nvPr/>
            </p:nvSpPr>
            <p:spPr bwMode="auto">
              <a:xfrm>
                <a:off x="3868" y="2469"/>
                <a:ext cx="8" cy="3"/>
              </a:xfrm>
              <a:custGeom>
                <a:avLst/>
                <a:gdLst>
                  <a:gd name="T0" fmla="*/ 0 w 24"/>
                  <a:gd name="T1" fmla="*/ 0 h 11"/>
                  <a:gd name="T2" fmla="*/ 0 w 24"/>
                  <a:gd name="T3" fmla="*/ 3 h 11"/>
                  <a:gd name="T4" fmla="*/ 4 w 24"/>
                  <a:gd name="T5" fmla="*/ 3 h 11"/>
                  <a:gd name="T6" fmla="*/ 6 w 24"/>
                  <a:gd name="T7" fmla="*/ 3 h 11"/>
                  <a:gd name="T8" fmla="*/ 8 w 24"/>
                  <a:gd name="T9" fmla="*/ 0 h 11"/>
                  <a:gd name="T10" fmla="*/ 0 w 24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8" y="11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3" name="Freeform 588"/>
              <p:cNvSpPr>
                <a:spLocks/>
              </p:cNvSpPr>
              <p:nvPr/>
            </p:nvSpPr>
            <p:spPr bwMode="auto">
              <a:xfrm>
                <a:off x="3868" y="2258"/>
                <a:ext cx="8" cy="211"/>
              </a:xfrm>
              <a:custGeom>
                <a:avLst/>
                <a:gdLst>
                  <a:gd name="T0" fmla="*/ 4 w 24"/>
                  <a:gd name="T1" fmla="*/ 0 h 632"/>
                  <a:gd name="T2" fmla="*/ 0 w 24"/>
                  <a:gd name="T3" fmla="*/ 0 h 632"/>
                  <a:gd name="T4" fmla="*/ 0 w 24"/>
                  <a:gd name="T5" fmla="*/ 211 h 632"/>
                  <a:gd name="T6" fmla="*/ 8 w 24"/>
                  <a:gd name="T7" fmla="*/ 211 h 632"/>
                  <a:gd name="T8" fmla="*/ 8 w 24"/>
                  <a:gd name="T9" fmla="*/ 0 h 632"/>
                  <a:gd name="T10" fmla="*/ 4 w 24"/>
                  <a:gd name="T11" fmla="*/ 0 h 6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2"/>
                  <a:gd name="T20" fmla="*/ 24 w 24"/>
                  <a:gd name="T21" fmla="*/ 632 h 6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2">
                    <a:moveTo>
                      <a:pt x="13" y="0"/>
                    </a:moveTo>
                    <a:lnTo>
                      <a:pt x="0" y="0"/>
                    </a:lnTo>
                    <a:lnTo>
                      <a:pt x="0" y="632"/>
                    </a:lnTo>
                    <a:lnTo>
                      <a:pt x="24" y="632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4" name="Freeform 589"/>
              <p:cNvSpPr>
                <a:spLocks/>
              </p:cNvSpPr>
              <p:nvPr/>
            </p:nvSpPr>
            <p:spPr bwMode="auto">
              <a:xfrm>
                <a:off x="3868" y="2254"/>
                <a:ext cx="8" cy="4"/>
              </a:xfrm>
              <a:custGeom>
                <a:avLst/>
                <a:gdLst>
                  <a:gd name="T0" fmla="*/ 8 w 24"/>
                  <a:gd name="T1" fmla="*/ 4 h 12"/>
                  <a:gd name="T2" fmla="*/ 6 w 24"/>
                  <a:gd name="T3" fmla="*/ 2 h 12"/>
                  <a:gd name="T4" fmla="*/ 4 w 24"/>
                  <a:gd name="T5" fmla="*/ 0 h 12"/>
                  <a:gd name="T6" fmla="*/ 0 w 24"/>
                  <a:gd name="T7" fmla="*/ 2 h 12"/>
                  <a:gd name="T8" fmla="*/ 0 w 24"/>
                  <a:gd name="T9" fmla="*/ 4 h 12"/>
                  <a:gd name="T10" fmla="*/ 8 w 24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5" name="Freeform 590"/>
              <p:cNvSpPr>
                <a:spLocks/>
              </p:cNvSpPr>
              <p:nvPr/>
            </p:nvSpPr>
            <p:spPr bwMode="auto">
              <a:xfrm>
                <a:off x="3698" y="2358"/>
                <a:ext cx="14" cy="227"/>
              </a:xfrm>
              <a:custGeom>
                <a:avLst/>
                <a:gdLst>
                  <a:gd name="T0" fmla="*/ 14 w 42"/>
                  <a:gd name="T1" fmla="*/ 227 h 681"/>
                  <a:gd name="T2" fmla="*/ 14 w 42"/>
                  <a:gd name="T3" fmla="*/ 10 h 681"/>
                  <a:gd name="T4" fmla="*/ 0 w 42"/>
                  <a:gd name="T5" fmla="*/ 0 h 681"/>
                  <a:gd name="T6" fmla="*/ 0 w 42"/>
                  <a:gd name="T7" fmla="*/ 217 h 681"/>
                  <a:gd name="T8" fmla="*/ 14 w 42"/>
                  <a:gd name="T9" fmla="*/ 227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"/>
                  <a:gd name="T16" fmla="*/ 0 h 681"/>
                  <a:gd name="T17" fmla="*/ 42 w 42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" h="681">
                    <a:moveTo>
                      <a:pt x="42" y="681"/>
                    </a:moveTo>
                    <a:lnTo>
                      <a:pt x="42" y="30"/>
                    </a:lnTo>
                    <a:lnTo>
                      <a:pt x="0" y="0"/>
                    </a:lnTo>
                    <a:lnTo>
                      <a:pt x="0" y="651"/>
                    </a:lnTo>
                    <a:lnTo>
                      <a:pt x="42" y="68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6" name="Freeform 591"/>
              <p:cNvSpPr>
                <a:spLocks/>
              </p:cNvSpPr>
              <p:nvPr/>
            </p:nvSpPr>
            <p:spPr bwMode="auto">
              <a:xfrm>
                <a:off x="3698" y="2254"/>
                <a:ext cx="193" cy="112"/>
              </a:xfrm>
              <a:custGeom>
                <a:avLst/>
                <a:gdLst>
                  <a:gd name="T0" fmla="*/ 14 w 579"/>
                  <a:gd name="T1" fmla="*/ 112 h 336"/>
                  <a:gd name="T2" fmla="*/ 193 w 579"/>
                  <a:gd name="T3" fmla="*/ 10 h 336"/>
                  <a:gd name="T4" fmla="*/ 179 w 579"/>
                  <a:gd name="T5" fmla="*/ 0 h 336"/>
                  <a:gd name="T6" fmla="*/ 0 w 579"/>
                  <a:gd name="T7" fmla="*/ 104 h 336"/>
                  <a:gd name="T8" fmla="*/ 14 w 579"/>
                  <a:gd name="T9" fmla="*/ 11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9"/>
                  <a:gd name="T16" fmla="*/ 0 h 336"/>
                  <a:gd name="T17" fmla="*/ 579 w 579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9" h="336">
                    <a:moveTo>
                      <a:pt x="42" y="336"/>
                    </a:moveTo>
                    <a:lnTo>
                      <a:pt x="579" y="30"/>
                    </a:lnTo>
                    <a:lnTo>
                      <a:pt x="536" y="0"/>
                    </a:lnTo>
                    <a:lnTo>
                      <a:pt x="0" y="312"/>
                    </a:lnTo>
                    <a:lnTo>
                      <a:pt x="42" y="33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7" name="Freeform 592"/>
              <p:cNvSpPr>
                <a:spLocks/>
              </p:cNvSpPr>
              <p:nvPr/>
            </p:nvSpPr>
            <p:spPr bwMode="auto">
              <a:xfrm>
                <a:off x="3871" y="2260"/>
                <a:ext cx="27" cy="38"/>
              </a:xfrm>
              <a:custGeom>
                <a:avLst/>
                <a:gdLst>
                  <a:gd name="T0" fmla="*/ 27 w 83"/>
                  <a:gd name="T1" fmla="*/ 38 h 115"/>
                  <a:gd name="T2" fmla="*/ 27 w 83"/>
                  <a:gd name="T3" fmla="*/ 0 h 115"/>
                  <a:gd name="T4" fmla="*/ 0 w 83"/>
                  <a:gd name="T5" fmla="*/ 14 h 115"/>
                  <a:gd name="T6" fmla="*/ 27 w 83"/>
                  <a:gd name="T7" fmla="*/ 38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115"/>
                  <a:gd name="T14" fmla="*/ 83 w 8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115">
                    <a:moveTo>
                      <a:pt x="83" y="115"/>
                    </a:moveTo>
                    <a:lnTo>
                      <a:pt x="83" y="0"/>
                    </a:lnTo>
                    <a:lnTo>
                      <a:pt x="0" y="43"/>
                    </a:lnTo>
                    <a:lnTo>
                      <a:pt x="83" y="115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8" name="Freeform 593"/>
              <p:cNvSpPr>
                <a:spLocks/>
              </p:cNvSpPr>
              <p:nvPr/>
            </p:nvSpPr>
            <p:spPr bwMode="auto">
              <a:xfrm>
                <a:off x="3854" y="2264"/>
                <a:ext cx="44" cy="58"/>
              </a:xfrm>
              <a:custGeom>
                <a:avLst/>
                <a:gdLst>
                  <a:gd name="T0" fmla="*/ 44 w 132"/>
                  <a:gd name="T1" fmla="*/ 8 h 175"/>
                  <a:gd name="T2" fmla="*/ 44 w 132"/>
                  <a:gd name="T3" fmla="*/ 58 h 175"/>
                  <a:gd name="T4" fmla="*/ 0 w 132"/>
                  <a:gd name="T5" fmla="*/ 20 h 175"/>
                  <a:gd name="T6" fmla="*/ 34 w 132"/>
                  <a:gd name="T7" fmla="*/ 0 h 175"/>
                  <a:gd name="T8" fmla="*/ 44 w 132"/>
                  <a:gd name="T9" fmla="*/ 8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2"/>
                  <a:gd name="T16" fmla="*/ 0 h 175"/>
                  <a:gd name="T17" fmla="*/ 132 w 132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2" h="175">
                    <a:moveTo>
                      <a:pt x="132" y="23"/>
                    </a:moveTo>
                    <a:lnTo>
                      <a:pt x="132" y="175"/>
                    </a:lnTo>
                    <a:lnTo>
                      <a:pt x="0" y="60"/>
                    </a:lnTo>
                    <a:lnTo>
                      <a:pt x="102" y="0"/>
                    </a:lnTo>
                    <a:lnTo>
                      <a:pt x="132" y="2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9" name="Freeform 594"/>
              <p:cNvSpPr>
                <a:spLocks/>
              </p:cNvSpPr>
              <p:nvPr/>
            </p:nvSpPr>
            <p:spPr bwMode="auto">
              <a:xfrm>
                <a:off x="3836" y="2274"/>
                <a:ext cx="62" cy="72"/>
              </a:xfrm>
              <a:custGeom>
                <a:avLst/>
                <a:gdLst>
                  <a:gd name="T0" fmla="*/ 62 w 186"/>
                  <a:gd name="T1" fmla="*/ 24 h 216"/>
                  <a:gd name="T2" fmla="*/ 62 w 186"/>
                  <a:gd name="T3" fmla="*/ 72 h 216"/>
                  <a:gd name="T4" fmla="*/ 0 w 186"/>
                  <a:gd name="T5" fmla="*/ 22 h 216"/>
                  <a:gd name="T6" fmla="*/ 34 w 186"/>
                  <a:gd name="T7" fmla="*/ 0 h 216"/>
                  <a:gd name="T8" fmla="*/ 62 w 186"/>
                  <a:gd name="T9" fmla="*/ 24 h 2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6"/>
                  <a:gd name="T16" fmla="*/ 0 h 216"/>
                  <a:gd name="T17" fmla="*/ 186 w 186"/>
                  <a:gd name="T18" fmla="*/ 216 h 2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6" h="216">
                    <a:moveTo>
                      <a:pt x="186" y="72"/>
                    </a:moveTo>
                    <a:lnTo>
                      <a:pt x="186" y="216"/>
                    </a:lnTo>
                    <a:lnTo>
                      <a:pt x="0" y="66"/>
                    </a:lnTo>
                    <a:lnTo>
                      <a:pt x="103" y="0"/>
                    </a:lnTo>
                    <a:lnTo>
                      <a:pt x="186" y="72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0" name="Freeform 595"/>
              <p:cNvSpPr>
                <a:spLocks/>
              </p:cNvSpPr>
              <p:nvPr/>
            </p:nvSpPr>
            <p:spPr bwMode="auto">
              <a:xfrm>
                <a:off x="3816" y="2284"/>
                <a:ext cx="82" cy="90"/>
              </a:xfrm>
              <a:custGeom>
                <a:avLst/>
                <a:gdLst>
                  <a:gd name="T0" fmla="*/ 82 w 246"/>
                  <a:gd name="T1" fmla="*/ 38 h 271"/>
                  <a:gd name="T2" fmla="*/ 82 w 246"/>
                  <a:gd name="T3" fmla="*/ 90 h 271"/>
                  <a:gd name="T4" fmla="*/ 0 w 246"/>
                  <a:gd name="T5" fmla="*/ 22 h 271"/>
                  <a:gd name="T6" fmla="*/ 38 w 246"/>
                  <a:gd name="T7" fmla="*/ 0 h 271"/>
                  <a:gd name="T8" fmla="*/ 82 w 246"/>
                  <a:gd name="T9" fmla="*/ 38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1"/>
                  <a:gd name="T17" fmla="*/ 246 w 246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1">
                    <a:moveTo>
                      <a:pt x="246" y="115"/>
                    </a:moveTo>
                    <a:lnTo>
                      <a:pt x="246" y="271"/>
                    </a:lnTo>
                    <a:lnTo>
                      <a:pt x="0" y="66"/>
                    </a:lnTo>
                    <a:lnTo>
                      <a:pt x="114" y="0"/>
                    </a:lnTo>
                    <a:lnTo>
                      <a:pt x="246" y="11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1" name="Freeform 596"/>
              <p:cNvSpPr>
                <a:spLocks/>
              </p:cNvSpPr>
              <p:nvPr/>
            </p:nvSpPr>
            <p:spPr bwMode="auto">
              <a:xfrm>
                <a:off x="3798" y="2296"/>
                <a:ext cx="100" cy="103"/>
              </a:xfrm>
              <a:custGeom>
                <a:avLst/>
                <a:gdLst>
                  <a:gd name="T0" fmla="*/ 100 w 301"/>
                  <a:gd name="T1" fmla="*/ 50 h 308"/>
                  <a:gd name="T2" fmla="*/ 100 w 301"/>
                  <a:gd name="T3" fmla="*/ 103 h 308"/>
                  <a:gd name="T4" fmla="*/ 0 w 301"/>
                  <a:gd name="T5" fmla="*/ 20 h 308"/>
                  <a:gd name="T6" fmla="*/ 38 w 301"/>
                  <a:gd name="T7" fmla="*/ 0 h 308"/>
                  <a:gd name="T8" fmla="*/ 100 w 301"/>
                  <a:gd name="T9" fmla="*/ 50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308"/>
                  <a:gd name="T17" fmla="*/ 301 w 301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308">
                    <a:moveTo>
                      <a:pt x="301" y="150"/>
                    </a:moveTo>
                    <a:lnTo>
                      <a:pt x="301" y="308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01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2" name="Freeform 597"/>
              <p:cNvSpPr>
                <a:spLocks/>
              </p:cNvSpPr>
              <p:nvPr/>
            </p:nvSpPr>
            <p:spPr bwMode="auto">
              <a:xfrm>
                <a:off x="3782" y="2306"/>
                <a:ext cx="116" cy="118"/>
              </a:xfrm>
              <a:custGeom>
                <a:avLst/>
                <a:gdLst>
                  <a:gd name="T0" fmla="*/ 116 w 350"/>
                  <a:gd name="T1" fmla="*/ 68 h 355"/>
                  <a:gd name="T2" fmla="*/ 116 w 350"/>
                  <a:gd name="T3" fmla="*/ 118 h 355"/>
                  <a:gd name="T4" fmla="*/ 0 w 350"/>
                  <a:gd name="T5" fmla="*/ 20 h 355"/>
                  <a:gd name="T6" fmla="*/ 34 w 350"/>
                  <a:gd name="T7" fmla="*/ 0 h 355"/>
                  <a:gd name="T8" fmla="*/ 116 w 350"/>
                  <a:gd name="T9" fmla="*/ 68 h 3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0"/>
                  <a:gd name="T16" fmla="*/ 0 h 355"/>
                  <a:gd name="T17" fmla="*/ 350 w 350"/>
                  <a:gd name="T18" fmla="*/ 355 h 3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0" h="355">
                    <a:moveTo>
                      <a:pt x="350" y="205"/>
                    </a:moveTo>
                    <a:lnTo>
                      <a:pt x="350" y="355"/>
                    </a:lnTo>
                    <a:lnTo>
                      <a:pt x="0" y="60"/>
                    </a:lnTo>
                    <a:lnTo>
                      <a:pt x="104" y="0"/>
                    </a:lnTo>
                    <a:lnTo>
                      <a:pt x="350" y="2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3" name="Freeform 598"/>
              <p:cNvSpPr>
                <a:spLocks/>
              </p:cNvSpPr>
              <p:nvPr/>
            </p:nvSpPr>
            <p:spPr bwMode="auto">
              <a:xfrm>
                <a:off x="3762" y="2316"/>
                <a:ext cx="136" cy="133"/>
              </a:xfrm>
              <a:custGeom>
                <a:avLst/>
                <a:gdLst>
                  <a:gd name="T0" fmla="*/ 136 w 410"/>
                  <a:gd name="T1" fmla="*/ 83 h 398"/>
                  <a:gd name="T2" fmla="*/ 136 w 410"/>
                  <a:gd name="T3" fmla="*/ 133 h 398"/>
                  <a:gd name="T4" fmla="*/ 0 w 410"/>
                  <a:gd name="T5" fmla="*/ 20 h 398"/>
                  <a:gd name="T6" fmla="*/ 36 w 410"/>
                  <a:gd name="T7" fmla="*/ 0 h 398"/>
                  <a:gd name="T8" fmla="*/ 136 w 410"/>
                  <a:gd name="T9" fmla="*/ 83 h 39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398"/>
                  <a:gd name="T17" fmla="*/ 410 w 410"/>
                  <a:gd name="T18" fmla="*/ 398 h 39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398">
                    <a:moveTo>
                      <a:pt x="410" y="248"/>
                    </a:moveTo>
                    <a:lnTo>
                      <a:pt x="410" y="398"/>
                    </a:lnTo>
                    <a:lnTo>
                      <a:pt x="0" y="60"/>
                    </a:lnTo>
                    <a:lnTo>
                      <a:pt x="109" y="0"/>
                    </a:lnTo>
                    <a:lnTo>
                      <a:pt x="410" y="248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4" name="Freeform 599"/>
              <p:cNvSpPr>
                <a:spLocks/>
              </p:cNvSpPr>
              <p:nvPr/>
            </p:nvSpPr>
            <p:spPr bwMode="auto">
              <a:xfrm>
                <a:off x="3746" y="2326"/>
                <a:ext cx="152" cy="149"/>
              </a:xfrm>
              <a:custGeom>
                <a:avLst/>
                <a:gdLst>
                  <a:gd name="T0" fmla="*/ 152 w 457"/>
                  <a:gd name="T1" fmla="*/ 98 h 447"/>
                  <a:gd name="T2" fmla="*/ 152 w 457"/>
                  <a:gd name="T3" fmla="*/ 149 h 447"/>
                  <a:gd name="T4" fmla="*/ 0 w 457"/>
                  <a:gd name="T5" fmla="*/ 20 h 447"/>
                  <a:gd name="T6" fmla="*/ 36 w 457"/>
                  <a:gd name="T7" fmla="*/ 0 h 447"/>
                  <a:gd name="T8" fmla="*/ 152 w 457"/>
                  <a:gd name="T9" fmla="*/ 98 h 4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7"/>
                  <a:gd name="T16" fmla="*/ 0 h 447"/>
                  <a:gd name="T17" fmla="*/ 457 w 457"/>
                  <a:gd name="T18" fmla="*/ 447 h 4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7" h="447">
                    <a:moveTo>
                      <a:pt x="457" y="295"/>
                    </a:moveTo>
                    <a:lnTo>
                      <a:pt x="457" y="447"/>
                    </a:lnTo>
                    <a:lnTo>
                      <a:pt x="0" y="60"/>
                    </a:lnTo>
                    <a:lnTo>
                      <a:pt x="107" y="0"/>
                    </a:lnTo>
                    <a:lnTo>
                      <a:pt x="457" y="295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5" name="Freeform 600"/>
              <p:cNvSpPr>
                <a:spLocks/>
              </p:cNvSpPr>
              <p:nvPr/>
            </p:nvSpPr>
            <p:spPr bwMode="auto">
              <a:xfrm>
                <a:off x="3726" y="2336"/>
                <a:ext cx="172" cy="151"/>
              </a:xfrm>
              <a:custGeom>
                <a:avLst/>
                <a:gdLst>
                  <a:gd name="T0" fmla="*/ 172 w 517"/>
                  <a:gd name="T1" fmla="*/ 113 h 452"/>
                  <a:gd name="T2" fmla="*/ 172 w 517"/>
                  <a:gd name="T3" fmla="*/ 139 h 452"/>
                  <a:gd name="T4" fmla="*/ 154 w 517"/>
                  <a:gd name="T5" fmla="*/ 151 h 452"/>
                  <a:gd name="T6" fmla="*/ 0 w 517"/>
                  <a:gd name="T7" fmla="*/ 22 h 452"/>
                  <a:gd name="T8" fmla="*/ 36 w 517"/>
                  <a:gd name="T9" fmla="*/ 0 h 452"/>
                  <a:gd name="T10" fmla="*/ 172 w 517"/>
                  <a:gd name="T11" fmla="*/ 113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7"/>
                  <a:gd name="T19" fmla="*/ 0 h 452"/>
                  <a:gd name="T20" fmla="*/ 517 w 517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7" h="452">
                    <a:moveTo>
                      <a:pt x="517" y="338"/>
                    </a:moveTo>
                    <a:lnTo>
                      <a:pt x="517" y="417"/>
                    </a:lnTo>
                    <a:lnTo>
                      <a:pt x="464" y="452"/>
                    </a:lnTo>
                    <a:lnTo>
                      <a:pt x="0" y="66"/>
                    </a:lnTo>
                    <a:lnTo>
                      <a:pt x="107" y="0"/>
                    </a:lnTo>
                    <a:lnTo>
                      <a:pt x="517" y="338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6" name="Freeform 601"/>
              <p:cNvSpPr>
                <a:spLocks/>
              </p:cNvSpPr>
              <p:nvPr/>
            </p:nvSpPr>
            <p:spPr bwMode="auto">
              <a:xfrm>
                <a:off x="3712" y="2346"/>
                <a:ext cx="186" cy="151"/>
              </a:xfrm>
              <a:custGeom>
                <a:avLst/>
                <a:gdLst>
                  <a:gd name="T0" fmla="*/ 186 w 560"/>
                  <a:gd name="T1" fmla="*/ 129 h 452"/>
                  <a:gd name="T2" fmla="*/ 152 w 560"/>
                  <a:gd name="T3" fmla="*/ 151 h 452"/>
                  <a:gd name="T4" fmla="*/ 0 w 560"/>
                  <a:gd name="T5" fmla="*/ 26 h 452"/>
                  <a:gd name="T6" fmla="*/ 0 w 560"/>
                  <a:gd name="T7" fmla="*/ 20 h 452"/>
                  <a:gd name="T8" fmla="*/ 34 w 560"/>
                  <a:gd name="T9" fmla="*/ 0 h 452"/>
                  <a:gd name="T10" fmla="*/ 186 w 560"/>
                  <a:gd name="T11" fmla="*/ 129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0"/>
                  <a:gd name="T19" fmla="*/ 0 h 452"/>
                  <a:gd name="T20" fmla="*/ 560 w 560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0" h="452">
                    <a:moveTo>
                      <a:pt x="560" y="387"/>
                    </a:moveTo>
                    <a:lnTo>
                      <a:pt x="458" y="452"/>
                    </a:lnTo>
                    <a:lnTo>
                      <a:pt x="0" y="79"/>
                    </a:lnTo>
                    <a:lnTo>
                      <a:pt x="0" y="60"/>
                    </a:lnTo>
                    <a:lnTo>
                      <a:pt x="103" y="0"/>
                    </a:lnTo>
                    <a:lnTo>
                      <a:pt x="560" y="387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7" name="Freeform 602"/>
              <p:cNvSpPr>
                <a:spLocks/>
              </p:cNvSpPr>
              <p:nvPr/>
            </p:nvSpPr>
            <p:spPr bwMode="auto">
              <a:xfrm>
                <a:off x="3712" y="2358"/>
                <a:ext cx="169" cy="149"/>
              </a:xfrm>
              <a:custGeom>
                <a:avLst/>
                <a:gdLst>
                  <a:gd name="T0" fmla="*/ 14 w 507"/>
                  <a:gd name="T1" fmla="*/ 0 h 446"/>
                  <a:gd name="T2" fmla="*/ 0 w 507"/>
                  <a:gd name="T3" fmla="*/ 8 h 446"/>
                  <a:gd name="T4" fmla="*/ 0 w 507"/>
                  <a:gd name="T5" fmla="*/ 38 h 446"/>
                  <a:gd name="T6" fmla="*/ 135 w 507"/>
                  <a:gd name="T7" fmla="*/ 149 h 446"/>
                  <a:gd name="T8" fmla="*/ 169 w 507"/>
                  <a:gd name="T9" fmla="*/ 129 h 446"/>
                  <a:gd name="T10" fmla="*/ 14 w 507"/>
                  <a:gd name="T11" fmla="*/ 0 h 4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7"/>
                  <a:gd name="T19" fmla="*/ 0 h 446"/>
                  <a:gd name="T20" fmla="*/ 507 w 507"/>
                  <a:gd name="T21" fmla="*/ 446 h 4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7" h="446">
                    <a:moveTo>
                      <a:pt x="43" y="0"/>
                    </a:moveTo>
                    <a:lnTo>
                      <a:pt x="0" y="24"/>
                    </a:lnTo>
                    <a:lnTo>
                      <a:pt x="0" y="115"/>
                    </a:lnTo>
                    <a:lnTo>
                      <a:pt x="404" y="446"/>
                    </a:lnTo>
                    <a:lnTo>
                      <a:pt x="507" y="386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8" name="Freeform 603"/>
              <p:cNvSpPr>
                <a:spLocks/>
              </p:cNvSpPr>
              <p:nvPr/>
            </p:nvSpPr>
            <p:spPr bwMode="auto">
              <a:xfrm>
                <a:off x="3712" y="2372"/>
                <a:ext cx="152" cy="145"/>
              </a:xfrm>
              <a:custGeom>
                <a:avLst/>
                <a:gdLst>
                  <a:gd name="T0" fmla="*/ 0 w 458"/>
                  <a:gd name="T1" fmla="*/ 50 h 433"/>
                  <a:gd name="T2" fmla="*/ 0 w 458"/>
                  <a:gd name="T3" fmla="*/ 0 h 433"/>
                  <a:gd name="T4" fmla="*/ 152 w 458"/>
                  <a:gd name="T5" fmla="*/ 125 h 433"/>
                  <a:gd name="T6" fmla="*/ 114 w 458"/>
                  <a:gd name="T7" fmla="*/ 145 h 433"/>
                  <a:gd name="T8" fmla="*/ 0 w 458"/>
                  <a:gd name="T9" fmla="*/ 50 h 4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8"/>
                  <a:gd name="T16" fmla="*/ 0 h 433"/>
                  <a:gd name="T17" fmla="*/ 458 w 458"/>
                  <a:gd name="T18" fmla="*/ 433 h 4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8" h="433">
                    <a:moveTo>
                      <a:pt x="0" y="150"/>
                    </a:moveTo>
                    <a:lnTo>
                      <a:pt x="0" y="0"/>
                    </a:lnTo>
                    <a:lnTo>
                      <a:pt x="458" y="373"/>
                    </a:lnTo>
                    <a:lnTo>
                      <a:pt x="344" y="43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9" name="Freeform 604"/>
              <p:cNvSpPr>
                <a:spLocks/>
              </p:cNvSpPr>
              <p:nvPr/>
            </p:nvSpPr>
            <p:spPr bwMode="auto">
              <a:xfrm>
                <a:off x="3712" y="2396"/>
                <a:ext cx="134" cy="131"/>
              </a:xfrm>
              <a:custGeom>
                <a:avLst/>
                <a:gdLst>
                  <a:gd name="T0" fmla="*/ 0 w 404"/>
                  <a:gd name="T1" fmla="*/ 51 h 391"/>
                  <a:gd name="T2" fmla="*/ 0 w 404"/>
                  <a:gd name="T3" fmla="*/ 0 h 391"/>
                  <a:gd name="T4" fmla="*/ 134 w 404"/>
                  <a:gd name="T5" fmla="*/ 111 h 391"/>
                  <a:gd name="T6" fmla="*/ 98 w 404"/>
                  <a:gd name="T7" fmla="*/ 131 h 391"/>
                  <a:gd name="T8" fmla="*/ 0 w 404"/>
                  <a:gd name="T9" fmla="*/ 51 h 3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4"/>
                  <a:gd name="T16" fmla="*/ 0 h 391"/>
                  <a:gd name="T17" fmla="*/ 404 w 404"/>
                  <a:gd name="T18" fmla="*/ 391 h 3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4" h="391">
                    <a:moveTo>
                      <a:pt x="0" y="151"/>
                    </a:moveTo>
                    <a:lnTo>
                      <a:pt x="0" y="0"/>
                    </a:lnTo>
                    <a:lnTo>
                      <a:pt x="404" y="331"/>
                    </a:lnTo>
                    <a:lnTo>
                      <a:pt x="295" y="391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0" name="Freeform 605"/>
              <p:cNvSpPr>
                <a:spLocks/>
              </p:cNvSpPr>
              <p:nvPr/>
            </p:nvSpPr>
            <p:spPr bwMode="auto">
              <a:xfrm>
                <a:off x="3712" y="2422"/>
                <a:ext cx="114" cy="115"/>
              </a:xfrm>
              <a:custGeom>
                <a:avLst/>
                <a:gdLst>
                  <a:gd name="T0" fmla="*/ 0 w 344"/>
                  <a:gd name="T1" fmla="*/ 50 h 343"/>
                  <a:gd name="T2" fmla="*/ 0 w 344"/>
                  <a:gd name="T3" fmla="*/ 0 h 343"/>
                  <a:gd name="T4" fmla="*/ 114 w 344"/>
                  <a:gd name="T5" fmla="*/ 95 h 343"/>
                  <a:gd name="T6" fmla="*/ 80 w 344"/>
                  <a:gd name="T7" fmla="*/ 115 h 343"/>
                  <a:gd name="T8" fmla="*/ 0 w 344"/>
                  <a:gd name="T9" fmla="*/ 50 h 3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4"/>
                  <a:gd name="T16" fmla="*/ 0 h 343"/>
                  <a:gd name="T17" fmla="*/ 344 w 344"/>
                  <a:gd name="T18" fmla="*/ 343 h 3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4" h="343">
                    <a:moveTo>
                      <a:pt x="0" y="150"/>
                    </a:moveTo>
                    <a:lnTo>
                      <a:pt x="0" y="0"/>
                    </a:lnTo>
                    <a:lnTo>
                      <a:pt x="344" y="283"/>
                    </a:lnTo>
                    <a:lnTo>
                      <a:pt x="240" y="34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1" name="Freeform 606"/>
              <p:cNvSpPr>
                <a:spLocks/>
              </p:cNvSpPr>
              <p:nvPr/>
            </p:nvSpPr>
            <p:spPr bwMode="auto">
              <a:xfrm>
                <a:off x="3712" y="2447"/>
                <a:ext cx="98" cy="102"/>
              </a:xfrm>
              <a:custGeom>
                <a:avLst/>
                <a:gdLst>
                  <a:gd name="T0" fmla="*/ 0 w 295"/>
                  <a:gd name="T1" fmla="*/ 52 h 306"/>
                  <a:gd name="T2" fmla="*/ 0 w 295"/>
                  <a:gd name="T3" fmla="*/ 0 h 306"/>
                  <a:gd name="T4" fmla="*/ 98 w 295"/>
                  <a:gd name="T5" fmla="*/ 80 h 306"/>
                  <a:gd name="T6" fmla="*/ 60 w 295"/>
                  <a:gd name="T7" fmla="*/ 102 h 306"/>
                  <a:gd name="T8" fmla="*/ 0 w 295"/>
                  <a:gd name="T9" fmla="*/ 52 h 3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5"/>
                  <a:gd name="T16" fmla="*/ 0 h 306"/>
                  <a:gd name="T17" fmla="*/ 295 w 295"/>
                  <a:gd name="T18" fmla="*/ 306 h 3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5" h="306">
                    <a:moveTo>
                      <a:pt x="0" y="156"/>
                    </a:moveTo>
                    <a:lnTo>
                      <a:pt x="0" y="0"/>
                    </a:lnTo>
                    <a:lnTo>
                      <a:pt x="295" y="240"/>
                    </a:lnTo>
                    <a:lnTo>
                      <a:pt x="180" y="306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2" name="Freeform 607"/>
              <p:cNvSpPr>
                <a:spLocks/>
              </p:cNvSpPr>
              <p:nvPr/>
            </p:nvSpPr>
            <p:spPr bwMode="auto">
              <a:xfrm>
                <a:off x="3712" y="2472"/>
                <a:ext cx="80" cy="87"/>
              </a:xfrm>
              <a:custGeom>
                <a:avLst/>
                <a:gdLst>
                  <a:gd name="T0" fmla="*/ 0 w 240"/>
                  <a:gd name="T1" fmla="*/ 51 h 259"/>
                  <a:gd name="T2" fmla="*/ 0 w 240"/>
                  <a:gd name="T3" fmla="*/ 0 h 259"/>
                  <a:gd name="T4" fmla="*/ 80 w 240"/>
                  <a:gd name="T5" fmla="*/ 65 h 259"/>
                  <a:gd name="T6" fmla="*/ 44 w 240"/>
                  <a:gd name="T7" fmla="*/ 87 h 259"/>
                  <a:gd name="T8" fmla="*/ 0 w 240"/>
                  <a:gd name="T9" fmla="*/ 51 h 2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0"/>
                  <a:gd name="T16" fmla="*/ 0 h 259"/>
                  <a:gd name="T17" fmla="*/ 240 w 240"/>
                  <a:gd name="T18" fmla="*/ 259 h 2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0" h="259">
                    <a:moveTo>
                      <a:pt x="0" y="152"/>
                    </a:moveTo>
                    <a:lnTo>
                      <a:pt x="0" y="0"/>
                    </a:lnTo>
                    <a:lnTo>
                      <a:pt x="240" y="193"/>
                    </a:lnTo>
                    <a:lnTo>
                      <a:pt x="133" y="259"/>
                    </a:lnTo>
                    <a:lnTo>
                      <a:pt x="0" y="15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3" name="Freeform 608"/>
              <p:cNvSpPr>
                <a:spLocks/>
              </p:cNvSpPr>
              <p:nvPr/>
            </p:nvSpPr>
            <p:spPr bwMode="auto">
              <a:xfrm>
                <a:off x="3712" y="2499"/>
                <a:ext cx="60" cy="70"/>
              </a:xfrm>
              <a:custGeom>
                <a:avLst/>
                <a:gdLst>
                  <a:gd name="T0" fmla="*/ 0 w 180"/>
                  <a:gd name="T1" fmla="*/ 50 h 210"/>
                  <a:gd name="T2" fmla="*/ 0 w 180"/>
                  <a:gd name="T3" fmla="*/ 0 h 210"/>
                  <a:gd name="T4" fmla="*/ 60 w 180"/>
                  <a:gd name="T5" fmla="*/ 50 h 210"/>
                  <a:gd name="T6" fmla="*/ 26 w 180"/>
                  <a:gd name="T7" fmla="*/ 70 h 210"/>
                  <a:gd name="T8" fmla="*/ 0 w 180"/>
                  <a:gd name="T9" fmla="*/ 5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0"/>
                  <a:gd name="T16" fmla="*/ 0 h 210"/>
                  <a:gd name="T17" fmla="*/ 180 w 180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0" h="210">
                    <a:moveTo>
                      <a:pt x="0" y="150"/>
                    </a:moveTo>
                    <a:lnTo>
                      <a:pt x="0" y="0"/>
                    </a:lnTo>
                    <a:lnTo>
                      <a:pt x="180" y="150"/>
                    </a:lnTo>
                    <a:lnTo>
                      <a:pt x="79" y="21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4" name="Freeform 609"/>
              <p:cNvSpPr>
                <a:spLocks/>
              </p:cNvSpPr>
              <p:nvPr/>
            </p:nvSpPr>
            <p:spPr bwMode="auto">
              <a:xfrm>
                <a:off x="3712" y="2523"/>
                <a:ext cx="44" cy="56"/>
              </a:xfrm>
              <a:custGeom>
                <a:avLst/>
                <a:gdLst>
                  <a:gd name="T0" fmla="*/ 0 w 133"/>
                  <a:gd name="T1" fmla="*/ 50 h 167"/>
                  <a:gd name="T2" fmla="*/ 0 w 133"/>
                  <a:gd name="T3" fmla="*/ 0 h 167"/>
                  <a:gd name="T4" fmla="*/ 44 w 133"/>
                  <a:gd name="T5" fmla="*/ 36 h 167"/>
                  <a:gd name="T6" fmla="*/ 8 w 133"/>
                  <a:gd name="T7" fmla="*/ 56 h 167"/>
                  <a:gd name="T8" fmla="*/ 0 w 133"/>
                  <a:gd name="T9" fmla="*/ 5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3"/>
                  <a:gd name="T16" fmla="*/ 0 h 167"/>
                  <a:gd name="T17" fmla="*/ 133 w 133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3" h="167">
                    <a:moveTo>
                      <a:pt x="0" y="150"/>
                    </a:moveTo>
                    <a:lnTo>
                      <a:pt x="0" y="0"/>
                    </a:lnTo>
                    <a:lnTo>
                      <a:pt x="133" y="107"/>
                    </a:lnTo>
                    <a:lnTo>
                      <a:pt x="24" y="167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5" name="Freeform 610"/>
              <p:cNvSpPr>
                <a:spLocks/>
              </p:cNvSpPr>
              <p:nvPr/>
            </p:nvSpPr>
            <p:spPr bwMode="auto">
              <a:xfrm>
                <a:off x="3712" y="2549"/>
                <a:ext cx="26" cy="34"/>
              </a:xfrm>
              <a:custGeom>
                <a:avLst/>
                <a:gdLst>
                  <a:gd name="T0" fmla="*/ 0 w 79"/>
                  <a:gd name="T1" fmla="*/ 0 h 103"/>
                  <a:gd name="T2" fmla="*/ 0 w 79"/>
                  <a:gd name="T3" fmla="*/ 34 h 103"/>
                  <a:gd name="T4" fmla="*/ 26 w 79"/>
                  <a:gd name="T5" fmla="*/ 20 h 103"/>
                  <a:gd name="T6" fmla="*/ 0 w 79"/>
                  <a:gd name="T7" fmla="*/ 0 h 1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03"/>
                  <a:gd name="T14" fmla="*/ 79 w 79"/>
                  <a:gd name="T15" fmla="*/ 103 h 1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03">
                    <a:moveTo>
                      <a:pt x="0" y="0"/>
                    </a:moveTo>
                    <a:lnTo>
                      <a:pt x="0" y="103"/>
                    </a:lnTo>
                    <a:lnTo>
                      <a:pt x="79" y="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6" name="Freeform 611"/>
              <p:cNvSpPr>
                <a:spLocks/>
              </p:cNvSpPr>
              <p:nvPr/>
            </p:nvSpPr>
            <p:spPr bwMode="auto">
              <a:xfrm>
                <a:off x="3712" y="2573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0 h 30"/>
                  <a:gd name="T4" fmla="*/ 8 w 24"/>
                  <a:gd name="T5" fmla="*/ 6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7" name="Freeform 612"/>
              <p:cNvSpPr>
                <a:spLocks/>
              </p:cNvSpPr>
              <p:nvPr/>
            </p:nvSpPr>
            <p:spPr bwMode="auto">
              <a:xfrm>
                <a:off x="3710" y="2581"/>
                <a:ext cx="5" cy="6"/>
              </a:xfrm>
              <a:custGeom>
                <a:avLst/>
                <a:gdLst>
                  <a:gd name="T0" fmla="*/ 0 w 17"/>
                  <a:gd name="T1" fmla="*/ 6 h 17"/>
                  <a:gd name="T2" fmla="*/ 2 w 17"/>
                  <a:gd name="T3" fmla="*/ 6 h 17"/>
                  <a:gd name="T4" fmla="*/ 3 w 17"/>
                  <a:gd name="T5" fmla="*/ 4 h 17"/>
                  <a:gd name="T6" fmla="*/ 5 w 17"/>
                  <a:gd name="T7" fmla="*/ 2 h 17"/>
                  <a:gd name="T8" fmla="*/ 3 w 17"/>
                  <a:gd name="T9" fmla="*/ 0 h 17"/>
                  <a:gd name="T10" fmla="*/ 0 w 1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0" y="17"/>
                    </a:moveTo>
                    <a:lnTo>
                      <a:pt x="6" y="17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8" name="Freeform 613"/>
              <p:cNvSpPr>
                <a:spLocks/>
              </p:cNvSpPr>
              <p:nvPr/>
            </p:nvSpPr>
            <p:spPr bwMode="auto">
              <a:xfrm>
                <a:off x="3695" y="2573"/>
                <a:ext cx="18" cy="14"/>
              </a:xfrm>
              <a:custGeom>
                <a:avLst/>
                <a:gdLst>
                  <a:gd name="T0" fmla="*/ 2 w 54"/>
                  <a:gd name="T1" fmla="*/ 2 h 42"/>
                  <a:gd name="T2" fmla="*/ 0 w 54"/>
                  <a:gd name="T3" fmla="*/ 6 h 42"/>
                  <a:gd name="T4" fmla="*/ 14 w 54"/>
                  <a:gd name="T5" fmla="*/ 14 h 42"/>
                  <a:gd name="T6" fmla="*/ 18 w 54"/>
                  <a:gd name="T7" fmla="*/ 8 h 42"/>
                  <a:gd name="T8" fmla="*/ 4 w 54"/>
                  <a:gd name="T9" fmla="*/ 0 h 42"/>
                  <a:gd name="T10" fmla="*/ 2 w 54"/>
                  <a:gd name="T11" fmla="*/ 2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2"/>
                  <a:gd name="T20" fmla="*/ 54 w 54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2">
                    <a:moveTo>
                      <a:pt x="7" y="6"/>
                    </a:moveTo>
                    <a:lnTo>
                      <a:pt x="0" y="17"/>
                    </a:lnTo>
                    <a:lnTo>
                      <a:pt x="43" y="42"/>
                    </a:lnTo>
                    <a:lnTo>
                      <a:pt x="54" y="25"/>
                    </a:lnTo>
                    <a:lnTo>
                      <a:pt x="1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9" name="Freeform 614"/>
              <p:cNvSpPr>
                <a:spLocks/>
              </p:cNvSpPr>
              <p:nvPr/>
            </p:nvSpPr>
            <p:spPr bwMode="auto">
              <a:xfrm>
                <a:off x="3693" y="2573"/>
                <a:ext cx="7" cy="6"/>
              </a:xfrm>
              <a:custGeom>
                <a:avLst/>
                <a:gdLst>
                  <a:gd name="T0" fmla="*/ 7 w 19"/>
                  <a:gd name="T1" fmla="*/ 0 h 17"/>
                  <a:gd name="T2" fmla="*/ 2 w 19"/>
                  <a:gd name="T3" fmla="*/ 0 h 17"/>
                  <a:gd name="T4" fmla="*/ 0 w 19"/>
                  <a:gd name="T5" fmla="*/ 0 h 17"/>
                  <a:gd name="T6" fmla="*/ 0 w 19"/>
                  <a:gd name="T7" fmla="*/ 4 h 17"/>
                  <a:gd name="T8" fmla="*/ 2 w 19"/>
                  <a:gd name="T9" fmla="*/ 6 h 17"/>
                  <a:gd name="T10" fmla="*/ 7 w 1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19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0" name="Freeform 615"/>
              <p:cNvSpPr>
                <a:spLocks/>
              </p:cNvSpPr>
              <p:nvPr/>
            </p:nvSpPr>
            <p:spPr bwMode="auto">
              <a:xfrm>
                <a:off x="3710" y="2364"/>
                <a:ext cx="5" cy="6"/>
              </a:xfrm>
              <a:custGeom>
                <a:avLst/>
                <a:gdLst>
                  <a:gd name="T0" fmla="*/ 0 w 17"/>
                  <a:gd name="T1" fmla="*/ 6 h 18"/>
                  <a:gd name="T2" fmla="*/ 2 w 17"/>
                  <a:gd name="T3" fmla="*/ 6 h 18"/>
                  <a:gd name="T4" fmla="*/ 3 w 17"/>
                  <a:gd name="T5" fmla="*/ 4 h 18"/>
                  <a:gd name="T6" fmla="*/ 5 w 17"/>
                  <a:gd name="T7" fmla="*/ 2 h 18"/>
                  <a:gd name="T8" fmla="*/ 3 w 17"/>
                  <a:gd name="T9" fmla="*/ 0 h 18"/>
                  <a:gd name="T10" fmla="*/ 0 w 17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0" y="18"/>
                    </a:moveTo>
                    <a:lnTo>
                      <a:pt x="6" y="18"/>
                    </a:lnTo>
                    <a:lnTo>
                      <a:pt x="11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1" name="Freeform 616"/>
              <p:cNvSpPr>
                <a:spLocks/>
              </p:cNvSpPr>
              <p:nvPr/>
            </p:nvSpPr>
            <p:spPr bwMode="auto">
              <a:xfrm>
                <a:off x="3695" y="2356"/>
                <a:ext cx="18" cy="14"/>
              </a:xfrm>
              <a:custGeom>
                <a:avLst/>
                <a:gdLst>
                  <a:gd name="T0" fmla="*/ 2 w 54"/>
                  <a:gd name="T1" fmla="*/ 2 h 43"/>
                  <a:gd name="T2" fmla="*/ 0 w 54"/>
                  <a:gd name="T3" fmla="*/ 6 h 43"/>
                  <a:gd name="T4" fmla="*/ 14 w 54"/>
                  <a:gd name="T5" fmla="*/ 14 h 43"/>
                  <a:gd name="T6" fmla="*/ 18 w 54"/>
                  <a:gd name="T7" fmla="*/ 8 h 43"/>
                  <a:gd name="T8" fmla="*/ 4 w 54"/>
                  <a:gd name="T9" fmla="*/ 0 h 43"/>
                  <a:gd name="T10" fmla="*/ 2 w 54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"/>
                  <a:gd name="T19" fmla="*/ 0 h 43"/>
                  <a:gd name="T20" fmla="*/ 54 w 5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" h="43">
                    <a:moveTo>
                      <a:pt x="7" y="6"/>
                    </a:moveTo>
                    <a:lnTo>
                      <a:pt x="0" y="19"/>
                    </a:lnTo>
                    <a:lnTo>
                      <a:pt x="43" y="43"/>
                    </a:lnTo>
                    <a:lnTo>
                      <a:pt x="54" y="25"/>
                    </a:lnTo>
                    <a:lnTo>
                      <a:pt x="13" y="0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2" name="Freeform 617"/>
              <p:cNvSpPr>
                <a:spLocks/>
              </p:cNvSpPr>
              <p:nvPr/>
            </p:nvSpPr>
            <p:spPr bwMode="auto">
              <a:xfrm>
                <a:off x="3693" y="2356"/>
                <a:ext cx="7" cy="6"/>
              </a:xfrm>
              <a:custGeom>
                <a:avLst/>
                <a:gdLst>
                  <a:gd name="T0" fmla="*/ 7 w 19"/>
                  <a:gd name="T1" fmla="*/ 0 h 19"/>
                  <a:gd name="T2" fmla="*/ 2 w 19"/>
                  <a:gd name="T3" fmla="*/ 0 h 19"/>
                  <a:gd name="T4" fmla="*/ 0 w 19"/>
                  <a:gd name="T5" fmla="*/ 0 h 19"/>
                  <a:gd name="T6" fmla="*/ 0 w 19"/>
                  <a:gd name="T7" fmla="*/ 4 h 19"/>
                  <a:gd name="T8" fmla="*/ 2 w 19"/>
                  <a:gd name="T9" fmla="*/ 6 h 19"/>
                  <a:gd name="T10" fmla="*/ 7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3" name="Freeform 618"/>
              <p:cNvSpPr>
                <a:spLocks/>
              </p:cNvSpPr>
              <p:nvPr/>
            </p:nvSpPr>
            <p:spPr bwMode="auto">
              <a:xfrm>
                <a:off x="3693" y="2575"/>
                <a:ext cx="9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4 h 11"/>
                  <a:gd name="T4" fmla="*/ 5 w 25"/>
                  <a:gd name="T5" fmla="*/ 4 h 11"/>
                  <a:gd name="T6" fmla="*/ 7 w 25"/>
                  <a:gd name="T7" fmla="*/ 4 h 11"/>
                  <a:gd name="T8" fmla="*/ 9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4" name="Freeform 619"/>
              <p:cNvSpPr>
                <a:spLocks/>
              </p:cNvSpPr>
              <p:nvPr/>
            </p:nvSpPr>
            <p:spPr bwMode="auto">
              <a:xfrm>
                <a:off x="3693" y="2354"/>
                <a:ext cx="9" cy="221"/>
              </a:xfrm>
              <a:custGeom>
                <a:avLst/>
                <a:gdLst>
                  <a:gd name="T0" fmla="*/ 2 w 25"/>
                  <a:gd name="T1" fmla="*/ 2 h 662"/>
                  <a:gd name="T2" fmla="*/ 0 w 25"/>
                  <a:gd name="T3" fmla="*/ 4 h 662"/>
                  <a:gd name="T4" fmla="*/ 0 w 25"/>
                  <a:gd name="T5" fmla="*/ 221 h 662"/>
                  <a:gd name="T6" fmla="*/ 9 w 25"/>
                  <a:gd name="T7" fmla="*/ 221 h 662"/>
                  <a:gd name="T8" fmla="*/ 9 w 25"/>
                  <a:gd name="T9" fmla="*/ 4 h 662"/>
                  <a:gd name="T10" fmla="*/ 7 w 25"/>
                  <a:gd name="T11" fmla="*/ 8 h 662"/>
                  <a:gd name="T12" fmla="*/ 9 w 25"/>
                  <a:gd name="T13" fmla="*/ 4 h 662"/>
                  <a:gd name="T14" fmla="*/ 7 w 25"/>
                  <a:gd name="T15" fmla="*/ 2 h 662"/>
                  <a:gd name="T16" fmla="*/ 5 w 25"/>
                  <a:gd name="T17" fmla="*/ 0 h 662"/>
                  <a:gd name="T18" fmla="*/ 0 w 25"/>
                  <a:gd name="T19" fmla="*/ 2 h 662"/>
                  <a:gd name="T20" fmla="*/ 0 w 25"/>
                  <a:gd name="T21" fmla="*/ 4 h 662"/>
                  <a:gd name="T22" fmla="*/ 2 w 25"/>
                  <a:gd name="T23" fmla="*/ 2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2"/>
                  <a:gd name="T38" fmla="*/ 25 w 25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2">
                    <a:moveTo>
                      <a:pt x="6" y="5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5" y="662"/>
                    </a:lnTo>
                    <a:lnTo>
                      <a:pt x="25" y="11"/>
                    </a:lnTo>
                    <a:lnTo>
                      <a:pt x="19" y="24"/>
                    </a:lnTo>
                    <a:lnTo>
                      <a:pt x="25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5" name="Freeform 620"/>
              <p:cNvSpPr>
                <a:spLocks/>
              </p:cNvSpPr>
              <p:nvPr/>
            </p:nvSpPr>
            <p:spPr bwMode="auto">
              <a:xfrm>
                <a:off x="3695" y="2256"/>
                <a:ext cx="179" cy="106"/>
              </a:xfrm>
              <a:custGeom>
                <a:avLst/>
                <a:gdLst>
                  <a:gd name="T0" fmla="*/ 177 w 537"/>
                  <a:gd name="T1" fmla="*/ 2 h 319"/>
                  <a:gd name="T2" fmla="*/ 175 w 537"/>
                  <a:gd name="T3" fmla="*/ 0 h 319"/>
                  <a:gd name="T4" fmla="*/ 0 w 537"/>
                  <a:gd name="T5" fmla="*/ 100 h 319"/>
                  <a:gd name="T6" fmla="*/ 4 w 537"/>
                  <a:gd name="T7" fmla="*/ 106 h 319"/>
                  <a:gd name="T8" fmla="*/ 179 w 537"/>
                  <a:gd name="T9" fmla="*/ 6 h 319"/>
                  <a:gd name="T10" fmla="*/ 177 w 537"/>
                  <a:gd name="T11" fmla="*/ 2 h 3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7"/>
                  <a:gd name="T19" fmla="*/ 0 h 319"/>
                  <a:gd name="T20" fmla="*/ 537 w 537"/>
                  <a:gd name="T21" fmla="*/ 319 h 3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7" h="319">
                    <a:moveTo>
                      <a:pt x="532" y="6"/>
                    </a:moveTo>
                    <a:lnTo>
                      <a:pt x="526" y="0"/>
                    </a:lnTo>
                    <a:lnTo>
                      <a:pt x="0" y="300"/>
                    </a:lnTo>
                    <a:lnTo>
                      <a:pt x="13" y="319"/>
                    </a:lnTo>
                    <a:lnTo>
                      <a:pt x="537" y="17"/>
                    </a:lnTo>
                    <a:lnTo>
                      <a:pt x="532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6" name="Freeform 621"/>
              <p:cNvSpPr>
                <a:spLocks/>
              </p:cNvSpPr>
              <p:nvPr/>
            </p:nvSpPr>
            <p:spPr bwMode="auto">
              <a:xfrm>
                <a:off x="3871" y="2256"/>
                <a:ext cx="5" cy="6"/>
              </a:xfrm>
              <a:custGeom>
                <a:avLst/>
                <a:gdLst>
                  <a:gd name="T0" fmla="*/ 3 w 17"/>
                  <a:gd name="T1" fmla="*/ 6 h 17"/>
                  <a:gd name="T2" fmla="*/ 5 w 17"/>
                  <a:gd name="T3" fmla="*/ 4 h 17"/>
                  <a:gd name="T4" fmla="*/ 3 w 17"/>
                  <a:gd name="T5" fmla="*/ 0 h 17"/>
                  <a:gd name="T6" fmla="*/ 2 w 17"/>
                  <a:gd name="T7" fmla="*/ 0 h 17"/>
                  <a:gd name="T8" fmla="*/ 0 w 17"/>
                  <a:gd name="T9" fmla="*/ 0 h 17"/>
                  <a:gd name="T10" fmla="*/ 3 w 17"/>
                  <a:gd name="T11" fmla="*/ 6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7"/>
                  <a:gd name="T20" fmla="*/ 17 w 17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7">
                    <a:moveTo>
                      <a:pt x="11" y="17"/>
                    </a:moveTo>
                    <a:lnTo>
                      <a:pt x="17" y="11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7" name="Freeform 622"/>
              <p:cNvSpPr>
                <a:spLocks/>
              </p:cNvSpPr>
              <p:nvPr/>
            </p:nvSpPr>
            <p:spPr bwMode="auto">
              <a:xfrm>
                <a:off x="3708" y="2362"/>
                <a:ext cx="7" cy="4"/>
              </a:xfrm>
              <a:custGeom>
                <a:avLst/>
                <a:gdLst>
                  <a:gd name="T0" fmla="*/ 7 w 23"/>
                  <a:gd name="T1" fmla="*/ 4 h 11"/>
                  <a:gd name="T2" fmla="*/ 5 w 23"/>
                  <a:gd name="T3" fmla="*/ 2 h 11"/>
                  <a:gd name="T4" fmla="*/ 4 w 23"/>
                  <a:gd name="T5" fmla="*/ 0 h 11"/>
                  <a:gd name="T6" fmla="*/ 0 w 23"/>
                  <a:gd name="T7" fmla="*/ 2 h 11"/>
                  <a:gd name="T8" fmla="*/ 0 w 23"/>
                  <a:gd name="T9" fmla="*/ 4 h 11"/>
                  <a:gd name="T10" fmla="*/ 7 w 23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17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8" name="Freeform 623"/>
              <p:cNvSpPr>
                <a:spLocks/>
              </p:cNvSpPr>
              <p:nvPr/>
            </p:nvSpPr>
            <p:spPr bwMode="auto">
              <a:xfrm>
                <a:off x="3708" y="2366"/>
                <a:ext cx="7" cy="223"/>
              </a:xfrm>
              <a:custGeom>
                <a:avLst/>
                <a:gdLst>
                  <a:gd name="T0" fmla="*/ 2 w 23"/>
                  <a:gd name="T1" fmla="*/ 216 h 668"/>
                  <a:gd name="T2" fmla="*/ 7 w 23"/>
                  <a:gd name="T3" fmla="*/ 219 h 668"/>
                  <a:gd name="T4" fmla="*/ 7 w 23"/>
                  <a:gd name="T5" fmla="*/ 0 h 668"/>
                  <a:gd name="T6" fmla="*/ 0 w 23"/>
                  <a:gd name="T7" fmla="*/ 0 h 668"/>
                  <a:gd name="T8" fmla="*/ 0 w 23"/>
                  <a:gd name="T9" fmla="*/ 219 h 668"/>
                  <a:gd name="T10" fmla="*/ 5 w 23"/>
                  <a:gd name="T11" fmla="*/ 221 h 668"/>
                  <a:gd name="T12" fmla="*/ 0 w 23"/>
                  <a:gd name="T13" fmla="*/ 219 h 668"/>
                  <a:gd name="T14" fmla="*/ 0 w 23"/>
                  <a:gd name="T15" fmla="*/ 221 h 668"/>
                  <a:gd name="T16" fmla="*/ 4 w 23"/>
                  <a:gd name="T17" fmla="*/ 223 h 668"/>
                  <a:gd name="T18" fmla="*/ 5 w 23"/>
                  <a:gd name="T19" fmla="*/ 221 h 668"/>
                  <a:gd name="T20" fmla="*/ 7 w 23"/>
                  <a:gd name="T21" fmla="*/ 219 h 668"/>
                  <a:gd name="T22" fmla="*/ 2 w 23"/>
                  <a:gd name="T23" fmla="*/ 216 h 6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68"/>
                  <a:gd name="T38" fmla="*/ 23 w 23"/>
                  <a:gd name="T39" fmla="*/ 668 h 6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68">
                    <a:moveTo>
                      <a:pt x="6" y="646"/>
                    </a:moveTo>
                    <a:lnTo>
                      <a:pt x="23" y="657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657"/>
                    </a:lnTo>
                    <a:lnTo>
                      <a:pt x="17" y="663"/>
                    </a:lnTo>
                    <a:lnTo>
                      <a:pt x="0" y="657"/>
                    </a:lnTo>
                    <a:lnTo>
                      <a:pt x="0" y="663"/>
                    </a:lnTo>
                    <a:lnTo>
                      <a:pt x="12" y="668"/>
                    </a:lnTo>
                    <a:lnTo>
                      <a:pt x="17" y="663"/>
                    </a:lnTo>
                    <a:lnTo>
                      <a:pt x="23" y="657"/>
                    </a:lnTo>
                    <a:lnTo>
                      <a:pt x="6" y="6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825"/>
            <p:cNvGrpSpPr>
              <a:grpSpLocks/>
            </p:cNvGrpSpPr>
            <p:nvPr/>
          </p:nvGrpSpPr>
          <p:grpSpPr bwMode="auto">
            <a:xfrm>
              <a:off x="2779" y="1652"/>
              <a:ext cx="1475" cy="1393"/>
              <a:chOff x="2779" y="1652"/>
              <a:chExt cx="1475" cy="1393"/>
            </a:xfrm>
          </p:grpSpPr>
          <p:sp>
            <p:nvSpPr>
              <p:cNvPr id="27749" name="Freeform 625"/>
              <p:cNvSpPr>
                <a:spLocks/>
              </p:cNvSpPr>
              <p:nvPr/>
            </p:nvSpPr>
            <p:spPr bwMode="auto">
              <a:xfrm>
                <a:off x="3710" y="2472"/>
                <a:ext cx="191" cy="115"/>
              </a:xfrm>
              <a:custGeom>
                <a:avLst/>
                <a:gdLst>
                  <a:gd name="T0" fmla="*/ 189 w 573"/>
                  <a:gd name="T1" fmla="*/ 3 h 344"/>
                  <a:gd name="T2" fmla="*/ 187 w 573"/>
                  <a:gd name="T3" fmla="*/ 0 h 344"/>
                  <a:gd name="T4" fmla="*/ 0 w 573"/>
                  <a:gd name="T5" fmla="*/ 109 h 344"/>
                  <a:gd name="T6" fmla="*/ 4 w 573"/>
                  <a:gd name="T7" fmla="*/ 115 h 344"/>
                  <a:gd name="T8" fmla="*/ 191 w 573"/>
                  <a:gd name="T9" fmla="*/ 6 h 344"/>
                  <a:gd name="T10" fmla="*/ 189 w 573"/>
                  <a:gd name="T11" fmla="*/ 3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3"/>
                  <a:gd name="T19" fmla="*/ 0 h 344"/>
                  <a:gd name="T20" fmla="*/ 573 w 573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3" h="344">
                    <a:moveTo>
                      <a:pt x="566" y="8"/>
                    </a:moveTo>
                    <a:lnTo>
                      <a:pt x="560" y="0"/>
                    </a:lnTo>
                    <a:lnTo>
                      <a:pt x="0" y="327"/>
                    </a:lnTo>
                    <a:lnTo>
                      <a:pt x="11" y="344"/>
                    </a:lnTo>
                    <a:lnTo>
                      <a:pt x="573" y="19"/>
                    </a:lnTo>
                    <a:lnTo>
                      <a:pt x="56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0" name="Freeform 626"/>
              <p:cNvSpPr>
                <a:spLocks/>
              </p:cNvSpPr>
              <p:nvPr/>
            </p:nvSpPr>
            <p:spPr bwMode="auto">
              <a:xfrm>
                <a:off x="3896" y="2472"/>
                <a:ext cx="7" cy="7"/>
              </a:xfrm>
              <a:custGeom>
                <a:avLst/>
                <a:gdLst>
                  <a:gd name="T0" fmla="*/ 5 w 19"/>
                  <a:gd name="T1" fmla="*/ 7 h 19"/>
                  <a:gd name="T2" fmla="*/ 7 w 19"/>
                  <a:gd name="T3" fmla="*/ 5 h 19"/>
                  <a:gd name="T4" fmla="*/ 7 w 19"/>
                  <a:gd name="T5" fmla="*/ 0 h 19"/>
                  <a:gd name="T6" fmla="*/ 5 w 19"/>
                  <a:gd name="T7" fmla="*/ 0 h 19"/>
                  <a:gd name="T8" fmla="*/ 0 w 19"/>
                  <a:gd name="T9" fmla="*/ 0 h 19"/>
                  <a:gd name="T10" fmla="*/ 5 w 19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1" name="Freeform 627"/>
              <p:cNvSpPr>
                <a:spLocks/>
              </p:cNvSpPr>
              <p:nvPr/>
            </p:nvSpPr>
            <p:spPr bwMode="auto">
              <a:xfrm>
                <a:off x="3895" y="2477"/>
                <a:ext cx="8" cy="4"/>
              </a:xfrm>
              <a:custGeom>
                <a:avLst/>
                <a:gdLst>
                  <a:gd name="T0" fmla="*/ 0 w 24"/>
                  <a:gd name="T1" fmla="*/ 0 h 12"/>
                  <a:gd name="T2" fmla="*/ 0 w 24"/>
                  <a:gd name="T3" fmla="*/ 2 h 12"/>
                  <a:gd name="T4" fmla="*/ 4 w 24"/>
                  <a:gd name="T5" fmla="*/ 4 h 12"/>
                  <a:gd name="T6" fmla="*/ 6 w 24"/>
                  <a:gd name="T7" fmla="*/ 2 h 12"/>
                  <a:gd name="T8" fmla="*/ 8 w 24"/>
                  <a:gd name="T9" fmla="*/ 0 h 12"/>
                  <a:gd name="T10" fmla="*/ 0 w 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0" y="0"/>
                    </a:moveTo>
                    <a:lnTo>
                      <a:pt x="0" y="6"/>
                    </a:lnTo>
                    <a:lnTo>
                      <a:pt x="11" y="12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2" name="Freeform 628"/>
              <p:cNvSpPr>
                <a:spLocks/>
              </p:cNvSpPr>
              <p:nvPr/>
            </p:nvSpPr>
            <p:spPr bwMode="auto">
              <a:xfrm>
                <a:off x="3895" y="2256"/>
                <a:ext cx="8" cy="221"/>
              </a:xfrm>
              <a:custGeom>
                <a:avLst/>
                <a:gdLst>
                  <a:gd name="T0" fmla="*/ 6 w 24"/>
                  <a:gd name="T1" fmla="*/ 6 h 662"/>
                  <a:gd name="T2" fmla="*/ 0 w 24"/>
                  <a:gd name="T3" fmla="*/ 4 h 662"/>
                  <a:gd name="T4" fmla="*/ 0 w 24"/>
                  <a:gd name="T5" fmla="*/ 221 h 662"/>
                  <a:gd name="T6" fmla="*/ 8 w 24"/>
                  <a:gd name="T7" fmla="*/ 221 h 662"/>
                  <a:gd name="T8" fmla="*/ 8 w 24"/>
                  <a:gd name="T9" fmla="*/ 4 h 662"/>
                  <a:gd name="T10" fmla="*/ 2 w 24"/>
                  <a:gd name="T11" fmla="*/ 0 h 662"/>
                  <a:gd name="T12" fmla="*/ 8 w 24"/>
                  <a:gd name="T13" fmla="*/ 4 h 662"/>
                  <a:gd name="T14" fmla="*/ 6 w 24"/>
                  <a:gd name="T15" fmla="*/ 0 h 662"/>
                  <a:gd name="T16" fmla="*/ 4 w 24"/>
                  <a:gd name="T17" fmla="*/ 0 h 662"/>
                  <a:gd name="T18" fmla="*/ 0 w 24"/>
                  <a:gd name="T19" fmla="*/ 0 h 662"/>
                  <a:gd name="T20" fmla="*/ 0 w 24"/>
                  <a:gd name="T21" fmla="*/ 4 h 662"/>
                  <a:gd name="T22" fmla="*/ 6 w 24"/>
                  <a:gd name="T23" fmla="*/ 6 h 66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62"/>
                  <a:gd name="T38" fmla="*/ 24 w 24"/>
                  <a:gd name="T39" fmla="*/ 662 h 66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62">
                    <a:moveTo>
                      <a:pt x="18" y="17"/>
                    </a:moveTo>
                    <a:lnTo>
                      <a:pt x="0" y="11"/>
                    </a:lnTo>
                    <a:lnTo>
                      <a:pt x="0" y="662"/>
                    </a:lnTo>
                    <a:lnTo>
                      <a:pt x="24" y="662"/>
                    </a:lnTo>
                    <a:lnTo>
                      <a:pt x="24" y="11"/>
                    </a:lnTo>
                    <a:lnTo>
                      <a:pt x="5" y="0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8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3" name="Freeform 629"/>
              <p:cNvSpPr>
                <a:spLocks/>
              </p:cNvSpPr>
              <p:nvPr/>
            </p:nvSpPr>
            <p:spPr bwMode="auto">
              <a:xfrm>
                <a:off x="3710" y="2256"/>
                <a:ext cx="191" cy="114"/>
              </a:xfrm>
              <a:custGeom>
                <a:avLst/>
                <a:gdLst>
                  <a:gd name="T0" fmla="*/ 2 w 573"/>
                  <a:gd name="T1" fmla="*/ 110 h 343"/>
                  <a:gd name="T2" fmla="*/ 4 w 573"/>
                  <a:gd name="T3" fmla="*/ 114 h 343"/>
                  <a:gd name="T4" fmla="*/ 191 w 573"/>
                  <a:gd name="T5" fmla="*/ 6 h 343"/>
                  <a:gd name="T6" fmla="*/ 187 w 573"/>
                  <a:gd name="T7" fmla="*/ 0 h 343"/>
                  <a:gd name="T8" fmla="*/ 0 w 573"/>
                  <a:gd name="T9" fmla="*/ 108 h 343"/>
                  <a:gd name="T10" fmla="*/ 2 w 573"/>
                  <a:gd name="T11" fmla="*/ 110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73"/>
                  <a:gd name="T19" fmla="*/ 0 h 343"/>
                  <a:gd name="T20" fmla="*/ 573 w 573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73" h="343">
                    <a:moveTo>
                      <a:pt x="6" y="330"/>
                    </a:moveTo>
                    <a:lnTo>
                      <a:pt x="11" y="343"/>
                    </a:lnTo>
                    <a:lnTo>
                      <a:pt x="573" y="17"/>
                    </a:lnTo>
                    <a:lnTo>
                      <a:pt x="560" y="0"/>
                    </a:lnTo>
                    <a:lnTo>
                      <a:pt x="0" y="325"/>
                    </a:lnTo>
                    <a:lnTo>
                      <a:pt x="6" y="3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4" name="Freeform 630"/>
              <p:cNvSpPr>
                <a:spLocks/>
              </p:cNvSpPr>
              <p:nvPr/>
            </p:nvSpPr>
            <p:spPr bwMode="auto">
              <a:xfrm>
                <a:off x="3708" y="2364"/>
                <a:ext cx="5" cy="6"/>
              </a:xfrm>
              <a:custGeom>
                <a:avLst/>
                <a:gdLst>
                  <a:gd name="T0" fmla="*/ 2 w 17"/>
                  <a:gd name="T1" fmla="*/ 0 h 18"/>
                  <a:gd name="T2" fmla="*/ 0 w 17"/>
                  <a:gd name="T3" fmla="*/ 2 h 18"/>
                  <a:gd name="T4" fmla="*/ 0 w 17"/>
                  <a:gd name="T5" fmla="*/ 4 h 18"/>
                  <a:gd name="T6" fmla="*/ 2 w 17"/>
                  <a:gd name="T7" fmla="*/ 6 h 18"/>
                  <a:gd name="T8" fmla="*/ 5 w 17"/>
                  <a:gd name="T9" fmla="*/ 6 h 18"/>
                  <a:gd name="T10" fmla="*/ 2 w 17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8"/>
                  <a:gd name="T20" fmla="*/ 17 w 17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8">
                    <a:moveTo>
                      <a:pt x="6" y="0"/>
                    </a:moveTo>
                    <a:lnTo>
                      <a:pt x="0" y="5"/>
                    </a:lnTo>
                    <a:lnTo>
                      <a:pt x="0" y="11"/>
                    </a:lnTo>
                    <a:lnTo>
                      <a:pt x="6" y="18"/>
                    </a:lnTo>
                    <a:lnTo>
                      <a:pt x="17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5" name="Freeform 631"/>
              <p:cNvSpPr>
                <a:spLocks/>
              </p:cNvSpPr>
              <p:nvPr/>
            </p:nvSpPr>
            <p:spPr bwMode="auto">
              <a:xfrm>
                <a:off x="3708" y="2583"/>
                <a:ext cx="7" cy="4"/>
              </a:xfrm>
              <a:custGeom>
                <a:avLst/>
                <a:gdLst>
                  <a:gd name="T0" fmla="*/ 0 w 23"/>
                  <a:gd name="T1" fmla="*/ 0 h 12"/>
                  <a:gd name="T2" fmla="*/ 0 w 23"/>
                  <a:gd name="T3" fmla="*/ 4 h 12"/>
                  <a:gd name="T4" fmla="*/ 4 w 23"/>
                  <a:gd name="T5" fmla="*/ 4 h 12"/>
                  <a:gd name="T6" fmla="*/ 5 w 23"/>
                  <a:gd name="T7" fmla="*/ 4 h 12"/>
                  <a:gd name="T8" fmla="*/ 7 w 23"/>
                  <a:gd name="T9" fmla="*/ 0 h 12"/>
                  <a:gd name="T10" fmla="*/ 0 w 23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17" y="12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6" name="Freeform 632"/>
              <p:cNvSpPr>
                <a:spLocks/>
              </p:cNvSpPr>
              <p:nvPr/>
            </p:nvSpPr>
            <p:spPr bwMode="auto">
              <a:xfrm>
                <a:off x="3708" y="2366"/>
                <a:ext cx="7" cy="217"/>
              </a:xfrm>
              <a:custGeom>
                <a:avLst/>
                <a:gdLst>
                  <a:gd name="T0" fmla="*/ 4 w 23"/>
                  <a:gd name="T1" fmla="*/ 0 h 651"/>
                  <a:gd name="T2" fmla="*/ 0 w 23"/>
                  <a:gd name="T3" fmla="*/ 0 h 651"/>
                  <a:gd name="T4" fmla="*/ 0 w 23"/>
                  <a:gd name="T5" fmla="*/ 217 h 651"/>
                  <a:gd name="T6" fmla="*/ 7 w 23"/>
                  <a:gd name="T7" fmla="*/ 217 h 651"/>
                  <a:gd name="T8" fmla="*/ 7 w 23"/>
                  <a:gd name="T9" fmla="*/ 0 h 651"/>
                  <a:gd name="T10" fmla="*/ 4 w 23"/>
                  <a:gd name="T11" fmla="*/ 0 h 6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651"/>
                  <a:gd name="T20" fmla="*/ 23 w 23"/>
                  <a:gd name="T21" fmla="*/ 651 h 6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651">
                    <a:moveTo>
                      <a:pt x="12" y="0"/>
                    </a:moveTo>
                    <a:lnTo>
                      <a:pt x="0" y="0"/>
                    </a:lnTo>
                    <a:lnTo>
                      <a:pt x="0" y="651"/>
                    </a:lnTo>
                    <a:lnTo>
                      <a:pt x="23" y="651"/>
                    </a:lnTo>
                    <a:lnTo>
                      <a:pt x="23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7" name="Freeform 633"/>
              <p:cNvSpPr>
                <a:spLocks/>
              </p:cNvSpPr>
              <p:nvPr/>
            </p:nvSpPr>
            <p:spPr bwMode="auto">
              <a:xfrm>
                <a:off x="3708" y="2362"/>
                <a:ext cx="7" cy="4"/>
              </a:xfrm>
              <a:custGeom>
                <a:avLst/>
                <a:gdLst>
                  <a:gd name="T0" fmla="*/ 7 w 23"/>
                  <a:gd name="T1" fmla="*/ 4 h 11"/>
                  <a:gd name="T2" fmla="*/ 5 w 23"/>
                  <a:gd name="T3" fmla="*/ 0 h 11"/>
                  <a:gd name="T4" fmla="*/ 4 w 23"/>
                  <a:gd name="T5" fmla="*/ 0 h 11"/>
                  <a:gd name="T6" fmla="*/ 0 w 23"/>
                  <a:gd name="T7" fmla="*/ 0 h 11"/>
                  <a:gd name="T8" fmla="*/ 0 w 23"/>
                  <a:gd name="T9" fmla="*/ 4 h 11"/>
                  <a:gd name="T10" fmla="*/ 7 w 23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8" name="Freeform 634"/>
              <p:cNvSpPr>
                <a:spLocks/>
              </p:cNvSpPr>
              <p:nvPr/>
            </p:nvSpPr>
            <p:spPr bwMode="auto">
              <a:xfrm>
                <a:off x="3678" y="2882"/>
                <a:ext cx="24" cy="16"/>
              </a:xfrm>
              <a:custGeom>
                <a:avLst/>
                <a:gdLst>
                  <a:gd name="T0" fmla="*/ 0 w 72"/>
                  <a:gd name="T1" fmla="*/ 0 h 49"/>
                  <a:gd name="T2" fmla="*/ 2 w 72"/>
                  <a:gd name="T3" fmla="*/ 10 h 49"/>
                  <a:gd name="T4" fmla="*/ 8 w 72"/>
                  <a:gd name="T5" fmla="*/ 16 h 49"/>
                  <a:gd name="T6" fmla="*/ 18 w 72"/>
                  <a:gd name="T7" fmla="*/ 14 h 49"/>
                  <a:gd name="T8" fmla="*/ 24 w 72"/>
                  <a:gd name="T9" fmla="*/ 6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23" y="49"/>
                    </a:lnTo>
                    <a:lnTo>
                      <a:pt x="53" y="42"/>
                    </a:lnTo>
                    <a:lnTo>
                      <a:pt x="72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9" name="Freeform 635"/>
              <p:cNvSpPr>
                <a:spLocks/>
              </p:cNvSpPr>
              <p:nvPr/>
            </p:nvSpPr>
            <p:spPr bwMode="auto">
              <a:xfrm>
                <a:off x="3678" y="2858"/>
                <a:ext cx="27" cy="30"/>
              </a:xfrm>
              <a:custGeom>
                <a:avLst/>
                <a:gdLst>
                  <a:gd name="T0" fmla="*/ 4 w 83"/>
                  <a:gd name="T1" fmla="*/ 0 h 90"/>
                  <a:gd name="T2" fmla="*/ 27 w 83"/>
                  <a:gd name="T3" fmla="*/ 6 h 90"/>
                  <a:gd name="T4" fmla="*/ 23 w 83"/>
                  <a:gd name="T5" fmla="*/ 30 h 90"/>
                  <a:gd name="T6" fmla="*/ 0 w 83"/>
                  <a:gd name="T7" fmla="*/ 24 h 90"/>
                  <a:gd name="T8" fmla="*/ 4 w 83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90"/>
                  <a:gd name="T17" fmla="*/ 83 w 83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90">
                    <a:moveTo>
                      <a:pt x="11" y="0"/>
                    </a:moveTo>
                    <a:lnTo>
                      <a:pt x="83" y="19"/>
                    </a:lnTo>
                    <a:lnTo>
                      <a:pt x="72" y="90"/>
                    </a:lnTo>
                    <a:lnTo>
                      <a:pt x="0" y="7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0" name="Freeform 636"/>
              <p:cNvSpPr>
                <a:spLocks/>
              </p:cNvSpPr>
              <p:nvPr/>
            </p:nvSpPr>
            <p:spPr bwMode="auto">
              <a:xfrm>
                <a:off x="3681" y="2850"/>
                <a:ext cx="24" cy="14"/>
              </a:xfrm>
              <a:custGeom>
                <a:avLst/>
                <a:gdLst>
                  <a:gd name="T0" fmla="*/ 24 w 72"/>
                  <a:gd name="T1" fmla="*/ 14 h 42"/>
                  <a:gd name="T2" fmla="*/ 24 w 72"/>
                  <a:gd name="T3" fmla="*/ 4 h 42"/>
                  <a:gd name="T4" fmla="*/ 16 w 72"/>
                  <a:gd name="T5" fmla="*/ 0 h 42"/>
                  <a:gd name="T6" fmla="*/ 6 w 72"/>
                  <a:gd name="T7" fmla="*/ 0 h 42"/>
                  <a:gd name="T8" fmla="*/ 0 w 72"/>
                  <a:gd name="T9" fmla="*/ 8 h 42"/>
                  <a:gd name="T10" fmla="*/ 24 w 72"/>
                  <a:gd name="T11" fmla="*/ 1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2"/>
                  <a:gd name="T20" fmla="*/ 72 w 72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2">
                    <a:moveTo>
                      <a:pt x="72" y="42"/>
                    </a:moveTo>
                    <a:lnTo>
                      <a:pt x="72" y="12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0" y="23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1" name="Freeform 637"/>
              <p:cNvSpPr>
                <a:spLocks/>
              </p:cNvSpPr>
              <p:nvPr/>
            </p:nvSpPr>
            <p:spPr bwMode="auto">
              <a:xfrm>
                <a:off x="3693" y="2812"/>
                <a:ext cx="25" cy="16"/>
              </a:xfrm>
              <a:custGeom>
                <a:avLst/>
                <a:gdLst>
                  <a:gd name="T0" fmla="*/ 0 w 73"/>
                  <a:gd name="T1" fmla="*/ 0 h 47"/>
                  <a:gd name="T2" fmla="*/ 2 w 73"/>
                  <a:gd name="T3" fmla="*/ 10 h 47"/>
                  <a:gd name="T4" fmla="*/ 9 w 73"/>
                  <a:gd name="T5" fmla="*/ 16 h 47"/>
                  <a:gd name="T6" fmla="*/ 19 w 73"/>
                  <a:gd name="T7" fmla="*/ 14 h 47"/>
                  <a:gd name="T8" fmla="*/ 25 w 73"/>
                  <a:gd name="T9" fmla="*/ 6 h 47"/>
                  <a:gd name="T10" fmla="*/ 0 w 73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7"/>
                  <a:gd name="T20" fmla="*/ 73 w 73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7">
                    <a:moveTo>
                      <a:pt x="0" y="0"/>
                    </a:moveTo>
                    <a:lnTo>
                      <a:pt x="6" y="30"/>
                    </a:lnTo>
                    <a:lnTo>
                      <a:pt x="25" y="47"/>
                    </a:lnTo>
                    <a:lnTo>
                      <a:pt x="55" y="41"/>
                    </a:lnTo>
                    <a:lnTo>
                      <a:pt x="73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2" name="Freeform 638"/>
              <p:cNvSpPr>
                <a:spLocks/>
              </p:cNvSpPr>
              <p:nvPr/>
            </p:nvSpPr>
            <p:spPr bwMode="auto">
              <a:xfrm>
                <a:off x="3693" y="2788"/>
                <a:ext cx="31" cy="30"/>
              </a:xfrm>
              <a:custGeom>
                <a:avLst/>
                <a:gdLst>
                  <a:gd name="T0" fmla="*/ 4 w 91"/>
                  <a:gd name="T1" fmla="*/ 0 h 90"/>
                  <a:gd name="T2" fmla="*/ 31 w 91"/>
                  <a:gd name="T3" fmla="*/ 6 h 90"/>
                  <a:gd name="T4" fmla="*/ 25 w 91"/>
                  <a:gd name="T5" fmla="*/ 30 h 90"/>
                  <a:gd name="T6" fmla="*/ 0 w 91"/>
                  <a:gd name="T7" fmla="*/ 24 h 90"/>
                  <a:gd name="T8" fmla="*/ 4 w 91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0"/>
                  <a:gd name="T17" fmla="*/ 91 w 91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0">
                    <a:moveTo>
                      <a:pt x="13" y="0"/>
                    </a:moveTo>
                    <a:lnTo>
                      <a:pt x="91" y="18"/>
                    </a:lnTo>
                    <a:lnTo>
                      <a:pt x="73" y="90"/>
                    </a:lnTo>
                    <a:lnTo>
                      <a:pt x="0" y="73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3" name="Freeform 639"/>
              <p:cNvSpPr>
                <a:spLocks/>
              </p:cNvSpPr>
              <p:nvPr/>
            </p:nvSpPr>
            <p:spPr bwMode="auto">
              <a:xfrm>
                <a:off x="3698" y="2780"/>
                <a:ext cx="26" cy="14"/>
              </a:xfrm>
              <a:custGeom>
                <a:avLst/>
                <a:gdLst>
                  <a:gd name="T0" fmla="*/ 26 w 78"/>
                  <a:gd name="T1" fmla="*/ 14 h 42"/>
                  <a:gd name="T2" fmla="*/ 24 w 78"/>
                  <a:gd name="T3" fmla="*/ 4 h 42"/>
                  <a:gd name="T4" fmla="*/ 16 w 78"/>
                  <a:gd name="T5" fmla="*/ 0 h 42"/>
                  <a:gd name="T6" fmla="*/ 6 w 78"/>
                  <a:gd name="T7" fmla="*/ 0 h 42"/>
                  <a:gd name="T8" fmla="*/ 0 w 78"/>
                  <a:gd name="T9" fmla="*/ 8 h 42"/>
                  <a:gd name="T10" fmla="*/ 26 w 78"/>
                  <a:gd name="T11" fmla="*/ 1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2"/>
                  <a:gd name="T20" fmla="*/ 78 w 7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2">
                    <a:moveTo>
                      <a:pt x="78" y="42"/>
                    </a:moveTo>
                    <a:lnTo>
                      <a:pt x="72" y="12"/>
                    </a:lnTo>
                    <a:lnTo>
                      <a:pt x="47" y="0"/>
                    </a:lnTo>
                    <a:lnTo>
                      <a:pt x="17" y="0"/>
                    </a:lnTo>
                    <a:lnTo>
                      <a:pt x="0" y="24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4" name="Freeform 640"/>
              <p:cNvSpPr>
                <a:spLocks/>
              </p:cNvSpPr>
              <p:nvPr/>
            </p:nvSpPr>
            <p:spPr bwMode="auto">
              <a:xfrm>
                <a:off x="3710" y="2741"/>
                <a:ext cx="24" cy="17"/>
              </a:xfrm>
              <a:custGeom>
                <a:avLst/>
                <a:gdLst>
                  <a:gd name="T0" fmla="*/ 0 w 72"/>
                  <a:gd name="T1" fmla="*/ 0 h 49"/>
                  <a:gd name="T2" fmla="*/ 2 w 72"/>
                  <a:gd name="T3" fmla="*/ 10 h 49"/>
                  <a:gd name="T4" fmla="*/ 10 w 72"/>
                  <a:gd name="T5" fmla="*/ 17 h 49"/>
                  <a:gd name="T6" fmla="*/ 18 w 72"/>
                  <a:gd name="T7" fmla="*/ 15 h 49"/>
                  <a:gd name="T8" fmla="*/ 24 w 72"/>
                  <a:gd name="T9" fmla="*/ 7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30" y="49"/>
                    </a:lnTo>
                    <a:lnTo>
                      <a:pt x="54" y="43"/>
                    </a:lnTo>
                    <a:lnTo>
                      <a:pt x="7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5" name="Freeform 641"/>
              <p:cNvSpPr>
                <a:spLocks/>
              </p:cNvSpPr>
              <p:nvPr/>
            </p:nvSpPr>
            <p:spPr bwMode="auto">
              <a:xfrm>
                <a:off x="3710" y="2718"/>
                <a:ext cx="30" cy="30"/>
              </a:xfrm>
              <a:custGeom>
                <a:avLst/>
                <a:gdLst>
                  <a:gd name="T0" fmla="*/ 6 w 90"/>
                  <a:gd name="T1" fmla="*/ 0 h 90"/>
                  <a:gd name="T2" fmla="*/ 30 w 90"/>
                  <a:gd name="T3" fmla="*/ 6 h 90"/>
                  <a:gd name="T4" fmla="*/ 24 w 90"/>
                  <a:gd name="T5" fmla="*/ 30 h 90"/>
                  <a:gd name="T6" fmla="*/ 0 w 90"/>
                  <a:gd name="T7" fmla="*/ 24 h 90"/>
                  <a:gd name="T8" fmla="*/ 6 w 90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17" y="0"/>
                    </a:moveTo>
                    <a:lnTo>
                      <a:pt x="90" y="17"/>
                    </a:lnTo>
                    <a:lnTo>
                      <a:pt x="72" y="90"/>
                    </a:lnTo>
                    <a:lnTo>
                      <a:pt x="0" y="7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6" name="Freeform 642"/>
              <p:cNvSpPr>
                <a:spLocks/>
              </p:cNvSpPr>
              <p:nvPr/>
            </p:nvSpPr>
            <p:spPr bwMode="auto">
              <a:xfrm>
                <a:off x="3715" y="2709"/>
                <a:ext cx="25" cy="14"/>
              </a:xfrm>
              <a:custGeom>
                <a:avLst/>
                <a:gdLst>
                  <a:gd name="T0" fmla="*/ 25 w 73"/>
                  <a:gd name="T1" fmla="*/ 14 h 42"/>
                  <a:gd name="T2" fmla="*/ 25 w 73"/>
                  <a:gd name="T3" fmla="*/ 4 h 42"/>
                  <a:gd name="T4" fmla="*/ 17 w 73"/>
                  <a:gd name="T5" fmla="*/ 0 h 42"/>
                  <a:gd name="T6" fmla="*/ 7 w 73"/>
                  <a:gd name="T7" fmla="*/ 0 h 42"/>
                  <a:gd name="T8" fmla="*/ 0 w 73"/>
                  <a:gd name="T9" fmla="*/ 8 h 42"/>
                  <a:gd name="T10" fmla="*/ 25 w 73"/>
                  <a:gd name="T11" fmla="*/ 1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2"/>
                  <a:gd name="T20" fmla="*/ 73 w 73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2">
                    <a:moveTo>
                      <a:pt x="73" y="42"/>
                    </a:moveTo>
                    <a:lnTo>
                      <a:pt x="73" y="12"/>
                    </a:lnTo>
                    <a:lnTo>
                      <a:pt x="49" y="0"/>
                    </a:lnTo>
                    <a:lnTo>
                      <a:pt x="19" y="0"/>
                    </a:lnTo>
                    <a:lnTo>
                      <a:pt x="0" y="25"/>
                    </a:lnTo>
                    <a:lnTo>
                      <a:pt x="73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7" name="Freeform 643"/>
              <p:cNvSpPr>
                <a:spLocks/>
              </p:cNvSpPr>
              <p:nvPr/>
            </p:nvSpPr>
            <p:spPr bwMode="auto">
              <a:xfrm>
                <a:off x="3728" y="2671"/>
                <a:ext cx="24" cy="16"/>
              </a:xfrm>
              <a:custGeom>
                <a:avLst/>
                <a:gdLst>
                  <a:gd name="T0" fmla="*/ 0 w 72"/>
                  <a:gd name="T1" fmla="*/ 0 h 48"/>
                  <a:gd name="T2" fmla="*/ 2 w 72"/>
                  <a:gd name="T3" fmla="*/ 10 h 48"/>
                  <a:gd name="T4" fmla="*/ 10 w 72"/>
                  <a:gd name="T5" fmla="*/ 16 h 48"/>
                  <a:gd name="T6" fmla="*/ 18 w 72"/>
                  <a:gd name="T7" fmla="*/ 14 h 48"/>
                  <a:gd name="T8" fmla="*/ 24 w 72"/>
                  <a:gd name="T9" fmla="*/ 6 h 48"/>
                  <a:gd name="T10" fmla="*/ 0 w 72"/>
                  <a:gd name="T11" fmla="*/ 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8"/>
                  <a:gd name="T20" fmla="*/ 72 w 72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8">
                    <a:moveTo>
                      <a:pt x="0" y="0"/>
                    </a:moveTo>
                    <a:lnTo>
                      <a:pt x="6" y="30"/>
                    </a:lnTo>
                    <a:lnTo>
                      <a:pt x="31" y="48"/>
                    </a:lnTo>
                    <a:lnTo>
                      <a:pt x="55" y="41"/>
                    </a:lnTo>
                    <a:lnTo>
                      <a:pt x="7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8" name="Freeform 644"/>
              <p:cNvSpPr>
                <a:spLocks/>
              </p:cNvSpPr>
              <p:nvPr/>
            </p:nvSpPr>
            <p:spPr bwMode="auto">
              <a:xfrm>
                <a:off x="3728" y="2647"/>
                <a:ext cx="30" cy="30"/>
              </a:xfrm>
              <a:custGeom>
                <a:avLst/>
                <a:gdLst>
                  <a:gd name="T0" fmla="*/ 6 w 91"/>
                  <a:gd name="T1" fmla="*/ 0 h 91"/>
                  <a:gd name="T2" fmla="*/ 30 w 91"/>
                  <a:gd name="T3" fmla="*/ 6 h 91"/>
                  <a:gd name="T4" fmla="*/ 24 w 91"/>
                  <a:gd name="T5" fmla="*/ 30 h 91"/>
                  <a:gd name="T6" fmla="*/ 0 w 91"/>
                  <a:gd name="T7" fmla="*/ 24 h 91"/>
                  <a:gd name="T8" fmla="*/ 6 w 91"/>
                  <a:gd name="T9" fmla="*/ 0 h 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1"/>
                  <a:gd name="T16" fmla="*/ 0 h 91"/>
                  <a:gd name="T17" fmla="*/ 91 w 91"/>
                  <a:gd name="T18" fmla="*/ 91 h 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1" h="91">
                    <a:moveTo>
                      <a:pt x="18" y="0"/>
                    </a:moveTo>
                    <a:lnTo>
                      <a:pt x="91" y="18"/>
                    </a:lnTo>
                    <a:lnTo>
                      <a:pt x="72" y="91"/>
                    </a:lnTo>
                    <a:lnTo>
                      <a:pt x="0" y="73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9" name="Freeform 645"/>
              <p:cNvSpPr>
                <a:spLocks/>
              </p:cNvSpPr>
              <p:nvPr/>
            </p:nvSpPr>
            <p:spPr bwMode="auto">
              <a:xfrm>
                <a:off x="3734" y="2639"/>
                <a:ext cx="24" cy="14"/>
              </a:xfrm>
              <a:custGeom>
                <a:avLst/>
                <a:gdLst>
                  <a:gd name="T0" fmla="*/ 24 w 73"/>
                  <a:gd name="T1" fmla="*/ 14 h 41"/>
                  <a:gd name="T2" fmla="*/ 24 w 73"/>
                  <a:gd name="T3" fmla="*/ 4 h 41"/>
                  <a:gd name="T4" fmla="*/ 16 w 73"/>
                  <a:gd name="T5" fmla="*/ 0 h 41"/>
                  <a:gd name="T6" fmla="*/ 6 w 73"/>
                  <a:gd name="T7" fmla="*/ 0 h 41"/>
                  <a:gd name="T8" fmla="*/ 0 w 73"/>
                  <a:gd name="T9" fmla="*/ 8 h 41"/>
                  <a:gd name="T10" fmla="*/ 24 w 73"/>
                  <a:gd name="T11" fmla="*/ 14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1"/>
                  <a:gd name="T20" fmla="*/ 73 w 73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1">
                    <a:moveTo>
                      <a:pt x="73" y="41"/>
                    </a:moveTo>
                    <a:lnTo>
                      <a:pt x="73" y="11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23"/>
                    </a:lnTo>
                    <a:lnTo>
                      <a:pt x="73" y="4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0" name="Freeform 646"/>
              <p:cNvSpPr>
                <a:spLocks/>
              </p:cNvSpPr>
              <p:nvPr/>
            </p:nvSpPr>
            <p:spPr bwMode="auto">
              <a:xfrm>
                <a:off x="3746" y="2599"/>
                <a:ext cx="24" cy="16"/>
              </a:xfrm>
              <a:custGeom>
                <a:avLst/>
                <a:gdLst>
                  <a:gd name="T0" fmla="*/ 0 w 72"/>
                  <a:gd name="T1" fmla="*/ 0 h 49"/>
                  <a:gd name="T2" fmla="*/ 2 w 72"/>
                  <a:gd name="T3" fmla="*/ 10 h 49"/>
                  <a:gd name="T4" fmla="*/ 10 w 72"/>
                  <a:gd name="T5" fmla="*/ 16 h 49"/>
                  <a:gd name="T6" fmla="*/ 18 w 72"/>
                  <a:gd name="T7" fmla="*/ 16 h 49"/>
                  <a:gd name="T8" fmla="*/ 24 w 72"/>
                  <a:gd name="T9" fmla="*/ 6 h 49"/>
                  <a:gd name="T10" fmla="*/ 0 w 72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2"/>
                  <a:gd name="T19" fmla="*/ 0 h 49"/>
                  <a:gd name="T20" fmla="*/ 72 w 7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2" h="49">
                    <a:moveTo>
                      <a:pt x="0" y="0"/>
                    </a:moveTo>
                    <a:lnTo>
                      <a:pt x="6" y="30"/>
                    </a:lnTo>
                    <a:lnTo>
                      <a:pt x="30" y="49"/>
                    </a:lnTo>
                    <a:lnTo>
                      <a:pt x="53" y="49"/>
                    </a:lnTo>
                    <a:lnTo>
                      <a:pt x="72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1" name="Freeform 647"/>
              <p:cNvSpPr>
                <a:spLocks/>
              </p:cNvSpPr>
              <p:nvPr/>
            </p:nvSpPr>
            <p:spPr bwMode="auto">
              <a:xfrm>
                <a:off x="3746" y="2577"/>
                <a:ext cx="30" cy="28"/>
              </a:xfrm>
              <a:custGeom>
                <a:avLst/>
                <a:gdLst>
                  <a:gd name="T0" fmla="*/ 6 w 90"/>
                  <a:gd name="T1" fmla="*/ 0 h 84"/>
                  <a:gd name="T2" fmla="*/ 30 w 90"/>
                  <a:gd name="T3" fmla="*/ 6 h 84"/>
                  <a:gd name="T4" fmla="*/ 24 w 90"/>
                  <a:gd name="T5" fmla="*/ 28 h 84"/>
                  <a:gd name="T6" fmla="*/ 0 w 90"/>
                  <a:gd name="T7" fmla="*/ 22 h 84"/>
                  <a:gd name="T8" fmla="*/ 6 w 90"/>
                  <a:gd name="T9" fmla="*/ 0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84"/>
                  <a:gd name="T17" fmla="*/ 90 w 90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84">
                    <a:moveTo>
                      <a:pt x="17" y="0"/>
                    </a:moveTo>
                    <a:lnTo>
                      <a:pt x="90" y="18"/>
                    </a:lnTo>
                    <a:lnTo>
                      <a:pt x="72" y="84"/>
                    </a:lnTo>
                    <a:lnTo>
                      <a:pt x="0" y="6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2" name="Freeform 648"/>
              <p:cNvSpPr>
                <a:spLocks/>
              </p:cNvSpPr>
              <p:nvPr/>
            </p:nvSpPr>
            <p:spPr bwMode="auto">
              <a:xfrm>
                <a:off x="3752" y="2567"/>
                <a:ext cx="24" cy="16"/>
              </a:xfrm>
              <a:custGeom>
                <a:avLst/>
                <a:gdLst>
                  <a:gd name="T0" fmla="*/ 24 w 73"/>
                  <a:gd name="T1" fmla="*/ 16 h 48"/>
                  <a:gd name="T2" fmla="*/ 24 w 73"/>
                  <a:gd name="T3" fmla="*/ 6 h 48"/>
                  <a:gd name="T4" fmla="*/ 16 w 73"/>
                  <a:gd name="T5" fmla="*/ 0 h 48"/>
                  <a:gd name="T6" fmla="*/ 6 w 73"/>
                  <a:gd name="T7" fmla="*/ 2 h 48"/>
                  <a:gd name="T8" fmla="*/ 0 w 73"/>
                  <a:gd name="T9" fmla="*/ 10 h 48"/>
                  <a:gd name="T10" fmla="*/ 24 w 73"/>
                  <a:gd name="T11" fmla="*/ 16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8"/>
                  <a:gd name="T20" fmla="*/ 73 w 7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8">
                    <a:moveTo>
                      <a:pt x="73" y="48"/>
                    </a:moveTo>
                    <a:lnTo>
                      <a:pt x="73" y="18"/>
                    </a:lnTo>
                    <a:lnTo>
                      <a:pt x="49" y="0"/>
                    </a:lnTo>
                    <a:lnTo>
                      <a:pt x="19" y="5"/>
                    </a:lnTo>
                    <a:lnTo>
                      <a:pt x="0" y="30"/>
                    </a:lnTo>
                    <a:lnTo>
                      <a:pt x="73" y="4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3" name="Freeform 649"/>
              <p:cNvSpPr>
                <a:spLocks/>
              </p:cNvSpPr>
              <p:nvPr/>
            </p:nvSpPr>
            <p:spPr bwMode="auto">
              <a:xfrm>
                <a:off x="3764" y="2529"/>
                <a:ext cx="26" cy="14"/>
              </a:xfrm>
              <a:custGeom>
                <a:avLst/>
                <a:gdLst>
                  <a:gd name="T0" fmla="*/ 0 w 79"/>
                  <a:gd name="T1" fmla="*/ 0 h 43"/>
                  <a:gd name="T2" fmla="*/ 2 w 79"/>
                  <a:gd name="T3" fmla="*/ 10 h 43"/>
                  <a:gd name="T4" fmla="*/ 10 w 79"/>
                  <a:gd name="T5" fmla="*/ 14 h 43"/>
                  <a:gd name="T6" fmla="*/ 20 w 79"/>
                  <a:gd name="T7" fmla="*/ 14 h 43"/>
                  <a:gd name="T8" fmla="*/ 26 w 79"/>
                  <a:gd name="T9" fmla="*/ 6 h 43"/>
                  <a:gd name="T10" fmla="*/ 0 w 79"/>
                  <a:gd name="T11" fmla="*/ 0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"/>
                  <a:gd name="T19" fmla="*/ 0 h 43"/>
                  <a:gd name="T20" fmla="*/ 79 w 79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" h="43">
                    <a:moveTo>
                      <a:pt x="0" y="0"/>
                    </a:moveTo>
                    <a:lnTo>
                      <a:pt x="7" y="30"/>
                    </a:lnTo>
                    <a:lnTo>
                      <a:pt x="31" y="43"/>
                    </a:lnTo>
                    <a:lnTo>
                      <a:pt x="62" y="43"/>
                    </a:lnTo>
                    <a:lnTo>
                      <a:pt x="79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4" name="Freeform 650"/>
              <p:cNvSpPr>
                <a:spLocks/>
              </p:cNvSpPr>
              <p:nvPr/>
            </p:nvSpPr>
            <p:spPr bwMode="auto">
              <a:xfrm>
                <a:off x="3764" y="2505"/>
                <a:ext cx="32" cy="30"/>
              </a:xfrm>
              <a:custGeom>
                <a:avLst/>
                <a:gdLst>
                  <a:gd name="T0" fmla="*/ 6 w 97"/>
                  <a:gd name="T1" fmla="*/ 0 h 90"/>
                  <a:gd name="T2" fmla="*/ 32 w 97"/>
                  <a:gd name="T3" fmla="*/ 6 h 90"/>
                  <a:gd name="T4" fmla="*/ 26 w 97"/>
                  <a:gd name="T5" fmla="*/ 30 h 90"/>
                  <a:gd name="T6" fmla="*/ 0 w 97"/>
                  <a:gd name="T7" fmla="*/ 24 h 90"/>
                  <a:gd name="T8" fmla="*/ 6 w 97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90"/>
                  <a:gd name="T17" fmla="*/ 97 w 97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90">
                    <a:moveTo>
                      <a:pt x="19" y="0"/>
                    </a:moveTo>
                    <a:lnTo>
                      <a:pt x="97" y="17"/>
                    </a:lnTo>
                    <a:lnTo>
                      <a:pt x="79" y="90"/>
                    </a:lnTo>
                    <a:lnTo>
                      <a:pt x="0" y="7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5" name="Freeform 651"/>
              <p:cNvSpPr>
                <a:spLocks/>
              </p:cNvSpPr>
              <p:nvPr/>
            </p:nvSpPr>
            <p:spPr bwMode="auto">
              <a:xfrm>
                <a:off x="3770" y="2497"/>
                <a:ext cx="26" cy="14"/>
              </a:xfrm>
              <a:custGeom>
                <a:avLst/>
                <a:gdLst>
                  <a:gd name="T0" fmla="*/ 26 w 78"/>
                  <a:gd name="T1" fmla="*/ 14 h 42"/>
                  <a:gd name="T2" fmla="*/ 24 w 78"/>
                  <a:gd name="T3" fmla="*/ 4 h 42"/>
                  <a:gd name="T4" fmla="*/ 16 w 78"/>
                  <a:gd name="T5" fmla="*/ 0 h 42"/>
                  <a:gd name="T6" fmla="*/ 6 w 78"/>
                  <a:gd name="T7" fmla="*/ 0 h 42"/>
                  <a:gd name="T8" fmla="*/ 0 w 78"/>
                  <a:gd name="T9" fmla="*/ 8 h 42"/>
                  <a:gd name="T10" fmla="*/ 26 w 78"/>
                  <a:gd name="T11" fmla="*/ 14 h 4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8"/>
                  <a:gd name="T19" fmla="*/ 0 h 42"/>
                  <a:gd name="T20" fmla="*/ 78 w 78"/>
                  <a:gd name="T21" fmla="*/ 42 h 4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8" h="42">
                    <a:moveTo>
                      <a:pt x="78" y="42"/>
                    </a:moveTo>
                    <a:lnTo>
                      <a:pt x="73" y="12"/>
                    </a:lnTo>
                    <a:lnTo>
                      <a:pt x="48" y="0"/>
                    </a:lnTo>
                    <a:lnTo>
                      <a:pt x="18" y="0"/>
                    </a:lnTo>
                    <a:lnTo>
                      <a:pt x="0" y="25"/>
                    </a:lnTo>
                    <a:lnTo>
                      <a:pt x="78" y="4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6" name="Freeform 652"/>
              <p:cNvSpPr>
                <a:spLocks/>
              </p:cNvSpPr>
              <p:nvPr/>
            </p:nvSpPr>
            <p:spPr bwMode="auto">
              <a:xfrm>
                <a:off x="3784" y="2457"/>
                <a:ext cx="24" cy="15"/>
              </a:xfrm>
              <a:custGeom>
                <a:avLst/>
                <a:gdLst>
                  <a:gd name="T0" fmla="*/ 0 w 71"/>
                  <a:gd name="T1" fmla="*/ 0 h 47"/>
                  <a:gd name="T2" fmla="*/ 2 w 71"/>
                  <a:gd name="T3" fmla="*/ 10 h 47"/>
                  <a:gd name="T4" fmla="*/ 7 w 71"/>
                  <a:gd name="T5" fmla="*/ 15 h 47"/>
                  <a:gd name="T6" fmla="*/ 18 w 71"/>
                  <a:gd name="T7" fmla="*/ 13 h 47"/>
                  <a:gd name="T8" fmla="*/ 24 w 71"/>
                  <a:gd name="T9" fmla="*/ 5 h 47"/>
                  <a:gd name="T10" fmla="*/ 0 w 71"/>
                  <a:gd name="T11" fmla="*/ 0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"/>
                  <a:gd name="T19" fmla="*/ 0 h 47"/>
                  <a:gd name="T20" fmla="*/ 71 w 7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" h="47">
                    <a:moveTo>
                      <a:pt x="0" y="0"/>
                    </a:moveTo>
                    <a:lnTo>
                      <a:pt x="5" y="30"/>
                    </a:lnTo>
                    <a:lnTo>
                      <a:pt x="22" y="47"/>
                    </a:lnTo>
                    <a:lnTo>
                      <a:pt x="53" y="42"/>
                    </a:lnTo>
                    <a:lnTo>
                      <a:pt x="7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7" name="Freeform 653"/>
              <p:cNvSpPr>
                <a:spLocks/>
              </p:cNvSpPr>
              <p:nvPr/>
            </p:nvSpPr>
            <p:spPr bwMode="auto">
              <a:xfrm>
                <a:off x="3784" y="2432"/>
                <a:ext cx="30" cy="30"/>
              </a:xfrm>
              <a:custGeom>
                <a:avLst/>
                <a:gdLst>
                  <a:gd name="T0" fmla="*/ 6 w 90"/>
                  <a:gd name="T1" fmla="*/ 0 h 90"/>
                  <a:gd name="T2" fmla="*/ 30 w 90"/>
                  <a:gd name="T3" fmla="*/ 6 h 90"/>
                  <a:gd name="T4" fmla="*/ 24 w 90"/>
                  <a:gd name="T5" fmla="*/ 30 h 90"/>
                  <a:gd name="T6" fmla="*/ 0 w 90"/>
                  <a:gd name="T7" fmla="*/ 24 h 90"/>
                  <a:gd name="T8" fmla="*/ 6 w 90"/>
                  <a:gd name="T9" fmla="*/ 0 h 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90"/>
                  <a:gd name="T17" fmla="*/ 90 w 90"/>
                  <a:gd name="T18" fmla="*/ 90 h 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90">
                    <a:moveTo>
                      <a:pt x="17" y="0"/>
                    </a:moveTo>
                    <a:lnTo>
                      <a:pt x="90" y="19"/>
                    </a:lnTo>
                    <a:lnTo>
                      <a:pt x="71" y="90"/>
                    </a:lnTo>
                    <a:lnTo>
                      <a:pt x="0" y="73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8" name="Freeform 654"/>
              <p:cNvSpPr>
                <a:spLocks/>
              </p:cNvSpPr>
              <p:nvPr/>
            </p:nvSpPr>
            <p:spPr bwMode="auto">
              <a:xfrm>
                <a:off x="3790" y="2424"/>
                <a:ext cx="24" cy="15"/>
              </a:xfrm>
              <a:custGeom>
                <a:avLst/>
                <a:gdLst>
                  <a:gd name="T0" fmla="*/ 24 w 73"/>
                  <a:gd name="T1" fmla="*/ 15 h 43"/>
                  <a:gd name="T2" fmla="*/ 22 w 73"/>
                  <a:gd name="T3" fmla="*/ 5 h 43"/>
                  <a:gd name="T4" fmla="*/ 14 w 73"/>
                  <a:gd name="T5" fmla="*/ 0 h 43"/>
                  <a:gd name="T6" fmla="*/ 6 w 73"/>
                  <a:gd name="T7" fmla="*/ 0 h 43"/>
                  <a:gd name="T8" fmla="*/ 0 w 73"/>
                  <a:gd name="T9" fmla="*/ 8 h 43"/>
                  <a:gd name="T10" fmla="*/ 24 w 73"/>
                  <a:gd name="T11" fmla="*/ 15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3"/>
                  <a:gd name="T20" fmla="*/ 73 w 73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3">
                    <a:moveTo>
                      <a:pt x="73" y="43"/>
                    </a:moveTo>
                    <a:lnTo>
                      <a:pt x="67" y="13"/>
                    </a:lnTo>
                    <a:lnTo>
                      <a:pt x="43" y="0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73" y="4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9" name="Freeform 655"/>
              <p:cNvSpPr>
                <a:spLocks/>
              </p:cNvSpPr>
              <p:nvPr/>
            </p:nvSpPr>
            <p:spPr bwMode="auto">
              <a:xfrm>
                <a:off x="4242" y="2354"/>
                <a:ext cx="12" cy="24"/>
              </a:xfrm>
              <a:custGeom>
                <a:avLst/>
                <a:gdLst>
                  <a:gd name="T0" fmla="*/ 2 w 36"/>
                  <a:gd name="T1" fmla="*/ 24 h 71"/>
                  <a:gd name="T2" fmla="*/ 10 w 36"/>
                  <a:gd name="T3" fmla="*/ 20 h 71"/>
                  <a:gd name="T4" fmla="*/ 12 w 36"/>
                  <a:gd name="T5" fmla="*/ 12 h 71"/>
                  <a:gd name="T6" fmla="*/ 8 w 36"/>
                  <a:gd name="T7" fmla="*/ 4 h 71"/>
                  <a:gd name="T8" fmla="*/ 0 w 36"/>
                  <a:gd name="T9" fmla="*/ 0 h 71"/>
                  <a:gd name="T10" fmla="*/ 2 w 36"/>
                  <a:gd name="T11" fmla="*/ 24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1"/>
                  <a:gd name="T20" fmla="*/ 36 w 36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1">
                    <a:moveTo>
                      <a:pt x="6" y="71"/>
                    </a:moveTo>
                    <a:lnTo>
                      <a:pt x="30" y="60"/>
                    </a:lnTo>
                    <a:lnTo>
                      <a:pt x="36" y="35"/>
                    </a:lnTo>
                    <a:lnTo>
                      <a:pt x="24" y="11"/>
                    </a:lnTo>
                    <a:lnTo>
                      <a:pt x="0" y="0"/>
                    </a:lnTo>
                    <a:lnTo>
                      <a:pt x="6" y="7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0" name="Freeform 656"/>
              <p:cNvSpPr>
                <a:spLocks/>
              </p:cNvSpPr>
              <p:nvPr/>
            </p:nvSpPr>
            <p:spPr bwMode="auto">
              <a:xfrm>
                <a:off x="4218" y="2354"/>
                <a:ext cx="26" cy="26"/>
              </a:xfrm>
              <a:custGeom>
                <a:avLst/>
                <a:gdLst>
                  <a:gd name="T0" fmla="*/ 2 w 78"/>
                  <a:gd name="T1" fmla="*/ 26 h 78"/>
                  <a:gd name="T2" fmla="*/ 0 w 78"/>
                  <a:gd name="T3" fmla="*/ 2 h 78"/>
                  <a:gd name="T4" fmla="*/ 24 w 78"/>
                  <a:gd name="T5" fmla="*/ 0 h 78"/>
                  <a:gd name="T6" fmla="*/ 26 w 78"/>
                  <a:gd name="T7" fmla="*/ 24 h 78"/>
                  <a:gd name="T8" fmla="*/ 2 w 78"/>
                  <a:gd name="T9" fmla="*/ 2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8"/>
                  <a:gd name="T17" fmla="*/ 78 w 7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8">
                    <a:moveTo>
                      <a:pt x="6" y="78"/>
                    </a:moveTo>
                    <a:lnTo>
                      <a:pt x="0" y="5"/>
                    </a:lnTo>
                    <a:lnTo>
                      <a:pt x="72" y="0"/>
                    </a:lnTo>
                    <a:lnTo>
                      <a:pt x="78" y="71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1" name="Freeform 657"/>
              <p:cNvSpPr>
                <a:spLocks/>
              </p:cNvSpPr>
              <p:nvPr/>
            </p:nvSpPr>
            <p:spPr bwMode="auto">
              <a:xfrm>
                <a:off x="4206" y="2356"/>
                <a:ext cx="14" cy="24"/>
              </a:xfrm>
              <a:custGeom>
                <a:avLst/>
                <a:gdLst>
                  <a:gd name="T0" fmla="*/ 12 w 43"/>
                  <a:gd name="T1" fmla="*/ 0 h 73"/>
                  <a:gd name="T2" fmla="*/ 2 w 43"/>
                  <a:gd name="T3" fmla="*/ 4 h 73"/>
                  <a:gd name="T4" fmla="*/ 0 w 43"/>
                  <a:gd name="T5" fmla="*/ 14 h 73"/>
                  <a:gd name="T6" fmla="*/ 4 w 43"/>
                  <a:gd name="T7" fmla="*/ 22 h 73"/>
                  <a:gd name="T8" fmla="*/ 14 w 43"/>
                  <a:gd name="T9" fmla="*/ 24 h 73"/>
                  <a:gd name="T10" fmla="*/ 12 w 43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37" y="0"/>
                    </a:moveTo>
                    <a:lnTo>
                      <a:pt x="7" y="13"/>
                    </a:lnTo>
                    <a:lnTo>
                      <a:pt x="0" y="43"/>
                    </a:lnTo>
                    <a:lnTo>
                      <a:pt x="13" y="66"/>
                    </a:lnTo>
                    <a:lnTo>
                      <a:pt x="43" y="73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2" name="Freeform 658"/>
              <p:cNvSpPr>
                <a:spLocks/>
              </p:cNvSpPr>
              <p:nvPr/>
            </p:nvSpPr>
            <p:spPr bwMode="auto">
              <a:xfrm>
                <a:off x="4170" y="2362"/>
                <a:ext cx="14" cy="24"/>
              </a:xfrm>
              <a:custGeom>
                <a:avLst/>
                <a:gdLst>
                  <a:gd name="T0" fmla="*/ 2 w 41"/>
                  <a:gd name="T1" fmla="*/ 24 h 72"/>
                  <a:gd name="T2" fmla="*/ 12 w 41"/>
                  <a:gd name="T3" fmla="*/ 20 h 72"/>
                  <a:gd name="T4" fmla="*/ 14 w 41"/>
                  <a:gd name="T5" fmla="*/ 10 h 72"/>
                  <a:gd name="T6" fmla="*/ 10 w 41"/>
                  <a:gd name="T7" fmla="*/ 2 h 72"/>
                  <a:gd name="T8" fmla="*/ 0 w 41"/>
                  <a:gd name="T9" fmla="*/ 0 h 72"/>
                  <a:gd name="T10" fmla="*/ 2 w 41"/>
                  <a:gd name="T11" fmla="*/ 24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72"/>
                  <a:gd name="T20" fmla="*/ 41 w 41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72">
                    <a:moveTo>
                      <a:pt x="5" y="72"/>
                    </a:moveTo>
                    <a:lnTo>
                      <a:pt x="35" y="60"/>
                    </a:lnTo>
                    <a:lnTo>
                      <a:pt x="41" y="30"/>
                    </a:lnTo>
                    <a:lnTo>
                      <a:pt x="30" y="6"/>
                    </a:lnTo>
                    <a:lnTo>
                      <a:pt x="0" y="0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3" name="Freeform 659"/>
              <p:cNvSpPr>
                <a:spLocks/>
              </p:cNvSpPr>
              <p:nvPr/>
            </p:nvSpPr>
            <p:spPr bwMode="auto">
              <a:xfrm>
                <a:off x="4146" y="2362"/>
                <a:ext cx="26" cy="27"/>
              </a:xfrm>
              <a:custGeom>
                <a:avLst/>
                <a:gdLst>
                  <a:gd name="T0" fmla="*/ 2 w 78"/>
                  <a:gd name="T1" fmla="*/ 27 h 79"/>
                  <a:gd name="T2" fmla="*/ 0 w 78"/>
                  <a:gd name="T3" fmla="*/ 2 h 79"/>
                  <a:gd name="T4" fmla="*/ 24 w 78"/>
                  <a:gd name="T5" fmla="*/ 0 h 79"/>
                  <a:gd name="T6" fmla="*/ 26 w 78"/>
                  <a:gd name="T7" fmla="*/ 25 h 79"/>
                  <a:gd name="T8" fmla="*/ 2 w 78"/>
                  <a:gd name="T9" fmla="*/ 27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9"/>
                  <a:gd name="T17" fmla="*/ 78 w 7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9">
                    <a:moveTo>
                      <a:pt x="5" y="79"/>
                    </a:moveTo>
                    <a:lnTo>
                      <a:pt x="0" y="6"/>
                    </a:lnTo>
                    <a:lnTo>
                      <a:pt x="73" y="0"/>
                    </a:lnTo>
                    <a:lnTo>
                      <a:pt x="78" y="72"/>
                    </a:lnTo>
                    <a:lnTo>
                      <a:pt x="5" y="7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4" name="Freeform 660"/>
              <p:cNvSpPr>
                <a:spLocks/>
              </p:cNvSpPr>
              <p:nvPr/>
            </p:nvSpPr>
            <p:spPr bwMode="auto">
              <a:xfrm>
                <a:off x="4136" y="2364"/>
                <a:ext cx="12" cy="25"/>
              </a:xfrm>
              <a:custGeom>
                <a:avLst/>
                <a:gdLst>
                  <a:gd name="T0" fmla="*/ 10 w 36"/>
                  <a:gd name="T1" fmla="*/ 0 h 73"/>
                  <a:gd name="T2" fmla="*/ 2 w 36"/>
                  <a:gd name="T3" fmla="*/ 4 h 73"/>
                  <a:gd name="T4" fmla="*/ 0 w 36"/>
                  <a:gd name="T5" fmla="*/ 12 h 73"/>
                  <a:gd name="T6" fmla="*/ 4 w 36"/>
                  <a:gd name="T7" fmla="*/ 21 h 73"/>
                  <a:gd name="T8" fmla="*/ 12 w 36"/>
                  <a:gd name="T9" fmla="*/ 25 h 73"/>
                  <a:gd name="T10" fmla="*/ 10 w 36"/>
                  <a:gd name="T11" fmla="*/ 0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3"/>
                  <a:gd name="T20" fmla="*/ 36 w 36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3">
                    <a:moveTo>
                      <a:pt x="31" y="0"/>
                    </a:moveTo>
                    <a:lnTo>
                      <a:pt x="6" y="11"/>
                    </a:lnTo>
                    <a:lnTo>
                      <a:pt x="0" y="35"/>
                    </a:lnTo>
                    <a:lnTo>
                      <a:pt x="13" y="60"/>
                    </a:lnTo>
                    <a:lnTo>
                      <a:pt x="36" y="7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5" name="Freeform 661"/>
              <p:cNvSpPr>
                <a:spLocks/>
              </p:cNvSpPr>
              <p:nvPr/>
            </p:nvSpPr>
            <p:spPr bwMode="auto">
              <a:xfrm>
                <a:off x="4098" y="2368"/>
                <a:ext cx="14" cy="24"/>
              </a:xfrm>
              <a:custGeom>
                <a:avLst/>
                <a:gdLst>
                  <a:gd name="T0" fmla="*/ 2 w 43"/>
                  <a:gd name="T1" fmla="*/ 24 h 73"/>
                  <a:gd name="T2" fmla="*/ 12 w 43"/>
                  <a:gd name="T3" fmla="*/ 20 h 73"/>
                  <a:gd name="T4" fmla="*/ 14 w 43"/>
                  <a:gd name="T5" fmla="*/ 12 h 73"/>
                  <a:gd name="T6" fmla="*/ 10 w 43"/>
                  <a:gd name="T7" fmla="*/ 4 h 73"/>
                  <a:gd name="T8" fmla="*/ 0 w 43"/>
                  <a:gd name="T9" fmla="*/ 0 h 73"/>
                  <a:gd name="T10" fmla="*/ 2 w 43"/>
                  <a:gd name="T11" fmla="*/ 24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6" y="73"/>
                    </a:moveTo>
                    <a:lnTo>
                      <a:pt x="36" y="62"/>
                    </a:lnTo>
                    <a:lnTo>
                      <a:pt x="43" y="37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6" y="7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6" name="Freeform 662"/>
              <p:cNvSpPr>
                <a:spLocks/>
              </p:cNvSpPr>
              <p:nvPr/>
            </p:nvSpPr>
            <p:spPr bwMode="auto">
              <a:xfrm>
                <a:off x="4074" y="2368"/>
                <a:ext cx="26" cy="26"/>
              </a:xfrm>
              <a:custGeom>
                <a:avLst/>
                <a:gdLst>
                  <a:gd name="T0" fmla="*/ 2 w 78"/>
                  <a:gd name="T1" fmla="*/ 26 h 79"/>
                  <a:gd name="T2" fmla="*/ 0 w 78"/>
                  <a:gd name="T3" fmla="*/ 2 h 79"/>
                  <a:gd name="T4" fmla="*/ 24 w 78"/>
                  <a:gd name="T5" fmla="*/ 0 h 79"/>
                  <a:gd name="T6" fmla="*/ 26 w 78"/>
                  <a:gd name="T7" fmla="*/ 24 h 79"/>
                  <a:gd name="T8" fmla="*/ 2 w 78"/>
                  <a:gd name="T9" fmla="*/ 26 h 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9"/>
                  <a:gd name="T17" fmla="*/ 78 w 78"/>
                  <a:gd name="T18" fmla="*/ 79 h 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9">
                    <a:moveTo>
                      <a:pt x="6" y="79"/>
                    </a:moveTo>
                    <a:lnTo>
                      <a:pt x="0" y="7"/>
                    </a:lnTo>
                    <a:lnTo>
                      <a:pt x="72" y="0"/>
                    </a:lnTo>
                    <a:lnTo>
                      <a:pt x="78" y="73"/>
                    </a:lnTo>
                    <a:lnTo>
                      <a:pt x="6" y="79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7" name="Freeform 663"/>
              <p:cNvSpPr>
                <a:spLocks/>
              </p:cNvSpPr>
              <p:nvPr/>
            </p:nvSpPr>
            <p:spPr bwMode="auto">
              <a:xfrm>
                <a:off x="4061" y="2370"/>
                <a:ext cx="15" cy="24"/>
              </a:xfrm>
              <a:custGeom>
                <a:avLst/>
                <a:gdLst>
                  <a:gd name="T0" fmla="*/ 13 w 43"/>
                  <a:gd name="T1" fmla="*/ 0 h 72"/>
                  <a:gd name="T2" fmla="*/ 2 w 43"/>
                  <a:gd name="T3" fmla="*/ 4 h 72"/>
                  <a:gd name="T4" fmla="*/ 0 w 43"/>
                  <a:gd name="T5" fmla="*/ 14 h 72"/>
                  <a:gd name="T6" fmla="*/ 5 w 43"/>
                  <a:gd name="T7" fmla="*/ 22 h 72"/>
                  <a:gd name="T8" fmla="*/ 15 w 43"/>
                  <a:gd name="T9" fmla="*/ 24 h 72"/>
                  <a:gd name="T10" fmla="*/ 13 w 43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37" y="0"/>
                    </a:moveTo>
                    <a:lnTo>
                      <a:pt x="7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43" y="72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8" name="Freeform 664"/>
              <p:cNvSpPr>
                <a:spLocks/>
              </p:cNvSpPr>
              <p:nvPr/>
            </p:nvSpPr>
            <p:spPr bwMode="auto">
              <a:xfrm>
                <a:off x="4023" y="2376"/>
                <a:ext cx="14" cy="24"/>
              </a:xfrm>
              <a:custGeom>
                <a:avLst/>
                <a:gdLst>
                  <a:gd name="T0" fmla="*/ 2 w 43"/>
                  <a:gd name="T1" fmla="*/ 24 h 73"/>
                  <a:gd name="T2" fmla="*/ 12 w 43"/>
                  <a:gd name="T3" fmla="*/ 20 h 73"/>
                  <a:gd name="T4" fmla="*/ 14 w 43"/>
                  <a:gd name="T5" fmla="*/ 12 h 73"/>
                  <a:gd name="T6" fmla="*/ 10 w 43"/>
                  <a:gd name="T7" fmla="*/ 4 h 73"/>
                  <a:gd name="T8" fmla="*/ 0 w 43"/>
                  <a:gd name="T9" fmla="*/ 0 h 73"/>
                  <a:gd name="T10" fmla="*/ 2 w 43"/>
                  <a:gd name="T11" fmla="*/ 24 h 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3"/>
                  <a:gd name="T20" fmla="*/ 43 w 43"/>
                  <a:gd name="T21" fmla="*/ 73 h 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3">
                    <a:moveTo>
                      <a:pt x="7" y="73"/>
                    </a:moveTo>
                    <a:lnTo>
                      <a:pt x="37" y="61"/>
                    </a:lnTo>
                    <a:lnTo>
                      <a:pt x="43" y="38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7" y="73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9" name="Freeform 665"/>
              <p:cNvSpPr>
                <a:spLocks/>
              </p:cNvSpPr>
              <p:nvPr/>
            </p:nvSpPr>
            <p:spPr bwMode="auto">
              <a:xfrm>
                <a:off x="3999" y="2376"/>
                <a:ext cx="26" cy="28"/>
              </a:xfrm>
              <a:custGeom>
                <a:avLst/>
                <a:gdLst>
                  <a:gd name="T0" fmla="*/ 2 w 78"/>
                  <a:gd name="T1" fmla="*/ 28 h 85"/>
                  <a:gd name="T2" fmla="*/ 0 w 78"/>
                  <a:gd name="T3" fmla="*/ 4 h 85"/>
                  <a:gd name="T4" fmla="*/ 24 w 78"/>
                  <a:gd name="T5" fmla="*/ 0 h 85"/>
                  <a:gd name="T6" fmla="*/ 26 w 78"/>
                  <a:gd name="T7" fmla="*/ 24 h 85"/>
                  <a:gd name="T8" fmla="*/ 2 w 78"/>
                  <a:gd name="T9" fmla="*/ 28 h 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5"/>
                  <a:gd name="T17" fmla="*/ 78 w 78"/>
                  <a:gd name="T18" fmla="*/ 85 h 8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5">
                    <a:moveTo>
                      <a:pt x="5" y="85"/>
                    </a:moveTo>
                    <a:lnTo>
                      <a:pt x="0" y="13"/>
                    </a:lnTo>
                    <a:lnTo>
                      <a:pt x="71" y="0"/>
                    </a:lnTo>
                    <a:lnTo>
                      <a:pt x="78" y="73"/>
                    </a:lnTo>
                    <a:lnTo>
                      <a:pt x="5" y="8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0" name="Freeform 666"/>
              <p:cNvSpPr>
                <a:spLocks/>
              </p:cNvSpPr>
              <p:nvPr/>
            </p:nvSpPr>
            <p:spPr bwMode="auto">
              <a:xfrm>
                <a:off x="3989" y="2380"/>
                <a:ext cx="12" cy="24"/>
              </a:xfrm>
              <a:custGeom>
                <a:avLst/>
                <a:gdLst>
                  <a:gd name="T0" fmla="*/ 10 w 36"/>
                  <a:gd name="T1" fmla="*/ 0 h 72"/>
                  <a:gd name="T2" fmla="*/ 2 w 36"/>
                  <a:gd name="T3" fmla="*/ 4 h 72"/>
                  <a:gd name="T4" fmla="*/ 0 w 36"/>
                  <a:gd name="T5" fmla="*/ 12 h 72"/>
                  <a:gd name="T6" fmla="*/ 4 w 36"/>
                  <a:gd name="T7" fmla="*/ 20 h 72"/>
                  <a:gd name="T8" fmla="*/ 12 w 36"/>
                  <a:gd name="T9" fmla="*/ 24 h 72"/>
                  <a:gd name="T10" fmla="*/ 10 w 36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31" y="0"/>
                    </a:moveTo>
                    <a:lnTo>
                      <a:pt x="6" y="12"/>
                    </a:lnTo>
                    <a:lnTo>
                      <a:pt x="0" y="36"/>
                    </a:lnTo>
                    <a:lnTo>
                      <a:pt x="12" y="60"/>
                    </a:lnTo>
                    <a:lnTo>
                      <a:pt x="36" y="72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1" name="Freeform 667"/>
              <p:cNvSpPr>
                <a:spLocks/>
              </p:cNvSpPr>
              <p:nvPr/>
            </p:nvSpPr>
            <p:spPr bwMode="auto">
              <a:xfrm>
                <a:off x="3951" y="2386"/>
                <a:ext cx="12" cy="24"/>
              </a:xfrm>
              <a:custGeom>
                <a:avLst/>
                <a:gdLst>
                  <a:gd name="T0" fmla="*/ 2 w 36"/>
                  <a:gd name="T1" fmla="*/ 24 h 72"/>
                  <a:gd name="T2" fmla="*/ 10 w 36"/>
                  <a:gd name="T3" fmla="*/ 20 h 72"/>
                  <a:gd name="T4" fmla="*/ 12 w 36"/>
                  <a:gd name="T5" fmla="*/ 10 h 72"/>
                  <a:gd name="T6" fmla="*/ 8 w 36"/>
                  <a:gd name="T7" fmla="*/ 2 h 72"/>
                  <a:gd name="T8" fmla="*/ 0 w 36"/>
                  <a:gd name="T9" fmla="*/ 0 h 72"/>
                  <a:gd name="T10" fmla="*/ 2 w 36"/>
                  <a:gd name="T11" fmla="*/ 24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5" y="72"/>
                    </a:moveTo>
                    <a:lnTo>
                      <a:pt x="30" y="60"/>
                    </a:lnTo>
                    <a:lnTo>
                      <a:pt x="36" y="30"/>
                    </a:lnTo>
                    <a:lnTo>
                      <a:pt x="24" y="7"/>
                    </a:lnTo>
                    <a:lnTo>
                      <a:pt x="0" y="0"/>
                    </a:lnTo>
                    <a:lnTo>
                      <a:pt x="5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2" name="Freeform 668"/>
              <p:cNvSpPr>
                <a:spLocks/>
              </p:cNvSpPr>
              <p:nvPr/>
            </p:nvSpPr>
            <p:spPr bwMode="auto">
              <a:xfrm>
                <a:off x="3927" y="2386"/>
                <a:ext cx="26" cy="26"/>
              </a:xfrm>
              <a:custGeom>
                <a:avLst/>
                <a:gdLst>
                  <a:gd name="T0" fmla="*/ 2 w 78"/>
                  <a:gd name="T1" fmla="*/ 26 h 78"/>
                  <a:gd name="T2" fmla="*/ 0 w 78"/>
                  <a:gd name="T3" fmla="*/ 2 h 78"/>
                  <a:gd name="T4" fmla="*/ 24 w 78"/>
                  <a:gd name="T5" fmla="*/ 0 h 78"/>
                  <a:gd name="T6" fmla="*/ 26 w 78"/>
                  <a:gd name="T7" fmla="*/ 24 h 78"/>
                  <a:gd name="T8" fmla="*/ 2 w 78"/>
                  <a:gd name="T9" fmla="*/ 26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78"/>
                  <a:gd name="T17" fmla="*/ 78 w 78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78">
                    <a:moveTo>
                      <a:pt x="7" y="78"/>
                    </a:moveTo>
                    <a:lnTo>
                      <a:pt x="0" y="7"/>
                    </a:lnTo>
                    <a:lnTo>
                      <a:pt x="73" y="0"/>
                    </a:lnTo>
                    <a:lnTo>
                      <a:pt x="78" y="72"/>
                    </a:lnTo>
                    <a:lnTo>
                      <a:pt x="7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3" name="Freeform 669"/>
              <p:cNvSpPr>
                <a:spLocks/>
              </p:cNvSpPr>
              <p:nvPr/>
            </p:nvSpPr>
            <p:spPr bwMode="auto">
              <a:xfrm>
                <a:off x="3915" y="2389"/>
                <a:ext cx="14" cy="23"/>
              </a:xfrm>
              <a:custGeom>
                <a:avLst/>
                <a:gdLst>
                  <a:gd name="T0" fmla="*/ 12 w 43"/>
                  <a:gd name="T1" fmla="*/ 0 h 71"/>
                  <a:gd name="T2" fmla="*/ 2 w 43"/>
                  <a:gd name="T3" fmla="*/ 4 h 71"/>
                  <a:gd name="T4" fmla="*/ 0 w 43"/>
                  <a:gd name="T5" fmla="*/ 13 h 71"/>
                  <a:gd name="T6" fmla="*/ 4 w 43"/>
                  <a:gd name="T7" fmla="*/ 21 h 71"/>
                  <a:gd name="T8" fmla="*/ 14 w 43"/>
                  <a:gd name="T9" fmla="*/ 23 h 71"/>
                  <a:gd name="T10" fmla="*/ 12 w 4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36" y="0"/>
                    </a:moveTo>
                    <a:lnTo>
                      <a:pt x="6" y="11"/>
                    </a:lnTo>
                    <a:lnTo>
                      <a:pt x="0" y="41"/>
                    </a:lnTo>
                    <a:lnTo>
                      <a:pt x="13" y="65"/>
                    </a:lnTo>
                    <a:lnTo>
                      <a:pt x="43" y="7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4" name="Freeform 670"/>
              <p:cNvSpPr>
                <a:spLocks/>
              </p:cNvSpPr>
              <p:nvPr/>
            </p:nvSpPr>
            <p:spPr bwMode="auto">
              <a:xfrm>
                <a:off x="3876" y="2394"/>
                <a:ext cx="15" cy="26"/>
              </a:xfrm>
              <a:custGeom>
                <a:avLst/>
                <a:gdLst>
                  <a:gd name="T0" fmla="*/ 2 w 43"/>
                  <a:gd name="T1" fmla="*/ 26 h 78"/>
                  <a:gd name="T2" fmla="*/ 13 w 43"/>
                  <a:gd name="T3" fmla="*/ 20 h 78"/>
                  <a:gd name="T4" fmla="*/ 15 w 43"/>
                  <a:gd name="T5" fmla="*/ 12 h 78"/>
                  <a:gd name="T6" fmla="*/ 10 w 43"/>
                  <a:gd name="T7" fmla="*/ 4 h 78"/>
                  <a:gd name="T8" fmla="*/ 0 w 43"/>
                  <a:gd name="T9" fmla="*/ 0 h 78"/>
                  <a:gd name="T10" fmla="*/ 2 w 43"/>
                  <a:gd name="T11" fmla="*/ 26 h 7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8"/>
                  <a:gd name="T20" fmla="*/ 43 w 43"/>
                  <a:gd name="T21" fmla="*/ 78 h 7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8">
                    <a:moveTo>
                      <a:pt x="6" y="78"/>
                    </a:moveTo>
                    <a:lnTo>
                      <a:pt x="36" y="60"/>
                    </a:lnTo>
                    <a:lnTo>
                      <a:pt x="43" y="36"/>
                    </a:lnTo>
                    <a:lnTo>
                      <a:pt x="30" y="13"/>
                    </a:lnTo>
                    <a:lnTo>
                      <a:pt x="0" y="0"/>
                    </a:lnTo>
                    <a:lnTo>
                      <a:pt x="6" y="7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5" name="Freeform 671"/>
              <p:cNvSpPr>
                <a:spLocks/>
              </p:cNvSpPr>
              <p:nvPr/>
            </p:nvSpPr>
            <p:spPr bwMode="auto">
              <a:xfrm>
                <a:off x="3852" y="2394"/>
                <a:ext cx="26" cy="28"/>
              </a:xfrm>
              <a:custGeom>
                <a:avLst/>
                <a:gdLst>
                  <a:gd name="T0" fmla="*/ 2 w 78"/>
                  <a:gd name="T1" fmla="*/ 28 h 84"/>
                  <a:gd name="T2" fmla="*/ 0 w 78"/>
                  <a:gd name="T3" fmla="*/ 4 h 84"/>
                  <a:gd name="T4" fmla="*/ 24 w 78"/>
                  <a:gd name="T5" fmla="*/ 0 h 84"/>
                  <a:gd name="T6" fmla="*/ 26 w 78"/>
                  <a:gd name="T7" fmla="*/ 26 h 84"/>
                  <a:gd name="T8" fmla="*/ 2 w 78"/>
                  <a:gd name="T9" fmla="*/ 28 h 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"/>
                  <a:gd name="T16" fmla="*/ 0 h 84"/>
                  <a:gd name="T17" fmla="*/ 78 w 78"/>
                  <a:gd name="T18" fmla="*/ 84 h 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" h="84">
                    <a:moveTo>
                      <a:pt x="6" y="84"/>
                    </a:moveTo>
                    <a:lnTo>
                      <a:pt x="0" y="13"/>
                    </a:lnTo>
                    <a:lnTo>
                      <a:pt x="72" y="0"/>
                    </a:lnTo>
                    <a:lnTo>
                      <a:pt x="78" y="78"/>
                    </a:lnTo>
                    <a:lnTo>
                      <a:pt x="6" y="8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6" name="Freeform 672"/>
              <p:cNvSpPr>
                <a:spLocks/>
              </p:cNvSpPr>
              <p:nvPr/>
            </p:nvSpPr>
            <p:spPr bwMode="auto">
              <a:xfrm>
                <a:off x="3840" y="2399"/>
                <a:ext cx="14" cy="23"/>
              </a:xfrm>
              <a:custGeom>
                <a:avLst/>
                <a:gdLst>
                  <a:gd name="T0" fmla="*/ 12 w 43"/>
                  <a:gd name="T1" fmla="*/ 0 h 71"/>
                  <a:gd name="T2" fmla="*/ 2 w 43"/>
                  <a:gd name="T3" fmla="*/ 4 h 71"/>
                  <a:gd name="T4" fmla="*/ 0 w 43"/>
                  <a:gd name="T5" fmla="*/ 11 h 71"/>
                  <a:gd name="T6" fmla="*/ 6 w 43"/>
                  <a:gd name="T7" fmla="*/ 21 h 71"/>
                  <a:gd name="T8" fmla="*/ 14 w 43"/>
                  <a:gd name="T9" fmla="*/ 23 h 71"/>
                  <a:gd name="T10" fmla="*/ 12 w 4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1"/>
                  <a:gd name="T20" fmla="*/ 43 w 4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1">
                    <a:moveTo>
                      <a:pt x="37" y="0"/>
                    </a:moveTo>
                    <a:lnTo>
                      <a:pt x="7" y="11"/>
                    </a:lnTo>
                    <a:lnTo>
                      <a:pt x="0" y="35"/>
                    </a:lnTo>
                    <a:lnTo>
                      <a:pt x="19" y="65"/>
                    </a:lnTo>
                    <a:lnTo>
                      <a:pt x="43" y="71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7" name="Freeform 673"/>
              <p:cNvSpPr>
                <a:spLocks/>
              </p:cNvSpPr>
              <p:nvPr/>
            </p:nvSpPr>
            <p:spPr bwMode="auto">
              <a:xfrm>
                <a:off x="2891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4 w 36"/>
                  <a:gd name="T3" fmla="*/ 4 h 77"/>
                  <a:gd name="T4" fmla="*/ 0 w 36"/>
                  <a:gd name="T5" fmla="*/ 14 h 77"/>
                  <a:gd name="T6" fmla="*/ 4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11" y="12"/>
                    </a:lnTo>
                    <a:lnTo>
                      <a:pt x="0" y="42"/>
                    </a:lnTo>
                    <a:lnTo>
                      <a:pt x="11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8" name="Rectangle 674"/>
              <p:cNvSpPr>
                <a:spLocks noChangeArrowheads="1"/>
              </p:cNvSpPr>
              <p:nvPr/>
            </p:nvSpPr>
            <p:spPr bwMode="auto">
              <a:xfrm>
                <a:off x="2903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9" name="Freeform 675"/>
              <p:cNvSpPr>
                <a:spLocks/>
              </p:cNvSpPr>
              <p:nvPr/>
            </p:nvSpPr>
            <p:spPr bwMode="auto">
              <a:xfrm>
                <a:off x="2928" y="2860"/>
                <a:ext cx="11" cy="26"/>
              </a:xfrm>
              <a:custGeom>
                <a:avLst/>
                <a:gdLst>
                  <a:gd name="T0" fmla="*/ 0 w 35"/>
                  <a:gd name="T1" fmla="*/ 26 h 77"/>
                  <a:gd name="T2" fmla="*/ 9 w 35"/>
                  <a:gd name="T3" fmla="*/ 22 h 77"/>
                  <a:gd name="T4" fmla="*/ 11 w 35"/>
                  <a:gd name="T5" fmla="*/ 14 h 77"/>
                  <a:gd name="T6" fmla="*/ 9 w 35"/>
                  <a:gd name="T7" fmla="*/ 4 h 77"/>
                  <a:gd name="T8" fmla="*/ 0 w 35"/>
                  <a:gd name="T9" fmla="*/ 0 h 77"/>
                  <a:gd name="T10" fmla="*/ 0 w 35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77"/>
                  <a:gd name="T20" fmla="*/ 35 w 35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5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0" name="Freeform 676"/>
              <p:cNvSpPr>
                <a:spLocks/>
              </p:cNvSpPr>
              <p:nvPr/>
            </p:nvSpPr>
            <p:spPr bwMode="auto">
              <a:xfrm>
                <a:off x="2966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2 w 36"/>
                  <a:gd name="T3" fmla="*/ 4 h 77"/>
                  <a:gd name="T4" fmla="*/ 0 w 36"/>
                  <a:gd name="T5" fmla="*/ 14 h 77"/>
                  <a:gd name="T6" fmla="*/ 2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1" name="Rectangle 677"/>
              <p:cNvSpPr>
                <a:spLocks noChangeArrowheads="1"/>
              </p:cNvSpPr>
              <p:nvPr/>
            </p:nvSpPr>
            <p:spPr bwMode="auto">
              <a:xfrm>
                <a:off x="2978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2" name="Freeform 678"/>
              <p:cNvSpPr>
                <a:spLocks/>
              </p:cNvSpPr>
              <p:nvPr/>
            </p:nvSpPr>
            <p:spPr bwMode="auto">
              <a:xfrm>
                <a:off x="3002" y="2860"/>
                <a:ext cx="12" cy="26"/>
              </a:xfrm>
              <a:custGeom>
                <a:avLst/>
                <a:gdLst>
                  <a:gd name="T0" fmla="*/ 0 w 37"/>
                  <a:gd name="T1" fmla="*/ 26 h 77"/>
                  <a:gd name="T2" fmla="*/ 8 w 37"/>
                  <a:gd name="T3" fmla="*/ 22 h 77"/>
                  <a:gd name="T4" fmla="*/ 12 w 37"/>
                  <a:gd name="T5" fmla="*/ 14 h 77"/>
                  <a:gd name="T6" fmla="*/ 8 w 37"/>
                  <a:gd name="T7" fmla="*/ 4 h 77"/>
                  <a:gd name="T8" fmla="*/ 0 w 37"/>
                  <a:gd name="T9" fmla="*/ 0 h 77"/>
                  <a:gd name="T10" fmla="*/ 0 w 37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0" y="77"/>
                    </a:moveTo>
                    <a:lnTo>
                      <a:pt x="24" y="66"/>
                    </a:lnTo>
                    <a:lnTo>
                      <a:pt x="37" y="42"/>
                    </a:lnTo>
                    <a:lnTo>
                      <a:pt x="24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3" name="Freeform 679"/>
              <p:cNvSpPr>
                <a:spLocks/>
              </p:cNvSpPr>
              <p:nvPr/>
            </p:nvSpPr>
            <p:spPr bwMode="auto">
              <a:xfrm>
                <a:off x="3038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4 w 36"/>
                  <a:gd name="T3" fmla="*/ 4 h 77"/>
                  <a:gd name="T4" fmla="*/ 0 w 36"/>
                  <a:gd name="T5" fmla="*/ 14 h 77"/>
                  <a:gd name="T6" fmla="*/ 4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4" name="Rectangle 680"/>
              <p:cNvSpPr>
                <a:spLocks noChangeArrowheads="1"/>
              </p:cNvSpPr>
              <p:nvPr/>
            </p:nvSpPr>
            <p:spPr bwMode="auto">
              <a:xfrm>
                <a:off x="3050" y="2860"/>
                <a:ext cx="24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5" name="Freeform 681"/>
              <p:cNvSpPr>
                <a:spLocks/>
              </p:cNvSpPr>
              <p:nvPr/>
            </p:nvSpPr>
            <p:spPr bwMode="auto">
              <a:xfrm>
                <a:off x="3074" y="2860"/>
                <a:ext cx="14" cy="26"/>
              </a:xfrm>
              <a:custGeom>
                <a:avLst/>
                <a:gdLst>
                  <a:gd name="T0" fmla="*/ 0 w 41"/>
                  <a:gd name="T1" fmla="*/ 26 h 77"/>
                  <a:gd name="T2" fmla="*/ 10 w 41"/>
                  <a:gd name="T3" fmla="*/ 22 h 77"/>
                  <a:gd name="T4" fmla="*/ 14 w 41"/>
                  <a:gd name="T5" fmla="*/ 14 h 77"/>
                  <a:gd name="T6" fmla="*/ 10 w 41"/>
                  <a:gd name="T7" fmla="*/ 4 h 77"/>
                  <a:gd name="T8" fmla="*/ 0 w 41"/>
                  <a:gd name="T9" fmla="*/ 0 h 77"/>
                  <a:gd name="T10" fmla="*/ 0 w 41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77"/>
                  <a:gd name="T20" fmla="*/ 41 w 41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77">
                    <a:moveTo>
                      <a:pt x="0" y="77"/>
                    </a:moveTo>
                    <a:lnTo>
                      <a:pt x="30" y="66"/>
                    </a:lnTo>
                    <a:lnTo>
                      <a:pt x="41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6" name="Freeform 682"/>
              <p:cNvSpPr>
                <a:spLocks/>
              </p:cNvSpPr>
              <p:nvPr/>
            </p:nvSpPr>
            <p:spPr bwMode="auto">
              <a:xfrm>
                <a:off x="3112" y="2860"/>
                <a:ext cx="12" cy="26"/>
              </a:xfrm>
              <a:custGeom>
                <a:avLst/>
                <a:gdLst>
                  <a:gd name="T0" fmla="*/ 12 w 36"/>
                  <a:gd name="T1" fmla="*/ 0 h 77"/>
                  <a:gd name="T2" fmla="*/ 2 w 36"/>
                  <a:gd name="T3" fmla="*/ 4 h 77"/>
                  <a:gd name="T4" fmla="*/ 0 w 36"/>
                  <a:gd name="T5" fmla="*/ 14 h 77"/>
                  <a:gd name="T6" fmla="*/ 2 w 36"/>
                  <a:gd name="T7" fmla="*/ 22 h 77"/>
                  <a:gd name="T8" fmla="*/ 12 w 36"/>
                  <a:gd name="T9" fmla="*/ 26 h 77"/>
                  <a:gd name="T10" fmla="*/ 12 w 36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36" y="0"/>
                    </a:moveTo>
                    <a:lnTo>
                      <a:pt x="6" y="12"/>
                    </a:lnTo>
                    <a:lnTo>
                      <a:pt x="0" y="42"/>
                    </a:lnTo>
                    <a:lnTo>
                      <a:pt x="6" y="66"/>
                    </a:lnTo>
                    <a:lnTo>
                      <a:pt x="36" y="77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7" name="Rectangle 683"/>
              <p:cNvSpPr>
                <a:spLocks noChangeArrowheads="1"/>
              </p:cNvSpPr>
              <p:nvPr/>
            </p:nvSpPr>
            <p:spPr bwMode="auto">
              <a:xfrm>
                <a:off x="3124" y="2860"/>
                <a:ext cx="25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8" name="Freeform 684"/>
              <p:cNvSpPr>
                <a:spLocks/>
              </p:cNvSpPr>
              <p:nvPr/>
            </p:nvSpPr>
            <p:spPr bwMode="auto">
              <a:xfrm>
                <a:off x="3149" y="2860"/>
                <a:ext cx="12" cy="26"/>
              </a:xfrm>
              <a:custGeom>
                <a:avLst/>
                <a:gdLst>
                  <a:gd name="T0" fmla="*/ 0 w 36"/>
                  <a:gd name="T1" fmla="*/ 26 h 77"/>
                  <a:gd name="T2" fmla="*/ 10 w 36"/>
                  <a:gd name="T3" fmla="*/ 22 h 77"/>
                  <a:gd name="T4" fmla="*/ 12 w 36"/>
                  <a:gd name="T5" fmla="*/ 14 h 77"/>
                  <a:gd name="T6" fmla="*/ 10 w 36"/>
                  <a:gd name="T7" fmla="*/ 4 h 77"/>
                  <a:gd name="T8" fmla="*/ 0 w 36"/>
                  <a:gd name="T9" fmla="*/ 0 h 77"/>
                  <a:gd name="T10" fmla="*/ 0 w 36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7"/>
                  <a:gd name="T20" fmla="*/ 36 w 36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7">
                    <a:moveTo>
                      <a:pt x="0" y="77"/>
                    </a:moveTo>
                    <a:lnTo>
                      <a:pt x="30" y="66"/>
                    </a:lnTo>
                    <a:lnTo>
                      <a:pt x="36" y="42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9" name="Freeform 685"/>
              <p:cNvSpPr>
                <a:spLocks/>
              </p:cNvSpPr>
              <p:nvPr/>
            </p:nvSpPr>
            <p:spPr bwMode="auto">
              <a:xfrm>
                <a:off x="3185" y="2860"/>
                <a:ext cx="12" cy="26"/>
              </a:xfrm>
              <a:custGeom>
                <a:avLst/>
                <a:gdLst>
                  <a:gd name="T0" fmla="*/ 12 w 37"/>
                  <a:gd name="T1" fmla="*/ 0 h 77"/>
                  <a:gd name="T2" fmla="*/ 4 w 37"/>
                  <a:gd name="T3" fmla="*/ 4 h 77"/>
                  <a:gd name="T4" fmla="*/ 0 w 37"/>
                  <a:gd name="T5" fmla="*/ 14 h 77"/>
                  <a:gd name="T6" fmla="*/ 4 w 37"/>
                  <a:gd name="T7" fmla="*/ 22 h 77"/>
                  <a:gd name="T8" fmla="*/ 12 w 37"/>
                  <a:gd name="T9" fmla="*/ 26 h 77"/>
                  <a:gd name="T10" fmla="*/ 12 w 37"/>
                  <a:gd name="T11" fmla="*/ 0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7"/>
                  <a:gd name="T20" fmla="*/ 37 w 37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7">
                    <a:moveTo>
                      <a:pt x="37" y="0"/>
                    </a:moveTo>
                    <a:lnTo>
                      <a:pt x="13" y="12"/>
                    </a:lnTo>
                    <a:lnTo>
                      <a:pt x="0" y="42"/>
                    </a:lnTo>
                    <a:lnTo>
                      <a:pt x="13" y="66"/>
                    </a:lnTo>
                    <a:lnTo>
                      <a:pt x="37" y="77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0" name="Rectangle 686"/>
              <p:cNvSpPr>
                <a:spLocks noChangeArrowheads="1"/>
              </p:cNvSpPr>
              <p:nvPr/>
            </p:nvSpPr>
            <p:spPr bwMode="auto">
              <a:xfrm>
                <a:off x="3197" y="2860"/>
                <a:ext cx="26" cy="26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1" name="Freeform 687"/>
              <p:cNvSpPr>
                <a:spLocks/>
              </p:cNvSpPr>
              <p:nvPr/>
            </p:nvSpPr>
            <p:spPr bwMode="auto">
              <a:xfrm>
                <a:off x="3223" y="2860"/>
                <a:ext cx="12" cy="26"/>
              </a:xfrm>
              <a:custGeom>
                <a:avLst/>
                <a:gdLst>
                  <a:gd name="T0" fmla="*/ 0 w 38"/>
                  <a:gd name="T1" fmla="*/ 26 h 77"/>
                  <a:gd name="T2" fmla="*/ 8 w 38"/>
                  <a:gd name="T3" fmla="*/ 22 h 77"/>
                  <a:gd name="T4" fmla="*/ 12 w 38"/>
                  <a:gd name="T5" fmla="*/ 14 h 77"/>
                  <a:gd name="T6" fmla="*/ 8 w 38"/>
                  <a:gd name="T7" fmla="*/ 4 h 77"/>
                  <a:gd name="T8" fmla="*/ 0 w 38"/>
                  <a:gd name="T9" fmla="*/ 0 h 77"/>
                  <a:gd name="T10" fmla="*/ 0 w 38"/>
                  <a:gd name="T11" fmla="*/ 26 h 7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7"/>
                  <a:gd name="T20" fmla="*/ 38 w 38"/>
                  <a:gd name="T21" fmla="*/ 77 h 7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7">
                    <a:moveTo>
                      <a:pt x="0" y="77"/>
                    </a:moveTo>
                    <a:lnTo>
                      <a:pt x="25" y="66"/>
                    </a:lnTo>
                    <a:lnTo>
                      <a:pt x="38" y="42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2" name="Freeform 688"/>
              <p:cNvSpPr>
                <a:spLocks/>
              </p:cNvSpPr>
              <p:nvPr/>
            </p:nvSpPr>
            <p:spPr bwMode="auto">
              <a:xfrm>
                <a:off x="3329" y="1861"/>
                <a:ext cx="15" cy="24"/>
              </a:xfrm>
              <a:custGeom>
                <a:avLst/>
                <a:gdLst>
                  <a:gd name="T0" fmla="*/ 15 w 43"/>
                  <a:gd name="T1" fmla="*/ 0 h 72"/>
                  <a:gd name="T2" fmla="*/ 5 w 43"/>
                  <a:gd name="T3" fmla="*/ 4 h 72"/>
                  <a:gd name="T4" fmla="*/ 0 w 43"/>
                  <a:gd name="T5" fmla="*/ 12 h 72"/>
                  <a:gd name="T6" fmla="*/ 5 w 43"/>
                  <a:gd name="T7" fmla="*/ 20 h 72"/>
                  <a:gd name="T8" fmla="*/ 15 w 43"/>
                  <a:gd name="T9" fmla="*/ 24 h 72"/>
                  <a:gd name="T10" fmla="*/ 15 w 43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43" y="0"/>
                    </a:moveTo>
                    <a:lnTo>
                      <a:pt x="13" y="12"/>
                    </a:lnTo>
                    <a:lnTo>
                      <a:pt x="0" y="36"/>
                    </a:lnTo>
                    <a:lnTo>
                      <a:pt x="13" y="60"/>
                    </a:lnTo>
                    <a:lnTo>
                      <a:pt x="43" y="72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3" name="Freeform 689"/>
              <p:cNvSpPr>
                <a:spLocks/>
              </p:cNvSpPr>
              <p:nvPr/>
            </p:nvSpPr>
            <p:spPr bwMode="auto">
              <a:xfrm>
                <a:off x="3344" y="1861"/>
                <a:ext cx="359" cy="24"/>
              </a:xfrm>
              <a:custGeom>
                <a:avLst/>
                <a:gdLst>
                  <a:gd name="T0" fmla="*/ 359 w 1079"/>
                  <a:gd name="T1" fmla="*/ 12 h 72"/>
                  <a:gd name="T2" fmla="*/ 359 w 1079"/>
                  <a:gd name="T3" fmla="*/ 0 h 72"/>
                  <a:gd name="T4" fmla="*/ 0 w 1079"/>
                  <a:gd name="T5" fmla="*/ 0 h 72"/>
                  <a:gd name="T6" fmla="*/ 0 w 1079"/>
                  <a:gd name="T7" fmla="*/ 24 h 72"/>
                  <a:gd name="T8" fmla="*/ 359 w 1079"/>
                  <a:gd name="T9" fmla="*/ 24 h 72"/>
                  <a:gd name="T10" fmla="*/ 359 w 1079"/>
                  <a:gd name="T11" fmla="*/ 12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9"/>
                  <a:gd name="T19" fmla="*/ 0 h 72"/>
                  <a:gd name="T20" fmla="*/ 1079 w 1079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9" h="72">
                    <a:moveTo>
                      <a:pt x="1079" y="36"/>
                    </a:moveTo>
                    <a:lnTo>
                      <a:pt x="1079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1079" y="72"/>
                    </a:lnTo>
                    <a:lnTo>
                      <a:pt x="1079" y="3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4" name="Freeform 690"/>
              <p:cNvSpPr>
                <a:spLocks/>
              </p:cNvSpPr>
              <p:nvPr/>
            </p:nvSpPr>
            <p:spPr bwMode="auto">
              <a:xfrm>
                <a:off x="3703" y="1861"/>
                <a:ext cx="15" cy="24"/>
              </a:xfrm>
              <a:custGeom>
                <a:avLst/>
                <a:gdLst>
                  <a:gd name="T0" fmla="*/ 0 w 43"/>
                  <a:gd name="T1" fmla="*/ 24 h 72"/>
                  <a:gd name="T2" fmla="*/ 10 w 43"/>
                  <a:gd name="T3" fmla="*/ 20 h 72"/>
                  <a:gd name="T4" fmla="*/ 15 w 43"/>
                  <a:gd name="T5" fmla="*/ 12 h 72"/>
                  <a:gd name="T6" fmla="*/ 10 w 43"/>
                  <a:gd name="T7" fmla="*/ 4 h 72"/>
                  <a:gd name="T8" fmla="*/ 0 w 43"/>
                  <a:gd name="T9" fmla="*/ 0 h 72"/>
                  <a:gd name="T10" fmla="*/ 0 w 43"/>
                  <a:gd name="T11" fmla="*/ 24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2"/>
                  <a:gd name="T20" fmla="*/ 43 w 4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2">
                    <a:moveTo>
                      <a:pt x="0" y="72"/>
                    </a:moveTo>
                    <a:lnTo>
                      <a:pt x="30" y="60"/>
                    </a:lnTo>
                    <a:lnTo>
                      <a:pt x="43" y="36"/>
                    </a:lnTo>
                    <a:lnTo>
                      <a:pt x="30" y="12"/>
                    </a:lnTo>
                    <a:lnTo>
                      <a:pt x="0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5" name="Freeform 691"/>
              <p:cNvSpPr>
                <a:spLocks/>
              </p:cNvSpPr>
              <p:nvPr/>
            </p:nvSpPr>
            <p:spPr bwMode="auto">
              <a:xfrm>
                <a:off x="2982" y="2820"/>
                <a:ext cx="14" cy="220"/>
              </a:xfrm>
              <a:custGeom>
                <a:avLst/>
                <a:gdLst>
                  <a:gd name="T0" fmla="*/ 0 w 43"/>
                  <a:gd name="T1" fmla="*/ 220 h 662"/>
                  <a:gd name="T2" fmla="*/ 0 w 43"/>
                  <a:gd name="T3" fmla="*/ 8 h 662"/>
                  <a:gd name="T4" fmla="*/ 14 w 43"/>
                  <a:gd name="T5" fmla="*/ 0 h 662"/>
                  <a:gd name="T6" fmla="*/ 14 w 43"/>
                  <a:gd name="T7" fmla="*/ 212 h 662"/>
                  <a:gd name="T8" fmla="*/ 0 w 43"/>
                  <a:gd name="T9" fmla="*/ 220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2"/>
                  <a:gd name="T17" fmla="*/ 43 w 43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2">
                    <a:moveTo>
                      <a:pt x="0" y="662"/>
                    </a:moveTo>
                    <a:lnTo>
                      <a:pt x="0" y="24"/>
                    </a:lnTo>
                    <a:lnTo>
                      <a:pt x="43" y="0"/>
                    </a:lnTo>
                    <a:lnTo>
                      <a:pt x="43" y="639"/>
                    </a:lnTo>
                    <a:lnTo>
                      <a:pt x="0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6" name="Freeform 692"/>
              <p:cNvSpPr>
                <a:spLocks/>
              </p:cNvSpPr>
              <p:nvPr/>
            </p:nvSpPr>
            <p:spPr bwMode="auto">
              <a:xfrm>
                <a:off x="2783" y="2713"/>
                <a:ext cx="213" cy="113"/>
              </a:xfrm>
              <a:custGeom>
                <a:avLst/>
                <a:gdLst>
                  <a:gd name="T0" fmla="*/ 199 w 638"/>
                  <a:gd name="T1" fmla="*/ 113 h 337"/>
                  <a:gd name="T2" fmla="*/ 0 w 638"/>
                  <a:gd name="T3" fmla="*/ 8 h 337"/>
                  <a:gd name="T4" fmla="*/ 16 w 638"/>
                  <a:gd name="T5" fmla="*/ 0 h 337"/>
                  <a:gd name="T6" fmla="*/ 213 w 638"/>
                  <a:gd name="T7" fmla="*/ 107 h 337"/>
                  <a:gd name="T8" fmla="*/ 199 w 638"/>
                  <a:gd name="T9" fmla="*/ 113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8"/>
                  <a:gd name="T16" fmla="*/ 0 h 337"/>
                  <a:gd name="T17" fmla="*/ 638 w 638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8" h="337">
                    <a:moveTo>
                      <a:pt x="595" y="337"/>
                    </a:moveTo>
                    <a:lnTo>
                      <a:pt x="0" y="24"/>
                    </a:lnTo>
                    <a:lnTo>
                      <a:pt x="47" y="0"/>
                    </a:lnTo>
                    <a:lnTo>
                      <a:pt x="638" y="319"/>
                    </a:lnTo>
                    <a:lnTo>
                      <a:pt x="595" y="3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7" name="Freeform 693"/>
              <p:cNvSpPr>
                <a:spLocks/>
              </p:cNvSpPr>
              <p:nvPr/>
            </p:nvSpPr>
            <p:spPr bwMode="auto">
              <a:xfrm>
                <a:off x="2783" y="2721"/>
                <a:ext cx="26" cy="37"/>
              </a:xfrm>
              <a:custGeom>
                <a:avLst/>
                <a:gdLst>
                  <a:gd name="T0" fmla="*/ 0 w 77"/>
                  <a:gd name="T1" fmla="*/ 37 h 109"/>
                  <a:gd name="T2" fmla="*/ 0 w 77"/>
                  <a:gd name="T3" fmla="*/ 0 h 109"/>
                  <a:gd name="T4" fmla="*/ 26 w 77"/>
                  <a:gd name="T5" fmla="*/ 15 h 109"/>
                  <a:gd name="T6" fmla="*/ 0 w 77"/>
                  <a:gd name="T7" fmla="*/ 37 h 10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09"/>
                  <a:gd name="T14" fmla="*/ 77 w 77"/>
                  <a:gd name="T15" fmla="*/ 109 h 10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09">
                    <a:moveTo>
                      <a:pt x="0" y="109"/>
                    </a:moveTo>
                    <a:lnTo>
                      <a:pt x="0" y="0"/>
                    </a:lnTo>
                    <a:lnTo>
                      <a:pt x="77" y="43"/>
                    </a:lnTo>
                    <a:lnTo>
                      <a:pt x="0" y="109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8" name="Freeform 694"/>
              <p:cNvSpPr>
                <a:spLocks/>
              </p:cNvSpPr>
              <p:nvPr/>
            </p:nvSpPr>
            <p:spPr bwMode="auto">
              <a:xfrm>
                <a:off x="2783" y="2726"/>
                <a:ext cx="46" cy="58"/>
              </a:xfrm>
              <a:custGeom>
                <a:avLst/>
                <a:gdLst>
                  <a:gd name="T0" fmla="*/ 0 w 137"/>
                  <a:gd name="T1" fmla="*/ 6 h 174"/>
                  <a:gd name="T2" fmla="*/ 0 w 137"/>
                  <a:gd name="T3" fmla="*/ 58 h 174"/>
                  <a:gd name="T4" fmla="*/ 46 w 137"/>
                  <a:gd name="T5" fmla="*/ 20 h 174"/>
                  <a:gd name="T6" fmla="*/ 8 w 137"/>
                  <a:gd name="T7" fmla="*/ 0 h 174"/>
                  <a:gd name="T8" fmla="*/ 0 w 137"/>
                  <a:gd name="T9" fmla="*/ 6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174"/>
                  <a:gd name="T17" fmla="*/ 137 w 137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174">
                    <a:moveTo>
                      <a:pt x="0" y="17"/>
                    </a:moveTo>
                    <a:lnTo>
                      <a:pt x="0" y="174"/>
                    </a:lnTo>
                    <a:lnTo>
                      <a:pt x="137" y="60"/>
                    </a:lnTo>
                    <a:lnTo>
                      <a:pt x="24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9" name="Freeform 695"/>
              <p:cNvSpPr>
                <a:spLocks/>
              </p:cNvSpPr>
              <p:nvPr/>
            </p:nvSpPr>
            <p:spPr bwMode="auto">
              <a:xfrm>
                <a:off x="2783" y="2736"/>
                <a:ext cx="67" cy="74"/>
              </a:xfrm>
              <a:custGeom>
                <a:avLst/>
                <a:gdLst>
                  <a:gd name="T0" fmla="*/ 0 w 199"/>
                  <a:gd name="T1" fmla="*/ 22 h 222"/>
                  <a:gd name="T2" fmla="*/ 0 w 199"/>
                  <a:gd name="T3" fmla="*/ 74 h 222"/>
                  <a:gd name="T4" fmla="*/ 67 w 199"/>
                  <a:gd name="T5" fmla="*/ 20 h 222"/>
                  <a:gd name="T6" fmla="*/ 26 w 199"/>
                  <a:gd name="T7" fmla="*/ 0 h 222"/>
                  <a:gd name="T8" fmla="*/ 0 w 199"/>
                  <a:gd name="T9" fmla="*/ 22 h 2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222"/>
                  <a:gd name="T17" fmla="*/ 199 w 199"/>
                  <a:gd name="T18" fmla="*/ 222 h 2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222">
                    <a:moveTo>
                      <a:pt x="0" y="66"/>
                    </a:moveTo>
                    <a:lnTo>
                      <a:pt x="0" y="222"/>
                    </a:lnTo>
                    <a:lnTo>
                      <a:pt x="199" y="60"/>
                    </a:lnTo>
                    <a:lnTo>
                      <a:pt x="77" y="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0" name="Freeform 696"/>
              <p:cNvSpPr>
                <a:spLocks/>
              </p:cNvSpPr>
              <p:nvPr/>
            </p:nvSpPr>
            <p:spPr bwMode="auto">
              <a:xfrm>
                <a:off x="2783" y="2746"/>
                <a:ext cx="84" cy="88"/>
              </a:xfrm>
              <a:custGeom>
                <a:avLst/>
                <a:gdLst>
                  <a:gd name="T0" fmla="*/ 0 w 251"/>
                  <a:gd name="T1" fmla="*/ 38 h 265"/>
                  <a:gd name="T2" fmla="*/ 0 w 251"/>
                  <a:gd name="T3" fmla="*/ 88 h 265"/>
                  <a:gd name="T4" fmla="*/ 84 w 251"/>
                  <a:gd name="T5" fmla="*/ 20 h 265"/>
                  <a:gd name="T6" fmla="*/ 46 w 251"/>
                  <a:gd name="T7" fmla="*/ 0 h 265"/>
                  <a:gd name="T8" fmla="*/ 0 w 251"/>
                  <a:gd name="T9" fmla="*/ 38 h 2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"/>
                  <a:gd name="T16" fmla="*/ 0 h 265"/>
                  <a:gd name="T17" fmla="*/ 251 w 251"/>
                  <a:gd name="T18" fmla="*/ 265 h 2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" h="265">
                    <a:moveTo>
                      <a:pt x="0" y="114"/>
                    </a:moveTo>
                    <a:lnTo>
                      <a:pt x="0" y="265"/>
                    </a:lnTo>
                    <a:lnTo>
                      <a:pt x="251" y="60"/>
                    </a:lnTo>
                    <a:lnTo>
                      <a:pt x="137" y="0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1" name="Freeform 697"/>
              <p:cNvSpPr>
                <a:spLocks/>
              </p:cNvSpPr>
              <p:nvPr/>
            </p:nvSpPr>
            <p:spPr bwMode="auto">
              <a:xfrm>
                <a:off x="2783" y="2756"/>
                <a:ext cx="102" cy="104"/>
              </a:xfrm>
              <a:custGeom>
                <a:avLst/>
                <a:gdLst>
                  <a:gd name="T0" fmla="*/ 0 w 305"/>
                  <a:gd name="T1" fmla="*/ 54 h 313"/>
                  <a:gd name="T2" fmla="*/ 0 w 305"/>
                  <a:gd name="T3" fmla="*/ 104 h 313"/>
                  <a:gd name="T4" fmla="*/ 102 w 305"/>
                  <a:gd name="T5" fmla="*/ 20 h 313"/>
                  <a:gd name="T6" fmla="*/ 67 w 305"/>
                  <a:gd name="T7" fmla="*/ 0 h 313"/>
                  <a:gd name="T8" fmla="*/ 0 w 305"/>
                  <a:gd name="T9" fmla="*/ 54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5"/>
                  <a:gd name="T16" fmla="*/ 0 h 313"/>
                  <a:gd name="T17" fmla="*/ 305 w 305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5" h="313">
                    <a:moveTo>
                      <a:pt x="0" y="162"/>
                    </a:moveTo>
                    <a:lnTo>
                      <a:pt x="0" y="313"/>
                    </a:lnTo>
                    <a:lnTo>
                      <a:pt x="305" y="60"/>
                    </a:lnTo>
                    <a:lnTo>
                      <a:pt x="199" y="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2" name="Freeform 698"/>
              <p:cNvSpPr>
                <a:spLocks/>
              </p:cNvSpPr>
              <p:nvPr/>
            </p:nvSpPr>
            <p:spPr bwMode="auto">
              <a:xfrm>
                <a:off x="2783" y="2766"/>
                <a:ext cx="122" cy="120"/>
              </a:xfrm>
              <a:custGeom>
                <a:avLst/>
                <a:gdLst>
                  <a:gd name="T0" fmla="*/ 0 w 365"/>
                  <a:gd name="T1" fmla="*/ 68 h 360"/>
                  <a:gd name="T2" fmla="*/ 0 w 365"/>
                  <a:gd name="T3" fmla="*/ 120 h 360"/>
                  <a:gd name="T4" fmla="*/ 122 w 365"/>
                  <a:gd name="T5" fmla="*/ 20 h 360"/>
                  <a:gd name="T6" fmla="*/ 84 w 365"/>
                  <a:gd name="T7" fmla="*/ 0 h 360"/>
                  <a:gd name="T8" fmla="*/ 0 w 365"/>
                  <a:gd name="T9" fmla="*/ 68 h 3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5"/>
                  <a:gd name="T16" fmla="*/ 0 h 360"/>
                  <a:gd name="T17" fmla="*/ 365 w 365"/>
                  <a:gd name="T18" fmla="*/ 360 h 3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5" h="360">
                    <a:moveTo>
                      <a:pt x="0" y="205"/>
                    </a:moveTo>
                    <a:lnTo>
                      <a:pt x="0" y="360"/>
                    </a:lnTo>
                    <a:lnTo>
                      <a:pt x="365" y="60"/>
                    </a:lnTo>
                    <a:lnTo>
                      <a:pt x="251" y="0"/>
                    </a:lnTo>
                    <a:lnTo>
                      <a:pt x="0" y="205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3" name="Freeform 699"/>
              <p:cNvSpPr>
                <a:spLocks/>
              </p:cNvSpPr>
              <p:nvPr/>
            </p:nvSpPr>
            <p:spPr bwMode="auto">
              <a:xfrm>
                <a:off x="2783" y="2776"/>
                <a:ext cx="140" cy="134"/>
              </a:xfrm>
              <a:custGeom>
                <a:avLst/>
                <a:gdLst>
                  <a:gd name="T0" fmla="*/ 0 w 420"/>
                  <a:gd name="T1" fmla="*/ 84 h 403"/>
                  <a:gd name="T2" fmla="*/ 0 w 420"/>
                  <a:gd name="T3" fmla="*/ 134 h 403"/>
                  <a:gd name="T4" fmla="*/ 140 w 420"/>
                  <a:gd name="T5" fmla="*/ 18 h 403"/>
                  <a:gd name="T6" fmla="*/ 102 w 420"/>
                  <a:gd name="T7" fmla="*/ 0 h 403"/>
                  <a:gd name="T8" fmla="*/ 0 w 420"/>
                  <a:gd name="T9" fmla="*/ 84 h 4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0"/>
                  <a:gd name="T16" fmla="*/ 0 h 403"/>
                  <a:gd name="T17" fmla="*/ 420 w 420"/>
                  <a:gd name="T18" fmla="*/ 403 h 4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0" h="403">
                    <a:moveTo>
                      <a:pt x="0" y="253"/>
                    </a:moveTo>
                    <a:lnTo>
                      <a:pt x="0" y="403"/>
                    </a:lnTo>
                    <a:lnTo>
                      <a:pt x="420" y="54"/>
                    </a:lnTo>
                    <a:lnTo>
                      <a:pt x="305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4" name="Freeform 700"/>
              <p:cNvSpPr>
                <a:spLocks/>
              </p:cNvSpPr>
              <p:nvPr/>
            </p:nvSpPr>
            <p:spPr bwMode="auto">
              <a:xfrm>
                <a:off x="2783" y="2786"/>
                <a:ext cx="158" cy="148"/>
              </a:xfrm>
              <a:custGeom>
                <a:avLst/>
                <a:gdLst>
                  <a:gd name="T0" fmla="*/ 0 w 474"/>
                  <a:gd name="T1" fmla="*/ 100 h 445"/>
                  <a:gd name="T2" fmla="*/ 0 w 474"/>
                  <a:gd name="T3" fmla="*/ 148 h 445"/>
                  <a:gd name="T4" fmla="*/ 4 w 474"/>
                  <a:gd name="T5" fmla="*/ 148 h 445"/>
                  <a:gd name="T6" fmla="*/ 158 w 474"/>
                  <a:gd name="T7" fmla="*/ 18 h 445"/>
                  <a:gd name="T8" fmla="*/ 122 w 474"/>
                  <a:gd name="T9" fmla="*/ 0 h 445"/>
                  <a:gd name="T10" fmla="*/ 0 w 474"/>
                  <a:gd name="T11" fmla="*/ 100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4"/>
                  <a:gd name="T19" fmla="*/ 0 h 445"/>
                  <a:gd name="T20" fmla="*/ 474 w 474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4" h="445">
                    <a:moveTo>
                      <a:pt x="0" y="300"/>
                    </a:moveTo>
                    <a:lnTo>
                      <a:pt x="0" y="445"/>
                    </a:lnTo>
                    <a:lnTo>
                      <a:pt x="11" y="445"/>
                    </a:lnTo>
                    <a:lnTo>
                      <a:pt x="474" y="54"/>
                    </a:lnTo>
                    <a:lnTo>
                      <a:pt x="365" y="0"/>
                    </a:lnTo>
                    <a:lnTo>
                      <a:pt x="0" y="300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5" name="Freeform 701"/>
              <p:cNvSpPr>
                <a:spLocks/>
              </p:cNvSpPr>
              <p:nvPr/>
            </p:nvSpPr>
            <p:spPr bwMode="auto">
              <a:xfrm>
                <a:off x="2783" y="2794"/>
                <a:ext cx="178" cy="152"/>
              </a:xfrm>
              <a:custGeom>
                <a:avLst/>
                <a:gdLst>
                  <a:gd name="T0" fmla="*/ 0 w 534"/>
                  <a:gd name="T1" fmla="*/ 116 h 458"/>
                  <a:gd name="T2" fmla="*/ 0 w 534"/>
                  <a:gd name="T3" fmla="*/ 140 h 458"/>
                  <a:gd name="T4" fmla="*/ 22 w 534"/>
                  <a:gd name="T5" fmla="*/ 152 h 458"/>
                  <a:gd name="T6" fmla="*/ 178 w 534"/>
                  <a:gd name="T7" fmla="*/ 22 h 458"/>
                  <a:gd name="T8" fmla="*/ 140 w 534"/>
                  <a:gd name="T9" fmla="*/ 0 h 458"/>
                  <a:gd name="T10" fmla="*/ 0 w 534"/>
                  <a:gd name="T11" fmla="*/ 116 h 45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4"/>
                  <a:gd name="T19" fmla="*/ 0 h 458"/>
                  <a:gd name="T20" fmla="*/ 534 w 534"/>
                  <a:gd name="T21" fmla="*/ 458 h 45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4" h="458">
                    <a:moveTo>
                      <a:pt x="0" y="349"/>
                    </a:moveTo>
                    <a:lnTo>
                      <a:pt x="0" y="421"/>
                    </a:lnTo>
                    <a:lnTo>
                      <a:pt x="66" y="458"/>
                    </a:lnTo>
                    <a:lnTo>
                      <a:pt x="534" y="66"/>
                    </a:lnTo>
                    <a:lnTo>
                      <a:pt x="420" y="0"/>
                    </a:lnTo>
                    <a:lnTo>
                      <a:pt x="0" y="34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6" name="Freeform 702"/>
              <p:cNvSpPr>
                <a:spLocks/>
              </p:cNvSpPr>
              <p:nvPr/>
            </p:nvSpPr>
            <p:spPr bwMode="auto">
              <a:xfrm>
                <a:off x="2787" y="2804"/>
                <a:ext cx="193" cy="150"/>
              </a:xfrm>
              <a:custGeom>
                <a:avLst/>
                <a:gdLst>
                  <a:gd name="T0" fmla="*/ 193 w 578"/>
                  <a:gd name="T1" fmla="*/ 20 h 451"/>
                  <a:gd name="T2" fmla="*/ 155 w 578"/>
                  <a:gd name="T3" fmla="*/ 0 h 451"/>
                  <a:gd name="T4" fmla="*/ 0 w 578"/>
                  <a:gd name="T5" fmla="*/ 130 h 451"/>
                  <a:gd name="T6" fmla="*/ 36 w 578"/>
                  <a:gd name="T7" fmla="*/ 150 h 451"/>
                  <a:gd name="T8" fmla="*/ 193 w 578"/>
                  <a:gd name="T9" fmla="*/ 20 h 45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78"/>
                  <a:gd name="T16" fmla="*/ 0 h 451"/>
                  <a:gd name="T17" fmla="*/ 578 w 578"/>
                  <a:gd name="T18" fmla="*/ 451 h 45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78" h="451">
                    <a:moveTo>
                      <a:pt x="578" y="61"/>
                    </a:moveTo>
                    <a:lnTo>
                      <a:pt x="463" y="0"/>
                    </a:lnTo>
                    <a:lnTo>
                      <a:pt x="0" y="391"/>
                    </a:lnTo>
                    <a:lnTo>
                      <a:pt x="109" y="451"/>
                    </a:lnTo>
                    <a:lnTo>
                      <a:pt x="578" y="61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7" name="Freeform 703"/>
              <p:cNvSpPr>
                <a:spLocks/>
              </p:cNvSpPr>
              <p:nvPr/>
            </p:nvSpPr>
            <p:spPr bwMode="auto">
              <a:xfrm>
                <a:off x="2805" y="2816"/>
                <a:ext cx="177" cy="148"/>
              </a:xfrm>
              <a:custGeom>
                <a:avLst/>
                <a:gdLst>
                  <a:gd name="T0" fmla="*/ 157 w 529"/>
                  <a:gd name="T1" fmla="*/ 0 h 445"/>
                  <a:gd name="T2" fmla="*/ 177 w 529"/>
                  <a:gd name="T3" fmla="*/ 10 h 445"/>
                  <a:gd name="T4" fmla="*/ 177 w 529"/>
                  <a:gd name="T5" fmla="*/ 32 h 445"/>
                  <a:gd name="T6" fmla="*/ 38 w 529"/>
                  <a:gd name="T7" fmla="*/ 148 h 445"/>
                  <a:gd name="T8" fmla="*/ 0 w 529"/>
                  <a:gd name="T9" fmla="*/ 130 h 445"/>
                  <a:gd name="T10" fmla="*/ 157 w 529"/>
                  <a:gd name="T11" fmla="*/ 0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9"/>
                  <a:gd name="T19" fmla="*/ 0 h 445"/>
                  <a:gd name="T20" fmla="*/ 529 w 529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9" h="445">
                    <a:moveTo>
                      <a:pt x="468" y="0"/>
                    </a:moveTo>
                    <a:lnTo>
                      <a:pt x="529" y="30"/>
                    </a:lnTo>
                    <a:lnTo>
                      <a:pt x="529" y="96"/>
                    </a:lnTo>
                    <a:lnTo>
                      <a:pt x="114" y="445"/>
                    </a:lnTo>
                    <a:lnTo>
                      <a:pt x="0" y="392"/>
                    </a:lnTo>
                    <a:lnTo>
                      <a:pt x="4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8" name="Freeform 704"/>
              <p:cNvSpPr>
                <a:spLocks/>
              </p:cNvSpPr>
              <p:nvPr/>
            </p:nvSpPr>
            <p:spPr bwMode="auto">
              <a:xfrm>
                <a:off x="2823" y="2824"/>
                <a:ext cx="159" cy="150"/>
              </a:xfrm>
              <a:custGeom>
                <a:avLst/>
                <a:gdLst>
                  <a:gd name="T0" fmla="*/ 157 w 475"/>
                  <a:gd name="T1" fmla="*/ 0 h 450"/>
                  <a:gd name="T2" fmla="*/ 159 w 475"/>
                  <a:gd name="T3" fmla="*/ 2 h 450"/>
                  <a:gd name="T4" fmla="*/ 159 w 475"/>
                  <a:gd name="T5" fmla="*/ 50 h 450"/>
                  <a:gd name="T6" fmla="*/ 38 w 475"/>
                  <a:gd name="T7" fmla="*/ 150 h 450"/>
                  <a:gd name="T8" fmla="*/ 0 w 475"/>
                  <a:gd name="T9" fmla="*/ 130 h 450"/>
                  <a:gd name="T10" fmla="*/ 157 w 475"/>
                  <a:gd name="T11" fmla="*/ 0 h 4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5"/>
                  <a:gd name="T19" fmla="*/ 0 h 450"/>
                  <a:gd name="T20" fmla="*/ 475 w 475"/>
                  <a:gd name="T21" fmla="*/ 450 h 4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5" h="450">
                    <a:moveTo>
                      <a:pt x="469" y="0"/>
                    </a:moveTo>
                    <a:lnTo>
                      <a:pt x="475" y="5"/>
                    </a:lnTo>
                    <a:lnTo>
                      <a:pt x="475" y="150"/>
                    </a:lnTo>
                    <a:lnTo>
                      <a:pt x="113" y="450"/>
                    </a:lnTo>
                    <a:lnTo>
                      <a:pt x="0" y="390"/>
                    </a:lnTo>
                    <a:lnTo>
                      <a:pt x="469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9" name="Freeform 705"/>
              <p:cNvSpPr>
                <a:spLocks/>
              </p:cNvSpPr>
              <p:nvPr/>
            </p:nvSpPr>
            <p:spPr bwMode="auto">
              <a:xfrm>
                <a:off x="2843" y="2848"/>
                <a:ext cx="139" cy="137"/>
              </a:xfrm>
              <a:custGeom>
                <a:avLst/>
                <a:gdLst>
                  <a:gd name="T0" fmla="*/ 139 w 415"/>
                  <a:gd name="T1" fmla="*/ 52 h 411"/>
                  <a:gd name="T2" fmla="*/ 139 w 415"/>
                  <a:gd name="T3" fmla="*/ 0 h 411"/>
                  <a:gd name="T4" fmla="*/ 0 w 415"/>
                  <a:gd name="T5" fmla="*/ 116 h 411"/>
                  <a:gd name="T6" fmla="*/ 36 w 415"/>
                  <a:gd name="T7" fmla="*/ 137 h 411"/>
                  <a:gd name="T8" fmla="*/ 139 w 415"/>
                  <a:gd name="T9" fmla="*/ 52 h 4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5"/>
                  <a:gd name="T16" fmla="*/ 0 h 411"/>
                  <a:gd name="T17" fmla="*/ 415 w 415"/>
                  <a:gd name="T18" fmla="*/ 411 h 4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5" h="411">
                    <a:moveTo>
                      <a:pt x="415" y="157"/>
                    </a:moveTo>
                    <a:lnTo>
                      <a:pt x="415" y="0"/>
                    </a:lnTo>
                    <a:lnTo>
                      <a:pt x="0" y="349"/>
                    </a:lnTo>
                    <a:lnTo>
                      <a:pt x="108" y="411"/>
                    </a:lnTo>
                    <a:lnTo>
                      <a:pt x="415" y="157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0" name="Freeform 706"/>
              <p:cNvSpPr>
                <a:spLocks/>
              </p:cNvSpPr>
              <p:nvPr/>
            </p:nvSpPr>
            <p:spPr bwMode="auto">
              <a:xfrm>
                <a:off x="2861" y="2874"/>
                <a:ext cx="121" cy="121"/>
              </a:xfrm>
              <a:custGeom>
                <a:avLst/>
                <a:gdLst>
                  <a:gd name="T0" fmla="*/ 121 w 362"/>
                  <a:gd name="T1" fmla="*/ 50 h 362"/>
                  <a:gd name="T2" fmla="*/ 121 w 362"/>
                  <a:gd name="T3" fmla="*/ 0 h 362"/>
                  <a:gd name="T4" fmla="*/ 0 w 362"/>
                  <a:gd name="T5" fmla="*/ 100 h 362"/>
                  <a:gd name="T6" fmla="*/ 38 w 362"/>
                  <a:gd name="T7" fmla="*/ 121 h 362"/>
                  <a:gd name="T8" fmla="*/ 121 w 362"/>
                  <a:gd name="T9" fmla="*/ 50 h 3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2"/>
                  <a:gd name="T16" fmla="*/ 0 h 362"/>
                  <a:gd name="T17" fmla="*/ 362 w 362"/>
                  <a:gd name="T18" fmla="*/ 362 h 3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2" h="362">
                    <a:moveTo>
                      <a:pt x="362" y="150"/>
                    </a:moveTo>
                    <a:lnTo>
                      <a:pt x="362" y="0"/>
                    </a:lnTo>
                    <a:lnTo>
                      <a:pt x="0" y="300"/>
                    </a:lnTo>
                    <a:lnTo>
                      <a:pt x="115" y="362"/>
                    </a:lnTo>
                    <a:lnTo>
                      <a:pt x="362" y="150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1" name="Freeform 707"/>
              <p:cNvSpPr>
                <a:spLocks/>
              </p:cNvSpPr>
              <p:nvPr/>
            </p:nvSpPr>
            <p:spPr bwMode="auto">
              <a:xfrm>
                <a:off x="2879" y="2900"/>
                <a:ext cx="103" cy="105"/>
              </a:xfrm>
              <a:custGeom>
                <a:avLst/>
                <a:gdLst>
                  <a:gd name="T0" fmla="*/ 103 w 307"/>
                  <a:gd name="T1" fmla="*/ 50 h 314"/>
                  <a:gd name="T2" fmla="*/ 103 w 307"/>
                  <a:gd name="T3" fmla="*/ 0 h 314"/>
                  <a:gd name="T4" fmla="*/ 0 w 307"/>
                  <a:gd name="T5" fmla="*/ 85 h 314"/>
                  <a:gd name="T6" fmla="*/ 39 w 307"/>
                  <a:gd name="T7" fmla="*/ 105 h 314"/>
                  <a:gd name="T8" fmla="*/ 103 w 307"/>
                  <a:gd name="T9" fmla="*/ 50 h 3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4"/>
                  <a:gd name="T17" fmla="*/ 307 w 307"/>
                  <a:gd name="T18" fmla="*/ 314 h 3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4">
                    <a:moveTo>
                      <a:pt x="307" y="151"/>
                    </a:moveTo>
                    <a:lnTo>
                      <a:pt x="307" y="0"/>
                    </a:lnTo>
                    <a:lnTo>
                      <a:pt x="0" y="254"/>
                    </a:lnTo>
                    <a:lnTo>
                      <a:pt x="115" y="314"/>
                    </a:lnTo>
                    <a:lnTo>
                      <a:pt x="307" y="151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2" name="Freeform 708"/>
              <p:cNvSpPr>
                <a:spLocks/>
              </p:cNvSpPr>
              <p:nvPr/>
            </p:nvSpPr>
            <p:spPr bwMode="auto">
              <a:xfrm>
                <a:off x="2899" y="2924"/>
                <a:ext cx="83" cy="91"/>
              </a:xfrm>
              <a:custGeom>
                <a:avLst/>
                <a:gdLst>
                  <a:gd name="T0" fmla="*/ 83 w 247"/>
                  <a:gd name="T1" fmla="*/ 53 h 272"/>
                  <a:gd name="T2" fmla="*/ 83 w 247"/>
                  <a:gd name="T3" fmla="*/ 0 h 272"/>
                  <a:gd name="T4" fmla="*/ 0 w 247"/>
                  <a:gd name="T5" fmla="*/ 71 h 272"/>
                  <a:gd name="T6" fmla="*/ 37 w 247"/>
                  <a:gd name="T7" fmla="*/ 91 h 272"/>
                  <a:gd name="T8" fmla="*/ 83 w 247"/>
                  <a:gd name="T9" fmla="*/ 53 h 2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7"/>
                  <a:gd name="T16" fmla="*/ 0 h 272"/>
                  <a:gd name="T17" fmla="*/ 247 w 247"/>
                  <a:gd name="T18" fmla="*/ 272 h 2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7" h="272">
                    <a:moveTo>
                      <a:pt x="247" y="157"/>
                    </a:moveTo>
                    <a:lnTo>
                      <a:pt x="247" y="0"/>
                    </a:lnTo>
                    <a:lnTo>
                      <a:pt x="0" y="212"/>
                    </a:lnTo>
                    <a:lnTo>
                      <a:pt x="109" y="272"/>
                    </a:lnTo>
                    <a:lnTo>
                      <a:pt x="247" y="15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3" name="Freeform 709"/>
              <p:cNvSpPr>
                <a:spLocks/>
              </p:cNvSpPr>
              <p:nvPr/>
            </p:nvSpPr>
            <p:spPr bwMode="auto">
              <a:xfrm>
                <a:off x="2918" y="2950"/>
                <a:ext cx="64" cy="75"/>
              </a:xfrm>
              <a:custGeom>
                <a:avLst/>
                <a:gdLst>
                  <a:gd name="T0" fmla="*/ 64 w 192"/>
                  <a:gd name="T1" fmla="*/ 50 h 223"/>
                  <a:gd name="T2" fmla="*/ 64 w 192"/>
                  <a:gd name="T3" fmla="*/ 0 h 223"/>
                  <a:gd name="T4" fmla="*/ 0 w 192"/>
                  <a:gd name="T5" fmla="*/ 55 h 223"/>
                  <a:gd name="T6" fmla="*/ 36 w 192"/>
                  <a:gd name="T7" fmla="*/ 75 h 223"/>
                  <a:gd name="T8" fmla="*/ 64 w 192"/>
                  <a:gd name="T9" fmla="*/ 50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3"/>
                  <a:gd name="T17" fmla="*/ 192 w 192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3">
                    <a:moveTo>
                      <a:pt x="192" y="150"/>
                    </a:moveTo>
                    <a:lnTo>
                      <a:pt x="192" y="0"/>
                    </a:lnTo>
                    <a:lnTo>
                      <a:pt x="0" y="163"/>
                    </a:lnTo>
                    <a:lnTo>
                      <a:pt x="107" y="223"/>
                    </a:lnTo>
                    <a:lnTo>
                      <a:pt x="192" y="150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4" name="Freeform 710"/>
              <p:cNvSpPr>
                <a:spLocks/>
              </p:cNvSpPr>
              <p:nvPr/>
            </p:nvSpPr>
            <p:spPr bwMode="auto">
              <a:xfrm>
                <a:off x="2936" y="2976"/>
                <a:ext cx="46" cy="59"/>
              </a:xfrm>
              <a:custGeom>
                <a:avLst/>
                <a:gdLst>
                  <a:gd name="T0" fmla="*/ 46 w 138"/>
                  <a:gd name="T1" fmla="*/ 51 h 175"/>
                  <a:gd name="T2" fmla="*/ 46 w 138"/>
                  <a:gd name="T3" fmla="*/ 0 h 175"/>
                  <a:gd name="T4" fmla="*/ 0 w 138"/>
                  <a:gd name="T5" fmla="*/ 39 h 175"/>
                  <a:gd name="T6" fmla="*/ 38 w 138"/>
                  <a:gd name="T7" fmla="*/ 59 h 175"/>
                  <a:gd name="T8" fmla="*/ 46 w 138"/>
                  <a:gd name="T9" fmla="*/ 51 h 1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75"/>
                  <a:gd name="T17" fmla="*/ 138 w 138"/>
                  <a:gd name="T18" fmla="*/ 175 h 1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75">
                    <a:moveTo>
                      <a:pt x="138" y="150"/>
                    </a:moveTo>
                    <a:lnTo>
                      <a:pt x="138" y="0"/>
                    </a:lnTo>
                    <a:lnTo>
                      <a:pt x="0" y="115"/>
                    </a:lnTo>
                    <a:lnTo>
                      <a:pt x="113" y="175"/>
                    </a:lnTo>
                    <a:lnTo>
                      <a:pt x="138" y="15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5" name="Freeform 711"/>
              <p:cNvSpPr>
                <a:spLocks/>
              </p:cNvSpPr>
              <p:nvPr/>
            </p:nvSpPr>
            <p:spPr bwMode="auto">
              <a:xfrm>
                <a:off x="2953" y="3000"/>
                <a:ext cx="29" cy="40"/>
              </a:xfrm>
              <a:custGeom>
                <a:avLst/>
                <a:gdLst>
                  <a:gd name="T0" fmla="*/ 29 w 85"/>
                  <a:gd name="T1" fmla="*/ 0 h 120"/>
                  <a:gd name="T2" fmla="*/ 29 w 85"/>
                  <a:gd name="T3" fmla="*/ 40 h 120"/>
                  <a:gd name="T4" fmla="*/ 0 w 85"/>
                  <a:gd name="T5" fmla="*/ 24 h 120"/>
                  <a:gd name="T6" fmla="*/ 29 w 85"/>
                  <a:gd name="T7" fmla="*/ 0 h 1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20"/>
                  <a:gd name="T14" fmla="*/ 85 w 85"/>
                  <a:gd name="T15" fmla="*/ 120 h 1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20">
                    <a:moveTo>
                      <a:pt x="85" y="0"/>
                    </a:moveTo>
                    <a:lnTo>
                      <a:pt x="85" y="120"/>
                    </a:lnTo>
                    <a:lnTo>
                      <a:pt x="0" y="7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6" name="Freeform 712"/>
              <p:cNvSpPr>
                <a:spLocks/>
              </p:cNvSpPr>
              <p:nvPr/>
            </p:nvSpPr>
            <p:spPr bwMode="auto">
              <a:xfrm>
                <a:off x="2973" y="3026"/>
                <a:ext cx="9" cy="14"/>
              </a:xfrm>
              <a:custGeom>
                <a:avLst/>
                <a:gdLst>
                  <a:gd name="T0" fmla="*/ 9 w 25"/>
                  <a:gd name="T1" fmla="*/ 0 h 42"/>
                  <a:gd name="T2" fmla="*/ 9 w 25"/>
                  <a:gd name="T3" fmla="*/ 14 h 42"/>
                  <a:gd name="T4" fmla="*/ 0 w 25"/>
                  <a:gd name="T5" fmla="*/ 8 h 42"/>
                  <a:gd name="T6" fmla="*/ 9 w 25"/>
                  <a:gd name="T7" fmla="*/ 0 h 4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2"/>
                  <a:gd name="T14" fmla="*/ 25 w 25"/>
                  <a:gd name="T15" fmla="*/ 42 h 4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2">
                    <a:moveTo>
                      <a:pt x="25" y="0"/>
                    </a:moveTo>
                    <a:lnTo>
                      <a:pt x="25" y="42"/>
                    </a:lnTo>
                    <a:lnTo>
                      <a:pt x="0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7" name="Freeform 713"/>
              <p:cNvSpPr>
                <a:spLocks/>
              </p:cNvSpPr>
              <p:nvPr/>
            </p:nvSpPr>
            <p:spPr bwMode="auto">
              <a:xfrm>
                <a:off x="2978" y="3036"/>
                <a:ext cx="6" cy="9"/>
              </a:xfrm>
              <a:custGeom>
                <a:avLst/>
                <a:gdLst>
                  <a:gd name="T0" fmla="*/ 2 w 19"/>
                  <a:gd name="T1" fmla="*/ 0 h 25"/>
                  <a:gd name="T2" fmla="*/ 0 w 19"/>
                  <a:gd name="T3" fmla="*/ 2 h 25"/>
                  <a:gd name="T4" fmla="*/ 0 w 19"/>
                  <a:gd name="T5" fmla="*/ 4 h 25"/>
                  <a:gd name="T6" fmla="*/ 2 w 19"/>
                  <a:gd name="T7" fmla="*/ 9 h 25"/>
                  <a:gd name="T8" fmla="*/ 6 w 19"/>
                  <a:gd name="T9" fmla="*/ 9 h 25"/>
                  <a:gd name="T10" fmla="*/ 2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8" name="Freeform 714"/>
              <p:cNvSpPr>
                <a:spLocks/>
              </p:cNvSpPr>
              <p:nvPr/>
            </p:nvSpPr>
            <p:spPr bwMode="auto">
              <a:xfrm>
                <a:off x="2980" y="3028"/>
                <a:ext cx="20" cy="17"/>
              </a:xfrm>
              <a:custGeom>
                <a:avLst/>
                <a:gdLst>
                  <a:gd name="T0" fmla="*/ 18 w 60"/>
                  <a:gd name="T1" fmla="*/ 5 h 49"/>
                  <a:gd name="T2" fmla="*/ 16 w 60"/>
                  <a:gd name="T3" fmla="*/ 0 h 49"/>
                  <a:gd name="T4" fmla="*/ 0 w 60"/>
                  <a:gd name="T5" fmla="*/ 8 h 49"/>
                  <a:gd name="T6" fmla="*/ 4 w 60"/>
                  <a:gd name="T7" fmla="*/ 17 h 49"/>
                  <a:gd name="T8" fmla="*/ 20 w 60"/>
                  <a:gd name="T9" fmla="*/ 8 h 49"/>
                  <a:gd name="T10" fmla="*/ 18 w 60"/>
                  <a:gd name="T11" fmla="*/ 5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9"/>
                  <a:gd name="T20" fmla="*/ 60 w 60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9">
                    <a:moveTo>
                      <a:pt x="54" y="13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9"/>
                    </a:lnTo>
                    <a:lnTo>
                      <a:pt x="60" y="24"/>
                    </a:lnTo>
                    <a:lnTo>
                      <a:pt x="5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9" name="Freeform 715"/>
              <p:cNvSpPr>
                <a:spLocks/>
              </p:cNvSpPr>
              <p:nvPr/>
            </p:nvSpPr>
            <p:spPr bwMode="auto">
              <a:xfrm>
                <a:off x="2996" y="3028"/>
                <a:ext cx="6" cy="8"/>
              </a:xfrm>
              <a:custGeom>
                <a:avLst/>
                <a:gdLst>
                  <a:gd name="T0" fmla="*/ 4 w 17"/>
                  <a:gd name="T1" fmla="*/ 8 h 24"/>
                  <a:gd name="T2" fmla="*/ 6 w 17"/>
                  <a:gd name="T3" fmla="*/ 6 h 24"/>
                  <a:gd name="T4" fmla="*/ 6 w 17"/>
                  <a:gd name="T5" fmla="*/ 2 h 24"/>
                  <a:gd name="T6" fmla="*/ 2 w 17"/>
                  <a:gd name="T7" fmla="*/ 0 h 24"/>
                  <a:gd name="T8" fmla="*/ 0 w 17"/>
                  <a:gd name="T9" fmla="*/ 0 h 24"/>
                  <a:gd name="T10" fmla="*/ 4 w 17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1" y="24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0" name="Freeform 716"/>
              <p:cNvSpPr>
                <a:spLocks/>
              </p:cNvSpPr>
              <p:nvPr/>
            </p:nvSpPr>
            <p:spPr bwMode="auto">
              <a:xfrm>
                <a:off x="2978" y="2822"/>
                <a:ext cx="6" cy="8"/>
              </a:xfrm>
              <a:custGeom>
                <a:avLst/>
                <a:gdLst>
                  <a:gd name="T0" fmla="*/ 2 w 19"/>
                  <a:gd name="T1" fmla="*/ 0 h 23"/>
                  <a:gd name="T2" fmla="*/ 0 w 19"/>
                  <a:gd name="T3" fmla="*/ 2 h 23"/>
                  <a:gd name="T4" fmla="*/ 0 w 19"/>
                  <a:gd name="T5" fmla="*/ 6 h 23"/>
                  <a:gd name="T6" fmla="*/ 2 w 19"/>
                  <a:gd name="T7" fmla="*/ 8 h 23"/>
                  <a:gd name="T8" fmla="*/ 6 w 19"/>
                  <a:gd name="T9" fmla="*/ 8 h 23"/>
                  <a:gd name="T10" fmla="*/ 2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1" name="Freeform 717"/>
              <p:cNvSpPr>
                <a:spLocks/>
              </p:cNvSpPr>
              <p:nvPr/>
            </p:nvSpPr>
            <p:spPr bwMode="auto">
              <a:xfrm>
                <a:off x="2980" y="2814"/>
                <a:ext cx="20" cy="16"/>
              </a:xfrm>
              <a:custGeom>
                <a:avLst/>
                <a:gdLst>
                  <a:gd name="T0" fmla="*/ 18 w 60"/>
                  <a:gd name="T1" fmla="*/ 4 h 47"/>
                  <a:gd name="T2" fmla="*/ 16 w 60"/>
                  <a:gd name="T3" fmla="*/ 0 h 47"/>
                  <a:gd name="T4" fmla="*/ 0 w 60"/>
                  <a:gd name="T5" fmla="*/ 8 h 47"/>
                  <a:gd name="T6" fmla="*/ 4 w 60"/>
                  <a:gd name="T7" fmla="*/ 16 h 47"/>
                  <a:gd name="T8" fmla="*/ 20 w 60"/>
                  <a:gd name="T9" fmla="*/ 8 h 47"/>
                  <a:gd name="T10" fmla="*/ 18 w 60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"/>
                  <a:gd name="T19" fmla="*/ 0 h 47"/>
                  <a:gd name="T20" fmla="*/ 60 w 60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" h="47">
                    <a:moveTo>
                      <a:pt x="54" y="11"/>
                    </a:moveTo>
                    <a:lnTo>
                      <a:pt x="49" y="0"/>
                    </a:lnTo>
                    <a:lnTo>
                      <a:pt x="0" y="24"/>
                    </a:lnTo>
                    <a:lnTo>
                      <a:pt x="13" y="47"/>
                    </a:lnTo>
                    <a:lnTo>
                      <a:pt x="60" y="24"/>
                    </a:lnTo>
                    <a:lnTo>
                      <a:pt x="5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2" name="Freeform 718"/>
              <p:cNvSpPr>
                <a:spLocks/>
              </p:cNvSpPr>
              <p:nvPr/>
            </p:nvSpPr>
            <p:spPr bwMode="auto">
              <a:xfrm>
                <a:off x="2996" y="2814"/>
                <a:ext cx="6" cy="8"/>
              </a:xfrm>
              <a:custGeom>
                <a:avLst/>
                <a:gdLst>
                  <a:gd name="T0" fmla="*/ 4 w 17"/>
                  <a:gd name="T1" fmla="*/ 8 h 24"/>
                  <a:gd name="T2" fmla="*/ 6 w 17"/>
                  <a:gd name="T3" fmla="*/ 6 h 24"/>
                  <a:gd name="T4" fmla="*/ 6 w 17"/>
                  <a:gd name="T5" fmla="*/ 2 h 24"/>
                  <a:gd name="T6" fmla="*/ 2 w 17"/>
                  <a:gd name="T7" fmla="*/ 0 h 24"/>
                  <a:gd name="T8" fmla="*/ 0 w 17"/>
                  <a:gd name="T9" fmla="*/ 0 h 24"/>
                  <a:gd name="T10" fmla="*/ 4 w 17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1" y="24"/>
                    </a:moveTo>
                    <a:lnTo>
                      <a:pt x="17" y="17"/>
                    </a:lnTo>
                    <a:lnTo>
                      <a:pt x="17" y="5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1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3" name="Freeform 719"/>
              <p:cNvSpPr>
                <a:spLocks/>
              </p:cNvSpPr>
              <p:nvPr/>
            </p:nvSpPr>
            <p:spPr bwMode="auto">
              <a:xfrm>
                <a:off x="2994" y="3033"/>
                <a:ext cx="8" cy="3"/>
              </a:xfrm>
              <a:custGeom>
                <a:avLst/>
                <a:gdLst>
                  <a:gd name="T0" fmla="*/ 0 w 23"/>
                  <a:gd name="T1" fmla="*/ 0 h 11"/>
                  <a:gd name="T2" fmla="*/ 0 w 23"/>
                  <a:gd name="T3" fmla="*/ 2 h 11"/>
                  <a:gd name="T4" fmla="*/ 4 w 23"/>
                  <a:gd name="T5" fmla="*/ 3 h 11"/>
                  <a:gd name="T6" fmla="*/ 6 w 23"/>
                  <a:gd name="T7" fmla="*/ 2 h 11"/>
                  <a:gd name="T8" fmla="*/ 8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0" y="6"/>
                    </a:lnTo>
                    <a:lnTo>
                      <a:pt x="11" y="11"/>
                    </a:lnTo>
                    <a:lnTo>
                      <a:pt x="17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4" name="Freeform 720"/>
              <p:cNvSpPr>
                <a:spLocks/>
              </p:cNvSpPr>
              <p:nvPr/>
            </p:nvSpPr>
            <p:spPr bwMode="auto">
              <a:xfrm>
                <a:off x="2994" y="2814"/>
                <a:ext cx="8" cy="219"/>
              </a:xfrm>
              <a:custGeom>
                <a:avLst/>
                <a:gdLst>
                  <a:gd name="T0" fmla="*/ 2 w 23"/>
                  <a:gd name="T1" fmla="*/ 8 h 656"/>
                  <a:gd name="T2" fmla="*/ 0 w 23"/>
                  <a:gd name="T3" fmla="*/ 4 h 656"/>
                  <a:gd name="T4" fmla="*/ 0 w 23"/>
                  <a:gd name="T5" fmla="*/ 219 h 656"/>
                  <a:gd name="T6" fmla="*/ 8 w 23"/>
                  <a:gd name="T7" fmla="*/ 219 h 656"/>
                  <a:gd name="T8" fmla="*/ 8 w 23"/>
                  <a:gd name="T9" fmla="*/ 4 h 656"/>
                  <a:gd name="T10" fmla="*/ 6 w 23"/>
                  <a:gd name="T11" fmla="*/ 0 h 656"/>
                  <a:gd name="T12" fmla="*/ 8 w 23"/>
                  <a:gd name="T13" fmla="*/ 4 h 656"/>
                  <a:gd name="T14" fmla="*/ 6 w 23"/>
                  <a:gd name="T15" fmla="*/ 2 h 656"/>
                  <a:gd name="T16" fmla="*/ 4 w 23"/>
                  <a:gd name="T17" fmla="*/ 0 h 656"/>
                  <a:gd name="T18" fmla="*/ 0 w 23"/>
                  <a:gd name="T19" fmla="*/ 2 h 656"/>
                  <a:gd name="T20" fmla="*/ 0 w 23"/>
                  <a:gd name="T21" fmla="*/ 4 h 656"/>
                  <a:gd name="T22" fmla="*/ 2 w 23"/>
                  <a:gd name="T23" fmla="*/ 8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6"/>
                  <a:gd name="T38" fmla="*/ 23 w 23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6">
                    <a:moveTo>
                      <a:pt x="6" y="24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3" y="656"/>
                    </a:lnTo>
                    <a:lnTo>
                      <a:pt x="23" y="11"/>
                    </a:lnTo>
                    <a:lnTo>
                      <a:pt x="17" y="0"/>
                    </a:lnTo>
                    <a:lnTo>
                      <a:pt x="23" y="11"/>
                    </a:lnTo>
                    <a:lnTo>
                      <a:pt x="17" y="5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5" name="Freeform 721"/>
              <p:cNvSpPr>
                <a:spLocks/>
              </p:cNvSpPr>
              <p:nvPr/>
            </p:nvSpPr>
            <p:spPr bwMode="auto">
              <a:xfrm>
                <a:off x="2797" y="2709"/>
                <a:ext cx="203" cy="113"/>
              </a:xfrm>
              <a:custGeom>
                <a:avLst/>
                <a:gdLst>
                  <a:gd name="T0" fmla="*/ 2 w 608"/>
                  <a:gd name="T1" fmla="*/ 4 h 338"/>
                  <a:gd name="T2" fmla="*/ 0 w 608"/>
                  <a:gd name="T3" fmla="*/ 8 h 338"/>
                  <a:gd name="T4" fmla="*/ 199 w 608"/>
                  <a:gd name="T5" fmla="*/ 113 h 338"/>
                  <a:gd name="T6" fmla="*/ 203 w 608"/>
                  <a:gd name="T7" fmla="*/ 105 h 338"/>
                  <a:gd name="T8" fmla="*/ 4 w 608"/>
                  <a:gd name="T9" fmla="*/ 0 h 338"/>
                  <a:gd name="T10" fmla="*/ 2 w 608"/>
                  <a:gd name="T11" fmla="*/ 4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8"/>
                  <a:gd name="T19" fmla="*/ 0 h 338"/>
                  <a:gd name="T20" fmla="*/ 608 w 608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8" h="338">
                    <a:moveTo>
                      <a:pt x="6" y="12"/>
                    </a:moveTo>
                    <a:lnTo>
                      <a:pt x="0" y="25"/>
                    </a:lnTo>
                    <a:lnTo>
                      <a:pt x="597" y="338"/>
                    </a:lnTo>
                    <a:lnTo>
                      <a:pt x="608" y="314"/>
                    </a:lnTo>
                    <a:lnTo>
                      <a:pt x="13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6" name="Freeform 722"/>
              <p:cNvSpPr>
                <a:spLocks/>
              </p:cNvSpPr>
              <p:nvPr/>
            </p:nvSpPr>
            <p:spPr bwMode="auto">
              <a:xfrm>
                <a:off x="2795" y="2709"/>
                <a:ext cx="6" cy="9"/>
              </a:xfrm>
              <a:custGeom>
                <a:avLst/>
                <a:gdLst>
                  <a:gd name="T0" fmla="*/ 6 w 18"/>
                  <a:gd name="T1" fmla="*/ 0 h 25"/>
                  <a:gd name="T2" fmla="*/ 2 w 18"/>
                  <a:gd name="T3" fmla="*/ 0 h 25"/>
                  <a:gd name="T4" fmla="*/ 0 w 18"/>
                  <a:gd name="T5" fmla="*/ 2 h 25"/>
                  <a:gd name="T6" fmla="*/ 0 w 18"/>
                  <a:gd name="T7" fmla="*/ 7 h 25"/>
                  <a:gd name="T8" fmla="*/ 2 w 18"/>
                  <a:gd name="T9" fmla="*/ 9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5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5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7" name="Freeform 723"/>
              <p:cNvSpPr>
                <a:spLocks/>
              </p:cNvSpPr>
              <p:nvPr/>
            </p:nvSpPr>
            <p:spPr bwMode="auto">
              <a:xfrm>
                <a:off x="2779" y="2718"/>
                <a:ext cx="6" cy="8"/>
              </a:xfrm>
              <a:custGeom>
                <a:avLst/>
                <a:gdLst>
                  <a:gd name="T0" fmla="*/ 2 w 19"/>
                  <a:gd name="T1" fmla="*/ 0 h 24"/>
                  <a:gd name="T2" fmla="*/ 0 w 19"/>
                  <a:gd name="T3" fmla="*/ 2 h 24"/>
                  <a:gd name="T4" fmla="*/ 0 w 19"/>
                  <a:gd name="T5" fmla="*/ 6 h 24"/>
                  <a:gd name="T6" fmla="*/ 2 w 19"/>
                  <a:gd name="T7" fmla="*/ 8 h 24"/>
                  <a:gd name="T8" fmla="*/ 6 w 19"/>
                  <a:gd name="T9" fmla="*/ 8 h 24"/>
                  <a:gd name="T10" fmla="*/ 2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6" y="0"/>
                    </a:moveTo>
                    <a:lnTo>
                      <a:pt x="0" y="5"/>
                    </a:lnTo>
                    <a:lnTo>
                      <a:pt x="0" y="17"/>
                    </a:lnTo>
                    <a:lnTo>
                      <a:pt x="6" y="24"/>
                    </a:lnTo>
                    <a:lnTo>
                      <a:pt x="19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8" name="Freeform 724"/>
              <p:cNvSpPr>
                <a:spLocks/>
              </p:cNvSpPr>
              <p:nvPr/>
            </p:nvSpPr>
            <p:spPr bwMode="auto">
              <a:xfrm>
                <a:off x="2781" y="2709"/>
                <a:ext cx="20" cy="17"/>
              </a:xfrm>
              <a:custGeom>
                <a:avLst/>
                <a:gdLst>
                  <a:gd name="T0" fmla="*/ 18 w 61"/>
                  <a:gd name="T1" fmla="*/ 4 h 49"/>
                  <a:gd name="T2" fmla="*/ 16 w 61"/>
                  <a:gd name="T3" fmla="*/ 0 h 49"/>
                  <a:gd name="T4" fmla="*/ 0 w 61"/>
                  <a:gd name="T5" fmla="*/ 9 h 49"/>
                  <a:gd name="T6" fmla="*/ 4 w 61"/>
                  <a:gd name="T7" fmla="*/ 17 h 49"/>
                  <a:gd name="T8" fmla="*/ 20 w 61"/>
                  <a:gd name="T9" fmla="*/ 9 h 49"/>
                  <a:gd name="T10" fmla="*/ 18 w 61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54" y="12"/>
                    </a:moveTo>
                    <a:lnTo>
                      <a:pt x="48" y="0"/>
                    </a:lnTo>
                    <a:lnTo>
                      <a:pt x="0" y="25"/>
                    </a:lnTo>
                    <a:lnTo>
                      <a:pt x="13" y="49"/>
                    </a:lnTo>
                    <a:lnTo>
                      <a:pt x="61" y="25"/>
                    </a:lnTo>
                    <a:lnTo>
                      <a:pt x="5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9" name="Freeform 725"/>
              <p:cNvSpPr>
                <a:spLocks/>
              </p:cNvSpPr>
              <p:nvPr/>
            </p:nvSpPr>
            <p:spPr bwMode="auto">
              <a:xfrm>
                <a:off x="2797" y="2709"/>
                <a:ext cx="6" cy="9"/>
              </a:xfrm>
              <a:custGeom>
                <a:avLst/>
                <a:gdLst>
                  <a:gd name="T0" fmla="*/ 4 w 19"/>
                  <a:gd name="T1" fmla="*/ 9 h 25"/>
                  <a:gd name="T2" fmla="*/ 6 w 19"/>
                  <a:gd name="T3" fmla="*/ 7 h 25"/>
                  <a:gd name="T4" fmla="*/ 6 w 19"/>
                  <a:gd name="T5" fmla="*/ 2 h 25"/>
                  <a:gd name="T6" fmla="*/ 2 w 19"/>
                  <a:gd name="T7" fmla="*/ 0 h 25"/>
                  <a:gd name="T8" fmla="*/ 0 w 19"/>
                  <a:gd name="T9" fmla="*/ 0 h 25"/>
                  <a:gd name="T10" fmla="*/ 4 w 19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3" y="25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0" name="Freeform 726"/>
              <p:cNvSpPr>
                <a:spLocks/>
              </p:cNvSpPr>
              <p:nvPr/>
            </p:nvSpPr>
            <p:spPr bwMode="auto">
              <a:xfrm>
                <a:off x="2978" y="2822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6 w 24"/>
                  <a:gd name="T3" fmla="*/ 2 h 11"/>
                  <a:gd name="T4" fmla="*/ 4 w 24"/>
                  <a:gd name="T5" fmla="*/ 0 h 11"/>
                  <a:gd name="T6" fmla="*/ 0 w 24"/>
                  <a:gd name="T7" fmla="*/ 2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9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1" name="Freeform 727"/>
              <p:cNvSpPr>
                <a:spLocks/>
              </p:cNvSpPr>
              <p:nvPr/>
            </p:nvSpPr>
            <p:spPr bwMode="auto">
              <a:xfrm>
                <a:off x="2978" y="2826"/>
                <a:ext cx="8" cy="219"/>
              </a:xfrm>
              <a:custGeom>
                <a:avLst/>
                <a:gdLst>
                  <a:gd name="T0" fmla="*/ 2 w 24"/>
                  <a:gd name="T1" fmla="*/ 219 h 657"/>
                  <a:gd name="T2" fmla="*/ 8 w 24"/>
                  <a:gd name="T3" fmla="*/ 215 h 657"/>
                  <a:gd name="T4" fmla="*/ 8 w 24"/>
                  <a:gd name="T5" fmla="*/ 0 h 657"/>
                  <a:gd name="T6" fmla="*/ 0 w 24"/>
                  <a:gd name="T7" fmla="*/ 0 h 657"/>
                  <a:gd name="T8" fmla="*/ 0 w 24"/>
                  <a:gd name="T9" fmla="*/ 215 h 657"/>
                  <a:gd name="T10" fmla="*/ 6 w 24"/>
                  <a:gd name="T11" fmla="*/ 211 h 657"/>
                  <a:gd name="T12" fmla="*/ 0 w 24"/>
                  <a:gd name="T13" fmla="*/ 215 h 657"/>
                  <a:gd name="T14" fmla="*/ 0 w 24"/>
                  <a:gd name="T15" fmla="*/ 217 h 657"/>
                  <a:gd name="T16" fmla="*/ 4 w 24"/>
                  <a:gd name="T17" fmla="*/ 219 h 657"/>
                  <a:gd name="T18" fmla="*/ 6 w 24"/>
                  <a:gd name="T19" fmla="*/ 217 h 657"/>
                  <a:gd name="T20" fmla="*/ 8 w 24"/>
                  <a:gd name="T21" fmla="*/ 215 h 657"/>
                  <a:gd name="T22" fmla="*/ 2 w 24"/>
                  <a:gd name="T23" fmla="*/ 219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6" y="657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32"/>
                    </a:lnTo>
                    <a:lnTo>
                      <a:pt x="0" y="644"/>
                    </a:lnTo>
                    <a:lnTo>
                      <a:pt x="0" y="651"/>
                    </a:lnTo>
                    <a:lnTo>
                      <a:pt x="12" y="657"/>
                    </a:lnTo>
                    <a:lnTo>
                      <a:pt x="19" y="651"/>
                    </a:lnTo>
                    <a:lnTo>
                      <a:pt x="24" y="644"/>
                    </a:lnTo>
                    <a:lnTo>
                      <a:pt x="6" y="65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2" name="Freeform 728"/>
              <p:cNvSpPr>
                <a:spLocks/>
              </p:cNvSpPr>
              <p:nvPr/>
            </p:nvSpPr>
            <p:spPr bwMode="auto">
              <a:xfrm>
                <a:off x="2781" y="2930"/>
                <a:ext cx="203" cy="115"/>
              </a:xfrm>
              <a:custGeom>
                <a:avLst/>
                <a:gdLst>
                  <a:gd name="T0" fmla="*/ 2 w 609"/>
                  <a:gd name="T1" fmla="*/ 4 h 343"/>
                  <a:gd name="T2" fmla="*/ 0 w 609"/>
                  <a:gd name="T3" fmla="*/ 10 h 343"/>
                  <a:gd name="T4" fmla="*/ 199 w 609"/>
                  <a:gd name="T5" fmla="*/ 115 h 343"/>
                  <a:gd name="T6" fmla="*/ 203 w 609"/>
                  <a:gd name="T7" fmla="*/ 107 h 343"/>
                  <a:gd name="T8" fmla="*/ 4 w 609"/>
                  <a:gd name="T9" fmla="*/ 0 h 343"/>
                  <a:gd name="T10" fmla="*/ 2 w 609"/>
                  <a:gd name="T11" fmla="*/ 4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43"/>
                  <a:gd name="T20" fmla="*/ 609 w 609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43">
                    <a:moveTo>
                      <a:pt x="7" y="11"/>
                    </a:moveTo>
                    <a:lnTo>
                      <a:pt x="0" y="30"/>
                    </a:lnTo>
                    <a:lnTo>
                      <a:pt x="596" y="343"/>
                    </a:lnTo>
                    <a:lnTo>
                      <a:pt x="609" y="318"/>
                    </a:lnTo>
                    <a:lnTo>
                      <a:pt x="13" y="0"/>
                    </a:lnTo>
                    <a:lnTo>
                      <a:pt x="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3" name="Freeform 729"/>
              <p:cNvSpPr>
                <a:spLocks/>
              </p:cNvSpPr>
              <p:nvPr/>
            </p:nvSpPr>
            <p:spPr bwMode="auto">
              <a:xfrm>
                <a:off x="2779" y="2930"/>
                <a:ext cx="6" cy="10"/>
              </a:xfrm>
              <a:custGeom>
                <a:avLst/>
                <a:gdLst>
                  <a:gd name="T0" fmla="*/ 6 w 19"/>
                  <a:gd name="T1" fmla="*/ 0 h 30"/>
                  <a:gd name="T2" fmla="*/ 2 w 19"/>
                  <a:gd name="T3" fmla="*/ 0 h 30"/>
                  <a:gd name="T4" fmla="*/ 0 w 19"/>
                  <a:gd name="T5" fmla="*/ 2 h 30"/>
                  <a:gd name="T6" fmla="*/ 0 w 19"/>
                  <a:gd name="T7" fmla="*/ 8 h 30"/>
                  <a:gd name="T8" fmla="*/ 2 w 19"/>
                  <a:gd name="T9" fmla="*/ 10 h 30"/>
                  <a:gd name="T10" fmla="*/ 6 w 19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0"/>
                  <a:gd name="T20" fmla="*/ 19 w 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0">
                    <a:moveTo>
                      <a:pt x="19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4" name="Freeform 730"/>
              <p:cNvSpPr>
                <a:spLocks/>
              </p:cNvSpPr>
              <p:nvPr/>
            </p:nvSpPr>
            <p:spPr bwMode="auto">
              <a:xfrm>
                <a:off x="2779" y="2934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0 w 24"/>
                  <a:gd name="T3" fmla="*/ 4 h 19"/>
                  <a:gd name="T4" fmla="*/ 4 w 24"/>
                  <a:gd name="T5" fmla="*/ 6 h 19"/>
                  <a:gd name="T6" fmla="*/ 6 w 24"/>
                  <a:gd name="T7" fmla="*/ 4 h 19"/>
                  <a:gd name="T8" fmla="*/ 8 w 24"/>
                  <a:gd name="T9" fmla="*/ 0 h 19"/>
                  <a:gd name="T10" fmla="*/ 0 w 2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"/>
                  <a:gd name="T20" fmla="*/ 24 w 2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">
                    <a:moveTo>
                      <a:pt x="0" y="0"/>
                    </a:moveTo>
                    <a:lnTo>
                      <a:pt x="0" y="13"/>
                    </a:lnTo>
                    <a:lnTo>
                      <a:pt x="13" y="19"/>
                    </a:lnTo>
                    <a:lnTo>
                      <a:pt x="19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5" name="Freeform 731"/>
              <p:cNvSpPr>
                <a:spLocks/>
              </p:cNvSpPr>
              <p:nvPr/>
            </p:nvSpPr>
            <p:spPr bwMode="auto">
              <a:xfrm>
                <a:off x="2779" y="2718"/>
                <a:ext cx="8" cy="216"/>
              </a:xfrm>
              <a:custGeom>
                <a:avLst/>
                <a:gdLst>
                  <a:gd name="T0" fmla="*/ 6 w 24"/>
                  <a:gd name="T1" fmla="*/ 0 h 649"/>
                  <a:gd name="T2" fmla="*/ 0 w 24"/>
                  <a:gd name="T3" fmla="*/ 4 h 649"/>
                  <a:gd name="T4" fmla="*/ 0 w 24"/>
                  <a:gd name="T5" fmla="*/ 216 h 649"/>
                  <a:gd name="T6" fmla="*/ 8 w 24"/>
                  <a:gd name="T7" fmla="*/ 216 h 649"/>
                  <a:gd name="T8" fmla="*/ 8 w 24"/>
                  <a:gd name="T9" fmla="*/ 4 h 649"/>
                  <a:gd name="T10" fmla="*/ 2 w 24"/>
                  <a:gd name="T11" fmla="*/ 8 h 649"/>
                  <a:gd name="T12" fmla="*/ 8 w 24"/>
                  <a:gd name="T13" fmla="*/ 4 h 649"/>
                  <a:gd name="T14" fmla="*/ 6 w 24"/>
                  <a:gd name="T15" fmla="*/ 2 h 649"/>
                  <a:gd name="T16" fmla="*/ 4 w 24"/>
                  <a:gd name="T17" fmla="*/ 0 h 649"/>
                  <a:gd name="T18" fmla="*/ 0 w 24"/>
                  <a:gd name="T19" fmla="*/ 2 h 649"/>
                  <a:gd name="T20" fmla="*/ 0 w 24"/>
                  <a:gd name="T21" fmla="*/ 4 h 649"/>
                  <a:gd name="T22" fmla="*/ 6 w 24"/>
                  <a:gd name="T23" fmla="*/ 0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9" y="0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6" y="24"/>
                    </a:lnTo>
                    <a:lnTo>
                      <a:pt x="24" y="11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6" name="Freeform 732"/>
              <p:cNvSpPr>
                <a:spLocks/>
              </p:cNvSpPr>
              <p:nvPr/>
            </p:nvSpPr>
            <p:spPr bwMode="auto">
              <a:xfrm>
                <a:off x="2781" y="2718"/>
                <a:ext cx="203" cy="112"/>
              </a:xfrm>
              <a:custGeom>
                <a:avLst/>
                <a:gdLst>
                  <a:gd name="T0" fmla="*/ 201 w 609"/>
                  <a:gd name="T1" fmla="*/ 108 h 336"/>
                  <a:gd name="T2" fmla="*/ 203 w 609"/>
                  <a:gd name="T3" fmla="*/ 104 h 336"/>
                  <a:gd name="T4" fmla="*/ 4 w 609"/>
                  <a:gd name="T5" fmla="*/ 0 h 336"/>
                  <a:gd name="T6" fmla="*/ 0 w 609"/>
                  <a:gd name="T7" fmla="*/ 8 h 336"/>
                  <a:gd name="T8" fmla="*/ 199 w 609"/>
                  <a:gd name="T9" fmla="*/ 112 h 336"/>
                  <a:gd name="T10" fmla="*/ 201 w 609"/>
                  <a:gd name="T11" fmla="*/ 10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6"/>
                  <a:gd name="T20" fmla="*/ 609 w 609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6">
                    <a:moveTo>
                      <a:pt x="602" y="324"/>
                    </a:moveTo>
                    <a:lnTo>
                      <a:pt x="609" y="313"/>
                    </a:lnTo>
                    <a:lnTo>
                      <a:pt x="13" y="0"/>
                    </a:lnTo>
                    <a:lnTo>
                      <a:pt x="0" y="24"/>
                    </a:lnTo>
                    <a:lnTo>
                      <a:pt x="596" y="336"/>
                    </a:lnTo>
                    <a:lnTo>
                      <a:pt x="602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7" name="Freeform 733"/>
              <p:cNvSpPr>
                <a:spLocks/>
              </p:cNvSpPr>
              <p:nvPr/>
            </p:nvSpPr>
            <p:spPr bwMode="auto">
              <a:xfrm>
                <a:off x="2980" y="2822"/>
                <a:ext cx="6" cy="8"/>
              </a:xfrm>
              <a:custGeom>
                <a:avLst/>
                <a:gdLst>
                  <a:gd name="T0" fmla="*/ 0 w 18"/>
                  <a:gd name="T1" fmla="*/ 8 h 23"/>
                  <a:gd name="T2" fmla="*/ 2 w 18"/>
                  <a:gd name="T3" fmla="*/ 8 h 23"/>
                  <a:gd name="T4" fmla="*/ 6 w 18"/>
                  <a:gd name="T5" fmla="*/ 6 h 23"/>
                  <a:gd name="T6" fmla="*/ 6 w 18"/>
                  <a:gd name="T7" fmla="*/ 2 h 23"/>
                  <a:gd name="T8" fmla="*/ 4 w 18"/>
                  <a:gd name="T9" fmla="*/ 0 h 23"/>
                  <a:gd name="T10" fmla="*/ 0 w 18"/>
                  <a:gd name="T11" fmla="*/ 8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0" y="23"/>
                    </a:moveTo>
                    <a:lnTo>
                      <a:pt x="6" y="23"/>
                    </a:lnTo>
                    <a:lnTo>
                      <a:pt x="18" y="17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8" name="Freeform 734"/>
              <p:cNvSpPr>
                <a:spLocks/>
              </p:cNvSpPr>
              <p:nvPr/>
            </p:nvSpPr>
            <p:spPr bwMode="auto">
              <a:xfrm>
                <a:off x="2978" y="3038"/>
                <a:ext cx="8" cy="5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5 h 13"/>
                  <a:gd name="T4" fmla="*/ 4 w 24"/>
                  <a:gd name="T5" fmla="*/ 5 h 13"/>
                  <a:gd name="T6" fmla="*/ 6 w 24"/>
                  <a:gd name="T7" fmla="*/ 5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13"/>
                    </a:lnTo>
                    <a:lnTo>
                      <a:pt x="12" y="13"/>
                    </a:lnTo>
                    <a:lnTo>
                      <a:pt x="19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9" name="Freeform 735"/>
              <p:cNvSpPr>
                <a:spLocks/>
              </p:cNvSpPr>
              <p:nvPr/>
            </p:nvSpPr>
            <p:spPr bwMode="auto">
              <a:xfrm>
                <a:off x="2978" y="2826"/>
                <a:ext cx="8" cy="212"/>
              </a:xfrm>
              <a:custGeom>
                <a:avLst/>
                <a:gdLst>
                  <a:gd name="T0" fmla="*/ 4 w 24"/>
                  <a:gd name="T1" fmla="*/ 0 h 638"/>
                  <a:gd name="T2" fmla="*/ 0 w 24"/>
                  <a:gd name="T3" fmla="*/ 0 h 638"/>
                  <a:gd name="T4" fmla="*/ 0 w 24"/>
                  <a:gd name="T5" fmla="*/ 212 h 638"/>
                  <a:gd name="T6" fmla="*/ 8 w 24"/>
                  <a:gd name="T7" fmla="*/ 212 h 638"/>
                  <a:gd name="T8" fmla="*/ 8 w 24"/>
                  <a:gd name="T9" fmla="*/ 0 h 638"/>
                  <a:gd name="T10" fmla="*/ 4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2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0" name="Freeform 736"/>
              <p:cNvSpPr>
                <a:spLocks/>
              </p:cNvSpPr>
              <p:nvPr/>
            </p:nvSpPr>
            <p:spPr bwMode="auto">
              <a:xfrm>
                <a:off x="2978" y="2822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6 w 24"/>
                  <a:gd name="T3" fmla="*/ 0 h 11"/>
                  <a:gd name="T4" fmla="*/ 4 w 24"/>
                  <a:gd name="T5" fmla="*/ 0 h 11"/>
                  <a:gd name="T6" fmla="*/ 0 w 24"/>
                  <a:gd name="T7" fmla="*/ 0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1" name="Freeform 737"/>
              <p:cNvSpPr>
                <a:spLocks/>
              </p:cNvSpPr>
              <p:nvPr/>
            </p:nvSpPr>
            <p:spPr bwMode="auto">
              <a:xfrm>
                <a:off x="3607" y="2820"/>
                <a:ext cx="14" cy="220"/>
              </a:xfrm>
              <a:custGeom>
                <a:avLst/>
                <a:gdLst>
                  <a:gd name="T0" fmla="*/ 14 w 43"/>
                  <a:gd name="T1" fmla="*/ 220 h 662"/>
                  <a:gd name="T2" fmla="*/ 14 w 43"/>
                  <a:gd name="T3" fmla="*/ 8 h 662"/>
                  <a:gd name="T4" fmla="*/ 0 w 43"/>
                  <a:gd name="T5" fmla="*/ 0 h 662"/>
                  <a:gd name="T6" fmla="*/ 0 w 43"/>
                  <a:gd name="T7" fmla="*/ 212 h 662"/>
                  <a:gd name="T8" fmla="*/ 14 w 43"/>
                  <a:gd name="T9" fmla="*/ 220 h 6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62"/>
                  <a:gd name="T17" fmla="*/ 43 w 43"/>
                  <a:gd name="T18" fmla="*/ 662 h 6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62">
                    <a:moveTo>
                      <a:pt x="43" y="662"/>
                    </a:moveTo>
                    <a:lnTo>
                      <a:pt x="43" y="24"/>
                    </a:lnTo>
                    <a:lnTo>
                      <a:pt x="0" y="0"/>
                    </a:lnTo>
                    <a:lnTo>
                      <a:pt x="0" y="639"/>
                    </a:lnTo>
                    <a:lnTo>
                      <a:pt x="43" y="662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2" name="Freeform 738"/>
              <p:cNvSpPr>
                <a:spLocks/>
              </p:cNvSpPr>
              <p:nvPr/>
            </p:nvSpPr>
            <p:spPr bwMode="auto">
              <a:xfrm>
                <a:off x="3607" y="2713"/>
                <a:ext cx="213" cy="113"/>
              </a:xfrm>
              <a:custGeom>
                <a:avLst/>
                <a:gdLst>
                  <a:gd name="T0" fmla="*/ 14 w 639"/>
                  <a:gd name="T1" fmla="*/ 113 h 337"/>
                  <a:gd name="T2" fmla="*/ 213 w 639"/>
                  <a:gd name="T3" fmla="*/ 8 h 337"/>
                  <a:gd name="T4" fmla="*/ 197 w 639"/>
                  <a:gd name="T5" fmla="*/ 0 h 337"/>
                  <a:gd name="T6" fmla="*/ 0 w 639"/>
                  <a:gd name="T7" fmla="*/ 107 h 337"/>
                  <a:gd name="T8" fmla="*/ 14 w 639"/>
                  <a:gd name="T9" fmla="*/ 113 h 33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"/>
                  <a:gd name="T16" fmla="*/ 0 h 337"/>
                  <a:gd name="T17" fmla="*/ 639 w 639"/>
                  <a:gd name="T18" fmla="*/ 337 h 33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" h="337">
                    <a:moveTo>
                      <a:pt x="43" y="337"/>
                    </a:moveTo>
                    <a:lnTo>
                      <a:pt x="639" y="24"/>
                    </a:lnTo>
                    <a:lnTo>
                      <a:pt x="592" y="0"/>
                    </a:lnTo>
                    <a:lnTo>
                      <a:pt x="0" y="319"/>
                    </a:lnTo>
                    <a:lnTo>
                      <a:pt x="43" y="3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3" name="Freeform 739"/>
              <p:cNvSpPr>
                <a:spLocks/>
              </p:cNvSpPr>
              <p:nvPr/>
            </p:nvSpPr>
            <p:spPr bwMode="auto">
              <a:xfrm>
                <a:off x="3794" y="2721"/>
                <a:ext cx="26" cy="38"/>
              </a:xfrm>
              <a:custGeom>
                <a:avLst/>
                <a:gdLst>
                  <a:gd name="T0" fmla="*/ 26 w 77"/>
                  <a:gd name="T1" fmla="*/ 38 h 114"/>
                  <a:gd name="T2" fmla="*/ 26 w 77"/>
                  <a:gd name="T3" fmla="*/ 0 h 114"/>
                  <a:gd name="T4" fmla="*/ 0 w 77"/>
                  <a:gd name="T5" fmla="*/ 14 h 114"/>
                  <a:gd name="T6" fmla="*/ 26 w 77"/>
                  <a:gd name="T7" fmla="*/ 38 h 11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7"/>
                  <a:gd name="T13" fmla="*/ 0 h 114"/>
                  <a:gd name="T14" fmla="*/ 77 w 77"/>
                  <a:gd name="T15" fmla="*/ 114 h 11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7" h="114">
                    <a:moveTo>
                      <a:pt x="77" y="114"/>
                    </a:moveTo>
                    <a:lnTo>
                      <a:pt x="77" y="0"/>
                    </a:lnTo>
                    <a:lnTo>
                      <a:pt x="0" y="43"/>
                    </a:lnTo>
                    <a:lnTo>
                      <a:pt x="77" y="114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4" name="Freeform 740"/>
              <p:cNvSpPr>
                <a:spLocks/>
              </p:cNvSpPr>
              <p:nvPr/>
            </p:nvSpPr>
            <p:spPr bwMode="auto">
              <a:xfrm>
                <a:off x="3774" y="2726"/>
                <a:ext cx="46" cy="60"/>
              </a:xfrm>
              <a:custGeom>
                <a:avLst/>
                <a:gdLst>
                  <a:gd name="T0" fmla="*/ 46 w 138"/>
                  <a:gd name="T1" fmla="*/ 8 h 180"/>
                  <a:gd name="T2" fmla="*/ 46 w 138"/>
                  <a:gd name="T3" fmla="*/ 60 h 180"/>
                  <a:gd name="T4" fmla="*/ 0 w 138"/>
                  <a:gd name="T5" fmla="*/ 20 h 180"/>
                  <a:gd name="T6" fmla="*/ 38 w 138"/>
                  <a:gd name="T7" fmla="*/ 0 h 180"/>
                  <a:gd name="T8" fmla="*/ 46 w 138"/>
                  <a:gd name="T9" fmla="*/ 8 h 1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8"/>
                  <a:gd name="T16" fmla="*/ 0 h 180"/>
                  <a:gd name="T17" fmla="*/ 138 w 138"/>
                  <a:gd name="T18" fmla="*/ 180 h 1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8" h="180">
                    <a:moveTo>
                      <a:pt x="138" y="23"/>
                    </a:moveTo>
                    <a:lnTo>
                      <a:pt x="138" y="180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138" y="23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5" name="Freeform 741"/>
              <p:cNvSpPr>
                <a:spLocks/>
              </p:cNvSpPr>
              <p:nvPr/>
            </p:nvSpPr>
            <p:spPr bwMode="auto">
              <a:xfrm>
                <a:off x="3756" y="2736"/>
                <a:ext cx="64" cy="76"/>
              </a:xfrm>
              <a:custGeom>
                <a:avLst/>
                <a:gdLst>
                  <a:gd name="T0" fmla="*/ 64 w 192"/>
                  <a:gd name="T1" fmla="*/ 24 h 229"/>
                  <a:gd name="T2" fmla="*/ 64 w 192"/>
                  <a:gd name="T3" fmla="*/ 76 h 229"/>
                  <a:gd name="T4" fmla="*/ 0 w 192"/>
                  <a:gd name="T5" fmla="*/ 20 h 229"/>
                  <a:gd name="T6" fmla="*/ 38 w 192"/>
                  <a:gd name="T7" fmla="*/ 0 h 229"/>
                  <a:gd name="T8" fmla="*/ 64 w 192"/>
                  <a:gd name="T9" fmla="*/ 24 h 2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2"/>
                  <a:gd name="T16" fmla="*/ 0 h 229"/>
                  <a:gd name="T17" fmla="*/ 192 w 192"/>
                  <a:gd name="T18" fmla="*/ 229 h 2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2" h="229">
                    <a:moveTo>
                      <a:pt x="192" y="71"/>
                    </a:moveTo>
                    <a:lnTo>
                      <a:pt x="192" y="229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192" y="71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6" name="Freeform 742"/>
              <p:cNvSpPr>
                <a:spLocks/>
              </p:cNvSpPr>
              <p:nvPr/>
            </p:nvSpPr>
            <p:spPr bwMode="auto">
              <a:xfrm>
                <a:off x="3738" y="2746"/>
                <a:ext cx="82" cy="92"/>
              </a:xfrm>
              <a:custGeom>
                <a:avLst/>
                <a:gdLst>
                  <a:gd name="T0" fmla="*/ 82 w 246"/>
                  <a:gd name="T1" fmla="*/ 40 h 276"/>
                  <a:gd name="T2" fmla="*/ 82 w 246"/>
                  <a:gd name="T3" fmla="*/ 92 h 276"/>
                  <a:gd name="T4" fmla="*/ 0 w 246"/>
                  <a:gd name="T5" fmla="*/ 20 h 276"/>
                  <a:gd name="T6" fmla="*/ 36 w 246"/>
                  <a:gd name="T7" fmla="*/ 0 h 276"/>
                  <a:gd name="T8" fmla="*/ 82 w 246"/>
                  <a:gd name="T9" fmla="*/ 4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6"/>
                  <a:gd name="T17" fmla="*/ 246 w 246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6">
                    <a:moveTo>
                      <a:pt x="246" y="120"/>
                    </a:moveTo>
                    <a:lnTo>
                      <a:pt x="246" y="276"/>
                    </a:lnTo>
                    <a:lnTo>
                      <a:pt x="0" y="60"/>
                    </a:lnTo>
                    <a:lnTo>
                      <a:pt x="108" y="0"/>
                    </a:lnTo>
                    <a:lnTo>
                      <a:pt x="246" y="120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7" name="Freeform 743"/>
              <p:cNvSpPr>
                <a:spLocks/>
              </p:cNvSpPr>
              <p:nvPr/>
            </p:nvSpPr>
            <p:spPr bwMode="auto">
              <a:xfrm>
                <a:off x="3718" y="2756"/>
                <a:ext cx="102" cy="106"/>
              </a:xfrm>
              <a:custGeom>
                <a:avLst/>
                <a:gdLst>
                  <a:gd name="T0" fmla="*/ 102 w 307"/>
                  <a:gd name="T1" fmla="*/ 56 h 319"/>
                  <a:gd name="T2" fmla="*/ 102 w 307"/>
                  <a:gd name="T3" fmla="*/ 106 h 319"/>
                  <a:gd name="T4" fmla="*/ 0 w 307"/>
                  <a:gd name="T5" fmla="*/ 20 h 319"/>
                  <a:gd name="T6" fmla="*/ 38 w 307"/>
                  <a:gd name="T7" fmla="*/ 0 h 319"/>
                  <a:gd name="T8" fmla="*/ 102 w 307"/>
                  <a:gd name="T9" fmla="*/ 56 h 31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7"/>
                  <a:gd name="T16" fmla="*/ 0 h 319"/>
                  <a:gd name="T17" fmla="*/ 307 w 307"/>
                  <a:gd name="T18" fmla="*/ 319 h 31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7" h="319">
                    <a:moveTo>
                      <a:pt x="307" y="169"/>
                    </a:moveTo>
                    <a:lnTo>
                      <a:pt x="307" y="319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07" y="169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8" name="Freeform 744"/>
              <p:cNvSpPr>
                <a:spLocks/>
              </p:cNvSpPr>
              <p:nvPr/>
            </p:nvSpPr>
            <p:spPr bwMode="auto">
              <a:xfrm>
                <a:off x="3700" y="2766"/>
                <a:ext cx="120" cy="122"/>
              </a:xfrm>
              <a:custGeom>
                <a:avLst/>
                <a:gdLst>
                  <a:gd name="T0" fmla="*/ 120 w 361"/>
                  <a:gd name="T1" fmla="*/ 72 h 366"/>
                  <a:gd name="T2" fmla="*/ 120 w 361"/>
                  <a:gd name="T3" fmla="*/ 122 h 366"/>
                  <a:gd name="T4" fmla="*/ 0 w 361"/>
                  <a:gd name="T5" fmla="*/ 20 h 366"/>
                  <a:gd name="T6" fmla="*/ 38 w 361"/>
                  <a:gd name="T7" fmla="*/ 0 h 366"/>
                  <a:gd name="T8" fmla="*/ 120 w 361"/>
                  <a:gd name="T9" fmla="*/ 72 h 36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66"/>
                  <a:gd name="T17" fmla="*/ 361 w 361"/>
                  <a:gd name="T18" fmla="*/ 366 h 36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66">
                    <a:moveTo>
                      <a:pt x="361" y="216"/>
                    </a:moveTo>
                    <a:lnTo>
                      <a:pt x="361" y="366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361" y="216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9" name="Freeform 745"/>
              <p:cNvSpPr>
                <a:spLocks/>
              </p:cNvSpPr>
              <p:nvPr/>
            </p:nvSpPr>
            <p:spPr bwMode="auto">
              <a:xfrm>
                <a:off x="3680" y="2776"/>
                <a:ext cx="140" cy="136"/>
              </a:xfrm>
              <a:custGeom>
                <a:avLst/>
                <a:gdLst>
                  <a:gd name="T0" fmla="*/ 140 w 421"/>
                  <a:gd name="T1" fmla="*/ 86 h 409"/>
                  <a:gd name="T2" fmla="*/ 140 w 421"/>
                  <a:gd name="T3" fmla="*/ 136 h 409"/>
                  <a:gd name="T4" fmla="*/ 0 w 421"/>
                  <a:gd name="T5" fmla="*/ 20 h 409"/>
                  <a:gd name="T6" fmla="*/ 38 w 421"/>
                  <a:gd name="T7" fmla="*/ 0 h 409"/>
                  <a:gd name="T8" fmla="*/ 140 w 421"/>
                  <a:gd name="T9" fmla="*/ 86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1"/>
                  <a:gd name="T16" fmla="*/ 0 h 409"/>
                  <a:gd name="T17" fmla="*/ 421 w 421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1" h="409">
                    <a:moveTo>
                      <a:pt x="421" y="259"/>
                    </a:moveTo>
                    <a:lnTo>
                      <a:pt x="421" y="409"/>
                    </a:lnTo>
                    <a:lnTo>
                      <a:pt x="0" y="60"/>
                    </a:lnTo>
                    <a:lnTo>
                      <a:pt x="114" y="0"/>
                    </a:lnTo>
                    <a:lnTo>
                      <a:pt x="421" y="259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0" name="Freeform 746"/>
              <p:cNvSpPr>
                <a:spLocks/>
              </p:cNvSpPr>
              <p:nvPr/>
            </p:nvSpPr>
            <p:spPr bwMode="auto">
              <a:xfrm>
                <a:off x="3661" y="2786"/>
                <a:ext cx="159" cy="148"/>
              </a:xfrm>
              <a:custGeom>
                <a:avLst/>
                <a:gdLst>
                  <a:gd name="T0" fmla="*/ 159 w 476"/>
                  <a:gd name="T1" fmla="*/ 102 h 445"/>
                  <a:gd name="T2" fmla="*/ 159 w 476"/>
                  <a:gd name="T3" fmla="*/ 148 h 445"/>
                  <a:gd name="T4" fmla="*/ 157 w 476"/>
                  <a:gd name="T5" fmla="*/ 148 h 445"/>
                  <a:gd name="T6" fmla="*/ 0 w 476"/>
                  <a:gd name="T7" fmla="*/ 20 h 445"/>
                  <a:gd name="T8" fmla="*/ 38 w 476"/>
                  <a:gd name="T9" fmla="*/ 0 h 445"/>
                  <a:gd name="T10" fmla="*/ 159 w 476"/>
                  <a:gd name="T11" fmla="*/ 102 h 44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6"/>
                  <a:gd name="T19" fmla="*/ 0 h 445"/>
                  <a:gd name="T20" fmla="*/ 476 w 476"/>
                  <a:gd name="T21" fmla="*/ 445 h 44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6" h="445">
                    <a:moveTo>
                      <a:pt x="476" y="306"/>
                    </a:moveTo>
                    <a:lnTo>
                      <a:pt x="476" y="445"/>
                    </a:lnTo>
                    <a:lnTo>
                      <a:pt x="470" y="445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476" y="30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1" name="Freeform 747"/>
              <p:cNvSpPr>
                <a:spLocks/>
              </p:cNvSpPr>
              <p:nvPr/>
            </p:nvSpPr>
            <p:spPr bwMode="auto">
              <a:xfrm>
                <a:off x="3641" y="2796"/>
                <a:ext cx="179" cy="150"/>
              </a:xfrm>
              <a:custGeom>
                <a:avLst/>
                <a:gdLst>
                  <a:gd name="T0" fmla="*/ 179 w 536"/>
                  <a:gd name="T1" fmla="*/ 116 h 452"/>
                  <a:gd name="T2" fmla="*/ 179 w 536"/>
                  <a:gd name="T3" fmla="*/ 138 h 452"/>
                  <a:gd name="T4" fmla="*/ 157 w 536"/>
                  <a:gd name="T5" fmla="*/ 150 h 452"/>
                  <a:gd name="T6" fmla="*/ 0 w 536"/>
                  <a:gd name="T7" fmla="*/ 20 h 452"/>
                  <a:gd name="T8" fmla="*/ 38 w 536"/>
                  <a:gd name="T9" fmla="*/ 0 h 452"/>
                  <a:gd name="T10" fmla="*/ 179 w 536"/>
                  <a:gd name="T11" fmla="*/ 116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6"/>
                  <a:gd name="T19" fmla="*/ 0 h 452"/>
                  <a:gd name="T20" fmla="*/ 536 w 536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6" h="452">
                    <a:moveTo>
                      <a:pt x="536" y="349"/>
                    </a:moveTo>
                    <a:lnTo>
                      <a:pt x="536" y="415"/>
                    </a:lnTo>
                    <a:lnTo>
                      <a:pt x="470" y="452"/>
                    </a:lnTo>
                    <a:lnTo>
                      <a:pt x="0" y="60"/>
                    </a:lnTo>
                    <a:lnTo>
                      <a:pt x="115" y="0"/>
                    </a:lnTo>
                    <a:lnTo>
                      <a:pt x="536" y="349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2" name="Freeform 748"/>
              <p:cNvSpPr>
                <a:spLocks/>
              </p:cNvSpPr>
              <p:nvPr/>
            </p:nvSpPr>
            <p:spPr bwMode="auto">
              <a:xfrm>
                <a:off x="3623" y="2806"/>
                <a:ext cx="195" cy="150"/>
              </a:xfrm>
              <a:custGeom>
                <a:avLst/>
                <a:gdLst>
                  <a:gd name="T0" fmla="*/ 0 w 584"/>
                  <a:gd name="T1" fmla="*/ 20 h 452"/>
                  <a:gd name="T2" fmla="*/ 38 w 584"/>
                  <a:gd name="T3" fmla="*/ 0 h 452"/>
                  <a:gd name="T4" fmla="*/ 195 w 584"/>
                  <a:gd name="T5" fmla="*/ 128 h 452"/>
                  <a:gd name="T6" fmla="*/ 157 w 584"/>
                  <a:gd name="T7" fmla="*/ 150 h 452"/>
                  <a:gd name="T8" fmla="*/ 0 w 584"/>
                  <a:gd name="T9" fmla="*/ 2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4"/>
                  <a:gd name="T16" fmla="*/ 0 h 452"/>
                  <a:gd name="T17" fmla="*/ 584 w 584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4" h="452">
                    <a:moveTo>
                      <a:pt x="0" y="60"/>
                    </a:moveTo>
                    <a:lnTo>
                      <a:pt x="114" y="0"/>
                    </a:lnTo>
                    <a:lnTo>
                      <a:pt x="584" y="385"/>
                    </a:lnTo>
                    <a:lnTo>
                      <a:pt x="470" y="452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3" name="Freeform 749"/>
              <p:cNvSpPr>
                <a:spLocks/>
              </p:cNvSpPr>
              <p:nvPr/>
            </p:nvSpPr>
            <p:spPr bwMode="auto">
              <a:xfrm>
                <a:off x="3623" y="2816"/>
                <a:ext cx="175" cy="150"/>
              </a:xfrm>
              <a:custGeom>
                <a:avLst/>
                <a:gdLst>
                  <a:gd name="T0" fmla="*/ 18 w 524"/>
                  <a:gd name="T1" fmla="*/ 0 h 452"/>
                  <a:gd name="T2" fmla="*/ 0 w 524"/>
                  <a:gd name="T3" fmla="*/ 10 h 452"/>
                  <a:gd name="T4" fmla="*/ 0 w 524"/>
                  <a:gd name="T5" fmla="*/ 34 h 452"/>
                  <a:gd name="T6" fmla="*/ 139 w 524"/>
                  <a:gd name="T7" fmla="*/ 150 h 452"/>
                  <a:gd name="T8" fmla="*/ 175 w 524"/>
                  <a:gd name="T9" fmla="*/ 130 h 452"/>
                  <a:gd name="T10" fmla="*/ 18 w 524"/>
                  <a:gd name="T11" fmla="*/ 0 h 4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4"/>
                  <a:gd name="T19" fmla="*/ 0 h 452"/>
                  <a:gd name="T20" fmla="*/ 524 w 524"/>
                  <a:gd name="T21" fmla="*/ 452 h 4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4" h="452">
                    <a:moveTo>
                      <a:pt x="54" y="0"/>
                    </a:moveTo>
                    <a:lnTo>
                      <a:pt x="0" y="30"/>
                    </a:lnTo>
                    <a:lnTo>
                      <a:pt x="0" y="103"/>
                    </a:lnTo>
                    <a:lnTo>
                      <a:pt x="415" y="452"/>
                    </a:lnTo>
                    <a:lnTo>
                      <a:pt x="524" y="39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4" name="Freeform 750"/>
              <p:cNvSpPr>
                <a:spLocks/>
              </p:cNvSpPr>
              <p:nvPr/>
            </p:nvSpPr>
            <p:spPr bwMode="auto">
              <a:xfrm>
                <a:off x="3623" y="2826"/>
                <a:ext cx="157" cy="150"/>
              </a:xfrm>
              <a:custGeom>
                <a:avLst/>
                <a:gdLst>
                  <a:gd name="T0" fmla="*/ 0 w 470"/>
                  <a:gd name="T1" fmla="*/ 0 h 452"/>
                  <a:gd name="T2" fmla="*/ 0 w 470"/>
                  <a:gd name="T3" fmla="*/ 50 h 452"/>
                  <a:gd name="T4" fmla="*/ 121 w 470"/>
                  <a:gd name="T5" fmla="*/ 150 h 452"/>
                  <a:gd name="T6" fmla="*/ 157 w 470"/>
                  <a:gd name="T7" fmla="*/ 130 h 452"/>
                  <a:gd name="T8" fmla="*/ 0 w 470"/>
                  <a:gd name="T9" fmla="*/ 0 h 45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70"/>
                  <a:gd name="T16" fmla="*/ 0 h 452"/>
                  <a:gd name="T17" fmla="*/ 470 w 470"/>
                  <a:gd name="T18" fmla="*/ 452 h 45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70" h="452">
                    <a:moveTo>
                      <a:pt x="0" y="0"/>
                    </a:moveTo>
                    <a:lnTo>
                      <a:pt x="0" y="150"/>
                    </a:lnTo>
                    <a:lnTo>
                      <a:pt x="361" y="452"/>
                    </a:lnTo>
                    <a:lnTo>
                      <a:pt x="470" y="39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5" name="Freeform 751"/>
              <p:cNvSpPr>
                <a:spLocks/>
              </p:cNvSpPr>
              <p:nvPr/>
            </p:nvSpPr>
            <p:spPr bwMode="auto">
              <a:xfrm>
                <a:off x="3623" y="2850"/>
                <a:ext cx="139" cy="136"/>
              </a:xfrm>
              <a:custGeom>
                <a:avLst/>
                <a:gdLst>
                  <a:gd name="T0" fmla="*/ 0 w 415"/>
                  <a:gd name="T1" fmla="*/ 52 h 409"/>
                  <a:gd name="T2" fmla="*/ 0 w 415"/>
                  <a:gd name="T3" fmla="*/ 0 h 409"/>
                  <a:gd name="T4" fmla="*/ 139 w 415"/>
                  <a:gd name="T5" fmla="*/ 116 h 409"/>
                  <a:gd name="T6" fmla="*/ 101 w 415"/>
                  <a:gd name="T7" fmla="*/ 136 h 409"/>
                  <a:gd name="T8" fmla="*/ 0 w 415"/>
                  <a:gd name="T9" fmla="*/ 52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5"/>
                  <a:gd name="T16" fmla="*/ 0 h 409"/>
                  <a:gd name="T17" fmla="*/ 415 w 415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5" h="409">
                    <a:moveTo>
                      <a:pt x="0" y="156"/>
                    </a:moveTo>
                    <a:lnTo>
                      <a:pt x="0" y="0"/>
                    </a:lnTo>
                    <a:lnTo>
                      <a:pt x="415" y="349"/>
                    </a:lnTo>
                    <a:lnTo>
                      <a:pt x="301" y="409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6" name="Freeform 752"/>
              <p:cNvSpPr>
                <a:spLocks/>
              </p:cNvSpPr>
              <p:nvPr/>
            </p:nvSpPr>
            <p:spPr bwMode="auto">
              <a:xfrm>
                <a:off x="3623" y="2876"/>
                <a:ext cx="121" cy="119"/>
              </a:xfrm>
              <a:custGeom>
                <a:avLst/>
                <a:gdLst>
                  <a:gd name="T0" fmla="*/ 0 w 361"/>
                  <a:gd name="T1" fmla="*/ 50 h 357"/>
                  <a:gd name="T2" fmla="*/ 0 w 361"/>
                  <a:gd name="T3" fmla="*/ 0 h 357"/>
                  <a:gd name="T4" fmla="*/ 121 w 361"/>
                  <a:gd name="T5" fmla="*/ 101 h 357"/>
                  <a:gd name="T6" fmla="*/ 82 w 361"/>
                  <a:gd name="T7" fmla="*/ 119 h 357"/>
                  <a:gd name="T8" fmla="*/ 0 w 361"/>
                  <a:gd name="T9" fmla="*/ 50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1"/>
                  <a:gd name="T16" fmla="*/ 0 h 357"/>
                  <a:gd name="T17" fmla="*/ 361 w 361"/>
                  <a:gd name="T18" fmla="*/ 357 h 3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1" h="357">
                    <a:moveTo>
                      <a:pt x="0" y="151"/>
                    </a:moveTo>
                    <a:lnTo>
                      <a:pt x="0" y="0"/>
                    </a:lnTo>
                    <a:lnTo>
                      <a:pt x="361" y="302"/>
                    </a:lnTo>
                    <a:lnTo>
                      <a:pt x="246" y="357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7" name="Freeform 753"/>
              <p:cNvSpPr>
                <a:spLocks/>
              </p:cNvSpPr>
              <p:nvPr/>
            </p:nvSpPr>
            <p:spPr bwMode="auto">
              <a:xfrm>
                <a:off x="3623" y="2902"/>
                <a:ext cx="101" cy="104"/>
              </a:xfrm>
              <a:custGeom>
                <a:avLst/>
                <a:gdLst>
                  <a:gd name="T0" fmla="*/ 0 w 301"/>
                  <a:gd name="T1" fmla="*/ 50 h 313"/>
                  <a:gd name="T2" fmla="*/ 0 w 301"/>
                  <a:gd name="T3" fmla="*/ 0 h 313"/>
                  <a:gd name="T4" fmla="*/ 101 w 301"/>
                  <a:gd name="T5" fmla="*/ 84 h 313"/>
                  <a:gd name="T6" fmla="*/ 65 w 301"/>
                  <a:gd name="T7" fmla="*/ 104 h 313"/>
                  <a:gd name="T8" fmla="*/ 0 w 301"/>
                  <a:gd name="T9" fmla="*/ 50 h 3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1"/>
                  <a:gd name="T16" fmla="*/ 0 h 313"/>
                  <a:gd name="T17" fmla="*/ 301 w 301"/>
                  <a:gd name="T18" fmla="*/ 313 h 3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1" h="313">
                    <a:moveTo>
                      <a:pt x="0" y="150"/>
                    </a:moveTo>
                    <a:lnTo>
                      <a:pt x="0" y="0"/>
                    </a:lnTo>
                    <a:lnTo>
                      <a:pt x="301" y="253"/>
                    </a:lnTo>
                    <a:lnTo>
                      <a:pt x="193" y="31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8" name="Freeform 754"/>
              <p:cNvSpPr>
                <a:spLocks/>
              </p:cNvSpPr>
              <p:nvPr/>
            </p:nvSpPr>
            <p:spPr bwMode="auto">
              <a:xfrm>
                <a:off x="3623" y="2926"/>
                <a:ext cx="82" cy="90"/>
              </a:xfrm>
              <a:custGeom>
                <a:avLst/>
                <a:gdLst>
                  <a:gd name="T0" fmla="*/ 0 w 246"/>
                  <a:gd name="T1" fmla="*/ 52 h 271"/>
                  <a:gd name="T2" fmla="*/ 0 w 246"/>
                  <a:gd name="T3" fmla="*/ 0 h 271"/>
                  <a:gd name="T4" fmla="*/ 82 w 246"/>
                  <a:gd name="T5" fmla="*/ 68 h 271"/>
                  <a:gd name="T6" fmla="*/ 44 w 246"/>
                  <a:gd name="T7" fmla="*/ 90 h 271"/>
                  <a:gd name="T8" fmla="*/ 0 w 246"/>
                  <a:gd name="T9" fmla="*/ 52 h 2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6"/>
                  <a:gd name="T16" fmla="*/ 0 h 271"/>
                  <a:gd name="T17" fmla="*/ 246 w 246"/>
                  <a:gd name="T18" fmla="*/ 271 h 2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6" h="271">
                    <a:moveTo>
                      <a:pt x="0" y="157"/>
                    </a:moveTo>
                    <a:lnTo>
                      <a:pt x="0" y="0"/>
                    </a:lnTo>
                    <a:lnTo>
                      <a:pt x="246" y="206"/>
                    </a:lnTo>
                    <a:lnTo>
                      <a:pt x="131" y="271"/>
                    </a:lnTo>
                    <a:lnTo>
                      <a:pt x="0" y="157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9" name="Freeform 755"/>
              <p:cNvSpPr>
                <a:spLocks/>
              </p:cNvSpPr>
              <p:nvPr/>
            </p:nvSpPr>
            <p:spPr bwMode="auto">
              <a:xfrm>
                <a:off x="3623" y="2952"/>
                <a:ext cx="65" cy="74"/>
              </a:xfrm>
              <a:custGeom>
                <a:avLst/>
                <a:gdLst>
                  <a:gd name="T0" fmla="*/ 0 w 193"/>
                  <a:gd name="T1" fmla="*/ 52 h 223"/>
                  <a:gd name="T2" fmla="*/ 0 w 193"/>
                  <a:gd name="T3" fmla="*/ 0 h 223"/>
                  <a:gd name="T4" fmla="*/ 65 w 193"/>
                  <a:gd name="T5" fmla="*/ 54 h 223"/>
                  <a:gd name="T6" fmla="*/ 26 w 193"/>
                  <a:gd name="T7" fmla="*/ 74 h 223"/>
                  <a:gd name="T8" fmla="*/ 0 w 193"/>
                  <a:gd name="T9" fmla="*/ 52 h 2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3"/>
                  <a:gd name="T16" fmla="*/ 0 h 223"/>
                  <a:gd name="T17" fmla="*/ 193 w 193"/>
                  <a:gd name="T18" fmla="*/ 223 h 2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3" h="223">
                    <a:moveTo>
                      <a:pt x="0" y="158"/>
                    </a:moveTo>
                    <a:lnTo>
                      <a:pt x="0" y="0"/>
                    </a:lnTo>
                    <a:lnTo>
                      <a:pt x="193" y="163"/>
                    </a:lnTo>
                    <a:lnTo>
                      <a:pt x="78" y="223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0" name="Freeform 756"/>
              <p:cNvSpPr>
                <a:spLocks/>
              </p:cNvSpPr>
              <p:nvPr/>
            </p:nvSpPr>
            <p:spPr bwMode="auto">
              <a:xfrm>
                <a:off x="3623" y="2978"/>
                <a:ext cx="44" cy="58"/>
              </a:xfrm>
              <a:custGeom>
                <a:avLst/>
                <a:gdLst>
                  <a:gd name="T0" fmla="*/ 0 w 131"/>
                  <a:gd name="T1" fmla="*/ 52 h 174"/>
                  <a:gd name="T2" fmla="*/ 0 w 131"/>
                  <a:gd name="T3" fmla="*/ 0 h 174"/>
                  <a:gd name="T4" fmla="*/ 44 w 131"/>
                  <a:gd name="T5" fmla="*/ 38 h 174"/>
                  <a:gd name="T6" fmla="*/ 8 w 131"/>
                  <a:gd name="T7" fmla="*/ 58 h 174"/>
                  <a:gd name="T8" fmla="*/ 0 w 131"/>
                  <a:gd name="T9" fmla="*/ 52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174"/>
                  <a:gd name="T17" fmla="*/ 131 w 131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174">
                    <a:moveTo>
                      <a:pt x="0" y="156"/>
                    </a:moveTo>
                    <a:lnTo>
                      <a:pt x="0" y="0"/>
                    </a:lnTo>
                    <a:lnTo>
                      <a:pt x="131" y="114"/>
                    </a:lnTo>
                    <a:lnTo>
                      <a:pt x="24" y="174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1" name="Freeform 757"/>
              <p:cNvSpPr>
                <a:spLocks/>
              </p:cNvSpPr>
              <p:nvPr/>
            </p:nvSpPr>
            <p:spPr bwMode="auto">
              <a:xfrm>
                <a:off x="3623" y="3005"/>
                <a:ext cx="26" cy="35"/>
              </a:xfrm>
              <a:custGeom>
                <a:avLst/>
                <a:gdLst>
                  <a:gd name="T0" fmla="*/ 0 w 78"/>
                  <a:gd name="T1" fmla="*/ 0 h 107"/>
                  <a:gd name="T2" fmla="*/ 0 w 78"/>
                  <a:gd name="T3" fmla="*/ 35 h 107"/>
                  <a:gd name="T4" fmla="*/ 26 w 78"/>
                  <a:gd name="T5" fmla="*/ 21 h 107"/>
                  <a:gd name="T6" fmla="*/ 0 w 78"/>
                  <a:gd name="T7" fmla="*/ 0 h 10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8"/>
                  <a:gd name="T13" fmla="*/ 0 h 107"/>
                  <a:gd name="T14" fmla="*/ 78 w 78"/>
                  <a:gd name="T15" fmla="*/ 107 h 10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8" h="107">
                    <a:moveTo>
                      <a:pt x="0" y="0"/>
                    </a:moveTo>
                    <a:lnTo>
                      <a:pt x="0" y="107"/>
                    </a:lnTo>
                    <a:lnTo>
                      <a:pt x="78" y="6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2" name="Freeform 758"/>
              <p:cNvSpPr>
                <a:spLocks/>
              </p:cNvSpPr>
              <p:nvPr/>
            </p:nvSpPr>
            <p:spPr bwMode="auto">
              <a:xfrm>
                <a:off x="3623" y="3030"/>
                <a:ext cx="8" cy="10"/>
              </a:xfrm>
              <a:custGeom>
                <a:avLst/>
                <a:gdLst>
                  <a:gd name="T0" fmla="*/ 0 w 24"/>
                  <a:gd name="T1" fmla="*/ 0 h 30"/>
                  <a:gd name="T2" fmla="*/ 0 w 24"/>
                  <a:gd name="T3" fmla="*/ 10 h 30"/>
                  <a:gd name="T4" fmla="*/ 8 w 24"/>
                  <a:gd name="T5" fmla="*/ 6 h 30"/>
                  <a:gd name="T6" fmla="*/ 0 w 24"/>
                  <a:gd name="T7" fmla="*/ 0 h 3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30"/>
                  <a:gd name="T14" fmla="*/ 24 w 24"/>
                  <a:gd name="T15" fmla="*/ 30 h 3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30">
                    <a:moveTo>
                      <a:pt x="0" y="0"/>
                    </a:moveTo>
                    <a:lnTo>
                      <a:pt x="0" y="30"/>
                    </a:lnTo>
                    <a:lnTo>
                      <a:pt x="24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3" name="Freeform 759"/>
              <p:cNvSpPr>
                <a:spLocks/>
              </p:cNvSpPr>
              <p:nvPr/>
            </p:nvSpPr>
            <p:spPr bwMode="auto">
              <a:xfrm>
                <a:off x="3619" y="3036"/>
                <a:ext cx="6" cy="9"/>
              </a:xfrm>
              <a:custGeom>
                <a:avLst/>
                <a:gdLst>
                  <a:gd name="T0" fmla="*/ 0 w 18"/>
                  <a:gd name="T1" fmla="*/ 9 h 25"/>
                  <a:gd name="T2" fmla="*/ 4 w 18"/>
                  <a:gd name="T3" fmla="*/ 9 h 25"/>
                  <a:gd name="T4" fmla="*/ 6 w 18"/>
                  <a:gd name="T5" fmla="*/ 4 h 25"/>
                  <a:gd name="T6" fmla="*/ 6 w 18"/>
                  <a:gd name="T7" fmla="*/ 2 h 25"/>
                  <a:gd name="T8" fmla="*/ 4 w 18"/>
                  <a:gd name="T9" fmla="*/ 0 h 25"/>
                  <a:gd name="T10" fmla="*/ 0 w 18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13" y="25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4" name="Freeform 760"/>
              <p:cNvSpPr>
                <a:spLocks/>
              </p:cNvSpPr>
              <p:nvPr/>
            </p:nvSpPr>
            <p:spPr bwMode="auto">
              <a:xfrm>
                <a:off x="3603" y="3028"/>
                <a:ext cx="20" cy="17"/>
              </a:xfrm>
              <a:custGeom>
                <a:avLst/>
                <a:gdLst>
                  <a:gd name="T0" fmla="*/ 2 w 61"/>
                  <a:gd name="T1" fmla="*/ 5 h 49"/>
                  <a:gd name="T2" fmla="*/ 0 w 61"/>
                  <a:gd name="T3" fmla="*/ 8 h 49"/>
                  <a:gd name="T4" fmla="*/ 16 w 61"/>
                  <a:gd name="T5" fmla="*/ 17 h 49"/>
                  <a:gd name="T6" fmla="*/ 20 w 61"/>
                  <a:gd name="T7" fmla="*/ 8 h 49"/>
                  <a:gd name="T8" fmla="*/ 4 w 61"/>
                  <a:gd name="T9" fmla="*/ 0 h 49"/>
                  <a:gd name="T10" fmla="*/ 2 w 61"/>
                  <a:gd name="T11" fmla="*/ 5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6" y="13"/>
                    </a:moveTo>
                    <a:lnTo>
                      <a:pt x="0" y="24"/>
                    </a:lnTo>
                    <a:lnTo>
                      <a:pt x="48" y="49"/>
                    </a:lnTo>
                    <a:lnTo>
                      <a:pt x="61" y="24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5" name="Freeform 761"/>
              <p:cNvSpPr>
                <a:spLocks/>
              </p:cNvSpPr>
              <p:nvPr/>
            </p:nvSpPr>
            <p:spPr bwMode="auto">
              <a:xfrm>
                <a:off x="3601" y="3028"/>
                <a:ext cx="6" cy="8"/>
              </a:xfrm>
              <a:custGeom>
                <a:avLst/>
                <a:gdLst>
                  <a:gd name="T0" fmla="*/ 6 w 17"/>
                  <a:gd name="T1" fmla="*/ 0 h 24"/>
                  <a:gd name="T2" fmla="*/ 4 w 17"/>
                  <a:gd name="T3" fmla="*/ 0 h 24"/>
                  <a:gd name="T4" fmla="*/ 0 w 17"/>
                  <a:gd name="T5" fmla="*/ 2 h 24"/>
                  <a:gd name="T6" fmla="*/ 0 w 17"/>
                  <a:gd name="T7" fmla="*/ 6 h 24"/>
                  <a:gd name="T8" fmla="*/ 2 w 17"/>
                  <a:gd name="T9" fmla="*/ 8 h 24"/>
                  <a:gd name="T10" fmla="*/ 6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11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5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6" name="Freeform 762"/>
              <p:cNvSpPr>
                <a:spLocks/>
              </p:cNvSpPr>
              <p:nvPr/>
            </p:nvSpPr>
            <p:spPr bwMode="auto">
              <a:xfrm>
                <a:off x="3619" y="2822"/>
                <a:ext cx="6" cy="8"/>
              </a:xfrm>
              <a:custGeom>
                <a:avLst/>
                <a:gdLst>
                  <a:gd name="T0" fmla="*/ 0 w 18"/>
                  <a:gd name="T1" fmla="*/ 8 h 23"/>
                  <a:gd name="T2" fmla="*/ 4 w 18"/>
                  <a:gd name="T3" fmla="*/ 8 h 23"/>
                  <a:gd name="T4" fmla="*/ 6 w 18"/>
                  <a:gd name="T5" fmla="*/ 6 h 23"/>
                  <a:gd name="T6" fmla="*/ 6 w 18"/>
                  <a:gd name="T7" fmla="*/ 2 h 23"/>
                  <a:gd name="T8" fmla="*/ 4 w 18"/>
                  <a:gd name="T9" fmla="*/ 0 h 23"/>
                  <a:gd name="T10" fmla="*/ 0 w 18"/>
                  <a:gd name="T11" fmla="*/ 8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3"/>
                  <a:gd name="T20" fmla="*/ 18 w 18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3">
                    <a:moveTo>
                      <a:pt x="0" y="23"/>
                    </a:moveTo>
                    <a:lnTo>
                      <a:pt x="13" y="23"/>
                    </a:lnTo>
                    <a:lnTo>
                      <a:pt x="18" y="17"/>
                    </a:lnTo>
                    <a:lnTo>
                      <a:pt x="18" y="6"/>
                    </a:lnTo>
                    <a:lnTo>
                      <a:pt x="13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7" name="Freeform 763"/>
              <p:cNvSpPr>
                <a:spLocks/>
              </p:cNvSpPr>
              <p:nvPr/>
            </p:nvSpPr>
            <p:spPr bwMode="auto">
              <a:xfrm>
                <a:off x="3603" y="2814"/>
                <a:ext cx="20" cy="16"/>
              </a:xfrm>
              <a:custGeom>
                <a:avLst/>
                <a:gdLst>
                  <a:gd name="T0" fmla="*/ 2 w 61"/>
                  <a:gd name="T1" fmla="*/ 4 h 47"/>
                  <a:gd name="T2" fmla="*/ 0 w 61"/>
                  <a:gd name="T3" fmla="*/ 8 h 47"/>
                  <a:gd name="T4" fmla="*/ 16 w 61"/>
                  <a:gd name="T5" fmla="*/ 16 h 47"/>
                  <a:gd name="T6" fmla="*/ 20 w 61"/>
                  <a:gd name="T7" fmla="*/ 8 h 47"/>
                  <a:gd name="T8" fmla="*/ 4 w 61"/>
                  <a:gd name="T9" fmla="*/ 0 h 47"/>
                  <a:gd name="T10" fmla="*/ 2 w 61"/>
                  <a:gd name="T11" fmla="*/ 4 h 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7"/>
                  <a:gd name="T20" fmla="*/ 61 w 61"/>
                  <a:gd name="T21" fmla="*/ 47 h 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7">
                    <a:moveTo>
                      <a:pt x="6" y="11"/>
                    </a:moveTo>
                    <a:lnTo>
                      <a:pt x="0" y="24"/>
                    </a:lnTo>
                    <a:lnTo>
                      <a:pt x="48" y="47"/>
                    </a:lnTo>
                    <a:lnTo>
                      <a:pt x="61" y="24"/>
                    </a:lnTo>
                    <a:lnTo>
                      <a:pt x="1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8" name="Freeform 764"/>
              <p:cNvSpPr>
                <a:spLocks/>
              </p:cNvSpPr>
              <p:nvPr/>
            </p:nvSpPr>
            <p:spPr bwMode="auto">
              <a:xfrm>
                <a:off x="3601" y="2814"/>
                <a:ext cx="6" cy="8"/>
              </a:xfrm>
              <a:custGeom>
                <a:avLst/>
                <a:gdLst>
                  <a:gd name="T0" fmla="*/ 6 w 17"/>
                  <a:gd name="T1" fmla="*/ 0 h 24"/>
                  <a:gd name="T2" fmla="*/ 4 w 17"/>
                  <a:gd name="T3" fmla="*/ 0 h 24"/>
                  <a:gd name="T4" fmla="*/ 0 w 17"/>
                  <a:gd name="T5" fmla="*/ 2 h 24"/>
                  <a:gd name="T6" fmla="*/ 0 w 17"/>
                  <a:gd name="T7" fmla="*/ 6 h 24"/>
                  <a:gd name="T8" fmla="*/ 2 w 17"/>
                  <a:gd name="T9" fmla="*/ 8 h 24"/>
                  <a:gd name="T10" fmla="*/ 6 w 17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4"/>
                  <a:gd name="T20" fmla="*/ 17 w 17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4">
                    <a:moveTo>
                      <a:pt x="17" y="0"/>
                    </a:moveTo>
                    <a:lnTo>
                      <a:pt x="11" y="0"/>
                    </a:lnTo>
                    <a:lnTo>
                      <a:pt x="0" y="5"/>
                    </a:lnTo>
                    <a:lnTo>
                      <a:pt x="0" y="17"/>
                    </a:lnTo>
                    <a:lnTo>
                      <a:pt x="5" y="24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9" name="Freeform 765"/>
              <p:cNvSpPr>
                <a:spLocks/>
              </p:cNvSpPr>
              <p:nvPr/>
            </p:nvSpPr>
            <p:spPr bwMode="auto">
              <a:xfrm>
                <a:off x="3601" y="3033"/>
                <a:ext cx="8" cy="3"/>
              </a:xfrm>
              <a:custGeom>
                <a:avLst/>
                <a:gdLst>
                  <a:gd name="T0" fmla="*/ 0 w 23"/>
                  <a:gd name="T1" fmla="*/ 0 h 11"/>
                  <a:gd name="T2" fmla="*/ 2 w 23"/>
                  <a:gd name="T3" fmla="*/ 2 h 11"/>
                  <a:gd name="T4" fmla="*/ 4 w 23"/>
                  <a:gd name="T5" fmla="*/ 3 h 11"/>
                  <a:gd name="T6" fmla="*/ 8 w 23"/>
                  <a:gd name="T7" fmla="*/ 2 h 11"/>
                  <a:gd name="T8" fmla="*/ 8 w 23"/>
                  <a:gd name="T9" fmla="*/ 0 h 11"/>
                  <a:gd name="T10" fmla="*/ 0 w 23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0" y="0"/>
                    </a:moveTo>
                    <a:lnTo>
                      <a:pt x="5" y="6"/>
                    </a:lnTo>
                    <a:lnTo>
                      <a:pt x="11" y="11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0" name="Freeform 766"/>
              <p:cNvSpPr>
                <a:spLocks/>
              </p:cNvSpPr>
              <p:nvPr/>
            </p:nvSpPr>
            <p:spPr bwMode="auto">
              <a:xfrm>
                <a:off x="3601" y="2814"/>
                <a:ext cx="8" cy="219"/>
              </a:xfrm>
              <a:custGeom>
                <a:avLst/>
                <a:gdLst>
                  <a:gd name="T0" fmla="*/ 2 w 23"/>
                  <a:gd name="T1" fmla="*/ 0 h 656"/>
                  <a:gd name="T2" fmla="*/ 0 w 23"/>
                  <a:gd name="T3" fmla="*/ 4 h 656"/>
                  <a:gd name="T4" fmla="*/ 0 w 23"/>
                  <a:gd name="T5" fmla="*/ 219 h 656"/>
                  <a:gd name="T6" fmla="*/ 8 w 23"/>
                  <a:gd name="T7" fmla="*/ 219 h 656"/>
                  <a:gd name="T8" fmla="*/ 8 w 23"/>
                  <a:gd name="T9" fmla="*/ 4 h 656"/>
                  <a:gd name="T10" fmla="*/ 6 w 23"/>
                  <a:gd name="T11" fmla="*/ 8 h 656"/>
                  <a:gd name="T12" fmla="*/ 8 w 23"/>
                  <a:gd name="T13" fmla="*/ 4 h 656"/>
                  <a:gd name="T14" fmla="*/ 8 w 23"/>
                  <a:gd name="T15" fmla="*/ 2 h 656"/>
                  <a:gd name="T16" fmla="*/ 4 w 23"/>
                  <a:gd name="T17" fmla="*/ 0 h 656"/>
                  <a:gd name="T18" fmla="*/ 2 w 23"/>
                  <a:gd name="T19" fmla="*/ 2 h 656"/>
                  <a:gd name="T20" fmla="*/ 0 w 23"/>
                  <a:gd name="T21" fmla="*/ 4 h 656"/>
                  <a:gd name="T22" fmla="*/ 2 w 23"/>
                  <a:gd name="T23" fmla="*/ 0 h 65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656"/>
                  <a:gd name="T38" fmla="*/ 23 w 23"/>
                  <a:gd name="T39" fmla="*/ 656 h 65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656">
                    <a:moveTo>
                      <a:pt x="5" y="0"/>
                    </a:moveTo>
                    <a:lnTo>
                      <a:pt x="0" y="11"/>
                    </a:lnTo>
                    <a:lnTo>
                      <a:pt x="0" y="656"/>
                    </a:lnTo>
                    <a:lnTo>
                      <a:pt x="23" y="656"/>
                    </a:lnTo>
                    <a:lnTo>
                      <a:pt x="23" y="11"/>
                    </a:lnTo>
                    <a:lnTo>
                      <a:pt x="17" y="24"/>
                    </a:lnTo>
                    <a:lnTo>
                      <a:pt x="23" y="11"/>
                    </a:lnTo>
                    <a:lnTo>
                      <a:pt x="23" y="5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1" name="Freeform 767"/>
              <p:cNvSpPr>
                <a:spLocks/>
              </p:cNvSpPr>
              <p:nvPr/>
            </p:nvSpPr>
            <p:spPr bwMode="auto">
              <a:xfrm>
                <a:off x="3603" y="2709"/>
                <a:ext cx="203" cy="113"/>
              </a:xfrm>
              <a:custGeom>
                <a:avLst/>
                <a:gdLst>
                  <a:gd name="T0" fmla="*/ 201 w 609"/>
                  <a:gd name="T1" fmla="*/ 4 h 338"/>
                  <a:gd name="T2" fmla="*/ 199 w 609"/>
                  <a:gd name="T3" fmla="*/ 0 h 338"/>
                  <a:gd name="T4" fmla="*/ 0 w 609"/>
                  <a:gd name="T5" fmla="*/ 105 h 338"/>
                  <a:gd name="T6" fmla="*/ 4 w 609"/>
                  <a:gd name="T7" fmla="*/ 113 h 338"/>
                  <a:gd name="T8" fmla="*/ 203 w 609"/>
                  <a:gd name="T9" fmla="*/ 8 h 338"/>
                  <a:gd name="T10" fmla="*/ 201 w 609"/>
                  <a:gd name="T11" fmla="*/ 4 h 3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09"/>
                  <a:gd name="T19" fmla="*/ 0 h 338"/>
                  <a:gd name="T20" fmla="*/ 609 w 609"/>
                  <a:gd name="T21" fmla="*/ 338 h 3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09" h="338">
                    <a:moveTo>
                      <a:pt x="604" y="12"/>
                    </a:moveTo>
                    <a:lnTo>
                      <a:pt x="597" y="0"/>
                    </a:lnTo>
                    <a:lnTo>
                      <a:pt x="0" y="314"/>
                    </a:lnTo>
                    <a:lnTo>
                      <a:pt x="12" y="338"/>
                    </a:lnTo>
                    <a:lnTo>
                      <a:pt x="609" y="25"/>
                    </a:lnTo>
                    <a:lnTo>
                      <a:pt x="60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2" name="Freeform 768"/>
              <p:cNvSpPr>
                <a:spLocks/>
              </p:cNvSpPr>
              <p:nvPr/>
            </p:nvSpPr>
            <p:spPr bwMode="auto">
              <a:xfrm>
                <a:off x="3802" y="2709"/>
                <a:ext cx="6" cy="9"/>
              </a:xfrm>
              <a:custGeom>
                <a:avLst/>
                <a:gdLst>
                  <a:gd name="T0" fmla="*/ 4 w 18"/>
                  <a:gd name="T1" fmla="*/ 9 h 25"/>
                  <a:gd name="T2" fmla="*/ 6 w 18"/>
                  <a:gd name="T3" fmla="*/ 7 h 25"/>
                  <a:gd name="T4" fmla="*/ 6 w 18"/>
                  <a:gd name="T5" fmla="*/ 2 h 25"/>
                  <a:gd name="T6" fmla="*/ 4 w 18"/>
                  <a:gd name="T7" fmla="*/ 0 h 25"/>
                  <a:gd name="T8" fmla="*/ 0 w 18"/>
                  <a:gd name="T9" fmla="*/ 0 h 25"/>
                  <a:gd name="T10" fmla="*/ 4 w 18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25"/>
                    </a:moveTo>
                    <a:lnTo>
                      <a:pt x="18" y="19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3" name="Freeform 769"/>
              <p:cNvSpPr>
                <a:spLocks/>
              </p:cNvSpPr>
              <p:nvPr/>
            </p:nvSpPr>
            <p:spPr bwMode="auto">
              <a:xfrm>
                <a:off x="3818" y="2718"/>
                <a:ext cx="6" cy="8"/>
              </a:xfrm>
              <a:custGeom>
                <a:avLst/>
                <a:gdLst>
                  <a:gd name="T0" fmla="*/ 0 w 19"/>
                  <a:gd name="T1" fmla="*/ 8 h 24"/>
                  <a:gd name="T2" fmla="*/ 4 w 19"/>
                  <a:gd name="T3" fmla="*/ 8 h 24"/>
                  <a:gd name="T4" fmla="*/ 6 w 19"/>
                  <a:gd name="T5" fmla="*/ 6 h 24"/>
                  <a:gd name="T6" fmla="*/ 6 w 19"/>
                  <a:gd name="T7" fmla="*/ 2 h 24"/>
                  <a:gd name="T8" fmla="*/ 4 w 19"/>
                  <a:gd name="T9" fmla="*/ 0 h 24"/>
                  <a:gd name="T10" fmla="*/ 0 w 19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0" y="24"/>
                    </a:moveTo>
                    <a:lnTo>
                      <a:pt x="13" y="24"/>
                    </a:lnTo>
                    <a:lnTo>
                      <a:pt x="19" y="17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4" name="Freeform 770"/>
              <p:cNvSpPr>
                <a:spLocks/>
              </p:cNvSpPr>
              <p:nvPr/>
            </p:nvSpPr>
            <p:spPr bwMode="auto">
              <a:xfrm>
                <a:off x="3802" y="2709"/>
                <a:ext cx="20" cy="17"/>
              </a:xfrm>
              <a:custGeom>
                <a:avLst/>
                <a:gdLst>
                  <a:gd name="T0" fmla="*/ 2 w 61"/>
                  <a:gd name="T1" fmla="*/ 4 h 49"/>
                  <a:gd name="T2" fmla="*/ 0 w 61"/>
                  <a:gd name="T3" fmla="*/ 9 h 49"/>
                  <a:gd name="T4" fmla="*/ 16 w 61"/>
                  <a:gd name="T5" fmla="*/ 17 h 49"/>
                  <a:gd name="T6" fmla="*/ 20 w 61"/>
                  <a:gd name="T7" fmla="*/ 9 h 49"/>
                  <a:gd name="T8" fmla="*/ 4 w 61"/>
                  <a:gd name="T9" fmla="*/ 0 h 49"/>
                  <a:gd name="T10" fmla="*/ 2 w 61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7" y="12"/>
                    </a:moveTo>
                    <a:lnTo>
                      <a:pt x="0" y="25"/>
                    </a:lnTo>
                    <a:lnTo>
                      <a:pt x="48" y="49"/>
                    </a:lnTo>
                    <a:lnTo>
                      <a:pt x="61" y="25"/>
                    </a:lnTo>
                    <a:lnTo>
                      <a:pt x="12" y="0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5" name="Freeform 771"/>
              <p:cNvSpPr>
                <a:spLocks/>
              </p:cNvSpPr>
              <p:nvPr/>
            </p:nvSpPr>
            <p:spPr bwMode="auto">
              <a:xfrm>
                <a:off x="3800" y="2709"/>
                <a:ext cx="6" cy="9"/>
              </a:xfrm>
              <a:custGeom>
                <a:avLst/>
                <a:gdLst>
                  <a:gd name="T0" fmla="*/ 6 w 18"/>
                  <a:gd name="T1" fmla="*/ 0 h 25"/>
                  <a:gd name="T2" fmla="*/ 4 w 18"/>
                  <a:gd name="T3" fmla="*/ 0 h 25"/>
                  <a:gd name="T4" fmla="*/ 0 w 18"/>
                  <a:gd name="T5" fmla="*/ 2 h 25"/>
                  <a:gd name="T6" fmla="*/ 0 w 18"/>
                  <a:gd name="T7" fmla="*/ 7 h 25"/>
                  <a:gd name="T8" fmla="*/ 2 w 18"/>
                  <a:gd name="T9" fmla="*/ 9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6" name="Freeform 772"/>
              <p:cNvSpPr>
                <a:spLocks/>
              </p:cNvSpPr>
              <p:nvPr/>
            </p:nvSpPr>
            <p:spPr bwMode="auto">
              <a:xfrm>
                <a:off x="3617" y="2822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8 w 24"/>
                  <a:gd name="T3" fmla="*/ 2 h 11"/>
                  <a:gd name="T4" fmla="*/ 4 w 24"/>
                  <a:gd name="T5" fmla="*/ 0 h 11"/>
                  <a:gd name="T6" fmla="*/ 2 w 24"/>
                  <a:gd name="T7" fmla="*/ 2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6"/>
                    </a:lnTo>
                    <a:lnTo>
                      <a:pt x="13" y="0"/>
                    </a:lnTo>
                    <a:lnTo>
                      <a:pt x="6" y="6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7" name="Freeform 773"/>
              <p:cNvSpPr>
                <a:spLocks/>
              </p:cNvSpPr>
              <p:nvPr/>
            </p:nvSpPr>
            <p:spPr bwMode="auto">
              <a:xfrm>
                <a:off x="3617" y="2826"/>
                <a:ext cx="8" cy="219"/>
              </a:xfrm>
              <a:custGeom>
                <a:avLst/>
                <a:gdLst>
                  <a:gd name="T0" fmla="*/ 2 w 24"/>
                  <a:gd name="T1" fmla="*/ 211 h 657"/>
                  <a:gd name="T2" fmla="*/ 8 w 24"/>
                  <a:gd name="T3" fmla="*/ 215 h 657"/>
                  <a:gd name="T4" fmla="*/ 8 w 24"/>
                  <a:gd name="T5" fmla="*/ 0 h 657"/>
                  <a:gd name="T6" fmla="*/ 0 w 24"/>
                  <a:gd name="T7" fmla="*/ 0 h 657"/>
                  <a:gd name="T8" fmla="*/ 0 w 24"/>
                  <a:gd name="T9" fmla="*/ 215 h 657"/>
                  <a:gd name="T10" fmla="*/ 6 w 24"/>
                  <a:gd name="T11" fmla="*/ 219 h 657"/>
                  <a:gd name="T12" fmla="*/ 0 w 24"/>
                  <a:gd name="T13" fmla="*/ 215 h 657"/>
                  <a:gd name="T14" fmla="*/ 2 w 24"/>
                  <a:gd name="T15" fmla="*/ 217 h 657"/>
                  <a:gd name="T16" fmla="*/ 4 w 24"/>
                  <a:gd name="T17" fmla="*/ 219 h 657"/>
                  <a:gd name="T18" fmla="*/ 8 w 24"/>
                  <a:gd name="T19" fmla="*/ 217 h 657"/>
                  <a:gd name="T20" fmla="*/ 8 w 24"/>
                  <a:gd name="T21" fmla="*/ 215 h 657"/>
                  <a:gd name="T22" fmla="*/ 2 w 24"/>
                  <a:gd name="T23" fmla="*/ 211 h 6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57"/>
                  <a:gd name="T38" fmla="*/ 24 w 24"/>
                  <a:gd name="T39" fmla="*/ 657 h 65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57">
                    <a:moveTo>
                      <a:pt x="6" y="632"/>
                    </a:moveTo>
                    <a:lnTo>
                      <a:pt x="24" y="64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44"/>
                    </a:lnTo>
                    <a:lnTo>
                      <a:pt x="19" y="657"/>
                    </a:lnTo>
                    <a:lnTo>
                      <a:pt x="0" y="644"/>
                    </a:lnTo>
                    <a:lnTo>
                      <a:pt x="6" y="651"/>
                    </a:lnTo>
                    <a:lnTo>
                      <a:pt x="13" y="657"/>
                    </a:lnTo>
                    <a:lnTo>
                      <a:pt x="24" y="651"/>
                    </a:lnTo>
                    <a:lnTo>
                      <a:pt x="24" y="644"/>
                    </a:lnTo>
                    <a:lnTo>
                      <a:pt x="6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8" name="Freeform 774"/>
              <p:cNvSpPr>
                <a:spLocks/>
              </p:cNvSpPr>
              <p:nvPr/>
            </p:nvSpPr>
            <p:spPr bwMode="auto">
              <a:xfrm>
                <a:off x="3619" y="2930"/>
                <a:ext cx="203" cy="115"/>
              </a:xfrm>
              <a:custGeom>
                <a:avLst/>
                <a:gdLst>
                  <a:gd name="T0" fmla="*/ 201 w 610"/>
                  <a:gd name="T1" fmla="*/ 4 h 343"/>
                  <a:gd name="T2" fmla="*/ 199 w 610"/>
                  <a:gd name="T3" fmla="*/ 0 h 343"/>
                  <a:gd name="T4" fmla="*/ 0 w 610"/>
                  <a:gd name="T5" fmla="*/ 107 h 343"/>
                  <a:gd name="T6" fmla="*/ 4 w 610"/>
                  <a:gd name="T7" fmla="*/ 115 h 343"/>
                  <a:gd name="T8" fmla="*/ 203 w 610"/>
                  <a:gd name="T9" fmla="*/ 10 h 343"/>
                  <a:gd name="T10" fmla="*/ 201 w 610"/>
                  <a:gd name="T11" fmla="*/ 4 h 3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0"/>
                  <a:gd name="T19" fmla="*/ 0 h 343"/>
                  <a:gd name="T20" fmla="*/ 610 w 610"/>
                  <a:gd name="T21" fmla="*/ 343 h 3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0" h="343">
                    <a:moveTo>
                      <a:pt x="603" y="11"/>
                    </a:moveTo>
                    <a:lnTo>
                      <a:pt x="597" y="0"/>
                    </a:lnTo>
                    <a:lnTo>
                      <a:pt x="0" y="318"/>
                    </a:lnTo>
                    <a:lnTo>
                      <a:pt x="13" y="343"/>
                    </a:lnTo>
                    <a:lnTo>
                      <a:pt x="610" y="30"/>
                    </a:lnTo>
                    <a:lnTo>
                      <a:pt x="60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9" name="Freeform 775"/>
              <p:cNvSpPr>
                <a:spLocks/>
              </p:cNvSpPr>
              <p:nvPr/>
            </p:nvSpPr>
            <p:spPr bwMode="auto">
              <a:xfrm>
                <a:off x="3818" y="2930"/>
                <a:ext cx="6" cy="10"/>
              </a:xfrm>
              <a:custGeom>
                <a:avLst/>
                <a:gdLst>
                  <a:gd name="T0" fmla="*/ 4 w 19"/>
                  <a:gd name="T1" fmla="*/ 10 h 30"/>
                  <a:gd name="T2" fmla="*/ 6 w 19"/>
                  <a:gd name="T3" fmla="*/ 8 h 30"/>
                  <a:gd name="T4" fmla="*/ 6 w 19"/>
                  <a:gd name="T5" fmla="*/ 2 h 30"/>
                  <a:gd name="T6" fmla="*/ 4 w 19"/>
                  <a:gd name="T7" fmla="*/ 0 h 30"/>
                  <a:gd name="T8" fmla="*/ 0 w 19"/>
                  <a:gd name="T9" fmla="*/ 0 h 30"/>
                  <a:gd name="T10" fmla="*/ 4 w 19"/>
                  <a:gd name="T11" fmla="*/ 1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30"/>
                  <a:gd name="T20" fmla="*/ 19 w 19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30">
                    <a:moveTo>
                      <a:pt x="13" y="30"/>
                    </a:moveTo>
                    <a:lnTo>
                      <a:pt x="19" y="24"/>
                    </a:lnTo>
                    <a:lnTo>
                      <a:pt x="19" y="5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0" name="Freeform 776"/>
              <p:cNvSpPr>
                <a:spLocks/>
              </p:cNvSpPr>
              <p:nvPr/>
            </p:nvSpPr>
            <p:spPr bwMode="auto">
              <a:xfrm>
                <a:off x="3816" y="2934"/>
                <a:ext cx="8" cy="6"/>
              </a:xfrm>
              <a:custGeom>
                <a:avLst/>
                <a:gdLst>
                  <a:gd name="T0" fmla="*/ 0 w 24"/>
                  <a:gd name="T1" fmla="*/ 0 h 19"/>
                  <a:gd name="T2" fmla="*/ 2 w 24"/>
                  <a:gd name="T3" fmla="*/ 4 h 19"/>
                  <a:gd name="T4" fmla="*/ 4 w 24"/>
                  <a:gd name="T5" fmla="*/ 6 h 19"/>
                  <a:gd name="T6" fmla="*/ 8 w 24"/>
                  <a:gd name="T7" fmla="*/ 4 h 19"/>
                  <a:gd name="T8" fmla="*/ 8 w 24"/>
                  <a:gd name="T9" fmla="*/ 0 h 19"/>
                  <a:gd name="T10" fmla="*/ 0 w 24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9"/>
                  <a:gd name="T20" fmla="*/ 24 w 24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9">
                    <a:moveTo>
                      <a:pt x="0" y="0"/>
                    </a:moveTo>
                    <a:lnTo>
                      <a:pt x="5" y="13"/>
                    </a:lnTo>
                    <a:lnTo>
                      <a:pt x="11" y="19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1" name="Freeform 777"/>
              <p:cNvSpPr>
                <a:spLocks/>
              </p:cNvSpPr>
              <p:nvPr/>
            </p:nvSpPr>
            <p:spPr bwMode="auto">
              <a:xfrm>
                <a:off x="3816" y="2718"/>
                <a:ext cx="8" cy="216"/>
              </a:xfrm>
              <a:custGeom>
                <a:avLst/>
                <a:gdLst>
                  <a:gd name="T0" fmla="*/ 6 w 24"/>
                  <a:gd name="T1" fmla="*/ 8 h 649"/>
                  <a:gd name="T2" fmla="*/ 0 w 24"/>
                  <a:gd name="T3" fmla="*/ 4 h 649"/>
                  <a:gd name="T4" fmla="*/ 0 w 24"/>
                  <a:gd name="T5" fmla="*/ 216 h 649"/>
                  <a:gd name="T6" fmla="*/ 8 w 24"/>
                  <a:gd name="T7" fmla="*/ 216 h 649"/>
                  <a:gd name="T8" fmla="*/ 8 w 24"/>
                  <a:gd name="T9" fmla="*/ 4 h 649"/>
                  <a:gd name="T10" fmla="*/ 2 w 24"/>
                  <a:gd name="T11" fmla="*/ 0 h 649"/>
                  <a:gd name="T12" fmla="*/ 8 w 24"/>
                  <a:gd name="T13" fmla="*/ 4 h 649"/>
                  <a:gd name="T14" fmla="*/ 8 w 24"/>
                  <a:gd name="T15" fmla="*/ 2 h 649"/>
                  <a:gd name="T16" fmla="*/ 4 w 24"/>
                  <a:gd name="T17" fmla="*/ 0 h 649"/>
                  <a:gd name="T18" fmla="*/ 2 w 24"/>
                  <a:gd name="T19" fmla="*/ 2 h 649"/>
                  <a:gd name="T20" fmla="*/ 0 w 24"/>
                  <a:gd name="T21" fmla="*/ 4 h 649"/>
                  <a:gd name="T22" fmla="*/ 6 w 24"/>
                  <a:gd name="T23" fmla="*/ 8 h 6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49"/>
                  <a:gd name="T38" fmla="*/ 24 w 24"/>
                  <a:gd name="T39" fmla="*/ 649 h 6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49">
                    <a:moveTo>
                      <a:pt x="18" y="24"/>
                    </a:moveTo>
                    <a:lnTo>
                      <a:pt x="0" y="11"/>
                    </a:lnTo>
                    <a:lnTo>
                      <a:pt x="0" y="649"/>
                    </a:lnTo>
                    <a:lnTo>
                      <a:pt x="24" y="649"/>
                    </a:lnTo>
                    <a:lnTo>
                      <a:pt x="24" y="11"/>
                    </a:lnTo>
                    <a:lnTo>
                      <a:pt x="5" y="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11" y="0"/>
                    </a:lnTo>
                    <a:lnTo>
                      <a:pt x="5" y="5"/>
                    </a:lnTo>
                    <a:lnTo>
                      <a:pt x="0" y="11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2" name="Freeform 778"/>
              <p:cNvSpPr>
                <a:spLocks/>
              </p:cNvSpPr>
              <p:nvPr/>
            </p:nvSpPr>
            <p:spPr bwMode="auto">
              <a:xfrm>
                <a:off x="3619" y="2718"/>
                <a:ext cx="203" cy="112"/>
              </a:xfrm>
              <a:custGeom>
                <a:avLst/>
                <a:gdLst>
                  <a:gd name="T0" fmla="*/ 2 w 610"/>
                  <a:gd name="T1" fmla="*/ 108 h 336"/>
                  <a:gd name="T2" fmla="*/ 4 w 610"/>
                  <a:gd name="T3" fmla="*/ 112 h 336"/>
                  <a:gd name="T4" fmla="*/ 203 w 610"/>
                  <a:gd name="T5" fmla="*/ 8 h 336"/>
                  <a:gd name="T6" fmla="*/ 199 w 610"/>
                  <a:gd name="T7" fmla="*/ 0 h 336"/>
                  <a:gd name="T8" fmla="*/ 0 w 610"/>
                  <a:gd name="T9" fmla="*/ 104 h 336"/>
                  <a:gd name="T10" fmla="*/ 2 w 610"/>
                  <a:gd name="T11" fmla="*/ 108 h 3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0"/>
                  <a:gd name="T19" fmla="*/ 0 h 336"/>
                  <a:gd name="T20" fmla="*/ 610 w 610"/>
                  <a:gd name="T21" fmla="*/ 336 h 3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0" h="336">
                    <a:moveTo>
                      <a:pt x="7" y="324"/>
                    </a:moveTo>
                    <a:lnTo>
                      <a:pt x="13" y="336"/>
                    </a:lnTo>
                    <a:lnTo>
                      <a:pt x="610" y="24"/>
                    </a:lnTo>
                    <a:lnTo>
                      <a:pt x="597" y="0"/>
                    </a:lnTo>
                    <a:lnTo>
                      <a:pt x="0" y="313"/>
                    </a:lnTo>
                    <a:lnTo>
                      <a:pt x="7" y="3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3" name="Freeform 779"/>
              <p:cNvSpPr>
                <a:spLocks/>
              </p:cNvSpPr>
              <p:nvPr/>
            </p:nvSpPr>
            <p:spPr bwMode="auto">
              <a:xfrm>
                <a:off x="3617" y="2822"/>
                <a:ext cx="6" cy="8"/>
              </a:xfrm>
              <a:custGeom>
                <a:avLst/>
                <a:gdLst>
                  <a:gd name="T0" fmla="*/ 2 w 19"/>
                  <a:gd name="T1" fmla="*/ 0 h 23"/>
                  <a:gd name="T2" fmla="*/ 0 w 19"/>
                  <a:gd name="T3" fmla="*/ 2 h 23"/>
                  <a:gd name="T4" fmla="*/ 0 w 19"/>
                  <a:gd name="T5" fmla="*/ 6 h 23"/>
                  <a:gd name="T6" fmla="*/ 4 w 19"/>
                  <a:gd name="T7" fmla="*/ 8 h 23"/>
                  <a:gd name="T8" fmla="*/ 6 w 19"/>
                  <a:gd name="T9" fmla="*/ 8 h 23"/>
                  <a:gd name="T10" fmla="*/ 2 w 19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3"/>
                  <a:gd name="T20" fmla="*/ 19 w 1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3">
                    <a:moveTo>
                      <a:pt x="6" y="0"/>
                    </a:moveTo>
                    <a:lnTo>
                      <a:pt x="0" y="6"/>
                    </a:lnTo>
                    <a:lnTo>
                      <a:pt x="0" y="17"/>
                    </a:lnTo>
                    <a:lnTo>
                      <a:pt x="13" y="23"/>
                    </a:lnTo>
                    <a:lnTo>
                      <a:pt x="19" y="2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4" name="Freeform 780"/>
              <p:cNvSpPr>
                <a:spLocks/>
              </p:cNvSpPr>
              <p:nvPr/>
            </p:nvSpPr>
            <p:spPr bwMode="auto">
              <a:xfrm>
                <a:off x="3617" y="3038"/>
                <a:ext cx="8" cy="5"/>
              </a:xfrm>
              <a:custGeom>
                <a:avLst/>
                <a:gdLst>
                  <a:gd name="T0" fmla="*/ 0 w 24"/>
                  <a:gd name="T1" fmla="*/ 0 h 13"/>
                  <a:gd name="T2" fmla="*/ 2 w 24"/>
                  <a:gd name="T3" fmla="*/ 5 h 13"/>
                  <a:gd name="T4" fmla="*/ 4 w 24"/>
                  <a:gd name="T5" fmla="*/ 5 h 13"/>
                  <a:gd name="T6" fmla="*/ 8 w 24"/>
                  <a:gd name="T7" fmla="*/ 5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6" y="13"/>
                    </a:lnTo>
                    <a:lnTo>
                      <a:pt x="13" y="13"/>
                    </a:lnTo>
                    <a:lnTo>
                      <a:pt x="24" y="13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5" name="Freeform 781"/>
              <p:cNvSpPr>
                <a:spLocks/>
              </p:cNvSpPr>
              <p:nvPr/>
            </p:nvSpPr>
            <p:spPr bwMode="auto">
              <a:xfrm>
                <a:off x="3617" y="2826"/>
                <a:ext cx="8" cy="212"/>
              </a:xfrm>
              <a:custGeom>
                <a:avLst/>
                <a:gdLst>
                  <a:gd name="T0" fmla="*/ 4 w 24"/>
                  <a:gd name="T1" fmla="*/ 0 h 638"/>
                  <a:gd name="T2" fmla="*/ 0 w 24"/>
                  <a:gd name="T3" fmla="*/ 0 h 638"/>
                  <a:gd name="T4" fmla="*/ 0 w 24"/>
                  <a:gd name="T5" fmla="*/ 212 h 638"/>
                  <a:gd name="T6" fmla="*/ 8 w 24"/>
                  <a:gd name="T7" fmla="*/ 212 h 638"/>
                  <a:gd name="T8" fmla="*/ 8 w 24"/>
                  <a:gd name="T9" fmla="*/ 0 h 638"/>
                  <a:gd name="T10" fmla="*/ 4 w 24"/>
                  <a:gd name="T11" fmla="*/ 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38"/>
                  <a:gd name="T20" fmla="*/ 24 w 24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38">
                    <a:moveTo>
                      <a:pt x="13" y="0"/>
                    </a:moveTo>
                    <a:lnTo>
                      <a:pt x="0" y="0"/>
                    </a:lnTo>
                    <a:lnTo>
                      <a:pt x="0" y="638"/>
                    </a:lnTo>
                    <a:lnTo>
                      <a:pt x="24" y="638"/>
                    </a:lnTo>
                    <a:lnTo>
                      <a:pt x="2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6" name="Freeform 782"/>
              <p:cNvSpPr>
                <a:spLocks/>
              </p:cNvSpPr>
              <p:nvPr/>
            </p:nvSpPr>
            <p:spPr bwMode="auto">
              <a:xfrm>
                <a:off x="3617" y="2822"/>
                <a:ext cx="8" cy="4"/>
              </a:xfrm>
              <a:custGeom>
                <a:avLst/>
                <a:gdLst>
                  <a:gd name="T0" fmla="*/ 8 w 24"/>
                  <a:gd name="T1" fmla="*/ 4 h 11"/>
                  <a:gd name="T2" fmla="*/ 8 w 24"/>
                  <a:gd name="T3" fmla="*/ 0 h 11"/>
                  <a:gd name="T4" fmla="*/ 4 w 24"/>
                  <a:gd name="T5" fmla="*/ 0 h 11"/>
                  <a:gd name="T6" fmla="*/ 2 w 24"/>
                  <a:gd name="T7" fmla="*/ 0 h 11"/>
                  <a:gd name="T8" fmla="*/ 0 w 24"/>
                  <a:gd name="T9" fmla="*/ 4 h 11"/>
                  <a:gd name="T10" fmla="*/ 8 w 24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1"/>
                  <a:gd name="T20" fmla="*/ 24 w 24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1">
                    <a:moveTo>
                      <a:pt x="24" y="11"/>
                    </a:moveTo>
                    <a:lnTo>
                      <a:pt x="24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7" name="Line 783"/>
              <p:cNvSpPr>
                <a:spLocks noChangeShapeType="1"/>
              </p:cNvSpPr>
              <p:nvPr/>
            </p:nvSpPr>
            <p:spPr bwMode="auto">
              <a:xfrm flipV="1">
                <a:off x="3247" y="1758"/>
                <a:ext cx="1" cy="2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8" name="Rectangle 784"/>
              <p:cNvSpPr>
                <a:spLocks noChangeArrowheads="1"/>
              </p:cNvSpPr>
              <p:nvPr/>
            </p:nvSpPr>
            <p:spPr bwMode="auto">
              <a:xfrm>
                <a:off x="3247" y="1722"/>
                <a:ext cx="147" cy="37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9" name="Freeform 785"/>
              <p:cNvSpPr>
                <a:spLocks/>
              </p:cNvSpPr>
              <p:nvPr/>
            </p:nvSpPr>
            <p:spPr bwMode="auto">
              <a:xfrm>
                <a:off x="3215" y="1656"/>
                <a:ext cx="32" cy="436"/>
              </a:xfrm>
              <a:custGeom>
                <a:avLst/>
                <a:gdLst>
                  <a:gd name="T0" fmla="*/ 32 w 97"/>
                  <a:gd name="T1" fmla="*/ 66 h 1308"/>
                  <a:gd name="T2" fmla="*/ 0 w 97"/>
                  <a:gd name="T3" fmla="*/ 0 h 1308"/>
                  <a:gd name="T4" fmla="*/ 0 w 97"/>
                  <a:gd name="T5" fmla="*/ 368 h 1308"/>
                  <a:gd name="T6" fmla="*/ 32 w 97"/>
                  <a:gd name="T7" fmla="*/ 436 h 1308"/>
                  <a:gd name="T8" fmla="*/ 32 w 97"/>
                  <a:gd name="T9" fmla="*/ 66 h 1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"/>
                  <a:gd name="T16" fmla="*/ 0 h 1308"/>
                  <a:gd name="T17" fmla="*/ 97 w 97"/>
                  <a:gd name="T18" fmla="*/ 1308 h 1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" h="1308">
                    <a:moveTo>
                      <a:pt x="97" y="199"/>
                    </a:moveTo>
                    <a:lnTo>
                      <a:pt x="0" y="0"/>
                    </a:lnTo>
                    <a:lnTo>
                      <a:pt x="0" y="1103"/>
                    </a:lnTo>
                    <a:lnTo>
                      <a:pt x="97" y="1308"/>
                    </a:lnTo>
                    <a:lnTo>
                      <a:pt x="97" y="19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0" name="Freeform 786"/>
              <p:cNvSpPr>
                <a:spLocks/>
              </p:cNvSpPr>
              <p:nvPr/>
            </p:nvSpPr>
            <p:spPr bwMode="auto">
              <a:xfrm>
                <a:off x="3211" y="1652"/>
                <a:ext cx="40" cy="72"/>
              </a:xfrm>
              <a:custGeom>
                <a:avLst/>
                <a:gdLst>
                  <a:gd name="T0" fmla="*/ 8 w 120"/>
                  <a:gd name="T1" fmla="*/ 4 h 216"/>
                  <a:gd name="T2" fmla="*/ 0 w 120"/>
                  <a:gd name="T3" fmla="*/ 6 h 216"/>
                  <a:gd name="T4" fmla="*/ 32 w 120"/>
                  <a:gd name="T5" fmla="*/ 72 h 216"/>
                  <a:gd name="T6" fmla="*/ 40 w 120"/>
                  <a:gd name="T7" fmla="*/ 68 h 216"/>
                  <a:gd name="T8" fmla="*/ 8 w 120"/>
                  <a:gd name="T9" fmla="*/ 2 h 216"/>
                  <a:gd name="T10" fmla="*/ 0 w 120"/>
                  <a:gd name="T11" fmla="*/ 4 h 216"/>
                  <a:gd name="T12" fmla="*/ 8 w 120"/>
                  <a:gd name="T13" fmla="*/ 2 h 216"/>
                  <a:gd name="T14" fmla="*/ 6 w 120"/>
                  <a:gd name="T15" fmla="*/ 0 h 216"/>
                  <a:gd name="T16" fmla="*/ 2 w 120"/>
                  <a:gd name="T17" fmla="*/ 0 h 216"/>
                  <a:gd name="T18" fmla="*/ 0 w 120"/>
                  <a:gd name="T19" fmla="*/ 2 h 216"/>
                  <a:gd name="T20" fmla="*/ 0 w 120"/>
                  <a:gd name="T21" fmla="*/ 6 h 216"/>
                  <a:gd name="T22" fmla="*/ 8 w 120"/>
                  <a:gd name="T23" fmla="*/ 4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24" y="11"/>
                    </a:moveTo>
                    <a:lnTo>
                      <a:pt x="0" y="18"/>
                    </a:lnTo>
                    <a:lnTo>
                      <a:pt x="96" y="216"/>
                    </a:lnTo>
                    <a:lnTo>
                      <a:pt x="120" y="204"/>
                    </a:lnTo>
                    <a:lnTo>
                      <a:pt x="24" y="6"/>
                    </a:lnTo>
                    <a:lnTo>
                      <a:pt x="0" y="11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1" name="Freeform 787"/>
              <p:cNvSpPr>
                <a:spLocks/>
              </p:cNvSpPr>
              <p:nvPr/>
            </p:nvSpPr>
            <p:spPr bwMode="auto">
              <a:xfrm>
                <a:off x="3211" y="1656"/>
                <a:ext cx="8" cy="373"/>
              </a:xfrm>
              <a:custGeom>
                <a:avLst/>
                <a:gdLst>
                  <a:gd name="T0" fmla="*/ 8 w 24"/>
                  <a:gd name="T1" fmla="*/ 365 h 1120"/>
                  <a:gd name="T2" fmla="*/ 8 w 24"/>
                  <a:gd name="T3" fmla="*/ 367 h 1120"/>
                  <a:gd name="T4" fmla="*/ 8 w 24"/>
                  <a:gd name="T5" fmla="*/ 0 h 1120"/>
                  <a:gd name="T6" fmla="*/ 0 w 24"/>
                  <a:gd name="T7" fmla="*/ 0 h 1120"/>
                  <a:gd name="T8" fmla="*/ 0 w 24"/>
                  <a:gd name="T9" fmla="*/ 367 h 1120"/>
                  <a:gd name="T10" fmla="*/ 0 w 24"/>
                  <a:gd name="T11" fmla="*/ 371 h 1120"/>
                  <a:gd name="T12" fmla="*/ 0 w 24"/>
                  <a:gd name="T13" fmla="*/ 367 h 1120"/>
                  <a:gd name="T14" fmla="*/ 0 w 24"/>
                  <a:gd name="T15" fmla="*/ 371 h 1120"/>
                  <a:gd name="T16" fmla="*/ 4 w 24"/>
                  <a:gd name="T17" fmla="*/ 373 h 1120"/>
                  <a:gd name="T18" fmla="*/ 6 w 24"/>
                  <a:gd name="T19" fmla="*/ 371 h 1120"/>
                  <a:gd name="T20" fmla="*/ 8 w 24"/>
                  <a:gd name="T21" fmla="*/ 367 h 1120"/>
                  <a:gd name="T22" fmla="*/ 8 w 24"/>
                  <a:gd name="T23" fmla="*/ 365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24" y="1096"/>
                    </a:moveTo>
                    <a:lnTo>
                      <a:pt x="24" y="1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12" y="1120"/>
                    </a:lnTo>
                    <a:lnTo>
                      <a:pt x="18" y="1114"/>
                    </a:lnTo>
                    <a:lnTo>
                      <a:pt x="24" y="1103"/>
                    </a:lnTo>
                    <a:lnTo>
                      <a:pt x="24" y="10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2" name="Freeform 788"/>
              <p:cNvSpPr>
                <a:spLocks/>
              </p:cNvSpPr>
              <p:nvPr/>
            </p:nvSpPr>
            <p:spPr bwMode="auto">
              <a:xfrm>
                <a:off x="3211" y="2021"/>
                <a:ext cx="40" cy="74"/>
              </a:xfrm>
              <a:custGeom>
                <a:avLst/>
                <a:gdLst>
                  <a:gd name="T0" fmla="*/ 32 w 120"/>
                  <a:gd name="T1" fmla="*/ 70 h 223"/>
                  <a:gd name="T2" fmla="*/ 40 w 120"/>
                  <a:gd name="T3" fmla="*/ 66 h 223"/>
                  <a:gd name="T4" fmla="*/ 8 w 120"/>
                  <a:gd name="T5" fmla="*/ 0 h 223"/>
                  <a:gd name="T6" fmla="*/ 0 w 120"/>
                  <a:gd name="T7" fmla="*/ 6 h 223"/>
                  <a:gd name="T8" fmla="*/ 32 w 120"/>
                  <a:gd name="T9" fmla="*/ 72 h 223"/>
                  <a:gd name="T10" fmla="*/ 40 w 120"/>
                  <a:gd name="T11" fmla="*/ 70 h 223"/>
                  <a:gd name="T12" fmla="*/ 32 w 120"/>
                  <a:gd name="T13" fmla="*/ 72 h 223"/>
                  <a:gd name="T14" fmla="*/ 34 w 120"/>
                  <a:gd name="T15" fmla="*/ 74 h 223"/>
                  <a:gd name="T16" fmla="*/ 38 w 120"/>
                  <a:gd name="T17" fmla="*/ 74 h 223"/>
                  <a:gd name="T18" fmla="*/ 40 w 120"/>
                  <a:gd name="T19" fmla="*/ 70 h 223"/>
                  <a:gd name="T20" fmla="*/ 40 w 120"/>
                  <a:gd name="T21" fmla="*/ 66 h 223"/>
                  <a:gd name="T22" fmla="*/ 32 w 120"/>
                  <a:gd name="T23" fmla="*/ 7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23"/>
                  <a:gd name="T38" fmla="*/ 120 w 12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23">
                    <a:moveTo>
                      <a:pt x="96" y="212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96" y="217"/>
                    </a:lnTo>
                    <a:lnTo>
                      <a:pt x="120" y="212"/>
                    </a:lnTo>
                    <a:lnTo>
                      <a:pt x="96" y="217"/>
                    </a:lnTo>
                    <a:lnTo>
                      <a:pt x="103" y="223"/>
                    </a:lnTo>
                    <a:lnTo>
                      <a:pt x="114" y="223"/>
                    </a:lnTo>
                    <a:lnTo>
                      <a:pt x="120" y="212"/>
                    </a:lnTo>
                    <a:lnTo>
                      <a:pt x="120" y="199"/>
                    </a:lnTo>
                    <a:lnTo>
                      <a:pt x="96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3" name="Freeform 789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0 w 24"/>
                  <a:gd name="T1" fmla="*/ 6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8 w 24"/>
                  <a:gd name="T11" fmla="*/ 2 h 1120"/>
                  <a:gd name="T12" fmla="*/ 8 w 24"/>
                  <a:gd name="T13" fmla="*/ 4 h 1120"/>
                  <a:gd name="T14" fmla="*/ 6 w 24"/>
                  <a:gd name="T15" fmla="*/ 0 h 1120"/>
                  <a:gd name="T16" fmla="*/ 4 w 24"/>
                  <a:gd name="T17" fmla="*/ 0 h 1120"/>
                  <a:gd name="T18" fmla="*/ 0 w 24"/>
                  <a:gd name="T19" fmla="*/ 0 h 1120"/>
                  <a:gd name="T20" fmla="*/ 0 w 24"/>
                  <a:gd name="T21" fmla="*/ 4 h 1120"/>
                  <a:gd name="T22" fmla="*/ 0 w 24"/>
                  <a:gd name="T23" fmla="*/ 6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7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4" name="Freeform 790"/>
              <p:cNvSpPr>
                <a:spLocks/>
              </p:cNvSpPr>
              <p:nvPr/>
            </p:nvSpPr>
            <p:spPr bwMode="auto">
              <a:xfrm>
                <a:off x="3239" y="1662"/>
                <a:ext cx="107" cy="50"/>
              </a:xfrm>
              <a:custGeom>
                <a:avLst/>
                <a:gdLst>
                  <a:gd name="T0" fmla="*/ 0 w 320"/>
                  <a:gd name="T1" fmla="*/ 0 h 150"/>
                  <a:gd name="T2" fmla="*/ 107 w 320"/>
                  <a:gd name="T3" fmla="*/ 0 h 150"/>
                  <a:gd name="T4" fmla="*/ 107 w 320"/>
                  <a:gd name="T5" fmla="*/ 50 h 150"/>
                  <a:gd name="T6" fmla="*/ 20 w 320"/>
                  <a:gd name="T7" fmla="*/ 50 h 150"/>
                  <a:gd name="T8" fmla="*/ 0 w 320"/>
                  <a:gd name="T9" fmla="*/ 0 h 1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0"/>
                  <a:gd name="T16" fmla="*/ 0 h 150"/>
                  <a:gd name="T17" fmla="*/ 320 w 320"/>
                  <a:gd name="T18" fmla="*/ 150 h 1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0" h="150">
                    <a:moveTo>
                      <a:pt x="0" y="0"/>
                    </a:moveTo>
                    <a:lnTo>
                      <a:pt x="320" y="0"/>
                    </a:lnTo>
                    <a:lnTo>
                      <a:pt x="320" y="150"/>
                    </a:lnTo>
                    <a:lnTo>
                      <a:pt x="60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5" name="Freeform 791"/>
              <p:cNvSpPr>
                <a:spLocks noEditPoints="1"/>
              </p:cNvSpPr>
              <p:nvPr/>
            </p:nvSpPr>
            <p:spPr bwMode="auto">
              <a:xfrm>
                <a:off x="3215" y="1654"/>
                <a:ext cx="177" cy="68"/>
              </a:xfrm>
              <a:custGeom>
                <a:avLst/>
                <a:gdLst>
                  <a:gd name="T0" fmla="*/ 0 w 531"/>
                  <a:gd name="T1" fmla="*/ 0 h 204"/>
                  <a:gd name="T2" fmla="*/ 30 w 531"/>
                  <a:gd name="T3" fmla="*/ 68 h 204"/>
                  <a:gd name="T4" fmla="*/ 177 w 531"/>
                  <a:gd name="T5" fmla="*/ 68 h 204"/>
                  <a:gd name="T6" fmla="*/ 147 w 531"/>
                  <a:gd name="T7" fmla="*/ 0 h 204"/>
                  <a:gd name="T8" fmla="*/ 0 w 531"/>
                  <a:gd name="T9" fmla="*/ 0 h 204"/>
                  <a:gd name="T10" fmla="*/ 22 w 531"/>
                  <a:gd name="T11" fmla="*/ 8 h 204"/>
                  <a:gd name="T12" fmla="*/ 44 w 531"/>
                  <a:gd name="T13" fmla="*/ 60 h 204"/>
                  <a:gd name="T14" fmla="*/ 155 w 531"/>
                  <a:gd name="T15" fmla="*/ 60 h 204"/>
                  <a:gd name="T16" fmla="*/ 133 w 531"/>
                  <a:gd name="T17" fmla="*/ 8 h 204"/>
                  <a:gd name="T18" fmla="*/ 22 w 531"/>
                  <a:gd name="T19" fmla="*/ 8 h 2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1"/>
                  <a:gd name="T31" fmla="*/ 0 h 204"/>
                  <a:gd name="T32" fmla="*/ 531 w 531"/>
                  <a:gd name="T33" fmla="*/ 204 h 20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1" h="204">
                    <a:moveTo>
                      <a:pt x="0" y="0"/>
                    </a:moveTo>
                    <a:lnTo>
                      <a:pt x="91" y="204"/>
                    </a:lnTo>
                    <a:lnTo>
                      <a:pt x="531" y="204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  <a:moveTo>
                      <a:pt x="66" y="24"/>
                    </a:moveTo>
                    <a:lnTo>
                      <a:pt x="132" y="180"/>
                    </a:lnTo>
                    <a:lnTo>
                      <a:pt x="465" y="180"/>
                    </a:lnTo>
                    <a:lnTo>
                      <a:pt x="398" y="24"/>
                    </a:lnTo>
                    <a:lnTo>
                      <a:pt x="66" y="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6" name="Freeform 792"/>
              <p:cNvSpPr>
                <a:spLocks/>
              </p:cNvSpPr>
              <p:nvPr/>
            </p:nvSpPr>
            <p:spPr bwMode="auto">
              <a:xfrm>
                <a:off x="3211" y="1652"/>
                <a:ext cx="4" cy="8"/>
              </a:xfrm>
              <a:custGeom>
                <a:avLst/>
                <a:gdLst>
                  <a:gd name="T0" fmla="*/ 4 w 12"/>
                  <a:gd name="T1" fmla="*/ 0 h 24"/>
                  <a:gd name="T2" fmla="*/ 0 w 12"/>
                  <a:gd name="T3" fmla="*/ 0 h 24"/>
                  <a:gd name="T4" fmla="*/ 0 w 12"/>
                  <a:gd name="T5" fmla="*/ 4 h 24"/>
                  <a:gd name="T6" fmla="*/ 0 w 12"/>
                  <a:gd name="T7" fmla="*/ 6 h 24"/>
                  <a:gd name="T8" fmla="*/ 4 w 12"/>
                  <a:gd name="T9" fmla="*/ 8 h 24"/>
                  <a:gd name="T10" fmla="*/ 4 w 12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4"/>
                  <a:gd name="T20" fmla="*/ 12 w 12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4">
                    <a:moveTo>
                      <a:pt x="12" y="0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12" y="24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7" name="Freeform 793"/>
              <p:cNvSpPr>
                <a:spLocks/>
              </p:cNvSpPr>
              <p:nvPr/>
            </p:nvSpPr>
            <p:spPr bwMode="auto">
              <a:xfrm>
                <a:off x="3215" y="1652"/>
                <a:ext cx="153" cy="8"/>
              </a:xfrm>
              <a:custGeom>
                <a:avLst/>
                <a:gdLst>
                  <a:gd name="T0" fmla="*/ 153 w 458"/>
                  <a:gd name="T1" fmla="*/ 2 h 24"/>
                  <a:gd name="T2" fmla="*/ 149 w 458"/>
                  <a:gd name="T3" fmla="*/ 0 h 24"/>
                  <a:gd name="T4" fmla="*/ 0 w 458"/>
                  <a:gd name="T5" fmla="*/ 0 h 24"/>
                  <a:gd name="T6" fmla="*/ 0 w 458"/>
                  <a:gd name="T7" fmla="*/ 8 h 24"/>
                  <a:gd name="T8" fmla="*/ 149 w 458"/>
                  <a:gd name="T9" fmla="*/ 8 h 24"/>
                  <a:gd name="T10" fmla="*/ 145 w 458"/>
                  <a:gd name="T11" fmla="*/ 6 h 24"/>
                  <a:gd name="T12" fmla="*/ 149 w 458"/>
                  <a:gd name="T13" fmla="*/ 8 h 24"/>
                  <a:gd name="T14" fmla="*/ 151 w 458"/>
                  <a:gd name="T15" fmla="*/ 6 h 24"/>
                  <a:gd name="T16" fmla="*/ 153 w 458"/>
                  <a:gd name="T17" fmla="*/ 4 h 24"/>
                  <a:gd name="T18" fmla="*/ 151 w 458"/>
                  <a:gd name="T19" fmla="*/ 0 h 24"/>
                  <a:gd name="T20" fmla="*/ 149 w 458"/>
                  <a:gd name="T21" fmla="*/ 0 h 24"/>
                  <a:gd name="T22" fmla="*/ 153 w 458"/>
                  <a:gd name="T23" fmla="*/ 2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6"/>
                    </a:moveTo>
                    <a:lnTo>
                      <a:pt x="446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6" y="24"/>
                    </a:lnTo>
                    <a:lnTo>
                      <a:pt x="435" y="18"/>
                    </a:lnTo>
                    <a:lnTo>
                      <a:pt x="446" y="24"/>
                    </a:lnTo>
                    <a:lnTo>
                      <a:pt x="452" y="18"/>
                    </a:lnTo>
                    <a:lnTo>
                      <a:pt x="458" y="11"/>
                    </a:lnTo>
                    <a:lnTo>
                      <a:pt x="452" y="0"/>
                    </a:lnTo>
                    <a:lnTo>
                      <a:pt x="446" y="0"/>
                    </a:lnTo>
                    <a:lnTo>
                      <a:pt x="458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8" name="Freeform 794"/>
              <p:cNvSpPr>
                <a:spLocks/>
              </p:cNvSpPr>
              <p:nvPr/>
            </p:nvSpPr>
            <p:spPr bwMode="auto">
              <a:xfrm>
                <a:off x="3360" y="1654"/>
                <a:ext cx="40" cy="70"/>
              </a:xfrm>
              <a:custGeom>
                <a:avLst/>
                <a:gdLst>
                  <a:gd name="T0" fmla="*/ 34 w 120"/>
                  <a:gd name="T1" fmla="*/ 68 h 210"/>
                  <a:gd name="T2" fmla="*/ 40 w 120"/>
                  <a:gd name="T3" fmla="*/ 66 h 210"/>
                  <a:gd name="T4" fmla="*/ 8 w 120"/>
                  <a:gd name="T5" fmla="*/ 0 h 210"/>
                  <a:gd name="T6" fmla="*/ 0 w 120"/>
                  <a:gd name="T7" fmla="*/ 4 h 210"/>
                  <a:gd name="T8" fmla="*/ 30 w 120"/>
                  <a:gd name="T9" fmla="*/ 70 h 210"/>
                  <a:gd name="T10" fmla="*/ 34 w 120"/>
                  <a:gd name="T11" fmla="*/ 68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210"/>
                  <a:gd name="T20" fmla="*/ 120 w 120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210">
                    <a:moveTo>
                      <a:pt x="102" y="204"/>
                    </a:moveTo>
                    <a:lnTo>
                      <a:pt x="120" y="198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90" y="210"/>
                    </a:lnTo>
                    <a:lnTo>
                      <a:pt x="10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9" name="Freeform 795"/>
              <p:cNvSpPr>
                <a:spLocks/>
              </p:cNvSpPr>
              <p:nvPr/>
            </p:nvSpPr>
            <p:spPr bwMode="auto">
              <a:xfrm>
                <a:off x="3390" y="1720"/>
                <a:ext cx="10" cy="6"/>
              </a:xfrm>
              <a:custGeom>
                <a:avLst/>
                <a:gdLst>
                  <a:gd name="T0" fmla="*/ 0 w 30"/>
                  <a:gd name="T1" fmla="*/ 4 h 19"/>
                  <a:gd name="T2" fmla="*/ 2 w 30"/>
                  <a:gd name="T3" fmla="*/ 6 h 19"/>
                  <a:gd name="T4" fmla="*/ 6 w 30"/>
                  <a:gd name="T5" fmla="*/ 6 h 19"/>
                  <a:gd name="T6" fmla="*/ 10 w 30"/>
                  <a:gd name="T7" fmla="*/ 2 h 19"/>
                  <a:gd name="T8" fmla="*/ 10 w 30"/>
                  <a:gd name="T9" fmla="*/ 0 h 19"/>
                  <a:gd name="T10" fmla="*/ 0 w 30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9"/>
                  <a:gd name="T20" fmla="*/ 30 w 3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9">
                    <a:moveTo>
                      <a:pt x="0" y="12"/>
                    </a:moveTo>
                    <a:lnTo>
                      <a:pt x="6" y="19"/>
                    </a:lnTo>
                    <a:lnTo>
                      <a:pt x="17" y="19"/>
                    </a:lnTo>
                    <a:lnTo>
                      <a:pt x="30" y="6"/>
                    </a:lnTo>
                    <a:lnTo>
                      <a:pt x="30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0" name="Freeform 796"/>
              <p:cNvSpPr>
                <a:spLocks/>
              </p:cNvSpPr>
              <p:nvPr/>
            </p:nvSpPr>
            <p:spPr bwMode="auto">
              <a:xfrm>
                <a:off x="3346" y="1664"/>
                <a:ext cx="26" cy="50"/>
              </a:xfrm>
              <a:custGeom>
                <a:avLst/>
                <a:gdLst>
                  <a:gd name="T0" fmla="*/ 0 w 79"/>
                  <a:gd name="T1" fmla="*/ 0 h 150"/>
                  <a:gd name="T2" fmla="*/ 0 w 79"/>
                  <a:gd name="T3" fmla="*/ 50 h 150"/>
                  <a:gd name="T4" fmla="*/ 26 w 79"/>
                  <a:gd name="T5" fmla="*/ 50 h 150"/>
                  <a:gd name="T6" fmla="*/ 0 w 79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0"/>
                  <a:gd name="T14" fmla="*/ 79 w 79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79" y="1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1" name="Freeform 797"/>
              <p:cNvSpPr>
                <a:spLocks/>
              </p:cNvSpPr>
              <p:nvPr/>
            </p:nvSpPr>
            <p:spPr bwMode="auto">
              <a:xfrm>
                <a:off x="3346" y="1664"/>
                <a:ext cx="26" cy="50"/>
              </a:xfrm>
              <a:custGeom>
                <a:avLst/>
                <a:gdLst>
                  <a:gd name="T0" fmla="*/ 0 w 79"/>
                  <a:gd name="T1" fmla="*/ 0 h 150"/>
                  <a:gd name="T2" fmla="*/ 0 w 79"/>
                  <a:gd name="T3" fmla="*/ 50 h 150"/>
                  <a:gd name="T4" fmla="*/ 26 w 79"/>
                  <a:gd name="T5" fmla="*/ 50 h 150"/>
                  <a:gd name="T6" fmla="*/ 0 w 79"/>
                  <a:gd name="T7" fmla="*/ 0 h 1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50"/>
                  <a:gd name="T14" fmla="*/ 79 w 79"/>
                  <a:gd name="T15" fmla="*/ 150 h 1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50">
                    <a:moveTo>
                      <a:pt x="0" y="0"/>
                    </a:moveTo>
                    <a:lnTo>
                      <a:pt x="0" y="150"/>
                    </a:lnTo>
                    <a:lnTo>
                      <a:pt x="79" y="15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2" name="Freeform 798"/>
              <p:cNvSpPr>
                <a:spLocks/>
              </p:cNvSpPr>
              <p:nvPr/>
            </p:nvSpPr>
            <p:spPr bwMode="auto">
              <a:xfrm>
                <a:off x="3233" y="1660"/>
                <a:ext cx="30" cy="58"/>
              </a:xfrm>
              <a:custGeom>
                <a:avLst/>
                <a:gdLst>
                  <a:gd name="T0" fmla="*/ 26 w 91"/>
                  <a:gd name="T1" fmla="*/ 50 h 175"/>
                  <a:gd name="T2" fmla="*/ 30 w 91"/>
                  <a:gd name="T3" fmla="*/ 52 h 175"/>
                  <a:gd name="T4" fmla="*/ 8 w 91"/>
                  <a:gd name="T5" fmla="*/ 0 h 175"/>
                  <a:gd name="T6" fmla="*/ 0 w 91"/>
                  <a:gd name="T7" fmla="*/ 4 h 175"/>
                  <a:gd name="T8" fmla="*/ 22 w 91"/>
                  <a:gd name="T9" fmla="*/ 56 h 175"/>
                  <a:gd name="T10" fmla="*/ 26 w 91"/>
                  <a:gd name="T11" fmla="*/ 58 h 175"/>
                  <a:gd name="T12" fmla="*/ 22 w 91"/>
                  <a:gd name="T13" fmla="*/ 56 h 175"/>
                  <a:gd name="T14" fmla="*/ 24 w 91"/>
                  <a:gd name="T15" fmla="*/ 58 h 175"/>
                  <a:gd name="T16" fmla="*/ 28 w 91"/>
                  <a:gd name="T17" fmla="*/ 58 h 175"/>
                  <a:gd name="T18" fmla="*/ 30 w 91"/>
                  <a:gd name="T19" fmla="*/ 54 h 175"/>
                  <a:gd name="T20" fmla="*/ 30 w 91"/>
                  <a:gd name="T21" fmla="*/ 52 h 175"/>
                  <a:gd name="T22" fmla="*/ 26 w 91"/>
                  <a:gd name="T23" fmla="*/ 50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"/>
                  <a:gd name="T37" fmla="*/ 0 h 175"/>
                  <a:gd name="T38" fmla="*/ 91 w 91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" h="175">
                    <a:moveTo>
                      <a:pt x="78" y="150"/>
                    </a:moveTo>
                    <a:lnTo>
                      <a:pt x="91" y="156"/>
                    </a:lnTo>
                    <a:lnTo>
                      <a:pt x="24" y="0"/>
                    </a:lnTo>
                    <a:lnTo>
                      <a:pt x="0" y="12"/>
                    </a:lnTo>
                    <a:lnTo>
                      <a:pt x="67" y="169"/>
                    </a:lnTo>
                    <a:lnTo>
                      <a:pt x="78" y="175"/>
                    </a:lnTo>
                    <a:lnTo>
                      <a:pt x="67" y="169"/>
                    </a:lnTo>
                    <a:lnTo>
                      <a:pt x="73" y="175"/>
                    </a:lnTo>
                    <a:lnTo>
                      <a:pt x="84" y="175"/>
                    </a:lnTo>
                    <a:lnTo>
                      <a:pt x="91" y="162"/>
                    </a:lnTo>
                    <a:lnTo>
                      <a:pt x="91" y="156"/>
                    </a:lnTo>
                    <a:lnTo>
                      <a:pt x="78" y="1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3" name="Freeform 799"/>
              <p:cNvSpPr>
                <a:spLocks/>
              </p:cNvSpPr>
              <p:nvPr/>
            </p:nvSpPr>
            <p:spPr bwMode="auto">
              <a:xfrm>
                <a:off x="3259" y="1710"/>
                <a:ext cx="115" cy="8"/>
              </a:xfrm>
              <a:custGeom>
                <a:avLst/>
                <a:gdLst>
                  <a:gd name="T0" fmla="*/ 107 w 344"/>
                  <a:gd name="T1" fmla="*/ 6 h 25"/>
                  <a:gd name="T2" fmla="*/ 111 w 344"/>
                  <a:gd name="T3" fmla="*/ 0 h 25"/>
                  <a:gd name="T4" fmla="*/ 0 w 344"/>
                  <a:gd name="T5" fmla="*/ 0 h 25"/>
                  <a:gd name="T6" fmla="*/ 0 w 344"/>
                  <a:gd name="T7" fmla="*/ 8 h 25"/>
                  <a:gd name="T8" fmla="*/ 111 w 344"/>
                  <a:gd name="T9" fmla="*/ 8 h 25"/>
                  <a:gd name="T10" fmla="*/ 115 w 344"/>
                  <a:gd name="T11" fmla="*/ 2 h 25"/>
                  <a:gd name="T12" fmla="*/ 111 w 344"/>
                  <a:gd name="T13" fmla="*/ 8 h 25"/>
                  <a:gd name="T14" fmla="*/ 115 w 344"/>
                  <a:gd name="T15" fmla="*/ 6 h 25"/>
                  <a:gd name="T16" fmla="*/ 115 w 344"/>
                  <a:gd name="T17" fmla="*/ 4 h 25"/>
                  <a:gd name="T18" fmla="*/ 115 w 344"/>
                  <a:gd name="T19" fmla="*/ 0 h 25"/>
                  <a:gd name="T20" fmla="*/ 111 w 344"/>
                  <a:gd name="T21" fmla="*/ 0 h 25"/>
                  <a:gd name="T22" fmla="*/ 107 w 344"/>
                  <a:gd name="T23" fmla="*/ 6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5"/>
                  <a:gd name="T38" fmla="*/ 344 w 344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5">
                    <a:moveTo>
                      <a:pt x="320" y="19"/>
                    </a:moveTo>
                    <a:lnTo>
                      <a:pt x="333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33" y="25"/>
                    </a:lnTo>
                    <a:lnTo>
                      <a:pt x="344" y="6"/>
                    </a:lnTo>
                    <a:lnTo>
                      <a:pt x="333" y="25"/>
                    </a:lnTo>
                    <a:lnTo>
                      <a:pt x="344" y="19"/>
                    </a:lnTo>
                    <a:lnTo>
                      <a:pt x="344" y="12"/>
                    </a:lnTo>
                    <a:lnTo>
                      <a:pt x="344" y="0"/>
                    </a:lnTo>
                    <a:lnTo>
                      <a:pt x="333" y="0"/>
                    </a:lnTo>
                    <a:lnTo>
                      <a:pt x="32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4" name="Freeform 800"/>
              <p:cNvSpPr>
                <a:spLocks/>
              </p:cNvSpPr>
              <p:nvPr/>
            </p:nvSpPr>
            <p:spPr bwMode="auto">
              <a:xfrm>
                <a:off x="3344" y="1658"/>
                <a:ext cx="30" cy="58"/>
              </a:xfrm>
              <a:custGeom>
                <a:avLst/>
                <a:gdLst>
                  <a:gd name="T0" fmla="*/ 4 w 90"/>
                  <a:gd name="T1" fmla="*/ 8 h 175"/>
                  <a:gd name="T2" fmla="*/ 0 w 90"/>
                  <a:gd name="T3" fmla="*/ 6 h 175"/>
                  <a:gd name="T4" fmla="*/ 22 w 90"/>
                  <a:gd name="T5" fmla="*/ 58 h 175"/>
                  <a:gd name="T6" fmla="*/ 30 w 90"/>
                  <a:gd name="T7" fmla="*/ 54 h 175"/>
                  <a:gd name="T8" fmla="*/ 8 w 90"/>
                  <a:gd name="T9" fmla="*/ 2 h 175"/>
                  <a:gd name="T10" fmla="*/ 4 w 90"/>
                  <a:gd name="T11" fmla="*/ 0 h 175"/>
                  <a:gd name="T12" fmla="*/ 8 w 90"/>
                  <a:gd name="T13" fmla="*/ 2 h 175"/>
                  <a:gd name="T14" fmla="*/ 6 w 90"/>
                  <a:gd name="T15" fmla="*/ 0 h 175"/>
                  <a:gd name="T16" fmla="*/ 4 w 90"/>
                  <a:gd name="T17" fmla="*/ 0 h 175"/>
                  <a:gd name="T18" fmla="*/ 0 w 90"/>
                  <a:gd name="T19" fmla="*/ 4 h 175"/>
                  <a:gd name="T20" fmla="*/ 0 w 90"/>
                  <a:gd name="T21" fmla="*/ 6 h 175"/>
                  <a:gd name="T22" fmla="*/ 4 w 90"/>
                  <a:gd name="T23" fmla="*/ 8 h 1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0"/>
                  <a:gd name="T37" fmla="*/ 0 h 175"/>
                  <a:gd name="T38" fmla="*/ 90 w 90"/>
                  <a:gd name="T39" fmla="*/ 175 h 17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0" h="175">
                    <a:moveTo>
                      <a:pt x="12" y="23"/>
                    </a:moveTo>
                    <a:lnTo>
                      <a:pt x="0" y="18"/>
                    </a:lnTo>
                    <a:lnTo>
                      <a:pt x="66" y="175"/>
                    </a:lnTo>
                    <a:lnTo>
                      <a:pt x="90" y="162"/>
                    </a:lnTo>
                    <a:lnTo>
                      <a:pt x="24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5" name="Freeform 801"/>
              <p:cNvSpPr>
                <a:spLocks/>
              </p:cNvSpPr>
              <p:nvPr/>
            </p:nvSpPr>
            <p:spPr bwMode="auto">
              <a:xfrm>
                <a:off x="3233" y="1658"/>
                <a:ext cx="115" cy="8"/>
              </a:xfrm>
              <a:custGeom>
                <a:avLst/>
                <a:gdLst>
                  <a:gd name="T0" fmla="*/ 8 w 344"/>
                  <a:gd name="T1" fmla="*/ 2 h 23"/>
                  <a:gd name="T2" fmla="*/ 4 w 344"/>
                  <a:gd name="T3" fmla="*/ 8 h 23"/>
                  <a:gd name="T4" fmla="*/ 115 w 344"/>
                  <a:gd name="T5" fmla="*/ 8 h 23"/>
                  <a:gd name="T6" fmla="*/ 115 w 344"/>
                  <a:gd name="T7" fmla="*/ 0 h 23"/>
                  <a:gd name="T8" fmla="*/ 4 w 344"/>
                  <a:gd name="T9" fmla="*/ 0 h 23"/>
                  <a:gd name="T10" fmla="*/ 0 w 344"/>
                  <a:gd name="T11" fmla="*/ 6 h 23"/>
                  <a:gd name="T12" fmla="*/ 4 w 344"/>
                  <a:gd name="T13" fmla="*/ 0 h 23"/>
                  <a:gd name="T14" fmla="*/ 2 w 344"/>
                  <a:gd name="T15" fmla="*/ 2 h 23"/>
                  <a:gd name="T16" fmla="*/ 0 w 344"/>
                  <a:gd name="T17" fmla="*/ 4 h 23"/>
                  <a:gd name="T18" fmla="*/ 2 w 344"/>
                  <a:gd name="T19" fmla="*/ 8 h 23"/>
                  <a:gd name="T20" fmla="*/ 4 w 344"/>
                  <a:gd name="T21" fmla="*/ 8 h 23"/>
                  <a:gd name="T22" fmla="*/ 8 w 344"/>
                  <a:gd name="T23" fmla="*/ 2 h 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4"/>
                  <a:gd name="T37" fmla="*/ 0 h 23"/>
                  <a:gd name="T38" fmla="*/ 344 w 344"/>
                  <a:gd name="T39" fmla="*/ 23 h 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4" h="23">
                    <a:moveTo>
                      <a:pt x="24" y="6"/>
                    </a:moveTo>
                    <a:lnTo>
                      <a:pt x="12" y="23"/>
                    </a:lnTo>
                    <a:lnTo>
                      <a:pt x="344" y="23"/>
                    </a:lnTo>
                    <a:lnTo>
                      <a:pt x="344" y="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12" y="0"/>
                    </a:lnTo>
                    <a:lnTo>
                      <a:pt x="7" y="6"/>
                    </a:lnTo>
                    <a:lnTo>
                      <a:pt x="0" y="12"/>
                    </a:lnTo>
                    <a:lnTo>
                      <a:pt x="7" y="23"/>
                    </a:lnTo>
                    <a:lnTo>
                      <a:pt x="12" y="23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6" name="Rectangle 802"/>
              <p:cNvSpPr>
                <a:spLocks noChangeArrowheads="1"/>
              </p:cNvSpPr>
              <p:nvPr/>
            </p:nvSpPr>
            <p:spPr bwMode="auto">
              <a:xfrm>
                <a:off x="3257" y="1806"/>
                <a:ext cx="117" cy="255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7" name="Freeform 803"/>
              <p:cNvSpPr>
                <a:spLocks/>
              </p:cNvSpPr>
              <p:nvPr/>
            </p:nvSpPr>
            <p:spPr bwMode="auto">
              <a:xfrm>
                <a:off x="3233" y="1752"/>
                <a:ext cx="24" cy="309"/>
              </a:xfrm>
              <a:custGeom>
                <a:avLst/>
                <a:gdLst>
                  <a:gd name="T0" fmla="*/ 0 w 73"/>
                  <a:gd name="T1" fmla="*/ 0 h 928"/>
                  <a:gd name="T2" fmla="*/ 24 w 73"/>
                  <a:gd name="T3" fmla="*/ 54 h 928"/>
                  <a:gd name="T4" fmla="*/ 24 w 73"/>
                  <a:gd name="T5" fmla="*/ 309 h 928"/>
                  <a:gd name="T6" fmla="*/ 0 w 73"/>
                  <a:gd name="T7" fmla="*/ 253 h 928"/>
                  <a:gd name="T8" fmla="*/ 0 w 73"/>
                  <a:gd name="T9" fmla="*/ 0 h 9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3"/>
                  <a:gd name="T16" fmla="*/ 0 h 928"/>
                  <a:gd name="T17" fmla="*/ 73 w 73"/>
                  <a:gd name="T18" fmla="*/ 928 h 9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3" h="928">
                    <a:moveTo>
                      <a:pt x="0" y="0"/>
                    </a:moveTo>
                    <a:lnTo>
                      <a:pt x="73" y="163"/>
                    </a:lnTo>
                    <a:lnTo>
                      <a:pt x="73" y="928"/>
                    </a:lnTo>
                    <a:lnTo>
                      <a:pt x="0" y="7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8" name="Freeform 804"/>
              <p:cNvSpPr>
                <a:spLocks/>
              </p:cNvSpPr>
              <p:nvPr/>
            </p:nvSpPr>
            <p:spPr bwMode="auto">
              <a:xfrm>
                <a:off x="3233" y="1752"/>
                <a:ext cx="141" cy="54"/>
              </a:xfrm>
              <a:custGeom>
                <a:avLst/>
                <a:gdLst>
                  <a:gd name="T0" fmla="*/ 0 w 422"/>
                  <a:gd name="T1" fmla="*/ 0 h 163"/>
                  <a:gd name="T2" fmla="*/ 24 w 422"/>
                  <a:gd name="T3" fmla="*/ 54 h 163"/>
                  <a:gd name="T4" fmla="*/ 141 w 422"/>
                  <a:gd name="T5" fmla="*/ 54 h 163"/>
                  <a:gd name="T6" fmla="*/ 117 w 422"/>
                  <a:gd name="T7" fmla="*/ 0 h 163"/>
                  <a:gd name="T8" fmla="*/ 0 w 422"/>
                  <a:gd name="T9" fmla="*/ 0 h 1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22"/>
                  <a:gd name="T16" fmla="*/ 0 h 163"/>
                  <a:gd name="T17" fmla="*/ 422 w 422"/>
                  <a:gd name="T18" fmla="*/ 163 h 1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22" h="163">
                    <a:moveTo>
                      <a:pt x="0" y="0"/>
                    </a:moveTo>
                    <a:lnTo>
                      <a:pt x="73" y="163"/>
                    </a:lnTo>
                    <a:lnTo>
                      <a:pt x="422" y="163"/>
                    </a:lnTo>
                    <a:lnTo>
                      <a:pt x="35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9" name="Freeform 805"/>
              <p:cNvSpPr>
                <a:spLocks/>
              </p:cNvSpPr>
              <p:nvPr/>
            </p:nvSpPr>
            <p:spPr bwMode="auto">
              <a:xfrm>
                <a:off x="3247" y="1718"/>
                <a:ext cx="153" cy="8"/>
              </a:xfrm>
              <a:custGeom>
                <a:avLst/>
                <a:gdLst>
                  <a:gd name="T0" fmla="*/ 153 w 458"/>
                  <a:gd name="T1" fmla="*/ 4 h 24"/>
                  <a:gd name="T2" fmla="*/ 147 w 458"/>
                  <a:gd name="T3" fmla="*/ 0 h 24"/>
                  <a:gd name="T4" fmla="*/ 0 w 458"/>
                  <a:gd name="T5" fmla="*/ 0 h 24"/>
                  <a:gd name="T6" fmla="*/ 0 w 458"/>
                  <a:gd name="T7" fmla="*/ 8 h 24"/>
                  <a:gd name="T8" fmla="*/ 147 w 458"/>
                  <a:gd name="T9" fmla="*/ 8 h 24"/>
                  <a:gd name="T10" fmla="*/ 143 w 458"/>
                  <a:gd name="T11" fmla="*/ 4 h 24"/>
                  <a:gd name="T12" fmla="*/ 147 w 458"/>
                  <a:gd name="T13" fmla="*/ 8 h 24"/>
                  <a:gd name="T14" fmla="*/ 151 w 458"/>
                  <a:gd name="T15" fmla="*/ 6 h 24"/>
                  <a:gd name="T16" fmla="*/ 153 w 458"/>
                  <a:gd name="T17" fmla="*/ 4 h 24"/>
                  <a:gd name="T18" fmla="*/ 151 w 458"/>
                  <a:gd name="T19" fmla="*/ 0 h 24"/>
                  <a:gd name="T20" fmla="*/ 147 w 458"/>
                  <a:gd name="T21" fmla="*/ 0 h 24"/>
                  <a:gd name="T22" fmla="*/ 153 w 458"/>
                  <a:gd name="T23" fmla="*/ 4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8"/>
                  <a:gd name="T37" fmla="*/ 0 h 24"/>
                  <a:gd name="T38" fmla="*/ 458 w 458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8" h="24">
                    <a:moveTo>
                      <a:pt x="458" y="11"/>
                    </a:moveTo>
                    <a:lnTo>
                      <a:pt x="44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440" y="24"/>
                    </a:lnTo>
                    <a:lnTo>
                      <a:pt x="428" y="11"/>
                    </a:lnTo>
                    <a:lnTo>
                      <a:pt x="440" y="24"/>
                    </a:lnTo>
                    <a:lnTo>
                      <a:pt x="452" y="17"/>
                    </a:lnTo>
                    <a:lnTo>
                      <a:pt x="458" y="11"/>
                    </a:lnTo>
                    <a:lnTo>
                      <a:pt x="452" y="0"/>
                    </a:lnTo>
                    <a:lnTo>
                      <a:pt x="440" y="0"/>
                    </a:lnTo>
                    <a:lnTo>
                      <a:pt x="458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0" name="Freeform 806"/>
              <p:cNvSpPr>
                <a:spLocks/>
              </p:cNvSpPr>
              <p:nvPr/>
            </p:nvSpPr>
            <p:spPr bwMode="auto">
              <a:xfrm>
                <a:off x="3390" y="1722"/>
                <a:ext cx="10" cy="373"/>
              </a:xfrm>
              <a:custGeom>
                <a:avLst/>
                <a:gdLst>
                  <a:gd name="T0" fmla="*/ 4 w 30"/>
                  <a:gd name="T1" fmla="*/ 373 h 1120"/>
                  <a:gd name="T2" fmla="*/ 10 w 30"/>
                  <a:gd name="T3" fmla="*/ 369 h 1120"/>
                  <a:gd name="T4" fmla="*/ 10 w 30"/>
                  <a:gd name="T5" fmla="*/ 0 h 1120"/>
                  <a:gd name="T6" fmla="*/ 0 w 30"/>
                  <a:gd name="T7" fmla="*/ 0 h 1120"/>
                  <a:gd name="T8" fmla="*/ 0 w 30"/>
                  <a:gd name="T9" fmla="*/ 369 h 1120"/>
                  <a:gd name="T10" fmla="*/ 4 w 30"/>
                  <a:gd name="T11" fmla="*/ 363 h 1120"/>
                  <a:gd name="T12" fmla="*/ 0 w 30"/>
                  <a:gd name="T13" fmla="*/ 369 h 1120"/>
                  <a:gd name="T14" fmla="*/ 2 w 30"/>
                  <a:gd name="T15" fmla="*/ 371 h 1120"/>
                  <a:gd name="T16" fmla="*/ 4 w 30"/>
                  <a:gd name="T17" fmla="*/ 373 h 1120"/>
                  <a:gd name="T18" fmla="*/ 8 w 30"/>
                  <a:gd name="T19" fmla="*/ 371 h 1120"/>
                  <a:gd name="T20" fmla="*/ 10 w 30"/>
                  <a:gd name="T21" fmla="*/ 369 h 1120"/>
                  <a:gd name="T22" fmla="*/ 4 w 30"/>
                  <a:gd name="T23" fmla="*/ 373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0"/>
                  <a:gd name="T37" fmla="*/ 0 h 1120"/>
                  <a:gd name="T38" fmla="*/ 30 w 30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0" h="1120">
                    <a:moveTo>
                      <a:pt x="12" y="1120"/>
                    </a:moveTo>
                    <a:lnTo>
                      <a:pt x="30" y="1109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0" y="1109"/>
                    </a:lnTo>
                    <a:lnTo>
                      <a:pt x="12" y="1090"/>
                    </a:lnTo>
                    <a:lnTo>
                      <a:pt x="0" y="1109"/>
                    </a:lnTo>
                    <a:lnTo>
                      <a:pt x="6" y="1114"/>
                    </a:lnTo>
                    <a:lnTo>
                      <a:pt x="12" y="1120"/>
                    </a:lnTo>
                    <a:lnTo>
                      <a:pt x="24" y="1114"/>
                    </a:lnTo>
                    <a:lnTo>
                      <a:pt x="30" y="1109"/>
                    </a:lnTo>
                    <a:lnTo>
                      <a:pt x="12" y="11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1" name="Freeform 807"/>
              <p:cNvSpPr>
                <a:spLocks/>
              </p:cNvSpPr>
              <p:nvPr/>
            </p:nvSpPr>
            <p:spPr bwMode="auto">
              <a:xfrm>
                <a:off x="3243" y="2085"/>
                <a:ext cx="151" cy="10"/>
              </a:xfrm>
              <a:custGeom>
                <a:avLst/>
                <a:gdLst>
                  <a:gd name="T0" fmla="*/ 0 w 453"/>
                  <a:gd name="T1" fmla="*/ 6 h 30"/>
                  <a:gd name="T2" fmla="*/ 4 w 453"/>
                  <a:gd name="T3" fmla="*/ 10 h 30"/>
                  <a:gd name="T4" fmla="*/ 151 w 453"/>
                  <a:gd name="T5" fmla="*/ 10 h 30"/>
                  <a:gd name="T6" fmla="*/ 151 w 453"/>
                  <a:gd name="T7" fmla="*/ 0 h 30"/>
                  <a:gd name="T8" fmla="*/ 4 w 453"/>
                  <a:gd name="T9" fmla="*/ 0 h 30"/>
                  <a:gd name="T10" fmla="*/ 8 w 453"/>
                  <a:gd name="T11" fmla="*/ 6 h 30"/>
                  <a:gd name="T12" fmla="*/ 4 w 453"/>
                  <a:gd name="T13" fmla="*/ 0 h 30"/>
                  <a:gd name="T14" fmla="*/ 0 w 453"/>
                  <a:gd name="T15" fmla="*/ 2 h 30"/>
                  <a:gd name="T16" fmla="*/ 0 w 453"/>
                  <a:gd name="T17" fmla="*/ 6 h 30"/>
                  <a:gd name="T18" fmla="*/ 0 w 453"/>
                  <a:gd name="T19" fmla="*/ 8 h 30"/>
                  <a:gd name="T20" fmla="*/ 4 w 453"/>
                  <a:gd name="T21" fmla="*/ 10 h 30"/>
                  <a:gd name="T22" fmla="*/ 0 w 453"/>
                  <a:gd name="T23" fmla="*/ 6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53"/>
                  <a:gd name="T37" fmla="*/ 0 h 30"/>
                  <a:gd name="T38" fmla="*/ 453 w 453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53" h="30">
                    <a:moveTo>
                      <a:pt x="0" y="19"/>
                    </a:moveTo>
                    <a:lnTo>
                      <a:pt x="13" y="30"/>
                    </a:lnTo>
                    <a:lnTo>
                      <a:pt x="453" y="30"/>
                    </a:lnTo>
                    <a:lnTo>
                      <a:pt x="453" y="0"/>
                    </a:lnTo>
                    <a:lnTo>
                      <a:pt x="13" y="0"/>
                    </a:lnTo>
                    <a:lnTo>
                      <a:pt x="24" y="19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13" y="3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2" name="Freeform 808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4 w 24"/>
                  <a:gd name="T1" fmla="*/ 0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4 w 24"/>
                  <a:gd name="T11" fmla="*/ 8 h 1120"/>
                  <a:gd name="T12" fmla="*/ 8 w 24"/>
                  <a:gd name="T13" fmla="*/ 4 h 1120"/>
                  <a:gd name="T14" fmla="*/ 6 w 24"/>
                  <a:gd name="T15" fmla="*/ 0 h 1120"/>
                  <a:gd name="T16" fmla="*/ 4 w 24"/>
                  <a:gd name="T17" fmla="*/ 0 h 1120"/>
                  <a:gd name="T18" fmla="*/ 0 w 24"/>
                  <a:gd name="T19" fmla="*/ 0 h 1120"/>
                  <a:gd name="T20" fmla="*/ 0 w 24"/>
                  <a:gd name="T21" fmla="*/ 4 h 1120"/>
                  <a:gd name="T22" fmla="*/ 4 w 24"/>
                  <a:gd name="T23" fmla="*/ 0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13" y="0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13" y="24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3" name="Freeform 809"/>
              <p:cNvSpPr>
                <a:spLocks/>
              </p:cNvSpPr>
              <p:nvPr/>
            </p:nvSpPr>
            <p:spPr bwMode="auto">
              <a:xfrm>
                <a:off x="3247" y="1794"/>
                <a:ext cx="14" cy="11"/>
              </a:xfrm>
              <a:custGeom>
                <a:avLst/>
                <a:gdLst>
                  <a:gd name="T0" fmla="*/ 0 w 41"/>
                  <a:gd name="T1" fmla="*/ 6 h 31"/>
                  <a:gd name="T2" fmla="*/ 4 w 41"/>
                  <a:gd name="T3" fmla="*/ 11 h 31"/>
                  <a:gd name="T4" fmla="*/ 10 w 41"/>
                  <a:gd name="T5" fmla="*/ 11 h 31"/>
                  <a:gd name="T6" fmla="*/ 14 w 41"/>
                  <a:gd name="T7" fmla="*/ 6 h 31"/>
                  <a:gd name="T8" fmla="*/ 14 w 41"/>
                  <a:gd name="T9" fmla="*/ 0 h 31"/>
                  <a:gd name="T10" fmla="*/ 0 w 41"/>
                  <a:gd name="T11" fmla="*/ 6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"/>
                  <a:gd name="T19" fmla="*/ 0 h 31"/>
                  <a:gd name="T20" fmla="*/ 41 w 41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" h="31">
                    <a:moveTo>
                      <a:pt x="0" y="18"/>
                    </a:moveTo>
                    <a:lnTo>
                      <a:pt x="11" y="31"/>
                    </a:lnTo>
                    <a:lnTo>
                      <a:pt x="30" y="31"/>
                    </a:lnTo>
                    <a:lnTo>
                      <a:pt x="41" y="18"/>
                    </a:lnTo>
                    <a:lnTo>
                      <a:pt x="41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4" name="Freeform 810"/>
              <p:cNvSpPr>
                <a:spLocks/>
              </p:cNvSpPr>
              <p:nvPr/>
            </p:nvSpPr>
            <p:spPr bwMode="auto">
              <a:xfrm>
                <a:off x="3221" y="1736"/>
                <a:ext cx="40" cy="64"/>
              </a:xfrm>
              <a:custGeom>
                <a:avLst/>
                <a:gdLst>
                  <a:gd name="T0" fmla="*/ 6 w 120"/>
                  <a:gd name="T1" fmla="*/ 2 h 192"/>
                  <a:gd name="T2" fmla="*/ 0 w 120"/>
                  <a:gd name="T3" fmla="*/ 6 h 192"/>
                  <a:gd name="T4" fmla="*/ 26 w 120"/>
                  <a:gd name="T5" fmla="*/ 64 h 192"/>
                  <a:gd name="T6" fmla="*/ 40 w 120"/>
                  <a:gd name="T7" fmla="*/ 58 h 192"/>
                  <a:gd name="T8" fmla="*/ 14 w 120"/>
                  <a:gd name="T9" fmla="*/ 0 h 192"/>
                  <a:gd name="T10" fmla="*/ 6 w 120"/>
                  <a:gd name="T11" fmla="*/ 2 h 1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0"/>
                  <a:gd name="T19" fmla="*/ 0 h 192"/>
                  <a:gd name="T20" fmla="*/ 120 w 120"/>
                  <a:gd name="T21" fmla="*/ 192 h 1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0" h="192">
                    <a:moveTo>
                      <a:pt x="18" y="6"/>
                    </a:moveTo>
                    <a:lnTo>
                      <a:pt x="0" y="17"/>
                    </a:lnTo>
                    <a:lnTo>
                      <a:pt x="79" y="192"/>
                    </a:lnTo>
                    <a:lnTo>
                      <a:pt x="120" y="174"/>
                    </a:lnTo>
                    <a:lnTo>
                      <a:pt x="43" y="0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5" name="Freeform 811"/>
              <p:cNvSpPr>
                <a:spLocks/>
              </p:cNvSpPr>
              <p:nvPr/>
            </p:nvSpPr>
            <p:spPr bwMode="auto">
              <a:xfrm>
                <a:off x="3221" y="1732"/>
                <a:ext cx="14" cy="10"/>
              </a:xfrm>
              <a:custGeom>
                <a:avLst/>
                <a:gdLst>
                  <a:gd name="T0" fmla="*/ 14 w 43"/>
                  <a:gd name="T1" fmla="*/ 4 h 30"/>
                  <a:gd name="T2" fmla="*/ 10 w 43"/>
                  <a:gd name="T3" fmla="*/ 0 h 30"/>
                  <a:gd name="T4" fmla="*/ 4 w 43"/>
                  <a:gd name="T5" fmla="*/ 0 h 30"/>
                  <a:gd name="T6" fmla="*/ 0 w 43"/>
                  <a:gd name="T7" fmla="*/ 4 h 30"/>
                  <a:gd name="T8" fmla="*/ 0 w 43"/>
                  <a:gd name="T9" fmla="*/ 10 h 30"/>
                  <a:gd name="T10" fmla="*/ 14 w 43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3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3"/>
                    </a:lnTo>
                    <a:lnTo>
                      <a:pt x="0" y="30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6" name="Freeform 812"/>
              <p:cNvSpPr>
                <a:spLocks/>
              </p:cNvSpPr>
              <p:nvPr/>
            </p:nvSpPr>
            <p:spPr bwMode="auto">
              <a:xfrm>
                <a:off x="3378" y="1798"/>
                <a:ext cx="8" cy="17"/>
              </a:xfrm>
              <a:custGeom>
                <a:avLst/>
                <a:gdLst>
                  <a:gd name="T0" fmla="*/ 0 w 24"/>
                  <a:gd name="T1" fmla="*/ 17 h 49"/>
                  <a:gd name="T2" fmla="*/ 6 w 24"/>
                  <a:gd name="T3" fmla="*/ 15 h 49"/>
                  <a:gd name="T4" fmla="*/ 8 w 24"/>
                  <a:gd name="T5" fmla="*/ 8 h 49"/>
                  <a:gd name="T6" fmla="*/ 6 w 24"/>
                  <a:gd name="T7" fmla="*/ 2 h 49"/>
                  <a:gd name="T8" fmla="*/ 0 w 24"/>
                  <a:gd name="T9" fmla="*/ 0 h 49"/>
                  <a:gd name="T10" fmla="*/ 0 w 24"/>
                  <a:gd name="T11" fmla="*/ 17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49"/>
                  <a:gd name="T20" fmla="*/ 24 w 24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49">
                    <a:moveTo>
                      <a:pt x="0" y="49"/>
                    </a:moveTo>
                    <a:lnTo>
                      <a:pt x="18" y="43"/>
                    </a:lnTo>
                    <a:lnTo>
                      <a:pt x="24" y="24"/>
                    </a:lnTo>
                    <a:lnTo>
                      <a:pt x="18" y="6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7" name="Freeform 813"/>
              <p:cNvSpPr>
                <a:spLocks/>
              </p:cNvSpPr>
              <p:nvPr/>
            </p:nvSpPr>
            <p:spPr bwMode="auto">
              <a:xfrm>
                <a:off x="3251" y="1798"/>
                <a:ext cx="127" cy="17"/>
              </a:xfrm>
              <a:custGeom>
                <a:avLst/>
                <a:gdLst>
                  <a:gd name="T0" fmla="*/ 0 w 380"/>
                  <a:gd name="T1" fmla="*/ 12 h 49"/>
                  <a:gd name="T2" fmla="*/ 6 w 380"/>
                  <a:gd name="T3" fmla="*/ 17 h 49"/>
                  <a:gd name="T4" fmla="*/ 127 w 380"/>
                  <a:gd name="T5" fmla="*/ 17 h 49"/>
                  <a:gd name="T6" fmla="*/ 127 w 380"/>
                  <a:gd name="T7" fmla="*/ 0 h 49"/>
                  <a:gd name="T8" fmla="*/ 6 w 380"/>
                  <a:gd name="T9" fmla="*/ 0 h 49"/>
                  <a:gd name="T10" fmla="*/ 14 w 380"/>
                  <a:gd name="T11" fmla="*/ 7 h 49"/>
                  <a:gd name="T12" fmla="*/ 6 w 380"/>
                  <a:gd name="T13" fmla="*/ 0 h 49"/>
                  <a:gd name="T14" fmla="*/ 0 w 380"/>
                  <a:gd name="T15" fmla="*/ 2 h 49"/>
                  <a:gd name="T16" fmla="*/ 0 w 380"/>
                  <a:gd name="T17" fmla="*/ 8 h 49"/>
                  <a:gd name="T18" fmla="*/ 0 w 380"/>
                  <a:gd name="T19" fmla="*/ 15 h 49"/>
                  <a:gd name="T20" fmla="*/ 6 w 380"/>
                  <a:gd name="T21" fmla="*/ 17 h 49"/>
                  <a:gd name="T22" fmla="*/ 0 w 380"/>
                  <a:gd name="T23" fmla="*/ 12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80"/>
                  <a:gd name="T37" fmla="*/ 0 h 49"/>
                  <a:gd name="T38" fmla="*/ 380 w 38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80" h="49">
                    <a:moveTo>
                      <a:pt x="0" y="36"/>
                    </a:moveTo>
                    <a:lnTo>
                      <a:pt x="19" y="49"/>
                    </a:lnTo>
                    <a:lnTo>
                      <a:pt x="380" y="49"/>
                    </a:lnTo>
                    <a:lnTo>
                      <a:pt x="380" y="0"/>
                    </a:lnTo>
                    <a:lnTo>
                      <a:pt x="19" y="0"/>
                    </a:lnTo>
                    <a:lnTo>
                      <a:pt x="43" y="19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43"/>
                    </a:lnTo>
                    <a:lnTo>
                      <a:pt x="19" y="49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8" name="Freeform 814"/>
              <p:cNvSpPr>
                <a:spLocks/>
              </p:cNvSpPr>
              <p:nvPr/>
            </p:nvSpPr>
            <p:spPr bwMode="auto">
              <a:xfrm>
                <a:off x="3241" y="1780"/>
                <a:ext cx="24" cy="30"/>
              </a:xfrm>
              <a:custGeom>
                <a:avLst/>
                <a:gdLst>
                  <a:gd name="T0" fmla="*/ 6 w 73"/>
                  <a:gd name="T1" fmla="*/ 4 h 90"/>
                  <a:gd name="T2" fmla="*/ 0 w 73"/>
                  <a:gd name="T3" fmla="*/ 6 h 90"/>
                  <a:gd name="T4" fmla="*/ 10 w 73"/>
                  <a:gd name="T5" fmla="*/ 30 h 90"/>
                  <a:gd name="T6" fmla="*/ 24 w 73"/>
                  <a:gd name="T7" fmla="*/ 24 h 90"/>
                  <a:gd name="T8" fmla="*/ 14 w 73"/>
                  <a:gd name="T9" fmla="*/ 0 h 90"/>
                  <a:gd name="T10" fmla="*/ 6 w 73"/>
                  <a:gd name="T11" fmla="*/ 4 h 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90"/>
                  <a:gd name="T20" fmla="*/ 73 w 73"/>
                  <a:gd name="T21" fmla="*/ 90 h 9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90">
                    <a:moveTo>
                      <a:pt x="19" y="12"/>
                    </a:moveTo>
                    <a:lnTo>
                      <a:pt x="0" y="18"/>
                    </a:lnTo>
                    <a:lnTo>
                      <a:pt x="30" y="90"/>
                    </a:lnTo>
                    <a:lnTo>
                      <a:pt x="73" y="73"/>
                    </a:lnTo>
                    <a:lnTo>
                      <a:pt x="43" y="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9" name="Freeform 815"/>
              <p:cNvSpPr>
                <a:spLocks/>
              </p:cNvSpPr>
              <p:nvPr/>
            </p:nvSpPr>
            <p:spPr bwMode="auto">
              <a:xfrm>
                <a:off x="3241" y="1776"/>
                <a:ext cx="14" cy="10"/>
              </a:xfrm>
              <a:custGeom>
                <a:avLst/>
                <a:gdLst>
                  <a:gd name="T0" fmla="*/ 14 w 43"/>
                  <a:gd name="T1" fmla="*/ 4 h 30"/>
                  <a:gd name="T2" fmla="*/ 10 w 43"/>
                  <a:gd name="T3" fmla="*/ 0 h 30"/>
                  <a:gd name="T4" fmla="*/ 4 w 43"/>
                  <a:gd name="T5" fmla="*/ 0 h 30"/>
                  <a:gd name="T6" fmla="*/ 0 w 43"/>
                  <a:gd name="T7" fmla="*/ 4 h 30"/>
                  <a:gd name="T8" fmla="*/ 0 w 43"/>
                  <a:gd name="T9" fmla="*/ 10 h 30"/>
                  <a:gd name="T10" fmla="*/ 14 w 43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0"/>
                  <a:gd name="T20" fmla="*/ 43 w 43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0">
                    <a:moveTo>
                      <a:pt x="43" y="12"/>
                    </a:moveTo>
                    <a:lnTo>
                      <a:pt x="30" y="0"/>
                    </a:lnTo>
                    <a:lnTo>
                      <a:pt x="13" y="0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43" y="12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0" name="Freeform 816"/>
              <p:cNvSpPr>
                <a:spLocks/>
              </p:cNvSpPr>
              <p:nvPr/>
            </p:nvSpPr>
            <p:spPr bwMode="auto">
              <a:xfrm>
                <a:off x="3211" y="1652"/>
                <a:ext cx="40" cy="72"/>
              </a:xfrm>
              <a:custGeom>
                <a:avLst/>
                <a:gdLst>
                  <a:gd name="T0" fmla="*/ 8 w 120"/>
                  <a:gd name="T1" fmla="*/ 4 h 216"/>
                  <a:gd name="T2" fmla="*/ 0 w 120"/>
                  <a:gd name="T3" fmla="*/ 6 h 216"/>
                  <a:gd name="T4" fmla="*/ 32 w 120"/>
                  <a:gd name="T5" fmla="*/ 72 h 216"/>
                  <a:gd name="T6" fmla="*/ 40 w 120"/>
                  <a:gd name="T7" fmla="*/ 68 h 216"/>
                  <a:gd name="T8" fmla="*/ 8 w 120"/>
                  <a:gd name="T9" fmla="*/ 2 h 216"/>
                  <a:gd name="T10" fmla="*/ 0 w 120"/>
                  <a:gd name="T11" fmla="*/ 4 h 216"/>
                  <a:gd name="T12" fmla="*/ 8 w 120"/>
                  <a:gd name="T13" fmla="*/ 2 h 216"/>
                  <a:gd name="T14" fmla="*/ 6 w 120"/>
                  <a:gd name="T15" fmla="*/ 0 h 216"/>
                  <a:gd name="T16" fmla="*/ 2 w 120"/>
                  <a:gd name="T17" fmla="*/ 0 h 216"/>
                  <a:gd name="T18" fmla="*/ 0 w 120"/>
                  <a:gd name="T19" fmla="*/ 2 h 216"/>
                  <a:gd name="T20" fmla="*/ 0 w 120"/>
                  <a:gd name="T21" fmla="*/ 6 h 216"/>
                  <a:gd name="T22" fmla="*/ 8 w 120"/>
                  <a:gd name="T23" fmla="*/ 4 h 21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16"/>
                  <a:gd name="T38" fmla="*/ 120 w 120"/>
                  <a:gd name="T39" fmla="*/ 216 h 21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16">
                    <a:moveTo>
                      <a:pt x="24" y="11"/>
                    </a:moveTo>
                    <a:lnTo>
                      <a:pt x="0" y="18"/>
                    </a:lnTo>
                    <a:lnTo>
                      <a:pt x="96" y="216"/>
                    </a:lnTo>
                    <a:lnTo>
                      <a:pt x="120" y="204"/>
                    </a:lnTo>
                    <a:lnTo>
                      <a:pt x="24" y="6"/>
                    </a:lnTo>
                    <a:lnTo>
                      <a:pt x="0" y="11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4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1" name="Freeform 817"/>
              <p:cNvSpPr>
                <a:spLocks/>
              </p:cNvSpPr>
              <p:nvPr/>
            </p:nvSpPr>
            <p:spPr bwMode="auto">
              <a:xfrm>
                <a:off x="3211" y="1656"/>
                <a:ext cx="8" cy="373"/>
              </a:xfrm>
              <a:custGeom>
                <a:avLst/>
                <a:gdLst>
                  <a:gd name="T0" fmla="*/ 8 w 24"/>
                  <a:gd name="T1" fmla="*/ 365 h 1120"/>
                  <a:gd name="T2" fmla="*/ 8 w 24"/>
                  <a:gd name="T3" fmla="*/ 367 h 1120"/>
                  <a:gd name="T4" fmla="*/ 8 w 24"/>
                  <a:gd name="T5" fmla="*/ 0 h 1120"/>
                  <a:gd name="T6" fmla="*/ 0 w 24"/>
                  <a:gd name="T7" fmla="*/ 0 h 1120"/>
                  <a:gd name="T8" fmla="*/ 0 w 24"/>
                  <a:gd name="T9" fmla="*/ 367 h 1120"/>
                  <a:gd name="T10" fmla="*/ 0 w 24"/>
                  <a:gd name="T11" fmla="*/ 371 h 1120"/>
                  <a:gd name="T12" fmla="*/ 0 w 24"/>
                  <a:gd name="T13" fmla="*/ 367 h 1120"/>
                  <a:gd name="T14" fmla="*/ 0 w 24"/>
                  <a:gd name="T15" fmla="*/ 371 h 1120"/>
                  <a:gd name="T16" fmla="*/ 4 w 24"/>
                  <a:gd name="T17" fmla="*/ 373 h 1120"/>
                  <a:gd name="T18" fmla="*/ 6 w 24"/>
                  <a:gd name="T19" fmla="*/ 371 h 1120"/>
                  <a:gd name="T20" fmla="*/ 8 w 24"/>
                  <a:gd name="T21" fmla="*/ 367 h 1120"/>
                  <a:gd name="T22" fmla="*/ 8 w 24"/>
                  <a:gd name="T23" fmla="*/ 365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24" y="1096"/>
                    </a:moveTo>
                    <a:lnTo>
                      <a:pt x="24" y="1103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0" y="1103"/>
                    </a:lnTo>
                    <a:lnTo>
                      <a:pt x="0" y="1114"/>
                    </a:lnTo>
                    <a:lnTo>
                      <a:pt x="12" y="1120"/>
                    </a:lnTo>
                    <a:lnTo>
                      <a:pt x="18" y="1114"/>
                    </a:lnTo>
                    <a:lnTo>
                      <a:pt x="24" y="1103"/>
                    </a:lnTo>
                    <a:lnTo>
                      <a:pt x="24" y="109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2" name="Freeform 818"/>
              <p:cNvSpPr>
                <a:spLocks/>
              </p:cNvSpPr>
              <p:nvPr/>
            </p:nvSpPr>
            <p:spPr bwMode="auto">
              <a:xfrm>
                <a:off x="3211" y="2021"/>
                <a:ext cx="40" cy="74"/>
              </a:xfrm>
              <a:custGeom>
                <a:avLst/>
                <a:gdLst>
                  <a:gd name="T0" fmla="*/ 32 w 120"/>
                  <a:gd name="T1" fmla="*/ 70 h 223"/>
                  <a:gd name="T2" fmla="*/ 40 w 120"/>
                  <a:gd name="T3" fmla="*/ 66 h 223"/>
                  <a:gd name="T4" fmla="*/ 8 w 120"/>
                  <a:gd name="T5" fmla="*/ 0 h 223"/>
                  <a:gd name="T6" fmla="*/ 0 w 120"/>
                  <a:gd name="T7" fmla="*/ 6 h 223"/>
                  <a:gd name="T8" fmla="*/ 32 w 120"/>
                  <a:gd name="T9" fmla="*/ 72 h 223"/>
                  <a:gd name="T10" fmla="*/ 40 w 120"/>
                  <a:gd name="T11" fmla="*/ 70 h 223"/>
                  <a:gd name="T12" fmla="*/ 32 w 120"/>
                  <a:gd name="T13" fmla="*/ 72 h 223"/>
                  <a:gd name="T14" fmla="*/ 34 w 120"/>
                  <a:gd name="T15" fmla="*/ 74 h 223"/>
                  <a:gd name="T16" fmla="*/ 38 w 120"/>
                  <a:gd name="T17" fmla="*/ 74 h 223"/>
                  <a:gd name="T18" fmla="*/ 40 w 120"/>
                  <a:gd name="T19" fmla="*/ 70 h 223"/>
                  <a:gd name="T20" fmla="*/ 40 w 120"/>
                  <a:gd name="T21" fmla="*/ 66 h 223"/>
                  <a:gd name="T22" fmla="*/ 32 w 120"/>
                  <a:gd name="T23" fmla="*/ 7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0"/>
                  <a:gd name="T37" fmla="*/ 0 h 223"/>
                  <a:gd name="T38" fmla="*/ 120 w 12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0" h="223">
                    <a:moveTo>
                      <a:pt x="96" y="212"/>
                    </a:moveTo>
                    <a:lnTo>
                      <a:pt x="120" y="199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96" y="217"/>
                    </a:lnTo>
                    <a:lnTo>
                      <a:pt x="120" y="212"/>
                    </a:lnTo>
                    <a:lnTo>
                      <a:pt x="96" y="217"/>
                    </a:lnTo>
                    <a:lnTo>
                      <a:pt x="103" y="223"/>
                    </a:lnTo>
                    <a:lnTo>
                      <a:pt x="114" y="223"/>
                    </a:lnTo>
                    <a:lnTo>
                      <a:pt x="120" y="212"/>
                    </a:lnTo>
                    <a:lnTo>
                      <a:pt x="120" y="199"/>
                    </a:lnTo>
                    <a:lnTo>
                      <a:pt x="96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3" name="Freeform 819"/>
              <p:cNvSpPr>
                <a:spLocks/>
              </p:cNvSpPr>
              <p:nvPr/>
            </p:nvSpPr>
            <p:spPr bwMode="auto">
              <a:xfrm>
                <a:off x="3243" y="1718"/>
                <a:ext cx="8" cy="374"/>
              </a:xfrm>
              <a:custGeom>
                <a:avLst/>
                <a:gdLst>
                  <a:gd name="T0" fmla="*/ 0 w 24"/>
                  <a:gd name="T1" fmla="*/ 6 h 1120"/>
                  <a:gd name="T2" fmla="*/ 0 w 24"/>
                  <a:gd name="T3" fmla="*/ 4 h 1120"/>
                  <a:gd name="T4" fmla="*/ 0 w 24"/>
                  <a:gd name="T5" fmla="*/ 374 h 1120"/>
                  <a:gd name="T6" fmla="*/ 8 w 24"/>
                  <a:gd name="T7" fmla="*/ 374 h 1120"/>
                  <a:gd name="T8" fmla="*/ 8 w 24"/>
                  <a:gd name="T9" fmla="*/ 4 h 1120"/>
                  <a:gd name="T10" fmla="*/ 8 w 24"/>
                  <a:gd name="T11" fmla="*/ 2 h 1120"/>
                  <a:gd name="T12" fmla="*/ 8 w 24"/>
                  <a:gd name="T13" fmla="*/ 4 h 1120"/>
                  <a:gd name="T14" fmla="*/ 6 w 24"/>
                  <a:gd name="T15" fmla="*/ 0 h 1120"/>
                  <a:gd name="T16" fmla="*/ 4 w 24"/>
                  <a:gd name="T17" fmla="*/ 0 h 1120"/>
                  <a:gd name="T18" fmla="*/ 0 w 24"/>
                  <a:gd name="T19" fmla="*/ 0 h 1120"/>
                  <a:gd name="T20" fmla="*/ 0 w 24"/>
                  <a:gd name="T21" fmla="*/ 4 h 1120"/>
                  <a:gd name="T22" fmla="*/ 0 w 24"/>
                  <a:gd name="T23" fmla="*/ 6 h 112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1120"/>
                  <a:gd name="T38" fmla="*/ 24 w 24"/>
                  <a:gd name="T39" fmla="*/ 1120 h 112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1120">
                    <a:moveTo>
                      <a:pt x="0" y="17"/>
                    </a:moveTo>
                    <a:lnTo>
                      <a:pt x="0" y="11"/>
                    </a:lnTo>
                    <a:lnTo>
                      <a:pt x="0" y="1120"/>
                    </a:lnTo>
                    <a:lnTo>
                      <a:pt x="24" y="1120"/>
                    </a:lnTo>
                    <a:lnTo>
                      <a:pt x="24" y="11"/>
                    </a:lnTo>
                    <a:lnTo>
                      <a:pt x="24" y="5"/>
                    </a:lnTo>
                    <a:lnTo>
                      <a:pt x="24" y="11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4" name="Freeform 820"/>
              <p:cNvSpPr>
                <a:spLocks/>
              </p:cNvSpPr>
              <p:nvPr/>
            </p:nvSpPr>
            <p:spPr bwMode="auto">
              <a:xfrm>
                <a:off x="3342" y="1658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2 h 12"/>
                  <a:gd name="T4" fmla="*/ 4 w 25"/>
                  <a:gd name="T5" fmla="*/ 0 h 12"/>
                  <a:gd name="T6" fmla="*/ 2 w 25"/>
                  <a:gd name="T7" fmla="*/ 2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5" name="Freeform 821"/>
              <p:cNvSpPr>
                <a:spLocks/>
              </p:cNvSpPr>
              <p:nvPr/>
            </p:nvSpPr>
            <p:spPr bwMode="auto">
              <a:xfrm>
                <a:off x="3342" y="1662"/>
                <a:ext cx="8" cy="52"/>
              </a:xfrm>
              <a:custGeom>
                <a:avLst/>
                <a:gdLst>
                  <a:gd name="T0" fmla="*/ 4 w 25"/>
                  <a:gd name="T1" fmla="*/ 52 h 156"/>
                  <a:gd name="T2" fmla="*/ 8 w 25"/>
                  <a:gd name="T3" fmla="*/ 52 h 156"/>
                  <a:gd name="T4" fmla="*/ 8 w 25"/>
                  <a:gd name="T5" fmla="*/ 0 h 156"/>
                  <a:gd name="T6" fmla="*/ 0 w 25"/>
                  <a:gd name="T7" fmla="*/ 0 h 156"/>
                  <a:gd name="T8" fmla="*/ 0 w 25"/>
                  <a:gd name="T9" fmla="*/ 52 h 156"/>
                  <a:gd name="T10" fmla="*/ 4 w 25"/>
                  <a:gd name="T11" fmla="*/ 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6"/>
                  <a:gd name="T20" fmla="*/ 25 w 2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6">
                    <a:moveTo>
                      <a:pt x="12" y="156"/>
                    </a:moveTo>
                    <a:lnTo>
                      <a:pt x="25" y="15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2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6" name="Freeform 822"/>
              <p:cNvSpPr>
                <a:spLocks/>
              </p:cNvSpPr>
              <p:nvPr/>
            </p:nvSpPr>
            <p:spPr bwMode="auto">
              <a:xfrm>
                <a:off x="3342" y="1714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2 h 13"/>
                  <a:gd name="T4" fmla="*/ 4 w 25"/>
                  <a:gd name="T5" fmla="*/ 4 h 13"/>
                  <a:gd name="T6" fmla="*/ 8 w 25"/>
                  <a:gd name="T7" fmla="*/ 2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7" name="Freeform 823"/>
              <p:cNvSpPr>
                <a:spLocks/>
              </p:cNvSpPr>
              <p:nvPr/>
            </p:nvSpPr>
            <p:spPr bwMode="auto">
              <a:xfrm>
                <a:off x="2883" y="1861"/>
                <a:ext cx="12" cy="24"/>
              </a:xfrm>
              <a:custGeom>
                <a:avLst/>
                <a:gdLst>
                  <a:gd name="T0" fmla="*/ 12 w 36"/>
                  <a:gd name="T1" fmla="*/ 0 h 72"/>
                  <a:gd name="T2" fmla="*/ 2 w 36"/>
                  <a:gd name="T3" fmla="*/ 4 h 72"/>
                  <a:gd name="T4" fmla="*/ 0 w 36"/>
                  <a:gd name="T5" fmla="*/ 12 h 72"/>
                  <a:gd name="T6" fmla="*/ 2 w 36"/>
                  <a:gd name="T7" fmla="*/ 20 h 72"/>
                  <a:gd name="T8" fmla="*/ 12 w 36"/>
                  <a:gd name="T9" fmla="*/ 24 h 72"/>
                  <a:gd name="T10" fmla="*/ 12 w 36"/>
                  <a:gd name="T11" fmla="*/ 0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2"/>
                  <a:gd name="T20" fmla="*/ 36 w 36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2">
                    <a:moveTo>
                      <a:pt x="36" y="0"/>
                    </a:moveTo>
                    <a:lnTo>
                      <a:pt x="6" y="12"/>
                    </a:lnTo>
                    <a:lnTo>
                      <a:pt x="0" y="36"/>
                    </a:lnTo>
                    <a:lnTo>
                      <a:pt x="6" y="60"/>
                    </a:lnTo>
                    <a:lnTo>
                      <a:pt x="36" y="72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8" name="Freeform 824"/>
              <p:cNvSpPr>
                <a:spLocks/>
              </p:cNvSpPr>
              <p:nvPr/>
            </p:nvSpPr>
            <p:spPr bwMode="auto">
              <a:xfrm>
                <a:off x="2895" y="1861"/>
                <a:ext cx="328" cy="24"/>
              </a:xfrm>
              <a:custGeom>
                <a:avLst/>
                <a:gdLst>
                  <a:gd name="T0" fmla="*/ 328 w 983"/>
                  <a:gd name="T1" fmla="*/ 12 h 72"/>
                  <a:gd name="T2" fmla="*/ 328 w 983"/>
                  <a:gd name="T3" fmla="*/ 0 h 72"/>
                  <a:gd name="T4" fmla="*/ 0 w 983"/>
                  <a:gd name="T5" fmla="*/ 0 h 72"/>
                  <a:gd name="T6" fmla="*/ 0 w 983"/>
                  <a:gd name="T7" fmla="*/ 24 h 72"/>
                  <a:gd name="T8" fmla="*/ 328 w 983"/>
                  <a:gd name="T9" fmla="*/ 24 h 72"/>
                  <a:gd name="T10" fmla="*/ 328 w 983"/>
                  <a:gd name="T11" fmla="*/ 12 h 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3"/>
                  <a:gd name="T19" fmla="*/ 0 h 72"/>
                  <a:gd name="T20" fmla="*/ 983 w 983"/>
                  <a:gd name="T21" fmla="*/ 72 h 7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3" h="72">
                    <a:moveTo>
                      <a:pt x="983" y="36"/>
                    </a:moveTo>
                    <a:lnTo>
                      <a:pt x="983" y="0"/>
                    </a:lnTo>
                    <a:lnTo>
                      <a:pt x="0" y="0"/>
                    </a:lnTo>
                    <a:lnTo>
                      <a:pt x="0" y="72"/>
                    </a:lnTo>
                    <a:lnTo>
                      <a:pt x="983" y="72"/>
                    </a:lnTo>
                    <a:lnTo>
                      <a:pt x="983" y="3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7660" name="Freeform 826"/>
            <p:cNvSpPr>
              <a:spLocks/>
            </p:cNvSpPr>
            <p:nvPr/>
          </p:nvSpPr>
          <p:spPr bwMode="auto">
            <a:xfrm>
              <a:off x="3223" y="1861"/>
              <a:ext cx="12" cy="24"/>
            </a:xfrm>
            <a:custGeom>
              <a:avLst/>
              <a:gdLst>
                <a:gd name="T0" fmla="*/ 0 w 38"/>
                <a:gd name="T1" fmla="*/ 24 h 72"/>
                <a:gd name="T2" fmla="*/ 8 w 38"/>
                <a:gd name="T3" fmla="*/ 20 h 72"/>
                <a:gd name="T4" fmla="*/ 12 w 38"/>
                <a:gd name="T5" fmla="*/ 12 h 72"/>
                <a:gd name="T6" fmla="*/ 8 w 38"/>
                <a:gd name="T7" fmla="*/ 4 h 72"/>
                <a:gd name="T8" fmla="*/ 0 w 38"/>
                <a:gd name="T9" fmla="*/ 0 h 72"/>
                <a:gd name="T10" fmla="*/ 0 w 38"/>
                <a:gd name="T11" fmla="*/ 24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72"/>
                <a:gd name="T20" fmla="*/ 38 w 38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72">
                  <a:moveTo>
                    <a:pt x="0" y="72"/>
                  </a:moveTo>
                  <a:lnTo>
                    <a:pt x="25" y="60"/>
                  </a:lnTo>
                  <a:lnTo>
                    <a:pt x="38" y="36"/>
                  </a:lnTo>
                  <a:lnTo>
                    <a:pt x="25" y="12"/>
                  </a:lnTo>
                  <a:lnTo>
                    <a:pt x="0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827"/>
            <p:cNvSpPr>
              <a:spLocks/>
            </p:cNvSpPr>
            <p:nvPr/>
          </p:nvSpPr>
          <p:spPr bwMode="auto">
            <a:xfrm>
              <a:off x="952" y="2673"/>
              <a:ext cx="48" cy="86"/>
            </a:xfrm>
            <a:custGeom>
              <a:avLst/>
              <a:gdLst>
                <a:gd name="T0" fmla="*/ 0 w 144"/>
                <a:gd name="T1" fmla="*/ 58 h 258"/>
                <a:gd name="T2" fmla="*/ 0 w 144"/>
                <a:gd name="T3" fmla="*/ 66 h 258"/>
                <a:gd name="T4" fmla="*/ 2 w 144"/>
                <a:gd name="T5" fmla="*/ 76 h 258"/>
                <a:gd name="T6" fmla="*/ 7 w 144"/>
                <a:gd name="T7" fmla="*/ 84 h 258"/>
                <a:gd name="T8" fmla="*/ 22 w 144"/>
                <a:gd name="T9" fmla="*/ 86 h 258"/>
                <a:gd name="T10" fmla="*/ 32 w 144"/>
                <a:gd name="T11" fmla="*/ 86 h 258"/>
                <a:gd name="T12" fmla="*/ 46 w 144"/>
                <a:gd name="T13" fmla="*/ 74 h 258"/>
                <a:gd name="T14" fmla="*/ 48 w 144"/>
                <a:gd name="T15" fmla="*/ 62 h 258"/>
                <a:gd name="T16" fmla="*/ 46 w 144"/>
                <a:gd name="T17" fmla="*/ 54 h 258"/>
                <a:gd name="T18" fmla="*/ 38 w 144"/>
                <a:gd name="T19" fmla="*/ 42 h 258"/>
                <a:gd name="T20" fmla="*/ 30 w 144"/>
                <a:gd name="T21" fmla="*/ 38 h 258"/>
                <a:gd name="T22" fmla="*/ 22 w 144"/>
                <a:gd name="T23" fmla="*/ 36 h 258"/>
                <a:gd name="T24" fmla="*/ 14 w 144"/>
                <a:gd name="T25" fmla="*/ 28 h 258"/>
                <a:gd name="T26" fmla="*/ 12 w 144"/>
                <a:gd name="T27" fmla="*/ 22 h 258"/>
                <a:gd name="T28" fmla="*/ 12 w 144"/>
                <a:gd name="T29" fmla="*/ 16 h 258"/>
                <a:gd name="T30" fmla="*/ 16 w 144"/>
                <a:gd name="T31" fmla="*/ 12 h 258"/>
                <a:gd name="T32" fmla="*/ 20 w 144"/>
                <a:gd name="T33" fmla="*/ 10 h 258"/>
                <a:gd name="T34" fmla="*/ 30 w 144"/>
                <a:gd name="T35" fmla="*/ 10 h 258"/>
                <a:gd name="T36" fmla="*/ 36 w 144"/>
                <a:gd name="T37" fmla="*/ 18 h 258"/>
                <a:gd name="T38" fmla="*/ 38 w 144"/>
                <a:gd name="T39" fmla="*/ 24 h 258"/>
                <a:gd name="T40" fmla="*/ 48 w 144"/>
                <a:gd name="T41" fmla="*/ 24 h 258"/>
                <a:gd name="T42" fmla="*/ 46 w 144"/>
                <a:gd name="T43" fmla="*/ 14 h 258"/>
                <a:gd name="T44" fmla="*/ 42 w 144"/>
                <a:gd name="T45" fmla="*/ 6 h 258"/>
                <a:gd name="T46" fmla="*/ 36 w 144"/>
                <a:gd name="T47" fmla="*/ 0 h 258"/>
                <a:gd name="T48" fmla="*/ 16 w 144"/>
                <a:gd name="T49" fmla="*/ 0 h 258"/>
                <a:gd name="T50" fmla="*/ 7 w 144"/>
                <a:gd name="T51" fmla="*/ 6 h 258"/>
                <a:gd name="T52" fmla="*/ 2 w 144"/>
                <a:gd name="T53" fmla="*/ 22 h 258"/>
                <a:gd name="T54" fmla="*/ 4 w 144"/>
                <a:gd name="T55" fmla="*/ 30 h 258"/>
                <a:gd name="T56" fmla="*/ 12 w 144"/>
                <a:gd name="T57" fmla="*/ 40 h 258"/>
                <a:gd name="T58" fmla="*/ 32 w 144"/>
                <a:gd name="T59" fmla="*/ 52 h 258"/>
                <a:gd name="T60" fmla="*/ 36 w 144"/>
                <a:gd name="T61" fmla="*/ 56 h 258"/>
                <a:gd name="T62" fmla="*/ 38 w 144"/>
                <a:gd name="T63" fmla="*/ 62 h 258"/>
                <a:gd name="T64" fmla="*/ 38 w 144"/>
                <a:gd name="T65" fmla="*/ 70 h 258"/>
                <a:gd name="T66" fmla="*/ 34 w 144"/>
                <a:gd name="T67" fmla="*/ 74 h 258"/>
                <a:gd name="T68" fmla="*/ 28 w 144"/>
                <a:gd name="T69" fmla="*/ 76 h 258"/>
                <a:gd name="T70" fmla="*/ 18 w 144"/>
                <a:gd name="T71" fmla="*/ 76 h 258"/>
                <a:gd name="T72" fmla="*/ 14 w 144"/>
                <a:gd name="T73" fmla="*/ 74 h 258"/>
                <a:gd name="T74" fmla="*/ 10 w 144"/>
                <a:gd name="T75" fmla="*/ 68 h 258"/>
                <a:gd name="T76" fmla="*/ 10 w 144"/>
                <a:gd name="T77" fmla="*/ 58 h 258"/>
                <a:gd name="T78" fmla="*/ 0 w 144"/>
                <a:gd name="T79" fmla="*/ 58 h 2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4"/>
                <a:gd name="T121" fmla="*/ 0 h 258"/>
                <a:gd name="T122" fmla="*/ 144 w 144"/>
                <a:gd name="T123" fmla="*/ 258 h 2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4" h="258">
                  <a:moveTo>
                    <a:pt x="0" y="174"/>
                  </a:moveTo>
                  <a:lnTo>
                    <a:pt x="0" y="198"/>
                  </a:lnTo>
                  <a:lnTo>
                    <a:pt x="5" y="228"/>
                  </a:lnTo>
                  <a:lnTo>
                    <a:pt x="22" y="253"/>
                  </a:lnTo>
                  <a:lnTo>
                    <a:pt x="65" y="258"/>
                  </a:lnTo>
                  <a:lnTo>
                    <a:pt x="96" y="258"/>
                  </a:lnTo>
                  <a:lnTo>
                    <a:pt x="137" y="223"/>
                  </a:lnTo>
                  <a:lnTo>
                    <a:pt x="144" y="187"/>
                  </a:lnTo>
                  <a:lnTo>
                    <a:pt x="137" y="163"/>
                  </a:lnTo>
                  <a:lnTo>
                    <a:pt x="114" y="127"/>
                  </a:lnTo>
                  <a:lnTo>
                    <a:pt x="90" y="114"/>
                  </a:lnTo>
                  <a:lnTo>
                    <a:pt x="65" y="108"/>
                  </a:lnTo>
                  <a:lnTo>
                    <a:pt x="41" y="84"/>
                  </a:lnTo>
                  <a:lnTo>
                    <a:pt x="35" y="65"/>
                  </a:lnTo>
                  <a:lnTo>
                    <a:pt x="35" y="48"/>
                  </a:lnTo>
                  <a:lnTo>
                    <a:pt x="47" y="35"/>
                  </a:lnTo>
                  <a:lnTo>
                    <a:pt x="60" y="30"/>
                  </a:lnTo>
                  <a:lnTo>
                    <a:pt x="90" y="30"/>
                  </a:lnTo>
                  <a:lnTo>
                    <a:pt x="107" y="54"/>
                  </a:lnTo>
                  <a:lnTo>
                    <a:pt x="114" y="73"/>
                  </a:lnTo>
                  <a:lnTo>
                    <a:pt x="144" y="73"/>
                  </a:lnTo>
                  <a:lnTo>
                    <a:pt x="137" y="42"/>
                  </a:lnTo>
                  <a:lnTo>
                    <a:pt x="126" y="18"/>
                  </a:lnTo>
                  <a:lnTo>
                    <a:pt x="107" y="0"/>
                  </a:lnTo>
                  <a:lnTo>
                    <a:pt x="47" y="0"/>
                  </a:lnTo>
                  <a:lnTo>
                    <a:pt x="22" y="18"/>
                  </a:lnTo>
                  <a:lnTo>
                    <a:pt x="5" y="65"/>
                  </a:lnTo>
                  <a:lnTo>
                    <a:pt x="11" y="90"/>
                  </a:lnTo>
                  <a:lnTo>
                    <a:pt x="35" y="120"/>
                  </a:lnTo>
                  <a:lnTo>
                    <a:pt x="96" y="157"/>
                  </a:lnTo>
                  <a:lnTo>
                    <a:pt x="107" y="168"/>
                  </a:lnTo>
                  <a:lnTo>
                    <a:pt x="114" y="187"/>
                  </a:lnTo>
                  <a:lnTo>
                    <a:pt x="114" y="210"/>
                  </a:lnTo>
                  <a:lnTo>
                    <a:pt x="101" y="223"/>
                  </a:lnTo>
                  <a:lnTo>
                    <a:pt x="84" y="228"/>
                  </a:lnTo>
                  <a:lnTo>
                    <a:pt x="53" y="228"/>
                  </a:lnTo>
                  <a:lnTo>
                    <a:pt x="41" y="223"/>
                  </a:lnTo>
                  <a:lnTo>
                    <a:pt x="30" y="204"/>
                  </a:lnTo>
                  <a:lnTo>
                    <a:pt x="30" y="174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828"/>
            <p:cNvSpPr>
              <a:spLocks noEditPoints="1"/>
            </p:cNvSpPr>
            <p:nvPr/>
          </p:nvSpPr>
          <p:spPr bwMode="auto">
            <a:xfrm>
              <a:off x="1014" y="2699"/>
              <a:ext cx="44" cy="60"/>
            </a:xfrm>
            <a:custGeom>
              <a:avLst/>
              <a:gdLst>
                <a:gd name="T0" fmla="*/ 22 w 133"/>
                <a:gd name="T1" fmla="*/ 52 h 180"/>
                <a:gd name="T2" fmla="*/ 16 w 133"/>
                <a:gd name="T3" fmla="*/ 50 h 180"/>
                <a:gd name="T4" fmla="*/ 12 w 133"/>
                <a:gd name="T5" fmla="*/ 46 h 180"/>
                <a:gd name="T6" fmla="*/ 10 w 133"/>
                <a:gd name="T7" fmla="*/ 36 h 180"/>
                <a:gd name="T8" fmla="*/ 10 w 133"/>
                <a:gd name="T9" fmla="*/ 26 h 180"/>
                <a:gd name="T10" fmla="*/ 10 w 133"/>
                <a:gd name="T11" fmla="*/ 16 h 180"/>
                <a:gd name="T12" fmla="*/ 12 w 133"/>
                <a:gd name="T13" fmla="*/ 10 h 180"/>
                <a:gd name="T14" fmla="*/ 16 w 133"/>
                <a:gd name="T15" fmla="*/ 8 h 180"/>
                <a:gd name="T16" fmla="*/ 22 w 133"/>
                <a:gd name="T17" fmla="*/ 6 h 180"/>
                <a:gd name="T18" fmla="*/ 26 w 133"/>
                <a:gd name="T19" fmla="*/ 8 h 180"/>
                <a:gd name="T20" fmla="*/ 30 w 133"/>
                <a:gd name="T21" fmla="*/ 10 h 180"/>
                <a:gd name="T22" fmla="*/ 32 w 133"/>
                <a:gd name="T23" fmla="*/ 16 h 180"/>
                <a:gd name="T24" fmla="*/ 34 w 133"/>
                <a:gd name="T25" fmla="*/ 26 h 180"/>
                <a:gd name="T26" fmla="*/ 32 w 133"/>
                <a:gd name="T27" fmla="*/ 36 h 180"/>
                <a:gd name="T28" fmla="*/ 30 w 133"/>
                <a:gd name="T29" fmla="*/ 46 h 180"/>
                <a:gd name="T30" fmla="*/ 28 w 133"/>
                <a:gd name="T31" fmla="*/ 50 h 180"/>
                <a:gd name="T32" fmla="*/ 22 w 133"/>
                <a:gd name="T33" fmla="*/ 52 h 180"/>
                <a:gd name="T34" fmla="*/ 22 w 133"/>
                <a:gd name="T35" fmla="*/ 60 h 180"/>
                <a:gd name="T36" fmla="*/ 30 w 133"/>
                <a:gd name="T37" fmla="*/ 58 h 180"/>
                <a:gd name="T38" fmla="*/ 38 w 133"/>
                <a:gd name="T39" fmla="*/ 54 h 180"/>
                <a:gd name="T40" fmla="*/ 42 w 133"/>
                <a:gd name="T41" fmla="*/ 46 h 180"/>
                <a:gd name="T42" fmla="*/ 44 w 133"/>
                <a:gd name="T43" fmla="*/ 30 h 180"/>
                <a:gd name="T44" fmla="*/ 44 w 133"/>
                <a:gd name="T45" fmla="*/ 24 h 180"/>
                <a:gd name="T46" fmla="*/ 42 w 133"/>
                <a:gd name="T47" fmla="*/ 18 h 180"/>
                <a:gd name="T48" fmla="*/ 42 w 133"/>
                <a:gd name="T49" fmla="*/ 12 h 180"/>
                <a:gd name="T50" fmla="*/ 40 w 133"/>
                <a:gd name="T51" fmla="*/ 8 h 180"/>
                <a:gd name="T52" fmla="*/ 38 w 133"/>
                <a:gd name="T53" fmla="*/ 4 h 180"/>
                <a:gd name="T54" fmla="*/ 32 w 133"/>
                <a:gd name="T55" fmla="*/ 2 h 180"/>
                <a:gd name="T56" fmla="*/ 28 w 133"/>
                <a:gd name="T57" fmla="*/ 0 h 180"/>
                <a:gd name="T58" fmla="*/ 22 w 133"/>
                <a:gd name="T59" fmla="*/ 0 h 180"/>
                <a:gd name="T60" fmla="*/ 14 w 133"/>
                <a:gd name="T61" fmla="*/ 0 h 180"/>
                <a:gd name="T62" fmla="*/ 10 w 133"/>
                <a:gd name="T63" fmla="*/ 2 h 180"/>
                <a:gd name="T64" fmla="*/ 6 w 133"/>
                <a:gd name="T65" fmla="*/ 4 h 180"/>
                <a:gd name="T66" fmla="*/ 4 w 133"/>
                <a:gd name="T67" fmla="*/ 8 h 180"/>
                <a:gd name="T68" fmla="*/ 2 w 133"/>
                <a:gd name="T69" fmla="*/ 12 h 180"/>
                <a:gd name="T70" fmla="*/ 0 w 133"/>
                <a:gd name="T71" fmla="*/ 18 h 180"/>
                <a:gd name="T72" fmla="*/ 0 w 133"/>
                <a:gd name="T73" fmla="*/ 24 h 180"/>
                <a:gd name="T74" fmla="*/ 0 w 133"/>
                <a:gd name="T75" fmla="*/ 30 h 180"/>
                <a:gd name="T76" fmla="*/ 2 w 133"/>
                <a:gd name="T77" fmla="*/ 46 h 180"/>
                <a:gd name="T78" fmla="*/ 6 w 133"/>
                <a:gd name="T79" fmla="*/ 54 h 180"/>
                <a:gd name="T80" fmla="*/ 14 w 133"/>
                <a:gd name="T81" fmla="*/ 58 h 180"/>
                <a:gd name="T82" fmla="*/ 22 w 133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6" y="156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6" y="30"/>
                  </a:lnTo>
                  <a:lnTo>
                    <a:pt x="49" y="25"/>
                  </a:lnTo>
                  <a:lnTo>
                    <a:pt x="66" y="17"/>
                  </a:lnTo>
                  <a:lnTo>
                    <a:pt x="79" y="25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103" y="79"/>
                  </a:lnTo>
                  <a:lnTo>
                    <a:pt x="96" y="109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66" y="156"/>
                  </a:lnTo>
                  <a:close/>
                  <a:moveTo>
                    <a:pt x="66" y="180"/>
                  </a:moveTo>
                  <a:lnTo>
                    <a:pt x="90" y="175"/>
                  </a:lnTo>
                  <a:lnTo>
                    <a:pt x="115" y="163"/>
                  </a:lnTo>
                  <a:lnTo>
                    <a:pt x="126" y="139"/>
                  </a:lnTo>
                  <a:lnTo>
                    <a:pt x="133" y="90"/>
                  </a:lnTo>
                  <a:lnTo>
                    <a:pt x="133" y="72"/>
                  </a:lnTo>
                  <a:lnTo>
                    <a:pt x="126" y="55"/>
                  </a:lnTo>
                  <a:lnTo>
                    <a:pt x="126" y="36"/>
                  </a:lnTo>
                  <a:lnTo>
                    <a:pt x="120" y="25"/>
                  </a:lnTo>
                  <a:lnTo>
                    <a:pt x="115" y="12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5"/>
                  </a:lnTo>
                  <a:lnTo>
                    <a:pt x="6" y="36"/>
                  </a:lnTo>
                  <a:lnTo>
                    <a:pt x="0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18" y="163"/>
                  </a:lnTo>
                  <a:lnTo>
                    <a:pt x="43" y="175"/>
                  </a:lnTo>
                  <a:lnTo>
                    <a:pt x="66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829"/>
            <p:cNvSpPr>
              <a:spLocks/>
            </p:cNvSpPr>
            <p:nvPr/>
          </p:nvSpPr>
          <p:spPr bwMode="auto">
            <a:xfrm>
              <a:off x="1072" y="2699"/>
              <a:ext cx="42" cy="60"/>
            </a:xfrm>
            <a:custGeom>
              <a:avLst/>
              <a:gdLst>
                <a:gd name="T0" fmla="*/ 30 w 126"/>
                <a:gd name="T1" fmla="*/ 38 h 180"/>
                <a:gd name="T2" fmla="*/ 30 w 126"/>
                <a:gd name="T3" fmla="*/ 44 h 180"/>
                <a:gd name="T4" fmla="*/ 26 w 126"/>
                <a:gd name="T5" fmla="*/ 48 h 180"/>
                <a:gd name="T6" fmla="*/ 24 w 126"/>
                <a:gd name="T7" fmla="*/ 50 h 180"/>
                <a:gd name="T8" fmla="*/ 20 w 126"/>
                <a:gd name="T9" fmla="*/ 52 h 180"/>
                <a:gd name="T10" fmla="*/ 16 w 126"/>
                <a:gd name="T11" fmla="*/ 50 h 180"/>
                <a:gd name="T12" fmla="*/ 12 w 126"/>
                <a:gd name="T13" fmla="*/ 48 h 180"/>
                <a:gd name="T14" fmla="*/ 10 w 126"/>
                <a:gd name="T15" fmla="*/ 46 h 180"/>
                <a:gd name="T16" fmla="*/ 10 w 126"/>
                <a:gd name="T17" fmla="*/ 40 h 180"/>
                <a:gd name="T18" fmla="*/ 10 w 126"/>
                <a:gd name="T19" fmla="*/ 0 h 180"/>
                <a:gd name="T20" fmla="*/ 0 w 126"/>
                <a:gd name="T21" fmla="*/ 0 h 180"/>
                <a:gd name="T22" fmla="*/ 0 w 126"/>
                <a:gd name="T23" fmla="*/ 44 h 180"/>
                <a:gd name="T24" fmla="*/ 2 w 126"/>
                <a:gd name="T25" fmla="*/ 50 h 180"/>
                <a:gd name="T26" fmla="*/ 4 w 126"/>
                <a:gd name="T27" fmla="*/ 56 h 180"/>
                <a:gd name="T28" fmla="*/ 10 w 126"/>
                <a:gd name="T29" fmla="*/ 58 h 180"/>
                <a:gd name="T30" fmla="*/ 16 w 126"/>
                <a:gd name="T31" fmla="*/ 60 h 180"/>
                <a:gd name="T32" fmla="*/ 20 w 126"/>
                <a:gd name="T33" fmla="*/ 58 h 180"/>
                <a:gd name="T34" fmla="*/ 24 w 126"/>
                <a:gd name="T35" fmla="*/ 56 h 180"/>
                <a:gd name="T36" fmla="*/ 28 w 126"/>
                <a:gd name="T37" fmla="*/ 54 h 180"/>
                <a:gd name="T38" fmla="*/ 30 w 126"/>
                <a:gd name="T39" fmla="*/ 50 h 180"/>
                <a:gd name="T40" fmla="*/ 30 w 126"/>
                <a:gd name="T41" fmla="*/ 58 h 180"/>
                <a:gd name="T42" fmla="*/ 42 w 126"/>
                <a:gd name="T43" fmla="*/ 58 h 180"/>
                <a:gd name="T44" fmla="*/ 40 w 126"/>
                <a:gd name="T45" fmla="*/ 54 h 180"/>
                <a:gd name="T46" fmla="*/ 40 w 126"/>
                <a:gd name="T47" fmla="*/ 52 h 180"/>
                <a:gd name="T48" fmla="*/ 40 w 126"/>
                <a:gd name="T49" fmla="*/ 48 h 180"/>
                <a:gd name="T50" fmla="*/ 40 w 126"/>
                <a:gd name="T51" fmla="*/ 46 h 180"/>
                <a:gd name="T52" fmla="*/ 40 w 126"/>
                <a:gd name="T53" fmla="*/ 0 h 180"/>
                <a:gd name="T54" fmla="*/ 30 w 126"/>
                <a:gd name="T55" fmla="*/ 0 h 180"/>
                <a:gd name="T56" fmla="*/ 30 w 126"/>
                <a:gd name="T57" fmla="*/ 38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6"/>
                <a:gd name="T88" fmla="*/ 0 h 180"/>
                <a:gd name="T89" fmla="*/ 126 w 126"/>
                <a:gd name="T90" fmla="*/ 180 h 1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6" h="180">
                  <a:moveTo>
                    <a:pt x="90" y="115"/>
                  </a:moveTo>
                  <a:lnTo>
                    <a:pt x="90" y="132"/>
                  </a:lnTo>
                  <a:lnTo>
                    <a:pt x="79" y="145"/>
                  </a:lnTo>
                  <a:lnTo>
                    <a:pt x="73" y="150"/>
                  </a:lnTo>
                  <a:lnTo>
                    <a:pt x="60" y="156"/>
                  </a:lnTo>
                  <a:lnTo>
                    <a:pt x="48" y="150"/>
                  </a:lnTo>
                  <a:lnTo>
                    <a:pt x="36" y="145"/>
                  </a:lnTo>
                  <a:lnTo>
                    <a:pt x="30" y="139"/>
                  </a:lnTo>
                  <a:lnTo>
                    <a:pt x="30" y="12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2"/>
                  </a:lnTo>
                  <a:lnTo>
                    <a:pt x="5" y="150"/>
                  </a:lnTo>
                  <a:lnTo>
                    <a:pt x="13" y="169"/>
                  </a:lnTo>
                  <a:lnTo>
                    <a:pt x="30" y="175"/>
                  </a:lnTo>
                  <a:lnTo>
                    <a:pt x="48" y="180"/>
                  </a:lnTo>
                  <a:lnTo>
                    <a:pt x="60" y="175"/>
                  </a:lnTo>
                  <a:lnTo>
                    <a:pt x="73" y="169"/>
                  </a:lnTo>
                  <a:lnTo>
                    <a:pt x="84" y="163"/>
                  </a:lnTo>
                  <a:lnTo>
                    <a:pt x="90" y="150"/>
                  </a:lnTo>
                  <a:lnTo>
                    <a:pt x="90" y="175"/>
                  </a:lnTo>
                  <a:lnTo>
                    <a:pt x="126" y="175"/>
                  </a:lnTo>
                  <a:lnTo>
                    <a:pt x="120" y="163"/>
                  </a:lnTo>
                  <a:lnTo>
                    <a:pt x="120" y="156"/>
                  </a:lnTo>
                  <a:lnTo>
                    <a:pt x="120" y="145"/>
                  </a:lnTo>
                  <a:lnTo>
                    <a:pt x="120" y="139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90" y="1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830"/>
            <p:cNvSpPr>
              <a:spLocks/>
            </p:cNvSpPr>
            <p:nvPr/>
          </p:nvSpPr>
          <p:spPr bwMode="auto">
            <a:xfrm>
              <a:off x="1130" y="2699"/>
              <a:ext cx="26" cy="59"/>
            </a:xfrm>
            <a:custGeom>
              <a:avLst/>
              <a:gdLst>
                <a:gd name="T0" fmla="*/ 8 w 78"/>
                <a:gd name="T1" fmla="*/ 0 h 175"/>
                <a:gd name="T2" fmla="*/ 0 w 78"/>
                <a:gd name="T3" fmla="*/ 0 h 175"/>
                <a:gd name="T4" fmla="*/ 0 w 78"/>
                <a:gd name="T5" fmla="*/ 59 h 175"/>
                <a:gd name="T6" fmla="*/ 8 w 78"/>
                <a:gd name="T7" fmla="*/ 59 h 175"/>
                <a:gd name="T8" fmla="*/ 8 w 78"/>
                <a:gd name="T9" fmla="*/ 24 h 175"/>
                <a:gd name="T10" fmla="*/ 10 w 78"/>
                <a:gd name="T11" fmla="*/ 19 h 175"/>
                <a:gd name="T12" fmla="*/ 12 w 78"/>
                <a:gd name="T13" fmla="*/ 12 h 175"/>
                <a:gd name="T14" fmla="*/ 16 w 78"/>
                <a:gd name="T15" fmla="*/ 10 h 175"/>
                <a:gd name="T16" fmla="*/ 22 w 78"/>
                <a:gd name="T17" fmla="*/ 8 h 175"/>
                <a:gd name="T18" fmla="*/ 24 w 78"/>
                <a:gd name="T19" fmla="*/ 8 h 175"/>
                <a:gd name="T20" fmla="*/ 26 w 78"/>
                <a:gd name="T21" fmla="*/ 8 h 175"/>
                <a:gd name="T22" fmla="*/ 26 w 78"/>
                <a:gd name="T23" fmla="*/ 0 h 175"/>
                <a:gd name="T24" fmla="*/ 20 w 78"/>
                <a:gd name="T25" fmla="*/ 0 h 175"/>
                <a:gd name="T26" fmla="*/ 16 w 78"/>
                <a:gd name="T27" fmla="*/ 0 h 175"/>
                <a:gd name="T28" fmla="*/ 12 w 78"/>
                <a:gd name="T29" fmla="*/ 4 h 175"/>
                <a:gd name="T30" fmla="*/ 10 w 78"/>
                <a:gd name="T31" fmla="*/ 8 h 175"/>
                <a:gd name="T32" fmla="*/ 8 w 78"/>
                <a:gd name="T33" fmla="*/ 8 h 175"/>
                <a:gd name="T34" fmla="*/ 8 w 78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75"/>
                <a:gd name="T56" fmla="*/ 78 w 78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75">
                  <a:moveTo>
                    <a:pt x="24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4" y="175"/>
                  </a:lnTo>
                  <a:lnTo>
                    <a:pt x="24" y="72"/>
                  </a:lnTo>
                  <a:lnTo>
                    <a:pt x="30" y="55"/>
                  </a:lnTo>
                  <a:lnTo>
                    <a:pt x="35" y="36"/>
                  </a:lnTo>
                  <a:lnTo>
                    <a:pt x="48" y="30"/>
                  </a:lnTo>
                  <a:lnTo>
                    <a:pt x="66" y="25"/>
                  </a:lnTo>
                  <a:lnTo>
                    <a:pt x="73" y="25"/>
                  </a:lnTo>
                  <a:lnTo>
                    <a:pt x="78" y="25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5" y="12"/>
                  </a:lnTo>
                  <a:lnTo>
                    <a:pt x="30" y="25"/>
                  </a:lnTo>
                  <a:lnTo>
                    <a:pt x="24" y="2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831"/>
            <p:cNvSpPr>
              <a:spLocks/>
            </p:cNvSpPr>
            <p:nvPr/>
          </p:nvSpPr>
          <p:spPr bwMode="auto">
            <a:xfrm>
              <a:off x="1167" y="2699"/>
              <a:ext cx="40" cy="60"/>
            </a:xfrm>
            <a:custGeom>
              <a:avLst/>
              <a:gdLst>
                <a:gd name="T0" fmla="*/ 40 w 120"/>
                <a:gd name="T1" fmla="*/ 18 h 180"/>
                <a:gd name="T2" fmla="*/ 40 w 120"/>
                <a:gd name="T3" fmla="*/ 10 h 180"/>
                <a:gd name="T4" fmla="*/ 36 w 120"/>
                <a:gd name="T5" fmla="*/ 4 h 180"/>
                <a:gd name="T6" fmla="*/ 30 w 120"/>
                <a:gd name="T7" fmla="*/ 0 h 180"/>
                <a:gd name="T8" fmla="*/ 24 w 120"/>
                <a:gd name="T9" fmla="*/ 0 h 180"/>
                <a:gd name="T10" fmla="*/ 16 w 120"/>
                <a:gd name="T11" fmla="*/ 0 h 180"/>
                <a:gd name="T12" fmla="*/ 12 w 120"/>
                <a:gd name="T13" fmla="*/ 2 h 180"/>
                <a:gd name="T14" fmla="*/ 6 w 120"/>
                <a:gd name="T15" fmla="*/ 4 h 180"/>
                <a:gd name="T16" fmla="*/ 4 w 120"/>
                <a:gd name="T17" fmla="*/ 8 h 180"/>
                <a:gd name="T18" fmla="*/ 2 w 120"/>
                <a:gd name="T19" fmla="*/ 12 h 180"/>
                <a:gd name="T20" fmla="*/ 2 w 120"/>
                <a:gd name="T21" fmla="*/ 18 h 180"/>
                <a:gd name="T22" fmla="*/ 0 w 120"/>
                <a:gd name="T23" fmla="*/ 24 h 180"/>
                <a:gd name="T24" fmla="*/ 0 w 120"/>
                <a:gd name="T25" fmla="*/ 30 h 180"/>
                <a:gd name="T26" fmla="*/ 2 w 120"/>
                <a:gd name="T27" fmla="*/ 46 h 180"/>
                <a:gd name="T28" fmla="*/ 8 w 120"/>
                <a:gd name="T29" fmla="*/ 54 h 180"/>
                <a:gd name="T30" fmla="*/ 16 w 120"/>
                <a:gd name="T31" fmla="*/ 58 h 180"/>
                <a:gd name="T32" fmla="*/ 24 w 120"/>
                <a:gd name="T33" fmla="*/ 60 h 180"/>
                <a:gd name="T34" fmla="*/ 28 w 120"/>
                <a:gd name="T35" fmla="*/ 58 h 180"/>
                <a:gd name="T36" fmla="*/ 34 w 120"/>
                <a:gd name="T37" fmla="*/ 54 h 180"/>
                <a:gd name="T38" fmla="*/ 40 w 120"/>
                <a:gd name="T39" fmla="*/ 48 h 180"/>
                <a:gd name="T40" fmla="*/ 40 w 120"/>
                <a:gd name="T41" fmla="*/ 38 h 180"/>
                <a:gd name="T42" fmla="*/ 32 w 120"/>
                <a:gd name="T43" fmla="*/ 38 h 180"/>
                <a:gd name="T44" fmla="*/ 30 w 120"/>
                <a:gd name="T45" fmla="*/ 44 h 180"/>
                <a:gd name="T46" fmla="*/ 28 w 120"/>
                <a:gd name="T47" fmla="*/ 48 h 180"/>
                <a:gd name="T48" fmla="*/ 26 w 120"/>
                <a:gd name="T49" fmla="*/ 50 h 180"/>
                <a:gd name="T50" fmla="*/ 24 w 120"/>
                <a:gd name="T51" fmla="*/ 52 h 180"/>
                <a:gd name="T52" fmla="*/ 18 w 120"/>
                <a:gd name="T53" fmla="*/ 50 h 180"/>
                <a:gd name="T54" fmla="*/ 14 w 120"/>
                <a:gd name="T55" fmla="*/ 46 h 180"/>
                <a:gd name="T56" fmla="*/ 12 w 120"/>
                <a:gd name="T57" fmla="*/ 36 h 180"/>
                <a:gd name="T58" fmla="*/ 12 w 120"/>
                <a:gd name="T59" fmla="*/ 26 h 180"/>
                <a:gd name="T60" fmla="*/ 12 w 120"/>
                <a:gd name="T61" fmla="*/ 16 h 180"/>
                <a:gd name="T62" fmla="*/ 14 w 120"/>
                <a:gd name="T63" fmla="*/ 10 h 180"/>
                <a:gd name="T64" fmla="*/ 18 w 120"/>
                <a:gd name="T65" fmla="*/ 8 h 180"/>
                <a:gd name="T66" fmla="*/ 24 w 120"/>
                <a:gd name="T67" fmla="*/ 6 h 180"/>
                <a:gd name="T68" fmla="*/ 26 w 120"/>
                <a:gd name="T69" fmla="*/ 8 h 180"/>
                <a:gd name="T70" fmla="*/ 28 w 120"/>
                <a:gd name="T71" fmla="*/ 10 h 180"/>
                <a:gd name="T72" fmla="*/ 30 w 120"/>
                <a:gd name="T73" fmla="*/ 12 h 180"/>
                <a:gd name="T74" fmla="*/ 30 w 120"/>
                <a:gd name="T75" fmla="*/ 18 h 180"/>
                <a:gd name="T76" fmla="*/ 40 w 120"/>
                <a:gd name="T77" fmla="*/ 18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55"/>
                  </a:moveTo>
                  <a:lnTo>
                    <a:pt x="120" y="30"/>
                  </a:lnTo>
                  <a:lnTo>
                    <a:pt x="108" y="12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5" y="6"/>
                  </a:lnTo>
                  <a:lnTo>
                    <a:pt x="18" y="12"/>
                  </a:lnTo>
                  <a:lnTo>
                    <a:pt x="11" y="25"/>
                  </a:lnTo>
                  <a:lnTo>
                    <a:pt x="5" y="36"/>
                  </a:lnTo>
                  <a:lnTo>
                    <a:pt x="5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8" y="175"/>
                  </a:lnTo>
                  <a:lnTo>
                    <a:pt x="71" y="180"/>
                  </a:lnTo>
                  <a:lnTo>
                    <a:pt x="84" y="175"/>
                  </a:lnTo>
                  <a:lnTo>
                    <a:pt x="101" y="163"/>
                  </a:lnTo>
                  <a:lnTo>
                    <a:pt x="120" y="145"/>
                  </a:lnTo>
                  <a:lnTo>
                    <a:pt x="120" y="115"/>
                  </a:lnTo>
                  <a:lnTo>
                    <a:pt x="96" y="115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0"/>
                  </a:lnTo>
                  <a:lnTo>
                    <a:pt x="71" y="156"/>
                  </a:lnTo>
                  <a:lnTo>
                    <a:pt x="54" y="150"/>
                  </a:lnTo>
                  <a:lnTo>
                    <a:pt x="41" y="139"/>
                  </a:lnTo>
                  <a:lnTo>
                    <a:pt x="35" y="109"/>
                  </a:lnTo>
                  <a:lnTo>
                    <a:pt x="35" y="79"/>
                  </a:lnTo>
                  <a:lnTo>
                    <a:pt x="35" y="49"/>
                  </a:lnTo>
                  <a:lnTo>
                    <a:pt x="41" y="30"/>
                  </a:lnTo>
                  <a:lnTo>
                    <a:pt x="54" y="25"/>
                  </a:lnTo>
                  <a:lnTo>
                    <a:pt x="71" y="17"/>
                  </a:lnTo>
                  <a:lnTo>
                    <a:pt x="78" y="25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5"/>
                  </a:lnTo>
                  <a:lnTo>
                    <a:pt x="12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832"/>
            <p:cNvSpPr>
              <a:spLocks noEditPoints="1"/>
            </p:cNvSpPr>
            <p:nvPr/>
          </p:nvSpPr>
          <p:spPr bwMode="auto">
            <a:xfrm>
              <a:off x="1223" y="2699"/>
              <a:ext cx="42" cy="60"/>
            </a:xfrm>
            <a:custGeom>
              <a:avLst/>
              <a:gdLst>
                <a:gd name="T0" fmla="*/ 10 w 126"/>
                <a:gd name="T1" fmla="*/ 24 h 180"/>
                <a:gd name="T2" fmla="*/ 12 w 126"/>
                <a:gd name="T3" fmla="*/ 14 h 180"/>
                <a:gd name="T4" fmla="*/ 14 w 126"/>
                <a:gd name="T5" fmla="*/ 10 h 180"/>
                <a:gd name="T6" fmla="*/ 18 w 126"/>
                <a:gd name="T7" fmla="*/ 8 h 180"/>
                <a:gd name="T8" fmla="*/ 22 w 126"/>
                <a:gd name="T9" fmla="*/ 6 h 180"/>
                <a:gd name="T10" fmla="*/ 26 w 126"/>
                <a:gd name="T11" fmla="*/ 8 h 180"/>
                <a:gd name="T12" fmla="*/ 30 w 126"/>
                <a:gd name="T13" fmla="*/ 10 h 180"/>
                <a:gd name="T14" fmla="*/ 32 w 126"/>
                <a:gd name="T15" fmla="*/ 14 h 180"/>
                <a:gd name="T16" fmla="*/ 34 w 126"/>
                <a:gd name="T17" fmla="*/ 24 h 180"/>
                <a:gd name="T18" fmla="*/ 10 w 126"/>
                <a:gd name="T19" fmla="*/ 24 h 180"/>
                <a:gd name="T20" fmla="*/ 42 w 126"/>
                <a:gd name="T21" fmla="*/ 32 h 180"/>
                <a:gd name="T22" fmla="*/ 42 w 126"/>
                <a:gd name="T23" fmla="*/ 26 h 180"/>
                <a:gd name="T24" fmla="*/ 42 w 126"/>
                <a:gd name="T25" fmla="*/ 14 h 180"/>
                <a:gd name="T26" fmla="*/ 38 w 126"/>
                <a:gd name="T27" fmla="*/ 6 h 180"/>
                <a:gd name="T28" fmla="*/ 32 w 126"/>
                <a:gd name="T29" fmla="*/ 2 h 180"/>
                <a:gd name="T30" fmla="*/ 22 w 126"/>
                <a:gd name="T31" fmla="*/ 0 h 180"/>
                <a:gd name="T32" fmla="*/ 16 w 126"/>
                <a:gd name="T33" fmla="*/ 0 h 180"/>
                <a:gd name="T34" fmla="*/ 10 w 126"/>
                <a:gd name="T35" fmla="*/ 2 h 180"/>
                <a:gd name="T36" fmla="*/ 6 w 126"/>
                <a:gd name="T37" fmla="*/ 4 h 180"/>
                <a:gd name="T38" fmla="*/ 4 w 126"/>
                <a:gd name="T39" fmla="*/ 8 h 180"/>
                <a:gd name="T40" fmla="*/ 2 w 126"/>
                <a:gd name="T41" fmla="*/ 12 h 180"/>
                <a:gd name="T42" fmla="*/ 2 w 126"/>
                <a:gd name="T43" fmla="*/ 18 h 180"/>
                <a:gd name="T44" fmla="*/ 0 w 126"/>
                <a:gd name="T45" fmla="*/ 24 h 180"/>
                <a:gd name="T46" fmla="*/ 0 w 126"/>
                <a:gd name="T47" fmla="*/ 30 h 180"/>
                <a:gd name="T48" fmla="*/ 2 w 126"/>
                <a:gd name="T49" fmla="*/ 46 h 180"/>
                <a:gd name="T50" fmla="*/ 6 w 126"/>
                <a:gd name="T51" fmla="*/ 54 h 180"/>
                <a:gd name="T52" fmla="*/ 14 w 126"/>
                <a:gd name="T53" fmla="*/ 58 h 180"/>
                <a:gd name="T54" fmla="*/ 22 w 126"/>
                <a:gd name="T55" fmla="*/ 60 h 180"/>
                <a:gd name="T56" fmla="*/ 30 w 126"/>
                <a:gd name="T57" fmla="*/ 58 h 180"/>
                <a:gd name="T58" fmla="*/ 38 w 126"/>
                <a:gd name="T59" fmla="*/ 54 h 180"/>
                <a:gd name="T60" fmla="*/ 42 w 126"/>
                <a:gd name="T61" fmla="*/ 48 h 180"/>
                <a:gd name="T62" fmla="*/ 42 w 126"/>
                <a:gd name="T63" fmla="*/ 40 h 180"/>
                <a:gd name="T64" fmla="*/ 32 w 126"/>
                <a:gd name="T65" fmla="*/ 40 h 180"/>
                <a:gd name="T66" fmla="*/ 32 w 126"/>
                <a:gd name="T67" fmla="*/ 44 h 180"/>
                <a:gd name="T68" fmla="*/ 30 w 126"/>
                <a:gd name="T69" fmla="*/ 48 h 180"/>
                <a:gd name="T70" fmla="*/ 26 w 126"/>
                <a:gd name="T71" fmla="*/ 50 h 180"/>
                <a:gd name="T72" fmla="*/ 22 w 126"/>
                <a:gd name="T73" fmla="*/ 52 h 180"/>
                <a:gd name="T74" fmla="*/ 18 w 126"/>
                <a:gd name="T75" fmla="*/ 50 h 180"/>
                <a:gd name="T76" fmla="*/ 14 w 126"/>
                <a:gd name="T77" fmla="*/ 48 h 180"/>
                <a:gd name="T78" fmla="*/ 12 w 126"/>
                <a:gd name="T79" fmla="*/ 42 h 180"/>
                <a:gd name="T80" fmla="*/ 10 w 126"/>
                <a:gd name="T81" fmla="*/ 32 h 180"/>
                <a:gd name="T82" fmla="*/ 42 w 126"/>
                <a:gd name="T83" fmla="*/ 32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2"/>
                  </a:moveTo>
                  <a:lnTo>
                    <a:pt x="35" y="42"/>
                  </a:lnTo>
                  <a:lnTo>
                    <a:pt x="41" y="30"/>
                  </a:lnTo>
                  <a:lnTo>
                    <a:pt x="54" y="25"/>
                  </a:lnTo>
                  <a:lnTo>
                    <a:pt x="66" y="17"/>
                  </a:lnTo>
                  <a:lnTo>
                    <a:pt x="77" y="25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1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9"/>
                  </a:lnTo>
                  <a:lnTo>
                    <a:pt x="126" y="42"/>
                  </a:lnTo>
                  <a:lnTo>
                    <a:pt x="114" y="17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11" y="25"/>
                  </a:lnTo>
                  <a:lnTo>
                    <a:pt x="5" y="36"/>
                  </a:lnTo>
                  <a:lnTo>
                    <a:pt x="5" y="55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7" y="163"/>
                  </a:lnTo>
                  <a:lnTo>
                    <a:pt x="41" y="175"/>
                  </a:lnTo>
                  <a:lnTo>
                    <a:pt x="66" y="180"/>
                  </a:lnTo>
                  <a:lnTo>
                    <a:pt x="90" y="175"/>
                  </a:lnTo>
                  <a:lnTo>
                    <a:pt x="114" y="163"/>
                  </a:lnTo>
                  <a:lnTo>
                    <a:pt x="126" y="145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6" y="132"/>
                  </a:lnTo>
                  <a:lnTo>
                    <a:pt x="90" y="145"/>
                  </a:lnTo>
                  <a:lnTo>
                    <a:pt x="77" y="150"/>
                  </a:lnTo>
                  <a:lnTo>
                    <a:pt x="66" y="156"/>
                  </a:lnTo>
                  <a:lnTo>
                    <a:pt x="54" y="150"/>
                  </a:lnTo>
                  <a:lnTo>
                    <a:pt x="41" y="145"/>
                  </a:lnTo>
                  <a:lnTo>
                    <a:pt x="35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7" name="Freeform 833"/>
            <p:cNvSpPr>
              <a:spLocks/>
            </p:cNvSpPr>
            <p:nvPr/>
          </p:nvSpPr>
          <p:spPr bwMode="auto">
            <a:xfrm>
              <a:off x="2363" y="2595"/>
              <a:ext cx="50" cy="86"/>
            </a:xfrm>
            <a:custGeom>
              <a:avLst/>
              <a:gdLst>
                <a:gd name="T0" fmla="*/ 48 w 151"/>
                <a:gd name="T1" fmla="*/ 24 h 259"/>
                <a:gd name="T2" fmla="*/ 48 w 151"/>
                <a:gd name="T3" fmla="*/ 12 h 259"/>
                <a:gd name="T4" fmla="*/ 44 w 151"/>
                <a:gd name="T5" fmla="*/ 6 h 259"/>
                <a:gd name="T6" fmla="*/ 38 w 151"/>
                <a:gd name="T7" fmla="*/ 0 h 259"/>
                <a:gd name="T8" fmla="*/ 28 w 151"/>
                <a:gd name="T9" fmla="*/ 0 h 259"/>
                <a:gd name="T10" fmla="*/ 16 w 151"/>
                <a:gd name="T11" fmla="*/ 0 h 259"/>
                <a:gd name="T12" fmla="*/ 8 w 151"/>
                <a:gd name="T13" fmla="*/ 6 h 259"/>
                <a:gd name="T14" fmla="*/ 2 w 151"/>
                <a:gd name="T15" fmla="*/ 14 h 259"/>
                <a:gd name="T16" fmla="*/ 0 w 151"/>
                <a:gd name="T17" fmla="*/ 30 h 259"/>
                <a:gd name="T18" fmla="*/ 0 w 151"/>
                <a:gd name="T19" fmla="*/ 52 h 259"/>
                <a:gd name="T20" fmla="*/ 2 w 151"/>
                <a:gd name="T21" fmla="*/ 64 h 259"/>
                <a:gd name="T22" fmla="*/ 4 w 151"/>
                <a:gd name="T23" fmla="*/ 72 h 259"/>
                <a:gd name="T24" fmla="*/ 6 w 151"/>
                <a:gd name="T25" fmla="*/ 78 h 259"/>
                <a:gd name="T26" fmla="*/ 10 w 151"/>
                <a:gd name="T27" fmla="*/ 82 h 259"/>
                <a:gd name="T28" fmla="*/ 14 w 151"/>
                <a:gd name="T29" fmla="*/ 84 h 259"/>
                <a:gd name="T30" fmla="*/ 18 w 151"/>
                <a:gd name="T31" fmla="*/ 86 h 259"/>
                <a:gd name="T32" fmla="*/ 22 w 151"/>
                <a:gd name="T33" fmla="*/ 86 h 259"/>
                <a:gd name="T34" fmla="*/ 26 w 151"/>
                <a:gd name="T35" fmla="*/ 86 h 259"/>
                <a:gd name="T36" fmla="*/ 32 w 151"/>
                <a:gd name="T37" fmla="*/ 86 h 259"/>
                <a:gd name="T38" fmla="*/ 40 w 151"/>
                <a:gd name="T39" fmla="*/ 84 h 259"/>
                <a:gd name="T40" fmla="*/ 46 w 151"/>
                <a:gd name="T41" fmla="*/ 74 h 259"/>
                <a:gd name="T42" fmla="*/ 50 w 151"/>
                <a:gd name="T43" fmla="*/ 58 h 259"/>
                <a:gd name="T44" fmla="*/ 40 w 151"/>
                <a:gd name="T45" fmla="*/ 58 h 259"/>
                <a:gd name="T46" fmla="*/ 38 w 151"/>
                <a:gd name="T47" fmla="*/ 68 h 259"/>
                <a:gd name="T48" fmla="*/ 34 w 151"/>
                <a:gd name="T49" fmla="*/ 72 h 259"/>
                <a:gd name="T50" fmla="*/ 30 w 151"/>
                <a:gd name="T51" fmla="*/ 76 h 259"/>
                <a:gd name="T52" fmla="*/ 26 w 151"/>
                <a:gd name="T53" fmla="*/ 76 h 259"/>
                <a:gd name="T54" fmla="*/ 20 w 151"/>
                <a:gd name="T55" fmla="*/ 74 h 259"/>
                <a:gd name="T56" fmla="*/ 16 w 151"/>
                <a:gd name="T57" fmla="*/ 72 h 259"/>
                <a:gd name="T58" fmla="*/ 12 w 151"/>
                <a:gd name="T59" fmla="*/ 66 h 259"/>
                <a:gd name="T60" fmla="*/ 12 w 151"/>
                <a:gd name="T61" fmla="*/ 54 h 259"/>
                <a:gd name="T62" fmla="*/ 12 w 151"/>
                <a:gd name="T63" fmla="*/ 32 h 259"/>
                <a:gd name="T64" fmla="*/ 12 w 151"/>
                <a:gd name="T65" fmla="*/ 24 h 259"/>
                <a:gd name="T66" fmla="*/ 12 w 151"/>
                <a:gd name="T67" fmla="*/ 20 h 259"/>
                <a:gd name="T68" fmla="*/ 14 w 151"/>
                <a:gd name="T69" fmla="*/ 16 h 259"/>
                <a:gd name="T70" fmla="*/ 14 w 151"/>
                <a:gd name="T71" fmla="*/ 14 h 259"/>
                <a:gd name="T72" fmla="*/ 16 w 151"/>
                <a:gd name="T73" fmla="*/ 12 h 259"/>
                <a:gd name="T74" fmla="*/ 22 w 151"/>
                <a:gd name="T75" fmla="*/ 10 h 259"/>
                <a:gd name="T76" fmla="*/ 26 w 151"/>
                <a:gd name="T77" fmla="*/ 8 h 259"/>
                <a:gd name="T78" fmla="*/ 28 w 151"/>
                <a:gd name="T79" fmla="*/ 8 h 259"/>
                <a:gd name="T80" fmla="*/ 32 w 151"/>
                <a:gd name="T81" fmla="*/ 10 h 259"/>
                <a:gd name="T82" fmla="*/ 34 w 151"/>
                <a:gd name="T83" fmla="*/ 10 h 259"/>
                <a:gd name="T84" fmla="*/ 36 w 151"/>
                <a:gd name="T85" fmla="*/ 12 h 259"/>
                <a:gd name="T86" fmla="*/ 36 w 151"/>
                <a:gd name="T87" fmla="*/ 14 h 259"/>
                <a:gd name="T88" fmla="*/ 38 w 151"/>
                <a:gd name="T89" fmla="*/ 18 h 259"/>
                <a:gd name="T90" fmla="*/ 38 w 151"/>
                <a:gd name="T91" fmla="*/ 20 h 259"/>
                <a:gd name="T92" fmla="*/ 38 w 151"/>
                <a:gd name="T93" fmla="*/ 24 h 259"/>
                <a:gd name="T94" fmla="*/ 48 w 151"/>
                <a:gd name="T95" fmla="*/ 24 h 25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1"/>
                <a:gd name="T145" fmla="*/ 0 h 259"/>
                <a:gd name="T146" fmla="*/ 151 w 151"/>
                <a:gd name="T147" fmla="*/ 259 h 25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1" h="259">
                  <a:moveTo>
                    <a:pt x="145" y="73"/>
                  </a:moveTo>
                  <a:lnTo>
                    <a:pt x="145" y="36"/>
                  </a:lnTo>
                  <a:lnTo>
                    <a:pt x="134" y="19"/>
                  </a:lnTo>
                  <a:lnTo>
                    <a:pt x="115" y="0"/>
                  </a:lnTo>
                  <a:lnTo>
                    <a:pt x="85" y="0"/>
                  </a:lnTo>
                  <a:lnTo>
                    <a:pt x="49" y="0"/>
                  </a:lnTo>
                  <a:lnTo>
                    <a:pt x="25" y="19"/>
                  </a:lnTo>
                  <a:lnTo>
                    <a:pt x="6" y="41"/>
                  </a:lnTo>
                  <a:lnTo>
                    <a:pt x="0" y="90"/>
                  </a:lnTo>
                  <a:lnTo>
                    <a:pt x="0" y="156"/>
                  </a:lnTo>
                  <a:lnTo>
                    <a:pt x="6" y="193"/>
                  </a:lnTo>
                  <a:lnTo>
                    <a:pt x="12" y="217"/>
                  </a:lnTo>
                  <a:lnTo>
                    <a:pt x="19" y="235"/>
                  </a:lnTo>
                  <a:lnTo>
                    <a:pt x="31" y="247"/>
                  </a:lnTo>
                  <a:lnTo>
                    <a:pt x="43" y="253"/>
                  </a:lnTo>
                  <a:lnTo>
                    <a:pt x="55" y="259"/>
                  </a:lnTo>
                  <a:lnTo>
                    <a:pt x="66" y="259"/>
                  </a:lnTo>
                  <a:lnTo>
                    <a:pt x="79" y="259"/>
                  </a:lnTo>
                  <a:lnTo>
                    <a:pt x="97" y="259"/>
                  </a:lnTo>
                  <a:lnTo>
                    <a:pt x="121" y="253"/>
                  </a:lnTo>
                  <a:lnTo>
                    <a:pt x="140" y="223"/>
                  </a:lnTo>
                  <a:lnTo>
                    <a:pt x="151" y="174"/>
                  </a:lnTo>
                  <a:lnTo>
                    <a:pt x="121" y="174"/>
                  </a:lnTo>
                  <a:lnTo>
                    <a:pt x="115" y="205"/>
                  </a:lnTo>
                  <a:lnTo>
                    <a:pt x="104" y="217"/>
                  </a:lnTo>
                  <a:lnTo>
                    <a:pt x="91" y="229"/>
                  </a:lnTo>
                  <a:lnTo>
                    <a:pt x="79" y="229"/>
                  </a:lnTo>
                  <a:lnTo>
                    <a:pt x="61" y="223"/>
                  </a:lnTo>
                  <a:lnTo>
                    <a:pt x="49" y="217"/>
                  </a:lnTo>
                  <a:lnTo>
                    <a:pt x="36" y="199"/>
                  </a:lnTo>
                  <a:lnTo>
                    <a:pt x="36" y="163"/>
                  </a:lnTo>
                  <a:lnTo>
                    <a:pt x="36" y="96"/>
                  </a:lnTo>
                  <a:lnTo>
                    <a:pt x="36" y="73"/>
                  </a:lnTo>
                  <a:lnTo>
                    <a:pt x="36" y="60"/>
                  </a:lnTo>
                  <a:lnTo>
                    <a:pt x="43" y="49"/>
                  </a:lnTo>
                  <a:lnTo>
                    <a:pt x="43" y="41"/>
                  </a:lnTo>
                  <a:lnTo>
                    <a:pt x="49" y="36"/>
                  </a:lnTo>
                  <a:lnTo>
                    <a:pt x="66" y="30"/>
                  </a:lnTo>
                  <a:lnTo>
                    <a:pt x="79" y="24"/>
                  </a:lnTo>
                  <a:lnTo>
                    <a:pt x="85" y="24"/>
                  </a:lnTo>
                  <a:lnTo>
                    <a:pt x="97" y="30"/>
                  </a:lnTo>
                  <a:lnTo>
                    <a:pt x="104" y="30"/>
                  </a:lnTo>
                  <a:lnTo>
                    <a:pt x="109" y="36"/>
                  </a:lnTo>
                  <a:lnTo>
                    <a:pt x="109" y="41"/>
                  </a:lnTo>
                  <a:lnTo>
                    <a:pt x="115" y="54"/>
                  </a:lnTo>
                  <a:lnTo>
                    <a:pt x="115" y="60"/>
                  </a:lnTo>
                  <a:lnTo>
                    <a:pt x="115" y="73"/>
                  </a:lnTo>
                  <a:lnTo>
                    <a:pt x="145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8" name="Freeform 834"/>
            <p:cNvSpPr>
              <a:spLocks/>
            </p:cNvSpPr>
            <p:nvPr/>
          </p:nvSpPr>
          <p:spPr bwMode="auto">
            <a:xfrm>
              <a:off x="2427" y="2597"/>
              <a:ext cx="40" cy="82"/>
            </a:xfrm>
            <a:custGeom>
              <a:avLst/>
              <a:gdLst>
                <a:gd name="T0" fmla="*/ 40 w 120"/>
                <a:gd name="T1" fmla="*/ 82 h 247"/>
                <a:gd name="T2" fmla="*/ 40 w 120"/>
                <a:gd name="T3" fmla="*/ 40 h 247"/>
                <a:gd name="T4" fmla="*/ 40 w 120"/>
                <a:gd name="T5" fmla="*/ 32 h 247"/>
                <a:gd name="T6" fmla="*/ 36 w 120"/>
                <a:gd name="T7" fmla="*/ 28 h 247"/>
                <a:gd name="T8" fmla="*/ 32 w 120"/>
                <a:gd name="T9" fmla="*/ 24 h 247"/>
                <a:gd name="T10" fmla="*/ 26 w 120"/>
                <a:gd name="T11" fmla="*/ 24 h 247"/>
                <a:gd name="T12" fmla="*/ 20 w 120"/>
                <a:gd name="T13" fmla="*/ 24 h 247"/>
                <a:gd name="T14" fmla="*/ 16 w 120"/>
                <a:gd name="T15" fmla="*/ 26 h 247"/>
                <a:gd name="T16" fmla="*/ 12 w 120"/>
                <a:gd name="T17" fmla="*/ 28 h 247"/>
                <a:gd name="T18" fmla="*/ 8 w 120"/>
                <a:gd name="T19" fmla="*/ 32 h 247"/>
                <a:gd name="T20" fmla="*/ 8 w 120"/>
                <a:gd name="T21" fmla="*/ 0 h 247"/>
                <a:gd name="T22" fmla="*/ 0 w 120"/>
                <a:gd name="T23" fmla="*/ 0 h 247"/>
                <a:gd name="T24" fmla="*/ 0 w 120"/>
                <a:gd name="T25" fmla="*/ 82 h 247"/>
                <a:gd name="T26" fmla="*/ 8 w 120"/>
                <a:gd name="T27" fmla="*/ 82 h 247"/>
                <a:gd name="T28" fmla="*/ 8 w 120"/>
                <a:gd name="T29" fmla="*/ 48 h 247"/>
                <a:gd name="T30" fmla="*/ 8 w 120"/>
                <a:gd name="T31" fmla="*/ 42 h 247"/>
                <a:gd name="T32" fmla="*/ 10 w 120"/>
                <a:gd name="T33" fmla="*/ 36 h 247"/>
                <a:gd name="T34" fmla="*/ 14 w 120"/>
                <a:gd name="T35" fmla="*/ 32 h 247"/>
                <a:gd name="T36" fmla="*/ 20 w 120"/>
                <a:gd name="T37" fmla="*/ 30 h 247"/>
                <a:gd name="T38" fmla="*/ 26 w 120"/>
                <a:gd name="T39" fmla="*/ 32 h 247"/>
                <a:gd name="T40" fmla="*/ 28 w 120"/>
                <a:gd name="T41" fmla="*/ 34 h 247"/>
                <a:gd name="T42" fmla="*/ 30 w 120"/>
                <a:gd name="T43" fmla="*/ 38 h 247"/>
                <a:gd name="T44" fmla="*/ 30 w 120"/>
                <a:gd name="T45" fmla="*/ 42 h 247"/>
                <a:gd name="T46" fmla="*/ 30 w 120"/>
                <a:gd name="T47" fmla="*/ 82 h 247"/>
                <a:gd name="T48" fmla="*/ 40 w 120"/>
                <a:gd name="T49" fmla="*/ 82 h 24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0"/>
                <a:gd name="T76" fmla="*/ 0 h 247"/>
                <a:gd name="T77" fmla="*/ 120 w 120"/>
                <a:gd name="T78" fmla="*/ 247 h 24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0" h="247">
                  <a:moveTo>
                    <a:pt x="120" y="247"/>
                  </a:moveTo>
                  <a:lnTo>
                    <a:pt x="120" y="120"/>
                  </a:lnTo>
                  <a:lnTo>
                    <a:pt x="120" y="97"/>
                  </a:lnTo>
                  <a:lnTo>
                    <a:pt x="107" y="84"/>
                  </a:lnTo>
                  <a:lnTo>
                    <a:pt x="96" y="73"/>
                  </a:lnTo>
                  <a:lnTo>
                    <a:pt x="77" y="73"/>
                  </a:lnTo>
                  <a:lnTo>
                    <a:pt x="60" y="73"/>
                  </a:lnTo>
                  <a:lnTo>
                    <a:pt x="47" y="78"/>
                  </a:lnTo>
                  <a:lnTo>
                    <a:pt x="36" y="84"/>
                  </a:lnTo>
                  <a:lnTo>
                    <a:pt x="24" y="9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24" y="247"/>
                  </a:lnTo>
                  <a:lnTo>
                    <a:pt x="24" y="144"/>
                  </a:lnTo>
                  <a:lnTo>
                    <a:pt x="24" y="127"/>
                  </a:lnTo>
                  <a:lnTo>
                    <a:pt x="30" y="108"/>
                  </a:lnTo>
                  <a:lnTo>
                    <a:pt x="42" y="97"/>
                  </a:lnTo>
                  <a:lnTo>
                    <a:pt x="60" y="90"/>
                  </a:lnTo>
                  <a:lnTo>
                    <a:pt x="77" y="97"/>
                  </a:lnTo>
                  <a:lnTo>
                    <a:pt x="85" y="103"/>
                  </a:lnTo>
                  <a:lnTo>
                    <a:pt x="90" y="114"/>
                  </a:lnTo>
                  <a:lnTo>
                    <a:pt x="90" y="127"/>
                  </a:lnTo>
                  <a:lnTo>
                    <a:pt x="90" y="247"/>
                  </a:lnTo>
                  <a:lnTo>
                    <a:pt x="12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835"/>
            <p:cNvSpPr>
              <a:spLocks noEditPoints="1"/>
            </p:cNvSpPr>
            <p:nvPr/>
          </p:nvSpPr>
          <p:spPr bwMode="auto">
            <a:xfrm>
              <a:off x="2481" y="2621"/>
              <a:ext cx="45" cy="60"/>
            </a:xfrm>
            <a:custGeom>
              <a:avLst/>
              <a:gdLst>
                <a:gd name="T0" fmla="*/ 23 w 133"/>
                <a:gd name="T1" fmla="*/ 50 h 180"/>
                <a:gd name="T2" fmla="*/ 17 w 133"/>
                <a:gd name="T3" fmla="*/ 50 h 180"/>
                <a:gd name="T4" fmla="*/ 13 w 133"/>
                <a:gd name="T5" fmla="*/ 44 h 180"/>
                <a:gd name="T6" fmla="*/ 10 w 133"/>
                <a:gd name="T7" fmla="*/ 36 h 180"/>
                <a:gd name="T8" fmla="*/ 10 w 133"/>
                <a:gd name="T9" fmla="*/ 26 h 180"/>
                <a:gd name="T10" fmla="*/ 13 w 133"/>
                <a:gd name="T11" fmla="*/ 16 h 180"/>
                <a:gd name="T12" fmla="*/ 15 w 133"/>
                <a:gd name="T13" fmla="*/ 10 h 180"/>
                <a:gd name="T14" fmla="*/ 18 w 133"/>
                <a:gd name="T15" fmla="*/ 8 h 180"/>
                <a:gd name="T16" fmla="*/ 23 w 133"/>
                <a:gd name="T17" fmla="*/ 6 h 180"/>
                <a:gd name="T18" fmla="*/ 29 w 133"/>
                <a:gd name="T19" fmla="*/ 8 h 180"/>
                <a:gd name="T20" fmla="*/ 33 w 133"/>
                <a:gd name="T21" fmla="*/ 10 h 180"/>
                <a:gd name="T22" fmla="*/ 35 w 133"/>
                <a:gd name="T23" fmla="*/ 16 h 180"/>
                <a:gd name="T24" fmla="*/ 37 w 133"/>
                <a:gd name="T25" fmla="*/ 26 h 180"/>
                <a:gd name="T26" fmla="*/ 35 w 133"/>
                <a:gd name="T27" fmla="*/ 36 h 180"/>
                <a:gd name="T28" fmla="*/ 33 w 133"/>
                <a:gd name="T29" fmla="*/ 44 h 180"/>
                <a:gd name="T30" fmla="*/ 31 w 133"/>
                <a:gd name="T31" fmla="*/ 50 h 180"/>
                <a:gd name="T32" fmla="*/ 23 w 133"/>
                <a:gd name="T33" fmla="*/ 50 h 180"/>
                <a:gd name="T34" fmla="*/ 23 w 133"/>
                <a:gd name="T35" fmla="*/ 60 h 180"/>
                <a:gd name="T36" fmla="*/ 33 w 133"/>
                <a:gd name="T37" fmla="*/ 58 h 180"/>
                <a:gd name="T38" fmla="*/ 39 w 133"/>
                <a:gd name="T39" fmla="*/ 54 h 180"/>
                <a:gd name="T40" fmla="*/ 43 w 133"/>
                <a:gd name="T41" fmla="*/ 44 h 180"/>
                <a:gd name="T42" fmla="*/ 45 w 133"/>
                <a:gd name="T43" fmla="*/ 30 h 180"/>
                <a:gd name="T44" fmla="*/ 45 w 133"/>
                <a:gd name="T45" fmla="*/ 24 h 180"/>
                <a:gd name="T46" fmla="*/ 45 w 133"/>
                <a:gd name="T47" fmla="*/ 18 h 180"/>
                <a:gd name="T48" fmla="*/ 43 w 133"/>
                <a:gd name="T49" fmla="*/ 12 h 180"/>
                <a:gd name="T50" fmla="*/ 43 w 133"/>
                <a:gd name="T51" fmla="*/ 8 h 180"/>
                <a:gd name="T52" fmla="*/ 39 w 133"/>
                <a:gd name="T53" fmla="*/ 4 h 180"/>
                <a:gd name="T54" fmla="*/ 35 w 133"/>
                <a:gd name="T55" fmla="*/ 2 h 180"/>
                <a:gd name="T56" fmla="*/ 31 w 133"/>
                <a:gd name="T57" fmla="*/ 0 h 180"/>
                <a:gd name="T58" fmla="*/ 23 w 133"/>
                <a:gd name="T59" fmla="*/ 0 h 180"/>
                <a:gd name="T60" fmla="*/ 17 w 133"/>
                <a:gd name="T61" fmla="*/ 0 h 180"/>
                <a:gd name="T62" fmla="*/ 10 w 133"/>
                <a:gd name="T63" fmla="*/ 2 h 180"/>
                <a:gd name="T64" fmla="*/ 6 w 133"/>
                <a:gd name="T65" fmla="*/ 4 h 180"/>
                <a:gd name="T66" fmla="*/ 4 w 133"/>
                <a:gd name="T67" fmla="*/ 8 h 180"/>
                <a:gd name="T68" fmla="*/ 2 w 133"/>
                <a:gd name="T69" fmla="*/ 12 h 180"/>
                <a:gd name="T70" fmla="*/ 2 w 133"/>
                <a:gd name="T71" fmla="*/ 18 h 180"/>
                <a:gd name="T72" fmla="*/ 0 w 133"/>
                <a:gd name="T73" fmla="*/ 24 h 180"/>
                <a:gd name="T74" fmla="*/ 0 w 133"/>
                <a:gd name="T75" fmla="*/ 30 h 180"/>
                <a:gd name="T76" fmla="*/ 2 w 133"/>
                <a:gd name="T77" fmla="*/ 44 h 180"/>
                <a:gd name="T78" fmla="*/ 8 w 133"/>
                <a:gd name="T79" fmla="*/ 54 h 180"/>
                <a:gd name="T80" fmla="*/ 15 w 133"/>
                <a:gd name="T81" fmla="*/ 58 h 180"/>
                <a:gd name="T82" fmla="*/ 23 w 133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7" y="150"/>
                  </a:moveTo>
                  <a:lnTo>
                    <a:pt x="49" y="150"/>
                  </a:lnTo>
                  <a:lnTo>
                    <a:pt x="37" y="131"/>
                  </a:lnTo>
                  <a:lnTo>
                    <a:pt x="30" y="107"/>
                  </a:lnTo>
                  <a:lnTo>
                    <a:pt x="30" y="77"/>
                  </a:lnTo>
                  <a:lnTo>
                    <a:pt x="37" y="47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7"/>
                  </a:lnTo>
                  <a:lnTo>
                    <a:pt x="85" y="24"/>
                  </a:lnTo>
                  <a:lnTo>
                    <a:pt x="97" y="30"/>
                  </a:lnTo>
                  <a:lnTo>
                    <a:pt x="103" y="47"/>
                  </a:lnTo>
                  <a:lnTo>
                    <a:pt x="109" y="77"/>
                  </a:lnTo>
                  <a:lnTo>
                    <a:pt x="103" y="107"/>
                  </a:lnTo>
                  <a:lnTo>
                    <a:pt x="97" y="131"/>
                  </a:lnTo>
                  <a:lnTo>
                    <a:pt x="92" y="150"/>
                  </a:lnTo>
                  <a:lnTo>
                    <a:pt x="67" y="150"/>
                  </a:lnTo>
                  <a:close/>
                  <a:moveTo>
                    <a:pt x="67" y="180"/>
                  </a:moveTo>
                  <a:lnTo>
                    <a:pt x="97" y="174"/>
                  </a:lnTo>
                  <a:lnTo>
                    <a:pt x="115" y="161"/>
                  </a:lnTo>
                  <a:lnTo>
                    <a:pt x="128" y="131"/>
                  </a:lnTo>
                  <a:lnTo>
                    <a:pt x="133" y="90"/>
                  </a:lnTo>
                  <a:lnTo>
                    <a:pt x="133" y="71"/>
                  </a:lnTo>
                  <a:lnTo>
                    <a:pt x="133" y="54"/>
                  </a:lnTo>
                  <a:lnTo>
                    <a:pt x="128" y="35"/>
                  </a:lnTo>
                  <a:lnTo>
                    <a:pt x="128" y="24"/>
                  </a:lnTo>
                  <a:lnTo>
                    <a:pt x="115" y="11"/>
                  </a:lnTo>
                  <a:lnTo>
                    <a:pt x="103" y="5"/>
                  </a:lnTo>
                  <a:lnTo>
                    <a:pt x="92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1"/>
                  </a:lnTo>
                  <a:lnTo>
                    <a:pt x="13" y="24"/>
                  </a:lnTo>
                  <a:lnTo>
                    <a:pt x="7" y="35"/>
                  </a:lnTo>
                  <a:lnTo>
                    <a:pt x="7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7" y="131"/>
                  </a:lnTo>
                  <a:lnTo>
                    <a:pt x="24" y="161"/>
                  </a:lnTo>
                  <a:lnTo>
                    <a:pt x="43" y="174"/>
                  </a:lnTo>
                  <a:lnTo>
                    <a:pt x="67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836"/>
            <p:cNvSpPr>
              <a:spLocks noEditPoints="1"/>
            </p:cNvSpPr>
            <p:nvPr/>
          </p:nvSpPr>
          <p:spPr bwMode="auto">
            <a:xfrm>
              <a:off x="2542" y="2621"/>
              <a:ext cx="42" cy="80"/>
            </a:xfrm>
            <a:custGeom>
              <a:avLst/>
              <a:gdLst>
                <a:gd name="T0" fmla="*/ 20 w 126"/>
                <a:gd name="T1" fmla="*/ 50 h 240"/>
                <a:gd name="T2" fmla="*/ 14 w 126"/>
                <a:gd name="T3" fmla="*/ 48 h 240"/>
                <a:gd name="T4" fmla="*/ 10 w 126"/>
                <a:gd name="T5" fmla="*/ 44 h 240"/>
                <a:gd name="T6" fmla="*/ 10 w 126"/>
                <a:gd name="T7" fmla="*/ 36 h 240"/>
                <a:gd name="T8" fmla="*/ 10 w 126"/>
                <a:gd name="T9" fmla="*/ 30 h 240"/>
                <a:gd name="T10" fmla="*/ 10 w 126"/>
                <a:gd name="T11" fmla="*/ 24 h 240"/>
                <a:gd name="T12" fmla="*/ 10 w 126"/>
                <a:gd name="T13" fmla="*/ 16 h 240"/>
                <a:gd name="T14" fmla="*/ 14 w 126"/>
                <a:gd name="T15" fmla="*/ 10 h 240"/>
                <a:gd name="T16" fmla="*/ 20 w 126"/>
                <a:gd name="T17" fmla="*/ 6 h 240"/>
                <a:gd name="T18" fmla="*/ 26 w 126"/>
                <a:gd name="T19" fmla="*/ 8 h 240"/>
                <a:gd name="T20" fmla="*/ 32 w 126"/>
                <a:gd name="T21" fmla="*/ 14 h 240"/>
                <a:gd name="T22" fmla="*/ 32 w 126"/>
                <a:gd name="T23" fmla="*/ 20 h 240"/>
                <a:gd name="T24" fmla="*/ 32 w 126"/>
                <a:gd name="T25" fmla="*/ 28 h 240"/>
                <a:gd name="T26" fmla="*/ 32 w 126"/>
                <a:gd name="T27" fmla="*/ 38 h 240"/>
                <a:gd name="T28" fmla="*/ 30 w 126"/>
                <a:gd name="T29" fmla="*/ 44 h 240"/>
                <a:gd name="T30" fmla="*/ 26 w 126"/>
                <a:gd name="T31" fmla="*/ 50 h 240"/>
                <a:gd name="T32" fmla="*/ 20 w 126"/>
                <a:gd name="T33" fmla="*/ 50 h 240"/>
                <a:gd name="T34" fmla="*/ 10 w 126"/>
                <a:gd name="T35" fmla="*/ 0 h 240"/>
                <a:gd name="T36" fmla="*/ 0 w 126"/>
                <a:gd name="T37" fmla="*/ 0 h 240"/>
                <a:gd name="T38" fmla="*/ 0 w 126"/>
                <a:gd name="T39" fmla="*/ 80 h 240"/>
                <a:gd name="T40" fmla="*/ 10 w 126"/>
                <a:gd name="T41" fmla="*/ 80 h 240"/>
                <a:gd name="T42" fmla="*/ 10 w 126"/>
                <a:gd name="T43" fmla="*/ 50 h 240"/>
                <a:gd name="T44" fmla="*/ 12 w 126"/>
                <a:gd name="T45" fmla="*/ 54 h 240"/>
                <a:gd name="T46" fmla="*/ 14 w 126"/>
                <a:gd name="T47" fmla="*/ 58 h 240"/>
                <a:gd name="T48" fmla="*/ 18 w 126"/>
                <a:gd name="T49" fmla="*/ 58 h 240"/>
                <a:gd name="T50" fmla="*/ 22 w 126"/>
                <a:gd name="T51" fmla="*/ 60 h 240"/>
                <a:gd name="T52" fmla="*/ 28 w 126"/>
                <a:gd name="T53" fmla="*/ 58 h 240"/>
                <a:gd name="T54" fmla="*/ 34 w 126"/>
                <a:gd name="T55" fmla="*/ 56 h 240"/>
                <a:gd name="T56" fmla="*/ 38 w 126"/>
                <a:gd name="T57" fmla="*/ 52 h 240"/>
                <a:gd name="T58" fmla="*/ 40 w 126"/>
                <a:gd name="T59" fmla="*/ 48 h 240"/>
                <a:gd name="T60" fmla="*/ 40 w 126"/>
                <a:gd name="T61" fmla="*/ 44 h 240"/>
                <a:gd name="T62" fmla="*/ 42 w 126"/>
                <a:gd name="T63" fmla="*/ 38 h 240"/>
                <a:gd name="T64" fmla="*/ 42 w 126"/>
                <a:gd name="T65" fmla="*/ 32 h 240"/>
                <a:gd name="T66" fmla="*/ 42 w 126"/>
                <a:gd name="T67" fmla="*/ 28 h 240"/>
                <a:gd name="T68" fmla="*/ 40 w 126"/>
                <a:gd name="T69" fmla="*/ 12 h 240"/>
                <a:gd name="T70" fmla="*/ 36 w 126"/>
                <a:gd name="T71" fmla="*/ 4 h 240"/>
                <a:gd name="T72" fmla="*/ 30 w 126"/>
                <a:gd name="T73" fmla="*/ 0 h 240"/>
                <a:gd name="T74" fmla="*/ 22 w 126"/>
                <a:gd name="T75" fmla="*/ 0 h 240"/>
                <a:gd name="T76" fmla="*/ 18 w 126"/>
                <a:gd name="T77" fmla="*/ 0 h 240"/>
                <a:gd name="T78" fmla="*/ 14 w 126"/>
                <a:gd name="T79" fmla="*/ 2 h 240"/>
                <a:gd name="T80" fmla="*/ 12 w 126"/>
                <a:gd name="T81" fmla="*/ 4 h 240"/>
                <a:gd name="T82" fmla="*/ 10 w 126"/>
                <a:gd name="T83" fmla="*/ 8 h 240"/>
                <a:gd name="T84" fmla="*/ 10 w 126"/>
                <a:gd name="T85" fmla="*/ 0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40"/>
                <a:gd name="T131" fmla="*/ 126 w 126"/>
                <a:gd name="T132" fmla="*/ 240 h 2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40">
                  <a:moveTo>
                    <a:pt x="60" y="150"/>
                  </a:moveTo>
                  <a:lnTo>
                    <a:pt x="42" y="144"/>
                  </a:lnTo>
                  <a:lnTo>
                    <a:pt x="30" y="131"/>
                  </a:lnTo>
                  <a:lnTo>
                    <a:pt x="30" y="107"/>
                  </a:lnTo>
                  <a:lnTo>
                    <a:pt x="30" y="90"/>
                  </a:lnTo>
                  <a:lnTo>
                    <a:pt x="30" y="71"/>
                  </a:lnTo>
                  <a:lnTo>
                    <a:pt x="30" y="47"/>
                  </a:lnTo>
                  <a:lnTo>
                    <a:pt x="42" y="30"/>
                  </a:lnTo>
                  <a:lnTo>
                    <a:pt x="60" y="17"/>
                  </a:lnTo>
                  <a:lnTo>
                    <a:pt x="77" y="24"/>
                  </a:lnTo>
                  <a:lnTo>
                    <a:pt x="96" y="41"/>
                  </a:lnTo>
                  <a:lnTo>
                    <a:pt x="96" y="60"/>
                  </a:lnTo>
                  <a:lnTo>
                    <a:pt x="96" y="84"/>
                  </a:lnTo>
                  <a:lnTo>
                    <a:pt x="96" y="114"/>
                  </a:lnTo>
                  <a:lnTo>
                    <a:pt x="90" y="131"/>
                  </a:lnTo>
                  <a:lnTo>
                    <a:pt x="77" y="150"/>
                  </a:lnTo>
                  <a:lnTo>
                    <a:pt x="60" y="150"/>
                  </a:lnTo>
                  <a:close/>
                  <a:moveTo>
                    <a:pt x="30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30" y="240"/>
                  </a:lnTo>
                  <a:lnTo>
                    <a:pt x="30" y="150"/>
                  </a:lnTo>
                  <a:lnTo>
                    <a:pt x="36" y="161"/>
                  </a:lnTo>
                  <a:lnTo>
                    <a:pt x="42" y="174"/>
                  </a:lnTo>
                  <a:lnTo>
                    <a:pt x="54" y="174"/>
                  </a:lnTo>
                  <a:lnTo>
                    <a:pt x="66" y="180"/>
                  </a:lnTo>
                  <a:lnTo>
                    <a:pt x="85" y="174"/>
                  </a:lnTo>
                  <a:lnTo>
                    <a:pt x="102" y="168"/>
                  </a:lnTo>
                  <a:lnTo>
                    <a:pt x="115" y="156"/>
                  </a:lnTo>
                  <a:lnTo>
                    <a:pt x="120" y="144"/>
                  </a:lnTo>
                  <a:lnTo>
                    <a:pt x="120" y="131"/>
                  </a:lnTo>
                  <a:lnTo>
                    <a:pt x="126" y="114"/>
                  </a:lnTo>
                  <a:lnTo>
                    <a:pt x="126" y="95"/>
                  </a:lnTo>
                  <a:lnTo>
                    <a:pt x="126" y="84"/>
                  </a:lnTo>
                  <a:lnTo>
                    <a:pt x="120" y="35"/>
                  </a:lnTo>
                  <a:lnTo>
                    <a:pt x="107" y="11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2" y="5"/>
                  </a:lnTo>
                  <a:lnTo>
                    <a:pt x="36" y="11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837"/>
            <p:cNvSpPr>
              <a:spLocks noEditPoints="1"/>
            </p:cNvSpPr>
            <p:nvPr/>
          </p:nvSpPr>
          <p:spPr bwMode="auto">
            <a:xfrm>
              <a:off x="2600" y="2621"/>
              <a:ext cx="40" cy="80"/>
            </a:xfrm>
            <a:custGeom>
              <a:avLst/>
              <a:gdLst>
                <a:gd name="T0" fmla="*/ 18 w 120"/>
                <a:gd name="T1" fmla="*/ 50 h 240"/>
                <a:gd name="T2" fmla="*/ 12 w 120"/>
                <a:gd name="T3" fmla="*/ 48 h 240"/>
                <a:gd name="T4" fmla="*/ 10 w 120"/>
                <a:gd name="T5" fmla="*/ 44 h 240"/>
                <a:gd name="T6" fmla="*/ 8 w 120"/>
                <a:gd name="T7" fmla="*/ 36 h 240"/>
                <a:gd name="T8" fmla="*/ 8 w 120"/>
                <a:gd name="T9" fmla="*/ 30 h 240"/>
                <a:gd name="T10" fmla="*/ 8 w 120"/>
                <a:gd name="T11" fmla="*/ 24 h 240"/>
                <a:gd name="T12" fmla="*/ 10 w 120"/>
                <a:gd name="T13" fmla="*/ 16 h 240"/>
                <a:gd name="T14" fmla="*/ 12 w 120"/>
                <a:gd name="T15" fmla="*/ 10 h 240"/>
                <a:gd name="T16" fmla="*/ 18 w 120"/>
                <a:gd name="T17" fmla="*/ 6 h 240"/>
                <a:gd name="T18" fmla="*/ 26 w 120"/>
                <a:gd name="T19" fmla="*/ 8 h 240"/>
                <a:gd name="T20" fmla="*/ 30 w 120"/>
                <a:gd name="T21" fmla="*/ 14 h 240"/>
                <a:gd name="T22" fmla="*/ 30 w 120"/>
                <a:gd name="T23" fmla="*/ 20 h 240"/>
                <a:gd name="T24" fmla="*/ 30 w 120"/>
                <a:gd name="T25" fmla="*/ 28 h 240"/>
                <a:gd name="T26" fmla="*/ 30 w 120"/>
                <a:gd name="T27" fmla="*/ 38 h 240"/>
                <a:gd name="T28" fmla="*/ 28 w 120"/>
                <a:gd name="T29" fmla="*/ 44 h 240"/>
                <a:gd name="T30" fmla="*/ 24 w 120"/>
                <a:gd name="T31" fmla="*/ 50 h 240"/>
                <a:gd name="T32" fmla="*/ 18 w 120"/>
                <a:gd name="T33" fmla="*/ 50 h 240"/>
                <a:gd name="T34" fmla="*/ 8 w 120"/>
                <a:gd name="T35" fmla="*/ 0 h 240"/>
                <a:gd name="T36" fmla="*/ 0 w 120"/>
                <a:gd name="T37" fmla="*/ 0 h 240"/>
                <a:gd name="T38" fmla="*/ 0 w 120"/>
                <a:gd name="T39" fmla="*/ 80 h 240"/>
                <a:gd name="T40" fmla="*/ 8 w 120"/>
                <a:gd name="T41" fmla="*/ 80 h 240"/>
                <a:gd name="T42" fmla="*/ 8 w 120"/>
                <a:gd name="T43" fmla="*/ 50 h 240"/>
                <a:gd name="T44" fmla="*/ 10 w 120"/>
                <a:gd name="T45" fmla="*/ 54 h 240"/>
                <a:gd name="T46" fmla="*/ 14 w 120"/>
                <a:gd name="T47" fmla="*/ 58 h 240"/>
                <a:gd name="T48" fmla="*/ 18 w 120"/>
                <a:gd name="T49" fmla="*/ 58 h 240"/>
                <a:gd name="T50" fmla="*/ 22 w 120"/>
                <a:gd name="T51" fmla="*/ 60 h 240"/>
                <a:gd name="T52" fmla="*/ 28 w 120"/>
                <a:gd name="T53" fmla="*/ 58 h 240"/>
                <a:gd name="T54" fmla="*/ 32 w 120"/>
                <a:gd name="T55" fmla="*/ 56 h 240"/>
                <a:gd name="T56" fmla="*/ 36 w 120"/>
                <a:gd name="T57" fmla="*/ 52 h 240"/>
                <a:gd name="T58" fmla="*/ 38 w 120"/>
                <a:gd name="T59" fmla="*/ 48 h 240"/>
                <a:gd name="T60" fmla="*/ 40 w 120"/>
                <a:gd name="T61" fmla="*/ 44 h 240"/>
                <a:gd name="T62" fmla="*/ 40 w 120"/>
                <a:gd name="T63" fmla="*/ 38 h 240"/>
                <a:gd name="T64" fmla="*/ 40 w 120"/>
                <a:gd name="T65" fmla="*/ 32 h 240"/>
                <a:gd name="T66" fmla="*/ 40 w 120"/>
                <a:gd name="T67" fmla="*/ 28 h 240"/>
                <a:gd name="T68" fmla="*/ 38 w 120"/>
                <a:gd name="T69" fmla="*/ 12 h 240"/>
                <a:gd name="T70" fmla="*/ 34 w 120"/>
                <a:gd name="T71" fmla="*/ 4 h 240"/>
                <a:gd name="T72" fmla="*/ 28 w 120"/>
                <a:gd name="T73" fmla="*/ 0 h 240"/>
                <a:gd name="T74" fmla="*/ 22 w 120"/>
                <a:gd name="T75" fmla="*/ 0 h 240"/>
                <a:gd name="T76" fmla="*/ 18 w 120"/>
                <a:gd name="T77" fmla="*/ 0 h 240"/>
                <a:gd name="T78" fmla="*/ 14 w 120"/>
                <a:gd name="T79" fmla="*/ 2 h 240"/>
                <a:gd name="T80" fmla="*/ 10 w 120"/>
                <a:gd name="T81" fmla="*/ 4 h 240"/>
                <a:gd name="T82" fmla="*/ 8 w 120"/>
                <a:gd name="T83" fmla="*/ 8 h 240"/>
                <a:gd name="T84" fmla="*/ 8 w 120"/>
                <a:gd name="T85" fmla="*/ 0 h 24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240"/>
                <a:gd name="T131" fmla="*/ 120 w 120"/>
                <a:gd name="T132" fmla="*/ 240 h 240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240">
                  <a:moveTo>
                    <a:pt x="54" y="150"/>
                  </a:moveTo>
                  <a:lnTo>
                    <a:pt x="36" y="144"/>
                  </a:lnTo>
                  <a:lnTo>
                    <a:pt x="30" y="131"/>
                  </a:lnTo>
                  <a:lnTo>
                    <a:pt x="24" y="107"/>
                  </a:lnTo>
                  <a:lnTo>
                    <a:pt x="24" y="90"/>
                  </a:lnTo>
                  <a:lnTo>
                    <a:pt x="24" y="71"/>
                  </a:lnTo>
                  <a:lnTo>
                    <a:pt x="30" y="47"/>
                  </a:lnTo>
                  <a:lnTo>
                    <a:pt x="36" y="30"/>
                  </a:lnTo>
                  <a:lnTo>
                    <a:pt x="54" y="17"/>
                  </a:lnTo>
                  <a:lnTo>
                    <a:pt x="77" y="24"/>
                  </a:lnTo>
                  <a:lnTo>
                    <a:pt x="90" y="41"/>
                  </a:lnTo>
                  <a:lnTo>
                    <a:pt x="90" y="60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84" y="131"/>
                  </a:lnTo>
                  <a:lnTo>
                    <a:pt x="71" y="150"/>
                  </a:lnTo>
                  <a:lnTo>
                    <a:pt x="54" y="150"/>
                  </a:lnTo>
                  <a:close/>
                  <a:moveTo>
                    <a:pt x="24" y="0"/>
                  </a:moveTo>
                  <a:lnTo>
                    <a:pt x="0" y="0"/>
                  </a:lnTo>
                  <a:lnTo>
                    <a:pt x="0" y="240"/>
                  </a:lnTo>
                  <a:lnTo>
                    <a:pt x="24" y="240"/>
                  </a:lnTo>
                  <a:lnTo>
                    <a:pt x="24" y="150"/>
                  </a:lnTo>
                  <a:lnTo>
                    <a:pt x="30" y="161"/>
                  </a:lnTo>
                  <a:lnTo>
                    <a:pt x="41" y="174"/>
                  </a:lnTo>
                  <a:lnTo>
                    <a:pt x="54" y="174"/>
                  </a:lnTo>
                  <a:lnTo>
                    <a:pt x="66" y="180"/>
                  </a:lnTo>
                  <a:lnTo>
                    <a:pt x="84" y="174"/>
                  </a:lnTo>
                  <a:lnTo>
                    <a:pt x="96" y="168"/>
                  </a:lnTo>
                  <a:lnTo>
                    <a:pt x="107" y="156"/>
                  </a:lnTo>
                  <a:lnTo>
                    <a:pt x="114" y="144"/>
                  </a:lnTo>
                  <a:lnTo>
                    <a:pt x="120" y="131"/>
                  </a:lnTo>
                  <a:lnTo>
                    <a:pt x="120" y="114"/>
                  </a:lnTo>
                  <a:lnTo>
                    <a:pt x="120" y="95"/>
                  </a:lnTo>
                  <a:lnTo>
                    <a:pt x="120" y="84"/>
                  </a:lnTo>
                  <a:lnTo>
                    <a:pt x="114" y="35"/>
                  </a:lnTo>
                  <a:lnTo>
                    <a:pt x="102" y="11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5"/>
                  </a:lnTo>
                  <a:lnTo>
                    <a:pt x="30" y="11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838"/>
            <p:cNvSpPr>
              <a:spLocks noEditPoints="1"/>
            </p:cNvSpPr>
            <p:nvPr/>
          </p:nvSpPr>
          <p:spPr bwMode="auto">
            <a:xfrm>
              <a:off x="2654" y="2621"/>
              <a:ext cx="43" cy="60"/>
            </a:xfrm>
            <a:custGeom>
              <a:avLst/>
              <a:gdLst>
                <a:gd name="T0" fmla="*/ 10 w 127"/>
                <a:gd name="T1" fmla="*/ 24 h 180"/>
                <a:gd name="T2" fmla="*/ 13 w 127"/>
                <a:gd name="T3" fmla="*/ 14 h 180"/>
                <a:gd name="T4" fmla="*/ 15 w 127"/>
                <a:gd name="T5" fmla="*/ 10 h 180"/>
                <a:gd name="T6" fmla="*/ 18 w 127"/>
                <a:gd name="T7" fmla="*/ 8 h 180"/>
                <a:gd name="T8" fmla="*/ 23 w 127"/>
                <a:gd name="T9" fmla="*/ 6 h 180"/>
                <a:gd name="T10" fmla="*/ 27 w 127"/>
                <a:gd name="T11" fmla="*/ 8 h 180"/>
                <a:gd name="T12" fmla="*/ 30 w 127"/>
                <a:gd name="T13" fmla="*/ 10 h 180"/>
                <a:gd name="T14" fmla="*/ 33 w 127"/>
                <a:gd name="T15" fmla="*/ 14 h 180"/>
                <a:gd name="T16" fmla="*/ 33 w 127"/>
                <a:gd name="T17" fmla="*/ 24 h 180"/>
                <a:gd name="T18" fmla="*/ 10 w 127"/>
                <a:gd name="T19" fmla="*/ 24 h 180"/>
                <a:gd name="T20" fmla="*/ 43 w 127"/>
                <a:gd name="T21" fmla="*/ 32 h 180"/>
                <a:gd name="T22" fmla="*/ 43 w 127"/>
                <a:gd name="T23" fmla="*/ 26 h 180"/>
                <a:gd name="T24" fmla="*/ 41 w 127"/>
                <a:gd name="T25" fmla="*/ 14 h 180"/>
                <a:gd name="T26" fmla="*/ 39 w 127"/>
                <a:gd name="T27" fmla="*/ 6 h 180"/>
                <a:gd name="T28" fmla="*/ 33 w 127"/>
                <a:gd name="T29" fmla="*/ 2 h 180"/>
                <a:gd name="T30" fmla="*/ 23 w 127"/>
                <a:gd name="T31" fmla="*/ 0 h 180"/>
                <a:gd name="T32" fmla="*/ 17 w 127"/>
                <a:gd name="T33" fmla="*/ 0 h 180"/>
                <a:gd name="T34" fmla="*/ 10 w 127"/>
                <a:gd name="T35" fmla="*/ 2 h 180"/>
                <a:gd name="T36" fmla="*/ 6 w 127"/>
                <a:gd name="T37" fmla="*/ 4 h 180"/>
                <a:gd name="T38" fmla="*/ 4 w 127"/>
                <a:gd name="T39" fmla="*/ 8 h 180"/>
                <a:gd name="T40" fmla="*/ 2 w 127"/>
                <a:gd name="T41" fmla="*/ 12 h 180"/>
                <a:gd name="T42" fmla="*/ 2 w 127"/>
                <a:gd name="T43" fmla="*/ 18 h 180"/>
                <a:gd name="T44" fmla="*/ 0 w 127"/>
                <a:gd name="T45" fmla="*/ 24 h 180"/>
                <a:gd name="T46" fmla="*/ 0 w 127"/>
                <a:gd name="T47" fmla="*/ 30 h 180"/>
                <a:gd name="T48" fmla="*/ 2 w 127"/>
                <a:gd name="T49" fmla="*/ 44 h 180"/>
                <a:gd name="T50" fmla="*/ 6 w 127"/>
                <a:gd name="T51" fmla="*/ 54 h 180"/>
                <a:gd name="T52" fmla="*/ 15 w 127"/>
                <a:gd name="T53" fmla="*/ 58 h 180"/>
                <a:gd name="T54" fmla="*/ 23 w 127"/>
                <a:gd name="T55" fmla="*/ 60 h 180"/>
                <a:gd name="T56" fmla="*/ 30 w 127"/>
                <a:gd name="T57" fmla="*/ 58 h 180"/>
                <a:gd name="T58" fmla="*/ 37 w 127"/>
                <a:gd name="T59" fmla="*/ 54 h 180"/>
                <a:gd name="T60" fmla="*/ 41 w 127"/>
                <a:gd name="T61" fmla="*/ 48 h 180"/>
                <a:gd name="T62" fmla="*/ 43 w 127"/>
                <a:gd name="T63" fmla="*/ 40 h 180"/>
                <a:gd name="T64" fmla="*/ 33 w 127"/>
                <a:gd name="T65" fmla="*/ 40 h 180"/>
                <a:gd name="T66" fmla="*/ 30 w 127"/>
                <a:gd name="T67" fmla="*/ 44 h 180"/>
                <a:gd name="T68" fmla="*/ 28 w 127"/>
                <a:gd name="T69" fmla="*/ 48 h 180"/>
                <a:gd name="T70" fmla="*/ 27 w 127"/>
                <a:gd name="T71" fmla="*/ 50 h 180"/>
                <a:gd name="T72" fmla="*/ 23 w 127"/>
                <a:gd name="T73" fmla="*/ 50 h 180"/>
                <a:gd name="T74" fmla="*/ 17 w 127"/>
                <a:gd name="T75" fmla="*/ 50 h 180"/>
                <a:gd name="T76" fmla="*/ 15 w 127"/>
                <a:gd name="T77" fmla="*/ 46 h 180"/>
                <a:gd name="T78" fmla="*/ 13 w 127"/>
                <a:gd name="T79" fmla="*/ 42 h 180"/>
                <a:gd name="T80" fmla="*/ 10 w 127"/>
                <a:gd name="T81" fmla="*/ 32 h 180"/>
                <a:gd name="T82" fmla="*/ 43 w 127"/>
                <a:gd name="T83" fmla="*/ 32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0"/>
                <a:gd name="T128" fmla="*/ 127 w 127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0">
                  <a:moveTo>
                    <a:pt x="30" y="71"/>
                  </a:moveTo>
                  <a:lnTo>
                    <a:pt x="37" y="41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7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7" y="41"/>
                  </a:lnTo>
                  <a:lnTo>
                    <a:pt x="97" y="71"/>
                  </a:lnTo>
                  <a:lnTo>
                    <a:pt x="30" y="71"/>
                  </a:lnTo>
                  <a:close/>
                  <a:moveTo>
                    <a:pt x="127" y="95"/>
                  </a:moveTo>
                  <a:lnTo>
                    <a:pt x="127" y="77"/>
                  </a:lnTo>
                  <a:lnTo>
                    <a:pt x="120" y="41"/>
                  </a:lnTo>
                  <a:lnTo>
                    <a:pt x="114" y="17"/>
                  </a:lnTo>
                  <a:lnTo>
                    <a:pt x="97" y="5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8" y="11"/>
                  </a:lnTo>
                  <a:lnTo>
                    <a:pt x="13" y="24"/>
                  </a:lnTo>
                  <a:lnTo>
                    <a:pt x="7" y="35"/>
                  </a:lnTo>
                  <a:lnTo>
                    <a:pt x="7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7" y="131"/>
                  </a:lnTo>
                  <a:lnTo>
                    <a:pt x="18" y="161"/>
                  </a:lnTo>
                  <a:lnTo>
                    <a:pt x="43" y="174"/>
                  </a:lnTo>
                  <a:lnTo>
                    <a:pt x="67" y="180"/>
                  </a:lnTo>
                  <a:lnTo>
                    <a:pt x="90" y="174"/>
                  </a:lnTo>
                  <a:lnTo>
                    <a:pt x="109" y="161"/>
                  </a:lnTo>
                  <a:lnTo>
                    <a:pt x="120" y="144"/>
                  </a:lnTo>
                  <a:lnTo>
                    <a:pt x="127" y="120"/>
                  </a:lnTo>
                  <a:lnTo>
                    <a:pt x="97" y="120"/>
                  </a:lnTo>
                  <a:lnTo>
                    <a:pt x="90" y="131"/>
                  </a:lnTo>
                  <a:lnTo>
                    <a:pt x="84" y="144"/>
                  </a:lnTo>
                  <a:lnTo>
                    <a:pt x="79" y="150"/>
                  </a:lnTo>
                  <a:lnTo>
                    <a:pt x="67" y="150"/>
                  </a:lnTo>
                  <a:lnTo>
                    <a:pt x="49" y="150"/>
                  </a:lnTo>
                  <a:lnTo>
                    <a:pt x="43" y="138"/>
                  </a:lnTo>
                  <a:lnTo>
                    <a:pt x="37" y="126"/>
                  </a:lnTo>
                  <a:lnTo>
                    <a:pt x="30" y="95"/>
                  </a:lnTo>
                  <a:lnTo>
                    <a:pt x="127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839"/>
            <p:cNvSpPr>
              <a:spLocks/>
            </p:cNvSpPr>
            <p:nvPr/>
          </p:nvSpPr>
          <p:spPr bwMode="auto">
            <a:xfrm>
              <a:off x="2713" y="2621"/>
              <a:ext cx="28" cy="58"/>
            </a:xfrm>
            <a:custGeom>
              <a:avLst/>
              <a:gdLst>
                <a:gd name="T0" fmla="*/ 10 w 84"/>
                <a:gd name="T1" fmla="*/ 0 h 174"/>
                <a:gd name="T2" fmla="*/ 0 w 84"/>
                <a:gd name="T3" fmla="*/ 0 h 174"/>
                <a:gd name="T4" fmla="*/ 0 w 84"/>
                <a:gd name="T5" fmla="*/ 58 h 174"/>
                <a:gd name="T6" fmla="*/ 10 w 84"/>
                <a:gd name="T7" fmla="*/ 58 h 174"/>
                <a:gd name="T8" fmla="*/ 10 w 84"/>
                <a:gd name="T9" fmla="*/ 24 h 174"/>
                <a:gd name="T10" fmla="*/ 10 w 84"/>
                <a:gd name="T11" fmla="*/ 18 h 174"/>
                <a:gd name="T12" fmla="*/ 12 w 84"/>
                <a:gd name="T13" fmla="*/ 12 h 174"/>
                <a:gd name="T14" fmla="*/ 16 w 84"/>
                <a:gd name="T15" fmla="*/ 10 h 174"/>
                <a:gd name="T16" fmla="*/ 22 w 84"/>
                <a:gd name="T17" fmla="*/ 8 h 174"/>
                <a:gd name="T18" fmla="*/ 24 w 84"/>
                <a:gd name="T19" fmla="*/ 8 h 174"/>
                <a:gd name="T20" fmla="*/ 26 w 84"/>
                <a:gd name="T21" fmla="*/ 8 h 174"/>
                <a:gd name="T22" fmla="*/ 28 w 84"/>
                <a:gd name="T23" fmla="*/ 8 h 174"/>
                <a:gd name="T24" fmla="*/ 28 w 84"/>
                <a:gd name="T25" fmla="*/ 0 h 174"/>
                <a:gd name="T26" fmla="*/ 22 w 84"/>
                <a:gd name="T27" fmla="*/ 0 h 174"/>
                <a:gd name="T28" fmla="*/ 16 w 84"/>
                <a:gd name="T29" fmla="*/ 0 h 174"/>
                <a:gd name="T30" fmla="*/ 14 w 84"/>
                <a:gd name="T31" fmla="*/ 4 h 174"/>
                <a:gd name="T32" fmla="*/ 10 w 84"/>
                <a:gd name="T33" fmla="*/ 8 h 174"/>
                <a:gd name="T34" fmla="*/ 10 w 84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"/>
                <a:gd name="T55" fmla="*/ 0 h 174"/>
                <a:gd name="T56" fmla="*/ 84 w 84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" h="174">
                  <a:moveTo>
                    <a:pt x="30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7" y="35"/>
                  </a:lnTo>
                  <a:lnTo>
                    <a:pt x="48" y="30"/>
                  </a:lnTo>
                  <a:lnTo>
                    <a:pt x="67" y="24"/>
                  </a:lnTo>
                  <a:lnTo>
                    <a:pt x="73" y="24"/>
                  </a:lnTo>
                  <a:lnTo>
                    <a:pt x="78" y="24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43" y="11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840"/>
            <p:cNvSpPr>
              <a:spLocks/>
            </p:cNvSpPr>
            <p:nvPr/>
          </p:nvSpPr>
          <p:spPr bwMode="auto">
            <a:xfrm>
              <a:off x="1060" y="1572"/>
              <a:ext cx="76" cy="82"/>
            </a:xfrm>
            <a:custGeom>
              <a:avLst/>
              <a:gdLst>
                <a:gd name="T0" fmla="*/ 10 w 229"/>
                <a:gd name="T1" fmla="*/ 10 h 246"/>
                <a:gd name="T2" fmla="*/ 32 w 229"/>
                <a:gd name="T3" fmla="*/ 82 h 246"/>
                <a:gd name="T4" fmla="*/ 42 w 229"/>
                <a:gd name="T5" fmla="*/ 82 h 246"/>
                <a:gd name="T6" fmla="*/ 66 w 229"/>
                <a:gd name="T7" fmla="*/ 10 h 246"/>
                <a:gd name="T8" fmla="*/ 66 w 229"/>
                <a:gd name="T9" fmla="*/ 82 h 246"/>
                <a:gd name="T10" fmla="*/ 76 w 229"/>
                <a:gd name="T11" fmla="*/ 82 h 246"/>
                <a:gd name="T12" fmla="*/ 76 w 229"/>
                <a:gd name="T13" fmla="*/ 0 h 246"/>
                <a:gd name="T14" fmla="*/ 58 w 229"/>
                <a:gd name="T15" fmla="*/ 0 h 246"/>
                <a:gd name="T16" fmla="*/ 38 w 229"/>
                <a:gd name="T17" fmla="*/ 68 h 246"/>
                <a:gd name="T18" fmla="*/ 18 w 229"/>
                <a:gd name="T19" fmla="*/ 0 h 246"/>
                <a:gd name="T20" fmla="*/ 0 w 229"/>
                <a:gd name="T21" fmla="*/ 0 h 246"/>
                <a:gd name="T22" fmla="*/ 0 w 229"/>
                <a:gd name="T23" fmla="*/ 82 h 246"/>
                <a:gd name="T24" fmla="*/ 10 w 229"/>
                <a:gd name="T25" fmla="*/ 82 h 246"/>
                <a:gd name="T26" fmla="*/ 10 w 229"/>
                <a:gd name="T27" fmla="*/ 10 h 24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9"/>
                <a:gd name="T43" fmla="*/ 0 h 246"/>
                <a:gd name="T44" fmla="*/ 229 w 229"/>
                <a:gd name="T45" fmla="*/ 246 h 24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9" h="246">
                  <a:moveTo>
                    <a:pt x="30" y="30"/>
                  </a:moveTo>
                  <a:lnTo>
                    <a:pt x="96" y="246"/>
                  </a:lnTo>
                  <a:lnTo>
                    <a:pt x="126" y="246"/>
                  </a:lnTo>
                  <a:lnTo>
                    <a:pt x="199" y="30"/>
                  </a:lnTo>
                  <a:lnTo>
                    <a:pt x="199" y="246"/>
                  </a:lnTo>
                  <a:lnTo>
                    <a:pt x="229" y="246"/>
                  </a:lnTo>
                  <a:lnTo>
                    <a:pt x="229" y="0"/>
                  </a:lnTo>
                  <a:lnTo>
                    <a:pt x="175" y="0"/>
                  </a:lnTo>
                  <a:lnTo>
                    <a:pt x="115" y="204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5" name="Freeform 841"/>
            <p:cNvSpPr>
              <a:spLocks noEditPoints="1"/>
            </p:cNvSpPr>
            <p:nvPr/>
          </p:nvSpPr>
          <p:spPr bwMode="auto">
            <a:xfrm>
              <a:off x="1150" y="1596"/>
              <a:ext cx="45" cy="60"/>
            </a:xfrm>
            <a:custGeom>
              <a:avLst/>
              <a:gdLst>
                <a:gd name="T0" fmla="*/ 23 w 133"/>
                <a:gd name="T1" fmla="*/ 52 h 180"/>
                <a:gd name="T2" fmla="*/ 17 w 133"/>
                <a:gd name="T3" fmla="*/ 50 h 180"/>
                <a:gd name="T4" fmla="*/ 12 w 133"/>
                <a:gd name="T5" fmla="*/ 46 h 180"/>
                <a:gd name="T6" fmla="*/ 10 w 133"/>
                <a:gd name="T7" fmla="*/ 36 h 180"/>
                <a:gd name="T8" fmla="*/ 10 w 133"/>
                <a:gd name="T9" fmla="*/ 26 h 180"/>
                <a:gd name="T10" fmla="*/ 12 w 133"/>
                <a:gd name="T11" fmla="*/ 16 h 180"/>
                <a:gd name="T12" fmla="*/ 15 w 133"/>
                <a:gd name="T13" fmla="*/ 10 h 180"/>
                <a:gd name="T14" fmla="*/ 18 w 133"/>
                <a:gd name="T15" fmla="*/ 8 h 180"/>
                <a:gd name="T16" fmla="*/ 23 w 133"/>
                <a:gd name="T17" fmla="*/ 6 h 180"/>
                <a:gd name="T18" fmla="*/ 28 w 133"/>
                <a:gd name="T19" fmla="*/ 8 h 180"/>
                <a:gd name="T20" fmla="*/ 33 w 133"/>
                <a:gd name="T21" fmla="*/ 10 h 180"/>
                <a:gd name="T22" fmla="*/ 35 w 133"/>
                <a:gd name="T23" fmla="*/ 16 h 180"/>
                <a:gd name="T24" fmla="*/ 37 w 133"/>
                <a:gd name="T25" fmla="*/ 26 h 180"/>
                <a:gd name="T26" fmla="*/ 35 w 133"/>
                <a:gd name="T27" fmla="*/ 36 h 180"/>
                <a:gd name="T28" fmla="*/ 33 w 133"/>
                <a:gd name="T29" fmla="*/ 46 h 180"/>
                <a:gd name="T30" fmla="*/ 30 w 133"/>
                <a:gd name="T31" fmla="*/ 50 h 180"/>
                <a:gd name="T32" fmla="*/ 23 w 133"/>
                <a:gd name="T33" fmla="*/ 52 h 180"/>
                <a:gd name="T34" fmla="*/ 23 w 133"/>
                <a:gd name="T35" fmla="*/ 60 h 180"/>
                <a:gd name="T36" fmla="*/ 33 w 133"/>
                <a:gd name="T37" fmla="*/ 58 h 180"/>
                <a:gd name="T38" fmla="*/ 39 w 133"/>
                <a:gd name="T39" fmla="*/ 54 h 180"/>
                <a:gd name="T40" fmla="*/ 43 w 133"/>
                <a:gd name="T41" fmla="*/ 46 h 180"/>
                <a:gd name="T42" fmla="*/ 45 w 133"/>
                <a:gd name="T43" fmla="*/ 30 h 180"/>
                <a:gd name="T44" fmla="*/ 45 w 133"/>
                <a:gd name="T45" fmla="*/ 24 h 180"/>
                <a:gd name="T46" fmla="*/ 45 w 133"/>
                <a:gd name="T47" fmla="*/ 18 h 180"/>
                <a:gd name="T48" fmla="*/ 43 w 133"/>
                <a:gd name="T49" fmla="*/ 12 h 180"/>
                <a:gd name="T50" fmla="*/ 43 w 133"/>
                <a:gd name="T51" fmla="*/ 8 h 180"/>
                <a:gd name="T52" fmla="*/ 39 w 133"/>
                <a:gd name="T53" fmla="*/ 4 h 180"/>
                <a:gd name="T54" fmla="*/ 35 w 133"/>
                <a:gd name="T55" fmla="*/ 2 h 180"/>
                <a:gd name="T56" fmla="*/ 30 w 133"/>
                <a:gd name="T57" fmla="*/ 0 h 180"/>
                <a:gd name="T58" fmla="*/ 23 w 133"/>
                <a:gd name="T59" fmla="*/ 0 h 180"/>
                <a:gd name="T60" fmla="*/ 17 w 133"/>
                <a:gd name="T61" fmla="*/ 0 h 180"/>
                <a:gd name="T62" fmla="*/ 10 w 133"/>
                <a:gd name="T63" fmla="*/ 2 h 180"/>
                <a:gd name="T64" fmla="*/ 6 w 133"/>
                <a:gd name="T65" fmla="*/ 4 h 180"/>
                <a:gd name="T66" fmla="*/ 4 w 133"/>
                <a:gd name="T67" fmla="*/ 8 h 180"/>
                <a:gd name="T68" fmla="*/ 2 w 133"/>
                <a:gd name="T69" fmla="*/ 12 h 180"/>
                <a:gd name="T70" fmla="*/ 2 w 133"/>
                <a:gd name="T71" fmla="*/ 18 h 180"/>
                <a:gd name="T72" fmla="*/ 0 w 133"/>
                <a:gd name="T73" fmla="*/ 24 h 180"/>
                <a:gd name="T74" fmla="*/ 0 w 133"/>
                <a:gd name="T75" fmla="*/ 30 h 180"/>
                <a:gd name="T76" fmla="*/ 2 w 133"/>
                <a:gd name="T77" fmla="*/ 46 h 180"/>
                <a:gd name="T78" fmla="*/ 8 w 133"/>
                <a:gd name="T79" fmla="*/ 54 h 180"/>
                <a:gd name="T80" fmla="*/ 15 w 133"/>
                <a:gd name="T81" fmla="*/ 58 h 180"/>
                <a:gd name="T82" fmla="*/ 23 w 133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7" y="157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6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9"/>
                  </a:lnTo>
                  <a:lnTo>
                    <a:pt x="84" y="24"/>
                  </a:lnTo>
                  <a:lnTo>
                    <a:pt x="97" y="30"/>
                  </a:lnTo>
                  <a:lnTo>
                    <a:pt x="103" y="49"/>
                  </a:lnTo>
                  <a:lnTo>
                    <a:pt x="109" y="79"/>
                  </a:lnTo>
                  <a:lnTo>
                    <a:pt x="103" y="109"/>
                  </a:lnTo>
                  <a:lnTo>
                    <a:pt x="97" y="139"/>
                  </a:lnTo>
                  <a:lnTo>
                    <a:pt x="90" y="150"/>
                  </a:lnTo>
                  <a:lnTo>
                    <a:pt x="67" y="157"/>
                  </a:lnTo>
                  <a:close/>
                  <a:moveTo>
                    <a:pt x="67" y="180"/>
                  </a:moveTo>
                  <a:lnTo>
                    <a:pt x="97" y="175"/>
                  </a:lnTo>
                  <a:lnTo>
                    <a:pt x="114" y="163"/>
                  </a:lnTo>
                  <a:lnTo>
                    <a:pt x="127" y="139"/>
                  </a:lnTo>
                  <a:lnTo>
                    <a:pt x="133" y="90"/>
                  </a:lnTo>
                  <a:lnTo>
                    <a:pt x="133" y="73"/>
                  </a:lnTo>
                  <a:lnTo>
                    <a:pt x="133" y="54"/>
                  </a:lnTo>
                  <a:lnTo>
                    <a:pt x="127" y="36"/>
                  </a:lnTo>
                  <a:lnTo>
                    <a:pt x="127" y="24"/>
                  </a:lnTo>
                  <a:lnTo>
                    <a:pt x="114" y="13"/>
                  </a:lnTo>
                  <a:lnTo>
                    <a:pt x="103" y="6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6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7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6" name="Freeform 842"/>
            <p:cNvSpPr>
              <a:spLocks/>
            </p:cNvSpPr>
            <p:nvPr/>
          </p:nvSpPr>
          <p:spPr bwMode="auto">
            <a:xfrm>
              <a:off x="1209" y="1596"/>
              <a:ext cx="42" cy="58"/>
            </a:xfrm>
            <a:custGeom>
              <a:avLst/>
              <a:gdLst>
                <a:gd name="T0" fmla="*/ 42 w 127"/>
                <a:gd name="T1" fmla="*/ 58 h 175"/>
                <a:gd name="T2" fmla="*/ 42 w 127"/>
                <a:gd name="T3" fmla="*/ 18 h 175"/>
                <a:gd name="T4" fmla="*/ 42 w 127"/>
                <a:gd name="T5" fmla="*/ 10 h 175"/>
                <a:gd name="T6" fmla="*/ 40 w 127"/>
                <a:gd name="T7" fmla="*/ 4 h 175"/>
                <a:gd name="T8" fmla="*/ 34 w 127"/>
                <a:gd name="T9" fmla="*/ 0 h 175"/>
                <a:gd name="T10" fmla="*/ 26 w 127"/>
                <a:gd name="T11" fmla="*/ 0 h 175"/>
                <a:gd name="T12" fmla="*/ 22 w 127"/>
                <a:gd name="T13" fmla="*/ 0 h 175"/>
                <a:gd name="T14" fmla="*/ 18 w 127"/>
                <a:gd name="T15" fmla="*/ 2 h 175"/>
                <a:gd name="T16" fmla="*/ 14 w 127"/>
                <a:gd name="T17" fmla="*/ 4 h 175"/>
                <a:gd name="T18" fmla="*/ 12 w 127"/>
                <a:gd name="T19" fmla="*/ 8 h 175"/>
                <a:gd name="T20" fmla="*/ 10 w 127"/>
                <a:gd name="T21" fmla="*/ 8 h 175"/>
                <a:gd name="T22" fmla="*/ 10 w 127"/>
                <a:gd name="T23" fmla="*/ 0 h 175"/>
                <a:gd name="T24" fmla="*/ 0 w 127"/>
                <a:gd name="T25" fmla="*/ 0 h 175"/>
                <a:gd name="T26" fmla="*/ 2 w 127"/>
                <a:gd name="T27" fmla="*/ 4 h 175"/>
                <a:gd name="T28" fmla="*/ 2 w 127"/>
                <a:gd name="T29" fmla="*/ 6 h 175"/>
                <a:gd name="T30" fmla="*/ 2 w 127"/>
                <a:gd name="T31" fmla="*/ 10 h 175"/>
                <a:gd name="T32" fmla="*/ 2 w 127"/>
                <a:gd name="T33" fmla="*/ 12 h 175"/>
                <a:gd name="T34" fmla="*/ 2 w 127"/>
                <a:gd name="T35" fmla="*/ 58 h 175"/>
                <a:gd name="T36" fmla="*/ 10 w 127"/>
                <a:gd name="T37" fmla="*/ 58 h 175"/>
                <a:gd name="T38" fmla="*/ 10 w 127"/>
                <a:gd name="T39" fmla="*/ 24 h 175"/>
                <a:gd name="T40" fmla="*/ 10 w 127"/>
                <a:gd name="T41" fmla="*/ 18 h 175"/>
                <a:gd name="T42" fmla="*/ 12 w 127"/>
                <a:gd name="T43" fmla="*/ 12 h 175"/>
                <a:gd name="T44" fmla="*/ 16 w 127"/>
                <a:gd name="T45" fmla="*/ 8 h 175"/>
                <a:gd name="T46" fmla="*/ 22 w 127"/>
                <a:gd name="T47" fmla="*/ 6 h 175"/>
                <a:gd name="T48" fmla="*/ 26 w 127"/>
                <a:gd name="T49" fmla="*/ 8 h 175"/>
                <a:gd name="T50" fmla="*/ 30 w 127"/>
                <a:gd name="T51" fmla="*/ 10 h 175"/>
                <a:gd name="T52" fmla="*/ 32 w 127"/>
                <a:gd name="T53" fmla="*/ 14 h 175"/>
                <a:gd name="T54" fmla="*/ 32 w 127"/>
                <a:gd name="T55" fmla="*/ 18 h 175"/>
                <a:gd name="T56" fmla="*/ 32 w 127"/>
                <a:gd name="T57" fmla="*/ 58 h 175"/>
                <a:gd name="T58" fmla="*/ 42 w 127"/>
                <a:gd name="T59" fmla="*/ 58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7"/>
                <a:gd name="T91" fmla="*/ 0 h 175"/>
                <a:gd name="T92" fmla="*/ 127 w 127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7" h="175">
                  <a:moveTo>
                    <a:pt x="127" y="175"/>
                  </a:moveTo>
                  <a:lnTo>
                    <a:pt x="127" y="54"/>
                  </a:lnTo>
                  <a:lnTo>
                    <a:pt x="127" y="30"/>
                  </a:lnTo>
                  <a:lnTo>
                    <a:pt x="120" y="13"/>
                  </a:lnTo>
                  <a:lnTo>
                    <a:pt x="103" y="0"/>
                  </a:lnTo>
                  <a:lnTo>
                    <a:pt x="78" y="0"/>
                  </a:lnTo>
                  <a:lnTo>
                    <a:pt x="67" y="0"/>
                  </a:lnTo>
                  <a:lnTo>
                    <a:pt x="54" y="6"/>
                  </a:lnTo>
                  <a:lnTo>
                    <a:pt x="43" y="13"/>
                  </a:lnTo>
                  <a:lnTo>
                    <a:pt x="37" y="24"/>
                  </a:lnTo>
                  <a:lnTo>
                    <a:pt x="30" y="24"/>
                  </a:lnTo>
                  <a:lnTo>
                    <a:pt x="30" y="0"/>
                  </a:lnTo>
                  <a:lnTo>
                    <a:pt x="0" y="0"/>
                  </a:lnTo>
                  <a:lnTo>
                    <a:pt x="7" y="13"/>
                  </a:lnTo>
                  <a:lnTo>
                    <a:pt x="7" y="19"/>
                  </a:lnTo>
                  <a:lnTo>
                    <a:pt x="7" y="30"/>
                  </a:lnTo>
                  <a:lnTo>
                    <a:pt x="7" y="36"/>
                  </a:lnTo>
                  <a:lnTo>
                    <a:pt x="7" y="175"/>
                  </a:lnTo>
                  <a:lnTo>
                    <a:pt x="30" y="175"/>
                  </a:lnTo>
                  <a:lnTo>
                    <a:pt x="30" y="73"/>
                  </a:lnTo>
                  <a:lnTo>
                    <a:pt x="30" y="54"/>
                  </a:lnTo>
                  <a:lnTo>
                    <a:pt x="37" y="36"/>
                  </a:lnTo>
                  <a:lnTo>
                    <a:pt x="48" y="24"/>
                  </a:lnTo>
                  <a:lnTo>
                    <a:pt x="67" y="19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7" y="43"/>
                  </a:lnTo>
                  <a:lnTo>
                    <a:pt x="97" y="54"/>
                  </a:lnTo>
                  <a:lnTo>
                    <a:pt x="97" y="175"/>
                  </a:lnTo>
                  <a:lnTo>
                    <a:pt x="127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7" name="Freeform 843"/>
            <p:cNvSpPr>
              <a:spLocks noEditPoints="1"/>
            </p:cNvSpPr>
            <p:nvPr/>
          </p:nvSpPr>
          <p:spPr bwMode="auto">
            <a:xfrm>
              <a:off x="1265" y="1596"/>
              <a:ext cx="44" cy="60"/>
            </a:xfrm>
            <a:custGeom>
              <a:avLst/>
              <a:gdLst>
                <a:gd name="T0" fmla="*/ 22 w 133"/>
                <a:gd name="T1" fmla="*/ 52 h 180"/>
                <a:gd name="T2" fmla="*/ 16 w 133"/>
                <a:gd name="T3" fmla="*/ 50 h 180"/>
                <a:gd name="T4" fmla="*/ 12 w 133"/>
                <a:gd name="T5" fmla="*/ 46 h 180"/>
                <a:gd name="T6" fmla="*/ 10 w 133"/>
                <a:gd name="T7" fmla="*/ 36 h 180"/>
                <a:gd name="T8" fmla="*/ 10 w 133"/>
                <a:gd name="T9" fmla="*/ 26 h 180"/>
                <a:gd name="T10" fmla="*/ 12 w 133"/>
                <a:gd name="T11" fmla="*/ 16 h 180"/>
                <a:gd name="T12" fmla="*/ 14 w 133"/>
                <a:gd name="T13" fmla="*/ 10 h 180"/>
                <a:gd name="T14" fmla="*/ 18 w 133"/>
                <a:gd name="T15" fmla="*/ 8 h 180"/>
                <a:gd name="T16" fmla="*/ 22 w 133"/>
                <a:gd name="T17" fmla="*/ 6 h 180"/>
                <a:gd name="T18" fmla="*/ 28 w 133"/>
                <a:gd name="T19" fmla="*/ 8 h 180"/>
                <a:gd name="T20" fmla="*/ 32 w 133"/>
                <a:gd name="T21" fmla="*/ 10 h 180"/>
                <a:gd name="T22" fmla="*/ 34 w 133"/>
                <a:gd name="T23" fmla="*/ 16 h 180"/>
                <a:gd name="T24" fmla="*/ 34 w 133"/>
                <a:gd name="T25" fmla="*/ 26 h 180"/>
                <a:gd name="T26" fmla="*/ 34 w 133"/>
                <a:gd name="T27" fmla="*/ 36 h 180"/>
                <a:gd name="T28" fmla="*/ 32 w 133"/>
                <a:gd name="T29" fmla="*/ 46 h 180"/>
                <a:gd name="T30" fmla="*/ 28 w 133"/>
                <a:gd name="T31" fmla="*/ 50 h 180"/>
                <a:gd name="T32" fmla="*/ 22 w 133"/>
                <a:gd name="T33" fmla="*/ 52 h 180"/>
                <a:gd name="T34" fmla="*/ 22 w 133"/>
                <a:gd name="T35" fmla="*/ 60 h 180"/>
                <a:gd name="T36" fmla="*/ 30 w 133"/>
                <a:gd name="T37" fmla="*/ 58 h 180"/>
                <a:gd name="T38" fmla="*/ 38 w 133"/>
                <a:gd name="T39" fmla="*/ 54 h 180"/>
                <a:gd name="T40" fmla="*/ 42 w 133"/>
                <a:gd name="T41" fmla="*/ 46 h 180"/>
                <a:gd name="T42" fmla="*/ 44 w 133"/>
                <a:gd name="T43" fmla="*/ 30 h 180"/>
                <a:gd name="T44" fmla="*/ 44 w 133"/>
                <a:gd name="T45" fmla="*/ 24 h 180"/>
                <a:gd name="T46" fmla="*/ 44 w 133"/>
                <a:gd name="T47" fmla="*/ 18 h 180"/>
                <a:gd name="T48" fmla="*/ 42 w 133"/>
                <a:gd name="T49" fmla="*/ 12 h 180"/>
                <a:gd name="T50" fmla="*/ 42 w 133"/>
                <a:gd name="T51" fmla="*/ 8 h 180"/>
                <a:gd name="T52" fmla="*/ 38 w 133"/>
                <a:gd name="T53" fmla="*/ 4 h 180"/>
                <a:gd name="T54" fmla="*/ 34 w 133"/>
                <a:gd name="T55" fmla="*/ 2 h 180"/>
                <a:gd name="T56" fmla="*/ 28 w 133"/>
                <a:gd name="T57" fmla="*/ 0 h 180"/>
                <a:gd name="T58" fmla="*/ 22 w 133"/>
                <a:gd name="T59" fmla="*/ 0 h 180"/>
                <a:gd name="T60" fmla="*/ 16 w 133"/>
                <a:gd name="T61" fmla="*/ 0 h 180"/>
                <a:gd name="T62" fmla="*/ 10 w 133"/>
                <a:gd name="T63" fmla="*/ 2 h 180"/>
                <a:gd name="T64" fmla="*/ 6 w 133"/>
                <a:gd name="T65" fmla="*/ 4 h 180"/>
                <a:gd name="T66" fmla="*/ 4 w 133"/>
                <a:gd name="T67" fmla="*/ 8 h 180"/>
                <a:gd name="T68" fmla="*/ 2 w 133"/>
                <a:gd name="T69" fmla="*/ 12 h 180"/>
                <a:gd name="T70" fmla="*/ 2 w 133"/>
                <a:gd name="T71" fmla="*/ 18 h 180"/>
                <a:gd name="T72" fmla="*/ 0 w 133"/>
                <a:gd name="T73" fmla="*/ 24 h 180"/>
                <a:gd name="T74" fmla="*/ 0 w 133"/>
                <a:gd name="T75" fmla="*/ 30 h 180"/>
                <a:gd name="T76" fmla="*/ 2 w 133"/>
                <a:gd name="T77" fmla="*/ 46 h 180"/>
                <a:gd name="T78" fmla="*/ 8 w 133"/>
                <a:gd name="T79" fmla="*/ 54 h 180"/>
                <a:gd name="T80" fmla="*/ 14 w 133"/>
                <a:gd name="T81" fmla="*/ 58 h 180"/>
                <a:gd name="T82" fmla="*/ 22 w 133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0"/>
                <a:gd name="T128" fmla="*/ 133 w 133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0">
                  <a:moveTo>
                    <a:pt x="66" y="157"/>
                  </a:moveTo>
                  <a:lnTo>
                    <a:pt x="49" y="150"/>
                  </a:lnTo>
                  <a:lnTo>
                    <a:pt x="36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6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6" y="19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103" y="49"/>
                  </a:lnTo>
                  <a:lnTo>
                    <a:pt x="103" y="79"/>
                  </a:lnTo>
                  <a:lnTo>
                    <a:pt x="103" y="109"/>
                  </a:lnTo>
                  <a:lnTo>
                    <a:pt x="96" y="139"/>
                  </a:lnTo>
                  <a:lnTo>
                    <a:pt x="84" y="150"/>
                  </a:lnTo>
                  <a:lnTo>
                    <a:pt x="66" y="157"/>
                  </a:lnTo>
                  <a:close/>
                  <a:moveTo>
                    <a:pt x="66" y="180"/>
                  </a:moveTo>
                  <a:lnTo>
                    <a:pt x="90" y="175"/>
                  </a:lnTo>
                  <a:lnTo>
                    <a:pt x="114" y="163"/>
                  </a:lnTo>
                  <a:lnTo>
                    <a:pt x="127" y="139"/>
                  </a:lnTo>
                  <a:lnTo>
                    <a:pt x="133" y="90"/>
                  </a:lnTo>
                  <a:lnTo>
                    <a:pt x="133" y="73"/>
                  </a:lnTo>
                  <a:lnTo>
                    <a:pt x="133" y="54"/>
                  </a:lnTo>
                  <a:lnTo>
                    <a:pt x="127" y="36"/>
                  </a:lnTo>
                  <a:lnTo>
                    <a:pt x="127" y="24"/>
                  </a:lnTo>
                  <a:lnTo>
                    <a:pt x="114" y="13"/>
                  </a:lnTo>
                  <a:lnTo>
                    <a:pt x="103" y="6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0" y="6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6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8" name="Freeform 844"/>
            <p:cNvSpPr>
              <a:spLocks/>
            </p:cNvSpPr>
            <p:nvPr/>
          </p:nvSpPr>
          <p:spPr bwMode="auto">
            <a:xfrm>
              <a:off x="1325" y="1596"/>
              <a:ext cx="38" cy="60"/>
            </a:xfrm>
            <a:custGeom>
              <a:avLst/>
              <a:gdLst>
                <a:gd name="T0" fmla="*/ 38 w 115"/>
                <a:gd name="T1" fmla="*/ 18 h 180"/>
                <a:gd name="T2" fmla="*/ 38 w 115"/>
                <a:gd name="T3" fmla="*/ 10 h 180"/>
                <a:gd name="T4" fmla="*/ 34 w 115"/>
                <a:gd name="T5" fmla="*/ 4 h 180"/>
                <a:gd name="T6" fmla="*/ 28 w 115"/>
                <a:gd name="T7" fmla="*/ 0 h 180"/>
                <a:gd name="T8" fmla="*/ 22 w 115"/>
                <a:gd name="T9" fmla="*/ 0 h 180"/>
                <a:gd name="T10" fmla="*/ 14 w 115"/>
                <a:gd name="T11" fmla="*/ 0 h 180"/>
                <a:gd name="T12" fmla="*/ 10 w 115"/>
                <a:gd name="T13" fmla="*/ 2 h 180"/>
                <a:gd name="T14" fmla="*/ 6 w 115"/>
                <a:gd name="T15" fmla="*/ 4 h 180"/>
                <a:gd name="T16" fmla="*/ 4 w 115"/>
                <a:gd name="T17" fmla="*/ 8 h 180"/>
                <a:gd name="T18" fmla="*/ 3 w 115"/>
                <a:gd name="T19" fmla="*/ 12 h 180"/>
                <a:gd name="T20" fmla="*/ 0 w 115"/>
                <a:gd name="T21" fmla="*/ 18 h 180"/>
                <a:gd name="T22" fmla="*/ 0 w 115"/>
                <a:gd name="T23" fmla="*/ 24 h 180"/>
                <a:gd name="T24" fmla="*/ 0 w 115"/>
                <a:gd name="T25" fmla="*/ 30 h 180"/>
                <a:gd name="T26" fmla="*/ 3 w 115"/>
                <a:gd name="T27" fmla="*/ 46 h 180"/>
                <a:gd name="T28" fmla="*/ 6 w 115"/>
                <a:gd name="T29" fmla="*/ 54 h 180"/>
                <a:gd name="T30" fmla="*/ 14 w 115"/>
                <a:gd name="T31" fmla="*/ 58 h 180"/>
                <a:gd name="T32" fmla="*/ 22 w 115"/>
                <a:gd name="T33" fmla="*/ 60 h 180"/>
                <a:gd name="T34" fmla="*/ 26 w 115"/>
                <a:gd name="T35" fmla="*/ 58 h 180"/>
                <a:gd name="T36" fmla="*/ 32 w 115"/>
                <a:gd name="T37" fmla="*/ 54 h 180"/>
                <a:gd name="T38" fmla="*/ 38 w 115"/>
                <a:gd name="T39" fmla="*/ 48 h 180"/>
                <a:gd name="T40" fmla="*/ 38 w 115"/>
                <a:gd name="T41" fmla="*/ 38 h 180"/>
                <a:gd name="T42" fmla="*/ 30 w 115"/>
                <a:gd name="T43" fmla="*/ 38 h 180"/>
                <a:gd name="T44" fmla="*/ 28 w 115"/>
                <a:gd name="T45" fmla="*/ 44 h 180"/>
                <a:gd name="T46" fmla="*/ 26 w 115"/>
                <a:gd name="T47" fmla="*/ 48 h 180"/>
                <a:gd name="T48" fmla="*/ 24 w 115"/>
                <a:gd name="T49" fmla="*/ 50 h 180"/>
                <a:gd name="T50" fmla="*/ 22 w 115"/>
                <a:gd name="T51" fmla="*/ 52 h 180"/>
                <a:gd name="T52" fmla="*/ 16 w 115"/>
                <a:gd name="T53" fmla="*/ 50 h 180"/>
                <a:gd name="T54" fmla="*/ 13 w 115"/>
                <a:gd name="T55" fmla="*/ 46 h 180"/>
                <a:gd name="T56" fmla="*/ 10 w 115"/>
                <a:gd name="T57" fmla="*/ 36 h 180"/>
                <a:gd name="T58" fmla="*/ 10 w 115"/>
                <a:gd name="T59" fmla="*/ 26 h 180"/>
                <a:gd name="T60" fmla="*/ 10 w 115"/>
                <a:gd name="T61" fmla="*/ 16 h 180"/>
                <a:gd name="T62" fmla="*/ 13 w 115"/>
                <a:gd name="T63" fmla="*/ 10 h 180"/>
                <a:gd name="T64" fmla="*/ 16 w 115"/>
                <a:gd name="T65" fmla="*/ 8 h 180"/>
                <a:gd name="T66" fmla="*/ 22 w 115"/>
                <a:gd name="T67" fmla="*/ 6 h 180"/>
                <a:gd name="T68" fmla="*/ 24 w 115"/>
                <a:gd name="T69" fmla="*/ 8 h 180"/>
                <a:gd name="T70" fmla="*/ 26 w 115"/>
                <a:gd name="T71" fmla="*/ 10 h 180"/>
                <a:gd name="T72" fmla="*/ 28 w 115"/>
                <a:gd name="T73" fmla="*/ 12 h 180"/>
                <a:gd name="T74" fmla="*/ 28 w 115"/>
                <a:gd name="T75" fmla="*/ 18 h 180"/>
                <a:gd name="T76" fmla="*/ 38 w 115"/>
                <a:gd name="T77" fmla="*/ 18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5"/>
                <a:gd name="T118" fmla="*/ 0 h 180"/>
                <a:gd name="T119" fmla="*/ 115 w 115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5" h="180">
                  <a:moveTo>
                    <a:pt x="115" y="54"/>
                  </a:moveTo>
                  <a:lnTo>
                    <a:pt x="115" y="30"/>
                  </a:lnTo>
                  <a:lnTo>
                    <a:pt x="104" y="13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8" y="36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8" y="139"/>
                  </a:lnTo>
                  <a:lnTo>
                    <a:pt x="19" y="163"/>
                  </a:lnTo>
                  <a:lnTo>
                    <a:pt x="43" y="175"/>
                  </a:lnTo>
                  <a:lnTo>
                    <a:pt x="68" y="180"/>
                  </a:lnTo>
                  <a:lnTo>
                    <a:pt x="79" y="175"/>
                  </a:lnTo>
                  <a:lnTo>
                    <a:pt x="98" y="163"/>
                  </a:lnTo>
                  <a:lnTo>
                    <a:pt x="115" y="144"/>
                  </a:lnTo>
                  <a:lnTo>
                    <a:pt x="115" y="114"/>
                  </a:lnTo>
                  <a:lnTo>
                    <a:pt x="92" y="114"/>
                  </a:lnTo>
                  <a:lnTo>
                    <a:pt x="85" y="133"/>
                  </a:lnTo>
                  <a:lnTo>
                    <a:pt x="79" y="144"/>
                  </a:lnTo>
                  <a:lnTo>
                    <a:pt x="73" y="150"/>
                  </a:lnTo>
                  <a:lnTo>
                    <a:pt x="68" y="157"/>
                  </a:lnTo>
                  <a:lnTo>
                    <a:pt x="49" y="150"/>
                  </a:lnTo>
                  <a:lnTo>
                    <a:pt x="38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8" y="30"/>
                  </a:lnTo>
                  <a:lnTo>
                    <a:pt x="49" y="24"/>
                  </a:lnTo>
                  <a:lnTo>
                    <a:pt x="68" y="19"/>
                  </a:lnTo>
                  <a:lnTo>
                    <a:pt x="73" y="24"/>
                  </a:lnTo>
                  <a:lnTo>
                    <a:pt x="79" y="30"/>
                  </a:lnTo>
                  <a:lnTo>
                    <a:pt x="85" y="36"/>
                  </a:lnTo>
                  <a:lnTo>
                    <a:pt x="85" y="54"/>
                  </a:lnTo>
                  <a:lnTo>
                    <a:pt x="115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79" name="Freeform 845"/>
            <p:cNvSpPr>
              <a:spLocks/>
            </p:cNvSpPr>
            <p:nvPr/>
          </p:nvSpPr>
          <p:spPr bwMode="auto">
            <a:xfrm>
              <a:off x="1381" y="1572"/>
              <a:ext cx="41" cy="82"/>
            </a:xfrm>
            <a:custGeom>
              <a:avLst/>
              <a:gdLst>
                <a:gd name="T0" fmla="*/ 41 w 121"/>
                <a:gd name="T1" fmla="*/ 82 h 246"/>
                <a:gd name="T2" fmla="*/ 41 w 121"/>
                <a:gd name="T3" fmla="*/ 40 h 246"/>
                <a:gd name="T4" fmla="*/ 41 w 121"/>
                <a:gd name="T5" fmla="*/ 32 h 246"/>
                <a:gd name="T6" fmla="*/ 37 w 121"/>
                <a:gd name="T7" fmla="*/ 28 h 246"/>
                <a:gd name="T8" fmla="*/ 33 w 121"/>
                <a:gd name="T9" fmla="*/ 24 h 246"/>
                <a:gd name="T10" fmla="*/ 27 w 121"/>
                <a:gd name="T11" fmla="*/ 24 h 246"/>
                <a:gd name="T12" fmla="*/ 21 w 121"/>
                <a:gd name="T13" fmla="*/ 24 h 246"/>
                <a:gd name="T14" fmla="*/ 17 w 121"/>
                <a:gd name="T15" fmla="*/ 26 h 246"/>
                <a:gd name="T16" fmla="*/ 12 w 121"/>
                <a:gd name="T17" fmla="*/ 28 h 246"/>
                <a:gd name="T18" fmla="*/ 11 w 121"/>
                <a:gd name="T19" fmla="*/ 32 h 246"/>
                <a:gd name="T20" fmla="*/ 11 w 121"/>
                <a:gd name="T21" fmla="*/ 0 h 246"/>
                <a:gd name="T22" fmla="*/ 0 w 121"/>
                <a:gd name="T23" fmla="*/ 0 h 246"/>
                <a:gd name="T24" fmla="*/ 0 w 121"/>
                <a:gd name="T25" fmla="*/ 82 h 246"/>
                <a:gd name="T26" fmla="*/ 11 w 121"/>
                <a:gd name="T27" fmla="*/ 82 h 246"/>
                <a:gd name="T28" fmla="*/ 11 w 121"/>
                <a:gd name="T29" fmla="*/ 48 h 246"/>
                <a:gd name="T30" fmla="*/ 11 w 121"/>
                <a:gd name="T31" fmla="*/ 42 h 246"/>
                <a:gd name="T32" fmla="*/ 12 w 121"/>
                <a:gd name="T33" fmla="*/ 36 h 246"/>
                <a:gd name="T34" fmla="*/ 15 w 121"/>
                <a:gd name="T35" fmla="*/ 32 h 246"/>
                <a:gd name="T36" fmla="*/ 21 w 121"/>
                <a:gd name="T37" fmla="*/ 30 h 246"/>
                <a:gd name="T38" fmla="*/ 27 w 121"/>
                <a:gd name="T39" fmla="*/ 32 h 246"/>
                <a:gd name="T40" fmla="*/ 29 w 121"/>
                <a:gd name="T41" fmla="*/ 34 h 246"/>
                <a:gd name="T42" fmla="*/ 31 w 121"/>
                <a:gd name="T43" fmla="*/ 38 h 246"/>
                <a:gd name="T44" fmla="*/ 31 w 121"/>
                <a:gd name="T45" fmla="*/ 42 h 246"/>
                <a:gd name="T46" fmla="*/ 31 w 121"/>
                <a:gd name="T47" fmla="*/ 82 h 246"/>
                <a:gd name="T48" fmla="*/ 41 w 121"/>
                <a:gd name="T49" fmla="*/ 82 h 24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1"/>
                <a:gd name="T76" fmla="*/ 0 h 246"/>
                <a:gd name="T77" fmla="*/ 121 w 121"/>
                <a:gd name="T78" fmla="*/ 246 h 24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1" h="246">
                  <a:moveTo>
                    <a:pt x="121" y="246"/>
                  </a:moveTo>
                  <a:lnTo>
                    <a:pt x="121" y="120"/>
                  </a:lnTo>
                  <a:lnTo>
                    <a:pt x="121" y="95"/>
                  </a:lnTo>
                  <a:lnTo>
                    <a:pt x="109" y="84"/>
                  </a:lnTo>
                  <a:lnTo>
                    <a:pt x="98" y="71"/>
                  </a:lnTo>
                  <a:lnTo>
                    <a:pt x="79" y="71"/>
                  </a:lnTo>
                  <a:lnTo>
                    <a:pt x="61" y="71"/>
                  </a:lnTo>
                  <a:lnTo>
                    <a:pt x="49" y="77"/>
                  </a:lnTo>
                  <a:lnTo>
                    <a:pt x="36" y="84"/>
                  </a:lnTo>
                  <a:lnTo>
                    <a:pt x="31" y="95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31" y="246"/>
                  </a:lnTo>
                  <a:lnTo>
                    <a:pt x="31" y="144"/>
                  </a:lnTo>
                  <a:lnTo>
                    <a:pt x="31" y="125"/>
                  </a:lnTo>
                  <a:lnTo>
                    <a:pt x="36" y="107"/>
                  </a:lnTo>
                  <a:lnTo>
                    <a:pt x="43" y="95"/>
                  </a:lnTo>
                  <a:lnTo>
                    <a:pt x="61" y="90"/>
                  </a:lnTo>
                  <a:lnTo>
                    <a:pt x="79" y="95"/>
                  </a:lnTo>
                  <a:lnTo>
                    <a:pt x="85" y="101"/>
                  </a:lnTo>
                  <a:lnTo>
                    <a:pt x="91" y="114"/>
                  </a:lnTo>
                  <a:lnTo>
                    <a:pt x="91" y="125"/>
                  </a:lnTo>
                  <a:lnTo>
                    <a:pt x="91" y="246"/>
                  </a:lnTo>
                  <a:lnTo>
                    <a:pt x="121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0" name="Freeform 846"/>
            <p:cNvSpPr>
              <a:spLocks/>
            </p:cNvSpPr>
            <p:nvPr/>
          </p:nvSpPr>
          <p:spPr bwMode="auto">
            <a:xfrm>
              <a:off x="1440" y="1596"/>
              <a:ext cx="26" cy="58"/>
            </a:xfrm>
            <a:custGeom>
              <a:avLst/>
              <a:gdLst>
                <a:gd name="T0" fmla="*/ 8 w 79"/>
                <a:gd name="T1" fmla="*/ 0 h 175"/>
                <a:gd name="T2" fmla="*/ 0 w 79"/>
                <a:gd name="T3" fmla="*/ 0 h 175"/>
                <a:gd name="T4" fmla="*/ 0 w 79"/>
                <a:gd name="T5" fmla="*/ 58 h 175"/>
                <a:gd name="T6" fmla="*/ 8 w 79"/>
                <a:gd name="T7" fmla="*/ 58 h 175"/>
                <a:gd name="T8" fmla="*/ 8 w 79"/>
                <a:gd name="T9" fmla="*/ 24 h 175"/>
                <a:gd name="T10" fmla="*/ 10 w 79"/>
                <a:gd name="T11" fmla="*/ 18 h 175"/>
                <a:gd name="T12" fmla="*/ 13 w 79"/>
                <a:gd name="T13" fmla="*/ 12 h 175"/>
                <a:gd name="T14" fmla="*/ 16 w 79"/>
                <a:gd name="T15" fmla="*/ 10 h 175"/>
                <a:gd name="T16" fmla="*/ 22 w 79"/>
                <a:gd name="T17" fmla="*/ 8 h 175"/>
                <a:gd name="T18" fmla="*/ 24 w 79"/>
                <a:gd name="T19" fmla="*/ 8 h 175"/>
                <a:gd name="T20" fmla="*/ 26 w 79"/>
                <a:gd name="T21" fmla="*/ 8 h 175"/>
                <a:gd name="T22" fmla="*/ 26 w 79"/>
                <a:gd name="T23" fmla="*/ 0 h 175"/>
                <a:gd name="T24" fmla="*/ 20 w 79"/>
                <a:gd name="T25" fmla="*/ 0 h 175"/>
                <a:gd name="T26" fmla="*/ 16 w 79"/>
                <a:gd name="T27" fmla="*/ 0 h 175"/>
                <a:gd name="T28" fmla="*/ 13 w 79"/>
                <a:gd name="T29" fmla="*/ 4 h 175"/>
                <a:gd name="T30" fmla="*/ 10 w 79"/>
                <a:gd name="T31" fmla="*/ 8 h 175"/>
                <a:gd name="T32" fmla="*/ 8 w 79"/>
                <a:gd name="T33" fmla="*/ 8 h 175"/>
                <a:gd name="T34" fmla="*/ 8 w 79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75"/>
                <a:gd name="T56" fmla="*/ 79 w 79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75">
                  <a:moveTo>
                    <a:pt x="25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5" y="175"/>
                  </a:lnTo>
                  <a:lnTo>
                    <a:pt x="25" y="73"/>
                  </a:lnTo>
                  <a:lnTo>
                    <a:pt x="30" y="54"/>
                  </a:lnTo>
                  <a:lnTo>
                    <a:pt x="38" y="36"/>
                  </a:lnTo>
                  <a:lnTo>
                    <a:pt x="49" y="30"/>
                  </a:lnTo>
                  <a:lnTo>
                    <a:pt x="68" y="24"/>
                  </a:lnTo>
                  <a:lnTo>
                    <a:pt x="73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8" y="13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1" name="Freeform 847"/>
            <p:cNvSpPr>
              <a:spLocks noEditPoints="1"/>
            </p:cNvSpPr>
            <p:nvPr/>
          </p:nvSpPr>
          <p:spPr bwMode="auto">
            <a:xfrm>
              <a:off x="1474" y="1596"/>
              <a:ext cx="44" cy="60"/>
            </a:xfrm>
            <a:custGeom>
              <a:avLst/>
              <a:gdLst>
                <a:gd name="T0" fmla="*/ 24 w 131"/>
                <a:gd name="T1" fmla="*/ 52 h 180"/>
                <a:gd name="T2" fmla="*/ 16 w 131"/>
                <a:gd name="T3" fmla="*/ 50 h 180"/>
                <a:gd name="T4" fmla="*/ 12 w 131"/>
                <a:gd name="T5" fmla="*/ 46 h 180"/>
                <a:gd name="T6" fmla="*/ 10 w 131"/>
                <a:gd name="T7" fmla="*/ 36 h 180"/>
                <a:gd name="T8" fmla="*/ 10 w 131"/>
                <a:gd name="T9" fmla="*/ 26 h 180"/>
                <a:gd name="T10" fmla="*/ 12 w 131"/>
                <a:gd name="T11" fmla="*/ 16 h 180"/>
                <a:gd name="T12" fmla="*/ 14 w 131"/>
                <a:gd name="T13" fmla="*/ 10 h 180"/>
                <a:gd name="T14" fmla="*/ 18 w 131"/>
                <a:gd name="T15" fmla="*/ 8 h 180"/>
                <a:gd name="T16" fmla="*/ 24 w 131"/>
                <a:gd name="T17" fmla="*/ 6 h 180"/>
                <a:gd name="T18" fmla="*/ 28 w 131"/>
                <a:gd name="T19" fmla="*/ 8 h 180"/>
                <a:gd name="T20" fmla="*/ 32 w 131"/>
                <a:gd name="T21" fmla="*/ 10 h 180"/>
                <a:gd name="T22" fmla="*/ 34 w 131"/>
                <a:gd name="T23" fmla="*/ 16 h 180"/>
                <a:gd name="T24" fmla="*/ 36 w 131"/>
                <a:gd name="T25" fmla="*/ 26 h 180"/>
                <a:gd name="T26" fmla="*/ 34 w 131"/>
                <a:gd name="T27" fmla="*/ 36 h 180"/>
                <a:gd name="T28" fmla="*/ 32 w 131"/>
                <a:gd name="T29" fmla="*/ 46 h 180"/>
                <a:gd name="T30" fmla="*/ 30 w 131"/>
                <a:gd name="T31" fmla="*/ 50 h 180"/>
                <a:gd name="T32" fmla="*/ 24 w 131"/>
                <a:gd name="T33" fmla="*/ 52 h 180"/>
                <a:gd name="T34" fmla="*/ 24 w 131"/>
                <a:gd name="T35" fmla="*/ 60 h 180"/>
                <a:gd name="T36" fmla="*/ 32 w 131"/>
                <a:gd name="T37" fmla="*/ 58 h 180"/>
                <a:gd name="T38" fmla="*/ 38 w 131"/>
                <a:gd name="T39" fmla="*/ 54 h 180"/>
                <a:gd name="T40" fmla="*/ 42 w 131"/>
                <a:gd name="T41" fmla="*/ 46 h 180"/>
                <a:gd name="T42" fmla="*/ 44 w 131"/>
                <a:gd name="T43" fmla="*/ 30 h 180"/>
                <a:gd name="T44" fmla="*/ 44 w 131"/>
                <a:gd name="T45" fmla="*/ 24 h 180"/>
                <a:gd name="T46" fmla="*/ 44 w 131"/>
                <a:gd name="T47" fmla="*/ 18 h 180"/>
                <a:gd name="T48" fmla="*/ 42 w 131"/>
                <a:gd name="T49" fmla="*/ 12 h 180"/>
                <a:gd name="T50" fmla="*/ 42 w 131"/>
                <a:gd name="T51" fmla="*/ 8 h 180"/>
                <a:gd name="T52" fmla="*/ 38 w 131"/>
                <a:gd name="T53" fmla="*/ 4 h 180"/>
                <a:gd name="T54" fmla="*/ 34 w 131"/>
                <a:gd name="T55" fmla="*/ 2 h 180"/>
                <a:gd name="T56" fmla="*/ 30 w 131"/>
                <a:gd name="T57" fmla="*/ 0 h 180"/>
                <a:gd name="T58" fmla="*/ 24 w 131"/>
                <a:gd name="T59" fmla="*/ 0 h 180"/>
                <a:gd name="T60" fmla="*/ 16 w 131"/>
                <a:gd name="T61" fmla="*/ 0 h 180"/>
                <a:gd name="T62" fmla="*/ 10 w 131"/>
                <a:gd name="T63" fmla="*/ 2 h 180"/>
                <a:gd name="T64" fmla="*/ 6 w 131"/>
                <a:gd name="T65" fmla="*/ 4 h 180"/>
                <a:gd name="T66" fmla="*/ 4 w 131"/>
                <a:gd name="T67" fmla="*/ 8 h 180"/>
                <a:gd name="T68" fmla="*/ 2 w 131"/>
                <a:gd name="T69" fmla="*/ 12 h 180"/>
                <a:gd name="T70" fmla="*/ 2 w 131"/>
                <a:gd name="T71" fmla="*/ 18 h 180"/>
                <a:gd name="T72" fmla="*/ 0 w 131"/>
                <a:gd name="T73" fmla="*/ 24 h 180"/>
                <a:gd name="T74" fmla="*/ 0 w 131"/>
                <a:gd name="T75" fmla="*/ 30 h 180"/>
                <a:gd name="T76" fmla="*/ 2 w 131"/>
                <a:gd name="T77" fmla="*/ 46 h 180"/>
                <a:gd name="T78" fmla="*/ 8 w 131"/>
                <a:gd name="T79" fmla="*/ 54 h 180"/>
                <a:gd name="T80" fmla="*/ 14 w 131"/>
                <a:gd name="T81" fmla="*/ 58 h 180"/>
                <a:gd name="T82" fmla="*/ 24 w 131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1"/>
                <a:gd name="T127" fmla="*/ 0 h 180"/>
                <a:gd name="T128" fmla="*/ 131 w 131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1" h="180">
                  <a:moveTo>
                    <a:pt x="71" y="157"/>
                  </a:moveTo>
                  <a:lnTo>
                    <a:pt x="48" y="150"/>
                  </a:lnTo>
                  <a:lnTo>
                    <a:pt x="35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5" y="49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71" y="19"/>
                  </a:lnTo>
                  <a:lnTo>
                    <a:pt x="84" y="24"/>
                  </a:lnTo>
                  <a:lnTo>
                    <a:pt x="96" y="30"/>
                  </a:lnTo>
                  <a:lnTo>
                    <a:pt x="101" y="49"/>
                  </a:lnTo>
                  <a:lnTo>
                    <a:pt x="108" y="79"/>
                  </a:lnTo>
                  <a:lnTo>
                    <a:pt x="101" y="109"/>
                  </a:lnTo>
                  <a:lnTo>
                    <a:pt x="96" y="139"/>
                  </a:lnTo>
                  <a:lnTo>
                    <a:pt x="90" y="150"/>
                  </a:lnTo>
                  <a:lnTo>
                    <a:pt x="71" y="157"/>
                  </a:lnTo>
                  <a:close/>
                  <a:moveTo>
                    <a:pt x="71" y="180"/>
                  </a:moveTo>
                  <a:lnTo>
                    <a:pt x="96" y="175"/>
                  </a:lnTo>
                  <a:lnTo>
                    <a:pt x="114" y="163"/>
                  </a:lnTo>
                  <a:lnTo>
                    <a:pt x="126" y="139"/>
                  </a:lnTo>
                  <a:lnTo>
                    <a:pt x="131" y="90"/>
                  </a:lnTo>
                  <a:lnTo>
                    <a:pt x="131" y="73"/>
                  </a:lnTo>
                  <a:lnTo>
                    <a:pt x="131" y="54"/>
                  </a:lnTo>
                  <a:lnTo>
                    <a:pt x="126" y="36"/>
                  </a:lnTo>
                  <a:lnTo>
                    <a:pt x="126" y="24"/>
                  </a:lnTo>
                  <a:lnTo>
                    <a:pt x="114" y="13"/>
                  </a:lnTo>
                  <a:lnTo>
                    <a:pt x="101" y="6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7" y="13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1" y="175"/>
                  </a:lnTo>
                  <a:lnTo>
                    <a:pt x="71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2" name="Freeform 848"/>
            <p:cNvSpPr>
              <a:spLocks/>
            </p:cNvSpPr>
            <p:nvPr/>
          </p:nvSpPr>
          <p:spPr bwMode="auto">
            <a:xfrm>
              <a:off x="1532" y="1596"/>
              <a:ext cx="69" cy="58"/>
            </a:xfrm>
            <a:custGeom>
              <a:avLst/>
              <a:gdLst>
                <a:gd name="T0" fmla="*/ 41 w 205"/>
                <a:gd name="T1" fmla="*/ 58 h 175"/>
                <a:gd name="T2" fmla="*/ 41 w 205"/>
                <a:gd name="T3" fmla="*/ 12 h 175"/>
                <a:gd name="T4" fmla="*/ 43 w 205"/>
                <a:gd name="T5" fmla="*/ 8 h 175"/>
                <a:gd name="T6" fmla="*/ 49 w 205"/>
                <a:gd name="T7" fmla="*/ 6 h 175"/>
                <a:gd name="T8" fmla="*/ 55 w 205"/>
                <a:gd name="T9" fmla="*/ 8 h 175"/>
                <a:gd name="T10" fmla="*/ 59 w 205"/>
                <a:gd name="T11" fmla="*/ 14 h 175"/>
                <a:gd name="T12" fmla="*/ 59 w 205"/>
                <a:gd name="T13" fmla="*/ 58 h 175"/>
                <a:gd name="T14" fmla="*/ 69 w 205"/>
                <a:gd name="T15" fmla="*/ 58 h 175"/>
                <a:gd name="T16" fmla="*/ 69 w 205"/>
                <a:gd name="T17" fmla="*/ 14 h 175"/>
                <a:gd name="T18" fmla="*/ 67 w 205"/>
                <a:gd name="T19" fmla="*/ 6 h 175"/>
                <a:gd name="T20" fmla="*/ 63 w 205"/>
                <a:gd name="T21" fmla="*/ 2 h 175"/>
                <a:gd name="T22" fmla="*/ 53 w 205"/>
                <a:gd name="T23" fmla="*/ 0 h 175"/>
                <a:gd name="T24" fmla="*/ 44 w 205"/>
                <a:gd name="T25" fmla="*/ 0 h 175"/>
                <a:gd name="T26" fmla="*/ 39 w 205"/>
                <a:gd name="T27" fmla="*/ 6 h 175"/>
                <a:gd name="T28" fmla="*/ 31 w 205"/>
                <a:gd name="T29" fmla="*/ 0 h 175"/>
                <a:gd name="T30" fmla="*/ 21 w 205"/>
                <a:gd name="T31" fmla="*/ 0 h 175"/>
                <a:gd name="T32" fmla="*/ 12 w 205"/>
                <a:gd name="T33" fmla="*/ 4 h 175"/>
                <a:gd name="T34" fmla="*/ 10 w 205"/>
                <a:gd name="T35" fmla="*/ 8 h 175"/>
                <a:gd name="T36" fmla="*/ 10 w 205"/>
                <a:gd name="T37" fmla="*/ 0 h 175"/>
                <a:gd name="T38" fmla="*/ 0 w 205"/>
                <a:gd name="T39" fmla="*/ 0 h 175"/>
                <a:gd name="T40" fmla="*/ 0 w 205"/>
                <a:gd name="T41" fmla="*/ 4 h 175"/>
                <a:gd name="T42" fmla="*/ 2 w 205"/>
                <a:gd name="T43" fmla="*/ 6 h 175"/>
                <a:gd name="T44" fmla="*/ 2 w 205"/>
                <a:gd name="T45" fmla="*/ 58 h 175"/>
                <a:gd name="T46" fmla="*/ 10 w 205"/>
                <a:gd name="T47" fmla="*/ 58 h 175"/>
                <a:gd name="T48" fmla="*/ 10 w 205"/>
                <a:gd name="T49" fmla="*/ 14 h 175"/>
                <a:gd name="T50" fmla="*/ 12 w 205"/>
                <a:gd name="T51" fmla="*/ 10 h 175"/>
                <a:gd name="T52" fmla="*/ 14 w 205"/>
                <a:gd name="T53" fmla="*/ 10 h 175"/>
                <a:gd name="T54" fmla="*/ 19 w 205"/>
                <a:gd name="T55" fmla="*/ 6 h 175"/>
                <a:gd name="T56" fmla="*/ 27 w 205"/>
                <a:gd name="T57" fmla="*/ 8 h 175"/>
                <a:gd name="T58" fmla="*/ 31 w 205"/>
                <a:gd name="T59" fmla="*/ 14 h 175"/>
                <a:gd name="T60" fmla="*/ 31 w 205"/>
                <a:gd name="T61" fmla="*/ 58 h 175"/>
                <a:gd name="T62" fmla="*/ 41 w 205"/>
                <a:gd name="T63" fmla="*/ 58 h 17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75"/>
                <a:gd name="T98" fmla="*/ 205 w 205"/>
                <a:gd name="T99" fmla="*/ 175 h 17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75">
                  <a:moveTo>
                    <a:pt x="121" y="175"/>
                  </a:moveTo>
                  <a:lnTo>
                    <a:pt x="121" y="36"/>
                  </a:lnTo>
                  <a:lnTo>
                    <a:pt x="127" y="24"/>
                  </a:lnTo>
                  <a:lnTo>
                    <a:pt x="145" y="19"/>
                  </a:lnTo>
                  <a:lnTo>
                    <a:pt x="164" y="24"/>
                  </a:lnTo>
                  <a:lnTo>
                    <a:pt x="175" y="43"/>
                  </a:lnTo>
                  <a:lnTo>
                    <a:pt x="175" y="175"/>
                  </a:lnTo>
                  <a:lnTo>
                    <a:pt x="205" y="175"/>
                  </a:lnTo>
                  <a:lnTo>
                    <a:pt x="205" y="43"/>
                  </a:lnTo>
                  <a:lnTo>
                    <a:pt x="200" y="19"/>
                  </a:lnTo>
                  <a:lnTo>
                    <a:pt x="187" y="6"/>
                  </a:lnTo>
                  <a:lnTo>
                    <a:pt x="157" y="0"/>
                  </a:lnTo>
                  <a:lnTo>
                    <a:pt x="132" y="0"/>
                  </a:lnTo>
                  <a:lnTo>
                    <a:pt x="115" y="19"/>
                  </a:lnTo>
                  <a:lnTo>
                    <a:pt x="91" y="0"/>
                  </a:lnTo>
                  <a:lnTo>
                    <a:pt x="61" y="0"/>
                  </a:lnTo>
                  <a:lnTo>
                    <a:pt x="36" y="13"/>
                  </a:lnTo>
                  <a:lnTo>
                    <a:pt x="31" y="24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6" y="19"/>
                  </a:lnTo>
                  <a:lnTo>
                    <a:pt x="6" y="175"/>
                  </a:lnTo>
                  <a:lnTo>
                    <a:pt x="31" y="175"/>
                  </a:lnTo>
                  <a:lnTo>
                    <a:pt x="31" y="43"/>
                  </a:lnTo>
                  <a:lnTo>
                    <a:pt x="36" y="30"/>
                  </a:lnTo>
                  <a:lnTo>
                    <a:pt x="42" y="30"/>
                  </a:lnTo>
                  <a:lnTo>
                    <a:pt x="55" y="19"/>
                  </a:lnTo>
                  <a:lnTo>
                    <a:pt x="79" y="24"/>
                  </a:lnTo>
                  <a:lnTo>
                    <a:pt x="91" y="43"/>
                  </a:lnTo>
                  <a:lnTo>
                    <a:pt x="91" y="175"/>
                  </a:lnTo>
                  <a:lnTo>
                    <a:pt x="121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3" name="Freeform 849"/>
            <p:cNvSpPr>
              <a:spLocks noEditPoints="1"/>
            </p:cNvSpPr>
            <p:nvPr/>
          </p:nvSpPr>
          <p:spPr bwMode="auto">
            <a:xfrm>
              <a:off x="1615" y="1596"/>
              <a:ext cx="40" cy="60"/>
            </a:xfrm>
            <a:custGeom>
              <a:avLst/>
              <a:gdLst>
                <a:gd name="T0" fmla="*/ 30 w 122"/>
                <a:gd name="T1" fmla="*/ 28 h 180"/>
                <a:gd name="T2" fmla="*/ 30 w 122"/>
                <a:gd name="T3" fmla="*/ 40 h 180"/>
                <a:gd name="T4" fmla="*/ 28 w 122"/>
                <a:gd name="T5" fmla="*/ 48 h 180"/>
                <a:gd name="T6" fmla="*/ 24 w 122"/>
                <a:gd name="T7" fmla="*/ 50 h 180"/>
                <a:gd name="T8" fmla="*/ 18 w 122"/>
                <a:gd name="T9" fmla="*/ 52 h 180"/>
                <a:gd name="T10" fmla="*/ 14 w 122"/>
                <a:gd name="T11" fmla="*/ 50 h 180"/>
                <a:gd name="T12" fmla="*/ 12 w 122"/>
                <a:gd name="T13" fmla="*/ 48 h 180"/>
                <a:gd name="T14" fmla="*/ 10 w 122"/>
                <a:gd name="T15" fmla="*/ 44 h 180"/>
                <a:gd name="T16" fmla="*/ 10 w 122"/>
                <a:gd name="T17" fmla="*/ 40 h 180"/>
                <a:gd name="T18" fmla="*/ 12 w 122"/>
                <a:gd name="T19" fmla="*/ 32 h 180"/>
                <a:gd name="T20" fmla="*/ 16 w 122"/>
                <a:gd name="T21" fmla="*/ 30 h 180"/>
                <a:gd name="T22" fmla="*/ 24 w 122"/>
                <a:gd name="T23" fmla="*/ 28 h 180"/>
                <a:gd name="T24" fmla="*/ 30 w 122"/>
                <a:gd name="T25" fmla="*/ 28 h 180"/>
                <a:gd name="T26" fmla="*/ 30 w 122"/>
                <a:gd name="T27" fmla="*/ 58 h 180"/>
                <a:gd name="T28" fmla="*/ 40 w 122"/>
                <a:gd name="T29" fmla="*/ 58 h 180"/>
                <a:gd name="T30" fmla="*/ 40 w 122"/>
                <a:gd name="T31" fmla="*/ 54 h 180"/>
                <a:gd name="T32" fmla="*/ 40 w 122"/>
                <a:gd name="T33" fmla="*/ 50 h 180"/>
                <a:gd name="T34" fmla="*/ 40 w 122"/>
                <a:gd name="T35" fmla="*/ 48 h 180"/>
                <a:gd name="T36" fmla="*/ 40 w 122"/>
                <a:gd name="T37" fmla="*/ 44 h 180"/>
                <a:gd name="T38" fmla="*/ 40 w 122"/>
                <a:gd name="T39" fmla="*/ 16 h 180"/>
                <a:gd name="T40" fmla="*/ 38 w 122"/>
                <a:gd name="T41" fmla="*/ 10 h 180"/>
                <a:gd name="T42" fmla="*/ 36 w 122"/>
                <a:gd name="T43" fmla="*/ 4 h 180"/>
                <a:gd name="T44" fmla="*/ 30 w 122"/>
                <a:gd name="T45" fmla="*/ 0 h 180"/>
                <a:gd name="T46" fmla="*/ 22 w 122"/>
                <a:gd name="T47" fmla="*/ 0 h 180"/>
                <a:gd name="T48" fmla="*/ 14 w 122"/>
                <a:gd name="T49" fmla="*/ 0 h 180"/>
                <a:gd name="T50" fmla="*/ 8 w 122"/>
                <a:gd name="T51" fmla="*/ 4 h 180"/>
                <a:gd name="T52" fmla="*/ 2 w 122"/>
                <a:gd name="T53" fmla="*/ 8 h 180"/>
                <a:gd name="T54" fmla="*/ 2 w 122"/>
                <a:gd name="T55" fmla="*/ 16 h 180"/>
                <a:gd name="T56" fmla="*/ 12 w 122"/>
                <a:gd name="T57" fmla="*/ 16 h 180"/>
                <a:gd name="T58" fmla="*/ 12 w 122"/>
                <a:gd name="T59" fmla="*/ 12 h 180"/>
                <a:gd name="T60" fmla="*/ 14 w 122"/>
                <a:gd name="T61" fmla="*/ 10 h 180"/>
                <a:gd name="T62" fmla="*/ 16 w 122"/>
                <a:gd name="T63" fmla="*/ 8 h 180"/>
                <a:gd name="T64" fmla="*/ 20 w 122"/>
                <a:gd name="T65" fmla="*/ 6 h 180"/>
                <a:gd name="T66" fmla="*/ 26 w 122"/>
                <a:gd name="T67" fmla="*/ 8 h 180"/>
                <a:gd name="T68" fmla="*/ 30 w 122"/>
                <a:gd name="T69" fmla="*/ 12 h 180"/>
                <a:gd name="T70" fmla="*/ 30 w 122"/>
                <a:gd name="T71" fmla="*/ 16 h 180"/>
                <a:gd name="T72" fmla="*/ 30 w 122"/>
                <a:gd name="T73" fmla="*/ 22 h 180"/>
                <a:gd name="T74" fmla="*/ 26 w 122"/>
                <a:gd name="T75" fmla="*/ 22 h 180"/>
                <a:gd name="T76" fmla="*/ 20 w 122"/>
                <a:gd name="T77" fmla="*/ 22 h 180"/>
                <a:gd name="T78" fmla="*/ 16 w 122"/>
                <a:gd name="T79" fmla="*/ 22 h 180"/>
                <a:gd name="T80" fmla="*/ 10 w 122"/>
                <a:gd name="T81" fmla="*/ 24 h 180"/>
                <a:gd name="T82" fmla="*/ 6 w 122"/>
                <a:gd name="T83" fmla="*/ 26 h 180"/>
                <a:gd name="T84" fmla="*/ 2 w 122"/>
                <a:gd name="T85" fmla="*/ 30 h 180"/>
                <a:gd name="T86" fmla="*/ 0 w 122"/>
                <a:gd name="T87" fmla="*/ 34 h 180"/>
                <a:gd name="T88" fmla="*/ 0 w 122"/>
                <a:gd name="T89" fmla="*/ 40 h 180"/>
                <a:gd name="T90" fmla="*/ 0 w 122"/>
                <a:gd name="T91" fmla="*/ 48 h 180"/>
                <a:gd name="T92" fmla="*/ 4 w 122"/>
                <a:gd name="T93" fmla="*/ 54 h 180"/>
                <a:gd name="T94" fmla="*/ 8 w 122"/>
                <a:gd name="T95" fmla="*/ 58 h 180"/>
                <a:gd name="T96" fmla="*/ 16 w 122"/>
                <a:gd name="T97" fmla="*/ 60 h 180"/>
                <a:gd name="T98" fmla="*/ 22 w 122"/>
                <a:gd name="T99" fmla="*/ 58 h 180"/>
                <a:gd name="T100" fmla="*/ 26 w 122"/>
                <a:gd name="T101" fmla="*/ 56 h 180"/>
                <a:gd name="T102" fmla="*/ 28 w 122"/>
                <a:gd name="T103" fmla="*/ 54 h 180"/>
                <a:gd name="T104" fmla="*/ 30 w 122"/>
                <a:gd name="T105" fmla="*/ 50 h 180"/>
                <a:gd name="T106" fmla="*/ 30 w 122"/>
                <a:gd name="T107" fmla="*/ 58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"/>
                <a:gd name="T163" fmla="*/ 0 h 180"/>
                <a:gd name="T164" fmla="*/ 122 w 122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" h="180">
                  <a:moveTo>
                    <a:pt x="92" y="84"/>
                  </a:moveTo>
                  <a:lnTo>
                    <a:pt x="92" y="120"/>
                  </a:lnTo>
                  <a:lnTo>
                    <a:pt x="85" y="144"/>
                  </a:lnTo>
                  <a:lnTo>
                    <a:pt x="73" y="150"/>
                  </a:lnTo>
                  <a:lnTo>
                    <a:pt x="54" y="157"/>
                  </a:lnTo>
                  <a:lnTo>
                    <a:pt x="43" y="150"/>
                  </a:lnTo>
                  <a:lnTo>
                    <a:pt x="37" y="144"/>
                  </a:lnTo>
                  <a:lnTo>
                    <a:pt x="30" y="133"/>
                  </a:lnTo>
                  <a:lnTo>
                    <a:pt x="30" y="120"/>
                  </a:lnTo>
                  <a:lnTo>
                    <a:pt x="37" y="96"/>
                  </a:lnTo>
                  <a:lnTo>
                    <a:pt x="49" y="90"/>
                  </a:lnTo>
                  <a:lnTo>
                    <a:pt x="73" y="84"/>
                  </a:lnTo>
                  <a:lnTo>
                    <a:pt x="92" y="84"/>
                  </a:lnTo>
                  <a:close/>
                  <a:moveTo>
                    <a:pt x="92" y="175"/>
                  </a:moveTo>
                  <a:lnTo>
                    <a:pt x="122" y="175"/>
                  </a:lnTo>
                  <a:lnTo>
                    <a:pt x="122" y="163"/>
                  </a:lnTo>
                  <a:lnTo>
                    <a:pt x="122" y="150"/>
                  </a:lnTo>
                  <a:lnTo>
                    <a:pt x="122" y="144"/>
                  </a:lnTo>
                  <a:lnTo>
                    <a:pt x="122" y="133"/>
                  </a:lnTo>
                  <a:lnTo>
                    <a:pt x="122" y="49"/>
                  </a:lnTo>
                  <a:lnTo>
                    <a:pt x="115" y="30"/>
                  </a:lnTo>
                  <a:lnTo>
                    <a:pt x="109" y="13"/>
                  </a:lnTo>
                  <a:lnTo>
                    <a:pt x="92" y="0"/>
                  </a:lnTo>
                  <a:lnTo>
                    <a:pt x="67" y="0"/>
                  </a:lnTo>
                  <a:lnTo>
                    <a:pt x="43" y="0"/>
                  </a:lnTo>
                  <a:lnTo>
                    <a:pt x="24" y="13"/>
                  </a:lnTo>
                  <a:lnTo>
                    <a:pt x="7" y="24"/>
                  </a:lnTo>
                  <a:lnTo>
                    <a:pt x="7" y="49"/>
                  </a:lnTo>
                  <a:lnTo>
                    <a:pt x="37" y="49"/>
                  </a:lnTo>
                  <a:lnTo>
                    <a:pt x="37" y="36"/>
                  </a:lnTo>
                  <a:lnTo>
                    <a:pt x="43" y="30"/>
                  </a:lnTo>
                  <a:lnTo>
                    <a:pt x="49" y="24"/>
                  </a:lnTo>
                  <a:lnTo>
                    <a:pt x="62" y="19"/>
                  </a:lnTo>
                  <a:lnTo>
                    <a:pt x="79" y="24"/>
                  </a:lnTo>
                  <a:lnTo>
                    <a:pt x="92" y="36"/>
                  </a:lnTo>
                  <a:lnTo>
                    <a:pt x="92" y="49"/>
                  </a:lnTo>
                  <a:lnTo>
                    <a:pt x="92" y="66"/>
                  </a:lnTo>
                  <a:lnTo>
                    <a:pt x="79" y="66"/>
                  </a:lnTo>
                  <a:lnTo>
                    <a:pt x="62" y="66"/>
                  </a:lnTo>
                  <a:lnTo>
                    <a:pt x="49" y="66"/>
                  </a:lnTo>
                  <a:lnTo>
                    <a:pt x="30" y="73"/>
                  </a:lnTo>
                  <a:lnTo>
                    <a:pt x="19" y="79"/>
                  </a:lnTo>
                  <a:lnTo>
                    <a:pt x="7" y="90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3" y="163"/>
                  </a:lnTo>
                  <a:lnTo>
                    <a:pt x="24" y="175"/>
                  </a:lnTo>
                  <a:lnTo>
                    <a:pt x="49" y="180"/>
                  </a:lnTo>
                  <a:lnTo>
                    <a:pt x="67" y="175"/>
                  </a:lnTo>
                  <a:lnTo>
                    <a:pt x="79" y="169"/>
                  </a:lnTo>
                  <a:lnTo>
                    <a:pt x="85" y="163"/>
                  </a:lnTo>
                  <a:lnTo>
                    <a:pt x="92" y="150"/>
                  </a:lnTo>
                  <a:lnTo>
                    <a:pt x="92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850"/>
            <p:cNvSpPr>
              <a:spLocks/>
            </p:cNvSpPr>
            <p:nvPr/>
          </p:nvSpPr>
          <p:spPr bwMode="auto">
            <a:xfrm>
              <a:off x="1663" y="1582"/>
              <a:ext cx="34" cy="74"/>
            </a:xfrm>
            <a:custGeom>
              <a:avLst/>
              <a:gdLst>
                <a:gd name="T0" fmla="*/ 0 w 103"/>
                <a:gd name="T1" fmla="*/ 14 h 221"/>
                <a:gd name="T2" fmla="*/ 0 w 103"/>
                <a:gd name="T3" fmla="*/ 22 h 221"/>
                <a:gd name="T4" fmla="*/ 10 w 103"/>
                <a:gd name="T5" fmla="*/ 22 h 221"/>
                <a:gd name="T6" fmla="*/ 10 w 103"/>
                <a:gd name="T7" fmla="*/ 62 h 221"/>
                <a:gd name="T8" fmla="*/ 12 w 103"/>
                <a:gd name="T9" fmla="*/ 66 h 221"/>
                <a:gd name="T10" fmla="*/ 14 w 103"/>
                <a:gd name="T11" fmla="*/ 70 h 221"/>
                <a:gd name="T12" fmla="*/ 18 w 103"/>
                <a:gd name="T13" fmla="*/ 72 h 221"/>
                <a:gd name="T14" fmla="*/ 24 w 103"/>
                <a:gd name="T15" fmla="*/ 74 h 221"/>
                <a:gd name="T16" fmla="*/ 26 w 103"/>
                <a:gd name="T17" fmla="*/ 74 h 221"/>
                <a:gd name="T18" fmla="*/ 30 w 103"/>
                <a:gd name="T19" fmla="*/ 72 h 221"/>
                <a:gd name="T20" fmla="*/ 32 w 103"/>
                <a:gd name="T21" fmla="*/ 72 h 221"/>
                <a:gd name="T22" fmla="*/ 34 w 103"/>
                <a:gd name="T23" fmla="*/ 72 h 221"/>
                <a:gd name="T24" fmla="*/ 34 w 103"/>
                <a:gd name="T25" fmla="*/ 64 h 221"/>
                <a:gd name="T26" fmla="*/ 32 w 103"/>
                <a:gd name="T27" fmla="*/ 64 h 221"/>
                <a:gd name="T28" fmla="*/ 30 w 103"/>
                <a:gd name="T29" fmla="*/ 64 h 221"/>
                <a:gd name="T30" fmla="*/ 28 w 103"/>
                <a:gd name="T31" fmla="*/ 64 h 221"/>
                <a:gd name="T32" fmla="*/ 24 w 103"/>
                <a:gd name="T33" fmla="*/ 64 h 221"/>
                <a:gd name="T34" fmla="*/ 22 w 103"/>
                <a:gd name="T35" fmla="*/ 62 h 221"/>
                <a:gd name="T36" fmla="*/ 20 w 103"/>
                <a:gd name="T37" fmla="*/ 60 h 221"/>
                <a:gd name="T38" fmla="*/ 20 w 103"/>
                <a:gd name="T39" fmla="*/ 56 h 221"/>
                <a:gd name="T40" fmla="*/ 20 w 103"/>
                <a:gd name="T41" fmla="*/ 22 h 221"/>
                <a:gd name="T42" fmla="*/ 32 w 103"/>
                <a:gd name="T43" fmla="*/ 22 h 221"/>
                <a:gd name="T44" fmla="*/ 32 w 103"/>
                <a:gd name="T45" fmla="*/ 14 h 221"/>
                <a:gd name="T46" fmla="*/ 20 w 103"/>
                <a:gd name="T47" fmla="*/ 14 h 221"/>
                <a:gd name="T48" fmla="*/ 20 w 103"/>
                <a:gd name="T49" fmla="*/ 0 h 221"/>
                <a:gd name="T50" fmla="*/ 10 w 103"/>
                <a:gd name="T51" fmla="*/ 4 h 221"/>
                <a:gd name="T52" fmla="*/ 10 w 103"/>
                <a:gd name="T53" fmla="*/ 14 h 221"/>
                <a:gd name="T54" fmla="*/ 0 w 103"/>
                <a:gd name="T55" fmla="*/ 14 h 22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221"/>
                <a:gd name="T86" fmla="*/ 103 w 103"/>
                <a:gd name="T87" fmla="*/ 221 h 22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221">
                  <a:moveTo>
                    <a:pt x="0" y="41"/>
                  </a:moveTo>
                  <a:lnTo>
                    <a:pt x="0" y="65"/>
                  </a:lnTo>
                  <a:lnTo>
                    <a:pt x="30" y="65"/>
                  </a:lnTo>
                  <a:lnTo>
                    <a:pt x="30" y="185"/>
                  </a:lnTo>
                  <a:lnTo>
                    <a:pt x="37" y="198"/>
                  </a:lnTo>
                  <a:lnTo>
                    <a:pt x="43" y="210"/>
                  </a:lnTo>
                  <a:lnTo>
                    <a:pt x="54" y="216"/>
                  </a:lnTo>
                  <a:lnTo>
                    <a:pt x="73" y="221"/>
                  </a:lnTo>
                  <a:lnTo>
                    <a:pt x="79" y="221"/>
                  </a:lnTo>
                  <a:lnTo>
                    <a:pt x="91" y="216"/>
                  </a:lnTo>
                  <a:lnTo>
                    <a:pt x="97" y="216"/>
                  </a:lnTo>
                  <a:lnTo>
                    <a:pt x="103" y="216"/>
                  </a:lnTo>
                  <a:lnTo>
                    <a:pt x="103" y="191"/>
                  </a:lnTo>
                  <a:lnTo>
                    <a:pt x="97" y="191"/>
                  </a:lnTo>
                  <a:lnTo>
                    <a:pt x="91" y="191"/>
                  </a:lnTo>
                  <a:lnTo>
                    <a:pt x="84" y="191"/>
                  </a:lnTo>
                  <a:lnTo>
                    <a:pt x="73" y="191"/>
                  </a:lnTo>
                  <a:lnTo>
                    <a:pt x="67" y="185"/>
                  </a:lnTo>
                  <a:lnTo>
                    <a:pt x="61" y="180"/>
                  </a:lnTo>
                  <a:lnTo>
                    <a:pt x="61" y="167"/>
                  </a:lnTo>
                  <a:lnTo>
                    <a:pt x="61" y="65"/>
                  </a:lnTo>
                  <a:lnTo>
                    <a:pt x="97" y="65"/>
                  </a:lnTo>
                  <a:lnTo>
                    <a:pt x="97" y="41"/>
                  </a:lnTo>
                  <a:lnTo>
                    <a:pt x="61" y="41"/>
                  </a:lnTo>
                  <a:lnTo>
                    <a:pt x="61" y="0"/>
                  </a:lnTo>
                  <a:lnTo>
                    <a:pt x="30" y="11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5" name="Freeform 851"/>
            <p:cNvSpPr>
              <a:spLocks noEditPoints="1"/>
            </p:cNvSpPr>
            <p:nvPr/>
          </p:nvSpPr>
          <p:spPr bwMode="auto">
            <a:xfrm>
              <a:off x="1704" y="1596"/>
              <a:ext cx="42" cy="60"/>
            </a:xfrm>
            <a:custGeom>
              <a:avLst/>
              <a:gdLst>
                <a:gd name="T0" fmla="*/ 22 w 126"/>
                <a:gd name="T1" fmla="*/ 52 h 180"/>
                <a:gd name="T2" fmla="*/ 16 w 126"/>
                <a:gd name="T3" fmla="*/ 50 h 180"/>
                <a:gd name="T4" fmla="*/ 12 w 126"/>
                <a:gd name="T5" fmla="*/ 46 h 180"/>
                <a:gd name="T6" fmla="*/ 10 w 126"/>
                <a:gd name="T7" fmla="*/ 36 h 180"/>
                <a:gd name="T8" fmla="*/ 10 w 126"/>
                <a:gd name="T9" fmla="*/ 26 h 180"/>
                <a:gd name="T10" fmla="*/ 10 w 126"/>
                <a:gd name="T11" fmla="*/ 16 h 180"/>
                <a:gd name="T12" fmla="*/ 12 w 126"/>
                <a:gd name="T13" fmla="*/ 10 h 180"/>
                <a:gd name="T14" fmla="*/ 16 w 126"/>
                <a:gd name="T15" fmla="*/ 8 h 180"/>
                <a:gd name="T16" fmla="*/ 22 w 126"/>
                <a:gd name="T17" fmla="*/ 6 h 180"/>
                <a:gd name="T18" fmla="*/ 26 w 126"/>
                <a:gd name="T19" fmla="*/ 8 h 180"/>
                <a:gd name="T20" fmla="*/ 30 w 126"/>
                <a:gd name="T21" fmla="*/ 10 h 180"/>
                <a:gd name="T22" fmla="*/ 32 w 126"/>
                <a:gd name="T23" fmla="*/ 16 h 180"/>
                <a:gd name="T24" fmla="*/ 34 w 126"/>
                <a:gd name="T25" fmla="*/ 26 h 180"/>
                <a:gd name="T26" fmla="*/ 32 w 126"/>
                <a:gd name="T27" fmla="*/ 36 h 180"/>
                <a:gd name="T28" fmla="*/ 30 w 126"/>
                <a:gd name="T29" fmla="*/ 46 h 180"/>
                <a:gd name="T30" fmla="*/ 28 w 126"/>
                <a:gd name="T31" fmla="*/ 50 h 180"/>
                <a:gd name="T32" fmla="*/ 22 w 126"/>
                <a:gd name="T33" fmla="*/ 52 h 180"/>
                <a:gd name="T34" fmla="*/ 22 w 126"/>
                <a:gd name="T35" fmla="*/ 60 h 180"/>
                <a:gd name="T36" fmla="*/ 30 w 126"/>
                <a:gd name="T37" fmla="*/ 58 h 180"/>
                <a:gd name="T38" fmla="*/ 36 w 126"/>
                <a:gd name="T39" fmla="*/ 54 h 180"/>
                <a:gd name="T40" fmla="*/ 40 w 126"/>
                <a:gd name="T41" fmla="*/ 46 h 180"/>
                <a:gd name="T42" fmla="*/ 42 w 126"/>
                <a:gd name="T43" fmla="*/ 30 h 180"/>
                <a:gd name="T44" fmla="*/ 42 w 126"/>
                <a:gd name="T45" fmla="*/ 24 h 180"/>
                <a:gd name="T46" fmla="*/ 42 w 126"/>
                <a:gd name="T47" fmla="*/ 18 h 180"/>
                <a:gd name="T48" fmla="*/ 40 w 126"/>
                <a:gd name="T49" fmla="*/ 12 h 180"/>
                <a:gd name="T50" fmla="*/ 40 w 126"/>
                <a:gd name="T51" fmla="*/ 8 h 180"/>
                <a:gd name="T52" fmla="*/ 36 w 126"/>
                <a:gd name="T53" fmla="*/ 4 h 180"/>
                <a:gd name="T54" fmla="*/ 32 w 126"/>
                <a:gd name="T55" fmla="*/ 2 h 180"/>
                <a:gd name="T56" fmla="*/ 28 w 126"/>
                <a:gd name="T57" fmla="*/ 0 h 180"/>
                <a:gd name="T58" fmla="*/ 22 w 126"/>
                <a:gd name="T59" fmla="*/ 0 h 180"/>
                <a:gd name="T60" fmla="*/ 14 w 126"/>
                <a:gd name="T61" fmla="*/ 0 h 180"/>
                <a:gd name="T62" fmla="*/ 10 w 126"/>
                <a:gd name="T63" fmla="*/ 2 h 180"/>
                <a:gd name="T64" fmla="*/ 6 w 126"/>
                <a:gd name="T65" fmla="*/ 4 h 180"/>
                <a:gd name="T66" fmla="*/ 4 w 126"/>
                <a:gd name="T67" fmla="*/ 8 h 180"/>
                <a:gd name="T68" fmla="*/ 2 w 126"/>
                <a:gd name="T69" fmla="*/ 12 h 180"/>
                <a:gd name="T70" fmla="*/ 0 w 126"/>
                <a:gd name="T71" fmla="*/ 18 h 180"/>
                <a:gd name="T72" fmla="*/ 0 w 126"/>
                <a:gd name="T73" fmla="*/ 24 h 180"/>
                <a:gd name="T74" fmla="*/ 0 w 126"/>
                <a:gd name="T75" fmla="*/ 30 h 180"/>
                <a:gd name="T76" fmla="*/ 2 w 126"/>
                <a:gd name="T77" fmla="*/ 46 h 180"/>
                <a:gd name="T78" fmla="*/ 6 w 126"/>
                <a:gd name="T79" fmla="*/ 54 h 180"/>
                <a:gd name="T80" fmla="*/ 14 w 126"/>
                <a:gd name="T81" fmla="*/ 58 h 180"/>
                <a:gd name="T82" fmla="*/ 22 w 126"/>
                <a:gd name="T83" fmla="*/ 60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65" y="157"/>
                  </a:moveTo>
                  <a:lnTo>
                    <a:pt x="47" y="150"/>
                  </a:lnTo>
                  <a:lnTo>
                    <a:pt x="35" y="139"/>
                  </a:lnTo>
                  <a:lnTo>
                    <a:pt x="30" y="109"/>
                  </a:lnTo>
                  <a:lnTo>
                    <a:pt x="30" y="79"/>
                  </a:lnTo>
                  <a:lnTo>
                    <a:pt x="30" y="49"/>
                  </a:lnTo>
                  <a:lnTo>
                    <a:pt x="35" y="30"/>
                  </a:lnTo>
                  <a:lnTo>
                    <a:pt x="47" y="24"/>
                  </a:lnTo>
                  <a:lnTo>
                    <a:pt x="65" y="19"/>
                  </a:lnTo>
                  <a:lnTo>
                    <a:pt x="77" y="24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101" y="79"/>
                  </a:lnTo>
                  <a:lnTo>
                    <a:pt x="96" y="109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65" y="157"/>
                  </a:lnTo>
                  <a:close/>
                  <a:moveTo>
                    <a:pt x="65" y="180"/>
                  </a:moveTo>
                  <a:lnTo>
                    <a:pt x="90" y="175"/>
                  </a:lnTo>
                  <a:lnTo>
                    <a:pt x="107" y="163"/>
                  </a:lnTo>
                  <a:lnTo>
                    <a:pt x="120" y="139"/>
                  </a:lnTo>
                  <a:lnTo>
                    <a:pt x="126" y="90"/>
                  </a:lnTo>
                  <a:lnTo>
                    <a:pt x="126" y="73"/>
                  </a:lnTo>
                  <a:lnTo>
                    <a:pt x="126" y="54"/>
                  </a:lnTo>
                  <a:lnTo>
                    <a:pt x="120" y="36"/>
                  </a:lnTo>
                  <a:lnTo>
                    <a:pt x="120" y="24"/>
                  </a:lnTo>
                  <a:lnTo>
                    <a:pt x="107" y="13"/>
                  </a:lnTo>
                  <a:lnTo>
                    <a:pt x="96" y="6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41" y="0"/>
                  </a:lnTo>
                  <a:lnTo>
                    <a:pt x="30" y="6"/>
                  </a:lnTo>
                  <a:lnTo>
                    <a:pt x="17" y="13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7" y="163"/>
                  </a:lnTo>
                  <a:lnTo>
                    <a:pt x="41" y="175"/>
                  </a:lnTo>
                  <a:lnTo>
                    <a:pt x="65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6" name="Freeform 852"/>
            <p:cNvSpPr>
              <a:spLocks/>
            </p:cNvSpPr>
            <p:nvPr/>
          </p:nvSpPr>
          <p:spPr bwMode="auto">
            <a:xfrm>
              <a:off x="1762" y="1596"/>
              <a:ext cx="28" cy="58"/>
            </a:xfrm>
            <a:custGeom>
              <a:avLst/>
              <a:gdLst>
                <a:gd name="T0" fmla="*/ 10 w 85"/>
                <a:gd name="T1" fmla="*/ 0 h 175"/>
                <a:gd name="T2" fmla="*/ 0 w 85"/>
                <a:gd name="T3" fmla="*/ 0 h 175"/>
                <a:gd name="T4" fmla="*/ 0 w 85"/>
                <a:gd name="T5" fmla="*/ 58 h 175"/>
                <a:gd name="T6" fmla="*/ 10 w 85"/>
                <a:gd name="T7" fmla="*/ 58 h 175"/>
                <a:gd name="T8" fmla="*/ 10 w 85"/>
                <a:gd name="T9" fmla="*/ 24 h 175"/>
                <a:gd name="T10" fmla="*/ 10 w 85"/>
                <a:gd name="T11" fmla="*/ 18 h 175"/>
                <a:gd name="T12" fmla="*/ 12 w 85"/>
                <a:gd name="T13" fmla="*/ 12 h 175"/>
                <a:gd name="T14" fmla="*/ 16 w 85"/>
                <a:gd name="T15" fmla="*/ 10 h 175"/>
                <a:gd name="T16" fmla="*/ 22 w 85"/>
                <a:gd name="T17" fmla="*/ 8 h 175"/>
                <a:gd name="T18" fmla="*/ 24 w 85"/>
                <a:gd name="T19" fmla="*/ 8 h 175"/>
                <a:gd name="T20" fmla="*/ 26 w 85"/>
                <a:gd name="T21" fmla="*/ 8 h 175"/>
                <a:gd name="T22" fmla="*/ 28 w 85"/>
                <a:gd name="T23" fmla="*/ 8 h 175"/>
                <a:gd name="T24" fmla="*/ 28 w 85"/>
                <a:gd name="T25" fmla="*/ 0 h 175"/>
                <a:gd name="T26" fmla="*/ 22 w 85"/>
                <a:gd name="T27" fmla="*/ 0 h 175"/>
                <a:gd name="T28" fmla="*/ 16 w 85"/>
                <a:gd name="T29" fmla="*/ 0 h 175"/>
                <a:gd name="T30" fmla="*/ 14 w 85"/>
                <a:gd name="T31" fmla="*/ 4 h 175"/>
                <a:gd name="T32" fmla="*/ 10 w 85"/>
                <a:gd name="T33" fmla="*/ 8 h 175"/>
                <a:gd name="T34" fmla="*/ 10 w 85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5"/>
                <a:gd name="T55" fmla="*/ 0 h 175"/>
                <a:gd name="T56" fmla="*/ 85 w 85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5" h="175">
                  <a:moveTo>
                    <a:pt x="30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30" y="175"/>
                  </a:lnTo>
                  <a:lnTo>
                    <a:pt x="30" y="73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2" y="24"/>
                  </a:lnTo>
                  <a:lnTo>
                    <a:pt x="78" y="24"/>
                  </a:lnTo>
                  <a:lnTo>
                    <a:pt x="85" y="24"/>
                  </a:lnTo>
                  <a:lnTo>
                    <a:pt x="85" y="0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42" y="13"/>
                  </a:lnTo>
                  <a:lnTo>
                    <a:pt x="30" y="2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853"/>
            <p:cNvSpPr>
              <a:spLocks/>
            </p:cNvSpPr>
            <p:nvPr/>
          </p:nvSpPr>
          <p:spPr bwMode="auto">
            <a:xfrm>
              <a:off x="1392" y="2553"/>
              <a:ext cx="44" cy="80"/>
            </a:xfrm>
            <a:custGeom>
              <a:avLst/>
              <a:gdLst>
                <a:gd name="T0" fmla="*/ 44 w 133"/>
                <a:gd name="T1" fmla="*/ 80 h 240"/>
                <a:gd name="T2" fmla="*/ 44 w 133"/>
                <a:gd name="T3" fmla="*/ 72 h 240"/>
                <a:gd name="T4" fmla="*/ 10 w 133"/>
                <a:gd name="T5" fmla="*/ 72 h 240"/>
                <a:gd name="T6" fmla="*/ 10 w 133"/>
                <a:gd name="T7" fmla="*/ 42 h 240"/>
                <a:gd name="T8" fmla="*/ 40 w 133"/>
                <a:gd name="T9" fmla="*/ 42 h 240"/>
                <a:gd name="T10" fmla="*/ 40 w 133"/>
                <a:gd name="T11" fmla="*/ 34 h 240"/>
                <a:gd name="T12" fmla="*/ 10 w 133"/>
                <a:gd name="T13" fmla="*/ 34 h 240"/>
                <a:gd name="T14" fmla="*/ 10 w 133"/>
                <a:gd name="T15" fmla="*/ 8 h 240"/>
                <a:gd name="T16" fmla="*/ 42 w 133"/>
                <a:gd name="T17" fmla="*/ 8 h 240"/>
                <a:gd name="T18" fmla="*/ 42 w 133"/>
                <a:gd name="T19" fmla="*/ 0 h 240"/>
                <a:gd name="T20" fmla="*/ 0 w 133"/>
                <a:gd name="T21" fmla="*/ 0 h 240"/>
                <a:gd name="T22" fmla="*/ 0 w 133"/>
                <a:gd name="T23" fmla="*/ 80 h 240"/>
                <a:gd name="T24" fmla="*/ 44 w 133"/>
                <a:gd name="T25" fmla="*/ 80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240"/>
                <a:gd name="T41" fmla="*/ 133 w 133"/>
                <a:gd name="T42" fmla="*/ 240 h 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240">
                  <a:moveTo>
                    <a:pt x="133" y="240"/>
                  </a:moveTo>
                  <a:lnTo>
                    <a:pt x="133" y="216"/>
                  </a:lnTo>
                  <a:lnTo>
                    <a:pt x="30" y="216"/>
                  </a:lnTo>
                  <a:lnTo>
                    <a:pt x="30" y="126"/>
                  </a:lnTo>
                  <a:lnTo>
                    <a:pt x="120" y="126"/>
                  </a:lnTo>
                  <a:lnTo>
                    <a:pt x="120" y="102"/>
                  </a:lnTo>
                  <a:lnTo>
                    <a:pt x="30" y="102"/>
                  </a:lnTo>
                  <a:lnTo>
                    <a:pt x="30" y="23"/>
                  </a:lnTo>
                  <a:lnTo>
                    <a:pt x="127" y="23"/>
                  </a:lnTo>
                  <a:lnTo>
                    <a:pt x="127" y="0"/>
                  </a:lnTo>
                  <a:lnTo>
                    <a:pt x="0" y="0"/>
                  </a:lnTo>
                  <a:lnTo>
                    <a:pt x="0" y="240"/>
                  </a:lnTo>
                  <a:lnTo>
                    <a:pt x="133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Freeform 854"/>
            <p:cNvSpPr>
              <a:spLocks/>
            </p:cNvSpPr>
            <p:nvPr/>
          </p:nvSpPr>
          <p:spPr bwMode="auto">
            <a:xfrm>
              <a:off x="1448" y="2575"/>
              <a:ext cx="40" cy="58"/>
            </a:xfrm>
            <a:custGeom>
              <a:avLst/>
              <a:gdLst>
                <a:gd name="T0" fmla="*/ 40 w 120"/>
                <a:gd name="T1" fmla="*/ 58 h 174"/>
                <a:gd name="T2" fmla="*/ 40 w 120"/>
                <a:gd name="T3" fmla="*/ 18 h 174"/>
                <a:gd name="T4" fmla="*/ 40 w 120"/>
                <a:gd name="T5" fmla="*/ 12 h 174"/>
                <a:gd name="T6" fmla="*/ 38 w 120"/>
                <a:gd name="T7" fmla="*/ 6 h 174"/>
                <a:gd name="T8" fmla="*/ 32 w 120"/>
                <a:gd name="T9" fmla="*/ 2 h 174"/>
                <a:gd name="T10" fmla="*/ 26 w 120"/>
                <a:gd name="T11" fmla="*/ 0 h 174"/>
                <a:gd name="T12" fmla="*/ 20 w 120"/>
                <a:gd name="T13" fmla="*/ 0 h 174"/>
                <a:gd name="T14" fmla="*/ 16 w 120"/>
                <a:gd name="T15" fmla="*/ 2 h 174"/>
                <a:gd name="T16" fmla="*/ 12 w 120"/>
                <a:gd name="T17" fmla="*/ 4 h 174"/>
                <a:gd name="T18" fmla="*/ 10 w 120"/>
                <a:gd name="T19" fmla="*/ 8 h 174"/>
                <a:gd name="T20" fmla="*/ 10 w 120"/>
                <a:gd name="T21" fmla="*/ 2 h 174"/>
                <a:gd name="T22" fmla="*/ 0 w 120"/>
                <a:gd name="T23" fmla="*/ 2 h 174"/>
                <a:gd name="T24" fmla="*/ 0 w 120"/>
                <a:gd name="T25" fmla="*/ 4 h 174"/>
                <a:gd name="T26" fmla="*/ 0 w 120"/>
                <a:gd name="T27" fmla="*/ 8 h 174"/>
                <a:gd name="T28" fmla="*/ 0 w 120"/>
                <a:gd name="T29" fmla="*/ 10 h 174"/>
                <a:gd name="T30" fmla="*/ 0 w 120"/>
                <a:gd name="T31" fmla="*/ 14 h 174"/>
                <a:gd name="T32" fmla="*/ 0 w 120"/>
                <a:gd name="T33" fmla="*/ 58 h 174"/>
                <a:gd name="T34" fmla="*/ 10 w 120"/>
                <a:gd name="T35" fmla="*/ 58 h 174"/>
                <a:gd name="T36" fmla="*/ 10 w 120"/>
                <a:gd name="T37" fmla="*/ 24 h 174"/>
                <a:gd name="T38" fmla="*/ 10 w 120"/>
                <a:gd name="T39" fmla="*/ 18 h 174"/>
                <a:gd name="T40" fmla="*/ 12 w 120"/>
                <a:gd name="T41" fmla="*/ 12 h 174"/>
                <a:gd name="T42" fmla="*/ 16 w 120"/>
                <a:gd name="T43" fmla="*/ 10 h 174"/>
                <a:gd name="T44" fmla="*/ 22 w 120"/>
                <a:gd name="T45" fmla="*/ 8 h 174"/>
                <a:gd name="T46" fmla="*/ 26 w 120"/>
                <a:gd name="T47" fmla="*/ 8 h 174"/>
                <a:gd name="T48" fmla="*/ 28 w 120"/>
                <a:gd name="T49" fmla="*/ 10 h 174"/>
                <a:gd name="T50" fmla="*/ 30 w 120"/>
                <a:gd name="T51" fmla="*/ 14 h 174"/>
                <a:gd name="T52" fmla="*/ 30 w 120"/>
                <a:gd name="T53" fmla="*/ 18 h 174"/>
                <a:gd name="T54" fmla="*/ 30 w 120"/>
                <a:gd name="T55" fmla="*/ 58 h 174"/>
                <a:gd name="T56" fmla="*/ 40 w 120"/>
                <a:gd name="T57" fmla="*/ 58 h 17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174"/>
                <a:gd name="T89" fmla="*/ 120 w 120"/>
                <a:gd name="T90" fmla="*/ 174 h 17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174">
                  <a:moveTo>
                    <a:pt x="120" y="174"/>
                  </a:moveTo>
                  <a:lnTo>
                    <a:pt x="120" y="54"/>
                  </a:lnTo>
                  <a:lnTo>
                    <a:pt x="120" y="36"/>
                  </a:lnTo>
                  <a:lnTo>
                    <a:pt x="114" y="19"/>
                  </a:lnTo>
                  <a:lnTo>
                    <a:pt x="96" y="6"/>
                  </a:lnTo>
                  <a:lnTo>
                    <a:pt x="79" y="0"/>
                  </a:lnTo>
                  <a:lnTo>
                    <a:pt x="60" y="0"/>
                  </a:lnTo>
                  <a:lnTo>
                    <a:pt x="48" y="6"/>
                  </a:lnTo>
                  <a:lnTo>
                    <a:pt x="36" y="11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9" y="24"/>
                  </a:lnTo>
                  <a:lnTo>
                    <a:pt x="84" y="30"/>
                  </a:lnTo>
                  <a:lnTo>
                    <a:pt x="90" y="41"/>
                  </a:lnTo>
                  <a:lnTo>
                    <a:pt x="90" y="54"/>
                  </a:lnTo>
                  <a:lnTo>
                    <a:pt x="90" y="174"/>
                  </a:lnTo>
                  <a:lnTo>
                    <a:pt x="12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Freeform 855"/>
            <p:cNvSpPr>
              <a:spLocks/>
            </p:cNvSpPr>
            <p:nvPr/>
          </p:nvSpPr>
          <p:spPr bwMode="auto">
            <a:xfrm>
              <a:off x="1496" y="2561"/>
              <a:ext cx="32" cy="74"/>
            </a:xfrm>
            <a:custGeom>
              <a:avLst/>
              <a:gdLst>
                <a:gd name="T0" fmla="*/ 0 w 97"/>
                <a:gd name="T1" fmla="*/ 16 h 223"/>
                <a:gd name="T2" fmla="*/ 0 w 97"/>
                <a:gd name="T3" fmla="*/ 22 h 223"/>
                <a:gd name="T4" fmla="*/ 10 w 97"/>
                <a:gd name="T5" fmla="*/ 22 h 223"/>
                <a:gd name="T6" fmla="*/ 10 w 97"/>
                <a:gd name="T7" fmla="*/ 64 h 223"/>
                <a:gd name="T8" fmla="*/ 12 w 97"/>
                <a:gd name="T9" fmla="*/ 68 h 223"/>
                <a:gd name="T10" fmla="*/ 14 w 97"/>
                <a:gd name="T11" fmla="*/ 72 h 223"/>
                <a:gd name="T12" fmla="*/ 18 w 97"/>
                <a:gd name="T13" fmla="*/ 74 h 223"/>
                <a:gd name="T14" fmla="*/ 24 w 97"/>
                <a:gd name="T15" fmla="*/ 74 h 223"/>
                <a:gd name="T16" fmla="*/ 26 w 97"/>
                <a:gd name="T17" fmla="*/ 74 h 223"/>
                <a:gd name="T18" fmla="*/ 28 w 97"/>
                <a:gd name="T19" fmla="*/ 74 h 223"/>
                <a:gd name="T20" fmla="*/ 30 w 97"/>
                <a:gd name="T21" fmla="*/ 72 h 223"/>
                <a:gd name="T22" fmla="*/ 32 w 97"/>
                <a:gd name="T23" fmla="*/ 72 h 223"/>
                <a:gd name="T24" fmla="*/ 32 w 97"/>
                <a:gd name="T25" fmla="*/ 66 h 223"/>
                <a:gd name="T26" fmla="*/ 30 w 97"/>
                <a:gd name="T27" fmla="*/ 66 h 223"/>
                <a:gd name="T28" fmla="*/ 28 w 97"/>
                <a:gd name="T29" fmla="*/ 66 h 223"/>
                <a:gd name="T30" fmla="*/ 22 w 97"/>
                <a:gd name="T31" fmla="*/ 64 h 223"/>
                <a:gd name="T32" fmla="*/ 20 w 97"/>
                <a:gd name="T33" fmla="*/ 62 h 223"/>
                <a:gd name="T34" fmla="*/ 20 w 97"/>
                <a:gd name="T35" fmla="*/ 60 h 223"/>
                <a:gd name="T36" fmla="*/ 20 w 97"/>
                <a:gd name="T37" fmla="*/ 58 h 223"/>
                <a:gd name="T38" fmla="*/ 20 w 97"/>
                <a:gd name="T39" fmla="*/ 22 h 223"/>
                <a:gd name="T40" fmla="*/ 32 w 97"/>
                <a:gd name="T41" fmla="*/ 22 h 223"/>
                <a:gd name="T42" fmla="*/ 32 w 97"/>
                <a:gd name="T43" fmla="*/ 16 h 223"/>
                <a:gd name="T44" fmla="*/ 20 w 97"/>
                <a:gd name="T45" fmla="*/ 16 h 223"/>
                <a:gd name="T46" fmla="*/ 20 w 97"/>
                <a:gd name="T47" fmla="*/ 0 h 223"/>
                <a:gd name="T48" fmla="*/ 10 w 97"/>
                <a:gd name="T49" fmla="*/ 4 h 223"/>
                <a:gd name="T50" fmla="*/ 10 w 97"/>
                <a:gd name="T51" fmla="*/ 16 h 223"/>
                <a:gd name="T52" fmla="*/ 0 w 97"/>
                <a:gd name="T53" fmla="*/ 16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223"/>
                <a:gd name="T83" fmla="*/ 97 w 97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223">
                  <a:moveTo>
                    <a:pt x="0" y="49"/>
                  </a:moveTo>
                  <a:lnTo>
                    <a:pt x="0" y="67"/>
                  </a:lnTo>
                  <a:lnTo>
                    <a:pt x="31" y="67"/>
                  </a:lnTo>
                  <a:lnTo>
                    <a:pt x="31" y="193"/>
                  </a:lnTo>
                  <a:lnTo>
                    <a:pt x="36" y="206"/>
                  </a:lnTo>
                  <a:lnTo>
                    <a:pt x="43" y="217"/>
                  </a:lnTo>
                  <a:lnTo>
                    <a:pt x="55" y="223"/>
                  </a:lnTo>
                  <a:lnTo>
                    <a:pt x="74" y="223"/>
                  </a:lnTo>
                  <a:lnTo>
                    <a:pt x="79" y="223"/>
                  </a:lnTo>
                  <a:lnTo>
                    <a:pt x="85" y="223"/>
                  </a:lnTo>
                  <a:lnTo>
                    <a:pt x="91" y="217"/>
                  </a:lnTo>
                  <a:lnTo>
                    <a:pt x="97" y="217"/>
                  </a:lnTo>
                  <a:lnTo>
                    <a:pt x="97" y="199"/>
                  </a:lnTo>
                  <a:lnTo>
                    <a:pt x="91" y="199"/>
                  </a:lnTo>
                  <a:lnTo>
                    <a:pt x="85" y="199"/>
                  </a:lnTo>
                  <a:lnTo>
                    <a:pt x="66" y="193"/>
                  </a:lnTo>
                  <a:lnTo>
                    <a:pt x="61" y="187"/>
                  </a:lnTo>
                  <a:lnTo>
                    <a:pt x="61" y="182"/>
                  </a:lnTo>
                  <a:lnTo>
                    <a:pt x="61" y="176"/>
                  </a:lnTo>
                  <a:lnTo>
                    <a:pt x="61" y="67"/>
                  </a:lnTo>
                  <a:lnTo>
                    <a:pt x="97" y="67"/>
                  </a:lnTo>
                  <a:lnTo>
                    <a:pt x="97" y="49"/>
                  </a:lnTo>
                  <a:lnTo>
                    <a:pt x="61" y="49"/>
                  </a:lnTo>
                  <a:lnTo>
                    <a:pt x="61" y="0"/>
                  </a:lnTo>
                  <a:lnTo>
                    <a:pt x="31" y="13"/>
                  </a:lnTo>
                  <a:lnTo>
                    <a:pt x="31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Freeform 856"/>
            <p:cNvSpPr>
              <a:spLocks/>
            </p:cNvSpPr>
            <p:nvPr/>
          </p:nvSpPr>
          <p:spPr bwMode="auto">
            <a:xfrm>
              <a:off x="1536" y="2575"/>
              <a:ext cx="28" cy="58"/>
            </a:xfrm>
            <a:custGeom>
              <a:avLst/>
              <a:gdLst>
                <a:gd name="T0" fmla="*/ 10 w 84"/>
                <a:gd name="T1" fmla="*/ 2 h 174"/>
                <a:gd name="T2" fmla="*/ 0 w 84"/>
                <a:gd name="T3" fmla="*/ 2 h 174"/>
                <a:gd name="T4" fmla="*/ 0 w 84"/>
                <a:gd name="T5" fmla="*/ 58 h 174"/>
                <a:gd name="T6" fmla="*/ 10 w 84"/>
                <a:gd name="T7" fmla="*/ 58 h 174"/>
                <a:gd name="T8" fmla="*/ 10 w 84"/>
                <a:gd name="T9" fmla="*/ 24 h 174"/>
                <a:gd name="T10" fmla="*/ 10 w 84"/>
                <a:gd name="T11" fmla="*/ 18 h 174"/>
                <a:gd name="T12" fmla="*/ 12 w 84"/>
                <a:gd name="T13" fmla="*/ 14 h 174"/>
                <a:gd name="T14" fmla="*/ 16 w 84"/>
                <a:gd name="T15" fmla="*/ 10 h 174"/>
                <a:gd name="T16" fmla="*/ 24 w 84"/>
                <a:gd name="T17" fmla="*/ 10 h 174"/>
                <a:gd name="T18" fmla="*/ 26 w 84"/>
                <a:gd name="T19" fmla="*/ 10 h 174"/>
                <a:gd name="T20" fmla="*/ 28 w 84"/>
                <a:gd name="T21" fmla="*/ 10 h 174"/>
                <a:gd name="T22" fmla="*/ 28 w 84"/>
                <a:gd name="T23" fmla="*/ 0 h 174"/>
                <a:gd name="T24" fmla="*/ 22 w 84"/>
                <a:gd name="T25" fmla="*/ 0 h 174"/>
                <a:gd name="T26" fmla="*/ 16 w 84"/>
                <a:gd name="T27" fmla="*/ 2 h 174"/>
                <a:gd name="T28" fmla="*/ 14 w 84"/>
                <a:gd name="T29" fmla="*/ 4 h 174"/>
                <a:gd name="T30" fmla="*/ 10 w 84"/>
                <a:gd name="T31" fmla="*/ 10 h 174"/>
                <a:gd name="T32" fmla="*/ 10 w 84"/>
                <a:gd name="T33" fmla="*/ 2 h 17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174"/>
                <a:gd name="T53" fmla="*/ 84 w 84"/>
                <a:gd name="T54" fmla="*/ 174 h 17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174">
                  <a:moveTo>
                    <a:pt x="30" y="6"/>
                  </a:moveTo>
                  <a:lnTo>
                    <a:pt x="0" y="6"/>
                  </a:lnTo>
                  <a:lnTo>
                    <a:pt x="0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7" y="41"/>
                  </a:lnTo>
                  <a:lnTo>
                    <a:pt x="49" y="30"/>
                  </a:lnTo>
                  <a:lnTo>
                    <a:pt x="73" y="30"/>
                  </a:lnTo>
                  <a:lnTo>
                    <a:pt x="79" y="30"/>
                  </a:lnTo>
                  <a:lnTo>
                    <a:pt x="84" y="30"/>
                  </a:lnTo>
                  <a:lnTo>
                    <a:pt x="84" y="0"/>
                  </a:lnTo>
                  <a:lnTo>
                    <a:pt x="67" y="0"/>
                  </a:lnTo>
                  <a:lnTo>
                    <a:pt x="49" y="6"/>
                  </a:lnTo>
                  <a:lnTo>
                    <a:pt x="43" y="11"/>
                  </a:lnTo>
                  <a:lnTo>
                    <a:pt x="30" y="30"/>
                  </a:lnTo>
                  <a:lnTo>
                    <a:pt x="3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Freeform 857"/>
            <p:cNvSpPr>
              <a:spLocks noEditPoints="1"/>
            </p:cNvSpPr>
            <p:nvPr/>
          </p:nvSpPr>
          <p:spPr bwMode="auto">
            <a:xfrm>
              <a:off x="1575" y="2575"/>
              <a:ext cx="40" cy="60"/>
            </a:xfrm>
            <a:custGeom>
              <a:avLst/>
              <a:gdLst>
                <a:gd name="T0" fmla="*/ 30 w 120"/>
                <a:gd name="T1" fmla="*/ 30 h 180"/>
                <a:gd name="T2" fmla="*/ 28 w 120"/>
                <a:gd name="T3" fmla="*/ 42 h 180"/>
                <a:gd name="T4" fmla="*/ 26 w 120"/>
                <a:gd name="T5" fmla="*/ 48 h 180"/>
                <a:gd name="T6" fmla="*/ 22 w 120"/>
                <a:gd name="T7" fmla="*/ 52 h 180"/>
                <a:gd name="T8" fmla="*/ 18 w 120"/>
                <a:gd name="T9" fmla="*/ 52 h 180"/>
                <a:gd name="T10" fmla="*/ 14 w 120"/>
                <a:gd name="T11" fmla="*/ 52 h 180"/>
                <a:gd name="T12" fmla="*/ 10 w 120"/>
                <a:gd name="T13" fmla="*/ 50 h 180"/>
                <a:gd name="T14" fmla="*/ 10 w 120"/>
                <a:gd name="T15" fmla="*/ 46 h 180"/>
                <a:gd name="T16" fmla="*/ 8 w 120"/>
                <a:gd name="T17" fmla="*/ 42 h 180"/>
                <a:gd name="T18" fmla="*/ 10 w 120"/>
                <a:gd name="T19" fmla="*/ 34 h 180"/>
                <a:gd name="T20" fmla="*/ 16 w 120"/>
                <a:gd name="T21" fmla="*/ 30 h 180"/>
                <a:gd name="T22" fmla="*/ 22 w 120"/>
                <a:gd name="T23" fmla="*/ 30 h 180"/>
                <a:gd name="T24" fmla="*/ 30 w 120"/>
                <a:gd name="T25" fmla="*/ 30 h 180"/>
                <a:gd name="T26" fmla="*/ 30 w 120"/>
                <a:gd name="T27" fmla="*/ 58 h 180"/>
                <a:gd name="T28" fmla="*/ 40 w 120"/>
                <a:gd name="T29" fmla="*/ 58 h 180"/>
                <a:gd name="T30" fmla="*/ 38 w 120"/>
                <a:gd name="T31" fmla="*/ 56 h 180"/>
                <a:gd name="T32" fmla="*/ 38 w 120"/>
                <a:gd name="T33" fmla="*/ 52 h 180"/>
                <a:gd name="T34" fmla="*/ 38 w 120"/>
                <a:gd name="T35" fmla="*/ 48 h 180"/>
                <a:gd name="T36" fmla="*/ 38 w 120"/>
                <a:gd name="T37" fmla="*/ 46 h 180"/>
                <a:gd name="T38" fmla="*/ 38 w 120"/>
                <a:gd name="T39" fmla="*/ 18 h 180"/>
                <a:gd name="T40" fmla="*/ 38 w 120"/>
                <a:gd name="T41" fmla="*/ 10 h 180"/>
                <a:gd name="T42" fmla="*/ 34 w 120"/>
                <a:gd name="T43" fmla="*/ 6 h 180"/>
                <a:gd name="T44" fmla="*/ 30 w 120"/>
                <a:gd name="T45" fmla="*/ 2 h 180"/>
                <a:gd name="T46" fmla="*/ 20 w 120"/>
                <a:gd name="T47" fmla="*/ 0 h 180"/>
                <a:gd name="T48" fmla="*/ 12 w 120"/>
                <a:gd name="T49" fmla="*/ 2 h 180"/>
                <a:gd name="T50" fmla="*/ 6 w 120"/>
                <a:gd name="T51" fmla="*/ 4 h 180"/>
                <a:gd name="T52" fmla="*/ 2 w 120"/>
                <a:gd name="T53" fmla="*/ 10 h 180"/>
                <a:gd name="T54" fmla="*/ 2 w 120"/>
                <a:gd name="T55" fmla="*/ 18 h 180"/>
                <a:gd name="T56" fmla="*/ 10 w 120"/>
                <a:gd name="T57" fmla="*/ 18 h 180"/>
                <a:gd name="T58" fmla="*/ 12 w 120"/>
                <a:gd name="T59" fmla="*/ 14 h 180"/>
                <a:gd name="T60" fmla="*/ 12 w 120"/>
                <a:gd name="T61" fmla="*/ 10 h 180"/>
                <a:gd name="T62" fmla="*/ 16 w 120"/>
                <a:gd name="T63" fmla="*/ 8 h 180"/>
                <a:gd name="T64" fmla="*/ 20 w 120"/>
                <a:gd name="T65" fmla="*/ 8 h 180"/>
                <a:gd name="T66" fmla="*/ 26 w 120"/>
                <a:gd name="T67" fmla="*/ 8 h 180"/>
                <a:gd name="T68" fmla="*/ 28 w 120"/>
                <a:gd name="T69" fmla="*/ 12 h 180"/>
                <a:gd name="T70" fmla="*/ 30 w 120"/>
                <a:gd name="T71" fmla="*/ 18 h 180"/>
                <a:gd name="T72" fmla="*/ 30 w 120"/>
                <a:gd name="T73" fmla="*/ 22 h 180"/>
                <a:gd name="T74" fmla="*/ 24 w 120"/>
                <a:gd name="T75" fmla="*/ 22 h 180"/>
                <a:gd name="T76" fmla="*/ 20 w 120"/>
                <a:gd name="T77" fmla="*/ 22 h 180"/>
                <a:gd name="T78" fmla="*/ 14 w 120"/>
                <a:gd name="T79" fmla="*/ 24 h 180"/>
                <a:gd name="T80" fmla="*/ 10 w 120"/>
                <a:gd name="T81" fmla="*/ 26 h 180"/>
                <a:gd name="T82" fmla="*/ 6 w 120"/>
                <a:gd name="T83" fmla="*/ 28 h 180"/>
                <a:gd name="T84" fmla="*/ 2 w 120"/>
                <a:gd name="T85" fmla="*/ 30 h 180"/>
                <a:gd name="T86" fmla="*/ 0 w 120"/>
                <a:gd name="T87" fmla="*/ 34 h 180"/>
                <a:gd name="T88" fmla="*/ 0 w 120"/>
                <a:gd name="T89" fmla="*/ 42 h 180"/>
                <a:gd name="T90" fmla="*/ 0 w 120"/>
                <a:gd name="T91" fmla="*/ 48 h 180"/>
                <a:gd name="T92" fmla="*/ 4 w 120"/>
                <a:gd name="T93" fmla="*/ 54 h 180"/>
                <a:gd name="T94" fmla="*/ 8 w 120"/>
                <a:gd name="T95" fmla="*/ 58 h 180"/>
                <a:gd name="T96" fmla="*/ 16 w 120"/>
                <a:gd name="T97" fmla="*/ 60 h 180"/>
                <a:gd name="T98" fmla="*/ 20 w 120"/>
                <a:gd name="T99" fmla="*/ 60 h 180"/>
                <a:gd name="T100" fmla="*/ 24 w 120"/>
                <a:gd name="T101" fmla="*/ 58 h 180"/>
                <a:gd name="T102" fmla="*/ 28 w 120"/>
                <a:gd name="T103" fmla="*/ 54 h 180"/>
                <a:gd name="T104" fmla="*/ 30 w 120"/>
                <a:gd name="T105" fmla="*/ 50 h 180"/>
                <a:gd name="T106" fmla="*/ 30 w 120"/>
                <a:gd name="T107" fmla="*/ 58 h 18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180"/>
                <a:gd name="T164" fmla="*/ 120 w 120"/>
                <a:gd name="T165" fmla="*/ 180 h 18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180">
                  <a:moveTo>
                    <a:pt x="90" y="90"/>
                  </a:moveTo>
                  <a:lnTo>
                    <a:pt x="84" y="126"/>
                  </a:lnTo>
                  <a:lnTo>
                    <a:pt x="78" y="144"/>
                  </a:lnTo>
                  <a:lnTo>
                    <a:pt x="67" y="156"/>
                  </a:lnTo>
                  <a:lnTo>
                    <a:pt x="54" y="156"/>
                  </a:lnTo>
                  <a:lnTo>
                    <a:pt x="43" y="156"/>
                  </a:lnTo>
                  <a:lnTo>
                    <a:pt x="30" y="150"/>
                  </a:lnTo>
                  <a:lnTo>
                    <a:pt x="30" y="139"/>
                  </a:lnTo>
                  <a:lnTo>
                    <a:pt x="24" y="126"/>
                  </a:lnTo>
                  <a:lnTo>
                    <a:pt x="30" y="101"/>
                  </a:lnTo>
                  <a:lnTo>
                    <a:pt x="48" y="90"/>
                  </a:lnTo>
                  <a:lnTo>
                    <a:pt x="67" y="90"/>
                  </a:lnTo>
                  <a:lnTo>
                    <a:pt x="90" y="90"/>
                  </a:lnTo>
                  <a:close/>
                  <a:moveTo>
                    <a:pt x="90" y="174"/>
                  </a:moveTo>
                  <a:lnTo>
                    <a:pt x="120" y="174"/>
                  </a:lnTo>
                  <a:lnTo>
                    <a:pt x="114" y="169"/>
                  </a:lnTo>
                  <a:lnTo>
                    <a:pt x="114" y="156"/>
                  </a:lnTo>
                  <a:lnTo>
                    <a:pt x="114" y="144"/>
                  </a:lnTo>
                  <a:lnTo>
                    <a:pt x="114" y="139"/>
                  </a:lnTo>
                  <a:lnTo>
                    <a:pt x="114" y="54"/>
                  </a:lnTo>
                  <a:lnTo>
                    <a:pt x="114" y="30"/>
                  </a:lnTo>
                  <a:lnTo>
                    <a:pt x="103" y="19"/>
                  </a:lnTo>
                  <a:lnTo>
                    <a:pt x="90" y="6"/>
                  </a:lnTo>
                  <a:lnTo>
                    <a:pt x="60" y="0"/>
                  </a:lnTo>
                  <a:lnTo>
                    <a:pt x="37" y="6"/>
                  </a:lnTo>
                  <a:lnTo>
                    <a:pt x="18" y="11"/>
                  </a:lnTo>
                  <a:lnTo>
                    <a:pt x="5" y="30"/>
                  </a:lnTo>
                  <a:lnTo>
                    <a:pt x="5" y="54"/>
                  </a:lnTo>
                  <a:lnTo>
                    <a:pt x="30" y="54"/>
                  </a:lnTo>
                  <a:lnTo>
                    <a:pt x="37" y="41"/>
                  </a:lnTo>
                  <a:lnTo>
                    <a:pt x="37" y="30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78" y="24"/>
                  </a:lnTo>
                  <a:lnTo>
                    <a:pt x="84" y="36"/>
                  </a:lnTo>
                  <a:lnTo>
                    <a:pt x="90" y="54"/>
                  </a:lnTo>
                  <a:lnTo>
                    <a:pt x="90" y="66"/>
                  </a:lnTo>
                  <a:lnTo>
                    <a:pt x="73" y="66"/>
                  </a:lnTo>
                  <a:lnTo>
                    <a:pt x="60" y="66"/>
                  </a:lnTo>
                  <a:lnTo>
                    <a:pt x="43" y="71"/>
                  </a:lnTo>
                  <a:lnTo>
                    <a:pt x="30" y="79"/>
                  </a:lnTo>
                  <a:lnTo>
                    <a:pt x="18" y="84"/>
                  </a:lnTo>
                  <a:lnTo>
                    <a:pt x="5" y="90"/>
                  </a:lnTo>
                  <a:lnTo>
                    <a:pt x="0" y="101"/>
                  </a:lnTo>
                  <a:lnTo>
                    <a:pt x="0" y="126"/>
                  </a:lnTo>
                  <a:lnTo>
                    <a:pt x="0" y="144"/>
                  </a:lnTo>
                  <a:lnTo>
                    <a:pt x="12" y="163"/>
                  </a:lnTo>
                  <a:lnTo>
                    <a:pt x="24" y="174"/>
                  </a:lnTo>
                  <a:lnTo>
                    <a:pt x="48" y="180"/>
                  </a:lnTo>
                  <a:lnTo>
                    <a:pt x="60" y="180"/>
                  </a:lnTo>
                  <a:lnTo>
                    <a:pt x="73" y="174"/>
                  </a:lnTo>
                  <a:lnTo>
                    <a:pt x="84" y="163"/>
                  </a:lnTo>
                  <a:lnTo>
                    <a:pt x="90" y="150"/>
                  </a:lnTo>
                  <a:lnTo>
                    <a:pt x="9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858"/>
            <p:cNvSpPr>
              <a:spLocks/>
            </p:cNvSpPr>
            <p:nvPr/>
          </p:nvSpPr>
          <p:spPr bwMode="auto">
            <a:xfrm>
              <a:off x="1631" y="2575"/>
              <a:ext cx="42" cy="58"/>
            </a:xfrm>
            <a:custGeom>
              <a:avLst/>
              <a:gdLst>
                <a:gd name="T0" fmla="*/ 42 w 126"/>
                <a:gd name="T1" fmla="*/ 58 h 174"/>
                <a:gd name="T2" fmla="*/ 42 w 126"/>
                <a:gd name="T3" fmla="*/ 18 h 174"/>
                <a:gd name="T4" fmla="*/ 40 w 126"/>
                <a:gd name="T5" fmla="*/ 12 h 174"/>
                <a:gd name="T6" fmla="*/ 38 w 126"/>
                <a:gd name="T7" fmla="*/ 6 h 174"/>
                <a:gd name="T8" fmla="*/ 34 w 126"/>
                <a:gd name="T9" fmla="*/ 2 h 174"/>
                <a:gd name="T10" fmla="*/ 26 w 126"/>
                <a:gd name="T11" fmla="*/ 0 h 174"/>
                <a:gd name="T12" fmla="*/ 22 w 126"/>
                <a:gd name="T13" fmla="*/ 0 h 174"/>
                <a:gd name="T14" fmla="*/ 18 w 126"/>
                <a:gd name="T15" fmla="*/ 2 h 174"/>
                <a:gd name="T16" fmla="*/ 14 w 126"/>
                <a:gd name="T17" fmla="*/ 4 h 174"/>
                <a:gd name="T18" fmla="*/ 12 w 126"/>
                <a:gd name="T19" fmla="*/ 8 h 174"/>
                <a:gd name="T20" fmla="*/ 10 w 126"/>
                <a:gd name="T21" fmla="*/ 8 h 174"/>
                <a:gd name="T22" fmla="*/ 10 w 126"/>
                <a:gd name="T23" fmla="*/ 2 h 174"/>
                <a:gd name="T24" fmla="*/ 0 w 126"/>
                <a:gd name="T25" fmla="*/ 2 h 174"/>
                <a:gd name="T26" fmla="*/ 2 w 126"/>
                <a:gd name="T27" fmla="*/ 4 h 174"/>
                <a:gd name="T28" fmla="*/ 2 w 126"/>
                <a:gd name="T29" fmla="*/ 8 h 174"/>
                <a:gd name="T30" fmla="*/ 2 w 126"/>
                <a:gd name="T31" fmla="*/ 10 h 174"/>
                <a:gd name="T32" fmla="*/ 2 w 126"/>
                <a:gd name="T33" fmla="*/ 14 h 174"/>
                <a:gd name="T34" fmla="*/ 2 w 126"/>
                <a:gd name="T35" fmla="*/ 58 h 174"/>
                <a:gd name="T36" fmla="*/ 10 w 126"/>
                <a:gd name="T37" fmla="*/ 58 h 174"/>
                <a:gd name="T38" fmla="*/ 10 w 126"/>
                <a:gd name="T39" fmla="*/ 24 h 174"/>
                <a:gd name="T40" fmla="*/ 10 w 126"/>
                <a:gd name="T41" fmla="*/ 18 h 174"/>
                <a:gd name="T42" fmla="*/ 12 w 126"/>
                <a:gd name="T43" fmla="*/ 12 h 174"/>
                <a:gd name="T44" fmla="*/ 16 w 126"/>
                <a:gd name="T45" fmla="*/ 10 h 174"/>
                <a:gd name="T46" fmla="*/ 22 w 126"/>
                <a:gd name="T47" fmla="*/ 8 h 174"/>
                <a:gd name="T48" fmla="*/ 26 w 126"/>
                <a:gd name="T49" fmla="*/ 8 h 174"/>
                <a:gd name="T50" fmla="*/ 30 w 126"/>
                <a:gd name="T51" fmla="*/ 10 h 174"/>
                <a:gd name="T52" fmla="*/ 32 w 126"/>
                <a:gd name="T53" fmla="*/ 14 h 174"/>
                <a:gd name="T54" fmla="*/ 32 w 126"/>
                <a:gd name="T55" fmla="*/ 18 h 174"/>
                <a:gd name="T56" fmla="*/ 32 w 126"/>
                <a:gd name="T57" fmla="*/ 58 h 174"/>
                <a:gd name="T58" fmla="*/ 42 w 126"/>
                <a:gd name="T59" fmla="*/ 58 h 17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4"/>
                <a:gd name="T92" fmla="*/ 126 w 126"/>
                <a:gd name="T93" fmla="*/ 174 h 17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4">
                  <a:moveTo>
                    <a:pt x="126" y="174"/>
                  </a:moveTo>
                  <a:lnTo>
                    <a:pt x="126" y="54"/>
                  </a:lnTo>
                  <a:lnTo>
                    <a:pt x="120" y="36"/>
                  </a:lnTo>
                  <a:lnTo>
                    <a:pt x="114" y="19"/>
                  </a:lnTo>
                  <a:lnTo>
                    <a:pt x="103" y="6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3" y="11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30" y="6"/>
                  </a:lnTo>
                  <a:lnTo>
                    <a:pt x="0" y="6"/>
                  </a:lnTo>
                  <a:lnTo>
                    <a:pt x="5" y="11"/>
                  </a:lnTo>
                  <a:lnTo>
                    <a:pt x="5" y="24"/>
                  </a:lnTo>
                  <a:lnTo>
                    <a:pt x="5" y="30"/>
                  </a:lnTo>
                  <a:lnTo>
                    <a:pt x="5" y="41"/>
                  </a:lnTo>
                  <a:lnTo>
                    <a:pt x="5" y="174"/>
                  </a:lnTo>
                  <a:lnTo>
                    <a:pt x="30" y="174"/>
                  </a:lnTo>
                  <a:lnTo>
                    <a:pt x="30" y="71"/>
                  </a:lnTo>
                  <a:lnTo>
                    <a:pt x="30" y="54"/>
                  </a:lnTo>
                  <a:lnTo>
                    <a:pt x="36" y="36"/>
                  </a:lnTo>
                  <a:lnTo>
                    <a:pt x="48" y="30"/>
                  </a:lnTo>
                  <a:lnTo>
                    <a:pt x="66" y="24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1"/>
                  </a:lnTo>
                  <a:lnTo>
                    <a:pt x="96" y="54"/>
                  </a:lnTo>
                  <a:lnTo>
                    <a:pt x="96" y="174"/>
                  </a:lnTo>
                  <a:lnTo>
                    <a:pt x="126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Freeform 859"/>
            <p:cNvSpPr>
              <a:spLocks/>
            </p:cNvSpPr>
            <p:nvPr/>
          </p:nvSpPr>
          <p:spPr bwMode="auto">
            <a:xfrm>
              <a:off x="1689" y="2575"/>
              <a:ext cx="40" cy="60"/>
            </a:xfrm>
            <a:custGeom>
              <a:avLst/>
              <a:gdLst>
                <a:gd name="T0" fmla="*/ 40 w 120"/>
                <a:gd name="T1" fmla="*/ 20 h 180"/>
                <a:gd name="T2" fmla="*/ 38 w 120"/>
                <a:gd name="T3" fmla="*/ 12 h 180"/>
                <a:gd name="T4" fmla="*/ 36 w 120"/>
                <a:gd name="T5" fmla="*/ 6 h 180"/>
                <a:gd name="T6" fmla="*/ 30 w 120"/>
                <a:gd name="T7" fmla="*/ 2 h 180"/>
                <a:gd name="T8" fmla="*/ 22 w 120"/>
                <a:gd name="T9" fmla="*/ 0 h 180"/>
                <a:gd name="T10" fmla="*/ 16 w 120"/>
                <a:gd name="T11" fmla="*/ 2 h 180"/>
                <a:gd name="T12" fmla="*/ 10 w 120"/>
                <a:gd name="T13" fmla="*/ 2 h 180"/>
                <a:gd name="T14" fmla="*/ 6 w 120"/>
                <a:gd name="T15" fmla="*/ 6 h 180"/>
                <a:gd name="T16" fmla="*/ 4 w 120"/>
                <a:gd name="T17" fmla="*/ 10 h 180"/>
                <a:gd name="T18" fmla="*/ 2 w 120"/>
                <a:gd name="T19" fmla="*/ 14 h 180"/>
                <a:gd name="T20" fmla="*/ 2 w 120"/>
                <a:gd name="T21" fmla="*/ 18 h 180"/>
                <a:gd name="T22" fmla="*/ 0 w 120"/>
                <a:gd name="T23" fmla="*/ 24 h 180"/>
                <a:gd name="T24" fmla="*/ 0 w 120"/>
                <a:gd name="T25" fmla="*/ 30 h 180"/>
                <a:gd name="T26" fmla="*/ 2 w 120"/>
                <a:gd name="T27" fmla="*/ 46 h 180"/>
                <a:gd name="T28" fmla="*/ 8 w 120"/>
                <a:gd name="T29" fmla="*/ 56 h 180"/>
                <a:gd name="T30" fmla="*/ 14 w 120"/>
                <a:gd name="T31" fmla="*/ 60 h 180"/>
                <a:gd name="T32" fmla="*/ 22 w 120"/>
                <a:gd name="T33" fmla="*/ 60 h 180"/>
                <a:gd name="T34" fmla="*/ 28 w 120"/>
                <a:gd name="T35" fmla="*/ 60 h 180"/>
                <a:gd name="T36" fmla="*/ 34 w 120"/>
                <a:gd name="T37" fmla="*/ 56 h 180"/>
                <a:gd name="T38" fmla="*/ 38 w 120"/>
                <a:gd name="T39" fmla="*/ 50 h 180"/>
                <a:gd name="T40" fmla="*/ 40 w 120"/>
                <a:gd name="T41" fmla="*/ 40 h 180"/>
                <a:gd name="T42" fmla="*/ 30 w 120"/>
                <a:gd name="T43" fmla="*/ 40 h 180"/>
                <a:gd name="T44" fmla="*/ 30 w 120"/>
                <a:gd name="T45" fmla="*/ 46 h 180"/>
                <a:gd name="T46" fmla="*/ 28 w 120"/>
                <a:gd name="T47" fmla="*/ 50 h 180"/>
                <a:gd name="T48" fmla="*/ 24 w 120"/>
                <a:gd name="T49" fmla="*/ 52 h 180"/>
                <a:gd name="T50" fmla="*/ 22 w 120"/>
                <a:gd name="T51" fmla="*/ 52 h 180"/>
                <a:gd name="T52" fmla="*/ 16 w 120"/>
                <a:gd name="T53" fmla="*/ 52 h 180"/>
                <a:gd name="T54" fmla="*/ 12 w 120"/>
                <a:gd name="T55" fmla="*/ 46 h 180"/>
                <a:gd name="T56" fmla="*/ 10 w 120"/>
                <a:gd name="T57" fmla="*/ 38 h 180"/>
                <a:gd name="T58" fmla="*/ 10 w 120"/>
                <a:gd name="T59" fmla="*/ 26 h 180"/>
                <a:gd name="T60" fmla="*/ 12 w 120"/>
                <a:gd name="T61" fmla="*/ 18 h 180"/>
                <a:gd name="T62" fmla="*/ 14 w 120"/>
                <a:gd name="T63" fmla="*/ 12 h 180"/>
                <a:gd name="T64" fmla="*/ 18 w 120"/>
                <a:gd name="T65" fmla="*/ 8 h 180"/>
                <a:gd name="T66" fmla="*/ 22 w 120"/>
                <a:gd name="T67" fmla="*/ 8 h 180"/>
                <a:gd name="T68" fmla="*/ 26 w 120"/>
                <a:gd name="T69" fmla="*/ 8 h 180"/>
                <a:gd name="T70" fmla="*/ 28 w 120"/>
                <a:gd name="T71" fmla="*/ 10 h 180"/>
                <a:gd name="T72" fmla="*/ 30 w 120"/>
                <a:gd name="T73" fmla="*/ 14 h 180"/>
                <a:gd name="T74" fmla="*/ 30 w 120"/>
                <a:gd name="T75" fmla="*/ 20 h 180"/>
                <a:gd name="T76" fmla="*/ 40 w 120"/>
                <a:gd name="T77" fmla="*/ 20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60"/>
                  </a:moveTo>
                  <a:lnTo>
                    <a:pt x="114" y="36"/>
                  </a:lnTo>
                  <a:lnTo>
                    <a:pt x="108" y="19"/>
                  </a:lnTo>
                  <a:lnTo>
                    <a:pt x="90" y="6"/>
                  </a:lnTo>
                  <a:lnTo>
                    <a:pt x="65" y="0"/>
                  </a:lnTo>
                  <a:lnTo>
                    <a:pt x="48" y="6"/>
                  </a:lnTo>
                  <a:lnTo>
                    <a:pt x="30" y="6"/>
                  </a:lnTo>
                  <a:lnTo>
                    <a:pt x="18" y="19"/>
                  </a:lnTo>
                  <a:lnTo>
                    <a:pt x="12" y="30"/>
                  </a:lnTo>
                  <a:lnTo>
                    <a:pt x="5" y="41"/>
                  </a:lnTo>
                  <a:lnTo>
                    <a:pt x="5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9"/>
                  </a:lnTo>
                  <a:lnTo>
                    <a:pt x="43" y="180"/>
                  </a:lnTo>
                  <a:lnTo>
                    <a:pt x="65" y="180"/>
                  </a:lnTo>
                  <a:lnTo>
                    <a:pt x="84" y="180"/>
                  </a:lnTo>
                  <a:lnTo>
                    <a:pt x="103" y="169"/>
                  </a:lnTo>
                  <a:lnTo>
                    <a:pt x="114" y="150"/>
                  </a:lnTo>
                  <a:lnTo>
                    <a:pt x="120" y="120"/>
                  </a:lnTo>
                  <a:lnTo>
                    <a:pt x="90" y="120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73" y="156"/>
                  </a:lnTo>
                  <a:lnTo>
                    <a:pt x="65" y="156"/>
                  </a:lnTo>
                  <a:lnTo>
                    <a:pt x="48" y="156"/>
                  </a:lnTo>
                  <a:lnTo>
                    <a:pt x="35" y="139"/>
                  </a:lnTo>
                  <a:lnTo>
                    <a:pt x="30" y="114"/>
                  </a:lnTo>
                  <a:lnTo>
                    <a:pt x="30" y="79"/>
                  </a:lnTo>
                  <a:lnTo>
                    <a:pt x="35" y="54"/>
                  </a:lnTo>
                  <a:lnTo>
                    <a:pt x="43" y="36"/>
                  </a:lnTo>
                  <a:lnTo>
                    <a:pt x="54" y="24"/>
                  </a:lnTo>
                  <a:lnTo>
                    <a:pt x="65" y="24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41"/>
                  </a:lnTo>
                  <a:lnTo>
                    <a:pt x="90" y="60"/>
                  </a:lnTo>
                  <a:lnTo>
                    <a:pt x="120" y="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Freeform 860"/>
            <p:cNvSpPr>
              <a:spLocks noEditPoints="1"/>
            </p:cNvSpPr>
            <p:nvPr/>
          </p:nvSpPr>
          <p:spPr bwMode="auto">
            <a:xfrm>
              <a:off x="1746" y="2575"/>
              <a:ext cx="42" cy="60"/>
            </a:xfrm>
            <a:custGeom>
              <a:avLst/>
              <a:gdLst>
                <a:gd name="T0" fmla="*/ 10 w 126"/>
                <a:gd name="T1" fmla="*/ 26 h 180"/>
                <a:gd name="T2" fmla="*/ 12 w 126"/>
                <a:gd name="T3" fmla="*/ 16 h 180"/>
                <a:gd name="T4" fmla="*/ 14 w 126"/>
                <a:gd name="T5" fmla="*/ 10 h 180"/>
                <a:gd name="T6" fmla="*/ 18 w 126"/>
                <a:gd name="T7" fmla="*/ 8 h 180"/>
                <a:gd name="T8" fmla="*/ 22 w 126"/>
                <a:gd name="T9" fmla="*/ 8 h 180"/>
                <a:gd name="T10" fmla="*/ 26 w 126"/>
                <a:gd name="T11" fmla="*/ 8 h 180"/>
                <a:gd name="T12" fmla="*/ 30 w 126"/>
                <a:gd name="T13" fmla="*/ 10 h 180"/>
                <a:gd name="T14" fmla="*/ 32 w 126"/>
                <a:gd name="T15" fmla="*/ 16 h 180"/>
                <a:gd name="T16" fmla="*/ 32 w 126"/>
                <a:gd name="T17" fmla="*/ 26 h 180"/>
                <a:gd name="T18" fmla="*/ 10 w 126"/>
                <a:gd name="T19" fmla="*/ 26 h 180"/>
                <a:gd name="T20" fmla="*/ 42 w 126"/>
                <a:gd name="T21" fmla="*/ 32 h 180"/>
                <a:gd name="T22" fmla="*/ 42 w 126"/>
                <a:gd name="T23" fmla="*/ 28 h 180"/>
                <a:gd name="T24" fmla="*/ 40 w 126"/>
                <a:gd name="T25" fmla="*/ 16 h 180"/>
                <a:gd name="T26" fmla="*/ 38 w 126"/>
                <a:gd name="T27" fmla="*/ 8 h 180"/>
                <a:gd name="T28" fmla="*/ 32 w 126"/>
                <a:gd name="T29" fmla="*/ 2 h 180"/>
                <a:gd name="T30" fmla="*/ 22 w 126"/>
                <a:gd name="T31" fmla="*/ 0 h 180"/>
                <a:gd name="T32" fmla="*/ 16 w 126"/>
                <a:gd name="T33" fmla="*/ 2 h 180"/>
                <a:gd name="T34" fmla="*/ 10 w 126"/>
                <a:gd name="T35" fmla="*/ 2 h 180"/>
                <a:gd name="T36" fmla="*/ 6 w 126"/>
                <a:gd name="T37" fmla="*/ 6 h 180"/>
                <a:gd name="T38" fmla="*/ 4 w 126"/>
                <a:gd name="T39" fmla="*/ 10 h 180"/>
                <a:gd name="T40" fmla="*/ 2 w 126"/>
                <a:gd name="T41" fmla="*/ 14 h 180"/>
                <a:gd name="T42" fmla="*/ 0 w 126"/>
                <a:gd name="T43" fmla="*/ 18 h 180"/>
                <a:gd name="T44" fmla="*/ 0 w 126"/>
                <a:gd name="T45" fmla="*/ 24 h 180"/>
                <a:gd name="T46" fmla="*/ 0 w 126"/>
                <a:gd name="T47" fmla="*/ 30 h 180"/>
                <a:gd name="T48" fmla="*/ 2 w 126"/>
                <a:gd name="T49" fmla="*/ 46 h 180"/>
                <a:gd name="T50" fmla="*/ 6 w 126"/>
                <a:gd name="T51" fmla="*/ 56 h 180"/>
                <a:gd name="T52" fmla="*/ 14 w 126"/>
                <a:gd name="T53" fmla="*/ 60 h 180"/>
                <a:gd name="T54" fmla="*/ 22 w 126"/>
                <a:gd name="T55" fmla="*/ 60 h 180"/>
                <a:gd name="T56" fmla="*/ 30 w 126"/>
                <a:gd name="T57" fmla="*/ 60 h 180"/>
                <a:gd name="T58" fmla="*/ 36 w 126"/>
                <a:gd name="T59" fmla="*/ 56 h 180"/>
                <a:gd name="T60" fmla="*/ 40 w 126"/>
                <a:gd name="T61" fmla="*/ 50 h 180"/>
                <a:gd name="T62" fmla="*/ 42 w 126"/>
                <a:gd name="T63" fmla="*/ 42 h 180"/>
                <a:gd name="T64" fmla="*/ 32 w 126"/>
                <a:gd name="T65" fmla="*/ 42 h 180"/>
                <a:gd name="T66" fmla="*/ 30 w 126"/>
                <a:gd name="T67" fmla="*/ 46 h 180"/>
                <a:gd name="T68" fmla="*/ 28 w 126"/>
                <a:gd name="T69" fmla="*/ 50 h 180"/>
                <a:gd name="T70" fmla="*/ 26 w 126"/>
                <a:gd name="T71" fmla="*/ 52 h 180"/>
                <a:gd name="T72" fmla="*/ 22 w 126"/>
                <a:gd name="T73" fmla="*/ 52 h 180"/>
                <a:gd name="T74" fmla="*/ 16 w 126"/>
                <a:gd name="T75" fmla="*/ 52 h 180"/>
                <a:gd name="T76" fmla="*/ 14 w 126"/>
                <a:gd name="T77" fmla="*/ 48 h 180"/>
                <a:gd name="T78" fmla="*/ 12 w 126"/>
                <a:gd name="T79" fmla="*/ 44 h 180"/>
                <a:gd name="T80" fmla="*/ 10 w 126"/>
                <a:gd name="T81" fmla="*/ 32 h 180"/>
                <a:gd name="T82" fmla="*/ 42 w 126"/>
                <a:gd name="T83" fmla="*/ 32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9"/>
                  </a:moveTo>
                  <a:lnTo>
                    <a:pt x="35" y="49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66" y="24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6" y="49"/>
                  </a:lnTo>
                  <a:lnTo>
                    <a:pt x="96" y="79"/>
                  </a:lnTo>
                  <a:lnTo>
                    <a:pt x="30" y="79"/>
                  </a:lnTo>
                  <a:close/>
                  <a:moveTo>
                    <a:pt x="126" y="96"/>
                  </a:moveTo>
                  <a:lnTo>
                    <a:pt x="126" y="84"/>
                  </a:lnTo>
                  <a:lnTo>
                    <a:pt x="120" y="49"/>
                  </a:lnTo>
                  <a:lnTo>
                    <a:pt x="114" y="24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6"/>
                  </a:lnTo>
                  <a:lnTo>
                    <a:pt x="30" y="6"/>
                  </a:lnTo>
                  <a:lnTo>
                    <a:pt x="18" y="19"/>
                  </a:lnTo>
                  <a:lnTo>
                    <a:pt x="11" y="30"/>
                  </a:lnTo>
                  <a:lnTo>
                    <a:pt x="5" y="41"/>
                  </a:lnTo>
                  <a:lnTo>
                    <a:pt x="0" y="54"/>
                  </a:lnTo>
                  <a:lnTo>
                    <a:pt x="0" y="71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8" y="169"/>
                  </a:lnTo>
                  <a:lnTo>
                    <a:pt x="41" y="180"/>
                  </a:lnTo>
                  <a:lnTo>
                    <a:pt x="66" y="180"/>
                  </a:lnTo>
                  <a:lnTo>
                    <a:pt x="90" y="180"/>
                  </a:lnTo>
                  <a:lnTo>
                    <a:pt x="109" y="169"/>
                  </a:lnTo>
                  <a:lnTo>
                    <a:pt x="120" y="150"/>
                  </a:lnTo>
                  <a:lnTo>
                    <a:pt x="126" y="126"/>
                  </a:lnTo>
                  <a:lnTo>
                    <a:pt x="96" y="126"/>
                  </a:lnTo>
                  <a:lnTo>
                    <a:pt x="90" y="139"/>
                  </a:lnTo>
                  <a:lnTo>
                    <a:pt x="84" y="150"/>
                  </a:lnTo>
                  <a:lnTo>
                    <a:pt x="78" y="156"/>
                  </a:lnTo>
                  <a:lnTo>
                    <a:pt x="66" y="156"/>
                  </a:lnTo>
                  <a:lnTo>
                    <a:pt x="48" y="156"/>
                  </a:lnTo>
                  <a:lnTo>
                    <a:pt x="41" y="144"/>
                  </a:lnTo>
                  <a:lnTo>
                    <a:pt x="35" y="133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Freeform 861"/>
            <p:cNvSpPr>
              <a:spLocks/>
            </p:cNvSpPr>
            <p:nvPr/>
          </p:nvSpPr>
          <p:spPr bwMode="auto">
            <a:xfrm>
              <a:off x="1388" y="2685"/>
              <a:ext cx="40" cy="61"/>
            </a:xfrm>
            <a:custGeom>
              <a:avLst/>
              <a:gdLst>
                <a:gd name="T0" fmla="*/ 40 w 121"/>
                <a:gd name="T1" fmla="*/ 43 h 182"/>
                <a:gd name="T2" fmla="*/ 36 w 121"/>
                <a:gd name="T3" fmla="*/ 33 h 182"/>
                <a:gd name="T4" fmla="*/ 26 w 121"/>
                <a:gd name="T5" fmla="*/ 26 h 182"/>
                <a:gd name="T6" fmla="*/ 16 w 121"/>
                <a:gd name="T7" fmla="*/ 20 h 182"/>
                <a:gd name="T8" fmla="*/ 12 w 121"/>
                <a:gd name="T9" fmla="*/ 14 h 182"/>
                <a:gd name="T10" fmla="*/ 12 w 121"/>
                <a:gd name="T11" fmla="*/ 13 h 182"/>
                <a:gd name="T12" fmla="*/ 14 w 121"/>
                <a:gd name="T13" fmla="*/ 10 h 182"/>
                <a:gd name="T14" fmla="*/ 16 w 121"/>
                <a:gd name="T15" fmla="*/ 8 h 182"/>
                <a:gd name="T16" fmla="*/ 20 w 121"/>
                <a:gd name="T17" fmla="*/ 8 h 182"/>
                <a:gd name="T18" fmla="*/ 24 w 121"/>
                <a:gd name="T19" fmla="*/ 8 h 182"/>
                <a:gd name="T20" fmla="*/ 28 w 121"/>
                <a:gd name="T21" fmla="*/ 10 h 182"/>
                <a:gd name="T22" fmla="*/ 28 w 121"/>
                <a:gd name="T23" fmla="*/ 13 h 182"/>
                <a:gd name="T24" fmla="*/ 30 w 121"/>
                <a:gd name="T25" fmla="*/ 16 h 182"/>
                <a:gd name="T26" fmla="*/ 40 w 121"/>
                <a:gd name="T27" fmla="*/ 16 h 182"/>
                <a:gd name="T28" fmla="*/ 38 w 121"/>
                <a:gd name="T29" fmla="*/ 10 h 182"/>
                <a:gd name="T30" fmla="*/ 34 w 121"/>
                <a:gd name="T31" fmla="*/ 4 h 182"/>
                <a:gd name="T32" fmla="*/ 28 w 121"/>
                <a:gd name="T33" fmla="*/ 2 h 182"/>
                <a:gd name="T34" fmla="*/ 22 w 121"/>
                <a:gd name="T35" fmla="*/ 0 h 182"/>
                <a:gd name="T36" fmla="*/ 12 w 121"/>
                <a:gd name="T37" fmla="*/ 2 h 182"/>
                <a:gd name="T38" fmla="*/ 6 w 121"/>
                <a:gd name="T39" fmla="*/ 6 h 182"/>
                <a:gd name="T40" fmla="*/ 4 w 121"/>
                <a:gd name="T41" fmla="*/ 10 h 182"/>
                <a:gd name="T42" fmla="*/ 2 w 121"/>
                <a:gd name="T43" fmla="*/ 16 h 182"/>
                <a:gd name="T44" fmla="*/ 6 w 121"/>
                <a:gd name="T45" fmla="*/ 26 h 182"/>
                <a:gd name="T46" fmla="*/ 16 w 121"/>
                <a:gd name="T47" fmla="*/ 33 h 182"/>
                <a:gd name="T48" fmla="*/ 26 w 121"/>
                <a:gd name="T49" fmla="*/ 37 h 182"/>
                <a:gd name="T50" fmla="*/ 30 w 121"/>
                <a:gd name="T51" fmla="*/ 43 h 182"/>
                <a:gd name="T52" fmla="*/ 30 w 121"/>
                <a:gd name="T53" fmla="*/ 47 h 182"/>
                <a:gd name="T54" fmla="*/ 28 w 121"/>
                <a:gd name="T55" fmla="*/ 51 h 182"/>
                <a:gd name="T56" fmla="*/ 24 w 121"/>
                <a:gd name="T57" fmla="*/ 51 h 182"/>
                <a:gd name="T58" fmla="*/ 20 w 121"/>
                <a:gd name="T59" fmla="*/ 53 h 182"/>
                <a:gd name="T60" fmla="*/ 16 w 121"/>
                <a:gd name="T61" fmla="*/ 51 h 182"/>
                <a:gd name="T62" fmla="*/ 12 w 121"/>
                <a:gd name="T63" fmla="*/ 49 h 182"/>
                <a:gd name="T64" fmla="*/ 12 w 121"/>
                <a:gd name="T65" fmla="*/ 45 h 182"/>
                <a:gd name="T66" fmla="*/ 12 w 121"/>
                <a:gd name="T67" fmla="*/ 41 h 182"/>
                <a:gd name="T68" fmla="*/ 0 w 121"/>
                <a:gd name="T69" fmla="*/ 41 h 182"/>
                <a:gd name="T70" fmla="*/ 2 w 121"/>
                <a:gd name="T71" fmla="*/ 49 h 182"/>
                <a:gd name="T72" fmla="*/ 6 w 121"/>
                <a:gd name="T73" fmla="*/ 55 h 182"/>
                <a:gd name="T74" fmla="*/ 12 w 121"/>
                <a:gd name="T75" fmla="*/ 61 h 182"/>
                <a:gd name="T76" fmla="*/ 20 w 121"/>
                <a:gd name="T77" fmla="*/ 61 h 182"/>
                <a:gd name="T78" fmla="*/ 28 w 121"/>
                <a:gd name="T79" fmla="*/ 61 h 182"/>
                <a:gd name="T80" fmla="*/ 34 w 121"/>
                <a:gd name="T81" fmla="*/ 55 h 182"/>
                <a:gd name="T82" fmla="*/ 38 w 121"/>
                <a:gd name="T83" fmla="*/ 51 h 182"/>
                <a:gd name="T84" fmla="*/ 40 w 121"/>
                <a:gd name="T85" fmla="*/ 43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182"/>
                <a:gd name="T131" fmla="*/ 121 w 121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182">
                  <a:moveTo>
                    <a:pt x="121" y="128"/>
                  </a:moveTo>
                  <a:lnTo>
                    <a:pt x="109" y="98"/>
                  </a:lnTo>
                  <a:lnTo>
                    <a:pt x="79" y="79"/>
                  </a:lnTo>
                  <a:lnTo>
                    <a:pt x="49" y="60"/>
                  </a:lnTo>
                  <a:lnTo>
                    <a:pt x="36" y="43"/>
                  </a:lnTo>
                  <a:lnTo>
                    <a:pt x="36" y="38"/>
                  </a:lnTo>
                  <a:lnTo>
                    <a:pt x="42" y="30"/>
                  </a:lnTo>
                  <a:lnTo>
                    <a:pt x="49" y="25"/>
                  </a:lnTo>
                  <a:lnTo>
                    <a:pt x="60" y="25"/>
                  </a:lnTo>
                  <a:lnTo>
                    <a:pt x="72" y="25"/>
                  </a:lnTo>
                  <a:lnTo>
                    <a:pt x="85" y="30"/>
                  </a:lnTo>
                  <a:lnTo>
                    <a:pt x="85" y="38"/>
                  </a:lnTo>
                  <a:lnTo>
                    <a:pt x="90" y="49"/>
                  </a:lnTo>
                  <a:lnTo>
                    <a:pt x="121" y="49"/>
                  </a:lnTo>
                  <a:lnTo>
                    <a:pt x="115" y="30"/>
                  </a:lnTo>
                  <a:lnTo>
                    <a:pt x="102" y="13"/>
                  </a:lnTo>
                  <a:lnTo>
                    <a:pt x="85" y="7"/>
                  </a:lnTo>
                  <a:lnTo>
                    <a:pt x="66" y="0"/>
                  </a:lnTo>
                  <a:lnTo>
                    <a:pt x="36" y="7"/>
                  </a:lnTo>
                  <a:lnTo>
                    <a:pt x="17" y="19"/>
                  </a:lnTo>
                  <a:lnTo>
                    <a:pt x="12" y="30"/>
                  </a:lnTo>
                  <a:lnTo>
                    <a:pt x="6" y="49"/>
                  </a:lnTo>
                  <a:lnTo>
                    <a:pt x="17" y="79"/>
                  </a:lnTo>
                  <a:lnTo>
                    <a:pt x="49" y="98"/>
                  </a:lnTo>
                  <a:lnTo>
                    <a:pt x="79" y="109"/>
                  </a:lnTo>
                  <a:lnTo>
                    <a:pt x="90" y="128"/>
                  </a:lnTo>
                  <a:lnTo>
                    <a:pt x="90" y="139"/>
                  </a:lnTo>
                  <a:lnTo>
                    <a:pt x="85" y="152"/>
                  </a:lnTo>
                  <a:lnTo>
                    <a:pt x="72" y="152"/>
                  </a:lnTo>
                  <a:lnTo>
                    <a:pt x="60" y="158"/>
                  </a:lnTo>
                  <a:lnTo>
                    <a:pt x="49" y="152"/>
                  </a:lnTo>
                  <a:lnTo>
                    <a:pt x="36" y="145"/>
                  </a:lnTo>
                  <a:lnTo>
                    <a:pt x="36" y="133"/>
                  </a:lnTo>
                  <a:lnTo>
                    <a:pt x="36" y="122"/>
                  </a:lnTo>
                  <a:lnTo>
                    <a:pt x="0" y="122"/>
                  </a:lnTo>
                  <a:lnTo>
                    <a:pt x="6" y="145"/>
                  </a:lnTo>
                  <a:lnTo>
                    <a:pt x="17" y="163"/>
                  </a:lnTo>
                  <a:lnTo>
                    <a:pt x="36" y="182"/>
                  </a:lnTo>
                  <a:lnTo>
                    <a:pt x="60" y="182"/>
                  </a:lnTo>
                  <a:lnTo>
                    <a:pt x="85" y="182"/>
                  </a:lnTo>
                  <a:lnTo>
                    <a:pt x="102" y="163"/>
                  </a:lnTo>
                  <a:lnTo>
                    <a:pt x="115" y="152"/>
                  </a:lnTo>
                  <a:lnTo>
                    <a:pt x="12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Rectangle 862"/>
            <p:cNvSpPr>
              <a:spLocks noChangeArrowheads="1"/>
            </p:cNvSpPr>
            <p:nvPr/>
          </p:nvSpPr>
          <p:spPr bwMode="auto">
            <a:xfrm>
              <a:off x="1442" y="2661"/>
              <a:ext cx="8" cy="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Freeform 863"/>
            <p:cNvSpPr>
              <a:spLocks noEditPoints="1"/>
            </p:cNvSpPr>
            <p:nvPr/>
          </p:nvSpPr>
          <p:spPr bwMode="auto">
            <a:xfrm>
              <a:off x="1466" y="2661"/>
              <a:ext cx="10" cy="82"/>
            </a:xfrm>
            <a:custGeom>
              <a:avLst/>
              <a:gdLst>
                <a:gd name="T0" fmla="*/ 10 w 30"/>
                <a:gd name="T1" fmla="*/ 26 h 246"/>
                <a:gd name="T2" fmla="*/ 0 w 30"/>
                <a:gd name="T3" fmla="*/ 26 h 246"/>
                <a:gd name="T4" fmla="*/ 0 w 30"/>
                <a:gd name="T5" fmla="*/ 82 h 246"/>
                <a:gd name="T6" fmla="*/ 10 w 30"/>
                <a:gd name="T7" fmla="*/ 82 h 246"/>
                <a:gd name="T8" fmla="*/ 10 w 30"/>
                <a:gd name="T9" fmla="*/ 26 h 246"/>
                <a:gd name="T10" fmla="*/ 0 w 30"/>
                <a:gd name="T11" fmla="*/ 10 h 246"/>
                <a:gd name="T12" fmla="*/ 10 w 30"/>
                <a:gd name="T13" fmla="*/ 10 h 246"/>
                <a:gd name="T14" fmla="*/ 10 w 30"/>
                <a:gd name="T15" fmla="*/ 0 h 246"/>
                <a:gd name="T16" fmla="*/ 0 w 30"/>
                <a:gd name="T17" fmla="*/ 0 h 246"/>
                <a:gd name="T18" fmla="*/ 0 w 30"/>
                <a:gd name="T19" fmla="*/ 10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6"/>
                <a:gd name="T32" fmla="*/ 30 w 3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6">
                  <a:moveTo>
                    <a:pt x="30" y="78"/>
                  </a:moveTo>
                  <a:lnTo>
                    <a:pt x="0" y="78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78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Freeform 864"/>
            <p:cNvSpPr>
              <a:spLocks/>
            </p:cNvSpPr>
            <p:nvPr/>
          </p:nvSpPr>
          <p:spPr bwMode="auto">
            <a:xfrm>
              <a:off x="1482" y="2671"/>
              <a:ext cx="34" cy="75"/>
            </a:xfrm>
            <a:custGeom>
              <a:avLst/>
              <a:gdLst>
                <a:gd name="T0" fmla="*/ 0 w 102"/>
                <a:gd name="T1" fmla="*/ 16 h 223"/>
                <a:gd name="T2" fmla="*/ 0 w 102"/>
                <a:gd name="T3" fmla="*/ 22 h 223"/>
                <a:gd name="T4" fmla="*/ 12 w 102"/>
                <a:gd name="T5" fmla="*/ 22 h 223"/>
                <a:gd name="T6" fmla="*/ 12 w 102"/>
                <a:gd name="T7" fmla="*/ 63 h 223"/>
                <a:gd name="T8" fmla="*/ 12 w 102"/>
                <a:gd name="T9" fmla="*/ 67 h 223"/>
                <a:gd name="T10" fmla="*/ 14 w 102"/>
                <a:gd name="T11" fmla="*/ 73 h 223"/>
                <a:gd name="T12" fmla="*/ 18 w 102"/>
                <a:gd name="T13" fmla="*/ 75 h 223"/>
                <a:gd name="T14" fmla="*/ 24 w 102"/>
                <a:gd name="T15" fmla="*/ 75 h 223"/>
                <a:gd name="T16" fmla="*/ 26 w 102"/>
                <a:gd name="T17" fmla="*/ 75 h 223"/>
                <a:gd name="T18" fmla="*/ 30 w 102"/>
                <a:gd name="T19" fmla="*/ 75 h 223"/>
                <a:gd name="T20" fmla="*/ 32 w 102"/>
                <a:gd name="T21" fmla="*/ 73 h 223"/>
                <a:gd name="T22" fmla="*/ 34 w 102"/>
                <a:gd name="T23" fmla="*/ 73 h 223"/>
                <a:gd name="T24" fmla="*/ 34 w 102"/>
                <a:gd name="T25" fmla="*/ 65 h 223"/>
                <a:gd name="T26" fmla="*/ 32 w 102"/>
                <a:gd name="T27" fmla="*/ 65 h 223"/>
                <a:gd name="T28" fmla="*/ 30 w 102"/>
                <a:gd name="T29" fmla="*/ 65 h 223"/>
                <a:gd name="T30" fmla="*/ 28 w 102"/>
                <a:gd name="T31" fmla="*/ 65 h 223"/>
                <a:gd name="T32" fmla="*/ 24 w 102"/>
                <a:gd name="T33" fmla="*/ 65 h 223"/>
                <a:gd name="T34" fmla="*/ 22 w 102"/>
                <a:gd name="T35" fmla="*/ 63 h 223"/>
                <a:gd name="T36" fmla="*/ 20 w 102"/>
                <a:gd name="T37" fmla="*/ 61 h 223"/>
                <a:gd name="T38" fmla="*/ 20 w 102"/>
                <a:gd name="T39" fmla="*/ 57 h 223"/>
                <a:gd name="T40" fmla="*/ 20 w 102"/>
                <a:gd name="T41" fmla="*/ 22 h 223"/>
                <a:gd name="T42" fmla="*/ 32 w 102"/>
                <a:gd name="T43" fmla="*/ 22 h 223"/>
                <a:gd name="T44" fmla="*/ 32 w 102"/>
                <a:gd name="T45" fmla="*/ 16 h 223"/>
                <a:gd name="T46" fmla="*/ 20 w 102"/>
                <a:gd name="T47" fmla="*/ 16 h 223"/>
                <a:gd name="T48" fmla="*/ 20 w 102"/>
                <a:gd name="T49" fmla="*/ 0 h 223"/>
                <a:gd name="T50" fmla="*/ 12 w 102"/>
                <a:gd name="T51" fmla="*/ 4 h 223"/>
                <a:gd name="T52" fmla="*/ 12 w 102"/>
                <a:gd name="T53" fmla="*/ 16 h 223"/>
                <a:gd name="T54" fmla="*/ 0 w 102"/>
                <a:gd name="T55" fmla="*/ 16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2"/>
                <a:gd name="T85" fmla="*/ 0 h 223"/>
                <a:gd name="T86" fmla="*/ 102 w 102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2" h="223">
                  <a:moveTo>
                    <a:pt x="0" y="48"/>
                  </a:moveTo>
                  <a:lnTo>
                    <a:pt x="0" y="66"/>
                  </a:lnTo>
                  <a:lnTo>
                    <a:pt x="36" y="66"/>
                  </a:lnTo>
                  <a:lnTo>
                    <a:pt x="36" y="186"/>
                  </a:lnTo>
                  <a:lnTo>
                    <a:pt x="36" y="199"/>
                  </a:lnTo>
                  <a:lnTo>
                    <a:pt x="41" y="216"/>
                  </a:lnTo>
                  <a:lnTo>
                    <a:pt x="54" y="223"/>
                  </a:lnTo>
                  <a:lnTo>
                    <a:pt x="72" y="223"/>
                  </a:lnTo>
                  <a:lnTo>
                    <a:pt x="77" y="223"/>
                  </a:lnTo>
                  <a:lnTo>
                    <a:pt x="90" y="223"/>
                  </a:lnTo>
                  <a:lnTo>
                    <a:pt x="96" y="216"/>
                  </a:lnTo>
                  <a:lnTo>
                    <a:pt x="102" y="216"/>
                  </a:lnTo>
                  <a:lnTo>
                    <a:pt x="102" y="193"/>
                  </a:lnTo>
                  <a:lnTo>
                    <a:pt x="96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72" y="193"/>
                  </a:lnTo>
                  <a:lnTo>
                    <a:pt x="66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6" y="66"/>
                  </a:lnTo>
                  <a:lnTo>
                    <a:pt x="96" y="48"/>
                  </a:lnTo>
                  <a:lnTo>
                    <a:pt x="60" y="48"/>
                  </a:lnTo>
                  <a:lnTo>
                    <a:pt x="60" y="0"/>
                  </a:lnTo>
                  <a:lnTo>
                    <a:pt x="36" y="11"/>
                  </a:lnTo>
                  <a:lnTo>
                    <a:pt x="36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Freeform 865"/>
            <p:cNvSpPr>
              <a:spLocks noEditPoints="1"/>
            </p:cNvSpPr>
            <p:nvPr/>
          </p:nvSpPr>
          <p:spPr bwMode="auto">
            <a:xfrm>
              <a:off x="1886" y="2258"/>
              <a:ext cx="53" cy="82"/>
            </a:xfrm>
            <a:custGeom>
              <a:avLst/>
              <a:gdLst>
                <a:gd name="T0" fmla="*/ 10 w 157"/>
                <a:gd name="T1" fmla="*/ 10 h 247"/>
                <a:gd name="T2" fmla="*/ 24 w 157"/>
                <a:gd name="T3" fmla="*/ 10 h 247"/>
                <a:gd name="T4" fmla="*/ 33 w 157"/>
                <a:gd name="T5" fmla="*/ 10 h 247"/>
                <a:gd name="T6" fmla="*/ 36 w 157"/>
                <a:gd name="T7" fmla="*/ 14 h 247"/>
                <a:gd name="T8" fmla="*/ 41 w 157"/>
                <a:gd name="T9" fmla="*/ 22 h 247"/>
                <a:gd name="T10" fmla="*/ 41 w 157"/>
                <a:gd name="T11" fmla="*/ 32 h 247"/>
                <a:gd name="T12" fmla="*/ 41 w 157"/>
                <a:gd name="T13" fmla="*/ 48 h 247"/>
                <a:gd name="T14" fmla="*/ 41 w 157"/>
                <a:gd name="T15" fmla="*/ 60 h 247"/>
                <a:gd name="T16" fmla="*/ 36 w 157"/>
                <a:gd name="T17" fmla="*/ 68 h 247"/>
                <a:gd name="T18" fmla="*/ 31 w 157"/>
                <a:gd name="T19" fmla="*/ 72 h 247"/>
                <a:gd name="T20" fmla="*/ 21 w 157"/>
                <a:gd name="T21" fmla="*/ 72 h 247"/>
                <a:gd name="T22" fmla="*/ 10 w 157"/>
                <a:gd name="T23" fmla="*/ 72 h 247"/>
                <a:gd name="T24" fmla="*/ 10 w 157"/>
                <a:gd name="T25" fmla="*/ 10 h 247"/>
                <a:gd name="T26" fmla="*/ 0 w 157"/>
                <a:gd name="T27" fmla="*/ 82 h 247"/>
                <a:gd name="T28" fmla="*/ 21 w 157"/>
                <a:gd name="T29" fmla="*/ 82 h 247"/>
                <a:gd name="T30" fmla="*/ 29 w 157"/>
                <a:gd name="T31" fmla="*/ 80 h 247"/>
                <a:gd name="T32" fmla="*/ 36 w 157"/>
                <a:gd name="T33" fmla="*/ 80 h 247"/>
                <a:gd name="T34" fmla="*/ 43 w 157"/>
                <a:gd name="T35" fmla="*/ 76 h 247"/>
                <a:gd name="T36" fmla="*/ 47 w 157"/>
                <a:gd name="T37" fmla="*/ 72 h 247"/>
                <a:gd name="T38" fmla="*/ 47 w 157"/>
                <a:gd name="T39" fmla="*/ 70 h 247"/>
                <a:gd name="T40" fmla="*/ 49 w 157"/>
                <a:gd name="T41" fmla="*/ 66 h 247"/>
                <a:gd name="T42" fmla="*/ 49 w 157"/>
                <a:gd name="T43" fmla="*/ 62 h 247"/>
                <a:gd name="T44" fmla="*/ 51 w 157"/>
                <a:gd name="T45" fmla="*/ 60 h 247"/>
                <a:gd name="T46" fmla="*/ 51 w 157"/>
                <a:gd name="T47" fmla="*/ 54 h 247"/>
                <a:gd name="T48" fmla="*/ 53 w 157"/>
                <a:gd name="T49" fmla="*/ 50 h 247"/>
                <a:gd name="T50" fmla="*/ 53 w 157"/>
                <a:gd name="T51" fmla="*/ 44 h 247"/>
                <a:gd name="T52" fmla="*/ 53 w 157"/>
                <a:gd name="T53" fmla="*/ 38 h 247"/>
                <a:gd name="T54" fmla="*/ 53 w 157"/>
                <a:gd name="T55" fmla="*/ 34 h 247"/>
                <a:gd name="T56" fmla="*/ 53 w 157"/>
                <a:gd name="T57" fmla="*/ 26 h 247"/>
                <a:gd name="T58" fmla="*/ 49 w 157"/>
                <a:gd name="T59" fmla="*/ 20 h 247"/>
                <a:gd name="T60" fmla="*/ 47 w 157"/>
                <a:gd name="T61" fmla="*/ 12 h 247"/>
                <a:gd name="T62" fmla="*/ 43 w 157"/>
                <a:gd name="T63" fmla="*/ 8 h 247"/>
                <a:gd name="T64" fmla="*/ 39 w 157"/>
                <a:gd name="T65" fmla="*/ 4 h 247"/>
                <a:gd name="T66" fmla="*/ 33 w 157"/>
                <a:gd name="T67" fmla="*/ 2 h 247"/>
                <a:gd name="T68" fmla="*/ 26 w 157"/>
                <a:gd name="T69" fmla="*/ 0 h 247"/>
                <a:gd name="T70" fmla="*/ 0 w 157"/>
                <a:gd name="T71" fmla="*/ 0 h 247"/>
                <a:gd name="T72" fmla="*/ 0 w 157"/>
                <a:gd name="T73" fmla="*/ 82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7"/>
                <a:gd name="T112" fmla="*/ 0 h 247"/>
                <a:gd name="T113" fmla="*/ 157 w 157"/>
                <a:gd name="T114" fmla="*/ 247 h 2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7" h="247">
                  <a:moveTo>
                    <a:pt x="31" y="30"/>
                  </a:moveTo>
                  <a:lnTo>
                    <a:pt x="72" y="30"/>
                  </a:lnTo>
                  <a:lnTo>
                    <a:pt x="97" y="30"/>
                  </a:lnTo>
                  <a:lnTo>
                    <a:pt x="108" y="41"/>
                  </a:lnTo>
                  <a:lnTo>
                    <a:pt x="121" y="66"/>
                  </a:lnTo>
                  <a:lnTo>
                    <a:pt x="121" y="96"/>
                  </a:lnTo>
                  <a:lnTo>
                    <a:pt x="121" y="144"/>
                  </a:lnTo>
                  <a:lnTo>
                    <a:pt x="121" y="180"/>
                  </a:lnTo>
                  <a:lnTo>
                    <a:pt x="108" y="204"/>
                  </a:lnTo>
                  <a:lnTo>
                    <a:pt x="91" y="216"/>
                  </a:lnTo>
                  <a:lnTo>
                    <a:pt x="61" y="216"/>
                  </a:lnTo>
                  <a:lnTo>
                    <a:pt x="31" y="216"/>
                  </a:lnTo>
                  <a:lnTo>
                    <a:pt x="31" y="30"/>
                  </a:lnTo>
                  <a:close/>
                  <a:moveTo>
                    <a:pt x="0" y="247"/>
                  </a:moveTo>
                  <a:lnTo>
                    <a:pt x="61" y="247"/>
                  </a:lnTo>
                  <a:lnTo>
                    <a:pt x="85" y="240"/>
                  </a:lnTo>
                  <a:lnTo>
                    <a:pt x="108" y="240"/>
                  </a:lnTo>
                  <a:lnTo>
                    <a:pt x="127" y="229"/>
                  </a:lnTo>
                  <a:lnTo>
                    <a:pt x="138" y="216"/>
                  </a:lnTo>
                  <a:lnTo>
                    <a:pt x="138" y="210"/>
                  </a:lnTo>
                  <a:lnTo>
                    <a:pt x="145" y="199"/>
                  </a:lnTo>
                  <a:lnTo>
                    <a:pt x="145" y="186"/>
                  </a:lnTo>
                  <a:lnTo>
                    <a:pt x="151" y="180"/>
                  </a:lnTo>
                  <a:lnTo>
                    <a:pt x="151" y="163"/>
                  </a:lnTo>
                  <a:lnTo>
                    <a:pt x="157" y="150"/>
                  </a:lnTo>
                  <a:lnTo>
                    <a:pt x="157" y="133"/>
                  </a:lnTo>
                  <a:lnTo>
                    <a:pt x="157" y="114"/>
                  </a:lnTo>
                  <a:lnTo>
                    <a:pt x="157" y="103"/>
                  </a:lnTo>
                  <a:lnTo>
                    <a:pt x="157" y="78"/>
                  </a:lnTo>
                  <a:lnTo>
                    <a:pt x="145" y="60"/>
                  </a:lnTo>
                  <a:lnTo>
                    <a:pt x="138" y="36"/>
                  </a:lnTo>
                  <a:lnTo>
                    <a:pt x="127" y="24"/>
                  </a:lnTo>
                  <a:lnTo>
                    <a:pt x="115" y="11"/>
                  </a:lnTo>
                  <a:lnTo>
                    <a:pt x="97" y="5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Freeform 866"/>
            <p:cNvSpPr>
              <a:spLocks noEditPoints="1"/>
            </p:cNvSpPr>
            <p:nvPr/>
          </p:nvSpPr>
          <p:spPr bwMode="auto">
            <a:xfrm>
              <a:off x="1955" y="2258"/>
              <a:ext cx="10" cy="82"/>
            </a:xfrm>
            <a:custGeom>
              <a:avLst/>
              <a:gdLst>
                <a:gd name="T0" fmla="*/ 10 w 31"/>
                <a:gd name="T1" fmla="*/ 24 h 247"/>
                <a:gd name="T2" fmla="*/ 0 w 31"/>
                <a:gd name="T3" fmla="*/ 24 h 247"/>
                <a:gd name="T4" fmla="*/ 0 w 31"/>
                <a:gd name="T5" fmla="*/ 82 h 247"/>
                <a:gd name="T6" fmla="*/ 10 w 31"/>
                <a:gd name="T7" fmla="*/ 82 h 247"/>
                <a:gd name="T8" fmla="*/ 10 w 31"/>
                <a:gd name="T9" fmla="*/ 24 h 247"/>
                <a:gd name="T10" fmla="*/ 0 w 31"/>
                <a:gd name="T11" fmla="*/ 10 h 247"/>
                <a:gd name="T12" fmla="*/ 10 w 31"/>
                <a:gd name="T13" fmla="*/ 10 h 247"/>
                <a:gd name="T14" fmla="*/ 10 w 31"/>
                <a:gd name="T15" fmla="*/ 0 h 247"/>
                <a:gd name="T16" fmla="*/ 0 w 31"/>
                <a:gd name="T17" fmla="*/ 0 h 247"/>
                <a:gd name="T18" fmla="*/ 0 w 31"/>
                <a:gd name="T19" fmla="*/ 1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1"/>
                <a:gd name="T31" fmla="*/ 0 h 247"/>
                <a:gd name="T32" fmla="*/ 31 w 31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1" h="247">
                  <a:moveTo>
                    <a:pt x="31" y="71"/>
                  </a:moveTo>
                  <a:lnTo>
                    <a:pt x="0" y="71"/>
                  </a:lnTo>
                  <a:lnTo>
                    <a:pt x="0" y="247"/>
                  </a:lnTo>
                  <a:lnTo>
                    <a:pt x="31" y="247"/>
                  </a:lnTo>
                  <a:lnTo>
                    <a:pt x="31" y="71"/>
                  </a:lnTo>
                  <a:close/>
                  <a:moveTo>
                    <a:pt x="0" y="30"/>
                  </a:moveTo>
                  <a:lnTo>
                    <a:pt x="31" y="30"/>
                  </a:lnTo>
                  <a:lnTo>
                    <a:pt x="31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Freeform 867"/>
            <p:cNvSpPr>
              <a:spLocks/>
            </p:cNvSpPr>
            <p:nvPr/>
          </p:nvSpPr>
          <p:spPr bwMode="auto">
            <a:xfrm>
              <a:off x="1977" y="2282"/>
              <a:ext cx="40" cy="60"/>
            </a:xfrm>
            <a:custGeom>
              <a:avLst/>
              <a:gdLst>
                <a:gd name="T0" fmla="*/ 40 w 121"/>
                <a:gd name="T1" fmla="*/ 42 h 182"/>
                <a:gd name="T2" fmla="*/ 36 w 121"/>
                <a:gd name="T3" fmla="*/ 32 h 182"/>
                <a:gd name="T4" fmla="*/ 26 w 121"/>
                <a:gd name="T5" fmla="*/ 26 h 182"/>
                <a:gd name="T6" fmla="*/ 16 w 121"/>
                <a:gd name="T7" fmla="*/ 20 h 182"/>
                <a:gd name="T8" fmla="*/ 12 w 121"/>
                <a:gd name="T9" fmla="*/ 14 h 182"/>
                <a:gd name="T10" fmla="*/ 12 w 121"/>
                <a:gd name="T11" fmla="*/ 12 h 182"/>
                <a:gd name="T12" fmla="*/ 14 w 121"/>
                <a:gd name="T13" fmla="*/ 11 h 182"/>
                <a:gd name="T14" fmla="*/ 16 w 121"/>
                <a:gd name="T15" fmla="*/ 8 h 182"/>
                <a:gd name="T16" fmla="*/ 20 w 121"/>
                <a:gd name="T17" fmla="*/ 8 h 182"/>
                <a:gd name="T18" fmla="*/ 26 w 121"/>
                <a:gd name="T19" fmla="*/ 8 h 182"/>
                <a:gd name="T20" fmla="*/ 28 w 121"/>
                <a:gd name="T21" fmla="*/ 11 h 182"/>
                <a:gd name="T22" fmla="*/ 30 w 121"/>
                <a:gd name="T23" fmla="*/ 12 h 182"/>
                <a:gd name="T24" fmla="*/ 30 w 121"/>
                <a:gd name="T25" fmla="*/ 16 h 182"/>
                <a:gd name="T26" fmla="*/ 40 w 121"/>
                <a:gd name="T27" fmla="*/ 16 h 182"/>
                <a:gd name="T28" fmla="*/ 40 w 121"/>
                <a:gd name="T29" fmla="*/ 11 h 182"/>
                <a:gd name="T30" fmla="*/ 36 w 121"/>
                <a:gd name="T31" fmla="*/ 4 h 182"/>
                <a:gd name="T32" fmla="*/ 30 w 121"/>
                <a:gd name="T33" fmla="*/ 0 h 182"/>
                <a:gd name="T34" fmla="*/ 22 w 121"/>
                <a:gd name="T35" fmla="*/ 0 h 182"/>
                <a:gd name="T36" fmla="*/ 12 w 121"/>
                <a:gd name="T37" fmla="*/ 0 h 182"/>
                <a:gd name="T38" fmla="*/ 6 w 121"/>
                <a:gd name="T39" fmla="*/ 6 h 182"/>
                <a:gd name="T40" fmla="*/ 4 w 121"/>
                <a:gd name="T41" fmla="*/ 11 h 182"/>
                <a:gd name="T42" fmla="*/ 2 w 121"/>
                <a:gd name="T43" fmla="*/ 16 h 182"/>
                <a:gd name="T44" fmla="*/ 6 w 121"/>
                <a:gd name="T45" fmla="*/ 26 h 182"/>
                <a:gd name="T46" fmla="*/ 16 w 121"/>
                <a:gd name="T47" fmla="*/ 32 h 182"/>
                <a:gd name="T48" fmla="*/ 28 w 121"/>
                <a:gd name="T49" fmla="*/ 36 h 182"/>
                <a:gd name="T50" fmla="*/ 32 w 121"/>
                <a:gd name="T51" fmla="*/ 42 h 182"/>
                <a:gd name="T52" fmla="*/ 30 w 121"/>
                <a:gd name="T53" fmla="*/ 46 h 182"/>
                <a:gd name="T54" fmla="*/ 28 w 121"/>
                <a:gd name="T55" fmla="*/ 50 h 182"/>
                <a:gd name="T56" fmla="*/ 26 w 121"/>
                <a:gd name="T57" fmla="*/ 50 h 182"/>
                <a:gd name="T58" fmla="*/ 20 w 121"/>
                <a:gd name="T59" fmla="*/ 52 h 182"/>
                <a:gd name="T60" fmla="*/ 16 w 121"/>
                <a:gd name="T61" fmla="*/ 50 h 182"/>
                <a:gd name="T62" fmla="*/ 12 w 121"/>
                <a:gd name="T63" fmla="*/ 48 h 182"/>
                <a:gd name="T64" fmla="*/ 12 w 121"/>
                <a:gd name="T65" fmla="*/ 44 h 182"/>
                <a:gd name="T66" fmla="*/ 12 w 121"/>
                <a:gd name="T67" fmla="*/ 40 h 182"/>
                <a:gd name="T68" fmla="*/ 0 w 121"/>
                <a:gd name="T69" fmla="*/ 40 h 182"/>
                <a:gd name="T70" fmla="*/ 2 w 121"/>
                <a:gd name="T71" fmla="*/ 48 h 182"/>
                <a:gd name="T72" fmla="*/ 6 w 121"/>
                <a:gd name="T73" fmla="*/ 54 h 182"/>
                <a:gd name="T74" fmla="*/ 12 w 121"/>
                <a:gd name="T75" fmla="*/ 58 h 182"/>
                <a:gd name="T76" fmla="*/ 20 w 121"/>
                <a:gd name="T77" fmla="*/ 60 h 182"/>
                <a:gd name="T78" fmla="*/ 30 w 121"/>
                <a:gd name="T79" fmla="*/ 58 h 182"/>
                <a:gd name="T80" fmla="*/ 36 w 121"/>
                <a:gd name="T81" fmla="*/ 54 h 182"/>
                <a:gd name="T82" fmla="*/ 40 w 121"/>
                <a:gd name="T83" fmla="*/ 50 h 182"/>
                <a:gd name="T84" fmla="*/ 40 w 121"/>
                <a:gd name="T85" fmla="*/ 42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1"/>
                <a:gd name="T130" fmla="*/ 0 h 182"/>
                <a:gd name="T131" fmla="*/ 121 w 121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1" h="182">
                  <a:moveTo>
                    <a:pt x="121" y="128"/>
                  </a:moveTo>
                  <a:lnTo>
                    <a:pt x="109" y="98"/>
                  </a:lnTo>
                  <a:lnTo>
                    <a:pt x="79" y="79"/>
                  </a:lnTo>
                  <a:lnTo>
                    <a:pt x="49" y="62"/>
                  </a:lnTo>
                  <a:lnTo>
                    <a:pt x="36" y="43"/>
                  </a:lnTo>
                  <a:lnTo>
                    <a:pt x="36" y="37"/>
                  </a:lnTo>
                  <a:lnTo>
                    <a:pt x="42" y="32"/>
                  </a:lnTo>
                  <a:lnTo>
                    <a:pt x="49" y="25"/>
                  </a:lnTo>
                  <a:lnTo>
                    <a:pt x="61" y="25"/>
                  </a:lnTo>
                  <a:lnTo>
                    <a:pt x="79" y="25"/>
                  </a:lnTo>
                  <a:lnTo>
                    <a:pt x="85" y="32"/>
                  </a:lnTo>
                  <a:lnTo>
                    <a:pt x="91" y="37"/>
                  </a:lnTo>
                  <a:lnTo>
                    <a:pt x="91" y="49"/>
                  </a:lnTo>
                  <a:lnTo>
                    <a:pt x="121" y="49"/>
                  </a:lnTo>
                  <a:lnTo>
                    <a:pt x="121" y="32"/>
                  </a:lnTo>
                  <a:lnTo>
                    <a:pt x="109" y="13"/>
                  </a:lnTo>
                  <a:lnTo>
                    <a:pt x="91" y="0"/>
                  </a:lnTo>
                  <a:lnTo>
                    <a:pt x="66" y="0"/>
                  </a:lnTo>
                  <a:lnTo>
                    <a:pt x="36" y="0"/>
                  </a:lnTo>
                  <a:lnTo>
                    <a:pt x="19" y="19"/>
                  </a:lnTo>
                  <a:lnTo>
                    <a:pt x="12" y="32"/>
                  </a:lnTo>
                  <a:lnTo>
                    <a:pt x="6" y="49"/>
                  </a:lnTo>
                  <a:lnTo>
                    <a:pt x="19" y="79"/>
                  </a:lnTo>
                  <a:lnTo>
                    <a:pt x="49" y="98"/>
                  </a:lnTo>
                  <a:lnTo>
                    <a:pt x="85" y="109"/>
                  </a:lnTo>
                  <a:lnTo>
                    <a:pt x="96" y="128"/>
                  </a:lnTo>
                  <a:lnTo>
                    <a:pt x="91" y="139"/>
                  </a:lnTo>
                  <a:lnTo>
                    <a:pt x="85" y="152"/>
                  </a:lnTo>
                  <a:lnTo>
                    <a:pt x="79" y="152"/>
                  </a:lnTo>
                  <a:lnTo>
                    <a:pt x="61" y="158"/>
                  </a:lnTo>
                  <a:lnTo>
                    <a:pt x="49" y="152"/>
                  </a:lnTo>
                  <a:lnTo>
                    <a:pt x="36" y="145"/>
                  </a:lnTo>
                  <a:lnTo>
                    <a:pt x="36" y="133"/>
                  </a:lnTo>
                  <a:lnTo>
                    <a:pt x="36" y="122"/>
                  </a:lnTo>
                  <a:lnTo>
                    <a:pt x="0" y="122"/>
                  </a:lnTo>
                  <a:lnTo>
                    <a:pt x="6" y="145"/>
                  </a:lnTo>
                  <a:lnTo>
                    <a:pt x="19" y="163"/>
                  </a:lnTo>
                  <a:lnTo>
                    <a:pt x="36" y="176"/>
                  </a:lnTo>
                  <a:lnTo>
                    <a:pt x="61" y="182"/>
                  </a:lnTo>
                  <a:lnTo>
                    <a:pt x="91" y="176"/>
                  </a:lnTo>
                  <a:lnTo>
                    <a:pt x="109" y="163"/>
                  </a:lnTo>
                  <a:lnTo>
                    <a:pt x="121" y="152"/>
                  </a:lnTo>
                  <a:lnTo>
                    <a:pt x="121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Freeform 868"/>
            <p:cNvSpPr>
              <a:spLocks noEditPoints="1"/>
            </p:cNvSpPr>
            <p:nvPr/>
          </p:nvSpPr>
          <p:spPr bwMode="auto">
            <a:xfrm>
              <a:off x="2031" y="2282"/>
              <a:ext cx="42" cy="80"/>
            </a:xfrm>
            <a:custGeom>
              <a:avLst/>
              <a:gdLst>
                <a:gd name="T0" fmla="*/ 20 w 126"/>
                <a:gd name="T1" fmla="*/ 52 h 242"/>
                <a:gd name="T2" fmla="*/ 14 w 126"/>
                <a:gd name="T3" fmla="*/ 50 h 242"/>
                <a:gd name="T4" fmla="*/ 10 w 126"/>
                <a:gd name="T5" fmla="*/ 44 h 242"/>
                <a:gd name="T6" fmla="*/ 10 w 126"/>
                <a:gd name="T7" fmla="*/ 38 h 242"/>
                <a:gd name="T8" fmla="*/ 10 w 126"/>
                <a:gd name="T9" fmla="*/ 32 h 242"/>
                <a:gd name="T10" fmla="*/ 10 w 126"/>
                <a:gd name="T11" fmla="*/ 24 h 242"/>
                <a:gd name="T12" fmla="*/ 10 w 126"/>
                <a:gd name="T13" fmla="*/ 16 h 242"/>
                <a:gd name="T14" fmla="*/ 14 w 126"/>
                <a:gd name="T15" fmla="*/ 11 h 242"/>
                <a:gd name="T16" fmla="*/ 20 w 126"/>
                <a:gd name="T17" fmla="*/ 8 h 242"/>
                <a:gd name="T18" fmla="*/ 26 w 126"/>
                <a:gd name="T19" fmla="*/ 11 h 242"/>
                <a:gd name="T20" fmla="*/ 30 w 126"/>
                <a:gd name="T21" fmla="*/ 14 h 242"/>
                <a:gd name="T22" fmla="*/ 32 w 126"/>
                <a:gd name="T23" fmla="*/ 22 h 242"/>
                <a:gd name="T24" fmla="*/ 32 w 126"/>
                <a:gd name="T25" fmla="*/ 28 h 242"/>
                <a:gd name="T26" fmla="*/ 32 w 126"/>
                <a:gd name="T27" fmla="*/ 38 h 242"/>
                <a:gd name="T28" fmla="*/ 30 w 126"/>
                <a:gd name="T29" fmla="*/ 46 h 242"/>
                <a:gd name="T30" fmla="*/ 26 w 126"/>
                <a:gd name="T31" fmla="*/ 50 h 242"/>
                <a:gd name="T32" fmla="*/ 20 w 126"/>
                <a:gd name="T33" fmla="*/ 52 h 242"/>
                <a:gd name="T34" fmla="*/ 10 w 126"/>
                <a:gd name="T35" fmla="*/ 0 h 242"/>
                <a:gd name="T36" fmla="*/ 0 w 126"/>
                <a:gd name="T37" fmla="*/ 0 h 242"/>
                <a:gd name="T38" fmla="*/ 0 w 126"/>
                <a:gd name="T39" fmla="*/ 80 h 242"/>
                <a:gd name="T40" fmla="*/ 10 w 126"/>
                <a:gd name="T41" fmla="*/ 80 h 242"/>
                <a:gd name="T42" fmla="*/ 10 w 126"/>
                <a:gd name="T43" fmla="*/ 52 h 242"/>
                <a:gd name="T44" fmla="*/ 12 w 126"/>
                <a:gd name="T45" fmla="*/ 54 h 242"/>
                <a:gd name="T46" fmla="*/ 14 w 126"/>
                <a:gd name="T47" fmla="*/ 58 h 242"/>
                <a:gd name="T48" fmla="*/ 18 w 126"/>
                <a:gd name="T49" fmla="*/ 58 h 242"/>
                <a:gd name="T50" fmla="*/ 22 w 126"/>
                <a:gd name="T51" fmla="*/ 60 h 242"/>
                <a:gd name="T52" fmla="*/ 28 w 126"/>
                <a:gd name="T53" fmla="*/ 58 h 242"/>
                <a:gd name="T54" fmla="*/ 32 w 126"/>
                <a:gd name="T55" fmla="*/ 56 h 242"/>
                <a:gd name="T56" fmla="*/ 38 w 126"/>
                <a:gd name="T57" fmla="*/ 54 h 242"/>
                <a:gd name="T58" fmla="*/ 40 w 126"/>
                <a:gd name="T59" fmla="*/ 50 h 242"/>
                <a:gd name="T60" fmla="*/ 40 w 126"/>
                <a:gd name="T61" fmla="*/ 44 h 242"/>
                <a:gd name="T62" fmla="*/ 42 w 126"/>
                <a:gd name="T63" fmla="*/ 40 h 242"/>
                <a:gd name="T64" fmla="*/ 42 w 126"/>
                <a:gd name="T65" fmla="*/ 34 h 242"/>
                <a:gd name="T66" fmla="*/ 42 w 126"/>
                <a:gd name="T67" fmla="*/ 28 h 242"/>
                <a:gd name="T68" fmla="*/ 40 w 126"/>
                <a:gd name="T69" fmla="*/ 14 h 242"/>
                <a:gd name="T70" fmla="*/ 36 w 126"/>
                <a:gd name="T71" fmla="*/ 6 h 242"/>
                <a:gd name="T72" fmla="*/ 30 w 126"/>
                <a:gd name="T73" fmla="*/ 0 h 242"/>
                <a:gd name="T74" fmla="*/ 22 w 126"/>
                <a:gd name="T75" fmla="*/ 0 h 242"/>
                <a:gd name="T76" fmla="*/ 18 w 126"/>
                <a:gd name="T77" fmla="*/ 0 h 242"/>
                <a:gd name="T78" fmla="*/ 14 w 126"/>
                <a:gd name="T79" fmla="*/ 2 h 242"/>
                <a:gd name="T80" fmla="*/ 12 w 126"/>
                <a:gd name="T81" fmla="*/ 4 h 242"/>
                <a:gd name="T82" fmla="*/ 10 w 126"/>
                <a:gd name="T83" fmla="*/ 8 h 242"/>
                <a:gd name="T84" fmla="*/ 10 w 126"/>
                <a:gd name="T85" fmla="*/ 0 h 2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6"/>
                <a:gd name="T130" fmla="*/ 0 h 242"/>
                <a:gd name="T131" fmla="*/ 126 w 126"/>
                <a:gd name="T132" fmla="*/ 242 h 2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6" h="242">
                  <a:moveTo>
                    <a:pt x="60" y="158"/>
                  </a:moveTo>
                  <a:lnTo>
                    <a:pt x="41" y="152"/>
                  </a:lnTo>
                  <a:lnTo>
                    <a:pt x="30" y="133"/>
                  </a:lnTo>
                  <a:lnTo>
                    <a:pt x="30" y="115"/>
                  </a:lnTo>
                  <a:lnTo>
                    <a:pt x="30" y="98"/>
                  </a:lnTo>
                  <a:lnTo>
                    <a:pt x="30" y="73"/>
                  </a:lnTo>
                  <a:lnTo>
                    <a:pt x="30" y="49"/>
                  </a:lnTo>
                  <a:lnTo>
                    <a:pt x="41" y="32"/>
                  </a:lnTo>
                  <a:lnTo>
                    <a:pt x="60" y="25"/>
                  </a:lnTo>
                  <a:lnTo>
                    <a:pt x="77" y="32"/>
                  </a:lnTo>
                  <a:lnTo>
                    <a:pt x="90" y="43"/>
                  </a:lnTo>
                  <a:lnTo>
                    <a:pt x="96" y="67"/>
                  </a:lnTo>
                  <a:lnTo>
                    <a:pt x="96" y="85"/>
                  </a:lnTo>
                  <a:lnTo>
                    <a:pt x="96" y="115"/>
                  </a:lnTo>
                  <a:lnTo>
                    <a:pt x="90" y="139"/>
                  </a:lnTo>
                  <a:lnTo>
                    <a:pt x="77" y="152"/>
                  </a:lnTo>
                  <a:lnTo>
                    <a:pt x="60" y="158"/>
                  </a:lnTo>
                  <a:close/>
                  <a:moveTo>
                    <a:pt x="30" y="0"/>
                  </a:moveTo>
                  <a:lnTo>
                    <a:pt x="0" y="0"/>
                  </a:lnTo>
                  <a:lnTo>
                    <a:pt x="0" y="242"/>
                  </a:lnTo>
                  <a:lnTo>
                    <a:pt x="30" y="242"/>
                  </a:lnTo>
                  <a:lnTo>
                    <a:pt x="30" y="158"/>
                  </a:lnTo>
                  <a:lnTo>
                    <a:pt x="36" y="163"/>
                  </a:lnTo>
                  <a:lnTo>
                    <a:pt x="41" y="176"/>
                  </a:lnTo>
                  <a:lnTo>
                    <a:pt x="54" y="176"/>
                  </a:lnTo>
                  <a:lnTo>
                    <a:pt x="66" y="182"/>
                  </a:lnTo>
                  <a:lnTo>
                    <a:pt x="84" y="176"/>
                  </a:lnTo>
                  <a:lnTo>
                    <a:pt x="96" y="169"/>
                  </a:lnTo>
                  <a:lnTo>
                    <a:pt x="114" y="163"/>
                  </a:lnTo>
                  <a:lnTo>
                    <a:pt x="120" y="152"/>
                  </a:lnTo>
                  <a:lnTo>
                    <a:pt x="120" y="133"/>
                  </a:lnTo>
                  <a:lnTo>
                    <a:pt x="126" y="122"/>
                  </a:lnTo>
                  <a:lnTo>
                    <a:pt x="126" y="103"/>
                  </a:lnTo>
                  <a:lnTo>
                    <a:pt x="126" y="85"/>
                  </a:lnTo>
                  <a:lnTo>
                    <a:pt x="120" y="43"/>
                  </a:lnTo>
                  <a:lnTo>
                    <a:pt x="107" y="19"/>
                  </a:lnTo>
                  <a:lnTo>
                    <a:pt x="90" y="0"/>
                  </a:lnTo>
                  <a:lnTo>
                    <a:pt x="66" y="0"/>
                  </a:lnTo>
                  <a:lnTo>
                    <a:pt x="54" y="0"/>
                  </a:lnTo>
                  <a:lnTo>
                    <a:pt x="41" y="7"/>
                  </a:lnTo>
                  <a:lnTo>
                    <a:pt x="36" y="13"/>
                  </a:lnTo>
                  <a:lnTo>
                    <a:pt x="30" y="25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Freeform 869"/>
            <p:cNvSpPr>
              <a:spLocks noEditPoints="1"/>
            </p:cNvSpPr>
            <p:nvPr/>
          </p:nvSpPr>
          <p:spPr bwMode="auto">
            <a:xfrm>
              <a:off x="2087" y="2282"/>
              <a:ext cx="43" cy="60"/>
            </a:xfrm>
            <a:custGeom>
              <a:avLst/>
              <a:gdLst>
                <a:gd name="T0" fmla="*/ 11 w 128"/>
                <a:gd name="T1" fmla="*/ 26 h 182"/>
                <a:gd name="T2" fmla="*/ 11 w 128"/>
                <a:gd name="T3" fmla="*/ 16 h 182"/>
                <a:gd name="T4" fmla="*/ 13 w 128"/>
                <a:gd name="T5" fmla="*/ 11 h 182"/>
                <a:gd name="T6" fmla="*/ 16 w 128"/>
                <a:gd name="T7" fmla="*/ 8 h 182"/>
                <a:gd name="T8" fmla="*/ 21 w 128"/>
                <a:gd name="T9" fmla="*/ 8 h 182"/>
                <a:gd name="T10" fmla="*/ 25 w 128"/>
                <a:gd name="T11" fmla="*/ 8 h 182"/>
                <a:gd name="T12" fmla="*/ 29 w 128"/>
                <a:gd name="T13" fmla="*/ 11 h 182"/>
                <a:gd name="T14" fmla="*/ 31 w 128"/>
                <a:gd name="T15" fmla="*/ 16 h 182"/>
                <a:gd name="T16" fmla="*/ 33 w 128"/>
                <a:gd name="T17" fmla="*/ 26 h 182"/>
                <a:gd name="T18" fmla="*/ 11 w 128"/>
                <a:gd name="T19" fmla="*/ 26 h 182"/>
                <a:gd name="T20" fmla="*/ 43 w 128"/>
                <a:gd name="T21" fmla="*/ 32 h 182"/>
                <a:gd name="T22" fmla="*/ 43 w 128"/>
                <a:gd name="T23" fmla="*/ 28 h 182"/>
                <a:gd name="T24" fmla="*/ 41 w 128"/>
                <a:gd name="T25" fmla="*/ 16 h 182"/>
                <a:gd name="T26" fmla="*/ 37 w 128"/>
                <a:gd name="T27" fmla="*/ 8 h 182"/>
                <a:gd name="T28" fmla="*/ 31 w 128"/>
                <a:gd name="T29" fmla="*/ 2 h 182"/>
                <a:gd name="T30" fmla="*/ 21 w 128"/>
                <a:gd name="T31" fmla="*/ 0 h 182"/>
                <a:gd name="T32" fmla="*/ 14 w 128"/>
                <a:gd name="T33" fmla="*/ 0 h 182"/>
                <a:gd name="T34" fmla="*/ 11 w 128"/>
                <a:gd name="T35" fmla="*/ 2 h 182"/>
                <a:gd name="T36" fmla="*/ 6 w 128"/>
                <a:gd name="T37" fmla="*/ 6 h 182"/>
                <a:gd name="T38" fmla="*/ 3 w 128"/>
                <a:gd name="T39" fmla="*/ 11 h 182"/>
                <a:gd name="T40" fmla="*/ 3 w 128"/>
                <a:gd name="T41" fmla="*/ 14 h 182"/>
                <a:gd name="T42" fmla="*/ 0 w 128"/>
                <a:gd name="T43" fmla="*/ 18 h 182"/>
                <a:gd name="T44" fmla="*/ 0 w 128"/>
                <a:gd name="T45" fmla="*/ 24 h 182"/>
                <a:gd name="T46" fmla="*/ 0 w 128"/>
                <a:gd name="T47" fmla="*/ 30 h 182"/>
                <a:gd name="T48" fmla="*/ 3 w 128"/>
                <a:gd name="T49" fmla="*/ 46 h 182"/>
                <a:gd name="T50" fmla="*/ 6 w 128"/>
                <a:gd name="T51" fmla="*/ 54 h 182"/>
                <a:gd name="T52" fmla="*/ 13 w 128"/>
                <a:gd name="T53" fmla="*/ 58 h 182"/>
                <a:gd name="T54" fmla="*/ 21 w 128"/>
                <a:gd name="T55" fmla="*/ 60 h 182"/>
                <a:gd name="T56" fmla="*/ 29 w 128"/>
                <a:gd name="T57" fmla="*/ 58 h 182"/>
                <a:gd name="T58" fmla="*/ 37 w 128"/>
                <a:gd name="T59" fmla="*/ 54 h 182"/>
                <a:gd name="T60" fmla="*/ 41 w 128"/>
                <a:gd name="T61" fmla="*/ 48 h 182"/>
                <a:gd name="T62" fmla="*/ 43 w 128"/>
                <a:gd name="T63" fmla="*/ 40 h 182"/>
                <a:gd name="T64" fmla="*/ 31 w 128"/>
                <a:gd name="T65" fmla="*/ 40 h 182"/>
                <a:gd name="T66" fmla="*/ 31 w 128"/>
                <a:gd name="T67" fmla="*/ 44 h 182"/>
                <a:gd name="T68" fmla="*/ 29 w 128"/>
                <a:gd name="T69" fmla="*/ 48 h 182"/>
                <a:gd name="T70" fmla="*/ 25 w 128"/>
                <a:gd name="T71" fmla="*/ 50 h 182"/>
                <a:gd name="T72" fmla="*/ 21 w 128"/>
                <a:gd name="T73" fmla="*/ 52 h 182"/>
                <a:gd name="T74" fmla="*/ 16 w 128"/>
                <a:gd name="T75" fmla="*/ 50 h 182"/>
                <a:gd name="T76" fmla="*/ 13 w 128"/>
                <a:gd name="T77" fmla="*/ 48 h 182"/>
                <a:gd name="T78" fmla="*/ 11 w 128"/>
                <a:gd name="T79" fmla="*/ 42 h 182"/>
                <a:gd name="T80" fmla="*/ 11 w 128"/>
                <a:gd name="T81" fmla="*/ 32 h 182"/>
                <a:gd name="T82" fmla="*/ 43 w 128"/>
                <a:gd name="T83" fmla="*/ 32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8"/>
                <a:gd name="T127" fmla="*/ 0 h 182"/>
                <a:gd name="T128" fmla="*/ 128 w 128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8" h="182">
                  <a:moveTo>
                    <a:pt x="32" y="79"/>
                  </a:moveTo>
                  <a:lnTo>
                    <a:pt x="32" y="49"/>
                  </a:lnTo>
                  <a:lnTo>
                    <a:pt x="38" y="32"/>
                  </a:lnTo>
                  <a:lnTo>
                    <a:pt x="49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85" y="32"/>
                  </a:lnTo>
                  <a:lnTo>
                    <a:pt x="92" y="49"/>
                  </a:lnTo>
                  <a:lnTo>
                    <a:pt x="98" y="79"/>
                  </a:lnTo>
                  <a:lnTo>
                    <a:pt x="32" y="79"/>
                  </a:lnTo>
                  <a:close/>
                  <a:moveTo>
                    <a:pt x="128" y="98"/>
                  </a:moveTo>
                  <a:lnTo>
                    <a:pt x="128" y="85"/>
                  </a:lnTo>
                  <a:lnTo>
                    <a:pt x="122" y="49"/>
                  </a:lnTo>
                  <a:lnTo>
                    <a:pt x="109" y="25"/>
                  </a:lnTo>
                  <a:lnTo>
                    <a:pt x="92" y="7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32" y="7"/>
                  </a:lnTo>
                  <a:lnTo>
                    <a:pt x="19" y="19"/>
                  </a:lnTo>
                  <a:lnTo>
                    <a:pt x="8" y="32"/>
                  </a:lnTo>
                  <a:lnTo>
                    <a:pt x="8" y="43"/>
                  </a:lnTo>
                  <a:lnTo>
                    <a:pt x="0" y="55"/>
                  </a:lnTo>
                  <a:lnTo>
                    <a:pt x="0" y="73"/>
                  </a:lnTo>
                  <a:lnTo>
                    <a:pt x="0" y="92"/>
                  </a:lnTo>
                  <a:lnTo>
                    <a:pt x="8" y="139"/>
                  </a:lnTo>
                  <a:lnTo>
                    <a:pt x="19" y="163"/>
                  </a:lnTo>
                  <a:lnTo>
                    <a:pt x="38" y="176"/>
                  </a:lnTo>
                  <a:lnTo>
                    <a:pt x="62" y="182"/>
                  </a:lnTo>
                  <a:lnTo>
                    <a:pt x="85" y="176"/>
                  </a:lnTo>
                  <a:lnTo>
                    <a:pt x="109" y="163"/>
                  </a:lnTo>
                  <a:lnTo>
                    <a:pt x="122" y="145"/>
                  </a:lnTo>
                  <a:lnTo>
                    <a:pt x="128" y="122"/>
                  </a:lnTo>
                  <a:lnTo>
                    <a:pt x="92" y="122"/>
                  </a:lnTo>
                  <a:lnTo>
                    <a:pt x="92" y="133"/>
                  </a:lnTo>
                  <a:lnTo>
                    <a:pt x="85" y="145"/>
                  </a:lnTo>
                  <a:lnTo>
                    <a:pt x="74" y="152"/>
                  </a:lnTo>
                  <a:lnTo>
                    <a:pt x="62" y="158"/>
                  </a:lnTo>
                  <a:lnTo>
                    <a:pt x="49" y="152"/>
                  </a:lnTo>
                  <a:lnTo>
                    <a:pt x="38" y="145"/>
                  </a:lnTo>
                  <a:lnTo>
                    <a:pt x="32" y="128"/>
                  </a:lnTo>
                  <a:lnTo>
                    <a:pt x="32" y="98"/>
                  </a:lnTo>
                  <a:lnTo>
                    <a:pt x="128" y="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Freeform 870"/>
            <p:cNvSpPr>
              <a:spLocks/>
            </p:cNvSpPr>
            <p:nvPr/>
          </p:nvSpPr>
          <p:spPr bwMode="auto">
            <a:xfrm>
              <a:off x="2146" y="2282"/>
              <a:ext cx="26" cy="58"/>
            </a:xfrm>
            <a:custGeom>
              <a:avLst/>
              <a:gdLst>
                <a:gd name="T0" fmla="*/ 8 w 77"/>
                <a:gd name="T1" fmla="*/ 0 h 176"/>
                <a:gd name="T2" fmla="*/ 0 w 77"/>
                <a:gd name="T3" fmla="*/ 0 h 176"/>
                <a:gd name="T4" fmla="*/ 0 w 77"/>
                <a:gd name="T5" fmla="*/ 58 h 176"/>
                <a:gd name="T6" fmla="*/ 8 w 77"/>
                <a:gd name="T7" fmla="*/ 58 h 176"/>
                <a:gd name="T8" fmla="*/ 8 w 77"/>
                <a:gd name="T9" fmla="*/ 24 h 176"/>
                <a:gd name="T10" fmla="*/ 10 w 77"/>
                <a:gd name="T11" fmla="*/ 18 h 176"/>
                <a:gd name="T12" fmla="*/ 12 w 77"/>
                <a:gd name="T13" fmla="*/ 14 h 176"/>
                <a:gd name="T14" fmla="*/ 16 w 77"/>
                <a:gd name="T15" fmla="*/ 11 h 176"/>
                <a:gd name="T16" fmla="*/ 22 w 77"/>
                <a:gd name="T17" fmla="*/ 11 h 176"/>
                <a:gd name="T18" fmla="*/ 24 w 77"/>
                <a:gd name="T19" fmla="*/ 11 h 176"/>
                <a:gd name="T20" fmla="*/ 26 w 77"/>
                <a:gd name="T21" fmla="*/ 11 h 176"/>
                <a:gd name="T22" fmla="*/ 26 w 77"/>
                <a:gd name="T23" fmla="*/ 0 h 176"/>
                <a:gd name="T24" fmla="*/ 20 w 77"/>
                <a:gd name="T25" fmla="*/ 0 h 176"/>
                <a:gd name="T26" fmla="*/ 16 w 77"/>
                <a:gd name="T27" fmla="*/ 0 h 176"/>
                <a:gd name="T28" fmla="*/ 12 w 77"/>
                <a:gd name="T29" fmla="*/ 4 h 176"/>
                <a:gd name="T30" fmla="*/ 10 w 77"/>
                <a:gd name="T31" fmla="*/ 11 h 176"/>
                <a:gd name="T32" fmla="*/ 8 w 77"/>
                <a:gd name="T33" fmla="*/ 11 h 176"/>
                <a:gd name="T34" fmla="*/ 8 w 77"/>
                <a:gd name="T35" fmla="*/ 0 h 1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7"/>
                <a:gd name="T55" fmla="*/ 0 h 176"/>
                <a:gd name="T56" fmla="*/ 77 w 77"/>
                <a:gd name="T57" fmla="*/ 176 h 1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7" h="176">
                  <a:moveTo>
                    <a:pt x="23" y="0"/>
                  </a:moveTo>
                  <a:lnTo>
                    <a:pt x="0" y="0"/>
                  </a:lnTo>
                  <a:lnTo>
                    <a:pt x="0" y="176"/>
                  </a:lnTo>
                  <a:lnTo>
                    <a:pt x="23" y="176"/>
                  </a:lnTo>
                  <a:lnTo>
                    <a:pt x="23" y="73"/>
                  </a:lnTo>
                  <a:lnTo>
                    <a:pt x="30" y="55"/>
                  </a:lnTo>
                  <a:lnTo>
                    <a:pt x="36" y="43"/>
                  </a:lnTo>
                  <a:lnTo>
                    <a:pt x="47" y="32"/>
                  </a:lnTo>
                  <a:lnTo>
                    <a:pt x="66" y="32"/>
                  </a:lnTo>
                  <a:lnTo>
                    <a:pt x="71" y="32"/>
                  </a:lnTo>
                  <a:lnTo>
                    <a:pt x="77" y="32"/>
                  </a:lnTo>
                  <a:lnTo>
                    <a:pt x="77" y="0"/>
                  </a:lnTo>
                  <a:lnTo>
                    <a:pt x="60" y="0"/>
                  </a:lnTo>
                  <a:lnTo>
                    <a:pt x="47" y="0"/>
                  </a:lnTo>
                  <a:lnTo>
                    <a:pt x="36" y="13"/>
                  </a:lnTo>
                  <a:lnTo>
                    <a:pt x="30" y="32"/>
                  </a:lnTo>
                  <a:lnTo>
                    <a:pt x="23" y="3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Freeform 871"/>
            <p:cNvSpPr>
              <a:spLocks/>
            </p:cNvSpPr>
            <p:nvPr/>
          </p:nvSpPr>
          <p:spPr bwMode="auto">
            <a:xfrm>
              <a:off x="2180" y="2282"/>
              <a:ext cx="40" cy="60"/>
            </a:xfrm>
            <a:custGeom>
              <a:avLst/>
              <a:gdLst>
                <a:gd name="T0" fmla="*/ 40 w 120"/>
                <a:gd name="T1" fmla="*/ 42 h 182"/>
                <a:gd name="T2" fmla="*/ 36 w 120"/>
                <a:gd name="T3" fmla="*/ 32 h 182"/>
                <a:gd name="T4" fmla="*/ 26 w 120"/>
                <a:gd name="T5" fmla="*/ 26 h 182"/>
                <a:gd name="T6" fmla="*/ 16 w 120"/>
                <a:gd name="T7" fmla="*/ 20 h 182"/>
                <a:gd name="T8" fmla="*/ 10 w 120"/>
                <a:gd name="T9" fmla="*/ 14 h 182"/>
                <a:gd name="T10" fmla="*/ 12 w 120"/>
                <a:gd name="T11" fmla="*/ 12 h 182"/>
                <a:gd name="T12" fmla="*/ 14 w 120"/>
                <a:gd name="T13" fmla="*/ 11 h 182"/>
                <a:gd name="T14" fmla="*/ 16 w 120"/>
                <a:gd name="T15" fmla="*/ 8 h 182"/>
                <a:gd name="T16" fmla="*/ 20 w 120"/>
                <a:gd name="T17" fmla="*/ 8 h 182"/>
                <a:gd name="T18" fmla="*/ 24 w 120"/>
                <a:gd name="T19" fmla="*/ 8 h 182"/>
                <a:gd name="T20" fmla="*/ 28 w 120"/>
                <a:gd name="T21" fmla="*/ 11 h 182"/>
                <a:gd name="T22" fmla="*/ 28 w 120"/>
                <a:gd name="T23" fmla="*/ 12 h 182"/>
                <a:gd name="T24" fmla="*/ 30 w 120"/>
                <a:gd name="T25" fmla="*/ 16 h 182"/>
                <a:gd name="T26" fmla="*/ 40 w 120"/>
                <a:gd name="T27" fmla="*/ 16 h 182"/>
                <a:gd name="T28" fmla="*/ 38 w 120"/>
                <a:gd name="T29" fmla="*/ 11 h 182"/>
                <a:gd name="T30" fmla="*/ 34 w 120"/>
                <a:gd name="T31" fmla="*/ 4 h 182"/>
                <a:gd name="T32" fmla="*/ 28 w 120"/>
                <a:gd name="T33" fmla="*/ 0 h 182"/>
                <a:gd name="T34" fmla="*/ 22 w 120"/>
                <a:gd name="T35" fmla="*/ 0 h 182"/>
                <a:gd name="T36" fmla="*/ 10 w 120"/>
                <a:gd name="T37" fmla="*/ 0 h 182"/>
                <a:gd name="T38" fmla="*/ 6 w 120"/>
                <a:gd name="T39" fmla="*/ 6 h 182"/>
                <a:gd name="T40" fmla="*/ 2 w 120"/>
                <a:gd name="T41" fmla="*/ 11 h 182"/>
                <a:gd name="T42" fmla="*/ 2 w 120"/>
                <a:gd name="T43" fmla="*/ 16 h 182"/>
                <a:gd name="T44" fmla="*/ 6 w 120"/>
                <a:gd name="T45" fmla="*/ 26 h 182"/>
                <a:gd name="T46" fmla="*/ 16 w 120"/>
                <a:gd name="T47" fmla="*/ 32 h 182"/>
                <a:gd name="T48" fmla="*/ 26 w 120"/>
                <a:gd name="T49" fmla="*/ 36 h 182"/>
                <a:gd name="T50" fmla="*/ 30 w 120"/>
                <a:gd name="T51" fmla="*/ 42 h 182"/>
                <a:gd name="T52" fmla="*/ 30 w 120"/>
                <a:gd name="T53" fmla="*/ 46 h 182"/>
                <a:gd name="T54" fmla="*/ 28 w 120"/>
                <a:gd name="T55" fmla="*/ 50 h 182"/>
                <a:gd name="T56" fmla="*/ 24 w 120"/>
                <a:gd name="T57" fmla="*/ 50 h 182"/>
                <a:gd name="T58" fmla="*/ 20 w 120"/>
                <a:gd name="T59" fmla="*/ 52 h 182"/>
                <a:gd name="T60" fmla="*/ 16 w 120"/>
                <a:gd name="T61" fmla="*/ 50 h 182"/>
                <a:gd name="T62" fmla="*/ 12 w 120"/>
                <a:gd name="T63" fmla="*/ 48 h 182"/>
                <a:gd name="T64" fmla="*/ 10 w 120"/>
                <a:gd name="T65" fmla="*/ 44 h 182"/>
                <a:gd name="T66" fmla="*/ 10 w 120"/>
                <a:gd name="T67" fmla="*/ 40 h 182"/>
                <a:gd name="T68" fmla="*/ 0 w 120"/>
                <a:gd name="T69" fmla="*/ 40 h 182"/>
                <a:gd name="T70" fmla="*/ 0 w 120"/>
                <a:gd name="T71" fmla="*/ 48 h 182"/>
                <a:gd name="T72" fmla="*/ 4 w 120"/>
                <a:gd name="T73" fmla="*/ 54 h 182"/>
                <a:gd name="T74" fmla="*/ 10 w 120"/>
                <a:gd name="T75" fmla="*/ 58 h 182"/>
                <a:gd name="T76" fmla="*/ 20 w 120"/>
                <a:gd name="T77" fmla="*/ 60 h 182"/>
                <a:gd name="T78" fmla="*/ 28 w 120"/>
                <a:gd name="T79" fmla="*/ 58 h 182"/>
                <a:gd name="T80" fmla="*/ 34 w 120"/>
                <a:gd name="T81" fmla="*/ 54 h 182"/>
                <a:gd name="T82" fmla="*/ 38 w 120"/>
                <a:gd name="T83" fmla="*/ 50 h 182"/>
                <a:gd name="T84" fmla="*/ 40 w 120"/>
                <a:gd name="T85" fmla="*/ 42 h 18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182"/>
                <a:gd name="T131" fmla="*/ 120 w 120"/>
                <a:gd name="T132" fmla="*/ 182 h 18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182">
                  <a:moveTo>
                    <a:pt x="120" y="128"/>
                  </a:moveTo>
                  <a:lnTo>
                    <a:pt x="108" y="98"/>
                  </a:lnTo>
                  <a:lnTo>
                    <a:pt x="78" y="79"/>
                  </a:lnTo>
                  <a:lnTo>
                    <a:pt x="48" y="62"/>
                  </a:lnTo>
                  <a:lnTo>
                    <a:pt x="30" y="43"/>
                  </a:lnTo>
                  <a:lnTo>
                    <a:pt x="35" y="37"/>
                  </a:lnTo>
                  <a:lnTo>
                    <a:pt x="43" y="32"/>
                  </a:lnTo>
                  <a:lnTo>
                    <a:pt x="48" y="25"/>
                  </a:lnTo>
                  <a:lnTo>
                    <a:pt x="60" y="25"/>
                  </a:lnTo>
                  <a:lnTo>
                    <a:pt x="73" y="25"/>
                  </a:lnTo>
                  <a:lnTo>
                    <a:pt x="84" y="32"/>
                  </a:lnTo>
                  <a:lnTo>
                    <a:pt x="84" y="37"/>
                  </a:lnTo>
                  <a:lnTo>
                    <a:pt x="90" y="49"/>
                  </a:lnTo>
                  <a:lnTo>
                    <a:pt x="120" y="49"/>
                  </a:lnTo>
                  <a:lnTo>
                    <a:pt x="114" y="32"/>
                  </a:lnTo>
                  <a:lnTo>
                    <a:pt x="103" y="13"/>
                  </a:lnTo>
                  <a:lnTo>
                    <a:pt x="84" y="0"/>
                  </a:lnTo>
                  <a:lnTo>
                    <a:pt x="65" y="0"/>
                  </a:lnTo>
                  <a:lnTo>
                    <a:pt x="30" y="0"/>
                  </a:lnTo>
                  <a:lnTo>
                    <a:pt x="18" y="19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18" y="79"/>
                  </a:lnTo>
                  <a:lnTo>
                    <a:pt x="48" y="98"/>
                  </a:lnTo>
                  <a:lnTo>
                    <a:pt x="78" y="109"/>
                  </a:lnTo>
                  <a:lnTo>
                    <a:pt x="90" y="128"/>
                  </a:lnTo>
                  <a:lnTo>
                    <a:pt x="90" y="139"/>
                  </a:lnTo>
                  <a:lnTo>
                    <a:pt x="84" y="152"/>
                  </a:lnTo>
                  <a:lnTo>
                    <a:pt x="73" y="152"/>
                  </a:lnTo>
                  <a:lnTo>
                    <a:pt x="60" y="158"/>
                  </a:lnTo>
                  <a:lnTo>
                    <a:pt x="48" y="152"/>
                  </a:lnTo>
                  <a:lnTo>
                    <a:pt x="35" y="145"/>
                  </a:lnTo>
                  <a:lnTo>
                    <a:pt x="30" y="133"/>
                  </a:lnTo>
                  <a:lnTo>
                    <a:pt x="30" y="122"/>
                  </a:lnTo>
                  <a:lnTo>
                    <a:pt x="0" y="122"/>
                  </a:lnTo>
                  <a:lnTo>
                    <a:pt x="0" y="145"/>
                  </a:lnTo>
                  <a:lnTo>
                    <a:pt x="11" y="163"/>
                  </a:lnTo>
                  <a:lnTo>
                    <a:pt x="30" y="176"/>
                  </a:lnTo>
                  <a:lnTo>
                    <a:pt x="60" y="182"/>
                  </a:lnTo>
                  <a:lnTo>
                    <a:pt x="84" y="176"/>
                  </a:lnTo>
                  <a:lnTo>
                    <a:pt x="103" y="163"/>
                  </a:lnTo>
                  <a:lnTo>
                    <a:pt x="114" y="152"/>
                  </a:lnTo>
                  <a:lnTo>
                    <a:pt x="12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Freeform 872"/>
            <p:cNvSpPr>
              <a:spLocks noEditPoints="1"/>
            </p:cNvSpPr>
            <p:nvPr/>
          </p:nvSpPr>
          <p:spPr bwMode="auto">
            <a:xfrm>
              <a:off x="2232" y="2258"/>
              <a:ext cx="10" cy="82"/>
            </a:xfrm>
            <a:custGeom>
              <a:avLst/>
              <a:gdLst>
                <a:gd name="T0" fmla="*/ 10 w 30"/>
                <a:gd name="T1" fmla="*/ 24 h 247"/>
                <a:gd name="T2" fmla="*/ 0 w 30"/>
                <a:gd name="T3" fmla="*/ 24 h 247"/>
                <a:gd name="T4" fmla="*/ 0 w 30"/>
                <a:gd name="T5" fmla="*/ 82 h 247"/>
                <a:gd name="T6" fmla="*/ 10 w 30"/>
                <a:gd name="T7" fmla="*/ 82 h 247"/>
                <a:gd name="T8" fmla="*/ 10 w 30"/>
                <a:gd name="T9" fmla="*/ 24 h 247"/>
                <a:gd name="T10" fmla="*/ 0 w 30"/>
                <a:gd name="T11" fmla="*/ 10 h 247"/>
                <a:gd name="T12" fmla="*/ 10 w 30"/>
                <a:gd name="T13" fmla="*/ 10 h 247"/>
                <a:gd name="T14" fmla="*/ 10 w 30"/>
                <a:gd name="T15" fmla="*/ 0 h 247"/>
                <a:gd name="T16" fmla="*/ 0 w 30"/>
                <a:gd name="T17" fmla="*/ 0 h 247"/>
                <a:gd name="T18" fmla="*/ 0 w 30"/>
                <a:gd name="T19" fmla="*/ 10 h 2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7"/>
                <a:gd name="T32" fmla="*/ 30 w 30"/>
                <a:gd name="T33" fmla="*/ 247 h 2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7">
                  <a:moveTo>
                    <a:pt x="30" y="71"/>
                  </a:moveTo>
                  <a:lnTo>
                    <a:pt x="0" y="71"/>
                  </a:lnTo>
                  <a:lnTo>
                    <a:pt x="0" y="247"/>
                  </a:lnTo>
                  <a:lnTo>
                    <a:pt x="30" y="247"/>
                  </a:lnTo>
                  <a:lnTo>
                    <a:pt x="30" y="71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Freeform 873"/>
            <p:cNvSpPr>
              <a:spLocks noEditPoints="1"/>
            </p:cNvSpPr>
            <p:nvPr/>
          </p:nvSpPr>
          <p:spPr bwMode="auto">
            <a:xfrm>
              <a:off x="2256" y="2282"/>
              <a:ext cx="45" cy="60"/>
            </a:xfrm>
            <a:custGeom>
              <a:avLst/>
              <a:gdLst>
                <a:gd name="T0" fmla="*/ 22 w 133"/>
                <a:gd name="T1" fmla="*/ 52 h 182"/>
                <a:gd name="T2" fmla="*/ 17 w 133"/>
                <a:gd name="T3" fmla="*/ 50 h 182"/>
                <a:gd name="T4" fmla="*/ 12 w 133"/>
                <a:gd name="T5" fmla="*/ 46 h 182"/>
                <a:gd name="T6" fmla="*/ 10 w 133"/>
                <a:gd name="T7" fmla="*/ 38 h 182"/>
                <a:gd name="T8" fmla="*/ 10 w 133"/>
                <a:gd name="T9" fmla="*/ 26 h 182"/>
                <a:gd name="T10" fmla="*/ 12 w 133"/>
                <a:gd name="T11" fmla="*/ 18 h 182"/>
                <a:gd name="T12" fmla="*/ 14 w 133"/>
                <a:gd name="T13" fmla="*/ 12 h 182"/>
                <a:gd name="T14" fmla="*/ 18 w 133"/>
                <a:gd name="T15" fmla="*/ 8 h 182"/>
                <a:gd name="T16" fmla="*/ 22 w 133"/>
                <a:gd name="T17" fmla="*/ 8 h 182"/>
                <a:gd name="T18" fmla="*/ 28 w 133"/>
                <a:gd name="T19" fmla="*/ 8 h 182"/>
                <a:gd name="T20" fmla="*/ 32 w 133"/>
                <a:gd name="T21" fmla="*/ 12 h 182"/>
                <a:gd name="T22" fmla="*/ 35 w 133"/>
                <a:gd name="T23" fmla="*/ 18 h 182"/>
                <a:gd name="T24" fmla="*/ 35 w 133"/>
                <a:gd name="T25" fmla="*/ 26 h 182"/>
                <a:gd name="T26" fmla="*/ 35 w 133"/>
                <a:gd name="T27" fmla="*/ 38 h 182"/>
                <a:gd name="T28" fmla="*/ 32 w 133"/>
                <a:gd name="T29" fmla="*/ 46 h 182"/>
                <a:gd name="T30" fmla="*/ 28 w 133"/>
                <a:gd name="T31" fmla="*/ 50 h 182"/>
                <a:gd name="T32" fmla="*/ 22 w 133"/>
                <a:gd name="T33" fmla="*/ 52 h 182"/>
                <a:gd name="T34" fmla="*/ 22 w 133"/>
                <a:gd name="T35" fmla="*/ 60 h 182"/>
                <a:gd name="T36" fmla="*/ 30 w 133"/>
                <a:gd name="T37" fmla="*/ 58 h 182"/>
                <a:gd name="T38" fmla="*/ 39 w 133"/>
                <a:gd name="T39" fmla="*/ 54 h 182"/>
                <a:gd name="T40" fmla="*/ 43 w 133"/>
                <a:gd name="T41" fmla="*/ 46 h 182"/>
                <a:gd name="T42" fmla="*/ 45 w 133"/>
                <a:gd name="T43" fmla="*/ 30 h 182"/>
                <a:gd name="T44" fmla="*/ 45 w 133"/>
                <a:gd name="T45" fmla="*/ 24 h 182"/>
                <a:gd name="T46" fmla="*/ 43 w 133"/>
                <a:gd name="T47" fmla="*/ 18 h 182"/>
                <a:gd name="T48" fmla="*/ 43 w 133"/>
                <a:gd name="T49" fmla="*/ 14 h 182"/>
                <a:gd name="T50" fmla="*/ 41 w 133"/>
                <a:gd name="T51" fmla="*/ 11 h 182"/>
                <a:gd name="T52" fmla="*/ 39 w 133"/>
                <a:gd name="T53" fmla="*/ 6 h 182"/>
                <a:gd name="T54" fmla="*/ 35 w 133"/>
                <a:gd name="T55" fmla="*/ 2 h 182"/>
                <a:gd name="T56" fmla="*/ 28 w 133"/>
                <a:gd name="T57" fmla="*/ 0 h 182"/>
                <a:gd name="T58" fmla="*/ 22 w 133"/>
                <a:gd name="T59" fmla="*/ 0 h 182"/>
                <a:gd name="T60" fmla="*/ 17 w 133"/>
                <a:gd name="T61" fmla="*/ 0 h 182"/>
                <a:gd name="T62" fmla="*/ 10 w 133"/>
                <a:gd name="T63" fmla="*/ 2 h 182"/>
                <a:gd name="T64" fmla="*/ 6 w 133"/>
                <a:gd name="T65" fmla="*/ 6 h 182"/>
                <a:gd name="T66" fmla="*/ 4 w 133"/>
                <a:gd name="T67" fmla="*/ 11 h 182"/>
                <a:gd name="T68" fmla="*/ 2 w 133"/>
                <a:gd name="T69" fmla="*/ 14 h 182"/>
                <a:gd name="T70" fmla="*/ 2 w 133"/>
                <a:gd name="T71" fmla="*/ 18 h 182"/>
                <a:gd name="T72" fmla="*/ 0 w 133"/>
                <a:gd name="T73" fmla="*/ 24 h 182"/>
                <a:gd name="T74" fmla="*/ 0 w 133"/>
                <a:gd name="T75" fmla="*/ 30 h 182"/>
                <a:gd name="T76" fmla="*/ 2 w 133"/>
                <a:gd name="T77" fmla="*/ 46 h 182"/>
                <a:gd name="T78" fmla="*/ 8 w 133"/>
                <a:gd name="T79" fmla="*/ 54 h 182"/>
                <a:gd name="T80" fmla="*/ 14 w 133"/>
                <a:gd name="T81" fmla="*/ 58 h 182"/>
                <a:gd name="T82" fmla="*/ 22 w 133"/>
                <a:gd name="T83" fmla="*/ 60 h 18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3"/>
                <a:gd name="T127" fmla="*/ 0 h 182"/>
                <a:gd name="T128" fmla="*/ 133 w 133"/>
                <a:gd name="T129" fmla="*/ 182 h 18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3" h="182">
                  <a:moveTo>
                    <a:pt x="66" y="158"/>
                  </a:moveTo>
                  <a:lnTo>
                    <a:pt x="49" y="152"/>
                  </a:lnTo>
                  <a:lnTo>
                    <a:pt x="36" y="139"/>
                  </a:lnTo>
                  <a:lnTo>
                    <a:pt x="30" y="115"/>
                  </a:lnTo>
                  <a:lnTo>
                    <a:pt x="30" y="79"/>
                  </a:lnTo>
                  <a:lnTo>
                    <a:pt x="36" y="55"/>
                  </a:lnTo>
                  <a:lnTo>
                    <a:pt x="41" y="37"/>
                  </a:lnTo>
                  <a:lnTo>
                    <a:pt x="54" y="25"/>
                  </a:lnTo>
                  <a:lnTo>
                    <a:pt x="66" y="25"/>
                  </a:lnTo>
                  <a:lnTo>
                    <a:pt x="84" y="25"/>
                  </a:lnTo>
                  <a:lnTo>
                    <a:pt x="96" y="37"/>
                  </a:lnTo>
                  <a:lnTo>
                    <a:pt x="103" y="55"/>
                  </a:lnTo>
                  <a:lnTo>
                    <a:pt x="103" y="79"/>
                  </a:lnTo>
                  <a:lnTo>
                    <a:pt x="103" y="115"/>
                  </a:lnTo>
                  <a:lnTo>
                    <a:pt x="96" y="139"/>
                  </a:lnTo>
                  <a:lnTo>
                    <a:pt x="84" y="152"/>
                  </a:lnTo>
                  <a:lnTo>
                    <a:pt x="66" y="158"/>
                  </a:lnTo>
                  <a:close/>
                  <a:moveTo>
                    <a:pt x="66" y="182"/>
                  </a:moveTo>
                  <a:lnTo>
                    <a:pt x="90" y="176"/>
                  </a:lnTo>
                  <a:lnTo>
                    <a:pt x="115" y="163"/>
                  </a:lnTo>
                  <a:lnTo>
                    <a:pt x="126" y="139"/>
                  </a:lnTo>
                  <a:lnTo>
                    <a:pt x="133" y="92"/>
                  </a:lnTo>
                  <a:lnTo>
                    <a:pt x="133" y="73"/>
                  </a:lnTo>
                  <a:lnTo>
                    <a:pt x="126" y="55"/>
                  </a:lnTo>
                  <a:lnTo>
                    <a:pt x="126" y="43"/>
                  </a:lnTo>
                  <a:lnTo>
                    <a:pt x="120" y="32"/>
                  </a:lnTo>
                  <a:lnTo>
                    <a:pt x="115" y="19"/>
                  </a:lnTo>
                  <a:lnTo>
                    <a:pt x="103" y="7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49" y="0"/>
                  </a:lnTo>
                  <a:lnTo>
                    <a:pt x="30" y="7"/>
                  </a:lnTo>
                  <a:lnTo>
                    <a:pt x="18" y="19"/>
                  </a:lnTo>
                  <a:lnTo>
                    <a:pt x="11" y="32"/>
                  </a:lnTo>
                  <a:lnTo>
                    <a:pt x="6" y="43"/>
                  </a:lnTo>
                  <a:lnTo>
                    <a:pt x="6" y="55"/>
                  </a:lnTo>
                  <a:lnTo>
                    <a:pt x="0" y="73"/>
                  </a:lnTo>
                  <a:lnTo>
                    <a:pt x="0" y="92"/>
                  </a:lnTo>
                  <a:lnTo>
                    <a:pt x="6" y="139"/>
                  </a:lnTo>
                  <a:lnTo>
                    <a:pt x="24" y="163"/>
                  </a:lnTo>
                  <a:lnTo>
                    <a:pt x="41" y="176"/>
                  </a:lnTo>
                  <a:lnTo>
                    <a:pt x="66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Freeform 874"/>
            <p:cNvSpPr>
              <a:spLocks/>
            </p:cNvSpPr>
            <p:nvPr/>
          </p:nvSpPr>
          <p:spPr bwMode="auto">
            <a:xfrm>
              <a:off x="2315" y="2282"/>
              <a:ext cx="42" cy="58"/>
            </a:xfrm>
            <a:custGeom>
              <a:avLst/>
              <a:gdLst>
                <a:gd name="T0" fmla="*/ 42 w 126"/>
                <a:gd name="T1" fmla="*/ 58 h 176"/>
                <a:gd name="T2" fmla="*/ 42 w 126"/>
                <a:gd name="T3" fmla="*/ 18 h 176"/>
                <a:gd name="T4" fmla="*/ 40 w 126"/>
                <a:gd name="T5" fmla="*/ 12 h 176"/>
                <a:gd name="T6" fmla="*/ 38 w 126"/>
                <a:gd name="T7" fmla="*/ 6 h 176"/>
                <a:gd name="T8" fmla="*/ 34 w 126"/>
                <a:gd name="T9" fmla="*/ 0 h 176"/>
                <a:gd name="T10" fmla="*/ 26 w 126"/>
                <a:gd name="T11" fmla="*/ 0 h 176"/>
                <a:gd name="T12" fmla="*/ 22 w 126"/>
                <a:gd name="T13" fmla="*/ 0 h 176"/>
                <a:gd name="T14" fmla="*/ 18 w 126"/>
                <a:gd name="T15" fmla="*/ 2 h 176"/>
                <a:gd name="T16" fmla="*/ 14 w 126"/>
                <a:gd name="T17" fmla="*/ 4 h 176"/>
                <a:gd name="T18" fmla="*/ 12 w 126"/>
                <a:gd name="T19" fmla="*/ 8 h 176"/>
                <a:gd name="T20" fmla="*/ 10 w 126"/>
                <a:gd name="T21" fmla="*/ 8 h 176"/>
                <a:gd name="T22" fmla="*/ 10 w 126"/>
                <a:gd name="T23" fmla="*/ 0 h 176"/>
                <a:gd name="T24" fmla="*/ 0 w 126"/>
                <a:gd name="T25" fmla="*/ 0 h 176"/>
                <a:gd name="T26" fmla="*/ 0 w 126"/>
                <a:gd name="T27" fmla="*/ 4 h 176"/>
                <a:gd name="T28" fmla="*/ 0 w 126"/>
                <a:gd name="T29" fmla="*/ 8 h 176"/>
                <a:gd name="T30" fmla="*/ 0 w 126"/>
                <a:gd name="T31" fmla="*/ 11 h 176"/>
                <a:gd name="T32" fmla="*/ 0 w 126"/>
                <a:gd name="T33" fmla="*/ 14 h 176"/>
                <a:gd name="T34" fmla="*/ 0 w 126"/>
                <a:gd name="T35" fmla="*/ 58 h 176"/>
                <a:gd name="T36" fmla="*/ 10 w 126"/>
                <a:gd name="T37" fmla="*/ 58 h 176"/>
                <a:gd name="T38" fmla="*/ 10 w 126"/>
                <a:gd name="T39" fmla="*/ 24 h 176"/>
                <a:gd name="T40" fmla="*/ 10 w 126"/>
                <a:gd name="T41" fmla="*/ 18 h 176"/>
                <a:gd name="T42" fmla="*/ 12 w 126"/>
                <a:gd name="T43" fmla="*/ 12 h 176"/>
                <a:gd name="T44" fmla="*/ 16 w 126"/>
                <a:gd name="T45" fmla="*/ 11 h 176"/>
                <a:gd name="T46" fmla="*/ 22 w 126"/>
                <a:gd name="T47" fmla="*/ 8 h 176"/>
                <a:gd name="T48" fmla="*/ 26 w 126"/>
                <a:gd name="T49" fmla="*/ 8 h 176"/>
                <a:gd name="T50" fmla="*/ 30 w 126"/>
                <a:gd name="T51" fmla="*/ 11 h 176"/>
                <a:gd name="T52" fmla="*/ 32 w 126"/>
                <a:gd name="T53" fmla="*/ 14 h 176"/>
                <a:gd name="T54" fmla="*/ 32 w 126"/>
                <a:gd name="T55" fmla="*/ 18 h 176"/>
                <a:gd name="T56" fmla="*/ 32 w 126"/>
                <a:gd name="T57" fmla="*/ 58 h 176"/>
                <a:gd name="T58" fmla="*/ 42 w 126"/>
                <a:gd name="T59" fmla="*/ 58 h 17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6"/>
                <a:gd name="T92" fmla="*/ 126 w 126"/>
                <a:gd name="T93" fmla="*/ 176 h 17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6">
                  <a:moveTo>
                    <a:pt x="126" y="176"/>
                  </a:moveTo>
                  <a:lnTo>
                    <a:pt x="126" y="55"/>
                  </a:lnTo>
                  <a:lnTo>
                    <a:pt x="120" y="37"/>
                  </a:lnTo>
                  <a:lnTo>
                    <a:pt x="114" y="19"/>
                  </a:lnTo>
                  <a:lnTo>
                    <a:pt x="103" y="0"/>
                  </a:lnTo>
                  <a:lnTo>
                    <a:pt x="79" y="0"/>
                  </a:lnTo>
                  <a:lnTo>
                    <a:pt x="66" y="0"/>
                  </a:lnTo>
                  <a:lnTo>
                    <a:pt x="54" y="7"/>
                  </a:lnTo>
                  <a:lnTo>
                    <a:pt x="43" y="13"/>
                  </a:lnTo>
                  <a:lnTo>
                    <a:pt x="36" y="25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176"/>
                  </a:lnTo>
                  <a:lnTo>
                    <a:pt x="30" y="176"/>
                  </a:lnTo>
                  <a:lnTo>
                    <a:pt x="30" y="73"/>
                  </a:lnTo>
                  <a:lnTo>
                    <a:pt x="30" y="55"/>
                  </a:lnTo>
                  <a:lnTo>
                    <a:pt x="36" y="37"/>
                  </a:lnTo>
                  <a:lnTo>
                    <a:pt x="48" y="32"/>
                  </a:lnTo>
                  <a:lnTo>
                    <a:pt x="66" y="25"/>
                  </a:lnTo>
                  <a:lnTo>
                    <a:pt x="79" y="25"/>
                  </a:lnTo>
                  <a:lnTo>
                    <a:pt x="90" y="32"/>
                  </a:lnTo>
                  <a:lnTo>
                    <a:pt x="96" y="43"/>
                  </a:lnTo>
                  <a:lnTo>
                    <a:pt x="96" y="55"/>
                  </a:lnTo>
                  <a:lnTo>
                    <a:pt x="96" y="176"/>
                  </a:lnTo>
                  <a:lnTo>
                    <a:pt x="126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Freeform 875"/>
            <p:cNvSpPr>
              <a:spLocks noEditPoints="1"/>
            </p:cNvSpPr>
            <p:nvPr/>
          </p:nvSpPr>
          <p:spPr bwMode="auto">
            <a:xfrm>
              <a:off x="1884" y="2368"/>
              <a:ext cx="41" cy="84"/>
            </a:xfrm>
            <a:custGeom>
              <a:avLst/>
              <a:gdLst>
                <a:gd name="T0" fmla="*/ 33 w 122"/>
                <a:gd name="T1" fmla="*/ 52 h 253"/>
                <a:gd name="T2" fmla="*/ 33 w 122"/>
                <a:gd name="T3" fmla="*/ 60 h 253"/>
                <a:gd name="T4" fmla="*/ 31 w 122"/>
                <a:gd name="T5" fmla="*/ 68 h 253"/>
                <a:gd name="T6" fmla="*/ 27 w 122"/>
                <a:gd name="T7" fmla="*/ 74 h 253"/>
                <a:gd name="T8" fmla="*/ 21 w 122"/>
                <a:gd name="T9" fmla="*/ 76 h 253"/>
                <a:gd name="T10" fmla="*/ 14 w 122"/>
                <a:gd name="T11" fmla="*/ 74 h 253"/>
                <a:gd name="T12" fmla="*/ 10 w 122"/>
                <a:gd name="T13" fmla="*/ 68 h 253"/>
                <a:gd name="T14" fmla="*/ 10 w 122"/>
                <a:gd name="T15" fmla="*/ 62 h 253"/>
                <a:gd name="T16" fmla="*/ 10 w 122"/>
                <a:gd name="T17" fmla="*/ 54 h 253"/>
                <a:gd name="T18" fmla="*/ 10 w 122"/>
                <a:gd name="T19" fmla="*/ 44 h 253"/>
                <a:gd name="T20" fmla="*/ 13 w 122"/>
                <a:gd name="T21" fmla="*/ 36 h 253"/>
                <a:gd name="T22" fmla="*/ 14 w 122"/>
                <a:gd name="T23" fmla="*/ 32 h 253"/>
                <a:gd name="T24" fmla="*/ 21 w 122"/>
                <a:gd name="T25" fmla="*/ 31 h 253"/>
                <a:gd name="T26" fmla="*/ 27 w 122"/>
                <a:gd name="T27" fmla="*/ 32 h 253"/>
                <a:gd name="T28" fmla="*/ 31 w 122"/>
                <a:gd name="T29" fmla="*/ 38 h 253"/>
                <a:gd name="T30" fmla="*/ 33 w 122"/>
                <a:gd name="T31" fmla="*/ 44 h 253"/>
                <a:gd name="T32" fmla="*/ 33 w 122"/>
                <a:gd name="T33" fmla="*/ 52 h 253"/>
                <a:gd name="T34" fmla="*/ 33 w 122"/>
                <a:gd name="T35" fmla="*/ 31 h 253"/>
                <a:gd name="T36" fmla="*/ 31 w 122"/>
                <a:gd name="T37" fmla="*/ 31 h 253"/>
                <a:gd name="T38" fmla="*/ 29 w 122"/>
                <a:gd name="T39" fmla="*/ 28 h 253"/>
                <a:gd name="T40" fmla="*/ 27 w 122"/>
                <a:gd name="T41" fmla="*/ 26 h 253"/>
                <a:gd name="T42" fmla="*/ 23 w 122"/>
                <a:gd name="T43" fmla="*/ 24 h 253"/>
                <a:gd name="T44" fmla="*/ 18 w 122"/>
                <a:gd name="T45" fmla="*/ 24 h 253"/>
                <a:gd name="T46" fmla="*/ 13 w 122"/>
                <a:gd name="T47" fmla="*/ 24 h 253"/>
                <a:gd name="T48" fmla="*/ 8 w 122"/>
                <a:gd name="T49" fmla="*/ 26 h 253"/>
                <a:gd name="T50" fmla="*/ 4 w 122"/>
                <a:gd name="T51" fmla="*/ 31 h 253"/>
                <a:gd name="T52" fmla="*/ 2 w 122"/>
                <a:gd name="T53" fmla="*/ 34 h 253"/>
                <a:gd name="T54" fmla="*/ 0 w 122"/>
                <a:gd name="T55" fmla="*/ 38 h 253"/>
                <a:gd name="T56" fmla="*/ 0 w 122"/>
                <a:gd name="T57" fmla="*/ 42 h 253"/>
                <a:gd name="T58" fmla="*/ 0 w 122"/>
                <a:gd name="T59" fmla="*/ 50 h 253"/>
                <a:gd name="T60" fmla="*/ 0 w 122"/>
                <a:gd name="T61" fmla="*/ 54 h 253"/>
                <a:gd name="T62" fmla="*/ 2 w 122"/>
                <a:gd name="T63" fmla="*/ 70 h 253"/>
                <a:gd name="T64" fmla="*/ 6 w 122"/>
                <a:gd name="T65" fmla="*/ 78 h 253"/>
                <a:gd name="T66" fmla="*/ 13 w 122"/>
                <a:gd name="T67" fmla="*/ 82 h 253"/>
                <a:gd name="T68" fmla="*/ 18 w 122"/>
                <a:gd name="T69" fmla="*/ 84 h 253"/>
                <a:gd name="T70" fmla="*/ 23 w 122"/>
                <a:gd name="T71" fmla="*/ 82 h 253"/>
                <a:gd name="T72" fmla="*/ 27 w 122"/>
                <a:gd name="T73" fmla="*/ 82 h 253"/>
                <a:gd name="T74" fmla="*/ 29 w 122"/>
                <a:gd name="T75" fmla="*/ 78 h 253"/>
                <a:gd name="T76" fmla="*/ 31 w 122"/>
                <a:gd name="T77" fmla="*/ 74 h 253"/>
                <a:gd name="T78" fmla="*/ 33 w 122"/>
                <a:gd name="T79" fmla="*/ 74 h 253"/>
                <a:gd name="T80" fmla="*/ 33 w 122"/>
                <a:gd name="T81" fmla="*/ 82 h 253"/>
                <a:gd name="T82" fmla="*/ 41 w 122"/>
                <a:gd name="T83" fmla="*/ 82 h 253"/>
                <a:gd name="T84" fmla="*/ 41 w 122"/>
                <a:gd name="T85" fmla="*/ 0 h 253"/>
                <a:gd name="T86" fmla="*/ 33 w 122"/>
                <a:gd name="T87" fmla="*/ 0 h 253"/>
                <a:gd name="T88" fmla="*/ 33 w 122"/>
                <a:gd name="T89" fmla="*/ 31 h 2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2"/>
                <a:gd name="T136" fmla="*/ 0 h 253"/>
                <a:gd name="T137" fmla="*/ 122 w 122"/>
                <a:gd name="T138" fmla="*/ 253 h 25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2" h="253">
                  <a:moveTo>
                    <a:pt x="98" y="157"/>
                  </a:moveTo>
                  <a:lnTo>
                    <a:pt x="98" y="182"/>
                  </a:lnTo>
                  <a:lnTo>
                    <a:pt x="92" y="206"/>
                  </a:lnTo>
                  <a:lnTo>
                    <a:pt x="79" y="223"/>
                  </a:lnTo>
                  <a:lnTo>
                    <a:pt x="61" y="229"/>
                  </a:lnTo>
                  <a:lnTo>
                    <a:pt x="43" y="223"/>
                  </a:lnTo>
                  <a:lnTo>
                    <a:pt x="30" y="206"/>
                  </a:lnTo>
                  <a:lnTo>
                    <a:pt x="30" y="188"/>
                  </a:lnTo>
                  <a:lnTo>
                    <a:pt x="30" y="163"/>
                  </a:lnTo>
                  <a:lnTo>
                    <a:pt x="30" y="133"/>
                  </a:lnTo>
                  <a:lnTo>
                    <a:pt x="38" y="109"/>
                  </a:lnTo>
                  <a:lnTo>
                    <a:pt x="43" y="97"/>
                  </a:lnTo>
                  <a:lnTo>
                    <a:pt x="61" y="92"/>
                  </a:lnTo>
                  <a:lnTo>
                    <a:pt x="79" y="97"/>
                  </a:lnTo>
                  <a:lnTo>
                    <a:pt x="92" y="115"/>
                  </a:lnTo>
                  <a:lnTo>
                    <a:pt x="98" y="133"/>
                  </a:lnTo>
                  <a:lnTo>
                    <a:pt x="98" y="157"/>
                  </a:lnTo>
                  <a:close/>
                  <a:moveTo>
                    <a:pt x="98" y="92"/>
                  </a:moveTo>
                  <a:lnTo>
                    <a:pt x="92" y="92"/>
                  </a:lnTo>
                  <a:lnTo>
                    <a:pt x="85" y="85"/>
                  </a:lnTo>
                  <a:lnTo>
                    <a:pt x="79" y="79"/>
                  </a:lnTo>
                  <a:lnTo>
                    <a:pt x="68" y="73"/>
                  </a:lnTo>
                  <a:lnTo>
                    <a:pt x="55" y="73"/>
                  </a:lnTo>
                  <a:lnTo>
                    <a:pt x="38" y="73"/>
                  </a:lnTo>
                  <a:lnTo>
                    <a:pt x="25" y="79"/>
                  </a:lnTo>
                  <a:lnTo>
                    <a:pt x="13" y="92"/>
                  </a:lnTo>
                  <a:lnTo>
                    <a:pt x="7" y="103"/>
                  </a:lnTo>
                  <a:lnTo>
                    <a:pt x="0" y="115"/>
                  </a:lnTo>
                  <a:lnTo>
                    <a:pt x="0" y="127"/>
                  </a:lnTo>
                  <a:lnTo>
                    <a:pt x="0" y="152"/>
                  </a:lnTo>
                  <a:lnTo>
                    <a:pt x="0" y="163"/>
                  </a:lnTo>
                  <a:lnTo>
                    <a:pt x="7" y="212"/>
                  </a:lnTo>
                  <a:lnTo>
                    <a:pt x="19" y="236"/>
                  </a:lnTo>
                  <a:lnTo>
                    <a:pt x="38" y="248"/>
                  </a:lnTo>
                  <a:lnTo>
                    <a:pt x="55" y="253"/>
                  </a:lnTo>
                  <a:lnTo>
                    <a:pt x="68" y="248"/>
                  </a:lnTo>
                  <a:lnTo>
                    <a:pt x="79" y="248"/>
                  </a:lnTo>
                  <a:lnTo>
                    <a:pt x="85" y="236"/>
                  </a:lnTo>
                  <a:lnTo>
                    <a:pt x="92" y="223"/>
                  </a:lnTo>
                  <a:lnTo>
                    <a:pt x="98" y="223"/>
                  </a:lnTo>
                  <a:lnTo>
                    <a:pt x="98" y="248"/>
                  </a:lnTo>
                  <a:lnTo>
                    <a:pt x="122" y="248"/>
                  </a:lnTo>
                  <a:lnTo>
                    <a:pt x="122" y="0"/>
                  </a:lnTo>
                  <a:lnTo>
                    <a:pt x="98" y="0"/>
                  </a:lnTo>
                  <a:lnTo>
                    <a:pt x="9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Freeform 876"/>
            <p:cNvSpPr>
              <a:spLocks noEditPoints="1"/>
            </p:cNvSpPr>
            <p:nvPr/>
          </p:nvSpPr>
          <p:spPr bwMode="auto">
            <a:xfrm>
              <a:off x="1942" y="2392"/>
              <a:ext cx="41" cy="60"/>
            </a:xfrm>
            <a:custGeom>
              <a:avLst/>
              <a:gdLst>
                <a:gd name="T0" fmla="*/ 10 w 122"/>
                <a:gd name="T1" fmla="*/ 26 h 180"/>
                <a:gd name="T2" fmla="*/ 10 w 122"/>
                <a:gd name="T3" fmla="*/ 14 h 180"/>
                <a:gd name="T4" fmla="*/ 12 w 122"/>
                <a:gd name="T5" fmla="*/ 10 h 180"/>
                <a:gd name="T6" fmla="*/ 16 w 122"/>
                <a:gd name="T7" fmla="*/ 8 h 180"/>
                <a:gd name="T8" fmla="*/ 21 w 122"/>
                <a:gd name="T9" fmla="*/ 6 h 180"/>
                <a:gd name="T10" fmla="*/ 25 w 122"/>
                <a:gd name="T11" fmla="*/ 8 h 180"/>
                <a:gd name="T12" fmla="*/ 29 w 122"/>
                <a:gd name="T13" fmla="*/ 10 h 180"/>
                <a:gd name="T14" fmla="*/ 31 w 122"/>
                <a:gd name="T15" fmla="*/ 14 h 180"/>
                <a:gd name="T16" fmla="*/ 33 w 122"/>
                <a:gd name="T17" fmla="*/ 26 h 180"/>
                <a:gd name="T18" fmla="*/ 10 w 122"/>
                <a:gd name="T19" fmla="*/ 26 h 180"/>
                <a:gd name="T20" fmla="*/ 41 w 122"/>
                <a:gd name="T21" fmla="*/ 32 h 180"/>
                <a:gd name="T22" fmla="*/ 41 w 122"/>
                <a:gd name="T23" fmla="*/ 28 h 180"/>
                <a:gd name="T24" fmla="*/ 41 w 122"/>
                <a:gd name="T25" fmla="*/ 14 h 180"/>
                <a:gd name="T26" fmla="*/ 37 w 122"/>
                <a:gd name="T27" fmla="*/ 6 h 180"/>
                <a:gd name="T28" fmla="*/ 31 w 122"/>
                <a:gd name="T29" fmla="*/ 2 h 180"/>
                <a:gd name="T30" fmla="*/ 21 w 122"/>
                <a:gd name="T31" fmla="*/ 0 h 180"/>
                <a:gd name="T32" fmla="*/ 14 w 122"/>
                <a:gd name="T33" fmla="*/ 0 h 180"/>
                <a:gd name="T34" fmla="*/ 10 w 122"/>
                <a:gd name="T35" fmla="*/ 2 h 180"/>
                <a:gd name="T36" fmla="*/ 6 w 122"/>
                <a:gd name="T37" fmla="*/ 4 h 180"/>
                <a:gd name="T38" fmla="*/ 2 w 122"/>
                <a:gd name="T39" fmla="*/ 8 h 180"/>
                <a:gd name="T40" fmla="*/ 2 w 122"/>
                <a:gd name="T41" fmla="*/ 12 h 180"/>
                <a:gd name="T42" fmla="*/ 0 w 122"/>
                <a:gd name="T43" fmla="*/ 18 h 180"/>
                <a:gd name="T44" fmla="*/ 0 w 122"/>
                <a:gd name="T45" fmla="*/ 24 h 180"/>
                <a:gd name="T46" fmla="*/ 0 w 122"/>
                <a:gd name="T47" fmla="*/ 30 h 180"/>
                <a:gd name="T48" fmla="*/ 2 w 122"/>
                <a:gd name="T49" fmla="*/ 46 h 180"/>
                <a:gd name="T50" fmla="*/ 6 w 122"/>
                <a:gd name="T51" fmla="*/ 54 h 180"/>
                <a:gd name="T52" fmla="*/ 12 w 122"/>
                <a:gd name="T53" fmla="*/ 58 h 180"/>
                <a:gd name="T54" fmla="*/ 21 w 122"/>
                <a:gd name="T55" fmla="*/ 60 h 180"/>
                <a:gd name="T56" fmla="*/ 29 w 122"/>
                <a:gd name="T57" fmla="*/ 58 h 180"/>
                <a:gd name="T58" fmla="*/ 37 w 122"/>
                <a:gd name="T59" fmla="*/ 54 h 180"/>
                <a:gd name="T60" fmla="*/ 41 w 122"/>
                <a:gd name="T61" fmla="*/ 48 h 180"/>
                <a:gd name="T62" fmla="*/ 41 w 122"/>
                <a:gd name="T63" fmla="*/ 40 h 180"/>
                <a:gd name="T64" fmla="*/ 31 w 122"/>
                <a:gd name="T65" fmla="*/ 40 h 180"/>
                <a:gd name="T66" fmla="*/ 31 w 122"/>
                <a:gd name="T67" fmla="*/ 44 h 180"/>
                <a:gd name="T68" fmla="*/ 29 w 122"/>
                <a:gd name="T69" fmla="*/ 48 h 180"/>
                <a:gd name="T70" fmla="*/ 25 w 122"/>
                <a:gd name="T71" fmla="*/ 50 h 180"/>
                <a:gd name="T72" fmla="*/ 21 w 122"/>
                <a:gd name="T73" fmla="*/ 52 h 180"/>
                <a:gd name="T74" fmla="*/ 16 w 122"/>
                <a:gd name="T75" fmla="*/ 50 h 180"/>
                <a:gd name="T76" fmla="*/ 12 w 122"/>
                <a:gd name="T77" fmla="*/ 48 h 180"/>
                <a:gd name="T78" fmla="*/ 10 w 122"/>
                <a:gd name="T79" fmla="*/ 42 h 180"/>
                <a:gd name="T80" fmla="*/ 10 w 122"/>
                <a:gd name="T81" fmla="*/ 32 h 180"/>
                <a:gd name="T82" fmla="*/ 41 w 122"/>
                <a:gd name="T83" fmla="*/ 32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2"/>
                <a:gd name="T127" fmla="*/ 0 h 180"/>
                <a:gd name="T128" fmla="*/ 122 w 122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2" h="180">
                  <a:moveTo>
                    <a:pt x="30" y="79"/>
                  </a:moveTo>
                  <a:lnTo>
                    <a:pt x="30" y="42"/>
                  </a:lnTo>
                  <a:lnTo>
                    <a:pt x="37" y="30"/>
                  </a:lnTo>
                  <a:lnTo>
                    <a:pt x="49" y="24"/>
                  </a:lnTo>
                  <a:lnTo>
                    <a:pt x="62" y="19"/>
                  </a:lnTo>
                  <a:lnTo>
                    <a:pt x="73" y="24"/>
                  </a:lnTo>
                  <a:lnTo>
                    <a:pt x="85" y="30"/>
                  </a:lnTo>
                  <a:lnTo>
                    <a:pt x="92" y="42"/>
                  </a:lnTo>
                  <a:lnTo>
                    <a:pt x="98" y="79"/>
                  </a:lnTo>
                  <a:lnTo>
                    <a:pt x="30" y="79"/>
                  </a:lnTo>
                  <a:close/>
                  <a:moveTo>
                    <a:pt x="122" y="96"/>
                  </a:moveTo>
                  <a:lnTo>
                    <a:pt x="122" y="84"/>
                  </a:lnTo>
                  <a:lnTo>
                    <a:pt x="122" y="42"/>
                  </a:lnTo>
                  <a:lnTo>
                    <a:pt x="109" y="19"/>
                  </a:lnTo>
                  <a:lnTo>
                    <a:pt x="92" y="6"/>
                  </a:lnTo>
                  <a:lnTo>
                    <a:pt x="62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9" y="12"/>
                  </a:lnTo>
                  <a:lnTo>
                    <a:pt x="7" y="24"/>
                  </a:lnTo>
                  <a:lnTo>
                    <a:pt x="7" y="36"/>
                  </a:lnTo>
                  <a:lnTo>
                    <a:pt x="0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7" y="139"/>
                  </a:lnTo>
                  <a:lnTo>
                    <a:pt x="19" y="163"/>
                  </a:lnTo>
                  <a:lnTo>
                    <a:pt x="37" y="175"/>
                  </a:lnTo>
                  <a:lnTo>
                    <a:pt x="62" y="180"/>
                  </a:lnTo>
                  <a:lnTo>
                    <a:pt x="85" y="175"/>
                  </a:lnTo>
                  <a:lnTo>
                    <a:pt x="109" y="163"/>
                  </a:lnTo>
                  <a:lnTo>
                    <a:pt x="122" y="145"/>
                  </a:lnTo>
                  <a:lnTo>
                    <a:pt x="122" y="120"/>
                  </a:lnTo>
                  <a:lnTo>
                    <a:pt x="92" y="120"/>
                  </a:lnTo>
                  <a:lnTo>
                    <a:pt x="92" y="133"/>
                  </a:lnTo>
                  <a:lnTo>
                    <a:pt x="85" y="145"/>
                  </a:lnTo>
                  <a:lnTo>
                    <a:pt x="73" y="150"/>
                  </a:lnTo>
                  <a:lnTo>
                    <a:pt x="62" y="156"/>
                  </a:lnTo>
                  <a:lnTo>
                    <a:pt x="49" y="150"/>
                  </a:lnTo>
                  <a:lnTo>
                    <a:pt x="37" y="145"/>
                  </a:lnTo>
                  <a:lnTo>
                    <a:pt x="30" y="126"/>
                  </a:lnTo>
                  <a:lnTo>
                    <a:pt x="30" y="96"/>
                  </a:lnTo>
                  <a:lnTo>
                    <a:pt x="122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Freeform 877"/>
            <p:cNvSpPr>
              <a:spLocks/>
            </p:cNvSpPr>
            <p:nvPr/>
          </p:nvSpPr>
          <p:spPr bwMode="auto">
            <a:xfrm>
              <a:off x="1993" y="2392"/>
              <a:ext cx="48" cy="59"/>
            </a:xfrm>
            <a:custGeom>
              <a:avLst/>
              <a:gdLst>
                <a:gd name="T0" fmla="*/ 18 w 145"/>
                <a:gd name="T1" fmla="*/ 59 h 175"/>
                <a:gd name="T2" fmla="*/ 30 w 145"/>
                <a:gd name="T3" fmla="*/ 59 h 175"/>
                <a:gd name="T4" fmla="*/ 48 w 145"/>
                <a:gd name="T5" fmla="*/ 0 h 175"/>
                <a:gd name="T6" fmla="*/ 38 w 145"/>
                <a:gd name="T7" fmla="*/ 0 h 175"/>
                <a:gd name="T8" fmla="*/ 24 w 145"/>
                <a:gd name="T9" fmla="*/ 49 h 175"/>
                <a:gd name="T10" fmla="*/ 12 w 145"/>
                <a:gd name="T11" fmla="*/ 0 h 175"/>
                <a:gd name="T12" fmla="*/ 0 w 145"/>
                <a:gd name="T13" fmla="*/ 0 h 175"/>
                <a:gd name="T14" fmla="*/ 18 w 145"/>
                <a:gd name="T15" fmla="*/ 59 h 1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5"/>
                <a:gd name="T25" fmla="*/ 0 h 175"/>
                <a:gd name="T26" fmla="*/ 145 w 145"/>
                <a:gd name="T27" fmla="*/ 175 h 1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5" h="175">
                  <a:moveTo>
                    <a:pt x="55" y="175"/>
                  </a:moveTo>
                  <a:lnTo>
                    <a:pt x="90" y="175"/>
                  </a:lnTo>
                  <a:lnTo>
                    <a:pt x="145" y="0"/>
                  </a:lnTo>
                  <a:lnTo>
                    <a:pt x="115" y="0"/>
                  </a:lnTo>
                  <a:lnTo>
                    <a:pt x="72" y="145"/>
                  </a:lnTo>
                  <a:lnTo>
                    <a:pt x="36" y="0"/>
                  </a:lnTo>
                  <a:lnTo>
                    <a:pt x="0" y="0"/>
                  </a:lnTo>
                  <a:lnTo>
                    <a:pt x="55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Freeform 878"/>
            <p:cNvSpPr>
              <a:spLocks noEditPoints="1"/>
            </p:cNvSpPr>
            <p:nvPr/>
          </p:nvSpPr>
          <p:spPr bwMode="auto">
            <a:xfrm>
              <a:off x="2049" y="2368"/>
              <a:ext cx="10" cy="83"/>
            </a:xfrm>
            <a:custGeom>
              <a:avLst/>
              <a:gdLst>
                <a:gd name="T0" fmla="*/ 10 w 30"/>
                <a:gd name="T1" fmla="*/ 24 h 248"/>
                <a:gd name="T2" fmla="*/ 0 w 30"/>
                <a:gd name="T3" fmla="*/ 24 h 248"/>
                <a:gd name="T4" fmla="*/ 0 w 30"/>
                <a:gd name="T5" fmla="*/ 83 h 248"/>
                <a:gd name="T6" fmla="*/ 10 w 30"/>
                <a:gd name="T7" fmla="*/ 83 h 248"/>
                <a:gd name="T8" fmla="*/ 10 w 30"/>
                <a:gd name="T9" fmla="*/ 24 h 248"/>
                <a:gd name="T10" fmla="*/ 0 w 30"/>
                <a:gd name="T11" fmla="*/ 10 h 248"/>
                <a:gd name="T12" fmla="*/ 10 w 30"/>
                <a:gd name="T13" fmla="*/ 10 h 248"/>
                <a:gd name="T14" fmla="*/ 10 w 30"/>
                <a:gd name="T15" fmla="*/ 0 h 248"/>
                <a:gd name="T16" fmla="*/ 0 w 30"/>
                <a:gd name="T17" fmla="*/ 0 h 248"/>
                <a:gd name="T18" fmla="*/ 0 w 30"/>
                <a:gd name="T19" fmla="*/ 10 h 2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8"/>
                <a:gd name="T32" fmla="*/ 30 w 30"/>
                <a:gd name="T33" fmla="*/ 248 h 2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8">
                  <a:moveTo>
                    <a:pt x="30" y="73"/>
                  </a:moveTo>
                  <a:lnTo>
                    <a:pt x="0" y="73"/>
                  </a:lnTo>
                  <a:lnTo>
                    <a:pt x="0" y="248"/>
                  </a:lnTo>
                  <a:lnTo>
                    <a:pt x="30" y="248"/>
                  </a:lnTo>
                  <a:lnTo>
                    <a:pt x="30" y="73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Freeform 879"/>
            <p:cNvSpPr>
              <a:spLocks/>
            </p:cNvSpPr>
            <p:nvPr/>
          </p:nvSpPr>
          <p:spPr bwMode="auto">
            <a:xfrm>
              <a:off x="2075" y="2392"/>
              <a:ext cx="40" cy="60"/>
            </a:xfrm>
            <a:custGeom>
              <a:avLst/>
              <a:gdLst>
                <a:gd name="T0" fmla="*/ 40 w 120"/>
                <a:gd name="T1" fmla="*/ 18 h 180"/>
                <a:gd name="T2" fmla="*/ 38 w 120"/>
                <a:gd name="T3" fmla="*/ 10 h 180"/>
                <a:gd name="T4" fmla="*/ 36 w 120"/>
                <a:gd name="T5" fmla="*/ 4 h 180"/>
                <a:gd name="T6" fmla="*/ 30 w 120"/>
                <a:gd name="T7" fmla="*/ 0 h 180"/>
                <a:gd name="T8" fmla="*/ 22 w 120"/>
                <a:gd name="T9" fmla="*/ 0 h 180"/>
                <a:gd name="T10" fmla="*/ 16 w 120"/>
                <a:gd name="T11" fmla="*/ 0 h 180"/>
                <a:gd name="T12" fmla="*/ 10 w 120"/>
                <a:gd name="T13" fmla="*/ 2 h 180"/>
                <a:gd name="T14" fmla="*/ 6 w 120"/>
                <a:gd name="T15" fmla="*/ 4 h 180"/>
                <a:gd name="T16" fmla="*/ 4 w 120"/>
                <a:gd name="T17" fmla="*/ 8 h 180"/>
                <a:gd name="T18" fmla="*/ 2 w 120"/>
                <a:gd name="T19" fmla="*/ 12 h 180"/>
                <a:gd name="T20" fmla="*/ 2 w 120"/>
                <a:gd name="T21" fmla="*/ 18 h 180"/>
                <a:gd name="T22" fmla="*/ 0 w 120"/>
                <a:gd name="T23" fmla="*/ 24 h 180"/>
                <a:gd name="T24" fmla="*/ 0 w 120"/>
                <a:gd name="T25" fmla="*/ 30 h 180"/>
                <a:gd name="T26" fmla="*/ 2 w 120"/>
                <a:gd name="T27" fmla="*/ 46 h 180"/>
                <a:gd name="T28" fmla="*/ 8 w 120"/>
                <a:gd name="T29" fmla="*/ 54 h 180"/>
                <a:gd name="T30" fmla="*/ 14 w 120"/>
                <a:gd name="T31" fmla="*/ 58 h 180"/>
                <a:gd name="T32" fmla="*/ 22 w 120"/>
                <a:gd name="T33" fmla="*/ 60 h 180"/>
                <a:gd name="T34" fmla="*/ 28 w 120"/>
                <a:gd name="T35" fmla="*/ 58 h 180"/>
                <a:gd name="T36" fmla="*/ 34 w 120"/>
                <a:gd name="T37" fmla="*/ 54 h 180"/>
                <a:gd name="T38" fmla="*/ 38 w 120"/>
                <a:gd name="T39" fmla="*/ 48 h 180"/>
                <a:gd name="T40" fmla="*/ 40 w 120"/>
                <a:gd name="T41" fmla="*/ 38 h 180"/>
                <a:gd name="T42" fmla="*/ 30 w 120"/>
                <a:gd name="T43" fmla="*/ 38 h 180"/>
                <a:gd name="T44" fmla="*/ 30 w 120"/>
                <a:gd name="T45" fmla="*/ 44 h 180"/>
                <a:gd name="T46" fmla="*/ 28 w 120"/>
                <a:gd name="T47" fmla="*/ 48 h 180"/>
                <a:gd name="T48" fmla="*/ 24 w 120"/>
                <a:gd name="T49" fmla="*/ 50 h 180"/>
                <a:gd name="T50" fmla="*/ 22 w 120"/>
                <a:gd name="T51" fmla="*/ 52 h 180"/>
                <a:gd name="T52" fmla="*/ 16 w 120"/>
                <a:gd name="T53" fmla="*/ 50 h 180"/>
                <a:gd name="T54" fmla="*/ 12 w 120"/>
                <a:gd name="T55" fmla="*/ 46 h 180"/>
                <a:gd name="T56" fmla="*/ 10 w 120"/>
                <a:gd name="T57" fmla="*/ 38 h 180"/>
                <a:gd name="T58" fmla="*/ 10 w 120"/>
                <a:gd name="T59" fmla="*/ 26 h 180"/>
                <a:gd name="T60" fmla="*/ 12 w 120"/>
                <a:gd name="T61" fmla="*/ 16 h 180"/>
                <a:gd name="T62" fmla="*/ 14 w 120"/>
                <a:gd name="T63" fmla="*/ 10 h 180"/>
                <a:gd name="T64" fmla="*/ 18 w 120"/>
                <a:gd name="T65" fmla="*/ 8 h 180"/>
                <a:gd name="T66" fmla="*/ 22 w 120"/>
                <a:gd name="T67" fmla="*/ 6 h 180"/>
                <a:gd name="T68" fmla="*/ 26 w 120"/>
                <a:gd name="T69" fmla="*/ 8 h 180"/>
                <a:gd name="T70" fmla="*/ 28 w 120"/>
                <a:gd name="T71" fmla="*/ 10 h 180"/>
                <a:gd name="T72" fmla="*/ 30 w 120"/>
                <a:gd name="T73" fmla="*/ 12 h 180"/>
                <a:gd name="T74" fmla="*/ 30 w 120"/>
                <a:gd name="T75" fmla="*/ 18 h 180"/>
                <a:gd name="T76" fmla="*/ 40 w 120"/>
                <a:gd name="T77" fmla="*/ 18 h 1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0"/>
                <a:gd name="T119" fmla="*/ 120 w 120"/>
                <a:gd name="T120" fmla="*/ 180 h 1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0">
                  <a:moveTo>
                    <a:pt x="120" y="54"/>
                  </a:moveTo>
                  <a:lnTo>
                    <a:pt x="114" y="30"/>
                  </a:lnTo>
                  <a:lnTo>
                    <a:pt x="109" y="12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3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24" y="163"/>
                  </a:lnTo>
                  <a:lnTo>
                    <a:pt x="43" y="175"/>
                  </a:lnTo>
                  <a:lnTo>
                    <a:pt x="67" y="180"/>
                  </a:lnTo>
                  <a:lnTo>
                    <a:pt x="84" y="175"/>
                  </a:lnTo>
                  <a:lnTo>
                    <a:pt x="103" y="163"/>
                  </a:lnTo>
                  <a:lnTo>
                    <a:pt x="114" y="145"/>
                  </a:lnTo>
                  <a:lnTo>
                    <a:pt x="120" y="115"/>
                  </a:lnTo>
                  <a:lnTo>
                    <a:pt x="90" y="115"/>
                  </a:lnTo>
                  <a:lnTo>
                    <a:pt x="90" y="133"/>
                  </a:lnTo>
                  <a:lnTo>
                    <a:pt x="84" y="145"/>
                  </a:lnTo>
                  <a:lnTo>
                    <a:pt x="73" y="150"/>
                  </a:lnTo>
                  <a:lnTo>
                    <a:pt x="67" y="156"/>
                  </a:lnTo>
                  <a:lnTo>
                    <a:pt x="48" y="150"/>
                  </a:lnTo>
                  <a:lnTo>
                    <a:pt x="35" y="139"/>
                  </a:lnTo>
                  <a:lnTo>
                    <a:pt x="30" y="115"/>
                  </a:lnTo>
                  <a:lnTo>
                    <a:pt x="30" y="79"/>
                  </a:lnTo>
                  <a:lnTo>
                    <a:pt x="35" y="49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9"/>
                  </a:lnTo>
                  <a:lnTo>
                    <a:pt x="78" y="24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4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Freeform 880"/>
            <p:cNvSpPr>
              <a:spLocks noEditPoints="1"/>
            </p:cNvSpPr>
            <p:nvPr/>
          </p:nvSpPr>
          <p:spPr bwMode="auto">
            <a:xfrm>
              <a:off x="2132" y="2392"/>
              <a:ext cx="42" cy="60"/>
            </a:xfrm>
            <a:custGeom>
              <a:avLst/>
              <a:gdLst>
                <a:gd name="T0" fmla="*/ 10 w 126"/>
                <a:gd name="T1" fmla="*/ 26 h 180"/>
                <a:gd name="T2" fmla="*/ 12 w 126"/>
                <a:gd name="T3" fmla="*/ 14 h 180"/>
                <a:gd name="T4" fmla="*/ 14 w 126"/>
                <a:gd name="T5" fmla="*/ 10 h 180"/>
                <a:gd name="T6" fmla="*/ 18 w 126"/>
                <a:gd name="T7" fmla="*/ 8 h 180"/>
                <a:gd name="T8" fmla="*/ 22 w 126"/>
                <a:gd name="T9" fmla="*/ 6 h 180"/>
                <a:gd name="T10" fmla="*/ 26 w 126"/>
                <a:gd name="T11" fmla="*/ 8 h 180"/>
                <a:gd name="T12" fmla="*/ 30 w 126"/>
                <a:gd name="T13" fmla="*/ 10 h 180"/>
                <a:gd name="T14" fmla="*/ 32 w 126"/>
                <a:gd name="T15" fmla="*/ 14 h 180"/>
                <a:gd name="T16" fmla="*/ 32 w 126"/>
                <a:gd name="T17" fmla="*/ 26 h 180"/>
                <a:gd name="T18" fmla="*/ 10 w 126"/>
                <a:gd name="T19" fmla="*/ 26 h 180"/>
                <a:gd name="T20" fmla="*/ 42 w 126"/>
                <a:gd name="T21" fmla="*/ 32 h 180"/>
                <a:gd name="T22" fmla="*/ 42 w 126"/>
                <a:gd name="T23" fmla="*/ 28 h 180"/>
                <a:gd name="T24" fmla="*/ 40 w 126"/>
                <a:gd name="T25" fmla="*/ 14 h 180"/>
                <a:gd name="T26" fmla="*/ 38 w 126"/>
                <a:gd name="T27" fmla="*/ 6 h 180"/>
                <a:gd name="T28" fmla="*/ 32 w 126"/>
                <a:gd name="T29" fmla="*/ 2 h 180"/>
                <a:gd name="T30" fmla="*/ 22 w 126"/>
                <a:gd name="T31" fmla="*/ 0 h 180"/>
                <a:gd name="T32" fmla="*/ 16 w 126"/>
                <a:gd name="T33" fmla="*/ 0 h 180"/>
                <a:gd name="T34" fmla="*/ 10 w 126"/>
                <a:gd name="T35" fmla="*/ 2 h 180"/>
                <a:gd name="T36" fmla="*/ 6 w 126"/>
                <a:gd name="T37" fmla="*/ 4 h 180"/>
                <a:gd name="T38" fmla="*/ 4 w 126"/>
                <a:gd name="T39" fmla="*/ 8 h 180"/>
                <a:gd name="T40" fmla="*/ 2 w 126"/>
                <a:gd name="T41" fmla="*/ 12 h 180"/>
                <a:gd name="T42" fmla="*/ 2 w 126"/>
                <a:gd name="T43" fmla="*/ 18 h 180"/>
                <a:gd name="T44" fmla="*/ 0 w 126"/>
                <a:gd name="T45" fmla="*/ 24 h 180"/>
                <a:gd name="T46" fmla="*/ 0 w 126"/>
                <a:gd name="T47" fmla="*/ 30 h 180"/>
                <a:gd name="T48" fmla="*/ 2 w 126"/>
                <a:gd name="T49" fmla="*/ 46 h 180"/>
                <a:gd name="T50" fmla="*/ 6 w 126"/>
                <a:gd name="T51" fmla="*/ 54 h 180"/>
                <a:gd name="T52" fmla="*/ 14 w 126"/>
                <a:gd name="T53" fmla="*/ 58 h 180"/>
                <a:gd name="T54" fmla="*/ 22 w 126"/>
                <a:gd name="T55" fmla="*/ 60 h 180"/>
                <a:gd name="T56" fmla="*/ 30 w 126"/>
                <a:gd name="T57" fmla="*/ 58 h 180"/>
                <a:gd name="T58" fmla="*/ 36 w 126"/>
                <a:gd name="T59" fmla="*/ 54 h 180"/>
                <a:gd name="T60" fmla="*/ 40 w 126"/>
                <a:gd name="T61" fmla="*/ 48 h 180"/>
                <a:gd name="T62" fmla="*/ 42 w 126"/>
                <a:gd name="T63" fmla="*/ 40 h 180"/>
                <a:gd name="T64" fmla="*/ 32 w 126"/>
                <a:gd name="T65" fmla="*/ 40 h 180"/>
                <a:gd name="T66" fmla="*/ 30 w 126"/>
                <a:gd name="T67" fmla="*/ 44 h 180"/>
                <a:gd name="T68" fmla="*/ 28 w 126"/>
                <a:gd name="T69" fmla="*/ 48 h 180"/>
                <a:gd name="T70" fmla="*/ 26 w 126"/>
                <a:gd name="T71" fmla="*/ 50 h 180"/>
                <a:gd name="T72" fmla="*/ 22 w 126"/>
                <a:gd name="T73" fmla="*/ 52 h 180"/>
                <a:gd name="T74" fmla="*/ 16 w 126"/>
                <a:gd name="T75" fmla="*/ 50 h 180"/>
                <a:gd name="T76" fmla="*/ 14 w 126"/>
                <a:gd name="T77" fmla="*/ 48 h 180"/>
                <a:gd name="T78" fmla="*/ 12 w 126"/>
                <a:gd name="T79" fmla="*/ 42 h 180"/>
                <a:gd name="T80" fmla="*/ 10 w 126"/>
                <a:gd name="T81" fmla="*/ 32 h 180"/>
                <a:gd name="T82" fmla="*/ 42 w 126"/>
                <a:gd name="T83" fmla="*/ 32 h 18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0"/>
                <a:gd name="T128" fmla="*/ 126 w 126"/>
                <a:gd name="T129" fmla="*/ 180 h 18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0">
                  <a:moveTo>
                    <a:pt x="30" y="79"/>
                  </a:moveTo>
                  <a:lnTo>
                    <a:pt x="36" y="42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6" y="19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79"/>
                  </a:lnTo>
                  <a:lnTo>
                    <a:pt x="30" y="79"/>
                  </a:lnTo>
                  <a:close/>
                  <a:moveTo>
                    <a:pt x="126" y="96"/>
                  </a:moveTo>
                  <a:lnTo>
                    <a:pt x="126" y="84"/>
                  </a:lnTo>
                  <a:lnTo>
                    <a:pt x="120" y="42"/>
                  </a:lnTo>
                  <a:lnTo>
                    <a:pt x="114" y="19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4"/>
                  </a:lnTo>
                  <a:lnTo>
                    <a:pt x="5" y="36"/>
                  </a:lnTo>
                  <a:lnTo>
                    <a:pt x="5" y="54"/>
                  </a:lnTo>
                  <a:lnTo>
                    <a:pt x="0" y="72"/>
                  </a:lnTo>
                  <a:lnTo>
                    <a:pt x="0" y="90"/>
                  </a:lnTo>
                  <a:lnTo>
                    <a:pt x="5" y="139"/>
                  </a:lnTo>
                  <a:lnTo>
                    <a:pt x="18" y="163"/>
                  </a:lnTo>
                  <a:lnTo>
                    <a:pt x="43" y="175"/>
                  </a:lnTo>
                  <a:lnTo>
                    <a:pt x="66" y="180"/>
                  </a:lnTo>
                  <a:lnTo>
                    <a:pt x="90" y="175"/>
                  </a:lnTo>
                  <a:lnTo>
                    <a:pt x="109" y="163"/>
                  </a:lnTo>
                  <a:lnTo>
                    <a:pt x="120" y="145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5"/>
                  </a:lnTo>
                  <a:lnTo>
                    <a:pt x="79" y="150"/>
                  </a:lnTo>
                  <a:lnTo>
                    <a:pt x="66" y="156"/>
                  </a:lnTo>
                  <a:lnTo>
                    <a:pt x="48" y="150"/>
                  </a:lnTo>
                  <a:lnTo>
                    <a:pt x="43" y="145"/>
                  </a:lnTo>
                  <a:lnTo>
                    <a:pt x="36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Freeform 881"/>
            <p:cNvSpPr>
              <a:spLocks/>
            </p:cNvSpPr>
            <p:nvPr/>
          </p:nvSpPr>
          <p:spPr bwMode="auto">
            <a:xfrm>
              <a:off x="2335" y="1959"/>
              <a:ext cx="42" cy="82"/>
            </a:xfrm>
            <a:custGeom>
              <a:avLst/>
              <a:gdLst>
                <a:gd name="T0" fmla="*/ 42 w 127"/>
                <a:gd name="T1" fmla="*/ 82 h 246"/>
                <a:gd name="T2" fmla="*/ 42 w 127"/>
                <a:gd name="T3" fmla="*/ 72 h 246"/>
                <a:gd name="T4" fmla="*/ 10 w 127"/>
                <a:gd name="T5" fmla="*/ 72 h 246"/>
                <a:gd name="T6" fmla="*/ 10 w 127"/>
                <a:gd name="T7" fmla="*/ 44 h 246"/>
                <a:gd name="T8" fmla="*/ 38 w 127"/>
                <a:gd name="T9" fmla="*/ 44 h 246"/>
                <a:gd name="T10" fmla="*/ 38 w 127"/>
                <a:gd name="T11" fmla="*/ 34 h 246"/>
                <a:gd name="T12" fmla="*/ 10 w 127"/>
                <a:gd name="T13" fmla="*/ 34 h 246"/>
                <a:gd name="T14" fmla="*/ 10 w 127"/>
                <a:gd name="T15" fmla="*/ 10 h 246"/>
                <a:gd name="T16" fmla="*/ 40 w 127"/>
                <a:gd name="T17" fmla="*/ 10 h 246"/>
                <a:gd name="T18" fmla="*/ 40 w 127"/>
                <a:gd name="T19" fmla="*/ 0 h 246"/>
                <a:gd name="T20" fmla="*/ 0 w 127"/>
                <a:gd name="T21" fmla="*/ 0 h 246"/>
                <a:gd name="T22" fmla="*/ 0 w 127"/>
                <a:gd name="T23" fmla="*/ 82 h 246"/>
                <a:gd name="T24" fmla="*/ 42 w 127"/>
                <a:gd name="T25" fmla="*/ 82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7"/>
                <a:gd name="T40" fmla="*/ 0 h 246"/>
                <a:gd name="T41" fmla="*/ 127 w 127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7" h="246">
                  <a:moveTo>
                    <a:pt x="127" y="246"/>
                  </a:moveTo>
                  <a:lnTo>
                    <a:pt x="127" y="216"/>
                  </a:lnTo>
                  <a:lnTo>
                    <a:pt x="30" y="216"/>
                  </a:lnTo>
                  <a:lnTo>
                    <a:pt x="30" y="132"/>
                  </a:lnTo>
                  <a:lnTo>
                    <a:pt x="115" y="132"/>
                  </a:lnTo>
                  <a:lnTo>
                    <a:pt x="115" y="101"/>
                  </a:lnTo>
                  <a:lnTo>
                    <a:pt x="30" y="101"/>
                  </a:lnTo>
                  <a:lnTo>
                    <a:pt x="30" y="30"/>
                  </a:lnTo>
                  <a:lnTo>
                    <a:pt x="120" y="30"/>
                  </a:lnTo>
                  <a:lnTo>
                    <a:pt x="120" y="0"/>
                  </a:lnTo>
                  <a:lnTo>
                    <a:pt x="0" y="0"/>
                  </a:lnTo>
                  <a:lnTo>
                    <a:pt x="0" y="246"/>
                  </a:lnTo>
                  <a:lnTo>
                    <a:pt x="127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Freeform 882"/>
            <p:cNvSpPr>
              <a:spLocks/>
            </p:cNvSpPr>
            <p:nvPr/>
          </p:nvSpPr>
          <p:spPr bwMode="auto">
            <a:xfrm>
              <a:off x="2383" y="1983"/>
              <a:ext cx="48" cy="58"/>
            </a:xfrm>
            <a:custGeom>
              <a:avLst/>
              <a:gdLst>
                <a:gd name="T0" fmla="*/ 30 w 144"/>
                <a:gd name="T1" fmla="*/ 28 h 175"/>
                <a:gd name="T2" fmla="*/ 46 w 144"/>
                <a:gd name="T3" fmla="*/ 0 h 175"/>
                <a:gd name="T4" fmla="*/ 36 w 144"/>
                <a:gd name="T5" fmla="*/ 0 h 175"/>
                <a:gd name="T6" fmla="*/ 24 w 144"/>
                <a:gd name="T7" fmla="*/ 20 h 175"/>
                <a:gd name="T8" fmla="*/ 14 w 144"/>
                <a:gd name="T9" fmla="*/ 0 h 175"/>
                <a:gd name="T10" fmla="*/ 2 w 144"/>
                <a:gd name="T11" fmla="*/ 0 h 175"/>
                <a:gd name="T12" fmla="*/ 18 w 144"/>
                <a:gd name="T13" fmla="*/ 28 h 175"/>
                <a:gd name="T14" fmla="*/ 0 w 144"/>
                <a:gd name="T15" fmla="*/ 58 h 175"/>
                <a:gd name="T16" fmla="*/ 10 w 144"/>
                <a:gd name="T17" fmla="*/ 58 h 175"/>
                <a:gd name="T18" fmla="*/ 24 w 144"/>
                <a:gd name="T19" fmla="*/ 34 h 175"/>
                <a:gd name="T20" fmla="*/ 36 w 144"/>
                <a:gd name="T21" fmla="*/ 58 h 175"/>
                <a:gd name="T22" fmla="*/ 48 w 144"/>
                <a:gd name="T23" fmla="*/ 58 h 175"/>
                <a:gd name="T24" fmla="*/ 30 w 144"/>
                <a:gd name="T25" fmla="*/ 28 h 1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"/>
                <a:gd name="T40" fmla="*/ 0 h 175"/>
                <a:gd name="T41" fmla="*/ 144 w 144"/>
                <a:gd name="T42" fmla="*/ 175 h 17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" h="175">
                  <a:moveTo>
                    <a:pt x="90" y="85"/>
                  </a:moveTo>
                  <a:lnTo>
                    <a:pt x="139" y="0"/>
                  </a:lnTo>
                  <a:lnTo>
                    <a:pt x="109" y="0"/>
                  </a:lnTo>
                  <a:lnTo>
                    <a:pt x="73" y="61"/>
                  </a:lnTo>
                  <a:lnTo>
                    <a:pt x="43" y="0"/>
                  </a:lnTo>
                  <a:lnTo>
                    <a:pt x="5" y="0"/>
                  </a:lnTo>
                  <a:lnTo>
                    <a:pt x="54" y="85"/>
                  </a:lnTo>
                  <a:lnTo>
                    <a:pt x="0" y="175"/>
                  </a:lnTo>
                  <a:lnTo>
                    <a:pt x="30" y="175"/>
                  </a:lnTo>
                  <a:lnTo>
                    <a:pt x="73" y="103"/>
                  </a:lnTo>
                  <a:lnTo>
                    <a:pt x="109" y="175"/>
                  </a:lnTo>
                  <a:lnTo>
                    <a:pt x="144" y="175"/>
                  </a:lnTo>
                  <a:lnTo>
                    <a:pt x="9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7" name="Freeform 883"/>
            <p:cNvSpPr>
              <a:spLocks noEditPoints="1"/>
            </p:cNvSpPr>
            <p:nvPr/>
          </p:nvSpPr>
          <p:spPr bwMode="auto">
            <a:xfrm>
              <a:off x="2439" y="1959"/>
              <a:ext cx="10" cy="82"/>
            </a:xfrm>
            <a:custGeom>
              <a:avLst/>
              <a:gdLst>
                <a:gd name="T0" fmla="*/ 10 w 30"/>
                <a:gd name="T1" fmla="*/ 24 h 246"/>
                <a:gd name="T2" fmla="*/ 0 w 30"/>
                <a:gd name="T3" fmla="*/ 24 h 246"/>
                <a:gd name="T4" fmla="*/ 0 w 30"/>
                <a:gd name="T5" fmla="*/ 82 h 246"/>
                <a:gd name="T6" fmla="*/ 10 w 30"/>
                <a:gd name="T7" fmla="*/ 82 h 246"/>
                <a:gd name="T8" fmla="*/ 10 w 30"/>
                <a:gd name="T9" fmla="*/ 24 h 246"/>
                <a:gd name="T10" fmla="*/ 0 w 30"/>
                <a:gd name="T11" fmla="*/ 10 h 246"/>
                <a:gd name="T12" fmla="*/ 10 w 30"/>
                <a:gd name="T13" fmla="*/ 10 h 246"/>
                <a:gd name="T14" fmla="*/ 10 w 30"/>
                <a:gd name="T15" fmla="*/ 0 h 246"/>
                <a:gd name="T16" fmla="*/ 0 w 30"/>
                <a:gd name="T17" fmla="*/ 0 h 246"/>
                <a:gd name="T18" fmla="*/ 0 w 30"/>
                <a:gd name="T19" fmla="*/ 10 h 2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6"/>
                <a:gd name="T32" fmla="*/ 30 w 30"/>
                <a:gd name="T33" fmla="*/ 246 h 24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6">
                  <a:moveTo>
                    <a:pt x="30" y="71"/>
                  </a:moveTo>
                  <a:lnTo>
                    <a:pt x="0" y="71"/>
                  </a:lnTo>
                  <a:lnTo>
                    <a:pt x="0" y="246"/>
                  </a:lnTo>
                  <a:lnTo>
                    <a:pt x="30" y="246"/>
                  </a:lnTo>
                  <a:lnTo>
                    <a:pt x="30" y="71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Freeform 884"/>
            <p:cNvSpPr>
              <a:spLocks/>
            </p:cNvSpPr>
            <p:nvPr/>
          </p:nvSpPr>
          <p:spPr bwMode="auto">
            <a:xfrm>
              <a:off x="2457" y="1969"/>
              <a:ext cx="32" cy="74"/>
            </a:xfrm>
            <a:custGeom>
              <a:avLst/>
              <a:gdLst>
                <a:gd name="T0" fmla="*/ 0 w 96"/>
                <a:gd name="T1" fmla="*/ 14 h 223"/>
                <a:gd name="T2" fmla="*/ 0 w 96"/>
                <a:gd name="T3" fmla="*/ 22 h 223"/>
                <a:gd name="T4" fmla="*/ 10 w 96"/>
                <a:gd name="T5" fmla="*/ 22 h 223"/>
                <a:gd name="T6" fmla="*/ 10 w 96"/>
                <a:gd name="T7" fmla="*/ 62 h 223"/>
                <a:gd name="T8" fmla="*/ 10 w 96"/>
                <a:gd name="T9" fmla="*/ 66 h 223"/>
                <a:gd name="T10" fmla="*/ 12 w 96"/>
                <a:gd name="T11" fmla="*/ 70 h 223"/>
                <a:gd name="T12" fmla="*/ 16 w 96"/>
                <a:gd name="T13" fmla="*/ 72 h 223"/>
                <a:gd name="T14" fmla="*/ 22 w 96"/>
                <a:gd name="T15" fmla="*/ 74 h 223"/>
                <a:gd name="T16" fmla="*/ 24 w 96"/>
                <a:gd name="T17" fmla="*/ 74 h 223"/>
                <a:gd name="T18" fmla="*/ 28 w 96"/>
                <a:gd name="T19" fmla="*/ 72 h 223"/>
                <a:gd name="T20" fmla="*/ 30 w 96"/>
                <a:gd name="T21" fmla="*/ 72 h 223"/>
                <a:gd name="T22" fmla="*/ 32 w 96"/>
                <a:gd name="T23" fmla="*/ 72 h 223"/>
                <a:gd name="T24" fmla="*/ 32 w 96"/>
                <a:gd name="T25" fmla="*/ 64 h 223"/>
                <a:gd name="T26" fmla="*/ 30 w 96"/>
                <a:gd name="T27" fmla="*/ 64 h 223"/>
                <a:gd name="T28" fmla="*/ 28 w 96"/>
                <a:gd name="T29" fmla="*/ 64 h 223"/>
                <a:gd name="T30" fmla="*/ 26 w 96"/>
                <a:gd name="T31" fmla="*/ 64 h 223"/>
                <a:gd name="T32" fmla="*/ 22 w 96"/>
                <a:gd name="T33" fmla="*/ 64 h 223"/>
                <a:gd name="T34" fmla="*/ 20 w 96"/>
                <a:gd name="T35" fmla="*/ 62 h 223"/>
                <a:gd name="T36" fmla="*/ 18 w 96"/>
                <a:gd name="T37" fmla="*/ 60 h 223"/>
                <a:gd name="T38" fmla="*/ 18 w 96"/>
                <a:gd name="T39" fmla="*/ 56 h 223"/>
                <a:gd name="T40" fmla="*/ 18 w 96"/>
                <a:gd name="T41" fmla="*/ 22 h 223"/>
                <a:gd name="T42" fmla="*/ 30 w 96"/>
                <a:gd name="T43" fmla="*/ 22 h 223"/>
                <a:gd name="T44" fmla="*/ 30 w 96"/>
                <a:gd name="T45" fmla="*/ 14 h 223"/>
                <a:gd name="T46" fmla="*/ 18 w 96"/>
                <a:gd name="T47" fmla="*/ 14 h 223"/>
                <a:gd name="T48" fmla="*/ 18 w 96"/>
                <a:gd name="T49" fmla="*/ 0 h 223"/>
                <a:gd name="T50" fmla="*/ 10 w 96"/>
                <a:gd name="T51" fmla="*/ 4 h 223"/>
                <a:gd name="T52" fmla="*/ 10 w 96"/>
                <a:gd name="T53" fmla="*/ 14 h 223"/>
                <a:gd name="T54" fmla="*/ 0 w 96"/>
                <a:gd name="T55" fmla="*/ 14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6"/>
                <a:gd name="T85" fmla="*/ 0 h 223"/>
                <a:gd name="T86" fmla="*/ 96 w 96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6" h="223">
                  <a:moveTo>
                    <a:pt x="0" y="41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0" y="199"/>
                  </a:lnTo>
                  <a:lnTo>
                    <a:pt x="36" y="210"/>
                  </a:lnTo>
                  <a:lnTo>
                    <a:pt x="49" y="216"/>
                  </a:lnTo>
                  <a:lnTo>
                    <a:pt x="66" y="223"/>
                  </a:lnTo>
                  <a:lnTo>
                    <a:pt x="72" y="223"/>
                  </a:lnTo>
                  <a:lnTo>
                    <a:pt x="85" y="216"/>
                  </a:lnTo>
                  <a:lnTo>
                    <a:pt x="91" y="216"/>
                  </a:lnTo>
                  <a:lnTo>
                    <a:pt x="96" y="216"/>
                  </a:lnTo>
                  <a:lnTo>
                    <a:pt x="96" y="193"/>
                  </a:lnTo>
                  <a:lnTo>
                    <a:pt x="91" y="193"/>
                  </a:lnTo>
                  <a:lnTo>
                    <a:pt x="85" y="193"/>
                  </a:lnTo>
                  <a:lnTo>
                    <a:pt x="79" y="193"/>
                  </a:lnTo>
                  <a:lnTo>
                    <a:pt x="66" y="193"/>
                  </a:lnTo>
                  <a:lnTo>
                    <a:pt x="60" y="186"/>
                  </a:lnTo>
                  <a:lnTo>
                    <a:pt x="55" y="180"/>
                  </a:lnTo>
                  <a:lnTo>
                    <a:pt x="55" y="169"/>
                  </a:lnTo>
                  <a:lnTo>
                    <a:pt x="55" y="66"/>
                  </a:lnTo>
                  <a:lnTo>
                    <a:pt x="91" y="66"/>
                  </a:lnTo>
                  <a:lnTo>
                    <a:pt x="91" y="41"/>
                  </a:lnTo>
                  <a:lnTo>
                    <a:pt x="55" y="41"/>
                  </a:lnTo>
                  <a:lnTo>
                    <a:pt x="55" y="0"/>
                  </a:lnTo>
                  <a:lnTo>
                    <a:pt x="30" y="11"/>
                  </a:lnTo>
                  <a:lnTo>
                    <a:pt x="30" y="41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Freeform 885"/>
            <p:cNvSpPr>
              <a:spLocks/>
            </p:cNvSpPr>
            <p:nvPr/>
          </p:nvSpPr>
          <p:spPr bwMode="auto">
            <a:xfrm>
              <a:off x="2331" y="2093"/>
              <a:ext cx="38" cy="59"/>
            </a:xfrm>
            <a:custGeom>
              <a:avLst/>
              <a:gdLst>
                <a:gd name="T0" fmla="*/ 38 w 115"/>
                <a:gd name="T1" fmla="*/ 40 h 175"/>
                <a:gd name="T2" fmla="*/ 34 w 115"/>
                <a:gd name="T3" fmla="*/ 30 h 175"/>
                <a:gd name="T4" fmla="*/ 24 w 115"/>
                <a:gd name="T5" fmla="*/ 24 h 175"/>
                <a:gd name="T6" fmla="*/ 14 w 115"/>
                <a:gd name="T7" fmla="*/ 20 h 175"/>
                <a:gd name="T8" fmla="*/ 10 w 115"/>
                <a:gd name="T9" fmla="*/ 14 h 175"/>
                <a:gd name="T10" fmla="*/ 12 w 115"/>
                <a:gd name="T11" fmla="*/ 10 h 175"/>
                <a:gd name="T12" fmla="*/ 14 w 115"/>
                <a:gd name="T13" fmla="*/ 8 h 175"/>
                <a:gd name="T14" fmla="*/ 16 w 115"/>
                <a:gd name="T15" fmla="*/ 6 h 175"/>
                <a:gd name="T16" fmla="*/ 20 w 115"/>
                <a:gd name="T17" fmla="*/ 6 h 175"/>
                <a:gd name="T18" fmla="*/ 24 w 115"/>
                <a:gd name="T19" fmla="*/ 8 h 175"/>
                <a:gd name="T20" fmla="*/ 26 w 115"/>
                <a:gd name="T21" fmla="*/ 8 h 175"/>
                <a:gd name="T22" fmla="*/ 28 w 115"/>
                <a:gd name="T23" fmla="*/ 12 h 175"/>
                <a:gd name="T24" fmla="*/ 28 w 115"/>
                <a:gd name="T25" fmla="*/ 17 h 175"/>
                <a:gd name="T26" fmla="*/ 38 w 115"/>
                <a:gd name="T27" fmla="*/ 17 h 175"/>
                <a:gd name="T28" fmla="*/ 38 w 115"/>
                <a:gd name="T29" fmla="*/ 8 h 175"/>
                <a:gd name="T30" fmla="*/ 34 w 115"/>
                <a:gd name="T31" fmla="*/ 4 h 175"/>
                <a:gd name="T32" fmla="*/ 28 w 115"/>
                <a:gd name="T33" fmla="*/ 0 h 175"/>
                <a:gd name="T34" fmla="*/ 20 w 115"/>
                <a:gd name="T35" fmla="*/ 0 h 175"/>
                <a:gd name="T36" fmla="*/ 10 w 115"/>
                <a:gd name="T37" fmla="*/ 0 h 175"/>
                <a:gd name="T38" fmla="*/ 6 w 115"/>
                <a:gd name="T39" fmla="*/ 4 h 175"/>
                <a:gd name="T40" fmla="*/ 2 w 115"/>
                <a:gd name="T41" fmla="*/ 10 h 175"/>
                <a:gd name="T42" fmla="*/ 2 w 115"/>
                <a:gd name="T43" fmla="*/ 14 h 175"/>
                <a:gd name="T44" fmla="*/ 6 w 115"/>
                <a:gd name="T45" fmla="*/ 24 h 175"/>
                <a:gd name="T46" fmla="*/ 16 w 115"/>
                <a:gd name="T47" fmla="*/ 30 h 175"/>
                <a:gd name="T48" fmla="*/ 26 w 115"/>
                <a:gd name="T49" fmla="*/ 37 h 175"/>
                <a:gd name="T50" fmla="*/ 30 w 115"/>
                <a:gd name="T51" fmla="*/ 42 h 175"/>
                <a:gd name="T52" fmla="*/ 28 w 115"/>
                <a:gd name="T53" fmla="*/ 47 h 175"/>
                <a:gd name="T54" fmla="*/ 26 w 115"/>
                <a:gd name="T55" fmla="*/ 49 h 175"/>
                <a:gd name="T56" fmla="*/ 24 w 115"/>
                <a:gd name="T57" fmla="*/ 51 h 175"/>
                <a:gd name="T58" fmla="*/ 20 w 115"/>
                <a:gd name="T59" fmla="*/ 51 h 175"/>
                <a:gd name="T60" fmla="*/ 14 w 115"/>
                <a:gd name="T61" fmla="*/ 51 h 175"/>
                <a:gd name="T62" fmla="*/ 12 w 115"/>
                <a:gd name="T63" fmla="*/ 47 h 175"/>
                <a:gd name="T64" fmla="*/ 10 w 115"/>
                <a:gd name="T65" fmla="*/ 42 h 175"/>
                <a:gd name="T66" fmla="*/ 10 w 115"/>
                <a:gd name="T67" fmla="*/ 40 h 175"/>
                <a:gd name="T68" fmla="*/ 0 w 115"/>
                <a:gd name="T69" fmla="*/ 40 h 175"/>
                <a:gd name="T70" fmla="*/ 0 w 115"/>
                <a:gd name="T71" fmla="*/ 49 h 175"/>
                <a:gd name="T72" fmla="*/ 4 w 115"/>
                <a:gd name="T73" fmla="*/ 55 h 175"/>
                <a:gd name="T74" fmla="*/ 10 w 115"/>
                <a:gd name="T75" fmla="*/ 59 h 175"/>
                <a:gd name="T76" fmla="*/ 20 w 115"/>
                <a:gd name="T77" fmla="*/ 59 h 175"/>
                <a:gd name="T78" fmla="*/ 28 w 115"/>
                <a:gd name="T79" fmla="*/ 59 h 175"/>
                <a:gd name="T80" fmla="*/ 34 w 115"/>
                <a:gd name="T81" fmla="*/ 55 h 175"/>
                <a:gd name="T82" fmla="*/ 38 w 115"/>
                <a:gd name="T83" fmla="*/ 49 h 175"/>
                <a:gd name="T84" fmla="*/ 38 w 115"/>
                <a:gd name="T85" fmla="*/ 40 h 17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15"/>
                <a:gd name="T130" fmla="*/ 0 h 175"/>
                <a:gd name="T131" fmla="*/ 115 w 115"/>
                <a:gd name="T132" fmla="*/ 175 h 17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15" h="175">
                  <a:moveTo>
                    <a:pt x="115" y="120"/>
                  </a:moveTo>
                  <a:lnTo>
                    <a:pt x="102" y="90"/>
                  </a:lnTo>
                  <a:lnTo>
                    <a:pt x="72" y="72"/>
                  </a:lnTo>
                  <a:lnTo>
                    <a:pt x="42" y="60"/>
                  </a:lnTo>
                  <a:lnTo>
                    <a:pt x="31" y="42"/>
                  </a:lnTo>
                  <a:lnTo>
                    <a:pt x="36" y="30"/>
                  </a:lnTo>
                  <a:lnTo>
                    <a:pt x="42" y="25"/>
                  </a:lnTo>
                  <a:lnTo>
                    <a:pt x="48" y="17"/>
                  </a:lnTo>
                  <a:lnTo>
                    <a:pt x="61" y="17"/>
                  </a:lnTo>
                  <a:lnTo>
                    <a:pt x="72" y="25"/>
                  </a:lnTo>
                  <a:lnTo>
                    <a:pt x="78" y="25"/>
                  </a:lnTo>
                  <a:lnTo>
                    <a:pt x="85" y="36"/>
                  </a:lnTo>
                  <a:lnTo>
                    <a:pt x="85" y="49"/>
                  </a:lnTo>
                  <a:lnTo>
                    <a:pt x="115" y="49"/>
                  </a:lnTo>
                  <a:lnTo>
                    <a:pt x="115" y="25"/>
                  </a:lnTo>
                  <a:lnTo>
                    <a:pt x="102" y="12"/>
                  </a:lnTo>
                  <a:lnTo>
                    <a:pt x="85" y="0"/>
                  </a:lnTo>
                  <a:lnTo>
                    <a:pt x="61" y="0"/>
                  </a:lnTo>
                  <a:lnTo>
                    <a:pt x="31" y="0"/>
                  </a:lnTo>
                  <a:lnTo>
                    <a:pt x="18" y="12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18" y="72"/>
                  </a:lnTo>
                  <a:lnTo>
                    <a:pt x="48" y="90"/>
                  </a:lnTo>
                  <a:lnTo>
                    <a:pt x="78" y="109"/>
                  </a:lnTo>
                  <a:lnTo>
                    <a:pt x="91" y="126"/>
                  </a:lnTo>
                  <a:lnTo>
                    <a:pt x="85" y="139"/>
                  </a:lnTo>
                  <a:lnTo>
                    <a:pt x="78" y="145"/>
                  </a:lnTo>
                  <a:lnTo>
                    <a:pt x="72" y="150"/>
                  </a:lnTo>
                  <a:lnTo>
                    <a:pt x="61" y="150"/>
                  </a:lnTo>
                  <a:lnTo>
                    <a:pt x="42" y="150"/>
                  </a:lnTo>
                  <a:lnTo>
                    <a:pt x="36" y="139"/>
                  </a:lnTo>
                  <a:lnTo>
                    <a:pt x="31" y="126"/>
                  </a:lnTo>
                  <a:lnTo>
                    <a:pt x="31" y="120"/>
                  </a:lnTo>
                  <a:lnTo>
                    <a:pt x="0" y="120"/>
                  </a:lnTo>
                  <a:lnTo>
                    <a:pt x="0" y="145"/>
                  </a:lnTo>
                  <a:lnTo>
                    <a:pt x="12" y="162"/>
                  </a:lnTo>
                  <a:lnTo>
                    <a:pt x="31" y="175"/>
                  </a:lnTo>
                  <a:lnTo>
                    <a:pt x="61" y="175"/>
                  </a:lnTo>
                  <a:lnTo>
                    <a:pt x="85" y="175"/>
                  </a:lnTo>
                  <a:lnTo>
                    <a:pt x="102" y="162"/>
                  </a:lnTo>
                  <a:lnTo>
                    <a:pt x="115" y="145"/>
                  </a:lnTo>
                  <a:lnTo>
                    <a:pt x="115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0" name="Rectangle 886"/>
            <p:cNvSpPr>
              <a:spLocks noChangeArrowheads="1"/>
            </p:cNvSpPr>
            <p:nvPr/>
          </p:nvSpPr>
          <p:spPr bwMode="auto">
            <a:xfrm>
              <a:off x="2383" y="2069"/>
              <a:ext cx="10" cy="8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1" name="Freeform 887"/>
            <p:cNvSpPr>
              <a:spLocks noEditPoints="1"/>
            </p:cNvSpPr>
            <p:nvPr/>
          </p:nvSpPr>
          <p:spPr bwMode="auto">
            <a:xfrm>
              <a:off x="2407" y="2069"/>
              <a:ext cx="10" cy="81"/>
            </a:xfrm>
            <a:custGeom>
              <a:avLst/>
              <a:gdLst>
                <a:gd name="T0" fmla="*/ 10 w 30"/>
                <a:gd name="T1" fmla="*/ 24 h 242"/>
                <a:gd name="T2" fmla="*/ 2 w 30"/>
                <a:gd name="T3" fmla="*/ 24 h 242"/>
                <a:gd name="T4" fmla="*/ 2 w 30"/>
                <a:gd name="T5" fmla="*/ 81 h 242"/>
                <a:gd name="T6" fmla="*/ 10 w 30"/>
                <a:gd name="T7" fmla="*/ 81 h 242"/>
                <a:gd name="T8" fmla="*/ 10 w 30"/>
                <a:gd name="T9" fmla="*/ 24 h 242"/>
                <a:gd name="T10" fmla="*/ 0 w 30"/>
                <a:gd name="T11" fmla="*/ 10 h 242"/>
                <a:gd name="T12" fmla="*/ 10 w 30"/>
                <a:gd name="T13" fmla="*/ 10 h 242"/>
                <a:gd name="T14" fmla="*/ 10 w 30"/>
                <a:gd name="T15" fmla="*/ 0 h 242"/>
                <a:gd name="T16" fmla="*/ 0 w 30"/>
                <a:gd name="T17" fmla="*/ 0 h 242"/>
                <a:gd name="T18" fmla="*/ 0 w 30"/>
                <a:gd name="T19" fmla="*/ 10 h 2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42"/>
                <a:gd name="T32" fmla="*/ 30 w 30"/>
                <a:gd name="T33" fmla="*/ 242 h 2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42">
                  <a:moveTo>
                    <a:pt x="30" y="73"/>
                  </a:moveTo>
                  <a:lnTo>
                    <a:pt x="6" y="73"/>
                  </a:lnTo>
                  <a:lnTo>
                    <a:pt x="6" y="242"/>
                  </a:lnTo>
                  <a:lnTo>
                    <a:pt x="30" y="242"/>
                  </a:lnTo>
                  <a:lnTo>
                    <a:pt x="30" y="73"/>
                  </a:lnTo>
                  <a:close/>
                  <a:moveTo>
                    <a:pt x="0" y="30"/>
                  </a:move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2" name="Freeform 888"/>
            <p:cNvSpPr>
              <a:spLocks/>
            </p:cNvSpPr>
            <p:nvPr/>
          </p:nvSpPr>
          <p:spPr bwMode="auto">
            <a:xfrm>
              <a:off x="2425" y="2077"/>
              <a:ext cx="32" cy="75"/>
            </a:xfrm>
            <a:custGeom>
              <a:avLst/>
              <a:gdLst>
                <a:gd name="T0" fmla="*/ 0 w 96"/>
                <a:gd name="T1" fmla="*/ 16 h 223"/>
                <a:gd name="T2" fmla="*/ 0 w 96"/>
                <a:gd name="T3" fmla="*/ 25 h 223"/>
                <a:gd name="T4" fmla="*/ 10 w 96"/>
                <a:gd name="T5" fmla="*/ 25 h 223"/>
                <a:gd name="T6" fmla="*/ 10 w 96"/>
                <a:gd name="T7" fmla="*/ 65 h 223"/>
                <a:gd name="T8" fmla="*/ 10 w 96"/>
                <a:gd name="T9" fmla="*/ 69 h 223"/>
                <a:gd name="T10" fmla="*/ 12 w 96"/>
                <a:gd name="T11" fmla="*/ 73 h 223"/>
                <a:gd name="T12" fmla="*/ 16 w 96"/>
                <a:gd name="T13" fmla="*/ 75 h 223"/>
                <a:gd name="T14" fmla="*/ 24 w 96"/>
                <a:gd name="T15" fmla="*/ 75 h 223"/>
                <a:gd name="T16" fmla="*/ 26 w 96"/>
                <a:gd name="T17" fmla="*/ 75 h 223"/>
                <a:gd name="T18" fmla="*/ 28 w 96"/>
                <a:gd name="T19" fmla="*/ 75 h 223"/>
                <a:gd name="T20" fmla="*/ 30 w 96"/>
                <a:gd name="T21" fmla="*/ 73 h 223"/>
                <a:gd name="T22" fmla="*/ 32 w 96"/>
                <a:gd name="T23" fmla="*/ 73 h 223"/>
                <a:gd name="T24" fmla="*/ 32 w 96"/>
                <a:gd name="T25" fmla="*/ 67 h 223"/>
                <a:gd name="T26" fmla="*/ 30 w 96"/>
                <a:gd name="T27" fmla="*/ 67 h 223"/>
                <a:gd name="T28" fmla="*/ 28 w 96"/>
                <a:gd name="T29" fmla="*/ 67 h 223"/>
                <a:gd name="T30" fmla="*/ 22 w 96"/>
                <a:gd name="T31" fmla="*/ 65 h 223"/>
                <a:gd name="T32" fmla="*/ 20 w 96"/>
                <a:gd name="T33" fmla="*/ 63 h 223"/>
                <a:gd name="T34" fmla="*/ 18 w 96"/>
                <a:gd name="T35" fmla="*/ 61 h 223"/>
                <a:gd name="T36" fmla="*/ 18 w 96"/>
                <a:gd name="T37" fmla="*/ 59 h 223"/>
                <a:gd name="T38" fmla="*/ 18 w 96"/>
                <a:gd name="T39" fmla="*/ 25 h 223"/>
                <a:gd name="T40" fmla="*/ 32 w 96"/>
                <a:gd name="T41" fmla="*/ 25 h 223"/>
                <a:gd name="T42" fmla="*/ 32 w 96"/>
                <a:gd name="T43" fmla="*/ 16 h 223"/>
                <a:gd name="T44" fmla="*/ 18 w 96"/>
                <a:gd name="T45" fmla="*/ 16 h 223"/>
                <a:gd name="T46" fmla="*/ 18 w 96"/>
                <a:gd name="T47" fmla="*/ 0 h 223"/>
                <a:gd name="T48" fmla="*/ 10 w 96"/>
                <a:gd name="T49" fmla="*/ 4 h 223"/>
                <a:gd name="T50" fmla="*/ 10 w 96"/>
                <a:gd name="T51" fmla="*/ 16 h 223"/>
                <a:gd name="T52" fmla="*/ 0 w 96"/>
                <a:gd name="T53" fmla="*/ 16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6"/>
                <a:gd name="T82" fmla="*/ 0 h 223"/>
                <a:gd name="T83" fmla="*/ 96 w 96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6" h="223">
                  <a:moveTo>
                    <a:pt x="0" y="48"/>
                  </a:moveTo>
                  <a:lnTo>
                    <a:pt x="0" y="73"/>
                  </a:lnTo>
                  <a:lnTo>
                    <a:pt x="30" y="73"/>
                  </a:lnTo>
                  <a:lnTo>
                    <a:pt x="30" y="193"/>
                  </a:lnTo>
                  <a:lnTo>
                    <a:pt x="30" y="204"/>
                  </a:lnTo>
                  <a:lnTo>
                    <a:pt x="36" y="217"/>
                  </a:lnTo>
                  <a:lnTo>
                    <a:pt x="48" y="223"/>
                  </a:lnTo>
                  <a:lnTo>
                    <a:pt x="72" y="223"/>
                  </a:lnTo>
                  <a:lnTo>
                    <a:pt x="78" y="223"/>
                  </a:lnTo>
                  <a:lnTo>
                    <a:pt x="83" y="223"/>
                  </a:lnTo>
                  <a:lnTo>
                    <a:pt x="91" y="217"/>
                  </a:lnTo>
                  <a:lnTo>
                    <a:pt x="96" y="217"/>
                  </a:lnTo>
                  <a:lnTo>
                    <a:pt x="96" y="198"/>
                  </a:lnTo>
                  <a:lnTo>
                    <a:pt x="91" y="198"/>
                  </a:lnTo>
                  <a:lnTo>
                    <a:pt x="83" y="198"/>
                  </a:lnTo>
                  <a:lnTo>
                    <a:pt x="66" y="193"/>
                  </a:lnTo>
                  <a:lnTo>
                    <a:pt x="60" y="187"/>
                  </a:lnTo>
                  <a:lnTo>
                    <a:pt x="53" y="180"/>
                  </a:lnTo>
                  <a:lnTo>
                    <a:pt x="53" y="174"/>
                  </a:lnTo>
                  <a:lnTo>
                    <a:pt x="53" y="73"/>
                  </a:lnTo>
                  <a:lnTo>
                    <a:pt x="96" y="73"/>
                  </a:lnTo>
                  <a:lnTo>
                    <a:pt x="96" y="48"/>
                  </a:lnTo>
                  <a:lnTo>
                    <a:pt x="53" y="48"/>
                  </a:lnTo>
                  <a:lnTo>
                    <a:pt x="53" y="0"/>
                  </a:lnTo>
                  <a:lnTo>
                    <a:pt x="30" y="13"/>
                  </a:lnTo>
                  <a:lnTo>
                    <a:pt x="3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3" name="Freeform 889"/>
            <p:cNvSpPr>
              <a:spLocks/>
            </p:cNvSpPr>
            <p:nvPr/>
          </p:nvSpPr>
          <p:spPr bwMode="auto">
            <a:xfrm>
              <a:off x="3154" y="3177"/>
              <a:ext cx="49" cy="88"/>
            </a:xfrm>
            <a:custGeom>
              <a:avLst/>
              <a:gdLst>
                <a:gd name="T0" fmla="*/ 0 w 145"/>
                <a:gd name="T1" fmla="*/ 60 h 265"/>
                <a:gd name="T2" fmla="*/ 0 w 145"/>
                <a:gd name="T3" fmla="*/ 68 h 265"/>
                <a:gd name="T4" fmla="*/ 2 w 145"/>
                <a:gd name="T5" fmla="*/ 76 h 265"/>
                <a:gd name="T6" fmla="*/ 10 w 145"/>
                <a:gd name="T7" fmla="*/ 84 h 265"/>
                <a:gd name="T8" fmla="*/ 25 w 145"/>
                <a:gd name="T9" fmla="*/ 88 h 265"/>
                <a:gd name="T10" fmla="*/ 33 w 145"/>
                <a:gd name="T11" fmla="*/ 86 h 265"/>
                <a:gd name="T12" fmla="*/ 47 w 145"/>
                <a:gd name="T13" fmla="*/ 74 h 265"/>
                <a:gd name="T14" fmla="*/ 49 w 145"/>
                <a:gd name="T15" fmla="*/ 62 h 265"/>
                <a:gd name="T16" fmla="*/ 47 w 145"/>
                <a:gd name="T17" fmla="*/ 54 h 265"/>
                <a:gd name="T18" fmla="*/ 39 w 145"/>
                <a:gd name="T19" fmla="*/ 44 h 265"/>
                <a:gd name="T20" fmla="*/ 19 w 145"/>
                <a:gd name="T21" fmla="*/ 32 h 265"/>
                <a:gd name="T22" fmla="*/ 15 w 145"/>
                <a:gd name="T23" fmla="*/ 28 h 265"/>
                <a:gd name="T24" fmla="*/ 13 w 145"/>
                <a:gd name="T25" fmla="*/ 22 h 265"/>
                <a:gd name="T26" fmla="*/ 17 w 145"/>
                <a:gd name="T27" fmla="*/ 12 h 265"/>
                <a:gd name="T28" fmla="*/ 21 w 145"/>
                <a:gd name="T29" fmla="*/ 10 h 265"/>
                <a:gd name="T30" fmla="*/ 31 w 145"/>
                <a:gd name="T31" fmla="*/ 10 h 265"/>
                <a:gd name="T32" fmla="*/ 37 w 145"/>
                <a:gd name="T33" fmla="*/ 18 h 265"/>
                <a:gd name="T34" fmla="*/ 39 w 145"/>
                <a:gd name="T35" fmla="*/ 26 h 265"/>
                <a:gd name="T36" fmla="*/ 49 w 145"/>
                <a:gd name="T37" fmla="*/ 26 h 265"/>
                <a:gd name="T38" fmla="*/ 47 w 145"/>
                <a:gd name="T39" fmla="*/ 14 h 265"/>
                <a:gd name="T40" fmla="*/ 43 w 145"/>
                <a:gd name="T41" fmla="*/ 6 h 265"/>
                <a:gd name="T42" fmla="*/ 37 w 145"/>
                <a:gd name="T43" fmla="*/ 2 h 265"/>
                <a:gd name="T44" fmla="*/ 27 w 145"/>
                <a:gd name="T45" fmla="*/ 0 h 265"/>
                <a:gd name="T46" fmla="*/ 17 w 145"/>
                <a:gd name="T47" fmla="*/ 2 h 265"/>
                <a:gd name="T48" fmla="*/ 10 w 145"/>
                <a:gd name="T49" fmla="*/ 6 h 265"/>
                <a:gd name="T50" fmla="*/ 4 w 145"/>
                <a:gd name="T51" fmla="*/ 14 h 265"/>
                <a:gd name="T52" fmla="*/ 2 w 145"/>
                <a:gd name="T53" fmla="*/ 24 h 265"/>
                <a:gd name="T54" fmla="*/ 4 w 145"/>
                <a:gd name="T55" fmla="*/ 32 h 265"/>
                <a:gd name="T56" fmla="*/ 8 w 145"/>
                <a:gd name="T57" fmla="*/ 38 h 265"/>
                <a:gd name="T58" fmla="*/ 33 w 145"/>
                <a:gd name="T59" fmla="*/ 54 h 265"/>
                <a:gd name="T60" fmla="*/ 37 w 145"/>
                <a:gd name="T61" fmla="*/ 58 h 265"/>
                <a:gd name="T62" fmla="*/ 39 w 145"/>
                <a:gd name="T63" fmla="*/ 64 h 265"/>
                <a:gd name="T64" fmla="*/ 39 w 145"/>
                <a:gd name="T65" fmla="*/ 70 h 265"/>
                <a:gd name="T66" fmla="*/ 31 w 145"/>
                <a:gd name="T67" fmla="*/ 76 h 265"/>
                <a:gd name="T68" fmla="*/ 19 w 145"/>
                <a:gd name="T69" fmla="*/ 76 h 265"/>
                <a:gd name="T70" fmla="*/ 15 w 145"/>
                <a:gd name="T71" fmla="*/ 74 h 265"/>
                <a:gd name="T72" fmla="*/ 10 w 145"/>
                <a:gd name="T73" fmla="*/ 60 h 265"/>
                <a:gd name="T74" fmla="*/ 0 w 145"/>
                <a:gd name="T75" fmla="*/ 60 h 26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5"/>
                <a:gd name="T115" fmla="*/ 0 h 265"/>
                <a:gd name="T116" fmla="*/ 145 w 145"/>
                <a:gd name="T117" fmla="*/ 265 h 26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5" h="265">
                  <a:moveTo>
                    <a:pt x="0" y="181"/>
                  </a:moveTo>
                  <a:lnTo>
                    <a:pt x="0" y="205"/>
                  </a:lnTo>
                  <a:lnTo>
                    <a:pt x="6" y="228"/>
                  </a:lnTo>
                  <a:lnTo>
                    <a:pt x="31" y="252"/>
                  </a:lnTo>
                  <a:lnTo>
                    <a:pt x="74" y="265"/>
                  </a:lnTo>
                  <a:lnTo>
                    <a:pt x="98" y="259"/>
                  </a:lnTo>
                  <a:lnTo>
                    <a:pt x="139" y="222"/>
                  </a:lnTo>
                  <a:lnTo>
                    <a:pt x="145" y="186"/>
                  </a:lnTo>
                  <a:lnTo>
                    <a:pt x="139" y="162"/>
                  </a:lnTo>
                  <a:lnTo>
                    <a:pt x="115" y="132"/>
                  </a:lnTo>
                  <a:lnTo>
                    <a:pt x="55" y="96"/>
                  </a:lnTo>
                  <a:lnTo>
                    <a:pt x="43" y="83"/>
                  </a:lnTo>
                  <a:lnTo>
                    <a:pt x="38" y="66"/>
                  </a:lnTo>
                  <a:lnTo>
                    <a:pt x="49" y="36"/>
                  </a:lnTo>
                  <a:lnTo>
                    <a:pt x="61" y="30"/>
                  </a:lnTo>
                  <a:lnTo>
                    <a:pt x="91" y="30"/>
                  </a:lnTo>
                  <a:lnTo>
                    <a:pt x="109" y="53"/>
                  </a:lnTo>
                  <a:lnTo>
                    <a:pt x="115" y="78"/>
                  </a:lnTo>
                  <a:lnTo>
                    <a:pt x="145" y="78"/>
                  </a:lnTo>
                  <a:lnTo>
                    <a:pt x="139" y="42"/>
                  </a:lnTo>
                  <a:lnTo>
                    <a:pt x="128" y="18"/>
                  </a:lnTo>
                  <a:lnTo>
                    <a:pt x="109" y="6"/>
                  </a:lnTo>
                  <a:lnTo>
                    <a:pt x="79" y="0"/>
                  </a:lnTo>
                  <a:lnTo>
                    <a:pt x="49" y="6"/>
                  </a:lnTo>
                  <a:lnTo>
                    <a:pt x="31" y="18"/>
                  </a:lnTo>
                  <a:lnTo>
                    <a:pt x="13" y="42"/>
                  </a:lnTo>
                  <a:lnTo>
                    <a:pt x="6" y="72"/>
                  </a:lnTo>
                  <a:lnTo>
                    <a:pt x="13" y="96"/>
                  </a:lnTo>
                  <a:lnTo>
                    <a:pt x="25" y="113"/>
                  </a:lnTo>
                  <a:lnTo>
                    <a:pt x="98" y="162"/>
                  </a:lnTo>
                  <a:lnTo>
                    <a:pt x="109" y="175"/>
                  </a:lnTo>
                  <a:lnTo>
                    <a:pt x="115" y="192"/>
                  </a:lnTo>
                  <a:lnTo>
                    <a:pt x="115" y="211"/>
                  </a:lnTo>
                  <a:lnTo>
                    <a:pt x="91" y="228"/>
                  </a:lnTo>
                  <a:lnTo>
                    <a:pt x="55" y="228"/>
                  </a:lnTo>
                  <a:lnTo>
                    <a:pt x="43" y="222"/>
                  </a:lnTo>
                  <a:lnTo>
                    <a:pt x="31" y="181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4" name="Freeform 890"/>
            <p:cNvSpPr>
              <a:spLocks noEditPoints="1"/>
            </p:cNvSpPr>
            <p:nvPr/>
          </p:nvSpPr>
          <p:spPr bwMode="auto">
            <a:xfrm>
              <a:off x="3219" y="3203"/>
              <a:ext cx="40" cy="60"/>
            </a:xfrm>
            <a:custGeom>
              <a:avLst/>
              <a:gdLst>
                <a:gd name="T0" fmla="*/ 30 w 120"/>
                <a:gd name="T1" fmla="*/ 30 h 181"/>
                <a:gd name="T2" fmla="*/ 28 w 120"/>
                <a:gd name="T3" fmla="*/ 40 h 181"/>
                <a:gd name="T4" fmla="*/ 26 w 120"/>
                <a:gd name="T5" fmla="*/ 48 h 181"/>
                <a:gd name="T6" fmla="*/ 22 w 120"/>
                <a:gd name="T7" fmla="*/ 50 h 181"/>
                <a:gd name="T8" fmla="*/ 18 w 120"/>
                <a:gd name="T9" fmla="*/ 52 h 181"/>
                <a:gd name="T10" fmla="*/ 14 w 120"/>
                <a:gd name="T11" fmla="*/ 50 h 181"/>
                <a:gd name="T12" fmla="*/ 10 w 120"/>
                <a:gd name="T13" fmla="*/ 48 h 181"/>
                <a:gd name="T14" fmla="*/ 10 w 120"/>
                <a:gd name="T15" fmla="*/ 44 h 181"/>
                <a:gd name="T16" fmla="*/ 8 w 120"/>
                <a:gd name="T17" fmla="*/ 40 h 181"/>
                <a:gd name="T18" fmla="*/ 10 w 120"/>
                <a:gd name="T19" fmla="*/ 34 h 181"/>
                <a:gd name="T20" fmla="*/ 16 w 120"/>
                <a:gd name="T21" fmla="*/ 30 h 181"/>
                <a:gd name="T22" fmla="*/ 22 w 120"/>
                <a:gd name="T23" fmla="*/ 30 h 181"/>
                <a:gd name="T24" fmla="*/ 30 w 120"/>
                <a:gd name="T25" fmla="*/ 30 h 181"/>
                <a:gd name="T26" fmla="*/ 30 w 120"/>
                <a:gd name="T27" fmla="*/ 58 h 181"/>
                <a:gd name="T28" fmla="*/ 40 w 120"/>
                <a:gd name="T29" fmla="*/ 58 h 181"/>
                <a:gd name="T30" fmla="*/ 38 w 120"/>
                <a:gd name="T31" fmla="*/ 54 h 181"/>
                <a:gd name="T32" fmla="*/ 38 w 120"/>
                <a:gd name="T33" fmla="*/ 50 h 181"/>
                <a:gd name="T34" fmla="*/ 38 w 120"/>
                <a:gd name="T35" fmla="*/ 48 h 181"/>
                <a:gd name="T36" fmla="*/ 38 w 120"/>
                <a:gd name="T37" fmla="*/ 44 h 181"/>
                <a:gd name="T38" fmla="*/ 38 w 120"/>
                <a:gd name="T39" fmla="*/ 18 h 181"/>
                <a:gd name="T40" fmla="*/ 38 w 120"/>
                <a:gd name="T41" fmla="*/ 10 h 181"/>
                <a:gd name="T42" fmla="*/ 34 w 120"/>
                <a:gd name="T43" fmla="*/ 6 h 181"/>
                <a:gd name="T44" fmla="*/ 30 w 120"/>
                <a:gd name="T45" fmla="*/ 2 h 181"/>
                <a:gd name="T46" fmla="*/ 20 w 120"/>
                <a:gd name="T47" fmla="*/ 0 h 181"/>
                <a:gd name="T48" fmla="*/ 12 w 120"/>
                <a:gd name="T49" fmla="*/ 2 h 181"/>
                <a:gd name="T50" fmla="*/ 6 w 120"/>
                <a:gd name="T51" fmla="*/ 4 h 181"/>
                <a:gd name="T52" fmla="*/ 2 w 120"/>
                <a:gd name="T53" fmla="*/ 10 h 181"/>
                <a:gd name="T54" fmla="*/ 2 w 120"/>
                <a:gd name="T55" fmla="*/ 18 h 181"/>
                <a:gd name="T56" fmla="*/ 10 w 120"/>
                <a:gd name="T57" fmla="*/ 18 h 181"/>
                <a:gd name="T58" fmla="*/ 12 w 120"/>
                <a:gd name="T59" fmla="*/ 14 h 181"/>
                <a:gd name="T60" fmla="*/ 12 w 120"/>
                <a:gd name="T61" fmla="*/ 10 h 181"/>
                <a:gd name="T62" fmla="*/ 16 w 120"/>
                <a:gd name="T63" fmla="*/ 8 h 181"/>
                <a:gd name="T64" fmla="*/ 20 w 120"/>
                <a:gd name="T65" fmla="*/ 8 h 181"/>
                <a:gd name="T66" fmla="*/ 26 w 120"/>
                <a:gd name="T67" fmla="*/ 8 h 181"/>
                <a:gd name="T68" fmla="*/ 28 w 120"/>
                <a:gd name="T69" fmla="*/ 12 h 181"/>
                <a:gd name="T70" fmla="*/ 30 w 120"/>
                <a:gd name="T71" fmla="*/ 18 h 181"/>
                <a:gd name="T72" fmla="*/ 30 w 120"/>
                <a:gd name="T73" fmla="*/ 22 h 181"/>
                <a:gd name="T74" fmla="*/ 24 w 120"/>
                <a:gd name="T75" fmla="*/ 22 h 181"/>
                <a:gd name="T76" fmla="*/ 20 w 120"/>
                <a:gd name="T77" fmla="*/ 22 h 181"/>
                <a:gd name="T78" fmla="*/ 14 w 120"/>
                <a:gd name="T79" fmla="*/ 24 h 181"/>
                <a:gd name="T80" fmla="*/ 10 w 120"/>
                <a:gd name="T81" fmla="*/ 26 h 181"/>
                <a:gd name="T82" fmla="*/ 6 w 120"/>
                <a:gd name="T83" fmla="*/ 28 h 181"/>
                <a:gd name="T84" fmla="*/ 2 w 120"/>
                <a:gd name="T85" fmla="*/ 30 h 181"/>
                <a:gd name="T86" fmla="*/ 0 w 120"/>
                <a:gd name="T87" fmla="*/ 34 h 181"/>
                <a:gd name="T88" fmla="*/ 0 w 120"/>
                <a:gd name="T89" fmla="*/ 40 h 181"/>
                <a:gd name="T90" fmla="*/ 0 w 120"/>
                <a:gd name="T91" fmla="*/ 48 h 181"/>
                <a:gd name="T92" fmla="*/ 4 w 120"/>
                <a:gd name="T93" fmla="*/ 54 h 181"/>
                <a:gd name="T94" fmla="*/ 8 w 120"/>
                <a:gd name="T95" fmla="*/ 58 h 181"/>
                <a:gd name="T96" fmla="*/ 16 w 120"/>
                <a:gd name="T97" fmla="*/ 60 h 181"/>
                <a:gd name="T98" fmla="*/ 20 w 120"/>
                <a:gd name="T99" fmla="*/ 58 h 181"/>
                <a:gd name="T100" fmla="*/ 24 w 120"/>
                <a:gd name="T101" fmla="*/ 56 h 181"/>
                <a:gd name="T102" fmla="*/ 28 w 120"/>
                <a:gd name="T103" fmla="*/ 54 h 181"/>
                <a:gd name="T104" fmla="*/ 30 w 120"/>
                <a:gd name="T105" fmla="*/ 50 h 181"/>
                <a:gd name="T106" fmla="*/ 30 w 120"/>
                <a:gd name="T107" fmla="*/ 58 h 18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0"/>
                <a:gd name="T163" fmla="*/ 0 h 181"/>
                <a:gd name="T164" fmla="*/ 120 w 120"/>
                <a:gd name="T165" fmla="*/ 181 h 18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0" h="181">
                  <a:moveTo>
                    <a:pt x="90" y="90"/>
                  </a:moveTo>
                  <a:lnTo>
                    <a:pt x="85" y="120"/>
                  </a:lnTo>
                  <a:lnTo>
                    <a:pt x="79" y="144"/>
                  </a:lnTo>
                  <a:lnTo>
                    <a:pt x="66" y="150"/>
                  </a:lnTo>
                  <a:lnTo>
                    <a:pt x="54" y="157"/>
                  </a:lnTo>
                  <a:lnTo>
                    <a:pt x="42" y="150"/>
                  </a:lnTo>
                  <a:lnTo>
                    <a:pt x="30" y="144"/>
                  </a:lnTo>
                  <a:lnTo>
                    <a:pt x="30" y="133"/>
                  </a:lnTo>
                  <a:lnTo>
                    <a:pt x="24" y="120"/>
                  </a:lnTo>
                  <a:lnTo>
                    <a:pt x="30" y="103"/>
                  </a:lnTo>
                  <a:lnTo>
                    <a:pt x="49" y="90"/>
                  </a:lnTo>
                  <a:lnTo>
                    <a:pt x="66" y="90"/>
                  </a:lnTo>
                  <a:lnTo>
                    <a:pt x="90" y="90"/>
                  </a:lnTo>
                  <a:close/>
                  <a:moveTo>
                    <a:pt x="90" y="174"/>
                  </a:moveTo>
                  <a:lnTo>
                    <a:pt x="120" y="174"/>
                  </a:lnTo>
                  <a:lnTo>
                    <a:pt x="115" y="163"/>
                  </a:lnTo>
                  <a:lnTo>
                    <a:pt x="115" y="150"/>
                  </a:lnTo>
                  <a:lnTo>
                    <a:pt x="115" y="144"/>
                  </a:lnTo>
                  <a:lnTo>
                    <a:pt x="115" y="133"/>
                  </a:lnTo>
                  <a:lnTo>
                    <a:pt x="115" y="54"/>
                  </a:lnTo>
                  <a:lnTo>
                    <a:pt x="115" y="30"/>
                  </a:lnTo>
                  <a:lnTo>
                    <a:pt x="102" y="18"/>
                  </a:lnTo>
                  <a:lnTo>
                    <a:pt x="90" y="5"/>
                  </a:lnTo>
                  <a:lnTo>
                    <a:pt x="60" y="0"/>
                  </a:lnTo>
                  <a:lnTo>
                    <a:pt x="36" y="5"/>
                  </a:lnTo>
                  <a:lnTo>
                    <a:pt x="19" y="13"/>
                  </a:lnTo>
                  <a:lnTo>
                    <a:pt x="6" y="30"/>
                  </a:lnTo>
                  <a:lnTo>
                    <a:pt x="6" y="54"/>
                  </a:lnTo>
                  <a:lnTo>
                    <a:pt x="30" y="54"/>
                  </a:lnTo>
                  <a:lnTo>
                    <a:pt x="36" y="43"/>
                  </a:lnTo>
                  <a:lnTo>
                    <a:pt x="36" y="30"/>
                  </a:lnTo>
                  <a:lnTo>
                    <a:pt x="49" y="24"/>
                  </a:lnTo>
                  <a:lnTo>
                    <a:pt x="60" y="24"/>
                  </a:lnTo>
                  <a:lnTo>
                    <a:pt x="79" y="24"/>
                  </a:lnTo>
                  <a:lnTo>
                    <a:pt x="85" y="35"/>
                  </a:lnTo>
                  <a:lnTo>
                    <a:pt x="90" y="54"/>
                  </a:lnTo>
                  <a:lnTo>
                    <a:pt x="90" y="67"/>
                  </a:lnTo>
                  <a:lnTo>
                    <a:pt x="72" y="67"/>
                  </a:lnTo>
                  <a:lnTo>
                    <a:pt x="60" y="67"/>
                  </a:lnTo>
                  <a:lnTo>
                    <a:pt x="42" y="73"/>
                  </a:lnTo>
                  <a:lnTo>
                    <a:pt x="30" y="78"/>
                  </a:lnTo>
                  <a:lnTo>
                    <a:pt x="19" y="84"/>
                  </a:lnTo>
                  <a:lnTo>
                    <a:pt x="6" y="90"/>
                  </a:lnTo>
                  <a:lnTo>
                    <a:pt x="0" y="103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11" y="163"/>
                  </a:lnTo>
                  <a:lnTo>
                    <a:pt x="24" y="174"/>
                  </a:lnTo>
                  <a:lnTo>
                    <a:pt x="49" y="181"/>
                  </a:lnTo>
                  <a:lnTo>
                    <a:pt x="60" y="174"/>
                  </a:lnTo>
                  <a:lnTo>
                    <a:pt x="72" y="168"/>
                  </a:lnTo>
                  <a:lnTo>
                    <a:pt x="85" y="163"/>
                  </a:lnTo>
                  <a:lnTo>
                    <a:pt x="90" y="150"/>
                  </a:lnTo>
                  <a:lnTo>
                    <a:pt x="90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5" name="Freeform 891"/>
            <p:cNvSpPr>
              <a:spLocks/>
            </p:cNvSpPr>
            <p:nvPr/>
          </p:nvSpPr>
          <p:spPr bwMode="auto">
            <a:xfrm>
              <a:off x="3275" y="3203"/>
              <a:ext cx="69" cy="58"/>
            </a:xfrm>
            <a:custGeom>
              <a:avLst/>
              <a:gdLst>
                <a:gd name="T0" fmla="*/ 39 w 205"/>
                <a:gd name="T1" fmla="*/ 58 h 174"/>
                <a:gd name="T2" fmla="*/ 39 w 205"/>
                <a:gd name="T3" fmla="*/ 14 h 174"/>
                <a:gd name="T4" fmla="*/ 42 w 205"/>
                <a:gd name="T5" fmla="*/ 10 h 174"/>
                <a:gd name="T6" fmla="*/ 42 w 205"/>
                <a:gd name="T7" fmla="*/ 8 h 174"/>
                <a:gd name="T8" fmla="*/ 53 w 205"/>
                <a:gd name="T9" fmla="*/ 8 h 174"/>
                <a:gd name="T10" fmla="*/ 57 w 205"/>
                <a:gd name="T11" fmla="*/ 10 h 174"/>
                <a:gd name="T12" fmla="*/ 57 w 205"/>
                <a:gd name="T13" fmla="*/ 58 h 174"/>
                <a:gd name="T14" fmla="*/ 69 w 205"/>
                <a:gd name="T15" fmla="*/ 58 h 174"/>
                <a:gd name="T16" fmla="*/ 69 w 205"/>
                <a:gd name="T17" fmla="*/ 14 h 174"/>
                <a:gd name="T18" fmla="*/ 67 w 205"/>
                <a:gd name="T19" fmla="*/ 6 h 174"/>
                <a:gd name="T20" fmla="*/ 63 w 205"/>
                <a:gd name="T21" fmla="*/ 2 h 174"/>
                <a:gd name="T22" fmla="*/ 57 w 205"/>
                <a:gd name="T23" fmla="*/ 0 h 174"/>
                <a:gd name="T24" fmla="*/ 47 w 205"/>
                <a:gd name="T25" fmla="*/ 0 h 174"/>
                <a:gd name="T26" fmla="*/ 40 w 205"/>
                <a:gd name="T27" fmla="*/ 4 h 174"/>
                <a:gd name="T28" fmla="*/ 39 w 205"/>
                <a:gd name="T29" fmla="*/ 8 h 174"/>
                <a:gd name="T30" fmla="*/ 37 w 205"/>
                <a:gd name="T31" fmla="*/ 4 h 174"/>
                <a:gd name="T32" fmla="*/ 29 w 205"/>
                <a:gd name="T33" fmla="*/ 0 h 174"/>
                <a:gd name="T34" fmla="*/ 20 w 205"/>
                <a:gd name="T35" fmla="*/ 0 h 174"/>
                <a:gd name="T36" fmla="*/ 12 w 205"/>
                <a:gd name="T37" fmla="*/ 4 h 174"/>
                <a:gd name="T38" fmla="*/ 10 w 205"/>
                <a:gd name="T39" fmla="*/ 8 h 174"/>
                <a:gd name="T40" fmla="*/ 10 w 205"/>
                <a:gd name="T41" fmla="*/ 2 h 174"/>
                <a:gd name="T42" fmla="*/ 0 w 205"/>
                <a:gd name="T43" fmla="*/ 2 h 174"/>
                <a:gd name="T44" fmla="*/ 2 w 205"/>
                <a:gd name="T45" fmla="*/ 10 h 174"/>
                <a:gd name="T46" fmla="*/ 2 w 205"/>
                <a:gd name="T47" fmla="*/ 58 h 174"/>
                <a:gd name="T48" fmla="*/ 10 w 205"/>
                <a:gd name="T49" fmla="*/ 58 h 174"/>
                <a:gd name="T50" fmla="*/ 10 w 205"/>
                <a:gd name="T51" fmla="*/ 16 h 174"/>
                <a:gd name="T52" fmla="*/ 16 w 205"/>
                <a:gd name="T53" fmla="*/ 8 h 174"/>
                <a:gd name="T54" fmla="*/ 24 w 205"/>
                <a:gd name="T55" fmla="*/ 8 h 174"/>
                <a:gd name="T56" fmla="*/ 29 w 205"/>
                <a:gd name="T57" fmla="*/ 10 h 174"/>
                <a:gd name="T58" fmla="*/ 30 w 205"/>
                <a:gd name="T59" fmla="*/ 14 h 174"/>
                <a:gd name="T60" fmla="*/ 30 w 205"/>
                <a:gd name="T61" fmla="*/ 58 h 174"/>
                <a:gd name="T62" fmla="*/ 39 w 205"/>
                <a:gd name="T63" fmla="*/ 58 h 1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05"/>
                <a:gd name="T97" fmla="*/ 0 h 174"/>
                <a:gd name="T98" fmla="*/ 205 w 205"/>
                <a:gd name="T99" fmla="*/ 174 h 1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05" h="174">
                  <a:moveTo>
                    <a:pt x="115" y="174"/>
                  </a:moveTo>
                  <a:lnTo>
                    <a:pt x="115" y="43"/>
                  </a:lnTo>
                  <a:lnTo>
                    <a:pt x="126" y="30"/>
                  </a:lnTo>
                  <a:lnTo>
                    <a:pt x="126" y="24"/>
                  </a:lnTo>
                  <a:lnTo>
                    <a:pt x="156" y="24"/>
                  </a:lnTo>
                  <a:lnTo>
                    <a:pt x="169" y="30"/>
                  </a:lnTo>
                  <a:lnTo>
                    <a:pt x="169" y="174"/>
                  </a:lnTo>
                  <a:lnTo>
                    <a:pt x="205" y="174"/>
                  </a:lnTo>
                  <a:lnTo>
                    <a:pt x="205" y="43"/>
                  </a:lnTo>
                  <a:lnTo>
                    <a:pt x="199" y="18"/>
                  </a:lnTo>
                  <a:lnTo>
                    <a:pt x="186" y="5"/>
                  </a:lnTo>
                  <a:lnTo>
                    <a:pt x="169" y="0"/>
                  </a:lnTo>
                  <a:lnTo>
                    <a:pt x="139" y="0"/>
                  </a:lnTo>
                  <a:lnTo>
                    <a:pt x="120" y="13"/>
                  </a:lnTo>
                  <a:lnTo>
                    <a:pt x="115" y="24"/>
                  </a:lnTo>
                  <a:lnTo>
                    <a:pt x="109" y="13"/>
                  </a:lnTo>
                  <a:lnTo>
                    <a:pt x="85" y="0"/>
                  </a:lnTo>
                  <a:lnTo>
                    <a:pt x="60" y="0"/>
                  </a:lnTo>
                  <a:lnTo>
                    <a:pt x="36" y="13"/>
                  </a:lnTo>
                  <a:lnTo>
                    <a:pt x="30" y="24"/>
                  </a:lnTo>
                  <a:lnTo>
                    <a:pt x="30" y="5"/>
                  </a:lnTo>
                  <a:lnTo>
                    <a:pt x="0" y="5"/>
                  </a:lnTo>
                  <a:lnTo>
                    <a:pt x="6" y="30"/>
                  </a:lnTo>
                  <a:lnTo>
                    <a:pt x="6" y="174"/>
                  </a:lnTo>
                  <a:lnTo>
                    <a:pt x="30" y="174"/>
                  </a:lnTo>
                  <a:lnTo>
                    <a:pt x="30" y="48"/>
                  </a:lnTo>
                  <a:lnTo>
                    <a:pt x="47" y="24"/>
                  </a:lnTo>
                  <a:lnTo>
                    <a:pt x="72" y="24"/>
                  </a:lnTo>
                  <a:lnTo>
                    <a:pt x="85" y="30"/>
                  </a:lnTo>
                  <a:lnTo>
                    <a:pt x="90" y="43"/>
                  </a:lnTo>
                  <a:lnTo>
                    <a:pt x="90" y="174"/>
                  </a:lnTo>
                  <a:lnTo>
                    <a:pt x="115" y="1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6" name="Freeform 892"/>
            <p:cNvSpPr>
              <a:spLocks noEditPoints="1"/>
            </p:cNvSpPr>
            <p:nvPr/>
          </p:nvSpPr>
          <p:spPr bwMode="auto">
            <a:xfrm>
              <a:off x="3360" y="3203"/>
              <a:ext cx="40" cy="80"/>
            </a:xfrm>
            <a:custGeom>
              <a:avLst/>
              <a:gdLst>
                <a:gd name="T0" fmla="*/ 18 w 120"/>
                <a:gd name="T1" fmla="*/ 52 h 241"/>
                <a:gd name="T2" fmla="*/ 12 w 120"/>
                <a:gd name="T3" fmla="*/ 50 h 241"/>
                <a:gd name="T4" fmla="*/ 10 w 120"/>
                <a:gd name="T5" fmla="*/ 44 h 241"/>
                <a:gd name="T6" fmla="*/ 8 w 120"/>
                <a:gd name="T7" fmla="*/ 38 h 241"/>
                <a:gd name="T8" fmla="*/ 8 w 120"/>
                <a:gd name="T9" fmla="*/ 32 h 241"/>
                <a:gd name="T10" fmla="*/ 8 w 120"/>
                <a:gd name="T11" fmla="*/ 24 h 241"/>
                <a:gd name="T12" fmla="*/ 10 w 120"/>
                <a:gd name="T13" fmla="*/ 16 h 241"/>
                <a:gd name="T14" fmla="*/ 12 w 120"/>
                <a:gd name="T15" fmla="*/ 10 h 241"/>
                <a:gd name="T16" fmla="*/ 18 w 120"/>
                <a:gd name="T17" fmla="*/ 8 h 241"/>
                <a:gd name="T18" fmla="*/ 26 w 120"/>
                <a:gd name="T19" fmla="*/ 10 h 241"/>
                <a:gd name="T20" fmla="*/ 30 w 120"/>
                <a:gd name="T21" fmla="*/ 14 h 241"/>
                <a:gd name="T22" fmla="*/ 30 w 120"/>
                <a:gd name="T23" fmla="*/ 22 h 241"/>
                <a:gd name="T24" fmla="*/ 30 w 120"/>
                <a:gd name="T25" fmla="*/ 28 h 241"/>
                <a:gd name="T26" fmla="*/ 30 w 120"/>
                <a:gd name="T27" fmla="*/ 38 h 241"/>
                <a:gd name="T28" fmla="*/ 28 w 120"/>
                <a:gd name="T29" fmla="*/ 46 h 241"/>
                <a:gd name="T30" fmla="*/ 24 w 120"/>
                <a:gd name="T31" fmla="*/ 50 h 241"/>
                <a:gd name="T32" fmla="*/ 18 w 120"/>
                <a:gd name="T33" fmla="*/ 52 h 241"/>
                <a:gd name="T34" fmla="*/ 8 w 120"/>
                <a:gd name="T35" fmla="*/ 2 h 241"/>
                <a:gd name="T36" fmla="*/ 0 w 120"/>
                <a:gd name="T37" fmla="*/ 2 h 241"/>
                <a:gd name="T38" fmla="*/ 0 w 120"/>
                <a:gd name="T39" fmla="*/ 80 h 241"/>
                <a:gd name="T40" fmla="*/ 8 w 120"/>
                <a:gd name="T41" fmla="*/ 80 h 241"/>
                <a:gd name="T42" fmla="*/ 8 w 120"/>
                <a:gd name="T43" fmla="*/ 52 h 241"/>
                <a:gd name="T44" fmla="*/ 10 w 120"/>
                <a:gd name="T45" fmla="*/ 54 h 241"/>
                <a:gd name="T46" fmla="*/ 14 w 120"/>
                <a:gd name="T47" fmla="*/ 58 h 241"/>
                <a:gd name="T48" fmla="*/ 18 w 120"/>
                <a:gd name="T49" fmla="*/ 58 h 241"/>
                <a:gd name="T50" fmla="*/ 22 w 120"/>
                <a:gd name="T51" fmla="*/ 60 h 241"/>
                <a:gd name="T52" fmla="*/ 28 w 120"/>
                <a:gd name="T53" fmla="*/ 58 h 241"/>
                <a:gd name="T54" fmla="*/ 32 w 120"/>
                <a:gd name="T55" fmla="*/ 56 h 241"/>
                <a:gd name="T56" fmla="*/ 36 w 120"/>
                <a:gd name="T57" fmla="*/ 54 h 241"/>
                <a:gd name="T58" fmla="*/ 38 w 120"/>
                <a:gd name="T59" fmla="*/ 50 h 241"/>
                <a:gd name="T60" fmla="*/ 40 w 120"/>
                <a:gd name="T61" fmla="*/ 44 h 241"/>
                <a:gd name="T62" fmla="*/ 40 w 120"/>
                <a:gd name="T63" fmla="*/ 40 h 241"/>
                <a:gd name="T64" fmla="*/ 40 w 120"/>
                <a:gd name="T65" fmla="*/ 34 h 241"/>
                <a:gd name="T66" fmla="*/ 40 w 120"/>
                <a:gd name="T67" fmla="*/ 28 h 241"/>
                <a:gd name="T68" fmla="*/ 38 w 120"/>
                <a:gd name="T69" fmla="*/ 14 h 241"/>
                <a:gd name="T70" fmla="*/ 34 w 120"/>
                <a:gd name="T71" fmla="*/ 6 h 241"/>
                <a:gd name="T72" fmla="*/ 28 w 120"/>
                <a:gd name="T73" fmla="*/ 2 h 241"/>
                <a:gd name="T74" fmla="*/ 22 w 120"/>
                <a:gd name="T75" fmla="*/ 0 h 241"/>
                <a:gd name="T76" fmla="*/ 18 w 120"/>
                <a:gd name="T77" fmla="*/ 0 h 241"/>
                <a:gd name="T78" fmla="*/ 14 w 120"/>
                <a:gd name="T79" fmla="*/ 2 h 241"/>
                <a:gd name="T80" fmla="*/ 10 w 120"/>
                <a:gd name="T81" fmla="*/ 4 h 241"/>
                <a:gd name="T82" fmla="*/ 8 w 120"/>
                <a:gd name="T83" fmla="*/ 8 h 241"/>
                <a:gd name="T84" fmla="*/ 8 w 120"/>
                <a:gd name="T85" fmla="*/ 2 h 2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20"/>
                <a:gd name="T130" fmla="*/ 0 h 241"/>
                <a:gd name="T131" fmla="*/ 120 w 120"/>
                <a:gd name="T132" fmla="*/ 241 h 2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20" h="241">
                  <a:moveTo>
                    <a:pt x="53" y="157"/>
                  </a:moveTo>
                  <a:lnTo>
                    <a:pt x="36" y="150"/>
                  </a:lnTo>
                  <a:lnTo>
                    <a:pt x="30" y="133"/>
                  </a:lnTo>
                  <a:lnTo>
                    <a:pt x="23" y="114"/>
                  </a:lnTo>
                  <a:lnTo>
                    <a:pt x="23" y="97"/>
                  </a:lnTo>
                  <a:lnTo>
                    <a:pt x="23" y="73"/>
                  </a:lnTo>
                  <a:lnTo>
                    <a:pt x="30" y="48"/>
                  </a:lnTo>
                  <a:lnTo>
                    <a:pt x="36" y="30"/>
                  </a:lnTo>
                  <a:lnTo>
                    <a:pt x="53" y="24"/>
                  </a:lnTo>
                  <a:lnTo>
                    <a:pt x="77" y="30"/>
                  </a:lnTo>
                  <a:lnTo>
                    <a:pt x="90" y="43"/>
                  </a:lnTo>
                  <a:lnTo>
                    <a:pt x="90" y="67"/>
                  </a:lnTo>
                  <a:lnTo>
                    <a:pt x="90" y="84"/>
                  </a:lnTo>
                  <a:lnTo>
                    <a:pt x="90" y="114"/>
                  </a:lnTo>
                  <a:lnTo>
                    <a:pt x="83" y="138"/>
                  </a:lnTo>
                  <a:lnTo>
                    <a:pt x="71" y="150"/>
                  </a:lnTo>
                  <a:lnTo>
                    <a:pt x="53" y="157"/>
                  </a:lnTo>
                  <a:close/>
                  <a:moveTo>
                    <a:pt x="23" y="5"/>
                  </a:moveTo>
                  <a:lnTo>
                    <a:pt x="0" y="5"/>
                  </a:lnTo>
                  <a:lnTo>
                    <a:pt x="0" y="241"/>
                  </a:lnTo>
                  <a:lnTo>
                    <a:pt x="23" y="241"/>
                  </a:lnTo>
                  <a:lnTo>
                    <a:pt x="23" y="157"/>
                  </a:lnTo>
                  <a:lnTo>
                    <a:pt x="30" y="163"/>
                  </a:lnTo>
                  <a:lnTo>
                    <a:pt x="41" y="174"/>
                  </a:lnTo>
                  <a:lnTo>
                    <a:pt x="53" y="174"/>
                  </a:lnTo>
                  <a:lnTo>
                    <a:pt x="66" y="181"/>
                  </a:lnTo>
                  <a:lnTo>
                    <a:pt x="83" y="174"/>
                  </a:lnTo>
                  <a:lnTo>
                    <a:pt x="96" y="168"/>
                  </a:lnTo>
                  <a:lnTo>
                    <a:pt x="107" y="163"/>
                  </a:lnTo>
                  <a:lnTo>
                    <a:pt x="114" y="150"/>
                  </a:lnTo>
                  <a:lnTo>
                    <a:pt x="120" y="133"/>
                  </a:lnTo>
                  <a:lnTo>
                    <a:pt x="120" y="120"/>
                  </a:lnTo>
                  <a:lnTo>
                    <a:pt x="120" y="103"/>
                  </a:lnTo>
                  <a:lnTo>
                    <a:pt x="120" y="84"/>
                  </a:lnTo>
                  <a:lnTo>
                    <a:pt x="114" y="43"/>
                  </a:lnTo>
                  <a:lnTo>
                    <a:pt x="102" y="18"/>
                  </a:lnTo>
                  <a:lnTo>
                    <a:pt x="83" y="5"/>
                  </a:lnTo>
                  <a:lnTo>
                    <a:pt x="66" y="0"/>
                  </a:lnTo>
                  <a:lnTo>
                    <a:pt x="53" y="0"/>
                  </a:lnTo>
                  <a:lnTo>
                    <a:pt x="41" y="5"/>
                  </a:lnTo>
                  <a:lnTo>
                    <a:pt x="30" y="13"/>
                  </a:lnTo>
                  <a:lnTo>
                    <a:pt x="23" y="24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7" name="Rectangle 893"/>
            <p:cNvSpPr>
              <a:spLocks noChangeArrowheads="1"/>
            </p:cNvSpPr>
            <p:nvPr/>
          </p:nvSpPr>
          <p:spPr bwMode="auto">
            <a:xfrm>
              <a:off x="3416" y="3179"/>
              <a:ext cx="8" cy="8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8" name="Freeform 894"/>
            <p:cNvSpPr>
              <a:spLocks noEditPoints="1"/>
            </p:cNvSpPr>
            <p:nvPr/>
          </p:nvSpPr>
          <p:spPr bwMode="auto">
            <a:xfrm>
              <a:off x="3440" y="3203"/>
              <a:ext cx="42" cy="60"/>
            </a:xfrm>
            <a:custGeom>
              <a:avLst/>
              <a:gdLst>
                <a:gd name="T0" fmla="*/ 10 w 126"/>
                <a:gd name="T1" fmla="*/ 26 h 181"/>
                <a:gd name="T2" fmla="*/ 10 w 126"/>
                <a:gd name="T3" fmla="*/ 16 h 181"/>
                <a:gd name="T4" fmla="*/ 12 w 126"/>
                <a:gd name="T5" fmla="*/ 10 h 181"/>
                <a:gd name="T6" fmla="*/ 16 w 126"/>
                <a:gd name="T7" fmla="*/ 8 h 181"/>
                <a:gd name="T8" fmla="*/ 20 w 126"/>
                <a:gd name="T9" fmla="*/ 8 h 181"/>
                <a:gd name="T10" fmla="*/ 26 w 126"/>
                <a:gd name="T11" fmla="*/ 8 h 181"/>
                <a:gd name="T12" fmla="*/ 30 w 126"/>
                <a:gd name="T13" fmla="*/ 10 h 181"/>
                <a:gd name="T14" fmla="*/ 32 w 126"/>
                <a:gd name="T15" fmla="*/ 16 h 181"/>
                <a:gd name="T16" fmla="*/ 32 w 126"/>
                <a:gd name="T17" fmla="*/ 26 h 181"/>
                <a:gd name="T18" fmla="*/ 10 w 126"/>
                <a:gd name="T19" fmla="*/ 26 h 181"/>
                <a:gd name="T20" fmla="*/ 42 w 126"/>
                <a:gd name="T21" fmla="*/ 32 h 181"/>
                <a:gd name="T22" fmla="*/ 42 w 126"/>
                <a:gd name="T23" fmla="*/ 28 h 181"/>
                <a:gd name="T24" fmla="*/ 40 w 126"/>
                <a:gd name="T25" fmla="*/ 16 h 181"/>
                <a:gd name="T26" fmla="*/ 38 w 126"/>
                <a:gd name="T27" fmla="*/ 8 h 181"/>
                <a:gd name="T28" fmla="*/ 32 w 126"/>
                <a:gd name="T29" fmla="*/ 2 h 181"/>
                <a:gd name="T30" fmla="*/ 20 w 126"/>
                <a:gd name="T31" fmla="*/ 0 h 181"/>
                <a:gd name="T32" fmla="*/ 14 w 126"/>
                <a:gd name="T33" fmla="*/ 2 h 181"/>
                <a:gd name="T34" fmla="*/ 10 w 126"/>
                <a:gd name="T35" fmla="*/ 2 h 181"/>
                <a:gd name="T36" fmla="*/ 6 w 126"/>
                <a:gd name="T37" fmla="*/ 6 h 181"/>
                <a:gd name="T38" fmla="*/ 2 w 126"/>
                <a:gd name="T39" fmla="*/ 10 h 181"/>
                <a:gd name="T40" fmla="*/ 2 w 126"/>
                <a:gd name="T41" fmla="*/ 14 h 181"/>
                <a:gd name="T42" fmla="*/ 0 w 126"/>
                <a:gd name="T43" fmla="*/ 18 h 181"/>
                <a:gd name="T44" fmla="*/ 0 w 126"/>
                <a:gd name="T45" fmla="*/ 24 h 181"/>
                <a:gd name="T46" fmla="*/ 0 w 126"/>
                <a:gd name="T47" fmla="*/ 30 h 181"/>
                <a:gd name="T48" fmla="*/ 2 w 126"/>
                <a:gd name="T49" fmla="*/ 46 h 181"/>
                <a:gd name="T50" fmla="*/ 6 w 126"/>
                <a:gd name="T51" fmla="*/ 54 h 181"/>
                <a:gd name="T52" fmla="*/ 12 w 126"/>
                <a:gd name="T53" fmla="*/ 58 h 181"/>
                <a:gd name="T54" fmla="*/ 20 w 126"/>
                <a:gd name="T55" fmla="*/ 60 h 181"/>
                <a:gd name="T56" fmla="*/ 30 w 126"/>
                <a:gd name="T57" fmla="*/ 58 h 181"/>
                <a:gd name="T58" fmla="*/ 36 w 126"/>
                <a:gd name="T59" fmla="*/ 54 h 181"/>
                <a:gd name="T60" fmla="*/ 40 w 126"/>
                <a:gd name="T61" fmla="*/ 48 h 181"/>
                <a:gd name="T62" fmla="*/ 42 w 126"/>
                <a:gd name="T63" fmla="*/ 40 h 181"/>
                <a:gd name="T64" fmla="*/ 32 w 126"/>
                <a:gd name="T65" fmla="*/ 40 h 181"/>
                <a:gd name="T66" fmla="*/ 30 w 126"/>
                <a:gd name="T67" fmla="*/ 44 h 181"/>
                <a:gd name="T68" fmla="*/ 28 w 126"/>
                <a:gd name="T69" fmla="*/ 48 h 181"/>
                <a:gd name="T70" fmla="*/ 26 w 126"/>
                <a:gd name="T71" fmla="*/ 50 h 181"/>
                <a:gd name="T72" fmla="*/ 20 w 126"/>
                <a:gd name="T73" fmla="*/ 52 h 181"/>
                <a:gd name="T74" fmla="*/ 16 w 126"/>
                <a:gd name="T75" fmla="*/ 50 h 181"/>
                <a:gd name="T76" fmla="*/ 12 w 126"/>
                <a:gd name="T77" fmla="*/ 48 h 181"/>
                <a:gd name="T78" fmla="*/ 10 w 126"/>
                <a:gd name="T79" fmla="*/ 42 h 181"/>
                <a:gd name="T80" fmla="*/ 10 w 126"/>
                <a:gd name="T81" fmla="*/ 32 h 181"/>
                <a:gd name="T82" fmla="*/ 42 w 126"/>
                <a:gd name="T83" fmla="*/ 32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8"/>
                  </a:moveTo>
                  <a:lnTo>
                    <a:pt x="30" y="48"/>
                  </a:lnTo>
                  <a:lnTo>
                    <a:pt x="35" y="30"/>
                  </a:lnTo>
                  <a:lnTo>
                    <a:pt x="48" y="24"/>
                  </a:lnTo>
                  <a:lnTo>
                    <a:pt x="60" y="24"/>
                  </a:lnTo>
                  <a:lnTo>
                    <a:pt x="78" y="24"/>
                  </a:lnTo>
                  <a:lnTo>
                    <a:pt x="90" y="30"/>
                  </a:lnTo>
                  <a:lnTo>
                    <a:pt x="96" y="48"/>
                  </a:lnTo>
                  <a:lnTo>
                    <a:pt x="96" y="78"/>
                  </a:lnTo>
                  <a:lnTo>
                    <a:pt x="30" y="78"/>
                  </a:lnTo>
                  <a:close/>
                  <a:moveTo>
                    <a:pt x="126" y="97"/>
                  </a:moveTo>
                  <a:lnTo>
                    <a:pt x="126" y="84"/>
                  </a:lnTo>
                  <a:lnTo>
                    <a:pt x="120" y="48"/>
                  </a:lnTo>
                  <a:lnTo>
                    <a:pt x="114" y="24"/>
                  </a:lnTo>
                  <a:lnTo>
                    <a:pt x="96" y="5"/>
                  </a:lnTo>
                  <a:lnTo>
                    <a:pt x="60" y="0"/>
                  </a:lnTo>
                  <a:lnTo>
                    <a:pt x="41" y="5"/>
                  </a:lnTo>
                  <a:lnTo>
                    <a:pt x="30" y="5"/>
                  </a:lnTo>
                  <a:lnTo>
                    <a:pt x="18" y="18"/>
                  </a:lnTo>
                  <a:lnTo>
                    <a:pt x="5" y="30"/>
                  </a:lnTo>
                  <a:lnTo>
                    <a:pt x="5" y="43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8"/>
                  </a:lnTo>
                  <a:lnTo>
                    <a:pt x="18" y="163"/>
                  </a:lnTo>
                  <a:lnTo>
                    <a:pt x="35" y="174"/>
                  </a:lnTo>
                  <a:lnTo>
                    <a:pt x="60" y="181"/>
                  </a:lnTo>
                  <a:lnTo>
                    <a:pt x="90" y="174"/>
                  </a:lnTo>
                  <a:lnTo>
                    <a:pt x="108" y="163"/>
                  </a:lnTo>
                  <a:lnTo>
                    <a:pt x="120" y="144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8" y="150"/>
                  </a:lnTo>
                  <a:lnTo>
                    <a:pt x="60" y="157"/>
                  </a:lnTo>
                  <a:lnTo>
                    <a:pt x="48" y="150"/>
                  </a:lnTo>
                  <a:lnTo>
                    <a:pt x="35" y="144"/>
                  </a:lnTo>
                  <a:lnTo>
                    <a:pt x="30" y="127"/>
                  </a:lnTo>
                  <a:lnTo>
                    <a:pt x="30" y="97"/>
                  </a:lnTo>
                  <a:lnTo>
                    <a:pt x="12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29" name="Freeform 895"/>
            <p:cNvSpPr>
              <a:spLocks noEditPoints="1"/>
            </p:cNvSpPr>
            <p:nvPr/>
          </p:nvSpPr>
          <p:spPr bwMode="auto">
            <a:xfrm>
              <a:off x="4144" y="2679"/>
              <a:ext cx="52" cy="82"/>
            </a:xfrm>
            <a:custGeom>
              <a:avLst/>
              <a:gdLst>
                <a:gd name="T0" fmla="*/ 10 w 156"/>
                <a:gd name="T1" fmla="*/ 10 h 246"/>
                <a:gd name="T2" fmla="*/ 26 w 156"/>
                <a:gd name="T3" fmla="*/ 10 h 246"/>
                <a:gd name="T4" fmla="*/ 32 w 156"/>
                <a:gd name="T5" fmla="*/ 10 h 246"/>
                <a:gd name="T6" fmla="*/ 38 w 156"/>
                <a:gd name="T7" fmla="*/ 14 h 246"/>
                <a:gd name="T8" fmla="*/ 40 w 156"/>
                <a:gd name="T9" fmla="*/ 22 h 246"/>
                <a:gd name="T10" fmla="*/ 42 w 156"/>
                <a:gd name="T11" fmla="*/ 32 h 246"/>
                <a:gd name="T12" fmla="*/ 42 w 156"/>
                <a:gd name="T13" fmla="*/ 48 h 246"/>
                <a:gd name="T14" fmla="*/ 40 w 156"/>
                <a:gd name="T15" fmla="*/ 60 h 246"/>
                <a:gd name="T16" fmla="*/ 36 w 156"/>
                <a:gd name="T17" fmla="*/ 68 h 246"/>
                <a:gd name="T18" fmla="*/ 30 w 156"/>
                <a:gd name="T19" fmla="*/ 72 h 246"/>
                <a:gd name="T20" fmla="*/ 22 w 156"/>
                <a:gd name="T21" fmla="*/ 72 h 246"/>
                <a:gd name="T22" fmla="*/ 10 w 156"/>
                <a:gd name="T23" fmla="*/ 72 h 246"/>
                <a:gd name="T24" fmla="*/ 10 w 156"/>
                <a:gd name="T25" fmla="*/ 10 h 246"/>
                <a:gd name="T26" fmla="*/ 0 w 156"/>
                <a:gd name="T27" fmla="*/ 82 h 246"/>
                <a:gd name="T28" fmla="*/ 20 w 156"/>
                <a:gd name="T29" fmla="*/ 82 h 246"/>
                <a:gd name="T30" fmla="*/ 30 w 156"/>
                <a:gd name="T31" fmla="*/ 80 h 246"/>
                <a:gd name="T32" fmla="*/ 38 w 156"/>
                <a:gd name="T33" fmla="*/ 80 h 246"/>
                <a:gd name="T34" fmla="*/ 42 w 156"/>
                <a:gd name="T35" fmla="*/ 76 h 246"/>
                <a:gd name="T36" fmla="*/ 46 w 156"/>
                <a:gd name="T37" fmla="*/ 72 h 246"/>
                <a:gd name="T38" fmla="*/ 48 w 156"/>
                <a:gd name="T39" fmla="*/ 70 h 246"/>
                <a:gd name="T40" fmla="*/ 48 w 156"/>
                <a:gd name="T41" fmla="*/ 66 h 246"/>
                <a:gd name="T42" fmla="*/ 50 w 156"/>
                <a:gd name="T43" fmla="*/ 62 h 246"/>
                <a:gd name="T44" fmla="*/ 50 w 156"/>
                <a:gd name="T45" fmla="*/ 58 h 246"/>
                <a:gd name="T46" fmla="*/ 50 w 156"/>
                <a:gd name="T47" fmla="*/ 54 h 246"/>
                <a:gd name="T48" fmla="*/ 52 w 156"/>
                <a:gd name="T49" fmla="*/ 48 h 246"/>
                <a:gd name="T50" fmla="*/ 52 w 156"/>
                <a:gd name="T51" fmla="*/ 44 h 246"/>
                <a:gd name="T52" fmla="*/ 52 w 156"/>
                <a:gd name="T53" fmla="*/ 38 h 246"/>
                <a:gd name="T54" fmla="*/ 52 w 156"/>
                <a:gd name="T55" fmla="*/ 34 h 246"/>
                <a:gd name="T56" fmla="*/ 52 w 156"/>
                <a:gd name="T57" fmla="*/ 26 h 246"/>
                <a:gd name="T58" fmla="*/ 50 w 156"/>
                <a:gd name="T59" fmla="*/ 20 h 246"/>
                <a:gd name="T60" fmla="*/ 48 w 156"/>
                <a:gd name="T61" fmla="*/ 12 h 246"/>
                <a:gd name="T62" fmla="*/ 44 w 156"/>
                <a:gd name="T63" fmla="*/ 8 h 246"/>
                <a:gd name="T64" fmla="*/ 40 w 156"/>
                <a:gd name="T65" fmla="*/ 4 h 246"/>
                <a:gd name="T66" fmla="*/ 34 w 156"/>
                <a:gd name="T67" fmla="*/ 2 h 246"/>
                <a:gd name="T68" fmla="*/ 26 w 156"/>
                <a:gd name="T69" fmla="*/ 0 h 246"/>
                <a:gd name="T70" fmla="*/ 0 w 156"/>
                <a:gd name="T71" fmla="*/ 0 h 246"/>
                <a:gd name="T72" fmla="*/ 0 w 156"/>
                <a:gd name="T73" fmla="*/ 82 h 24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246"/>
                <a:gd name="T113" fmla="*/ 156 w 156"/>
                <a:gd name="T114" fmla="*/ 246 h 24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246">
                  <a:moveTo>
                    <a:pt x="30" y="30"/>
                  </a:moveTo>
                  <a:lnTo>
                    <a:pt x="79" y="30"/>
                  </a:lnTo>
                  <a:lnTo>
                    <a:pt x="96" y="30"/>
                  </a:lnTo>
                  <a:lnTo>
                    <a:pt x="114" y="42"/>
                  </a:lnTo>
                  <a:lnTo>
                    <a:pt x="120" y="66"/>
                  </a:lnTo>
                  <a:lnTo>
                    <a:pt x="126" y="96"/>
                  </a:lnTo>
                  <a:lnTo>
                    <a:pt x="126" y="145"/>
                  </a:lnTo>
                  <a:lnTo>
                    <a:pt x="120" y="180"/>
                  </a:lnTo>
                  <a:lnTo>
                    <a:pt x="109" y="205"/>
                  </a:lnTo>
                  <a:lnTo>
                    <a:pt x="90" y="216"/>
                  </a:lnTo>
                  <a:lnTo>
                    <a:pt x="66" y="216"/>
                  </a:lnTo>
                  <a:lnTo>
                    <a:pt x="30" y="216"/>
                  </a:lnTo>
                  <a:lnTo>
                    <a:pt x="30" y="30"/>
                  </a:lnTo>
                  <a:close/>
                  <a:moveTo>
                    <a:pt x="0" y="246"/>
                  </a:moveTo>
                  <a:lnTo>
                    <a:pt x="60" y="246"/>
                  </a:lnTo>
                  <a:lnTo>
                    <a:pt x="90" y="240"/>
                  </a:lnTo>
                  <a:lnTo>
                    <a:pt x="114" y="240"/>
                  </a:lnTo>
                  <a:lnTo>
                    <a:pt x="126" y="229"/>
                  </a:lnTo>
                  <a:lnTo>
                    <a:pt x="139" y="216"/>
                  </a:lnTo>
                  <a:lnTo>
                    <a:pt x="145" y="210"/>
                  </a:lnTo>
                  <a:lnTo>
                    <a:pt x="145" y="199"/>
                  </a:lnTo>
                  <a:lnTo>
                    <a:pt x="150" y="186"/>
                  </a:lnTo>
                  <a:lnTo>
                    <a:pt x="150" y="175"/>
                  </a:lnTo>
                  <a:lnTo>
                    <a:pt x="150" y="162"/>
                  </a:lnTo>
                  <a:lnTo>
                    <a:pt x="156" y="145"/>
                  </a:lnTo>
                  <a:lnTo>
                    <a:pt x="156" y="132"/>
                  </a:lnTo>
                  <a:lnTo>
                    <a:pt x="156" y="115"/>
                  </a:lnTo>
                  <a:lnTo>
                    <a:pt x="156" y="102"/>
                  </a:lnTo>
                  <a:lnTo>
                    <a:pt x="156" y="77"/>
                  </a:lnTo>
                  <a:lnTo>
                    <a:pt x="150" y="60"/>
                  </a:lnTo>
                  <a:lnTo>
                    <a:pt x="145" y="36"/>
                  </a:lnTo>
                  <a:lnTo>
                    <a:pt x="133" y="24"/>
                  </a:lnTo>
                  <a:lnTo>
                    <a:pt x="120" y="12"/>
                  </a:lnTo>
                  <a:lnTo>
                    <a:pt x="102" y="6"/>
                  </a:lnTo>
                  <a:lnTo>
                    <a:pt x="79" y="0"/>
                  </a:lnTo>
                  <a:lnTo>
                    <a:pt x="0" y="0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0" name="Freeform 896"/>
            <p:cNvSpPr>
              <a:spLocks noEditPoints="1"/>
            </p:cNvSpPr>
            <p:nvPr/>
          </p:nvSpPr>
          <p:spPr bwMode="auto">
            <a:xfrm>
              <a:off x="4212" y="2703"/>
              <a:ext cx="42" cy="61"/>
            </a:xfrm>
            <a:custGeom>
              <a:avLst/>
              <a:gdLst>
                <a:gd name="T0" fmla="*/ 10 w 126"/>
                <a:gd name="T1" fmla="*/ 25 h 181"/>
                <a:gd name="T2" fmla="*/ 10 w 126"/>
                <a:gd name="T3" fmla="*/ 14 h 181"/>
                <a:gd name="T4" fmla="*/ 14 w 126"/>
                <a:gd name="T5" fmla="*/ 10 h 181"/>
                <a:gd name="T6" fmla="*/ 18 w 126"/>
                <a:gd name="T7" fmla="*/ 8 h 181"/>
                <a:gd name="T8" fmla="*/ 22 w 126"/>
                <a:gd name="T9" fmla="*/ 6 h 181"/>
                <a:gd name="T10" fmla="*/ 26 w 126"/>
                <a:gd name="T11" fmla="*/ 8 h 181"/>
                <a:gd name="T12" fmla="*/ 30 w 126"/>
                <a:gd name="T13" fmla="*/ 10 h 181"/>
                <a:gd name="T14" fmla="*/ 32 w 126"/>
                <a:gd name="T15" fmla="*/ 14 h 181"/>
                <a:gd name="T16" fmla="*/ 32 w 126"/>
                <a:gd name="T17" fmla="*/ 25 h 181"/>
                <a:gd name="T18" fmla="*/ 10 w 126"/>
                <a:gd name="T19" fmla="*/ 25 h 181"/>
                <a:gd name="T20" fmla="*/ 42 w 126"/>
                <a:gd name="T21" fmla="*/ 33 h 181"/>
                <a:gd name="T22" fmla="*/ 42 w 126"/>
                <a:gd name="T23" fmla="*/ 26 h 181"/>
                <a:gd name="T24" fmla="*/ 40 w 126"/>
                <a:gd name="T25" fmla="*/ 14 h 181"/>
                <a:gd name="T26" fmla="*/ 38 w 126"/>
                <a:gd name="T27" fmla="*/ 6 h 181"/>
                <a:gd name="T28" fmla="*/ 32 w 126"/>
                <a:gd name="T29" fmla="*/ 2 h 181"/>
                <a:gd name="T30" fmla="*/ 22 w 126"/>
                <a:gd name="T31" fmla="*/ 0 h 181"/>
                <a:gd name="T32" fmla="*/ 16 w 126"/>
                <a:gd name="T33" fmla="*/ 0 h 181"/>
                <a:gd name="T34" fmla="*/ 10 w 126"/>
                <a:gd name="T35" fmla="*/ 2 h 181"/>
                <a:gd name="T36" fmla="*/ 6 w 126"/>
                <a:gd name="T37" fmla="*/ 4 h 181"/>
                <a:gd name="T38" fmla="*/ 2 w 126"/>
                <a:gd name="T39" fmla="*/ 8 h 181"/>
                <a:gd name="T40" fmla="*/ 2 w 126"/>
                <a:gd name="T41" fmla="*/ 12 h 181"/>
                <a:gd name="T42" fmla="*/ 0 w 126"/>
                <a:gd name="T43" fmla="*/ 18 h 181"/>
                <a:gd name="T44" fmla="*/ 0 w 126"/>
                <a:gd name="T45" fmla="*/ 25 h 181"/>
                <a:gd name="T46" fmla="*/ 0 w 126"/>
                <a:gd name="T47" fmla="*/ 30 h 181"/>
                <a:gd name="T48" fmla="*/ 2 w 126"/>
                <a:gd name="T49" fmla="*/ 47 h 181"/>
                <a:gd name="T50" fmla="*/ 6 w 126"/>
                <a:gd name="T51" fmla="*/ 55 h 181"/>
                <a:gd name="T52" fmla="*/ 14 w 126"/>
                <a:gd name="T53" fmla="*/ 59 h 181"/>
                <a:gd name="T54" fmla="*/ 22 w 126"/>
                <a:gd name="T55" fmla="*/ 61 h 181"/>
                <a:gd name="T56" fmla="*/ 30 w 126"/>
                <a:gd name="T57" fmla="*/ 59 h 181"/>
                <a:gd name="T58" fmla="*/ 36 w 126"/>
                <a:gd name="T59" fmla="*/ 55 h 181"/>
                <a:gd name="T60" fmla="*/ 40 w 126"/>
                <a:gd name="T61" fmla="*/ 49 h 181"/>
                <a:gd name="T62" fmla="*/ 42 w 126"/>
                <a:gd name="T63" fmla="*/ 40 h 181"/>
                <a:gd name="T64" fmla="*/ 32 w 126"/>
                <a:gd name="T65" fmla="*/ 40 h 181"/>
                <a:gd name="T66" fmla="*/ 30 w 126"/>
                <a:gd name="T67" fmla="*/ 45 h 181"/>
                <a:gd name="T68" fmla="*/ 28 w 126"/>
                <a:gd name="T69" fmla="*/ 49 h 181"/>
                <a:gd name="T70" fmla="*/ 26 w 126"/>
                <a:gd name="T71" fmla="*/ 51 h 181"/>
                <a:gd name="T72" fmla="*/ 22 w 126"/>
                <a:gd name="T73" fmla="*/ 53 h 181"/>
                <a:gd name="T74" fmla="*/ 16 w 126"/>
                <a:gd name="T75" fmla="*/ 51 h 181"/>
                <a:gd name="T76" fmla="*/ 14 w 126"/>
                <a:gd name="T77" fmla="*/ 49 h 181"/>
                <a:gd name="T78" fmla="*/ 10 w 126"/>
                <a:gd name="T79" fmla="*/ 43 h 181"/>
                <a:gd name="T80" fmla="*/ 10 w 126"/>
                <a:gd name="T81" fmla="*/ 33 h 181"/>
                <a:gd name="T82" fmla="*/ 42 w 126"/>
                <a:gd name="T83" fmla="*/ 33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3"/>
                  </a:moveTo>
                  <a:lnTo>
                    <a:pt x="30" y="43"/>
                  </a:lnTo>
                  <a:lnTo>
                    <a:pt x="41" y="30"/>
                  </a:lnTo>
                  <a:lnTo>
                    <a:pt x="54" y="24"/>
                  </a:lnTo>
                  <a:lnTo>
                    <a:pt x="66" y="18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6" y="43"/>
                  </a:lnTo>
                  <a:lnTo>
                    <a:pt x="96" y="73"/>
                  </a:lnTo>
                  <a:lnTo>
                    <a:pt x="30" y="73"/>
                  </a:lnTo>
                  <a:close/>
                  <a:moveTo>
                    <a:pt x="126" y="97"/>
                  </a:moveTo>
                  <a:lnTo>
                    <a:pt x="126" y="78"/>
                  </a:lnTo>
                  <a:lnTo>
                    <a:pt x="120" y="43"/>
                  </a:lnTo>
                  <a:lnTo>
                    <a:pt x="114" y="18"/>
                  </a:lnTo>
                  <a:lnTo>
                    <a:pt x="96" y="5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5"/>
                  </a:lnTo>
                  <a:lnTo>
                    <a:pt x="18" y="13"/>
                  </a:lnTo>
                  <a:lnTo>
                    <a:pt x="5" y="24"/>
                  </a:lnTo>
                  <a:lnTo>
                    <a:pt x="5" y="37"/>
                  </a:lnTo>
                  <a:lnTo>
                    <a:pt x="0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5" y="138"/>
                  </a:lnTo>
                  <a:lnTo>
                    <a:pt x="18" y="163"/>
                  </a:lnTo>
                  <a:lnTo>
                    <a:pt x="41" y="174"/>
                  </a:lnTo>
                  <a:lnTo>
                    <a:pt x="66" y="181"/>
                  </a:lnTo>
                  <a:lnTo>
                    <a:pt x="90" y="174"/>
                  </a:lnTo>
                  <a:lnTo>
                    <a:pt x="109" y="163"/>
                  </a:lnTo>
                  <a:lnTo>
                    <a:pt x="120" y="144"/>
                  </a:lnTo>
                  <a:lnTo>
                    <a:pt x="126" y="120"/>
                  </a:lnTo>
                  <a:lnTo>
                    <a:pt x="96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9" y="151"/>
                  </a:lnTo>
                  <a:lnTo>
                    <a:pt x="66" y="157"/>
                  </a:lnTo>
                  <a:lnTo>
                    <a:pt x="48" y="151"/>
                  </a:lnTo>
                  <a:lnTo>
                    <a:pt x="41" y="144"/>
                  </a:lnTo>
                  <a:lnTo>
                    <a:pt x="30" y="127"/>
                  </a:lnTo>
                  <a:lnTo>
                    <a:pt x="30" y="97"/>
                  </a:lnTo>
                  <a:lnTo>
                    <a:pt x="126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1" name="Freeform 897"/>
            <p:cNvSpPr>
              <a:spLocks/>
            </p:cNvSpPr>
            <p:nvPr/>
          </p:nvSpPr>
          <p:spPr bwMode="auto">
            <a:xfrm>
              <a:off x="4261" y="2689"/>
              <a:ext cx="34" cy="75"/>
            </a:xfrm>
            <a:custGeom>
              <a:avLst/>
              <a:gdLst>
                <a:gd name="T0" fmla="*/ 0 w 103"/>
                <a:gd name="T1" fmla="*/ 14 h 223"/>
                <a:gd name="T2" fmla="*/ 0 w 103"/>
                <a:gd name="T3" fmla="*/ 22 h 223"/>
                <a:gd name="T4" fmla="*/ 10 w 103"/>
                <a:gd name="T5" fmla="*/ 22 h 223"/>
                <a:gd name="T6" fmla="*/ 10 w 103"/>
                <a:gd name="T7" fmla="*/ 63 h 223"/>
                <a:gd name="T8" fmla="*/ 12 w 103"/>
                <a:gd name="T9" fmla="*/ 67 h 223"/>
                <a:gd name="T10" fmla="*/ 14 w 103"/>
                <a:gd name="T11" fmla="*/ 71 h 223"/>
                <a:gd name="T12" fmla="*/ 18 w 103"/>
                <a:gd name="T13" fmla="*/ 73 h 223"/>
                <a:gd name="T14" fmla="*/ 24 w 103"/>
                <a:gd name="T15" fmla="*/ 75 h 223"/>
                <a:gd name="T16" fmla="*/ 26 w 103"/>
                <a:gd name="T17" fmla="*/ 75 h 223"/>
                <a:gd name="T18" fmla="*/ 30 w 103"/>
                <a:gd name="T19" fmla="*/ 73 h 223"/>
                <a:gd name="T20" fmla="*/ 32 w 103"/>
                <a:gd name="T21" fmla="*/ 73 h 223"/>
                <a:gd name="T22" fmla="*/ 34 w 103"/>
                <a:gd name="T23" fmla="*/ 73 h 223"/>
                <a:gd name="T24" fmla="*/ 34 w 103"/>
                <a:gd name="T25" fmla="*/ 65 h 223"/>
                <a:gd name="T26" fmla="*/ 32 w 103"/>
                <a:gd name="T27" fmla="*/ 65 h 223"/>
                <a:gd name="T28" fmla="*/ 30 w 103"/>
                <a:gd name="T29" fmla="*/ 65 h 223"/>
                <a:gd name="T30" fmla="*/ 28 w 103"/>
                <a:gd name="T31" fmla="*/ 65 h 223"/>
                <a:gd name="T32" fmla="*/ 21 w 103"/>
                <a:gd name="T33" fmla="*/ 65 h 223"/>
                <a:gd name="T34" fmla="*/ 20 w 103"/>
                <a:gd name="T35" fmla="*/ 63 h 223"/>
                <a:gd name="T36" fmla="*/ 20 w 103"/>
                <a:gd name="T37" fmla="*/ 61 h 223"/>
                <a:gd name="T38" fmla="*/ 20 w 103"/>
                <a:gd name="T39" fmla="*/ 57 h 223"/>
                <a:gd name="T40" fmla="*/ 20 w 103"/>
                <a:gd name="T41" fmla="*/ 22 h 223"/>
                <a:gd name="T42" fmla="*/ 32 w 103"/>
                <a:gd name="T43" fmla="*/ 22 h 223"/>
                <a:gd name="T44" fmla="*/ 32 w 103"/>
                <a:gd name="T45" fmla="*/ 14 h 223"/>
                <a:gd name="T46" fmla="*/ 20 w 103"/>
                <a:gd name="T47" fmla="*/ 14 h 223"/>
                <a:gd name="T48" fmla="*/ 20 w 103"/>
                <a:gd name="T49" fmla="*/ 0 h 223"/>
                <a:gd name="T50" fmla="*/ 10 w 103"/>
                <a:gd name="T51" fmla="*/ 4 h 223"/>
                <a:gd name="T52" fmla="*/ 10 w 103"/>
                <a:gd name="T53" fmla="*/ 14 h 223"/>
                <a:gd name="T54" fmla="*/ 0 w 103"/>
                <a:gd name="T55" fmla="*/ 14 h 22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3"/>
                <a:gd name="T85" fmla="*/ 0 h 223"/>
                <a:gd name="T86" fmla="*/ 103 w 103"/>
                <a:gd name="T87" fmla="*/ 223 h 22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3" h="223">
                  <a:moveTo>
                    <a:pt x="0" y="42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5" y="199"/>
                  </a:lnTo>
                  <a:lnTo>
                    <a:pt x="41" y="210"/>
                  </a:lnTo>
                  <a:lnTo>
                    <a:pt x="54" y="216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90" y="216"/>
                  </a:lnTo>
                  <a:lnTo>
                    <a:pt x="96" y="216"/>
                  </a:lnTo>
                  <a:lnTo>
                    <a:pt x="103" y="216"/>
                  </a:lnTo>
                  <a:lnTo>
                    <a:pt x="103" y="193"/>
                  </a:lnTo>
                  <a:lnTo>
                    <a:pt x="96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65" y="193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6" y="66"/>
                  </a:lnTo>
                  <a:lnTo>
                    <a:pt x="96" y="42"/>
                  </a:lnTo>
                  <a:lnTo>
                    <a:pt x="60" y="42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2" name="Freeform 898"/>
            <p:cNvSpPr>
              <a:spLocks noEditPoints="1"/>
            </p:cNvSpPr>
            <p:nvPr/>
          </p:nvSpPr>
          <p:spPr bwMode="auto">
            <a:xfrm>
              <a:off x="4301" y="2703"/>
              <a:ext cx="42" cy="61"/>
            </a:xfrm>
            <a:custGeom>
              <a:avLst/>
              <a:gdLst>
                <a:gd name="T0" fmla="*/ 10 w 127"/>
                <a:gd name="T1" fmla="*/ 25 h 181"/>
                <a:gd name="T2" fmla="*/ 12 w 127"/>
                <a:gd name="T3" fmla="*/ 14 h 181"/>
                <a:gd name="T4" fmla="*/ 14 w 127"/>
                <a:gd name="T5" fmla="*/ 10 h 181"/>
                <a:gd name="T6" fmla="*/ 18 w 127"/>
                <a:gd name="T7" fmla="*/ 8 h 181"/>
                <a:gd name="T8" fmla="*/ 22 w 127"/>
                <a:gd name="T9" fmla="*/ 6 h 181"/>
                <a:gd name="T10" fmla="*/ 26 w 127"/>
                <a:gd name="T11" fmla="*/ 8 h 181"/>
                <a:gd name="T12" fmla="*/ 30 w 127"/>
                <a:gd name="T13" fmla="*/ 10 h 181"/>
                <a:gd name="T14" fmla="*/ 32 w 127"/>
                <a:gd name="T15" fmla="*/ 14 h 181"/>
                <a:gd name="T16" fmla="*/ 32 w 127"/>
                <a:gd name="T17" fmla="*/ 25 h 181"/>
                <a:gd name="T18" fmla="*/ 10 w 127"/>
                <a:gd name="T19" fmla="*/ 25 h 181"/>
                <a:gd name="T20" fmla="*/ 42 w 127"/>
                <a:gd name="T21" fmla="*/ 33 h 181"/>
                <a:gd name="T22" fmla="*/ 42 w 127"/>
                <a:gd name="T23" fmla="*/ 26 h 181"/>
                <a:gd name="T24" fmla="*/ 40 w 127"/>
                <a:gd name="T25" fmla="*/ 14 h 181"/>
                <a:gd name="T26" fmla="*/ 38 w 127"/>
                <a:gd name="T27" fmla="*/ 6 h 181"/>
                <a:gd name="T28" fmla="*/ 32 w 127"/>
                <a:gd name="T29" fmla="*/ 2 h 181"/>
                <a:gd name="T30" fmla="*/ 22 w 127"/>
                <a:gd name="T31" fmla="*/ 0 h 181"/>
                <a:gd name="T32" fmla="*/ 16 w 127"/>
                <a:gd name="T33" fmla="*/ 0 h 181"/>
                <a:gd name="T34" fmla="*/ 10 w 127"/>
                <a:gd name="T35" fmla="*/ 2 h 181"/>
                <a:gd name="T36" fmla="*/ 6 w 127"/>
                <a:gd name="T37" fmla="*/ 4 h 181"/>
                <a:gd name="T38" fmla="*/ 4 w 127"/>
                <a:gd name="T39" fmla="*/ 8 h 181"/>
                <a:gd name="T40" fmla="*/ 2 w 127"/>
                <a:gd name="T41" fmla="*/ 12 h 181"/>
                <a:gd name="T42" fmla="*/ 2 w 127"/>
                <a:gd name="T43" fmla="*/ 18 h 181"/>
                <a:gd name="T44" fmla="*/ 0 w 127"/>
                <a:gd name="T45" fmla="*/ 25 h 181"/>
                <a:gd name="T46" fmla="*/ 0 w 127"/>
                <a:gd name="T47" fmla="*/ 30 h 181"/>
                <a:gd name="T48" fmla="*/ 2 w 127"/>
                <a:gd name="T49" fmla="*/ 47 h 181"/>
                <a:gd name="T50" fmla="*/ 6 w 127"/>
                <a:gd name="T51" fmla="*/ 55 h 181"/>
                <a:gd name="T52" fmla="*/ 14 w 127"/>
                <a:gd name="T53" fmla="*/ 59 h 181"/>
                <a:gd name="T54" fmla="*/ 22 w 127"/>
                <a:gd name="T55" fmla="*/ 61 h 181"/>
                <a:gd name="T56" fmla="*/ 30 w 127"/>
                <a:gd name="T57" fmla="*/ 59 h 181"/>
                <a:gd name="T58" fmla="*/ 36 w 127"/>
                <a:gd name="T59" fmla="*/ 55 h 181"/>
                <a:gd name="T60" fmla="*/ 40 w 127"/>
                <a:gd name="T61" fmla="*/ 49 h 181"/>
                <a:gd name="T62" fmla="*/ 42 w 127"/>
                <a:gd name="T63" fmla="*/ 40 h 181"/>
                <a:gd name="T64" fmla="*/ 32 w 127"/>
                <a:gd name="T65" fmla="*/ 40 h 181"/>
                <a:gd name="T66" fmla="*/ 30 w 127"/>
                <a:gd name="T67" fmla="*/ 45 h 181"/>
                <a:gd name="T68" fmla="*/ 28 w 127"/>
                <a:gd name="T69" fmla="*/ 49 h 181"/>
                <a:gd name="T70" fmla="*/ 26 w 127"/>
                <a:gd name="T71" fmla="*/ 51 h 181"/>
                <a:gd name="T72" fmla="*/ 22 w 127"/>
                <a:gd name="T73" fmla="*/ 53 h 181"/>
                <a:gd name="T74" fmla="*/ 16 w 127"/>
                <a:gd name="T75" fmla="*/ 51 h 181"/>
                <a:gd name="T76" fmla="*/ 14 w 127"/>
                <a:gd name="T77" fmla="*/ 49 h 181"/>
                <a:gd name="T78" fmla="*/ 12 w 127"/>
                <a:gd name="T79" fmla="*/ 43 h 181"/>
                <a:gd name="T80" fmla="*/ 10 w 127"/>
                <a:gd name="T81" fmla="*/ 33 h 181"/>
                <a:gd name="T82" fmla="*/ 42 w 127"/>
                <a:gd name="T83" fmla="*/ 33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1"/>
                <a:gd name="T128" fmla="*/ 127 w 12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1">
                  <a:moveTo>
                    <a:pt x="30" y="73"/>
                  </a:moveTo>
                  <a:lnTo>
                    <a:pt x="36" y="43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90" y="30"/>
                  </a:lnTo>
                  <a:lnTo>
                    <a:pt x="97" y="43"/>
                  </a:lnTo>
                  <a:lnTo>
                    <a:pt x="97" y="73"/>
                  </a:lnTo>
                  <a:lnTo>
                    <a:pt x="30" y="73"/>
                  </a:lnTo>
                  <a:close/>
                  <a:moveTo>
                    <a:pt x="127" y="97"/>
                  </a:moveTo>
                  <a:lnTo>
                    <a:pt x="127" y="78"/>
                  </a:lnTo>
                  <a:lnTo>
                    <a:pt x="120" y="43"/>
                  </a:lnTo>
                  <a:lnTo>
                    <a:pt x="115" y="18"/>
                  </a:lnTo>
                  <a:lnTo>
                    <a:pt x="97" y="5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19" y="163"/>
                  </a:lnTo>
                  <a:lnTo>
                    <a:pt x="43" y="174"/>
                  </a:lnTo>
                  <a:lnTo>
                    <a:pt x="67" y="181"/>
                  </a:lnTo>
                  <a:lnTo>
                    <a:pt x="90" y="174"/>
                  </a:lnTo>
                  <a:lnTo>
                    <a:pt x="109" y="163"/>
                  </a:lnTo>
                  <a:lnTo>
                    <a:pt x="120" y="144"/>
                  </a:lnTo>
                  <a:lnTo>
                    <a:pt x="127" y="120"/>
                  </a:lnTo>
                  <a:lnTo>
                    <a:pt x="97" y="120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9" y="151"/>
                  </a:lnTo>
                  <a:lnTo>
                    <a:pt x="67" y="157"/>
                  </a:lnTo>
                  <a:lnTo>
                    <a:pt x="49" y="151"/>
                  </a:lnTo>
                  <a:lnTo>
                    <a:pt x="43" y="144"/>
                  </a:lnTo>
                  <a:lnTo>
                    <a:pt x="36" y="127"/>
                  </a:lnTo>
                  <a:lnTo>
                    <a:pt x="30" y="97"/>
                  </a:lnTo>
                  <a:lnTo>
                    <a:pt x="127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3" name="Freeform 899"/>
            <p:cNvSpPr>
              <a:spLocks/>
            </p:cNvSpPr>
            <p:nvPr/>
          </p:nvSpPr>
          <p:spPr bwMode="auto">
            <a:xfrm>
              <a:off x="4359" y="2703"/>
              <a:ext cx="40" cy="61"/>
            </a:xfrm>
            <a:custGeom>
              <a:avLst/>
              <a:gdLst>
                <a:gd name="T0" fmla="*/ 40 w 120"/>
                <a:gd name="T1" fmla="*/ 18 h 181"/>
                <a:gd name="T2" fmla="*/ 38 w 120"/>
                <a:gd name="T3" fmla="*/ 10 h 181"/>
                <a:gd name="T4" fmla="*/ 36 w 120"/>
                <a:gd name="T5" fmla="*/ 4 h 181"/>
                <a:gd name="T6" fmla="*/ 30 w 120"/>
                <a:gd name="T7" fmla="*/ 0 h 181"/>
                <a:gd name="T8" fmla="*/ 22 w 120"/>
                <a:gd name="T9" fmla="*/ 0 h 181"/>
                <a:gd name="T10" fmla="*/ 16 w 120"/>
                <a:gd name="T11" fmla="*/ 0 h 181"/>
                <a:gd name="T12" fmla="*/ 10 w 120"/>
                <a:gd name="T13" fmla="*/ 2 h 181"/>
                <a:gd name="T14" fmla="*/ 6 w 120"/>
                <a:gd name="T15" fmla="*/ 4 h 181"/>
                <a:gd name="T16" fmla="*/ 4 w 120"/>
                <a:gd name="T17" fmla="*/ 8 h 181"/>
                <a:gd name="T18" fmla="*/ 2 w 120"/>
                <a:gd name="T19" fmla="*/ 12 h 181"/>
                <a:gd name="T20" fmla="*/ 2 w 120"/>
                <a:gd name="T21" fmla="*/ 18 h 181"/>
                <a:gd name="T22" fmla="*/ 0 w 120"/>
                <a:gd name="T23" fmla="*/ 25 h 181"/>
                <a:gd name="T24" fmla="*/ 0 w 120"/>
                <a:gd name="T25" fmla="*/ 30 h 181"/>
                <a:gd name="T26" fmla="*/ 2 w 120"/>
                <a:gd name="T27" fmla="*/ 47 h 181"/>
                <a:gd name="T28" fmla="*/ 8 w 120"/>
                <a:gd name="T29" fmla="*/ 55 h 181"/>
                <a:gd name="T30" fmla="*/ 14 w 120"/>
                <a:gd name="T31" fmla="*/ 59 h 181"/>
                <a:gd name="T32" fmla="*/ 22 w 120"/>
                <a:gd name="T33" fmla="*/ 61 h 181"/>
                <a:gd name="T34" fmla="*/ 28 w 120"/>
                <a:gd name="T35" fmla="*/ 59 h 181"/>
                <a:gd name="T36" fmla="*/ 34 w 120"/>
                <a:gd name="T37" fmla="*/ 55 h 181"/>
                <a:gd name="T38" fmla="*/ 38 w 120"/>
                <a:gd name="T39" fmla="*/ 49 h 181"/>
                <a:gd name="T40" fmla="*/ 40 w 120"/>
                <a:gd name="T41" fmla="*/ 38 h 181"/>
                <a:gd name="T42" fmla="*/ 30 w 120"/>
                <a:gd name="T43" fmla="*/ 38 h 181"/>
                <a:gd name="T44" fmla="*/ 30 w 120"/>
                <a:gd name="T45" fmla="*/ 45 h 181"/>
                <a:gd name="T46" fmla="*/ 28 w 120"/>
                <a:gd name="T47" fmla="*/ 49 h 181"/>
                <a:gd name="T48" fmla="*/ 24 w 120"/>
                <a:gd name="T49" fmla="*/ 51 h 181"/>
                <a:gd name="T50" fmla="*/ 22 w 120"/>
                <a:gd name="T51" fmla="*/ 53 h 181"/>
                <a:gd name="T52" fmla="*/ 16 w 120"/>
                <a:gd name="T53" fmla="*/ 51 h 181"/>
                <a:gd name="T54" fmla="*/ 12 w 120"/>
                <a:gd name="T55" fmla="*/ 47 h 181"/>
                <a:gd name="T56" fmla="*/ 10 w 120"/>
                <a:gd name="T57" fmla="*/ 36 h 181"/>
                <a:gd name="T58" fmla="*/ 10 w 120"/>
                <a:gd name="T59" fmla="*/ 26 h 181"/>
                <a:gd name="T60" fmla="*/ 12 w 120"/>
                <a:gd name="T61" fmla="*/ 16 h 181"/>
                <a:gd name="T62" fmla="*/ 14 w 120"/>
                <a:gd name="T63" fmla="*/ 10 h 181"/>
                <a:gd name="T64" fmla="*/ 18 w 120"/>
                <a:gd name="T65" fmla="*/ 8 h 181"/>
                <a:gd name="T66" fmla="*/ 22 w 120"/>
                <a:gd name="T67" fmla="*/ 6 h 181"/>
                <a:gd name="T68" fmla="*/ 26 w 120"/>
                <a:gd name="T69" fmla="*/ 8 h 181"/>
                <a:gd name="T70" fmla="*/ 28 w 120"/>
                <a:gd name="T71" fmla="*/ 10 h 181"/>
                <a:gd name="T72" fmla="*/ 30 w 120"/>
                <a:gd name="T73" fmla="*/ 12 h 181"/>
                <a:gd name="T74" fmla="*/ 30 w 120"/>
                <a:gd name="T75" fmla="*/ 18 h 181"/>
                <a:gd name="T76" fmla="*/ 40 w 120"/>
                <a:gd name="T77" fmla="*/ 18 h 1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1"/>
                <a:gd name="T119" fmla="*/ 120 w 120"/>
                <a:gd name="T120" fmla="*/ 181 h 1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1">
                  <a:moveTo>
                    <a:pt x="120" y="54"/>
                  </a:moveTo>
                  <a:lnTo>
                    <a:pt x="114" y="30"/>
                  </a:lnTo>
                  <a:lnTo>
                    <a:pt x="109" y="13"/>
                  </a:lnTo>
                  <a:lnTo>
                    <a:pt x="90" y="0"/>
                  </a:lnTo>
                  <a:lnTo>
                    <a:pt x="67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8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24" y="163"/>
                  </a:lnTo>
                  <a:lnTo>
                    <a:pt x="43" y="174"/>
                  </a:lnTo>
                  <a:lnTo>
                    <a:pt x="67" y="181"/>
                  </a:lnTo>
                  <a:lnTo>
                    <a:pt x="84" y="174"/>
                  </a:lnTo>
                  <a:lnTo>
                    <a:pt x="103" y="163"/>
                  </a:lnTo>
                  <a:lnTo>
                    <a:pt x="114" y="144"/>
                  </a:lnTo>
                  <a:lnTo>
                    <a:pt x="120" y="114"/>
                  </a:lnTo>
                  <a:lnTo>
                    <a:pt x="90" y="114"/>
                  </a:lnTo>
                  <a:lnTo>
                    <a:pt x="90" y="133"/>
                  </a:lnTo>
                  <a:lnTo>
                    <a:pt x="84" y="144"/>
                  </a:lnTo>
                  <a:lnTo>
                    <a:pt x="73" y="151"/>
                  </a:lnTo>
                  <a:lnTo>
                    <a:pt x="67" y="157"/>
                  </a:lnTo>
                  <a:lnTo>
                    <a:pt x="49" y="151"/>
                  </a:lnTo>
                  <a:lnTo>
                    <a:pt x="37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7" y="48"/>
                  </a:lnTo>
                  <a:lnTo>
                    <a:pt x="43" y="30"/>
                  </a:lnTo>
                  <a:lnTo>
                    <a:pt x="54" y="24"/>
                  </a:lnTo>
                  <a:lnTo>
                    <a:pt x="67" y="18"/>
                  </a:lnTo>
                  <a:lnTo>
                    <a:pt x="79" y="24"/>
                  </a:lnTo>
                  <a:lnTo>
                    <a:pt x="84" y="30"/>
                  </a:lnTo>
                  <a:lnTo>
                    <a:pt x="90" y="37"/>
                  </a:lnTo>
                  <a:lnTo>
                    <a:pt x="90" y="54"/>
                  </a:lnTo>
                  <a:lnTo>
                    <a:pt x="12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4" name="Freeform 900"/>
            <p:cNvSpPr>
              <a:spLocks/>
            </p:cNvSpPr>
            <p:nvPr/>
          </p:nvSpPr>
          <p:spPr bwMode="auto">
            <a:xfrm>
              <a:off x="4407" y="2689"/>
              <a:ext cx="33" cy="75"/>
            </a:xfrm>
            <a:custGeom>
              <a:avLst/>
              <a:gdLst>
                <a:gd name="T0" fmla="*/ 0 w 97"/>
                <a:gd name="T1" fmla="*/ 14 h 223"/>
                <a:gd name="T2" fmla="*/ 0 w 97"/>
                <a:gd name="T3" fmla="*/ 22 h 223"/>
                <a:gd name="T4" fmla="*/ 10 w 97"/>
                <a:gd name="T5" fmla="*/ 22 h 223"/>
                <a:gd name="T6" fmla="*/ 10 w 97"/>
                <a:gd name="T7" fmla="*/ 63 h 223"/>
                <a:gd name="T8" fmla="*/ 13 w 97"/>
                <a:gd name="T9" fmla="*/ 67 h 223"/>
                <a:gd name="T10" fmla="*/ 15 w 97"/>
                <a:gd name="T11" fmla="*/ 71 h 223"/>
                <a:gd name="T12" fmla="*/ 18 w 97"/>
                <a:gd name="T13" fmla="*/ 73 h 223"/>
                <a:gd name="T14" fmla="*/ 25 w 97"/>
                <a:gd name="T15" fmla="*/ 75 h 223"/>
                <a:gd name="T16" fmla="*/ 27 w 97"/>
                <a:gd name="T17" fmla="*/ 75 h 223"/>
                <a:gd name="T18" fmla="*/ 29 w 97"/>
                <a:gd name="T19" fmla="*/ 73 h 223"/>
                <a:gd name="T20" fmla="*/ 31 w 97"/>
                <a:gd name="T21" fmla="*/ 73 h 223"/>
                <a:gd name="T22" fmla="*/ 33 w 97"/>
                <a:gd name="T23" fmla="*/ 73 h 223"/>
                <a:gd name="T24" fmla="*/ 33 w 97"/>
                <a:gd name="T25" fmla="*/ 65 h 223"/>
                <a:gd name="T26" fmla="*/ 31 w 97"/>
                <a:gd name="T27" fmla="*/ 65 h 223"/>
                <a:gd name="T28" fmla="*/ 29 w 97"/>
                <a:gd name="T29" fmla="*/ 65 h 223"/>
                <a:gd name="T30" fmla="*/ 23 w 97"/>
                <a:gd name="T31" fmla="*/ 65 h 223"/>
                <a:gd name="T32" fmla="*/ 20 w 97"/>
                <a:gd name="T33" fmla="*/ 63 h 223"/>
                <a:gd name="T34" fmla="*/ 20 w 97"/>
                <a:gd name="T35" fmla="*/ 61 h 223"/>
                <a:gd name="T36" fmla="*/ 20 w 97"/>
                <a:gd name="T37" fmla="*/ 57 h 223"/>
                <a:gd name="T38" fmla="*/ 20 w 97"/>
                <a:gd name="T39" fmla="*/ 22 h 223"/>
                <a:gd name="T40" fmla="*/ 33 w 97"/>
                <a:gd name="T41" fmla="*/ 22 h 223"/>
                <a:gd name="T42" fmla="*/ 33 w 97"/>
                <a:gd name="T43" fmla="*/ 14 h 223"/>
                <a:gd name="T44" fmla="*/ 20 w 97"/>
                <a:gd name="T45" fmla="*/ 14 h 223"/>
                <a:gd name="T46" fmla="*/ 20 w 97"/>
                <a:gd name="T47" fmla="*/ 0 h 223"/>
                <a:gd name="T48" fmla="*/ 10 w 97"/>
                <a:gd name="T49" fmla="*/ 4 h 223"/>
                <a:gd name="T50" fmla="*/ 10 w 97"/>
                <a:gd name="T51" fmla="*/ 14 h 223"/>
                <a:gd name="T52" fmla="*/ 0 w 97"/>
                <a:gd name="T53" fmla="*/ 14 h 2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7"/>
                <a:gd name="T82" fmla="*/ 0 h 223"/>
                <a:gd name="T83" fmla="*/ 97 w 97"/>
                <a:gd name="T84" fmla="*/ 223 h 2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7" h="223">
                  <a:moveTo>
                    <a:pt x="0" y="42"/>
                  </a:moveTo>
                  <a:lnTo>
                    <a:pt x="0" y="66"/>
                  </a:lnTo>
                  <a:lnTo>
                    <a:pt x="30" y="66"/>
                  </a:lnTo>
                  <a:lnTo>
                    <a:pt x="30" y="186"/>
                  </a:lnTo>
                  <a:lnTo>
                    <a:pt x="37" y="199"/>
                  </a:lnTo>
                  <a:lnTo>
                    <a:pt x="43" y="210"/>
                  </a:lnTo>
                  <a:lnTo>
                    <a:pt x="54" y="216"/>
                  </a:lnTo>
                  <a:lnTo>
                    <a:pt x="73" y="223"/>
                  </a:lnTo>
                  <a:lnTo>
                    <a:pt x="78" y="223"/>
                  </a:lnTo>
                  <a:lnTo>
                    <a:pt x="84" y="216"/>
                  </a:lnTo>
                  <a:lnTo>
                    <a:pt x="90" y="216"/>
                  </a:lnTo>
                  <a:lnTo>
                    <a:pt x="97" y="216"/>
                  </a:lnTo>
                  <a:lnTo>
                    <a:pt x="97" y="193"/>
                  </a:lnTo>
                  <a:lnTo>
                    <a:pt x="90" y="193"/>
                  </a:lnTo>
                  <a:lnTo>
                    <a:pt x="84" y="193"/>
                  </a:lnTo>
                  <a:lnTo>
                    <a:pt x="67" y="193"/>
                  </a:lnTo>
                  <a:lnTo>
                    <a:pt x="60" y="186"/>
                  </a:lnTo>
                  <a:lnTo>
                    <a:pt x="60" y="180"/>
                  </a:lnTo>
                  <a:lnTo>
                    <a:pt x="60" y="169"/>
                  </a:lnTo>
                  <a:lnTo>
                    <a:pt x="60" y="66"/>
                  </a:lnTo>
                  <a:lnTo>
                    <a:pt x="97" y="66"/>
                  </a:lnTo>
                  <a:lnTo>
                    <a:pt x="97" y="42"/>
                  </a:lnTo>
                  <a:lnTo>
                    <a:pt x="60" y="42"/>
                  </a:lnTo>
                  <a:lnTo>
                    <a:pt x="60" y="0"/>
                  </a:lnTo>
                  <a:lnTo>
                    <a:pt x="30" y="12"/>
                  </a:lnTo>
                  <a:lnTo>
                    <a:pt x="3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5" name="Freeform 901"/>
            <p:cNvSpPr>
              <a:spLocks noEditPoints="1"/>
            </p:cNvSpPr>
            <p:nvPr/>
          </p:nvSpPr>
          <p:spPr bwMode="auto">
            <a:xfrm>
              <a:off x="4445" y="2703"/>
              <a:ext cx="45" cy="61"/>
            </a:xfrm>
            <a:custGeom>
              <a:avLst/>
              <a:gdLst>
                <a:gd name="T0" fmla="*/ 23 w 134"/>
                <a:gd name="T1" fmla="*/ 53 h 181"/>
                <a:gd name="T2" fmla="*/ 16 w 134"/>
                <a:gd name="T3" fmla="*/ 51 h 181"/>
                <a:gd name="T4" fmla="*/ 12 w 134"/>
                <a:gd name="T5" fmla="*/ 47 h 181"/>
                <a:gd name="T6" fmla="*/ 10 w 134"/>
                <a:gd name="T7" fmla="*/ 36 h 181"/>
                <a:gd name="T8" fmla="*/ 10 w 134"/>
                <a:gd name="T9" fmla="*/ 26 h 181"/>
                <a:gd name="T10" fmla="*/ 12 w 134"/>
                <a:gd name="T11" fmla="*/ 16 h 181"/>
                <a:gd name="T12" fmla="*/ 14 w 134"/>
                <a:gd name="T13" fmla="*/ 10 h 181"/>
                <a:gd name="T14" fmla="*/ 18 w 134"/>
                <a:gd name="T15" fmla="*/ 8 h 181"/>
                <a:gd name="T16" fmla="*/ 23 w 134"/>
                <a:gd name="T17" fmla="*/ 6 h 181"/>
                <a:gd name="T18" fmla="*/ 29 w 134"/>
                <a:gd name="T19" fmla="*/ 8 h 181"/>
                <a:gd name="T20" fmla="*/ 33 w 134"/>
                <a:gd name="T21" fmla="*/ 10 h 181"/>
                <a:gd name="T22" fmla="*/ 35 w 134"/>
                <a:gd name="T23" fmla="*/ 16 h 181"/>
                <a:gd name="T24" fmla="*/ 37 w 134"/>
                <a:gd name="T25" fmla="*/ 26 h 181"/>
                <a:gd name="T26" fmla="*/ 35 w 134"/>
                <a:gd name="T27" fmla="*/ 36 h 181"/>
                <a:gd name="T28" fmla="*/ 33 w 134"/>
                <a:gd name="T29" fmla="*/ 47 h 181"/>
                <a:gd name="T30" fmla="*/ 29 w 134"/>
                <a:gd name="T31" fmla="*/ 51 h 181"/>
                <a:gd name="T32" fmla="*/ 23 w 134"/>
                <a:gd name="T33" fmla="*/ 53 h 181"/>
                <a:gd name="T34" fmla="*/ 23 w 134"/>
                <a:gd name="T35" fmla="*/ 61 h 181"/>
                <a:gd name="T36" fmla="*/ 31 w 134"/>
                <a:gd name="T37" fmla="*/ 59 h 181"/>
                <a:gd name="T38" fmla="*/ 39 w 134"/>
                <a:gd name="T39" fmla="*/ 55 h 181"/>
                <a:gd name="T40" fmla="*/ 43 w 134"/>
                <a:gd name="T41" fmla="*/ 47 h 181"/>
                <a:gd name="T42" fmla="*/ 45 w 134"/>
                <a:gd name="T43" fmla="*/ 30 h 181"/>
                <a:gd name="T44" fmla="*/ 45 w 134"/>
                <a:gd name="T45" fmla="*/ 25 h 181"/>
                <a:gd name="T46" fmla="*/ 45 w 134"/>
                <a:gd name="T47" fmla="*/ 18 h 181"/>
                <a:gd name="T48" fmla="*/ 43 w 134"/>
                <a:gd name="T49" fmla="*/ 12 h 181"/>
                <a:gd name="T50" fmla="*/ 43 w 134"/>
                <a:gd name="T51" fmla="*/ 8 h 181"/>
                <a:gd name="T52" fmla="*/ 39 w 134"/>
                <a:gd name="T53" fmla="*/ 4 h 181"/>
                <a:gd name="T54" fmla="*/ 35 w 134"/>
                <a:gd name="T55" fmla="*/ 2 h 181"/>
                <a:gd name="T56" fmla="*/ 29 w 134"/>
                <a:gd name="T57" fmla="*/ 0 h 181"/>
                <a:gd name="T58" fmla="*/ 23 w 134"/>
                <a:gd name="T59" fmla="*/ 0 h 181"/>
                <a:gd name="T60" fmla="*/ 16 w 134"/>
                <a:gd name="T61" fmla="*/ 0 h 181"/>
                <a:gd name="T62" fmla="*/ 10 w 134"/>
                <a:gd name="T63" fmla="*/ 2 h 181"/>
                <a:gd name="T64" fmla="*/ 6 w 134"/>
                <a:gd name="T65" fmla="*/ 4 h 181"/>
                <a:gd name="T66" fmla="*/ 4 w 134"/>
                <a:gd name="T67" fmla="*/ 8 h 181"/>
                <a:gd name="T68" fmla="*/ 2 w 134"/>
                <a:gd name="T69" fmla="*/ 12 h 181"/>
                <a:gd name="T70" fmla="*/ 2 w 134"/>
                <a:gd name="T71" fmla="*/ 18 h 181"/>
                <a:gd name="T72" fmla="*/ 0 w 134"/>
                <a:gd name="T73" fmla="*/ 25 h 181"/>
                <a:gd name="T74" fmla="*/ 0 w 134"/>
                <a:gd name="T75" fmla="*/ 30 h 181"/>
                <a:gd name="T76" fmla="*/ 2 w 134"/>
                <a:gd name="T77" fmla="*/ 47 h 181"/>
                <a:gd name="T78" fmla="*/ 8 w 134"/>
                <a:gd name="T79" fmla="*/ 55 h 181"/>
                <a:gd name="T80" fmla="*/ 14 w 134"/>
                <a:gd name="T81" fmla="*/ 59 h 181"/>
                <a:gd name="T82" fmla="*/ 23 w 134"/>
                <a:gd name="T83" fmla="*/ 61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4"/>
                <a:gd name="T127" fmla="*/ 0 h 181"/>
                <a:gd name="T128" fmla="*/ 134 w 134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4" h="181">
                  <a:moveTo>
                    <a:pt x="68" y="157"/>
                  </a:moveTo>
                  <a:lnTo>
                    <a:pt x="49" y="151"/>
                  </a:lnTo>
                  <a:lnTo>
                    <a:pt x="36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6" y="48"/>
                  </a:lnTo>
                  <a:lnTo>
                    <a:pt x="43" y="30"/>
                  </a:lnTo>
                  <a:lnTo>
                    <a:pt x="55" y="24"/>
                  </a:lnTo>
                  <a:lnTo>
                    <a:pt x="68" y="18"/>
                  </a:lnTo>
                  <a:lnTo>
                    <a:pt x="85" y="24"/>
                  </a:lnTo>
                  <a:lnTo>
                    <a:pt x="98" y="30"/>
                  </a:lnTo>
                  <a:lnTo>
                    <a:pt x="103" y="48"/>
                  </a:lnTo>
                  <a:lnTo>
                    <a:pt x="109" y="78"/>
                  </a:lnTo>
                  <a:lnTo>
                    <a:pt x="103" y="108"/>
                  </a:lnTo>
                  <a:lnTo>
                    <a:pt x="98" y="138"/>
                  </a:lnTo>
                  <a:lnTo>
                    <a:pt x="85" y="151"/>
                  </a:lnTo>
                  <a:lnTo>
                    <a:pt x="68" y="157"/>
                  </a:lnTo>
                  <a:close/>
                  <a:moveTo>
                    <a:pt x="68" y="181"/>
                  </a:moveTo>
                  <a:lnTo>
                    <a:pt x="91" y="174"/>
                  </a:lnTo>
                  <a:lnTo>
                    <a:pt x="115" y="163"/>
                  </a:lnTo>
                  <a:lnTo>
                    <a:pt x="128" y="138"/>
                  </a:lnTo>
                  <a:lnTo>
                    <a:pt x="134" y="90"/>
                  </a:lnTo>
                  <a:lnTo>
                    <a:pt x="134" y="73"/>
                  </a:lnTo>
                  <a:lnTo>
                    <a:pt x="134" y="54"/>
                  </a:lnTo>
                  <a:lnTo>
                    <a:pt x="128" y="37"/>
                  </a:lnTo>
                  <a:lnTo>
                    <a:pt x="128" y="24"/>
                  </a:lnTo>
                  <a:lnTo>
                    <a:pt x="115" y="13"/>
                  </a:lnTo>
                  <a:lnTo>
                    <a:pt x="103" y="5"/>
                  </a:lnTo>
                  <a:lnTo>
                    <a:pt x="85" y="0"/>
                  </a:lnTo>
                  <a:lnTo>
                    <a:pt x="68" y="0"/>
                  </a:lnTo>
                  <a:lnTo>
                    <a:pt x="49" y="0"/>
                  </a:lnTo>
                  <a:lnTo>
                    <a:pt x="30" y="5"/>
                  </a:lnTo>
                  <a:lnTo>
                    <a:pt x="19" y="13"/>
                  </a:lnTo>
                  <a:lnTo>
                    <a:pt x="13" y="24"/>
                  </a:lnTo>
                  <a:lnTo>
                    <a:pt x="6" y="37"/>
                  </a:lnTo>
                  <a:lnTo>
                    <a:pt x="6" y="54"/>
                  </a:lnTo>
                  <a:lnTo>
                    <a:pt x="0" y="73"/>
                  </a:lnTo>
                  <a:lnTo>
                    <a:pt x="0" y="90"/>
                  </a:lnTo>
                  <a:lnTo>
                    <a:pt x="6" y="138"/>
                  </a:lnTo>
                  <a:lnTo>
                    <a:pt x="25" y="163"/>
                  </a:lnTo>
                  <a:lnTo>
                    <a:pt x="43" y="174"/>
                  </a:lnTo>
                  <a:lnTo>
                    <a:pt x="68" y="18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6" name="Freeform 902"/>
            <p:cNvSpPr>
              <a:spLocks/>
            </p:cNvSpPr>
            <p:nvPr/>
          </p:nvSpPr>
          <p:spPr bwMode="auto">
            <a:xfrm>
              <a:off x="4506" y="2703"/>
              <a:ext cx="26" cy="58"/>
            </a:xfrm>
            <a:custGeom>
              <a:avLst/>
              <a:gdLst>
                <a:gd name="T0" fmla="*/ 8 w 79"/>
                <a:gd name="T1" fmla="*/ 0 h 174"/>
                <a:gd name="T2" fmla="*/ 0 w 79"/>
                <a:gd name="T3" fmla="*/ 0 h 174"/>
                <a:gd name="T4" fmla="*/ 0 w 79"/>
                <a:gd name="T5" fmla="*/ 58 h 174"/>
                <a:gd name="T6" fmla="*/ 8 w 79"/>
                <a:gd name="T7" fmla="*/ 58 h 174"/>
                <a:gd name="T8" fmla="*/ 8 w 79"/>
                <a:gd name="T9" fmla="*/ 24 h 174"/>
                <a:gd name="T10" fmla="*/ 10 w 79"/>
                <a:gd name="T11" fmla="*/ 18 h 174"/>
                <a:gd name="T12" fmla="*/ 12 w 79"/>
                <a:gd name="T13" fmla="*/ 12 h 174"/>
                <a:gd name="T14" fmla="*/ 16 w 79"/>
                <a:gd name="T15" fmla="*/ 10 h 174"/>
                <a:gd name="T16" fmla="*/ 22 w 79"/>
                <a:gd name="T17" fmla="*/ 8 h 174"/>
                <a:gd name="T18" fmla="*/ 24 w 79"/>
                <a:gd name="T19" fmla="*/ 8 h 174"/>
                <a:gd name="T20" fmla="*/ 26 w 79"/>
                <a:gd name="T21" fmla="*/ 8 h 174"/>
                <a:gd name="T22" fmla="*/ 26 w 79"/>
                <a:gd name="T23" fmla="*/ 0 h 174"/>
                <a:gd name="T24" fmla="*/ 20 w 79"/>
                <a:gd name="T25" fmla="*/ 0 h 174"/>
                <a:gd name="T26" fmla="*/ 16 w 79"/>
                <a:gd name="T27" fmla="*/ 0 h 174"/>
                <a:gd name="T28" fmla="*/ 12 w 79"/>
                <a:gd name="T29" fmla="*/ 4 h 174"/>
                <a:gd name="T30" fmla="*/ 10 w 79"/>
                <a:gd name="T31" fmla="*/ 8 h 174"/>
                <a:gd name="T32" fmla="*/ 8 w 79"/>
                <a:gd name="T33" fmla="*/ 8 h 174"/>
                <a:gd name="T34" fmla="*/ 8 w 79"/>
                <a:gd name="T35" fmla="*/ 0 h 17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9"/>
                <a:gd name="T55" fmla="*/ 0 h 174"/>
                <a:gd name="T56" fmla="*/ 79 w 79"/>
                <a:gd name="T57" fmla="*/ 174 h 17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9" h="174">
                  <a:moveTo>
                    <a:pt x="24" y="0"/>
                  </a:moveTo>
                  <a:lnTo>
                    <a:pt x="0" y="0"/>
                  </a:lnTo>
                  <a:lnTo>
                    <a:pt x="0" y="174"/>
                  </a:lnTo>
                  <a:lnTo>
                    <a:pt x="24" y="174"/>
                  </a:lnTo>
                  <a:lnTo>
                    <a:pt x="24" y="73"/>
                  </a:lnTo>
                  <a:lnTo>
                    <a:pt x="31" y="54"/>
                  </a:lnTo>
                  <a:lnTo>
                    <a:pt x="37" y="37"/>
                  </a:lnTo>
                  <a:lnTo>
                    <a:pt x="49" y="30"/>
                  </a:lnTo>
                  <a:lnTo>
                    <a:pt x="67" y="24"/>
                  </a:lnTo>
                  <a:lnTo>
                    <a:pt x="73" y="24"/>
                  </a:lnTo>
                  <a:lnTo>
                    <a:pt x="79" y="24"/>
                  </a:lnTo>
                  <a:lnTo>
                    <a:pt x="79" y="0"/>
                  </a:lnTo>
                  <a:lnTo>
                    <a:pt x="61" y="0"/>
                  </a:lnTo>
                  <a:lnTo>
                    <a:pt x="49" y="0"/>
                  </a:lnTo>
                  <a:lnTo>
                    <a:pt x="37" y="13"/>
                  </a:lnTo>
                  <a:lnTo>
                    <a:pt x="31" y="24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7" name="Freeform 903"/>
            <p:cNvSpPr>
              <a:spLocks noEditPoints="1"/>
            </p:cNvSpPr>
            <p:nvPr/>
          </p:nvSpPr>
          <p:spPr bwMode="auto">
            <a:xfrm>
              <a:off x="3080" y="2154"/>
              <a:ext cx="49" cy="82"/>
            </a:xfrm>
            <a:custGeom>
              <a:avLst/>
              <a:gdLst>
                <a:gd name="T0" fmla="*/ 10 w 145"/>
                <a:gd name="T1" fmla="*/ 10 h 247"/>
                <a:gd name="T2" fmla="*/ 26 w 145"/>
                <a:gd name="T3" fmla="*/ 10 h 247"/>
                <a:gd name="T4" fmla="*/ 31 w 145"/>
                <a:gd name="T5" fmla="*/ 10 h 247"/>
                <a:gd name="T6" fmla="*/ 34 w 145"/>
                <a:gd name="T7" fmla="*/ 14 h 247"/>
                <a:gd name="T8" fmla="*/ 36 w 145"/>
                <a:gd name="T9" fmla="*/ 18 h 247"/>
                <a:gd name="T10" fmla="*/ 36 w 145"/>
                <a:gd name="T11" fmla="*/ 22 h 247"/>
                <a:gd name="T12" fmla="*/ 36 w 145"/>
                <a:gd name="T13" fmla="*/ 26 h 247"/>
                <a:gd name="T14" fmla="*/ 34 w 145"/>
                <a:gd name="T15" fmla="*/ 30 h 247"/>
                <a:gd name="T16" fmla="*/ 31 w 145"/>
                <a:gd name="T17" fmla="*/ 34 h 247"/>
                <a:gd name="T18" fmla="*/ 26 w 145"/>
                <a:gd name="T19" fmla="*/ 34 h 247"/>
                <a:gd name="T20" fmla="*/ 10 w 145"/>
                <a:gd name="T21" fmla="*/ 34 h 247"/>
                <a:gd name="T22" fmla="*/ 10 w 145"/>
                <a:gd name="T23" fmla="*/ 10 h 247"/>
                <a:gd name="T24" fmla="*/ 22 w 145"/>
                <a:gd name="T25" fmla="*/ 44 h 247"/>
                <a:gd name="T26" fmla="*/ 26 w 145"/>
                <a:gd name="T27" fmla="*/ 44 h 247"/>
                <a:gd name="T28" fmla="*/ 31 w 145"/>
                <a:gd name="T29" fmla="*/ 46 h 247"/>
                <a:gd name="T30" fmla="*/ 32 w 145"/>
                <a:gd name="T31" fmla="*/ 48 h 247"/>
                <a:gd name="T32" fmla="*/ 34 w 145"/>
                <a:gd name="T33" fmla="*/ 54 h 247"/>
                <a:gd name="T34" fmla="*/ 34 w 145"/>
                <a:gd name="T35" fmla="*/ 62 h 247"/>
                <a:gd name="T36" fmla="*/ 36 w 145"/>
                <a:gd name="T37" fmla="*/ 70 h 247"/>
                <a:gd name="T38" fmla="*/ 36 w 145"/>
                <a:gd name="T39" fmla="*/ 76 h 247"/>
                <a:gd name="T40" fmla="*/ 39 w 145"/>
                <a:gd name="T41" fmla="*/ 82 h 247"/>
                <a:gd name="T42" fmla="*/ 49 w 145"/>
                <a:gd name="T43" fmla="*/ 82 h 247"/>
                <a:gd name="T44" fmla="*/ 49 w 145"/>
                <a:gd name="T45" fmla="*/ 76 h 247"/>
                <a:gd name="T46" fmla="*/ 47 w 145"/>
                <a:gd name="T47" fmla="*/ 70 h 247"/>
                <a:gd name="T48" fmla="*/ 47 w 145"/>
                <a:gd name="T49" fmla="*/ 64 h 247"/>
                <a:gd name="T50" fmla="*/ 47 w 145"/>
                <a:gd name="T51" fmla="*/ 60 h 247"/>
                <a:gd name="T52" fmla="*/ 45 w 145"/>
                <a:gd name="T53" fmla="*/ 50 h 247"/>
                <a:gd name="T54" fmla="*/ 43 w 145"/>
                <a:gd name="T55" fmla="*/ 44 h 247"/>
                <a:gd name="T56" fmla="*/ 39 w 145"/>
                <a:gd name="T57" fmla="*/ 40 h 247"/>
                <a:gd name="T58" fmla="*/ 32 w 145"/>
                <a:gd name="T59" fmla="*/ 38 h 247"/>
                <a:gd name="T60" fmla="*/ 39 w 145"/>
                <a:gd name="T61" fmla="*/ 36 h 247"/>
                <a:gd name="T62" fmla="*/ 45 w 145"/>
                <a:gd name="T63" fmla="*/ 32 h 247"/>
                <a:gd name="T64" fmla="*/ 47 w 145"/>
                <a:gd name="T65" fmla="*/ 26 h 247"/>
                <a:gd name="T66" fmla="*/ 49 w 145"/>
                <a:gd name="T67" fmla="*/ 20 h 247"/>
                <a:gd name="T68" fmla="*/ 47 w 145"/>
                <a:gd name="T69" fmla="*/ 14 h 247"/>
                <a:gd name="T70" fmla="*/ 45 w 145"/>
                <a:gd name="T71" fmla="*/ 6 h 247"/>
                <a:gd name="T72" fmla="*/ 36 w 145"/>
                <a:gd name="T73" fmla="*/ 2 h 247"/>
                <a:gd name="T74" fmla="*/ 28 w 145"/>
                <a:gd name="T75" fmla="*/ 0 h 247"/>
                <a:gd name="T76" fmla="*/ 0 w 145"/>
                <a:gd name="T77" fmla="*/ 0 h 247"/>
                <a:gd name="T78" fmla="*/ 0 w 145"/>
                <a:gd name="T79" fmla="*/ 82 h 247"/>
                <a:gd name="T80" fmla="*/ 10 w 145"/>
                <a:gd name="T81" fmla="*/ 82 h 247"/>
                <a:gd name="T82" fmla="*/ 10 w 145"/>
                <a:gd name="T83" fmla="*/ 44 h 247"/>
                <a:gd name="T84" fmla="*/ 22 w 145"/>
                <a:gd name="T85" fmla="*/ 44 h 2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247"/>
                <a:gd name="T131" fmla="*/ 145 w 145"/>
                <a:gd name="T132" fmla="*/ 247 h 24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247">
                  <a:moveTo>
                    <a:pt x="30" y="30"/>
                  </a:moveTo>
                  <a:lnTo>
                    <a:pt x="78" y="30"/>
                  </a:lnTo>
                  <a:lnTo>
                    <a:pt x="91" y="30"/>
                  </a:lnTo>
                  <a:lnTo>
                    <a:pt x="102" y="42"/>
                  </a:lnTo>
                  <a:lnTo>
                    <a:pt x="108" y="54"/>
                  </a:lnTo>
                  <a:lnTo>
                    <a:pt x="108" y="65"/>
                  </a:lnTo>
                  <a:lnTo>
                    <a:pt x="108" y="78"/>
                  </a:lnTo>
                  <a:lnTo>
                    <a:pt x="102" y="90"/>
                  </a:lnTo>
                  <a:lnTo>
                    <a:pt x="91" y="102"/>
                  </a:lnTo>
                  <a:lnTo>
                    <a:pt x="78" y="102"/>
                  </a:lnTo>
                  <a:lnTo>
                    <a:pt x="30" y="102"/>
                  </a:lnTo>
                  <a:lnTo>
                    <a:pt x="30" y="30"/>
                  </a:lnTo>
                  <a:close/>
                  <a:moveTo>
                    <a:pt x="66" y="133"/>
                  </a:moveTo>
                  <a:lnTo>
                    <a:pt x="78" y="133"/>
                  </a:lnTo>
                  <a:lnTo>
                    <a:pt x="91" y="138"/>
                  </a:lnTo>
                  <a:lnTo>
                    <a:pt x="96" y="144"/>
                  </a:lnTo>
                  <a:lnTo>
                    <a:pt x="102" y="163"/>
                  </a:lnTo>
                  <a:lnTo>
                    <a:pt x="102" y="187"/>
                  </a:lnTo>
                  <a:lnTo>
                    <a:pt x="108" y="210"/>
                  </a:lnTo>
                  <a:lnTo>
                    <a:pt x="108" y="228"/>
                  </a:lnTo>
                  <a:lnTo>
                    <a:pt x="115" y="247"/>
                  </a:lnTo>
                  <a:lnTo>
                    <a:pt x="145" y="247"/>
                  </a:lnTo>
                  <a:lnTo>
                    <a:pt x="145" y="228"/>
                  </a:lnTo>
                  <a:lnTo>
                    <a:pt x="138" y="210"/>
                  </a:lnTo>
                  <a:lnTo>
                    <a:pt x="138" y="193"/>
                  </a:lnTo>
                  <a:lnTo>
                    <a:pt x="138" y="180"/>
                  </a:lnTo>
                  <a:lnTo>
                    <a:pt x="132" y="150"/>
                  </a:lnTo>
                  <a:lnTo>
                    <a:pt x="126" y="133"/>
                  </a:lnTo>
                  <a:lnTo>
                    <a:pt x="115" y="120"/>
                  </a:lnTo>
                  <a:lnTo>
                    <a:pt x="96" y="114"/>
                  </a:lnTo>
                  <a:lnTo>
                    <a:pt x="115" y="108"/>
                  </a:lnTo>
                  <a:lnTo>
                    <a:pt x="132" y="95"/>
                  </a:lnTo>
                  <a:lnTo>
                    <a:pt x="138" y="78"/>
                  </a:lnTo>
                  <a:lnTo>
                    <a:pt x="145" y="60"/>
                  </a:lnTo>
                  <a:lnTo>
                    <a:pt x="138" y="42"/>
                  </a:lnTo>
                  <a:lnTo>
                    <a:pt x="132" y="18"/>
                  </a:lnTo>
                  <a:lnTo>
                    <a:pt x="108" y="5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247"/>
                  </a:lnTo>
                  <a:lnTo>
                    <a:pt x="30" y="247"/>
                  </a:lnTo>
                  <a:lnTo>
                    <a:pt x="30" y="133"/>
                  </a:lnTo>
                  <a:lnTo>
                    <a:pt x="66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8" name="Freeform 904"/>
            <p:cNvSpPr>
              <a:spLocks noEditPoints="1"/>
            </p:cNvSpPr>
            <p:nvPr/>
          </p:nvSpPr>
          <p:spPr bwMode="auto">
            <a:xfrm>
              <a:off x="3141" y="2178"/>
              <a:ext cx="42" cy="60"/>
            </a:xfrm>
            <a:custGeom>
              <a:avLst/>
              <a:gdLst>
                <a:gd name="T0" fmla="*/ 12 w 126"/>
                <a:gd name="T1" fmla="*/ 24 h 181"/>
                <a:gd name="T2" fmla="*/ 12 w 126"/>
                <a:gd name="T3" fmla="*/ 14 h 181"/>
                <a:gd name="T4" fmla="*/ 14 w 126"/>
                <a:gd name="T5" fmla="*/ 10 h 181"/>
                <a:gd name="T6" fmla="*/ 18 w 126"/>
                <a:gd name="T7" fmla="*/ 8 h 181"/>
                <a:gd name="T8" fmla="*/ 22 w 126"/>
                <a:gd name="T9" fmla="*/ 6 h 181"/>
                <a:gd name="T10" fmla="*/ 26 w 126"/>
                <a:gd name="T11" fmla="*/ 8 h 181"/>
                <a:gd name="T12" fmla="*/ 30 w 126"/>
                <a:gd name="T13" fmla="*/ 10 h 181"/>
                <a:gd name="T14" fmla="*/ 32 w 126"/>
                <a:gd name="T15" fmla="*/ 14 h 181"/>
                <a:gd name="T16" fmla="*/ 34 w 126"/>
                <a:gd name="T17" fmla="*/ 24 h 181"/>
                <a:gd name="T18" fmla="*/ 12 w 126"/>
                <a:gd name="T19" fmla="*/ 24 h 181"/>
                <a:gd name="T20" fmla="*/ 42 w 126"/>
                <a:gd name="T21" fmla="*/ 32 h 181"/>
                <a:gd name="T22" fmla="*/ 42 w 126"/>
                <a:gd name="T23" fmla="*/ 26 h 181"/>
                <a:gd name="T24" fmla="*/ 42 w 126"/>
                <a:gd name="T25" fmla="*/ 14 h 181"/>
                <a:gd name="T26" fmla="*/ 38 w 126"/>
                <a:gd name="T27" fmla="*/ 6 h 181"/>
                <a:gd name="T28" fmla="*/ 32 w 126"/>
                <a:gd name="T29" fmla="*/ 2 h 181"/>
                <a:gd name="T30" fmla="*/ 22 w 126"/>
                <a:gd name="T31" fmla="*/ 0 h 181"/>
                <a:gd name="T32" fmla="*/ 16 w 126"/>
                <a:gd name="T33" fmla="*/ 0 h 181"/>
                <a:gd name="T34" fmla="*/ 12 w 126"/>
                <a:gd name="T35" fmla="*/ 2 h 181"/>
                <a:gd name="T36" fmla="*/ 8 w 126"/>
                <a:gd name="T37" fmla="*/ 4 h 181"/>
                <a:gd name="T38" fmla="*/ 4 w 126"/>
                <a:gd name="T39" fmla="*/ 8 h 181"/>
                <a:gd name="T40" fmla="*/ 2 w 126"/>
                <a:gd name="T41" fmla="*/ 12 h 181"/>
                <a:gd name="T42" fmla="*/ 2 w 126"/>
                <a:gd name="T43" fmla="*/ 18 h 181"/>
                <a:gd name="T44" fmla="*/ 0 w 126"/>
                <a:gd name="T45" fmla="*/ 24 h 181"/>
                <a:gd name="T46" fmla="*/ 0 w 126"/>
                <a:gd name="T47" fmla="*/ 30 h 181"/>
                <a:gd name="T48" fmla="*/ 2 w 126"/>
                <a:gd name="T49" fmla="*/ 46 h 181"/>
                <a:gd name="T50" fmla="*/ 8 w 126"/>
                <a:gd name="T51" fmla="*/ 54 h 181"/>
                <a:gd name="T52" fmla="*/ 14 w 126"/>
                <a:gd name="T53" fmla="*/ 58 h 181"/>
                <a:gd name="T54" fmla="*/ 22 w 126"/>
                <a:gd name="T55" fmla="*/ 60 h 181"/>
                <a:gd name="T56" fmla="*/ 30 w 126"/>
                <a:gd name="T57" fmla="*/ 58 h 181"/>
                <a:gd name="T58" fmla="*/ 38 w 126"/>
                <a:gd name="T59" fmla="*/ 54 h 181"/>
                <a:gd name="T60" fmla="*/ 42 w 126"/>
                <a:gd name="T61" fmla="*/ 48 h 181"/>
                <a:gd name="T62" fmla="*/ 42 w 126"/>
                <a:gd name="T63" fmla="*/ 40 h 181"/>
                <a:gd name="T64" fmla="*/ 32 w 126"/>
                <a:gd name="T65" fmla="*/ 40 h 181"/>
                <a:gd name="T66" fmla="*/ 32 w 126"/>
                <a:gd name="T67" fmla="*/ 44 h 181"/>
                <a:gd name="T68" fmla="*/ 30 w 126"/>
                <a:gd name="T69" fmla="*/ 48 h 181"/>
                <a:gd name="T70" fmla="*/ 26 w 126"/>
                <a:gd name="T71" fmla="*/ 50 h 181"/>
                <a:gd name="T72" fmla="*/ 22 w 126"/>
                <a:gd name="T73" fmla="*/ 52 h 181"/>
                <a:gd name="T74" fmla="*/ 18 w 126"/>
                <a:gd name="T75" fmla="*/ 50 h 181"/>
                <a:gd name="T76" fmla="*/ 14 w 126"/>
                <a:gd name="T77" fmla="*/ 48 h 181"/>
                <a:gd name="T78" fmla="*/ 12 w 126"/>
                <a:gd name="T79" fmla="*/ 42 h 181"/>
                <a:gd name="T80" fmla="*/ 12 w 126"/>
                <a:gd name="T81" fmla="*/ 32 h 181"/>
                <a:gd name="T82" fmla="*/ 42 w 126"/>
                <a:gd name="T83" fmla="*/ 32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6" y="72"/>
                  </a:moveTo>
                  <a:lnTo>
                    <a:pt x="36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9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2" y="72"/>
                  </a:lnTo>
                  <a:lnTo>
                    <a:pt x="36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6" y="42"/>
                  </a:lnTo>
                  <a:lnTo>
                    <a:pt x="115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6" y="6"/>
                  </a:lnTo>
                  <a:lnTo>
                    <a:pt x="24" y="12"/>
                  </a:lnTo>
                  <a:lnTo>
                    <a:pt x="11" y="23"/>
                  </a:lnTo>
                  <a:lnTo>
                    <a:pt x="6" y="36"/>
                  </a:lnTo>
                  <a:lnTo>
                    <a:pt x="6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6" y="138"/>
                  </a:lnTo>
                  <a:lnTo>
                    <a:pt x="24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15" y="162"/>
                  </a:lnTo>
                  <a:lnTo>
                    <a:pt x="126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6" y="132"/>
                  </a:lnTo>
                  <a:lnTo>
                    <a:pt x="90" y="145"/>
                  </a:lnTo>
                  <a:lnTo>
                    <a:pt x="79" y="151"/>
                  </a:lnTo>
                  <a:lnTo>
                    <a:pt x="66" y="156"/>
                  </a:lnTo>
                  <a:lnTo>
                    <a:pt x="54" y="151"/>
                  </a:lnTo>
                  <a:lnTo>
                    <a:pt x="41" y="145"/>
                  </a:lnTo>
                  <a:lnTo>
                    <a:pt x="36" y="126"/>
                  </a:lnTo>
                  <a:lnTo>
                    <a:pt x="36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39" name="Freeform 905"/>
            <p:cNvSpPr>
              <a:spLocks/>
            </p:cNvSpPr>
            <p:nvPr/>
          </p:nvSpPr>
          <p:spPr bwMode="auto">
            <a:xfrm>
              <a:off x="3193" y="2154"/>
              <a:ext cx="30" cy="82"/>
            </a:xfrm>
            <a:custGeom>
              <a:avLst/>
              <a:gdLst>
                <a:gd name="T0" fmla="*/ 0 w 90"/>
                <a:gd name="T1" fmla="*/ 24 h 247"/>
                <a:gd name="T2" fmla="*/ 0 w 90"/>
                <a:gd name="T3" fmla="*/ 32 h 247"/>
                <a:gd name="T4" fmla="*/ 8 w 90"/>
                <a:gd name="T5" fmla="*/ 32 h 247"/>
                <a:gd name="T6" fmla="*/ 8 w 90"/>
                <a:gd name="T7" fmla="*/ 82 h 247"/>
                <a:gd name="T8" fmla="*/ 18 w 90"/>
                <a:gd name="T9" fmla="*/ 82 h 247"/>
                <a:gd name="T10" fmla="*/ 18 w 90"/>
                <a:gd name="T11" fmla="*/ 32 h 247"/>
                <a:gd name="T12" fmla="*/ 30 w 90"/>
                <a:gd name="T13" fmla="*/ 32 h 247"/>
                <a:gd name="T14" fmla="*/ 30 w 90"/>
                <a:gd name="T15" fmla="*/ 24 h 247"/>
                <a:gd name="T16" fmla="*/ 18 w 90"/>
                <a:gd name="T17" fmla="*/ 24 h 247"/>
                <a:gd name="T18" fmla="*/ 18 w 90"/>
                <a:gd name="T19" fmla="*/ 14 h 247"/>
                <a:gd name="T20" fmla="*/ 18 w 90"/>
                <a:gd name="T21" fmla="*/ 12 h 247"/>
                <a:gd name="T22" fmla="*/ 20 w 90"/>
                <a:gd name="T23" fmla="*/ 8 h 247"/>
                <a:gd name="T24" fmla="*/ 24 w 90"/>
                <a:gd name="T25" fmla="*/ 8 h 247"/>
                <a:gd name="T26" fmla="*/ 30 w 90"/>
                <a:gd name="T27" fmla="*/ 6 h 247"/>
                <a:gd name="T28" fmla="*/ 30 w 90"/>
                <a:gd name="T29" fmla="*/ 0 h 247"/>
                <a:gd name="T30" fmla="*/ 28 w 90"/>
                <a:gd name="T31" fmla="*/ 0 h 247"/>
                <a:gd name="T32" fmla="*/ 26 w 90"/>
                <a:gd name="T33" fmla="*/ 0 h 247"/>
                <a:gd name="T34" fmla="*/ 20 w 90"/>
                <a:gd name="T35" fmla="*/ 0 h 247"/>
                <a:gd name="T36" fmla="*/ 14 w 90"/>
                <a:gd name="T37" fmla="*/ 2 h 247"/>
                <a:gd name="T38" fmla="*/ 10 w 90"/>
                <a:gd name="T39" fmla="*/ 6 h 247"/>
                <a:gd name="T40" fmla="*/ 8 w 90"/>
                <a:gd name="T41" fmla="*/ 14 h 247"/>
                <a:gd name="T42" fmla="*/ 8 w 90"/>
                <a:gd name="T43" fmla="*/ 24 h 247"/>
                <a:gd name="T44" fmla="*/ 0 w 90"/>
                <a:gd name="T45" fmla="*/ 24 h 24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0"/>
                <a:gd name="T70" fmla="*/ 0 h 247"/>
                <a:gd name="T71" fmla="*/ 90 w 90"/>
                <a:gd name="T72" fmla="*/ 247 h 24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0" h="247">
                  <a:moveTo>
                    <a:pt x="0" y="72"/>
                  </a:moveTo>
                  <a:lnTo>
                    <a:pt x="0" y="95"/>
                  </a:lnTo>
                  <a:lnTo>
                    <a:pt x="24" y="95"/>
                  </a:lnTo>
                  <a:lnTo>
                    <a:pt x="24" y="247"/>
                  </a:lnTo>
                  <a:lnTo>
                    <a:pt x="55" y="247"/>
                  </a:lnTo>
                  <a:lnTo>
                    <a:pt x="55" y="95"/>
                  </a:lnTo>
                  <a:lnTo>
                    <a:pt x="90" y="95"/>
                  </a:lnTo>
                  <a:lnTo>
                    <a:pt x="90" y="72"/>
                  </a:lnTo>
                  <a:lnTo>
                    <a:pt x="55" y="72"/>
                  </a:lnTo>
                  <a:lnTo>
                    <a:pt x="55" y="42"/>
                  </a:lnTo>
                  <a:lnTo>
                    <a:pt x="55" y="35"/>
                  </a:lnTo>
                  <a:lnTo>
                    <a:pt x="60" y="24"/>
                  </a:lnTo>
                  <a:lnTo>
                    <a:pt x="73" y="24"/>
                  </a:lnTo>
                  <a:lnTo>
                    <a:pt x="90" y="18"/>
                  </a:lnTo>
                  <a:lnTo>
                    <a:pt x="90" y="0"/>
                  </a:lnTo>
                  <a:lnTo>
                    <a:pt x="85" y="0"/>
                  </a:lnTo>
                  <a:lnTo>
                    <a:pt x="79" y="0"/>
                  </a:lnTo>
                  <a:lnTo>
                    <a:pt x="60" y="0"/>
                  </a:lnTo>
                  <a:lnTo>
                    <a:pt x="43" y="5"/>
                  </a:lnTo>
                  <a:lnTo>
                    <a:pt x="30" y="18"/>
                  </a:lnTo>
                  <a:lnTo>
                    <a:pt x="24" y="42"/>
                  </a:lnTo>
                  <a:lnTo>
                    <a:pt x="24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0" name="Freeform 906"/>
            <p:cNvSpPr>
              <a:spLocks noEditPoints="1"/>
            </p:cNvSpPr>
            <p:nvPr/>
          </p:nvSpPr>
          <p:spPr bwMode="auto">
            <a:xfrm>
              <a:off x="3231" y="2178"/>
              <a:ext cx="42" cy="60"/>
            </a:xfrm>
            <a:custGeom>
              <a:avLst/>
              <a:gdLst>
                <a:gd name="T0" fmla="*/ 10 w 127"/>
                <a:gd name="T1" fmla="*/ 24 h 181"/>
                <a:gd name="T2" fmla="*/ 10 w 127"/>
                <a:gd name="T3" fmla="*/ 14 h 181"/>
                <a:gd name="T4" fmla="*/ 12 w 127"/>
                <a:gd name="T5" fmla="*/ 10 h 181"/>
                <a:gd name="T6" fmla="*/ 16 w 127"/>
                <a:gd name="T7" fmla="*/ 8 h 181"/>
                <a:gd name="T8" fmla="*/ 20 w 127"/>
                <a:gd name="T9" fmla="*/ 6 h 181"/>
                <a:gd name="T10" fmla="*/ 24 w 127"/>
                <a:gd name="T11" fmla="*/ 8 h 181"/>
                <a:gd name="T12" fmla="*/ 28 w 127"/>
                <a:gd name="T13" fmla="*/ 10 h 181"/>
                <a:gd name="T14" fmla="*/ 30 w 127"/>
                <a:gd name="T15" fmla="*/ 14 h 181"/>
                <a:gd name="T16" fmla="*/ 32 w 127"/>
                <a:gd name="T17" fmla="*/ 24 h 181"/>
                <a:gd name="T18" fmla="*/ 10 w 127"/>
                <a:gd name="T19" fmla="*/ 24 h 181"/>
                <a:gd name="T20" fmla="*/ 42 w 127"/>
                <a:gd name="T21" fmla="*/ 32 h 181"/>
                <a:gd name="T22" fmla="*/ 42 w 127"/>
                <a:gd name="T23" fmla="*/ 26 h 181"/>
                <a:gd name="T24" fmla="*/ 40 w 127"/>
                <a:gd name="T25" fmla="*/ 14 h 181"/>
                <a:gd name="T26" fmla="*/ 36 w 127"/>
                <a:gd name="T27" fmla="*/ 6 h 181"/>
                <a:gd name="T28" fmla="*/ 30 w 127"/>
                <a:gd name="T29" fmla="*/ 2 h 181"/>
                <a:gd name="T30" fmla="*/ 20 w 127"/>
                <a:gd name="T31" fmla="*/ 0 h 181"/>
                <a:gd name="T32" fmla="*/ 14 w 127"/>
                <a:gd name="T33" fmla="*/ 0 h 181"/>
                <a:gd name="T34" fmla="*/ 10 w 127"/>
                <a:gd name="T35" fmla="*/ 2 h 181"/>
                <a:gd name="T36" fmla="*/ 6 w 127"/>
                <a:gd name="T37" fmla="*/ 4 h 181"/>
                <a:gd name="T38" fmla="*/ 2 w 127"/>
                <a:gd name="T39" fmla="*/ 8 h 181"/>
                <a:gd name="T40" fmla="*/ 2 w 127"/>
                <a:gd name="T41" fmla="*/ 12 h 181"/>
                <a:gd name="T42" fmla="*/ 0 w 127"/>
                <a:gd name="T43" fmla="*/ 18 h 181"/>
                <a:gd name="T44" fmla="*/ 0 w 127"/>
                <a:gd name="T45" fmla="*/ 24 h 181"/>
                <a:gd name="T46" fmla="*/ 0 w 127"/>
                <a:gd name="T47" fmla="*/ 30 h 181"/>
                <a:gd name="T48" fmla="*/ 2 w 127"/>
                <a:gd name="T49" fmla="*/ 46 h 181"/>
                <a:gd name="T50" fmla="*/ 6 w 127"/>
                <a:gd name="T51" fmla="*/ 54 h 181"/>
                <a:gd name="T52" fmla="*/ 12 w 127"/>
                <a:gd name="T53" fmla="*/ 58 h 181"/>
                <a:gd name="T54" fmla="*/ 20 w 127"/>
                <a:gd name="T55" fmla="*/ 60 h 181"/>
                <a:gd name="T56" fmla="*/ 28 w 127"/>
                <a:gd name="T57" fmla="*/ 58 h 181"/>
                <a:gd name="T58" fmla="*/ 36 w 127"/>
                <a:gd name="T59" fmla="*/ 54 h 181"/>
                <a:gd name="T60" fmla="*/ 40 w 127"/>
                <a:gd name="T61" fmla="*/ 48 h 181"/>
                <a:gd name="T62" fmla="*/ 42 w 127"/>
                <a:gd name="T63" fmla="*/ 40 h 181"/>
                <a:gd name="T64" fmla="*/ 30 w 127"/>
                <a:gd name="T65" fmla="*/ 40 h 181"/>
                <a:gd name="T66" fmla="*/ 30 w 127"/>
                <a:gd name="T67" fmla="*/ 44 h 181"/>
                <a:gd name="T68" fmla="*/ 28 w 127"/>
                <a:gd name="T69" fmla="*/ 48 h 181"/>
                <a:gd name="T70" fmla="*/ 24 w 127"/>
                <a:gd name="T71" fmla="*/ 50 h 181"/>
                <a:gd name="T72" fmla="*/ 20 w 127"/>
                <a:gd name="T73" fmla="*/ 52 h 181"/>
                <a:gd name="T74" fmla="*/ 16 w 127"/>
                <a:gd name="T75" fmla="*/ 50 h 181"/>
                <a:gd name="T76" fmla="*/ 12 w 127"/>
                <a:gd name="T77" fmla="*/ 48 h 181"/>
                <a:gd name="T78" fmla="*/ 10 w 127"/>
                <a:gd name="T79" fmla="*/ 42 h 181"/>
                <a:gd name="T80" fmla="*/ 10 w 127"/>
                <a:gd name="T81" fmla="*/ 32 h 181"/>
                <a:gd name="T82" fmla="*/ 42 w 127"/>
                <a:gd name="T83" fmla="*/ 32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7"/>
                <a:gd name="T127" fmla="*/ 0 h 181"/>
                <a:gd name="T128" fmla="*/ 127 w 12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7" h="181">
                  <a:moveTo>
                    <a:pt x="30" y="72"/>
                  </a:moveTo>
                  <a:lnTo>
                    <a:pt x="30" y="42"/>
                  </a:lnTo>
                  <a:lnTo>
                    <a:pt x="36" y="30"/>
                  </a:lnTo>
                  <a:lnTo>
                    <a:pt x="49" y="23"/>
                  </a:lnTo>
                  <a:lnTo>
                    <a:pt x="60" y="18"/>
                  </a:lnTo>
                  <a:lnTo>
                    <a:pt x="73" y="23"/>
                  </a:lnTo>
                  <a:lnTo>
                    <a:pt x="84" y="30"/>
                  </a:lnTo>
                  <a:lnTo>
                    <a:pt x="90" y="42"/>
                  </a:lnTo>
                  <a:lnTo>
                    <a:pt x="97" y="72"/>
                  </a:lnTo>
                  <a:lnTo>
                    <a:pt x="30" y="72"/>
                  </a:lnTo>
                  <a:close/>
                  <a:moveTo>
                    <a:pt x="127" y="96"/>
                  </a:moveTo>
                  <a:lnTo>
                    <a:pt x="127" y="78"/>
                  </a:lnTo>
                  <a:lnTo>
                    <a:pt x="120" y="42"/>
                  </a:lnTo>
                  <a:lnTo>
                    <a:pt x="109" y="18"/>
                  </a:lnTo>
                  <a:lnTo>
                    <a:pt x="90" y="6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6" y="23"/>
                  </a:lnTo>
                  <a:lnTo>
                    <a:pt x="6" y="36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6" y="138"/>
                  </a:lnTo>
                  <a:lnTo>
                    <a:pt x="18" y="162"/>
                  </a:lnTo>
                  <a:lnTo>
                    <a:pt x="36" y="175"/>
                  </a:lnTo>
                  <a:lnTo>
                    <a:pt x="60" y="181"/>
                  </a:lnTo>
                  <a:lnTo>
                    <a:pt x="84" y="175"/>
                  </a:lnTo>
                  <a:lnTo>
                    <a:pt x="109" y="162"/>
                  </a:lnTo>
                  <a:lnTo>
                    <a:pt x="120" y="145"/>
                  </a:lnTo>
                  <a:lnTo>
                    <a:pt x="127" y="121"/>
                  </a:lnTo>
                  <a:lnTo>
                    <a:pt x="90" y="121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3" y="151"/>
                  </a:lnTo>
                  <a:lnTo>
                    <a:pt x="60" y="156"/>
                  </a:lnTo>
                  <a:lnTo>
                    <a:pt x="49" y="151"/>
                  </a:lnTo>
                  <a:lnTo>
                    <a:pt x="36" y="145"/>
                  </a:lnTo>
                  <a:lnTo>
                    <a:pt x="30" y="126"/>
                  </a:lnTo>
                  <a:lnTo>
                    <a:pt x="30" y="96"/>
                  </a:lnTo>
                  <a:lnTo>
                    <a:pt x="12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1" name="Freeform 907"/>
            <p:cNvSpPr>
              <a:spLocks/>
            </p:cNvSpPr>
            <p:nvPr/>
          </p:nvSpPr>
          <p:spPr bwMode="auto">
            <a:xfrm>
              <a:off x="3289" y="2178"/>
              <a:ext cx="26" cy="58"/>
            </a:xfrm>
            <a:custGeom>
              <a:avLst/>
              <a:gdLst>
                <a:gd name="T0" fmla="*/ 8 w 78"/>
                <a:gd name="T1" fmla="*/ 0 h 175"/>
                <a:gd name="T2" fmla="*/ 0 w 78"/>
                <a:gd name="T3" fmla="*/ 0 h 175"/>
                <a:gd name="T4" fmla="*/ 0 w 78"/>
                <a:gd name="T5" fmla="*/ 58 h 175"/>
                <a:gd name="T6" fmla="*/ 8 w 78"/>
                <a:gd name="T7" fmla="*/ 58 h 175"/>
                <a:gd name="T8" fmla="*/ 8 w 78"/>
                <a:gd name="T9" fmla="*/ 24 h 175"/>
                <a:gd name="T10" fmla="*/ 10 w 78"/>
                <a:gd name="T11" fmla="*/ 18 h 175"/>
                <a:gd name="T12" fmla="*/ 12 w 78"/>
                <a:gd name="T13" fmla="*/ 12 h 175"/>
                <a:gd name="T14" fmla="*/ 16 w 78"/>
                <a:gd name="T15" fmla="*/ 10 h 175"/>
                <a:gd name="T16" fmla="*/ 22 w 78"/>
                <a:gd name="T17" fmla="*/ 8 h 175"/>
                <a:gd name="T18" fmla="*/ 24 w 78"/>
                <a:gd name="T19" fmla="*/ 8 h 175"/>
                <a:gd name="T20" fmla="*/ 26 w 78"/>
                <a:gd name="T21" fmla="*/ 8 h 175"/>
                <a:gd name="T22" fmla="*/ 26 w 78"/>
                <a:gd name="T23" fmla="*/ 0 h 175"/>
                <a:gd name="T24" fmla="*/ 20 w 78"/>
                <a:gd name="T25" fmla="*/ 0 h 175"/>
                <a:gd name="T26" fmla="*/ 16 w 78"/>
                <a:gd name="T27" fmla="*/ 0 h 175"/>
                <a:gd name="T28" fmla="*/ 12 w 78"/>
                <a:gd name="T29" fmla="*/ 4 h 175"/>
                <a:gd name="T30" fmla="*/ 10 w 78"/>
                <a:gd name="T31" fmla="*/ 8 h 175"/>
                <a:gd name="T32" fmla="*/ 8 w 78"/>
                <a:gd name="T33" fmla="*/ 8 h 175"/>
                <a:gd name="T34" fmla="*/ 8 w 78"/>
                <a:gd name="T35" fmla="*/ 0 h 1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8"/>
                <a:gd name="T55" fmla="*/ 0 h 175"/>
                <a:gd name="T56" fmla="*/ 78 w 78"/>
                <a:gd name="T57" fmla="*/ 175 h 1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8" h="175">
                  <a:moveTo>
                    <a:pt x="24" y="0"/>
                  </a:moveTo>
                  <a:lnTo>
                    <a:pt x="0" y="0"/>
                  </a:lnTo>
                  <a:lnTo>
                    <a:pt x="0" y="175"/>
                  </a:lnTo>
                  <a:lnTo>
                    <a:pt x="24" y="175"/>
                  </a:lnTo>
                  <a:lnTo>
                    <a:pt x="24" y="72"/>
                  </a:lnTo>
                  <a:lnTo>
                    <a:pt x="30" y="53"/>
                  </a:lnTo>
                  <a:lnTo>
                    <a:pt x="37" y="36"/>
                  </a:lnTo>
                  <a:lnTo>
                    <a:pt x="48" y="30"/>
                  </a:lnTo>
                  <a:lnTo>
                    <a:pt x="67" y="23"/>
                  </a:lnTo>
                  <a:lnTo>
                    <a:pt x="73" y="23"/>
                  </a:lnTo>
                  <a:lnTo>
                    <a:pt x="78" y="23"/>
                  </a:lnTo>
                  <a:lnTo>
                    <a:pt x="78" y="0"/>
                  </a:lnTo>
                  <a:lnTo>
                    <a:pt x="60" y="0"/>
                  </a:lnTo>
                  <a:lnTo>
                    <a:pt x="48" y="0"/>
                  </a:lnTo>
                  <a:lnTo>
                    <a:pt x="37" y="12"/>
                  </a:lnTo>
                  <a:lnTo>
                    <a:pt x="30" y="23"/>
                  </a:lnTo>
                  <a:lnTo>
                    <a:pt x="24" y="23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2" name="Freeform 908"/>
            <p:cNvSpPr>
              <a:spLocks noEditPoints="1"/>
            </p:cNvSpPr>
            <p:nvPr/>
          </p:nvSpPr>
          <p:spPr bwMode="auto">
            <a:xfrm>
              <a:off x="3326" y="2178"/>
              <a:ext cx="42" cy="60"/>
            </a:xfrm>
            <a:custGeom>
              <a:avLst/>
              <a:gdLst>
                <a:gd name="T0" fmla="*/ 10 w 126"/>
                <a:gd name="T1" fmla="*/ 24 h 181"/>
                <a:gd name="T2" fmla="*/ 12 w 126"/>
                <a:gd name="T3" fmla="*/ 14 h 181"/>
                <a:gd name="T4" fmla="*/ 14 w 126"/>
                <a:gd name="T5" fmla="*/ 10 h 181"/>
                <a:gd name="T6" fmla="*/ 18 w 126"/>
                <a:gd name="T7" fmla="*/ 8 h 181"/>
                <a:gd name="T8" fmla="*/ 22 w 126"/>
                <a:gd name="T9" fmla="*/ 6 h 181"/>
                <a:gd name="T10" fmla="*/ 26 w 126"/>
                <a:gd name="T11" fmla="*/ 8 h 181"/>
                <a:gd name="T12" fmla="*/ 30 w 126"/>
                <a:gd name="T13" fmla="*/ 10 h 181"/>
                <a:gd name="T14" fmla="*/ 32 w 126"/>
                <a:gd name="T15" fmla="*/ 14 h 181"/>
                <a:gd name="T16" fmla="*/ 32 w 126"/>
                <a:gd name="T17" fmla="*/ 24 h 181"/>
                <a:gd name="T18" fmla="*/ 10 w 126"/>
                <a:gd name="T19" fmla="*/ 24 h 181"/>
                <a:gd name="T20" fmla="*/ 42 w 126"/>
                <a:gd name="T21" fmla="*/ 32 h 181"/>
                <a:gd name="T22" fmla="*/ 42 w 126"/>
                <a:gd name="T23" fmla="*/ 26 h 181"/>
                <a:gd name="T24" fmla="*/ 40 w 126"/>
                <a:gd name="T25" fmla="*/ 14 h 181"/>
                <a:gd name="T26" fmla="*/ 38 w 126"/>
                <a:gd name="T27" fmla="*/ 6 h 181"/>
                <a:gd name="T28" fmla="*/ 32 w 126"/>
                <a:gd name="T29" fmla="*/ 2 h 181"/>
                <a:gd name="T30" fmla="*/ 22 w 126"/>
                <a:gd name="T31" fmla="*/ 0 h 181"/>
                <a:gd name="T32" fmla="*/ 16 w 126"/>
                <a:gd name="T33" fmla="*/ 0 h 181"/>
                <a:gd name="T34" fmla="*/ 10 w 126"/>
                <a:gd name="T35" fmla="*/ 2 h 181"/>
                <a:gd name="T36" fmla="*/ 6 w 126"/>
                <a:gd name="T37" fmla="*/ 4 h 181"/>
                <a:gd name="T38" fmla="*/ 2 w 126"/>
                <a:gd name="T39" fmla="*/ 8 h 181"/>
                <a:gd name="T40" fmla="*/ 2 w 126"/>
                <a:gd name="T41" fmla="*/ 12 h 181"/>
                <a:gd name="T42" fmla="*/ 0 w 126"/>
                <a:gd name="T43" fmla="*/ 18 h 181"/>
                <a:gd name="T44" fmla="*/ 0 w 126"/>
                <a:gd name="T45" fmla="*/ 24 h 181"/>
                <a:gd name="T46" fmla="*/ 0 w 126"/>
                <a:gd name="T47" fmla="*/ 30 h 181"/>
                <a:gd name="T48" fmla="*/ 2 w 126"/>
                <a:gd name="T49" fmla="*/ 46 h 181"/>
                <a:gd name="T50" fmla="*/ 6 w 126"/>
                <a:gd name="T51" fmla="*/ 54 h 181"/>
                <a:gd name="T52" fmla="*/ 14 w 126"/>
                <a:gd name="T53" fmla="*/ 58 h 181"/>
                <a:gd name="T54" fmla="*/ 22 w 126"/>
                <a:gd name="T55" fmla="*/ 60 h 181"/>
                <a:gd name="T56" fmla="*/ 30 w 126"/>
                <a:gd name="T57" fmla="*/ 58 h 181"/>
                <a:gd name="T58" fmla="*/ 36 w 126"/>
                <a:gd name="T59" fmla="*/ 54 h 181"/>
                <a:gd name="T60" fmla="*/ 40 w 126"/>
                <a:gd name="T61" fmla="*/ 48 h 181"/>
                <a:gd name="T62" fmla="*/ 42 w 126"/>
                <a:gd name="T63" fmla="*/ 40 h 181"/>
                <a:gd name="T64" fmla="*/ 32 w 126"/>
                <a:gd name="T65" fmla="*/ 40 h 181"/>
                <a:gd name="T66" fmla="*/ 30 w 126"/>
                <a:gd name="T67" fmla="*/ 44 h 181"/>
                <a:gd name="T68" fmla="*/ 28 w 126"/>
                <a:gd name="T69" fmla="*/ 48 h 181"/>
                <a:gd name="T70" fmla="*/ 26 w 126"/>
                <a:gd name="T71" fmla="*/ 50 h 181"/>
                <a:gd name="T72" fmla="*/ 22 w 126"/>
                <a:gd name="T73" fmla="*/ 52 h 181"/>
                <a:gd name="T74" fmla="*/ 16 w 126"/>
                <a:gd name="T75" fmla="*/ 50 h 181"/>
                <a:gd name="T76" fmla="*/ 14 w 126"/>
                <a:gd name="T77" fmla="*/ 48 h 181"/>
                <a:gd name="T78" fmla="*/ 12 w 126"/>
                <a:gd name="T79" fmla="*/ 42 h 181"/>
                <a:gd name="T80" fmla="*/ 10 w 126"/>
                <a:gd name="T81" fmla="*/ 32 h 181"/>
                <a:gd name="T82" fmla="*/ 42 w 126"/>
                <a:gd name="T83" fmla="*/ 32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2"/>
                  </a:moveTo>
                  <a:lnTo>
                    <a:pt x="35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8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0" y="42"/>
                  </a:lnTo>
                  <a:lnTo>
                    <a:pt x="114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5" y="23"/>
                  </a:lnTo>
                  <a:lnTo>
                    <a:pt x="5" y="36"/>
                  </a:lnTo>
                  <a:lnTo>
                    <a:pt x="0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18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08" y="162"/>
                  </a:lnTo>
                  <a:lnTo>
                    <a:pt x="120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1"/>
                  </a:lnTo>
                  <a:lnTo>
                    <a:pt x="66" y="156"/>
                  </a:lnTo>
                  <a:lnTo>
                    <a:pt x="48" y="151"/>
                  </a:lnTo>
                  <a:lnTo>
                    <a:pt x="41" y="145"/>
                  </a:lnTo>
                  <a:lnTo>
                    <a:pt x="35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3" name="Freeform 909"/>
            <p:cNvSpPr>
              <a:spLocks/>
            </p:cNvSpPr>
            <p:nvPr/>
          </p:nvSpPr>
          <p:spPr bwMode="auto">
            <a:xfrm>
              <a:off x="3382" y="2178"/>
              <a:ext cx="42" cy="58"/>
            </a:xfrm>
            <a:custGeom>
              <a:avLst/>
              <a:gdLst>
                <a:gd name="T0" fmla="*/ 42 w 126"/>
                <a:gd name="T1" fmla="*/ 58 h 175"/>
                <a:gd name="T2" fmla="*/ 42 w 126"/>
                <a:gd name="T3" fmla="*/ 18 h 175"/>
                <a:gd name="T4" fmla="*/ 42 w 126"/>
                <a:gd name="T5" fmla="*/ 10 h 175"/>
                <a:gd name="T6" fmla="*/ 40 w 126"/>
                <a:gd name="T7" fmla="*/ 4 h 175"/>
                <a:gd name="T8" fmla="*/ 34 w 126"/>
                <a:gd name="T9" fmla="*/ 0 h 175"/>
                <a:gd name="T10" fmla="*/ 28 w 126"/>
                <a:gd name="T11" fmla="*/ 0 h 175"/>
                <a:gd name="T12" fmla="*/ 22 w 126"/>
                <a:gd name="T13" fmla="*/ 0 h 175"/>
                <a:gd name="T14" fmla="*/ 18 w 126"/>
                <a:gd name="T15" fmla="*/ 2 h 175"/>
                <a:gd name="T16" fmla="*/ 14 w 126"/>
                <a:gd name="T17" fmla="*/ 4 h 175"/>
                <a:gd name="T18" fmla="*/ 12 w 126"/>
                <a:gd name="T19" fmla="*/ 8 h 175"/>
                <a:gd name="T20" fmla="*/ 10 w 126"/>
                <a:gd name="T21" fmla="*/ 8 h 175"/>
                <a:gd name="T22" fmla="*/ 10 w 126"/>
                <a:gd name="T23" fmla="*/ 0 h 175"/>
                <a:gd name="T24" fmla="*/ 0 w 126"/>
                <a:gd name="T25" fmla="*/ 0 h 175"/>
                <a:gd name="T26" fmla="*/ 2 w 126"/>
                <a:gd name="T27" fmla="*/ 4 h 175"/>
                <a:gd name="T28" fmla="*/ 2 w 126"/>
                <a:gd name="T29" fmla="*/ 6 h 175"/>
                <a:gd name="T30" fmla="*/ 2 w 126"/>
                <a:gd name="T31" fmla="*/ 10 h 175"/>
                <a:gd name="T32" fmla="*/ 2 w 126"/>
                <a:gd name="T33" fmla="*/ 12 h 175"/>
                <a:gd name="T34" fmla="*/ 2 w 126"/>
                <a:gd name="T35" fmla="*/ 58 h 175"/>
                <a:gd name="T36" fmla="*/ 10 w 126"/>
                <a:gd name="T37" fmla="*/ 58 h 175"/>
                <a:gd name="T38" fmla="*/ 10 w 126"/>
                <a:gd name="T39" fmla="*/ 24 h 175"/>
                <a:gd name="T40" fmla="*/ 10 w 126"/>
                <a:gd name="T41" fmla="*/ 18 h 175"/>
                <a:gd name="T42" fmla="*/ 12 w 126"/>
                <a:gd name="T43" fmla="*/ 12 h 175"/>
                <a:gd name="T44" fmla="*/ 18 w 126"/>
                <a:gd name="T45" fmla="*/ 8 h 175"/>
                <a:gd name="T46" fmla="*/ 24 w 126"/>
                <a:gd name="T47" fmla="*/ 6 h 175"/>
                <a:gd name="T48" fmla="*/ 28 w 126"/>
                <a:gd name="T49" fmla="*/ 8 h 175"/>
                <a:gd name="T50" fmla="*/ 30 w 126"/>
                <a:gd name="T51" fmla="*/ 10 h 175"/>
                <a:gd name="T52" fmla="*/ 32 w 126"/>
                <a:gd name="T53" fmla="*/ 14 h 175"/>
                <a:gd name="T54" fmla="*/ 32 w 126"/>
                <a:gd name="T55" fmla="*/ 18 h 175"/>
                <a:gd name="T56" fmla="*/ 32 w 126"/>
                <a:gd name="T57" fmla="*/ 58 h 175"/>
                <a:gd name="T58" fmla="*/ 42 w 126"/>
                <a:gd name="T59" fmla="*/ 58 h 17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26"/>
                <a:gd name="T91" fmla="*/ 0 h 175"/>
                <a:gd name="T92" fmla="*/ 126 w 126"/>
                <a:gd name="T93" fmla="*/ 175 h 17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26" h="175">
                  <a:moveTo>
                    <a:pt x="126" y="175"/>
                  </a:moveTo>
                  <a:lnTo>
                    <a:pt x="126" y="53"/>
                  </a:lnTo>
                  <a:lnTo>
                    <a:pt x="126" y="30"/>
                  </a:lnTo>
                  <a:lnTo>
                    <a:pt x="120" y="12"/>
                  </a:lnTo>
                  <a:lnTo>
                    <a:pt x="101" y="0"/>
                  </a:lnTo>
                  <a:lnTo>
                    <a:pt x="84" y="0"/>
                  </a:lnTo>
                  <a:lnTo>
                    <a:pt x="66" y="0"/>
                  </a:lnTo>
                  <a:lnTo>
                    <a:pt x="54" y="6"/>
                  </a:lnTo>
                  <a:lnTo>
                    <a:pt x="41" y="12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30" y="0"/>
                  </a:lnTo>
                  <a:lnTo>
                    <a:pt x="0" y="0"/>
                  </a:lnTo>
                  <a:lnTo>
                    <a:pt x="5" y="12"/>
                  </a:lnTo>
                  <a:lnTo>
                    <a:pt x="5" y="18"/>
                  </a:lnTo>
                  <a:lnTo>
                    <a:pt x="5" y="30"/>
                  </a:lnTo>
                  <a:lnTo>
                    <a:pt x="5" y="36"/>
                  </a:lnTo>
                  <a:lnTo>
                    <a:pt x="5" y="175"/>
                  </a:lnTo>
                  <a:lnTo>
                    <a:pt x="30" y="175"/>
                  </a:lnTo>
                  <a:lnTo>
                    <a:pt x="30" y="72"/>
                  </a:lnTo>
                  <a:lnTo>
                    <a:pt x="30" y="53"/>
                  </a:lnTo>
                  <a:lnTo>
                    <a:pt x="36" y="36"/>
                  </a:lnTo>
                  <a:lnTo>
                    <a:pt x="54" y="23"/>
                  </a:lnTo>
                  <a:lnTo>
                    <a:pt x="71" y="18"/>
                  </a:lnTo>
                  <a:lnTo>
                    <a:pt x="84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96" y="53"/>
                  </a:lnTo>
                  <a:lnTo>
                    <a:pt x="96" y="175"/>
                  </a:lnTo>
                  <a:lnTo>
                    <a:pt x="126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4" name="Freeform 910"/>
            <p:cNvSpPr>
              <a:spLocks/>
            </p:cNvSpPr>
            <p:nvPr/>
          </p:nvSpPr>
          <p:spPr bwMode="auto">
            <a:xfrm>
              <a:off x="3440" y="2178"/>
              <a:ext cx="40" cy="60"/>
            </a:xfrm>
            <a:custGeom>
              <a:avLst/>
              <a:gdLst>
                <a:gd name="T0" fmla="*/ 40 w 120"/>
                <a:gd name="T1" fmla="*/ 18 h 181"/>
                <a:gd name="T2" fmla="*/ 40 w 120"/>
                <a:gd name="T3" fmla="*/ 10 h 181"/>
                <a:gd name="T4" fmla="*/ 36 w 120"/>
                <a:gd name="T5" fmla="*/ 4 h 181"/>
                <a:gd name="T6" fmla="*/ 30 w 120"/>
                <a:gd name="T7" fmla="*/ 0 h 181"/>
                <a:gd name="T8" fmla="*/ 24 w 120"/>
                <a:gd name="T9" fmla="*/ 0 h 181"/>
                <a:gd name="T10" fmla="*/ 16 w 120"/>
                <a:gd name="T11" fmla="*/ 0 h 181"/>
                <a:gd name="T12" fmla="*/ 10 w 120"/>
                <a:gd name="T13" fmla="*/ 2 h 181"/>
                <a:gd name="T14" fmla="*/ 6 w 120"/>
                <a:gd name="T15" fmla="*/ 4 h 181"/>
                <a:gd name="T16" fmla="*/ 4 w 120"/>
                <a:gd name="T17" fmla="*/ 8 h 181"/>
                <a:gd name="T18" fmla="*/ 2 w 120"/>
                <a:gd name="T19" fmla="*/ 12 h 181"/>
                <a:gd name="T20" fmla="*/ 2 w 120"/>
                <a:gd name="T21" fmla="*/ 18 h 181"/>
                <a:gd name="T22" fmla="*/ 0 w 120"/>
                <a:gd name="T23" fmla="*/ 24 h 181"/>
                <a:gd name="T24" fmla="*/ 0 w 120"/>
                <a:gd name="T25" fmla="*/ 30 h 181"/>
                <a:gd name="T26" fmla="*/ 2 w 120"/>
                <a:gd name="T27" fmla="*/ 46 h 181"/>
                <a:gd name="T28" fmla="*/ 8 w 120"/>
                <a:gd name="T29" fmla="*/ 54 h 181"/>
                <a:gd name="T30" fmla="*/ 14 w 120"/>
                <a:gd name="T31" fmla="*/ 58 h 181"/>
                <a:gd name="T32" fmla="*/ 24 w 120"/>
                <a:gd name="T33" fmla="*/ 60 h 181"/>
                <a:gd name="T34" fmla="*/ 28 w 120"/>
                <a:gd name="T35" fmla="*/ 58 h 181"/>
                <a:gd name="T36" fmla="*/ 34 w 120"/>
                <a:gd name="T37" fmla="*/ 54 h 181"/>
                <a:gd name="T38" fmla="*/ 40 w 120"/>
                <a:gd name="T39" fmla="*/ 48 h 181"/>
                <a:gd name="T40" fmla="*/ 40 w 120"/>
                <a:gd name="T41" fmla="*/ 38 h 181"/>
                <a:gd name="T42" fmla="*/ 32 w 120"/>
                <a:gd name="T43" fmla="*/ 38 h 181"/>
                <a:gd name="T44" fmla="*/ 30 w 120"/>
                <a:gd name="T45" fmla="*/ 44 h 181"/>
                <a:gd name="T46" fmla="*/ 28 w 120"/>
                <a:gd name="T47" fmla="*/ 48 h 181"/>
                <a:gd name="T48" fmla="*/ 26 w 120"/>
                <a:gd name="T49" fmla="*/ 50 h 181"/>
                <a:gd name="T50" fmla="*/ 24 w 120"/>
                <a:gd name="T51" fmla="*/ 52 h 181"/>
                <a:gd name="T52" fmla="*/ 16 w 120"/>
                <a:gd name="T53" fmla="*/ 50 h 181"/>
                <a:gd name="T54" fmla="*/ 12 w 120"/>
                <a:gd name="T55" fmla="*/ 46 h 181"/>
                <a:gd name="T56" fmla="*/ 10 w 120"/>
                <a:gd name="T57" fmla="*/ 36 h 181"/>
                <a:gd name="T58" fmla="*/ 10 w 120"/>
                <a:gd name="T59" fmla="*/ 26 h 181"/>
                <a:gd name="T60" fmla="*/ 12 w 120"/>
                <a:gd name="T61" fmla="*/ 16 h 181"/>
                <a:gd name="T62" fmla="*/ 14 w 120"/>
                <a:gd name="T63" fmla="*/ 10 h 181"/>
                <a:gd name="T64" fmla="*/ 18 w 120"/>
                <a:gd name="T65" fmla="*/ 8 h 181"/>
                <a:gd name="T66" fmla="*/ 24 w 120"/>
                <a:gd name="T67" fmla="*/ 6 h 181"/>
                <a:gd name="T68" fmla="*/ 26 w 120"/>
                <a:gd name="T69" fmla="*/ 8 h 181"/>
                <a:gd name="T70" fmla="*/ 28 w 120"/>
                <a:gd name="T71" fmla="*/ 10 h 181"/>
                <a:gd name="T72" fmla="*/ 30 w 120"/>
                <a:gd name="T73" fmla="*/ 12 h 181"/>
                <a:gd name="T74" fmla="*/ 30 w 120"/>
                <a:gd name="T75" fmla="*/ 18 h 181"/>
                <a:gd name="T76" fmla="*/ 40 w 120"/>
                <a:gd name="T77" fmla="*/ 18 h 1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0"/>
                <a:gd name="T118" fmla="*/ 0 h 181"/>
                <a:gd name="T119" fmla="*/ 120 w 120"/>
                <a:gd name="T120" fmla="*/ 181 h 18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0" h="181">
                  <a:moveTo>
                    <a:pt x="120" y="53"/>
                  </a:moveTo>
                  <a:lnTo>
                    <a:pt x="120" y="30"/>
                  </a:lnTo>
                  <a:lnTo>
                    <a:pt x="108" y="12"/>
                  </a:lnTo>
                  <a:lnTo>
                    <a:pt x="90" y="0"/>
                  </a:lnTo>
                  <a:lnTo>
                    <a:pt x="71" y="0"/>
                  </a:lnTo>
                  <a:lnTo>
                    <a:pt x="48" y="0"/>
                  </a:lnTo>
                  <a:lnTo>
                    <a:pt x="30" y="6"/>
                  </a:lnTo>
                  <a:lnTo>
                    <a:pt x="18" y="12"/>
                  </a:lnTo>
                  <a:lnTo>
                    <a:pt x="11" y="23"/>
                  </a:lnTo>
                  <a:lnTo>
                    <a:pt x="5" y="36"/>
                  </a:lnTo>
                  <a:lnTo>
                    <a:pt x="5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24" y="162"/>
                  </a:lnTo>
                  <a:lnTo>
                    <a:pt x="41" y="175"/>
                  </a:lnTo>
                  <a:lnTo>
                    <a:pt x="71" y="181"/>
                  </a:lnTo>
                  <a:lnTo>
                    <a:pt x="84" y="175"/>
                  </a:lnTo>
                  <a:lnTo>
                    <a:pt x="101" y="162"/>
                  </a:lnTo>
                  <a:lnTo>
                    <a:pt x="120" y="145"/>
                  </a:lnTo>
                  <a:lnTo>
                    <a:pt x="120" y="115"/>
                  </a:lnTo>
                  <a:lnTo>
                    <a:pt x="96" y="115"/>
                  </a:lnTo>
                  <a:lnTo>
                    <a:pt x="90" y="132"/>
                  </a:lnTo>
                  <a:lnTo>
                    <a:pt x="84" y="145"/>
                  </a:lnTo>
                  <a:lnTo>
                    <a:pt x="78" y="151"/>
                  </a:lnTo>
                  <a:lnTo>
                    <a:pt x="71" y="156"/>
                  </a:lnTo>
                  <a:lnTo>
                    <a:pt x="48" y="151"/>
                  </a:lnTo>
                  <a:lnTo>
                    <a:pt x="35" y="138"/>
                  </a:lnTo>
                  <a:lnTo>
                    <a:pt x="30" y="108"/>
                  </a:lnTo>
                  <a:lnTo>
                    <a:pt x="30" y="78"/>
                  </a:lnTo>
                  <a:lnTo>
                    <a:pt x="35" y="48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71" y="18"/>
                  </a:lnTo>
                  <a:lnTo>
                    <a:pt x="78" y="23"/>
                  </a:lnTo>
                  <a:lnTo>
                    <a:pt x="84" y="30"/>
                  </a:lnTo>
                  <a:lnTo>
                    <a:pt x="90" y="36"/>
                  </a:lnTo>
                  <a:lnTo>
                    <a:pt x="90" y="53"/>
                  </a:lnTo>
                  <a:lnTo>
                    <a:pt x="120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Freeform 911"/>
            <p:cNvSpPr>
              <a:spLocks noEditPoints="1"/>
            </p:cNvSpPr>
            <p:nvPr/>
          </p:nvSpPr>
          <p:spPr bwMode="auto">
            <a:xfrm>
              <a:off x="3497" y="2178"/>
              <a:ext cx="42" cy="60"/>
            </a:xfrm>
            <a:custGeom>
              <a:avLst/>
              <a:gdLst>
                <a:gd name="T0" fmla="*/ 10 w 126"/>
                <a:gd name="T1" fmla="*/ 24 h 181"/>
                <a:gd name="T2" fmla="*/ 12 w 126"/>
                <a:gd name="T3" fmla="*/ 14 h 181"/>
                <a:gd name="T4" fmla="*/ 14 w 126"/>
                <a:gd name="T5" fmla="*/ 10 h 181"/>
                <a:gd name="T6" fmla="*/ 18 w 126"/>
                <a:gd name="T7" fmla="*/ 8 h 181"/>
                <a:gd name="T8" fmla="*/ 22 w 126"/>
                <a:gd name="T9" fmla="*/ 6 h 181"/>
                <a:gd name="T10" fmla="*/ 26 w 126"/>
                <a:gd name="T11" fmla="*/ 8 h 181"/>
                <a:gd name="T12" fmla="*/ 30 w 126"/>
                <a:gd name="T13" fmla="*/ 10 h 181"/>
                <a:gd name="T14" fmla="*/ 32 w 126"/>
                <a:gd name="T15" fmla="*/ 14 h 181"/>
                <a:gd name="T16" fmla="*/ 34 w 126"/>
                <a:gd name="T17" fmla="*/ 24 h 181"/>
                <a:gd name="T18" fmla="*/ 10 w 126"/>
                <a:gd name="T19" fmla="*/ 24 h 181"/>
                <a:gd name="T20" fmla="*/ 42 w 126"/>
                <a:gd name="T21" fmla="*/ 32 h 181"/>
                <a:gd name="T22" fmla="*/ 42 w 126"/>
                <a:gd name="T23" fmla="*/ 26 h 181"/>
                <a:gd name="T24" fmla="*/ 42 w 126"/>
                <a:gd name="T25" fmla="*/ 14 h 181"/>
                <a:gd name="T26" fmla="*/ 38 w 126"/>
                <a:gd name="T27" fmla="*/ 6 h 181"/>
                <a:gd name="T28" fmla="*/ 32 w 126"/>
                <a:gd name="T29" fmla="*/ 2 h 181"/>
                <a:gd name="T30" fmla="*/ 22 w 126"/>
                <a:gd name="T31" fmla="*/ 0 h 181"/>
                <a:gd name="T32" fmla="*/ 16 w 126"/>
                <a:gd name="T33" fmla="*/ 0 h 181"/>
                <a:gd name="T34" fmla="*/ 10 w 126"/>
                <a:gd name="T35" fmla="*/ 2 h 181"/>
                <a:gd name="T36" fmla="*/ 6 w 126"/>
                <a:gd name="T37" fmla="*/ 4 h 181"/>
                <a:gd name="T38" fmla="*/ 4 w 126"/>
                <a:gd name="T39" fmla="*/ 8 h 181"/>
                <a:gd name="T40" fmla="*/ 2 w 126"/>
                <a:gd name="T41" fmla="*/ 12 h 181"/>
                <a:gd name="T42" fmla="*/ 2 w 126"/>
                <a:gd name="T43" fmla="*/ 18 h 181"/>
                <a:gd name="T44" fmla="*/ 0 w 126"/>
                <a:gd name="T45" fmla="*/ 24 h 181"/>
                <a:gd name="T46" fmla="*/ 0 w 126"/>
                <a:gd name="T47" fmla="*/ 30 h 181"/>
                <a:gd name="T48" fmla="*/ 2 w 126"/>
                <a:gd name="T49" fmla="*/ 46 h 181"/>
                <a:gd name="T50" fmla="*/ 6 w 126"/>
                <a:gd name="T51" fmla="*/ 54 h 181"/>
                <a:gd name="T52" fmla="*/ 14 w 126"/>
                <a:gd name="T53" fmla="*/ 58 h 181"/>
                <a:gd name="T54" fmla="*/ 22 w 126"/>
                <a:gd name="T55" fmla="*/ 60 h 181"/>
                <a:gd name="T56" fmla="*/ 30 w 126"/>
                <a:gd name="T57" fmla="*/ 58 h 181"/>
                <a:gd name="T58" fmla="*/ 38 w 126"/>
                <a:gd name="T59" fmla="*/ 54 h 181"/>
                <a:gd name="T60" fmla="*/ 42 w 126"/>
                <a:gd name="T61" fmla="*/ 48 h 181"/>
                <a:gd name="T62" fmla="*/ 42 w 126"/>
                <a:gd name="T63" fmla="*/ 40 h 181"/>
                <a:gd name="T64" fmla="*/ 32 w 126"/>
                <a:gd name="T65" fmla="*/ 40 h 181"/>
                <a:gd name="T66" fmla="*/ 32 w 126"/>
                <a:gd name="T67" fmla="*/ 44 h 181"/>
                <a:gd name="T68" fmla="*/ 28 w 126"/>
                <a:gd name="T69" fmla="*/ 48 h 181"/>
                <a:gd name="T70" fmla="*/ 26 w 126"/>
                <a:gd name="T71" fmla="*/ 50 h 181"/>
                <a:gd name="T72" fmla="*/ 22 w 126"/>
                <a:gd name="T73" fmla="*/ 52 h 181"/>
                <a:gd name="T74" fmla="*/ 16 w 126"/>
                <a:gd name="T75" fmla="*/ 50 h 181"/>
                <a:gd name="T76" fmla="*/ 14 w 126"/>
                <a:gd name="T77" fmla="*/ 48 h 181"/>
                <a:gd name="T78" fmla="*/ 12 w 126"/>
                <a:gd name="T79" fmla="*/ 42 h 181"/>
                <a:gd name="T80" fmla="*/ 10 w 126"/>
                <a:gd name="T81" fmla="*/ 32 h 181"/>
                <a:gd name="T82" fmla="*/ 42 w 126"/>
                <a:gd name="T83" fmla="*/ 32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6"/>
                <a:gd name="T127" fmla="*/ 0 h 181"/>
                <a:gd name="T128" fmla="*/ 126 w 126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6" h="181">
                  <a:moveTo>
                    <a:pt x="30" y="72"/>
                  </a:moveTo>
                  <a:lnTo>
                    <a:pt x="36" y="42"/>
                  </a:lnTo>
                  <a:lnTo>
                    <a:pt x="41" y="30"/>
                  </a:lnTo>
                  <a:lnTo>
                    <a:pt x="54" y="23"/>
                  </a:lnTo>
                  <a:lnTo>
                    <a:pt x="66" y="18"/>
                  </a:lnTo>
                  <a:lnTo>
                    <a:pt x="77" y="23"/>
                  </a:lnTo>
                  <a:lnTo>
                    <a:pt x="90" y="30"/>
                  </a:lnTo>
                  <a:lnTo>
                    <a:pt x="96" y="42"/>
                  </a:lnTo>
                  <a:lnTo>
                    <a:pt x="101" y="72"/>
                  </a:lnTo>
                  <a:lnTo>
                    <a:pt x="30" y="72"/>
                  </a:lnTo>
                  <a:close/>
                  <a:moveTo>
                    <a:pt x="126" y="96"/>
                  </a:moveTo>
                  <a:lnTo>
                    <a:pt x="126" y="78"/>
                  </a:lnTo>
                  <a:lnTo>
                    <a:pt x="126" y="42"/>
                  </a:lnTo>
                  <a:lnTo>
                    <a:pt x="114" y="18"/>
                  </a:lnTo>
                  <a:lnTo>
                    <a:pt x="96" y="6"/>
                  </a:lnTo>
                  <a:lnTo>
                    <a:pt x="66" y="0"/>
                  </a:lnTo>
                  <a:lnTo>
                    <a:pt x="47" y="0"/>
                  </a:lnTo>
                  <a:lnTo>
                    <a:pt x="30" y="6"/>
                  </a:lnTo>
                  <a:lnTo>
                    <a:pt x="17" y="12"/>
                  </a:lnTo>
                  <a:lnTo>
                    <a:pt x="11" y="23"/>
                  </a:lnTo>
                  <a:lnTo>
                    <a:pt x="5" y="36"/>
                  </a:lnTo>
                  <a:lnTo>
                    <a:pt x="5" y="53"/>
                  </a:lnTo>
                  <a:lnTo>
                    <a:pt x="0" y="72"/>
                  </a:lnTo>
                  <a:lnTo>
                    <a:pt x="0" y="91"/>
                  </a:lnTo>
                  <a:lnTo>
                    <a:pt x="5" y="138"/>
                  </a:lnTo>
                  <a:lnTo>
                    <a:pt x="17" y="162"/>
                  </a:lnTo>
                  <a:lnTo>
                    <a:pt x="41" y="175"/>
                  </a:lnTo>
                  <a:lnTo>
                    <a:pt x="66" y="181"/>
                  </a:lnTo>
                  <a:lnTo>
                    <a:pt x="90" y="175"/>
                  </a:lnTo>
                  <a:lnTo>
                    <a:pt x="114" y="162"/>
                  </a:lnTo>
                  <a:lnTo>
                    <a:pt x="126" y="145"/>
                  </a:lnTo>
                  <a:lnTo>
                    <a:pt x="126" y="121"/>
                  </a:lnTo>
                  <a:lnTo>
                    <a:pt x="96" y="121"/>
                  </a:lnTo>
                  <a:lnTo>
                    <a:pt x="96" y="132"/>
                  </a:lnTo>
                  <a:lnTo>
                    <a:pt x="84" y="145"/>
                  </a:lnTo>
                  <a:lnTo>
                    <a:pt x="77" y="151"/>
                  </a:lnTo>
                  <a:lnTo>
                    <a:pt x="66" y="156"/>
                  </a:lnTo>
                  <a:lnTo>
                    <a:pt x="47" y="151"/>
                  </a:lnTo>
                  <a:lnTo>
                    <a:pt x="41" y="145"/>
                  </a:lnTo>
                  <a:lnTo>
                    <a:pt x="36" y="126"/>
                  </a:lnTo>
                  <a:lnTo>
                    <a:pt x="30" y="96"/>
                  </a:lnTo>
                  <a:lnTo>
                    <a:pt x="126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Freeform 912"/>
            <p:cNvSpPr>
              <a:spLocks/>
            </p:cNvSpPr>
            <p:nvPr/>
          </p:nvSpPr>
          <p:spPr bwMode="auto">
            <a:xfrm>
              <a:off x="1806" y="1517"/>
              <a:ext cx="456" cy="197"/>
            </a:xfrm>
            <a:custGeom>
              <a:avLst/>
              <a:gdLst>
                <a:gd name="T0" fmla="*/ 0 w 1370"/>
                <a:gd name="T1" fmla="*/ 179 h 590"/>
                <a:gd name="T2" fmla="*/ 253 w 1370"/>
                <a:gd name="T3" fmla="*/ 32 h 590"/>
                <a:gd name="T4" fmla="*/ 292 w 1370"/>
                <a:gd name="T5" fmla="*/ 14 h 590"/>
                <a:gd name="T6" fmla="*/ 326 w 1370"/>
                <a:gd name="T7" fmla="*/ 4 h 590"/>
                <a:gd name="T8" fmla="*/ 345 w 1370"/>
                <a:gd name="T9" fmla="*/ 0 h 590"/>
                <a:gd name="T10" fmla="*/ 365 w 1370"/>
                <a:gd name="T11" fmla="*/ 0 h 590"/>
                <a:gd name="T12" fmla="*/ 384 w 1370"/>
                <a:gd name="T13" fmla="*/ 4 h 590"/>
                <a:gd name="T14" fmla="*/ 392 w 1370"/>
                <a:gd name="T15" fmla="*/ 4 h 590"/>
                <a:gd name="T16" fmla="*/ 426 w 1370"/>
                <a:gd name="T17" fmla="*/ 16 h 590"/>
                <a:gd name="T18" fmla="*/ 448 w 1370"/>
                <a:gd name="T19" fmla="*/ 28 h 590"/>
                <a:gd name="T20" fmla="*/ 456 w 1370"/>
                <a:gd name="T21" fmla="*/ 34 h 590"/>
                <a:gd name="T22" fmla="*/ 448 w 1370"/>
                <a:gd name="T23" fmla="*/ 38 h 590"/>
                <a:gd name="T24" fmla="*/ 436 w 1370"/>
                <a:gd name="T25" fmla="*/ 34 h 590"/>
                <a:gd name="T26" fmla="*/ 426 w 1370"/>
                <a:gd name="T27" fmla="*/ 28 h 590"/>
                <a:gd name="T28" fmla="*/ 414 w 1370"/>
                <a:gd name="T29" fmla="*/ 24 h 590"/>
                <a:gd name="T30" fmla="*/ 380 w 1370"/>
                <a:gd name="T31" fmla="*/ 18 h 590"/>
                <a:gd name="T32" fmla="*/ 352 w 1370"/>
                <a:gd name="T33" fmla="*/ 18 h 590"/>
                <a:gd name="T34" fmla="*/ 338 w 1370"/>
                <a:gd name="T35" fmla="*/ 22 h 590"/>
                <a:gd name="T36" fmla="*/ 334 w 1370"/>
                <a:gd name="T37" fmla="*/ 22 h 590"/>
                <a:gd name="T38" fmla="*/ 297 w 1370"/>
                <a:gd name="T39" fmla="*/ 36 h 590"/>
                <a:gd name="T40" fmla="*/ 292 w 1370"/>
                <a:gd name="T41" fmla="*/ 40 h 590"/>
                <a:gd name="T42" fmla="*/ 285 w 1370"/>
                <a:gd name="T43" fmla="*/ 42 h 590"/>
                <a:gd name="T44" fmla="*/ 281 w 1370"/>
                <a:gd name="T45" fmla="*/ 46 h 590"/>
                <a:gd name="T46" fmla="*/ 275 w 1370"/>
                <a:gd name="T47" fmla="*/ 48 h 590"/>
                <a:gd name="T48" fmla="*/ 20 w 1370"/>
                <a:gd name="T49" fmla="*/ 197 h 590"/>
                <a:gd name="T50" fmla="*/ 0 w 1370"/>
                <a:gd name="T51" fmla="*/ 179 h 59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0"/>
                <a:gd name="T79" fmla="*/ 0 h 590"/>
                <a:gd name="T80" fmla="*/ 1370 w 1370"/>
                <a:gd name="T81" fmla="*/ 590 h 59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0" h="590">
                  <a:moveTo>
                    <a:pt x="0" y="537"/>
                  </a:moveTo>
                  <a:lnTo>
                    <a:pt x="761" y="96"/>
                  </a:lnTo>
                  <a:lnTo>
                    <a:pt x="876" y="42"/>
                  </a:lnTo>
                  <a:lnTo>
                    <a:pt x="978" y="12"/>
                  </a:lnTo>
                  <a:lnTo>
                    <a:pt x="1038" y="0"/>
                  </a:lnTo>
                  <a:lnTo>
                    <a:pt x="1098" y="0"/>
                  </a:lnTo>
                  <a:lnTo>
                    <a:pt x="1153" y="12"/>
                  </a:lnTo>
                  <a:lnTo>
                    <a:pt x="1177" y="12"/>
                  </a:lnTo>
                  <a:lnTo>
                    <a:pt x="1280" y="49"/>
                  </a:lnTo>
                  <a:lnTo>
                    <a:pt x="1346" y="85"/>
                  </a:lnTo>
                  <a:lnTo>
                    <a:pt x="1370" y="103"/>
                  </a:lnTo>
                  <a:lnTo>
                    <a:pt x="1346" y="115"/>
                  </a:lnTo>
                  <a:lnTo>
                    <a:pt x="1310" y="103"/>
                  </a:lnTo>
                  <a:lnTo>
                    <a:pt x="1280" y="85"/>
                  </a:lnTo>
                  <a:lnTo>
                    <a:pt x="1243" y="72"/>
                  </a:lnTo>
                  <a:lnTo>
                    <a:pt x="1141" y="55"/>
                  </a:lnTo>
                  <a:lnTo>
                    <a:pt x="1057" y="55"/>
                  </a:lnTo>
                  <a:lnTo>
                    <a:pt x="1014" y="66"/>
                  </a:lnTo>
                  <a:lnTo>
                    <a:pt x="1002" y="66"/>
                  </a:lnTo>
                  <a:lnTo>
                    <a:pt x="893" y="109"/>
                  </a:lnTo>
                  <a:lnTo>
                    <a:pt x="876" y="121"/>
                  </a:lnTo>
                  <a:lnTo>
                    <a:pt x="857" y="126"/>
                  </a:lnTo>
                  <a:lnTo>
                    <a:pt x="844" y="139"/>
                  </a:lnTo>
                  <a:lnTo>
                    <a:pt x="827" y="145"/>
                  </a:lnTo>
                  <a:lnTo>
                    <a:pt x="60" y="590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7" name="Freeform 913"/>
            <p:cNvSpPr>
              <a:spLocks/>
            </p:cNvSpPr>
            <p:nvPr/>
          </p:nvSpPr>
          <p:spPr bwMode="auto">
            <a:xfrm>
              <a:off x="1430" y="1696"/>
              <a:ext cx="398" cy="235"/>
            </a:xfrm>
            <a:custGeom>
              <a:avLst/>
              <a:gdLst>
                <a:gd name="T0" fmla="*/ 131 w 1196"/>
                <a:gd name="T1" fmla="*/ 50 h 704"/>
                <a:gd name="T2" fmla="*/ 175 w 1196"/>
                <a:gd name="T3" fmla="*/ 68 h 704"/>
                <a:gd name="T4" fmla="*/ 187 w 1196"/>
                <a:gd name="T5" fmla="*/ 72 h 704"/>
                <a:gd name="T6" fmla="*/ 223 w 1196"/>
                <a:gd name="T7" fmla="*/ 74 h 704"/>
                <a:gd name="T8" fmla="*/ 227 w 1196"/>
                <a:gd name="T9" fmla="*/ 72 h 704"/>
                <a:gd name="T10" fmla="*/ 235 w 1196"/>
                <a:gd name="T11" fmla="*/ 72 h 704"/>
                <a:gd name="T12" fmla="*/ 257 w 1196"/>
                <a:gd name="T13" fmla="*/ 64 h 704"/>
                <a:gd name="T14" fmla="*/ 261 w 1196"/>
                <a:gd name="T15" fmla="*/ 64 h 704"/>
                <a:gd name="T16" fmla="*/ 284 w 1196"/>
                <a:gd name="T17" fmla="*/ 54 h 704"/>
                <a:gd name="T18" fmla="*/ 377 w 1196"/>
                <a:gd name="T19" fmla="*/ 0 h 704"/>
                <a:gd name="T20" fmla="*/ 398 w 1196"/>
                <a:gd name="T21" fmla="*/ 16 h 704"/>
                <a:gd name="T22" fmla="*/ 299 w 1196"/>
                <a:gd name="T23" fmla="*/ 72 h 704"/>
                <a:gd name="T24" fmla="*/ 287 w 1196"/>
                <a:gd name="T25" fmla="*/ 78 h 704"/>
                <a:gd name="T26" fmla="*/ 265 w 1196"/>
                <a:gd name="T27" fmla="*/ 86 h 704"/>
                <a:gd name="T28" fmla="*/ 241 w 1196"/>
                <a:gd name="T29" fmla="*/ 90 h 704"/>
                <a:gd name="T30" fmla="*/ 209 w 1196"/>
                <a:gd name="T31" fmla="*/ 90 h 704"/>
                <a:gd name="T32" fmla="*/ 199 w 1196"/>
                <a:gd name="T33" fmla="*/ 88 h 704"/>
                <a:gd name="T34" fmla="*/ 195 w 1196"/>
                <a:gd name="T35" fmla="*/ 88 h 704"/>
                <a:gd name="T36" fmla="*/ 191 w 1196"/>
                <a:gd name="T37" fmla="*/ 86 h 704"/>
                <a:gd name="T38" fmla="*/ 185 w 1196"/>
                <a:gd name="T39" fmla="*/ 86 h 704"/>
                <a:gd name="T40" fmla="*/ 145 w 1196"/>
                <a:gd name="T41" fmla="*/ 70 h 704"/>
                <a:gd name="T42" fmla="*/ 136 w 1196"/>
                <a:gd name="T43" fmla="*/ 64 h 704"/>
                <a:gd name="T44" fmla="*/ 143 w 1196"/>
                <a:gd name="T45" fmla="*/ 78 h 704"/>
                <a:gd name="T46" fmla="*/ 153 w 1196"/>
                <a:gd name="T47" fmla="*/ 92 h 704"/>
                <a:gd name="T48" fmla="*/ 155 w 1196"/>
                <a:gd name="T49" fmla="*/ 94 h 704"/>
                <a:gd name="T50" fmla="*/ 155 w 1196"/>
                <a:gd name="T51" fmla="*/ 98 h 704"/>
                <a:gd name="T52" fmla="*/ 157 w 1196"/>
                <a:gd name="T53" fmla="*/ 100 h 704"/>
                <a:gd name="T54" fmla="*/ 159 w 1196"/>
                <a:gd name="T55" fmla="*/ 110 h 704"/>
                <a:gd name="T56" fmla="*/ 159 w 1196"/>
                <a:gd name="T57" fmla="*/ 124 h 704"/>
                <a:gd name="T58" fmla="*/ 155 w 1196"/>
                <a:gd name="T59" fmla="*/ 140 h 704"/>
                <a:gd name="T60" fmla="*/ 151 w 1196"/>
                <a:gd name="T61" fmla="*/ 149 h 704"/>
                <a:gd name="T62" fmla="*/ 145 w 1196"/>
                <a:gd name="T63" fmla="*/ 157 h 704"/>
                <a:gd name="T64" fmla="*/ 136 w 1196"/>
                <a:gd name="T65" fmla="*/ 162 h 704"/>
                <a:gd name="T66" fmla="*/ 129 w 1196"/>
                <a:gd name="T67" fmla="*/ 170 h 704"/>
                <a:gd name="T68" fmla="*/ 20 w 1196"/>
                <a:gd name="T69" fmla="*/ 235 h 704"/>
                <a:gd name="T70" fmla="*/ 0 w 1196"/>
                <a:gd name="T71" fmla="*/ 219 h 704"/>
                <a:gd name="T72" fmla="*/ 101 w 1196"/>
                <a:gd name="T73" fmla="*/ 160 h 704"/>
                <a:gd name="T74" fmla="*/ 119 w 1196"/>
                <a:gd name="T75" fmla="*/ 145 h 704"/>
                <a:gd name="T76" fmla="*/ 123 w 1196"/>
                <a:gd name="T77" fmla="*/ 139 h 704"/>
                <a:gd name="T78" fmla="*/ 129 w 1196"/>
                <a:gd name="T79" fmla="*/ 135 h 704"/>
                <a:gd name="T80" fmla="*/ 136 w 1196"/>
                <a:gd name="T81" fmla="*/ 116 h 704"/>
                <a:gd name="T82" fmla="*/ 136 w 1196"/>
                <a:gd name="T83" fmla="*/ 100 h 704"/>
                <a:gd name="T84" fmla="*/ 133 w 1196"/>
                <a:gd name="T85" fmla="*/ 84 h 704"/>
                <a:gd name="T86" fmla="*/ 129 w 1196"/>
                <a:gd name="T87" fmla="*/ 76 h 704"/>
                <a:gd name="T88" fmla="*/ 116 w 1196"/>
                <a:gd name="T89" fmla="*/ 58 h 704"/>
                <a:gd name="T90" fmla="*/ 131 w 1196"/>
                <a:gd name="T91" fmla="*/ 50 h 70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96"/>
                <a:gd name="T139" fmla="*/ 0 h 704"/>
                <a:gd name="T140" fmla="*/ 1196 w 1196"/>
                <a:gd name="T141" fmla="*/ 704 h 70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96" h="704">
                  <a:moveTo>
                    <a:pt x="393" y="150"/>
                  </a:moveTo>
                  <a:lnTo>
                    <a:pt x="525" y="204"/>
                  </a:lnTo>
                  <a:lnTo>
                    <a:pt x="562" y="216"/>
                  </a:lnTo>
                  <a:lnTo>
                    <a:pt x="670" y="222"/>
                  </a:lnTo>
                  <a:lnTo>
                    <a:pt x="683" y="216"/>
                  </a:lnTo>
                  <a:lnTo>
                    <a:pt x="707" y="216"/>
                  </a:lnTo>
                  <a:lnTo>
                    <a:pt x="773" y="191"/>
                  </a:lnTo>
                  <a:lnTo>
                    <a:pt x="784" y="191"/>
                  </a:lnTo>
                  <a:lnTo>
                    <a:pt x="852" y="161"/>
                  </a:lnTo>
                  <a:lnTo>
                    <a:pt x="1134" y="0"/>
                  </a:lnTo>
                  <a:lnTo>
                    <a:pt x="1196" y="47"/>
                  </a:lnTo>
                  <a:lnTo>
                    <a:pt x="899" y="216"/>
                  </a:lnTo>
                  <a:lnTo>
                    <a:pt x="863" y="234"/>
                  </a:lnTo>
                  <a:lnTo>
                    <a:pt x="797" y="259"/>
                  </a:lnTo>
                  <a:lnTo>
                    <a:pt x="724" y="270"/>
                  </a:lnTo>
                  <a:lnTo>
                    <a:pt x="628" y="270"/>
                  </a:lnTo>
                  <a:lnTo>
                    <a:pt x="598" y="264"/>
                  </a:lnTo>
                  <a:lnTo>
                    <a:pt x="585" y="264"/>
                  </a:lnTo>
                  <a:lnTo>
                    <a:pt x="574" y="259"/>
                  </a:lnTo>
                  <a:lnTo>
                    <a:pt x="555" y="259"/>
                  </a:lnTo>
                  <a:lnTo>
                    <a:pt x="435" y="210"/>
                  </a:lnTo>
                  <a:lnTo>
                    <a:pt x="410" y="191"/>
                  </a:lnTo>
                  <a:lnTo>
                    <a:pt x="429" y="234"/>
                  </a:lnTo>
                  <a:lnTo>
                    <a:pt x="459" y="276"/>
                  </a:lnTo>
                  <a:lnTo>
                    <a:pt x="465" y="282"/>
                  </a:lnTo>
                  <a:lnTo>
                    <a:pt x="465" y="294"/>
                  </a:lnTo>
                  <a:lnTo>
                    <a:pt x="472" y="300"/>
                  </a:lnTo>
                  <a:lnTo>
                    <a:pt x="478" y="330"/>
                  </a:lnTo>
                  <a:lnTo>
                    <a:pt x="478" y="372"/>
                  </a:lnTo>
                  <a:lnTo>
                    <a:pt x="465" y="420"/>
                  </a:lnTo>
                  <a:lnTo>
                    <a:pt x="453" y="445"/>
                  </a:lnTo>
                  <a:lnTo>
                    <a:pt x="435" y="469"/>
                  </a:lnTo>
                  <a:lnTo>
                    <a:pt x="410" y="486"/>
                  </a:lnTo>
                  <a:lnTo>
                    <a:pt x="387" y="510"/>
                  </a:lnTo>
                  <a:lnTo>
                    <a:pt x="60" y="704"/>
                  </a:lnTo>
                  <a:lnTo>
                    <a:pt x="0" y="655"/>
                  </a:lnTo>
                  <a:lnTo>
                    <a:pt x="303" y="480"/>
                  </a:lnTo>
                  <a:lnTo>
                    <a:pt x="357" y="433"/>
                  </a:lnTo>
                  <a:lnTo>
                    <a:pt x="369" y="415"/>
                  </a:lnTo>
                  <a:lnTo>
                    <a:pt x="387" y="403"/>
                  </a:lnTo>
                  <a:lnTo>
                    <a:pt x="410" y="349"/>
                  </a:lnTo>
                  <a:lnTo>
                    <a:pt x="410" y="300"/>
                  </a:lnTo>
                  <a:lnTo>
                    <a:pt x="399" y="252"/>
                  </a:lnTo>
                  <a:lnTo>
                    <a:pt x="387" y="227"/>
                  </a:lnTo>
                  <a:lnTo>
                    <a:pt x="350" y="174"/>
                  </a:lnTo>
                  <a:lnTo>
                    <a:pt x="393" y="1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8" name="Freeform 914"/>
            <p:cNvSpPr>
              <a:spLocks/>
            </p:cNvSpPr>
            <p:nvPr/>
          </p:nvSpPr>
          <p:spPr bwMode="auto">
            <a:xfrm>
              <a:off x="1114" y="1915"/>
              <a:ext cx="338" cy="280"/>
            </a:xfrm>
            <a:custGeom>
              <a:avLst/>
              <a:gdLst>
                <a:gd name="T0" fmla="*/ 338 w 1015"/>
                <a:gd name="T1" fmla="*/ 16 h 842"/>
                <a:gd name="T2" fmla="*/ 86 w 1015"/>
                <a:gd name="T3" fmla="*/ 160 h 842"/>
                <a:gd name="T4" fmla="*/ 74 w 1015"/>
                <a:gd name="T5" fmla="*/ 167 h 842"/>
                <a:gd name="T6" fmla="*/ 64 w 1015"/>
                <a:gd name="T7" fmla="*/ 174 h 842"/>
                <a:gd name="T8" fmla="*/ 54 w 1015"/>
                <a:gd name="T9" fmla="*/ 180 h 842"/>
                <a:gd name="T10" fmla="*/ 46 w 1015"/>
                <a:gd name="T11" fmla="*/ 188 h 842"/>
                <a:gd name="T12" fmla="*/ 41 w 1015"/>
                <a:gd name="T13" fmla="*/ 195 h 842"/>
                <a:gd name="T14" fmla="*/ 34 w 1015"/>
                <a:gd name="T15" fmla="*/ 200 h 842"/>
                <a:gd name="T16" fmla="*/ 31 w 1015"/>
                <a:gd name="T17" fmla="*/ 207 h 842"/>
                <a:gd name="T18" fmla="*/ 28 w 1015"/>
                <a:gd name="T19" fmla="*/ 210 h 842"/>
                <a:gd name="T20" fmla="*/ 26 w 1015"/>
                <a:gd name="T21" fmla="*/ 218 h 842"/>
                <a:gd name="T22" fmla="*/ 24 w 1015"/>
                <a:gd name="T23" fmla="*/ 226 h 842"/>
                <a:gd name="T24" fmla="*/ 24 w 1015"/>
                <a:gd name="T25" fmla="*/ 234 h 842"/>
                <a:gd name="T26" fmla="*/ 26 w 1015"/>
                <a:gd name="T27" fmla="*/ 242 h 842"/>
                <a:gd name="T28" fmla="*/ 28 w 1015"/>
                <a:gd name="T29" fmla="*/ 250 h 842"/>
                <a:gd name="T30" fmla="*/ 32 w 1015"/>
                <a:gd name="T31" fmla="*/ 258 h 842"/>
                <a:gd name="T32" fmla="*/ 36 w 1015"/>
                <a:gd name="T33" fmla="*/ 266 h 842"/>
                <a:gd name="T34" fmla="*/ 42 w 1015"/>
                <a:gd name="T35" fmla="*/ 276 h 842"/>
                <a:gd name="T36" fmla="*/ 34 w 1015"/>
                <a:gd name="T37" fmla="*/ 280 h 842"/>
                <a:gd name="T38" fmla="*/ 28 w 1015"/>
                <a:gd name="T39" fmla="*/ 274 h 842"/>
                <a:gd name="T40" fmla="*/ 24 w 1015"/>
                <a:gd name="T41" fmla="*/ 268 h 842"/>
                <a:gd name="T42" fmla="*/ 20 w 1015"/>
                <a:gd name="T43" fmla="*/ 264 h 842"/>
                <a:gd name="T44" fmla="*/ 16 w 1015"/>
                <a:gd name="T45" fmla="*/ 258 h 842"/>
                <a:gd name="T46" fmla="*/ 12 w 1015"/>
                <a:gd name="T47" fmla="*/ 252 h 842"/>
                <a:gd name="T48" fmla="*/ 10 w 1015"/>
                <a:gd name="T49" fmla="*/ 248 h 842"/>
                <a:gd name="T50" fmla="*/ 6 w 1015"/>
                <a:gd name="T51" fmla="*/ 244 h 842"/>
                <a:gd name="T52" fmla="*/ 4 w 1015"/>
                <a:gd name="T53" fmla="*/ 238 h 842"/>
                <a:gd name="T54" fmla="*/ 2 w 1015"/>
                <a:gd name="T55" fmla="*/ 232 h 842"/>
                <a:gd name="T56" fmla="*/ 2 w 1015"/>
                <a:gd name="T57" fmla="*/ 228 h 842"/>
                <a:gd name="T58" fmla="*/ 0 w 1015"/>
                <a:gd name="T59" fmla="*/ 224 h 842"/>
                <a:gd name="T60" fmla="*/ 0 w 1015"/>
                <a:gd name="T61" fmla="*/ 218 h 842"/>
                <a:gd name="T62" fmla="*/ 0 w 1015"/>
                <a:gd name="T63" fmla="*/ 214 h 842"/>
                <a:gd name="T64" fmla="*/ 2 w 1015"/>
                <a:gd name="T65" fmla="*/ 210 h 842"/>
                <a:gd name="T66" fmla="*/ 2 w 1015"/>
                <a:gd name="T67" fmla="*/ 207 h 842"/>
                <a:gd name="T68" fmla="*/ 4 w 1015"/>
                <a:gd name="T69" fmla="*/ 202 h 842"/>
                <a:gd name="T70" fmla="*/ 6 w 1015"/>
                <a:gd name="T71" fmla="*/ 195 h 842"/>
                <a:gd name="T72" fmla="*/ 12 w 1015"/>
                <a:gd name="T73" fmla="*/ 188 h 842"/>
                <a:gd name="T74" fmla="*/ 16 w 1015"/>
                <a:gd name="T75" fmla="*/ 182 h 842"/>
                <a:gd name="T76" fmla="*/ 24 w 1015"/>
                <a:gd name="T77" fmla="*/ 174 h 842"/>
                <a:gd name="T78" fmla="*/ 32 w 1015"/>
                <a:gd name="T79" fmla="*/ 167 h 842"/>
                <a:gd name="T80" fmla="*/ 42 w 1015"/>
                <a:gd name="T81" fmla="*/ 160 h 842"/>
                <a:gd name="T82" fmla="*/ 54 w 1015"/>
                <a:gd name="T83" fmla="*/ 152 h 842"/>
                <a:gd name="T84" fmla="*/ 66 w 1015"/>
                <a:gd name="T85" fmla="*/ 144 h 842"/>
                <a:gd name="T86" fmla="*/ 317 w 1015"/>
                <a:gd name="T87" fmla="*/ 0 h 842"/>
                <a:gd name="T88" fmla="*/ 338 w 1015"/>
                <a:gd name="T89" fmla="*/ 16 h 84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5"/>
                <a:gd name="T136" fmla="*/ 0 h 842"/>
                <a:gd name="T137" fmla="*/ 1015 w 1015"/>
                <a:gd name="T138" fmla="*/ 842 h 84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5" h="842">
                  <a:moveTo>
                    <a:pt x="1015" y="49"/>
                  </a:moveTo>
                  <a:lnTo>
                    <a:pt x="259" y="482"/>
                  </a:lnTo>
                  <a:lnTo>
                    <a:pt x="223" y="501"/>
                  </a:lnTo>
                  <a:lnTo>
                    <a:pt x="193" y="523"/>
                  </a:lnTo>
                  <a:lnTo>
                    <a:pt x="163" y="542"/>
                  </a:lnTo>
                  <a:lnTo>
                    <a:pt x="139" y="566"/>
                  </a:lnTo>
                  <a:lnTo>
                    <a:pt x="122" y="585"/>
                  </a:lnTo>
                  <a:lnTo>
                    <a:pt x="103" y="602"/>
                  </a:lnTo>
                  <a:lnTo>
                    <a:pt x="92" y="621"/>
                  </a:lnTo>
                  <a:lnTo>
                    <a:pt x="84" y="632"/>
                  </a:lnTo>
                  <a:lnTo>
                    <a:pt x="79" y="656"/>
                  </a:lnTo>
                  <a:lnTo>
                    <a:pt x="73" y="681"/>
                  </a:lnTo>
                  <a:lnTo>
                    <a:pt x="73" y="705"/>
                  </a:lnTo>
                  <a:lnTo>
                    <a:pt x="79" y="729"/>
                  </a:lnTo>
                  <a:lnTo>
                    <a:pt x="84" y="752"/>
                  </a:lnTo>
                  <a:lnTo>
                    <a:pt x="97" y="777"/>
                  </a:lnTo>
                  <a:lnTo>
                    <a:pt x="109" y="801"/>
                  </a:lnTo>
                  <a:lnTo>
                    <a:pt x="127" y="831"/>
                  </a:lnTo>
                  <a:lnTo>
                    <a:pt x="103" y="842"/>
                  </a:lnTo>
                  <a:lnTo>
                    <a:pt x="84" y="825"/>
                  </a:lnTo>
                  <a:lnTo>
                    <a:pt x="73" y="807"/>
                  </a:lnTo>
                  <a:lnTo>
                    <a:pt x="61" y="795"/>
                  </a:lnTo>
                  <a:lnTo>
                    <a:pt x="49" y="777"/>
                  </a:lnTo>
                  <a:lnTo>
                    <a:pt x="37" y="759"/>
                  </a:lnTo>
                  <a:lnTo>
                    <a:pt x="31" y="747"/>
                  </a:lnTo>
                  <a:lnTo>
                    <a:pt x="18" y="735"/>
                  </a:lnTo>
                  <a:lnTo>
                    <a:pt x="13" y="717"/>
                  </a:lnTo>
                  <a:lnTo>
                    <a:pt x="7" y="698"/>
                  </a:lnTo>
                  <a:lnTo>
                    <a:pt x="7" y="686"/>
                  </a:lnTo>
                  <a:lnTo>
                    <a:pt x="0" y="675"/>
                  </a:lnTo>
                  <a:lnTo>
                    <a:pt x="0" y="656"/>
                  </a:lnTo>
                  <a:lnTo>
                    <a:pt x="0" y="645"/>
                  </a:lnTo>
                  <a:lnTo>
                    <a:pt x="7" y="632"/>
                  </a:lnTo>
                  <a:lnTo>
                    <a:pt x="7" y="621"/>
                  </a:lnTo>
                  <a:lnTo>
                    <a:pt x="13" y="608"/>
                  </a:lnTo>
                  <a:lnTo>
                    <a:pt x="18" y="585"/>
                  </a:lnTo>
                  <a:lnTo>
                    <a:pt x="37" y="566"/>
                  </a:lnTo>
                  <a:lnTo>
                    <a:pt x="49" y="548"/>
                  </a:lnTo>
                  <a:lnTo>
                    <a:pt x="73" y="523"/>
                  </a:lnTo>
                  <a:lnTo>
                    <a:pt x="97" y="501"/>
                  </a:lnTo>
                  <a:lnTo>
                    <a:pt x="127" y="482"/>
                  </a:lnTo>
                  <a:lnTo>
                    <a:pt x="163" y="458"/>
                  </a:lnTo>
                  <a:lnTo>
                    <a:pt x="199" y="433"/>
                  </a:lnTo>
                  <a:lnTo>
                    <a:pt x="953" y="0"/>
                  </a:lnTo>
                  <a:lnTo>
                    <a:pt x="1015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94213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Conventional Spectrophotometer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858963" y="1993900"/>
            <a:ext cx="5062537" cy="438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Text Box 15"/>
          <p:cNvSpPr txBox="1">
            <a:spLocks noChangeArrowheads="1"/>
          </p:cNvSpPr>
          <p:nvPr/>
        </p:nvSpPr>
        <p:spPr bwMode="auto">
          <a:xfrm>
            <a:off x="1752600" y="5991225"/>
            <a:ext cx="647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Optical system of a split-beam spectrophotometer</a:t>
            </a:r>
          </a:p>
        </p:txBody>
      </p:sp>
      <p:grpSp>
        <p:nvGrpSpPr>
          <p:cNvPr id="2" name="Group 18"/>
          <p:cNvGrpSpPr>
            <a:grpSpLocks noChangeAspect="1"/>
          </p:cNvGrpSpPr>
          <p:nvPr/>
        </p:nvGrpSpPr>
        <p:grpSpPr bwMode="auto">
          <a:xfrm>
            <a:off x="1285852" y="1643050"/>
            <a:ext cx="6797700" cy="3949564"/>
            <a:chOff x="870" y="1290"/>
            <a:chExt cx="3666" cy="2130"/>
          </a:xfrm>
        </p:grpSpPr>
        <p:sp>
          <p:nvSpPr>
            <p:cNvPr id="28679" name="AutoShape 17"/>
            <p:cNvSpPr>
              <a:spLocks noChangeAspect="1" noChangeArrowheads="1" noTextEdit="1"/>
            </p:cNvSpPr>
            <p:nvPr/>
          </p:nvSpPr>
          <p:spPr bwMode="auto">
            <a:xfrm>
              <a:off x="870" y="1290"/>
              <a:ext cx="3666" cy="2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219"/>
            <p:cNvGrpSpPr>
              <a:grpSpLocks/>
            </p:cNvGrpSpPr>
            <p:nvPr/>
          </p:nvGrpSpPr>
          <p:grpSpPr bwMode="auto">
            <a:xfrm>
              <a:off x="2587" y="1343"/>
              <a:ext cx="1806" cy="1856"/>
              <a:chOff x="2587" y="1343"/>
              <a:chExt cx="1806" cy="1856"/>
            </a:xfrm>
          </p:grpSpPr>
          <p:sp>
            <p:nvSpPr>
              <p:cNvPr id="29201" name="Rectangle 19"/>
              <p:cNvSpPr>
                <a:spLocks noChangeArrowheads="1"/>
              </p:cNvSpPr>
              <p:nvPr/>
            </p:nvSpPr>
            <p:spPr bwMode="auto">
              <a:xfrm>
                <a:off x="4230" y="2906"/>
                <a:ext cx="159" cy="285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" name="Freeform 20"/>
              <p:cNvSpPr>
                <a:spLocks/>
              </p:cNvSpPr>
              <p:nvPr/>
            </p:nvSpPr>
            <p:spPr bwMode="auto">
              <a:xfrm>
                <a:off x="4165" y="2708"/>
                <a:ext cx="224" cy="198"/>
              </a:xfrm>
              <a:custGeom>
                <a:avLst/>
                <a:gdLst>
                  <a:gd name="T0" fmla="*/ 0 w 670"/>
                  <a:gd name="T1" fmla="*/ 0 h 595"/>
                  <a:gd name="T2" fmla="*/ 155 w 670"/>
                  <a:gd name="T3" fmla="*/ 0 h 595"/>
                  <a:gd name="T4" fmla="*/ 224 w 670"/>
                  <a:gd name="T5" fmla="*/ 198 h 595"/>
                  <a:gd name="T6" fmla="*/ 68 w 670"/>
                  <a:gd name="T7" fmla="*/ 198 h 595"/>
                  <a:gd name="T8" fmla="*/ 0 w 670"/>
                  <a:gd name="T9" fmla="*/ 0 h 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595"/>
                  <a:gd name="T17" fmla="*/ 670 w 670"/>
                  <a:gd name="T18" fmla="*/ 595 h 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595">
                    <a:moveTo>
                      <a:pt x="0" y="0"/>
                    </a:moveTo>
                    <a:lnTo>
                      <a:pt x="465" y="0"/>
                    </a:lnTo>
                    <a:lnTo>
                      <a:pt x="670" y="595"/>
                    </a:lnTo>
                    <a:lnTo>
                      <a:pt x="204" y="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" name="Freeform 21"/>
              <p:cNvSpPr>
                <a:spLocks/>
              </p:cNvSpPr>
              <p:nvPr/>
            </p:nvSpPr>
            <p:spPr bwMode="auto">
              <a:xfrm>
                <a:off x="4159" y="2949"/>
                <a:ext cx="6" cy="8"/>
              </a:xfrm>
              <a:custGeom>
                <a:avLst/>
                <a:gdLst>
                  <a:gd name="T0" fmla="*/ 4 w 18"/>
                  <a:gd name="T1" fmla="*/ 0 h 25"/>
                  <a:gd name="T2" fmla="*/ 2 w 18"/>
                  <a:gd name="T3" fmla="*/ 2 h 25"/>
                  <a:gd name="T4" fmla="*/ 0 w 18"/>
                  <a:gd name="T5" fmla="*/ 6 h 25"/>
                  <a:gd name="T6" fmla="*/ 2 w 18"/>
                  <a:gd name="T7" fmla="*/ 8 h 25"/>
                  <a:gd name="T8" fmla="*/ 6 w 18"/>
                  <a:gd name="T9" fmla="*/ 8 h 25"/>
                  <a:gd name="T10" fmla="*/ 4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" name="Freeform 22"/>
              <p:cNvSpPr>
                <a:spLocks/>
              </p:cNvSpPr>
              <p:nvPr/>
            </p:nvSpPr>
            <p:spPr bwMode="auto">
              <a:xfrm>
                <a:off x="4163" y="2945"/>
                <a:ext cx="38" cy="12"/>
              </a:xfrm>
              <a:custGeom>
                <a:avLst/>
                <a:gdLst>
                  <a:gd name="T0" fmla="*/ 30 w 112"/>
                  <a:gd name="T1" fmla="*/ 6 h 37"/>
                  <a:gd name="T2" fmla="*/ 31 w 112"/>
                  <a:gd name="T3" fmla="*/ 0 h 37"/>
                  <a:gd name="T4" fmla="*/ 0 w 112"/>
                  <a:gd name="T5" fmla="*/ 4 h 37"/>
                  <a:gd name="T6" fmla="*/ 2 w 112"/>
                  <a:gd name="T7" fmla="*/ 12 h 37"/>
                  <a:gd name="T8" fmla="*/ 34 w 112"/>
                  <a:gd name="T9" fmla="*/ 8 h 37"/>
                  <a:gd name="T10" fmla="*/ 36 w 112"/>
                  <a:gd name="T11" fmla="*/ 2 h 37"/>
                  <a:gd name="T12" fmla="*/ 34 w 112"/>
                  <a:gd name="T13" fmla="*/ 8 h 37"/>
                  <a:gd name="T14" fmla="*/ 38 w 112"/>
                  <a:gd name="T15" fmla="*/ 6 h 37"/>
                  <a:gd name="T16" fmla="*/ 38 w 112"/>
                  <a:gd name="T17" fmla="*/ 4 h 37"/>
                  <a:gd name="T18" fmla="*/ 36 w 112"/>
                  <a:gd name="T19" fmla="*/ 2 h 37"/>
                  <a:gd name="T20" fmla="*/ 31 w 112"/>
                  <a:gd name="T21" fmla="*/ 0 h 37"/>
                  <a:gd name="T22" fmla="*/ 30 w 112"/>
                  <a:gd name="T23" fmla="*/ 6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37"/>
                  <a:gd name="T38" fmla="*/ 112 w 112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37">
                    <a:moveTo>
                      <a:pt x="87" y="18"/>
                    </a:moveTo>
                    <a:lnTo>
                      <a:pt x="92" y="0"/>
                    </a:lnTo>
                    <a:lnTo>
                      <a:pt x="0" y="12"/>
                    </a:lnTo>
                    <a:lnTo>
                      <a:pt x="6" y="37"/>
                    </a:lnTo>
                    <a:lnTo>
                      <a:pt x="100" y="25"/>
                    </a:lnTo>
                    <a:lnTo>
                      <a:pt x="106" y="6"/>
                    </a:lnTo>
                    <a:lnTo>
                      <a:pt x="100" y="25"/>
                    </a:lnTo>
                    <a:lnTo>
                      <a:pt x="112" y="18"/>
                    </a:lnTo>
                    <a:lnTo>
                      <a:pt x="112" y="12"/>
                    </a:lnTo>
                    <a:lnTo>
                      <a:pt x="106" y="6"/>
                    </a:lnTo>
                    <a:lnTo>
                      <a:pt x="92" y="0"/>
                    </a:lnTo>
                    <a:lnTo>
                      <a:pt x="87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" name="Freeform 23"/>
              <p:cNvSpPr>
                <a:spLocks/>
              </p:cNvSpPr>
              <p:nvPr/>
            </p:nvSpPr>
            <p:spPr bwMode="auto">
              <a:xfrm>
                <a:off x="4190" y="2943"/>
                <a:ext cx="9" cy="8"/>
              </a:xfrm>
              <a:custGeom>
                <a:avLst/>
                <a:gdLst>
                  <a:gd name="T0" fmla="*/ 4 w 25"/>
                  <a:gd name="T1" fmla="*/ 8 h 25"/>
                  <a:gd name="T2" fmla="*/ 0 w 25"/>
                  <a:gd name="T3" fmla="*/ 6 h 25"/>
                  <a:gd name="T4" fmla="*/ 2 w 25"/>
                  <a:gd name="T5" fmla="*/ 8 h 25"/>
                  <a:gd name="T6" fmla="*/ 9 w 25"/>
                  <a:gd name="T7" fmla="*/ 4 h 25"/>
                  <a:gd name="T8" fmla="*/ 7 w 25"/>
                  <a:gd name="T9" fmla="*/ 2 h 25"/>
                  <a:gd name="T10" fmla="*/ 4 w 25"/>
                  <a:gd name="T11" fmla="*/ 0 h 25"/>
                  <a:gd name="T12" fmla="*/ 7 w 25"/>
                  <a:gd name="T13" fmla="*/ 2 h 25"/>
                  <a:gd name="T14" fmla="*/ 4 w 25"/>
                  <a:gd name="T15" fmla="*/ 0 h 25"/>
                  <a:gd name="T16" fmla="*/ 2 w 25"/>
                  <a:gd name="T17" fmla="*/ 0 h 25"/>
                  <a:gd name="T18" fmla="*/ 0 w 25"/>
                  <a:gd name="T19" fmla="*/ 2 h 25"/>
                  <a:gd name="T20" fmla="*/ 0 w 25"/>
                  <a:gd name="T21" fmla="*/ 6 h 25"/>
                  <a:gd name="T22" fmla="*/ 4 w 25"/>
                  <a:gd name="T23" fmla="*/ 8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1" y="25"/>
                    </a:moveTo>
                    <a:lnTo>
                      <a:pt x="0" y="19"/>
                    </a:lnTo>
                    <a:lnTo>
                      <a:pt x="6" y="25"/>
                    </a:lnTo>
                    <a:lnTo>
                      <a:pt x="25" y="13"/>
                    </a:lnTo>
                    <a:lnTo>
                      <a:pt x="19" y="7"/>
                    </a:lnTo>
                    <a:lnTo>
                      <a:pt x="11" y="0"/>
                    </a:lnTo>
                    <a:lnTo>
                      <a:pt x="19" y="7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0" y="19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" name="Freeform 24"/>
              <p:cNvSpPr>
                <a:spLocks/>
              </p:cNvSpPr>
              <p:nvPr/>
            </p:nvSpPr>
            <p:spPr bwMode="auto">
              <a:xfrm>
                <a:off x="4157" y="2943"/>
                <a:ext cx="37" cy="10"/>
              </a:xfrm>
              <a:custGeom>
                <a:avLst/>
                <a:gdLst>
                  <a:gd name="T0" fmla="*/ 10 w 110"/>
                  <a:gd name="T1" fmla="*/ 6 h 32"/>
                  <a:gd name="T2" fmla="*/ 6 w 110"/>
                  <a:gd name="T3" fmla="*/ 10 h 32"/>
                  <a:gd name="T4" fmla="*/ 37 w 110"/>
                  <a:gd name="T5" fmla="*/ 8 h 32"/>
                  <a:gd name="T6" fmla="*/ 37 w 110"/>
                  <a:gd name="T7" fmla="*/ 0 h 32"/>
                  <a:gd name="T8" fmla="*/ 6 w 110"/>
                  <a:gd name="T9" fmla="*/ 2 h 32"/>
                  <a:gd name="T10" fmla="*/ 0 w 110"/>
                  <a:gd name="T11" fmla="*/ 8 h 32"/>
                  <a:gd name="T12" fmla="*/ 6 w 110"/>
                  <a:gd name="T13" fmla="*/ 2 h 32"/>
                  <a:gd name="T14" fmla="*/ 2 w 110"/>
                  <a:gd name="T15" fmla="*/ 4 h 32"/>
                  <a:gd name="T16" fmla="*/ 0 w 110"/>
                  <a:gd name="T17" fmla="*/ 6 h 32"/>
                  <a:gd name="T18" fmla="*/ 2 w 110"/>
                  <a:gd name="T19" fmla="*/ 10 h 32"/>
                  <a:gd name="T20" fmla="*/ 6 w 110"/>
                  <a:gd name="T21" fmla="*/ 10 h 32"/>
                  <a:gd name="T22" fmla="*/ 10 w 110"/>
                  <a:gd name="T23" fmla="*/ 6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32"/>
                  <a:gd name="T38" fmla="*/ 110 w 110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32">
                    <a:moveTo>
                      <a:pt x="31" y="19"/>
                    </a:moveTo>
                    <a:lnTo>
                      <a:pt x="18" y="32"/>
                    </a:lnTo>
                    <a:lnTo>
                      <a:pt x="110" y="25"/>
                    </a:lnTo>
                    <a:lnTo>
                      <a:pt x="110" y="0"/>
                    </a:lnTo>
                    <a:lnTo>
                      <a:pt x="18" y="7"/>
                    </a:lnTo>
                    <a:lnTo>
                      <a:pt x="0" y="25"/>
                    </a:lnTo>
                    <a:lnTo>
                      <a:pt x="18" y="7"/>
                    </a:lnTo>
                    <a:lnTo>
                      <a:pt x="6" y="13"/>
                    </a:lnTo>
                    <a:lnTo>
                      <a:pt x="0" y="19"/>
                    </a:lnTo>
                    <a:lnTo>
                      <a:pt x="6" y="32"/>
                    </a:lnTo>
                    <a:lnTo>
                      <a:pt x="18" y="32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" name="Freeform 25"/>
              <p:cNvSpPr>
                <a:spLocks/>
              </p:cNvSpPr>
              <p:nvPr/>
            </p:nvSpPr>
            <p:spPr bwMode="auto">
              <a:xfrm>
                <a:off x="4157" y="2949"/>
                <a:ext cx="11" cy="8"/>
              </a:xfrm>
              <a:custGeom>
                <a:avLst/>
                <a:gdLst>
                  <a:gd name="T0" fmla="*/ 2 w 31"/>
                  <a:gd name="T1" fmla="*/ 4 h 25"/>
                  <a:gd name="T2" fmla="*/ 11 w 31"/>
                  <a:gd name="T3" fmla="*/ 4 h 25"/>
                  <a:gd name="T4" fmla="*/ 11 w 31"/>
                  <a:gd name="T5" fmla="*/ 0 h 25"/>
                  <a:gd name="T6" fmla="*/ 0 w 31"/>
                  <a:gd name="T7" fmla="*/ 2 h 25"/>
                  <a:gd name="T8" fmla="*/ 2 w 31"/>
                  <a:gd name="T9" fmla="*/ 6 h 25"/>
                  <a:gd name="T10" fmla="*/ 11 w 31"/>
                  <a:gd name="T11" fmla="*/ 4 h 25"/>
                  <a:gd name="T12" fmla="*/ 2 w 31"/>
                  <a:gd name="T13" fmla="*/ 6 h 25"/>
                  <a:gd name="T14" fmla="*/ 4 w 31"/>
                  <a:gd name="T15" fmla="*/ 8 h 25"/>
                  <a:gd name="T16" fmla="*/ 9 w 31"/>
                  <a:gd name="T17" fmla="*/ 8 h 25"/>
                  <a:gd name="T18" fmla="*/ 11 w 31"/>
                  <a:gd name="T19" fmla="*/ 6 h 25"/>
                  <a:gd name="T20" fmla="*/ 11 w 31"/>
                  <a:gd name="T21" fmla="*/ 4 h 25"/>
                  <a:gd name="T22" fmla="*/ 2 w 31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25"/>
                  <a:gd name="T38" fmla="*/ 31 w 3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25">
                    <a:moveTo>
                      <a:pt x="6" y="13"/>
                    </a:moveTo>
                    <a:lnTo>
                      <a:pt x="31" y="13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6" y="19"/>
                    </a:lnTo>
                    <a:lnTo>
                      <a:pt x="31" y="13"/>
                    </a:lnTo>
                    <a:lnTo>
                      <a:pt x="6" y="19"/>
                    </a:lnTo>
                    <a:lnTo>
                      <a:pt x="12" y="25"/>
                    </a:lnTo>
                    <a:lnTo>
                      <a:pt x="24" y="25"/>
                    </a:lnTo>
                    <a:lnTo>
                      <a:pt x="31" y="19"/>
                    </a:lnTo>
                    <a:lnTo>
                      <a:pt x="31" y="13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" name="Freeform 26"/>
              <p:cNvSpPr>
                <a:spLocks/>
              </p:cNvSpPr>
              <p:nvPr/>
            </p:nvSpPr>
            <p:spPr bwMode="auto">
              <a:xfrm>
                <a:off x="4159" y="2947"/>
                <a:ext cx="9" cy="8"/>
              </a:xfrm>
              <a:custGeom>
                <a:avLst/>
                <a:gdLst>
                  <a:gd name="T0" fmla="*/ 4 w 25"/>
                  <a:gd name="T1" fmla="*/ 0 h 25"/>
                  <a:gd name="T2" fmla="*/ 0 w 25"/>
                  <a:gd name="T3" fmla="*/ 4 h 25"/>
                  <a:gd name="T4" fmla="*/ 0 w 25"/>
                  <a:gd name="T5" fmla="*/ 6 h 25"/>
                  <a:gd name="T6" fmla="*/ 9 w 25"/>
                  <a:gd name="T7" fmla="*/ 6 h 25"/>
                  <a:gd name="T8" fmla="*/ 9 w 25"/>
                  <a:gd name="T9" fmla="*/ 4 h 25"/>
                  <a:gd name="T10" fmla="*/ 6 w 25"/>
                  <a:gd name="T11" fmla="*/ 8 h 25"/>
                  <a:gd name="T12" fmla="*/ 9 w 25"/>
                  <a:gd name="T13" fmla="*/ 4 h 25"/>
                  <a:gd name="T14" fmla="*/ 9 w 25"/>
                  <a:gd name="T15" fmla="*/ 0 h 25"/>
                  <a:gd name="T16" fmla="*/ 4 w 25"/>
                  <a:gd name="T17" fmla="*/ 0 h 25"/>
                  <a:gd name="T18" fmla="*/ 2 w 25"/>
                  <a:gd name="T19" fmla="*/ 0 h 25"/>
                  <a:gd name="T20" fmla="*/ 0 w 25"/>
                  <a:gd name="T21" fmla="*/ 4 h 25"/>
                  <a:gd name="T22" fmla="*/ 4 w 2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2" y="0"/>
                    </a:moveTo>
                    <a:lnTo>
                      <a:pt x="0" y="12"/>
                    </a:lnTo>
                    <a:lnTo>
                      <a:pt x="0" y="19"/>
                    </a:lnTo>
                    <a:lnTo>
                      <a:pt x="25" y="19"/>
                    </a:lnTo>
                    <a:lnTo>
                      <a:pt x="25" y="12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" name="Freeform 27"/>
              <p:cNvSpPr>
                <a:spLocks/>
              </p:cNvSpPr>
              <p:nvPr/>
            </p:nvSpPr>
            <p:spPr bwMode="auto">
              <a:xfrm>
                <a:off x="4163" y="2943"/>
                <a:ext cx="34" cy="12"/>
              </a:xfrm>
              <a:custGeom>
                <a:avLst/>
                <a:gdLst>
                  <a:gd name="T0" fmla="*/ 31 w 100"/>
                  <a:gd name="T1" fmla="*/ 4 h 38"/>
                  <a:gd name="T2" fmla="*/ 31 w 100"/>
                  <a:gd name="T3" fmla="*/ 0 h 38"/>
                  <a:gd name="T4" fmla="*/ 0 w 100"/>
                  <a:gd name="T5" fmla="*/ 4 h 38"/>
                  <a:gd name="T6" fmla="*/ 2 w 100"/>
                  <a:gd name="T7" fmla="*/ 12 h 38"/>
                  <a:gd name="T8" fmla="*/ 34 w 100"/>
                  <a:gd name="T9" fmla="*/ 8 h 38"/>
                  <a:gd name="T10" fmla="*/ 31 w 100"/>
                  <a:gd name="T11" fmla="*/ 4 h 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38"/>
                  <a:gd name="T20" fmla="*/ 100 w 100"/>
                  <a:gd name="T21" fmla="*/ 38 h 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38">
                    <a:moveTo>
                      <a:pt x="92" y="13"/>
                    </a:moveTo>
                    <a:lnTo>
                      <a:pt x="92" y="0"/>
                    </a:lnTo>
                    <a:lnTo>
                      <a:pt x="0" y="13"/>
                    </a:lnTo>
                    <a:lnTo>
                      <a:pt x="6" y="38"/>
                    </a:lnTo>
                    <a:lnTo>
                      <a:pt x="100" y="25"/>
                    </a:lnTo>
                    <a:lnTo>
                      <a:pt x="92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0" name="Freeform 28"/>
              <p:cNvSpPr>
                <a:spLocks/>
              </p:cNvSpPr>
              <p:nvPr/>
            </p:nvSpPr>
            <p:spPr bwMode="auto">
              <a:xfrm>
                <a:off x="4194" y="2943"/>
                <a:ext cx="5" cy="8"/>
              </a:xfrm>
              <a:custGeom>
                <a:avLst/>
                <a:gdLst>
                  <a:gd name="T0" fmla="*/ 3 w 14"/>
                  <a:gd name="T1" fmla="*/ 8 h 25"/>
                  <a:gd name="T2" fmla="*/ 5 w 14"/>
                  <a:gd name="T3" fmla="*/ 6 h 25"/>
                  <a:gd name="T4" fmla="*/ 5 w 14"/>
                  <a:gd name="T5" fmla="*/ 2 h 25"/>
                  <a:gd name="T6" fmla="*/ 3 w 14"/>
                  <a:gd name="T7" fmla="*/ 0 h 25"/>
                  <a:gd name="T8" fmla="*/ 0 w 14"/>
                  <a:gd name="T9" fmla="*/ 0 h 25"/>
                  <a:gd name="T10" fmla="*/ 3 w 14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8" y="25"/>
                    </a:moveTo>
                    <a:lnTo>
                      <a:pt x="14" y="19"/>
                    </a:lnTo>
                    <a:lnTo>
                      <a:pt x="14" y="7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Freeform 29"/>
              <p:cNvSpPr>
                <a:spLocks/>
              </p:cNvSpPr>
              <p:nvPr/>
            </p:nvSpPr>
            <p:spPr bwMode="auto">
              <a:xfrm>
                <a:off x="4163" y="2708"/>
                <a:ext cx="67" cy="485"/>
              </a:xfrm>
              <a:custGeom>
                <a:avLst/>
                <a:gdLst>
                  <a:gd name="T0" fmla="*/ 0 w 199"/>
                  <a:gd name="T1" fmla="*/ 0 h 1456"/>
                  <a:gd name="T2" fmla="*/ 67 w 199"/>
                  <a:gd name="T3" fmla="*/ 198 h 1456"/>
                  <a:gd name="T4" fmla="*/ 67 w 199"/>
                  <a:gd name="T5" fmla="*/ 485 h 1456"/>
                  <a:gd name="T6" fmla="*/ 0 w 199"/>
                  <a:gd name="T7" fmla="*/ 287 h 1456"/>
                  <a:gd name="T8" fmla="*/ 0 w 199"/>
                  <a:gd name="T9" fmla="*/ 0 h 1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456"/>
                  <a:gd name="T17" fmla="*/ 199 w 199"/>
                  <a:gd name="T18" fmla="*/ 1456 h 1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456">
                    <a:moveTo>
                      <a:pt x="0" y="0"/>
                    </a:moveTo>
                    <a:lnTo>
                      <a:pt x="199" y="595"/>
                    </a:lnTo>
                    <a:lnTo>
                      <a:pt x="199" y="1456"/>
                    </a:lnTo>
                    <a:lnTo>
                      <a:pt x="0" y="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Freeform 30"/>
              <p:cNvSpPr>
                <a:spLocks/>
              </p:cNvSpPr>
              <p:nvPr/>
            </p:nvSpPr>
            <p:spPr bwMode="auto">
              <a:xfrm>
                <a:off x="4159" y="2708"/>
                <a:ext cx="74" cy="202"/>
              </a:xfrm>
              <a:custGeom>
                <a:avLst/>
                <a:gdLst>
                  <a:gd name="T0" fmla="*/ 74 w 222"/>
                  <a:gd name="T1" fmla="*/ 198 h 606"/>
                  <a:gd name="T2" fmla="*/ 8 w 222"/>
                  <a:gd name="T3" fmla="*/ 0 h 606"/>
                  <a:gd name="T4" fmla="*/ 0 w 222"/>
                  <a:gd name="T5" fmla="*/ 2 h 606"/>
                  <a:gd name="T6" fmla="*/ 66 w 222"/>
                  <a:gd name="T7" fmla="*/ 200 h 606"/>
                  <a:gd name="T8" fmla="*/ 66 w 222"/>
                  <a:gd name="T9" fmla="*/ 198 h 606"/>
                  <a:gd name="T10" fmla="*/ 66 w 222"/>
                  <a:gd name="T11" fmla="*/ 200 h 606"/>
                  <a:gd name="T12" fmla="*/ 68 w 222"/>
                  <a:gd name="T13" fmla="*/ 202 h 606"/>
                  <a:gd name="T14" fmla="*/ 72 w 222"/>
                  <a:gd name="T15" fmla="*/ 202 h 606"/>
                  <a:gd name="T16" fmla="*/ 74 w 222"/>
                  <a:gd name="T17" fmla="*/ 200 h 606"/>
                  <a:gd name="T18" fmla="*/ 74 w 222"/>
                  <a:gd name="T19" fmla="*/ 198 h 6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06"/>
                  <a:gd name="T32" fmla="*/ 222 w 222"/>
                  <a:gd name="T33" fmla="*/ 606 h 6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06">
                    <a:moveTo>
                      <a:pt x="222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7" y="601"/>
                    </a:lnTo>
                    <a:lnTo>
                      <a:pt x="197" y="595"/>
                    </a:lnTo>
                    <a:lnTo>
                      <a:pt x="197" y="601"/>
                    </a:lnTo>
                    <a:lnTo>
                      <a:pt x="205" y="606"/>
                    </a:lnTo>
                    <a:lnTo>
                      <a:pt x="216" y="606"/>
                    </a:lnTo>
                    <a:lnTo>
                      <a:pt x="222" y="601"/>
                    </a:lnTo>
                    <a:lnTo>
                      <a:pt x="222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3" name="Freeform 31"/>
              <p:cNvSpPr>
                <a:spLocks/>
              </p:cNvSpPr>
              <p:nvPr/>
            </p:nvSpPr>
            <p:spPr bwMode="auto">
              <a:xfrm>
                <a:off x="4225" y="2906"/>
                <a:ext cx="8" cy="291"/>
              </a:xfrm>
              <a:custGeom>
                <a:avLst/>
                <a:gdLst>
                  <a:gd name="T0" fmla="*/ 0 w 25"/>
                  <a:gd name="T1" fmla="*/ 289 h 872"/>
                  <a:gd name="T2" fmla="*/ 8 w 25"/>
                  <a:gd name="T3" fmla="*/ 287 h 872"/>
                  <a:gd name="T4" fmla="*/ 8 w 25"/>
                  <a:gd name="T5" fmla="*/ 0 h 872"/>
                  <a:gd name="T6" fmla="*/ 0 w 25"/>
                  <a:gd name="T7" fmla="*/ 0 h 872"/>
                  <a:gd name="T8" fmla="*/ 0 w 25"/>
                  <a:gd name="T9" fmla="*/ 287 h 872"/>
                  <a:gd name="T10" fmla="*/ 8 w 25"/>
                  <a:gd name="T11" fmla="*/ 287 h 872"/>
                  <a:gd name="T12" fmla="*/ 0 w 25"/>
                  <a:gd name="T13" fmla="*/ 287 h 872"/>
                  <a:gd name="T14" fmla="*/ 3 w 25"/>
                  <a:gd name="T15" fmla="*/ 291 h 872"/>
                  <a:gd name="T16" fmla="*/ 4 w 25"/>
                  <a:gd name="T17" fmla="*/ 291 h 872"/>
                  <a:gd name="T18" fmla="*/ 8 w 25"/>
                  <a:gd name="T19" fmla="*/ 291 h 872"/>
                  <a:gd name="T20" fmla="*/ 8 w 25"/>
                  <a:gd name="T21" fmla="*/ 287 h 872"/>
                  <a:gd name="T22" fmla="*/ 0 w 25"/>
                  <a:gd name="T23" fmla="*/ 289 h 8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2"/>
                  <a:gd name="T38" fmla="*/ 25 w 25"/>
                  <a:gd name="T39" fmla="*/ 872 h 8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2">
                    <a:moveTo>
                      <a:pt x="0" y="867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25" y="861"/>
                    </a:lnTo>
                    <a:lnTo>
                      <a:pt x="0" y="861"/>
                    </a:lnTo>
                    <a:lnTo>
                      <a:pt x="8" y="872"/>
                    </a:lnTo>
                    <a:lnTo>
                      <a:pt x="14" y="872"/>
                    </a:lnTo>
                    <a:lnTo>
                      <a:pt x="25" y="872"/>
                    </a:lnTo>
                    <a:lnTo>
                      <a:pt x="25" y="861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4" name="Freeform 32"/>
              <p:cNvSpPr>
                <a:spLocks/>
              </p:cNvSpPr>
              <p:nvPr/>
            </p:nvSpPr>
            <p:spPr bwMode="auto">
              <a:xfrm>
                <a:off x="4159" y="2990"/>
                <a:ext cx="74" cy="205"/>
              </a:xfrm>
              <a:custGeom>
                <a:avLst/>
                <a:gdLst>
                  <a:gd name="T0" fmla="*/ 0 w 222"/>
                  <a:gd name="T1" fmla="*/ 4 h 614"/>
                  <a:gd name="T2" fmla="*/ 0 w 222"/>
                  <a:gd name="T3" fmla="*/ 6 h 614"/>
                  <a:gd name="T4" fmla="*/ 66 w 222"/>
                  <a:gd name="T5" fmla="*/ 205 h 614"/>
                  <a:gd name="T6" fmla="*/ 74 w 222"/>
                  <a:gd name="T7" fmla="*/ 203 h 614"/>
                  <a:gd name="T8" fmla="*/ 8 w 222"/>
                  <a:gd name="T9" fmla="*/ 4 h 614"/>
                  <a:gd name="T10" fmla="*/ 6 w 222"/>
                  <a:gd name="T11" fmla="*/ 0 h 614"/>
                  <a:gd name="T12" fmla="*/ 4 w 222"/>
                  <a:gd name="T13" fmla="*/ 0 h 614"/>
                  <a:gd name="T14" fmla="*/ 2 w 222"/>
                  <a:gd name="T15" fmla="*/ 2 h 614"/>
                  <a:gd name="T16" fmla="*/ 0 w 222"/>
                  <a:gd name="T17" fmla="*/ 6 h 614"/>
                  <a:gd name="T18" fmla="*/ 0 w 222"/>
                  <a:gd name="T19" fmla="*/ 4 h 6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14"/>
                  <a:gd name="T32" fmla="*/ 222 w 222"/>
                  <a:gd name="T33" fmla="*/ 614 h 6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14">
                    <a:moveTo>
                      <a:pt x="0" y="13"/>
                    </a:moveTo>
                    <a:lnTo>
                      <a:pt x="0" y="19"/>
                    </a:lnTo>
                    <a:lnTo>
                      <a:pt x="197" y="614"/>
                    </a:lnTo>
                    <a:lnTo>
                      <a:pt x="222" y="608"/>
                    </a:lnTo>
                    <a:lnTo>
                      <a:pt x="25" y="13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5" name="Freeform 33"/>
              <p:cNvSpPr>
                <a:spLocks/>
              </p:cNvSpPr>
              <p:nvPr/>
            </p:nvSpPr>
            <p:spPr bwMode="auto">
              <a:xfrm>
                <a:off x="4159" y="2703"/>
                <a:ext cx="9" cy="292"/>
              </a:xfrm>
              <a:custGeom>
                <a:avLst/>
                <a:gdLst>
                  <a:gd name="T0" fmla="*/ 9 w 25"/>
                  <a:gd name="T1" fmla="*/ 4 h 874"/>
                  <a:gd name="T2" fmla="*/ 0 w 25"/>
                  <a:gd name="T3" fmla="*/ 4 h 874"/>
                  <a:gd name="T4" fmla="*/ 0 w 25"/>
                  <a:gd name="T5" fmla="*/ 292 h 874"/>
                  <a:gd name="T6" fmla="*/ 9 w 25"/>
                  <a:gd name="T7" fmla="*/ 292 h 874"/>
                  <a:gd name="T8" fmla="*/ 9 w 25"/>
                  <a:gd name="T9" fmla="*/ 4 h 874"/>
                  <a:gd name="T10" fmla="*/ 0 w 25"/>
                  <a:gd name="T11" fmla="*/ 6 h 874"/>
                  <a:gd name="T12" fmla="*/ 9 w 25"/>
                  <a:gd name="T13" fmla="*/ 4 h 874"/>
                  <a:gd name="T14" fmla="*/ 9 w 25"/>
                  <a:gd name="T15" fmla="*/ 2 h 874"/>
                  <a:gd name="T16" fmla="*/ 4 w 25"/>
                  <a:gd name="T17" fmla="*/ 0 h 874"/>
                  <a:gd name="T18" fmla="*/ 2 w 25"/>
                  <a:gd name="T19" fmla="*/ 2 h 874"/>
                  <a:gd name="T20" fmla="*/ 0 w 25"/>
                  <a:gd name="T21" fmla="*/ 4 h 874"/>
                  <a:gd name="T22" fmla="*/ 9 w 25"/>
                  <a:gd name="T23" fmla="*/ 4 h 8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4"/>
                  <a:gd name="T38" fmla="*/ 25 w 25"/>
                  <a:gd name="T39" fmla="*/ 874 h 8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4">
                    <a:moveTo>
                      <a:pt x="25" y="13"/>
                    </a:moveTo>
                    <a:lnTo>
                      <a:pt x="0" y="13"/>
                    </a:lnTo>
                    <a:lnTo>
                      <a:pt x="0" y="874"/>
                    </a:lnTo>
                    <a:lnTo>
                      <a:pt x="25" y="874"/>
                    </a:lnTo>
                    <a:lnTo>
                      <a:pt x="25" y="13"/>
                    </a:lnTo>
                    <a:lnTo>
                      <a:pt x="0" y="19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6" name="Freeform 34"/>
              <p:cNvSpPr>
                <a:spLocks/>
              </p:cNvSpPr>
              <p:nvPr/>
            </p:nvSpPr>
            <p:spPr bwMode="auto">
              <a:xfrm>
                <a:off x="4318" y="2703"/>
                <a:ext cx="9" cy="7"/>
              </a:xfrm>
              <a:custGeom>
                <a:avLst/>
                <a:gdLst>
                  <a:gd name="T0" fmla="*/ 9 w 25"/>
                  <a:gd name="T1" fmla="*/ 5 h 19"/>
                  <a:gd name="T2" fmla="*/ 6 w 25"/>
                  <a:gd name="T3" fmla="*/ 0 h 19"/>
                  <a:gd name="T4" fmla="*/ 4 w 25"/>
                  <a:gd name="T5" fmla="*/ 0 h 19"/>
                  <a:gd name="T6" fmla="*/ 2 w 25"/>
                  <a:gd name="T7" fmla="*/ 2 h 19"/>
                  <a:gd name="T8" fmla="*/ 0 w 25"/>
                  <a:gd name="T9" fmla="*/ 7 h 19"/>
                  <a:gd name="T10" fmla="*/ 9 w 25"/>
                  <a:gd name="T11" fmla="*/ 5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13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7" name="Freeform 35"/>
              <p:cNvSpPr>
                <a:spLocks/>
              </p:cNvSpPr>
              <p:nvPr/>
            </p:nvSpPr>
            <p:spPr bwMode="auto">
              <a:xfrm>
                <a:off x="4318" y="2708"/>
                <a:ext cx="75" cy="202"/>
              </a:xfrm>
              <a:custGeom>
                <a:avLst/>
                <a:gdLst>
                  <a:gd name="T0" fmla="*/ 75 w 223"/>
                  <a:gd name="T1" fmla="*/ 198 h 606"/>
                  <a:gd name="T2" fmla="*/ 8 w 223"/>
                  <a:gd name="T3" fmla="*/ 0 h 606"/>
                  <a:gd name="T4" fmla="*/ 0 w 223"/>
                  <a:gd name="T5" fmla="*/ 2 h 606"/>
                  <a:gd name="T6" fmla="*/ 67 w 223"/>
                  <a:gd name="T7" fmla="*/ 200 h 606"/>
                  <a:gd name="T8" fmla="*/ 67 w 223"/>
                  <a:gd name="T9" fmla="*/ 198 h 606"/>
                  <a:gd name="T10" fmla="*/ 67 w 223"/>
                  <a:gd name="T11" fmla="*/ 200 h 606"/>
                  <a:gd name="T12" fmla="*/ 69 w 223"/>
                  <a:gd name="T13" fmla="*/ 202 h 606"/>
                  <a:gd name="T14" fmla="*/ 73 w 223"/>
                  <a:gd name="T15" fmla="*/ 202 h 606"/>
                  <a:gd name="T16" fmla="*/ 75 w 223"/>
                  <a:gd name="T17" fmla="*/ 200 h 606"/>
                  <a:gd name="T18" fmla="*/ 75 w 223"/>
                  <a:gd name="T19" fmla="*/ 198 h 60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3"/>
                  <a:gd name="T31" fmla="*/ 0 h 606"/>
                  <a:gd name="T32" fmla="*/ 223 w 223"/>
                  <a:gd name="T33" fmla="*/ 606 h 60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3" h="606">
                    <a:moveTo>
                      <a:pt x="223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8" y="601"/>
                    </a:lnTo>
                    <a:lnTo>
                      <a:pt x="198" y="595"/>
                    </a:lnTo>
                    <a:lnTo>
                      <a:pt x="198" y="601"/>
                    </a:lnTo>
                    <a:lnTo>
                      <a:pt x="205" y="606"/>
                    </a:lnTo>
                    <a:lnTo>
                      <a:pt x="217" y="606"/>
                    </a:lnTo>
                    <a:lnTo>
                      <a:pt x="223" y="601"/>
                    </a:lnTo>
                    <a:lnTo>
                      <a:pt x="223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8" name="Freeform 36"/>
              <p:cNvSpPr>
                <a:spLocks/>
              </p:cNvSpPr>
              <p:nvPr/>
            </p:nvSpPr>
            <p:spPr bwMode="auto">
              <a:xfrm>
                <a:off x="4384" y="2906"/>
                <a:ext cx="9" cy="287"/>
              </a:xfrm>
              <a:custGeom>
                <a:avLst/>
                <a:gdLst>
                  <a:gd name="T0" fmla="*/ 5 w 25"/>
                  <a:gd name="T1" fmla="*/ 287 h 861"/>
                  <a:gd name="T2" fmla="*/ 9 w 25"/>
                  <a:gd name="T3" fmla="*/ 287 h 861"/>
                  <a:gd name="T4" fmla="*/ 9 w 25"/>
                  <a:gd name="T5" fmla="*/ 0 h 861"/>
                  <a:gd name="T6" fmla="*/ 0 w 25"/>
                  <a:gd name="T7" fmla="*/ 0 h 861"/>
                  <a:gd name="T8" fmla="*/ 0 w 25"/>
                  <a:gd name="T9" fmla="*/ 287 h 861"/>
                  <a:gd name="T10" fmla="*/ 5 w 25"/>
                  <a:gd name="T11" fmla="*/ 287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861"/>
                  <a:gd name="T20" fmla="*/ 25 w 25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861">
                    <a:moveTo>
                      <a:pt x="13" y="861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13" y="8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9" name="Freeform 37"/>
              <p:cNvSpPr>
                <a:spLocks/>
              </p:cNvSpPr>
              <p:nvPr/>
            </p:nvSpPr>
            <p:spPr bwMode="auto">
              <a:xfrm>
                <a:off x="4384" y="3193"/>
                <a:ext cx="9" cy="4"/>
              </a:xfrm>
              <a:custGeom>
                <a:avLst/>
                <a:gdLst>
                  <a:gd name="T0" fmla="*/ 0 w 25"/>
                  <a:gd name="T1" fmla="*/ 0 h 11"/>
                  <a:gd name="T2" fmla="*/ 3 w 25"/>
                  <a:gd name="T3" fmla="*/ 4 h 11"/>
                  <a:gd name="T4" fmla="*/ 5 w 25"/>
                  <a:gd name="T5" fmla="*/ 4 h 11"/>
                  <a:gd name="T6" fmla="*/ 9 w 25"/>
                  <a:gd name="T7" fmla="*/ 4 h 11"/>
                  <a:gd name="T8" fmla="*/ 9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0" name="Freeform 38"/>
              <p:cNvSpPr>
                <a:spLocks/>
              </p:cNvSpPr>
              <p:nvPr/>
            </p:nvSpPr>
            <p:spPr bwMode="auto">
              <a:xfrm>
                <a:off x="4186" y="2912"/>
                <a:ext cx="15" cy="4"/>
              </a:xfrm>
              <a:custGeom>
                <a:avLst/>
                <a:gdLst>
                  <a:gd name="T0" fmla="*/ 15 w 45"/>
                  <a:gd name="T1" fmla="*/ 4 h 14"/>
                  <a:gd name="T2" fmla="*/ 13 w 45"/>
                  <a:gd name="T3" fmla="*/ 2 h 14"/>
                  <a:gd name="T4" fmla="*/ 11 w 45"/>
                  <a:gd name="T5" fmla="*/ 2 h 14"/>
                  <a:gd name="T6" fmla="*/ 8 w 45"/>
                  <a:gd name="T7" fmla="*/ 0 h 14"/>
                  <a:gd name="T8" fmla="*/ 7 w 45"/>
                  <a:gd name="T9" fmla="*/ 0 h 14"/>
                  <a:gd name="T10" fmla="*/ 5 w 45"/>
                  <a:gd name="T11" fmla="*/ 0 h 14"/>
                  <a:gd name="T12" fmla="*/ 5 w 45"/>
                  <a:gd name="T13" fmla="*/ 2 h 14"/>
                  <a:gd name="T14" fmla="*/ 3 w 45"/>
                  <a:gd name="T15" fmla="*/ 2 h 14"/>
                  <a:gd name="T16" fmla="*/ 0 w 45"/>
                  <a:gd name="T17" fmla="*/ 4 h 14"/>
                  <a:gd name="T18" fmla="*/ 15 w 45"/>
                  <a:gd name="T19" fmla="*/ 4 h 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4"/>
                  <a:gd name="T32" fmla="*/ 45 w 45"/>
                  <a:gd name="T33" fmla="*/ 14 h 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4">
                    <a:moveTo>
                      <a:pt x="45" y="14"/>
                    </a:moveTo>
                    <a:lnTo>
                      <a:pt x="39" y="8"/>
                    </a:lnTo>
                    <a:lnTo>
                      <a:pt x="33" y="8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8"/>
                    </a:lnTo>
                    <a:lnTo>
                      <a:pt x="8" y="8"/>
                    </a:lnTo>
                    <a:lnTo>
                      <a:pt x="0" y="14"/>
                    </a:lnTo>
                    <a:lnTo>
                      <a:pt x="45" y="14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1" name="Freeform 39"/>
              <p:cNvSpPr>
                <a:spLocks/>
              </p:cNvSpPr>
              <p:nvPr/>
            </p:nvSpPr>
            <p:spPr bwMode="auto">
              <a:xfrm>
                <a:off x="4184" y="2912"/>
                <a:ext cx="19" cy="8"/>
              </a:xfrm>
              <a:custGeom>
                <a:avLst/>
                <a:gdLst>
                  <a:gd name="T0" fmla="*/ 19 w 56"/>
                  <a:gd name="T1" fmla="*/ 8 h 25"/>
                  <a:gd name="T2" fmla="*/ 17 w 56"/>
                  <a:gd name="T3" fmla="*/ 6 h 25"/>
                  <a:gd name="T4" fmla="*/ 15 w 56"/>
                  <a:gd name="T5" fmla="*/ 3 h 25"/>
                  <a:gd name="T6" fmla="*/ 10 w 56"/>
                  <a:gd name="T7" fmla="*/ 3 h 25"/>
                  <a:gd name="T8" fmla="*/ 8 w 56"/>
                  <a:gd name="T9" fmla="*/ 0 h 25"/>
                  <a:gd name="T10" fmla="*/ 6 w 56"/>
                  <a:gd name="T11" fmla="*/ 3 h 25"/>
                  <a:gd name="T12" fmla="*/ 4 w 56"/>
                  <a:gd name="T13" fmla="*/ 3 h 25"/>
                  <a:gd name="T14" fmla="*/ 2 w 56"/>
                  <a:gd name="T15" fmla="*/ 6 h 25"/>
                  <a:gd name="T16" fmla="*/ 0 w 56"/>
                  <a:gd name="T17" fmla="*/ 8 h 25"/>
                  <a:gd name="T18" fmla="*/ 19 w 56"/>
                  <a:gd name="T19" fmla="*/ 8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25"/>
                    </a:moveTo>
                    <a:lnTo>
                      <a:pt x="50" y="19"/>
                    </a:lnTo>
                    <a:lnTo>
                      <a:pt x="44" y="8"/>
                    </a:lnTo>
                    <a:lnTo>
                      <a:pt x="30" y="8"/>
                    </a:lnTo>
                    <a:lnTo>
                      <a:pt x="25" y="0"/>
                    </a:lnTo>
                    <a:lnTo>
                      <a:pt x="19" y="8"/>
                    </a:lnTo>
                    <a:lnTo>
                      <a:pt x="13" y="8"/>
                    </a:lnTo>
                    <a:lnTo>
                      <a:pt x="5" y="19"/>
                    </a:lnTo>
                    <a:lnTo>
                      <a:pt x="0" y="25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2" name="Freeform 40"/>
              <p:cNvSpPr>
                <a:spLocks/>
              </p:cNvSpPr>
              <p:nvPr/>
            </p:nvSpPr>
            <p:spPr bwMode="auto">
              <a:xfrm>
                <a:off x="4182" y="2916"/>
                <a:ext cx="22" cy="9"/>
              </a:xfrm>
              <a:custGeom>
                <a:avLst/>
                <a:gdLst>
                  <a:gd name="T0" fmla="*/ 22 w 67"/>
                  <a:gd name="T1" fmla="*/ 9 h 25"/>
                  <a:gd name="T2" fmla="*/ 22 w 67"/>
                  <a:gd name="T3" fmla="*/ 6 h 25"/>
                  <a:gd name="T4" fmla="*/ 20 w 67"/>
                  <a:gd name="T5" fmla="*/ 4 h 25"/>
                  <a:gd name="T6" fmla="*/ 18 w 67"/>
                  <a:gd name="T7" fmla="*/ 2 h 25"/>
                  <a:gd name="T8" fmla="*/ 18 w 67"/>
                  <a:gd name="T9" fmla="*/ 0 h 25"/>
                  <a:gd name="T10" fmla="*/ 4 w 67"/>
                  <a:gd name="T11" fmla="*/ 0 h 25"/>
                  <a:gd name="T12" fmla="*/ 4 w 67"/>
                  <a:gd name="T13" fmla="*/ 2 h 25"/>
                  <a:gd name="T14" fmla="*/ 2 w 67"/>
                  <a:gd name="T15" fmla="*/ 4 h 25"/>
                  <a:gd name="T16" fmla="*/ 2 w 67"/>
                  <a:gd name="T17" fmla="*/ 6 h 25"/>
                  <a:gd name="T18" fmla="*/ 0 w 67"/>
                  <a:gd name="T19" fmla="*/ 9 h 25"/>
                  <a:gd name="T20" fmla="*/ 22 w 67"/>
                  <a:gd name="T21" fmla="*/ 9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25"/>
                  <a:gd name="T35" fmla="*/ 67 w 6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25">
                    <a:moveTo>
                      <a:pt x="67" y="25"/>
                    </a:moveTo>
                    <a:lnTo>
                      <a:pt x="67" y="17"/>
                    </a:lnTo>
                    <a:lnTo>
                      <a:pt x="62" y="11"/>
                    </a:lnTo>
                    <a:lnTo>
                      <a:pt x="56" y="5"/>
                    </a:lnTo>
                    <a:lnTo>
                      <a:pt x="56" y="0"/>
                    </a:lnTo>
                    <a:lnTo>
                      <a:pt x="11" y="0"/>
                    </a:lnTo>
                    <a:lnTo>
                      <a:pt x="11" y="5"/>
                    </a:lnTo>
                    <a:lnTo>
                      <a:pt x="6" y="11"/>
                    </a:lnTo>
                    <a:lnTo>
                      <a:pt x="6" y="17"/>
                    </a:lnTo>
                    <a:lnTo>
                      <a:pt x="0" y="25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3" name="Freeform 41"/>
              <p:cNvSpPr>
                <a:spLocks/>
              </p:cNvSpPr>
              <p:nvPr/>
            </p:nvSpPr>
            <p:spPr bwMode="auto">
              <a:xfrm>
                <a:off x="4180" y="2920"/>
                <a:ext cx="27" cy="10"/>
              </a:xfrm>
              <a:custGeom>
                <a:avLst/>
                <a:gdLst>
                  <a:gd name="T0" fmla="*/ 27 w 81"/>
                  <a:gd name="T1" fmla="*/ 10 h 31"/>
                  <a:gd name="T2" fmla="*/ 27 w 81"/>
                  <a:gd name="T3" fmla="*/ 8 h 31"/>
                  <a:gd name="T4" fmla="*/ 24 w 81"/>
                  <a:gd name="T5" fmla="*/ 5 h 31"/>
                  <a:gd name="T6" fmla="*/ 24 w 81"/>
                  <a:gd name="T7" fmla="*/ 2 h 31"/>
                  <a:gd name="T8" fmla="*/ 23 w 81"/>
                  <a:gd name="T9" fmla="*/ 0 h 31"/>
                  <a:gd name="T10" fmla="*/ 4 w 81"/>
                  <a:gd name="T11" fmla="*/ 0 h 31"/>
                  <a:gd name="T12" fmla="*/ 2 w 81"/>
                  <a:gd name="T13" fmla="*/ 2 h 31"/>
                  <a:gd name="T14" fmla="*/ 2 w 81"/>
                  <a:gd name="T15" fmla="*/ 5 h 31"/>
                  <a:gd name="T16" fmla="*/ 2 w 81"/>
                  <a:gd name="T17" fmla="*/ 8 h 31"/>
                  <a:gd name="T18" fmla="*/ 0 w 81"/>
                  <a:gd name="T19" fmla="*/ 10 h 31"/>
                  <a:gd name="T20" fmla="*/ 27 w 81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31"/>
                  <a:gd name="T35" fmla="*/ 81 w 8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31">
                    <a:moveTo>
                      <a:pt x="81" y="31"/>
                    </a:moveTo>
                    <a:lnTo>
                      <a:pt x="81" y="25"/>
                    </a:lnTo>
                    <a:lnTo>
                      <a:pt x="73" y="14"/>
                    </a:lnTo>
                    <a:lnTo>
                      <a:pt x="73" y="6"/>
                    </a:lnTo>
                    <a:lnTo>
                      <a:pt x="6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4"/>
                    </a:lnTo>
                    <a:lnTo>
                      <a:pt x="6" y="25"/>
                    </a:lnTo>
                    <a:lnTo>
                      <a:pt x="0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Freeform 42"/>
              <p:cNvSpPr>
                <a:spLocks/>
              </p:cNvSpPr>
              <p:nvPr/>
            </p:nvSpPr>
            <p:spPr bwMode="auto">
              <a:xfrm>
                <a:off x="4180" y="2925"/>
                <a:ext cx="29" cy="10"/>
              </a:xfrm>
              <a:custGeom>
                <a:avLst/>
                <a:gdLst>
                  <a:gd name="T0" fmla="*/ 29 w 87"/>
                  <a:gd name="T1" fmla="*/ 10 h 31"/>
                  <a:gd name="T2" fmla="*/ 29 w 87"/>
                  <a:gd name="T3" fmla="*/ 7 h 31"/>
                  <a:gd name="T4" fmla="*/ 27 w 87"/>
                  <a:gd name="T5" fmla="*/ 4 h 31"/>
                  <a:gd name="T6" fmla="*/ 27 w 87"/>
                  <a:gd name="T7" fmla="*/ 2 h 31"/>
                  <a:gd name="T8" fmla="*/ 24 w 87"/>
                  <a:gd name="T9" fmla="*/ 0 h 31"/>
                  <a:gd name="T10" fmla="*/ 2 w 87"/>
                  <a:gd name="T11" fmla="*/ 0 h 31"/>
                  <a:gd name="T12" fmla="*/ 2 w 87"/>
                  <a:gd name="T13" fmla="*/ 2 h 31"/>
                  <a:gd name="T14" fmla="*/ 2 w 87"/>
                  <a:gd name="T15" fmla="*/ 4 h 31"/>
                  <a:gd name="T16" fmla="*/ 0 w 87"/>
                  <a:gd name="T17" fmla="*/ 7 h 31"/>
                  <a:gd name="T18" fmla="*/ 0 w 87"/>
                  <a:gd name="T19" fmla="*/ 10 h 31"/>
                  <a:gd name="T20" fmla="*/ 29 w 87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7" y="31"/>
                    </a:moveTo>
                    <a:lnTo>
                      <a:pt x="87" y="23"/>
                    </a:lnTo>
                    <a:lnTo>
                      <a:pt x="81" y="11"/>
                    </a:lnTo>
                    <a:lnTo>
                      <a:pt x="81" y="5"/>
                    </a:lnTo>
                    <a:lnTo>
                      <a:pt x="73" y="0"/>
                    </a:lnTo>
                    <a:lnTo>
                      <a:pt x="6" y="0"/>
                    </a:lnTo>
                    <a:lnTo>
                      <a:pt x="6" y="5"/>
                    </a:lnTo>
                    <a:lnTo>
                      <a:pt x="6" y="11"/>
                    </a:lnTo>
                    <a:lnTo>
                      <a:pt x="0" y="23"/>
                    </a:lnTo>
                    <a:lnTo>
                      <a:pt x="0" y="31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Freeform 43"/>
              <p:cNvSpPr>
                <a:spLocks/>
              </p:cNvSpPr>
              <p:nvPr/>
            </p:nvSpPr>
            <p:spPr bwMode="auto">
              <a:xfrm>
                <a:off x="4180" y="2930"/>
                <a:ext cx="31" cy="9"/>
              </a:xfrm>
              <a:custGeom>
                <a:avLst/>
                <a:gdLst>
                  <a:gd name="T0" fmla="*/ 31 w 93"/>
                  <a:gd name="T1" fmla="*/ 9 h 25"/>
                  <a:gd name="T2" fmla="*/ 29 w 93"/>
                  <a:gd name="T3" fmla="*/ 7 h 25"/>
                  <a:gd name="T4" fmla="*/ 29 w 93"/>
                  <a:gd name="T5" fmla="*/ 5 h 25"/>
                  <a:gd name="T6" fmla="*/ 29 w 93"/>
                  <a:gd name="T7" fmla="*/ 2 h 25"/>
                  <a:gd name="T8" fmla="*/ 27 w 93"/>
                  <a:gd name="T9" fmla="*/ 0 h 25"/>
                  <a:gd name="T10" fmla="*/ 0 w 93"/>
                  <a:gd name="T11" fmla="*/ 0 h 25"/>
                  <a:gd name="T12" fmla="*/ 0 w 93"/>
                  <a:gd name="T13" fmla="*/ 2 h 25"/>
                  <a:gd name="T14" fmla="*/ 0 w 93"/>
                  <a:gd name="T15" fmla="*/ 5 h 25"/>
                  <a:gd name="T16" fmla="*/ 0 w 93"/>
                  <a:gd name="T17" fmla="*/ 7 h 25"/>
                  <a:gd name="T18" fmla="*/ 0 w 93"/>
                  <a:gd name="T19" fmla="*/ 9 h 25"/>
                  <a:gd name="T20" fmla="*/ 31 w 93"/>
                  <a:gd name="T21" fmla="*/ 9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87" y="19"/>
                    </a:lnTo>
                    <a:lnTo>
                      <a:pt x="87" y="14"/>
                    </a:lnTo>
                    <a:lnTo>
                      <a:pt x="87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6" name="Freeform 44"/>
              <p:cNvSpPr>
                <a:spLocks/>
              </p:cNvSpPr>
              <p:nvPr/>
            </p:nvSpPr>
            <p:spPr bwMode="auto">
              <a:xfrm>
                <a:off x="4180" y="2935"/>
                <a:ext cx="31" cy="8"/>
              </a:xfrm>
              <a:custGeom>
                <a:avLst/>
                <a:gdLst>
                  <a:gd name="T0" fmla="*/ 31 w 93"/>
                  <a:gd name="T1" fmla="*/ 8 h 23"/>
                  <a:gd name="T2" fmla="*/ 31 w 93"/>
                  <a:gd name="T3" fmla="*/ 6 h 23"/>
                  <a:gd name="T4" fmla="*/ 29 w 93"/>
                  <a:gd name="T5" fmla="*/ 4 h 23"/>
                  <a:gd name="T6" fmla="*/ 29 w 93"/>
                  <a:gd name="T7" fmla="*/ 2 h 23"/>
                  <a:gd name="T8" fmla="*/ 29 w 93"/>
                  <a:gd name="T9" fmla="*/ 0 h 23"/>
                  <a:gd name="T10" fmla="*/ 0 w 93"/>
                  <a:gd name="T11" fmla="*/ 0 h 23"/>
                  <a:gd name="T12" fmla="*/ 0 w 93"/>
                  <a:gd name="T13" fmla="*/ 2 h 23"/>
                  <a:gd name="T14" fmla="*/ 0 w 93"/>
                  <a:gd name="T15" fmla="*/ 4 h 23"/>
                  <a:gd name="T16" fmla="*/ 0 w 93"/>
                  <a:gd name="T17" fmla="*/ 6 h 23"/>
                  <a:gd name="T18" fmla="*/ 0 w 93"/>
                  <a:gd name="T19" fmla="*/ 8 h 23"/>
                  <a:gd name="T20" fmla="*/ 31 w 93"/>
                  <a:gd name="T21" fmla="*/ 8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3"/>
                  <a:gd name="T35" fmla="*/ 93 w 93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3">
                    <a:moveTo>
                      <a:pt x="93" y="23"/>
                    </a:moveTo>
                    <a:lnTo>
                      <a:pt x="93" y="17"/>
                    </a:lnTo>
                    <a:lnTo>
                      <a:pt x="87" y="11"/>
                    </a:lnTo>
                    <a:lnTo>
                      <a:pt x="87" y="5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93" y="23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7" name="Freeform 45"/>
              <p:cNvSpPr>
                <a:spLocks/>
              </p:cNvSpPr>
              <p:nvPr/>
            </p:nvSpPr>
            <p:spPr bwMode="auto">
              <a:xfrm>
                <a:off x="4180" y="2939"/>
                <a:ext cx="31" cy="10"/>
              </a:xfrm>
              <a:custGeom>
                <a:avLst/>
                <a:gdLst>
                  <a:gd name="T0" fmla="*/ 31 w 93"/>
                  <a:gd name="T1" fmla="*/ 0 h 31"/>
                  <a:gd name="T2" fmla="*/ 31 w 93"/>
                  <a:gd name="T3" fmla="*/ 2 h 31"/>
                  <a:gd name="T4" fmla="*/ 31 w 93"/>
                  <a:gd name="T5" fmla="*/ 4 h 31"/>
                  <a:gd name="T6" fmla="*/ 31 w 93"/>
                  <a:gd name="T7" fmla="*/ 6 h 31"/>
                  <a:gd name="T8" fmla="*/ 31 w 93"/>
                  <a:gd name="T9" fmla="*/ 8 h 31"/>
                  <a:gd name="T10" fmla="*/ 31 w 93"/>
                  <a:gd name="T11" fmla="*/ 10 h 31"/>
                  <a:gd name="T12" fmla="*/ 0 w 93"/>
                  <a:gd name="T13" fmla="*/ 10 h 31"/>
                  <a:gd name="T14" fmla="*/ 0 w 93"/>
                  <a:gd name="T15" fmla="*/ 8 h 31"/>
                  <a:gd name="T16" fmla="*/ 0 w 93"/>
                  <a:gd name="T17" fmla="*/ 4 h 31"/>
                  <a:gd name="T18" fmla="*/ 0 w 93"/>
                  <a:gd name="T19" fmla="*/ 2 h 31"/>
                  <a:gd name="T20" fmla="*/ 0 w 93"/>
                  <a:gd name="T21" fmla="*/ 0 h 31"/>
                  <a:gd name="T22" fmla="*/ 31 w 93"/>
                  <a:gd name="T23" fmla="*/ 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31"/>
                  <a:gd name="T38" fmla="*/ 93 w 9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31">
                    <a:moveTo>
                      <a:pt x="93" y="0"/>
                    </a:moveTo>
                    <a:lnTo>
                      <a:pt x="93" y="6"/>
                    </a:lnTo>
                    <a:lnTo>
                      <a:pt x="93" y="12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8" name="Freeform 46"/>
              <p:cNvSpPr>
                <a:spLocks/>
              </p:cNvSpPr>
              <p:nvPr/>
            </p:nvSpPr>
            <p:spPr bwMode="auto">
              <a:xfrm>
                <a:off x="4180" y="2943"/>
                <a:ext cx="31" cy="10"/>
              </a:xfrm>
              <a:custGeom>
                <a:avLst/>
                <a:gdLst>
                  <a:gd name="T0" fmla="*/ 31 w 93"/>
                  <a:gd name="T1" fmla="*/ 0 h 32"/>
                  <a:gd name="T2" fmla="*/ 31 w 93"/>
                  <a:gd name="T3" fmla="*/ 2 h 32"/>
                  <a:gd name="T4" fmla="*/ 31 w 93"/>
                  <a:gd name="T5" fmla="*/ 4 h 32"/>
                  <a:gd name="T6" fmla="*/ 31 w 93"/>
                  <a:gd name="T7" fmla="*/ 6 h 32"/>
                  <a:gd name="T8" fmla="*/ 31 w 93"/>
                  <a:gd name="T9" fmla="*/ 8 h 32"/>
                  <a:gd name="T10" fmla="*/ 31 w 93"/>
                  <a:gd name="T11" fmla="*/ 10 h 32"/>
                  <a:gd name="T12" fmla="*/ 0 w 93"/>
                  <a:gd name="T13" fmla="*/ 10 h 32"/>
                  <a:gd name="T14" fmla="*/ 0 w 93"/>
                  <a:gd name="T15" fmla="*/ 8 h 32"/>
                  <a:gd name="T16" fmla="*/ 0 w 93"/>
                  <a:gd name="T17" fmla="*/ 6 h 32"/>
                  <a:gd name="T18" fmla="*/ 0 w 93"/>
                  <a:gd name="T19" fmla="*/ 4 h 32"/>
                  <a:gd name="T20" fmla="*/ 0 w 93"/>
                  <a:gd name="T21" fmla="*/ 2 h 32"/>
                  <a:gd name="T22" fmla="*/ 0 w 93"/>
                  <a:gd name="T23" fmla="*/ 0 h 32"/>
                  <a:gd name="T24" fmla="*/ 31 w 93"/>
                  <a:gd name="T25" fmla="*/ 0 h 3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32"/>
                  <a:gd name="T41" fmla="*/ 93 w 93"/>
                  <a:gd name="T42" fmla="*/ 32 h 3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32">
                    <a:moveTo>
                      <a:pt x="93" y="0"/>
                    </a:moveTo>
                    <a:lnTo>
                      <a:pt x="93" y="7"/>
                    </a:lnTo>
                    <a:lnTo>
                      <a:pt x="93" y="13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2"/>
                    </a:lnTo>
                    <a:lnTo>
                      <a:pt x="0" y="32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9" name="Freeform 47"/>
              <p:cNvSpPr>
                <a:spLocks/>
              </p:cNvSpPr>
              <p:nvPr/>
            </p:nvSpPr>
            <p:spPr bwMode="auto">
              <a:xfrm>
                <a:off x="4180" y="2949"/>
                <a:ext cx="31" cy="8"/>
              </a:xfrm>
              <a:custGeom>
                <a:avLst/>
                <a:gdLst>
                  <a:gd name="T0" fmla="*/ 31 w 93"/>
                  <a:gd name="T1" fmla="*/ 8 h 25"/>
                  <a:gd name="T2" fmla="*/ 31 w 93"/>
                  <a:gd name="T3" fmla="*/ 6 h 25"/>
                  <a:gd name="T4" fmla="*/ 31 w 93"/>
                  <a:gd name="T5" fmla="*/ 4 h 25"/>
                  <a:gd name="T6" fmla="*/ 31 w 93"/>
                  <a:gd name="T7" fmla="*/ 2 h 25"/>
                  <a:gd name="T8" fmla="*/ 31 w 93"/>
                  <a:gd name="T9" fmla="*/ 0 h 25"/>
                  <a:gd name="T10" fmla="*/ 0 w 93"/>
                  <a:gd name="T11" fmla="*/ 0 h 25"/>
                  <a:gd name="T12" fmla="*/ 0 w 93"/>
                  <a:gd name="T13" fmla="*/ 2 h 25"/>
                  <a:gd name="T14" fmla="*/ 0 w 93"/>
                  <a:gd name="T15" fmla="*/ 4 h 25"/>
                  <a:gd name="T16" fmla="*/ 0 w 93"/>
                  <a:gd name="T17" fmla="*/ 6 h 25"/>
                  <a:gd name="T18" fmla="*/ 2 w 93"/>
                  <a:gd name="T19" fmla="*/ 8 h 25"/>
                  <a:gd name="T20" fmla="*/ 31 w 93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93" y="19"/>
                    </a:lnTo>
                    <a:lnTo>
                      <a:pt x="93" y="13"/>
                    </a:lnTo>
                    <a:lnTo>
                      <a:pt x="93" y="6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0" name="Freeform 48"/>
              <p:cNvSpPr>
                <a:spLocks/>
              </p:cNvSpPr>
              <p:nvPr/>
            </p:nvSpPr>
            <p:spPr bwMode="auto">
              <a:xfrm>
                <a:off x="4180" y="2953"/>
                <a:ext cx="31" cy="11"/>
              </a:xfrm>
              <a:custGeom>
                <a:avLst/>
                <a:gdLst>
                  <a:gd name="T0" fmla="*/ 31 w 93"/>
                  <a:gd name="T1" fmla="*/ 11 h 31"/>
                  <a:gd name="T2" fmla="*/ 31 w 93"/>
                  <a:gd name="T3" fmla="*/ 9 h 31"/>
                  <a:gd name="T4" fmla="*/ 31 w 93"/>
                  <a:gd name="T5" fmla="*/ 6 h 31"/>
                  <a:gd name="T6" fmla="*/ 31 w 93"/>
                  <a:gd name="T7" fmla="*/ 4 h 31"/>
                  <a:gd name="T8" fmla="*/ 31 w 93"/>
                  <a:gd name="T9" fmla="*/ 0 h 31"/>
                  <a:gd name="T10" fmla="*/ 0 w 93"/>
                  <a:gd name="T11" fmla="*/ 0 h 31"/>
                  <a:gd name="T12" fmla="*/ 0 w 93"/>
                  <a:gd name="T13" fmla="*/ 4 h 31"/>
                  <a:gd name="T14" fmla="*/ 2 w 93"/>
                  <a:gd name="T15" fmla="*/ 6 h 31"/>
                  <a:gd name="T16" fmla="*/ 2 w 93"/>
                  <a:gd name="T17" fmla="*/ 9 h 31"/>
                  <a:gd name="T18" fmla="*/ 2 w 93"/>
                  <a:gd name="T19" fmla="*/ 11 h 31"/>
                  <a:gd name="T20" fmla="*/ 31 w 93"/>
                  <a:gd name="T21" fmla="*/ 1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93" y="24"/>
                    </a:lnTo>
                    <a:lnTo>
                      <a:pt x="93" y="18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6" y="24"/>
                    </a:lnTo>
                    <a:lnTo>
                      <a:pt x="6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1" name="Freeform 49"/>
              <p:cNvSpPr>
                <a:spLocks/>
              </p:cNvSpPr>
              <p:nvPr/>
            </p:nvSpPr>
            <p:spPr bwMode="auto">
              <a:xfrm>
                <a:off x="4182" y="2957"/>
                <a:ext cx="29" cy="11"/>
              </a:xfrm>
              <a:custGeom>
                <a:avLst/>
                <a:gdLst>
                  <a:gd name="T0" fmla="*/ 27 w 87"/>
                  <a:gd name="T1" fmla="*/ 11 h 31"/>
                  <a:gd name="T2" fmla="*/ 29 w 87"/>
                  <a:gd name="T3" fmla="*/ 9 h 31"/>
                  <a:gd name="T4" fmla="*/ 29 w 87"/>
                  <a:gd name="T5" fmla="*/ 7 h 31"/>
                  <a:gd name="T6" fmla="*/ 29 w 87"/>
                  <a:gd name="T7" fmla="*/ 4 h 31"/>
                  <a:gd name="T8" fmla="*/ 29 w 87"/>
                  <a:gd name="T9" fmla="*/ 0 h 31"/>
                  <a:gd name="T10" fmla="*/ 0 w 87"/>
                  <a:gd name="T11" fmla="*/ 0 h 31"/>
                  <a:gd name="T12" fmla="*/ 0 w 87"/>
                  <a:gd name="T13" fmla="*/ 4 h 31"/>
                  <a:gd name="T14" fmla="*/ 0 w 87"/>
                  <a:gd name="T15" fmla="*/ 7 h 31"/>
                  <a:gd name="T16" fmla="*/ 0 w 87"/>
                  <a:gd name="T17" fmla="*/ 9 h 31"/>
                  <a:gd name="T18" fmla="*/ 2 w 87"/>
                  <a:gd name="T19" fmla="*/ 11 h 31"/>
                  <a:gd name="T20" fmla="*/ 27 w 87"/>
                  <a:gd name="T21" fmla="*/ 1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1" y="31"/>
                    </a:moveTo>
                    <a:lnTo>
                      <a:pt x="87" y="25"/>
                    </a:lnTo>
                    <a:lnTo>
                      <a:pt x="87" y="19"/>
                    </a:lnTo>
                    <a:lnTo>
                      <a:pt x="87" y="12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2" name="Freeform 50"/>
              <p:cNvSpPr>
                <a:spLocks/>
              </p:cNvSpPr>
              <p:nvPr/>
            </p:nvSpPr>
            <p:spPr bwMode="auto">
              <a:xfrm>
                <a:off x="4182" y="2964"/>
                <a:ext cx="29" cy="10"/>
              </a:xfrm>
              <a:custGeom>
                <a:avLst/>
                <a:gdLst>
                  <a:gd name="T0" fmla="*/ 27 w 87"/>
                  <a:gd name="T1" fmla="*/ 10 h 31"/>
                  <a:gd name="T2" fmla="*/ 27 w 87"/>
                  <a:gd name="T3" fmla="*/ 8 h 31"/>
                  <a:gd name="T4" fmla="*/ 27 w 87"/>
                  <a:gd name="T5" fmla="*/ 4 h 31"/>
                  <a:gd name="T6" fmla="*/ 29 w 87"/>
                  <a:gd name="T7" fmla="*/ 2 h 31"/>
                  <a:gd name="T8" fmla="*/ 29 w 87"/>
                  <a:gd name="T9" fmla="*/ 0 h 31"/>
                  <a:gd name="T10" fmla="*/ 0 w 87"/>
                  <a:gd name="T11" fmla="*/ 0 h 31"/>
                  <a:gd name="T12" fmla="*/ 2 w 87"/>
                  <a:gd name="T13" fmla="*/ 2 h 31"/>
                  <a:gd name="T14" fmla="*/ 2 w 87"/>
                  <a:gd name="T15" fmla="*/ 4 h 31"/>
                  <a:gd name="T16" fmla="*/ 2 w 87"/>
                  <a:gd name="T17" fmla="*/ 8 h 31"/>
                  <a:gd name="T18" fmla="*/ 4 w 87"/>
                  <a:gd name="T19" fmla="*/ 10 h 31"/>
                  <a:gd name="T20" fmla="*/ 27 w 87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1" y="31"/>
                    </a:moveTo>
                    <a:lnTo>
                      <a:pt x="81" y="24"/>
                    </a:lnTo>
                    <a:lnTo>
                      <a:pt x="81" y="12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11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3" name="Freeform 51"/>
              <p:cNvSpPr>
                <a:spLocks/>
              </p:cNvSpPr>
              <p:nvPr/>
            </p:nvSpPr>
            <p:spPr bwMode="auto">
              <a:xfrm>
                <a:off x="4184" y="2968"/>
                <a:ext cx="25" cy="10"/>
              </a:xfrm>
              <a:custGeom>
                <a:avLst/>
                <a:gdLst>
                  <a:gd name="T0" fmla="*/ 23 w 75"/>
                  <a:gd name="T1" fmla="*/ 10 h 31"/>
                  <a:gd name="T2" fmla="*/ 23 w 75"/>
                  <a:gd name="T3" fmla="*/ 8 h 31"/>
                  <a:gd name="T4" fmla="*/ 25 w 75"/>
                  <a:gd name="T5" fmla="*/ 6 h 31"/>
                  <a:gd name="T6" fmla="*/ 25 w 75"/>
                  <a:gd name="T7" fmla="*/ 4 h 31"/>
                  <a:gd name="T8" fmla="*/ 25 w 75"/>
                  <a:gd name="T9" fmla="*/ 0 h 31"/>
                  <a:gd name="T10" fmla="*/ 0 w 75"/>
                  <a:gd name="T11" fmla="*/ 0 h 31"/>
                  <a:gd name="T12" fmla="*/ 0 w 75"/>
                  <a:gd name="T13" fmla="*/ 4 h 31"/>
                  <a:gd name="T14" fmla="*/ 2 w 75"/>
                  <a:gd name="T15" fmla="*/ 6 h 31"/>
                  <a:gd name="T16" fmla="*/ 4 w 75"/>
                  <a:gd name="T17" fmla="*/ 8 h 31"/>
                  <a:gd name="T18" fmla="*/ 4 w 75"/>
                  <a:gd name="T19" fmla="*/ 10 h 31"/>
                  <a:gd name="T20" fmla="*/ 23 w 75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31"/>
                  <a:gd name="T35" fmla="*/ 75 w 75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31">
                    <a:moveTo>
                      <a:pt x="69" y="31"/>
                    </a:moveTo>
                    <a:lnTo>
                      <a:pt x="69" y="25"/>
                    </a:lnTo>
                    <a:lnTo>
                      <a:pt x="75" y="19"/>
                    </a:lnTo>
                    <a:lnTo>
                      <a:pt x="75" y="12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4" name="Freeform 52"/>
              <p:cNvSpPr>
                <a:spLocks/>
              </p:cNvSpPr>
              <p:nvPr/>
            </p:nvSpPr>
            <p:spPr bwMode="auto">
              <a:xfrm>
                <a:off x="4186" y="2974"/>
                <a:ext cx="23" cy="8"/>
              </a:xfrm>
              <a:custGeom>
                <a:avLst/>
                <a:gdLst>
                  <a:gd name="T0" fmla="*/ 17 w 70"/>
                  <a:gd name="T1" fmla="*/ 8 h 24"/>
                  <a:gd name="T2" fmla="*/ 18 w 70"/>
                  <a:gd name="T3" fmla="*/ 8 h 24"/>
                  <a:gd name="T4" fmla="*/ 18 w 70"/>
                  <a:gd name="T5" fmla="*/ 6 h 24"/>
                  <a:gd name="T6" fmla="*/ 21 w 70"/>
                  <a:gd name="T7" fmla="*/ 2 h 24"/>
                  <a:gd name="T8" fmla="*/ 23 w 70"/>
                  <a:gd name="T9" fmla="*/ 0 h 24"/>
                  <a:gd name="T10" fmla="*/ 0 w 70"/>
                  <a:gd name="T11" fmla="*/ 0 h 24"/>
                  <a:gd name="T12" fmla="*/ 3 w 70"/>
                  <a:gd name="T13" fmla="*/ 2 h 24"/>
                  <a:gd name="T14" fmla="*/ 5 w 70"/>
                  <a:gd name="T15" fmla="*/ 6 h 24"/>
                  <a:gd name="T16" fmla="*/ 5 w 70"/>
                  <a:gd name="T17" fmla="*/ 8 h 24"/>
                  <a:gd name="T18" fmla="*/ 7 w 70"/>
                  <a:gd name="T19" fmla="*/ 8 h 24"/>
                  <a:gd name="T20" fmla="*/ 17 w 70"/>
                  <a:gd name="T21" fmla="*/ 8 h 2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4"/>
                  <a:gd name="T35" fmla="*/ 70 w 70"/>
                  <a:gd name="T36" fmla="*/ 24 h 2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4">
                    <a:moveTo>
                      <a:pt x="51" y="24"/>
                    </a:moveTo>
                    <a:lnTo>
                      <a:pt x="56" y="24"/>
                    </a:lnTo>
                    <a:lnTo>
                      <a:pt x="56" y="18"/>
                    </a:lnTo>
                    <a:lnTo>
                      <a:pt x="64" y="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20" y="24"/>
                    </a:lnTo>
                    <a:lnTo>
                      <a:pt x="51" y="24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5" name="Freeform 53"/>
              <p:cNvSpPr>
                <a:spLocks/>
              </p:cNvSpPr>
              <p:nvPr/>
            </p:nvSpPr>
            <p:spPr bwMode="auto">
              <a:xfrm>
                <a:off x="4188" y="2978"/>
                <a:ext cx="19" cy="8"/>
              </a:xfrm>
              <a:custGeom>
                <a:avLst/>
                <a:gdLst>
                  <a:gd name="T0" fmla="*/ 19 w 56"/>
                  <a:gd name="T1" fmla="*/ 0 h 25"/>
                  <a:gd name="T2" fmla="*/ 16 w 56"/>
                  <a:gd name="T3" fmla="*/ 2 h 25"/>
                  <a:gd name="T4" fmla="*/ 15 w 56"/>
                  <a:gd name="T5" fmla="*/ 4 h 25"/>
                  <a:gd name="T6" fmla="*/ 13 w 56"/>
                  <a:gd name="T7" fmla="*/ 6 h 25"/>
                  <a:gd name="T8" fmla="*/ 11 w 56"/>
                  <a:gd name="T9" fmla="*/ 8 h 25"/>
                  <a:gd name="T10" fmla="*/ 8 w 56"/>
                  <a:gd name="T11" fmla="*/ 6 h 25"/>
                  <a:gd name="T12" fmla="*/ 6 w 56"/>
                  <a:gd name="T13" fmla="*/ 6 h 25"/>
                  <a:gd name="T14" fmla="*/ 2 w 56"/>
                  <a:gd name="T15" fmla="*/ 2 h 25"/>
                  <a:gd name="T16" fmla="*/ 0 w 56"/>
                  <a:gd name="T17" fmla="*/ 0 h 25"/>
                  <a:gd name="T18" fmla="*/ 19 w 56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0"/>
                    </a:moveTo>
                    <a:lnTo>
                      <a:pt x="48" y="6"/>
                    </a:lnTo>
                    <a:lnTo>
                      <a:pt x="43" y="12"/>
                    </a:lnTo>
                    <a:lnTo>
                      <a:pt x="37" y="19"/>
                    </a:lnTo>
                    <a:lnTo>
                      <a:pt x="31" y="25"/>
                    </a:lnTo>
                    <a:lnTo>
                      <a:pt x="25" y="19"/>
                    </a:lnTo>
                    <a:lnTo>
                      <a:pt x="17" y="19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6" name="Freeform 54"/>
              <p:cNvSpPr>
                <a:spLocks/>
              </p:cNvSpPr>
              <p:nvPr/>
            </p:nvSpPr>
            <p:spPr bwMode="auto">
              <a:xfrm>
                <a:off x="4192" y="2982"/>
                <a:ext cx="11" cy="4"/>
              </a:xfrm>
              <a:custGeom>
                <a:avLst/>
                <a:gdLst>
                  <a:gd name="T0" fmla="*/ 11 w 31"/>
                  <a:gd name="T1" fmla="*/ 0 h 13"/>
                  <a:gd name="T2" fmla="*/ 9 w 31"/>
                  <a:gd name="T3" fmla="*/ 2 h 13"/>
                  <a:gd name="T4" fmla="*/ 7 w 31"/>
                  <a:gd name="T5" fmla="*/ 2 h 13"/>
                  <a:gd name="T6" fmla="*/ 7 w 31"/>
                  <a:gd name="T7" fmla="*/ 4 h 13"/>
                  <a:gd name="T8" fmla="*/ 5 w 31"/>
                  <a:gd name="T9" fmla="*/ 4 h 13"/>
                  <a:gd name="T10" fmla="*/ 5 w 31"/>
                  <a:gd name="T11" fmla="*/ 2 h 13"/>
                  <a:gd name="T12" fmla="*/ 2 w 31"/>
                  <a:gd name="T13" fmla="*/ 2 h 13"/>
                  <a:gd name="T14" fmla="*/ 0 w 31"/>
                  <a:gd name="T15" fmla="*/ 0 h 13"/>
                  <a:gd name="T16" fmla="*/ 11 w 31"/>
                  <a:gd name="T17" fmla="*/ 0 h 1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3"/>
                  <a:gd name="T29" fmla="*/ 31 w 31"/>
                  <a:gd name="T30" fmla="*/ 13 h 1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3">
                    <a:moveTo>
                      <a:pt x="31" y="0"/>
                    </a:moveTo>
                    <a:lnTo>
                      <a:pt x="25" y="7"/>
                    </a:lnTo>
                    <a:lnTo>
                      <a:pt x="19" y="7"/>
                    </a:lnTo>
                    <a:lnTo>
                      <a:pt x="19" y="13"/>
                    </a:lnTo>
                    <a:lnTo>
                      <a:pt x="13" y="13"/>
                    </a:lnTo>
                    <a:lnTo>
                      <a:pt x="13" y="7"/>
                    </a:lnTo>
                    <a:lnTo>
                      <a:pt x="5" y="7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Freeform 55"/>
              <p:cNvSpPr>
                <a:spLocks/>
              </p:cNvSpPr>
              <p:nvPr/>
            </p:nvSpPr>
            <p:spPr bwMode="auto">
              <a:xfrm>
                <a:off x="4190" y="2910"/>
                <a:ext cx="23" cy="37"/>
              </a:xfrm>
              <a:custGeom>
                <a:avLst/>
                <a:gdLst>
                  <a:gd name="T0" fmla="*/ 23 w 67"/>
                  <a:gd name="T1" fmla="*/ 37 h 112"/>
                  <a:gd name="T2" fmla="*/ 23 w 67"/>
                  <a:gd name="T3" fmla="*/ 29 h 112"/>
                  <a:gd name="T4" fmla="*/ 21 w 67"/>
                  <a:gd name="T5" fmla="*/ 22 h 112"/>
                  <a:gd name="T6" fmla="*/ 19 w 67"/>
                  <a:gd name="T7" fmla="*/ 17 h 112"/>
                  <a:gd name="T8" fmla="*/ 14 w 67"/>
                  <a:gd name="T9" fmla="*/ 10 h 112"/>
                  <a:gd name="T10" fmla="*/ 13 w 67"/>
                  <a:gd name="T11" fmla="*/ 7 h 112"/>
                  <a:gd name="T12" fmla="*/ 11 w 67"/>
                  <a:gd name="T13" fmla="*/ 2 h 112"/>
                  <a:gd name="T14" fmla="*/ 4 w 67"/>
                  <a:gd name="T15" fmla="*/ 0 h 112"/>
                  <a:gd name="T16" fmla="*/ 0 w 67"/>
                  <a:gd name="T17" fmla="*/ 0 h 112"/>
                  <a:gd name="T18" fmla="*/ 0 w 67"/>
                  <a:gd name="T19" fmla="*/ 8 h 112"/>
                  <a:gd name="T20" fmla="*/ 2 w 67"/>
                  <a:gd name="T21" fmla="*/ 8 h 112"/>
                  <a:gd name="T22" fmla="*/ 4 w 67"/>
                  <a:gd name="T23" fmla="*/ 8 h 112"/>
                  <a:gd name="T24" fmla="*/ 7 w 67"/>
                  <a:gd name="T25" fmla="*/ 10 h 112"/>
                  <a:gd name="T26" fmla="*/ 9 w 67"/>
                  <a:gd name="T27" fmla="*/ 15 h 112"/>
                  <a:gd name="T28" fmla="*/ 11 w 67"/>
                  <a:gd name="T29" fmla="*/ 19 h 112"/>
                  <a:gd name="T30" fmla="*/ 13 w 67"/>
                  <a:gd name="T31" fmla="*/ 25 h 112"/>
                  <a:gd name="T32" fmla="*/ 14 w 67"/>
                  <a:gd name="T33" fmla="*/ 31 h 112"/>
                  <a:gd name="T34" fmla="*/ 14 w 67"/>
                  <a:gd name="T35" fmla="*/ 37 h 112"/>
                  <a:gd name="T36" fmla="*/ 23 w 67"/>
                  <a:gd name="T37" fmla="*/ 37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2"/>
                  <a:gd name="T59" fmla="*/ 67 w 67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2">
                    <a:moveTo>
                      <a:pt x="67" y="112"/>
                    </a:moveTo>
                    <a:lnTo>
                      <a:pt x="67" y="87"/>
                    </a:lnTo>
                    <a:lnTo>
                      <a:pt x="62" y="68"/>
                    </a:lnTo>
                    <a:lnTo>
                      <a:pt x="56" y="50"/>
                    </a:lnTo>
                    <a:lnTo>
                      <a:pt x="42" y="31"/>
                    </a:lnTo>
                    <a:lnTo>
                      <a:pt x="37" y="20"/>
                    </a:lnTo>
                    <a:lnTo>
                      <a:pt x="31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6" y="25"/>
                    </a:lnTo>
                    <a:lnTo>
                      <a:pt x="11" y="25"/>
                    </a:lnTo>
                    <a:lnTo>
                      <a:pt x="19" y="31"/>
                    </a:lnTo>
                    <a:lnTo>
                      <a:pt x="25" y="45"/>
                    </a:lnTo>
                    <a:lnTo>
                      <a:pt x="31" y="56"/>
                    </a:lnTo>
                    <a:lnTo>
                      <a:pt x="37" y="76"/>
                    </a:lnTo>
                    <a:lnTo>
                      <a:pt x="42" y="93"/>
                    </a:lnTo>
                    <a:lnTo>
                      <a:pt x="42" y="112"/>
                    </a:lnTo>
                    <a:lnTo>
                      <a:pt x="67" y="1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Freeform 56"/>
              <p:cNvSpPr>
                <a:spLocks/>
              </p:cNvSpPr>
              <p:nvPr/>
            </p:nvSpPr>
            <p:spPr bwMode="auto">
              <a:xfrm>
                <a:off x="4197" y="2947"/>
                <a:ext cx="16" cy="43"/>
              </a:xfrm>
              <a:custGeom>
                <a:avLst/>
                <a:gdLst>
                  <a:gd name="T0" fmla="*/ 0 w 48"/>
                  <a:gd name="T1" fmla="*/ 43 h 130"/>
                  <a:gd name="T2" fmla="*/ 6 w 48"/>
                  <a:gd name="T3" fmla="*/ 41 h 130"/>
                  <a:gd name="T4" fmla="*/ 10 w 48"/>
                  <a:gd name="T5" fmla="*/ 37 h 130"/>
                  <a:gd name="T6" fmla="*/ 12 w 48"/>
                  <a:gd name="T7" fmla="*/ 33 h 130"/>
                  <a:gd name="T8" fmla="*/ 14 w 48"/>
                  <a:gd name="T9" fmla="*/ 27 h 130"/>
                  <a:gd name="T10" fmla="*/ 16 w 48"/>
                  <a:gd name="T11" fmla="*/ 21 h 130"/>
                  <a:gd name="T12" fmla="*/ 16 w 48"/>
                  <a:gd name="T13" fmla="*/ 14 h 130"/>
                  <a:gd name="T14" fmla="*/ 16 w 48"/>
                  <a:gd name="T15" fmla="*/ 8 h 130"/>
                  <a:gd name="T16" fmla="*/ 16 w 48"/>
                  <a:gd name="T17" fmla="*/ 0 h 130"/>
                  <a:gd name="T18" fmla="*/ 8 w 48"/>
                  <a:gd name="T19" fmla="*/ 0 h 130"/>
                  <a:gd name="T20" fmla="*/ 8 w 48"/>
                  <a:gd name="T21" fmla="*/ 8 h 130"/>
                  <a:gd name="T22" fmla="*/ 8 w 48"/>
                  <a:gd name="T23" fmla="*/ 14 h 130"/>
                  <a:gd name="T24" fmla="*/ 8 w 48"/>
                  <a:gd name="T25" fmla="*/ 19 h 130"/>
                  <a:gd name="T26" fmla="*/ 6 w 48"/>
                  <a:gd name="T27" fmla="*/ 24 h 130"/>
                  <a:gd name="T28" fmla="*/ 4 w 48"/>
                  <a:gd name="T29" fmla="*/ 29 h 130"/>
                  <a:gd name="T30" fmla="*/ 4 w 48"/>
                  <a:gd name="T31" fmla="*/ 31 h 130"/>
                  <a:gd name="T32" fmla="*/ 2 w 48"/>
                  <a:gd name="T33" fmla="*/ 35 h 130"/>
                  <a:gd name="T34" fmla="*/ 0 w 48"/>
                  <a:gd name="T35" fmla="*/ 35 h 130"/>
                  <a:gd name="T36" fmla="*/ 0 w 48"/>
                  <a:gd name="T37" fmla="*/ 43 h 13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30"/>
                  <a:gd name="T59" fmla="*/ 48 w 48"/>
                  <a:gd name="T60" fmla="*/ 130 h 13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30">
                    <a:moveTo>
                      <a:pt x="0" y="130"/>
                    </a:moveTo>
                    <a:lnTo>
                      <a:pt x="18" y="124"/>
                    </a:lnTo>
                    <a:lnTo>
                      <a:pt x="31" y="112"/>
                    </a:lnTo>
                    <a:lnTo>
                      <a:pt x="37" y="99"/>
                    </a:lnTo>
                    <a:lnTo>
                      <a:pt x="43" y="81"/>
                    </a:lnTo>
                    <a:lnTo>
                      <a:pt x="48" y="62"/>
                    </a:lnTo>
                    <a:lnTo>
                      <a:pt x="48" y="43"/>
                    </a:lnTo>
                    <a:lnTo>
                      <a:pt x="48" y="25"/>
                    </a:lnTo>
                    <a:lnTo>
                      <a:pt x="48" y="0"/>
                    </a:lnTo>
                    <a:lnTo>
                      <a:pt x="23" y="0"/>
                    </a:lnTo>
                    <a:lnTo>
                      <a:pt x="23" y="25"/>
                    </a:lnTo>
                    <a:lnTo>
                      <a:pt x="23" y="43"/>
                    </a:lnTo>
                    <a:lnTo>
                      <a:pt x="23" y="56"/>
                    </a:lnTo>
                    <a:lnTo>
                      <a:pt x="18" y="74"/>
                    </a:lnTo>
                    <a:lnTo>
                      <a:pt x="12" y="87"/>
                    </a:lnTo>
                    <a:lnTo>
                      <a:pt x="12" y="93"/>
                    </a:lnTo>
                    <a:lnTo>
                      <a:pt x="6" y="105"/>
                    </a:lnTo>
                    <a:lnTo>
                      <a:pt x="0" y="105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9" name="Freeform 57"/>
              <p:cNvSpPr>
                <a:spLocks/>
              </p:cNvSpPr>
              <p:nvPr/>
            </p:nvSpPr>
            <p:spPr bwMode="auto">
              <a:xfrm>
                <a:off x="4174" y="2951"/>
                <a:ext cx="23" cy="39"/>
              </a:xfrm>
              <a:custGeom>
                <a:avLst/>
                <a:gdLst>
                  <a:gd name="T0" fmla="*/ 0 w 69"/>
                  <a:gd name="T1" fmla="*/ 0 h 118"/>
                  <a:gd name="T2" fmla="*/ 2 w 69"/>
                  <a:gd name="T3" fmla="*/ 8 h 118"/>
                  <a:gd name="T4" fmla="*/ 4 w 69"/>
                  <a:gd name="T5" fmla="*/ 15 h 118"/>
                  <a:gd name="T6" fmla="*/ 4 w 69"/>
                  <a:gd name="T7" fmla="*/ 20 h 118"/>
                  <a:gd name="T8" fmla="*/ 8 w 69"/>
                  <a:gd name="T9" fmla="*/ 27 h 118"/>
                  <a:gd name="T10" fmla="*/ 10 w 69"/>
                  <a:gd name="T11" fmla="*/ 31 h 118"/>
                  <a:gd name="T12" fmla="*/ 15 w 69"/>
                  <a:gd name="T13" fmla="*/ 35 h 118"/>
                  <a:gd name="T14" fmla="*/ 19 w 69"/>
                  <a:gd name="T15" fmla="*/ 39 h 118"/>
                  <a:gd name="T16" fmla="*/ 23 w 69"/>
                  <a:gd name="T17" fmla="*/ 39 h 118"/>
                  <a:gd name="T18" fmla="*/ 23 w 69"/>
                  <a:gd name="T19" fmla="*/ 31 h 118"/>
                  <a:gd name="T20" fmla="*/ 20 w 69"/>
                  <a:gd name="T21" fmla="*/ 31 h 118"/>
                  <a:gd name="T22" fmla="*/ 20 w 69"/>
                  <a:gd name="T23" fmla="*/ 29 h 118"/>
                  <a:gd name="T24" fmla="*/ 17 w 69"/>
                  <a:gd name="T25" fmla="*/ 27 h 118"/>
                  <a:gd name="T26" fmla="*/ 15 w 69"/>
                  <a:gd name="T27" fmla="*/ 23 h 118"/>
                  <a:gd name="T28" fmla="*/ 12 w 69"/>
                  <a:gd name="T29" fmla="*/ 19 h 118"/>
                  <a:gd name="T30" fmla="*/ 12 w 69"/>
                  <a:gd name="T31" fmla="*/ 13 h 118"/>
                  <a:gd name="T32" fmla="*/ 10 w 69"/>
                  <a:gd name="T33" fmla="*/ 6 h 118"/>
                  <a:gd name="T34" fmla="*/ 8 w 69"/>
                  <a:gd name="T35" fmla="*/ 0 h 118"/>
                  <a:gd name="T36" fmla="*/ 0 w 69"/>
                  <a:gd name="T37" fmla="*/ 0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18"/>
                  <a:gd name="T59" fmla="*/ 69 w 69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18">
                    <a:moveTo>
                      <a:pt x="0" y="0"/>
                    </a:moveTo>
                    <a:lnTo>
                      <a:pt x="5" y="25"/>
                    </a:lnTo>
                    <a:lnTo>
                      <a:pt x="13" y="44"/>
                    </a:lnTo>
                    <a:lnTo>
                      <a:pt x="13" y="62"/>
                    </a:lnTo>
                    <a:lnTo>
                      <a:pt x="25" y="81"/>
                    </a:lnTo>
                    <a:lnTo>
                      <a:pt x="31" y="93"/>
                    </a:lnTo>
                    <a:lnTo>
                      <a:pt x="44" y="106"/>
                    </a:lnTo>
                    <a:lnTo>
                      <a:pt x="56" y="118"/>
                    </a:lnTo>
                    <a:lnTo>
                      <a:pt x="69" y="118"/>
                    </a:lnTo>
                    <a:lnTo>
                      <a:pt x="69" y="93"/>
                    </a:lnTo>
                    <a:lnTo>
                      <a:pt x="61" y="93"/>
                    </a:lnTo>
                    <a:lnTo>
                      <a:pt x="61" y="87"/>
                    </a:lnTo>
                    <a:lnTo>
                      <a:pt x="50" y="81"/>
                    </a:lnTo>
                    <a:lnTo>
                      <a:pt x="44" y="69"/>
                    </a:lnTo>
                    <a:lnTo>
                      <a:pt x="36" y="56"/>
                    </a:lnTo>
                    <a:lnTo>
                      <a:pt x="36" y="38"/>
                    </a:lnTo>
                    <a:lnTo>
                      <a:pt x="31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0" name="Freeform 58"/>
              <p:cNvSpPr>
                <a:spLocks/>
              </p:cNvSpPr>
              <p:nvPr/>
            </p:nvSpPr>
            <p:spPr bwMode="auto">
              <a:xfrm>
                <a:off x="4174" y="2910"/>
                <a:ext cx="16" cy="41"/>
              </a:xfrm>
              <a:custGeom>
                <a:avLst/>
                <a:gdLst>
                  <a:gd name="T0" fmla="*/ 16 w 50"/>
                  <a:gd name="T1" fmla="*/ 0 h 124"/>
                  <a:gd name="T2" fmla="*/ 12 w 50"/>
                  <a:gd name="T3" fmla="*/ 2 h 124"/>
                  <a:gd name="T4" fmla="*/ 8 w 50"/>
                  <a:gd name="T5" fmla="*/ 5 h 124"/>
                  <a:gd name="T6" fmla="*/ 4 w 50"/>
                  <a:gd name="T7" fmla="*/ 8 h 124"/>
                  <a:gd name="T8" fmla="*/ 2 w 50"/>
                  <a:gd name="T9" fmla="*/ 15 h 124"/>
                  <a:gd name="T10" fmla="*/ 2 w 50"/>
                  <a:gd name="T11" fmla="*/ 21 h 124"/>
                  <a:gd name="T12" fmla="*/ 0 w 50"/>
                  <a:gd name="T13" fmla="*/ 27 h 124"/>
                  <a:gd name="T14" fmla="*/ 0 w 50"/>
                  <a:gd name="T15" fmla="*/ 35 h 124"/>
                  <a:gd name="T16" fmla="*/ 0 w 50"/>
                  <a:gd name="T17" fmla="*/ 41 h 124"/>
                  <a:gd name="T18" fmla="*/ 8 w 50"/>
                  <a:gd name="T19" fmla="*/ 41 h 124"/>
                  <a:gd name="T20" fmla="*/ 8 w 50"/>
                  <a:gd name="T21" fmla="*/ 35 h 124"/>
                  <a:gd name="T22" fmla="*/ 8 w 50"/>
                  <a:gd name="T23" fmla="*/ 27 h 124"/>
                  <a:gd name="T24" fmla="*/ 10 w 50"/>
                  <a:gd name="T25" fmla="*/ 22 h 124"/>
                  <a:gd name="T26" fmla="*/ 10 w 50"/>
                  <a:gd name="T27" fmla="*/ 17 h 124"/>
                  <a:gd name="T28" fmla="*/ 12 w 50"/>
                  <a:gd name="T29" fmla="*/ 12 h 124"/>
                  <a:gd name="T30" fmla="*/ 14 w 50"/>
                  <a:gd name="T31" fmla="*/ 10 h 124"/>
                  <a:gd name="T32" fmla="*/ 16 w 50"/>
                  <a:gd name="T33" fmla="*/ 8 h 124"/>
                  <a:gd name="T34" fmla="*/ 16 w 50"/>
                  <a:gd name="T35" fmla="*/ 0 h 12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124"/>
                  <a:gd name="T56" fmla="*/ 50 w 50"/>
                  <a:gd name="T57" fmla="*/ 124 h 12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124">
                    <a:moveTo>
                      <a:pt x="50" y="0"/>
                    </a:moveTo>
                    <a:lnTo>
                      <a:pt x="36" y="6"/>
                    </a:lnTo>
                    <a:lnTo>
                      <a:pt x="25" y="14"/>
                    </a:lnTo>
                    <a:lnTo>
                      <a:pt x="13" y="25"/>
                    </a:lnTo>
                    <a:lnTo>
                      <a:pt x="5" y="45"/>
                    </a:lnTo>
                    <a:lnTo>
                      <a:pt x="5" y="62"/>
                    </a:lnTo>
                    <a:lnTo>
                      <a:pt x="0" y="81"/>
                    </a:lnTo>
                    <a:lnTo>
                      <a:pt x="0" y="106"/>
                    </a:lnTo>
                    <a:lnTo>
                      <a:pt x="0" y="124"/>
                    </a:lnTo>
                    <a:lnTo>
                      <a:pt x="25" y="124"/>
                    </a:lnTo>
                    <a:lnTo>
                      <a:pt x="25" y="106"/>
                    </a:lnTo>
                    <a:lnTo>
                      <a:pt x="25" y="81"/>
                    </a:lnTo>
                    <a:lnTo>
                      <a:pt x="31" y="68"/>
                    </a:lnTo>
                    <a:lnTo>
                      <a:pt x="31" y="50"/>
                    </a:lnTo>
                    <a:lnTo>
                      <a:pt x="36" y="37"/>
                    </a:lnTo>
                    <a:lnTo>
                      <a:pt x="44" y="31"/>
                    </a:lnTo>
                    <a:lnTo>
                      <a:pt x="50" y="2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1" name="Freeform 59"/>
              <p:cNvSpPr>
                <a:spLocks/>
              </p:cNvSpPr>
              <p:nvPr/>
            </p:nvSpPr>
            <p:spPr bwMode="auto">
              <a:xfrm>
                <a:off x="4159" y="2703"/>
                <a:ext cx="4" cy="9"/>
              </a:xfrm>
              <a:custGeom>
                <a:avLst/>
                <a:gdLst>
                  <a:gd name="T0" fmla="*/ 4 w 12"/>
                  <a:gd name="T1" fmla="*/ 0 h 25"/>
                  <a:gd name="T2" fmla="*/ 2 w 12"/>
                  <a:gd name="T3" fmla="*/ 2 h 25"/>
                  <a:gd name="T4" fmla="*/ 0 w 12"/>
                  <a:gd name="T5" fmla="*/ 5 h 25"/>
                  <a:gd name="T6" fmla="*/ 2 w 12"/>
                  <a:gd name="T7" fmla="*/ 9 h 25"/>
                  <a:gd name="T8" fmla="*/ 4 w 12"/>
                  <a:gd name="T9" fmla="*/ 9 h 25"/>
                  <a:gd name="T10" fmla="*/ 4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2" name="Freeform 60"/>
              <p:cNvSpPr>
                <a:spLocks/>
              </p:cNvSpPr>
              <p:nvPr/>
            </p:nvSpPr>
            <p:spPr bwMode="auto">
              <a:xfrm>
                <a:off x="4163" y="2703"/>
                <a:ext cx="159" cy="9"/>
              </a:xfrm>
              <a:custGeom>
                <a:avLst/>
                <a:gdLst>
                  <a:gd name="T0" fmla="*/ 159 w 477"/>
                  <a:gd name="T1" fmla="*/ 5 h 25"/>
                  <a:gd name="T2" fmla="*/ 159 w 477"/>
                  <a:gd name="T3" fmla="*/ 0 h 25"/>
                  <a:gd name="T4" fmla="*/ 0 w 477"/>
                  <a:gd name="T5" fmla="*/ 0 h 25"/>
                  <a:gd name="T6" fmla="*/ 0 w 477"/>
                  <a:gd name="T7" fmla="*/ 9 h 25"/>
                  <a:gd name="T8" fmla="*/ 159 w 477"/>
                  <a:gd name="T9" fmla="*/ 9 h 25"/>
                  <a:gd name="T10" fmla="*/ 159 w 477"/>
                  <a:gd name="T11" fmla="*/ 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25"/>
                  <a:gd name="T20" fmla="*/ 477 w 47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25">
                    <a:moveTo>
                      <a:pt x="477" y="13"/>
                    </a:moveTo>
                    <a:lnTo>
                      <a:pt x="47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7" y="25"/>
                    </a:lnTo>
                    <a:lnTo>
                      <a:pt x="477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3" name="Freeform 61"/>
              <p:cNvSpPr>
                <a:spLocks/>
              </p:cNvSpPr>
              <p:nvPr/>
            </p:nvSpPr>
            <p:spPr bwMode="auto">
              <a:xfrm>
                <a:off x="4322" y="2703"/>
                <a:ext cx="5" cy="9"/>
              </a:xfrm>
              <a:custGeom>
                <a:avLst/>
                <a:gdLst>
                  <a:gd name="T0" fmla="*/ 0 w 13"/>
                  <a:gd name="T1" fmla="*/ 9 h 25"/>
                  <a:gd name="T2" fmla="*/ 2 w 13"/>
                  <a:gd name="T3" fmla="*/ 9 h 25"/>
                  <a:gd name="T4" fmla="*/ 5 w 13"/>
                  <a:gd name="T5" fmla="*/ 5 h 25"/>
                  <a:gd name="T6" fmla="*/ 2 w 13"/>
                  <a:gd name="T7" fmla="*/ 2 h 25"/>
                  <a:gd name="T8" fmla="*/ 0 w 13"/>
                  <a:gd name="T9" fmla="*/ 0 h 25"/>
                  <a:gd name="T10" fmla="*/ 0 w 13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5"/>
                  <a:gd name="T20" fmla="*/ 13 w 1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3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4" name="Freeform 62"/>
              <p:cNvSpPr>
                <a:spLocks/>
              </p:cNvSpPr>
              <p:nvPr/>
            </p:nvSpPr>
            <p:spPr bwMode="auto">
              <a:xfrm>
                <a:off x="4228" y="2901"/>
                <a:ext cx="3" cy="9"/>
              </a:xfrm>
              <a:custGeom>
                <a:avLst/>
                <a:gdLst>
                  <a:gd name="T0" fmla="*/ 3 w 11"/>
                  <a:gd name="T1" fmla="*/ 0 h 25"/>
                  <a:gd name="T2" fmla="*/ 0 w 11"/>
                  <a:gd name="T3" fmla="*/ 3 h 25"/>
                  <a:gd name="T4" fmla="*/ 0 w 11"/>
                  <a:gd name="T5" fmla="*/ 5 h 25"/>
                  <a:gd name="T6" fmla="*/ 0 w 11"/>
                  <a:gd name="T7" fmla="*/ 9 h 25"/>
                  <a:gd name="T8" fmla="*/ 3 w 11"/>
                  <a:gd name="T9" fmla="*/ 9 h 25"/>
                  <a:gd name="T10" fmla="*/ 3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8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5" name="Freeform 63"/>
              <p:cNvSpPr>
                <a:spLocks/>
              </p:cNvSpPr>
              <p:nvPr/>
            </p:nvSpPr>
            <p:spPr bwMode="auto">
              <a:xfrm>
                <a:off x="4231" y="2901"/>
                <a:ext cx="158" cy="9"/>
              </a:xfrm>
              <a:custGeom>
                <a:avLst/>
                <a:gdLst>
                  <a:gd name="T0" fmla="*/ 158 w 472"/>
                  <a:gd name="T1" fmla="*/ 5 h 25"/>
                  <a:gd name="T2" fmla="*/ 158 w 472"/>
                  <a:gd name="T3" fmla="*/ 0 h 25"/>
                  <a:gd name="T4" fmla="*/ 0 w 472"/>
                  <a:gd name="T5" fmla="*/ 0 h 25"/>
                  <a:gd name="T6" fmla="*/ 0 w 472"/>
                  <a:gd name="T7" fmla="*/ 9 h 25"/>
                  <a:gd name="T8" fmla="*/ 158 w 472"/>
                  <a:gd name="T9" fmla="*/ 9 h 25"/>
                  <a:gd name="T10" fmla="*/ 158 w 472"/>
                  <a:gd name="T11" fmla="*/ 5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4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6" name="Freeform 64"/>
              <p:cNvSpPr>
                <a:spLocks/>
              </p:cNvSpPr>
              <p:nvPr/>
            </p:nvSpPr>
            <p:spPr bwMode="auto">
              <a:xfrm>
                <a:off x="4389" y="2901"/>
                <a:ext cx="4" cy="9"/>
              </a:xfrm>
              <a:custGeom>
                <a:avLst/>
                <a:gdLst>
                  <a:gd name="T0" fmla="*/ 0 w 12"/>
                  <a:gd name="T1" fmla="*/ 9 h 25"/>
                  <a:gd name="T2" fmla="*/ 4 w 12"/>
                  <a:gd name="T3" fmla="*/ 9 h 25"/>
                  <a:gd name="T4" fmla="*/ 4 w 12"/>
                  <a:gd name="T5" fmla="*/ 5 h 25"/>
                  <a:gd name="T6" fmla="*/ 4 w 12"/>
                  <a:gd name="T7" fmla="*/ 3 h 25"/>
                  <a:gd name="T8" fmla="*/ 0 w 12"/>
                  <a:gd name="T9" fmla="*/ 0 h 25"/>
                  <a:gd name="T10" fmla="*/ 0 w 12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14"/>
                    </a:lnTo>
                    <a:lnTo>
                      <a:pt x="12" y="8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7" name="Freeform 65"/>
              <p:cNvSpPr>
                <a:spLocks/>
              </p:cNvSpPr>
              <p:nvPr/>
            </p:nvSpPr>
            <p:spPr bwMode="auto">
              <a:xfrm>
                <a:off x="4228" y="3191"/>
                <a:ext cx="3" cy="8"/>
              </a:xfrm>
              <a:custGeom>
                <a:avLst/>
                <a:gdLst>
                  <a:gd name="T0" fmla="*/ 3 w 11"/>
                  <a:gd name="T1" fmla="*/ 0 h 23"/>
                  <a:gd name="T2" fmla="*/ 0 w 11"/>
                  <a:gd name="T3" fmla="*/ 0 h 23"/>
                  <a:gd name="T4" fmla="*/ 0 w 11"/>
                  <a:gd name="T5" fmla="*/ 4 h 23"/>
                  <a:gd name="T6" fmla="*/ 0 w 11"/>
                  <a:gd name="T7" fmla="*/ 6 h 23"/>
                  <a:gd name="T8" fmla="*/ 3 w 11"/>
                  <a:gd name="T9" fmla="*/ 8 h 23"/>
                  <a:gd name="T10" fmla="*/ 3 w 11"/>
                  <a:gd name="T11" fmla="*/ 0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3"/>
                  <a:gd name="T20" fmla="*/ 11 w 11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3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1" y="23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8" name="Freeform 66"/>
              <p:cNvSpPr>
                <a:spLocks/>
              </p:cNvSpPr>
              <p:nvPr/>
            </p:nvSpPr>
            <p:spPr bwMode="auto">
              <a:xfrm>
                <a:off x="4231" y="3191"/>
                <a:ext cx="158" cy="8"/>
              </a:xfrm>
              <a:custGeom>
                <a:avLst/>
                <a:gdLst>
                  <a:gd name="T0" fmla="*/ 158 w 472"/>
                  <a:gd name="T1" fmla="*/ 4 h 23"/>
                  <a:gd name="T2" fmla="*/ 158 w 472"/>
                  <a:gd name="T3" fmla="*/ 0 h 23"/>
                  <a:gd name="T4" fmla="*/ 0 w 472"/>
                  <a:gd name="T5" fmla="*/ 0 h 23"/>
                  <a:gd name="T6" fmla="*/ 0 w 472"/>
                  <a:gd name="T7" fmla="*/ 8 h 23"/>
                  <a:gd name="T8" fmla="*/ 158 w 472"/>
                  <a:gd name="T9" fmla="*/ 8 h 23"/>
                  <a:gd name="T10" fmla="*/ 158 w 472"/>
                  <a:gd name="T11" fmla="*/ 4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3"/>
                  <a:gd name="T20" fmla="*/ 472 w 47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3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472" y="23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9" name="Freeform 67"/>
              <p:cNvSpPr>
                <a:spLocks/>
              </p:cNvSpPr>
              <p:nvPr/>
            </p:nvSpPr>
            <p:spPr bwMode="auto">
              <a:xfrm>
                <a:off x="4389" y="3191"/>
                <a:ext cx="4" cy="8"/>
              </a:xfrm>
              <a:custGeom>
                <a:avLst/>
                <a:gdLst>
                  <a:gd name="T0" fmla="*/ 0 w 12"/>
                  <a:gd name="T1" fmla="*/ 8 h 23"/>
                  <a:gd name="T2" fmla="*/ 4 w 12"/>
                  <a:gd name="T3" fmla="*/ 6 h 23"/>
                  <a:gd name="T4" fmla="*/ 4 w 12"/>
                  <a:gd name="T5" fmla="*/ 4 h 23"/>
                  <a:gd name="T6" fmla="*/ 4 w 12"/>
                  <a:gd name="T7" fmla="*/ 0 h 23"/>
                  <a:gd name="T8" fmla="*/ 0 w 12"/>
                  <a:gd name="T9" fmla="*/ 0 h 23"/>
                  <a:gd name="T10" fmla="*/ 0 w 12"/>
                  <a:gd name="T11" fmla="*/ 8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3"/>
                  <a:gd name="T20" fmla="*/ 12 w 12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3">
                    <a:moveTo>
                      <a:pt x="0" y="23"/>
                    </a:moveTo>
                    <a:lnTo>
                      <a:pt x="12" y="17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Rectangle 68"/>
              <p:cNvSpPr>
                <a:spLocks noChangeArrowheads="1"/>
              </p:cNvSpPr>
              <p:nvPr/>
            </p:nvSpPr>
            <p:spPr bwMode="auto">
              <a:xfrm>
                <a:off x="4230" y="1871"/>
                <a:ext cx="159" cy="285"/>
              </a:xfrm>
              <a:prstGeom prst="rect">
                <a:avLst/>
              </a:prstGeom>
              <a:solidFill>
                <a:srgbClr val="0D407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Freeform 69"/>
              <p:cNvSpPr>
                <a:spLocks/>
              </p:cNvSpPr>
              <p:nvPr/>
            </p:nvSpPr>
            <p:spPr bwMode="auto">
              <a:xfrm>
                <a:off x="4165" y="1673"/>
                <a:ext cx="224" cy="198"/>
              </a:xfrm>
              <a:custGeom>
                <a:avLst/>
                <a:gdLst>
                  <a:gd name="T0" fmla="*/ 0 w 670"/>
                  <a:gd name="T1" fmla="*/ 0 h 595"/>
                  <a:gd name="T2" fmla="*/ 155 w 670"/>
                  <a:gd name="T3" fmla="*/ 0 h 595"/>
                  <a:gd name="T4" fmla="*/ 224 w 670"/>
                  <a:gd name="T5" fmla="*/ 198 h 595"/>
                  <a:gd name="T6" fmla="*/ 68 w 670"/>
                  <a:gd name="T7" fmla="*/ 198 h 595"/>
                  <a:gd name="T8" fmla="*/ 0 w 670"/>
                  <a:gd name="T9" fmla="*/ 0 h 59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70"/>
                  <a:gd name="T16" fmla="*/ 0 h 595"/>
                  <a:gd name="T17" fmla="*/ 670 w 670"/>
                  <a:gd name="T18" fmla="*/ 595 h 59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70" h="595">
                    <a:moveTo>
                      <a:pt x="0" y="0"/>
                    </a:moveTo>
                    <a:lnTo>
                      <a:pt x="465" y="0"/>
                    </a:lnTo>
                    <a:lnTo>
                      <a:pt x="670" y="595"/>
                    </a:lnTo>
                    <a:lnTo>
                      <a:pt x="204" y="59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58C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2" name="Freeform 70"/>
              <p:cNvSpPr>
                <a:spLocks/>
              </p:cNvSpPr>
              <p:nvPr/>
            </p:nvSpPr>
            <p:spPr bwMode="auto">
              <a:xfrm>
                <a:off x="4159" y="1917"/>
                <a:ext cx="6" cy="8"/>
              </a:xfrm>
              <a:custGeom>
                <a:avLst/>
                <a:gdLst>
                  <a:gd name="T0" fmla="*/ 4 w 18"/>
                  <a:gd name="T1" fmla="*/ 0 h 25"/>
                  <a:gd name="T2" fmla="*/ 2 w 18"/>
                  <a:gd name="T3" fmla="*/ 2 h 25"/>
                  <a:gd name="T4" fmla="*/ 0 w 18"/>
                  <a:gd name="T5" fmla="*/ 4 h 25"/>
                  <a:gd name="T6" fmla="*/ 2 w 18"/>
                  <a:gd name="T7" fmla="*/ 5 h 25"/>
                  <a:gd name="T8" fmla="*/ 6 w 18"/>
                  <a:gd name="T9" fmla="*/ 8 h 25"/>
                  <a:gd name="T10" fmla="*/ 4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8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3" name="Freeform 71"/>
              <p:cNvSpPr>
                <a:spLocks/>
              </p:cNvSpPr>
              <p:nvPr/>
            </p:nvSpPr>
            <p:spPr bwMode="auto">
              <a:xfrm>
                <a:off x="4163" y="1913"/>
                <a:ext cx="38" cy="12"/>
              </a:xfrm>
              <a:custGeom>
                <a:avLst/>
                <a:gdLst>
                  <a:gd name="T0" fmla="*/ 30 w 112"/>
                  <a:gd name="T1" fmla="*/ 6 h 38"/>
                  <a:gd name="T2" fmla="*/ 31 w 112"/>
                  <a:gd name="T3" fmla="*/ 0 h 38"/>
                  <a:gd name="T4" fmla="*/ 0 w 112"/>
                  <a:gd name="T5" fmla="*/ 4 h 38"/>
                  <a:gd name="T6" fmla="*/ 2 w 112"/>
                  <a:gd name="T7" fmla="*/ 12 h 38"/>
                  <a:gd name="T8" fmla="*/ 34 w 112"/>
                  <a:gd name="T9" fmla="*/ 8 h 38"/>
                  <a:gd name="T10" fmla="*/ 36 w 112"/>
                  <a:gd name="T11" fmla="*/ 2 h 38"/>
                  <a:gd name="T12" fmla="*/ 34 w 112"/>
                  <a:gd name="T13" fmla="*/ 8 h 38"/>
                  <a:gd name="T14" fmla="*/ 38 w 112"/>
                  <a:gd name="T15" fmla="*/ 6 h 38"/>
                  <a:gd name="T16" fmla="*/ 38 w 112"/>
                  <a:gd name="T17" fmla="*/ 2 h 38"/>
                  <a:gd name="T18" fmla="*/ 36 w 112"/>
                  <a:gd name="T19" fmla="*/ 0 h 38"/>
                  <a:gd name="T20" fmla="*/ 31 w 112"/>
                  <a:gd name="T21" fmla="*/ 0 h 38"/>
                  <a:gd name="T22" fmla="*/ 30 w 112"/>
                  <a:gd name="T23" fmla="*/ 6 h 3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38"/>
                  <a:gd name="T38" fmla="*/ 112 w 112"/>
                  <a:gd name="T39" fmla="*/ 38 h 3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38">
                    <a:moveTo>
                      <a:pt x="87" y="19"/>
                    </a:moveTo>
                    <a:lnTo>
                      <a:pt x="92" y="0"/>
                    </a:lnTo>
                    <a:lnTo>
                      <a:pt x="0" y="13"/>
                    </a:lnTo>
                    <a:lnTo>
                      <a:pt x="6" y="38"/>
                    </a:lnTo>
                    <a:lnTo>
                      <a:pt x="100" y="25"/>
                    </a:lnTo>
                    <a:lnTo>
                      <a:pt x="106" y="7"/>
                    </a:lnTo>
                    <a:lnTo>
                      <a:pt x="100" y="25"/>
                    </a:lnTo>
                    <a:lnTo>
                      <a:pt x="112" y="19"/>
                    </a:lnTo>
                    <a:lnTo>
                      <a:pt x="112" y="7"/>
                    </a:lnTo>
                    <a:lnTo>
                      <a:pt x="106" y="0"/>
                    </a:lnTo>
                    <a:lnTo>
                      <a:pt x="92" y="0"/>
                    </a:lnTo>
                    <a:lnTo>
                      <a:pt x="87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4" name="Freeform 72"/>
              <p:cNvSpPr>
                <a:spLocks/>
              </p:cNvSpPr>
              <p:nvPr/>
            </p:nvSpPr>
            <p:spPr bwMode="auto">
              <a:xfrm>
                <a:off x="4190" y="1909"/>
                <a:ext cx="9" cy="10"/>
              </a:xfrm>
              <a:custGeom>
                <a:avLst/>
                <a:gdLst>
                  <a:gd name="T0" fmla="*/ 4 w 25"/>
                  <a:gd name="T1" fmla="*/ 8 h 31"/>
                  <a:gd name="T2" fmla="*/ 0 w 25"/>
                  <a:gd name="T3" fmla="*/ 6 h 31"/>
                  <a:gd name="T4" fmla="*/ 2 w 25"/>
                  <a:gd name="T5" fmla="*/ 10 h 31"/>
                  <a:gd name="T6" fmla="*/ 9 w 25"/>
                  <a:gd name="T7" fmla="*/ 6 h 31"/>
                  <a:gd name="T8" fmla="*/ 7 w 25"/>
                  <a:gd name="T9" fmla="*/ 2 h 31"/>
                  <a:gd name="T10" fmla="*/ 4 w 25"/>
                  <a:gd name="T11" fmla="*/ 0 h 31"/>
                  <a:gd name="T12" fmla="*/ 7 w 25"/>
                  <a:gd name="T13" fmla="*/ 2 h 31"/>
                  <a:gd name="T14" fmla="*/ 4 w 25"/>
                  <a:gd name="T15" fmla="*/ 0 h 31"/>
                  <a:gd name="T16" fmla="*/ 2 w 25"/>
                  <a:gd name="T17" fmla="*/ 2 h 31"/>
                  <a:gd name="T18" fmla="*/ 0 w 25"/>
                  <a:gd name="T19" fmla="*/ 4 h 31"/>
                  <a:gd name="T20" fmla="*/ 0 w 25"/>
                  <a:gd name="T21" fmla="*/ 6 h 31"/>
                  <a:gd name="T22" fmla="*/ 4 w 25"/>
                  <a:gd name="T23" fmla="*/ 8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31"/>
                  <a:gd name="T38" fmla="*/ 25 w 25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31">
                    <a:moveTo>
                      <a:pt x="11" y="25"/>
                    </a:moveTo>
                    <a:lnTo>
                      <a:pt x="0" y="19"/>
                    </a:lnTo>
                    <a:lnTo>
                      <a:pt x="6" y="31"/>
                    </a:lnTo>
                    <a:lnTo>
                      <a:pt x="25" y="19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19" y="6"/>
                    </a:lnTo>
                    <a:lnTo>
                      <a:pt x="11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5" name="Freeform 73"/>
              <p:cNvSpPr>
                <a:spLocks/>
              </p:cNvSpPr>
              <p:nvPr/>
            </p:nvSpPr>
            <p:spPr bwMode="auto">
              <a:xfrm>
                <a:off x="4157" y="1909"/>
                <a:ext cx="37" cy="12"/>
              </a:xfrm>
              <a:custGeom>
                <a:avLst/>
                <a:gdLst>
                  <a:gd name="T0" fmla="*/ 10 w 110"/>
                  <a:gd name="T1" fmla="*/ 6 h 37"/>
                  <a:gd name="T2" fmla="*/ 6 w 110"/>
                  <a:gd name="T3" fmla="*/ 12 h 37"/>
                  <a:gd name="T4" fmla="*/ 37 w 110"/>
                  <a:gd name="T5" fmla="*/ 8 h 37"/>
                  <a:gd name="T6" fmla="*/ 37 w 110"/>
                  <a:gd name="T7" fmla="*/ 0 h 37"/>
                  <a:gd name="T8" fmla="*/ 6 w 110"/>
                  <a:gd name="T9" fmla="*/ 4 h 37"/>
                  <a:gd name="T10" fmla="*/ 0 w 110"/>
                  <a:gd name="T11" fmla="*/ 8 h 37"/>
                  <a:gd name="T12" fmla="*/ 6 w 110"/>
                  <a:gd name="T13" fmla="*/ 4 h 37"/>
                  <a:gd name="T14" fmla="*/ 2 w 110"/>
                  <a:gd name="T15" fmla="*/ 4 h 37"/>
                  <a:gd name="T16" fmla="*/ 0 w 110"/>
                  <a:gd name="T17" fmla="*/ 8 h 37"/>
                  <a:gd name="T18" fmla="*/ 2 w 110"/>
                  <a:gd name="T19" fmla="*/ 10 h 37"/>
                  <a:gd name="T20" fmla="*/ 6 w 110"/>
                  <a:gd name="T21" fmla="*/ 12 h 37"/>
                  <a:gd name="T22" fmla="*/ 10 w 110"/>
                  <a:gd name="T23" fmla="*/ 6 h 3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0"/>
                  <a:gd name="T37" fmla="*/ 0 h 37"/>
                  <a:gd name="T38" fmla="*/ 110 w 110"/>
                  <a:gd name="T39" fmla="*/ 37 h 3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0" h="37">
                    <a:moveTo>
                      <a:pt x="31" y="19"/>
                    </a:moveTo>
                    <a:lnTo>
                      <a:pt x="18" y="37"/>
                    </a:lnTo>
                    <a:lnTo>
                      <a:pt x="110" y="25"/>
                    </a:lnTo>
                    <a:lnTo>
                      <a:pt x="110" y="0"/>
                    </a:lnTo>
                    <a:lnTo>
                      <a:pt x="18" y="12"/>
                    </a:lnTo>
                    <a:lnTo>
                      <a:pt x="0" y="25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25"/>
                    </a:lnTo>
                    <a:lnTo>
                      <a:pt x="6" y="31"/>
                    </a:lnTo>
                    <a:lnTo>
                      <a:pt x="18" y="37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6" name="Freeform 74"/>
              <p:cNvSpPr>
                <a:spLocks/>
              </p:cNvSpPr>
              <p:nvPr/>
            </p:nvSpPr>
            <p:spPr bwMode="auto">
              <a:xfrm>
                <a:off x="4157" y="1915"/>
                <a:ext cx="11" cy="10"/>
              </a:xfrm>
              <a:custGeom>
                <a:avLst/>
                <a:gdLst>
                  <a:gd name="T0" fmla="*/ 2 w 31"/>
                  <a:gd name="T1" fmla="*/ 6 h 31"/>
                  <a:gd name="T2" fmla="*/ 11 w 31"/>
                  <a:gd name="T3" fmla="*/ 4 h 31"/>
                  <a:gd name="T4" fmla="*/ 11 w 31"/>
                  <a:gd name="T5" fmla="*/ 0 h 31"/>
                  <a:gd name="T6" fmla="*/ 0 w 31"/>
                  <a:gd name="T7" fmla="*/ 2 h 31"/>
                  <a:gd name="T8" fmla="*/ 2 w 31"/>
                  <a:gd name="T9" fmla="*/ 6 h 31"/>
                  <a:gd name="T10" fmla="*/ 11 w 31"/>
                  <a:gd name="T11" fmla="*/ 6 h 31"/>
                  <a:gd name="T12" fmla="*/ 2 w 31"/>
                  <a:gd name="T13" fmla="*/ 6 h 31"/>
                  <a:gd name="T14" fmla="*/ 4 w 31"/>
                  <a:gd name="T15" fmla="*/ 7 h 31"/>
                  <a:gd name="T16" fmla="*/ 9 w 31"/>
                  <a:gd name="T17" fmla="*/ 10 h 31"/>
                  <a:gd name="T18" fmla="*/ 11 w 31"/>
                  <a:gd name="T19" fmla="*/ 7 h 31"/>
                  <a:gd name="T20" fmla="*/ 11 w 31"/>
                  <a:gd name="T21" fmla="*/ 4 h 31"/>
                  <a:gd name="T22" fmla="*/ 2 w 31"/>
                  <a:gd name="T23" fmla="*/ 6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31"/>
                  <a:gd name="T38" fmla="*/ 31 w 31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31">
                    <a:moveTo>
                      <a:pt x="6" y="18"/>
                    </a:moveTo>
                    <a:lnTo>
                      <a:pt x="31" y="12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31" y="18"/>
                    </a:lnTo>
                    <a:lnTo>
                      <a:pt x="6" y="18"/>
                    </a:lnTo>
                    <a:lnTo>
                      <a:pt x="12" y="23"/>
                    </a:lnTo>
                    <a:lnTo>
                      <a:pt x="24" y="31"/>
                    </a:lnTo>
                    <a:lnTo>
                      <a:pt x="31" y="23"/>
                    </a:lnTo>
                    <a:lnTo>
                      <a:pt x="31" y="12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7" name="Freeform 75"/>
              <p:cNvSpPr>
                <a:spLocks/>
              </p:cNvSpPr>
              <p:nvPr/>
            </p:nvSpPr>
            <p:spPr bwMode="auto">
              <a:xfrm>
                <a:off x="4159" y="1913"/>
                <a:ext cx="9" cy="8"/>
              </a:xfrm>
              <a:custGeom>
                <a:avLst/>
                <a:gdLst>
                  <a:gd name="T0" fmla="*/ 4 w 25"/>
                  <a:gd name="T1" fmla="*/ 0 h 25"/>
                  <a:gd name="T2" fmla="*/ 0 w 25"/>
                  <a:gd name="T3" fmla="*/ 4 h 25"/>
                  <a:gd name="T4" fmla="*/ 0 w 25"/>
                  <a:gd name="T5" fmla="*/ 8 h 25"/>
                  <a:gd name="T6" fmla="*/ 9 w 25"/>
                  <a:gd name="T7" fmla="*/ 8 h 25"/>
                  <a:gd name="T8" fmla="*/ 9 w 25"/>
                  <a:gd name="T9" fmla="*/ 4 h 25"/>
                  <a:gd name="T10" fmla="*/ 6 w 25"/>
                  <a:gd name="T11" fmla="*/ 8 h 25"/>
                  <a:gd name="T12" fmla="*/ 9 w 25"/>
                  <a:gd name="T13" fmla="*/ 4 h 25"/>
                  <a:gd name="T14" fmla="*/ 9 w 25"/>
                  <a:gd name="T15" fmla="*/ 2 h 25"/>
                  <a:gd name="T16" fmla="*/ 4 w 25"/>
                  <a:gd name="T17" fmla="*/ 0 h 25"/>
                  <a:gd name="T18" fmla="*/ 2 w 25"/>
                  <a:gd name="T19" fmla="*/ 2 h 25"/>
                  <a:gd name="T20" fmla="*/ 0 w 25"/>
                  <a:gd name="T21" fmla="*/ 4 h 25"/>
                  <a:gd name="T22" fmla="*/ 4 w 25"/>
                  <a:gd name="T23" fmla="*/ 0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25"/>
                  <a:gd name="T38" fmla="*/ 25 w 2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25">
                    <a:moveTo>
                      <a:pt x="12" y="0"/>
                    </a:moveTo>
                    <a:lnTo>
                      <a:pt x="0" y="13"/>
                    </a:lnTo>
                    <a:lnTo>
                      <a:pt x="0" y="25"/>
                    </a:lnTo>
                    <a:lnTo>
                      <a:pt x="25" y="25"/>
                    </a:lnTo>
                    <a:lnTo>
                      <a:pt x="25" y="13"/>
                    </a:lnTo>
                    <a:lnTo>
                      <a:pt x="18" y="25"/>
                    </a:lnTo>
                    <a:lnTo>
                      <a:pt x="25" y="13"/>
                    </a:lnTo>
                    <a:lnTo>
                      <a:pt x="25" y="7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8" name="Freeform 76"/>
              <p:cNvSpPr>
                <a:spLocks/>
              </p:cNvSpPr>
              <p:nvPr/>
            </p:nvSpPr>
            <p:spPr bwMode="auto">
              <a:xfrm>
                <a:off x="4163" y="1909"/>
                <a:ext cx="34" cy="12"/>
              </a:xfrm>
              <a:custGeom>
                <a:avLst/>
                <a:gdLst>
                  <a:gd name="T0" fmla="*/ 31 w 100"/>
                  <a:gd name="T1" fmla="*/ 4 h 37"/>
                  <a:gd name="T2" fmla="*/ 31 w 100"/>
                  <a:gd name="T3" fmla="*/ 0 h 37"/>
                  <a:gd name="T4" fmla="*/ 0 w 100"/>
                  <a:gd name="T5" fmla="*/ 4 h 37"/>
                  <a:gd name="T6" fmla="*/ 2 w 100"/>
                  <a:gd name="T7" fmla="*/ 12 h 37"/>
                  <a:gd name="T8" fmla="*/ 34 w 100"/>
                  <a:gd name="T9" fmla="*/ 8 h 37"/>
                  <a:gd name="T10" fmla="*/ 31 w 100"/>
                  <a:gd name="T11" fmla="*/ 4 h 3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37"/>
                  <a:gd name="T20" fmla="*/ 100 w 100"/>
                  <a:gd name="T21" fmla="*/ 37 h 3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37">
                    <a:moveTo>
                      <a:pt x="92" y="12"/>
                    </a:moveTo>
                    <a:lnTo>
                      <a:pt x="92" y="0"/>
                    </a:lnTo>
                    <a:lnTo>
                      <a:pt x="0" y="12"/>
                    </a:lnTo>
                    <a:lnTo>
                      <a:pt x="6" y="37"/>
                    </a:lnTo>
                    <a:lnTo>
                      <a:pt x="100" y="25"/>
                    </a:lnTo>
                    <a:lnTo>
                      <a:pt x="9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9" name="Freeform 77"/>
              <p:cNvSpPr>
                <a:spLocks/>
              </p:cNvSpPr>
              <p:nvPr/>
            </p:nvSpPr>
            <p:spPr bwMode="auto">
              <a:xfrm>
                <a:off x="4194" y="1909"/>
                <a:ext cx="5" cy="8"/>
              </a:xfrm>
              <a:custGeom>
                <a:avLst/>
                <a:gdLst>
                  <a:gd name="T0" fmla="*/ 3 w 14"/>
                  <a:gd name="T1" fmla="*/ 8 h 25"/>
                  <a:gd name="T2" fmla="*/ 5 w 14"/>
                  <a:gd name="T3" fmla="*/ 6 h 25"/>
                  <a:gd name="T4" fmla="*/ 5 w 14"/>
                  <a:gd name="T5" fmla="*/ 4 h 25"/>
                  <a:gd name="T6" fmla="*/ 3 w 14"/>
                  <a:gd name="T7" fmla="*/ 2 h 25"/>
                  <a:gd name="T8" fmla="*/ 0 w 14"/>
                  <a:gd name="T9" fmla="*/ 0 h 25"/>
                  <a:gd name="T10" fmla="*/ 3 w 14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"/>
                  <a:gd name="T19" fmla="*/ 0 h 25"/>
                  <a:gd name="T20" fmla="*/ 14 w 14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" h="25">
                    <a:moveTo>
                      <a:pt x="8" y="25"/>
                    </a:moveTo>
                    <a:lnTo>
                      <a:pt x="14" y="19"/>
                    </a:lnTo>
                    <a:lnTo>
                      <a:pt x="14" y="12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8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0" name="Freeform 78"/>
              <p:cNvSpPr>
                <a:spLocks/>
              </p:cNvSpPr>
              <p:nvPr/>
            </p:nvSpPr>
            <p:spPr bwMode="auto">
              <a:xfrm>
                <a:off x="4163" y="1673"/>
                <a:ext cx="67" cy="485"/>
              </a:xfrm>
              <a:custGeom>
                <a:avLst/>
                <a:gdLst>
                  <a:gd name="T0" fmla="*/ 0 w 199"/>
                  <a:gd name="T1" fmla="*/ 0 h 1456"/>
                  <a:gd name="T2" fmla="*/ 67 w 199"/>
                  <a:gd name="T3" fmla="*/ 198 h 1456"/>
                  <a:gd name="T4" fmla="*/ 67 w 199"/>
                  <a:gd name="T5" fmla="*/ 485 h 1456"/>
                  <a:gd name="T6" fmla="*/ 0 w 199"/>
                  <a:gd name="T7" fmla="*/ 287 h 1456"/>
                  <a:gd name="T8" fmla="*/ 0 w 199"/>
                  <a:gd name="T9" fmla="*/ 0 h 14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9"/>
                  <a:gd name="T16" fmla="*/ 0 h 1456"/>
                  <a:gd name="T17" fmla="*/ 199 w 199"/>
                  <a:gd name="T18" fmla="*/ 1456 h 14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9" h="1456">
                    <a:moveTo>
                      <a:pt x="0" y="0"/>
                    </a:moveTo>
                    <a:lnTo>
                      <a:pt x="199" y="595"/>
                    </a:lnTo>
                    <a:lnTo>
                      <a:pt x="199" y="1456"/>
                    </a:lnTo>
                    <a:lnTo>
                      <a:pt x="0" y="86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66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1" name="Freeform 79"/>
              <p:cNvSpPr>
                <a:spLocks/>
              </p:cNvSpPr>
              <p:nvPr/>
            </p:nvSpPr>
            <p:spPr bwMode="auto">
              <a:xfrm>
                <a:off x="4159" y="1673"/>
                <a:ext cx="74" cy="203"/>
              </a:xfrm>
              <a:custGeom>
                <a:avLst/>
                <a:gdLst>
                  <a:gd name="T0" fmla="*/ 74 w 222"/>
                  <a:gd name="T1" fmla="*/ 199 h 608"/>
                  <a:gd name="T2" fmla="*/ 8 w 222"/>
                  <a:gd name="T3" fmla="*/ 0 h 608"/>
                  <a:gd name="T4" fmla="*/ 0 w 222"/>
                  <a:gd name="T5" fmla="*/ 2 h 608"/>
                  <a:gd name="T6" fmla="*/ 66 w 222"/>
                  <a:gd name="T7" fmla="*/ 201 h 608"/>
                  <a:gd name="T8" fmla="*/ 66 w 222"/>
                  <a:gd name="T9" fmla="*/ 199 h 608"/>
                  <a:gd name="T10" fmla="*/ 66 w 222"/>
                  <a:gd name="T11" fmla="*/ 201 h 608"/>
                  <a:gd name="T12" fmla="*/ 68 w 222"/>
                  <a:gd name="T13" fmla="*/ 203 h 608"/>
                  <a:gd name="T14" fmla="*/ 72 w 222"/>
                  <a:gd name="T15" fmla="*/ 203 h 608"/>
                  <a:gd name="T16" fmla="*/ 74 w 222"/>
                  <a:gd name="T17" fmla="*/ 201 h 608"/>
                  <a:gd name="T18" fmla="*/ 74 w 222"/>
                  <a:gd name="T19" fmla="*/ 199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08"/>
                  <a:gd name="T32" fmla="*/ 222 w 222"/>
                  <a:gd name="T33" fmla="*/ 608 h 6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08">
                    <a:moveTo>
                      <a:pt x="222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7" y="601"/>
                    </a:lnTo>
                    <a:lnTo>
                      <a:pt x="197" y="595"/>
                    </a:lnTo>
                    <a:lnTo>
                      <a:pt x="197" y="601"/>
                    </a:lnTo>
                    <a:lnTo>
                      <a:pt x="205" y="608"/>
                    </a:lnTo>
                    <a:lnTo>
                      <a:pt x="216" y="608"/>
                    </a:lnTo>
                    <a:lnTo>
                      <a:pt x="222" y="601"/>
                    </a:lnTo>
                    <a:lnTo>
                      <a:pt x="222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2" name="Freeform 80"/>
              <p:cNvSpPr>
                <a:spLocks/>
              </p:cNvSpPr>
              <p:nvPr/>
            </p:nvSpPr>
            <p:spPr bwMode="auto">
              <a:xfrm>
                <a:off x="4225" y="1871"/>
                <a:ext cx="8" cy="292"/>
              </a:xfrm>
              <a:custGeom>
                <a:avLst/>
                <a:gdLst>
                  <a:gd name="T0" fmla="*/ 0 w 25"/>
                  <a:gd name="T1" fmla="*/ 290 h 874"/>
                  <a:gd name="T2" fmla="*/ 8 w 25"/>
                  <a:gd name="T3" fmla="*/ 288 h 874"/>
                  <a:gd name="T4" fmla="*/ 8 w 25"/>
                  <a:gd name="T5" fmla="*/ 0 h 874"/>
                  <a:gd name="T6" fmla="*/ 0 w 25"/>
                  <a:gd name="T7" fmla="*/ 0 h 874"/>
                  <a:gd name="T8" fmla="*/ 0 w 25"/>
                  <a:gd name="T9" fmla="*/ 288 h 874"/>
                  <a:gd name="T10" fmla="*/ 8 w 25"/>
                  <a:gd name="T11" fmla="*/ 288 h 874"/>
                  <a:gd name="T12" fmla="*/ 0 w 25"/>
                  <a:gd name="T13" fmla="*/ 288 h 874"/>
                  <a:gd name="T14" fmla="*/ 3 w 25"/>
                  <a:gd name="T15" fmla="*/ 292 h 874"/>
                  <a:gd name="T16" fmla="*/ 4 w 25"/>
                  <a:gd name="T17" fmla="*/ 292 h 874"/>
                  <a:gd name="T18" fmla="*/ 8 w 25"/>
                  <a:gd name="T19" fmla="*/ 292 h 874"/>
                  <a:gd name="T20" fmla="*/ 8 w 25"/>
                  <a:gd name="T21" fmla="*/ 288 h 874"/>
                  <a:gd name="T22" fmla="*/ 0 w 25"/>
                  <a:gd name="T23" fmla="*/ 290 h 8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4"/>
                  <a:gd name="T38" fmla="*/ 25 w 25"/>
                  <a:gd name="T39" fmla="*/ 874 h 8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4">
                    <a:moveTo>
                      <a:pt x="0" y="867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25" y="861"/>
                    </a:lnTo>
                    <a:lnTo>
                      <a:pt x="0" y="861"/>
                    </a:lnTo>
                    <a:lnTo>
                      <a:pt x="8" y="874"/>
                    </a:lnTo>
                    <a:lnTo>
                      <a:pt x="14" y="874"/>
                    </a:lnTo>
                    <a:lnTo>
                      <a:pt x="25" y="874"/>
                    </a:lnTo>
                    <a:lnTo>
                      <a:pt x="25" y="861"/>
                    </a:lnTo>
                    <a:lnTo>
                      <a:pt x="0" y="8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Freeform 81"/>
              <p:cNvSpPr>
                <a:spLocks/>
              </p:cNvSpPr>
              <p:nvPr/>
            </p:nvSpPr>
            <p:spPr bwMode="auto">
              <a:xfrm>
                <a:off x="4159" y="1956"/>
                <a:ext cx="74" cy="204"/>
              </a:xfrm>
              <a:custGeom>
                <a:avLst/>
                <a:gdLst>
                  <a:gd name="T0" fmla="*/ 0 w 222"/>
                  <a:gd name="T1" fmla="*/ 4 h 612"/>
                  <a:gd name="T2" fmla="*/ 0 w 222"/>
                  <a:gd name="T3" fmla="*/ 6 h 612"/>
                  <a:gd name="T4" fmla="*/ 66 w 222"/>
                  <a:gd name="T5" fmla="*/ 204 h 612"/>
                  <a:gd name="T6" fmla="*/ 74 w 222"/>
                  <a:gd name="T7" fmla="*/ 202 h 612"/>
                  <a:gd name="T8" fmla="*/ 8 w 222"/>
                  <a:gd name="T9" fmla="*/ 4 h 612"/>
                  <a:gd name="T10" fmla="*/ 6 w 222"/>
                  <a:gd name="T11" fmla="*/ 0 h 612"/>
                  <a:gd name="T12" fmla="*/ 4 w 222"/>
                  <a:gd name="T13" fmla="*/ 0 h 612"/>
                  <a:gd name="T14" fmla="*/ 2 w 222"/>
                  <a:gd name="T15" fmla="*/ 2 h 612"/>
                  <a:gd name="T16" fmla="*/ 0 w 222"/>
                  <a:gd name="T17" fmla="*/ 6 h 612"/>
                  <a:gd name="T18" fmla="*/ 0 w 222"/>
                  <a:gd name="T19" fmla="*/ 4 h 6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2"/>
                  <a:gd name="T31" fmla="*/ 0 h 612"/>
                  <a:gd name="T32" fmla="*/ 222 w 222"/>
                  <a:gd name="T33" fmla="*/ 612 h 6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2" h="612">
                    <a:moveTo>
                      <a:pt x="0" y="11"/>
                    </a:moveTo>
                    <a:lnTo>
                      <a:pt x="0" y="17"/>
                    </a:lnTo>
                    <a:lnTo>
                      <a:pt x="197" y="612"/>
                    </a:lnTo>
                    <a:lnTo>
                      <a:pt x="222" y="606"/>
                    </a:lnTo>
                    <a:lnTo>
                      <a:pt x="25" y="1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Freeform 82"/>
              <p:cNvSpPr>
                <a:spLocks/>
              </p:cNvSpPr>
              <p:nvPr/>
            </p:nvSpPr>
            <p:spPr bwMode="auto">
              <a:xfrm>
                <a:off x="4159" y="1669"/>
                <a:ext cx="9" cy="291"/>
              </a:xfrm>
              <a:custGeom>
                <a:avLst/>
                <a:gdLst>
                  <a:gd name="T0" fmla="*/ 9 w 25"/>
                  <a:gd name="T1" fmla="*/ 4 h 872"/>
                  <a:gd name="T2" fmla="*/ 0 w 25"/>
                  <a:gd name="T3" fmla="*/ 4 h 872"/>
                  <a:gd name="T4" fmla="*/ 0 w 25"/>
                  <a:gd name="T5" fmla="*/ 291 h 872"/>
                  <a:gd name="T6" fmla="*/ 9 w 25"/>
                  <a:gd name="T7" fmla="*/ 291 h 872"/>
                  <a:gd name="T8" fmla="*/ 9 w 25"/>
                  <a:gd name="T9" fmla="*/ 4 h 872"/>
                  <a:gd name="T10" fmla="*/ 0 w 25"/>
                  <a:gd name="T11" fmla="*/ 6 h 872"/>
                  <a:gd name="T12" fmla="*/ 9 w 25"/>
                  <a:gd name="T13" fmla="*/ 4 h 872"/>
                  <a:gd name="T14" fmla="*/ 9 w 25"/>
                  <a:gd name="T15" fmla="*/ 2 h 872"/>
                  <a:gd name="T16" fmla="*/ 4 w 25"/>
                  <a:gd name="T17" fmla="*/ 0 h 872"/>
                  <a:gd name="T18" fmla="*/ 2 w 25"/>
                  <a:gd name="T19" fmla="*/ 2 h 872"/>
                  <a:gd name="T20" fmla="*/ 0 w 25"/>
                  <a:gd name="T21" fmla="*/ 4 h 872"/>
                  <a:gd name="T22" fmla="*/ 9 w 25"/>
                  <a:gd name="T23" fmla="*/ 4 h 8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872"/>
                  <a:gd name="T38" fmla="*/ 25 w 25"/>
                  <a:gd name="T39" fmla="*/ 872 h 8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872">
                    <a:moveTo>
                      <a:pt x="25" y="11"/>
                    </a:moveTo>
                    <a:lnTo>
                      <a:pt x="0" y="11"/>
                    </a:lnTo>
                    <a:lnTo>
                      <a:pt x="0" y="872"/>
                    </a:lnTo>
                    <a:lnTo>
                      <a:pt x="25" y="872"/>
                    </a:lnTo>
                    <a:lnTo>
                      <a:pt x="25" y="11"/>
                    </a:lnTo>
                    <a:lnTo>
                      <a:pt x="0" y="17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5" name="Freeform 83"/>
              <p:cNvSpPr>
                <a:spLocks/>
              </p:cNvSpPr>
              <p:nvPr/>
            </p:nvSpPr>
            <p:spPr bwMode="auto">
              <a:xfrm>
                <a:off x="4318" y="1669"/>
                <a:ext cx="9" cy="6"/>
              </a:xfrm>
              <a:custGeom>
                <a:avLst/>
                <a:gdLst>
                  <a:gd name="T0" fmla="*/ 9 w 25"/>
                  <a:gd name="T1" fmla="*/ 4 h 17"/>
                  <a:gd name="T2" fmla="*/ 6 w 25"/>
                  <a:gd name="T3" fmla="*/ 0 h 17"/>
                  <a:gd name="T4" fmla="*/ 4 w 25"/>
                  <a:gd name="T5" fmla="*/ 0 h 17"/>
                  <a:gd name="T6" fmla="*/ 2 w 25"/>
                  <a:gd name="T7" fmla="*/ 2 h 17"/>
                  <a:gd name="T8" fmla="*/ 0 w 25"/>
                  <a:gd name="T9" fmla="*/ 6 h 17"/>
                  <a:gd name="T10" fmla="*/ 9 w 25"/>
                  <a:gd name="T11" fmla="*/ 4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7"/>
                  <a:gd name="T20" fmla="*/ 25 w 25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7">
                    <a:moveTo>
                      <a:pt x="25" y="11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6" y="5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6" name="Freeform 84"/>
              <p:cNvSpPr>
                <a:spLocks/>
              </p:cNvSpPr>
              <p:nvPr/>
            </p:nvSpPr>
            <p:spPr bwMode="auto">
              <a:xfrm>
                <a:off x="4318" y="1673"/>
                <a:ext cx="75" cy="203"/>
              </a:xfrm>
              <a:custGeom>
                <a:avLst/>
                <a:gdLst>
                  <a:gd name="T0" fmla="*/ 75 w 223"/>
                  <a:gd name="T1" fmla="*/ 199 h 608"/>
                  <a:gd name="T2" fmla="*/ 8 w 223"/>
                  <a:gd name="T3" fmla="*/ 0 h 608"/>
                  <a:gd name="T4" fmla="*/ 0 w 223"/>
                  <a:gd name="T5" fmla="*/ 2 h 608"/>
                  <a:gd name="T6" fmla="*/ 67 w 223"/>
                  <a:gd name="T7" fmla="*/ 201 h 608"/>
                  <a:gd name="T8" fmla="*/ 67 w 223"/>
                  <a:gd name="T9" fmla="*/ 199 h 608"/>
                  <a:gd name="T10" fmla="*/ 67 w 223"/>
                  <a:gd name="T11" fmla="*/ 201 h 608"/>
                  <a:gd name="T12" fmla="*/ 69 w 223"/>
                  <a:gd name="T13" fmla="*/ 203 h 608"/>
                  <a:gd name="T14" fmla="*/ 73 w 223"/>
                  <a:gd name="T15" fmla="*/ 203 h 608"/>
                  <a:gd name="T16" fmla="*/ 75 w 223"/>
                  <a:gd name="T17" fmla="*/ 201 h 608"/>
                  <a:gd name="T18" fmla="*/ 75 w 223"/>
                  <a:gd name="T19" fmla="*/ 199 h 60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3"/>
                  <a:gd name="T31" fmla="*/ 0 h 608"/>
                  <a:gd name="T32" fmla="*/ 223 w 223"/>
                  <a:gd name="T33" fmla="*/ 608 h 60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3" h="608">
                    <a:moveTo>
                      <a:pt x="223" y="595"/>
                    </a:moveTo>
                    <a:lnTo>
                      <a:pt x="25" y="0"/>
                    </a:lnTo>
                    <a:lnTo>
                      <a:pt x="0" y="6"/>
                    </a:lnTo>
                    <a:lnTo>
                      <a:pt x="198" y="601"/>
                    </a:lnTo>
                    <a:lnTo>
                      <a:pt x="198" y="595"/>
                    </a:lnTo>
                    <a:lnTo>
                      <a:pt x="198" y="601"/>
                    </a:lnTo>
                    <a:lnTo>
                      <a:pt x="205" y="608"/>
                    </a:lnTo>
                    <a:lnTo>
                      <a:pt x="217" y="608"/>
                    </a:lnTo>
                    <a:lnTo>
                      <a:pt x="223" y="601"/>
                    </a:lnTo>
                    <a:lnTo>
                      <a:pt x="223" y="5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7" name="Freeform 85"/>
              <p:cNvSpPr>
                <a:spLocks/>
              </p:cNvSpPr>
              <p:nvPr/>
            </p:nvSpPr>
            <p:spPr bwMode="auto">
              <a:xfrm>
                <a:off x="4384" y="1871"/>
                <a:ext cx="9" cy="287"/>
              </a:xfrm>
              <a:custGeom>
                <a:avLst/>
                <a:gdLst>
                  <a:gd name="T0" fmla="*/ 5 w 25"/>
                  <a:gd name="T1" fmla="*/ 287 h 861"/>
                  <a:gd name="T2" fmla="*/ 9 w 25"/>
                  <a:gd name="T3" fmla="*/ 287 h 861"/>
                  <a:gd name="T4" fmla="*/ 9 w 25"/>
                  <a:gd name="T5" fmla="*/ 0 h 861"/>
                  <a:gd name="T6" fmla="*/ 0 w 25"/>
                  <a:gd name="T7" fmla="*/ 0 h 861"/>
                  <a:gd name="T8" fmla="*/ 0 w 25"/>
                  <a:gd name="T9" fmla="*/ 287 h 861"/>
                  <a:gd name="T10" fmla="*/ 5 w 25"/>
                  <a:gd name="T11" fmla="*/ 287 h 8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861"/>
                  <a:gd name="T20" fmla="*/ 25 w 25"/>
                  <a:gd name="T21" fmla="*/ 861 h 8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861">
                    <a:moveTo>
                      <a:pt x="13" y="861"/>
                    </a:moveTo>
                    <a:lnTo>
                      <a:pt x="25" y="86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861"/>
                    </a:lnTo>
                    <a:lnTo>
                      <a:pt x="13" y="8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8" name="Freeform 86"/>
              <p:cNvSpPr>
                <a:spLocks/>
              </p:cNvSpPr>
              <p:nvPr/>
            </p:nvSpPr>
            <p:spPr bwMode="auto">
              <a:xfrm>
                <a:off x="4384" y="2158"/>
                <a:ext cx="9" cy="5"/>
              </a:xfrm>
              <a:custGeom>
                <a:avLst/>
                <a:gdLst>
                  <a:gd name="T0" fmla="*/ 0 w 25"/>
                  <a:gd name="T1" fmla="*/ 0 h 13"/>
                  <a:gd name="T2" fmla="*/ 3 w 25"/>
                  <a:gd name="T3" fmla="*/ 5 h 13"/>
                  <a:gd name="T4" fmla="*/ 5 w 25"/>
                  <a:gd name="T5" fmla="*/ 5 h 13"/>
                  <a:gd name="T6" fmla="*/ 9 w 25"/>
                  <a:gd name="T7" fmla="*/ 5 h 13"/>
                  <a:gd name="T8" fmla="*/ 9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7" y="13"/>
                    </a:lnTo>
                    <a:lnTo>
                      <a:pt x="13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9" name="Freeform 87"/>
              <p:cNvSpPr>
                <a:spLocks/>
              </p:cNvSpPr>
              <p:nvPr/>
            </p:nvSpPr>
            <p:spPr bwMode="auto">
              <a:xfrm>
                <a:off x="4186" y="1878"/>
                <a:ext cx="15" cy="4"/>
              </a:xfrm>
              <a:custGeom>
                <a:avLst/>
                <a:gdLst>
                  <a:gd name="T0" fmla="*/ 15 w 45"/>
                  <a:gd name="T1" fmla="*/ 4 h 12"/>
                  <a:gd name="T2" fmla="*/ 13 w 45"/>
                  <a:gd name="T3" fmla="*/ 2 h 12"/>
                  <a:gd name="T4" fmla="*/ 11 w 45"/>
                  <a:gd name="T5" fmla="*/ 2 h 12"/>
                  <a:gd name="T6" fmla="*/ 8 w 45"/>
                  <a:gd name="T7" fmla="*/ 0 h 12"/>
                  <a:gd name="T8" fmla="*/ 7 w 45"/>
                  <a:gd name="T9" fmla="*/ 0 h 12"/>
                  <a:gd name="T10" fmla="*/ 5 w 45"/>
                  <a:gd name="T11" fmla="*/ 0 h 12"/>
                  <a:gd name="T12" fmla="*/ 5 w 45"/>
                  <a:gd name="T13" fmla="*/ 2 h 12"/>
                  <a:gd name="T14" fmla="*/ 3 w 45"/>
                  <a:gd name="T15" fmla="*/ 2 h 12"/>
                  <a:gd name="T16" fmla="*/ 0 w 45"/>
                  <a:gd name="T17" fmla="*/ 4 h 12"/>
                  <a:gd name="T18" fmla="*/ 15 w 45"/>
                  <a:gd name="T19" fmla="*/ 4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5"/>
                  <a:gd name="T31" fmla="*/ 0 h 12"/>
                  <a:gd name="T32" fmla="*/ 45 w 45"/>
                  <a:gd name="T33" fmla="*/ 12 h 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5" h="12">
                    <a:moveTo>
                      <a:pt x="45" y="12"/>
                    </a:moveTo>
                    <a:lnTo>
                      <a:pt x="39" y="6"/>
                    </a:lnTo>
                    <a:lnTo>
                      <a:pt x="33" y="6"/>
                    </a:lnTo>
                    <a:lnTo>
                      <a:pt x="25" y="0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4" y="6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45" y="12"/>
                    </a:lnTo>
                    <a:close/>
                  </a:path>
                </a:pathLst>
              </a:custGeom>
              <a:solidFill>
                <a:srgbClr val="0F4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0" name="Freeform 88"/>
              <p:cNvSpPr>
                <a:spLocks/>
              </p:cNvSpPr>
              <p:nvPr/>
            </p:nvSpPr>
            <p:spPr bwMode="auto">
              <a:xfrm>
                <a:off x="4184" y="1878"/>
                <a:ext cx="19" cy="8"/>
              </a:xfrm>
              <a:custGeom>
                <a:avLst/>
                <a:gdLst>
                  <a:gd name="T0" fmla="*/ 19 w 56"/>
                  <a:gd name="T1" fmla="*/ 8 h 25"/>
                  <a:gd name="T2" fmla="*/ 17 w 56"/>
                  <a:gd name="T3" fmla="*/ 6 h 25"/>
                  <a:gd name="T4" fmla="*/ 15 w 56"/>
                  <a:gd name="T5" fmla="*/ 2 h 25"/>
                  <a:gd name="T6" fmla="*/ 10 w 56"/>
                  <a:gd name="T7" fmla="*/ 2 h 25"/>
                  <a:gd name="T8" fmla="*/ 8 w 56"/>
                  <a:gd name="T9" fmla="*/ 0 h 25"/>
                  <a:gd name="T10" fmla="*/ 6 w 56"/>
                  <a:gd name="T11" fmla="*/ 2 h 25"/>
                  <a:gd name="T12" fmla="*/ 4 w 56"/>
                  <a:gd name="T13" fmla="*/ 2 h 25"/>
                  <a:gd name="T14" fmla="*/ 2 w 56"/>
                  <a:gd name="T15" fmla="*/ 6 h 25"/>
                  <a:gd name="T16" fmla="*/ 0 w 56"/>
                  <a:gd name="T17" fmla="*/ 8 h 25"/>
                  <a:gd name="T18" fmla="*/ 19 w 56"/>
                  <a:gd name="T19" fmla="*/ 8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25"/>
                    </a:moveTo>
                    <a:lnTo>
                      <a:pt x="50" y="18"/>
                    </a:lnTo>
                    <a:lnTo>
                      <a:pt x="44" y="6"/>
                    </a:lnTo>
                    <a:lnTo>
                      <a:pt x="30" y="6"/>
                    </a:lnTo>
                    <a:lnTo>
                      <a:pt x="25" y="0"/>
                    </a:lnTo>
                    <a:lnTo>
                      <a:pt x="19" y="6"/>
                    </a:lnTo>
                    <a:lnTo>
                      <a:pt x="13" y="6"/>
                    </a:lnTo>
                    <a:lnTo>
                      <a:pt x="5" y="18"/>
                    </a:lnTo>
                    <a:lnTo>
                      <a:pt x="0" y="25"/>
                    </a:lnTo>
                    <a:lnTo>
                      <a:pt x="56" y="25"/>
                    </a:lnTo>
                    <a:close/>
                  </a:path>
                </a:pathLst>
              </a:custGeom>
              <a:solidFill>
                <a:srgbClr val="1548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1" name="Freeform 89"/>
              <p:cNvSpPr>
                <a:spLocks/>
              </p:cNvSpPr>
              <p:nvPr/>
            </p:nvSpPr>
            <p:spPr bwMode="auto">
              <a:xfrm>
                <a:off x="4182" y="1882"/>
                <a:ext cx="22" cy="8"/>
              </a:xfrm>
              <a:custGeom>
                <a:avLst/>
                <a:gdLst>
                  <a:gd name="T0" fmla="*/ 22 w 67"/>
                  <a:gd name="T1" fmla="*/ 8 h 25"/>
                  <a:gd name="T2" fmla="*/ 22 w 67"/>
                  <a:gd name="T3" fmla="*/ 6 h 25"/>
                  <a:gd name="T4" fmla="*/ 20 w 67"/>
                  <a:gd name="T5" fmla="*/ 4 h 25"/>
                  <a:gd name="T6" fmla="*/ 18 w 67"/>
                  <a:gd name="T7" fmla="*/ 2 h 25"/>
                  <a:gd name="T8" fmla="*/ 18 w 67"/>
                  <a:gd name="T9" fmla="*/ 0 h 25"/>
                  <a:gd name="T10" fmla="*/ 4 w 67"/>
                  <a:gd name="T11" fmla="*/ 0 h 25"/>
                  <a:gd name="T12" fmla="*/ 4 w 67"/>
                  <a:gd name="T13" fmla="*/ 2 h 25"/>
                  <a:gd name="T14" fmla="*/ 2 w 67"/>
                  <a:gd name="T15" fmla="*/ 4 h 25"/>
                  <a:gd name="T16" fmla="*/ 2 w 67"/>
                  <a:gd name="T17" fmla="*/ 6 h 25"/>
                  <a:gd name="T18" fmla="*/ 0 w 67"/>
                  <a:gd name="T19" fmla="*/ 8 h 25"/>
                  <a:gd name="T20" fmla="*/ 22 w 67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67"/>
                  <a:gd name="T34" fmla="*/ 0 h 25"/>
                  <a:gd name="T35" fmla="*/ 67 w 67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67" h="25">
                    <a:moveTo>
                      <a:pt x="67" y="25"/>
                    </a:moveTo>
                    <a:lnTo>
                      <a:pt x="67" y="19"/>
                    </a:lnTo>
                    <a:lnTo>
                      <a:pt x="62" y="13"/>
                    </a:lnTo>
                    <a:lnTo>
                      <a:pt x="56" y="6"/>
                    </a:lnTo>
                    <a:lnTo>
                      <a:pt x="56" y="0"/>
                    </a:lnTo>
                    <a:lnTo>
                      <a:pt x="11" y="0"/>
                    </a:lnTo>
                    <a:lnTo>
                      <a:pt x="11" y="6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0" y="25"/>
                    </a:lnTo>
                    <a:lnTo>
                      <a:pt x="67" y="25"/>
                    </a:lnTo>
                    <a:close/>
                  </a:path>
                </a:pathLst>
              </a:custGeom>
              <a:solidFill>
                <a:srgbClr val="1C4D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2" name="Freeform 90"/>
              <p:cNvSpPr>
                <a:spLocks/>
              </p:cNvSpPr>
              <p:nvPr/>
            </p:nvSpPr>
            <p:spPr bwMode="auto">
              <a:xfrm>
                <a:off x="4180" y="1886"/>
                <a:ext cx="27" cy="10"/>
              </a:xfrm>
              <a:custGeom>
                <a:avLst/>
                <a:gdLst>
                  <a:gd name="T0" fmla="*/ 27 w 81"/>
                  <a:gd name="T1" fmla="*/ 10 h 31"/>
                  <a:gd name="T2" fmla="*/ 27 w 81"/>
                  <a:gd name="T3" fmla="*/ 8 h 31"/>
                  <a:gd name="T4" fmla="*/ 24 w 81"/>
                  <a:gd name="T5" fmla="*/ 4 h 31"/>
                  <a:gd name="T6" fmla="*/ 24 w 81"/>
                  <a:gd name="T7" fmla="*/ 2 h 31"/>
                  <a:gd name="T8" fmla="*/ 23 w 81"/>
                  <a:gd name="T9" fmla="*/ 0 h 31"/>
                  <a:gd name="T10" fmla="*/ 4 w 81"/>
                  <a:gd name="T11" fmla="*/ 0 h 31"/>
                  <a:gd name="T12" fmla="*/ 2 w 81"/>
                  <a:gd name="T13" fmla="*/ 2 h 31"/>
                  <a:gd name="T14" fmla="*/ 2 w 81"/>
                  <a:gd name="T15" fmla="*/ 4 h 31"/>
                  <a:gd name="T16" fmla="*/ 2 w 81"/>
                  <a:gd name="T17" fmla="*/ 8 h 31"/>
                  <a:gd name="T18" fmla="*/ 0 w 81"/>
                  <a:gd name="T19" fmla="*/ 10 h 31"/>
                  <a:gd name="T20" fmla="*/ 27 w 81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1"/>
                  <a:gd name="T34" fmla="*/ 0 h 31"/>
                  <a:gd name="T35" fmla="*/ 81 w 81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1" h="31">
                    <a:moveTo>
                      <a:pt x="81" y="31"/>
                    </a:moveTo>
                    <a:lnTo>
                      <a:pt x="81" y="24"/>
                    </a:lnTo>
                    <a:lnTo>
                      <a:pt x="73" y="12"/>
                    </a:lnTo>
                    <a:lnTo>
                      <a:pt x="73" y="6"/>
                    </a:lnTo>
                    <a:lnTo>
                      <a:pt x="68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6" y="24"/>
                    </a:lnTo>
                    <a:lnTo>
                      <a:pt x="0" y="31"/>
                    </a:lnTo>
                    <a:lnTo>
                      <a:pt x="81" y="31"/>
                    </a:lnTo>
                    <a:close/>
                  </a:path>
                </a:pathLst>
              </a:custGeom>
              <a:solidFill>
                <a:srgbClr val="1E4F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3" name="Freeform 91"/>
              <p:cNvSpPr>
                <a:spLocks/>
              </p:cNvSpPr>
              <p:nvPr/>
            </p:nvSpPr>
            <p:spPr bwMode="auto">
              <a:xfrm>
                <a:off x="4180" y="1890"/>
                <a:ext cx="29" cy="10"/>
              </a:xfrm>
              <a:custGeom>
                <a:avLst/>
                <a:gdLst>
                  <a:gd name="T0" fmla="*/ 29 w 87"/>
                  <a:gd name="T1" fmla="*/ 10 h 31"/>
                  <a:gd name="T2" fmla="*/ 29 w 87"/>
                  <a:gd name="T3" fmla="*/ 8 h 31"/>
                  <a:gd name="T4" fmla="*/ 27 w 87"/>
                  <a:gd name="T5" fmla="*/ 4 h 31"/>
                  <a:gd name="T6" fmla="*/ 27 w 87"/>
                  <a:gd name="T7" fmla="*/ 2 h 31"/>
                  <a:gd name="T8" fmla="*/ 24 w 87"/>
                  <a:gd name="T9" fmla="*/ 0 h 31"/>
                  <a:gd name="T10" fmla="*/ 2 w 87"/>
                  <a:gd name="T11" fmla="*/ 0 h 31"/>
                  <a:gd name="T12" fmla="*/ 2 w 87"/>
                  <a:gd name="T13" fmla="*/ 2 h 31"/>
                  <a:gd name="T14" fmla="*/ 2 w 87"/>
                  <a:gd name="T15" fmla="*/ 4 h 31"/>
                  <a:gd name="T16" fmla="*/ 0 w 87"/>
                  <a:gd name="T17" fmla="*/ 8 h 31"/>
                  <a:gd name="T18" fmla="*/ 0 w 87"/>
                  <a:gd name="T19" fmla="*/ 10 h 31"/>
                  <a:gd name="T20" fmla="*/ 29 w 87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1"/>
                  <a:gd name="T35" fmla="*/ 87 w 87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1">
                    <a:moveTo>
                      <a:pt x="87" y="31"/>
                    </a:moveTo>
                    <a:lnTo>
                      <a:pt x="87" y="25"/>
                    </a:lnTo>
                    <a:lnTo>
                      <a:pt x="81" y="12"/>
                    </a:lnTo>
                    <a:lnTo>
                      <a:pt x="81" y="6"/>
                    </a:lnTo>
                    <a:lnTo>
                      <a:pt x="73" y="0"/>
                    </a:lnTo>
                    <a:lnTo>
                      <a:pt x="6" y="0"/>
                    </a:lnTo>
                    <a:lnTo>
                      <a:pt x="6" y="6"/>
                    </a:lnTo>
                    <a:lnTo>
                      <a:pt x="6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87" y="31"/>
                    </a:lnTo>
                    <a:close/>
                  </a:path>
                </a:pathLst>
              </a:custGeom>
              <a:solidFill>
                <a:srgbClr val="2454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4" name="Freeform 92"/>
              <p:cNvSpPr>
                <a:spLocks/>
              </p:cNvSpPr>
              <p:nvPr/>
            </p:nvSpPr>
            <p:spPr bwMode="auto">
              <a:xfrm>
                <a:off x="4180" y="1896"/>
                <a:ext cx="31" cy="11"/>
              </a:xfrm>
              <a:custGeom>
                <a:avLst/>
                <a:gdLst>
                  <a:gd name="T0" fmla="*/ 31 w 93"/>
                  <a:gd name="T1" fmla="*/ 11 h 31"/>
                  <a:gd name="T2" fmla="*/ 29 w 93"/>
                  <a:gd name="T3" fmla="*/ 9 h 31"/>
                  <a:gd name="T4" fmla="*/ 29 w 93"/>
                  <a:gd name="T5" fmla="*/ 4 h 31"/>
                  <a:gd name="T6" fmla="*/ 29 w 93"/>
                  <a:gd name="T7" fmla="*/ 2 h 31"/>
                  <a:gd name="T8" fmla="*/ 27 w 93"/>
                  <a:gd name="T9" fmla="*/ 0 h 31"/>
                  <a:gd name="T10" fmla="*/ 0 w 93"/>
                  <a:gd name="T11" fmla="*/ 0 h 31"/>
                  <a:gd name="T12" fmla="*/ 0 w 93"/>
                  <a:gd name="T13" fmla="*/ 2 h 31"/>
                  <a:gd name="T14" fmla="*/ 0 w 93"/>
                  <a:gd name="T15" fmla="*/ 4 h 31"/>
                  <a:gd name="T16" fmla="*/ 0 w 93"/>
                  <a:gd name="T17" fmla="*/ 9 h 31"/>
                  <a:gd name="T18" fmla="*/ 0 w 93"/>
                  <a:gd name="T19" fmla="*/ 11 h 31"/>
                  <a:gd name="T20" fmla="*/ 31 w 93"/>
                  <a:gd name="T21" fmla="*/ 1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87" y="25"/>
                    </a:lnTo>
                    <a:lnTo>
                      <a:pt x="87" y="12"/>
                    </a:lnTo>
                    <a:lnTo>
                      <a:pt x="87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29598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5" name="Freeform 93"/>
              <p:cNvSpPr>
                <a:spLocks/>
              </p:cNvSpPr>
              <p:nvPr/>
            </p:nvSpPr>
            <p:spPr bwMode="auto">
              <a:xfrm>
                <a:off x="4180" y="1900"/>
                <a:ext cx="31" cy="11"/>
              </a:xfrm>
              <a:custGeom>
                <a:avLst/>
                <a:gdLst>
                  <a:gd name="T0" fmla="*/ 31 w 93"/>
                  <a:gd name="T1" fmla="*/ 11 h 31"/>
                  <a:gd name="T2" fmla="*/ 31 w 93"/>
                  <a:gd name="T3" fmla="*/ 9 h 31"/>
                  <a:gd name="T4" fmla="*/ 29 w 93"/>
                  <a:gd name="T5" fmla="*/ 5 h 31"/>
                  <a:gd name="T6" fmla="*/ 29 w 93"/>
                  <a:gd name="T7" fmla="*/ 2 h 31"/>
                  <a:gd name="T8" fmla="*/ 29 w 93"/>
                  <a:gd name="T9" fmla="*/ 0 h 31"/>
                  <a:gd name="T10" fmla="*/ 0 w 93"/>
                  <a:gd name="T11" fmla="*/ 0 h 31"/>
                  <a:gd name="T12" fmla="*/ 0 w 93"/>
                  <a:gd name="T13" fmla="*/ 2 h 31"/>
                  <a:gd name="T14" fmla="*/ 0 w 93"/>
                  <a:gd name="T15" fmla="*/ 5 h 31"/>
                  <a:gd name="T16" fmla="*/ 0 w 93"/>
                  <a:gd name="T17" fmla="*/ 9 h 31"/>
                  <a:gd name="T18" fmla="*/ 0 w 93"/>
                  <a:gd name="T19" fmla="*/ 11 h 31"/>
                  <a:gd name="T20" fmla="*/ 31 w 93"/>
                  <a:gd name="T21" fmla="*/ 11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31"/>
                  <a:gd name="T35" fmla="*/ 93 w 93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31">
                    <a:moveTo>
                      <a:pt x="93" y="31"/>
                    </a:moveTo>
                    <a:lnTo>
                      <a:pt x="93" y="25"/>
                    </a:lnTo>
                    <a:lnTo>
                      <a:pt x="87" y="13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2E5C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Freeform 94"/>
              <p:cNvSpPr>
                <a:spLocks/>
              </p:cNvSpPr>
              <p:nvPr/>
            </p:nvSpPr>
            <p:spPr bwMode="auto">
              <a:xfrm>
                <a:off x="4180" y="1907"/>
                <a:ext cx="31" cy="8"/>
              </a:xfrm>
              <a:custGeom>
                <a:avLst/>
                <a:gdLst>
                  <a:gd name="T0" fmla="*/ 31 w 93"/>
                  <a:gd name="T1" fmla="*/ 0 h 25"/>
                  <a:gd name="T2" fmla="*/ 31 w 93"/>
                  <a:gd name="T3" fmla="*/ 2 h 25"/>
                  <a:gd name="T4" fmla="*/ 31 w 93"/>
                  <a:gd name="T5" fmla="*/ 4 h 25"/>
                  <a:gd name="T6" fmla="*/ 31 w 93"/>
                  <a:gd name="T7" fmla="*/ 6 h 25"/>
                  <a:gd name="T8" fmla="*/ 31 w 93"/>
                  <a:gd name="T9" fmla="*/ 8 h 25"/>
                  <a:gd name="T10" fmla="*/ 0 w 93"/>
                  <a:gd name="T11" fmla="*/ 8 h 25"/>
                  <a:gd name="T12" fmla="*/ 0 w 93"/>
                  <a:gd name="T13" fmla="*/ 6 h 25"/>
                  <a:gd name="T14" fmla="*/ 0 w 93"/>
                  <a:gd name="T15" fmla="*/ 4 h 25"/>
                  <a:gd name="T16" fmla="*/ 0 w 93"/>
                  <a:gd name="T17" fmla="*/ 2 h 25"/>
                  <a:gd name="T18" fmla="*/ 0 w 93"/>
                  <a:gd name="T19" fmla="*/ 0 h 25"/>
                  <a:gd name="T20" fmla="*/ 31 w 93"/>
                  <a:gd name="T21" fmla="*/ 0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0"/>
                    </a:moveTo>
                    <a:lnTo>
                      <a:pt x="93" y="6"/>
                    </a:lnTo>
                    <a:lnTo>
                      <a:pt x="93" y="12"/>
                    </a:lnTo>
                    <a:lnTo>
                      <a:pt x="93" y="18"/>
                    </a:lnTo>
                    <a:lnTo>
                      <a:pt x="93" y="25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05E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Freeform 95"/>
              <p:cNvSpPr>
                <a:spLocks/>
              </p:cNvSpPr>
              <p:nvPr/>
            </p:nvSpPr>
            <p:spPr bwMode="auto">
              <a:xfrm>
                <a:off x="4180" y="1911"/>
                <a:ext cx="31" cy="10"/>
              </a:xfrm>
              <a:custGeom>
                <a:avLst/>
                <a:gdLst>
                  <a:gd name="T0" fmla="*/ 31 w 93"/>
                  <a:gd name="T1" fmla="*/ 0 h 31"/>
                  <a:gd name="T2" fmla="*/ 31 w 93"/>
                  <a:gd name="T3" fmla="*/ 2 h 31"/>
                  <a:gd name="T4" fmla="*/ 31 w 93"/>
                  <a:gd name="T5" fmla="*/ 4 h 31"/>
                  <a:gd name="T6" fmla="*/ 31 w 93"/>
                  <a:gd name="T7" fmla="*/ 6 h 31"/>
                  <a:gd name="T8" fmla="*/ 31 w 93"/>
                  <a:gd name="T9" fmla="*/ 8 h 31"/>
                  <a:gd name="T10" fmla="*/ 31 w 93"/>
                  <a:gd name="T11" fmla="*/ 10 h 31"/>
                  <a:gd name="T12" fmla="*/ 0 w 93"/>
                  <a:gd name="T13" fmla="*/ 10 h 31"/>
                  <a:gd name="T14" fmla="*/ 0 w 93"/>
                  <a:gd name="T15" fmla="*/ 8 h 31"/>
                  <a:gd name="T16" fmla="*/ 0 w 93"/>
                  <a:gd name="T17" fmla="*/ 6 h 31"/>
                  <a:gd name="T18" fmla="*/ 0 w 93"/>
                  <a:gd name="T19" fmla="*/ 4 h 31"/>
                  <a:gd name="T20" fmla="*/ 0 w 93"/>
                  <a:gd name="T21" fmla="*/ 2 h 31"/>
                  <a:gd name="T22" fmla="*/ 0 w 93"/>
                  <a:gd name="T23" fmla="*/ 0 h 31"/>
                  <a:gd name="T24" fmla="*/ 31 w 93"/>
                  <a:gd name="T25" fmla="*/ 0 h 3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3"/>
                  <a:gd name="T40" fmla="*/ 0 h 31"/>
                  <a:gd name="T41" fmla="*/ 93 w 93"/>
                  <a:gd name="T42" fmla="*/ 31 h 3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3" h="31">
                    <a:moveTo>
                      <a:pt x="93" y="0"/>
                    </a:moveTo>
                    <a:lnTo>
                      <a:pt x="93" y="6"/>
                    </a:lnTo>
                    <a:lnTo>
                      <a:pt x="93" y="13"/>
                    </a:lnTo>
                    <a:lnTo>
                      <a:pt x="93" y="19"/>
                    </a:lnTo>
                    <a:lnTo>
                      <a:pt x="93" y="25"/>
                    </a:lnTo>
                    <a:lnTo>
                      <a:pt x="93" y="31"/>
                    </a:lnTo>
                    <a:lnTo>
                      <a:pt x="0" y="31"/>
                    </a:lnTo>
                    <a:lnTo>
                      <a:pt x="0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6"/>
                    </a:lnTo>
                    <a:lnTo>
                      <a:pt x="0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36648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8" name="Freeform 96"/>
              <p:cNvSpPr>
                <a:spLocks/>
              </p:cNvSpPr>
              <p:nvPr/>
            </p:nvSpPr>
            <p:spPr bwMode="auto">
              <a:xfrm>
                <a:off x="4180" y="1915"/>
                <a:ext cx="31" cy="10"/>
              </a:xfrm>
              <a:custGeom>
                <a:avLst/>
                <a:gdLst>
                  <a:gd name="T0" fmla="*/ 31 w 93"/>
                  <a:gd name="T1" fmla="*/ 10 h 31"/>
                  <a:gd name="T2" fmla="*/ 31 w 93"/>
                  <a:gd name="T3" fmla="*/ 7 h 31"/>
                  <a:gd name="T4" fmla="*/ 31 w 93"/>
                  <a:gd name="T5" fmla="*/ 6 h 31"/>
                  <a:gd name="T6" fmla="*/ 31 w 93"/>
                  <a:gd name="T7" fmla="*/ 4 h 31"/>
                  <a:gd name="T8" fmla="*/ 31 w 93"/>
                  <a:gd name="T9" fmla="*/ 0 h 31"/>
                  <a:gd name="T10" fmla="*/ 0 w 93"/>
                  <a:gd name="T11" fmla="*/ 0 h 31"/>
                  <a:gd name="T12" fmla="*/ 0 w 93"/>
                  <a:gd name="T13" fmla="*/ 2 h 31"/>
                  <a:gd name="T14" fmla="*/ 0 w 93"/>
                  <a:gd name="T15" fmla="*/ 4 h 31"/>
                  <a:gd name="T16" fmla="*/ 0 w 93"/>
                  <a:gd name="T17" fmla="*/ 6 h 31"/>
                  <a:gd name="T18" fmla="*/ 0 w 93"/>
                  <a:gd name="T19" fmla="*/ 7 h 31"/>
                  <a:gd name="T20" fmla="*/ 2 w 93"/>
                  <a:gd name="T21" fmla="*/ 10 h 31"/>
                  <a:gd name="T22" fmla="*/ 31 w 93"/>
                  <a:gd name="T23" fmla="*/ 10 h 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31"/>
                  <a:gd name="T38" fmla="*/ 93 w 93"/>
                  <a:gd name="T39" fmla="*/ 31 h 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31">
                    <a:moveTo>
                      <a:pt x="93" y="31"/>
                    </a:moveTo>
                    <a:lnTo>
                      <a:pt x="93" y="23"/>
                    </a:lnTo>
                    <a:lnTo>
                      <a:pt x="93" y="18"/>
                    </a:lnTo>
                    <a:lnTo>
                      <a:pt x="93" y="12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6" y="31"/>
                    </a:lnTo>
                    <a:lnTo>
                      <a:pt x="93" y="31"/>
                    </a:lnTo>
                    <a:close/>
                  </a:path>
                </a:pathLst>
              </a:custGeom>
              <a:solidFill>
                <a:srgbClr val="3B699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9" name="Freeform 97"/>
              <p:cNvSpPr>
                <a:spLocks/>
              </p:cNvSpPr>
              <p:nvPr/>
            </p:nvSpPr>
            <p:spPr bwMode="auto">
              <a:xfrm>
                <a:off x="4180" y="1921"/>
                <a:ext cx="31" cy="8"/>
              </a:xfrm>
              <a:custGeom>
                <a:avLst/>
                <a:gdLst>
                  <a:gd name="T0" fmla="*/ 31 w 93"/>
                  <a:gd name="T1" fmla="*/ 8 h 25"/>
                  <a:gd name="T2" fmla="*/ 31 w 93"/>
                  <a:gd name="T3" fmla="*/ 6 h 25"/>
                  <a:gd name="T4" fmla="*/ 31 w 93"/>
                  <a:gd name="T5" fmla="*/ 4 h 25"/>
                  <a:gd name="T6" fmla="*/ 31 w 93"/>
                  <a:gd name="T7" fmla="*/ 2 h 25"/>
                  <a:gd name="T8" fmla="*/ 31 w 93"/>
                  <a:gd name="T9" fmla="*/ 0 h 25"/>
                  <a:gd name="T10" fmla="*/ 0 w 93"/>
                  <a:gd name="T11" fmla="*/ 0 h 25"/>
                  <a:gd name="T12" fmla="*/ 0 w 93"/>
                  <a:gd name="T13" fmla="*/ 2 h 25"/>
                  <a:gd name="T14" fmla="*/ 2 w 93"/>
                  <a:gd name="T15" fmla="*/ 4 h 25"/>
                  <a:gd name="T16" fmla="*/ 2 w 93"/>
                  <a:gd name="T17" fmla="*/ 6 h 25"/>
                  <a:gd name="T18" fmla="*/ 2 w 93"/>
                  <a:gd name="T19" fmla="*/ 8 h 25"/>
                  <a:gd name="T20" fmla="*/ 31 w 93"/>
                  <a:gd name="T21" fmla="*/ 8 h 2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3"/>
                  <a:gd name="T34" fmla="*/ 0 h 25"/>
                  <a:gd name="T35" fmla="*/ 93 w 93"/>
                  <a:gd name="T36" fmla="*/ 25 h 25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3" h="25">
                    <a:moveTo>
                      <a:pt x="93" y="25"/>
                    </a:moveTo>
                    <a:lnTo>
                      <a:pt x="93" y="19"/>
                    </a:lnTo>
                    <a:lnTo>
                      <a:pt x="93" y="13"/>
                    </a:lnTo>
                    <a:lnTo>
                      <a:pt x="93" y="5"/>
                    </a:lnTo>
                    <a:lnTo>
                      <a:pt x="93" y="0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6" y="13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3D6B9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0" name="Freeform 98"/>
              <p:cNvSpPr>
                <a:spLocks/>
              </p:cNvSpPr>
              <p:nvPr/>
            </p:nvSpPr>
            <p:spPr bwMode="auto">
              <a:xfrm>
                <a:off x="4182" y="1925"/>
                <a:ext cx="29" cy="8"/>
              </a:xfrm>
              <a:custGeom>
                <a:avLst/>
                <a:gdLst>
                  <a:gd name="T0" fmla="*/ 27 w 87"/>
                  <a:gd name="T1" fmla="*/ 8 h 23"/>
                  <a:gd name="T2" fmla="*/ 29 w 87"/>
                  <a:gd name="T3" fmla="*/ 6 h 23"/>
                  <a:gd name="T4" fmla="*/ 29 w 87"/>
                  <a:gd name="T5" fmla="*/ 4 h 23"/>
                  <a:gd name="T6" fmla="*/ 29 w 87"/>
                  <a:gd name="T7" fmla="*/ 2 h 23"/>
                  <a:gd name="T8" fmla="*/ 29 w 87"/>
                  <a:gd name="T9" fmla="*/ 0 h 23"/>
                  <a:gd name="T10" fmla="*/ 0 w 87"/>
                  <a:gd name="T11" fmla="*/ 0 h 23"/>
                  <a:gd name="T12" fmla="*/ 0 w 87"/>
                  <a:gd name="T13" fmla="*/ 2 h 23"/>
                  <a:gd name="T14" fmla="*/ 0 w 87"/>
                  <a:gd name="T15" fmla="*/ 4 h 23"/>
                  <a:gd name="T16" fmla="*/ 0 w 87"/>
                  <a:gd name="T17" fmla="*/ 6 h 23"/>
                  <a:gd name="T18" fmla="*/ 2 w 87"/>
                  <a:gd name="T19" fmla="*/ 8 h 23"/>
                  <a:gd name="T20" fmla="*/ 27 w 87"/>
                  <a:gd name="T21" fmla="*/ 8 h 2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23"/>
                  <a:gd name="T35" fmla="*/ 87 w 87"/>
                  <a:gd name="T36" fmla="*/ 23 h 2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23">
                    <a:moveTo>
                      <a:pt x="81" y="23"/>
                    </a:moveTo>
                    <a:lnTo>
                      <a:pt x="87" y="17"/>
                    </a:lnTo>
                    <a:lnTo>
                      <a:pt x="87" y="12"/>
                    </a:lnTo>
                    <a:lnTo>
                      <a:pt x="87" y="6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6" y="23"/>
                    </a:lnTo>
                    <a:lnTo>
                      <a:pt x="81" y="23"/>
                    </a:lnTo>
                    <a:close/>
                  </a:path>
                </a:pathLst>
              </a:custGeom>
              <a:solidFill>
                <a:srgbClr val="427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1" name="Freeform 99"/>
              <p:cNvSpPr>
                <a:spLocks/>
              </p:cNvSpPr>
              <p:nvPr/>
            </p:nvSpPr>
            <p:spPr bwMode="auto">
              <a:xfrm>
                <a:off x="4182" y="1929"/>
                <a:ext cx="29" cy="10"/>
              </a:xfrm>
              <a:custGeom>
                <a:avLst/>
                <a:gdLst>
                  <a:gd name="T0" fmla="*/ 27 w 87"/>
                  <a:gd name="T1" fmla="*/ 10 h 30"/>
                  <a:gd name="T2" fmla="*/ 27 w 87"/>
                  <a:gd name="T3" fmla="*/ 8 h 30"/>
                  <a:gd name="T4" fmla="*/ 27 w 87"/>
                  <a:gd name="T5" fmla="*/ 6 h 30"/>
                  <a:gd name="T6" fmla="*/ 29 w 87"/>
                  <a:gd name="T7" fmla="*/ 4 h 30"/>
                  <a:gd name="T8" fmla="*/ 29 w 87"/>
                  <a:gd name="T9" fmla="*/ 0 h 30"/>
                  <a:gd name="T10" fmla="*/ 0 w 87"/>
                  <a:gd name="T11" fmla="*/ 0 h 30"/>
                  <a:gd name="T12" fmla="*/ 2 w 87"/>
                  <a:gd name="T13" fmla="*/ 4 h 30"/>
                  <a:gd name="T14" fmla="*/ 2 w 87"/>
                  <a:gd name="T15" fmla="*/ 6 h 30"/>
                  <a:gd name="T16" fmla="*/ 2 w 87"/>
                  <a:gd name="T17" fmla="*/ 8 h 30"/>
                  <a:gd name="T18" fmla="*/ 4 w 87"/>
                  <a:gd name="T19" fmla="*/ 10 h 30"/>
                  <a:gd name="T20" fmla="*/ 27 w 87"/>
                  <a:gd name="T21" fmla="*/ 10 h 3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7"/>
                  <a:gd name="T34" fmla="*/ 0 h 30"/>
                  <a:gd name="T35" fmla="*/ 87 w 87"/>
                  <a:gd name="T36" fmla="*/ 30 h 3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7" h="30">
                    <a:moveTo>
                      <a:pt x="81" y="30"/>
                    </a:moveTo>
                    <a:lnTo>
                      <a:pt x="81" y="25"/>
                    </a:lnTo>
                    <a:lnTo>
                      <a:pt x="81" y="19"/>
                    </a:lnTo>
                    <a:lnTo>
                      <a:pt x="87" y="11"/>
                    </a:lnTo>
                    <a:lnTo>
                      <a:pt x="87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6" y="19"/>
                    </a:lnTo>
                    <a:lnTo>
                      <a:pt x="6" y="25"/>
                    </a:lnTo>
                    <a:lnTo>
                      <a:pt x="11" y="30"/>
                    </a:lnTo>
                    <a:lnTo>
                      <a:pt x="81" y="30"/>
                    </a:lnTo>
                    <a:close/>
                  </a:path>
                </a:pathLst>
              </a:custGeom>
              <a:solidFill>
                <a:srgbClr val="4A759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2" name="Freeform 100"/>
              <p:cNvSpPr>
                <a:spLocks/>
              </p:cNvSpPr>
              <p:nvPr/>
            </p:nvSpPr>
            <p:spPr bwMode="auto">
              <a:xfrm>
                <a:off x="4184" y="1933"/>
                <a:ext cx="25" cy="10"/>
              </a:xfrm>
              <a:custGeom>
                <a:avLst/>
                <a:gdLst>
                  <a:gd name="T0" fmla="*/ 23 w 75"/>
                  <a:gd name="T1" fmla="*/ 10 h 31"/>
                  <a:gd name="T2" fmla="*/ 23 w 75"/>
                  <a:gd name="T3" fmla="*/ 8 h 31"/>
                  <a:gd name="T4" fmla="*/ 25 w 75"/>
                  <a:gd name="T5" fmla="*/ 6 h 31"/>
                  <a:gd name="T6" fmla="*/ 25 w 75"/>
                  <a:gd name="T7" fmla="*/ 5 h 31"/>
                  <a:gd name="T8" fmla="*/ 25 w 75"/>
                  <a:gd name="T9" fmla="*/ 0 h 31"/>
                  <a:gd name="T10" fmla="*/ 0 w 75"/>
                  <a:gd name="T11" fmla="*/ 0 h 31"/>
                  <a:gd name="T12" fmla="*/ 0 w 75"/>
                  <a:gd name="T13" fmla="*/ 5 h 31"/>
                  <a:gd name="T14" fmla="*/ 2 w 75"/>
                  <a:gd name="T15" fmla="*/ 6 h 31"/>
                  <a:gd name="T16" fmla="*/ 4 w 75"/>
                  <a:gd name="T17" fmla="*/ 8 h 31"/>
                  <a:gd name="T18" fmla="*/ 4 w 75"/>
                  <a:gd name="T19" fmla="*/ 10 h 31"/>
                  <a:gd name="T20" fmla="*/ 23 w 75"/>
                  <a:gd name="T21" fmla="*/ 10 h 3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5"/>
                  <a:gd name="T34" fmla="*/ 0 h 31"/>
                  <a:gd name="T35" fmla="*/ 75 w 75"/>
                  <a:gd name="T36" fmla="*/ 31 h 3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5" h="31">
                    <a:moveTo>
                      <a:pt x="69" y="31"/>
                    </a:moveTo>
                    <a:lnTo>
                      <a:pt x="69" y="25"/>
                    </a:lnTo>
                    <a:lnTo>
                      <a:pt x="75" y="19"/>
                    </a:lnTo>
                    <a:lnTo>
                      <a:pt x="75" y="14"/>
                    </a:lnTo>
                    <a:lnTo>
                      <a:pt x="75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5" y="19"/>
                    </a:lnTo>
                    <a:lnTo>
                      <a:pt x="13" y="25"/>
                    </a:lnTo>
                    <a:lnTo>
                      <a:pt x="13" y="31"/>
                    </a:lnTo>
                    <a:lnTo>
                      <a:pt x="69" y="31"/>
                    </a:lnTo>
                    <a:close/>
                  </a:path>
                </a:pathLst>
              </a:custGeom>
              <a:solidFill>
                <a:srgbClr val="4D78A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3" name="Freeform 101"/>
              <p:cNvSpPr>
                <a:spLocks/>
              </p:cNvSpPr>
              <p:nvPr/>
            </p:nvSpPr>
            <p:spPr bwMode="auto">
              <a:xfrm>
                <a:off x="4186" y="1939"/>
                <a:ext cx="23" cy="9"/>
              </a:xfrm>
              <a:custGeom>
                <a:avLst/>
                <a:gdLst>
                  <a:gd name="T0" fmla="*/ 17 w 70"/>
                  <a:gd name="T1" fmla="*/ 9 h 26"/>
                  <a:gd name="T2" fmla="*/ 18 w 70"/>
                  <a:gd name="T3" fmla="*/ 9 h 26"/>
                  <a:gd name="T4" fmla="*/ 18 w 70"/>
                  <a:gd name="T5" fmla="*/ 7 h 26"/>
                  <a:gd name="T6" fmla="*/ 21 w 70"/>
                  <a:gd name="T7" fmla="*/ 2 h 26"/>
                  <a:gd name="T8" fmla="*/ 23 w 70"/>
                  <a:gd name="T9" fmla="*/ 0 h 26"/>
                  <a:gd name="T10" fmla="*/ 0 w 70"/>
                  <a:gd name="T11" fmla="*/ 0 h 26"/>
                  <a:gd name="T12" fmla="*/ 3 w 70"/>
                  <a:gd name="T13" fmla="*/ 2 h 26"/>
                  <a:gd name="T14" fmla="*/ 5 w 70"/>
                  <a:gd name="T15" fmla="*/ 7 h 26"/>
                  <a:gd name="T16" fmla="*/ 5 w 70"/>
                  <a:gd name="T17" fmla="*/ 9 h 26"/>
                  <a:gd name="T18" fmla="*/ 7 w 70"/>
                  <a:gd name="T19" fmla="*/ 9 h 26"/>
                  <a:gd name="T20" fmla="*/ 17 w 70"/>
                  <a:gd name="T21" fmla="*/ 9 h 2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0"/>
                  <a:gd name="T34" fmla="*/ 0 h 26"/>
                  <a:gd name="T35" fmla="*/ 70 w 70"/>
                  <a:gd name="T36" fmla="*/ 26 h 2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0" h="26">
                    <a:moveTo>
                      <a:pt x="51" y="26"/>
                    </a:moveTo>
                    <a:lnTo>
                      <a:pt x="56" y="26"/>
                    </a:lnTo>
                    <a:lnTo>
                      <a:pt x="56" y="20"/>
                    </a:lnTo>
                    <a:lnTo>
                      <a:pt x="64" y="6"/>
                    </a:lnTo>
                    <a:lnTo>
                      <a:pt x="70" y="0"/>
                    </a:lnTo>
                    <a:lnTo>
                      <a:pt x="0" y="0"/>
                    </a:lnTo>
                    <a:lnTo>
                      <a:pt x="8" y="6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20" y="26"/>
                    </a:lnTo>
                    <a:lnTo>
                      <a:pt x="51" y="26"/>
                    </a:lnTo>
                    <a:close/>
                  </a:path>
                </a:pathLst>
              </a:custGeom>
              <a:solidFill>
                <a:srgbClr val="517AA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4" name="Freeform 102"/>
              <p:cNvSpPr>
                <a:spLocks/>
              </p:cNvSpPr>
              <p:nvPr/>
            </p:nvSpPr>
            <p:spPr bwMode="auto">
              <a:xfrm>
                <a:off x="4188" y="1943"/>
                <a:ext cx="19" cy="9"/>
              </a:xfrm>
              <a:custGeom>
                <a:avLst/>
                <a:gdLst>
                  <a:gd name="T0" fmla="*/ 19 w 56"/>
                  <a:gd name="T1" fmla="*/ 0 h 25"/>
                  <a:gd name="T2" fmla="*/ 16 w 56"/>
                  <a:gd name="T3" fmla="*/ 3 h 25"/>
                  <a:gd name="T4" fmla="*/ 15 w 56"/>
                  <a:gd name="T5" fmla="*/ 5 h 25"/>
                  <a:gd name="T6" fmla="*/ 13 w 56"/>
                  <a:gd name="T7" fmla="*/ 7 h 25"/>
                  <a:gd name="T8" fmla="*/ 11 w 56"/>
                  <a:gd name="T9" fmla="*/ 9 h 25"/>
                  <a:gd name="T10" fmla="*/ 8 w 56"/>
                  <a:gd name="T11" fmla="*/ 7 h 25"/>
                  <a:gd name="T12" fmla="*/ 6 w 56"/>
                  <a:gd name="T13" fmla="*/ 7 h 25"/>
                  <a:gd name="T14" fmla="*/ 2 w 56"/>
                  <a:gd name="T15" fmla="*/ 3 h 25"/>
                  <a:gd name="T16" fmla="*/ 0 w 56"/>
                  <a:gd name="T17" fmla="*/ 0 h 25"/>
                  <a:gd name="T18" fmla="*/ 19 w 56"/>
                  <a:gd name="T19" fmla="*/ 0 h 2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6"/>
                  <a:gd name="T31" fmla="*/ 0 h 25"/>
                  <a:gd name="T32" fmla="*/ 56 w 56"/>
                  <a:gd name="T33" fmla="*/ 25 h 2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6" h="25">
                    <a:moveTo>
                      <a:pt x="56" y="0"/>
                    </a:moveTo>
                    <a:lnTo>
                      <a:pt x="48" y="8"/>
                    </a:lnTo>
                    <a:lnTo>
                      <a:pt x="43" y="14"/>
                    </a:lnTo>
                    <a:lnTo>
                      <a:pt x="37" y="19"/>
                    </a:lnTo>
                    <a:lnTo>
                      <a:pt x="31" y="25"/>
                    </a:lnTo>
                    <a:lnTo>
                      <a:pt x="25" y="19"/>
                    </a:lnTo>
                    <a:lnTo>
                      <a:pt x="17" y="19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567FA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5" name="Freeform 103"/>
              <p:cNvSpPr>
                <a:spLocks/>
              </p:cNvSpPr>
              <p:nvPr/>
            </p:nvSpPr>
            <p:spPr bwMode="auto">
              <a:xfrm>
                <a:off x="4192" y="1948"/>
                <a:ext cx="11" cy="4"/>
              </a:xfrm>
              <a:custGeom>
                <a:avLst/>
                <a:gdLst>
                  <a:gd name="T0" fmla="*/ 11 w 31"/>
                  <a:gd name="T1" fmla="*/ 0 h 11"/>
                  <a:gd name="T2" fmla="*/ 9 w 31"/>
                  <a:gd name="T3" fmla="*/ 2 h 11"/>
                  <a:gd name="T4" fmla="*/ 7 w 31"/>
                  <a:gd name="T5" fmla="*/ 2 h 11"/>
                  <a:gd name="T6" fmla="*/ 7 w 31"/>
                  <a:gd name="T7" fmla="*/ 4 h 11"/>
                  <a:gd name="T8" fmla="*/ 5 w 31"/>
                  <a:gd name="T9" fmla="*/ 4 h 11"/>
                  <a:gd name="T10" fmla="*/ 5 w 31"/>
                  <a:gd name="T11" fmla="*/ 2 h 11"/>
                  <a:gd name="T12" fmla="*/ 2 w 31"/>
                  <a:gd name="T13" fmla="*/ 2 h 11"/>
                  <a:gd name="T14" fmla="*/ 0 w 31"/>
                  <a:gd name="T15" fmla="*/ 0 h 11"/>
                  <a:gd name="T16" fmla="*/ 11 w 31"/>
                  <a:gd name="T17" fmla="*/ 0 h 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"/>
                  <a:gd name="T28" fmla="*/ 0 h 11"/>
                  <a:gd name="T29" fmla="*/ 31 w 31"/>
                  <a:gd name="T30" fmla="*/ 11 h 1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" h="11">
                    <a:moveTo>
                      <a:pt x="31" y="0"/>
                    </a:moveTo>
                    <a:lnTo>
                      <a:pt x="25" y="5"/>
                    </a:lnTo>
                    <a:lnTo>
                      <a:pt x="19" y="5"/>
                    </a:lnTo>
                    <a:lnTo>
                      <a:pt x="19" y="11"/>
                    </a:lnTo>
                    <a:lnTo>
                      <a:pt x="13" y="11"/>
                    </a:lnTo>
                    <a:lnTo>
                      <a:pt x="13" y="5"/>
                    </a:lnTo>
                    <a:lnTo>
                      <a:pt x="5" y="5"/>
                    </a:lnTo>
                    <a:lnTo>
                      <a:pt x="0" y="0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5C85A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" name="Freeform 104"/>
              <p:cNvSpPr>
                <a:spLocks/>
              </p:cNvSpPr>
              <p:nvPr/>
            </p:nvSpPr>
            <p:spPr bwMode="auto">
              <a:xfrm>
                <a:off x="4190" y="1876"/>
                <a:ext cx="23" cy="39"/>
              </a:xfrm>
              <a:custGeom>
                <a:avLst/>
                <a:gdLst>
                  <a:gd name="T0" fmla="*/ 23 w 67"/>
                  <a:gd name="T1" fmla="*/ 39 h 118"/>
                  <a:gd name="T2" fmla="*/ 23 w 67"/>
                  <a:gd name="T3" fmla="*/ 31 h 118"/>
                  <a:gd name="T4" fmla="*/ 21 w 67"/>
                  <a:gd name="T5" fmla="*/ 24 h 118"/>
                  <a:gd name="T6" fmla="*/ 19 w 67"/>
                  <a:gd name="T7" fmla="*/ 16 h 118"/>
                  <a:gd name="T8" fmla="*/ 14 w 67"/>
                  <a:gd name="T9" fmla="*/ 10 h 118"/>
                  <a:gd name="T10" fmla="*/ 13 w 67"/>
                  <a:gd name="T11" fmla="*/ 6 h 118"/>
                  <a:gd name="T12" fmla="*/ 11 w 67"/>
                  <a:gd name="T13" fmla="*/ 2 h 118"/>
                  <a:gd name="T14" fmla="*/ 4 w 67"/>
                  <a:gd name="T15" fmla="*/ 0 h 118"/>
                  <a:gd name="T16" fmla="*/ 0 w 67"/>
                  <a:gd name="T17" fmla="*/ 0 h 118"/>
                  <a:gd name="T18" fmla="*/ 0 w 67"/>
                  <a:gd name="T19" fmla="*/ 8 h 118"/>
                  <a:gd name="T20" fmla="*/ 2 w 67"/>
                  <a:gd name="T21" fmla="*/ 8 h 118"/>
                  <a:gd name="T22" fmla="*/ 4 w 67"/>
                  <a:gd name="T23" fmla="*/ 8 h 118"/>
                  <a:gd name="T24" fmla="*/ 7 w 67"/>
                  <a:gd name="T25" fmla="*/ 10 h 118"/>
                  <a:gd name="T26" fmla="*/ 9 w 67"/>
                  <a:gd name="T27" fmla="*/ 14 h 118"/>
                  <a:gd name="T28" fmla="*/ 11 w 67"/>
                  <a:gd name="T29" fmla="*/ 18 h 118"/>
                  <a:gd name="T30" fmla="*/ 13 w 67"/>
                  <a:gd name="T31" fmla="*/ 26 h 118"/>
                  <a:gd name="T32" fmla="*/ 14 w 67"/>
                  <a:gd name="T33" fmla="*/ 33 h 118"/>
                  <a:gd name="T34" fmla="*/ 14 w 67"/>
                  <a:gd name="T35" fmla="*/ 39 h 118"/>
                  <a:gd name="T36" fmla="*/ 23 w 67"/>
                  <a:gd name="T37" fmla="*/ 39 h 11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7"/>
                  <a:gd name="T58" fmla="*/ 0 h 118"/>
                  <a:gd name="T59" fmla="*/ 67 w 67"/>
                  <a:gd name="T60" fmla="*/ 118 h 11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7" h="118">
                    <a:moveTo>
                      <a:pt x="67" y="118"/>
                    </a:moveTo>
                    <a:lnTo>
                      <a:pt x="67" y="93"/>
                    </a:lnTo>
                    <a:lnTo>
                      <a:pt x="62" y="74"/>
                    </a:lnTo>
                    <a:lnTo>
                      <a:pt x="56" y="49"/>
                    </a:lnTo>
                    <a:lnTo>
                      <a:pt x="42" y="31"/>
                    </a:lnTo>
                    <a:lnTo>
                      <a:pt x="37" y="18"/>
                    </a:lnTo>
                    <a:lnTo>
                      <a:pt x="31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1" y="24"/>
                    </a:lnTo>
                    <a:lnTo>
                      <a:pt x="19" y="31"/>
                    </a:lnTo>
                    <a:lnTo>
                      <a:pt x="25" y="43"/>
                    </a:lnTo>
                    <a:lnTo>
                      <a:pt x="31" y="55"/>
                    </a:lnTo>
                    <a:lnTo>
                      <a:pt x="37" y="80"/>
                    </a:lnTo>
                    <a:lnTo>
                      <a:pt x="42" y="99"/>
                    </a:lnTo>
                    <a:lnTo>
                      <a:pt x="42" y="118"/>
                    </a:lnTo>
                    <a:lnTo>
                      <a:pt x="67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Freeform 105"/>
              <p:cNvSpPr>
                <a:spLocks/>
              </p:cNvSpPr>
              <p:nvPr/>
            </p:nvSpPr>
            <p:spPr bwMode="auto">
              <a:xfrm>
                <a:off x="4197" y="1915"/>
                <a:ext cx="16" cy="41"/>
              </a:xfrm>
              <a:custGeom>
                <a:avLst/>
                <a:gdLst>
                  <a:gd name="T0" fmla="*/ 0 w 48"/>
                  <a:gd name="T1" fmla="*/ 41 h 124"/>
                  <a:gd name="T2" fmla="*/ 6 w 48"/>
                  <a:gd name="T3" fmla="*/ 39 h 124"/>
                  <a:gd name="T4" fmla="*/ 10 w 48"/>
                  <a:gd name="T5" fmla="*/ 34 h 124"/>
                  <a:gd name="T6" fmla="*/ 12 w 48"/>
                  <a:gd name="T7" fmla="*/ 31 h 124"/>
                  <a:gd name="T8" fmla="*/ 14 w 48"/>
                  <a:gd name="T9" fmla="*/ 24 h 124"/>
                  <a:gd name="T10" fmla="*/ 16 w 48"/>
                  <a:gd name="T11" fmla="*/ 21 h 124"/>
                  <a:gd name="T12" fmla="*/ 16 w 48"/>
                  <a:gd name="T13" fmla="*/ 12 h 124"/>
                  <a:gd name="T14" fmla="*/ 16 w 48"/>
                  <a:gd name="T15" fmla="*/ 6 h 124"/>
                  <a:gd name="T16" fmla="*/ 16 w 48"/>
                  <a:gd name="T17" fmla="*/ 0 h 124"/>
                  <a:gd name="T18" fmla="*/ 8 w 48"/>
                  <a:gd name="T19" fmla="*/ 0 h 124"/>
                  <a:gd name="T20" fmla="*/ 8 w 48"/>
                  <a:gd name="T21" fmla="*/ 6 h 124"/>
                  <a:gd name="T22" fmla="*/ 8 w 48"/>
                  <a:gd name="T23" fmla="*/ 12 h 124"/>
                  <a:gd name="T24" fmla="*/ 8 w 48"/>
                  <a:gd name="T25" fmla="*/ 18 h 124"/>
                  <a:gd name="T26" fmla="*/ 6 w 48"/>
                  <a:gd name="T27" fmla="*/ 22 h 124"/>
                  <a:gd name="T28" fmla="*/ 4 w 48"/>
                  <a:gd name="T29" fmla="*/ 26 h 124"/>
                  <a:gd name="T30" fmla="*/ 4 w 48"/>
                  <a:gd name="T31" fmla="*/ 28 h 124"/>
                  <a:gd name="T32" fmla="*/ 2 w 48"/>
                  <a:gd name="T33" fmla="*/ 33 h 124"/>
                  <a:gd name="T34" fmla="*/ 0 w 48"/>
                  <a:gd name="T35" fmla="*/ 33 h 124"/>
                  <a:gd name="T36" fmla="*/ 0 w 48"/>
                  <a:gd name="T37" fmla="*/ 41 h 12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"/>
                  <a:gd name="T58" fmla="*/ 0 h 124"/>
                  <a:gd name="T59" fmla="*/ 48 w 48"/>
                  <a:gd name="T60" fmla="*/ 124 h 12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" h="124">
                    <a:moveTo>
                      <a:pt x="0" y="124"/>
                    </a:moveTo>
                    <a:lnTo>
                      <a:pt x="18" y="118"/>
                    </a:lnTo>
                    <a:lnTo>
                      <a:pt x="31" y="104"/>
                    </a:lnTo>
                    <a:lnTo>
                      <a:pt x="37" y="93"/>
                    </a:lnTo>
                    <a:lnTo>
                      <a:pt x="43" y="73"/>
                    </a:lnTo>
                    <a:lnTo>
                      <a:pt x="48" y="62"/>
                    </a:lnTo>
                    <a:lnTo>
                      <a:pt x="48" y="37"/>
                    </a:lnTo>
                    <a:lnTo>
                      <a:pt x="48" y="18"/>
                    </a:lnTo>
                    <a:lnTo>
                      <a:pt x="48" y="0"/>
                    </a:lnTo>
                    <a:lnTo>
                      <a:pt x="23" y="0"/>
                    </a:lnTo>
                    <a:lnTo>
                      <a:pt x="23" y="18"/>
                    </a:lnTo>
                    <a:lnTo>
                      <a:pt x="23" y="37"/>
                    </a:lnTo>
                    <a:lnTo>
                      <a:pt x="23" y="54"/>
                    </a:lnTo>
                    <a:lnTo>
                      <a:pt x="18" y="68"/>
                    </a:lnTo>
                    <a:lnTo>
                      <a:pt x="12" y="79"/>
                    </a:lnTo>
                    <a:lnTo>
                      <a:pt x="12" y="85"/>
                    </a:lnTo>
                    <a:lnTo>
                      <a:pt x="6" y="99"/>
                    </a:lnTo>
                    <a:lnTo>
                      <a:pt x="0" y="99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Freeform 106"/>
              <p:cNvSpPr>
                <a:spLocks/>
              </p:cNvSpPr>
              <p:nvPr/>
            </p:nvSpPr>
            <p:spPr bwMode="auto">
              <a:xfrm>
                <a:off x="4174" y="1919"/>
                <a:ext cx="23" cy="37"/>
              </a:xfrm>
              <a:custGeom>
                <a:avLst/>
                <a:gdLst>
                  <a:gd name="T0" fmla="*/ 0 w 69"/>
                  <a:gd name="T1" fmla="*/ 0 h 112"/>
                  <a:gd name="T2" fmla="*/ 2 w 69"/>
                  <a:gd name="T3" fmla="*/ 8 h 112"/>
                  <a:gd name="T4" fmla="*/ 4 w 69"/>
                  <a:gd name="T5" fmla="*/ 14 h 112"/>
                  <a:gd name="T6" fmla="*/ 4 w 69"/>
                  <a:gd name="T7" fmla="*/ 19 h 112"/>
                  <a:gd name="T8" fmla="*/ 8 w 69"/>
                  <a:gd name="T9" fmla="*/ 24 h 112"/>
                  <a:gd name="T10" fmla="*/ 10 w 69"/>
                  <a:gd name="T11" fmla="*/ 29 h 112"/>
                  <a:gd name="T12" fmla="*/ 15 w 69"/>
                  <a:gd name="T13" fmla="*/ 32 h 112"/>
                  <a:gd name="T14" fmla="*/ 19 w 69"/>
                  <a:gd name="T15" fmla="*/ 37 h 112"/>
                  <a:gd name="T16" fmla="*/ 23 w 69"/>
                  <a:gd name="T17" fmla="*/ 37 h 112"/>
                  <a:gd name="T18" fmla="*/ 23 w 69"/>
                  <a:gd name="T19" fmla="*/ 29 h 112"/>
                  <a:gd name="T20" fmla="*/ 20 w 69"/>
                  <a:gd name="T21" fmla="*/ 29 h 112"/>
                  <a:gd name="T22" fmla="*/ 20 w 69"/>
                  <a:gd name="T23" fmla="*/ 27 h 112"/>
                  <a:gd name="T24" fmla="*/ 17 w 69"/>
                  <a:gd name="T25" fmla="*/ 24 h 112"/>
                  <a:gd name="T26" fmla="*/ 15 w 69"/>
                  <a:gd name="T27" fmla="*/ 20 h 112"/>
                  <a:gd name="T28" fmla="*/ 12 w 69"/>
                  <a:gd name="T29" fmla="*/ 17 h 112"/>
                  <a:gd name="T30" fmla="*/ 12 w 69"/>
                  <a:gd name="T31" fmla="*/ 12 h 112"/>
                  <a:gd name="T32" fmla="*/ 10 w 69"/>
                  <a:gd name="T33" fmla="*/ 6 h 112"/>
                  <a:gd name="T34" fmla="*/ 8 w 69"/>
                  <a:gd name="T35" fmla="*/ 0 h 112"/>
                  <a:gd name="T36" fmla="*/ 0 w 69"/>
                  <a:gd name="T37" fmla="*/ 0 h 11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9"/>
                  <a:gd name="T58" fmla="*/ 0 h 112"/>
                  <a:gd name="T59" fmla="*/ 69 w 69"/>
                  <a:gd name="T60" fmla="*/ 112 h 11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9" h="112">
                    <a:moveTo>
                      <a:pt x="0" y="0"/>
                    </a:moveTo>
                    <a:lnTo>
                      <a:pt x="5" y="25"/>
                    </a:lnTo>
                    <a:lnTo>
                      <a:pt x="13" y="42"/>
                    </a:lnTo>
                    <a:lnTo>
                      <a:pt x="13" y="56"/>
                    </a:lnTo>
                    <a:lnTo>
                      <a:pt x="25" y="73"/>
                    </a:lnTo>
                    <a:lnTo>
                      <a:pt x="31" y="87"/>
                    </a:lnTo>
                    <a:lnTo>
                      <a:pt x="44" y="98"/>
                    </a:lnTo>
                    <a:lnTo>
                      <a:pt x="56" y="112"/>
                    </a:lnTo>
                    <a:lnTo>
                      <a:pt x="69" y="112"/>
                    </a:lnTo>
                    <a:lnTo>
                      <a:pt x="69" y="87"/>
                    </a:lnTo>
                    <a:lnTo>
                      <a:pt x="61" y="87"/>
                    </a:lnTo>
                    <a:lnTo>
                      <a:pt x="61" y="81"/>
                    </a:lnTo>
                    <a:lnTo>
                      <a:pt x="50" y="73"/>
                    </a:lnTo>
                    <a:lnTo>
                      <a:pt x="44" y="61"/>
                    </a:lnTo>
                    <a:lnTo>
                      <a:pt x="36" y="50"/>
                    </a:lnTo>
                    <a:lnTo>
                      <a:pt x="36" y="36"/>
                    </a:lnTo>
                    <a:lnTo>
                      <a:pt x="31" y="19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Freeform 107"/>
              <p:cNvSpPr>
                <a:spLocks/>
              </p:cNvSpPr>
              <p:nvPr/>
            </p:nvSpPr>
            <p:spPr bwMode="auto">
              <a:xfrm>
                <a:off x="4174" y="1876"/>
                <a:ext cx="16" cy="43"/>
              </a:xfrm>
              <a:custGeom>
                <a:avLst/>
                <a:gdLst>
                  <a:gd name="T0" fmla="*/ 16 w 50"/>
                  <a:gd name="T1" fmla="*/ 0 h 130"/>
                  <a:gd name="T2" fmla="*/ 12 w 50"/>
                  <a:gd name="T3" fmla="*/ 2 h 130"/>
                  <a:gd name="T4" fmla="*/ 8 w 50"/>
                  <a:gd name="T5" fmla="*/ 4 h 130"/>
                  <a:gd name="T6" fmla="*/ 4 w 50"/>
                  <a:gd name="T7" fmla="*/ 8 h 130"/>
                  <a:gd name="T8" fmla="*/ 2 w 50"/>
                  <a:gd name="T9" fmla="*/ 14 h 130"/>
                  <a:gd name="T10" fmla="*/ 2 w 50"/>
                  <a:gd name="T11" fmla="*/ 21 h 130"/>
                  <a:gd name="T12" fmla="*/ 0 w 50"/>
                  <a:gd name="T13" fmla="*/ 29 h 130"/>
                  <a:gd name="T14" fmla="*/ 0 w 50"/>
                  <a:gd name="T15" fmla="*/ 35 h 130"/>
                  <a:gd name="T16" fmla="*/ 0 w 50"/>
                  <a:gd name="T17" fmla="*/ 43 h 130"/>
                  <a:gd name="T18" fmla="*/ 8 w 50"/>
                  <a:gd name="T19" fmla="*/ 43 h 130"/>
                  <a:gd name="T20" fmla="*/ 8 w 50"/>
                  <a:gd name="T21" fmla="*/ 35 h 130"/>
                  <a:gd name="T22" fmla="*/ 8 w 50"/>
                  <a:gd name="T23" fmla="*/ 29 h 130"/>
                  <a:gd name="T24" fmla="*/ 10 w 50"/>
                  <a:gd name="T25" fmla="*/ 22 h 130"/>
                  <a:gd name="T26" fmla="*/ 10 w 50"/>
                  <a:gd name="T27" fmla="*/ 16 h 130"/>
                  <a:gd name="T28" fmla="*/ 12 w 50"/>
                  <a:gd name="T29" fmla="*/ 12 h 130"/>
                  <a:gd name="T30" fmla="*/ 14 w 50"/>
                  <a:gd name="T31" fmla="*/ 10 h 130"/>
                  <a:gd name="T32" fmla="*/ 16 w 50"/>
                  <a:gd name="T33" fmla="*/ 8 h 130"/>
                  <a:gd name="T34" fmla="*/ 16 w 50"/>
                  <a:gd name="T35" fmla="*/ 0 h 1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0"/>
                  <a:gd name="T55" fmla="*/ 0 h 130"/>
                  <a:gd name="T56" fmla="*/ 50 w 50"/>
                  <a:gd name="T57" fmla="*/ 130 h 13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0" h="130">
                    <a:moveTo>
                      <a:pt x="50" y="0"/>
                    </a:moveTo>
                    <a:lnTo>
                      <a:pt x="36" y="6"/>
                    </a:lnTo>
                    <a:lnTo>
                      <a:pt x="25" y="12"/>
                    </a:lnTo>
                    <a:lnTo>
                      <a:pt x="13" y="24"/>
                    </a:lnTo>
                    <a:lnTo>
                      <a:pt x="5" y="43"/>
                    </a:lnTo>
                    <a:lnTo>
                      <a:pt x="5" y="62"/>
                    </a:lnTo>
                    <a:lnTo>
                      <a:pt x="0" y="87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25" y="130"/>
                    </a:lnTo>
                    <a:lnTo>
                      <a:pt x="25" y="105"/>
                    </a:lnTo>
                    <a:lnTo>
                      <a:pt x="25" y="87"/>
                    </a:lnTo>
                    <a:lnTo>
                      <a:pt x="31" y="68"/>
                    </a:lnTo>
                    <a:lnTo>
                      <a:pt x="31" y="49"/>
                    </a:lnTo>
                    <a:lnTo>
                      <a:pt x="36" y="37"/>
                    </a:lnTo>
                    <a:lnTo>
                      <a:pt x="44" y="31"/>
                    </a:lnTo>
                    <a:lnTo>
                      <a:pt x="50" y="2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Freeform 108"/>
              <p:cNvSpPr>
                <a:spLocks/>
              </p:cNvSpPr>
              <p:nvPr/>
            </p:nvSpPr>
            <p:spPr bwMode="auto">
              <a:xfrm>
                <a:off x="4159" y="1669"/>
                <a:ext cx="4" cy="9"/>
              </a:xfrm>
              <a:custGeom>
                <a:avLst/>
                <a:gdLst>
                  <a:gd name="T0" fmla="*/ 4 w 12"/>
                  <a:gd name="T1" fmla="*/ 0 h 25"/>
                  <a:gd name="T2" fmla="*/ 2 w 12"/>
                  <a:gd name="T3" fmla="*/ 2 h 25"/>
                  <a:gd name="T4" fmla="*/ 0 w 12"/>
                  <a:gd name="T5" fmla="*/ 4 h 25"/>
                  <a:gd name="T6" fmla="*/ 2 w 12"/>
                  <a:gd name="T7" fmla="*/ 9 h 25"/>
                  <a:gd name="T8" fmla="*/ 4 w 12"/>
                  <a:gd name="T9" fmla="*/ 9 h 25"/>
                  <a:gd name="T10" fmla="*/ 4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5"/>
                    </a:lnTo>
                    <a:lnTo>
                      <a:pt x="0" y="11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Freeform 109"/>
              <p:cNvSpPr>
                <a:spLocks/>
              </p:cNvSpPr>
              <p:nvPr/>
            </p:nvSpPr>
            <p:spPr bwMode="auto">
              <a:xfrm>
                <a:off x="4163" y="1669"/>
                <a:ext cx="159" cy="9"/>
              </a:xfrm>
              <a:custGeom>
                <a:avLst/>
                <a:gdLst>
                  <a:gd name="T0" fmla="*/ 159 w 477"/>
                  <a:gd name="T1" fmla="*/ 4 h 25"/>
                  <a:gd name="T2" fmla="*/ 159 w 477"/>
                  <a:gd name="T3" fmla="*/ 0 h 25"/>
                  <a:gd name="T4" fmla="*/ 0 w 477"/>
                  <a:gd name="T5" fmla="*/ 0 h 25"/>
                  <a:gd name="T6" fmla="*/ 0 w 477"/>
                  <a:gd name="T7" fmla="*/ 9 h 25"/>
                  <a:gd name="T8" fmla="*/ 159 w 477"/>
                  <a:gd name="T9" fmla="*/ 9 h 25"/>
                  <a:gd name="T10" fmla="*/ 159 w 477"/>
                  <a:gd name="T11" fmla="*/ 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7"/>
                  <a:gd name="T19" fmla="*/ 0 h 25"/>
                  <a:gd name="T20" fmla="*/ 477 w 47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7" h="25">
                    <a:moveTo>
                      <a:pt x="477" y="11"/>
                    </a:moveTo>
                    <a:lnTo>
                      <a:pt x="477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7" y="25"/>
                    </a:lnTo>
                    <a:lnTo>
                      <a:pt x="477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Freeform 110"/>
              <p:cNvSpPr>
                <a:spLocks/>
              </p:cNvSpPr>
              <p:nvPr/>
            </p:nvSpPr>
            <p:spPr bwMode="auto">
              <a:xfrm>
                <a:off x="4322" y="1669"/>
                <a:ext cx="5" cy="9"/>
              </a:xfrm>
              <a:custGeom>
                <a:avLst/>
                <a:gdLst>
                  <a:gd name="T0" fmla="*/ 0 w 13"/>
                  <a:gd name="T1" fmla="*/ 9 h 25"/>
                  <a:gd name="T2" fmla="*/ 2 w 13"/>
                  <a:gd name="T3" fmla="*/ 9 h 25"/>
                  <a:gd name="T4" fmla="*/ 5 w 13"/>
                  <a:gd name="T5" fmla="*/ 4 h 25"/>
                  <a:gd name="T6" fmla="*/ 2 w 13"/>
                  <a:gd name="T7" fmla="*/ 2 h 25"/>
                  <a:gd name="T8" fmla="*/ 0 w 13"/>
                  <a:gd name="T9" fmla="*/ 0 h 25"/>
                  <a:gd name="T10" fmla="*/ 0 w 13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"/>
                  <a:gd name="T19" fmla="*/ 0 h 25"/>
                  <a:gd name="T20" fmla="*/ 13 w 13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" h="25">
                    <a:moveTo>
                      <a:pt x="0" y="25"/>
                    </a:moveTo>
                    <a:lnTo>
                      <a:pt x="6" y="25"/>
                    </a:lnTo>
                    <a:lnTo>
                      <a:pt x="13" y="11"/>
                    </a:lnTo>
                    <a:lnTo>
                      <a:pt x="6" y="5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3" name="Freeform 111"/>
              <p:cNvSpPr>
                <a:spLocks/>
              </p:cNvSpPr>
              <p:nvPr/>
            </p:nvSpPr>
            <p:spPr bwMode="auto">
              <a:xfrm>
                <a:off x="4228" y="1867"/>
                <a:ext cx="3" cy="9"/>
              </a:xfrm>
              <a:custGeom>
                <a:avLst/>
                <a:gdLst>
                  <a:gd name="T0" fmla="*/ 3 w 11"/>
                  <a:gd name="T1" fmla="*/ 0 h 25"/>
                  <a:gd name="T2" fmla="*/ 0 w 11"/>
                  <a:gd name="T3" fmla="*/ 2 h 25"/>
                  <a:gd name="T4" fmla="*/ 0 w 11"/>
                  <a:gd name="T5" fmla="*/ 4 h 25"/>
                  <a:gd name="T6" fmla="*/ 0 w 11"/>
                  <a:gd name="T7" fmla="*/ 9 h 25"/>
                  <a:gd name="T8" fmla="*/ 3 w 11"/>
                  <a:gd name="T9" fmla="*/ 9 h 25"/>
                  <a:gd name="T10" fmla="*/ 3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4" name="Freeform 112"/>
              <p:cNvSpPr>
                <a:spLocks/>
              </p:cNvSpPr>
              <p:nvPr/>
            </p:nvSpPr>
            <p:spPr bwMode="auto">
              <a:xfrm>
                <a:off x="4231" y="1867"/>
                <a:ext cx="158" cy="9"/>
              </a:xfrm>
              <a:custGeom>
                <a:avLst/>
                <a:gdLst>
                  <a:gd name="T0" fmla="*/ 158 w 472"/>
                  <a:gd name="T1" fmla="*/ 4 h 25"/>
                  <a:gd name="T2" fmla="*/ 158 w 472"/>
                  <a:gd name="T3" fmla="*/ 0 h 25"/>
                  <a:gd name="T4" fmla="*/ 0 w 472"/>
                  <a:gd name="T5" fmla="*/ 0 h 25"/>
                  <a:gd name="T6" fmla="*/ 0 w 472"/>
                  <a:gd name="T7" fmla="*/ 9 h 25"/>
                  <a:gd name="T8" fmla="*/ 158 w 472"/>
                  <a:gd name="T9" fmla="*/ 9 h 25"/>
                  <a:gd name="T10" fmla="*/ 158 w 472"/>
                  <a:gd name="T11" fmla="*/ 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5" name="Freeform 113"/>
              <p:cNvSpPr>
                <a:spLocks/>
              </p:cNvSpPr>
              <p:nvPr/>
            </p:nvSpPr>
            <p:spPr bwMode="auto">
              <a:xfrm>
                <a:off x="4389" y="1867"/>
                <a:ext cx="4" cy="9"/>
              </a:xfrm>
              <a:custGeom>
                <a:avLst/>
                <a:gdLst>
                  <a:gd name="T0" fmla="*/ 0 w 12"/>
                  <a:gd name="T1" fmla="*/ 9 h 25"/>
                  <a:gd name="T2" fmla="*/ 4 w 12"/>
                  <a:gd name="T3" fmla="*/ 9 h 25"/>
                  <a:gd name="T4" fmla="*/ 4 w 12"/>
                  <a:gd name="T5" fmla="*/ 4 h 25"/>
                  <a:gd name="T6" fmla="*/ 4 w 12"/>
                  <a:gd name="T7" fmla="*/ 2 h 25"/>
                  <a:gd name="T8" fmla="*/ 0 w 12"/>
                  <a:gd name="T9" fmla="*/ 0 h 25"/>
                  <a:gd name="T10" fmla="*/ 0 w 12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2" y="12"/>
                    </a:lnTo>
                    <a:lnTo>
                      <a:pt x="12" y="6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6" name="Freeform 114"/>
              <p:cNvSpPr>
                <a:spLocks/>
              </p:cNvSpPr>
              <p:nvPr/>
            </p:nvSpPr>
            <p:spPr bwMode="auto">
              <a:xfrm>
                <a:off x="4228" y="2156"/>
                <a:ext cx="3" cy="9"/>
              </a:xfrm>
              <a:custGeom>
                <a:avLst/>
                <a:gdLst>
                  <a:gd name="T0" fmla="*/ 3 w 11"/>
                  <a:gd name="T1" fmla="*/ 0 h 25"/>
                  <a:gd name="T2" fmla="*/ 0 w 11"/>
                  <a:gd name="T3" fmla="*/ 0 h 25"/>
                  <a:gd name="T4" fmla="*/ 0 w 11"/>
                  <a:gd name="T5" fmla="*/ 4 h 25"/>
                  <a:gd name="T6" fmla="*/ 0 w 11"/>
                  <a:gd name="T7" fmla="*/ 7 h 25"/>
                  <a:gd name="T8" fmla="*/ 3 w 11"/>
                  <a:gd name="T9" fmla="*/ 9 h 25"/>
                  <a:gd name="T10" fmla="*/ 3 w 11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25"/>
                  <a:gd name="T20" fmla="*/ 11 w 11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25">
                    <a:moveTo>
                      <a:pt x="1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1" y="25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7" name="Freeform 115"/>
              <p:cNvSpPr>
                <a:spLocks/>
              </p:cNvSpPr>
              <p:nvPr/>
            </p:nvSpPr>
            <p:spPr bwMode="auto">
              <a:xfrm>
                <a:off x="4231" y="2156"/>
                <a:ext cx="158" cy="9"/>
              </a:xfrm>
              <a:custGeom>
                <a:avLst/>
                <a:gdLst>
                  <a:gd name="T0" fmla="*/ 158 w 472"/>
                  <a:gd name="T1" fmla="*/ 4 h 25"/>
                  <a:gd name="T2" fmla="*/ 158 w 472"/>
                  <a:gd name="T3" fmla="*/ 0 h 25"/>
                  <a:gd name="T4" fmla="*/ 0 w 472"/>
                  <a:gd name="T5" fmla="*/ 0 h 25"/>
                  <a:gd name="T6" fmla="*/ 0 w 472"/>
                  <a:gd name="T7" fmla="*/ 9 h 25"/>
                  <a:gd name="T8" fmla="*/ 158 w 472"/>
                  <a:gd name="T9" fmla="*/ 9 h 25"/>
                  <a:gd name="T10" fmla="*/ 158 w 472"/>
                  <a:gd name="T11" fmla="*/ 4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72"/>
                  <a:gd name="T19" fmla="*/ 0 h 25"/>
                  <a:gd name="T20" fmla="*/ 472 w 47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72" h="25">
                    <a:moveTo>
                      <a:pt x="472" y="12"/>
                    </a:moveTo>
                    <a:lnTo>
                      <a:pt x="47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72" y="25"/>
                    </a:lnTo>
                    <a:lnTo>
                      <a:pt x="472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8" name="Freeform 116"/>
              <p:cNvSpPr>
                <a:spLocks/>
              </p:cNvSpPr>
              <p:nvPr/>
            </p:nvSpPr>
            <p:spPr bwMode="auto">
              <a:xfrm>
                <a:off x="4389" y="2156"/>
                <a:ext cx="4" cy="9"/>
              </a:xfrm>
              <a:custGeom>
                <a:avLst/>
                <a:gdLst>
                  <a:gd name="T0" fmla="*/ 0 w 12"/>
                  <a:gd name="T1" fmla="*/ 9 h 25"/>
                  <a:gd name="T2" fmla="*/ 4 w 12"/>
                  <a:gd name="T3" fmla="*/ 7 h 25"/>
                  <a:gd name="T4" fmla="*/ 4 w 12"/>
                  <a:gd name="T5" fmla="*/ 4 h 25"/>
                  <a:gd name="T6" fmla="*/ 4 w 12"/>
                  <a:gd name="T7" fmla="*/ 0 h 25"/>
                  <a:gd name="T8" fmla="*/ 0 w 12"/>
                  <a:gd name="T9" fmla="*/ 0 h 25"/>
                  <a:gd name="T10" fmla="*/ 0 w 12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0" y="25"/>
                    </a:moveTo>
                    <a:lnTo>
                      <a:pt x="12" y="19"/>
                    </a:lnTo>
                    <a:lnTo>
                      <a:pt x="12" y="1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9" name="Freeform 117"/>
              <p:cNvSpPr>
                <a:spLocks/>
              </p:cNvSpPr>
              <p:nvPr/>
            </p:nvSpPr>
            <p:spPr bwMode="auto">
              <a:xfrm>
                <a:off x="3694" y="2932"/>
                <a:ext cx="14" cy="25"/>
              </a:xfrm>
              <a:custGeom>
                <a:avLst/>
                <a:gdLst>
                  <a:gd name="T0" fmla="*/ 14 w 43"/>
                  <a:gd name="T1" fmla="*/ 0 h 75"/>
                  <a:gd name="T2" fmla="*/ 4 w 43"/>
                  <a:gd name="T3" fmla="*/ 4 h 75"/>
                  <a:gd name="T4" fmla="*/ 0 w 43"/>
                  <a:gd name="T5" fmla="*/ 13 h 75"/>
                  <a:gd name="T6" fmla="*/ 4 w 43"/>
                  <a:gd name="T7" fmla="*/ 21 h 75"/>
                  <a:gd name="T8" fmla="*/ 14 w 43"/>
                  <a:gd name="T9" fmla="*/ 25 h 75"/>
                  <a:gd name="T10" fmla="*/ 14 w 43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75"/>
                  <a:gd name="T20" fmla="*/ 43 w 43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75">
                    <a:moveTo>
                      <a:pt x="43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43" y="75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0" name="Rectangle 118"/>
              <p:cNvSpPr>
                <a:spLocks noChangeArrowheads="1"/>
              </p:cNvSpPr>
              <p:nvPr/>
            </p:nvSpPr>
            <p:spPr bwMode="auto">
              <a:xfrm>
                <a:off x="3708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1" name="Freeform 119"/>
              <p:cNvSpPr>
                <a:spLocks/>
              </p:cNvSpPr>
              <p:nvPr/>
            </p:nvSpPr>
            <p:spPr bwMode="auto">
              <a:xfrm>
                <a:off x="3733" y="2932"/>
                <a:ext cx="13" cy="25"/>
              </a:xfrm>
              <a:custGeom>
                <a:avLst/>
                <a:gdLst>
                  <a:gd name="T0" fmla="*/ 0 w 37"/>
                  <a:gd name="T1" fmla="*/ 25 h 75"/>
                  <a:gd name="T2" fmla="*/ 9 w 37"/>
                  <a:gd name="T3" fmla="*/ 21 h 75"/>
                  <a:gd name="T4" fmla="*/ 13 w 37"/>
                  <a:gd name="T5" fmla="*/ 13 h 75"/>
                  <a:gd name="T6" fmla="*/ 9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2" name="Freeform 120"/>
              <p:cNvSpPr>
                <a:spLocks/>
              </p:cNvSpPr>
              <p:nvPr/>
            </p:nvSpPr>
            <p:spPr bwMode="auto">
              <a:xfrm>
                <a:off x="3771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4 w 37"/>
                  <a:gd name="T3" fmla="*/ 4 h 75"/>
                  <a:gd name="T4" fmla="*/ 0 w 37"/>
                  <a:gd name="T5" fmla="*/ 13 h 75"/>
                  <a:gd name="T6" fmla="*/ 4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3" name="Rectangle 121"/>
              <p:cNvSpPr>
                <a:spLocks noChangeArrowheads="1"/>
              </p:cNvSpPr>
              <p:nvPr/>
            </p:nvSpPr>
            <p:spPr bwMode="auto">
              <a:xfrm>
                <a:off x="3783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4" name="Freeform 122"/>
              <p:cNvSpPr>
                <a:spLocks/>
              </p:cNvSpPr>
              <p:nvPr/>
            </p:nvSpPr>
            <p:spPr bwMode="auto">
              <a:xfrm>
                <a:off x="3808" y="2932"/>
                <a:ext cx="12" cy="25"/>
              </a:xfrm>
              <a:custGeom>
                <a:avLst/>
                <a:gdLst>
                  <a:gd name="T0" fmla="*/ 0 w 38"/>
                  <a:gd name="T1" fmla="*/ 25 h 75"/>
                  <a:gd name="T2" fmla="*/ 10 w 38"/>
                  <a:gd name="T3" fmla="*/ 21 h 75"/>
                  <a:gd name="T4" fmla="*/ 12 w 38"/>
                  <a:gd name="T5" fmla="*/ 13 h 75"/>
                  <a:gd name="T6" fmla="*/ 10 w 38"/>
                  <a:gd name="T7" fmla="*/ 4 h 75"/>
                  <a:gd name="T8" fmla="*/ 0 w 38"/>
                  <a:gd name="T9" fmla="*/ 0 h 75"/>
                  <a:gd name="T10" fmla="*/ 0 w 38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8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5" name="Freeform 123"/>
              <p:cNvSpPr>
                <a:spLocks/>
              </p:cNvSpPr>
              <p:nvPr/>
            </p:nvSpPr>
            <p:spPr bwMode="auto">
              <a:xfrm>
                <a:off x="3847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2 w 37"/>
                  <a:gd name="T3" fmla="*/ 4 h 75"/>
                  <a:gd name="T4" fmla="*/ 0 w 37"/>
                  <a:gd name="T5" fmla="*/ 13 h 75"/>
                  <a:gd name="T6" fmla="*/ 2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6" name="Rectangle 124"/>
              <p:cNvSpPr>
                <a:spLocks noChangeArrowheads="1"/>
              </p:cNvSpPr>
              <p:nvPr/>
            </p:nvSpPr>
            <p:spPr bwMode="auto">
              <a:xfrm>
                <a:off x="3859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7" name="Freeform 125"/>
              <p:cNvSpPr>
                <a:spLocks/>
              </p:cNvSpPr>
              <p:nvPr/>
            </p:nvSpPr>
            <p:spPr bwMode="auto">
              <a:xfrm>
                <a:off x="3884" y="2932"/>
                <a:ext cx="13" cy="25"/>
              </a:xfrm>
              <a:custGeom>
                <a:avLst/>
                <a:gdLst>
                  <a:gd name="T0" fmla="*/ 0 w 37"/>
                  <a:gd name="T1" fmla="*/ 25 h 75"/>
                  <a:gd name="T2" fmla="*/ 9 w 37"/>
                  <a:gd name="T3" fmla="*/ 21 h 75"/>
                  <a:gd name="T4" fmla="*/ 13 w 37"/>
                  <a:gd name="T5" fmla="*/ 13 h 75"/>
                  <a:gd name="T6" fmla="*/ 9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8" name="Freeform 126"/>
              <p:cNvSpPr>
                <a:spLocks/>
              </p:cNvSpPr>
              <p:nvPr/>
            </p:nvSpPr>
            <p:spPr bwMode="auto">
              <a:xfrm>
                <a:off x="3922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4 w 37"/>
                  <a:gd name="T3" fmla="*/ 4 h 75"/>
                  <a:gd name="T4" fmla="*/ 0 w 37"/>
                  <a:gd name="T5" fmla="*/ 13 h 75"/>
                  <a:gd name="T6" fmla="*/ 4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1" y="13"/>
                    </a:lnTo>
                    <a:lnTo>
                      <a:pt x="0" y="38"/>
                    </a:lnTo>
                    <a:lnTo>
                      <a:pt x="11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9" name="Rectangle 127"/>
              <p:cNvSpPr>
                <a:spLocks noChangeArrowheads="1"/>
              </p:cNvSpPr>
              <p:nvPr/>
            </p:nvSpPr>
            <p:spPr bwMode="auto">
              <a:xfrm>
                <a:off x="3934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0" name="Freeform 128"/>
              <p:cNvSpPr>
                <a:spLocks/>
              </p:cNvSpPr>
              <p:nvPr/>
            </p:nvSpPr>
            <p:spPr bwMode="auto">
              <a:xfrm>
                <a:off x="3959" y="2932"/>
                <a:ext cx="14" cy="25"/>
              </a:xfrm>
              <a:custGeom>
                <a:avLst/>
                <a:gdLst>
                  <a:gd name="T0" fmla="*/ 0 w 42"/>
                  <a:gd name="T1" fmla="*/ 25 h 75"/>
                  <a:gd name="T2" fmla="*/ 10 w 42"/>
                  <a:gd name="T3" fmla="*/ 21 h 75"/>
                  <a:gd name="T4" fmla="*/ 14 w 42"/>
                  <a:gd name="T5" fmla="*/ 13 h 75"/>
                  <a:gd name="T6" fmla="*/ 10 w 42"/>
                  <a:gd name="T7" fmla="*/ 4 h 75"/>
                  <a:gd name="T8" fmla="*/ 0 w 42"/>
                  <a:gd name="T9" fmla="*/ 0 h 75"/>
                  <a:gd name="T10" fmla="*/ 0 w 42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"/>
                  <a:gd name="T19" fmla="*/ 0 h 75"/>
                  <a:gd name="T20" fmla="*/ 42 w 42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" h="75">
                    <a:moveTo>
                      <a:pt x="0" y="75"/>
                    </a:moveTo>
                    <a:lnTo>
                      <a:pt x="31" y="63"/>
                    </a:lnTo>
                    <a:lnTo>
                      <a:pt x="42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1" name="Freeform 129"/>
              <p:cNvSpPr>
                <a:spLocks/>
              </p:cNvSpPr>
              <p:nvPr/>
            </p:nvSpPr>
            <p:spPr bwMode="auto">
              <a:xfrm>
                <a:off x="3998" y="2932"/>
                <a:ext cx="12" cy="25"/>
              </a:xfrm>
              <a:custGeom>
                <a:avLst/>
                <a:gdLst>
                  <a:gd name="T0" fmla="*/ 12 w 38"/>
                  <a:gd name="T1" fmla="*/ 0 h 75"/>
                  <a:gd name="T2" fmla="*/ 2 w 38"/>
                  <a:gd name="T3" fmla="*/ 4 h 75"/>
                  <a:gd name="T4" fmla="*/ 0 w 38"/>
                  <a:gd name="T5" fmla="*/ 13 h 75"/>
                  <a:gd name="T6" fmla="*/ 2 w 38"/>
                  <a:gd name="T7" fmla="*/ 21 h 75"/>
                  <a:gd name="T8" fmla="*/ 12 w 38"/>
                  <a:gd name="T9" fmla="*/ 25 h 75"/>
                  <a:gd name="T10" fmla="*/ 12 w 38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38" y="0"/>
                    </a:moveTo>
                    <a:lnTo>
                      <a:pt x="7" y="13"/>
                    </a:lnTo>
                    <a:lnTo>
                      <a:pt x="0" y="38"/>
                    </a:lnTo>
                    <a:lnTo>
                      <a:pt x="7" y="63"/>
                    </a:lnTo>
                    <a:lnTo>
                      <a:pt x="38" y="75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2" name="Rectangle 130"/>
              <p:cNvSpPr>
                <a:spLocks noChangeArrowheads="1"/>
              </p:cNvSpPr>
              <p:nvPr/>
            </p:nvSpPr>
            <p:spPr bwMode="auto">
              <a:xfrm>
                <a:off x="4010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3" name="Freeform 131"/>
              <p:cNvSpPr>
                <a:spLocks/>
              </p:cNvSpPr>
              <p:nvPr/>
            </p:nvSpPr>
            <p:spPr bwMode="auto">
              <a:xfrm>
                <a:off x="4035" y="2932"/>
                <a:ext cx="12" cy="25"/>
              </a:xfrm>
              <a:custGeom>
                <a:avLst/>
                <a:gdLst>
                  <a:gd name="T0" fmla="*/ 0 w 37"/>
                  <a:gd name="T1" fmla="*/ 25 h 75"/>
                  <a:gd name="T2" fmla="*/ 10 w 37"/>
                  <a:gd name="T3" fmla="*/ 21 h 75"/>
                  <a:gd name="T4" fmla="*/ 12 w 37"/>
                  <a:gd name="T5" fmla="*/ 13 h 75"/>
                  <a:gd name="T6" fmla="*/ 10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4" name="Freeform 132"/>
              <p:cNvSpPr>
                <a:spLocks/>
              </p:cNvSpPr>
              <p:nvPr/>
            </p:nvSpPr>
            <p:spPr bwMode="auto">
              <a:xfrm>
                <a:off x="4072" y="2932"/>
                <a:ext cx="13" cy="25"/>
              </a:xfrm>
              <a:custGeom>
                <a:avLst/>
                <a:gdLst>
                  <a:gd name="T0" fmla="*/ 13 w 37"/>
                  <a:gd name="T1" fmla="*/ 0 h 75"/>
                  <a:gd name="T2" fmla="*/ 4 w 37"/>
                  <a:gd name="T3" fmla="*/ 4 h 75"/>
                  <a:gd name="T4" fmla="*/ 0 w 37"/>
                  <a:gd name="T5" fmla="*/ 13 h 75"/>
                  <a:gd name="T6" fmla="*/ 4 w 37"/>
                  <a:gd name="T7" fmla="*/ 21 h 75"/>
                  <a:gd name="T8" fmla="*/ 13 w 37"/>
                  <a:gd name="T9" fmla="*/ 25 h 75"/>
                  <a:gd name="T10" fmla="*/ 13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2" y="13"/>
                    </a:lnTo>
                    <a:lnTo>
                      <a:pt x="0" y="38"/>
                    </a:lnTo>
                    <a:lnTo>
                      <a:pt x="12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5" name="Rectangle 133"/>
              <p:cNvSpPr>
                <a:spLocks noChangeArrowheads="1"/>
              </p:cNvSpPr>
              <p:nvPr/>
            </p:nvSpPr>
            <p:spPr bwMode="auto">
              <a:xfrm>
                <a:off x="4085" y="2932"/>
                <a:ext cx="27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6" name="Freeform 134"/>
              <p:cNvSpPr>
                <a:spLocks/>
              </p:cNvSpPr>
              <p:nvPr/>
            </p:nvSpPr>
            <p:spPr bwMode="auto">
              <a:xfrm>
                <a:off x="4112" y="2932"/>
                <a:ext cx="12" cy="25"/>
              </a:xfrm>
              <a:custGeom>
                <a:avLst/>
                <a:gdLst>
                  <a:gd name="T0" fmla="*/ 0 w 37"/>
                  <a:gd name="T1" fmla="*/ 25 h 75"/>
                  <a:gd name="T2" fmla="*/ 8 w 37"/>
                  <a:gd name="T3" fmla="*/ 21 h 75"/>
                  <a:gd name="T4" fmla="*/ 12 w 37"/>
                  <a:gd name="T5" fmla="*/ 13 h 75"/>
                  <a:gd name="T6" fmla="*/ 8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7" name="Freeform 135"/>
              <p:cNvSpPr>
                <a:spLocks/>
              </p:cNvSpPr>
              <p:nvPr/>
            </p:nvSpPr>
            <p:spPr bwMode="auto">
              <a:xfrm>
                <a:off x="4149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2 w 37"/>
                  <a:gd name="T3" fmla="*/ 4 h 75"/>
                  <a:gd name="T4" fmla="*/ 0 w 37"/>
                  <a:gd name="T5" fmla="*/ 13 h 75"/>
                  <a:gd name="T6" fmla="*/ 2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8" name="Rectangle 136"/>
              <p:cNvSpPr>
                <a:spLocks noChangeArrowheads="1"/>
              </p:cNvSpPr>
              <p:nvPr/>
            </p:nvSpPr>
            <p:spPr bwMode="auto">
              <a:xfrm>
                <a:off x="4161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9" name="Freeform 137"/>
              <p:cNvSpPr>
                <a:spLocks/>
              </p:cNvSpPr>
              <p:nvPr/>
            </p:nvSpPr>
            <p:spPr bwMode="auto">
              <a:xfrm>
                <a:off x="4186" y="2932"/>
                <a:ext cx="13" cy="25"/>
              </a:xfrm>
              <a:custGeom>
                <a:avLst/>
                <a:gdLst>
                  <a:gd name="T0" fmla="*/ 0 w 39"/>
                  <a:gd name="T1" fmla="*/ 25 h 75"/>
                  <a:gd name="T2" fmla="*/ 11 w 39"/>
                  <a:gd name="T3" fmla="*/ 21 h 75"/>
                  <a:gd name="T4" fmla="*/ 13 w 39"/>
                  <a:gd name="T5" fmla="*/ 13 h 75"/>
                  <a:gd name="T6" fmla="*/ 11 w 39"/>
                  <a:gd name="T7" fmla="*/ 4 h 75"/>
                  <a:gd name="T8" fmla="*/ 0 w 39"/>
                  <a:gd name="T9" fmla="*/ 0 h 75"/>
                  <a:gd name="T10" fmla="*/ 0 w 39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5"/>
                  <a:gd name="T20" fmla="*/ 39 w 39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5">
                    <a:moveTo>
                      <a:pt x="0" y="75"/>
                    </a:moveTo>
                    <a:lnTo>
                      <a:pt x="33" y="63"/>
                    </a:lnTo>
                    <a:lnTo>
                      <a:pt x="39" y="38"/>
                    </a:lnTo>
                    <a:lnTo>
                      <a:pt x="33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0" name="Line 138"/>
              <p:cNvSpPr>
                <a:spLocks noChangeShapeType="1"/>
              </p:cNvSpPr>
              <p:nvPr/>
            </p:nvSpPr>
            <p:spPr bwMode="auto">
              <a:xfrm flipV="1">
                <a:off x="3576" y="2821"/>
                <a:ext cx="1" cy="29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1" name="Rectangle 139"/>
              <p:cNvSpPr>
                <a:spLocks noChangeArrowheads="1"/>
              </p:cNvSpPr>
              <p:nvPr/>
            </p:nvSpPr>
            <p:spPr bwMode="auto">
              <a:xfrm>
                <a:off x="3576" y="2784"/>
                <a:ext cx="151" cy="38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2" name="Freeform 140"/>
              <p:cNvSpPr>
                <a:spLocks/>
              </p:cNvSpPr>
              <p:nvPr/>
            </p:nvSpPr>
            <p:spPr bwMode="auto">
              <a:xfrm>
                <a:off x="3541" y="2716"/>
                <a:ext cx="35" cy="448"/>
              </a:xfrm>
              <a:custGeom>
                <a:avLst/>
                <a:gdLst>
                  <a:gd name="T0" fmla="*/ 35 w 106"/>
                  <a:gd name="T1" fmla="*/ 68 h 1344"/>
                  <a:gd name="T2" fmla="*/ 0 w 106"/>
                  <a:gd name="T3" fmla="*/ 0 h 1344"/>
                  <a:gd name="T4" fmla="*/ 0 w 106"/>
                  <a:gd name="T5" fmla="*/ 380 h 1344"/>
                  <a:gd name="T6" fmla="*/ 35 w 106"/>
                  <a:gd name="T7" fmla="*/ 448 h 1344"/>
                  <a:gd name="T8" fmla="*/ 35 w 106"/>
                  <a:gd name="T9" fmla="*/ 68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44"/>
                  <a:gd name="T17" fmla="*/ 106 w 106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44">
                    <a:moveTo>
                      <a:pt x="106" y="203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106" y="1344"/>
                    </a:lnTo>
                    <a:lnTo>
                      <a:pt x="106" y="20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3" name="Freeform 141"/>
              <p:cNvSpPr>
                <a:spLocks/>
              </p:cNvSpPr>
              <p:nvPr/>
            </p:nvSpPr>
            <p:spPr bwMode="auto">
              <a:xfrm>
                <a:off x="3537" y="2712"/>
                <a:ext cx="43" cy="74"/>
              </a:xfrm>
              <a:custGeom>
                <a:avLst/>
                <a:gdLst>
                  <a:gd name="T0" fmla="*/ 8 w 130"/>
                  <a:gd name="T1" fmla="*/ 4 h 224"/>
                  <a:gd name="T2" fmla="*/ 0 w 130"/>
                  <a:gd name="T3" fmla="*/ 6 h 224"/>
                  <a:gd name="T4" fmla="*/ 33 w 130"/>
                  <a:gd name="T5" fmla="*/ 74 h 224"/>
                  <a:gd name="T6" fmla="*/ 43 w 130"/>
                  <a:gd name="T7" fmla="*/ 69 h 224"/>
                  <a:gd name="T8" fmla="*/ 8 w 130"/>
                  <a:gd name="T9" fmla="*/ 2 h 224"/>
                  <a:gd name="T10" fmla="*/ 0 w 130"/>
                  <a:gd name="T11" fmla="*/ 4 h 224"/>
                  <a:gd name="T12" fmla="*/ 8 w 130"/>
                  <a:gd name="T13" fmla="*/ 2 h 224"/>
                  <a:gd name="T14" fmla="*/ 6 w 130"/>
                  <a:gd name="T15" fmla="*/ 0 h 224"/>
                  <a:gd name="T16" fmla="*/ 4 w 130"/>
                  <a:gd name="T17" fmla="*/ 0 h 224"/>
                  <a:gd name="T18" fmla="*/ 0 w 130"/>
                  <a:gd name="T19" fmla="*/ 4 h 224"/>
                  <a:gd name="T20" fmla="*/ 0 w 130"/>
                  <a:gd name="T21" fmla="*/ 6 h 224"/>
                  <a:gd name="T22" fmla="*/ 8 w 130"/>
                  <a:gd name="T23" fmla="*/ 4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25" y="13"/>
                    </a:moveTo>
                    <a:lnTo>
                      <a:pt x="0" y="19"/>
                    </a:lnTo>
                    <a:lnTo>
                      <a:pt x="99" y="224"/>
                    </a:lnTo>
                    <a:lnTo>
                      <a:pt x="130" y="210"/>
                    </a:lnTo>
                    <a:lnTo>
                      <a:pt x="25" y="6"/>
                    </a:lnTo>
                    <a:lnTo>
                      <a:pt x="0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4" name="Freeform 142"/>
              <p:cNvSpPr>
                <a:spLocks/>
              </p:cNvSpPr>
              <p:nvPr/>
            </p:nvSpPr>
            <p:spPr bwMode="auto">
              <a:xfrm>
                <a:off x="3537" y="2716"/>
                <a:ext cx="8" cy="384"/>
              </a:xfrm>
              <a:custGeom>
                <a:avLst/>
                <a:gdLst>
                  <a:gd name="T0" fmla="*/ 8 w 25"/>
                  <a:gd name="T1" fmla="*/ 378 h 1151"/>
                  <a:gd name="T2" fmla="*/ 8 w 25"/>
                  <a:gd name="T3" fmla="*/ 380 h 1151"/>
                  <a:gd name="T4" fmla="*/ 8 w 25"/>
                  <a:gd name="T5" fmla="*/ 0 h 1151"/>
                  <a:gd name="T6" fmla="*/ 0 w 25"/>
                  <a:gd name="T7" fmla="*/ 0 h 1151"/>
                  <a:gd name="T8" fmla="*/ 0 w 25"/>
                  <a:gd name="T9" fmla="*/ 380 h 1151"/>
                  <a:gd name="T10" fmla="*/ 0 w 25"/>
                  <a:gd name="T11" fmla="*/ 382 h 1151"/>
                  <a:gd name="T12" fmla="*/ 0 w 25"/>
                  <a:gd name="T13" fmla="*/ 380 h 1151"/>
                  <a:gd name="T14" fmla="*/ 2 w 25"/>
                  <a:gd name="T15" fmla="*/ 382 h 1151"/>
                  <a:gd name="T16" fmla="*/ 4 w 25"/>
                  <a:gd name="T17" fmla="*/ 384 h 1151"/>
                  <a:gd name="T18" fmla="*/ 8 w 25"/>
                  <a:gd name="T19" fmla="*/ 382 h 1151"/>
                  <a:gd name="T20" fmla="*/ 8 w 25"/>
                  <a:gd name="T21" fmla="*/ 380 h 1151"/>
                  <a:gd name="T22" fmla="*/ 8 w 25"/>
                  <a:gd name="T23" fmla="*/ 378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1"/>
                  <a:gd name="T38" fmla="*/ 25 w 25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1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5"/>
                    </a:lnTo>
                    <a:lnTo>
                      <a:pt x="0" y="1139"/>
                    </a:lnTo>
                    <a:lnTo>
                      <a:pt x="6" y="1145"/>
                    </a:lnTo>
                    <a:lnTo>
                      <a:pt x="12" y="1151"/>
                    </a:lnTo>
                    <a:lnTo>
                      <a:pt x="25" y="1145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5" name="Freeform 143"/>
              <p:cNvSpPr>
                <a:spLocks/>
              </p:cNvSpPr>
              <p:nvPr/>
            </p:nvSpPr>
            <p:spPr bwMode="auto">
              <a:xfrm>
                <a:off x="3537" y="3094"/>
                <a:ext cx="43" cy="74"/>
              </a:xfrm>
              <a:custGeom>
                <a:avLst/>
                <a:gdLst>
                  <a:gd name="T0" fmla="*/ 33 w 130"/>
                  <a:gd name="T1" fmla="*/ 70 h 223"/>
                  <a:gd name="T2" fmla="*/ 43 w 130"/>
                  <a:gd name="T3" fmla="*/ 68 h 223"/>
                  <a:gd name="T4" fmla="*/ 8 w 130"/>
                  <a:gd name="T5" fmla="*/ 0 h 223"/>
                  <a:gd name="T6" fmla="*/ 0 w 130"/>
                  <a:gd name="T7" fmla="*/ 4 h 223"/>
                  <a:gd name="T8" fmla="*/ 33 w 130"/>
                  <a:gd name="T9" fmla="*/ 72 h 223"/>
                  <a:gd name="T10" fmla="*/ 43 w 130"/>
                  <a:gd name="T11" fmla="*/ 70 h 223"/>
                  <a:gd name="T12" fmla="*/ 33 w 130"/>
                  <a:gd name="T13" fmla="*/ 72 h 223"/>
                  <a:gd name="T14" fmla="*/ 37 w 130"/>
                  <a:gd name="T15" fmla="*/ 74 h 223"/>
                  <a:gd name="T16" fmla="*/ 41 w 130"/>
                  <a:gd name="T17" fmla="*/ 74 h 223"/>
                  <a:gd name="T18" fmla="*/ 43 w 130"/>
                  <a:gd name="T19" fmla="*/ 70 h 223"/>
                  <a:gd name="T20" fmla="*/ 43 w 130"/>
                  <a:gd name="T21" fmla="*/ 68 h 223"/>
                  <a:gd name="T22" fmla="*/ 33 w 130"/>
                  <a:gd name="T23" fmla="*/ 7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3"/>
                  <a:gd name="T38" fmla="*/ 130 w 13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3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99" y="217"/>
                    </a:lnTo>
                    <a:lnTo>
                      <a:pt x="130" y="211"/>
                    </a:lnTo>
                    <a:lnTo>
                      <a:pt x="99" y="217"/>
                    </a:lnTo>
                    <a:lnTo>
                      <a:pt x="112" y="223"/>
                    </a:lnTo>
                    <a:lnTo>
                      <a:pt x="124" y="223"/>
                    </a:lnTo>
                    <a:lnTo>
                      <a:pt x="130" y="211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6" name="Freeform 144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0 w 31"/>
                  <a:gd name="T1" fmla="*/ 7 h 1153"/>
                  <a:gd name="T2" fmla="*/ 0 w 31"/>
                  <a:gd name="T3" fmla="*/ 4 h 1153"/>
                  <a:gd name="T4" fmla="*/ 0 w 31"/>
                  <a:gd name="T5" fmla="*/ 384 h 1153"/>
                  <a:gd name="T6" fmla="*/ 10 w 31"/>
                  <a:gd name="T7" fmla="*/ 384 h 1153"/>
                  <a:gd name="T8" fmla="*/ 10 w 31"/>
                  <a:gd name="T9" fmla="*/ 4 h 1153"/>
                  <a:gd name="T10" fmla="*/ 10 w 31"/>
                  <a:gd name="T11" fmla="*/ 2 h 1153"/>
                  <a:gd name="T12" fmla="*/ 10 w 31"/>
                  <a:gd name="T13" fmla="*/ 4 h 1153"/>
                  <a:gd name="T14" fmla="*/ 8 w 31"/>
                  <a:gd name="T15" fmla="*/ 2 h 1153"/>
                  <a:gd name="T16" fmla="*/ 6 w 31"/>
                  <a:gd name="T17" fmla="*/ 0 h 1153"/>
                  <a:gd name="T18" fmla="*/ 2 w 31"/>
                  <a:gd name="T19" fmla="*/ 2 h 1153"/>
                  <a:gd name="T20" fmla="*/ 0 w 31"/>
                  <a:gd name="T21" fmla="*/ 4 h 1153"/>
                  <a:gd name="T22" fmla="*/ 0 w 31"/>
                  <a:gd name="T23" fmla="*/ 7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0" y="2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7" name="Freeform 145"/>
              <p:cNvSpPr>
                <a:spLocks/>
              </p:cNvSpPr>
              <p:nvPr/>
            </p:nvSpPr>
            <p:spPr bwMode="auto">
              <a:xfrm>
                <a:off x="3566" y="2722"/>
                <a:ext cx="109" cy="54"/>
              </a:xfrm>
              <a:custGeom>
                <a:avLst/>
                <a:gdLst>
                  <a:gd name="T0" fmla="*/ 0 w 328"/>
                  <a:gd name="T1" fmla="*/ 0 h 162"/>
                  <a:gd name="T2" fmla="*/ 109 w 328"/>
                  <a:gd name="T3" fmla="*/ 0 h 162"/>
                  <a:gd name="T4" fmla="*/ 109 w 328"/>
                  <a:gd name="T5" fmla="*/ 54 h 162"/>
                  <a:gd name="T6" fmla="*/ 23 w 328"/>
                  <a:gd name="T7" fmla="*/ 54 h 162"/>
                  <a:gd name="T8" fmla="*/ 0 w 328"/>
                  <a:gd name="T9" fmla="*/ 0 h 1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162"/>
                  <a:gd name="T17" fmla="*/ 328 w 328"/>
                  <a:gd name="T18" fmla="*/ 162 h 1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162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62"/>
                    </a:lnTo>
                    <a:lnTo>
                      <a:pt x="68" y="16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8" name="Freeform 146"/>
              <p:cNvSpPr>
                <a:spLocks noEditPoints="1"/>
              </p:cNvSpPr>
              <p:nvPr/>
            </p:nvSpPr>
            <p:spPr bwMode="auto">
              <a:xfrm>
                <a:off x="3543" y="2714"/>
                <a:ext cx="182" cy="72"/>
              </a:xfrm>
              <a:custGeom>
                <a:avLst/>
                <a:gdLst>
                  <a:gd name="T0" fmla="*/ 0 w 545"/>
                  <a:gd name="T1" fmla="*/ 0 h 218"/>
                  <a:gd name="T2" fmla="*/ 31 w 545"/>
                  <a:gd name="T3" fmla="*/ 72 h 218"/>
                  <a:gd name="T4" fmla="*/ 182 w 545"/>
                  <a:gd name="T5" fmla="*/ 72 h 218"/>
                  <a:gd name="T6" fmla="*/ 151 w 545"/>
                  <a:gd name="T7" fmla="*/ 0 h 218"/>
                  <a:gd name="T8" fmla="*/ 0 w 545"/>
                  <a:gd name="T9" fmla="*/ 0 h 218"/>
                  <a:gd name="T10" fmla="*/ 23 w 545"/>
                  <a:gd name="T11" fmla="*/ 10 h 218"/>
                  <a:gd name="T12" fmla="*/ 45 w 545"/>
                  <a:gd name="T13" fmla="*/ 62 h 218"/>
                  <a:gd name="T14" fmla="*/ 160 w 545"/>
                  <a:gd name="T15" fmla="*/ 62 h 218"/>
                  <a:gd name="T16" fmla="*/ 136 w 545"/>
                  <a:gd name="T17" fmla="*/ 10 h 218"/>
                  <a:gd name="T18" fmla="*/ 23 w 545"/>
                  <a:gd name="T19" fmla="*/ 10 h 2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5"/>
                  <a:gd name="T31" fmla="*/ 0 h 218"/>
                  <a:gd name="T32" fmla="*/ 545 w 545"/>
                  <a:gd name="T33" fmla="*/ 218 h 21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5" h="218">
                    <a:moveTo>
                      <a:pt x="0" y="0"/>
                    </a:moveTo>
                    <a:lnTo>
                      <a:pt x="93" y="218"/>
                    </a:lnTo>
                    <a:lnTo>
                      <a:pt x="545" y="218"/>
                    </a:lnTo>
                    <a:lnTo>
                      <a:pt x="452" y="0"/>
                    </a:lnTo>
                    <a:lnTo>
                      <a:pt x="0" y="0"/>
                    </a:lnTo>
                    <a:close/>
                    <a:moveTo>
                      <a:pt x="68" y="31"/>
                    </a:moveTo>
                    <a:lnTo>
                      <a:pt x="136" y="187"/>
                    </a:lnTo>
                    <a:lnTo>
                      <a:pt x="478" y="187"/>
                    </a:lnTo>
                    <a:lnTo>
                      <a:pt x="408" y="31"/>
                    </a:lnTo>
                    <a:lnTo>
                      <a:pt x="68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9" name="Freeform 147"/>
              <p:cNvSpPr>
                <a:spLocks/>
              </p:cNvSpPr>
              <p:nvPr/>
            </p:nvSpPr>
            <p:spPr bwMode="auto">
              <a:xfrm>
                <a:off x="3537" y="2712"/>
                <a:ext cx="4" cy="8"/>
              </a:xfrm>
              <a:custGeom>
                <a:avLst/>
                <a:gdLst>
                  <a:gd name="T0" fmla="*/ 4 w 12"/>
                  <a:gd name="T1" fmla="*/ 0 h 25"/>
                  <a:gd name="T2" fmla="*/ 2 w 12"/>
                  <a:gd name="T3" fmla="*/ 2 h 25"/>
                  <a:gd name="T4" fmla="*/ 0 w 12"/>
                  <a:gd name="T5" fmla="*/ 4 h 25"/>
                  <a:gd name="T6" fmla="*/ 2 w 12"/>
                  <a:gd name="T7" fmla="*/ 8 h 25"/>
                  <a:gd name="T8" fmla="*/ 4 w 12"/>
                  <a:gd name="T9" fmla="*/ 8 h 25"/>
                  <a:gd name="T10" fmla="*/ 4 w 12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25"/>
                  <a:gd name="T20" fmla="*/ 12 w 12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25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lnTo>
                      <a:pt x="12" y="2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0" name="Freeform 148"/>
              <p:cNvSpPr>
                <a:spLocks/>
              </p:cNvSpPr>
              <p:nvPr/>
            </p:nvSpPr>
            <p:spPr bwMode="auto">
              <a:xfrm>
                <a:off x="3541" y="2712"/>
                <a:ext cx="157" cy="8"/>
              </a:xfrm>
              <a:custGeom>
                <a:avLst/>
                <a:gdLst>
                  <a:gd name="T0" fmla="*/ 157 w 471"/>
                  <a:gd name="T1" fmla="*/ 2 h 25"/>
                  <a:gd name="T2" fmla="*/ 153 w 471"/>
                  <a:gd name="T3" fmla="*/ 0 h 25"/>
                  <a:gd name="T4" fmla="*/ 0 w 471"/>
                  <a:gd name="T5" fmla="*/ 0 h 25"/>
                  <a:gd name="T6" fmla="*/ 0 w 471"/>
                  <a:gd name="T7" fmla="*/ 8 h 25"/>
                  <a:gd name="T8" fmla="*/ 153 w 471"/>
                  <a:gd name="T9" fmla="*/ 8 h 25"/>
                  <a:gd name="T10" fmla="*/ 149 w 471"/>
                  <a:gd name="T11" fmla="*/ 6 h 25"/>
                  <a:gd name="T12" fmla="*/ 153 w 471"/>
                  <a:gd name="T13" fmla="*/ 8 h 25"/>
                  <a:gd name="T14" fmla="*/ 157 w 471"/>
                  <a:gd name="T15" fmla="*/ 8 h 25"/>
                  <a:gd name="T16" fmla="*/ 157 w 471"/>
                  <a:gd name="T17" fmla="*/ 4 h 25"/>
                  <a:gd name="T18" fmla="*/ 157 w 471"/>
                  <a:gd name="T19" fmla="*/ 2 h 25"/>
                  <a:gd name="T20" fmla="*/ 153 w 471"/>
                  <a:gd name="T21" fmla="*/ 0 h 25"/>
                  <a:gd name="T22" fmla="*/ 157 w 471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471" y="6"/>
                    </a:moveTo>
                    <a:lnTo>
                      <a:pt x="459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59" y="25"/>
                    </a:lnTo>
                    <a:lnTo>
                      <a:pt x="446" y="19"/>
                    </a:lnTo>
                    <a:lnTo>
                      <a:pt x="459" y="25"/>
                    </a:lnTo>
                    <a:lnTo>
                      <a:pt x="471" y="25"/>
                    </a:lnTo>
                    <a:lnTo>
                      <a:pt x="471" y="13"/>
                    </a:lnTo>
                    <a:lnTo>
                      <a:pt x="471" y="6"/>
                    </a:lnTo>
                    <a:lnTo>
                      <a:pt x="459" y="0"/>
                    </a:lnTo>
                    <a:lnTo>
                      <a:pt x="47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1" name="Freeform 149"/>
              <p:cNvSpPr>
                <a:spLocks/>
              </p:cNvSpPr>
              <p:nvPr/>
            </p:nvSpPr>
            <p:spPr bwMode="auto">
              <a:xfrm>
                <a:off x="3690" y="2714"/>
                <a:ext cx="41" cy="72"/>
              </a:xfrm>
              <a:custGeom>
                <a:avLst/>
                <a:gdLst>
                  <a:gd name="T0" fmla="*/ 37 w 125"/>
                  <a:gd name="T1" fmla="*/ 69 h 218"/>
                  <a:gd name="T2" fmla="*/ 41 w 125"/>
                  <a:gd name="T3" fmla="*/ 67 h 218"/>
                  <a:gd name="T4" fmla="*/ 8 w 125"/>
                  <a:gd name="T5" fmla="*/ 0 h 218"/>
                  <a:gd name="T6" fmla="*/ 0 w 125"/>
                  <a:gd name="T7" fmla="*/ 4 h 218"/>
                  <a:gd name="T8" fmla="*/ 33 w 125"/>
                  <a:gd name="T9" fmla="*/ 72 h 218"/>
                  <a:gd name="T10" fmla="*/ 37 w 125"/>
                  <a:gd name="T11" fmla="*/ 69 h 2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218"/>
                  <a:gd name="T20" fmla="*/ 125 w 125"/>
                  <a:gd name="T21" fmla="*/ 218 h 2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218">
                    <a:moveTo>
                      <a:pt x="112" y="210"/>
                    </a:moveTo>
                    <a:lnTo>
                      <a:pt x="125" y="204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100" y="218"/>
                    </a:lnTo>
                    <a:lnTo>
                      <a:pt x="112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2" name="Freeform 150"/>
              <p:cNvSpPr>
                <a:spLocks/>
              </p:cNvSpPr>
              <p:nvPr/>
            </p:nvSpPr>
            <p:spPr bwMode="auto">
              <a:xfrm>
                <a:off x="3723" y="2782"/>
                <a:ext cx="8" cy="6"/>
              </a:xfrm>
              <a:custGeom>
                <a:avLst/>
                <a:gdLst>
                  <a:gd name="T0" fmla="*/ 0 w 25"/>
                  <a:gd name="T1" fmla="*/ 4 h 19"/>
                  <a:gd name="T2" fmla="*/ 2 w 25"/>
                  <a:gd name="T3" fmla="*/ 6 h 19"/>
                  <a:gd name="T4" fmla="*/ 6 w 25"/>
                  <a:gd name="T5" fmla="*/ 6 h 19"/>
                  <a:gd name="T6" fmla="*/ 8 w 25"/>
                  <a:gd name="T7" fmla="*/ 4 h 19"/>
                  <a:gd name="T8" fmla="*/ 8 w 25"/>
                  <a:gd name="T9" fmla="*/ 0 h 19"/>
                  <a:gd name="T10" fmla="*/ 0 w 25"/>
                  <a:gd name="T11" fmla="*/ 4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0" y="14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3" name="Freeform 151"/>
              <p:cNvSpPr>
                <a:spLocks/>
              </p:cNvSpPr>
              <p:nvPr/>
            </p:nvSpPr>
            <p:spPr bwMode="auto">
              <a:xfrm>
                <a:off x="3677" y="2724"/>
                <a:ext cx="27" cy="52"/>
              </a:xfrm>
              <a:custGeom>
                <a:avLst/>
                <a:gdLst>
                  <a:gd name="T0" fmla="*/ 0 w 81"/>
                  <a:gd name="T1" fmla="*/ 0 h 156"/>
                  <a:gd name="T2" fmla="*/ 0 w 81"/>
                  <a:gd name="T3" fmla="*/ 52 h 156"/>
                  <a:gd name="T4" fmla="*/ 27 w 81"/>
                  <a:gd name="T5" fmla="*/ 52 h 156"/>
                  <a:gd name="T6" fmla="*/ 0 w 81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56"/>
                  <a:gd name="T14" fmla="*/ 81 w 81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56">
                    <a:moveTo>
                      <a:pt x="0" y="0"/>
                    </a:moveTo>
                    <a:lnTo>
                      <a:pt x="0" y="156"/>
                    </a:lnTo>
                    <a:lnTo>
                      <a:pt x="81" y="15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4" name="Freeform 152"/>
              <p:cNvSpPr>
                <a:spLocks/>
              </p:cNvSpPr>
              <p:nvPr/>
            </p:nvSpPr>
            <p:spPr bwMode="auto">
              <a:xfrm>
                <a:off x="3677" y="2724"/>
                <a:ext cx="27" cy="52"/>
              </a:xfrm>
              <a:custGeom>
                <a:avLst/>
                <a:gdLst>
                  <a:gd name="T0" fmla="*/ 0 w 81"/>
                  <a:gd name="T1" fmla="*/ 0 h 156"/>
                  <a:gd name="T2" fmla="*/ 0 w 81"/>
                  <a:gd name="T3" fmla="*/ 52 h 156"/>
                  <a:gd name="T4" fmla="*/ 27 w 81"/>
                  <a:gd name="T5" fmla="*/ 52 h 156"/>
                  <a:gd name="T6" fmla="*/ 0 w 81"/>
                  <a:gd name="T7" fmla="*/ 0 h 15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56"/>
                  <a:gd name="T14" fmla="*/ 81 w 81"/>
                  <a:gd name="T15" fmla="*/ 156 h 15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56">
                    <a:moveTo>
                      <a:pt x="0" y="0"/>
                    </a:moveTo>
                    <a:lnTo>
                      <a:pt x="0" y="156"/>
                    </a:lnTo>
                    <a:lnTo>
                      <a:pt x="81" y="15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5" name="Freeform 153"/>
              <p:cNvSpPr>
                <a:spLocks/>
              </p:cNvSpPr>
              <p:nvPr/>
            </p:nvSpPr>
            <p:spPr bwMode="auto">
              <a:xfrm>
                <a:off x="3562" y="2722"/>
                <a:ext cx="31" cy="58"/>
              </a:xfrm>
              <a:custGeom>
                <a:avLst/>
                <a:gdLst>
                  <a:gd name="T0" fmla="*/ 27 w 94"/>
                  <a:gd name="T1" fmla="*/ 50 h 173"/>
                  <a:gd name="T2" fmla="*/ 31 w 94"/>
                  <a:gd name="T3" fmla="*/ 52 h 173"/>
                  <a:gd name="T4" fmla="*/ 8 w 94"/>
                  <a:gd name="T5" fmla="*/ 0 h 173"/>
                  <a:gd name="T6" fmla="*/ 0 w 94"/>
                  <a:gd name="T7" fmla="*/ 4 h 173"/>
                  <a:gd name="T8" fmla="*/ 23 w 94"/>
                  <a:gd name="T9" fmla="*/ 56 h 173"/>
                  <a:gd name="T10" fmla="*/ 27 w 94"/>
                  <a:gd name="T11" fmla="*/ 58 h 173"/>
                  <a:gd name="T12" fmla="*/ 23 w 94"/>
                  <a:gd name="T13" fmla="*/ 56 h 173"/>
                  <a:gd name="T14" fmla="*/ 25 w 94"/>
                  <a:gd name="T15" fmla="*/ 58 h 173"/>
                  <a:gd name="T16" fmla="*/ 29 w 94"/>
                  <a:gd name="T17" fmla="*/ 58 h 173"/>
                  <a:gd name="T18" fmla="*/ 31 w 94"/>
                  <a:gd name="T19" fmla="*/ 56 h 173"/>
                  <a:gd name="T20" fmla="*/ 31 w 94"/>
                  <a:gd name="T21" fmla="*/ 52 h 173"/>
                  <a:gd name="T22" fmla="*/ 27 w 94"/>
                  <a:gd name="T23" fmla="*/ 50 h 1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73"/>
                  <a:gd name="T38" fmla="*/ 94 w 94"/>
                  <a:gd name="T39" fmla="*/ 173 h 1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73">
                    <a:moveTo>
                      <a:pt x="81" y="148"/>
                    </a:moveTo>
                    <a:lnTo>
                      <a:pt x="94" y="154"/>
                    </a:lnTo>
                    <a:lnTo>
                      <a:pt x="25" y="0"/>
                    </a:lnTo>
                    <a:lnTo>
                      <a:pt x="0" y="13"/>
                    </a:lnTo>
                    <a:lnTo>
                      <a:pt x="69" y="168"/>
                    </a:lnTo>
                    <a:lnTo>
                      <a:pt x="81" y="173"/>
                    </a:lnTo>
                    <a:lnTo>
                      <a:pt x="69" y="168"/>
                    </a:lnTo>
                    <a:lnTo>
                      <a:pt x="75" y="173"/>
                    </a:lnTo>
                    <a:lnTo>
                      <a:pt x="87" y="173"/>
                    </a:lnTo>
                    <a:lnTo>
                      <a:pt x="94" y="168"/>
                    </a:lnTo>
                    <a:lnTo>
                      <a:pt x="94" y="154"/>
                    </a:lnTo>
                    <a:lnTo>
                      <a:pt x="81" y="1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6" name="Freeform 154"/>
              <p:cNvSpPr>
                <a:spLocks/>
              </p:cNvSpPr>
              <p:nvPr/>
            </p:nvSpPr>
            <p:spPr bwMode="auto">
              <a:xfrm>
                <a:off x="3589" y="2771"/>
                <a:ext cx="117" cy="9"/>
              </a:xfrm>
              <a:custGeom>
                <a:avLst/>
                <a:gdLst>
                  <a:gd name="T0" fmla="*/ 109 w 353"/>
                  <a:gd name="T1" fmla="*/ 7 h 25"/>
                  <a:gd name="T2" fmla="*/ 113 w 353"/>
                  <a:gd name="T3" fmla="*/ 0 h 25"/>
                  <a:gd name="T4" fmla="*/ 0 w 353"/>
                  <a:gd name="T5" fmla="*/ 0 h 25"/>
                  <a:gd name="T6" fmla="*/ 0 w 353"/>
                  <a:gd name="T7" fmla="*/ 9 h 25"/>
                  <a:gd name="T8" fmla="*/ 113 w 353"/>
                  <a:gd name="T9" fmla="*/ 9 h 25"/>
                  <a:gd name="T10" fmla="*/ 117 w 353"/>
                  <a:gd name="T11" fmla="*/ 2 h 25"/>
                  <a:gd name="T12" fmla="*/ 113 w 353"/>
                  <a:gd name="T13" fmla="*/ 9 h 25"/>
                  <a:gd name="T14" fmla="*/ 117 w 353"/>
                  <a:gd name="T15" fmla="*/ 9 h 25"/>
                  <a:gd name="T16" fmla="*/ 117 w 353"/>
                  <a:gd name="T17" fmla="*/ 5 h 25"/>
                  <a:gd name="T18" fmla="*/ 117 w 353"/>
                  <a:gd name="T19" fmla="*/ 2 h 25"/>
                  <a:gd name="T20" fmla="*/ 113 w 353"/>
                  <a:gd name="T21" fmla="*/ 0 h 25"/>
                  <a:gd name="T22" fmla="*/ 109 w 353"/>
                  <a:gd name="T23" fmla="*/ 7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328" y="20"/>
                    </a:moveTo>
                    <a:lnTo>
                      <a:pt x="34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342" y="25"/>
                    </a:lnTo>
                    <a:lnTo>
                      <a:pt x="353" y="6"/>
                    </a:lnTo>
                    <a:lnTo>
                      <a:pt x="342" y="25"/>
                    </a:lnTo>
                    <a:lnTo>
                      <a:pt x="353" y="25"/>
                    </a:lnTo>
                    <a:lnTo>
                      <a:pt x="353" y="14"/>
                    </a:lnTo>
                    <a:lnTo>
                      <a:pt x="353" y="6"/>
                    </a:lnTo>
                    <a:lnTo>
                      <a:pt x="342" y="0"/>
                    </a:lnTo>
                    <a:lnTo>
                      <a:pt x="32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7" name="Freeform 155"/>
              <p:cNvSpPr>
                <a:spLocks/>
              </p:cNvSpPr>
              <p:nvPr/>
            </p:nvSpPr>
            <p:spPr bwMode="auto">
              <a:xfrm>
                <a:off x="3675" y="2720"/>
                <a:ext cx="31" cy="58"/>
              </a:xfrm>
              <a:custGeom>
                <a:avLst/>
                <a:gdLst>
                  <a:gd name="T0" fmla="*/ 4 w 93"/>
                  <a:gd name="T1" fmla="*/ 8 h 174"/>
                  <a:gd name="T2" fmla="*/ 0 w 93"/>
                  <a:gd name="T3" fmla="*/ 6 h 174"/>
                  <a:gd name="T4" fmla="*/ 23 w 93"/>
                  <a:gd name="T5" fmla="*/ 58 h 174"/>
                  <a:gd name="T6" fmla="*/ 31 w 93"/>
                  <a:gd name="T7" fmla="*/ 53 h 174"/>
                  <a:gd name="T8" fmla="*/ 9 w 93"/>
                  <a:gd name="T9" fmla="*/ 2 h 174"/>
                  <a:gd name="T10" fmla="*/ 4 w 93"/>
                  <a:gd name="T11" fmla="*/ 0 h 174"/>
                  <a:gd name="T12" fmla="*/ 9 w 93"/>
                  <a:gd name="T13" fmla="*/ 2 h 174"/>
                  <a:gd name="T14" fmla="*/ 7 w 93"/>
                  <a:gd name="T15" fmla="*/ 0 h 174"/>
                  <a:gd name="T16" fmla="*/ 2 w 93"/>
                  <a:gd name="T17" fmla="*/ 0 h 174"/>
                  <a:gd name="T18" fmla="*/ 0 w 93"/>
                  <a:gd name="T19" fmla="*/ 2 h 174"/>
                  <a:gd name="T20" fmla="*/ 0 w 93"/>
                  <a:gd name="T21" fmla="*/ 6 h 174"/>
                  <a:gd name="T22" fmla="*/ 4 w 93"/>
                  <a:gd name="T23" fmla="*/ 8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174"/>
                  <a:gd name="T38" fmla="*/ 93 w 93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174">
                    <a:moveTo>
                      <a:pt x="12" y="25"/>
                    </a:moveTo>
                    <a:lnTo>
                      <a:pt x="0" y="19"/>
                    </a:lnTo>
                    <a:lnTo>
                      <a:pt x="68" y="174"/>
                    </a:lnTo>
                    <a:lnTo>
                      <a:pt x="93" y="160"/>
                    </a:lnTo>
                    <a:lnTo>
                      <a:pt x="26" y="6"/>
                    </a:lnTo>
                    <a:lnTo>
                      <a:pt x="12" y="0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8" name="Freeform 156"/>
              <p:cNvSpPr>
                <a:spLocks/>
              </p:cNvSpPr>
              <p:nvPr/>
            </p:nvSpPr>
            <p:spPr bwMode="auto">
              <a:xfrm>
                <a:off x="3562" y="2720"/>
                <a:ext cx="117" cy="8"/>
              </a:xfrm>
              <a:custGeom>
                <a:avLst/>
                <a:gdLst>
                  <a:gd name="T0" fmla="*/ 8 w 353"/>
                  <a:gd name="T1" fmla="*/ 2 h 25"/>
                  <a:gd name="T2" fmla="*/ 4 w 353"/>
                  <a:gd name="T3" fmla="*/ 8 h 25"/>
                  <a:gd name="T4" fmla="*/ 117 w 353"/>
                  <a:gd name="T5" fmla="*/ 8 h 25"/>
                  <a:gd name="T6" fmla="*/ 117 w 353"/>
                  <a:gd name="T7" fmla="*/ 0 h 25"/>
                  <a:gd name="T8" fmla="*/ 4 w 353"/>
                  <a:gd name="T9" fmla="*/ 0 h 25"/>
                  <a:gd name="T10" fmla="*/ 0 w 353"/>
                  <a:gd name="T11" fmla="*/ 6 h 25"/>
                  <a:gd name="T12" fmla="*/ 4 w 353"/>
                  <a:gd name="T13" fmla="*/ 0 h 25"/>
                  <a:gd name="T14" fmla="*/ 0 w 353"/>
                  <a:gd name="T15" fmla="*/ 0 h 25"/>
                  <a:gd name="T16" fmla="*/ 0 w 353"/>
                  <a:gd name="T17" fmla="*/ 4 h 25"/>
                  <a:gd name="T18" fmla="*/ 0 w 353"/>
                  <a:gd name="T19" fmla="*/ 6 h 25"/>
                  <a:gd name="T20" fmla="*/ 4 w 353"/>
                  <a:gd name="T21" fmla="*/ 8 h 25"/>
                  <a:gd name="T22" fmla="*/ 8 w 353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25" y="6"/>
                    </a:moveTo>
                    <a:lnTo>
                      <a:pt x="13" y="25"/>
                    </a:lnTo>
                    <a:lnTo>
                      <a:pt x="353" y="25"/>
                    </a:lnTo>
                    <a:lnTo>
                      <a:pt x="353" y="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13" y="25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9" name="Rectangle 157"/>
              <p:cNvSpPr>
                <a:spLocks noChangeArrowheads="1"/>
              </p:cNvSpPr>
              <p:nvPr/>
            </p:nvSpPr>
            <p:spPr bwMode="auto">
              <a:xfrm>
                <a:off x="3587" y="2873"/>
                <a:ext cx="119" cy="260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0" name="Freeform 158"/>
              <p:cNvSpPr>
                <a:spLocks/>
              </p:cNvSpPr>
              <p:nvPr/>
            </p:nvSpPr>
            <p:spPr bwMode="auto">
              <a:xfrm>
                <a:off x="3560" y="2815"/>
                <a:ext cx="27" cy="318"/>
              </a:xfrm>
              <a:custGeom>
                <a:avLst/>
                <a:gdLst>
                  <a:gd name="T0" fmla="*/ 0 w 81"/>
                  <a:gd name="T1" fmla="*/ 0 h 954"/>
                  <a:gd name="T2" fmla="*/ 27 w 81"/>
                  <a:gd name="T3" fmla="*/ 58 h 954"/>
                  <a:gd name="T4" fmla="*/ 27 w 81"/>
                  <a:gd name="T5" fmla="*/ 318 h 954"/>
                  <a:gd name="T6" fmla="*/ 0 w 81"/>
                  <a:gd name="T7" fmla="*/ 262 h 954"/>
                  <a:gd name="T8" fmla="*/ 0 w 81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954"/>
                  <a:gd name="T17" fmla="*/ 81 w 81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954">
                    <a:moveTo>
                      <a:pt x="0" y="0"/>
                    </a:moveTo>
                    <a:lnTo>
                      <a:pt x="81" y="173"/>
                    </a:lnTo>
                    <a:lnTo>
                      <a:pt x="81" y="954"/>
                    </a:lnTo>
                    <a:lnTo>
                      <a:pt x="0" y="78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1" name="Freeform 159"/>
              <p:cNvSpPr>
                <a:spLocks/>
              </p:cNvSpPr>
              <p:nvPr/>
            </p:nvSpPr>
            <p:spPr bwMode="auto">
              <a:xfrm>
                <a:off x="3562" y="2817"/>
                <a:ext cx="144" cy="56"/>
              </a:xfrm>
              <a:custGeom>
                <a:avLst/>
                <a:gdLst>
                  <a:gd name="T0" fmla="*/ 0 w 434"/>
                  <a:gd name="T1" fmla="*/ 0 h 167"/>
                  <a:gd name="T2" fmla="*/ 25 w 434"/>
                  <a:gd name="T3" fmla="*/ 56 h 167"/>
                  <a:gd name="T4" fmla="*/ 144 w 434"/>
                  <a:gd name="T5" fmla="*/ 56 h 167"/>
                  <a:gd name="T6" fmla="*/ 120 w 434"/>
                  <a:gd name="T7" fmla="*/ 0 h 167"/>
                  <a:gd name="T8" fmla="*/ 0 w 434"/>
                  <a:gd name="T9" fmla="*/ 0 h 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7"/>
                  <a:gd name="T17" fmla="*/ 434 w 434"/>
                  <a:gd name="T18" fmla="*/ 167 h 1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7">
                    <a:moveTo>
                      <a:pt x="0" y="0"/>
                    </a:moveTo>
                    <a:lnTo>
                      <a:pt x="75" y="167"/>
                    </a:lnTo>
                    <a:lnTo>
                      <a:pt x="434" y="167"/>
                    </a:lnTo>
                    <a:lnTo>
                      <a:pt x="3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2" name="Freeform 160"/>
              <p:cNvSpPr>
                <a:spLocks/>
              </p:cNvSpPr>
              <p:nvPr/>
            </p:nvSpPr>
            <p:spPr bwMode="auto">
              <a:xfrm>
                <a:off x="3576" y="2780"/>
                <a:ext cx="155" cy="8"/>
              </a:xfrm>
              <a:custGeom>
                <a:avLst/>
                <a:gdLst>
                  <a:gd name="T0" fmla="*/ 155 w 465"/>
                  <a:gd name="T1" fmla="*/ 4 h 25"/>
                  <a:gd name="T2" fmla="*/ 151 w 465"/>
                  <a:gd name="T3" fmla="*/ 0 h 25"/>
                  <a:gd name="T4" fmla="*/ 0 w 465"/>
                  <a:gd name="T5" fmla="*/ 0 h 25"/>
                  <a:gd name="T6" fmla="*/ 0 w 465"/>
                  <a:gd name="T7" fmla="*/ 8 h 25"/>
                  <a:gd name="T8" fmla="*/ 151 w 465"/>
                  <a:gd name="T9" fmla="*/ 8 h 25"/>
                  <a:gd name="T10" fmla="*/ 147 w 465"/>
                  <a:gd name="T11" fmla="*/ 4 h 25"/>
                  <a:gd name="T12" fmla="*/ 151 w 465"/>
                  <a:gd name="T13" fmla="*/ 8 h 25"/>
                  <a:gd name="T14" fmla="*/ 155 w 465"/>
                  <a:gd name="T15" fmla="*/ 8 h 25"/>
                  <a:gd name="T16" fmla="*/ 155 w 465"/>
                  <a:gd name="T17" fmla="*/ 4 h 25"/>
                  <a:gd name="T18" fmla="*/ 155 w 465"/>
                  <a:gd name="T19" fmla="*/ 2 h 25"/>
                  <a:gd name="T20" fmla="*/ 151 w 465"/>
                  <a:gd name="T21" fmla="*/ 0 h 25"/>
                  <a:gd name="T22" fmla="*/ 155 w 465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5"/>
                  <a:gd name="T37" fmla="*/ 0 h 25"/>
                  <a:gd name="T38" fmla="*/ 465 w 465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5" h="25">
                    <a:moveTo>
                      <a:pt x="465" y="12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25"/>
                    </a:lnTo>
                    <a:lnTo>
                      <a:pt x="452" y="25"/>
                    </a:lnTo>
                    <a:lnTo>
                      <a:pt x="440" y="12"/>
                    </a:lnTo>
                    <a:lnTo>
                      <a:pt x="452" y="25"/>
                    </a:lnTo>
                    <a:lnTo>
                      <a:pt x="465" y="25"/>
                    </a:lnTo>
                    <a:lnTo>
                      <a:pt x="465" y="12"/>
                    </a:lnTo>
                    <a:lnTo>
                      <a:pt x="465" y="6"/>
                    </a:lnTo>
                    <a:lnTo>
                      <a:pt x="452" y="0"/>
                    </a:lnTo>
                    <a:lnTo>
                      <a:pt x="46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3" name="Freeform 161"/>
              <p:cNvSpPr>
                <a:spLocks/>
              </p:cNvSpPr>
              <p:nvPr/>
            </p:nvSpPr>
            <p:spPr bwMode="auto">
              <a:xfrm>
                <a:off x="3723" y="2784"/>
                <a:ext cx="8" cy="384"/>
              </a:xfrm>
              <a:custGeom>
                <a:avLst/>
                <a:gdLst>
                  <a:gd name="T0" fmla="*/ 4 w 25"/>
                  <a:gd name="T1" fmla="*/ 384 h 1153"/>
                  <a:gd name="T2" fmla="*/ 8 w 25"/>
                  <a:gd name="T3" fmla="*/ 380 h 1153"/>
                  <a:gd name="T4" fmla="*/ 8 w 25"/>
                  <a:gd name="T5" fmla="*/ 0 h 1153"/>
                  <a:gd name="T6" fmla="*/ 0 w 25"/>
                  <a:gd name="T7" fmla="*/ 0 h 1153"/>
                  <a:gd name="T8" fmla="*/ 0 w 25"/>
                  <a:gd name="T9" fmla="*/ 380 h 1153"/>
                  <a:gd name="T10" fmla="*/ 4 w 25"/>
                  <a:gd name="T11" fmla="*/ 376 h 1153"/>
                  <a:gd name="T12" fmla="*/ 0 w 25"/>
                  <a:gd name="T13" fmla="*/ 380 h 1153"/>
                  <a:gd name="T14" fmla="*/ 2 w 25"/>
                  <a:gd name="T15" fmla="*/ 382 h 1153"/>
                  <a:gd name="T16" fmla="*/ 4 w 25"/>
                  <a:gd name="T17" fmla="*/ 384 h 1153"/>
                  <a:gd name="T18" fmla="*/ 8 w 25"/>
                  <a:gd name="T19" fmla="*/ 382 h 1153"/>
                  <a:gd name="T20" fmla="*/ 8 w 25"/>
                  <a:gd name="T21" fmla="*/ 380 h 1153"/>
                  <a:gd name="T22" fmla="*/ 4 w 25"/>
                  <a:gd name="T23" fmla="*/ 384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12" y="1153"/>
                    </a:moveTo>
                    <a:lnTo>
                      <a:pt x="25" y="1141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41"/>
                    </a:lnTo>
                    <a:lnTo>
                      <a:pt x="12" y="1128"/>
                    </a:lnTo>
                    <a:lnTo>
                      <a:pt x="0" y="1141"/>
                    </a:lnTo>
                    <a:lnTo>
                      <a:pt x="6" y="1147"/>
                    </a:lnTo>
                    <a:lnTo>
                      <a:pt x="12" y="1153"/>
                    </a:lnTo>
                    <a:lnTo>
                      <a:pt x="25" y="1147"/>
                    </a:lnTo>
                    <a:lnTo>
                      <a:pt x="25" y="1141"/>
                    </a:lnTo>
                    <a:lnTo>
                      <a:pt x="12" y="11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4" name="Freeform 162"/>
              <p:cNvSpPr>
                <a:spLocks/>
              </p:cNvSpPr>
              <p:nvPr/>
            </p:nvSpPr>
            <p:spPr bwMode="auto">
              <a:xfrm>
                <a:off x="3570" y="3160"/>
                <a:ext cx="157" cy="8"/>
              </a:xfrm>
              <a:custGeom>
                <a:avLst/>
                <a:gdLst>
                  <a:gd name="T0" fmla="*/ 0 w 471"/>
                  <a:gd name="T1" fmla="*/ 4 h 25"/>
                  <a:gd name="T2" fmla="*/ 6 w 471"/>
                  <a:gd name="T3" fmla="*/ 8 h 25"/>
                  <a:gd name="T4" fmla="*/ 157 w 471"/>
                  <a:gd name="T5" fmla="*/ 8 h 25"/>
                  <a:gd name="T6" fmla="*/ 157 w 471"/>
                  <a:gd name="T7" fmla="*/ 0 h 25"/>
                  <a:gd name="T8" fmla="*/ 6 w 471"/>
                  <a:gd name="T9" fmla="*/ 0 h 25"/>
                  <a:gd name="T10" fmla="*/ 10 w 471"/>
                  <a:gd name="T11" fmla="*/ 4 h 25"/>
                  <a:gd name="T12" fmla="*/ 6 w 471"/>
                  <a:gd name="T13" fmla="*/ 0 h 25"/>
                  <a:gd name="T14" fmla="*/ 2 w 471"/>
                  <a:gd name="T15" fmla="*/ 0 h 25"/>
                  <a:gd name="T16" fmla="*/ 0 w 471"/>
                  <a:gd name="T17" fmla="*/ 4 h 25"/>
                  <a:gd name="T18" fmla="*/ 2 w 471"/>
                  <a:gd name="T19" fmla="*/ 6 h 25"/>
                  <a:gd name="T20" fmla="*/ 6 w 471"/>
                  <a:gd name="T21" fmla="*/ 8 h 25"/>
                  <a:gd name="T22" fmla="*/ 0 w 471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0" y="13"/>
                    </a:moveTo>
                    <a:lnTo>
                      <a:pt x="19" y="25"/>
                    </a:lnTo>
                    <a:lnTo>
                      <a:pt x="471" y="25"/>
                    </a:lnTo>
                    <a:lnTo>
                      <a:pt x="471" y="0"/>
                    </a:lnTo>
                    <a:lnTo>
                      <a:pt x="19" y="0"/>
                    </a:lnTo>
                    <a:lnTo>
                      <a:pt x="31" y="13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25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5" name="Freeform 163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6 w 31"/>
                  <a:gd name="T1" fmla="*/ 0 h 1153"/>
                  <a:gd name="T2" fmla="*/ 0 w 31"/>
                  <a:gd name="T3" fmla="*/ 4 h 1153"/>
                  <a:gd name="T4" fmla="*/ 0 w 31"/>
                  <a:gd name="T5" fmla="*/ 384 h 1153"/>
                  <a:gd name="T6" fmla="*/ 10 w 31"/>
                  <a:gd name="T7" fmla="*/ 384 h 1153"/>
                  <a:gd name="T8" fmla="*/ 10 w 31"/>
                  <a:gd name="T9" fmla="*/ 4 h 1153"/>
                  <a:gd name="T10" fmla="*/ 6 w 31"/>
                  <a:gd name="T11" fmla="*/ 8 h 1153"/>
                  <a:gd name="T12" fmla="*/ 10 w 31"/>
                  <a:gd name="T13" fmla="*/ 4 h 1153"/>
                  <a:gd name="T14" fmla="*/ 8 w 31"/>
                  <a:gd name="T15" fmla="*/ 2 h 1153"/>
                  <a:gd name="T16" fmla="*/ 6 w 31"/>
                  <a:gd name="T17" fmla="*/ 0 h 1153"/>
                  <a:gd name="T18" fmla="*/ 2 w 31"/>
                  <a:gd name="T19" fmla="*/ 2 h 1153"/>
                  <a:gd name="T20" fmla="*/ 0 w 31"/>
                  <a:gd name="T21" fmla="*/ 4 h 1153"/>
                  <a:gd name="T22" fmla="*/ 6 w 31"/>
                  <a:gd name="T23" fmla="*/ 0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19" y="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19" y="25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6" name="Freeform 164"/>
              <p:cNvSpPr>
                <a:spLocks/>
              </p:cNvSpPr>
              <p:nvPr/>
            </p:nvSpPr>
            <p:spPr bwMode="auto">
              <a:xfrm>
                <a:off x="3576" y="2860"/>
                <a:ext cx="15" cy="11"/>
              </a:xfrm>
              <a:custGeom>
                <a:avLst/>
                <a:gdLst>
                  <a:gd name="T0" fmla="*/ 0 w 43"/>
                  <a:gd name="T1" fmla="*/ 7 h 31"/>
                  <a:gd name="T2" fmla="*/ 4 w 43"/>
                  <a:gd name="T3" fmla="*/ 11 h 31"/>
                  <a:gd name="T4" fmla="*/ 11 w 43"/>
                  <a:gd name="T5" fmla="*/ 11 h 31"/>
                  <a:gd name="T6" fmla="*/ 15 w 43"/>
                  <a:gd name="T7" fmla="*/ 7 h 31"/>
                  <a:gd name="T8" fmla="*/ 15 w 43"/>
                  <a:gd name="T9" fmla="*/ 0 h 31"/>
                  <a:gd name="T10" fmla="*/ 0 w 43"/>
                  <a:gd name="T11" fmla="*/ 7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0" y="19"/>
                    </a:moveTo>
                    <a:lnTo>
                      <a:pt x="12" y="31"/>
                    </a:lnTo>
                    <a:lnTo>
                      <a:pt x="31" y="31"/>
                    </a:lnTo>
                    <a:lnTo>
                      <a:pt x="43" y="19"/>
                    </a:lnTo>
                    <a:lnTo>
                      <a:pt x="4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7" name="Freeform 165"/>
              <p:cNvSpPr>
                <a:spLocks/>
              </p:cNvSpPr>
              <p:nvPr/>
            </p:nvSpPr>
            <p:spPr bwMode="auto">
              <a:xfrm>
                <a:off x="3547" y="2798"/>
                <a:ext cx="44" cy="69"/>
              </a:xfrm>
              <a:custGeom>
                <a:avLst/>
                <a:gdLst>
                  <a:gd name="T0" fmla="*/ 8 w 130"/>
                  <a:gd name="T1" fmla="*/ 4 h 205"/>
                  <a:gd name="T2" fmla="*/ 0 w 130"/>
                  <a:gd name="T3" fmla="*/ 6 h 205"/>
                  <a:gd name="T4" fmla="*/ 29 w 130"/>
                  <a:gd name="T5" fmla="*/ 69 h 205"/>
                  <a:gd name="T6" fmla="*/ 44 w 130"/>
                  <a:gd name="T7" fmla="*/ 63 h 205"/>
                  <a:gd name="T8" fmla="*/ 15 w 130"/>
                  <a:gd name="T9" fmla="*/ 0 h 205"/>
                  <a:gd name="T10" fmla="*/ 8 w 130"/>
                  <a:gd name="T11" fmla="*/ 4 h 2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205"/>
                  <a:gd name="T20" fmla="*/ 130 w 130"/>
                  <a:gd name="T21" fmla="*/ 205 h 20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205">
                    <a:moveTo>
                      <a:pt x="25" y="12"/>
                    </a:moveTo>
                    <a:lnTo>
                      <a:pt x="0" y="18"/>
                    </a:lnTo>
                    <a:lnTo>
                      <a:pt x="87" y="205"/>
                    </a:lnTo>
                    <a:lnTo>
                      <a:pt x="130" y="186"/>
                    </a:lnTo>
                    <a:lnTo>
                      <a:pt x="43" y="0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8" name="Freeform 166"/>
              <p:cNvSpPr>
                <a:spLocks/>
              </p:cNvSpPr>
              <p:nvPr/>
            </p:nvSpPr>
            <p:spPr bwMode="auto">
              <a:xfrm>
                <a:off x="3547" y="2794"/>
                <a:ext cx="15" cy="10"/>
              </a:xfrm>
              <a:custGeom>
                <a:avLst/>
                <a:gdLst>
                  <a:gd name="T0" fmla="*/ 15 w 43"/>
                  <a:gd name="T1" fmla="*/ 4 h 31"/>
                  <a:gd name="T2" fmla="*/ 11 w 43"/>
                  <a:gd name="T3" fmla="*/ 0 h 31"/>
                  <a:gd name="T4" fmla="*/ 4 w 43"/>
                  <a:gd name="T5" fmla="*/ 0 h 31"/>
                  <a:gd name="T6" fmla="*/ 0 w 43"/>
                  <a:gd name="T7" fmla="*/ 4 h 31"/>
                  <a:gd name="T8" fmla="*/ 0 w 43"/>
                  <a:gd name="T9" fmla="*/ 10 h 31"/>
                  <a:gd name="T10" fmla="*/ 15 w 43"/>
                  <a:gd name="T11" fmla="*/ 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43" y="13"/>
                    </a:moveTo>
                    <a:lnTo>
                      <a:pt x="31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9" name="Freeform 167"/>
              <p:cNvSpPr>
                <a:spLocks/>
              </p:cNvSpPr>
              <p:nvPr/>
            </p:nvSpPr>
            <p:spPr bwMode="auto">
              <a:xfrm>
                <a:off x="3710" y="2865"/>
                <a:ext cx="9" cy="16"/>
              </a:xfrm>
              <a:custGeom>
                <a:avLst/>
                <a:gdLst>
                  <a:gd name="T0" fmla="*/ 0 w 25"/>
                  <a:gd name="T1" fmla="*/ 16 h 49"/>
                  <a:gd name="T2" fmla="*/ 7 w 25"/>
                  <a:gd name="T3" fmla="*/ 12 h 49"/>
                  <a:gd name="T4" fmla="*/ 9 w 25"/>
                  <a:gd name="T5" fmla="*/ 8 h 49"/>
                  <a:gd name="T6" fmla="*/ 7 w 25"/>
                  <a:gd name="T7" fmla="*/ 2 h 49"/>
                  <a:gd name="T8" fmla="*/ 0 w 25"/>
                  <a:gd name="T9" fmla="*/ 0 h 49"/>
                  <a:gd name="T10" fmla="*/ 0 w 25"/>
                  <a:gd name="T11" fmla="*/ 16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49"/>
                  <a:gd name="T20" fmla="*/ 25 w 25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49">
                    <a:moveTo>
                      <a:pt x="0" y="49"/>
                    </a:moveTo>
                    <a:lnTo>
                      <a:pt x="19" y="37"/>
                    </a:lnTo>
                    <a:lnTo>
                      <a:pt x="25" y="24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0" name="Freeform 168"/>
              <p:cNvSpPr>
                <a:spLocks/>
              </p:cNvSpPr>
              <p:nvPr/>
            </p:nvSpPr>
            <p:spPr bwMode="auto">
              <a:xfrm>
                <a:off x="3580" y="2865"/>
                <a:ext cx="130" cy="16"/>
              </a:xfrm>
              <a:custGeom>
                <a:avLst/>
                <a:gdLst>
                  <a:gd name="T0" fmla="*/ 0 w 390"/>
                  <a:gd name="T1" fmla="*/ 10 h 49"/>
                  <a:gd name="T2" fmla="*/ 6 w 390"/>
                  <a:gd name="T3" fmla="*/ 16 h 49"/>
                  <a:gd name="T4" fmla="*/ 130 w 390"/>
                  <a:gd name="T5" fmla="*/ 16 h 49"/>
                  <a:gd name="T6" fmla="*/ 130 w 390"/>
                  <a:gd name="T7" fmla="*/ 0 h 49"/>
                  <a:gd name="T8" fmla="*/ 6 w 390"/>
                  <a:gd name="T9" fmla="*/ 0 h 49"/>
                  <a:gd name="T10" fmla="*/ 15 w 390"/>
                  <a:gd name="T11" fmla="*/ 4 h 49"/>
                  <a:gd name="T12" fmla="*/ 6 w 390"/>
                  <a:gd name="T13" fmla="*/ 0 h 49"/>
                  <a:gd name="T14" fmla="*/ 0 w 390"/>
                  <a:gd name="T15" fmla="*/ 2 h 49"/>
                  <a:gd name="T16" fmla="*/ 0 w 390"/>
                  <a:gd name="T17" fmla="*/ 8 h 49"/>
                  <a:gd name="T18" fmla="*/ 0 w 390"/>
                  <a:gd name="T19" fmla="*/ 12 h 49"/>
                  <a:gd name="T20" fmla="*/ 6 w 390"/>
                  <a:gd name="T21" fmla="*/ 16 h 49"/>
                  <a:gd name="T22" fmla="*/ 0 w 390"/>
                  <a:gd name="T23" fmla="*/ 10 h 4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0"/>
                  <a:gd name="T37" fmla="*/ 0 h 49"/>
                  <a:gd name="T38" fmla="*/ 390 w 390"/>
                  <a:gd name="T39" fmla="*/ 49 h 4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0" h="49">
                    <a:moveTo>
                      <a:pt x="0" y="31"/>
                    </a:moveTo>
                    <a:lnTo>
                      <a:pt x="19" y="49"/>
                    </a:lnTo>
                    <a:lnTo>
                      <a:pt x="390" y="49"/>
                    </a:lnTo>
                    <a:lnTo>
                      <a:pt x="390" y="0"/>
                    </a:lnTo>
                    <a:lnTo>
                      <a:pt x="19" y="0"/>
                    </a:lnTo>
                    <a:lnTo>
                      <a:pt x="44" y="12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4"/>
                    </a:lnTo>
                    <a:lnTo>
                      <a:pt x="0" y="37"/>
                    </a:lnTo>
                    <a:lnTo>
                      <a:pt x="19" y="4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1" name="Freeform 169"/>
              <p:cNvSpPr>
                <a:spLocks/>
              </p:cNvSpPr>
              <p:nvPr/>
            </p:nvSpPr>
            <p:spPr bwMode="auto">
              <a:xfrm>
                <a:off x="3568" y="2846"/>
                <a:ext cx="27" cy="29"/>
              </a:xfrm>
              <a:custGeom>
                <a:avLst/>
                <a:gdLst>
                  <a:gd name="T0" fmla="*/ 8 w 81"/>
                  <a:gd name="T1" fmla="*/ 2 h 87"/>
                  <a:gd name="T2" fmla="*/ 0 w 81"/>
                  <a:gd name="T3" fmla="*/ 6 h 87"/>
                  <a:gd name="T4" fmla="*/ 12 w 81"/>
                  <a:gd name="T5" fmla="*/ 29 h 87"/>
                  <a:gd name="T6" fmla="*/ 27 w 81"/>
                  <a:gd name="T7" fmla="*/ 23 h 87"/>
                  <a:gd name="T8" fmla="*/ 17 w 81"/>
                  <a:gd name="T9" fmla="*/ 0 h 87"/>
                  <a:gd name="T10" fmla="*/ 8 w 81"/>
                  <a:gd name="T11" fmla="*/ 2 h 8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87"/>
                  <a:gd name="T20" fmla="*/ 81 w 81"/>
                  <a:gd name="T21" fmla="*/ 87 h 8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87">
                    <a:moveTo>
                      <a:pt x="25" y="6"/>
                    </a:moveTo>
                    <a:lnTo>
                      <a:pt x="0" y="18"/>
                    </a:lnTo>
                    <a:lnTo>
                      <a:pt x="37" y="87"/>
                    </a:lnTo>
                    <a:lnTo>
                      <a:pt x="81" y="68"/>
                    </a:lnTo>
                    <a:lnTo>
                      <a:pt x="5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2" name="Freeform 170"/>
              <p:cNvSpPr>
                <a:spLocks/>
              </p:cNvSpPr>
              <p:nvPr/>
            </p:nvSpPr>
            <p:spPr bwMode="auto">
              <a:xfrm>
                <a:off x="3568" y="2842"/>
                <a:ext cx="17" cy="10"/>
              </a:xfrm>
              <a:custGeom>
                <a:avLst/>
                <a:gdLst>
                  <a:gd name="T0" fmla="*/ 17 w 50"/>
                  <a:gd name="T1" fmla="*/ 4 h 31"/>
                  <a:gd name="T2" fmla="*/ 13 w 50"/>
                  <a:gd name="T3" fmla="*/ 0 h 31"/>
                  <a:gd name="T4" fmla="*/ 6 w 50"/>
                  <a:gd name="T5" fmla="*/ 0 h 31"/>
                  <a:gd name="T6" fmla="*/ 0 w 50"/>
                  <a:gd name="T7" fmla="*/ 4 h 31"/>
                  <a:gd name="T8" fmla="*/ 0 w 50"/>
                  <a:gd name="T9" fmla="*/ 10 h 31"/>
                  <a:gd name="T10" fmla="*/ 17 w 50"/>
                  <a:gd name="T11" fmla="*/ 4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1"/>
                  <a:gd name="T20" fmla="*/ 50 w 50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1">
                    <a:moveTo>
                      <a:pt x="50" y="13"/>
                    </a:moveTo>
                    <a:lnTo>
                      <a:pt x="37" y="0"/>
                    </a:lnTo>
                    <a:lnTo>
                      <a:pt x="19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3" name="Freeform 171"/>
              <p:cNvSpPr>
                <a:spLocks/>
              </p:cNvSpPr>
              <p:nvPr/>
            </p:nvSpPr>
            <p:spPr bwMode="auto">
              <a:xfrm>
                <a:off x="3537" y="2712"/>
                <a:ext cx="43" cy="74"/>
              </a:xfrm>
              <a:custGeom>
                <a:avLst/>
                <a:gdLst>
                  <a:gd name="T0" fmla="*/ 8 w 130"/>
                  <a:gd name="T1" fmla="*/ 4 h 224"/>
                  <a:gd name="T2" fmla="*/ 0 w 130"/>
                  <a:gd name="T3" fmla="*/ 6 h 224"/>
                  <a:gd name="T4" fmla="*/ 33 w 130"/>
                  <a:gd name="T5" fmla="*/ 74 h 224"/>
                  <a:gd name="T6" fmla="*/ 43 w 130"/>
                  <a:gd name="T7" fmla="*/ 69 h 224"/>
                  <a:gd name="T8" fmla="*/ 8 w 130"/>
                  <a:gd name="T9" fmla="*/ 2 h 224"/>
                  <a:gd name="T10" fmla="*/ 0 w 130"/>
                  <a:gd name="T11" fmla="*/ 4 h 224"/>
                  <a:gd name="T12" fmla="*/ 8 w 130"/>
                  <a:gd name="T13" fmla="*/ 2 h 224"/>
                  <a:gd name="T14" fmla="*/ 6 w 130"/>
                  <a:gd name="T15" fmla="*/ 0 h 224"/>
                  <a:gd name="T16" fmla="*/ 4 w 130"/>
                  <a:gd name="T17" fmla="*/ 0 h 224"/>
                  <a:gd name="T18" fmla="*/ 0 w 130"/>
                  <a:gd name="T19" fmla="*/ 4 h 224"/>
                  <a:gd name="T20" fmla="*/ 0 w 130"/>
                  <a:gd name="T21" fmla="*/ 6 h 224"/>
                  <a:gd name="T22" fmla="*/ 8 w 130"/>
                  <a:gd name="T23" fmla="*/ 4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25" y="13"/>
                    </a:moveTo>
                    <a:lnTo>
                      <a:pt x="0" y="19"/>
                    </a:lnTo>
                    <a:lnTo>
                      <a:pt x="99" y="224"/>
                    </a:lnTo>
                    <a:lnTo>
                      <a:pt x="130" y="210"/>
                    </a:lnTo>
                    <a:lnTo>
                      <a:pt x="25" y="6"/>
                    </a:lnTo>
                    <a:lnTo>
                      <a:pt x="0" y="13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4" name="Freeform 172"/>
              <p:cNvSpPr>
                <a:spLocks/>
              </p:cNvSpPr>
              <p:nvPr/>
            </p:nvSpPr>
            <p:spPr bwMode="auto">
              <a:xfrm>
                <a:off x="3537" y="2716"/>
                <a:ext cx="8" cy="384"/>
              </a:xfrm>
              <a:custGeom>
                <a:avLst/>
                <a:gdLst>
                  <a:gd name="T0" fmla="*/ 8 w 25"/>
                  <a:gd name="T1" fmla="*/ 378 h 1151"/>
                  <a:gd name="T2" fmla="*/ 8 w 25"/>
                  <a:gd name="T3" fmla="*/ 380 h 1151"/>
                  <a:gd name="T4" fmla="*/ 8 w 25"/>
                  <a:gd name="T5" fmla="*/ 0 h 1151"/>
                  <a:gd name="T6" fmla="*/ 0 w 25"/>
                  <a:gd name="T7" fmla="*/ 0 h 1151"/>
                  <a:gd name="T8" fmla="*/ 0 w 25"/>
                  <a:gd name="T9" fmla="*/ 380 h 1151"/>
                  <a:gd name="T10" fmla="*/ 0 w 25"/>
                  <a:gd name="T11" fmla="*/ 382 h 1151"/>
                  <a:gd name="T12" fmla="*/ 0 w 25"/>
                  <a:gd name="T13" fmla="*/ 380 h 1151"/>
                  <a:gd name="T14" fmla="*/ 2 w 25"/>
                  <a:gd name="T15" fmla="*/ 382 h 1151"/>
                  <a:gd name="T16" fmla="*/ 4 w 25"/>
                  <a:gd name="T17" fmla="*/ 384 h 1151"/>
                  <a:gd name="T18" fmla="*/ 8 w 25"/>
                  <a:gd name="T19" fmla="*/ 382 h 1151"/>
                  <a:gd name="T20" fmla="*/ 8 w 25"/>
                  <a:gd name="T21" fmla="*/ 380 h 1151"/>
                  <a:gd name="T22" fmla="*/ 8 w 25"/>
                  <a:gd name="T23" fmla="*/ 378 h 11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1"/>
                  <a:gd name="T38" fmla="*/ 25 w 25"/>
                  <a:gd name="T39" fmla="*/ 1151 h 11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1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5"/>
                    </a:lnTo>
                    <a:lnTo>
                      <a:pt x="0" y="1139"/>
                    </a:lnTo>
                    <a:lnTo>
                      <a:pt x="6" y="1145"/>
                    </a:lnTo>
                    <a:lnTo>
                      <a:pt x="12" y="1151"/>
                    </a:lnTo>
                    <a:lnTo>
                      <a:pt x="25" y="1145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5" name="Freeform 173"/>
              <p:cNvSpPr>
                <a:spLocks/>
              </p:cNvSpPr>
              <p:nvPr/>
            </p:nvSpPr>
            <p:spPr bwMode="auto">
              <a:xfrm>
                <a:off x="3537" y="3094"/>
                <a:ext cx="43" cy="74"/>
              </a:xfrm>
              <a:custGeom>
                <a:avLst/>
                <a:gdLst>
                  <a:gd name="T0" fmla="*/ 33 w 130"/>
                  <a:gd name="T1" fmla="*/ 70 h 223"/>
                  <a:gd name="T2" fmla="*/ 43 w 130"/>
                  <a:gd name="T3" fmla="*/ 68 h 223"/>
                  <a:gd name="T4" fmla="*/ 8 w 130"/>
                  <a:gd name="T5" fmla="*/ 0 h 223"/>
                  <a:gd name="T6" fmla="*/ 0 w 130"/>
                  <a:gd name="T7" fmla="*/ 4 h 223"/>
                  <a:gd name="T8" fmla="*/ 33 w 130"/>
                  <a:gd name="T9" fmla="*/ 72 h 223"/>
                  <a:gd name="T10" fmla="*/ 43 w 130"/>
                  <a:gd name="T11" fmla="*/ 70 h 223"/>
                  <a:gd name="T12" fmla="*/ 33 w 130"/>
                  <a:gd name="T13" fmla="*/ 72 h 223"/>
                  <a:gd name="T14" fmla="*/ 37 w 130"/>
                  <a:gd name="T15" fmla="*/ 74 h 223"/>
                  <a:gd name="T16" fmla="*/ 41 w 130"/>
                  <a:gd name="T17" fmla="*/ 74 h 223"/>
                  <a:gd name="T18" fmla="*/ 43 w 130"/>
                  <a:gd name="T19" fmla="*/ 70 h 223"/>
                  <a:gd name="T20" fmla="*/ 43 w 130"/>
                  <a:gd name="T21" fmla="*/ 68 h 223"/>
                  <a:gd name="T22" fmla="*/ 33 w 130"/>
                  <a:gd name="T23" fmla="*/ 70 h 22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3"/>
                  <a:gd name="T38" fmla="*/ 130 w 130"/>
                  <a:gd name="T39" fmla="*/ 223 h 22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3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99" y="217"/>
                    </a:lnTo>
                    <a:lnTo>
                      <a:pt x="130" y="211"/>
                    </a:lnTo>
                    <a:lnTo>
                      <a:pt x="99" y="217"/>
                    </a:lnTo>
                    <a:lnTo>
                      <a:pt x="112" y="223"/>
                    </a:lnTo>
                    <a:lnTo>
                      <a:pt x="124" y="223"/>
                    </a:lnTo>
                    <a:lnTo>
                      <a:pt x="130" y="211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6" name="Freeform 174"/>
              <p:cNvSpPr>
                <a:spLocks/>
              </p:cNvSpPr>
              <p:nvPr/>
            </p:nvSpPr>
            <p:spPr bwMode="auto">
              <a:xfrm>
                <a:off x="3570" y="2780"/>
                <a:ext cx="10" cy="384"/>
              </a:xfrm>
              <a:custGeom>
                <a:avLst/>
                <a:gdLst>
                  <a:gd name="T0" fmla="*/ 0 w 31"/>
                  <a:gd name="T1" fmla="*/ 7 h 1153"/>
                  <a:gd name="T2" fmla="*/ 0 w 31"/>
                  <a:gd name="T3" fmla="*/ 4 h 1153"/>
                  <a:gd name="T4" fmla="*/ 0 w 31"/>
                  <a:gd name="T5" fmla="*/ 384 h 1153"/>
                  <a:gd name="T6" fmla="*/ 10 w 31"/>
                  <a:gd name="T7" fmla="*/ 384 h 1153"/>
                  <a:gd name="T8" fmla="*/ 10 w 31"/>
                  <a:gd name="T9" fmla="*/ 4 h 1153"/>
                  <a:gd name="T10" fmla="*/ 10 w 31"/>
                  <a:gd name="T11" fmla="*/ 2 h 1153"/>
                  <a:gd name="T12" fmla="*/ 10 w 31"/>
                  <a:gd name="T13" fmla="*/ 4 h 1153"/>
                  <a:gd name="T14" fmla="*/ 8 w 31"/>
                  <a:gd name="T15" fmla="*/ 2 h 1153"/>
                  <a:gd name="T16" fmla="*/ 6 w 31"/>
                  <a:gd name="T17" fmla="*/ 0 h 1153"/>
                  <a:gd name="T18" fmla="*/ 2 w 31"/>
                  <a:gd name="T19" fmla="*/ 2 h 1153"/>
                  <a:gd name="T20" fmla="*/ 0 w 31"/>
                  <a:gd name="T21" fmla="*/ 4 h 1153"/>
                  <a:gd name="T22" fmla="*/ 0 w 31"/>
                  <a:gd name="T23" fmla="*/ 7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3"/>
                  <a:gd name="T38" fmla="*/ 31 w 31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3">
                    <a:moveTo>
                      <a:pt x="0" y="20"/>
                    </a:moveTo>
                    <a:lnTo>
                      <a:pt x="0" y="12"/>
                    </a:lnTo>
                    <a:lnTo>
                      <a:pt x="0" y="1153"/>
                    </a:lnTo>
                    <a:lnTo>
                      <a:pt x="31" y="1153"/>
                    </a:lnTo>
                    <a:lnTo>
                      <a:pt x="31" y="12"/>
                    </a:lnTo>
                    <a:lnTo>
                      <a:pt x="31" y="6"/>
                    </a:lnTo>
                    <a:lnTo>
                      <a:pt x="31" y="12"/>
                    </a:lnTo>
                    <a:lnTo>
                      <a:pt x="25" y="6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7" name="Freeform 175"/>
              <p:cNvSpPr>
                <a:spLocks/>
              </p:cNvSpPr>
              <p:nvPr/>
            </p:nvSpPr>
            <p:spPr bwMode="auto">
              <a:xfrm>
                <a:off x="3674" y="2720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5 w 25"/>
                  <a:gd name="T3" fmla="*/ 0 h 12"/>
                  <a:gd name="T4" fmla="*/ 4 w 25"/>
                  <a:gd name="T5" fmla="*/ 0 h 12"/>
                  <a:gd name="T6" fmla="*/ 0 w 25"/>
                  <a:gd name="T7" fmla="*/ 0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8" name="Freeform 176"/>
              <p:cNvSpPr>
                <a:spLocks/>
              </p:cNvSpPr>
              <p:nvPr/>
            </p:nvSpPr>
            <p:spPr bwMode="auto">
              <a:xfrm>
                <a:off x="3674" y="2724"/>
                <a:ext cx="8" cy="52"/>
              </a:xfrm>
              <a:custGeom>
                <a:avLst/>
                <a:gdLst>
                  <a:gd name="T0" fmla="*/ 4 w 25"/>
                  <a:gd name="T1" fmla="*/ 52 h 156"/>
                  <a:gd name="T2" fmla="*/ 8 w 25"/>
                  <a:gd name="T3" fmla="*/ 52 h 156"/>
                  <a:gd name="T4" fmla="*/ 8 w 25"/>
                  <a:gd name="T5" fmla="*/ 0 h 156"/>
                  <a:gd name="T6" fmla="*/ 0 w 25"/>
                  <a:gd name="T7" fmla="*/ 0 h 156"/>
                  <a:gd name="T8" fmla="*/ 0 w 25"/>
                  <a:gd name="T9" fmla="*/ 52 h 156"/>
                  <a:gd name="T10" fmla="*/ 4 w 25"/>
                  <a:gd name="T11" fmla="*/ 52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6"/>
                  <a:gd name="T20" fmla="*/ 25 w 25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6">
                    <a:moveTo>
                      <a:pt x="11" y="156"/>
                    </a:moveTo>
                    <a:lnTo>
                      <a:pt x="25" y="15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6"/>
                    </a:lnTo>
                    <a:lnTo>
                      <a:pt x="11" y="1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9" name="Freeform 177"/>
              <p:cNvSpPr>
                <a:spLocks/>
              </p:cNvSpPr>
              <p:nvPr/>
            </p:nvSpPr>
            <p:spPr bwMode="auto">
              <a:xfrm>
                <a:off x="3674" y="2776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4 h 11"/>
                  <a:gd name="T4" fmla="*/ 4 w 25"/>
                  <a:gd name="T5" fmla="*/ 4 h 11"/>
                  <a:gd name="T6" fmla="*/ 5 w 25"/>
                  <a:gd name="T7" fmla="*/ 4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7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0" name="Freeform 178"/>
              <p:cNvSpPr>
                <a:spLocks/>
              </p:cNvSpPr>
              <p:nvPr/>
            </p:nvSpPr>
            <p:spPr bwMode="auto">
              <a:xfrm>
                <a:off x="2802" y="1421"/>
                <a:ext cx="16" cy="232"/>
              </a:xfrm>
              <a:custGeom>
                <a:avLst/>
                <a:gdLst>
                  <a:gd name="T0" fmla="*/ 0 w 49"/>
                  <a:gd name="T1" fmla="*/ 232 h 694"/>
                  <a:gd name="T2" fmla="*/ 0 w 49"/>
                  <a:gd name="T3" fmla="*/ 10 h 694"/>
                  <a:gd name="T4" fmla="*/ 16 w 49"/>
                  <a:gd name="T5" fmla="*/ 0 h 694"/>
                  <a:gd name="T6" fmla="*/ 16 w 49"/>
                  <a:gd name="T7" fmla="*/ 220 h 694"/>
                  <a:gd name="T8" fmla="*/ 0 w 49"/>
                  <a:gd name="T9" fmla="*/ 232 h 6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"/>
                  <a:gd name="T16" fmla="*/ 0 h 694"/>
                  <a:gd name="T17" fmla="*/ 49 w 49"/>
                  <a:gd name="T18" fmla="*/ 694 h 6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" h="694">
                    <a:moveTo>
                      <a:pt x="0" y="694"/>
                    </a:moveTo>
                    <a:lnTo>
                      <a:pt x="0" y="31"/>
                    </a:lnTo>
                    <a:lnTo>
                      <a:pt x="49" y="0"/>
                    </a:lnTo>
                    <a:lnTo>
                      <a:pt x="49" y="657"/>
                    </a:lnTo>
                    <a:lnTo>
                      <a:pt x="0" y="694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1" name="Freeform 179"/>
              <p:cNvSpPr>
                <a:spLocks/>
              </p:cNvSpPr>
              <p:nvPr/>
            </p:nvSpPr>
            <p:spPr bwMode="auto">
              <a:xfrm>
                <a:off x="2591" y="1347"/>
                <a:ext cx="227" cy="85"/>
              </a:xfrm>
              <a:custGeom>
                <a:avLst/>
                <a:gdLst>
                  <a:gd name="T0" fmla="*/ 211 w 682"/>
                  <a:gd name="T1" fmla="*/ 85 h 254"/>
                  <a:gd name="T2" fmla="*/ 0 w 682"/>
                  <a:gd name="T3" fmla="*/ 12 h 254"/>
                  <a:gd name="T4" fmla="*/ 17 w 682"/>
                  <a:gd name="T5" fmla="*/ 0 h 254"/>
                  <a:gd name="T6" fmla="*/ 227 w 682"/>
                  <a:gd name="T7" fmla="*/ 75 h 254"/>
                  <a:gd name="T8" fmla="*/ 211 w 682"/>
                  <a:gd name="T9" fmla="*/ 85 h 2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2"/>
                  <a:gd name="T16" fmla="*/ 0 h 254"/>
                  <a:gd name="T17" fmla="*/ 682 w 682"/>
                  <a:gd name="T18" fmla="*/ 254 h 2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2" h="254">
                    <a:moveTo>
                      <a:pt x="633" y="254"/>
                    </a:moveTo>
                    <a:lnTo>
                      <a:pt x="0" y="37"/>
                    </a:lnTo>
                    <a:lnTo>
                      <a:pt x="50" y="0"/>
                    </a:lnTo>
                    <a:lnTo>
                      <a:pt x="682" y="223"/>
                    </a:lnTo>
                    <a:lnTo>
                      <a:pt x="633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2" name="Freeform 180"/>
              <p:cNvSpPr>
                <a:spLocks/>
              </p:cNvSpPr>
              <p:nvPr/>
            </p:nvSpPr>
            <p:spPr bwMode="auto">
              <a:xfrm>
                <a:off x="2593" y="1357"/>
                <a:ext cx="27" cy="37"/>
              </a:xfrm>
              <a:custGeom>
                <a:avLst/>
                <a:gdLst>
                  <a:gd name="T0" fmla="*/ 0 w 80"/>
                  <a:gd name="T1" fmla="*/ 37 h 111"/>
                  <a:gd name="T2" fmla="*/ 0 w 80"/>
                  <a:gd name="T3" fmla="*/ 0 h 111"/>
                  <a:gd name="T4" fmla="*/ 27 w 80"/>
                  <a:gd name="T5" fmla="*/ 10 h 111"/>
                  <a:gd name="T6" fmla="*/ 0 w 80"/>
                  <a:gd name="T7" fmla="*/ 37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0"/>
                  <a:gd name="T13" fmla="*/ 0 h 111"/>
                  <a:gd name="T14" fmla="*/ 80 w 80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0" h="111">
                    <a:moveTo>
                      <a:pt x="0" y="111"/>
                    </a:moveTo>
                    <a:lnTo>
                      <a:pt x="0" y="0"/>
                    </a:lnTo>
                    <a:lnTo>
                      <a:pt x="80" y="3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3" name="Freeform 181"/>
              <p:cNvSpPr>
                <a:spLocks/>
              </p:cNvSpPr>
              <p:nvPr/>
            </p:nvSpPr>
            <p:spPr bwMode="auto">
              <a:xfrm>
                <a:off x="2593" y="1359"/>
                <a:ext cx="47" cy="62"/>
              </a:xfrm>
              <a:custGeom>
                <a:avLst/>
                <a:gdLst>
                  <a:gd name="T0" fmla="*/ 0 w 141"/>
                  <a:gd name="T1" fmla="*/ 8 h 186"/>
                  <a:gd name="T2" fmla="*/ 0 w 141"/>
                  <a:gd name="T3" fmla="*/ 62 h 186"/>
                  <a:gd name="T4" fmla="*/ 47 w 141"/>
                  <a:gd name="T5" fmla="*/ 15 h 186"/>
                  <a:gd name="T6" fmla="*/ 6 w 141"/>
                  <a:gd name="T7" fmla="*/ 0 h 186"/>
                  <a:gd name="T8" fmla="*/ 0 w 141"/>
                  <a:gd name="T9" fmla="*/ 8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186"/>
                  <a:gd name="T17" fmla="*/ 141 w 141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186">
                    <a:moveTo>
                      <a:pt x="0" y="25"/>
                    </a:moveTo>
                    <a:lnTo>
                      <a:pt x="0" y="186"/>
                    </a:lnTo>
                    <a:lnTo>
                      <a:pt x="141" y="44"/>
                    </a:lnTo>
                    <a:lnTo>
                      <a:pt x="18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4" name="Freeform 182"/>
              <p:cNvSpPr>
                <a:spLocks/>
              </p:cNvSpPr>
              <p:nvPr/>
            </p:nvSpPr>
            <p:spPr bwMode="auto">
              <a:xfrm>
                <a:off x="2593" y="1368"/>
                <a:ext cx="66" cy="80"/>
              </a:xfrm>
              <a:custGeom>
                <a:avLst/>
                <a:gdLst>
                  <a:gd name="T0" fmla="*/ 0 w 197"/>
                  <a:gd name="T1" fmla="*/ 27 h 241"/>
                  <a:gd name="T2" fmla="*/ 0 w 197"/>
                  <a:gd name="T3" fmla="*/ 80 h 241"/>
                  <a:gd name="T4" fmla="*/ 66 w 197"/>
                  <a:gd name="T5" fmla="*/ 15 h 241"/>
                  <a:gd name="T6" fmla="*/ 27 w 197"/>
                  <a:gd name="T7" fmla="*/ 0 h 241"/>
                  <a:gd name="T8" fmla="*/ 0 w 197"/>
                  <a:gd name="T9" fmla="*/ 27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7"/>
                  <a:gd name="T16" fmla="*/ 0 h 241"/>
                  <a:gd name="T17" fmla="*/ 197 w 197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7" h="241">
                    <a:moveTo>
                      <a:pt x="0" y="80"/>
                    </a:moveTo>
                    <a:lnTo>
                      <a:pt x="0" y="241"/>
                    </a:lnTo>
                    <a:lnTo>
                      <a:pt x="197" y="44"/>
                    </a:lnTo>
                    <a:lnTo>
                      <a:pt x="8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5" name="Freeform 183"/>
              <p:cNvSpPr>
                <a:spLocks/>
              </p:cNvSpPr>
              <p:nvPr/>
            </p:nvSpPr>
            <p:spPr bwMode="auto">
              <a:xfrm>
                <a:off x="2593" y="1374"/>
                <a:ext cx="86" cy="101"/>
              </a:xfrm>
              <a:custGeom>
                <a:avLst/>
                <a:gdLst>
                  <a:gd name="T0" fmla="*/ 0 w 259"/>
                  <a:gd name="T1" fmla="*/ 47 h 303"/>
                  <a:gd name="T2" fmla="*/ 0 w 259"/>
                  <a:gd name="T3" fmla="*/ 101 h 303"/>
                  <a:gd name="T4" fmla="*/ 86 w 259"/>
                  <a:gd name="T5" fmla="*/ 14 h 303"/>
                  <a:gd name="T6" fmla="*/ 47 w 259"/>
                  <a:gd name="T7" fmla="*/ 0 h 303"/>
                  <a:gd name="T8" fmla="*/ 0 w 259"/>
                  <a:gd name="T9" fmla="*/ 47 h 3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9"/>
                  <a:gd name="T16" fmla="*/ 0 h 303"/>
                  <a:gd name="T17" fmla="*/ 259 w 259"/>
                  <a:gd name="T18" fmla="*/ 303 h 3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9" h="303">
                    <a:moveTo>
                      <a:pt x="0" y="142"/>
                    </a:moveTo>
                    <a:lnTo>
                      <a:pt x="0" y="303"/>
                    </a:lnTo>
                    <a:lnTo>
                      <a:pt x="259" y="42"/>
                    </a:lnTo>
                    <a:lnTo>
                      <a:pt x="141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6" name="Freeform 184"/>
              <p:cNvSpPr>
                <a:spLocks/>
              </p:cNvSpPr>
              <p:nvPr/>
            </p:nvSpPr>
            <p:spPr bwMode="auto">
              <a:xfrm>
                <a:off x="2593" y="1382"/>
                <a:ext cx="105" cy="120"/>
              </a:xfrm>
              <a:custGeom>
                <a:avLst/>
                <a:gdLst>
                  <a:gd name="T0" fmla="*/ 0 w 315"/>
                  <a:gd name="T1" fmla="*/ 66 h 359"/>
                  <a:gd name="T2" fmla="*/ 0 w 315"/>
                  <a:gd name="T3" fmla="*/ 120 h 359"/>
                  <a:gd name="T4" fmla="*/ 105 w 315"/>
                  <a:gd name="T5" fmla="*/ 12 h 359"/>
                  <a:gd name="T6" fmla="*/ 66 w 315"/>
                  <a:gd name="T7" fmla="*/ 0 h 359"/>
                  <a:gd name="T8" fmla="*/ 0 w 315"/>
                  <a:gd name="T9" fmla="*/ 66 h 3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359"/>
                  <a:gd name="T17" fmla="*/ 315 w 315"/>
                  <a:gd name="T18" fmla="*/ 359 h 3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359">
                    <a:moveTo>
                      <a:pt x="0" y="197"/>
                    </a:moveTo>
                    <a:lnTo>
                      <a:pt x="0" y="359"/>
                    </a:lnTo>
                    <a:lnTo>
                      <a:pt x="315" y="36"/>
                    </a:lnTo>
                    <a:lnTo>
                      <a:pt x="197" y="0"/>
                    </a:lnTo>
                    <a:lnTo>
                      <a:pt x="0" y="197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7" name="Freeform 185"/>
              <p:cNvSpPr>
                <a:spLocks/>
              </p:cNvSpPr>
              <p:nvPr/>
            </p:nvSpPr>
            <p:spPr bwMode="auto">
              <a:xfrm>
                <a:off x="2593" y="1388"/>
                <a:ext cx="124" cy="138"/>
              </a:xfrm>
              <a:custGeom>
                <a:avLst/>
                <a:gdLst>
                  <a:gd name="T0" fmla="*/ 0 w 371"/>
                  <a:gd name="T1" fmla="*/ 87 h 415"/>
                  <a:gd name="T2" fmla="*/ 0 w 371"/>
                  <a:gd name="T3" fmla="*/ 138 h 415"/>
                  <a:gd name="T4" fmla="*/ 124 w 371"/>
                  <a:gd name="T5" fmla="*/ 13 h 415"/>
                  <a:gd name="T6" fmla="*/ 87 w 371"/>
                  <a:gd name="T7" fmla="*/ 0 h 415"/>
                  <a:gd name="T8" fmla="*/ 0 w 371"/>
                  <a:gd name="T9" fmla="*/ 87 h 4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1"/>
                  <a:gd name="T16" fmla="*/ 0 h 415"/>
                  <a:gd name="T17" fmla="*/ 371 w 371"/>
                  <a:gd name="T18" fmla="*/ 415 h 4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1" h="415">
                    <a:moveTo>
                      <a:pt x="0" y="261"/>
                    </a:moveTo>
                    <a:lnTo>
                      <a:pt x="0" y="415"/>
                    </a:lnTo>
                    <a:lnTo>
                      <a:pt x="371" y="39"/>
                    </a:lnTo>
                    <a:lnTo>
                      <a:pt x="259" y="0"/>
                    </a:lnTo>
                    <a:lnTo>
                      <a:pt x="0" y="261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8" name="Freeform 186"/>
              <p:cNvSpPr>
                <a:spLocks/>
              </p:cNvSpPr>
              <p:nvPr/>
            </p:nvSpPr>
            <p:spPr bwMode="auto">
              <a:xfrm>
                <a:off x="2593" y="1394"/>
                <a:ext cx="144" cy="159"/>
              </a:xfrm>
              <a:custGeom>
                <a:avLst/>
                <a:gdLst>
                  <a:gd name="T0" fmla="*/ 0 w 433"/>
                  <a:gd name="T1" fmla="*/ 108 h 477"/>
                  <a:gd name="T2" fmla="*/ 0 w 433"/>
                  <a:gd name="T3" fmla="*/ 159 h 477"/>
                  <a:gd name="T4" fmla="*/ 144 w 433"/>
                  <a:gd name="T5" fmla="*/ 14 h 477"/>
                  <a:gd name="T6" fmla="*/ 105 w 433"/>
                  <a:gd name="T7" fmla="*/ 0 h 477"/>
                  <a:gd name="T8" fmla="*/ 0 w 433"/>
                  <a:gd name="T9" fmla="*/ 108 h 4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"/>
                  <a:gd name="T16" fmla="*/ 0 h 477"/>
                  <a:gd name="T17" fmla="*/ 433 w 433"/>
                  <a:gd name="T18" fmla="*/ 477 h 4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" h="477">
                    <a:moveTo>
                      <a:pt x="0" y="323"/>
                    </a:moveTo>
                    <a:lnTo>
                      <a:pt x="0" y="477"/>
                    </a:lnTo>
                    <a:lnTo>
                      <a:pt x="433" y="43"/>
                    </a:lnTo>
                    <a:lnTo>
                      <a:pt x="315" y="0"/>
                    </a:lnTo>
                    <a:lnTo>
                      <a:pt x="0" y="323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9" name="Freeform 187"/>
              <p:cNvSpPr>
                <a:spLocks/>
              </p:cNvSpPr>
              <p:nvPr/>
            </p:nvSpPr>
            <p:spPr bwMode="auto">
              <a:xfrm>
                <a:off x="2593" y="1401"/>
                <a:ext cx="165" cy="177"/>
              </a:xfrm>
              <a:custGeom>
                <a:avLst/>
                <a:gdLst>
                  <a:gd name="T0" fmla="*/ 0 w 495"/>
                  <a:gd name="T1" fmla="*/ 125 h 532"/>
                  <a:gd name="T2" fmla="*/ 0 w 495"/>
                  <a:gd name="T3" fmla="*/ 177 h 532"/>
                  <a:gd name="T4" fmla="*/ 2 w 495"/>
                  <a:gd name="T5" fmla="*/ 177 h 532"/>
                  <a:gd name="T6" fmla="*/ 165 w 495"/>
                  <a:gd name="T7" fmla="*/ 14 h 532"/>
                  <a:gd name="T8" fmla="*/ 124 w 495"/>
                  <a:gd name="T9" fmla="*/ 0 h 532"/>
                  <a:gd name="T10" fmla="*/ 0 w 495"/>
                  <a:gd name="T11" fmla="*/ 125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5"/>
                  <a:gd name="T19" fmla="*/ 0 h 532"/>
                  <a:gd name="T20" fmla="*/ 495 w 495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5" h="532">
                    <a:moveTo>
                      <a:pt x="0" y="376"/>
                    </a:moveTo>
                    <a:lnTo>
                      <a:pt x="0" y="532"/>
                    </a:lnTo>
                    <a:lnTo>
                      <a:pt x="6" y="532"/>
                    </a:lnTo>
                    <a:lnTo>
                      <a:pt x="495" y="42"/>
                    </a:lnTo>
                    <a:lnTo>
                      <a:pt x="371" y="0"/>
                    </a:lnTo>
                    <a:lnTo>
                      <a:pt x="0" y="376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0" name="Freeform 188"/>
              <p:cNvSpPr>
                <a:spLocks/>
              </p:cNvSpPr>
              <p:nvPr/>
            </p:nvSpPr>
            <p:spPr bwMode="auto">
              <a:xfrm>
                <a:off x="2593" y="1409"/>
                <a:ext cx="186" cy="177"/>
              </a:xfrm>
              <a:custGeom>
                <a:avLst/>
                <a:gdLst>
                  <a:gd name="T0" fmla="*/ 0 w 557"/>
                  <a:gd name="T1" fmla="*/ 144 h 533"/>
                  <a:gd name="T2" fmla="*/ 0 w 557"/>
                  <a:gd name="T3" fmla="*/ 169 h 533"/>
                  <a:gd name="T4" fmla="*/ 23 w 557"/>
                  <a:gd name="T5" fmla="*/ 177 h 533"/>
                  <a:gd name="T6" fmla="*/ 186 w 557"/>
                  <a:gd name="T7" fmla="*/ 13 h 533"/>
                  <a:gd name="T8" fmla="*/ 145 w 557"/>
                  <a:gd name="T9" fmla="*/ 0 h 533"/>
                  <a:gd name="T10" fmla="*/ 0 w 557"/>
                  <a:gd name="T11" fmla="*/ 144 h 5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7"/>
                  <a:gd name="T19" fmla="*/ 0 h 533"/>
                  <a:gd name="T20" fmla="*/ 557 w 557"/>
                  <a:gd name="T21" fmla="*/ 533 h 5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7" h="533">
                    <a:moveTo>
                      <a:pt x="0" y="434"/>
                    </a:moveTo>
                    <a:lnTo>
                      <a:pt x="0" y="509"/>
                    </a:lnTo>
                    <a:lnTo>
                      <a:pt x="68" y="533"/>
                    </a:lnTo>
                    <a:lnTo>
                      <a:pt x="557" y="38"/>
                    </a:lnTo>
                    <a:lnTo>
                      <a:pt x="433" y="0"/>
                    </a:lnTo>
                    <a:lnTo>
                      <a:pt x="0" y="434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1" name="Freeform 189"/>
              <p:cNvSpPr>
                <a:spLocks/>
              </p:cNvSpPr>
              <p:nvPr/>
            </p:nvSpPr>
            <p:spPr bwMode="auto">
              <a:xfrm>
                <a:off x="2595" y="1415"/>
                <a:ext cx="202" cy="178"/>
              </a:xfrm>
              <a:custGeom>
                <a:avLst/>
                <a:gdLst>
                  <a:gd name="T0" fmla="*/ 202 w 607"/>
                  <a:gd name="T1" fmla="*/ 15 h 533"/>
                  <a:gd name="T2" fmla="*/ 163 w 607"/>
                  <a:gd name="T3" fmla="*/ 0 h 533"/>
                  <a:gd name="T4" fmla="*/ 0 w 607"/>
                  <a:gd name="T5" fmla="*/ 164 h 533"/>
                  <a:gd name="T6" fmla="*/ 39 w 607"/>
                  <a:gd name="T7" fmla="*/ 178 h 533"/>
                  <a:gd name="T8" fmla="*/ 202 w 607"/>
                  <a:gd name="T9" fmla="*/ 15 h 53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7"/>
                  <a:gd name="T16" fmla="*/ 0 h 533"/>
                  <a:gd name="T17" fmla="*/ 607 w 607"/>
                  <a:gd name="T18" fmla="*/ 533 h 53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7" h="533">
                    <a:moveTo>
                      <a:pt x="607" y="44"/>
                    </a:moveTo>
                    <a:lnTo>
                      <a:pt x="489" y="0"/>
                    </a:lnTo>
                    <a:lnTo>
                      <a:pt x="0" y="490"/>
                    </a:lnTo>
                    <a:lnTo>
                      <a:pt x="118" y="533"/>
                    </a:lnTo>
                    <a:lnTo>
                      <a:pt x="607" y="44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2" name="Freeform 190"/>
              <p:cNvSpPr>
                <a:spLocks/>
              </p:cNvSpPr>
              <p:nvPr/>
            </p:nvSpPr>
            <p:spPr bwMode="auto">
              <a:xfrm>
                <a:off x="2616" y="1421"/>
                <a:ext cx="186" cy="178"/>
              </a:xfrm>
              <a:custGeom>
                <a:avLst/>
                <a:gdLst>
                  <a:gd name="T0" fmla="*/ 163 w 558"/>
                  <a:gd name="T1" fmla="*/ 0 h 533"/>
                  <a:gd name="T2" fmla="*/ 186 w 558"/>
                  <a:gd name="T3" fmla="*/ 10 h 533"/>
                  <a:gd name="T4" fmla="*/ 186 w 558"/>
                  <a:gd name="T5" fmla="*/ 31 h 533"/>
                  <a:gd name="T6" fmla="*/ 37 w 558"/>
                  <a:gd name="T7" fmla="*/ 178 h 533"/>
                  <a:gd name="T8" fmla="*/ 0 w 558"/>
                  <a:gd name="T9" fmla="*/ 165 h 533"/>
                  <a:gd name="T10" fmla="*/ 163 w 558"/>
                  <a:gd name="T11" fmla="*/ 0 h 5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533"/>
                  <a:gd name="T20" fmla="*/ 558 w 558"/>
                  <a:gd name="T21" fmla="*/ 533 h 5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533">
                    <a:moveTo>
                      <a:pt x="489" y="0"/>
                    </a:moveTo>
                    <a:lnTo>
                      <a:pt x="558" y="31"/>
                    </a:lnTo>
                    <a:lnTo>
                      <a:pt x="558" y="93"/>
                    </a:lnTo>
                    <a:lnTo>
                      <a:pt x="112" y="533"/>
                    </a:lnTo>
                    <a:lnTo>
                      <a:pt x="0" y="495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3" name="Freeform 191"/>
              <p:cNvSpPr>
                <a:spLocks/>
              </p:cNvSpPr>
              <p:nvPr/>
            </p:nvSpPr>
            <p:spPr bwMode="auto">
              <a:xfrm>
                <a:off x="2634" y="1430"/>
                <a:ext cx="168" cy="177"/>
              </a:xfrm>
              <a:custGeom>
                <a:avLst/>
                <a:gdLst>
                  <a:gd name="T0" fmla="*/ 164 w 502"/>
                  <a:gd name="T1" fmla="*/ 0 h 532"/>
                  <a:gd name="T2" fmla="*/ 168 w 502"/>
                  <a:gd name="T3" fmla="*/ 2 h 532"/>
                  <a:gd name="T4" fmla="*/ 168 w 502"/>
                  <a:gd name="T5" fmla="*/ 50 h 532"/>
                  <a:gd name="T6" fmla="*/ 39 w 502"/>
                  <a:gd name="T7" fmla="*/ 177 h 532"/>
                  <a:gd name="T8" fmla="*/ 0 w 502"/>
                  <a:gd name="T9" fmla="*/ 163 h 532"/>
                  <a:gd name="T10" fmla="*/ 164 w 502"/>
                  <a:gd name="T11" fmla="*/ 0 h 5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2"/>
                  <a:gd name="T19" fmla="*/ 0 h 532"/>
                  <a:gd name="T20" fmla="*/ 502 w 502"/>
                  <a:gd name="T21" fmla="*/ 532 h 53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2" h="532">
                    <a:moveTo>
                      <a:pt x="489" y="0"/>
                    </a:moveTo>
                    <a:lnTo>
                      <a:pt x="502" y="6"/>
                    </a:lnTo>
                    <a:lnTo>
                      <a:pt x="502" y="149"/>
                    </a:lnTo>
                    <a:lnTo>
                      <a:pt x="118" y="532"/>
                    </a:lnTo>
                    <a:lnTo>
                      <a:pt x="0" y="489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4" name="Freeform 192"/>
              <p:cNvSpPr>
                <a:spLocks/>
              </p:cNvSpPr>
              <p:nvPr/>
            </p:nvSpPr>
            <p:spPr bwMode="auto">
              <a:xfrm>
                <a:off x="2653" y="1452"/>
                <a:ext cx="149" cy="161"/>
              </a:xfrm>
              <a:custGeom>
                <a:avLst/>
                <a:gdLst>
                  <a:gd name="T0" fmla="*/ 149 w 446"/>
                  <a:gd name="T1" fmla="*/ 52 h 483"/>
                  <a:gd name="T2" fmla="*/ 149 w 446"/>
                  <a:gd name="T3" fmla="*/ 0 h 483"/>
                  <a:gd name="T4" fmla="*/ 0 w 446"/>
                  <a:gd name="T5" fmla="*/ 147 h 483"/>
                  <a:gd name="T6" fmla="*/ 41 w 446"/>
                  <a:gd name="T7" fmla="*/ 161 h 483"/>
                  <a:gd name="T8" fmla="*/ 149 w 446"/>
                  <a:gd name="T9" fmla="*/ 52 h 48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6"/>
                  <a:gd name="T16" fmla="*/ 0 h 483"/>
                  <a:gd name="T17" fmla="*/ 446 w 446"/>
                  <a:gd name="T18" fmla="*/ 483 h 48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6" h="483">
                    <a:moveTo>
                      <a:pt x="446" y="155"/>
                    </a:moveTo>
                    <a:lnTo>
                      <a:pt x="446" y="0"/>
                    </a:lnTo>
                    <a:lnTo>
                      <a:pt x="0" y="440"/>
                    </a:lnTo>
                    <a:lnTo>
                      <a:pt x="123" y="483"/>
                    </a:lnTo>
                    <a:lnTo>
                      <a:pt x="446" y="15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5" name="Freeform 193"/>
              <p:cNvSpPr>
                <a:spLocks/>
              </p:cNvSpPr>
              <p:nvPr/>
            </p:nvSpPr>
            <p:spPr bwMode="auto">
              <a:xfrm>
                <a:off x="2674" y="1479"/>
                <a:ext cx="128" cy="141"/>
              </a:xfrm>
              <a:custGeom>
                <a:avLst/>
                <a:gdLst>
                  <a:gd name="T0" fmla="*/ 128 w 384"/>
                  <a:gd name="T1" fmla="*/ 52 h 421"/>
                  <a:gd name="T2" fmla="*/ 128 w 384"/>
                  <a:gd name="T3" fmla="*/ 0 h 421"/>
                  <a:gd name="T4" fmla="*/ 0 w 384"/>
                  <a:gd name="T5" fmla="*/ 128 h 421"/>
                  <a:gd name="T6" fmla="*/ 39 w 384"/>
                  <a:gd name="T7" fmla="*/ 141 h 421"/>
                  <a:gd name="T8" fmla="*/ 128 w 384"/>
                  <a:gd name="T9" fmla="*/ 52 h 4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84"/>
                  <a:gd name="T16" fmla="*/ 0 h 421"/>
                  <a:gd name="T17" fmla="*/ 384 w 384"/>
                  <a:gd name="T18" fmla="*/ 421 h 4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84" h="421">
                    <a:moveTo>
                      <a:pt x="384" y="155"/>
                    </a:moveTo>
                    <a:lnTo>
                      <a:pt x="384" y="0"/>
                    </a:lnTo>
                    <a:lnTo>
                      <a:pt x="0" y="383"/>
                    </a:lnTo>
                    <a:lnTo>
                      <a:pt x="117" y="421"/>
                    </a:lnTo>
                    <a:lnTo>
                      <a:pt x="384" y="155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6" name="Freeform 194"/>
              <p:cNvSpPr>
                <a:spLocks/>
              </p:cNvSpPr>
              <p:nvPr/>
            </p:nvSpPr>
            <p:spPr bwMode="auto">
              <a:xfrm>
                <a:off x="2694" y="1504"/>
                <a:ext cx="108" cy="122"/>
              </a:xfrm>
              <a:custGeom>
                <a:avLst/>
                <a:gdLst>
                  <a:gd name="T0" fmla="*/ 108 w 323"/>
                  <a:gd name="T1" fmla="*/ 53 h 365"/>
                  <a:gd name="T2" fmla="*/ 108 w 323"/>
                  <a:gd name="T3" fmla="*/ 0 h 365"/>
                  <a:gd name="T4" fmla="*/ 0 w 323"/>
                  <a:gd name="T5" fmla="*/ 110 h 365"/>
                  <a:gd name="T6" fmla="*/ 39 w 323"/>
                  <a:gd name="T7" fmla="*/ 122 h 365"/>
                  <a:gd name="T8" fmla="*/ 108 w 323"/>
                  <a:gd name="T9" fmla="*/ 53 h 3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3"/>
                  <a:gd name="T16" fmla="*/ 0 h 365"/>
                  <a:gd name="T17" fmla="*/ 323 w 323"/>
                  <a:gd name="T18" fmla="*/ 365 h 3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3" h="365">
                    <a:moveTo>
                      <a:pt x="323" y="160"/>
                    </a:moveTo>
                    <a:lnTo>
                      <a:pt x="323" y="0"/>
                    </a:lnTo>
                    <a:lnTo>
                      <a:pt x="0" y="328"/>
                    </a:lnTo>
                    <a:lnTo>
                      <a:pt x="118" y="365"/>
                    </a:lnTo>
                    <a:lnTo>
                      <a:pt x="323" y="16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7" name="Freeform 195"/>
              <p:cNvSpPr>
                <a:spLocks/>
              </p:cNvSpPr>
              <p:nvPr/>
            </p:nvSpPr>
            <p:spPr bwMode="auto">
              <a:xfrm>
                <a:off x="2713" y="1531"/>
                <a:ext cx="89" cy="103"/>
              </a:xfrm>
              <a:custGeom>
                <a:avLst/>
                <a:gdLst>
                  <a:gd name="T0" fmla="*/ 89 w 267"/>
                  <a:gd name="T1" fmla="*/ 53 h 309"/>
                  <a:gd name="T2" fmla="*/ 89 w 267"/>
                  <a:gd name="T3" fmla="*/ 0 h 309"/>
                  <a:gd name="T4" fmla="*/ 0 w 267"/>
                  <a:gd name="T5" fmla="*/ 89 h 309"/>
                  <a:gd name="T6" fmla="*/ 39 w 267"/>
                  <a:gd name="T7" fmla="*/ 103 h 309"/>
                  <a:gd name="T8" fmla="*/ 89 w 267"/>
                  <a:gd name="T9" fmla="*/ 5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7"/>
                  <a:gd name="T16" fmla="*/ 0 h 309"/>
                  <a:gd name="T17" fmla="*/ 267 w 267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7" h="309">
                    <a:moveTo>
                      <a:pt x="267" y="160"/>
                    </a:moveTo>
                    <a:lnTo>
                      <a:pt x="267" y="0"/>
                    </a:lnTo>
                    <a:lnTo>
                      <a:pt x="0" y="266"/>
                    </a:lnTo>
                    <a:lnTo>
                      <a:pt x="118" y="309"/>
                    </a:lnTo>
                    <a:lnTo>
                      <a:pt x="267" y="160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8" name="Freeform 196"/>
              <p:cNvSpPr>
                <a:spLocks/>
              </p:cNvSpPr>
              <p:nvPr/>
            </p:nvSpPr>
            <p:spPr bwMode="auto">
              <a:xfrm>
                <a:off x="2733" y="1557"/>
                <a:ext cx="69" cy="83"/>
              </a:xfrm>
              <a:custGeom>
                <a:avLst/>
                <a:gdLst>
                  <a:gd name="T0" fmla="*/ 69 w 205"/>
                  <a:gd name="T1" fmla="*/ 54 h 249"/>
                  <a:gd name="T2" fmla="*/ 69 w 205"/>
                  <a:gd name="T3" fmla="*/ 0 h 249"/>
                  <a:gd name="T4" fmla="*/ 0 w 205"/>
                  <a:gd name="T5" fmla="*/ 68 h 249"/>
                  <a:gd name="T6" fmla="*/ 40 w 205"/>
                  <a:gd name="T7" fmla="*/ 83 h 249"/>
                  <a:gd name="T8" fmla="*/ 69 w 205"/>
                  <a:gd name="T9" fmla="*/ 54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49"/>
                  <a:gd name="T17" fmla="*/ 205 w 205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49">
                    <a:moveTo>
                      <a:pt x="205" y="162"/>
                    </a:moveTo>
                    <a:lnTo>
                      <a:pt x="205" y="0"/>
                    </a:lnTo>
                    <a:lnTo>
                      <a:pt x="0" y="205"/>
                    </a:lnTo>
                    <a:lnTo>
                      <a:pt x="118" y="249"/>
                    </a:lnTo>
                    <a:lnTo>
                      <a:pt x="205" y="162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9" name="Freeform 197"/>
              <p:cNvSpPr>
                <a:spLocks/>
              </p:cNvSpPr>
              <p:nvPr/>
            </p:nvSpPr>
            <p:spPr bwMode="auto">
              <a:xfrm>
                <a:off x="2752" y="1584"/>
                <a:ext cx="50" cy="65"/>
              </a:xfrm>
              <a:custGeom>
                <a:avLst/>
                <a:gdLst>
                  <a:gd name="T0" fmla="*/ 50 w 149"/>
                  <a:gd name="T1" fmla="*/ 55 h 193"/>
                  <a:gd name="T2" fmla="*/ 50 w 149"/>
                  <a:gd name="T3" fmla="*/ 0 h 193"/>
                  <a:gd name="T4" fmla="*/ 0 w 149"/>
                  <a:gd name="T5" fmla="*/ 50 h 193"/>
                  <a:gd name="T6" fmla="*/ 42 w 149"/>
                  <a:gd name="T7" fmla="*/ 65 h 193"/>
                  <a:gd name="T8" fmla="*/ 50 w 149"/>
                  <a:gd name="T9" fmla="*/ 55 h 1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193"/>
                  <a:gd name="T17" fmla="*/ 149 w 149"/>
                  <a:gd name="T18" fmla="*/ 193 h 1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193">
                    <a:moveTo>
                      <a:pt x="149" y="162"/>
                    </a:moveTo>
                    <a:lnTo>
                      <a:pt x="149" y="0"/>
                    </a:lnTo>
                    <a:lnTo>
                      <a:pt x="0" y="149"/>
                    </a:lnTo>
                    <a:lnTo>
                      <a:pt x="124" y="193"/>
                    </a:lnTo>
                    <a:lnTo>
                      <a:pt x="149" y="162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0" name="Freeform 198"/>
              <p:cNvSpPr>
                <a:spLocks/>
              </p:cNvSpPr>
              <p:nvPr/>
            </p:nvSpPr>
            <p:spPr bwMode="auto">
              <a:xfrm>
                <a:off x="2773" y="1611"/>
                <a:ext cx="29" cy="42"/>
              </a:xfrm>
              <a:custGeom>
                <a:avLst/>
                <a:gdLst>
                  <a:gd name="T0" fmla="*/ 29 w 87"/>
                  <a:gd name="T1" fmla="*/ 0 h 124"/>
                  <a:gd name="T2" fmla="*/ 29 w 87"/>
                  <a:gd name="T3" fmla="*/ 42 h 124"/>
                  <a:gd name="T4" fmla="*/ 0 w 87"/>
                  <a:gd name="T5" fmla="*/ 29 h 124"/>
                  <a:gd name="T6" fmla="*/ 29 w 87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24"/>
                  <a:gd name="T14" fmla="*/ 87 w 87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24">
                    <a:moveTo>
                      <a:pt x="87" y="0"/>
                    </a:moveTo>
                    <a:lnTo>
                      <a:pt x="87" y="124"/>
                    </a:lnTo>
                    <a:lnTo>
                      <a:pt x="0" y="87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1" name="Freeform 199"/>
              <p:cNvSpPr>
                <a:spLocks/>
              </p:cNvSpPr>
              <p:nvPr/>
            </p:nvSpPr>
            <p:spPr bwMode="auto">
              <a:xfrm>
                <a:off x="2793" y="1638"/>
                <a:ext cx="9" cy="15"/>
              </a:xfrm>
              <a:custGeom>
                <a:avLst/>
                <a:gdLst>
                  <a:gd name="T0" fmla="*/ 9 w 25"/>
                  <a:gd name="T1" fmla="*/ 0 h 43"/>
                  <a:gd name="T2" fmla="*/ 9 w 25"/>
                  <a:gd name="T3" fmla="*/ 15 h 43"/>
                  <a:gd name="T4" fmla="*/ 0 w 25"/>
                  <a:gd name="T5" fmla="*/ 11 h 43"/>
                  <a:gd name="T6" fmla="*/ 9 w 25"/>
                  <a:gd name="T7" fmla="*/ 0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43"/>
                  <a:gd name="T14" fmla="*/ 25 w 25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43">
                    <a:moveTo>
                      <a:pt x="25" y="0"/>
                    </a:moveTo>
                    <a:lnTo>
                      <a:pt x="25" y="43"/>
                    </a:lnTo>
                    <a:lnTo>
                      <a:pt x="0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2" name="Freeform 200"/>
              <p:cNvSpPr>
                <a:spLocks/>
              </p:cNvSpPr>
              <p:nvPr/>
            </p:nvSpPr>
            <p:spPr bwMode="auto">
              <a:xfrm>
                <a:off x="2797" y="1649"/>
                <a:ext cx="7" cy="5"/>
              </a:xfrm>
              <a:custGeom>
                <a:avLst/>
                <a:gdLst>
                  <a:gd name="T0" fmla="*/ 2 w 19"/>
                  <a:gd name="T1" fmla="*/ 0 h 17"/>
                  <a:gd name="T2" fmla="*/ 0 w 19"/>
                  <a:gd name="T3" fmla="*/ 2 h 17"/>
                  <a:gd name="T4" fmla="*/ 0 w 19"/>
                  <a:gd name="T5" fmla="*/ 4 h 17"/>
                  <a:gd name="T6" fmla="*/ 2 w 19"/>
                  <a:gd name="T7" fmla="*/ 5 h 17"/>
                  <a:gd name="T8" fmla="*/ 7 w 19"/>
                  <a:gd name="T9" fmla="*/ 5 h 17"/>
                  <a:gd name="T10" fmla="*/ 2 w 19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7"/>
                  <a:gd name="T20" fmla="*/ 19 w 19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7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7"/>
                    </a:lnTo>
                    <a:lnTo>
                      <a:pt x="19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3" name="Freeform 201"/>
              <p:cNvSpPr>
                <a:spLocks/>
              </p:cNvSpPr>
              <p:nvPr/>
            </p:nvSpPr>
            <p:spPr bwMode="auto">
              <a:xfrm>
                <a:off x="2799" y="1638"/>
                <a:ext cx="21" cy="16"/>
              </a:xfrm>
              <a:custGeom>
                <a:avLst/>
                <a:gdLst>
                  <a:gd name="T0" fmla="*/ 19 w 63"/>
                  <a:gd name="T1" fmla="*/ 2 h 48"/>
                  <a:gd name="T2" fmla="*/ 17 w 63"/>
                  <a:gd name="T3" fmla="*/ 0 h 48"/>
                  <a:gd name="T4" fmla="*/ 0 w 63"/>
                  <a:gd name="T5" fmla="*/ 10 h 48"/>
                  <a:gd name="T6" fmla="*/ 4 w 63"/>
                  <a:gd name="T7" fmla="*/ 16 h 48"/>
                  <a:gd name="T8" fmla="*/ 21 w 63"/>
                  <a:gd name="T9" fmla="*/ 6 h 48"/>
                  <a:gd name="T10" fmla="*/ 19 w 63"/>
                  <a:gd name="T11" fmla="*/ 2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48"/>
                  <a:gd name="T20" fmla="*/ 63 w 6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48">
                    <a:moveTo>
                      <a:pt x="56" y="6"/>
                    </a:moveTo>
                    <a:lnTo>
                      <a:pt x="50" y="0"/>
                    </a:lnTo>
                    <a:lnTo>
                      <a:pt x="0" y="31"/>
                    </a:lnTo>
                    <a:lnTo>
                      <a:pt x="13" y="48"/>
                    </a:lnTo>
                    <a:lnTo>
                      <a:pt x="63" y="18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4" name="Freeform 202"/>
              <p:cNvSpPr>
                <a:spLocks/>
              </p:cNvSpPr>
              <p:nvPr/>
            </p:nvSpPr>
            <p:spPr bwMode="auto">
              <a:xfrm>
                <a:off x="2816" y="1638"/>
                <a:ext cx="6" cy="6"/>
              </a:xfrm>
              <a:custGeom>
                <a:avLst/>
                <a:gdLst>
                  <a:gd name="T0" fmla="*/ 4 w 19"/>
                  <a:gd name="T1" fmla="*/ 6 h 18"/>
                  <a:gd name="T2" fmla="*/ 6 w 19"/>
                  <a:gd name="T3" fmla="*/ 4 h 18"/>
                  <a:gd name="T4" fmla="*/ 6 w 19"/>
                  <a:gd name="T5" fmla="*/ 0 h 18"/>
                  <a:gd name="T6" fmla="*/ 4 w 19"/>
                  <a:gd name="T7" fmla="*/ 0 h 18"/>
                  <a:gd name="T8" fmla="*/ 0 w 19"/>
                  <a:gd name="T9" fmla="*/ 0 h 18"/>
                  <a:gd name="T10" fmla="*/ 4 w 19"/>
                  <a:gd name="T11" fmla="*/ 6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13" y="18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5" name="Freeform 203"/>
              <p:cNvSpPr>
                <a:spLocks/>
              </p:cNvSpPr>
              <p:nvPr/>
            </p:nvSpPr>
            <p:spPr bwMode="auto">
              <a:xfrm>
                <a:off x="2797" y="1430"/>
                <a:ext cx="7" cy="6"/>
              </a:xfrm>
              <a:custGeom>
                <a:avLst/>
                <a:gdLst>
                  <a:gd name="T0" fmla="*/ 2 w 19"/>
                  <a:gd name="T1" fmla="*/ 0 h 18"/>
                  <a:gd name="T2" fmla="*/ 0 w 19"/>
                  <a:gd name="T3" fmla="*/ 2 h 18"/>
                  <a:gd name="T4" fmla="*/ 0 w 19"/>
                  <a:gd name="T5" fmla="*/ 4 h 18"/>
                  <a:gd name="T6" fmla="*/ 2 w 19"/>
                  <a:gd name="T7" fmla="*/ 6 h 18"/>
                  <a:gd name="T8" fmla="*/ 7 w 19"/>
                  <a:gd name="T9" fmla="*/ 6 h 18"/>
                  <a:gd name="T10" fmla="*/ 2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9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6" name="Freeform 204"/>
              <p:cNvSpPr>
                <a:spLocks/>
              </p:cNvSpPr>
              <p:nvPr/>
            </p:nvSpPr>
            <p:spPr bwMode="auto">
              <a:xfrm>
                <a:off x="2799" y="1417"/>
                <a:ext cx="21" cy="19"/>
              </a:xfrm>
              <a:custGeom>
                <a:avLst/>
                <a:gdLst>
                  <a:gd name="T0" fmla="*/ 19 w 63"/>
                  <a:gd name="T1" fmla="*/ 4 h 56"/>
                  <a:gd name="T2" fmla="*/ 17 w 63"/>
                  <a:gd name="T3" fmla="*/ 0 h 56"/>
                  <a:gd name="T4" fmla="*/ 0 w 63"/>
                  <a:gd name="T5" fmla="*/ 13 h 56"/>
                  <a:gd name="T6" fmla="*/ 4 w 63"/>
                  <a:gd name="T7" fmla="*/ 19 h 56"/>
                  <a:gd name="T8" fmla="*/ 21 w 63"/>
                  <a:gd name="T9" fmla="*/ 6 h 56"/>
                  <a:gd name="T10" fmla="*/ 19 w 63"/>
                  <a:gd name="T11" fmla="*/ 4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"/>
                  <a:gd name="T19" fmla="*/ 0 h 56"/>
                  <a:gd name="T20" fmla="*/ 63 w 63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" h="56">
                    <a:moveTo>
                      <a:pt x="56" y="13"/>
                    </a:moveTo>
                    <a:lnTo>
                      <a:pt x="50" y="0"/>
                    </a:lnTo>
                    <a:lnTo>
                      <a:pt x="0" y="38"/>
                    </a:lnTo>
                    <a:lnTo>
                      <a:pt x="13" y="56"/>
                    </a:lnTo>
                    <a:lnTo>
                      <a:pt x="63" y="19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7" name="Freeform 205"/>
              <p:cNvSpPr>
                <a:spLocks/>
              </p:cNvSpPr>
              <p:nvPr/>
            </p:nvSpPr>
            <p:spPr bwMode="auto">
              <a:xfrm>
                <a:off x="2816" y="1417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2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8" name="Freeform 206"/>
              <p:cNvSpPr>
                <a:spLocks/>
              </p:cNvSpPr>
              <p:nvPr/>
            </p:nvSpPr>
            <p:spPr bwMode="auto">
              <a:xfrm>
                <a:off x="2814" y="1640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2 w 25"/>
                  <a:gd name="T3" fmla="*/ 4 h 12"/>
                  <a:gd name="T4" fmla="*/ 4 w 25"/>
                  <a:gd name="T5" fmla="*/ 4 h 12"/>
                  <a:gd name="T6" fmla="*/ 8 w 25"/>
                  <a:gd name="T7" fmla="*/ 4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9" name="Freeform 207"/>
              <p:cNvSpPr>
                <a:spLocks/>
              </p:cNvSpPr>
              <p:nvPr/>
            </p:nvSpPr>
            <p:spPr bwMode="auto">
              <a:xfrm>
                <a:off x="2814" y="1417"/>
                <a:ext cx="8" cy="223"/>
              </a:xfrm>
              <a:custGeom>
                <a:avLst/>
                <a:gdLst>
                  <a:gd name="T0" fmla="*/ 4 w 25"/>
                  <a:gd name="T1" fmla="*/ 8 h 670"/>
                  <a:gd name="T2" fmla="*/ 0 w 25"/>
                  <a:gd name="T3" fmla="*/ 4 h 670"/>
                  <a:gd name="T4" fmla="*/ 0 w 25"/>
                  <a:gd name="T5" fmla="*/ 223 h 670"/>
                  <a:gd name="T6" fmla="*/ 8 w 25"/>
                  <a:gd name="T7" fmla="*/ 223 h 670"/>
                  <a:gd name="T8" fmla="*/ 8 w 25"/>
                  <a:gd name="T9" fmla="*/ 4 h 670"/>
                  <a:gd name="T10" fmla="*/ 6 w 25"/>
                  <a:gd name="T11" fmla="*/ 0 h 670"/>
                  <a:gd name="T12" fmla="*/ 8 w 25"/>
                  <a:gd name="T13" fmla="*/ 4 h 670"/>
                  <a:gd name="T14" fmla="*/ 8 w 25"/>
                  <a:gd name="T15" fmla="*/ 0 h 670"/>
                  <a:gd name="T16" fmla="*/ 4 w 25"/>
                  <a:gd name="T17" fmla="*/ 0 h 670"/>
                  <a:gd name="T18" fmla="*/ 2 w 25"/>
                  <a:gd name="T19" fmla="*/ 0 h 670"/>
                  <a:gd name="T20" fmla="*/ 0 w 25"/>
                  <a:gd name="T21" fmla="*/ 4 h 670"/>
                  <a:gd name="T22" fmla="*/ 4 w 25"/>
                  <a:gd name="T23" fmla="*/ 8 h 67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0"/>
                  <a:gd name="T38" fmla="*/ 25 w 25"/>
                  <a:gd name="T39" fmla="*/ 670 h 67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0">
                    <a:moveTo>
                      <a:pt x="12" y="25"/>
                    </a:moveTo>
                    <a:lnTo>
                      <a:pt x="0" y="13"/>
                    </a:lnTo>
                    <a:lnTo>
                      <a:pt x="0" y="670"/>
                    </a:lnTo>
                    <a:lnTo>
                      <a:pt x="25" y="670"/>
                    </a:lnTo>
                    <a:lnTo>
                      <a:pt x="25" y="13"/>
                    </a:lnTo>
                    <a:lnTo>
                      <a:pt x="19" y="0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0" name="Freeform 208"/>
              <p:cNvSpPr>
                <a:spLocks/>
              </p:cNvSpPr>
              <p:nvPr/>
            </p:nvSpPr>
            <p:spPr bwMode="auto">
              <a:xfrm>
                <a:off x="2607" y="1343"/>
                <a:ext cx="213" cy="82"/>
              </a:xfrm>
              <a:custGeom>
                <a:avLst/>
                <a:gdLst>
                  <a:gd name="T0" fmla="*/ 0 w 639"/>
                  <a:gd name="T1" fmla="*/ 4 h 247"/>
                  <a:gd name="T2" fmla="*/ 0 w 639"/>
                  <a:gd name="T3" fmla="*/ 8 h 247"/>
                  <a:gd name="T4" fmla="*/ 211 w 639"/>
                  <a:gd name="T5" fmla="*/ 82 h 247"/>
                  <a:gd name="T6" fmla="*/ 213 w 639"/>
                  <a:gd name="T7" fmla="*/ 74 h 247"/>
                  <a:gd name="T8" fmla="*/ 2 w 639"/>
                  <a:gd name="T9" fmla="*/ 0 h 247"/>
                  <a:gd name="T10" fmla="*/ 0 w 639"/>
                  <a:gd name="T11" fmla="*/ 4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7"/>
                  <a:gd name="T20" fmla="*/ 639 w 639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7">
                    <a:moveTo>
                      <a:pt x="0" y="12"/>
                    </a:moveTo>
                    <a:lnTo>
                      <a:pt x="0" y="25"/>
                    </a:lnTo>
                    <a:lnTo>
                      <a:pt x="632" y="247"/>
                    </a:lnTo>
                    <a:lnTo>
                      <a:pt x="639" y="222"/>
                    </a:lnTo>
                    <a:lnTo>
                      <a:pt x="6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1" name="Freeform 209"/>
              <p:cNvSpPr>
                <a:spLocks/>
              </p:cNvSpPr>
              <p:nvPr/>
            </p:nvSpPr>
            <p:spPr bwMode="auto">
              <a:xfrm>
                <a:off x="2603" y="1343"/>
                <a:ext cx="6" cy="8"/>
              </a:xfrm>
              <a:custGeom>
                <a:avLst/>
                <a:gdLst>
                  <a:gd name="T0" fmla="*/ 6 w 18"/>
                  <a:gd name="T1" fmla="*/ 0 h 25"/>
                  <a:gd name="T2" fmla="*/ 2 w 18"/>
                  <a:gd name="T3" fmla="*/ 2 h 25"/>
                  <a:gd name="T4" fmla="*/ 0 w 18"/>
                  <a:gd name="T5" fmla="*/ 4 h 25"/>
                  <a:gd name="T6" fmla="*/ 2 w 18"/>
                  <a:gd name="T7" fmla="*/ 6 h 25"/>
                  <a:gd name="T8" fmla="*/ 4 w 18"/>
                  <a:gd name="T9" fmla="*/ 8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6"/>
                    </a:lnTo>
                    <a:lnTo>
                      <a:pt x="0" y="12"/>
                    </a:lnTo>
                    <a:lnTo>
                      <a:pt x="6" y="18"/>
                    </a:lnTo>
                    <a:lnTo>
                      <a:pt x="12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2" name="Freeform 210"/>
              <p:cNvSpPr>
                <a:spLocks/>
              </p:cNvSpPr>
              <p:nvPr/>
            </p:nvSpPr>
            <p:spPr bwMode="auto">
              <a:xfrm>
                <a:off x="2587" y="1355"/>
                <a:ext cx="6" cy="9"/>
              </a:xfrm>
              <a:custGeom>
                <a:avLst/>
                <a:gdLst>
                  <a:gd name="T0" fmla="*/ 2 w 19"/>
                  <a:gd name="T1" fmla="*/ 0 h 25"/>
                  <a:gd name="T2" fmla="*/ 0 w 19"/>
                  <a:gd name="T3" fmla="*/ 2 h 25"/>
                  <a:gd name="T4" fmla="*/ 0 w 19"/>
                  <a:gd name="T5" fmla="*/ 4 h 25"/>
                  <a:gd name="T6" fmla="*/ 2 w 19"/>
                  <a:gd name="T7" fmla="*/ 9 h 25"/>
                  <a:gd name="T8" fmla="*/ 6 w 19"/>
                  <a:gd name="T9" fmla="*/ 9 h 25"/>
                  <a:gd name="T10" fmla="*/ 2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3" name="Freeform 211"/>
              <p:cNvSpPr>
                <a:spLocks/>
              </p:cNvSpPr>
              <p:nvPr/>
            </p:nvSpPr>
            <p:spPr bwMode="auto">
              <a:xfrm>
                <a:off x="2589" y="1345"/>
                <a:ext cx="20" cy="19"/>
              </a:xfrm>
              <a:custGeom>
                <a:avLst/>
                <a:gdLst>
                  <a:gd name="T0" fmla="*/ 18 w 62"/>
                  <a:gd name="T1" fmla="*/ 2 h 56"/>
                  <a:gd name="T2" fmla="*/ 16 w 62"/>
                  <a:gd name="T3" fmla="*/ 0 h 56"/>
                  <a:gd name="T4" fmla="*/ 0 w 62"/>
                  <a:gd name="T5" fmla="*/ 11 h 56"/>
                  <a:gd name="T6" fmla="*/ 4 w 62"/>
                  <a:gd name="T7" fmla="*/ 19 h 56"/>
                  <a:gd name="T8" fmla="*/ 20 w 62"/>
                  <a:gd name="T9" fmla="*/ 6 h 56"/>
                  <a:gd name="T10" fmla="*/ 18 w 62"/>
                  <a:gd name="T11" fmla="*/ 2 h 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6"/>
                  <a:gd name="T20" fmla="*/ 62 w 62"/>
                  <a:gd name="T21" fmla="*/ 56 h 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6">
                    <a:moveTo>
                      <a:pt x="56" y="6"/>
                    </a:moveTo>
                    <a:lnTo>
                      <a:pt x="50" y="0"/>
                    </a:lnTo>
                    <a:lnTo>
                      <a:pt x="0" y="31"/>
                    </a:lnTo>
                    <a:lnTo>
                      <a:pt x="13" y="56"/>
                    </a:lnTo>
                    <a:lnTo>
                      <a:pt x="62" y="19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4" name="Freeform 212"/>
              <p:cNvSpPr>
                <a:spLocks/>
              </p:cNvSpPr>
              <p:nvPr/>
            </p:nvSpPr>
            <p:spPr bwMode="auto">
              <a:xfrm>
                <a:off x="2605" y="1345"/>
                <a:ext cx="6" cy="6"/>
              </a:xfrm>
              <a:custGeom>
                <a:avLst/>
                <a:gdLst>
                  <a:gd name="T0" fmla="*/ 4 w 17"/>
                  <a:gd name="T1" fmla="*/ 6 h 19"/>
                  <a:gd name="T2" fmla="*/ 6 w 17"/>
                  <a:gd name="T3" fmla="*/ 4 h 19"/>
                  <a:gd name="T4" fmla="*/ 6 w 17"/>
                  <a:gd name="T5" fmla="*/ 0 h 19"/>
                  <a:gd name="T6" fmla="*/ 4 w 17"/>
                  <a:gd name="T7" fmla="*/ 0 h 19"/>
                  <a:gd name="T8" fmla="*/ 0 w 17"/>
                  <a:gd name="T9" fmla="*/ 0 h 19"/>
                  <a:gd name="T10" fmla="*/ 4 w 17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2" y="19"/>
                    </a:moveTo>
                    <a:lnTo>
                      <a:pt x="17" y="12"/>
                    </a:lnTo>
                    <a:lnTo>
                      <a:pt x="17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5" name="Freeform 213"/>
              <p:cNvSpPr>
                <a:spLocks/>
              </p:cNvSpPr>
              <p:nvPr/>
            </p:nvSpPr>
            <p:spPr bwMode="auto">
              <a:xfrm>
                <a:off x="2797" y="1427"/>
                <a:ext cx="9" cy="5"/>
              </a:xfrm>
              <a:custGeom>
                <a:avLst/>
                <a:gdLst>
                  <a:gd name="T0" fmla="*/ 9 w 25"/>
                  <a:gd name="T1" fmla="*/ 5 h 13"/>
                  <a:gd name="T2" fmla="*/ 7 w 25"/>
                  <a:gd name="T3" fmla="*/ 3 h 13"/>
                  <a:gd name="T4" fmla="*/ 5 w 25"/>
                  <a:gd name="T5" fmla="*/ 0 h 13"/>
                  <a:gd name="T6" fmla="*/ 0 w 25"/>
                  <a:gd name="T7" fmla="*/ 3 h 13"/>
                  <a:gd name="T8" fmla="*/ 0 w 25"/>
                  <a:gd name="T9" fmla="*/ 5 h 13"/>
                  <a:gd name="T10" fmla="*/ 9 w 25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9" y="7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6" name="Freeform 214"/>
              <p:cNvSpPr>
                <a:spLocks/>
              </p:cNvSpPr>
              <p:nvPr/>
            </p:nvSpPr>
            <p:spPr bwMode="auto">
              <a:xfrm>
                <a:off x="2797" y="1432"/>
                <a:ext cx="9" cy="224"/>
              </a:xfrm>
              <a:custGeom>
                <a:avLst/>
                <a:gdLst>
                  <a:gd name="T0" fmla="*/ 2 w 25"/>
                  <a:gd name="T1" fmla="*/ 224 h 674"/>
                  <a:gd name="T2" fmla="*/ 9 w 25"/>
                  <a:gd name="T3" fmla="*/ 220 h 674"/>
                  <a:gd name="T4" fmla="*/ 9 w 25"/>
                  <a:gd name="T5" fmla="*/ 0 h 674"/>
                  <a:gd name="T6" fmla="*/ 0 w 25"/>
                  <a:gd name="T7" fmla="*/ 0 h 674"/>
                  <a:gd name="T8" fmla="*/ 0 w 25"/>
                  <a:gd name="T9" fmla="*/ 220 h 674"/>
                  <a:gd name="T10" fmla="*/ 5 w 25"/>
                  <a:gd name="T11" fmla="*/ 216 h 674"/>
                  <a:gd name="T12" fmla="*/ 0 w 25"/>
                  <a:gd name="T13" fmla="*/ 220 h 674"/>
                  <a:gd name="T14" fmla="*/ 0 w 25"/>
                  <a:gd name="T15" fmla="*/ 222 h 674"/>
                  <a:gd name="T16" fmla="*/ 5 w 25"/>
                  <a:gd name="T17" fmla="*/ 224 h 674"/>
                  <a:gd name="T18" fmla="*/ 7 w 25"/>
                  <a:gd name="T19" fmla="*/ 222 h 674"/>
                  <a:gd name="T20" fmla="*/ 9 w 25"/>
                  <a:gd name="T21" fmla="*/ 220 h 674"/>
                  <a:gd name="T22" fmla="*/ 2 w 25"/>
                  <a:gd name="T23" fmla="*/ 224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6" y="674"/>
                    </a:moveTo>
                    <a:lnTo>
                      <a:pt x="25" y="663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63"/>
                    </a:lnTo>
                    <a:lnTo>
                      <a:pt x="13" y="651"/>
                    </a:lnTo>
                    <a:lnTo>
                      <a:pt x="0" y="663"/>
                    </a:lnTo>
                    <a:lnTo>
                      <a:pt x="0" y="668"/>
                    </a:lnTo>
                    <a:lnTo>
                      <a:pt x="13" y="674"/>
                    </a:lnTo>
                    <a:lnTo>
                      <a:pt x="19" y="668"/>
                    </a:lnTo>
                    <a:lnTo>
                      <a:pt x="25" y="663"/>
                    </a:lnTo>
                    <a:lnTo>
                      <a:pt x="6" y="67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7" name="Freeform 215"/>
              <p:cNvSpPr>
                <a:spLocks/>
              </p:cNvSpPr>
              <p:nvPr/>
            </p:nvSpPr>
            <p:spPr bwMode="auto">
              <a:xfrm>
                <a:off x="2589" y="1574"/>
                <a:ext cx="213" cy="82"/>
              </a:xfrm>
              <a:custGeom>
                <a:avLst/>
                <a:gdLst>
                  <a:gd name="T0" fmla="*/ 2 w 639"/>
                  <a:gd name="T1" fmla="*/ 4 h 247"/>
                  <a:gd name="T2" fmla="*/ 0 w 639"/>
                  <a:gd name="T3" fmla="*/ 8 h 247"/>
                  <a:gd name="T4" fmla="*/ 211 w 639"/>
                  <a:gd name="T5" fmla="*/ 82 h 247"/>
                  <a:gd name="T6" fmla="*/ 213 w 639"/>
                  <a:gd name="T7" fmla="*/ 74 h 247"/>
                  <a:gd name="T8" fmla="*/ 4 w 639"/>
                  <a:gd name="T9" fmla="*/ 0 h 247"/>
                  <a:gd name="T10" fmla="*/ 2 w 639"/>
                  <a:gd name="T11" fmla="*/ 4 h 2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7"/>
                  <a:gd name="T20" fmla="*/ 639 w 639"/>
                  <a:gd name="T21" fmla="*/ 247 h 2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7">
                    <a:moveTo>
                      <a:pt x="6" y="13"/>
                    </a:moveTo>
                    <a:lnTo>
                      <a:pt x="0" y="25"/>
                    </a:lnTo>
                    <a:lnTo>
                      <a:pt x="632" y="247"/>
                    </a:lnTo>
                    <a:lnTo>
                      <a:pt x="639" y="224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8" name="Freeform 216"/>
              <p:cNvSpPr>
                <a:spLocks/>
              </p:cNvSpPr>
              <p:nvPr/>
            </p:nvSpPr>
            <p:spPr bwMode="auto">
              <a:xfrm>
                <a:off x="2587" y="1574"/>
                <a:ext cx="6" cy="8"/>
              </a:xfrm>
              <a:custGeom>
                <a:avLst/>
                <a:gdLst>
                  <a:gd name="T0" fmla="*/ 6 w 19"/>
                  <a:gd name="T1" fmla="*/ 0 h 25"/>
                  <a:gd name="T2" fmla="*/ 2 w 19"/>
                  <a:gd name="T3" fmla="*/ 2 h 25"/>
                  <a:gd name="T4" fmla="*/ 0 w 19"/>
                  <a:gd name="T5" fmla="*/ 4 h 25"/>
                  <a:gd name="T6" fmla="*/ 0 w 19"/>
                  <a:gd name="T7" fmla="*/ 6 h 25"/>
                  <a:gd name="T8" fmla="*/ 2 w 19"/>
                  <a:gd name="T9" fmla="*/ 8 h 25"/>
                  <a:gd name="T10" fmla="*/ 6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9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9" name="Freeform 217"/>
              <p:cNvSpPr>
                <a:spLocks/>
              </p:cNvSpPr>
              <p:nvPr/>
            </p:nvSpPr>
            <p:spPr bwMode="auto">
              <a:xfrm>
                <a:off x="2587" y="1578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4 h 12"/>
                  <a:gd name="T4" fmla="*/ 4 w 25"/>
                  <a:gd name="T5" fmla="*/ 4 h 12"/>
                  <a:gd name="T6" fmla="*/ 8 w 25"/>
                  <a:gd name="T7" fmla="*/ 4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0" name="Freeform 218"/>
              <p:cNvSpPr>
                <a:spLocks/>
              </p:cNvSpPr>
              <p:nvPr/>
            </p:nvSpPr>
            <p:spPr bwMode="auto">
              <a:xfrm>
                <a:off x="2587" y="1355"/>
                <a:ext cx="8" cy="223"/>
              </a:xfrm>
              <a:custGeom>
                <a:avLst/>
                <a:gdLst>
                  <a:gd name="T0" fmla="*/ 6 w 25"/>
                  <a:gd name="T1" fmla="*/ 0 h 669"/>
                  <a:gd name="T2" fmla="*/ 0 w 25"/>
                  <a:gd name="T3" fmla="*/ 4 h 669"/>
                  <a:gd name="T4" fmla="*/ 0 w 25"/>
                  <a:gd name="T5" fmla="*/ 223 h 669"/>
                  <a:gd name="T6" fmla="*/ 8 w 25"/>
                  <a:gd name="T7" fmla="*/ 223 h 669"/>
                  <a:gd name="T8" fmla="*/ 8 w 25"/>
                  <a:gd name="T9" fmla="*/ 4 h 669"/>
                  <a:gd name="T10" fmla="*/ 2 w 25"/>
                  <a:gd name="T11" fmla="*/ 8 h 669"/>
                  <a:gd name="T12" fmla="*/ 8 w 25"/>
                  <a:gd name="T13" fmla="*/ 4 h 669"/>
                  <a:gd name="T14" fmla="*/ 8 w 25"/>
                  <a:gd name="T15" fmla="*/ 0 h 669"/>
                  <a:gd name="T16" fmla="*/ 4 w 25"/>
                  <a:gd name="T17" fmla="*/ 0 h 669"/>
                  <a:gd name="T18" fmla="*/ 0 w 25"/>
                  <a:gd name="T19" fmla="*/ 0 h 669"/>
                  <a:gd name="T20" fmla="*/ 0 w 25"/>
                  <a:gd name="T21" fmla="*/ 4 h 669"/>
                  <a:gd name="T22" fmla="*/ 6 w 25"/>
                  <a:gd name="T23" fmla="*/ 0 h 66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69"/>
                  <a:gd name="T38" fmla="*/ 25 w 25"/>
                  <a:gd name="T39" fmla="*/ 669 h 66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69">
                    <a:moveTo>
                      <a:pt x="19" y="0"/>
                    </a:moveTo>
                    <a:lnTo>
                      <a:pt x="0" y="12"/>
                    </a:lnTo>
                    <a:lnTo>
                      <a:pt x="0" y="669"/>
                    </a:lnTo>
                    <a:lnTo>
                      <a:pt x="25" y="669"/>
                    </a:lnTo>
                    <a:lnTo>
                      <a:pt x="25" y="12"/>
                    </a:lnTo>
                    <a:lnTo>
                      <a:pt x="6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420"/>
            <p:cNvGrpSpPr>
              <a:grpSpLocks/>
            </p:cNvGrpSpPr>
            <p:nvPr/>
          </p:nvGrpSpPr>
          <p:grpSpPr bwMode="auto">
            <a:xfrm>
              <a:off x="1229" y="1355"/>
              <a:ext cx="1911" cy="1119"/>
              <a:chOff x="1229" y="1355"/>
              <a:chExt cx="1911" cy="1119"/>
            </a:xfrm>
          </p:grpSpPr>
          <p:sp>
            <p:nvSpPr>
              <p:cNvPr id="29001" name="Freeform 220"/>
              <p:cNvSpPr>
                <a:spLocks/>
              </p:cNvSpPr>
              <p:nvPr/>
            </p:nvSpPr>
            <p:spPr bwMode="auto">
              <a:xfrm>
                <a:off x="2589" y="1355"/>
                <a:ext cx="213" cy="81"/>
              </a:xfrm>
              <a:custGeom>
                <a:avLst/>
                <a:gdLst>
                  <a:gd name="T0" fmla="*/ 213 w 639"/>
                  <a:gd name="T1" fmla="*/ 77 h 241"/>
                  <a:gd name="T2" fmla="*/ 213 w 639"/>
                  <a:gd name="T3" fmla="*/ 73 h 241"/>
                  <a:gd name="T4" fmla="*/ 4 w 639"/>
                  <a:gd name="T5" fmla="*/ 0 h 241"/>
                  <a:gd name="T6" fmla="*/ 0 w 639"/>
                  <a:gd name="T7" fmla="*/ 8 h 241"/>
                  <a:gd name="T8" fmla="*/ 211 w 639"/>
                  <a:gd name="T9" fmla="*/ 81 h 241"/>
                  <a:gd name="T10" fmla="*/ 213 w 639"/>
                  <a:gd name="T11" fmla="*/ 77 h 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9"/>
                  <a:gd name="T19" fmla="*/ 0 h 241"/>
                  <a:gd name="T20" fmla="*/ 639 w 639"/>
                  <a:gd name="T21" fmla="*/ 241 h 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9" h="241">
                    <a:moveTo>
                      <a:pt x="639" y="229"/>
                    </a:moveTo>
                    <a:lnTo>
                      <a:pt x="639" y="216"/>
                    </a:lnTo>
                    <a:lnTo>
                      <a:pt x="13" y="0"/>
                    </a:lnTo>
                    <a:lnTo>
                      <a:pt x="0" y="25"/>
                    </a:lnTo>
                    <a:lnTo>
                      <a:pt x="632" y="241"/>
                    </a:lnTo>
                    <a:lnTo>
                      <a:pt x="639" y="2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Freeform 221"/>
              <p:cNvSpPr>
                <a:spLocks/>
              </p:cNvSpPr>
              <p:nvPr/>
            </p:nvSpPr>
            <p:spPr bwMode="auto">
              <a:xfrm>
                <a:off x="2799" y="1427"/>
                <a:ext cx="7" cy="9"/>
              </a:xfrm>
              <a:custGeom>
                <a:avLst/>
                <a:gdLst>
                  <a:gd name="T0" fmla="*/ 0 w 19"/>
                  <a:gd name="T1" fmla="*/ 9 h 25"/>
                  <a:gd name="T2" fmla="*/ 5 w 19"/>
                  <a:gd name="T3" fmla="*/ 9 h 25"/>
                  <a:gd name="T4" fmla="*/ 7 w 19"/>
                  <a:gd name="T5" fmla="*/ 7 h 25"/>
                  <a:gd name="T6" fmla="*/ 7 w 19"/>
                  <a:gd name="T7" fmla="*/ 3 h 25"/>
                  <a:gd name="T8" fmla="*/ 3 w 19"/>
                  <a:gd name="T9" fmla="*/ 0 h 25"/>
                  <a:gd name="T10" fmla="*/ 0 w 19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0" y="25"/>
                    </a:moveTo>
                    <a:lnTo>
                      <a:pt x="13" y="25"/>
                    </a:lnTo>
                    <a:lnTo>
                      <a:pt x="19" y="19"/>
                    </a:lnTo>
                    <a:lnTo>
                      <a:pt x="19" y="7"/>
                    </a:lnTo>
                    <a:lnTo>
                      <a:pt x="7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Freeform 222"/>
              <p:cNvSpPr>
                <a:spLocks/>
              </p:cNvSpPr>
              <p:nvPr/>
            </p:nvSpPr>
            <p:spPr bwMode="auto">
              <a:xfrm>
                <a:off x="2797" y="1651"/>
                <a:ext cx="9" cy="3"/>
              </a:xfrm>
              <a:custGeom>
                <a:avLst/>
                <a:gdLst>
                  <a:gd name="T0" fmla="*/ 0 w 25"/>
                  <a:gd name="T1" fmla="*/ 0 h 11"/>
                  <a:gd name="T2" fmla="*/ 0 w 25"/>
                  <a:gd name="T3" fmla="*/ 3 h 11"/>
                  <a:gd name="T4" fmla="*/ 5 w 25"/>
                  <a:gd name="T5" fmla="*/ 3 h 11"/>
                  <a:gd name="T6" fmla="*/ 7 w 25"/>
                  <a:gd name="T7" fmla="*/ 3 h 11"/>
                  <a:gd name="T8" fmla="*/ 9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0" y="11"/>
                    </a:lnTo>
                    <a:lnTo>
                      <a:pt x="13" y="11"/>
                    </a:lnTo>
                    <a:lnTo>
                      <a:pt x="19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Freeform 223"/>
              <p:cNvSpPr>
                <a:spLocks/>
              </p:cNvSpPr>
              <p:nvPr/>
            </p:nvSpPr>
            <p:spPr bwMode="auto">
              <a:xfrm>
                <a:off x="2797" y="1432"/>
                <a:ext cx="9" cy="219"/>
              </a:xfrm>
              <a:custGeom>
                <a:avLst/>
                <a:gdLst>
                  <a:gd name="T0" fmla="*/ 5 w 25"/>
                  <a:gd name="T1" fmla="*/ 0 h 657"/>
                  <a:gd name="T2" fmla="*/ 0 w 25"/>
                  <a:gd name="T3" fmla="*/ 0 h 657"/>
                  <a:gd name="T4" fmla="*/ 0 w 25"/>
                  <a:gd name="T5" fmla="*/ 219 h 657"/>
                  <a:gd name="T6" fmla="*/ 9 w 25"/>
                  <a:gd name="T7" fmla="*/ 219 h 657"/>
                  <a:gd name="T8" fmla="*/ 9 w 25"/>
                  <a:gd name="T9" fmla="*/ 0 h 657"/>
                  <a:gd name="T10" fmla="*/ 5 w 25"/>
                  <a:gd name="T11" fmla="*/ 0 h 6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7"/>
                  <a:gd name="T20" fmla="*/ 25 w 25"/>
                  <a:gd name="T21" fmla="*/ 657 h 6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7">
                    <a:moveTo>
                      <a:pt x="13" y="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25" y="657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Freeform 224"/>
              <p:cNvSpPr>
                <a:spLocks/>
              </p:cNvSpPr>
              <p:nvPr/>
            </p:nvSpPr>
            <p:spPr bwMode="auto">
              <a:xfrm>
                <a:off x="2797" y="1425"/>
                <a:ext cx="9" cy="7"/>
              </a:xfrm>
              <a:custGeom>
                <a:avLst/>
                <a:gdLst>
                  <a:gd name="T0" fmla="*/ 9 w 25"/>
                  <a:gd name="T1" fmla="*/ 7 h 19"/>
                  <a:gd name="T2" fmla="*/ 7 w 25"/>
                  <a:gd name="T3" fmla="*/ 2 h 19"/>
                  <a:gd name="T4" fmla="*/ 5 w 25"/>
                  <a:gd name="T5" fmla="*/ 0 h 19"/>
                  <a:gd name="T6" fmla="*/ 0 w 25"/>
                  <a:gd name="T7" fmla="*/ 2 h 19"/>
                  <a:gd name="T8" fmla="*/ 0 w 25"/>
                  <a:gd name="T9" fmla="*/ 7 h 19"/>
                  <a:gd name="T10" fmla="*/ 9 w 25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25" y="19"/>
                    </a:moveTo>
                    <a:lnTo>
                      <a:pt x="19" y="6"/>
                    </a:lnTo>
                    <a:lnTo>
                      <a:pt x="13" y="0"/>
                    </a:lnTo>
                    <a:lnTo>
                      <a:pt x="0" y="6"/>
                    </a:lnTo>
                    <a:lnTo>
                      <a:pt x="0" y="19"/>
                    </a:lnTo>
                    <a:lnTo>
                      <a:pt x="2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Freeform 225"/>
              <p:cNvSpPr>
                <a:spLocks/>
              </p:cNvSpPr>
              <p:nvPr/>
            </p:nvSpPr>
            <p:spPr bwMode="auto">
              <a:xfrm>
                <a:off x="2915" y="1853"/>
                <a:ext cx="16" cy="227"/>
              </a:xfrm>
              <a:custGeom>
                <a:avLst/>
                <a:gdLst>
                  <a:gd name="T0" fmla="*/ 16 w 50"/>
                  <a:gd name="T1" fmla="*/ 227 h 681"/>
                  <a:gd name="T2" fmla="*/ 16 w 50"/>
                  <a:gd name="T3" fmla="*/ 8 h 681"/>
                  <a:gd name="T4" fmla="*/ 0 w 50"/>
                  <a:gd name="T5" fmla="*/ 0 h 681"/>
                  <a:gd name="T6" fmla="*/ 0 w 50"/>
                  <a:gd name="T7" fmla="*/ 219 h 681"/>
                  <a:gd name="T8" fmla="*/ 16 w 50"/>
                  <a:gd name="T9" fmla="*/ 227 h 6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681"/>
                  <a:gd name="T17" fmla="*/ 50 w 50"/>
                  <a:gd name="T18" fmla="*/ 681 h 6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681">
                    <a:moveTo>
                      <a:pt x="50" y="681"/>
                    </a:moveTo>
                    <a:lnTo>
                      <a:pt x="50" y="25"/>
                    </a:lnTo>
                    <a:lnTo>
                      <a:pt x="0" y="0"/>
                    </a:lnTo>
                    <a:lnTo>
                      <a:pt x="0" y="656"/>
                    </a:lnTo>
                    <a:lnTo>
                      <a:pt x="50" y="681"/>
                    </a:lnTo>
                    <a:close/>
                  </a:path>
                </a:pathLst>
              </a:custGeom>
              <a:solidFill>
                <a:srgbClr val="B2B2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Freeform 226"/>
              <p:cNvSpPr>
                <a:spLocks/>
              </p:cNvSpPr>
              <p:nvPr/>
            </p:nvSpPr>
            <p:spPr bwMode="auto">
              <a:xfrm>
                <a:off x="2915" y="1743"/>
                <a:ext cx="221" cy="116"/>
              </a:xfrm>
              <a:custGeom>
                <a:avLst/>
                <a:gdLst>
                  <a:gd name="T0" fmla="*/ 17 w 663"/>
                  <a:gd name="T1" fmla="*/ 116 h 347"/>
                  <a:gd name="T2" fmla="*/ 221 w 663"/>
                  <a:gd name="T3" fmla="*/ 8 h 347"/>
                  <a:gd name="T4" fmla="*/ 205 w 663"/>
                  <a:gd name="T5" fmla="*/ 0 h 347"/>
                  <a:gd name="T6" fmla="*/ 0 w 663"/>
                  <a:gd name="T7" fmla="*/ 110 h 347"/>
                  <a:gd name="T8" fmla="*/ 17 w 663"/>
                  <a:gd name="T9" fmla="*/ 116 h 3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63"/>
                  <a:gd name="T16" fmla="*/ 0 h 347"/>
                  <a:gd name="T17" fmla="*/ 663 w 663"/>
                  <a:gd name="T18" fmla="*/ 347 h 3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63" h="347">
                    <a:moveTo>
                      <a:pt x="50" y="347"/>
                    </a:moveTo>
                    <a:lnTo>
                      <a:pt x="663" y="25"/>
                    </a:lnTo>
                    <a:lnTo>
                      <a:pt x="615" y="0"/>
                    </a:lnTo>
                    <a:lnTo>
                      <a:pt x="0" y="328"/>
                    </a:lnTo>
                    <a:lnTo>
                      <a:pt x="50" y="34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Freeform 227"/>
              <p:cNvSpPr>
                <a:spLocks/>
              </p:cNvSpPr>
              <p:nvPr/>
            </p:nvSpPr>
            <p:spPr bwMode="auto">
              <a:xfrm>
                <a:off x="3109" y="1752"/>
                <a:ext cx="29" cy="39"/>
              </a:xfrm>
              <a:custGeom>
                <a:avLst/>
                <a:gdLst>
                  <a:gd name="T0" fmla="*/ 29 w 86"/>
                  <a:gd name="T1" fmla="*/ 39 h 118"/>
                  <a:gd name="T2" fmla="*/ 29 w 86"/>
                  <a:gd name="T3" fmla="*/ 0 h 118"/>
                  <a:gd name="T4" fmla="*/ 0 w 86"/>
                  <a:gd name="T5" fmla="*/ 17 h 118"/>
                  <a:gd name="T6" fmla="*/ 29 w 86"/>
                  <a:gd name="T7" fmla="*/ 39 h 1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6"/>
                  <a:gd name="T13" fmla="*/ 0 h 118"/>
                  <a:gd name="T14" fmla="*/ 86 w 86"/>
                  <a:gd name="T15" fmla="*/ 118 h 1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6" h="118">
                    <a:moveTo>
                      <a:pt x="86" y="118"/>
                    </a:moveTo>
                    <a:lnTo>
                      <a:pt x="86" y="0"/>
                    </a:lnTo>
                    <a:lnTo>
                      <a:pt x="0" y="50"/>
                    </a:lnTo>
                    <a:lnTo>
                      <a:pt x="86" y="118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Freeform 228"/>
              <p:cNvSpPr>
                <a:spLocks/>
              </p:cNvSpPr>
              <p:nvPr/>
            </p:nvSpPr>
            <p:spPr bwMode="auto">
              <a:xfrm>
                <a:off x="3089" y="1756"/>
                <a:ext cx="49" cy="62"/>
              </a:xfrm>
              <a:custGeom>
                <a:avLst/>
                <a:gdLst>
                  <a:gd name="T0" fmla="*/ 49 w 148"/>
                  <a:gd name="T1" fmla="*/ 11 h 187"/>
                  <a:gd name="T2" fmla="*/ 49 w 148"/>
                  <a:gd name="T3" fmla="*/ 62 h 187"/>
                  <a:gd name="T4" fmla="*/ 0 w 148"/>
                  <a:gd name="T5" fmla="*/ 23 h 187"/>
                  <a:gd name="T6" fmla="*/ 39 w 148"/>
                  <a:gd name="T7" fmla="*/ 0 h 187"/>
                  <a:gd name="T8" fmla="*/ 49 w 148"/>
                  <a:gd name="T9" fmla="*/ 11 h 1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8"/>
                  <a:gd name="T16" fmla="*/ 0 h 187"/>
                  <a:gd name="T17" fmla="*/ 148 w 148"/>
                  <a:gd name="T18" fmla="*/ 187 h 1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8" h="187">
                    <a:moveTo>
                      <a:pt x="148" y="32"/>
                    </a:moveTo>
                    <a:lnTo>
                      <a:pt x="148" y="187"/>
                    </a:lnTo>
                    <a:lnTo>
                      <a:pt x="0" y="69"/>
                    </a:lnTo>
                    <a:lnTo>
                      <a:pt x="118" y="0"/>
                    </a:lnTo>
                    <a:lnTo>
                      <a:pt x="148" y="32"/>
                    </a:lnTo>
                    <a:close/>
                  </a:path>
                </a:pathLst>
              </a:custGeom>
              <a:solidFill>
                <a:srgbClr val="D1D1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Freeform 229"/>
              <p:cNvSpPr>
                <a:spLocks/>
              </p:cNvSpPr>
              <p:nvPr/>
            </p:nvSpPr>
            <p:spPr bwMode="auto">
              <a:xfrm>
                <a:off x="3070" y="1768"/>
                <a:ext cx="68" cy="76"/>
              </a:xfrm>
              <a:custGeom>
                <a:avLst/>
                <a:gdLst>
                  <a:gd name="T0" fmla="*/ 68 w 204"/>
                  <a:gd name="T1" fmla="*/ 23 h 228"/>
                  <a:gd name="T2" fmla="*/ 68 w 204"/>
                  <a:gd name="T3" fmla="*/ 76 h 228"/>
                  <a:gd name="T4" fmla="*/ 0 w 204"/>
                  <a:gd name="T5" fmla="*/ 21 h 228"/>
                  <a:gd name="T6" fmla="*/ 39 w 204"/>
                  <a:gd name="T7" fmla="*/ 0 h 228"/>
                  <a:gd name="T8" fmla="*/ 68 w 204"/>
                  <a:gd name="T9" fmla="*/ 23 h 2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4"/>
                  <a:gd name="T16" fmla="*/ 0 h 228"/>
                  <a:gd name="T17" fmla="*/ 204 w 204"/>
                  <a:gd name="T18" fmla="*/ 228 h 2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4" h="228">
                    <a:moveTo>
                      <a:pt x="204" y="68"/>
                    </a:moveTo>
                    <a:lnTo>
                      <a:pt x="204" y="228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204" y="68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Freeform 230"/>
              <p:cNvSpPr>
                <a:spLocks/>
              </p:cNvSpPr>
              <p:nvPr/>
            </p:nvSpPr>
            <p:spPr bwMode="auto">
              <a:xfrm>
                <a:off x="3051" y="1779"/>
                <a:ext cx="87" cy="92"/>
              </a:xfrm>
              <a:custGeom>
                <a:avLst/>
                <a:gdLst>
                  <a:gd name="T0" fmla="*/ 87 w 260"/>
                  <a:gd name="T1" fmla="*/ 39 h 278"/>
                  <a:gd name="T2" fmla="*/ 87 w 260"/>
                  <a:gd name="T3" fmla="*/ 92 h 278"/>
                  <a:gd name="T4" fmla="*/ 0 w 260"/>
                  <a:gd name="T5" fmla="*/ 19 h 278"/>
                  <a:gd name="T6" fmla="*/ 37 w 260"/>
                  <a:gd name="T7" fmla="*/ 0 h 278"/>
                  <a:gd name="T8" fmla="*/ 87 w 260"/>
                  <a:gd name="T9" fmla="*/ 3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78"/>
                  <a:gd name="T17" fmla="*/ 260 w 260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78">
                    <a:moveTo>
                      <a:pt x="260" y="118"/>
                    </a:moveTo>
                    <a:lnTo>
                      <a:pt x="260" y="278"/>
                    </a:lnTo>
                    <a:lnTo>
                      <a:pt x="0" y="56"/>
                    </a:lnTo>
                    <a:lnTo>
                      <a:pt x="112" y="0"/>
                    </a:lnTo>
                    <a:lnTo>
                      <a:pt x="260" y="118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Freeform 231"/>
              <p:cNvSpPr>
                <a:spLocks/>
              </p:cNvSpPr>
              <p:nvPr/>
            </p:nvSpPr>
            <p:spPr bwMode="auto">
              <a:xfrm>
                <a:off x="3031" y="1789"/>
                <a:ext cx="107" cy="109"/>
              </a:xfrm>
              <a:custGeom>
                <a:avLst/>
                <a:gdLst>
                  <a:gd name="T0" fmla="*/ 107 w 322"/>
                  <a:gd name="T1" fmla="*/ 55 h 328"/>
                  <a:gd name="T2" fmla="*/ 107 w 322"/>
                  <a:gd name="T3" fmla="*/ 109 h 328"/>
                  <a:gd name="T4" fmla="*/ 0 w 322"/>
                  <a:gd name="T5" fmla="*/ 19 h 328"/>
                  <a:gd name="T6" fmla="*/ 39 w 322"/>
                  <a:gd name="T7" fmla="*/ 0 h 328"/>
                  <a:gd name="T8" fmla="*/ 107 w 322"/>
                  <a:gd name="T9" fmla="*/ 55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2"/>
                  <a:gd name="T16" fmla="*/ 0 h 328"/>
                  <a:gd name="T17" fmla="*/ 322 w 322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2" h="328">
                    <a:moveTo>
                      <a:pt x="322" y="166"/>
                    </a:moveTo>
                    <a:lnTo>
                      <a:pt x="322" y="328"/>
                    </a:lnTo>
                    <a:lnTo>
                      <a:pt x="0" y="56"/>
                    </a:lnTo>
                    <a:lnTo>
                      <a:pt x="118" y="0"/>
                    </a:lnTo>
                    <a:lnTo>
                      <a:pt x="322" y="166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Freeform 232"/>
              <p:cNvSpPr>
                <a:spLocks/>
              </p:cNvSpPr>
              <p:nvPr/>
            </p:nvSpPr>
            <p:spPr bwMode="auto">
              <a:xfrm>
                <a:off x="3012" y="1797"/>
                <a:ext cx="126" cy="126"/>
              </a:xfrm>
              <a:custGeom>
                <a:avLst/>
                <a:gdLst>
                  <a:gd name="T0" fmla="*/ 126 w 378"/>
                  <a:gd name="T1" fmla="*/ 74 h 376"/>
                  <a:gd name="T2" fmla="*/ 126 w 378"/>
                  <a:gd name="T3" fmla="*/ 126 h 376"/>
                  <a:gd name="T4" fmla="*/ 0 w 378"/>
                  <a:gd name="T5" fmla="*/ 21 h 376"/>
                  <a:gd name="T6" fmla="*/ 39 w 378"/>
                  <a:gd name="T7" fmla="*/ 0 h 376"/>
                  <a:gd name="T8" fmla="*/ 126 w 378"/>
                  <a:gd name="T9" fmla="*/ 74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8"/>
                  <a:gd name="T16" fmla="*/ 0 h 376"/>
                  <a:gd name="T17" fmla="*/ 378 w 378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8" h="376">
                    <a:moveTo>
                      <a:pt x="378" y="222"/>
                    </a:moveTo>
                    <a:lnTo>
                      <a:pt x="378" y="376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378" y="22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Freeform 233"/>
              <p:cNvSpPr>
                <a:spLocks/>
              </p:cNvSpPr>
              <p:nvPr/>
            </p:nvSpPr>
            <p:spPr bwMode="auto">
              <a:xfrm>
                <a:off x="2991" y="1808"/>
                <a:ext cx="147" cy="142"/>
              </a:xfrm>
              <a:custGeom>
                <a:avLst/>
                <a:gdLst>
                  <a:gd name="T0" fmla="*/ 147 w 440"/>
                  <a:gd name="T1" fmla="*/ 91 h 426"/>
                  <a:gd name="T2" fmla="*/ 147 w 440"/>
                  <a:gd name="T3" fmla="*/ 142 h 426"/>
                  <a:gd name="T4" fmla="*/ 0 w 440"/>
                  <a:gd name="T5" fmla="*/ 20 h 426"/>
                  <a:gd name="T6" fmla="*/ 39 w 440"/>
                  <a:gd name="T7" fmla="*/ 0 h 426"/>
                  <a:gd name="T8" fmla="*/ 147 w 440"/>
                  <a:gd name="T9" fmla="*/ 91 h 4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40"/>
                  <a:gd name="T16" fmla="*/ 0 h 426"/>
                  <a:gd name="T17" fmla="*/ 440 w 440"/>
                  <a:gd name="T18" fmla="*/ 426 h 4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40" h="426">
                    <a:moveTo>
                      <a:pt x="440" y="272"/>
                    </a:moveTo>
                    <a:lnTo>
                      <a:pt x="440" y="426"/>
                    </a:lnTo>
                    <a:lnTo>
                      <a:pt x="0" y="61"/>
                    </a:lnTo>
                    <a:lnTo>
                      <a:pt x="118" y="0"/>
                    </a:lnTo>
                    <a:lnTo>
                      <a:pt x="440" y="272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Freeform 234"/>
              <p:cNvSpPr>
                <a:spLocks/>
              </p:cNvSpPr>
              <p:nvPr/>
            </p:nvSpPr>
            <p:spPr bwMode="auto">
              <a:xfrm>
                <a:off x="2973" y="1818"/>
                <a:ext cx="165" cy="154"/>
              </a:xfrm>
              <a:custGeom>
                <a:avLst/>
                <a:gdLst>
                  <a:gd name="T0" fmla="*/ 165 w 496"/>
                  <a:gd name="T1" fmla="*/ 104 h 463"/>
                  <a:gd name="T2" fmla="*/ 165 w 496"/>
                  <a:gd name="T3" fmla="*/ 152 h 463"/>
                  <a:gd name="T4" fmla="*/ 161 w 496"/>
                  <a:gd name="T5" fmla="*/ 154 h 463"/>
                  <a:gd name="T6" fmla="*/ 0 w 496"/>
                  <a:gd name="T7" fmla="*/ 20 h 463"/>
                  <a:gd name="T8" fmla="*/ 39 w 496"/>
                  <a:gd name="T9" fmla="*/ 0 h 463"/>
                  <a:gd name="T10" fmla="*/ 165 w 496"/>
                  <a:gd name="T11" fmla="*/ 104 h 4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6"/>
                  <a:gd name="T19" fmla="*/ 0 h 463"/>
                  <a:gd name="T20" fmla="*/ 496 w 496"/>
                  <a:gd name="T21" fmla="*/ 463 h 4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6" h="463">
                    <a:moveTo>
                      <a:pt x="496" y="314"/>
                    </a:moveTo>
                    <a:lnTo>
                      <a:pt x="496" y="457"/>
                    </a:lnTo>
                    <a:lnTo>
                      <a:pt x="483" y="463"/>
                    </a:lnTo>
                    <a:lnTo>
                      <a:pt x="0" y="61"/>
                    </a:lnTo>
                    <a:lnTo>
                      <a:pt x="118" y="0"/>
                    </a:lnTo>
                    <a:lnTo>
                      <a:pt x="496" y="314"/>
                    </a:lnTo>
                    <a:close/>
                  </a:path>
                </a:pathLst>
              </a:custGeom>
              <a:solidFill>
                <a:srgbClr val="F2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Freeform 235"/>
              <p:cNvSpPr>
                <a:spLocks/>
              </p:cNvSpPr>
              <p:nvPr/>
            </p:nvSpPr>
            <p:spPr bwMode="auto">
              <a:xfrm>
                <a:off x="2952" y="1828"/>
                <a:ext cx="186" cy="155"/>
              </a:xfrm>
              <a:custGeom>
                <a:avLst/>
                <a:gdLst>
                  <a:gd name="T0" fmla="*/ 186 w 558"/>
                  <a:gd name="T1" fmla="*/ 122 h 464"/>
                  <a:gd name="T2" fmla="*/ 186 w 558"/>
                  <a:gd name="T3" fmla="*/ 143 h 464"/>
                  <a:gd name="T4" fmla="*/ 161 w 558"/>
                  <a:gd name="T5" fmla="*/ 155 h 464"/>
                  <a:gd name="T6" fmla="*/ 0 w 558"/>
                  <a:gd name="T7" fmla="*/ 21 h 464"/>
                  <a:gd name="T8" fmla="*/ 39 w 558"/>
                  <a:gd name="T9" fmla="*/ 0 h 464"/>
                  <a:gd name="T10" fmla="*/ 186 w 558"/>
                  <a:gd name="T11" fmla="*/ 122 h 46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8"/>
                  <a:gd name="T19" fmla="*/ 0 h 464"/>
                  <a:gd name="T20" fmla="*/ 558 w 558"/>
                  <a:gd name="T21" fmla="*/ 464 h 46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8" h="464">
                    <a:moveTo>
                      <a:pt x="558" y="365"/>
                    </a:moveTo>
                    <a:lnTo>
                      <a:pt x="558" y="427"/>
                    </a:lnTo>
                    <a:lnTo>
                      <a:pt x="483" y="464"/>
                    </a:lnTo>
                    <a:lnTo>
                      <a:pt x="0" y="62"/>
                    </a:lnTo>
                    <a:lnTo>
                      <a:pt x="118" y="0"/>
                    </a:lnTo>
                    <a:lnTo>
                      <a:pt x="558" y="365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Freeform 236"/>
              <p:cNvSpPr>
                <a:spLocks/>
              </p:cNvSpPr>
              <p:nvPr/>
            </p:nvSpPr>
            <p:spPr bwMode="auto">
              <a:xfrm>
                <a:off x="2933" y="1838"/>
                <a:ext cx="201" cy="155"/>
              </a:xfrm>
              <a:custGeom>
                <a:avLst/>
                <a:gdLst>
                  <a:gd name="T0" fmla="*/ 0 w 601"/>
                  <a:gd name="T1" fmla="*/ 21 h 464"/>
                  <a:gd name="T2" fmla="*/ 39 w 601"/>
                  <a:gd name="T3" fmla="*/ 0 h 464"/>
                  <a:gd name="T4" fmla="*/ 201 w 601"/>
                  <a:gd name="T5" fmla="*/ 134 h 464"/>
                  <a:gd name="T6" fmla="*/ 162 w 601"/>
                  <a:gd name="T7" fmla="*/ 155 h 464"/>
                  <a:gd name="T8" fmla="*/ 0 w 601"/>
                  <a:gd name="T9" fmla="*/ 21 h 4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1"/>
                  <a:gd name="T16" fmla="*/ 0 h 464"/>
                  <a:gd name="T17" fmla="*/ 601 w 601"/>
                  <a:gd name="T18" fmla="*/ 464 h 4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1" h="464">
                    <a:moveTo>
                      <a:pt x="0" y="62"/>
                    </a:moveTo>
                    <a:lnTo>
                      <a:pt x="118" y="0"/>
                    </a:lnTo>
                    <a:lnTo>
                      <a:pt x="601" y="402"/>
                    </a:lnTo>
                    <a:lnTo>
                      <a:pt x="483" y="464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Freeform 237"/>
              <p:cNvSpPr>
                <a:spLocks/>
              </p:cNvSpPr>
              <p:nvPr/>
            </p:nvSpPr>
            <p:spPr bwMode="auto">
              <a:xfrm>
                <a:off x="2931" y="1849"/>
                <a:ext cx="182" cy="155"/>
              </a:xfrm>
              <a:custGeom>
                <a:avLst/>
                <a:gdLst>
                  <a:gd name="T0" fmla="*/ 21 w 545"/>
                  <a:gd name="T1" fmla="*/ 0 h 465"/>
                  <a:gd name="T2" fmla="*/ 0 w 545"/>
                  <a:gd name="T3" fmla="*/ 10 h 465"/>
                  <a:gd name="T4" fmla="*/ 0 w 545"/>
                  <a:gd name="T5" fmla="*/ 35 h 465"/>
                  <a:gd name="T6" fmla="*/ 145 w 545"/>
                  <a:gd name="T7" fmla="*/ 155 h 465"/>
                  <a:gd name="T8" fmla="*/ 182 w 545"/>
                  <a:gd name="T9" fmla="*/ 134 h 465"/>
                  <a:gd name="T10" fmla="*/ 21 w 545"/>
                  <a:gd name="T11" fmla="*/ 0 h 4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5"/>
                  <a:gd name="T19" fmla="*/ 0 h 465"/>
                  <a:gd name="T20" fmla="*/ 545 w 545"/>
                  <a:gd name="T21" fmla="*/ 465 h 4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5" h="465">
                    <a:moveTo>
                      <a:pt x="62" y="0"/>
                    </a:moveTo>
                    <a:lnTo>
                      <a:pt x="0" y="31"/>
                    </a:lnTo>
                    <a:lnTo>
                      <a:pt x="0" y="105"/>
                    </a:lnTo>
                    <a:lnTo>
                      <a:pt x="433" y="465"/>
                    </a:lnTo>
                    <a:lnTo>
                      <a:pt x="545" y="402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Freeform 238"/>
              <p:cNvSpPr>
                <a:spLocks/>
              </p:cNvSpPr>
              <p:nvPr/>
            </p:nvSpPr>
            <p:spPr bwMode="auto">
              <a:xfrm>
                <a:off x="2931" y="1859"/>
                <a:ext cx="163" cy="155"/>
              </a:xfrm>
              <a:custGeom>
                <a:avLst/>
                <a:gdLst>
                  <a:gd name="T0" fmla="*/ 2 w 489"/>
                  <a:gd name="T1" fmla="*/ 0 h 465"/>
                  <a:gd name="T2" fmla="*/ 0 w 489"/>
                  <a:gd name="T3" fmla="*/ 0 h 465"/>
                  <a:gd name="T4" fmla="*/ 0 w 489"/>
                  <a:gd name="T5" fmla="*/ 52 h 465"/>
                  <a:gd name="T6" fmla="*/ 126 w 489"/>
                  <a:gd name="T7" fmla="*/ 155 h 465"/>
                  <a:gd name="T8" fmla="*/ 163 w 489"/>
                  <a:gd name="T9" fmla="*/ 134 h 465"/>
                  <a:gd name="T10" fmla="*/ 2 w 489"/>
                  <a:gd name="T11" fmla="*/ 0 h 4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89"/>
                  <a:gd name="T19" fmla="*/ 0 h 465"/>
                  <a:gd name="T20" fmla="*/ 489 w 489"/>
                  <a:gd name="T21" fmla="*/ 465 h 46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89" h="465">
                    <a:moveTo>
                      <a:pt x="6" y="0"/>
                    </a:moveTo>
                    <a:lnTo>
                      <a:pt x="0" y="0"/>
                    </a:lnTo>
                    <a:lnTo>
                      <a:pt x="0" y="155"/>
                    </a:lnTo>
                    <a:lnTo>
                      <a:pt x="379" y="465"/>
                    </a:lnTo>
                    <a:lnTo>
                      <a:pt x="489" y="40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A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Freeform 239"/>
              <p:cNvSpPr>
                <a:spLocks/>
              </p:cNvSpPr>
              <p:nvPr/>
            </p:nvSpPr>
            <p:spPr bwMode="auto">
              <a:xfrm>
                <a:off x="2931" y="1884"/>
                <a:ext cx="145" cy="140"/>
              </a:xfrm>
              <a:custGeom>
                <a:avLst/>
                <a:gdLst>
                  <a:gd name="T0" fmla="*/ 0 w 433"/>
                  <a:gd name="T1" fmla="*/ 52 h 422"/>
                  <a:gd name="T2" fmla="*/ 0 w 433"/>
                  <a:gd name="T3" fmla="*/ 0 h 422"/>
                  <a:gd name="T4" fmla="*/ 145 w 433"/>
                  <a:gd name="T5" fmla="*/ 119 h 422"/>
                  <a:gd name="T6" fmla="*/ 105 w 433"/>
                  <a:gd name="T7" fmla="*/ 140 h 422"/>
                  <a:gd name="T8" fmla="*/ 0 w 433"/>
                  <a:gd name="T9" fmla="*/ 52 h 4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3"/>
                  <a:gd name="T16" fmla="*/ 0 h 422"/>
                  <a:gd name="T17" fmla="*/ 433 w 433"/>
                  <a:gd name="T18" fmla="*/ 422 h 42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3" h="422">
                    <a:moveTo>
                      <a:pt x="0" y="156"/>
                    </a:moveTo>
                    <a:lnTo>
                      <a:pt x="0" y="0"/>
                    </a:lnTo>
                    <a:lnTo>
                      <a:pt x="433" y="360"/>
                    </a:lnTo>
                    <a:lnTo>
                      <a:pt x="315" y="422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5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Freeform 240"/>
              <p:cNvSpPr>
                <a:spLocks/>
              </p:cNvSpPr>
              <p:nvPr/>
            </p:nvSpPr>
            <p:spPr bwMode="auto">
              <a:xfrm>
                <a:off x="2931" y="1911"/>
                <a:ext cx="127" cy="124"/>
              </a:xfrm>
              <a:custGeom>
                <a:avLst/>
                <a:gdLst>
                  <a:gd name="T0" fmla="*/ 0 w 379"/>
                  <a:gd name="T1" fmla="*/ 51 h 372"/>
                  <a:gd name="T2" fmla="*/ 0 w 379"/>
                  <a:gd name="T3" fmla="*/ 0 h 372"/>
                  <a:gd name="T4" fmla="*/ 127 w 379"/>
                  <a:gd name="T5" fmla="*/ 103 h 372"/>
                  <a:gd name="T6" fmla="*/ 87 w 379"/>
                  <a:gd name="T7" fmla="*/ 124 h 372"/>
                  <a:gd name="T8" fmla="*/ 0 w 379"/>
                  <a:gd name="T9" fmla="*/ 51 h 3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79"/>
                  <a:gd name="T16" fmla="*/ 0 h 372"/>
                  <a:gd name="T17" fmla="*/ 379 w 379"/>
                  <a:gd name="T18" fmla="*/ 372 h 3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79" h="372">
                    <a:moveTo>
                      <a:pt x="0" y="154"/>
                    </a:moveTo>
                    <a:lnTo>
                      <a:pt x="0" y="0"/>
                    </a:lnTo>
                    <a:lnTo>
                      <a:pt x="379" y="310"/>
                    </a:lnTo>
                    <a:lnTo>
                      <a:pt x="261" y="372"/>
                    </a:lnTo>
                    <a:lnTo>
                      <a:pt x="0" y="154"/>
                    </a:lnTo>
                    <a:close/>
                  </a:path>
                </a:pathLst>
              </a:custGeom>
              <a:solidFill>
                <a:srgbClr val="F0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Freeform 241"/>
              <p:cNvSpPr>
                <a:spLocks/>
              </p:cNvSpPr>
              <p:nvPr/>
            </p:nvSpPr>
            <p:spPr bwMode="auto">
              <a:xfrm>
                <a:off x="2931" y="1936"/>
                <a:ext cx="105" cy="109"/>
              </a:xfrm>
              <a:custGeom>
                <a:avLst/>
                <a:gdLst>
                  <a:gd name="T0" fmla="*/ 0 w 315"/>
                  <a:gd name="T1" fmla="*/ 53 h 328"/>
                  <a:gd name="T2" fmla="*/ 0 w 315"/>
                  <a:gd name="T3" fmla="*/ 0 h 328"/>
                  <a:gd name="T4" fmla="*/ 105 w 315"/>
                  <a:gd name="T5" fmla="*/ 88 h 328"/>
                  <a:gd name="T6" fmla="*/ 68 w 315"/>
                  <a:gd name="T7" fmla="*/ 109 h 328"/>
                  <a:gd name="T8" fmla="*/ 0 w 315"/>
                  <a:gd name="T9" fmla="*/ 53 h 3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5"/>
                  <a:gd name="T16" fmla="*/ 0 h 328"/>
                  <a:gd name="T17" fmla="*/ 315 w 315"/>
                  <a:gd name="T18" fmla="*/ 328 h 3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5" h="328">
                    <a:moveTo>
                      <a:pt x="0" y="160"/>
                    </a:moveTo>
                    <a:lnTo>
                      <a:pt x="0" y="0"/>
                    </a:lnTo>
                    <a:lnTo>
                      <a:pt x="315" y="266"/>
                    </a:lnTo>
                    <a:lnTo>
                      <a:pt x="205" y="328"/>
                    </a:lnTo>
                    <a:lnTo>
                      <a:pt x="0" y="160"/>
                    </a:lnTo>
                    <a:close/>
                  </a:path>
                </a:pathLst>
              </a:custGeom>
              <a:solidFill>
                <a:srgbClr val="EB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Freeform 242"/>
              <p:cNvSpPr>
                <a:spLocks/>
              </p:cNvSpPr>
              <p:nvPr/>
            </p:nvSpPr>
            <p:spPr bwMode="auto">
              <a:xfrm>
                <a:off x="2931" y="1962"/>
                <a:ext cx="87" cy="93"/>
              </a:xfrm>
              <a:custGeom>
                <a:avLst/>
                <a:gdLst>
                  <a:gd name="T0" fmla="*/ 0 w 261"/>
                  <a:gd name="T1" fmla="*/ 54 h 280"/>
                  <a:gd name="T2" fmla="*/ 0 w 261"/>
                  <a:gd name="T3" fmla="*/ 0 h 280"/>
                  <a:gd name="T4" fmla="*/ 87 w 261"/>
                  <a:gd name="T5" fmla="*/ 72 h 280"/>
                  <a:gd name="T6" fmla="*/ 48 w 261"/>
                  <a:gd name="T7" fmla="*/ 93 h 280"/>
                  <a:gd name="T8" fmla="*/ 0 w 261"/>
                  <a:gd name="T9" fmla="*/ 54 h 28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1"/>
                  <a:gd name="T16" fmla="*/ 0 h 280"/>
                  <a:gd name="T17" fmla="*/ 261 w 261"/>
                  <a:gd name="T18" fmla="*/ 280 h 28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1" h="280">
                    <a:moveTo>
                      <a:pt x="0" y="162"/>
                    </a:moveTo>
                    <a:lnTo>
                      <a:pt x="0" y="0"/>
                    </a:lnTo>
                    <a:lnTo>
                      <a:pt x="261" y="218"/>
                    </a:lnTo>
                    <a:lnTo>
                      <a:pt x="143" y="280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E5E5E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Freeform 243"/>
              <p:cNvSpPr>
                <a:spLocks/>
              </p:cNvSpPr>
              <p:nvPr/>
            </p:nvSpPr>
            <p:spPr bwMode="auto">
              <a:xfrm>
                <a:off x="2931" y="1989"/>
                <a:ext cx="69" cy="77"/>
              </a:xfrm>
              <a:custGeom>
                <a:avLst/>
                <a:gdLst>
                  <a:gd name="T0" fmla="*/ 0 w 205"/>
                  <a:gd name="T1" fmla="*/ 54 h 230"/>
                  <a:gd name="T2" fmla="*/ 0 w 205"/>
                  <a:gd name="T3" fmla="*/ 0 h 230"/>
                  <a:gd name="T4" fmla="*/ 69 w 205"/>
                  <a:gd name="T5" fmla="*/ 56 h 230"/>
                  <a:gd name="T6" fmla="*/ 29 w 205"/>
                  <a:gd name="T7" fmla="*/ 77 h 230"/>
                  <a:gd name="T8" fmla="*/ 0 w 205"/>
                  <a:gd name="T9" fmla="*/ 54 h 2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5"/>
                  <a:gd name="T16" fmla="*/ 0 h 230"/>
                  <a:gd name="T17" fmla="*/ 205 w 205"/>
                  <a:gd name="T18" fmla="*/ 230 h 2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5" h="230">
                    <a:moveTo>
                      <a:pt x="0" y="161"/>
                    </a:moveTo>
                    <a:lnTo>
                      <a:pt x="0" y="0"/>
                    </a:lnTo>
                    <a:lnTo>
                      <a:pt x="205" y="168"/>
                    </a:lnTo>
                    <a:lnTo>
                      <a:pt x="87" y="230"/>
                    </a:lnTo>
                    <a:lnTo>
                      <a:pt x="0" y="161"/>
                    </a:lnTo>
                    <a:close/>
                  </a:path>
                </a:pathLst>
              </a:custGeom>
              <a:solidFill>
                <a:srgbClr val="E0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Freeform 244"/>
              <p:cNvSpPr>
                <a:spLocks/>
              </p:cNvSpPr>
              <p:nvPr/>
            </p:nvSpPr>
            <p:spPr bwMode="auto">
              <a:xfrm>
                <a:off x="2931" y="2016"/>
                <a:ext cx="48" cy="58"/>
              </a:xfrm>
              <a:custGeom>
                <a:avLst/>
                <a:gdLst>
                  <a:gd name="T0" fmla="*/ 0 w 143"/>
                  <a:gd name="T1" fmla="*/ 52 h 174"/>
                  <a:gd name="T2" fmla="*/ 0 w 143"/>
                  <a:gd name="T3" fmla="*/ 0 h 174"/>
                  <a:gd name="T4" fmla="*/ 48 w 143"/>
                  <a:gd name="T5" fmla="*/ 39 h 174"/>
                  <a:gd name="T6" fmla="*/ 8 w 143"/>
                  <a:gd name="T7" fmla="*/ 58 h 174"/>
                  <a:gd name="T8" fmla="*/ 0 w 143"/>
                  <a:gd name="T9" fmla="*/ 52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74"/>
                  <a:gd name="T17" fmla="*/ 143 w 143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74">
                    <a:moveTo>
                      <a:pt x="0" y="155"/>
                    </a:moveTo>
                    <a:lnTo>
                      <a:pt x="0" y="0"/>
                    </a:lnTo>
                    <a:lnTo>
                      <a:pt x="143" y="118"/>
                    </a:lnTo>
                    <a:lnTo>
                      <a:pt x="25" y="174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DBDBD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Freeform 245"/>
              <p:cNvSpPr>
                <a:spLocks/>
              </p:cNvSpPr>
              <p:nvPr/>
            </p:nvSpPr>
            <p:spPr bwMode="auto">
              <a:xfrm>
                <a:off x="2931" y="2043"/>
                <a:ext cx="29" cy="37"/>
              </a:xfrm>
              <a:custGeom>
                <a:avLst/>
                <a:gdLst>
                  <a:gd name="T0" fmla="*/ 0 w 87"/>
                  <a:gd name="T1" fmla="*/ 0 h 111"/>
                  <a:gd name="T2" fmla="*/ 0 w 87"/>
                  <a:gd name="T3" fmla="*/ 37 h 111"/>
                  <a:gd name="T4" fmla="*/ 29 w 87"/>
                  <a:gd name="T5" fmla="*/ 23 h 111"/>
                  <a:gd name="T6" fmla="*/ 0 w 87"/>
                  <a:gd name="T7" fmla="*/ 0 h 1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7"/>
                  <a:gd name="T13" fmla="*/ 0 h 111"/>
                  <a:gd name="T14" fmla="*/ 87 w 87"/>
                  <a:gd name="T15" fmla="*/ 111 h 1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7" h="111">
                    <a:moveTo>
                      <a:pt x="0" y="0"/>
                    </a:moveTo>
                    <a:lnTo>
                      <a:pt x="0" y="111"/>
                    </a:lnTo>
                    <a:lnTo>
                      <a:pt x="87" y="6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D6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Freeform 246"/>
              <p:cNvSpPr>
                <a:spLocks/>
              </p:cNvSpPr>
              <p:nvPr/>
            </p:nvSpPr>
            <p:spPr bwMode="auto">
              <a:xfrm>
                <a:off x="2931" y="2068"/>
                <a:ext cx="9" cy="12"/>
              </a:xfrm>
              <a:custGeom>
                <a:avLst/>
                <a:gdLst>
                  <a:gd name="T0" fmla="*/ 0 w 25"/>
                  <a:gd name="T1" fmla="*/ 0 h 36"/>
                  <a:gd name="T2" fmla="*/ 0 w 25"/>
                  <a:gd name="T3" fmla="*/ 12 h 36"/>
                  <a:gd name="T4" fmla="*/ 9 w 25"/>
                  <a:gd name="T5" fmla="*/ 6 h 36"/>
                  <a:gd name="T6" fmla="*/ 0 w 25"/>
                  <a:gd name="T7" fmla="*/ 0 h 3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5"/>
                  <a:gd name="T13" fmla="*/ 0 h 36"/>
                  <a:gd name="T14" fmla="*/ 25 w 25"/>
                  <a:gd name="T15" fmla="*/ 36 h 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5" h="36">
                    <a:moveTo>
                      <a:pt x="0" y="0"/>
                    </a:moveTo>
                    <a:lnTo>
                      <a:pt x="0" y="36"/>
                    </a:lnTo>
                    <a:lnTo>
                      <a:pt x="25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Freeform 247"/>
              <p:cNvSpPr>
                <a:spLocks/>
              </p:cNvSpPr>
              <p:nvPr/>
            </p:nvSpPr>
            <p:spPr bwMode="auto">
              <a:xfrm>
                <a:off x="2929" y="2076"/>
                <a:ext cx="6" cy="8"/>
              </a:xfrm>
              <a:custGeom>
                <a:avLst/>
                <a:gdLst>
                  <a:gd name="T0" fmla="*/ 0 w 18"/>
                  <a:gd name="T1" fmla="*/ 8 h 25"/>
                  <a:gd name="T2" fmla="*/ 4 w 18"/>
                  <a:gd name="T3" fmla="*/ 8 h 25"/>
                  <a:gd name="T4" fmla="*/ 6 w 18"/>
                  <a:gd name="T5" fmla="*/ 4 h 25"/>
                  <a:gd name="T6" fmla="*/ 6 w 18"/>
                  <a:gd name="T7" fmla="*/ 2 h 25"/>
                  <a:gd name="T8" fmla="*/ 4 w 18"/>
                  <a:gd name="T9" fmla="*/ 0 h 25"/>
                  <a:gd name="T10" fmla="*/ 0 w 18"/>
                  <a:gd name="T11" fmla="*/ 8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12" y="25"/>
                    </a:lnTo>
                    <a:lnTo>
                      <a:pt x="18" y="11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Freeform 248"/>
              <p:cNvSpPr>
                <a:spLocks/>
              </p:cNvSpPr>
              <p:nvPr/>
            </p:nvSpPr>
            <p:spPr bwMode="auto">
              <a:xfrm>
                <a:off x="2913" y="2068"/>
                <a:ext cx="20" cy="16"/>
              </a:xfrm>
              <a:custGeom>
                <a:avLst/>
                <a:gdLst>
                  <a:gd name="T0" fmla="*/ 2 w 62"/>
                  <a:gd name="T1" fmla="*/ 4 h 50"/>
                  <a:gd name="T2" fmla="*/ 0 w 62"/>
                  <a:gd name="T3" fmla="*/ 8 h 50"/>
                  <a:gd name="T4" fmla="*/ 16 w 62"/>
                  <a:gd name="T5" fmla="*/ 16 h 50"/>
                  <a:gd name="T6" fmla="*/ 20 w 62"/>
                  <a:gd name="T7" fmla="*/ 8 h 50"/>
                  <a:gd name="T8" fmla="*/ 4 w 62"/>
                  <a:gd name="T9" fmla="*/ 0 h 50"/>
                  <a:gd name="T10" fmla="*/ 2 w 62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6" y="11"/>
                    </a:moveTo>
                    <a:lnTo>
                      <a:pt x="0" y="25"/>
                    </a:lnTo>
                    <a:lnTo>
                      <a:pt x="50" y="50"/>
                    </a:lnTo>
                    <a:lnTo>
                      <a:pt x="62" y="25"/>
                    </a:lnTo>
                    <a:lnTo>
                      <a:pt x="12" y="0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Freeform 249"/>
              <p:cNvSpPr>
                <a:spLocks/>
              </p:cNvSpPr>
              <p:nvPr/>
            </p:nvSpPr>
            <p:spPr bwMode="auto">
              <a:xfrm>
                <a:off x="2911" y="2068"/>
                <a:ext cx="6" cy="8"/>
              </a:xfrm>
              <a:custGeom>
                <a:avLst/>
                <a:gdLst>
                  <a:gd name="T0" fmla="*/ 6 w 18"/>
                  <a:gd name="T1" fmla="*/ 0 h 25"/>
                  <a:gd name="T2" fmla="*/ 2 w 18"/>
                  <a:gd name="T3" fmla="*/ 0 h 25"/>
                  <a:gd name="T4" fmla="*/ 0 w 18"/>
                  <a:gd name="T5" fmla="*/ 2 h 25"/>
                  <a:gd name="T6" fmla="*/ 0 w 18"/>
                  <a:gd name="T7" fmla="*/ 6 h 25"/>
                  <a:gd name="T8" fmla="*/ 2 w 18"/>
                  <a:gd name="T9" fmla="*/ 8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0"/>
                    </a:lnTo>
                    <a:lnTo>
                      <a:pt x="0" y="5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Freeform 250"/>
              <p:cNvSpPr>
                <a:spLocks/>
              </p:cNvSpPr>
              <p:nvPr/>
            </p:nvSpPr>
            <p:spPr bwMode="auto">
              <a:xfrm>
                <a:off x="2929" y="1855"/>
                <a:ext cx="6" cy="8"/>
              </a:xfrm>
              <a:custGeom>
                <a:avLst/>
                <a:gdLst>
                  <a:gd name="T0" fmla="*/ 0 w 18"/>
                  <a:gd name="T1" fmla="*/ 8 h 24"/>
                  <a:gd name="T2" fmla="*/ 4 w 18"/>
                  <a:gd name="T3" fmla="*/ 8 h 24"/>
                  <a:gd name="T4" fmla="*/ 6 w 18"/>
                  <a:gd name="T5" fmla="*/ 6 h 24"/>
                  <a:gd name="T6" fmla="*/ 6 w 18"/>
                  <a:gd name="T7" fmla="*/ 2 h 24"/>
                  <a:gd name="T8" fmla="*/ 4 w 18"/>
                  <a:gd name="T9" fmla="*/ 0 h 24"/>
                  <a:gd name="T10" fmla="*/ 0 w 18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4"/>
                  <a:gd name="T20" fmla="*/ 18 w 18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4">
                    <a:moveTo>
                      <a:pt x="0" y="24"/>
                    </a:moveTo>
                    <a:lnTo>
                      <a:pt x="12" y="24"/>
                    </a:lnTo>
                    <a:lnTo>
                      <a:pt x="18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2" name="Freeform 251"/>
              <p:cNvSpPr>
                <a:spLocks/>
              </p:cNvSpPr>
              <p:nvPr/>
            </p:nvSpPr>
            <p:spPr bwMode="auto">
              <a:xfrm>
                <a:off x="2913" y="1847"/>
                <a:ext cx="20" cy="16"/>
              </a:xfrm>
              <a:custGeom>
                <a:avLst/>
                <a:gdLst>
                  <a:gd name="T0" fmla="*/ 2 w 62"/>
                  <a:gd name="T1" fmla="*/ 4 h 49"/>
                  <a:gd name="T2" fmla="*/ 0 w 62"/>
                  <a:gd name="T3" fmla="*/ 8 h 49"/>
                  <a:gd name="T4" fmla="*/ 16 w 62"/>
                  <a:gd name="T5" fmla="*/ 16 h 49"/>
                  <a:gd name="T6" fmla="*/ 20 w 62"/>
                  <a:gd name="T7" fmla="*/ 8 h 49"/>
                  <a:gd name="T8" fmla="*/ 4 w 62"/>
                  <a:gd name="T9" fmla="*/ 0 h 49"/>
                  <a:gd name="T10" fmla="*/ 2 w 62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9"/>
                  <a:gd name="T20" fmla="*/ 62 w 62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9">
                    <a:moveTo>
                      <a:pt x="6" y="12"/>
                    </a:moveTo>
                    <a:lnTo>
                      <a:pt x="0" y="25"/>
                    </a:lnTo>
                    <a:lnTo>
                      <a:pt x="50" y="49"/>
                    </a:lnTo>
                    <a:lnTo>
                      <a:pt x="62" y="25"/>
                    </a:lnTo>
                    <a:lnTo>
                      <a:pt x="12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3" name="Freeform 252"/>
              <p:cNvSpPr>
                <a:spLocks/>
              </p:cNvSpPr>
              <p:nvPr/>
            </p:nvSpPr>
            <p:spPr bwMode="auto">
              <a:xfrm>
                <a:off x="2911" y="1847"/>
                <a:ext cx="6" cy="8"/>
              </a:xfrm>
              <a:custGeom>
                <a:avLst/>
                <a:gdLst>
                  <a:gd name="T0" fmla="*/ 6 w 18"/>
                  <a:gd name="T1" fmla="*/ 0 h 25"/>
                  <a:gd name="T2" fmla="*/ 2 w 18"/>
                  <a:gd name="T3" fmla="*/ 0 h 25"/>
                  <a:gd name="T4" fmla="*/ 0 w 18"/>
                  <a:gd name="T5" fmla="*/ 2 h 25"/>
                  <a:gd name="T6" fmla="*/ 0 w 18"/>
                  <a:gd name="T7" fmla="*/ 6 h 25"/>
                  <a:gd name="T8" fmla="*/ 2 w 18"/>
                  <a:gd name="T9" fmla="*/ 8 h 25"/>
                  <a:gd name="T10" fmla="*/ 6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18" y="0"/>
                    </a:move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4" name="Freeform 253"/>
              <p:cNvSpPr>
                <a:spLocks/>
              </p:cNvSpPr>
              <p:nvPr/>
            </p:nvSpPr>
            <p:spPr bwMode="auto">
              <a:xfrm>
                <a:off x="2911" y="2071"/>
                <a:ext cx="8" cy="5"/>
              </a:xfrm>
              <a:custGeom>
                <a:avLst/>
                <a:gdLst>
                  <a:gd name="T0" fmla="*/ 0 w 25"/>
                  <a:gd name="T1" fmla="*/ 0 h 14"/>
                  <a:gd name="T2" fmla="*/ 0 w 25"/>
                  <a:gd name="T3" fmla="*/ 3 h 14"/>
                  <a:gd name="T4" fmla="*/ 4 w 25"/>
                  <a:gd name="T5" fmla="*/ 5 h 14"/>
                  <a:gd name="T6" fmla="*/ 6 w 25"/>
                  <a:gd name="T7" fmla="*/ 3 h 14"/>
                  <a:gd name="T8" fmla="*/ 8 w 25"/>
                  <a:gd name="T9" fmla="*/ 0 h 14"/>
                  <a:gd name="T10" fmla="*/ 0 w 25"/>
                  <a:gd name="T11" fmla="*/ 0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4"/>
                  <a:gd name="T20" fmla="*/ 25 w 25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4">
                    <a:moveTo>
                      <a:pt x="0" y="0"/>
                    </a:moveTo>
                    <a:lnTo>
                      <a:pt x="0" y="8"/>
                    </a:lnTo>
                    <a:lnTo>
                      <a:pt x="12" y="14"/>
                    </a:lnTo>
                    <a:lnTo>
                      <a:pt x="18" y="8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5" name="Freeform 254"/>
              <p:cNvSpPr>
                <a:spLocks/>
              </p:cNvSpPr>
              <p:nvPr/>
            </p:nvSpPr>
            <p:spPr bwMode="auto">
              <a:xfrm>
                <a:off x="2911" y="1847"/>
                <a:ext cx="8" cy="224"/>
              </a:xfrm>
              <a:custGeom>
                <a:avLst/>
                <a:gdLst>
                  <a:gd name="T0" fmla="*/ 2 w 25"/>
                  <a:gd name="T1" fmla="*/ 0 h 674"/>
                  <a:gd name="T2" fmla="*/ 0 w 25"/>
                  <a:gd name="T3" fmla="*/ 4 h 674"/>
                  <a:gd name="T4" fmla="*/ 0 w 25"/>
                  <a:gd name="T5" fmla="*/ 224 h 674"/>
                  <a:gd name="T6" fmla="*/ 8 w 25"/>
                  <a:gd name="T7" fmla="*/ 224 h 674"/>
                  <a:gd name="T8" fmla="*/ 8 w 25"/>
                  <a:gd name="T9" fmla="*/ 4 h 674"/>
                  <a:gd name="T10" fmla="*/ 6 w 25"/>
                  <a:gd name="T11" fmla="*/ 8 h 674"/>
                  <a:gd name="T12" fmla="*/ 8 w 25"/>
                  <a:gd name="T13" fmla="*/ 4 h 674"/>
                  <a:gd name="T14" fmla="*/ 6 w 25"/>
                  <a:gd name="T15" fmla="*/ 2 h 674"/>
                  <a:gd name="T16" fmla="*/ 4 w 25"/>
                  <a:gd name="T17" fmla="*/ 0 h 674"/>
                  <a:gd name="T18" fmla="*/ 0 w 25"/>
                  <a:gd name="T19" fmla="*/ 2 h 674"/>
                  <a:gd name="T20" fmla="*/ 0 w 25"/>
                  <a:gd name="T21" fmla="*/ 4 h 674"/>
                  <a:gd name="T22" fmla="*/ 2 w 25"/>
                  <a:gd name="T23" fmla="*/ 0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6" y="0"/>
                    </a:moveTo>
                    <a:lnTo>
                      <a:pt x="0" y="12"/>
                    </a:lnTo>
                    <a:lnTo>
                      <a:pt x="0" y="674"/>
                    </a:lnTo>
                    <a:lnTo>
                      <a:pt x="25" y="674"/>
                    </a:lnTo>
                    <a:lnTo>
                      <a:pt x="25" y="12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6" name="Freeform 255"/>
              <p:cNvSpPr>
                <a:spLocks/>
              </p:cNvSpPr>
              <p:nvPr/>
            </p:nvSpPr>
            <p:spPr bwMode="auto">
              <a:xfrm>
                <a:off x="2913" y="1739"/>
                <a:ext cx="208" cy="116"/>
              </a:xfrm>
              <a:custGeom>
                <a:avLst/>
                <a:gdLst>
                  <a:gd name="T0" fmla="*/ 206 w 626"/>
                  <a:gd name="T1" fmla="*/ 4 h 347"/>
                  <a:gd name="T2" fmla="*/ 204 w 626"/>
                  <a:gd name="T3" fmla="*/ 0 h 347"/>
                  <a:gd name="T4" fmla="*/ 0 w 626"/>
                  <a:gd name="T5" fmla="*/ 108 h 347"/>
                  <a:gd name="T6" fmla="*/ 4 w 626"/>
                  <a:gd name="T7" fmla="*/ 116 h 347"/>
                  <a:gd name="T8" fmla="*/ 208 w 626"/>
                  <a:gd name="T9" fmla="*/ 8 h 347"/>
                  <a:gd name="T10" fmla="*/ 206 w 626"/>
                  <a:gd name="T11" fmla="*/ 4 h 3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7"/>
                  <a:gd name="T20" fmla="*/ 626 w 626"/>
                  <a:gd name="T21" fmla="*/ 347 h 34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7">
                    <a:moveTo>
                      <a:pt x="621" y="12"/>
                    </a:moveTo>
                    <a:lnTo>
                      <a:pt x="615" y="0"/>
                    </a:lnTo>
                    <a:lnTo>
                      <a:pt x="0" y="322"/>
                    </a:lnTo>
                    <a:lnTo>
                      <a:pt x="12" y="347"/>
                    </a:lnTo>
                    <a:lnTo>
                      <a:pt x="626" y="25"/>
                    </a:lnTo>
                    <a:lnTo>
                      <a:pt x="621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7" name="Freeform 256"/>
              <p:cNvSpPr>
                <a:spLocks/>
              </p:cNvSpPr>
              <p:nvPr/>
            </p:nvSpPr>
            <p:spPr bwMode="auto">
              <a:xfrm>
                <a:off x="3118" y="1739"/>
                <a:ext cx="5" cy="9"/>
              </a:xfrm>
              <a:custGeom>
                <a:avLst/>
                <a:gdLst>
                  <a:gd name="T0" fmla="*/ 3 w 17"/>
                  <a:gd name="T1" fmla="*/ 9 h 25"/>
                  <a:gd name="T2" fmla="*/ 5 w 17"/>
                  <a:gd name="T3" fmla="*/ 6 h 25"/>
                  <a:gd name="T4" fmla="*/ 5 w 17"/>
                  <a:gd name="T5" fmla="*/ 2 h 25"/>
                  <a:gd name="T6" fmla="*/ 3 w 17"/>
                  <a:gd name="T7" fmla="*/ 0 h 25"/>
                  <a:gd name="T8" fmla="*/ 0 w 17"/>
                  <a:gd name="T9" fmla="*/ 0 h 25"/>
                  <a:gd name="T10" fmla="*/ 3 w 17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1" y="25"/>
                    </a:moveTo>
                    <a:lnTo>
                      <a:pt x="17" y="18"/>
                    </a:lnTo>
                    <a:lnTo>
                      <a:pt x="17" y="6"/>
                    </a:lnTo>
                    <a:lnTo>
                      <a:pt x="11" y="0"/>
                    </a:lnTo>
                    <a:lnTo>
                      <a:pt x="0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8" name="Freeform 257"/>
              <p:cNvSpPr>
                <a:spLocks/>
              </p:cNvSpPr>
              <p:nvPr/>
            </p:nvSpPr>
            <p:spPr bwMode="auto">
              <a:xfrm>
                <a:off x="3134" y="1748"/>
                <a:ext cx="6" cy="8"/>
              </a:xfrm>
              <a:custGeom>
                <a:avLst/>
                <a:gdLst>
                  <a:gd name="T0" fmla="*/ 0 w 19"/>
                  <a:gd name="T1" fmla="*/ 8 h 24"/>
                  <a:gd name="T2" fmla="*/ 4 w 19"/>
                  <a:gd name="T3" fmla="*/ 8 h 24"/>
                  <a:gd name="T4" fmla="*/ 6 w 19"/>
                  <a:gd name="T5" fmla="*/ 6 h 24"/>
                  <a:gd name="T6" fmla="*/ 6 w 19"/>
                  <a:gd name="T7" fmla="*/ 2 h 24"/>
                  <a:gd name="T8" fmla="*/ 4 w 19"/>
                  <a:gd name="T9" fmla="*/ 0 h 24"/>
                  <a:gd name="T10" fmla="*/ 0 w 19"/>
                  <a:gd name="T11" fmla="*/ 8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0" y="24"/>
                    </a:moveTo>
                    <a:lnTo>
                      <a:pt x="13" y="24"/>
                    </a:lnTo>
                    <a:lnTo>
                      <a:pt x="19" y="18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9" name="Freeform 258"/>
              <p:cNvSpPr>
                <a:spLocks/>
              </p:cNvSpPr>
              <p:nvPr/>
            </p:nvSpPr>
            <p:spPr bwMode="auto">
              <a:xfrm>
                <a:off x="3118" y="1739"/>
                <a:ext cx="20" cy="17"/>
              </a:xfrm>
              <a:custGeom>
                <a:avLst/>
                <a:gdLst>
                  <a:gd name="T0" fmla="*/ 2 w 61"/>
                  <a:gd name="T1" fmla="*/ 4 h 49"/>
                  <a:gd name="T2" fmla="*/ 0 w 61"/>
                  <a:gd name="T3" fmla="*/ 9 h 49"/>
                  <a:gd name="T4" fmla="*/ 16 w 61"/>
                  <a:gd name="T5" fmla="*/ 17 h 49"/>
                  <a:gd name="T6" fmla="*/ 20 w 61"/>
                  <a:gd name="T7" fmla="*/ 9 h 49"/>
                  <a:gd name="T8" fmla="*/ 4 w 61"/>
                  <a:gd name="T9" fmla="*/ 0 h 49"/>
                  <a:gd name="T10" fmla="*/ 2 w 61"/>
                  <a:gd name="T11" fmla="*/ 4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49"/>
                  <a:gd name="T20" fmla="*/ 61 w 6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49">
                    <a:moveTo>
                      <a:pt x="6" y="12"/>
                    </a:moveTo>
                    <a:lnTo>
                      <a:pt x="0" y="25"/>
                    </a:lnTo>
                    <a:lnTo>
                      <a:pt x="48" y="49"/>
                    </a:lnTo>
                    <a:lnTo>
                      <a:pt x="61" y="25"/>
                    </a:lnTo>
                    <a:lnTo>
                      <a:pt x="11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0" name="Freeform 259"/>
              <p:cNvSpPr>
                <a:spLocks/>
              </p:cNvSpPr>
              <p:nvPr/>
            </p:nvSpPr>
            <p:spPr bwMode="auto">
              <a:xfrm>
                <a:off x="3115" y="1739"/>
                <a:ext cx="6" cy="9"/>
              </a:xfrm>
              <a:custGeom>
                <a:avLst/>
                <a:gdLst>
                  <a:gd name="T0" fmla="*/ 6 w 19"/>
                  <a:gd name="T1" fmla="*/ 0 h 25"/>
                  <a:gd name="T2" fmla="*/ 4 w 19"/>
                  <a:gd name="T3" fmla="*/ 0 h 25"/>
                  <a:gd name="T4" fmla="*/ 0 w 19"/>
                  <a:gd name="T5" fmla="*/ 2 h 25"/>
                  <a:gd name="T6" fmla="*/ 0 w 19"/>
                  <a:gd name="T7" fmla="*/ 6 h 25"/>
                  <a:gd name="T8" fmla="*/ 3 w 19"/>
                  <a:gd name="T9" fmla="*/ 9 h 25"/>
                  <a:gd name="T10" fmla="*/ 6 w 19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9" y="0"/>
                    </a:moveTo>
                    <a:lnTo>
                      <a:pt x="14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8" y="25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1" name="Freeform 260"/>
              <p:cNvSpPr>
                <a:spLocks/>
              </p:cNvSpPr>
              <p:nvPr/>
            </p:nvSpPr>
            <p:spPr bwMode="auto">
              <a:xfrm>
                <a:off x="2927" y="1855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2 h 12"/>
                  <a:gd name="T4" fmla="*/ 4 w 25"/>
                  <a:gd name="T5" fmla="*/ 0 h 12"/>
                  <a:gd name="T6" fmla="*/ 2 w 25"/>
                  <a:gd name="T7" fmla="*/ 2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6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2" name="Freeform 261"/>
              <p:cNvSpPr>
                <a:spLocks/>
              </p:cNvSpPr>
              <p:nvPr/>
            </p:nvSpPr>
            <p:spPr bwMode="auto">
              <a:xfrm>
                <a:off x="2927" y="1859"/>
                <a:ext cx="8" cy="225"/>
              </a:xfrm>
              <a:custGeom>
                <a:avLst/>
                <a:gdLst>
                  <a:gd name="T0" fmla="*/ 2 w 25"/>
                  <a:gd name="T1" fmla="*/ 217 h 676"/>
                  <a:gd name="T2" fmla="*/ 8 w 25"/>
                  <a:gd name="T3" fmla="*/ 220 h 676"/>
                  <a:gd name="T4" fmla="*/ 8 w 25"/>
                  <a:gd name="T5" fmla="*/ 0 h 676"/>
                  <a:gd name="T6" fmla="*/ 0 w 25"/>
                  <a:gd name="T7" fmla="*/ 0 h 676"/>
                  <a:gd name="T8" fmla="*/ 0 w 25"/>
                  <a:gd name="T9" fmla="*/ 220 h 676"/>
                  <a:gd name="T10" fmla="*/ 6 w 25"/>
                  <a:gd name="T11" fmla="*/ 225 h 676"/>
                  <a:gd name="T12" fmla="*/ 0 w 25"/>
                  <a:gd name="T13" fmla="*/ 220 h 676"/>
                  <a:gd name="T14" fmla="*/ 2 w 25"/>
                  <a:gd name="T15" fmla="*/ 222 h 676"/>
                  <a:gd name="T16" fmla="*/ 4 w 25"/>
                  <a:gd name="T17" fmla="*/ 225 h 676"/>
                  <a:gd name="T18" fmla="*/ 8 w 25"/>
                  <a:gd name="T19" fmla="*/ 222 h 676"/>
                  <a:gd name="T20" fmla="*/ 8 w 25"/>
                  <a:gd name="T21" fmla="*/ 220 h 676"/>
                  <a:gd name="T22" fmla="*/ 2 w 25"/>
                  <a:gd name="T23" fmla="*/ 217 h 6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6"/>
                  <a:gd name="T38" fmla="*/ 25 w 25"/>
                  <a:gd name="T39" fmla="*/ 676 h 67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6">
                    <a:moveTo>
                      <a:pt x="7" y="651"/>
                    </a:moveTo>
                    <a:lnTo>
                      <a:pt x="25" y="662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62"/>
                    </a:lnTo>
                    <a:lnTo>
                      <a:pt x="19" y="676"/>
                    </a:lnTo>
                    <a:lnTo>
                      <a:pt x="0" y="662"/>
                    </a:lnTo>
                    <a:lnTo>
                      <a:pt x="7" y="668"/>
                    </a:lnTo>
                    <a:lnTo>
                      <a:pt x="13" y="676"/>
                    </a:lnTo>
                    <a:lnTo>
                      <a:pt x="25" y="668"/>
                    </a:lnTo>
                    <a:lnTo>
                      <a:pt x="25" y="662"/>
                    </a:lnTo>
                    <a:lnTo>
                      <a:pt x="7" y="65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3" name="Freeform 262"/>
              <p:cNvSpPr>
                <a:spLocks/>
              </p:cNvSpPr>
              <p:nvPr/>
            </p:nvSpPr>
            <p:spPr bwMode="auto">
              <a:xfrm>
                <a:off x="2929" y="1968"/>
                <a:ext cx="209" cy="116"/>
              </a:xfrm>
              <a:custGeom>
                <a:avLst/>
                <a:gdLst>
                  <a:gd name="T0" fmla="*/ 207 w 626"/>
                  <a:gd name="T1" fmla="*/ 4 h 348"/>
                  <a:gd name="T2" fmla="*/ 205 w 626"/>
                  <a:gd name="T3" fmla="*/ 0 h 348"/>
                  <a:gd name="T4" fmla="*/ 0 w 626"/>
                  <a:gd name="T5" fmla="*/ 108 h 348"/>
                  <a:gd name="T6" fmla="*/ 4 w 626"/>
                  <a:gd name="T7" fmla="*/ 116 h 348"/>
                  <a:gd name="T8" fmla="*/ 209 w 626"/>
                  <a:gd name="T9" fmla="*/ 8 h 348"/>
                  <a:gd name="T10" fmla="*/ 207 w 626"/>
                  <a:gd name="T11" fmla="*/ 4 h 3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8"/>
                  <a:gd name="T20" fmla="*/ 626 w 626"/>
                  <a:gd name="T21" fmla="*/ 348 h 3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8">
                    <a:moveTo>
                      <a:pt x="619" y="12"/>
                    </a:moveTo>
                    <a:lnTo>
                      <a:pt x="613" y="0"/>
                    </a:lnTo>
                    <a:lnTo>
                      <a:pt x="0" y="323"/>
                    </a:lnTo>
                    <a:lnTo>
                      <a:pt x="12" y="348"/>
                    </a:lnTo>
                    <a:lnTo>
                      <a:pt x="626" y="25"/>
                    </a:lnTo>
                    <a:lnTo>
                      <a:pt x="619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4" name="Freeform 263"/>
              <p:cNvSpPr>
                <a:spLocks/>
              </p:cNvSpPr>
              <p:nvPr/>
            </p:nvSpPr>
            <p:spPr bwMode="auto">
              <a:xfrm>
                <a:off x="3134" y="1968"/>
                <a:ext cx="6" cy="9"/>
              </a:xfrm>
              <a:custGeom>
                <a:avLst/>
                <a:gdLst>
                  <a:gd name="T0" fmla="*/ 4 w 19"/>
                  <a:gd name="T1" fmla="*/ 9 h 25"/>
                  <a:gd name="T2" fmla="*/ 6 w 19"/>
                  <a:gd name="T3" fmla="*/ 7 h 25"/>
                  <a:gd name="T4" fmla="*/ 6 w 19"/>
                  <a:gd name="T5" fmla="*/ 2 h 25"/>
                  <a:gd name="T6" fmla="*/ 4 w 19"/>
                  <a:gd name="T7" fmla="*/ 0 h 25"/>
                  <a:gd name="T8" fmla="*/ 0 w 19"/>
                  <a:gd name="T9" fmla="*/ 0 h 25"/>
                  <a:gd name="T10" fmla="*/ 4 w 19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5"/>
                  <a:gd name="T20" fmla="*/ 19 w 19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5">
                    <a:moveTo>
                      <a:pt x="13" y="25"/>
                    </a:moveTo>
                    <a:lnTo>
                      <a:pt x="19" y="19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5" name="Freeform 264"/>
              <p:cNvSpPr>
                <a:spLocks/>
              </p:cNvSpPr>
              <p:nvPr/>
            </p:nvSpPr>
            <p:spPr bwMode="auto">
              <a:xfrm>
                <a:off x="3132" y="1972"/>
                <a:ext cx="8" cy="5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3 h 13"/>
                  <a:gd name="T4" fmla="*/ 4 w 25"/>
                  <a:gd name="T5" fmla="*/ 5 h 13"/>
                  <a:gd name="T6" fmla="*/ 8 w 25"/>
                  <a:gd name="T7" fmla="*/ 3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6" name="Freeform 265"/>
              <p:cNvSpPr>
                <a:spLocks/>
              </p:cNvSpPr>
              <p:nvPr/>
            </p:nvSpPr>
            <p:spPr bwMode="auto">
              <a:xfrm>
                <a:off x="3132" y="1748"/>
                <a:ext cx="8" cy="224"/>
              </a:xfrm>
              <a:custGeom>
                <a:avLst/>
                <a:gdLst>
                  <a:gd name="T0" fmla="*/ 6 w 25"/>
                  <a:gd name="T1" fmla="*/ 8 h 674"/>
                  <a:gd name="T2" fmla="*/ 0 w 25"/>
                  <a:gd name="T3" fmla="*/ 4 h 674"/>
                  <a:gd name="T4" fmla="*/ 0 w 25"/>
                  <a:gd name="T5" fmla="*/ 224 h 674"/>
                  <a:gd name="T6" fmla="*/ 8 w 25"/>
                  <a:gd name="T7" fmla="*/ 224 h 674"/>
                  <a:gd name="T8" fmla="*/ 8 w 25"/>
                  <a:gd name="T9" fmla="*/ 4 h 674"/>
                  <a:gd name="T10" fmla="*/ 2 w 25"/>
                  <a:gd name="T11" fmla="*/ 0 h 674"/>
                  <a:gd name="T12" fmla="*/ 8 w 25"/>
                  <a:gd name="T13" fmla="*/ 4 h 674"/>
                  <a:gd name="T14" fmla="*/ 8 w 25"/>
                  <a:gd name="T15" fmla="*/ 2 h 674"/>
                  <a:gd name="T16" fmla="*/ 4 w 25"/>
                  <a:gd name="T17" fmla="*/ 0 h 674"/>
                  <a:gd name="T18" fmla="*/ 2 w 25"/>
                  <a:gd name="T19" fmla="*/ 2 h 674"/>
                  <a:gd name="T20" fmla="*/ 0 w 25"/>
                  <a:gd name="T21" fmla="*/ 4 h 674"/>
                  <a:gd name="T22" fmla="*/ 6 w 25"/>
                  <a:gd name="T23" fmla="*/ 8 h 6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74"/>
                  <a:gd name="T38" fmla="*/ 25 w 25"/>
                  <a:gd name="T39" fmla="*/ 674 h 6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74">
                    <a:moveTo>
                      <a:pt x="19" y="24"/>
                    </a:moveTo>
                    <a:lnTo>
                      <a:pt x="0" y="12"/>
                    </a:lnTo>
                    <a:lnTo>
                      <a:pt x="0" y="674"/>
                    </a:lnTo>
                    <a:lnTo>
                      <a:pt x="25" y="674"/>
                    </a:lnTo>
                    <a:lnTo>
                      <a:pt x="25" y="12"/>
                    </a:lnTo>
                    <a:lnTo>
                      <a:pt x="6" y="0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7" name="Freeform 266"/>
              <p:cNvSpPr>
                <a:spLocks/>
              </p:cNvSpPr>
              <p:nvPr/>
            </p:nvSpPr>
            <p:spPr bwMode="auto">
              <a:xfrm>
                <a:off x="2929" y="1748"/>
                <a:ext cx="209" cy="115"/>
              </a:xfrm>
              <a:custGeom>
                <a:avLst/>
                <a:gdLst>
                  <a:gd name="T0" fmla="*/ 2 w 626"/>
                  <a:gd name="T1" fmla="*/ 111 h 346"/>
                  <a:gd name="T2" fmla="*/ 4 w 626"/>
                  <a:gd name="T3" fmla="*/ 115 h 346"/>
                  <a:gd name="T4" fmla="*/ 209 w 626"/>
                  <a:gd name="T5" fmla="*/ 8 h 346"/>
                  <a:gd name="T6" fmla="*/ 205 w 626"/>
                  <a:gd name="T7" fmla="*/ 0 h 346"/>
                  <a:gd name="T8" fmla="*/ 0 w 626"/>
                  <a:gd name="T9" fmla="*/ 107 h 346"/>
                  <a:gd name="T10" fmla="*/ 2 w 626"/>
                  <a:gd name="T11" fmla="*/ 111 h 3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6"/>
                  <a:gd name="T19" fmla="*/ 0 h 346"/>
                  <a:gd name="T20" fmla="*/ 626 w 626"/>
                  <a:gd name="T21" fmla="*/ 346 h 34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6" h="346">
                    <a:moveTo>
                      <a:pt x="6" y="334"/>
                    </a:moveTo>
                    <a:lnTo>
                      <a:pt x="12" y="346"/>
                    </a:lnTo>
                    <a:lnTo>
                      <a:pt x="626" y="24"/>
                    </a:lnTo>
                    <a:lnTo>
                      <a:pt x="613" y="0"/>
                    </a:lnTo>
                    <a:lnTo>
                      <a:pt x="0" y="322"/>
                    </a:lnTo>
                    <a:lnTo>
                      <a:pt x="6" y="3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Freeform 267"/>
              <p:cNvSpPr>
                <a:spLocks/>
              </p:cNvSpPr>
              <p:nvPr/>
            </p:nvSpPr>
            <p:spPr bwMode="auto">
              <a:xfrm>
                <a:off x="2927" y="1855"/>
                <a:ext cx="6" cy="8"/>
              </a:xfrm>
              <a:custGeom>
                <a:avLst/>
                <a:gdLst>
                  <a:gd name="T0" fmla="*/ 2 w 19"/>
                  <a:gd name="T1" fmla="*/ 0 h 24"/>
                  <a:gd name="T2" fmla="*/ 0 w 19"/>
                  <a:gd name="T3" fmla="*/ 2 h 24"/>
                  <a:gd name="T4" fmla="*/ 0 w 19"/>
                  <a:gd name="T5" fmla="*/ 6 h 24"/>
                  <a:gd name="T6" fmla="*/ 4 w 19"/>
                  <a:gd name="T7" fmla="*/ 8 h 24"/>
                  <a:gd name="T8" fmla="*/ 6 w 19"/>
                  <a:gd name="T9" fmla="*/ 8 h 24"/>
                  <a:gd name="T10" fmla="*/ 2 w 19"/>
                  <a:gd name="T11" fmla="*/ 0 h 2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24"/>
                  <a:gd name="T20" fmla="*/ 19 w 19"/>
                  <a:gd name="T21" fmla="*/ 24 h 2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24">
                    <a:moveTo>
                      <a:pt x="7" y="0"/>
                    </a:moveTo>
                    <a:lnTo>
                      <a:pt x="0" y="6"/>
                    </a:lnTo>
                    <a:lnTo>
                      <a:pt x="0" y="18"/>
                    </a:lnTo>
                    <a:lnTo>
                      <a:pt x="13" y="24"/>
                    </a:lnTo>
                    <a:lnTo>
                      <a:pt x="19" y="2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Freeform 268"/>
              <p:cNvSpPr>
                <a:spLocks/>
              </p:cNvSpPr>
              <p:nvPr/>
            </p:nvSpPr>
            <p:spPr bwMode="auto">
              <a:xfrm>
                <a:off x="2927" y="2078"/>
                <a:ext cx="8" cy="4"/>
              </a:xfrm>
              <a:custGeom>
                <a:avLst/>
                <a:gdLst>
                  <a:gd name="T0" fmla="*/ 0 w 25"/>
                  <a:gd name="T1" fmla="*/ 0 h 11"/>
                  <a:gd name="T2" fmla="*/ 2 w 25"/>
                  <a:gd name="T3" fmla="*/ 4 h 11"/>
                  <a:gd name="T4" fmla="*/ 4 w 25"/>
                  <a:gd name="T5" fmla="*/ 4 h 11"/>
                  <a:gd name="T6" fmla="*/ 8 w 25"/>
                  <a:gd name="T7" fmla="*/ 4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7" y="11"/>
                    </a:lnTo>
                    <a:lnTo>
                      <a:pt x="13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Freeform 269"/>
              <p:cNvSpPr>
                <a:spLocks/>
              </p:cNvSpPr>
              <p:nvPr/>
            </p:nvSpPr>
            <p:spPr bwMode="auto">
              <a:xfrm>
                <a:off x="2927" y="1859"/>
                <a:ext cx="8" cy="219"/>
              </a:xfrm>
              <a:custGeom>
                <a:avLst/>
                <a:gdLst>
                  <a:gd name="T0" fmla="*/ 4 w 25"/>
                  <a:gd name="T1" fmla="*/ 0 h 657"/>
                  <a:gd name="T2" fmla="*/ 0 w 25"/>
                  <a:gd name="T3" fmla="*/ 0 h 657"/>
                  <a:gd name="T4" fmla="*/ 0 w 25"/>
                  <a:gd name="T5" fmla="*/ 219 h 657"/>
                  <a:gd name="T6" fmla="*/ 8 w 25"/>
                  <a:gd name="T7" fmla="*/ 219 h 657"/>
                  <a:gd name="T8" fmla="*/ 8 w 25"/>
                  <a:gd name="T9" fmla="*/ 0 h 657"/>
                  <a:gd name="T10" fmla="*/ 4 w 25"/>
                  <a:gd name="T11" fmla="*/ 0 h 6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57"/>
                  <a:gd name="T20" fmla="*/ 25 w 25"/>
                  <a:gd name="T21" fmla="*/ 657 h 6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57">
                    <a:moveTo>
                      <a:pt x="13" y="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25" y="657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Freeform 270"/>
              <p:cNvSpPr>
                <a:spLocks/>
              </p:cNvSpPr>
              <p:nvPr/>
            </p:nvSpPr>
            <p:spPr bwMode="auto">
              <a:xfrm>
                <a:off x="2927" y="1855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Freeform 271"/>
              <p:cNvSpPr>
                <a:spLocks/>
              </p:cNvSpPr>
              <p:nvPr/>
            </p:nvSpPr>
            <p:spPr bwMode="auto">
              <a:xfrm>
                <a:off x="2322" y="1700"/>
                <a:ext cx="19" cy="21"/>
              </a:xfrm>
              <a:custGeom>
                <a:avLst/>
                <a:gdLst>
                  <a:gd name="T0" fmla="*/ 4 w 56"/>
                  <a:gd name="T1" fmla="*/ 0 h 62"/>
                  <a:gd name="T2" fmla="*/ 0 w 56"/>
                  <a:gd name="T3" fmla="*/ 8 h 62"/>
                  <a:gd name="T4" fmla="*/ 0 w 56"/>
                  <a:gd name="T5" fmla="*/ 17 h 62"/>
                  <a:gd name="T6" fmla="*/ 8 w 56"/>
                  <a:gd name="T7" fmla="*/ 21 h 62"/>
                  <a:gd name="T8" fmla="*/ 19 w 56"/>
                  <a:gd name="T9" fmla="*/ 21 h 62"/>
                  <a:gd name="T10" fmla="*/ 4 w 56"/>
                  <a:gd name="T11" fmla="*/ 0 h 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2"/>
                  <a:gd name="T20" fmla="*/ 56 w 56"/>
                  <a:gd name="T21" fmla="*/ 62 h 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2">
                    <a:moveTo>
                      <a:pt x="13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25" y="62"/>
                    </a:lnTo>
                    <a:lnTo>
                      <a:pt x="56" y="6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Freeform 272"/>
              <p:cNvSpPr>
                <a:spLocks/>
              </p:cNvSpPr>
              <p:nvPr/>
            </p:nvSpPr>
            <p:spPr bwMode="auto">
              <a:xfrm>
                <a:off x="2326" y="1487"/>
                <a:ext cx="380" cy="234"/>
              </a:xfrm>
              <a:custGeom>
                <a:avLst/>
                <a:gdLst>
                  <a:gd name="T0" fmla="*/ 374 w 1140"/>
                  <a:gd name="T1" fmla="*/ 10 h 700"/>
                  <a:gd name="T2" fmla="*/ 368 w 1140"/>
                  <a:gd name="T3" fmla="*/ 0 h 700"/>
                  <a:gd name="T4" fmla="*/ 0 w 1140"/>
                  <a:gd name="T5" fmla="*/ 213 h 700"/>
                  <a:gd name="T6" fmla="*/ 14 w 1140"/>
                  <a:gd name="T7" fmla="*/ 234 h 700"/>
                  <a:gd name="T8" fmla="*/ 380 w 1140"/>
                  <a:gd name="T9" fmla="*/ 20 h 700"/>
                  <a:gd name="T10" fmla="*/ 374 w 1140"/>
                  <a:gd name="T11" fmla="*/ 10 h 7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0"/>
                  <a:gd name="T19" fmla="*/ 0 h 700"/>
                  <a:gd name="T20" fmla="*/ 1140 w 1140"/>
                  <a:gd name="T21" fmla="*/ 700 h 7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0" h="700">
                    <a:moveTo>
                      <a:pt x="1121" y="31"/>
                    </a:moveTo>
                    <a:lnTo>
                      <a:pt x="1103" y="0"/>
                    </a:lnTo>
                    <a:lnTo>
                      <a:pt x="0" y="638"/>
                    </a:lnTo>
                    <a:lnTo>
                      <a:pt x="43" y="700"/>
                    </a:lnTo>
                    <a:lnTo>
                      <a:pt x="1140" y="61"/>
                    </a:lnTo>
                    <a:lnTo>
                      <a:pt x="1121" y="3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Freeform 273"/>
              <p:cNvSpPr>
                <a:spLocks/>
              </p:cNvSpPr>
              <p:nvPr/>
            </p:nvSpPr>
            <p:spPr bwMode="auto">
              <a:xfrm>
                <a:off x="2694" y="1485"/>
                <a:ext cx="19" cy="23"/>
              </a:xfrm>
              <a:custGeom>
                <a:avLst/>
                <a:gdLst>
                  <a:gd name="T0" fmla="*/ 13 w 56"/>
                  <a:gd name="T1" fmla="*/ 23 h 67"/>
                  <a:gd name="T2" fmla="*/ 19 w 56"/>
                  <a:gd name="T3" fmla="*/ 15 h 67"/>
                  <a:gd name="T4" fmla="*/ 17 w 56"/>
                  <a:gd name="T5" fmla="*/ 7 h 67"/>
                  <a:gd name="T6" fmla="*/ 11 w 56"/>
                  <a:gd name="T7" fmla="*/ 0 h 67"/>
                  <a:gd name="T8" fmla="*/ 0 w 56"/>
                  <a:gd name="T9" fmla="*/ 2 h 67"/>
                  <a:gd name="T10" fmla="*/ 13 w 56"/>
                  <a:gd name="T11" fmla="*/ 23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7"/>
                  <a:gd name="T20" fmla="*/ 56 w 56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7">
                    <a:moveTo>
                      <a:pt x="37" y="67"/>
                    </a:moveTo>
                    <a:lnTo>
                      <a:pt x="56" y="44"/>
                    </a:lnTo>
                    <a:lnTo>
                      <a:pt x="49" y="19"/>
                    </a:lnTo>
                    <a:lnTo>
                      <a:pt x="31" y="0"/>
                    </a:lnTo>
                    <a:lnTo>
                      <a:pt x="0" y="6"/>
                    </a:lnTo>
                    <a:lnTo>
                      <a:pt x="37" y="6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5" name="Freeform 274"/>
              <p:cNvSpPr>
                <a:spLocks/>
              </p:cNvSpPr>
              <p:nvPr/>
            </p:nvSpPr>
            <p:spPr bwMode="auto">
              <a:xfrm>
                <a:off x="2913" y="2460"/>
                <a:ext cx="24" cy="14"/>
              </a:xfrm>
              <a:custGeom>
                <a:avLst/>
                <a:gdLst>
                  <a:gd name="T0" fmla="*/ 0 w 74"/>
                  <a:gd name="T1" fmla="*/ 6 h 43"/>
                  <a:gd name="T2" fmla="*/ 6 w 74"/>
                  <a:gd name="T3" fmla="*/ 14 h 43"/>
                  <a:gd name="T4" fmla="*/ 16 w 74"/>
                  <a:gd name="T5" fmla="*/ 14 h 43"/>
                  <a:gd name="T6" fmla="*/ 24 w 74"/>
                  <a:gd name="T7" fmla="*/ 10 h 43"/>
                  <a:gd name="T8" fmla="*/ 24 w 74"/>
                  <a:gd name="T9" fmla="*/ 0 h 43"/>
                  <a:gd name="T10" fmla="*/ 0 w 74"/>
                  <a:gd name="T11" fmla="*/ 6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43"/>
                  <a:gd name="T20" fmla="*/ 74 w 74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43">
                    <a:moveTo>
                      <a:pt x="0" y="18"/>
                    </a:moveTo>
                    <a:lnTo>
                      <a:pt x="19" y="43"/>
                    </a:lnTo>
                    <a:lnTo>
                      <a:pt x="50" y="43"/>
                    </a:lnTo>
                    <a:lnTo>
                      <a:pt x="74" y="31"/>
                    </a:lnTo>
                    <a:lnTo>
                      <a:pt x="74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6" name="Freeform 275"/>
              <p:cNvSpPr>
                <a:spLocks/>
              </p:cNvSpPr>
              <p:nvPr/>
            </p:nvSpPr>
            <p:spPr bwMode="auto">
              <a:xfrm>
                <a:off x="2692" y="1502"/>
                <a:ext cx="245" cy="964"/>
              </a:xfrm>
              <a:custGeom>
                <a:avLst/>
                <a:gdLst>
                  <a:gd name="T0" fmla="*/ 12 w 735"/>
                  <a:gd name="T1" fmla="*/ 2 h 2892"/>
                  <a:gd name="T2" fmla="*/ 0 w 735"/>
                  <a:gd name="T3" fmla="*/ 6 h 2892"/>
                  <a:gd name="T4" fmla="*/ 220 w 735"/>
                  <a:gd name="T5" fmla="*/ 964 h 2892"/>
                  <a:gd name="T6" fmla="*/ 245 w 735"/>
                  <a:gd name="T7" fmla="*/ 958 h 2892"/>
                  <a:gd name="T8" fmla="*/ 24 w 735"/>
                  <a:gd name="T9" fmla="*/ 0 h 2892"/>
                  <a:gd name="T10" fmla="*/ 12 w 735"/>
                  <a:gd name="T11" fmla="*/ 2 h 28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5"/>
                  <a:gd name="T19" fmla="*/ 0 h 2892"/>
                  <a:gd name="T20" fmla="*/ 735 w 735"/>
                  <a:gd name="T21" fmla="*/ 2892 h 28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5" h="2892">
                    <a:moveTo>
                      <a:pt x="36" y="6"/>
                    </a:moveTo>
                    <a:lnTo>
                      <a:pt x="0" y="17"/>
                    </a:lnTo>
                    <a:lnTo>
                      <a:pt x="661" y="2892"/>
                    </a:lnTo>
                    <a:lnTo>
                      <a:pt x="735" y="2874"/>
                    </a:lnTo>
                    <a:lnTo>
                      <a:pt x="73" y="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7" name="Freeform 276"/>
              <p:cNvSpPr>
                <a:spLocks/>
              </p:cNvSpPr>
              <p:nvPr/>
            </p:nvSpPr>
            <p:spPr bwMode="auto">
              <a:xfrm>
                <a:off x="2692" y="1492"/>
                <a:ext cx="25" cy="16"/>
              </a:xfrm>
              <a:custGeom>
                <a:avLst/>
                <a:gdLst>
                  <a:gd name="T0" fmla="*/ 25 w 73"/>
                  <a:gd name="T1" fmla="*/ 10 h 48"/>
                  <a:gd name="T2" fmla="*/ 18 w 73"/>
                  <a:gd name="T3" fmla="*/ 0 h 48"/>
                  <a:gd name="T4" fmla="*/ 8 w 73"/>
                  <a:gd name="T5" fmla="*/ 0 h 48"/>
                  <a:gd name="T6" fmla="*/ 2 w 73"/>
                  <a:gd name="T7" fmla="*/ 6 h 48"/>
                  <a:gd name="T8" fmla="*/ 0 w 73"/>
                  <a:gd name="T9" fmla="*/ 16 h 48"/>
                  <a:gd name="T10" fmla="*/ 25 w 73"/>
                  <a:gd name="T11" fmla="*/ 10 h 4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"/>
                  <a:gd name="T19" fmla="*/ 0 h 48"/>
                  <a:gd name="T20" fmla="*/ 73 w 73"/>
                  <a:gd name="T21" fmla="*/ 48 h 4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" h="48">
                    <a:moveTo>
                      <a:pt x="73" y="31"/>
                    </a:moveTo>
                    <a:lnTo>
                      <a:pt x="54" y="0"/>
                    </a:lnTo>
                    <a:lnTo>
                      <a:pt x="23" y="0"/>
                    </a:lnTo>
                    <a:lnTo>
                      <a:pt x="5" y="18"/>
                    </a:lnTo>
                    <a:lnTo>
                      <a:pt x="0" y="48"/>
                    </a:lnTo>
                    <a:lnTo>
                      <a:pt x="73" y="31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8" name="Freeform 277"/>
              <p:cNvSpPr>
                <a:spLocks/>
              </p:cNvSpPr>
              <p:nvPr/>
            </p:nvSpPr>
            <p:spPr bwMode="auto">
              <a:xfrm>
                <a:off x="2906" y="2400"/>
                <a:ext cx="27" cy="16"/>
              </a:xfrm>
              <a:custGeom>
                <a:avLst/>
                <a:gdLst>
                  <a:gd name="T0" fmla="*/ 0 w 81"/>
                  <a:gd name="T1" fmla="*/ 0 h 49"/>
                  <a:gd name="T2" fmla="*/ 2 w 81"/>
                  <a:gd name="T3" fmla="*/ 10 h 49"/>
                  <a:gd name="T4" fmla="*/ 10 w 81"/>
                  <a:gd name="T5" fmla="*/ 16 h 49"/>
                  <a:gd name="T6" fmla="*/ 21 w 81"/>
                  <a:gd name="T7" fmla="*/ 14 h 49"/>
                  <a:gd name="T8" fmla="*/ 27 w 81"/>
                  <a:gd name="T9" fmla="*/ 6 h 49"/>
                  <a:gd name="T10" fmla="*/ 0 w 81"/>
                  <a:gd name="T11" fmla="*/ 0 h 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49"/>
                  <a:gd name="T20" fmla="*/ 81 w 81"/>
                  <a:gd name="T21" fmla="*/ 49 h 4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49">
                    <a:moveTo>
                      <a:pt x="0" y="0"/>
                    </a:moveTo>
                    <a:lnTo>
                      <a:pt x="7" y="31"/>
                    </a:lnTo>
                    <a:lnTo>
                      <a:pt x="31" y="49"/>
                    </a:lnTo>
                    <a:lnTo>
                      <a:pt x="62" y="43"/>
                    </a:lnTo>
                    <a:lnTo>
                      <a:pt x="81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9" name="Freeform 278"/>
              <p:cNvSpPr>
                <a:spLocks/>
              </p:cNvSpPr>
              <p:nvPr/>
            </p:nvSpPr>
            <p:spPr bwMode="auto">
              <a:xfrm>
                <a:off x="2906" y="1921"/>
                <a:ext cx="137" cy="485"/>
              </a:xfrm>
              <a:custGeom>
                <a:avLst/>
                <a:gdLst>
                  <a:gd name="T0" fmla="*/ 125 w 410"/>
                  <a:gd name="T1" fmla="*/ 2 h 1455"/>
                  <a:gd name="T2" fmla="*/ 112 w 410"/>
                  <a:gd name="T3" fmla="*/ 0 h 1455"/>
                  <a:gd name="T4" fmla="*/ 0 w 410"/>
                  <a:gd name="T5" fmla="*/ 479 h 1455"/>
                  <a:gd name="T6" fmla="*/ 27 w 410"/>
                  <a:gd name="T7" fmla="*/ 485 h 1455"/>
                  <a:gd name="T8" fmla="*/ 137 w 410"/>
                  <a:gd name="T9" fmla="*/ 6 h 1455"/>
                  <a:gd name="T10" fmla="*/ 125 w 410"/>
                  <a:gd name="T11" fmla="*/ 2 h 14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10"/>
                  <a:gd name="T19" fmla="*/ 0 h 1455"/>
                  <a:gd name="T20" fmla="*/ 410 w 410"/>
                  <a:gd name="T21" fmla="*/ 1455 h 14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10" h="1455">
                    <a:moveTo>
                      <a:pt x="373" y="5"/>
                    </a:moveTo>
                    <a:lnTo>
                      <a:pt x="336" y="0"/>
                    </a:lnTo>
                    <a:lnTo>
                      <a:pt x="0" y="1437"/>
                    </a:lnTo>
                    <a:lnTo>
                      <a:pt x="81" y="1455"/>
                    </a:lnTo>
                    <a:lnTo>
                      <a:pt x="410" y="19"/>
                    </a:lnTo>
                    <a:lnTo>
                      <a:pt x="373" y="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0" name="Freeform 279"/>
              <p:cNvSpPr>
                <a:spLocks/>
              </p:cNvSpPr>
              <p:nvPr/>
            </p:nvSpPr>
            <p:spPr bwMode="auto">
              <a:xfrm>
                <a:off x="3018" y="1911"/>
                <a:ext cx="25" cy="16"/>
              </a:xfrm>
              <a:custGeom>
                <a:avLst/>
                <a:gdLst>
                  <a:gd name="T0" fmla="*/ 25 w 74"/>
                  <a:gd name="T1" fmla="*/ 16 h 50"/>
                  <a:gd name="T2" fmla="*/ 25 w 74"/>
                  <a:gd name="T3" fmla="*/ 6 h 50"/>
                  <a:gd name="T4" fmla="*/ 17 w 74"/>
                  <a:gd name="T5" fmla="*/ 0 h 50"/>
                  <a:gd name="T6" fmla="*/ 6 w 74"/>
                  <a:gd name="T7" fmla="*/ 2 h 50"/>
                  <a:gd name="T8" fmla="*/ 0 w 74"/>
                  <a:gd name="T9" fmla="*/ 10 h 50"/>
                  <a:gd name="T10" fmla="*/ 25 w 74"/>
                  <a:gd name="T11" fmla="*/ 16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4"/>
                  <a:gd name="T19" fmla="*/ 0 h 50"/>
                  <a:gd name="T20" fmla="*/ 74 w 74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4" h="50">
                    <a:moveTo>
                      <a:pt x="74" y="50"/>
                    </a:moveTo>
                    <a:lnTo>
                      <a:pt x="74" y="19"/>
                    </a:lnTo>
                    <a:lnTo>
                      <a:pt x="49" y="0"/>
                    </a:lnTo>
                    <a:lnTo>
                      <a:pt x="18" y="6"/>
                    </a:lnTo>
                    <a:lnTo>
                      <a:pt x="0" y="31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1" name="Freeform 280"/>
              <p:cNvSpPr>
                <a:spLocks/>
              </p:cNvSpPr>
              <p:nvPr/>
            </p:nvSpPr>
            <p:spPr bwMode="auto">
              <a:xfrm>
                <a:off x="2316" y="1667"/>
                <a:ext cx="23" cy="58"/>
              </a:xfrm>
              <a:custGeom>
                <a:avLst/>
                <a:gdLst>
                  <a:gd name="T0" fmla="*/ 23 w 68"/>
                  <a:gd name="T1" fmla="*/ 6 h 172"/>
                  <a:gd name="T2" fmla="*/ 23 w 68"/>
                  <a:gd name="T3" fmla="*/ 50 h 172"/>
                  <a:gd name="T4" fmla="*/ 2 w 68"/>
                  <a:gd name="T5" fmla="*/ 58 h 172"/>
                  <a:gd name="T6" fmla="*/ 0 w 68"/>
                  <a:gd name="T7" fmla="*/ 0 h 172"/>
                  <a:gd name="T8" fmla="*/ 23 w 68"/>
                  <a:gd name="T9" fmla="*/ 6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8"/>
                  <a:gd name="T16" fmla="*/ 0 h 172"/>
                  <a:gd name="T17" fmla="*/ 68 w 68"/>
                  <a:gd name="T18" fmla="*/ 172 h 1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8" h="172">
                    <a:moveTo>
                      <a:pt x="68" y="17"/>
                    </a:moveTo>
                    <a:lnTo>
                      <a:pt x="68" y="148"/>
                    </a:lnTo>
                    <a:lnTo>
                      <a:pt x="6" y="172"/>
                    </a:lnTo>
                    <a:lnTo>
                      <a:pt x="0" y="0"/>
                    </a:lnTo>
                    <a:lnTo>
                      <a:pt x="68" y="17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2" name="Freeform 281"/>
              <p:cNvSpPr>
                <a:spLocks/>
              </p:cNvSpPr>
              <p:nvPr/>
            </p:nvSpPr>
            <p:spPr bwMode="auto">
              <a:xfrm>
                <a:off x="2318" y="1717"/>
                <a:ext cx="41" cy="33"/>
              </a:xfrm>
              <a:custGeom>
                <a:avLst/>
                <a:gdLst>
                  <a:gd name="T0" fmla="*/ 21 w 124"/>
                  <a:gd name="T1" fmla="*/ 0 h 99"/>
                  <a:gd name="T2" fmla="*/ 0 w 124"/>
                  <a:gd name="T3" fmla="*/ 8 h 99"/>
                  <a:gd name="T4" fmla="*/ 37 w 124"/>
                  <a:gd name="T5" fmla="*/ 33 h 99"/>
                  <a:gd name="T6" fmla="*/ 41 w 124"/>
                  <a:gd name="T7" fmla="*/ 12 h 99"/>
                  <a:gd name="T8" fmla="*/ 21 w 124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4"/>
                  <a:gd name="T16" fmla="*/ 0 h 99"/>
                  <a:gd name="T17" fmla="*/ 124 w 124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4" h="99">
                    <a:moveTo>
                      <a:pt x="62" y="0"/>
                    </a:moveTo>
                    <a:lnTo>
                      <a:pt x="0" y="24"/>
                    </a:lnTo>
                    <a:lnTo>
                      <a:pt x="112" y="99"/>
                    </a:lnTo>
                    <a:lnTo>
                      <a:pt x="124" y="3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3" name="Freeform 282"/>
              <p:cNvSpPr>
                <a:spLocks/>
              </p:cNvSpPr>
              <p:nvPr/>
            </p:nvSpPr>
            <p:spPr bwMode="auto">
              <a:xfrm>
                <a:off x="2427" y="1638"/>
                <a:ext cx="15" cy="233"/>
              </a:xfrm>
              <a:custGeom>
                <a:avLst/>
                <a:gdLst>
                  <a:gd name="T0" fmla="*/ 0 w 43"/>
                  <a:gd name="T1" fmla="*/ 233 h 699"/>
                  <a:gd name="T2" fmla="*/ 0 w 43"/>
                  <a:gd name="T3" fmla="*/ 10 h 699"/>
                  <a:gd name="T4" fmla="*/ 15 w 43"/>
                  <a:gd name="T5" fmla="*/ 0 h 699"/>
                  <a:gd name="T6" fmla="*/ 15 w 43"/>
                  <a:gd name="T7" fmla="*/ 223 h 699"/>
                  <a:gd name="T8" fmla="*/ 0 w 43"/>
                  <a:gd name="T9" fmla="*/ 233 h 6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99"/>
                  <a:gd name="T17" fmla="*/ 43 w 43"/>
                  <a:gd name="T18" fmla="*/ 699 h 6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99">
                    <a:moveTo>
                      <a:pt x="0" y="699"/>
                    </a:moveTo>
                    <a:lnTo>
                      <a:pt x="0" y="31"/>
                    </a:lnTo>
                    <a:lnTo>
                      <a:pt x="43" y="0"/>
                    </a:lnTo>
                    <a:lnTo>
                      <a:pt x="43" y="668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4" name="Freeform 283"/>
              <p:cNvSpPr>
                <a:spLocks/>
              </p:cNvSpPr>
              <p:nvPr/>
            </p:nvSpPr>
            <p:spPr bwMode="auto">
              <a:xfrm>
                <a:off x="2248" y="1535"/>
                <a:ext cx="194" cy="111"/>
              </a:xfrm>
              <a:custGeom>
                <a:avLst/>
                <a:gdLst>
                  <a:gd name="T0" fmla="*/ 180 w 582"/>
                  <a:gd name="T1" fmla="*/ 111 h 334"/>
                  <a:gd name="T2" fmla="*/ 0 w 582"/>
                  <a:gd name="T3" fmla="*/ 8 h 334"/>
                  <a:gd name="T4" fmla="*/ 14 w 582"/>
                  <a:gd name="T5" fmla="*/ 0 h 334"/>
                  <a:gd name="T6" fmla="*/ 194 w 582"/>
                  <a:gd name="T7" fmla="*/ 103 h 334"/>
                  <a:gd name="T8" fmla="*/ 180 w 582"/>
                  <a:gd name="T9" fmla="*/ 111 h 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334"/>
                  <a:gd name="T17" fmla="*/ 582 w 582"/>
                  <a:gd name="T18" fmla="*/ 334 h 33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334">
                    <a:moveTo>
                      <a:pt x="539" y="334"/>
                    </a:moveTo>
                    <a:lnTo>
                      <a:pt x="0" y="25"/>
                    </a:lnTo>
                    <a:lnTo>
                      <a:pt x="43" y="0"/>
                    </a:lnTo>
                    <a:lnTo>
                      <a:pt x="582" y="311"/>
                    </a:lnTo>
                    <a:lnTo>
                      <a:pt x="539" y="334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5" name="Freeform 284"/>
              <p:cNvSpPr>
                <a:spLocks noEditPoints="1"/>
              </p:cNvSpPr>
              <p:nvPr/>
            </p:nvSpPr>
            <p:spPr bwMode="auto">
              <a:xfrm>
                <a:off x="2248" y="1543"/>
                <a:ext cx="179" cy="328"/>
              </a:xfrm>
              <a:custGeom>
                <a:avLst/>
                <a:gdLst>
                  <a:gd name="T0" fmla="*/ 74 w 539"/>
                  <a:gd name="T1" fmla="*/ 181 h 985"/>
                  <a:gd name="T2" fmla="*/ 74 w 539"/>
                  <a:gd name="T3" fmla="*/ 130 h 985"/>
                  <a:gd name="T4" fmla="*/ 105 w 539"/>
                  <a:gd name="T5" fmla="*/ 147 h 985"/>
                  <a:gd name="T6" fmla="*/ 105 w 539"/>
                  <a:gd name="T7" fmla="*/ 198 h 985"/>
                  <a:gd name="T8" fmla="*/ 74 w 539"/>
                  <a:gd name="T9" fmla="*/ 181 h 985"/>
                  <a:gd name="T10" fmla="*/ 0 w 539"/>
                  <a:gd name="T11" fmla="*/ 225 h 985"/>
                  <a:gd name="T12" fmla="*/ 0 w 539"/>
                  <a:gd name="T13" fmla="*/ 0 h 985"/>
                  <a:gd name="T14" fmla="*/ 179 w 539"/>
                  <a:gd name="T15" fmla="*/ 103 h 985"/>
                  <a:gd name="T16" fmla="*/ 179 w 539"/>
                  <a:gd name="T17" fmla="*/ 328 h 985"/>
                  <a:gd name="T18" fmla="*/ 0 w 539"/>
                  <a:gd name="T19" fmla="*/ 225 h 9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9"/>
                  <a:gd name="T31" fmla="*/ 0 h 985"/>
                  <a:gd name="T32" fmla="*/ 539 w 539"/>
                  <a:gd name="T33" fmla="*/ 985 h 9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9" h="985">
                    <a:moveTo>
                      <a:pt x="223" y="545"/>
                    </a:moveTo>
                    <a:lnTo>
                      <a:pt x="223" y="390"/>
                    </a:lnTo>
                    <a:lnTo>
                      <a:pt x="315" y="440"/>
                    </a:lnTo>
                    <a:lnTo>
                      <a:pt x="315" y="595"/>
                    </a:lnTo>
                    <a:lnTo>
                      <a:pt x="223" y="545"/>
                    </a:lnTo>
                    <a:close/>
                    <a:moveTo>
                      <a:pt x="0" y="676"/>
                    </a:moveTo>
                    <a:lnTo>
                      <a:pt x="0" y="0"/>
                    </a:lnTo>
                    <a:lnTo>
                      <a:pt x="539" y="309"/>
                    </a:lnTo>
                    <a:lnTo>
                      <a:pt x="539" y="985"/>
                    </a:lnTo>
                    <a:lnTo>
                      <a:pt x="0" y="676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6" name="Freeform 285"/>
              <p:cNvSpPr>
                <a:spLocks/>
              </p:cNvSpPr>
              <p:nvPr/>
            </p:nvSpPr>
            <p:spPr bwMode="auto">
              <a:xfrm>
                <a:off x="2318" y="1721"/>
                <a:ext cx="6" cy="8"/>
              </a:xfrm>
              <a:custGeom>
                <a:avLst/>
                <a:gdLst>
                  <a:gd name="T0" fmla="*/ 2 w 17"/>
                  <a:gd name="T1" fmla="*/ 0 h 25"/>
                  <a:gd name="T2" fmla="*/ 0 w 17"/>
                  <a:gd name="T3" fmla="*/ 2 h 25"/>
                  <a:gd name="T4" fmla="*/ 0 w 17"/>
                  <a:gd name="T5" fmla="*/ 4 h 25"/>
                  <a:gd name="T6" fmla="*/ 4 w 17"/>
                  <a:gd name="T7" fmla="*/ 8 h 25"/>
                  <a:gd name="T8" fmla="*/ 6 w 17"/>
                  <a:gd name="T9" fmla="*/ 8 h 25"/>
                  <a:gd name="T10" fmla="*/ 2 w 1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7" name="Freeform 286"/>
              <p:cNvSpPr>
                <a:spLocks/>
              </p:cNvSpPr>
              <p:nvPr/>
            </p:nvSpPr>
            <p:spPr bwMode="auto">
              <a:xfrm>
                <a:off x="2320" y="1712"/>
                <a:ext cx="21" cy="17"/>
              </a:xfrm>
              <a:custGeom>
                <a:avLst/>
                <a:gdLst>
                  <a:gd name="T0" fmla="*/ 19 w 62"/>
                  <a:gd name="T1" fmla="*/ 4 h 50"/>
                  <a:gd name="T2" fmla="*/ 17 w 62"/>
                  <a:gd name="T3" fmla="*/ 0 h 50"/>
                  <a:gd name="T4" fmla="*/ 0 w 62"/>
                  <a:gd name="T5" fmla="*/ 9 h 50"/>
                  <a:gd name="T6" fmla="*/ 4 w 62"/>
                  <a:gd name="T7" fmla="*/ 17 h 50"/>
                  <a:gd name="T8" fmla="*/ 21 w 62"/>
                  <a:gd name="T9" fmla="*/ 9 h 50"/>
                  <a:gd name="T10" fmla="*/ 19 w 62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56" y="13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11" y="50"/>
                    </a:lnTo>
                    <a:lnTo>
                      <a:pt x="62" y="25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8" name="Freeform 287"/>
              <p:cNvSpPr>
                <a:spLocks/>
              </p:cNvSpPr>
              <p:nvPr/>
            </p:nvSpPr>
            <p:spPr bwMode="auto">
              <a:xfrm>
                <a:off x="2337" y="1712"/>
                <a:ext cx="5" cy="9"/>
              </a:xfrm>
              <a:custGeom>
                <a:avLst/>
                <a:gdLst>
                  <a:gd name="T0" fmla="*/ 4 w 17"/>
                  <a:gd name="T1" fmla="*/ 9 h 25"/>
                  <a:gd name="T2" fmla="*/ 5 w 17"/>
                  <a:gd name="T3" fmla="*/ 7 h 25"/>
                  <a:gd name="T4" fmla="*/ 5 w 17"/>
                  <a:gd name="T5" fmla="*/ 2 h 25"/>
                  <a:gd name="T6" fmla="*/ 4 w 17"/>
                  <a:gd name="T7" fmla="*/ 0 h 25"/>
                  <a:gd name="T8" fmla="*/ 0 w 17"/>
                  <a:gd name="T9" fmla="*/ 0 h 25"/>
                  <a:gd name="T10" fmla="*/ 4 w 17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2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9" name="Freeform 288"/>
              <p:cNvSpPr>
                <a:spLocks/>
              </p:cNvSpPr>
              <p:nvPr/>
            </p:nvSpPr>
            <p:spPr bwMode="auto">
              <a:xfrm>
                <a:off x="2318" y="1721"/>
                <a:ext cx="6" cy="8"/>
              </a:xfrm>
              <a:custGeom>
                <a:avLst/>
                <a:gdLst>
                  <a:gd name="T0" fmla="*/ 2 w 17"/>
                  <a:gd name="T1" fmla="*/ 0 h 25"/>
                  <a:gd name="T2" fmla="*/ 0 w 17"/>
                  <a:gd name="T3" fmla="*/ 2 h 25"/>
                  <a:gd name="T4" fmla="*/ 0 w 17"/>
                  <a:gd name="T5" fmla="*/ 4 h 25"/>
                  <a:gd name="T6" fmla="*/ 4 w 17"/>
                  <a:gd name="T7" fmla="*/ 8 h 25"/>
                  <a:gd name="T8" fmla="*/ 6 w 17"/>
                  <a:gd name="T9" fmla="*/ 8 h 25"/>
                  <a:gd name="T10" fmla="*/ 2 w 17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12" y="25"/>
                    </a:lnTo>
                    <a:lnTo>
                      <a:pt x="17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0" name="Freeform 289"/>
              <p:cNvSpPr>
                <a:spLocks/>
              </p:cNvSpPr>
              <p:nvPr/>
            </p:nvSpPr>
            <p:spPr bwMode="auto">
              <a:xfrm>
                <a:off x="2320" y="1712"/>
                <a:ext cx="21" cy="17"/>
              </a:xfrm>
              <a:custGeom>
                <a:avLst/>
                <a:gdLst>
                  <a:gd name="T0" fmla="*/ 19 w 62"/>
                  <a:gd name="T1" fmla="*/ 4 h 50"/>
                  <a:gd name="T2" fmla="*/ 17 w 62"/>
                  <a:gd name="T3" fmla="*/ 0 h 50"/>
                  <a:gd name="T4" fmla="*/ 0 w 62"/>
                  <a:gd name="T5" fmla="*/ 9 h 50"/>
                  <a:gd name="T6" fmla="*/ 4 w 62"/>
                  <a:gd name="T7" fmla="*/ 17 h 50"/>
                  <a:gd name="T8" fmla="*/ 21 w 62"/>
                  <a:gd name="T9" fmla="*/ 9 h 50"/>
                  <a:gd name="T10" fmla="*/ 19 w 62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50"/>
                  <a:gd name="T20" fmla="*/ 62 w 62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50">
                    <a:moveTo>
                      <a:pt x="56" y="13"/>
                    </a:moveTo>
                    <a:lnTo>
                      <a:pt x="50" y="0"/>
                    </a:lnTo>
                    <a:lnTo>
                      <a:pt x="0" y="25"/>
                    </a:lnTo>
                    <a:lnTo>
                      <a:pt x="11" y="50"/>
                    </a:lnTo>
                    <a:lnTo>
                      <a:pt x="62" y="25"/>
                    </a:lnTo>
                    <a:lnTo>
                      <a:pt x="5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Freeform 290"/>
              <p:cNvSpPr>
                <a:spLocks/>
              </p:cNvSpPr>
              <p:nvPr/>
            </p:nvSpPr>
            <p:spPr bwMode="auto">
              <a:xfrm>
                <a:off x="2337" y="1712"/>
                <a:ext cx="5" cy="9"/>
              </a:xfrm>
              <a:custGeom>
                <a:avLst/>
                <a:gdLst>
                  <a:gd name="T0" fmla="*/ 4 w 17"/>
                  <a:gd name="T1" fmla="*/ 9 h 25"/>
                  <a:gd name="T2" fmla="*/ 5 w 17"/>
                  <a:gd name="T3" fmla="*/ 7 h 25"/>
                  <a:gd name="T4" fmla="*/ 5 w 17"/>
                  <a:gd name="T5" fmla="*/ 2 h 25"/>
                  <a:gd name="T6" fmla="*/ 4 w 17"/>
                  <a:gd name="T7" fmla="*/ 0 h 25"/>
                  <a:gd name="T8" fmla="*/ 0 w 17"/>
                  <a:gd name="T9" fmla="*/ 0 h 25"/>
                  <a:gd name="T10" fmla="*/ 4 w 17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25"/>
                  <a:gd name="T20" fmla="*/ 17 w 17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25">
                    <a:moveTo>
                      <a:pt x="12" y="25"/>
                    </a:moveTo>
                    <a:lnTo>
                      <a:pt x="17" y="19"/>
                    </a:lnTo>
                    <a:lnTo>
                      <a:pt x="17" y="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Freeform 291"/>
              <p:cNvSpPr>
                <a:spLocks/>
              </p:cNvSpPr>
              <p:nvPr/>
            </p:nvSpPr>
            <p:spPr bwMode="auto">
              <a:xfrm>
                <a:off x="2335" y="1678"/>
                <a:ext cx="7" cy="3"/>
              </a:xfrm>
              <a:custGeom>
                <a:avLst/>
                <a:gdLst>
                  <a:gd name="T0" fmla="*/ 7 w 23"/>
                  <a:gd name="T1" fmla="*/ 3 h 11"/>
                  <a:gd name="T2" fmla="*/ 7 w 23"/>
                  <a:gd name="T3" fmla="*/ 0 h 11"/>
                  <a:gd name="T4" fmla="*/ 4 w 23"/>
                  <a:gd name="T5" fmla="*/ 0 h 11"/>
                  <a:gd name="T6" fmla="*/ 2 w 23"/>
                  <a:gd name="T7" fmla="*/ 0 h 11"/>
                  <a:gd name="T8" fmla="*/ 0 w 23"/>
                  <a:gd name="T9" fmla="*/ 3 h 11"/>
                  <a:gd name="T10" fmla="*/ 7 w 23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Freeform 292"/>
              <p:cNvSpPr>
                <a:spLocks/>
              </p:cNvSpPr>
              <p:nvPr/>
            </p:nvSpPr>
            <p:spPr bwMode="auto">
              <a:xfrm>
                <a:off x="2335" y="1681"/>
                <a:ext cx="7" cy="40"/>
              </a:xfrm>
              <a:custGeom>
                <a:avLst/>
                <a:gdLst>
                  <a:gd name="T0" fmla="*/ 5 w 23"/>
                  <a:gd name="T1" fmla="*/ 32 h 118"/>
                  <a:gd name="T2" fmla="*/ 7 w 23"/>
                  <a:gd name="T3" fmla="*/ 36 h 118"/>
                  <a:gd name="T4" fmla="*/ 7 w 23"/>
                  <a:gd name="T5" fmla="*/ 0 h 118"/>
                  <a:gd name="T6" fmla="*/ 0 w 23"/>
                  <a:gd name="T7" fmla="*/ 0 h 118"/>
                  <a:gd name="T8" fmla="*/ 0 w 23"/>
                  <a:gd name="T9" fmla="*/ 36 h 118"/>
                  <a:gd name="T10" fmla="*/ 2 w 23"/>
                  <a:gd name="T11" fmla="*/ 38 h 118"/>
                  <a:gd name="T12" fmla="*/ 0 w 23"/>
                  <a:gd name="T13" fmla="*/ 36 h 118"/>
                  <a:gd name="T14" fmla="*/ 2 w 23"/>
                  <a:gd name="T15" fmla="*/ 38 h 118"/>
                  <a:gd name="T16" fmla="*/ 4 w 23"/>
                  <a:gd name="T17" fmla="*/ 40 h 118"/>
                  <a:gd name="T18" fmla="*/ 7 w 23"/>
                  <a:gd name="T19" fmla="*/ 38 h 118"/>
                  <a:gd name="T20" fmla="*/ 7 w 23"/>
                  <a:gd name="T21" fmla="*/ 36 h 118"/>
                  <a:gd name="T22" fmla="*/ 5 w 23"/>
                  <a:gd name="T23" fmla="*/ 32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8"/>
                  <a:gd name="T38" fmla="*/ 23 w 2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8">
                    <a:moveTo>
                      <a:pt x="18" y="93"/>
                    </a:moveTo>
                    <a:lnTo>
                      <a:pt x="23" y="10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12" y="118"/>
                    </a:lnTo>
                    <a:lnTo>
                      <a:pt x="23" y="112"/>
                    </a:lnTo>
                    <a:lnTo>
                      <a:pt x="23" y="106"/>
                    </a:lnTo>
                    <a:lnTo>
                      <a:pt x="18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Freeform 293"/>
              <p:cNvSpPr>
                <a:spLocks/>
              </p:cNvSpPr>
              <p:nvPr/>
            </p:nvSpPr>
            <p:spPr bwMode="auto">
              <a:xfrm>
                <a:off x="2337" y="1712"/>
                <a:ext cx="18" cy="15"/>
              </a:xfrm>
              <a:custGeom>
                <a:avLst/>
                <a:gdLst>
                  <a:gd name="T0" fmla="*/ 15 w 56"/>
                  <a:gd name="T1" fmla="*/ 13 h 44"/>
                  <a:gd name="T2" fmla="*/ 18 w 56"/>
                  <a:gd name="T3" fmla="*/ 9 h 44"/>
                  <a:gd name="T4" fmla="*/ 4 w 56"/>
                  <a:gd name="T5" fmla="*/ 0 h 44"/>
                  <a:gd name="T6" fmla="*/ 0 w 56"/>
                  <a:gd name="T7" fmla="*/ 6 h 44"/>
                  <a:gd name="T8" fmla="*/ 14 w 56"/>
                  <a:gd name="T9" fmla="*/ 15 h 44"/>
                  <a:gd name="T10" fmla="*/ 15 w 56"/>
                  <a:gd name="T11" fmla="*/ 13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8" y="37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Freeform 294"/>
              <p:cNvSpPr>
                <a:spLocks/>
              </p:cNvSpPr>
              <p:nvPr/>
            </p:nvSpPr>
            <p:spPr bwMode="auto">
              <a:xfrm>
                <a:off x="2351" y="1721"/>
                <a:ext cx="6" cy="6"/>
              </a:xfrm>
              <a:custGeom>
                <a:avLst/>
                <a:gdLst>
                  <a:gd name="T0" fmla="*/ 0 w 19"/>
                  <a:gd name="T1" fmla="*/ 6 h 19"/>
                  <a:gd name="T2" fmla="*/ 2 w 19"/>
                  <a:gd name="T3" fmla="*/ 6 h 19"/>
                  <a:gd name="T4" fmla="*/ 4 w 19"/>
                  <a:gd name="T5" fmla="*/ 4 h 19"/>
                  <a:gd name="T6" fmla="*/ 6 w 19"/>
                  <a:gd name="T7" fmla="*/ 2 h 19"/>
                  <a:gd name="T8" fmla="*/ 4 w 19"/>
                  <a:gd name="T9" fmla="*/ 0 h 19"/>
                  <a:gd name="T10" fmla="*/ 0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5" y="19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Freeform 295"/>
              <p:cNvSpPr>
                <a:spLocks/>
              </p:cNvSpPr>
              <p:nvPr/>
            </p:nvSpPr>
            <p:spPr bwMode="auto">
              <a:xfrm>
                <a:off x="2335" y="1678"/>
                <a:ext cx="7" cy="3"/>
              </a:xfrm>
              <a:custGeom>
                <a:avLst/>
                <a:gdLst>
                  <a:gd name="T0" fmla="*/ 7 w 23"/>
                  <a:gd name="T1" fmla="*/ 3 h 11"/>
                  <a:gd name="T2" fmla="*/ 7 w 23"/>
                  <a:gd name="T3" fmla="*/ 0 h 11"/>
                  <a:gd name="T4" fmla="*/ 4 w 23"/>
                  <a:gd name="T5" fmla="*/ 0 h 11"/>
                  <a:gd name="T6" fmla="*/ 2 w 23"/>
                  <a:gd name="T7" fmla="*/ 0 h 11"/>
                  <a:gd name="T8" fmla="*/ 0 w 23"/>
                  <a:gd name="T9" fmla="*/ 3 h 11"/>
                  <a:gd name="T10" fmla="*/ 7 w 23"/>
                  <a:gd name="T11" fmla="*/ 3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1"/>
                  <a:gd name="T20" fmla="*/ 23 w 23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1">
                    <a:moveTo>
                      <a:pt x="23" y="11"/>
                    </a:moveTo>
                    <a:lnTo>
                      <a:pt x="23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23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Freeform 296"/>
              <p:cNvSpPr>
                <a:spLocks/>
              </p:cNvSpPr>
              <p:nvPr/>
            </p:nvSpPr>
            <p:spPr bwMode="auto">
              <a:xfrm>
                <a:off x="2335" y="1681"/>
                <a:ext cx="7" cy="40"/>
              </a:xfrm>
              <a:custGeom>
                <a:avLst/>
                <a:gdLst>
                  <a:gd name="T0" fmla="*/ 5 w 23"/>
                  <a:gd name="T1" fmla="*/ 32 h 118"/>
                  <a:gd name="T2" fmla="*/ 7 w 23"/>
                  <a:gd name="T3" fmla="*/ 36 h 118"/>
                  <a:gd name="T4" fmla="*/ 7 w 23"/>
                  <a:gd name="T5" fmla="*/ 0 h 118"/>
                  <a:gd name="T6" fmla="*/ 0 w 23"/>
                  <a:gd name="T7" fmla="*/ 0 h 118"/>
                  <a:gd name="T8" fmla="*/ 0 w 23"/>
                  <a:gd name="T9" fmla="*/ 36 h 118"/>
                  <a:gd name="T10" fmla="*/ 2 w 23"/>
                  <a:gd name="T11" fmla="*/ 38 h 118"/>
                  <a:gd name="T12" fmla="*/ 0 w 23"/>
                  <a:gd name="T13" fmla="*/ 36 h 118"/>
                  <a:gd name="T14" fmla="*/ 2 w 23"/>
                  <a:gd name="T15" fmla="*/ 38 h 118"/>
                  <a:gd name="T16" fmla="*/ 4 w 23"/>
                  <a:gd name="T17" fmla="*/ 40 h 118"/>
                  <a:gd name="T18" fmla="*/ 7 w 23"/>
                  <a:gd name="T19" fmla="*/ 38 h 118"/>
                  <a:gd name="T20" fmla="*/ 7 w 23"/>
                  <a:gd name="T21" fmla="*/ 36 h 118"/>
                  <a:gd name="T22" fmla="*/ 5 w 23"/>
                  <a:gd name="T23" fmla="*/ 32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3"/>
                  <a:gd name="T37" fmla="*/ 0 h 118"/>
                  <a:gd name="T38" fmla="*/ 23 w 23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3" h="118">
                    <a:moveTo>
                      <a:pt x="18" y="93"/>
                    </a:moveTo>
                    <a:lnTo>
                      <a:pt x="23" y="106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0" y="106"/>
                    </a:lnTo>
                    <a:lnTo>
                      <a:pt x="6" y="112"/>
                    </a:lnTo>
                    <a:lnTo>
                      <a:pt x="12" y="118"/>
                    </a:lnTo>
                    <a:lnTo>
                      <a:pt x="23" y="112"/>
                    </a:lnTo>
                    <a:lnTo>
                      <a:pt x="23" y="106"/>
                    </a:lnTo>
                    <a:lnTo>
                      <a:pt x="18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8" name="Freeform 297"/>
              <p:cNvSpPr>
                <a:spLocks/>
              </p:cNvSpPr>
              <p:nvPr/>
            </p:nvSpPr>
            <p:spPr bwMode="auto">
              <a:xfrm>
                <a:off x="2337" y="1712"/>
                <a:ext cx="18" cy="15"/>
              </a:xfrm>
              <a:custGeom>
                <a:avLst/>
                <a:gdLst>
                  <a:gd name="T0" fmla="*/ 15 w 56"/>
                  <a:gd name="T1" fmla="*/ 13 h 44"/>
                  <a:gd name="T2" fmla="*/ 18 w 56"/>
                  <a:gd name="T3" fmla="*/ 9 h 44"/>
                  <a:gd name="T4" fmla="*/ 4 w 56"/>
                  <a:gd name="T5" fmla="*/ 0 h 44"/>
                  <a:gd name="T6" fmla="*/ 0 w 56"/>
                  <a:gd name="T7" fmla="*/ 6 h 44"/>
                  <a:gd name="T8" fmla="*/ 14 w 56"/>
                  <a:gd name="T9" fmla="*/ 15 h 44"/>
                  <a:gd name="T10" fmla="*/ 15 w 56"/>
                  <a:gd name="T11" fmla="*/ 13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8" y="37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8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9" name="Freeform 298"/>
              <p:cNvSpPr>
                <a:spLocks/>
              </p:cNvSpPr>
              <p:nvPr/>
            </p:nvSpPr>
            <p:spPr bwMode="auto">
              <a:xfrm>
                <a:off x="2351" y="1721"/>
                <a:ext cx="6" cy="6"/>
              </a:xfrm>
              <a:custGeom>
                <a:avLst/>
                <a:gdLst>
                  <a:gd name="T0" fmla="*/ 0 w 19"/>
                  <a:gd name="T1" fmla="*/ 6 h 19"/>
                  <a:gd name="T2" fmla="*/ 2 w 19"/>
                  <a:gd name="T3" fmla="*/ 6 h 19"/>
                  <a:gd name="T4" fmla="*/ 4 w 19"/>
                  <a:gd name="T5" fmla="*/ 4 h 19"/>
                  <a:gd name="T6" fmla="*/ 6 w 19"/>
                  <a:gd name="T7" fmla="*/ 2 h 19"/>
                  <a:gd name="T8" fmla="*/ 4 w 19"/>
                  <a:gd name="T9" fmla="*/ 0 h 19"/>
                  <a:gd name="T10" fmla="*/ 0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5" y="19"/>
                    </a:lnTo>
                    <a:lnTo>
                      <a:pt x="13" y="12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0" name="Freeform 299"/>
              <p:cNvSpPr>
                <a:spLocks/>
              </p:cNvSpPr>
              <p:nvPr/>
            </p:nvSpPr>
            <p:spPr bwMode="auto">
              <a:xfrm>
                <a:off x="2423" y="1867"/>
                <a:ext cx="6" cy="6"/>
              </a:xfrm>
              <a:custGeom>
                <a:avLst/>
                <a:gdLst>
                  <a:gd name="T0" fmla="*/ 2 w 19"/>
                  <a:gd name="T1" fmla="*/ 0 h 18"/>
                  <a:gd name="T2" fmla="*/ 0 w 19"/>
                  <a:gd name="T3" fmla="*/ 2 h 18"/>
                  <a:gd name="T4" fmla="*/ 2 w 19"/>
                  <a:gd name="T5" fmla="*/ 4 h 18"/>
                  <a:gd name="T6" fmla="*/ 4 w 19"/>
                  <a:gd name="T7" fmla="*/ 6 h 18"/>
                  <a:gd name="T8" fmla="*/ 6 w 19"/>
                  <a:gd name="T9" fmla="*/ 6 h 18"/>
                  <a:gd name="T10" fmla="*/ 2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7" y="0"/>
                    </a:moveTo>
                    <a:lnTo>
                      <a:pt x="0" y="6"/>
                    </a:lnTo>
                    <a:lnTo>
                      <a:pt x="7" y="12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1" name="Freeform 300"/>
              <p:cNvSpPr>
                <a:spLocks/>
              </p:cNvSpPr>
              <p:nvPr/>
            </p:nvSpPr>
            <p:spPr bwMode="auto">
              <a:xfrm>
                <a:off x="2425" y="1859"/>
                <a:ext cx="19" cy="14"/>
              </a:xfrm>
              <a:custGeom>
                <a:avLst/>
                <a:gdLst>
                  <a:gd name="T0" fmla="*/ 17 w 56"/>
                  <a:gd name="T1" fmla="*/ 2 h 43"/>
                  <a:gd name="T2" fmla="*/ 15 w 56"/>
                  <a:gd name="T3" fmla="*/ 0 h 43"/>
                  <a:gd name="T4" fmla="*/ 0 w 56"/>
                  <a:gd name="T5" fmla="*/ 8 h 43"/>
                  <a:gd name="T6" fmla="*/ 4 w 56"/>
                  <a:gd name="T7" fmla="*/ 14 h 43"/>
                  <a:gd name="T8" fmla="*/ 19 w 56"/>
                  <a:gd name="T9" fmla="*/ 6 h 43"/>
                  <a:gd name="T10" fmla="*/ 17 w 56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3"/>
                  <a:gd name="T20" fmla="*/ 56 w 56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56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" name="Freeform 301"/>
              <p:cNvSpPr>
                <a:spLocks/>
              </p:cNvSpPr>
              <p:nvPr/>
            </p:nvSpPr>
            <p:spPr bwMode="auto">
              <a:xfrm>
                <a:off x="2440" y="1859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0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" name="Freeform 302"/>
              <p:cNvSpPr>
                <a:spLocks/>
              </p:cNvSpPr>
              <p:nvPr/>
            </p:nvSpPr>
            <p:spPr bwMode="auto">
              <a:xfrm>
                <a:off x="2423" y="1644"/>
                <a:ext cx="6" cy="7"/>
              </a:xfrm>
              <a:custGeom>
                <a:avLst/>
                <a:gdLst>
                  <a:gd name="T0" fmla="*/ 2 w 19"/>
                  <a:gd name="T1" fmla="*/ 0 h 19"/>
                  <a:gd name="T2" fmla="*/ 0 w 19"/>
                  <a:gd name="T3" fmla="*/ 2 h 19"/>
                  <a:gd name="T4" fmla="*/ 2 w 19"/>
                  <a:gd name="T5" fmla="*/ 5 h 19"/>
                  <a:gd name="T6" fmla="*/ 4 w 19"/>
                  <a:gd name="T7" fmla="*/ 7 h 19"/>
                  <a:gd name="T8" fmla="*/ 6 w 19"/>
                  <a:gd name="T9" fmla="*/ 7 h 19"/>
                  <a:gd name="T10" fmla="*/ 2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7" y="0"/>
                    </a:moveTo>
                    <a:lnTo>
                      <a:pt x="0" y="5"/>
                    </a:lnTo>
                    <a:lnTo>
                      <a:pt x="7" y="13"/>
                    </a:lnTo>
                    <a:lnTo>
                      <a:pt x="13" y="19"/>
                    </a:lnTo>
                    <a:lnTo>
                      <a:pt x="19" y="19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4" name="Freeform 303"/>
              <p:cNvSpPr>
                <a:spLocks/>
              </p:cNvSpPr>
              <p:nvPr/>
            </p:nvSpPr>
            <p:spPr bwMode="auto">
              <a:xfrm>
                <a:off x="2425" y="1636"/>
                <a:ext cx="19" cy="15"/>
              </a:xfrm>
              <a:custGeom>
                <a:avLst/>
                <a:gdLst>
                  <a:gd name="T0" fmla="*/ 17 w 56"/>
                  <a:gd name="T1" fmla="*/ 2 h 44"/>
                  <a:gd name="T2" fmla="*/ 15 w 56"/>
                  <a:gd name="T3" fmla="*/ 0 h 44"/>
                  <a:gd name="T4" fmla="*/ 0 w 56"/>
                  <a:gd name="T5" fmla="*/ 9 h 44"/>
                  <a:gd name="T6" fmla="*/ 4 w 56"/>
                  <a:gd name="T7" fmla="*/ 15 h 44"/>
                  <a:gd name="T8" fmla="*/ 19 w 56"/>
                  <a:gd name="T9" fmla="*/ 6 h 44"/>
                  <a:gd name="T10" fmla="*/ 17 w 56"/>
                  <a:gd name="T11" fmla="*/ 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7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4"/>
                    </a:lnTo>
                    <a:lnTo>
                      <a:pt x="56" y="19"/>
                    </a:lnTo>
                    <a:lnTo>
                      <a:pt x="49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5" name="Freeform 304"/>
              <p:cNvSpPr>
                <a:spLocks/>
              </p:cNvSpPr>
              <p:nvPr/>
            </p:nvSpPr>
            <p:spPr bwMode="auto">
              <a:xfrm>
                <a:off x="2440" y="1636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0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6" name="Freeform 305"/>
              <p:cNvSpPr>
                <a:spLocks/>
              </p:cNvSpPr>
              <p:nvPr/>
            </p:nvSpPr>
            <p:spPr bwMode="auto">
              <a:xfrm>
                <a:off x="2438" y="1861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4 h 13"/>
                  <a:gd name="T4" fmla="*/ 4 w 25"/>
                  <a:gd name="T5" fmla="*/ 4 h 13"/>
                  <a:gd name="T6" fmla="*/ 8 w 25"/>
                  <a:gd name="T7" fmla="*/ 4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7" name="Freeform 306"/>
              <p:cNvSpPr>
                <a:spLocks/>
              </p:cNvSpPr>
              <p:nvPr/>
            </p:nvSpPr>
            <p:spPr bwMode="auto">
              <a:xfrm>
                <a:off x="2438" y="1634"/>
                <a:ext cx="8" cy="227"/>
              </a:xfrm>
              <a:custGeom>
                <a:avLst/>
                <a:gdLst>
                  <a:gd name="T0" fmla="*/ 2 w 25"/>
                  <a:gd name="T1" fmla="*/ 8 h 681"/>
                  <a:gd name="T2" fmla="*/ 0 w 25"/>
                  <a:gd name="T3" fmla="*/ 4 h 681"/>
                  <a:gd name="T4" fmla="*/ 0 w 25"/>
                  <a:gd name="T5" fmla="*/ 227 h 681"/>
                  <a:gd name="T6" fmla="*/ 8 w 25"/>
                  <a:gd name="T7" fmla="*/ 227 h 681"/>
                  <a:gd name="T8" fmla="*/ 8 w 25"/>
                  <a:gd name="T9" fmla="*/ 4 h 681"/>
                  <a:gd name="T10" fmla="*/ 6 w 25"/>
                  <a:gd name="T11" fmla="*/ 2 h 681"/>
                  <a:gd name="T12" fmla="*/ 8 w 25"/>
                  <a:gd name="T13" fmla="*/ 4 h 681"/>
                  <a:gd name="T14" fmla="*/ 8 w 25"/>
                  <a:gd name="T15" fmla="*/ 2 h 681"/>
                  <a:gd name="T16" fmla="*/ 4 w 25"/>
                  <a:gd name="T17" fmla="*/ 0 h 681"/>
                  <a:gd name="T18" fmla="*/ 2 w 25"/>
                  <a:gd name="T19" fmla="*/ 2 h 681"/>
                  <a:gd name="T20" fmla="*/ 0 w 25"/>
                  <a:gd name="T21" fmla="*/ 4 h 681"/>
                  <a:gd name="T22" fmla="*/ 2 w 25"/>
                  <a:gd name="T23" fmla="*/ 8 h 6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1"/>
                  <a:gd name="T38" fmla="*/ 25 w 25"/>
                  <a:gd name="T39" fmla="*/ 681 h 6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1">
                    <a:moveTo>
                      <a:pt x="6" y="25"/>
                    </a:moveTo>
                    <a:lnTo>
                      <a:pt x="0" y="13"/>
                    </a:lnTo>
                    <a:lnTo>
                      <a:pt x="0" y="681"/>
                    </a:lnTo>
                    <a:lnTo>
                      <a:pt x="25" y="681"/>
                    </a:lnTo>
                    <a:lnTo>
                      <a:pt x="25" y="13"/>
                    </a:lnTo>
                    <a:lnTo>
                      <a:pt x="19" y="6"/>
                    </a:lnTo>
                    <a:lnTo>
                      <a:pt x="25" y="13"/>
                    </a:lnTo>
                    <a:lnTo>
                      <a:pt x="25" y="6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8" name="Freeform 307"/>
              <p:cNvSpPr>
                <a:spLocks/>
              </p:cNvSpPr>
              <p:nvPr/>
            </p:nvSpPr>
            <p:spPr bwMode="auto">
              <a:xfrm>
                <a:off x="2260" y="1533"/>
                <a:ext cx="184" cy="109"/>
              </a:xfrm>
              <a:custGeom>
                <a:avLst/>
                <a:gdLst>
                  <a:gd name="T0" fmla="*/ 2 w 552"/>
                  <a:gd name="T1" fmla="*/ 2 h 329"/>
                  <a:gd name="T2" fmla="*/ 0 w 552"/>
                  <a:gd name="T3" fmla="*/ 7 h 329"/>
                  <a:gd name="T4" fmla="*/ 180 w 552"/>
                  <a:gd name="T5" fmla="*/ 109 h 329"/>
                  <a:gd name="T6" fmla="*/ 184 w 552"/>
                  <a:gd name="T7" fmla="*/ 103 h 329"/>
                  <a:gd name="T8" fmla="*/ 6 w 552"/>
                  <a:gd name="T9" fmla="*/ 0 h 329"/>
                  <a:gd name="T10" fmla="*/ 2 w 552"/>
                  <a:gd name="T11" fmla="*/ 2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2"/>
                  <a:gd name="T19" fmla="*/ 0 h 329"/>
                  <a:gd name="T20" fmla="*/ 552 w 552"/>
                  <a:gd name="T21" fmla="*/ 329 h 3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2" h="329">
                    <a:moveTo>
                      <a:pt x="6" y="6"/>
                    </a:moveTo>
                    <a:lnTo>
                      <a:pt x="0" y="20"/>
                    </a:lnTo>
                    <a:lnTo>
                      <a:pt x="539" y="329"/>
                    </a:lnTo>
                    <a:lnTo>
                      <a:pt x="552" y="310"/>
                    </a:lnTo>
                    <a:lnTo>
                      <a:pt x="19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9" name="Freeform 308"/>
              <p:cNvSpPr>
                <a:spLocks/>
              </p:cNvSpPr>
              <p:nvPr/>
            </p:nvSpPr>
            <p:spPr bwMode="auto">
              <a:xfrm>
                <a:off x="2258" y="1533"/>
                <a:ext cx="8" cy="6"/>
              </a:xfrm>
              <a:custGeom>
                <a:avLst/>
                <a:gdLst>
                  <a:gd name="T0" fmla="*/ 8 w 25"/>
                  <a:gd name="T1" fmla="*/ 0 h 20"/>
                  <a:gd name="T2" fmla="*/ 4 w 25"/>
                  <a:gd name="T3" fmla="*/ 0 h 20"/>
                  <a:gd name="T4" fmla="*/ 2 w 25"/>
                  <a:gd name="T5" fmla="*/ 0 h 20"/>
                  <a:gd name="T6" fmla="*/ 0 w 25"/>
                  <a:gd name="T7" fmla="*/ 4 h 20"/>
                  <a:gd name="T8" fmla="*/ 2 w 25"/>
                  <a:gd name="T9" fmla="*/ 6 h 20"/>
                  <a:gd name="T10" fmla="*/ 8 w 25"/>
                  <a:gd name="T11" fmla="*/ 0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"/>
                  <a:gd name="T20" fmla="*/ 25 w 2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">
                    <a:moveTo>
                      <a:pt x="25" y="0"/>
                    </a:move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6" y="2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0" name="Freeform 309"/>
              <p:cNvSpPr>
                <a:spLocks/>
              </p:cNvSpPr>
              <p:nvPr/>
            </p:nvSpPr>
            <p:spPr bwMode="auto">
              <a:xfrm>
                <a:off x="2243" y="1541"/>
                <a:ext cx="7" cy="6"/>
              </a:xfrm>
              <a:custGeom>
                <a:avLst/>
                <a:gdLst>
                  <a:gd name="T0" fmla="*/ 3 w 19"/>
                  <a:gd name="T1" fmla="*/ 0 h 18"/>
                  <a:gd name="T2" fmla="*/ 0 w 19"/>
                  <a:gd name="T3" fmla="*/ 2 h 18"/>
                  <a:gd name="T4" fmla="*/ 3 w 19"/>
                  <a:gd name="T5" fmla="*/ 4 h 18"/>
                  <a:gd name="T6" fmla="*/ 5 w 19"/>
                  <a:gd name="T7" fmla="*/ 6 h 18"/>
                  <a:gd name="T8" fmla="*/ 7 w 19"/>
                  <a:gd name="T9" fmla="*/ 6 h 18"/>
                  <a:gd name="T10" fmla="*/ 3 w 19"/>
                  <a:gd name="T11" fmla="*/ 0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8"/>
                  <a:gd name="T20" fmla="*/ 19 w 19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8">
                    <a:moveTo>
                      <a:pt x="7" y="0"/>
                    </a:moveTo>
                    <a:lnTo>
                      <a:pt x="0" y="6"/>
                    </a:lnTo>
                    <a:lnTo>
                      <a:pt x="7" y="12"/>
                    </a:lnTo>
                    <a:lnTo>
                      <a:pt x="13" y="18"/>
                    </a:lnTo>
                    <a:lnTo>
                      <a:pt x="19" y="18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1" name="Freeform 310"/>
              <p:cNvSpPr>
                <a:spLocks/>
              </p:cNvSpPr>
              <p:nvPr/>
            </p:nvSpPr>
            <p:spPr bwMode="auto">
              <a:xfrm>
                <a:off x="2246" y="1533"/>
                <a:ext cx="20" cy="14"/>
              </a:xfrm>
              <a:custGeom>
                <a:avLst/>
                <a:gdLst>
                  <a:gd name="T0" fmla="*/ 16 w 62"/>
                  <a:gd name="T1" fmla="*/ 2 h 43"/>
                  <a:gd name="T2" fmla="*/ 14 w 62"/>
                  <a:gd name="T3" fmla="*/ 0 h 43"/>
                  <a:gd name="T4" fmla="*/ 0 w 62"/>
                  <a:gd name="T5" fmla="*/ 8 h 43"/>
                  <a:gd name="T6" fmla="*/ 4 w 62"/>
                  <a:gd name="T7" fmla="*/ 14 h 43"/>
                  <a:gd name="T8" fmla="*/ 20 w 62"/>
                  <a:gd name="T9" fmla="*/ 7 h 43"/>
                  <a:gd name="T10" fmla="*/ 16 w 62"/>
                  <a:gd name="T11" fmla="*/ 2 h 4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2"/>
                  <a:gd name="T19" fmla="*/ 0 h 43"/>
                  <a:gd name="T20" fmla="*/ 62 w 62"/>
                  <a:gd name="T21" fmla="*/ 43 h 4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2" h="43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3"/>
                    </a:lnTo>
                    <a:lnTo>
                      <a:pt x="62" y="20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2" name="Freeform 311"/>
              <p:cNvSpPr>
                <a:spLocks/>
              </p:cNvSpPr>
              <p:nvPr/>
            </p:nvSpPr>
            <p:spPr bwMode="auto">
              <a:xfrm>
                <a:off x="2260" y="1533"/>
                <a:ext cx="8" cy="6"/>
              </a:xfrm>
              <a:custGeom>
                <a:avLst/>
                <a:gdLst>
                  <a:gd name="T0" fmla="*/ 6 w 25"/>
                  <a:gd name="T1" fmla="*/ 6 h 20"/>
                  <a:gd name="T2" fmla="*/ 8 w 25"/>
                  <a:gd name="T3" fmla="*/ 4 h 20"/>
                  <a:gd name="T4" fmla="*/ 6 w 25"/>
                  <a:gd name="T5" fmla="*/ 0 h 20"/>
                  <a:gd name="T6" fmla="*/ 4 w 25"/>
                  <a:gd name="T7" fmla="*/ 0 h 20"/>
                  <a:gd name="T8" fmla="*/ 0 w 25"/>
                  <a:gd name="T9" fmla="*/ 0 h 20"/>
                  <a:gd name="T10" fmla="*/ 6 w 25"/>
                  <a:gd name="T11" fmla="*/ 6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"/>
                  <a:gd name="T20" fmla="*/ 25 w 25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">
                    <a:moveTo>
                      <a:pt x="19" y="20"/>
                    </a:moveTo>
                    <a:lnTo>
                      <a:pt x="25" y="12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9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3" name="Freeform 312"/>
              <p:cNvSpPr>
                <a:spLocks/>
              </p:cNvSpPr>
              <p:nvPr/>
            </p:nvSpPr>
            <p:spPr bwMode="auto">
              <a:xfrm>
                <a:off x="2423" y="1642"/>
                <a:ext cx="8" cy="4"/>
              </a:xfrm>
              <a:custGeom>
                <a:avLst/>
                <a:gdLst>
                  <a:gd name="T0" fmla="*/ 8 w 25"/>
                  <a:gd name="T1" fmla="*/ 4 h 11"/>
                  <a:gd name="T2" fmla="*/ 8 w 25"/>
                  <a:gd name="T3" fmla="*/ 2 h 11"/>
                  <a:gd name="T4" fmla="*/ 4 w 25"/>
                  <a:gd name="T5" fmla="*/ 0 h 11"/>
                  <a:gd name="T6" fmla="*/ 2 w 25"/>
                  <a:gd name="T7" fmla="*/ 2 h 11"/>
                  <a:gd name="T8" fmla="*/ 0 w 25"/>
                  <a:gd name="T9" fmla="*/ 4 h 11"/>
                  <a:gd name="T10" fmla="*/ 8 w 25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25" y="6"/>
                    </a:lnTo>
                    <a:lnTo>
                      <a:pt x="13" y="0"/>
                    </a:lnTo>
                    <a:lnTo>
                      <a:pt x="7" y="6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Freeform 313"/>
              <p:cNvSpPr>
                <a:spLocks/>
              </p:cNvSpPr>
              <p:nvPr/>
            </p:nvSpPr>
            <p:spPr bwMode="auto">
              <a:xfrm>
                <a:off x="2423" y="1646"/>
                <a:ext cx="8" cy="230"/>
              </a:xfrm>
              <a:custGeom>
                <a:avLst/>
                <a:gdLst>
                  <a:gd name="T0" fmla="*/ 2 w 25"/>
                  <a:gd name="T1" fmla="*/ 228 h 689"/>
                  <a:gd name="T2" fmla="*/ 8 w 25"/>
                  <a:gd name="T3" fmla="*/ 226 h 689"/>
                  <a:gd name="T4" fmla="*/ 8 w 25"/>
                  <a:gd name="T5" fmla="*/ 0 h 689"/>
                  <a:gd name="T6" fmla="*/ 0 w 25"/>
                  <a:gd name="T7" fmla="*/ 0 h 689"/>
                  <a:gd name="T8" fmla="*/ 0 w 25"/>
                  <a:gd name="T9" fmla="*/ 226 h 689"/>
                  <a:gd name="T10" fmla="*/ 6 w 25"/>
                  <a:gd name="T11" fmla="*/ 222 h 689"/>
                  <a:gd name="T12" fmla="*/ 0 w 25"/>
                  <a:gd name="T13" fmla="*/ 226 h 689"/>
                  <a:gd name="T14" fmla="*/ 2 w 25"/>
                  <a:gd name="T15" fmla="*/ 228 h 689"/>
                  <a:gd name="T16" fmla="*/ 4 w 25"/>
                  <a:gd name="T17" fmla="*/ 230 h 689"/>
                  <a:gd name="T18" fmla="*/ 8 w 25"/>
                  <a:gd name="T19" fmla="*/ 228 h 689"/>
                  <a:gd name="T20" fmla="*/ 8 w 25"/>
                  <a:gd name="T21" fmla="*/ 226 h 689"/>
                  <a:gd name="T22" fmla="*/ 2 w 25"/>
                  <a:gd name="T23" fmla="*/ 228 h 68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9"/>
                  <a:gd name="T38" fmla="*/ 25 w 25"/>
                  <a:gd name="T39" fmla="*/ 689 h 68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9">
                    <a:moveTo>
                      <a:pt x="7" y="682"/>
                    </a:moveTo>
                    <a:lnTo>
                      <a:pt x="25" y="67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676"/>
                    </a:lnTo>
                    <a:lnTo>
                      <a:pt x="19" y="664"/>
                    </a:lnTo>
                    <a:lnTo>
                      <a:pt x="0" y="676"/>
                    </a:lnTo>
                    <a:lnTo>
                      <a:pt x="7" y="682"/>
                    </a:lnTo>
                    <a:lnTo>
                      <a:pt x="13" y="689"/>
                    </a:lnTo>
                    <a:lnTo>
                      <a:pt x="25" y="682"/>
                    </a:lnTo>
                    <a:lnTo>
                      <a:pt x="25" y="676"/>
                    </a:lnTo>
                    <a:lnTo>
                      <a:pt x="7" y="68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Freeform 314"/>
              <p:cNvSpPr>
                <a:spLocks/>
              </p:cNvSpPr>
              <p:nvPr/>
            </p:nvSpPr>
            <p:spPr bwMode="auto">
              <a:xfrm>
                <a:off x="2246" y="1764"/>
                <a:ext cx="183" cy="109"/>
              </a:xfrm>
              <a:custGeom>
                <a:avLst/>
                <a:gdLst>
                  <a:gd name="T0" fmla="*/ 2 w 551"/>
                  <a:gd name="T1" fmla="*/ 4 h 328"/>
                  <a:gd name="T2" fmla="*/ 0 w 551"/>
                  <a:gd name="T3" fmla="*/ 6 h 328"/>
                  <a:gd name="T4" fmla="*/ 179 w 551"/>
                  <a:gd name="T5" fmla="*/ 109 h 328"/>
                  <a:gd name="T6" fmla="*/ 183 w 551"/>
                  <a:gd name="T7" fmla="*/ 103 h 328"/>
                  <a:gd name="T8" fmla="*/ 4 w 551"/>
                  <a:gd name="T9" fmla="*/ 0 h 328"/>
                  <a:gd name="T10" fmla="*/ 2 w 551"/>
                  <a:gd name="T11" fmla="*/ 4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6" y="13"/>
                    </a:moveTo>
                    <a:lnTo>
                      <a:pt x="0" y="19"/>
                    </a:lnTo>
                    <a:lnTo>
                      <a:pt x="539" y="328"/>
                    </a:lnTo>
                    <a:lnTo>
                      <a:pt x="551" y="310"/>
                    </a:lnTo>
                    <a:lnTo>
                      <a:pt x="12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Freeform 315"/>
              <p:cNvSpPr>
                <a:spLocks/>
              </p:cNvSpPr>
              <p:nvPr/>
            </p:nvSpPr>
            <p:spPr bwMode="auto">
              <a:xfrm>
                <a:off x="2243" y="1764"/>
                <a:ext cx="7" cy="6"/>
              </a:xfrm>
              <a:custGeom>
                <a:avLst/>
                <a:gdLst>
                  <a:gd name="T0" fmla="*/ 7 w 19"/>
                  <a:gd name="T1" fmla="*/ 0 h 19"/>
                  <a:gd name="T2" fmla="*/ 5 w 19"/>
                  <a:gd name="T3" fmla="*/ 0 h 19"/>
                  <a:gd name="T4" fmla="*/ 3 w 19"/>
                  <a:gd name="T5" fmla="*/ 2 h 19"/>
                  <a:gd name="T6" fmla="*/ 0 w 19"/>
                  <a:gd name="T7" fmla="*/ 4 h 19"/>
                  <a:gd name="T8" fmla="*/ 3 w 19"/>
                  <a:gd name="T9" fmla="*/ 6 h 19"/>
                  <a:gd name="T10" fmla="*/ 7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3" y="0"/>
                    </a:lnTo>
                    <a:lnTo>
                      <a:pt x="7" y="7"/>
                    </a:lnTo>
                    <a:lnTo>
                      <a:pt x="0" y="13"/>
                    </a:lnTo>
                    <a:lnTo>
                      <a:pt x="7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Freeform 316"/>
              <p:cNvSpPr>
                <a:spLocks/>
              </p:cNvSpPr>
              <p:nvPr/>
            </p:nvSpPr>
            <p:spPr bwMode="auto">
              <a:xfrm>
                <a:off x="2243" y="1768"/>
                <a:ext cx="9" cy="4"/>
              </a:xfrm>
              <a:custGeom>
                <a:avLst/>
                <a:gdLst>
                  <a:gd name="T0" fmla="*/ 0 w 25"/>
                  <a:gd name="T1" fmla="*/ 0 h 12"/>
                  <a:gd name="T2" fmla="*/ 3 w 25"/>
                  <a:gd name="T3" fmla="*/ 2 h 12"/>
                  <a:gd name="T4" fmla="*/ 5 w 25"/>
                  <a:gd name="T5" fmla="*/ 4 h 12"/>
                  <a:gd name="T6" fmla="*/ 9 w 25"/>
                  <a:gd name="T7" fmla="*/ 2 h 12"/>
                  <a:gd name="T8" fmla="*/ 9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7" y="6"/>
                    </a:lnTo>
                    <a:lnTo>
                      <a:pt x="13" y="12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Freeform 317"/>
              <p:cNvSpPr>
                <a:spLocks/>
              </p:cNvSpPr>
              <p:nvPr/>
            </p:nvSpPr>
            <p:spPr bwMode="auto">
              <a:xfrm>
                <a:off x="2243" y="1539"/>
                <a:ext cx="9" cy="229"/>
              </a:xfrm>
              <a:custGeom>
                <a:avLst/>
                <a:gdLst>
                  <a:gd name="T0" fmla="*/ 7 w 25"/>
                  <a:gd name="T1" fmla="*/ 2 h 687"/>
                  <a:gd name="T2" fmla="*/ 0 w 25"/>
                  <a:gd name="T3" fmla="*/ 4 h 687"/>
                  <a:gd name="T4" fmla="*/ 0 w 25"/>
                  <a:gd name="T5" fmla="*/ 229 h 687"/>
                  <a:gd name="T6" fmla="*/ 9 w 25"/>
                  <a:gd name="T7" fmla="*/ 229 h 687"/>
                  <a:gd name="T8" fmla="*/ 9 w 25"/>
                  <a:gd name="T9" fmla="*/ 4 h 687"/>
                  <a:gd name="T10" fmla="*/ 3 w 25"/>
                  <a:gd name="T11" fmla="*/ 8 h 687"/>
                  <a:gd name="T12" fmla="*/ 9 w 25"/>
                  <a:gd name="T13" fmla="*/ 4 h 687"/>
                  <a:gd name="T14" fmla="*/ 9 w 25"/>
                  <a:gd name="T15" fmla="*/ 2 h 687"/>
                  <a:gd name="T16" fmla="*/ 5 w 25"/>
                  <a:gd name="T17" fmla="*/ 0 h 687"/>
                  <a:gd name="T18" fmla="*/ 3 w 25"/>
                  <a:gd name="T19" fmla="*/ 2 h 687"/>
                  <a:gd name="T20" fmla="*/ 0 w 25"/>
                  <a:gd name="T21" fmla="*/ 4 h 687"/>
                  <a:gd name="T22" fmla="*/ 7 w 25"/>
                  <a:gd name="T23" fmla="*/ 2 h 6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7"/>
                  <a:gd name="T38" fmla="*/ 25 w 25"/>
                  <a:gd name="T39" fmla="*/ 687 h 6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7">
                    <a:moveTo>
                      <a:pt x="19" y="5"/>
                    </a:moveTo>
                    <a:lnTo>
                      <a:pt x="0" y="11"/>
                    </a:lnTo>
                    <a:lnTo>
                      <a:pt x="0" y="687"/>
                    </a:lnTo>
                    <a:lnTo>
                      <a:pt x="25" y="687"/>
                    </a:lnTo>
                    <a:lnTo>
                      <a:pt x="25" y="11"/>
                    </a:lnTo>
                    <a:lnTo>
                      <a:pt x="7" y="23"/>
                    </a:lnTo>
                    <a:lnTo>
                      <a:pt x="25" y="11"/>
                    </a:lnTo>
                    <a:lnTo>
                      <a:pt x="25" y="5"/>
                    </a:lnTo>
                    <a:lnTo>
                      <a:pt x="13" y="0"/>
                    </a:lnTo>
                    <a:lnTo>
                      <a:pt x="7" y="5"/>
                    </a:lnTo>
                    <a:lnTo>
                      <a:pt x="0" y="11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Freeform 318"/>
              <p:cNvSpPr>
                <a:spLocks/>
              </p:cNvSpPr>
              <p:nvPr/>
            </p:nvSpPr>
            <p:spPr bwMode="auto">
              <a:xfrm>
                <a:off x="2246" y="1541"/>
                <a:ext cx="183" cy="110"/>
              </a:xfrm>
              <a:custGeom>
                <a:avLst/>
                <a:gdLst>
                  <a:gd name="T0" fmla="*/ 181 w 551"/>
                  <a:gd name="T1" fmla="*/ 105 h 329"/>
                  <a:gd name="T2" fmla="*/ 183 w 551"/>
                  <a:gd name="T3" fmla="*/ 104 h 329"/>
                  <a:gd name="T4" fmla="*/ 4 w 551"/>
                  <a:gd name="T5" fmla="*/ 0 h 329"/>
                  <a:gd name="T6" fmla="*/ 0 w 551"/>
                  <a:gd name="T7" fmla="*/ 6 h 329"/>
                  <a:gd name="T8" fmla="*/ 179 w 551"/>
                  <a:gd name="T9" fmla="*/ 110 h 329"/>
                  <a:gd name="T10" fmla="*/ 181 w 551"/>
                  <a:gd name="T11" fmla="*/ 105 h 32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9"/>
                  <a:gd name="T20" fmla="*/ 551 w 551"/>
                  <a:gd name="T21" fmla="*/ 329 h 32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9">
                    <a:moveTo>
                      <a:pt x="545" y="315"/>
                    </a:moveTo>
                    <a:lnTo>
                      <a:pt x="551" y="310"/>
                    </a:lnTo>
                    <a:lnTo>
                      <a:pt x="12" y="0"/>
                    </a:lnTo>
                    <a:lnTo>
                      <a:pt x="0" y="18"/>
                    </a:lnTo>
                    <a:lnTo>
                      <a:pt x="539" y="329"/>
                    </a:lnTo>
                    <a:lnTo>
                      <a:pt x="545" y="3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Freeform 319"/>
              <p:cNvSpPr>
                <a:spLocks/>
              </p:cNvSpPr>
              <p:nvPr/>
            </p:nvSpPr>
            <p:spPr bwMode="auto">
              <a:xfrm>
                <a:off x="2425" y="1644"/>
                <a:ext cx="6" cy="7"/>
              </a:xfrm>
              <a:custGeom>
                <a:avLst/>
                <a:gdLst>
                  <a:gd name="T0" fmla="*/ 0 w 18"/>
                  <a:gd name="T1" fmla="*/ 7 h 19"/>
                  <a:gd name="T2" fmla="*/ 4 w 18"/>
                  <a:gd name="T3" fmla="*/ 7 h 19"/>
                  <a:gd name="T4" fmla="*/ 6 w 18"/>
                  <a:gd name="T5" fmla="*/ 5 h 19"/>
                  <a:gd name="T6" fmla="*/ 6 w 18"/>
                  <a:gd name="T7" fmla="*/ 2 h 19"/>
                  <a:gd name="T8" fmla="*/ 4 w 18"/>
                  <a:gd name="T9" fmla="*/ 0 h 19"/>
                  <a:gd name="T10" fmla="*/ 0 w 18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0" y="19"/>
                    </a:moveTo>
                    <a:lnTo>
                      <a:pt x="12" y="19"/>
                    </a:lnTo>
                    <a:lnTo>
                      <a:pt x="18" y="13"/>
                    </a:lnTo>
                    <a:lnTo>
                      <a:pt x="18" y="5"/>
                    </a:lnTo>
                    <a:lnTo>
                      <a:pt x="12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1" name="Freeform 320"/>
              <p:cNvSpPr>
                <a:spLocks/>
              </p:cNvSpPr>
              <p:nvPr/>
            </p:nvSpPr>
            <p:spPr bwMode="auto">
              <a:xfrm>
                <a:off x="2318" y="1725"/>
                <a:ext cx="8" cy="4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2 h 13"/>
                  <a:gd name="T4" fmla="*/ 4 w 25"/>
                  <a:gd name="T5" fmla="*/ 4 h 13"/>
                  <a:gd name="T6" fmla="*/ 8 w 25"/>
                  <a:gd name="T7" fmla="*/ 2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7"/>
                    </a:lnTo>
                    <a:lnTo>
                      <a:pt x="12" y="13"/>
                    </a:lnTo>
                    <a:lnTo>
                      <a:pt x="25" y="7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2" name="Freeform 321"/>
              <p:cNvSpPr>
                <a:spLocks/>
              </p:cNvSpPr>
              <p:nvPr/>
            </p:nvSpPr>
            <p:spPr bwMode="auto">
              <a:xfrm>
                <a:off x="2318" y="1669"/>
                <a:ext cx="8" cy="56"/>
              </a:xfrm>
              <a:custGeom>
                <a:avLst/>
                <a:gdLst>
                  <a:gd name="T0" fmla="*/ 5 w 25"/>
                  <a:gd name="T1" fmla="*/ 0 h 166"/>
                  <a:gd name="T2" fmla="*/ 0 w 25"/>
                  <a:gd name="T3" fmla="*/ 4 h 166"/>
                  <a:gd name="T4" fmla="*/ 0 w 25"/>
                  <a:gd name="T5" fmla="*/ 56 h 166"/>
                  <a:gd name="T6" fmla="*/ 8 w 25"/>
                  <a:gd name="T7" fmla="*/ 56 h 166"/>
                  <a:gd name="T8" fmla="*/ 8 w 25"/>
                  <a:gd name="T9" fmla="*/ 4 h 166"/>
                  <a:gd name="T10" fmla="*/ 2 w 25"/>
                  <a:gd name="T11" fmla="*/ 6 h 166"/>
                  <a:gd name="T12" fmla="*/ 8 w 25"/>
                  <a:gd name="T13" fmla="*/ 4 h 166"/>
                  <a:gd name="T14" fmla="*/ 8 w 25"/>
                  <a:gd name="T15" fmla="*/ 0 h 166"/>
                  <a:gd name="T16" fmla="*/ 4 w 25"/>
                  <a:gd name="T17" fmla="*/ 0 h 166"/>
                  <a:gd name="T18" fmla="*/ 2 w 25"/>
                  <a:gd name="T19" fmla="*/ 0 h 166"/>
                  <a:gd name="T20" fmla="*/ 0 w 25"/>
                  <a:gd name="T21" fmla="*/ 4 h 166"/>
                  <a:gd name="T22" fmla="*/ 5 w 25"/>
                  <a:gd name="T23" fmla="*/ 0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6"/>
                  <a:gd name="T38" fmla="*/ 25 w 25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6">
                    <a:moveTo>
                      <a:pt x="17" y="0"/>
                    </a:moveTo>
                    <a:lnTo>
                      <a:pt x="0" y="11"/>
                    </a:lnTo>
                    <a:lnTo>
                      <a:pt x="0" y="166"/>
                    </a:lnTo>
                    <a:lnTo>
                      <a:pt x="25" y="166"/>
                    </a:lnTo>
                    <a:lnTo>
                      <a:pt x="25" y="11"/>
                    </a:lnTo>
                    <a:lnTo>
                      <a:pt x="6" y="17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3" name="Freeform 322"/>
              <p:cNvSpPr>
                <a:spLocks/>
              </p:cNvSpPr>
              <p:nvPr/>
            </p:nvSpPr>
            <p:spPr bwMode="auto">
              <a:xfrm>
                <a:off x="2320" y="1669"/>
                <a:ext cx="37" cy="23"/>
              </a:xfrm>
              <a:custGeom>
                <a:avLst/>
                <a:gdLst>
                  <a:gd name="T0" fmla="*/ 37 w 112"/>
                  <a:gd name="T1" fmla="*/ 21 h 67"/>
                  <a:gd name="T2" fmla="*/ 35 w 112"/>
                  <a:gd name="T3" fmla="*/ 16 h 67"/>
                  <a:gd name="T4" fmla="*/ 4 w 112"/>
                  <a:gd name="T5" fmla="*/ 0 h 67"/>
                  <a:gd name="T6" fmla="*/ 0 w 112"/>
                  <a:gd name="T7" fmla="*/ 6 h 67"/>
                  <a:gd name="T8" fmla="*/ 31 w 112"/>
                  <a:gd name="T9" fmla="*/ 23 h 67"/>
                  <a:gd name="T10" fmla="*/ 29 w 112"/>
                  <a:gd name="T11" fmla="*/ 21 h 67"/>
                  <a:gd name="T12" fmla="*/ 31 w 112"/>
                  <a:gd name="T13" fmla="*/ 23 h 67"/>
                  <a:gd name="T14" fmla="*/ 32 w 112"/>
                  <a:gd name="T15" fmla="*/ 23 h 67"/>
                  <a:gd name="T16" fmla="*/ 35 w 112"/>
                  <a:gd name="T17" fmla="*/ 21 h 67"/>
                  <a:gd name="T18" fmla="*/ 37 w 112"/>
                  <a:gd name="T19" fmla="*/ 19 h 67"/>
                  <a:gd name="T20" fmla="*/ 35 w 112"/>
                  <a:gd name="T21" fmla="*/ 16 h 67"/>
                  <a:gd name="T22" fmla="*/ 37 w 112"/>
                  <a:gd name="T23" fmla="*/ 21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12"/>
                  <a:gd name="T37" fmla="*/ 0 h 67"/>
                  <a:gd name="T38" fmla="*/ 112 w 112"/>
                  <a:gd name="T39" fmla="*/ 67 h 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12" h="67">
                    <a:moveTo>
                      <a:pt x="112" y="61"/>
                    </a:moveTo>
                    <a:lnTo>
                      <a:pt x="106" y="48"/>
                    </a:lnTo>
                    <a:lnTo>
                      <a:pt x="11" y="0"/>
                    </a:lnTo>
                    <a:lnTo>
                      <a:pt x="0" y="17"/>
                    </a:lnTo>
                    <a:lnTo>
                      <a:pt x="93" y="67"/>
                    </a:lnTo>
                    <a:lnTo>
                      <a:pt x="87" y="61"/>
                    </a:lnTo>
                    <a:lnTo>
                      <a:pt x="93" y="67"/>
                    </a:lnTo>
                    <a:lnTo>
                      <a:pt x="98" y="67"/>
                    </a:lnTo>
                    <a:lnTo>
                      <a:pt x="106" y="61"/>
                    </a:lnTo>
                    <a:lnTo>
                      <a:pt x="112" y="56"/>
                    </a:lnTo>
                    <a:lnTo>
                      <a:pt x="106" y="48"/>
                    </a:lnTo>
                    <a:lnTo>
                      <a:pt x="112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4" name="Freeform 323"/>
              <p:cNvSpPr>
                <a:spLocks/>
              </p:cNvSpPr>
              <p:nvPr/>
            </p:nvSpPr>
            <p:spPr bwMode="auto">
              <a:xfrm>
                <a:off x="2349" y="1690"/>
                <a:ext cx="8" cy="55"/>
              </a:xfrm>
              <a:custGeom>
                <a:avLst/>
                <a:gdLst>
                  <a:gd name="T0" fmla="*/ 2 w 25"/>
                  <a:gd name="T1" fmla="*/ 55 h 167"/>
                  <a:gd name="T2" fmla="*/ 8 w 25"/>
                  <a:gd name="T3" fmla="*/ 51 h 167"/>
                  <a:gd name="T4" fmla="*/ 8 w 25"/>
                  <a:gd name="T5" fmla="*/ 0 h 167"/>
                  <a:gd name="T6" fmla="*/ 0 w 25"/>
                  <a:gd name="T7" fmla="*/ 0 h 167"/>
                  <a:gd name="T8" fmla="*/ 0 w 25"/>
                  <a:gd name="T9" fmla="*/ 51 h 167"/>
                  <a:gd name="T10" fmla="*/ 6 w 25"/>
                  <a:gd name="T11" fmla="*/ 49 h 167"/>
                  <a:gd name="T12" fmla="*/ 0 w 25"/>
                  <a:gd name="T13" fmla="*/ 51 h 167"/>
                  <a:gd name="T14" fmla="*/ 0 w 25"/>
                  <a:gd name="T15" fmla="*/ 55 h 167"/>
                  <a:gd name="T16" fmla="*/ 4 w 25"/>
                  <a:gd name="T17" fmla="*/ 55 h 167"/>
                  <a:gd name="T18" fmla="*/ 6 w 25"/>
                  <a:gd name="T19" fmla="*/ 55 h 167"/>
                  <a:gd name="T20" fmla="*/ 8 w 25"/>
                  <a:gd name="T21" fmla="*/ 51 h 167"/>
                  <a:gd name="T22" fmla="*/ 2 w 25"/>
                  <a:gd name="T23" fmla="*/ 55 h 1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7"/>
                  <a:gd name="T38" fmla="*/ 25 w 25"/>
                  <a:gd name="T39" fmla="*/ 167 h 16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7">
                    <a:moveTo>
                      <a:pt x="6" y="167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9" y="149"/>
                    </a:lnTo>
                    <a:lnTo>
                      <a:pt x="0" y="155"/>
                    </a:lnTo>
                    <a:lnTo>
                      <a:pt x="0" y="167"/>
                    </a:lnTo>
                    <a:lnTo>
                      <a:pt x="11" y="167"/>
                    </a:lnTo>
                    <a:lnTo>
                      <a:pt x="19" y="167"/>
                    </a:lnTo>
                    <a:lnTo>
                      <a:pt x="25" y="155"/>
                    </a:lnTo>
                    <a:lnTo>
                      <a:pt x="6" y="16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5" name="Freeform 324"/>
              <p:cNvSpPr>
                <a:spLocks/>
              </p:cNvSpPr>
              <p:nvPr/>
            </p:nvSpPr>
            <p:spPr bwMode="auto">
              <a:xfrm>
                <a:off x="2320" y="1721"/>
                <a:ext cx="35" cy="24"/>
              </a:xfrm>
              <a:custGeom>
                <a:avLst/>
                <a:gdLst>
                  <a:gd name="T0" fmla="*/ 2 w 106"/>
                  <a:gd name="T1" fmla="*/ 4 h 74"/>
                  <a:gd name="T2" fmla="*/ 0 w 106"/>
                  <a:gd name="T3" fmla="*/ 6 h 74"/>
                  <a:gd name="T4" fmla="*/ 31 w 106"/>
                  <a:gd name="T5" fmla="*/ 24 h 74"/>
                  <a:gd name="T6" fmla="*/ 35 w 106"/>
                  <a:gd name="T7" fmla="*/ 18 h 74"/>
                  <a:gd name="T8" fmla="*/ 4 w 106"/>
                  <a:gd name="T9" fmla="*/ 0 h 74"/>
                  <a:gd name="T10" fmla="*/ 2 w 106"/>
                  <a:gd name="T11" fmla="*/ 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6"/>
                  <a:gd name="T19" fmla="*/ 0 h 74"/>
                  <a:gd name="T20" fmla="*/ 106 w 106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6" h="74">
                    <a:moveTo>
                      <a:pt x="6" y="12"/>
                    </a:moveTo>
                    <a:lnTo>
                      <a:pt x="0" y="19"/>
                    </a:lnTo>
                    <a:lnTo>
                      <a:pt x="93" y="74"/>
                    </a:lnTo>
                    <a:lnTo>
                      <a:pt x="106" y="56"/>
                    </a:lnTo>
                    <a:lnTo>
                      <a:pt x="11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6" name="Freeform 325"/>
              <p:cNvSpPr>
                <a:spLocks/>
              </p:cNvSpPr>
              <p:nvPr/>
            </p:nvSpPr>
            <p:spPr bwMode="auto">
              <a:xfrm>
                <a:off x="2318" y="1721"/>
                <a:ext cx="6" cy="6"/>
              </a:xfrm>
              <a:custGeom>
                <a:avLst/>
                <a:gdLst>
                  <a:gd name="T0" fmla="*/ 6 w 17"/>
                  <a:gd name="T1" fmla="*/ 0 h 19"/>
                  <a:gd name="T2" fmla="*/ 4 w 17"/>
                  <a:gd name="T3" fmla="*/ 0 h 19"/>
                  <a:gd name="T4" fmla="*/ 2 w 17"/>
                  <a:gd name="T5" fmla="*/ 2 h 19"/>
                  <a:gd name="T6" fmla="*/ 0 w 17"/>
                  <a:gd name="T7" fmla="*/ 4 h 19"/>
                  <a:gd name="T8" fmla="*/ 2 w 17"/>
                  <a:gd name="T9" fmla="*/ 6 h 19"/>
                  <a:gd name="T10" fmla="*/ 6 w 17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7"/>
                  <a:gd name="T19" fmla="*/ 0 h 19"/>
                  <a:gd name="T20" fmla="*/ 17 w 17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7" h="19">
                    <a:moveTo>
                      <a:pt x="17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7" name="Freeform 326"/>
              <p:cNvSpPr>
                <a:spLocks/>
              </p:cNvSpPr>
              <p:nvPr/>
            </p:nvSpPr>
            <p:spPr bwMode="auto">
              <a:xfrm>
                <a:off x="2423" y="1869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2 w 25"/>
                  <a:gd name="T3" fmla="*/ 4 h 12"/>
                  <a:gd name="T4" fmla="*/ 4 w 25"/>
                  <a:gd name="T5" fmla="*/ 4 h 12"/>
                  <a:gd name="T6" fmla="*/ 8 w 25"/>
                  <a:gd name="T7" fmla="*/ 4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7" y="12"/>
                    </a:lnTo>
                    <a:lnTo>
                      <a:pt x="13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8" name="Freeform 327"/>
              <p:cNvSpPr>
                <a:spLocks/>
              </p:cNvSpPr>
              <p:nvPr/>
            </p:nvSpPr>
            <p:spPr bwMode="auto">
              <a:xfrm>
                <a:off x="2423" y="1646"/>
                <a:ext cx="8" cy="223"/>
              </a:xfrm>
              <a:custGeom>
                <a:avLst/>
                <a:gdLst>
                  <a:gd name="T0" fmla="*/ 4 w 25"/>
                  <a:gd name="T1" fmla="*/ 0 h 670"/>
                  <a:gd name="T2" fmla="*/ 0 w 25"/>
                  <a:gd name="T3" fmla="*/ 0 h 670"/>
                  <a:gd name="T4" fmla="*/ 0 w 25"/>
                  <a:gd name="T5" fmla="*/ 223 h 670"/>
                  <a:gd name="T6" fmla="*/ 8 w 25"/>
                  <a:gd name="T7" fmla="*/ 223 h 670"/>
                  <a:gd name="T8" fmla="*/ 8 w 25"/>
                  <a:gd name="T9" fmla="*/ 0 h 670"/>
                  <a:gd name="T10" fmla="*/ 4 w 25"/>
                  <a:gd name="T11" fmla="*/ 0 h 6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670"/>
                  <a:gd name="T20" fmla="*/ 25 w 25"/>
                  <a:gd name="T21" fmla="*/ 670 h 6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670">
                    <a:moveTo>
                      <a:pt x="13" y="0"/>
                    </a:moveTo>
                    <a:lnTo>
                      <a:pt x="0" y="0"/>
                    </a:lnTo>
                    <a:lnTo>
                      <a:pt x="0" y="670"/>
                    </a:lnTo>
                    <a:lnTo>
                      <a:pt x="25" y="670"/>
                    </a:lnTo>
                    <a:lnTo>
                      <a:pt x="25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9" name="Freeform 328"/>
              <p:cNvSpPr>
                <a:spLocks/>
              </p:cNvSpPr>
              <p:nvPr/>
            </p:nvSpPr>
            <p:spPr bwMode="auto">
              <a:xfrm>
                <a:off x="2423" y="1642"/>
                <a:ext cx="8" cy="4"/>
              </a:xfrm>
              <a:custGeom>
                <a:avLst/>
                <a:gdLst>
                  <a:gd name="T0" fmla="*/ 8 w 25"/>
                  <a:gd name="T1" fmla="*/ 4 h 11"/>
                  <a:gd name="T2" fmla="*/ 8 w 25"/>
                  <a:gd name="T3" fmla="*/ 0 h 11"/>
                  <a:gd name="T4" fmla="*/ 4 w 25"/>
                  <a:gd name="T5" fmla="*/ 0 h 11"/>
                  <a:gd name="T6" fmla="*/ 2 w 25"/>
                  <a:gd name="T7" fmla="*/ 0 h 11"/>
                  <a:gd name="T8" fmla="*/ 0 w 25"/>
                  <a:gd name="T9" fmla="*/ 4 h 11"/>
                  <a:gd name="T10" fmla="*/ 8 w 25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25" y="11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1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0" name="Freeform 329"/>
              <p:cNvSpPr>
                <a:spLocks/>
              </p:cNvSpPr>
              <p:nvPr/>
            </p:nvSpPr>
            <p:spPr bwMode="auto">
              <a:xfrm>
                <a:off x="1855" y="1665"/>
                <a:ext cx="424" cy="318"/>
              </a:xfrm>
              <a:custGeom>
                <a:avLst/>
                <a:gdLst>
                  <a:gd name="T0" fmla="*/ 405 w 1272"/>
                  <a:gd name="T1" fmla="*/ 0 h 954"/>
                  <a:gd name="T2" fmla="*/ 424 w 1272"/>
                  <a:gd name="T3" fmla="*/ 8 h 954"/>
                  <a:gd name="T4" fmla="*/ 0 w 1272"/>
                  <a:gd name="T5" fmla="*/ 318 h 954"/>
                  <a:gd name="T6" fmla="*/ 405 w 1272"/>
                  <a:gd name="T7" fmla="*/ 0 h 95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72"/>
                  <a:gd name="T13" fmla="*/ 0 h 954"/>
                  <a:gd name="T14" fmla="*/ 1272 w 1272"/>
                  <a:gd name="T15" fmla="*/ 954 h 95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72" h="954">
                    <a:moveTo>
                      <a:pt x="1216" y="0"/>
                    </a:moveTo>
                    <a:lnTo>
                      <a:pt x="1272" y="25"/>
                    </a:lnTo>
                    <a:lnTo>
                      <a:pt x="0" y="954"/>
                    </a:lnTo>
                    <a:lnTo>
                      <a:pt x="1216" y="0"/>
                    </a:lnTo>
                    <a:close/>
                  </a:path>
                </a:pathLst>
              </a:custGeom>
              <a:solidFill>
                <a:srgbClr val="B2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1" name="Freeform 330"/>
              <p:cNvSpPr>
                <a:spLocks/>
              </p:cNvSpPr>
              <p:nvPr/>
            </p:nvSpPr>
            <p:spPr bwMode="auto">
              <a:xfrm>
                <a:off x="1855" y="1667"/>
                <a:ext cx="430" cy="316"/>
              </a:xfrm>
              <a:custGeom>
                <a:avLst/>
                <a:gdLst>
                  <a:gd name="T0" fmla="*/ 412 w 1290"/>
                  <a:gd name="T1" fmla="*/ 0 h 946"/>
                  <a:gd name="T2" fmla="*/ 416 w 1290"/>
                  <a:gd name="T3" fmla="*/ 2 h 946"/>
                  <a:gd name="T4" fmla="*/ 422 w 1290"/>
                  <a:gd name="T5" fmla="*/ 4 h 946"/>
                  <a:gd name="T6" fmla="*/ 426 w 1290"/>
                  <a:gd name="T7" fmla="*/ 8 h 946"/>
                  <a:gd name="T8" fmla="*/ 430 w 1290"/>
                  <a:gd name="T9" fmla="*/ 10 h 946"/>
                  <a:gd name="T10" fmla="*/ 403 w 1290"/>
                  <a:gd name="T11" fmla="*/ 28 h 946"/>
                  <a:gd name="T12" fmla="*/ 376 w 1290"/>
                  <a:gd name="T13" fmla="*/ 47 h 946"/>
                  <a:gd name="T14" fmla="*/ 349 w 1290"/>
                  <a:gd name="T15" fmla="*/ 68 h 946"/>
                  <a:gd name="T16" fmla="*/ 323 w 1290"/>
                  <a:gd name="T17" fmla="*/ 87 h 946"/>
                  <a:gd name="T18" fmla="*/ 296 w 1290"/>
                  <a:gd name="T19" fmla="*/ 105 h 946"/>
                  <a:gd name="T20" fmla="*/ 269 w 1290"/>
                  <a:gd name="T21" fmla="*/ 124 h 946"/>
                  <a:gd name="T22" fmla="*/ 242 w 1290"/>
                  <a:gd name="T23" fmla="*/ 144 h 946"/>
                  <a:gd name="T24" fmla="*/ 215 w 1290"/>
                  <a:gd name="T25" fmla="*/ 163 h 946"/>
                  <a:gd name="T26" fmla="*/ 188 w 1290"/>
                  <a:gd name="T27" fmla="*/ 182 h 946"/>
                  <a:gd name="T28" fmla="*/ 161 w 1290"/>
                  <a:gd name="T29" fmla="*/ 202 h 946"/>
                  <a:gd name="T30" fmla="*/ 135 w 1290"/>
                  <a:gd name="T31" fmla="*/ 221 h 946"/>
                  <a:gd name="T32" fmla="*/ 108 w 1290"/>
                  <a:gd name="T33" fmla="*/ 240 h 946"/>
                  <a:gd name="T34" fmla="*/ 81 w 1290"/>
                  <a:gd name="T35" fmla="*/ 259 h 946"/>
                  <a:gd name="T36" fmla="*/ 54 w 1290"/>
                  <a:gd name="T37" fmla="*/ 279 h 946"/>
                  <a:gd name="T38" fmla="*/ 29 w 1290"/>
                  <a:gd name="T39" fmla="*/ 298 h 946"/>
                  <a:gd name="T40" fmla="*/ 0 w 1290"/>
                  <a:gd name="T41" fmla="*/ 316 h 946"/>
                  <a:gd name="T42" fmla="*/ 27 w 1290"/>
                  <a:gd name="T43" fmla="*/ 295 h 946"/>
                  <a:gd name="T44" fmla="*/ 52 w 1290"/>
                  <a:gd name="T45" fmla="*/ 277 h 946"/>
                  <a:gd name="T46" fmla="*/ 77 w 1290"/>
                  <a:gd name="T47" fmla="*/ 259 h 946"/>
                  <a:gd name="T48" fmla="*/ 104 w 1290"/>
                  <a:gd name="T49" fmla="*/ 238 h 946"/>
                  <a:gd name="T50" fmla="*/ 128 w 1290"/>
                  <a:gd name="T51" fmla="*/ 217 h 946"/>
                  <a:gd name="T52" fmla="*/ 155 w 1290"/>
                  <a:gd name="T53" fmla="*/ 198 h 946"/>
                  <a:gd name="T54" fmla="*/ 180 w 1290"/>
                  <a:gd name="T55" fmla="*/ 177 h 946"/>
                  <a:gd name="T56" fmla="*/ 207 w 1290"/>
                  <a:gd name="T57" fmla="*/ 157 h 946"/>
                  <a:gd name="T58" fmla="*/ 231 w 1290"/>
                  <a:gd name="T59" fmla="*/ 138 h 946"/>
                  <a:gd name="T60" fmla="*/ 256 w 1290"/>
                  <a:gd name="T61" fmla="*/ 120 h 946"/>
                  <a:gd name="T62" fmla="*/ 284 w 1290"/>
                  <a:gd name="T63" fmla="*/ 99 h 946"/>
                  <a:gd name="T64" fmla="*/ 308 w 1290"/>
                  <a:gd name="T65" fmla="*/ 78 h 946"/>
                  <a:gd name="T66" fmla="*/ 335 w 1290"/>
                  <a:gd name="T67" fmla="*/ 60 h 946"/>
                  <a:gd name="T68" fmla="*/ 360 w 1290"/>
                  <a:gd name="T69" fmla="*/ 41 h 946"/>
                  <a:gd name="T70" fmla="*/ 387 w 1290"/>
                  <a:gd name="T71" fmla="*/ 21 h 946"/>
                  <a:gd name="T72" fmla="*/ 412 w 1290"/>
                  <a:gd name="T73" fmla="*/ 0 h 9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90"/>
                  <a:gd name="T112" fmla="*/ 0 h 946"/>
                  <a:gd name="T113" fmla="*/ 1290 w 1290"/>
                  <a:gd name="T114" fmla="*/ 946 h 9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90" h="946">
                    <a:moveTo>
                      <a:pt x="1235" y="0"/>
                    </a:moveTo>
                    <a:lnTo>
                      <a:pt x="1247" y="6"/>
                    </a:lnTo>
                    <a:lnTo>
                      <a:pt x="1266" y="11"/>
                    </a:lnTo>
                    <a:lnTo>
                      <a:pt x="1278" y="23"/>
                    </a:lnTo>
                    <a:lnTo>
                      <a:pt x="1290" y="31"/>
                    </a:lnTo>
                    <a:lnTo>
                      <a:pt x="1210" y="85"/>
                    </a:lnTo>
                    <a:lnTo>
                      <a:pt x="1129" y="141"/>
                    </a:lnTo>
                    <a:lnTo>
                      <a:pt x="1048" y="203"/>
                    </a:lnTo>
                    <a:lnTo>
                      <a:pt x="968" y="259"/>
                    </a:lnTo>
                    <a:lnTo>
                      <a:pt x="887" y="315"/>
                    </a:lnTo>
                    <a:lnTo>
                      <a:pt x="806" y="371"/>
                    </a:lnTo>
                    <a:lnTo>
                      <a:pt x="727" y="432"/>
                    </a:lnTo>
                    <a:lnTo>
                      <a:pt x="646" y="488"/>
                    </a:lnTo>
                    <a:lnTo>
                      <a:pt x="565" y="544"/>
                    </a:lnTo>
                    <a:lnTo>
                      <a:pt x="484" y="606"/>
                    </a:lnTo>
                    <a:lnTo>
                      <a:pt x="404" y="662"/>
                    </a:lnTo>
                    <a:lnTo>
                      <a:pt x="323" y="718"/>
                    </a:lnTo>
                    <a:lnTo>
                      <a:pt x="242" y="774"/>
                    </a:lnTo>
                    <a:lnTo>
                      <a:pt x="162" y="836"/>
                    </a:lnTo>
                    <a:lnTo>
                      <a:pt x="87" y="892"/>
                    </a:lnTo>
                    <a:lnTo>
                      <a:pt x="0" y="946"/>
                    </a:lnTo>
                    <a:lnTo>
                      <a:pt x="81" y="884"/>
                    </a:lnTo>
                    <a:lnTo>
                      <a:pt x="155" y="828"/>
                    </a:lnTo>
                    <a:lnTo>
                      <a:pt x="230" y="774"/>
                    </a:lnTo>
                    <a:lnTo>
                      <a:pt x="311" y="712"/>
                    </a:lnTo>
                    <a:lnTo>
                      <a:pt x="385" y="649"/>
                    </a:lnTo>
                    <a:lnTo>
                      <a:pt x="466" y="594"/>
                    </a:lnTo>
                    <a:lnTo>
                      <a:pt x="540" y="531"/>
                    </a:lnTo>
                    <a:lnTo>
                      <a:pt x="621" y="469"/>
                    </a:lnTo>
                    <a:lnTo>
                      <a:pt x="694" y="413"/>
                    </a:lnTo>
                    <a:lnTo>
                      <a:pt x="769" y="359"/>
                    </a:lnTo>
                    <a:lnTo>
                      <a:pt x="851" y="297"/>
                    </a:lnTo>
                    <a:lnTo>
                      <a:pt x="924" y="234"/>
                    </a:lnTo>
                    <a:lnTo>
                      <a:pt x="1005" y="179"/>
                    </a:lnTo>
                    <a:lnTo>
                      <a:pt x="1079" y="123"/>
                    </a:lnTo>
                    <a:lnTo>
                      <a:pt x="1160" y="62"/>
                    </a:lnTo>
                    <a:lnTo>
                      <a:pt x="1235" y="0"/>
                    </a:lnTo>
                    <a:close/>
                  </a:path>
                </a:pathLst>
              </a:custGeom>
              <a:solidFill>
                <a:srgbClr val="7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2" name="Freeform 331"/>
              <p:cNvSpPr>
                <a:spLocks/>
              </p:cNvSpPr>
              <p:nvPr/>
            </p:nvSpPr>
            <p:spPr bwMode="auto">
              <a:xfrm>
                <a:off x="1855" y="1671"/>
                <a:ext cx="436" cy="312"/>
              </a:xfrm>
              <a:custGeom>
                <a:avLst/>
                <a:gdLst>
                  <a:gd name="T0" fmla="*/ 419 w 1309"/>
                  <a:gd name="T1" fmla="*/ 0 h 935"/>
                  <a:gd name="T2" fmla="*/ 424 w 1309"/>
                  <a:gd name="T3" fmla="*/ 2 h 935"/>
                  <a:gd name="T4" fmla="*/ 428 w 1309"/>
                  <a:gd name="T5" fmla="*/ 4 h 935"/>
                  <a:gd name="T6" fmla="*/ 432 w 1309"/>
                  <a:gd name="T7" fmla="*/ 9 h 935"/>
                  <a:gd name="T8" fmla="*/ 436 w 1309"/>
                  <a:gd name="T9" fmla="*/ 10 h 935"/>
                  <a:gd name="T10" fmla="*/ 409 w 1309"/>
                  <a:gd name="T11" fmla="*/ 29 h 935"/>
                  <a:gd name="T12" fmla="*/ 382 w 1309"/>
                  <a:gd name="T13" fmla="*/ 48 h 935"/>
                  <a:gd name="T14" fmla="*/ 355 w 1309"/>
                  <a:gd name="T15" fmla="*/ 66 h 935"/>
                  <a:gd name="T16" fmla="*/ 326 w 1309"/>
                  <a:gd name="T17" fmla="*/ 85 h 935"/>
                  <a:gd name="T18" fmla="*/ 299 w 1309"/>
                  <a:gd name="T19" fmla="*/ 106 h 935"/>
                  <a:gd name="T20" fmla="*/ 273 w 1309"/>
                  <a:gd name="T21" fmla="*/ 124 h 935"/>
                  <a:gd name="T22" fmla="*/ 246 w 1309"/>
                  <a:gd name="T23" fmla="*/ 142 h 935"/>
                  <a:gd name="T24" fmla="*/ 219 w 1309"/>
                  <a:gd name="T25" fmla="*/ 161 h 935"/>
                  <a:gd name="T26" fmla="*/ 190 w 1309"/>
                  <a:gd name="T27" fmla="*/ 180 h 935"/>
                  <a:gd name="T28" fmla="*/ 164 w 1309"/>
                  <a:gd name="T29" fmla="*/ 199 h 935"/>
                  <a:gd name="T30" fmla="*/ 137 w 1309"/>
                  <a:gd name="T31" fmla="*/ 217 h 935"/>
                  <a:gd name="T32" fmla="*/ 110 w 1309"/>
                  <a:gd name="T33" fmla="*/ 238 h 935"/>
                  <a:gd name="T34" fmla="*/ 83 w 1309"/>
                  <a:gd name="T35" fmla="*/ 257 h 935"/>
                  <a:gd name="T36" fmla="*/ 56 w 1309"/>
                  <a:gd name="T37" fmla="*/ 275 h 935"/>
                  <a:gd name="T38" fmla="*/ 29 w 1309"/>
                  <a:gd name="T39" fmla="*/ 294 h 935"/>
                  <a:gd name="T40" fmla="*/ 0 w 1309"/>
                  <a:gd name="T41" fmla="*/ 312 h 935"/>
                  <a:gd name="T42" fmla="*/ 27 w 1309"/>
                  <a:gd name="T43" fmla="*/ 291 h 935"/>
                  <a:gd name="T44" fmla="*/ 54 w 1309"/>
                  <a:gd name="T45" fmla="*/ 273 h 935"/>
                  <a:gd name="T46" fmla="*/ 79 w 1309"/>
                  <a:gd name="T47" fmla="*/ 255 h 935"/>
                  <a:gd name="T48" fmla="*/ 106 w 1309"/>
                  <a:gd name="T49" fmla="*/ 236 h 935"/>
                  <a:gd name="T50" fmla="*/ 130 w 1309"/>
                  <a:gd name="T51" fmla="*/ 215 h 935"/>
                  <a:gd name="T52" fmla="*/ 157 w 1309"/>
                  <a:gd name="T53" fmla="*/ 197 h 935"/>
                  <a:gd name="T54" fmla="*/ 184 w 1309"/>
                  <a:gd name="T55" fmla="*/ 176 h 935"/>
                  <a:gd name="T56" fmla="*/ 209 w 1309"/>
                  <a:gd name="T57" fmla="*/ 155 h 935"/>
                  <a:gd name="T58" fmla="*/ 236 w 1309"/>
                  <a:gd name="T59" fmla="*/ 137 h 935"/>
                  <a:gd name="T60" fmla="*/ 260 w 1309"/>
                  <a:gd name="T61" fmla="*/ 118 h 935"/>
                  <a:gd name="T62" fmla="*/ 287 w 1309"/>
                  <a:gd name="T63" fmla="*/ 99 h 935"/>
                  <a:gd name="T64" fmla="*/ 314 w 1309"/>
                  <a:gd name="T65" fmla="*/ 79 h 935"/>
                  <a:gd name="T66" fmla="*/ 339 w 1309"/>
                  <a:gd name="T67" fmla="*/ 60 h 935"/>
                  <a:gd name="T68" fmla="*/ 366 w 1309"/>
                  <a:gd name="T69" fmla="*/ 39 h 935"/>
                  <a:gd name="T70" fmla="*/ 393 w 1309"/>
                  <a:gd name="T71" fmla="*/ 21 h 935"/>
                  <a:gd name="T72" fmla="*/ 419 w 1309"/>
                  <a:gd name="T73" fmla="*/ 0 h 93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09"/>
                  <a:gd name="T112" fmla="*/ 0 h 935"/>
                  <a:gd name="T113" fmla="*/ 1309 w 1309"/>
                  <a:gd name="T114" fmla="*/ 935 h 93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09" h="935">
                    <a:moveTo>
                      <a:pt x="1259" y="0"/>
                    </a:moveTo>
                    <a:lnTo>
                      <a:pt x="1272" y="6"/>
                    </a:lnTo>
                    <a:lnTo>
                      <a:pt x="1284" y="12"/>
                    </a:lnTo>
                    <a:lnTo>
                      <a:pt x="1297" y="26"/>
                    </a:lnTo>
                    <a:lnTo>
                      <a:pt x="1309" y="31"/>
                    </a:lnTo>
                    <a:lnTo>
                      <a:pt x="1228" y="87"/>
                    </a:lnTo>
                    <a:lnTo>
                      <a:pt x="1148" y="143"/>
                    </a:lnTo>
                    <a:lnTo>
                      <a:pt x="1067" y="199"/>
                    </a:lnTo>
                    <a:lnTo>
                      <a:pt x="980" y="254"/>
                    </a:lnTo>
                    <a:lnTo>
                      <a:pt x="899" y="317"/>
                    </a:lnTo>
                    <a:lnTo>
                      <a:pt x="820" y="371"/>
                    </a:lnTo>
                    <a:lnTo>
                      <a:pt x="739" y="427"/>
                    </a:lnTo>
                    <a:lnTo>
                      <a:pt x="657" y="483"/>
                    </a:lnTo>
                    <a:lnTo>
                      <a:pt x="571" y="539"/>
                    </a:lnTo>
                    <a:lnTo>
                      <a:pt x="491" y="595"/>
                    </a:lnTo>
                    <a:lnTo>
                      <a:pt x="410" y="651"/>
                    </a:lnTo>
                    <a:lnTo>
                      <a:pt x="329" y="713"/>
                    </a:lnTo>
                    <a:lnTo>
                      <a:pt x="248" y="769"/>
                    </a:lnTo>
                    <a:lnTo>
                      <a:pt x="168" y="825"/>
                    </a:lnTo>
                    <a:lnTo>
                      <a:pt x="87" y="881"/>
                    </a:lnTo>
                    <a:lnTo>
                      <a:pt x="0" y="935"/>
                    </a:lnTo>
                    <a:lnTo>
                      <a:pt x="81" y="873"/>
                    </a:lnTo>
                    <a:lnTo>
                      <a:pt x="162" y="817"/>
                    </a:lnTo>
                    <a:lnTo>
                      <a:pt x="236" y="763"/>
                    </a:lnTo>
                    <a:lnTo>
                      <a:pt x="317" y="707"/>
                    </a:lnTo>
                    <a:lnTo>
                      <a:pt x="391" y="645"/>
                    </a:lnTo>
                    <a:lnTo>
                      <a:pt x="472" y="589"/>
                    </a:lnTo>
                    <a:lnTo>
                      <a:pt x="553" y="527"/>
                    </a:lnTo>
                    <a:lnTo>
                      <a:pt x="627" y="466"/>
                    </a:lnTo>
                    <a:lnTo>
                      <a:pt x="708" y="410"/>
                    </a:lnTo>
                    <a:lnTo>
                      <a:pt x="781" y="354"/>
                    </a:lnTo>
                    <a:lnTo>
                      <a:pt x="862" y="298"/>
                    </a:lnTo>
                    <a:lnTo>
                      <a:pt x="943" y="236"/>
                    </a:lnTo>
                    <a:lnTo>
                      <a:pt x="1017" y="180"/>
                    </a:lnTo>
                    <a:lnTo>
                      <a:pt x="1098" y="118"/>
                    </a:lnTo>
                    <a:lnTo>
                      <a:pt x="1179" y="62"/>
                    </a:lnTo>
                    <a:lnTo>
                      <a:pt x="1259" y="0"/>
                    </a:lnTo>
                    <a:close/>
                  </a:path>
                </a:pathLst>
              </a:custGeom>
              <a:solidFill>
                <a:srgbClr val="380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3" name="Freeform 332"/>
              <p:cNvSpPr>
                <a:spLocks/>
              </p:cNvSpPr>
              <p:nvPr/>
            </p:nvSpPr>
            <p:spPr bwMode="auto">
              <a:xfrm>
                <a:off x="1855" y="1675"/>
                <a:ext cx="442" cy="308"/>
              </a:xfrm>
              <a:custGeom>
                <a:avLst/>
                <a:gdLst>
                  <a:gd name="T0" fmla="*/ 425 w 1328"/>
                  <a:gd name="T1" fmla="*/ 0 h 923"/>
                  <a:gd name="T2" fmla="*/ 429 w 1328"/>
                  <a:gd name="T3" fmla="*/ 3 h 923"/>
                  <a:gd name="T4" fmla="*/ 434 w 1328"/>
                  <a:gd name="T5" fmla="*/ 5 h 923"/>
                  <a:gd name="T6" fmla="*/ 438 w 1328"/>
                  <a:gd name="T7" fmla="*/ 8 h 923"/>
                  <a:gd name="T8" fmla="*/ 442 w 1328"/>
                  <a:gd name="T9" fmla="*/ 10 h 923"/>
                  <a:gd name="T10" fmla="*/ 415 w 1328"/>
                  <a:gd name="T11" fmla="*/ 29 h 923"/>
                  <a:gd name="T12" fmla="*/ 386 w 1328"/>
                  <a:gd name="T13" fmla="*/ 48 h 923"/>
                  <a:gd name="T14" fmla="*/ 359 w 1328"/>
                  <a:gd name="T15" fmla="*/ 66 h 923"/>
                  <a:gd name="T16" fmla="*/ 332 w 1328"/>
                  <a:gd name="T17" fmla="*/ 85 h 923"/>
                  <a:gd name="T18" fmla="*/ 306 w 1328"/>
                  <a:gd name="T19" fmla="*/ 104 h 923"/>
                  <a:gd name="T20" fmla="*/ 277 w 1328"/>
                  <a:gd name="T21" fmla="*/ 122 h 923"/>
                  <a:gd name="T22" fmla="*/ 250 w 1328"/>
                  <a:gd name="T23" fmla="*/ 141 h 923"/>
                  <a:gd name="T24" fmla="*/ 223 w 1328"/>
                  <a:gd name="T25" fmla="*/ 159 h 923"/>
                  <a:gd name="T26" fmla="*/ 194 w 1328"/>
                  <a:gd name="T27" fmla="*/ 178 h 923"/>
                  <a:gd name="T28" fmla="*/ 167 w 1328"/>
                  <a:gd name="T29" fmla="*/ 197 h 923"/>
                  <a:gd name="T30" fmla="*/ 138 w 1328"/>
                  <a:gd name="T31" fmla="*/ 215 h 923"/>
                  <a:gd name="T32" fmla="*/ 111 w 1328"/>
                  <a:gd name="T33" fmla="*/ 234 h 923"/>
                  <a:gd name="T34" fmla="*/ 85 w 1328"/>
                  <a:gd name="T35" fmla="*/ 253 h 923"/>
                  <a:gd name="T36" fmla="*/ 56 w 1328"/>
                  <a:gd name="T37" fmla="*/ 271 h 923"/>
                  <a:gd name="T38" fmla="*/ 29 w 1328"/>
                  <a:gd name="T39" fmla="*/ 290 h 923"/>
                  <a:gd name="T40" fmla="*/ 0 w 1328"/>
                  <a:gd name="T41" fmla="*/ 308 h 923"/>
                  <a:gd name="T42" fmla="*/ 27 w 1328"/>
                  <a:gd name="T43" fmla="*/ 290 h 923"/>
                  <a:gd name="T44" fmla="*/ 54 w 1328"/>
                  <a:gd name="T45" fmla="*/ 271 h 923"/>
                  <a:gd name="T46" fmla="*/ 81 w 1328"/>
                  <a:gd name="T47" fmla="*/ 251 h 923"/>
                  <a:gd name="T48" fmla="*/ 108 w 1328"/>
                  <a:gd name="T49" fmla="*/ 232 h 923"/>
                  <a:gd name="T50" fmla="*/ 132 w 1328"/>
                  <a:gd name="T51" fmla="*/ 213 h 923"/>
                  <a:gd name="T52" fmla="*/ 159 w 1328"/>
                  <a:gd name="T53" fmla="*/ 193 h 923"/>
                  <a:gd name="T54" fmla="*/ 186 w 1328"/>
                  <a:gd name="T55" fmla="*/ 174 h 923"/>
                  <a:gd name="T56" fmla="*/ 213 w 1328"/>
                  <a:gd name="T57" fmla="*/ 153 h 923"/>
                  <a:gd name="T58" fmla="*/ 239 w 1328"/>
                  <a:gd name="T59" fmla="*/ 135 h 923"/>
                  <a:gd name="T60" fmla="*/ 266 w 1328"/>
                  <a:gd name="T61" fmla="*/ 116 h 923"/>
                  <a:gd name="T62" fmla="*/ 293 w 1328"/>
                  <a:gd name="T63" fmla="*/ 97 h 923"/>
                  <a:gd name="T64" fmla="*/ 318 w 1328"/>
                  <a:gd name="T65" fmla="*/ 77 h 923"/>
                  <a:gd name="T66" fmla="*/ 345 w 1328"/>
                  <a:gd name="T67" fmla="*/ 58 h 923"/>
                  <a:gd name="T68" fmla="*/ 372 w 1328"/>
                  <a:gd name="T69" fmla="*/ 39 h 923"/>
                  <a:gd name="T70" fmla="*/ 398 w 1328"/>
                  <a:gd name="T71" fmla="*/ 19 h 923"/>
                  <a:gd name="T72" fmla="*/ 425 w 1328"/>
                  <a:gd name="T73" fmla="*/ 0 h 92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28"/>
                  <a:gd name="T112" fmla="*/ 0 h 923"/>
                  <a:gd name="T113" fmla="*/ 1328 w 1328"/>
                  <a:gd name="T114" fmla="*/ 923 h 92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28" h="923">
                    <a:moveTo>
                      <a:pt x="1278" y="0"/>
                    </a:moveTo>
                    <a:lnTo>
                      <a:pt x="1290" y="8"/>
                    </a:lnTo>
                    <a:lnTo>
                      <a:pt x="1303" y="14"/>
                    </a:lnTo>
                    <a:lnTo>
                      <a:pt x="1315" y="25"/>
                    </a:lnTo>
                    <a:lnTo>
                      <a:pt x="1328" y="31"/>
                    </a:lnTo>
                    <a:lnTo>
                      <a:pt x="1247" y="87"/>
                    </a:lnTo>
                    <a:lnTo>
                      <a:pt x="1160" y="143"/>
                    </a:lnTo>
                    <a:lnTo>
                      <a:pt x="1079" y="199"/>
                    </a:lnTo>
                    <a:lnTo>
                      <a:pt x="999" y="255"/>
                    </a:lnTo>
                    <a:lnTo>
                      <a:pt x="918" y="311"/>
                    </a:lnTo>
                    <a:lnTo>
                      <a:pt x="831" y="367"/>
                    </a:lnTo>
                    <a:lnTo>
                      <a:pt x="750" y="423"/>
                    </a:lnTo>
                    <a:lnTo>
                      <a:pt x="671" y="477"/>
                    </a:lnTo>
                    <a:lnTo>
                      <a:pt x="584" y="533"/>
                    </a:lnTo>
                    <a:lnTo>
                      <a:pt x="503" y="589"/>
                    </a:lnTo>
                    <a:lnTo>
                      <a:pt x="416" y="645"/>
                    </a:lnTo>
                    <a:lnTo>
                      <a:pt x="335" y="701"/>
                    </a:lnTo>
                    <a:lnTo>
                      <a:pt x="255" y="757"/>
                    </a:lnTo>
                    <a:lnTo>
                      <a:pt x="168" y="813"/>
                    </a:lnTo>
                    <a:lnTo>
                      <a:pt x="87" y="869"/>
                    </a:lnTo>
                    <a:lnTo>
                      <a:pt x="0" y="923"/>
                    </a:lnTo>
                    <a:lnTo>
                      <a:pt x="81" y="869"/>
                    </a:lnTo>
                    <a:lnTo>
                      <a:pt x="162" y="813"/>
                    </a:lnTo>
                    <a:lnTo>
                      <a:pt x="242" y="751"/>
                    </a:lnTo>
                    <a:lnTo>
                      <a:pt x="323" y="695"/>
                    </a:lnTo>
                    <a:lnTo>
                      <a:pt x="397" y="639"/>
                    </a:lnTo>
                    <a:lnTo>
                      <a:pt x="478" y="577"/>
                    </a:lnTo>
                    <a:lnTo>
                      <a:pt x="559" y="521"/>
                    </a:lnTo>
                    <a:lnTo>
                      <a:pt x="640" y="459"/>
                    </a:lnTo>
                    <a:lnTo>
                      <a:pt x="719" y="404"/>
                    </a:lnTo>
                    <a:lnTo>
                      <a:pt x="800" y="348"/>
                    </a:lnTo>
                    <a:lnTo>
                      <a:pt x="881" y="292"/>
                    </a:lnTo>
                    <a:lnTo>
                      <a:pt x="955" y="230"/>
                    </a:lnTo>
                    <a:lnTo>
                      <a:pt x="1036" y="174"/>
                    </a:lnTo>
                    <a:lnTo>
                      <a:pt x="1117" y="118"/>
                    </a:lnTo>
                    <a:lnTo>
                      <a:pt x="1197" y="56"/>
                    </a:lnTo>
                    <a:lnTo>
                      <a:pt x="1278" y="0"/>
                    </a:lnTo>
                    <a:close/>
                  </a:path>
                </a:pathLst>
              </a:custGeom>
              <a:solidFill>
                <a:srgbClr val="0005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4" name="Freeform 333"/>
              <p:cNvSpPr>
                <a:spLocks/>
              </p:cNvSpPr>
              <p:nvPr/>
            </p:nvSpPr>
            <p:spPr bwMode="auto">
              <a:xfrm>
                <a:off x="1855" y="1680"/>
                <a:ext cx="451" cy="303"/>
              </a:xfrm>
              <a:custGeom>
                <a:avLst/>
                <a:gdLst>
                  <a:gd name="T0" fmla="*/ 432 w 1353"/>
                  <a:gd name="T1" fmla="*/ 0 h 909"/>
                  <a:gd name="T2" fmla="*/ 436 w 1353"/>
                  <a:gd name="T3" fmla="*/ 2 h 909"/>
                  <a:gd name="T4" fmla="*/ 443 w 1353"/>
                  <a:gd name="T5" fmla="*/ 4 h 909"/>
                  <a:gd name="T6" fmla="*/ 447 w 1353"/>
                  <a:gd name="T7" fmla="*/ 6 h 909"/>
                  <a:gd name="T8" fmla="*/ 451 w 1353"/>
                  <a:gd name="T9" fmla="*/ 8 h 909"/>
                  <a:gd name="T10" fmla="*/ 422 w 1353"/>
                  <a:gd name="T11" fmla="*/ 26 h 909"/>
                  <a:gd name="T12" fmla="*/ 393 w 1353"/>
                  <a:gd name="T13" fmla="*/ 45 h 909"/>
                  <a:gd name="T14" fmla="*/ 366 w 1353"/>
                  <a:gd name="T15" fmla="*/ 64 h 909"/>
                  <a:gd name="T16" fmla="*/ 337 w 1353"/>
                  <a:gd name="T17" fmla="*/ 82 h 909"/>
                  <a:gd name="T18" fmla="*/ 310 w 1353"/>
                  <a:gd name="T19" fmla="*/ 101 h 909"/>
                  <a:gd name="T20" fmla="*/ 281 w 1353"/>
                  <a:gd name="T21" fmla="*/ 120 h 909"/>
                  <a:gd name="T22" fmla="*/ 255 w 1353"/>
                  <a:gd name="T23" fmla="*/ 138 h 909"/>
                  <a:gd name="T24" fmla="*/ 226 w 1353"/>
                  <a:gd name="T25" fmla="*/ 157 h 909"/>
                  <a:gd name="T26" fmla="*/ 197 w 1353"/>
                  <a:gd name="T27" fmla="*/ 175 h 909"/>
                  <a:gd name="T28" fmla="*/ 170 w 1353"/>
                  <a:gd name="T29" fmla="*/ 194 h 909"/>
                  <a:gd name="T30" fmla="*/ 141 w 1353"/>
                  <a:gd name="T31" fmla="*/ 210 h 909"/>
                  <a:gd name="T32" fmla="*/ 114 w 1353"/>
                  <a:gd name="T33" fmla="*/ 231 h 909"/>
                  <a:gd name="T34" fmla="*/ 85 w 1353"/>
                  <a:gd name="T35" fmla="*/ 250 h 909"/>
                  <a:gd name="T36" fmla="*/ 58 w 1353"/>
                  <a:gd name="T37" fmla="*/ 266 h 909"/>
                  <a:gd name="T38" fmla="*/ 29 w 1353"/>
                  <a:gd name="T39" fmla="*/ 287 h 909"/>
                  <a:gd name="T40" fmla="*/ 0 w 1353"/>
                  <a:gd name="T41" fmla="*/ 303 h 909"/>
                  <a:gd name="T42" fmla="*/ 29 w 1353"/>
                  <a:gd name="T43" fmla="*/ 285 h 909"/>
                  <a:gd name="T44" fmla="*/ 54 w 1353"/>
                  <a:gd name="T45" fmla="*/ 266 h 909"/>
                  <a:gd name="T46" fmla="*/ 81 w 1353"/>
                  <a:gd name="T47" fmla="*/ 248 h 909"/>
                  <a:gd name="T48" fmla="*/ 110 w 1353"/>
                  <a:gd name="T49" fmla="*/ 229 h 909"/>
                  <a:gd name="T50" fmla="*/ 135 w 1353"/>
                  <a:gd name="T51" fmla="*/ 208 h 909"/>
                  <a:gd name="T52" fmla="*/ 164 w 1353"/>
                  <a:gd name="T53" fmla="*/ 190 h 909"/>
                  <a:gd name="T54" fmla="*/ 190 w 1353"/>
                  <a:gd name="T55" fmla="*/ 171 h 909"/>
                  <a:gd name="T56" fmla="*/ 217 w 1353"/>
                  <a:gd name="T57" fmla="*/ 152 h 909"/>
                  <a:gd name="T58" fmla="*/ 244 w 1353"/>
                  <a:gd name="T59" fmla="*/ 132 h 909"/>
                  <a:gd name="T60" fmla="*/ 271 w 1353"/>
                  <a:gd name="T61" fmla="*/ 113 h 909"/>
                  <a:gd name="T62" fmla="*/ 298 w 1353"/>
                  <a:gd name="T63" fmla="*/ 95 h 909"/>
                  <a:gd name="T64" fmla="*/ 325 w 1353"/>
                  <a:gd name="T65" fmla="*/ 74 h 909"/>
                  <a:gd name="T66" fmla="*/ 352 w 1353"/>
                  <a:gd name="T67" fmla="*/ 55 h 909"/>
                  <a:gd name="T68" fmla="*/ 378 w 1353"/>
                  <a:gd name="T69" fmla="*/ 37 h 909"/>
                  <a:gd name="T70" fmla="*/ 405 w 1353"/>
                  <a:gd name="T71" fmla="*/ 18 h 909"/>
                  <a:gd name="T72" fmla="*/ 432 w 1353"/>
                  <a:gd name="T73" fmla="*/ 0 h 9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53"/>
                  <a:gd name="T112" fmla="*/ 0 h 909"/>
                  <a:gd name="T113" fmla="*/ 1353 w 1353"/>
                  <a:gd name="T114" fmla="*/ 909 h 90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53" h="909">
                    <a:moveTo>
                      <a:pt x="1297" y="0"/>
                    </a:moveTo>
                    <a:lnTo>
                      <a:pt x="1309" y="5"/>
                    </a:lnTo>
                    <a:lnTo>
                      <a:pt x="1328" y="11"/>
                    </a:lnTo>
                    <a:lnTo>
                      <a:pt x="1340" y="17"/>
                    </a:lnTo>
                    <a:lnTo>
                      <a:pt x="1353" y="25"/>
                    </a:lnTo>
                    <a:lnTo>
                      <a:pt x="1266" y="79"/>
                    </a:lnTo>
                    <a:lnTo>
                      <a:pt x="1179" y="135"/>
                    </a:lnTo>
                    <a:lnTo>
                      <a:pt x="1098" y="191"/>
                    </a:lnTo>
                    <a:lnTo>
                      <a:pt x="1011" y="247"/>
                    </a:lnTo>
                    <a:lnTo>
                      <a:pt x="930" y="303"/>
                    </a:lnTo>
                    <a:lnTo>
                      <a:pt x="843" y="359"/>
                    </a:lnTo>
                    <a:lnTo>
                      <a:pt x="764" y="415"/>
                    </a:lnTo>
                    <a:lnTo>
                      <a:pt x="677" y="470"/>
                    </a:lnTo>
                    <a:lnTo>
                      <a:pt x="590" y="526"/>
                    </a:lnTo>
                    <a:lnTo>
                      <a:pt x="509" y="581"/>
                    </a:lnTo>
                    <a:lnTo>
                      <a:pt x="422" y="631"/>
                    </a:lnTo>
                    <a:lnTo>
                      <a:pt x="342" y="693"/>
                    </a:lnTo>
                    <a:lnTo>
                      <a:pt x="255" y="749"/>
                    </a:lnTo>
                    <a:lnTo>
                      <a:pt x="174" y="799"/>
                    </a:lnTo>
                    <a:lnTo>
                      <a:pt x="87" y="860"/>
                    </a:lnTo>
                    <a:lnTo>
                      <a:pt x="0" y="909"/>
                    </a:lnTo>
                    <a:lnTo>
                      <a:pt x="87" y="855"/>
                    </a:lnTo>
                    <a:lnTo>
                      <a:pt x="162" y="799"/>
                    </a:lnTo>
                    <a:lnTo>
                      <a:pt x="242" y="743"/>
                    </a:lnTo>
                    <a:lnTo>
                      <a:pt x="329" y="687"/>
                    </a:lnTo>
                    <a:lnTo>
                      <a:pt x="404" y="625"/>
                    </a:lnTo>
                    <a:lnTo>
                      <a:pt x="491" y="569"/>
                    </a:lnTo>
                    <a:lnTo>
                      <a:pt x="571" y="513"/>
                    </a:lnTo>
                    <a:lnTo>
                      <a:pt x="652" y="457"/>
                    </a:lnTo>
                    <a:lnTo>
                      <a:pt x="733" y="395"/>
                    </a:lnTo>
                    <a:lnTo>
                      <a:pt x="812" y="339"/>
                    </a:lnTo>
                    <a:lnTo>
                      <a:pt x="893" y="284"/>
                    </a:lnTo>
                    <a:lnTo>
                      <a:pt x="974" y="222"/>
                    </a:lnTo>
                    <a:lnTo>
                      <a:pt x="1055" y="166"/>
                    </a:lnTo>
                    <a:lnTo>
                      <a:pt x="1135" y="111"/>
                    </a:lnTo>
                    <a:lnTo>
                      <a:pt x="1216" y="55"/>
                    </a:lnTo>
                    <a:lnTo>
                      <a:pt x="1297" y="0"/>
                    </a:lnTo>
                    <a:close/>
                  </a:path>
                </a:pathLst>
              </a:custGeom>
              <a:solidFill>
                <a:srgbClr val="0040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5" name="Freeform 334"/>
              <p:cNvSpPr>
                <a:spLocks/>
              </p:cNvSpPr>
              <p:nvPr/>
            </p:nvSpPr>
            <p:spPr bwMode="auto">
              <a:xfrm>
                <a:off x="1855" y="1683"/>
                <a:ext cx="457" cy="300"/>
              </a:xfrm>
              <a:custGeom>
                <a:avLst/>
                <a:gdLst>
                  <a:gd name="T0" fmla="*/ 438 w 1371"/>
                  <a:gd name="T1" fmla="*/ 0 h 898"/>
                  <a:gd name="T2" fmla="*/ 443 w 1371"/>
                  <a:gd name="T3" fmla="*/ 2 h 898"/>
                  <a:gd name="T4" fmla="*/ 449 w 1371"/>
                  <a:gd name="T5" fmla="*/ 5 h 898"/>
                  <a:gd name="T6" fmla="*/ 453 w 1371"/>
                  <a:gd name="T7" fmla="*/ 6 h 898"/>
                  <a:gd name="T8" fmla="*/ 457 w 1371"/>
                  <a:gd name="T9" fmla="*/ 8 h 898"/>
                  <a:gd name="T10" fmla="*/ 428 w 1371"/>
                  <a:gd name="T11" fmla="*/ 27 h 898"/>
                  <a:gd name="T12" fmla="*/ 399 w 1371"/>
                  <a:gd name="T13" fmla="*/ 46 h 898"/>
                  <a:gd name="T14" fmla="*/ 372 w 1371"/>
                  <a:gd name="T15" fmla="*/ 64 h 898"/>
                  <a:gd name="T16" fmla="*/ 341 w 1371"/>
                  <a:gd name="T17" fmla="*/ 83 h 898"/>
                  <a:gd name="T18" fmla="*/ 314 w 1371"/>
                  <a:gd name="T19" fmla="*/ 100 h 898"/>
                  <a:gd name="T20" fmla="*/ 285 w 1371"/>
                  <a:gd name="T21" fmla="*/ 118 h 898"/>
                  <a:gd name="T22" fmla="*/ 256 w 1371"/>
                  <a:gd name="T23" fmla="*/ 137 h 898"/>
                  <a:gd name="T24" fmla="*/ 229 w 1371"/>
                  <a:gd name="T25" fmla="*/ 155 h 898"/>
                  <a:gd name="T26" fmla="*/ 200 w 1371"/>
                  <a:gd name="T27" fmla="*/ 174 h 898"/>
                  <a:gd name="T28" fmla="*/ 172 w 1371"/>
                  <a:gd name="T29" fmla="*/ 190 h 898"/>
                  <a:gd name="T30" fmla="*/ 143 w 1371"/>
                  <a:gd name="T31" fmla="*/ 209 h 898"/>
                  <a:gd name="T32" fmla="*/ 116 w 1371"/>
                  <a:gd name="T33" fmla="*/ 228 h 898"/>
                  <a:gd name="T34" fmla="*/ 87 w 1371"/>
                  <a:gd name="T35" fmla="*/ 247 h 898"/>
                  <a:gd name="T36" fmla="*/ 58 w 1371"/>
                  <a:gd name="T37" fmla="*/ 263 h 898"/>
                  <a:gd name="T38" fmla="*/ 29 w 1371"/>
                  <a:gd name="T39" fmla="*/ 284 h 898"/>
                  <a:gd name="T40" fmla="*/ 0 w 1371"/>
                  <a:gd name="T41" fmla="*/ 300 h 898"/>
                  <a:gd name="T42" fmla="*/ 29 w 1371"/>
                  <a:gd name="T43" fmla="*/ 282 h 898"/>
                  <a:gd name="T44" fmla="*/ 56 w 1371"/>
                  <a:gd name="T45" fmla="*/ 263 h 898"/>
                  <a:gd name="T46" fmla="*/ 83 w 1371"/>
                  <a:gd name="T47" fmla="*/ 245 h 898"/>
                  <a:gd name="T48" fmla="*/ 110 w 1371"/>
                  <a:gd name="T49" fmla="*/ 226 h 898"/>
                  <a:gd name="T50" fmla="*/ 137 w 1371"/>
                  <a:gd name="T51" fmla="*/ 207 h 898"/>
                  <a:gd name="T52" fmla="*/ 166 w 1371"/>
                  <a:gd name="T53" fmla="*/ 188 h 898"/>
                  <a:gd name="T54" fmla="*/ 192 w 1371"/>
                  <a:gd name="T55" fmla="*/ 170 h 898"/>
                  <a:gd name="T56" fmla="*/ 221 w 1371"/>
                  <a:gd name="T57" fmla="*/ 151 h 898"/>
                  <a:gd name="T58" fmla="*/ 248 w 1371"/>
                  <a:gd name="T59" fmla="*/ 130 h 898"/>
                  <a:gd name="T60" fmla="*/ 275 w 1371"/>
                  <a:gd name="T61" fmla="*/ 112 h 898"/>
                  <a:gd name="T62" fmla="*/ 302 w 1371"/>
                  <a:gd name="T63" fmla="*/ 94 h 898"/>
                  <a:gd name="T64" fmla="*/ 329 w 1371"/>
                  <a:gd name="T65" fmla="*/ 75 h 898"/>
                  <a:gd name="T66" fmla="*/ 358 w 1371"/>
                  <a:gd name="T67" fmla="*/ 56 h 898"/>
                  <a:gd name="T68" fmla="*/ 385 w 1371"/>
                  <a:gd name="T69" fmla="*/ 37 h 898"/>
                  <a:gd name="T70" fmla="*/ 412 w 1371"/>
                  <a:gd name="T71" fmla="*/ 19 h 898"/>
                  <a:gd name="T72" fmla="*/ 438 w 1371"/>
                  <a:gd name="T73" fmla="*/ 0 h 8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71"/>
                  <a:gd name="T112" fmla="*/ 0 h 898"/>
                  <a:gd name="T113" fmla="*/ 1371 w 1371"/>
                  <a:gd name="T114" fmla="*/ 898 h 8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71" h="898">
                    <a:moveTo>
                      <a:pt x="1315" y="0"/>
                    </a:moveTo>
                    <a:lnTo>
                      <a:pt x="1328" y="6"/>
                    </a:lnTo>
                    <a:lnTo>
                      <a:pt x="1346" y="14"/>
                    </a:lnTo>
                    <a:lnTo>
                      <a:pt x="1359" y="19"/>
                    </a:lnTo>
                    <a:lnTo>
                      <a:pt x="1371" y="25"/>
                    </a:lnTo>
                    <a:lnTo>
                      <a:pt x="1284" y="81"/>
                    </a:lnTo>
                    <a:lnTo>
                      <a:pt x="1197" y="137"/>
                    </a:lnTo>
                    <a:lnTo>
                      <a:pt x="1117" y="193"/>
                    </a:lnTo>
                    <a:lnTo>
                      <a:pt x="1024" y="249"/>
                    </a:lnTo>
                    <a:lnTo>
                      <a:pt x="943" y="298"/>
                    </a:lnTo>
                    <a:lnTo>
                      <a:pt x="856" y="353"/>
                    </a:lnTo>
                    <a:lnTo>
                      <a:pt x="769" y="409"/>
                    </a:lnTo>
                    <a:lnTo>
                      <a:pt x="688" y="465"/>
                    </a:lnTo>
                    <a:lnTo>
                      <a:pt x="601" y="521"/>
                    </a:lnTo>
                    <a:lnTo>
                      <a:pt x="515" y="570"/>
                    </a:lnTo>
                    <a:lnTo>
                      <a:pt x="428" y="626"/>
                    </a:lnTo>
                    <a:lnTo>
                      <a:pt x="348" y="682"/>
                    </a:lnTo>
                    <a:lnTo>
                      <a:pt x="261" y="738"/>
                    </a:lnTo>
                    <a:lnTo>
                      <a:pt x="174" y="788"/>
                    </a:lnTo>
                    <a:lnTo>
                      <a:pt x="87" y="849"/>
                    </a:lnTo>
                    <a:lnTo>
                      <a:pt x="0" y="898"/>
                    </a:lnTo>
                    <a:lnTo>
                      <a:pt x="87" y="844"/>
                    </a:lnTo>
                    <a:lnTo>
                      <a:pt x="168" y="788"/>
                    </a:lnTo>
                    <a:lnTo>
                      <a:pt x="248" y="732"/>
                    </a:lnTo>
                    <a:lnTo>
                      <a:pt x="329" y="676"/>
                    </a:lnTo>
                    <a:lnTo>
                      <a:pt x="410" y="620"/>
                    </a:lnTo>
                    <a:lnTo>
                      <a:pt x="497" y="564"/>
                    </a:lnTo>
                    <a:lnTo>
                      <a:pt x="576" y="508"/>
                    </a:lnTo>
                    <a:lnTo>
                      <a:pt x="663" y="452"/>
                    </a:lnTo>
                    <a:lnTo>
                      <a:pt x="744" y="390"/>
                    </a:lnTo>
                    <a:lnTo>
                      <a:pt x="825" y="334"/>
                    </a:lnTo>
                    <a:lnTo>
                      <a:pt x="906" y="280"/>
                    </a:lnTo>
                    <a:lnTo>
                      <a:pt x="986" y="224"/>
                    </a:lnTo>
                    <a:lnTo>
                      <a:pt x="1073" y="168"/>
                    </a:lnTo>
                    <a:lnTo>
                      <a:pt x="1154" y="112"/>
                    </a:lnTo>
                    <a:lnTo>
                      <a:pt x="1235" y="56"/>
                    </a:lnTo>
                    <a:lnTo>
                      <a:pt x="1315" y="0"/>
                    </a:lnTo>
                    <a:close/>
                  </a:path>
                </a:pathLst>
              </a:custGeom>
              <a:solidFill>
                <a:srgbClr val="007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6" name="Freeform 335"/>
              <p:cNvSpPr>
                <a:spLocks/>
              </p:cNvSpPr>
              <p:nvPr/>
            </p:nvSpPr>
            <p:spPr bwMode="auto">
              <a:xfrm>
                <a:off x="1855" y="1685"/>
                <a:ext cx="463" cy="298"/>
              </a:xfrm>
              <a:custGeom>
                <a:avLst/>
                <a:gdLst>
                  <a:gd name="T0" fmla="*/ 444 w 1390"/>
                  <a:gd name="T1" fmla="*/ 0 h 892"/>
                  <a:gd name="T2" fmla="*/ 448 w 1390"/>
                  <a:gd name="T3" fmla="*/ 3 h 892"/>
                  <a:gd name="T4" fmla="*/ 455 w 1390"/>
                  <a:gd name="T5" fmla="*/ 4 h 892"/>
                  <a:gd name="T6" fmla="*/ 459 w 1390"/>
                  <a:gd name="T7" fmla="*/ 8 h 892"/>
                  <a:gd name="T8" fmla="*/ 463 w 1390"/>
                  <a:gd name="T9" fmla="*/ 10 h 892"/>
                  <a:gd name="T10" fmla="*/ 434 w 1390"/>
                  <a:gd name="T11" fmla="*/ 29 h 892"/>
                  <a:gd name="T12" fmla="*/ 405 w 1390"/>
                  <a:gd name="T13" fmla="*/ 46 h 892"/>
                  <a:gd name="T14" fmla="*/ 376 w 1390"/>
                  <a:gd name="T15" fmla="*/ 64 h 892"/>
                  <a:gd name="T16" fmla="*/ 347 w 1390"/>
                  <a:gd name="T17" fmla="*/ 83 h 892"/>
                  <a:gd name="T18" fmla="*/ 318 w 1390"/>
                  <a:gd name="T19" fmla="*/ 102 h 892"/>
                  <a:gd name="T20" fmla="*/ 289 w 1390"/>
                  <a:gd name="T21" fmla="*/ 118 h 892"/>
                  <a:gd name="T22" fmla="*/ 260 w 1390"/>
                  <a:gd name="T23" fmla="*/ 137 h 892"/>
                  <a:gd name="T24" fmla="*/ 231 w 1390"/>
                  <a:gd name="T25" fmla="*/ 155 h 892"/>
                  <a:gd name="T26" fmla="*/ 203 w 1390"/>
                  <a:gd name="T27" fmla="*/ 172 h 892"/>
                  <a:gd name="T28" fmla="*/ 174 w 1390"/>
                  <a:gd name="T29" fmla="*/ 191 h 892"/>
                  <a:gd name="T30" fmla="*/ 145 w 1390"/>
                  <a:gd name="T31" fmla="*/ 207 h 892"/>
                  <a:gd name="T32" fmla="*/ 116 w 1390"/>
                  <a:gd name="T33" fmla="*/ 228 h 892"/>
                  <a:gd name="T34" fmla="*/ 89 w 1390"/>
                  <a:gd name="T35" fmla="*/ 245 h 892"/>
                  <a:gd name="T36" fmla="*/ 58 w 1390"/>
                  <a:gd name="T37" fmla="*/ 263 h 892"/>
                  <a:gd name="T38" fmla="*/ 31 w 1390"/>
                  <a:gd name="T39" fmla="*/ 282 h 892"/>
                  <a:gd name="T40" fmla="*/ 0 w 1390"/>
                  <a:gd name="T41" fmla="*/ 298 h 892"/>
                  <a:gd name="T42" fmla="*/ 29 w 1390"/>
                  <a:gd name="T43" fmla="*/ 280 h 892"/>
                  <a:gd name="T44" fmla="*/ 56 w 1390"/>
                  <a:gd name="T45" fmla="*/ 261 h 892"/>
                  <a:gd name="T46" fmla="*/ 85 w 1390"/>
                  <a:gd name="T47" fmla="*/ 243 h 892"/>
                  <a:gd name="T48" fmla="*/ 112 w 1390"/>
                  <a:gd name="T49" fmla="*/ 224 h 892"/>
                  <a:gd name="T50" fmla="*/ 139 w 1390"/>
                  <a:gd name="T51" fmla="*/ 205 h 892"/>
                  <a:gd name="T52" fmla="*/ 168 w 1390"/>
                  <a:gd name="T53" fmla="*/ 186 h 892"/>
                  <a:gd name="T54" fmla="*/ 195 w 1390"/>
                  <a:gd name="T55" fmla="*/ 168 h 892"/>
                  <a:gd name="T56" fmla="*/ 224 w 1390"/>
                  <a:gd name="T57" fmla="*/ 149 h 892"/>
                  <a:gd name="T58" fmla="*/ 250 w 1390"/>
                  <a:gd name="T59" fmla="*/ 131 h 892"/>
                  <a:gd name="T60" fmla="*/ 277 w 1390"/>
                  <a:gd name="T61" fmla="*/ 112 h 892"/>
                  <a:gd name="T62" fmla="*/ 306 w 1390"/>
                  <a:gd name="T63" fmla="*/ 94 h 892"/>
                  <a:gd name="T64" fmla="*/ 333 w 1390"/>
                  <a:gd name="T65" fmla="*/ 75 h 892"/>
                  <a:gd name="T66" fmla="*/ 362 w 1390"/>
                  <a:gd name="T67" fmla="*/ 56 h 892"/>
                  <a:gd name="T68" fmla="*/ 388 w 1390"/>
                  <a:gd name="T69" fmla="*/ 37 h 892"/>
                  <a:gd name="T70" fmla="*/ 417 w 1390"/>
                  <a:gd name="T71" fmla="*/ 21 h 892"/>
                  <a:gd name="T72" fmla="*/ 444 w 1390"/>
                  <a:gd name="T73" fmla="*/ 0 h 89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390"/>
                  <a:gd name="T112" fmla="*/ 0 h 892"/>
                  <a:gd name="T113" fmla="*/ 1390 w 1390"/>
                  <a:gd name="T114" fmla="*/ 892 h 89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390" h="892">
                    <a:moveTo>
                      <a:pt x="1334" y="0"/>
                    </a:moveTo>
                    <a:lnTo>
                      <a:pt x="1346" y="8"/>
                    </a:lnTo>
                    <a:lnTo>
                      <a:pt x="1365" y="13"/>
                    </a:lnTo>
                    <a:lnTo>
                      <a:pt x="1377" y="25"/>
                    </a:lnTo>
                    <a:lnTo>
                      <a:pt x="1390" y="31"/>
                    </a:lnTo>
                    <a:lnTo>
                      <a:pt x="1303" y="87"/>
                    </a:lnTo>
                    <a:lnTo>
                      <a:pt x="1216" y="137"/>
                    </a:lnTo>
                    <a:lnTo>
                      <a:pt x="1129" y="193"/>
                    </a:lnTo>
                    <a:lnTo>
                      <a:pt x="1042" y="249"/>
                    </a:lnTo>
                    <a:lnTo>
                      <a:pt x="955" y="305"/>
                    </a:lnTo>
                    <a:lnTo>
                      <a:pt x="868" y="353"/>
                    </a:lnTo>
                    <a:lnTo>
                      <a:pt x="781" y="409"/>
                    </a:lnTo>
                    <a:lnTo>
                      <a:pt x="694" y="465"/>
                    </a:lnTo>
                    <a:lnTo>
                      <a:pt x="609" y="515"/>
                    </a:lnTo>
                    <a:lnTo>
                      <a:pt x="522" y="571"/>
                    </a:lnTo>
                    <a:lnTo>
                      <a:pt x="435" y="620"/>
                    </a:lnTo>
                    <a:lnTo>
                      <a:pt x="348" y="682"/>
                    </a:lnTo>
                    <a:lnTo>
                      <a:pt x="267" y="732"/>
                    </a:lnTo>
                    <a:lnTo>
                      <a:pt x="174" y="788"/>
                    </a:lnTo>
                    <a:lnTo>
                      <a:pt x="93" y="843"/>
                    </a:lnTo>
                    <a:lnTo>
                      <a:pt x="0" y="892"/>
                    </a:lnTo>
                    <a:lnTo>
                      <a:pt x="87" y="838"/>
                    </a:lnTo>
                    <a:lnTo>
                      <a:pt x="168" y="782"/>
                    </a:lnTo>
                    <a:lnTo>
                      <a:pt x="255" y="726"/>
                    </a:lnTo>
                    <a:lnTo>
                      <a:pt x="335" y="670"/>
                    </a:lnTo>
                    <a:lnTo>
                      <a:pt x="416" y="614"/>
                    </a:lnTo>
                    <a:lnTo>
                      <a:pt x="503" y="558"/>
                    </a:lnTo>
                    <a:lnTo>
                      <a:pt x="584" y="502"/>
                    </a:lnTo>
                    <a:lnTo>
                      <a:pt x="671" y="446"/>
                    </a:lnTo>
                    <a:lnTo>
                      <a:pt x="750" y="392"/>
                    </a:lnTo>
                    <a:lnTo>
                      <a:pt x="831" y="336"/>
                    </a:lnTo>
                    <a:lnTo>
                      <a:pt x="918" y="280"/>
                    </a:lnTo>
                    <a:lnTo>
                      <a:pt x="999" y="224"/>
                    </a:lnTo>
                    <a:lnTo>
                      <a:pt x="1086" y="168"/>
                    </a:lnTo>
                    <a:lnTo>
                      <a:pt x="1166" y="112"/>
                    </a:lnTo>
                    <a:lnTo>
                      <a:pt x="1253" y="62"/>
                    </a:lnTo>
                    <a:lnTo>
                      <a:pt x="1334" y="0"/>
                    </a:lnTo>
                    <a:close/>
                  </a:path>
                </a:pathLst>
              </a:custGeom>
              <a:solidFill>
                <a:srgbClr val="00B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Freeform 336"/>
              <p:cNvSpPr>
                <a:spLocks/>
              </p:cNvSpPr>
              <p:nvPr/>
            </p:nvSpPr>
            <p:spPr bwMode="auto">
              <a:xfrm>
                <a:off x="1855" y="1690"/>
                <a:ext cx="469" cy="293"/>
              </a:xfrm>
              <a:custGeom>
                <a:avLst/>
                <a:gdLst>
                  <a:gd name="T0" fmla="*/ 453 w 1407"/>
                  <a:gd name="T1" fmla="*/ 0 h 879"/>
                  <a:gd name="T2" fmla="*/ 457 w 1407"/>
                  <a:gd name="T3" fmla="*/ 2 h 879"/>
                  <a:gd name="T4" fmla="*/ 461 w 1407"/>
                  <a:gd name="T5" fmla="*/ 4 h 879"/>
                  <a:gd name="T6" fmla="*/ 465 w 1407"/>
                  <a:gd name="T7" fmla="*/ 8 h 879"/>
                  <a:gd name="T8" fmla="*/ 469 w 1407"/>
                  <a:gd name="T9" fmla="*/ 10 h 879"/>
                  <a:gd name="T10" fmla="*/ 441 w 1407"/>
                  <a:gd name="T11" fmla="*/ 29 h 879"/>
                  <a:gd name="T12" fmla="*/ 412 w 1407"/>
                  <a:gd name="T13" fmla="*/ 45 h 879"/>
                  <a:gd name="T14" fmla="*/ 383 w 1407"/>
                  <a:gd name="T15" fmla="*/ 64 h 879"/>
                  <a:gd name="T16" fmla="*/ 354 w 1407"/>
                  <a:gd name="T17" fmla="*/ 81 h 879"/>
                  <a:gd name="T18" fmla="*/ 323 w 1407"/>
                  <a:gd name="T19" fmla="*/ 99 h 879"/>
                  <a:gd name="T20" fmla="*/ 294 w 1407"/>
                  <a:gd name="T21" fmla="*/ 115 h 879"/>
                  <a:gd name="T22" fmla="*/ 265 w 1407"/>
                  <a:gd name="T23" fmla="*/ 134 h 879"/>
                  <a:gd name="T24" fmla="*/ 236 w 1407"/>
                  <a:gd name="T25" fmla="*/ 153 h 879"/>
                  <a:gd name="T26" fmla="*/ 207 w 1407"/>
                  <a:gd name="T27" fmla="*/ 169 h 879"/>
                  <a:gd name="T28" fmla="*/ 178 w 1407"/>
                  <a:gd name="T29" fmla="*/ 188 h 879"/>
                  <a:gd name="T30" fmla="*/ 147 w 1407"/>
                  <a:gd name="T31" fmla="*/ 204 h 879"/>
                  <a:gd name="T32" fmla="*/ 118 w 1407"/>
                  <a:gd name="T33" fmla="*/ 223 h 879"/>
                  <a:gd name="T34" fmla="*/ 89 w 1407"/>
                  <a:gd name="T35" fmla="*/ 240 h 879"/>
                  <a:gd name="T36" fmla="*/ 60 w 1407"/>
                  <a:gd name="T37" fmla="*/ 258 h 879"/>
                  <a:gd name="T38" fmla="*/ 31 w 1407"/>
                  <a:gd name="T39" fmla="*/ 277 h 879"/>
                  <a:gd name="T40" fmla="*/ 0 w 1407"/>
                  <a:gd name="T41" fmla="*/ 293 h 879"/>
                  <a:gd name="T42" fmla="*/ 29 w 1407"/>
                  <a:gd name="T43" fmla="*/ 277 h 879"/>
                  <a:gd name="T44" fmla="*/ 58 w 1407"/>
                  <a:gd name="T45" fmla="*/ 256 h 879"/>
                  <a:gd name="T46" fmla="*/ 87 w 1407"/>
                  <a:gd name="T47" fmla="*/ 240 h 879"/>
                  <a:gd name="T48" fmla="*/ 114 w 1407"/>
                  <a:gd name="T49" fmla="*/ 221 h 879"/>
                  <a:gd name="T50" fmla="*/ 141 w 1407"/>
                  <a:gd name="T51" fmla="*/ 202 h 879"/>
                  <a:gd name="T52" fmla="*/ 170 w 1407"/>
                  <a:gd name="T53" fmla="*/ 184 h 879"/>
                  <a:gd name="T54" fmla="*/ 199 w 1407"/>
                  <a:gd name="T55" fmla="*/ 165 h 879"/>
                  <a:gd name="T56" fmla="*/ 228 w 1407"/>
                  <a:gd name="T57" fmla="*/ 147 h 879"/>
                  <a:gd name="T58" fmla="*/ 255 w 1407"/>
                  <a:gd name="T59" fmla="*/ 128 h 879"/>
                  <a:gd name="T60" fmla="*/ 284 w 1407"/>
                  <a:gd name="T61" fmla="*/ 111 h 879"/>
                  <a:gd name="T62" fmla="*/ 312 w 1407"/>
                  <a:gd name="T63" fmla="*/ 93 h 879"/>
                  <a:gd name="T64" fmla="*/ 339 w 1407"/>
                  <a:gd name="T65" fmla="*/ 74 h 879"/>
                  <a:gd name="T66" fmla="*/ 368 w 1407"/>
                  <a:gd name="T67" fmla="*/ 56 h 879"/>
                  <a:gd name="T68" fmla="*/ 395 w 1407"/>
                  <a:gd name="T69" fmla="*/ 37 h 879"/>
                  <a:gd name="T70" fmla="*/ 424 w 1407"/>
                  <a:gd name="T71" fmla="*/ 19 h 879"/>
                  <a:gd name="T72" fmla="*/ 453 w 1407"/>
                  <a:gd name="T73" fmla="*/ 0 h 8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07"/>
                  <a:gd name="T112" fmla="*/ 0 h 879"/>
                  <a:gd name="T113" fmla="*/ 1407 w 1407"/>
                  <a:gd name="T114" fmla="*/ 879 h 8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07" h="879">
                    <a:moveTo>
                      <a:pt x="1359" y="0"/>
                    </a:moveTo>
                    <a:lnTo>
                      <a:pt x="1371" y="6"/>
                    </a:lnTo>
                    <a:lnTo>
                      <a:pt x="1384" y="12"/>
                    </a:lnTo>
                    <a:lnTo>
                      <a:pt x="1396" y="25"/>
                    </a:lnTo>
                    <a:lnTo>
                      <a:pt x="1407" y="31"/>
                    </a:lnTo>
                    <a:lnTo>
                      <a:pt x="1322" y="87"/>
                    </a:lnTo>
                    <a:lnTo>
                      <a:pt x="1235" y="136"/>
                    </a:lnTo>
                    <a:lnTo>
                      <a:pt x="1148" y="192"/>
                    </a:lnTo>
                    <a:lnTo>
                      <a:pt x="1061" y="242"/>
                    </a:lnTo>
                    <a:lnTo>
                      <a:pt x="968" y="298"/>
                    </a:lnTo>
                    <a:lnTo>
                      <a:pt x="881" y="346"/>
                    </a:lnTo>
                    <a:lnTo>
                      <a:pt x="795" y="402"/>
                    </a:lnTo>
                    <a:lnTo>
                      <a:pt x="708" y="458"/>
                    </a:lnTo>
                    <a:lnTo>
                      <a:pt x="621" y="508"/>
                    </a:lnTo>
                    <a:lnTo>
                      <a:pt x="534" y="564"/>
                    </a:lnTo>
                    <a:lnTo>
                      <a:pt x="441" y="613"/>
                    </a:lnTo>
                    <a:lnTo>
                      <a:pt x="354" y="669"/>
                    </a:lnTo>
                    <a:lnTo>
                      <a:pt x="267" y="719"/>
                    </a:lnTo>
                    <a:lnTo>
                      <a:pt x="180" y="775"/>
                    </a:lnTo>
                    <a:lnTo>
                      <a:pt x="93" y="830"/>
                    </a:lnTo>
                    <a:lnTo>
                      <a:pt x="0" y="879"/>
                    </a:lnTo>
                    <a:lnTo>
                      <a:pt x="87" y="830"/>
                    </a:lnTo>
                    <a:lnTo>
                      <a:pt x="174" y="769"/>
                    </a:lnTo>
                    <a:lnTo>
                      <a:pt x="261" y="719"/>
                    </a:lnTo>
                    <a:lnTo>
                      <a:pt x="342" y="663"/>
                    </a:lnTo>
                    <a:lnTo>
                      <a:pt x="422" y="607"/>
                    </a:lnTo>
                    <a:lnTo>
                      <a:pt x="509" y="551"/>
                    </a:lnTo>
                    <a:lnTo>
                      <a:pt x="596" y="496"/>
                    </a:lnTo>
                    <a:lnTo>
                      <a:pt x="683" y="440"/>
                    </a:lnTo>
                    <a:lnTo>
                      <a:pt x="764" y="385"/>
                    </a:lnTo>
                    <a:lnTo>
                      <a:pt x="851" y="334"/>
                    </a:lnTo>
                    <a:lnTo>
                      <a:pt x="937" y="279"/>
                    </a:lnTo>
                    <a:lnTo>
                      <a:pt x="1017" y="223"/>
                    </a:lnTo>
                    <a:lnTo>
                      <a:pt x="1104" y="167"/>
                    </a:lnTo>
                    <a:lnTo>
                      <a:pt x="1185" y="112"/>
                    </a:lnTo>
                    <a:lnTo>
                      <a:pt x="1272" y="56"/>
                    </a:lnTo>
                    <a:lnTo>
                      <a:pt x="1359" y="0"/>
                    </a:lnTo>
                    <a:close/>
                  </a:path>
                </a:pathLst>
              </a:custGeom>
              <a:solidFill>
                <a:srgbClr val="00F7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Freeform 337"/>
              <p:cNvSpPr>
                <a:spLocks/>
              </p:cNvSpPr>
              <p:nvPr/>
            </p:nvSpPr>
            <p:spPr bwMode="auto">
              <a:xfrm>
                <a:off x="1855" y="1694"/>
                <a:ext cx="477" cy="289"/>
              </a:xfrm>
              <a:custGeom>
                <a:avLst/>
                <a:gdLst>
                  <a:gd name="T0" fmla="*/ 458 w 1433"/>
                  <a:gd name="T1" fmla="*/ 0 h 867"/>
                  <a:gd name="T2" fmla="*/ 463 w 1433"/>
                  <a:gd name="T3" fmla="*/ 2 h 867"/>
                  <a:gd name="T4" fmla="*/ 467 w 1433"/>
                  <a:gd name="T5" fmla="*/ 4 h 867"/>
                  <a:gd name="T6" fmla="*/ 471 w 1433"/>
                  <a:gd name="T7" fmla="*/ 8 h 867"/>
                  <a:gd name="T8" fmla="*/ 477 w 1433"/>
                  <a:gd name="T9" fmla="*/ 10 h 867"/>
                  <a:gd name="T10" fmla="*/ 446 w 1433"/>
                  <a:gd name="T11" fmla="*/ 27 h 867"/>
                  <a:gd name="T12" fmla="*/ 417 w 1433"/>
                  <a:gd name="T13" fmla="*/ 44 h 867"/>
                  <a:gd name="T14" fmla="*/ 386 w 1433"/>
                  <a:gd name="T15" fmla="*/ 62 h 867"/>
                  <a:gd name="T16" fmla="*/ 357 w 1433"/>
                  <a:gd name="T17" fmla="*/ 81 h 867"/>
                  <a:gd name="T18" fmla="*/ 326 w 1433"/>
                  <a:gd name="T19" fmla="*/ 97 h 867"/>
                  <a:gd name="T20" fmla="*/ 297 w 1433"/>
                  <a:gd name="T21" fmla="*/ 114 h 867"/>
                  <a:gd name="T22" fmla="*/ 268 w 1433"/>
                  <a:gd name="T23" fmla="*/ 133 h 867"/>
                  <a:gd name="T24" fmla="*/ 239 w 1433"/>
                  <a:gd name="T25" fmla="*/ 149 h 867"/>
                  <a:gd name="T26" fmla="*/ 209 w 1433"/>
                  <a:gd name="T27" fmla="*/ 167 h 867"/>
                  <a:gd name="T28" fmla="*/ 180 w 1433"/>
                  <a:gd name="T29" fmla="*/ 184 h 867"/>
                  <a:gd name="T30" fmla="*/ 151 w 1433"/>
                  <a:gd name="T31" fmla="*/ 203 h 867"/>
                  <a:gd name="T32" fmla="*/ 120 w 1433"/>
                  <a:gd name="T33" fmla="*/ 219 h 867"/>
                  <a:gd name="T34" fmla="*/ 91 w 1433"/>
                  <a:gd name="T35" fmla="*/ 237 h 867"/>
                  <a:gd name="T36" fmla="*/ 60 w 1433"/>
                  <a:gd name="T37" fmla="*/ 254 h 867"/>
                  <a:gd name="T38" fmla="*/ 31 w 1433"/>
                  <a:gd name="T39" fmla="*/ 273 h 867"/>
                  <a:gd name="T40" fmla="*/ 0 w 1433"/>
                  <a:gd name="T41" fmla="*/ 289 h 867"/>
                  <a:gd name="T42" fmla="*/ 29 w 1433"/>
                  <a:gd name="T43" fmla="*/ 273 h 867"/>
                  <a:gd name="T44" fmla="*/ 58 w 1433"/>
                  <a:gd name="T45" fmla="*/ 252 h 867"/>
                  <a:gd name="T46" fmla="*/ 87 w 1433"/>
                  <a:gd name="T47" fmla="*/ 236 h 867"/>
                  <a:gd name="T48" fmla="*/ 116 w 1433"/>
                  <a:gd name="T49" fmla="*/ 217 h 867"/>
                  <a:gd name="T50" fmla="*/ 142 w 1433"/>
                  <a:gd name="T51" fmla="*/ 198 h 867"/>
                  <a:gd name="T52" fmla="*/ 171 w 1433"/>
                  <a:gd name="T53" fmla="*/ 180 h 867"/>
                  <a:gd name="T54" fmla="*/ 200 w 1433"/>
                  <a:gd name="T55" fmla="*/ 163 h 867"/>
                  <a:gd name="T56" fmla="*/ 229 w 1433"/>
                  <a:gd name="T57" fmla="*/ 145 h 867"/>
                  <a:gd name="T58" fmla="*/ 258 w 1433"/>
                  <a:gd name="T59" fmla="*/ 126 h 867"/>
                  <a:gd name="T60" fmla="*/ 287 w 1433"/>
                  <a:gd name="T61" fmla="*/ 107 h 867"/>
                  <a:gd name="T62" fmla="*/ 316 w 1433"/>
                  <a:gd name="T63" fmla="*/ 91 h 867"/>
                  <a:gd name="T64" fmla="*/ 343 w 1433"/>
                  <a:gd name="T65" fmla="*/ 73 h 867"/>
                  <a:gd name="T66" fmla="*/ 372 w 1433"/>
                  <a:gd name="T67" fmla="*/ 54 h 867"/>
                  <a:gd name="T68" fmla="*/ 401 w 1433"/>
                  <a:gd name="T69" fmla="*/ 35 h 867"/>
                  <a:gd name="T70" fmla="*/ 429 w 1433"/>
                  <a:gd name="T71" fmla="*/ 19 h 867"/>
                  <a:gd name="T72" fmla="*/ 458 w 1433"/>
                  <a:gd name="T73" fmla="*/ 0 h 86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33"/>
                  <a:gd name="T112" fmla="*/ 0 h 867"/>
                  <a:gd name="T113" fmla="*/ 1433 w 1433"/>
                  <a:gd name="T114" fmla="*/ 867 h 86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33" h="867">
                    <a:moveTo>
                      <a:pt x="1377" y="0"/>
                    </a:moveTo>
                    <a:lnTo>
                      <a:pt x="1390" y="6"/>
                    </a:lnTo>
                    <a:lnTo>
                      <a:pt x="1402" y="13"/>
                    </a:lnTo>
                    <a:lnTo>
                      <a:pt x="1415" y="25"/>
                    </a:lnTo>
                    <a:lnTo>
                      <a:pt x="1433" y="31"/>
                    </a:lnTo>
                    <a:lnTo>
                      <a:pt x="1340" y="81"/>
                    </a:lnTo>
                    <a:lnTo>
                      <a:pt x="1253" y="131"/>
                    </a:lnTo>
                    <a:lnTo>
                      <a:pt x="1160" y="186"/>
                    </a:lnTo>
                    <a:lnTo>
                      <a:pt x="1073" y="242"/>
                    </a:lnTo>
                    <a:lnTo>
                      <a:pt x="980" y="292"/>
                    </a:lnTo>
                    <a:lnTo>
                      <a:pt x="893" y="342"/>
                    </a:lnTo>
                    <a:lnTo>
                      <a:pt x="806" y="398"/>
                    </a:lnTo>
                    <a:lnTo>
                      <a:pt x="719" y="446"/>
                    </a:lnTo>
                    <a:lnTo>
                      <a:pt x="627" y="502"/>
                    </a:lnTo>
                    <a:lnTo>
                      <a:pt x="540" y="552"/>
                    </a:lnTo>
                    <a:lnTo>
                      <a:pt x="453" y="608"/>
                    </a:lnTo>
                    <a:lnTo>
                      <a:pt x="360" y="657"/>
                    </a:lnTo>
                    <a:lnTo>
                      <a:pt x="273" y="712"/>
                    </a:lnTo>
                    <a:lnTo>
                      <a:pt x="180" y="763"/>
                    </a:lnTo>
                    <a:lnTo>
                      <a:pt x="93" y="818"/>
                    </a:lnTo>
                    <a:lnTo>
                      <a:pt x="0" y="867"/>
                    </a:lnTo>
                    <a:lnTo>
                      <a:pt x="87" y="818"/>
                    </a:lnTo>
                    <a:lnTo>
                      <a:pt x="174" y="757"/>
                    </a:lnTo>
                    <a:lnTo>
                      <a:pt x="261" y="707"/>
                    </a:lnTo>
                    <a:lnTo>
                      <a:pt x="348" y="651"/>
                    </a:lnTo>
                    <a:lnTo>
                      <a:pt x="428" y="595"/>
                    </a:lnTo>
                    <a:lnTo>
                      <a:pt x="515" y="539"/>
                    </a:lnTo>
                    <a:lnTo>
                      <a:pt x="601" y="490"/>
                    </a:lnTo>
                    <a:lnTo>
                      <a:pt x="688" y="434"/>
                    </a:lnTo>
                    <a:lnTo>
                      <a:pt x="775" y="378"/>
                    </a:lnTo>
                    <a:lnTo>
                      <a:pt x="862" y="322"/>
                    </a:lnTo>
                    <a:lnTo>
                      <a:pt x="949" y="272"/>
                    </a:lnTo>
                    <a:lnTo>
                      <a:pt x="1030" y="218"/>
                    </a:lnTo>
                    <a:lnTo>
                      <a:pt x="1117" y="162"/>
                    </a:lnTo>
                    <a:lnTo>
                      <a:pt x="1204" y="106"/>
                    </a:lnTo>
                    <a:lnTo>
                      <a:pt x="1290" y="56"/>
                    </a:lnTo>
                    <a:lnTo>
                      <a:pt x="1377" y="0"/>
                    </a:lnTo>
                    <a:close/>
                  </a:path>
                </a:pathLst>
              </a:custGeom>
              <a:solidFill>
                <a:srgbClr val="00FF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Freeform 338"/>
              <p:cNvSpPr>
                <a:spLocks/>
              </p:cNvSpPr>
              <p:nvPr/>
            </p:nvSpPr>
            <p:spPr bwMode="auto">
              <a:xfrm>
                <a:off x="1855" y="1698"/>
                <a:ext cx="484" cy="285"/>
              </a:xfrm>
              <a:custGeom>
                <a:avLst/>
                <a:gdLst>
                  <a:gd name="T0" fmla="*/ 465 w 1452"/>
                  <a:gd name="T1" fmla="*/ 0 h 854"/>
                  <a:gd name="T2" fmla="*/ 469 w 1452"/>
                  <a:gd name="T3" fmla="*/ 2 h 854"/>
                  <a:gd name="T4" fmla="*/ 474 w 1452"/>
                  <a:gd name="T5" fmla="*/ 4 h 854"/>
                  <a:gd name="T6" fmla="*/ 480 w 1452"/>
                  <a:gd name="T7" fmla="*/ 8 h 854"/>
                  <a:gd name="T8" fmla="*/ 484 w 1452"/>
                  <a:gd name="T9" fmla="*/ 10 h 854"/>
                  <a:gd name="T10" fmla="*/ 453 w 1452"/>
                  <a:gd name="T11" fmla="*/ 27 h 854"/>
                  <a:gd name="T12" fmla="*/ 424 w 1452"/>
                  <a:gd name="T13" fmla="*/ 43 h 854"/>
                  <a:gd name="T14" fmla="*/ 393 w 1452"/>
                  <a:gd name="T15" fmla="*/ 60 h 854"/>
                  <a:gd name="T16" fmla="*/ 362 w 1452"/>
                  <a:gd name="T17" fmla="*/ 79 h 854"/>
                  <a:gd name="T18" fmla="*/ 333 w 1452"/>
                  <a:gd name="T19" fmla="*/ 95 h 854"/>
                  <a:gd name="T20" fmla="*/ 302 w 1452"/>
                  <a:gd name="T21" fmla="*/ 113 h 854"/>
                  <a:gd name="T22" fmla="*/ 271 w 1452"/>
                  <a:gd name="T23" fmla="*/ 130 h 854"/>
                  <a:gd name="T24" fmla="*/ 242 w 1452"/>
                  <a:gd name="T25" fmla="*/ 147 h 854"/>
                  <a:gd name="T26" fmla="*/ 211 w 1452"/>
                  <a:gd name="T27" fmla="*/ 165 h 854"/>
                  <a:gd name="T28" fmla="*/ 182 w 1452"/>
                  <a:gd name="T29" fmla="*/ 182 h 854"/>
                  <a:gd name="T30" fmla="*/ 151 w 1452"/>
                  <a:gd name="T31" fmla="*/ 201 h 854"/>
                  <a:gd name="T32" fmla="*/ 122 w 1452"/>
                  <a:gd name="T33" fmla="*/ 217 h 854"/>
                  <a:gd name="T34" fmla="*/ 91 w 1452"/>
                  <a:gd name="T35" fmla="*/ 233 h 854"/>
                  <a:gd name="T36" fmla="*/ 60 w 1452"/>
                  <a:gd name="T37" fmla="*/ 250 h 854"/>
                  <a:gd name="T38" fmla="*/ 31 w 1452"/>
                  <a:gd name="T39" fmla="*/ 269 h 854"/>
                  <a:gd name="T40" fmla="*/ 0 w 1452"/>
                  <a:gd name="T41" fmla="*/ 285 h 854"/>
                  <a:gd name="T42" fmla="*/ 31 w 1452"/>
                  <a:gd name="T43" fmla="*/ 269 h 854"/>
                  <a:gd name="T44" fmla="*/ 58 w 1452"/>
                  <a:gd name="T45" fmla="*/ 250 h 854"/>
                  <a:gd name="T46" fmla="*/ 89 w 1452"/>
                  <a:gd name="T47" fmla="*/ 232 h 854"/>
                  <a:gd name="T48" fmla="*/ 116 w 1452"/>
                  <a:gd name="T49" fmla="*/ 215 h 854"/>
                  <a:gd name="T50" fmla="*/ 145 w 1452"/>
                  <a:gd name="T51" fmla="*/ 196 h 854"/>
                  <a:gd name="T52" fmla="*/ 176 w 1452"/>
                  <a:gd name="T53" fmla="*/ 178 h 854"/>
                  <a:gd name="T54" fmla="*/ 203 w 1452"/>
                  <a:gd name="T55" fmla="*/ 161 h 854"/>
                  <a:gd name="T56" fmla="*/ 234 w 1452"/>
                  <a:gd name="T57" fmla="*/ 143 h 854"/>
                  <a:gd name="T58" fmla="*/ 263 w 1452"/>
                  <a:gd name="T59" fmla="*/ 124 h 854"/>
                  <a:gd name="T60" fmla="*/ 292 w 1452"/>
                  <a:gd name="T61" fmla="*/ 107 h 854"/>
                  <a:gd name="T62" fmla="*/ 320 w 1452"/>
                  <a:gd name="T63" fmla="*/ 89 h 854"/>
                  <a:gd name="T64" fmla="*/ 349 w 1452"/>
                  <a:gd name="T65" fmla="*/ 72 h 854"/>
                  <a:gd name="T66" fmla="*/ 378 w 1452"/>
                  <a:gd name="T67" fmla="*/ 54 h 854"/>
                  <a:gd name="T68" fmla="*/ 407 w 1452"/>
                  <a:gd name="T69" fmla="*/ 35 h 854"/>
                  <a:gd name="T70" fmla="*/ 436 w 1452"/>
                  <a:gd name="T71" fmla="*/ 19 h 854"/>
                  <a:gd name="T72" fmla="*/ 465 w 1452"/>
                  <a:gd name="T73" fmla="*/ 0 h 8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52"/>
                  <a:gd name="T112" fmla="*/ 0 h 854"/>
                  <a:gd name="T113" fmla="*/ 1452 w 1452"/>
                  <a:gd name="T114" fmla="*/ 854 h 8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52" h="854">
                    <a:moveTo>
                      <a:pt x="1396" y="0"/>
                    </a:moveTo>
                    <a:lnTo>
                      <a:pt x="1407" y="6"/>
                    </a:lnTo>
                    <a:lnTo>
                      <a:pt x="1421" y="12"/>
                    </a:lnTo>
                    <a:lnTo>
                      <a:pt x="1440" y="24"/>
                    </a:lnTo>
                    <a:lnTo>
                      <a:pt x="1452" y="31"/>
                    </a:lnTo>
                    <a:lnTo>
                      <a:pt x="1359" y="80"/>
                    </a:lnTo>
                    <a:lnTo>
                      <a:pt x="1272" y="130"/>
                    </a:lnTo>
                    <a:lnTo>
                      <a:pt x="1179" y="180"/>
                    </a:lnTo>
                    <a:lnTo>
                      <a:pt x="1086" y="236"/>
                    </a:lnTo>
                    <a:lnTo>
                      <a:pt x="999" y="284"/>
                    </a:lnTo>
                    <a:lnTo>
                      <a:pt x="906" y="340"/>
                    </a:lnTo>
                    <a:lnTo>
                      <a:pt x="812" y="390"/>
                    </a:lnTo>
                    <a:lnTo>
                      <a:pt x="727" y="439"/>
                    </a:lnTo>
                    <a:lnTo>
                      <a:pt x="632" y="495"/>
                    </a:lnTo>
                    <a:lnTo>
                      <a:pt x="545" y="545"/>
                    </a:lnTo>
                    <a:lnTo>
                      <a:pt x="453" y="601"/>
                    </a:lnTo>
                    <a:lnTo>
                      <a:pt x="366" y="651"/>
                    </a:lnTo>
                    <a:lnTo>
                      <a:pt x="273" y="699"/>
                    </a:lnTo>
                    <a:lnTo>
                      <a:pt x="180" y="750"/>
                    </a:lnTo>
                    <a:lnTo>
                      <a:pt x="93" y="805"/>
                    </a:lnTo>
                    <a:lnTo>
                      <a:pt x="0" y="854"/>
                    </a:lnTo>
                    <a:lnTo>
                      <a:pt x="93" y="805"/>
                    </a:lnTo>
                    <a:lnTo>
                      <a:pt x="174" y="750"/>
                    </a:lnTo>
                    <a:lnTo>
                      <a:pt x="267" y="694"/>
                    </a:lnTo>
                    <a:lnTo>
                      <a:pt x="348" y="644"/>
                    </a:lnTo>
                    <a:lnTo>
                      <a:pt x="435" y="588"/>
                    </a:lnTo>
                    <a:lnTo>
                      <a:pt x="528" y="533"/>
                    </a:lnTo>
                    <a:lnTo>
                      <a:pt x="609" y="483"/>
                    </a:lnTo>
                    <a:lnTo>
                      <a:pt x="702" y="427"/>
                    </a:lnTo>
                    <a:lnTo>
                      <a:pt x="789" y="371"/>
                    </a:lnTo>
                    <a:lnTo>
                      <a:pt x="876" y="321"/>
                    </a:lnTo>
                    <a:lnTo>
                      <a:pt x="961" y="267"/>
                    </a:lnTo>
                    <a:lnTo>
                      <a:pt x="1048" y="217"/>
                    </a:lnTo>
                    <a:lnTo>
                      <a:pt x="1135" y="161"/>
                    </a:lnTo>
                    <a:lnTo>
                      <a:pt x="1222" y="105"/>
                    </a:lnTo>
                    <a:lnTo>
                      <a:pt x="1309" y="56"/>
                    </a:lnTo>
                    <a:lnTo>
                      <a:pt x="1396" y="0"/>
                    </a:lnTo>
                    <a:close/>
                  </a:path>
                </a:pathLst>
              </a:custGeom>
              <a:solidFill>
                <a:srgbClr val="00FF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Freeform 339"/>
              <p:cNvSpPr>
                <a:spLocks/>
              </p:cNvSpPr>
              <p:nvPr/>
            </p:nvSpPr>
            <p:spPr bwMode="auto">
              <a:xfrm>
                <a:off x="1855" y="1702"/>
                <a:ext cx="490" cy="281"/>
              </a:xfrm>
              <a:custGeom>
                <a:avLst/>
                <a:gdLst>
                  <a:gd name="T0" fmla="*/ 471 w 1471"/>
                  <a:gd name="T1" fmla="*/ 0 h 842"/>
                  <a:gd name="T2" fmla="*/ 477 w 1471"/>
                  <a:gd name="T3" fmla="*/ 2 h 842"/>
                  <a:gd name="T4" fmla="*/ 482 w 1471"/>
                  <a:gd name="T5" fmla="*/ 4 h 842"/>
                  <a:gd name="T6" fmla="*/ 486 w 1471"/>
                  <a:gd name="T7" fmla="*/ 8 h 842"/>
                  <a:gd name="T8" fmla="*/ 490 w 1471"/>
                  <a:gd name="T9" fmla="*/ 10 h 842"/>
                  <a:gd name="T10" fmla="*/ 459 w 1471"/>
                  <a:gd name="T11" fmla="*/ 27 h 842"/>
                  <a:gd name="T12" fmla="*/ 430 w 1471"/>
                  <a:gd name="T13" fmla="*/ 43 h 842"/>
                  <a:gd name="T14" fmla="*/ 397 w 1471"/>
                  <a:gd name="T15" fmla="*/ 60 h 842"/>
                  <a:gd name="T16" fmla="*/ 368 w 1471"/>
                  <a:gd name="T17" fmla="*/ 79 h 842"/>
                  <a:gd name="T18" fmla="*/ 337 w 1471"/>
                  <a:gd name="T19" fmla="*/ 95 h 842"/>
                  <a:gd name="T20" fmla="*/ 306 w 1471"/>
                  <a:gd name="T21" fmla="*/ 111 h 842"/>
                  <a:gd name="T22" fmla="*/ 275 w 1471"/>
                  <a:gd name="T23" fmla="*/ 128 h 842"/>
                  <a:gd name="T24" fmla="*/ 246 w 1471"/>
                  <a:gd name="T25" fmla="*/ 145 h 842"/>
                  <a:gd name="T26" fmla="*/ 215 w 1471"/>
                  <a:gd name="T27" fmla="*/ 164 h 842"/>
                  <a:gd name="T28" fmla="*/ 184 w 1471"/>
                  <a:gd name="T29" fmla="*/ 180 h 842"/>
                  <a:gd name="T30" fmla="*/ 153 w 1471"/>
                  <a:gd name="T31" fmla="*/ 197 h 842"/>
                  <a:gd name="T32" fmla="*/ 122 w 1471"/>
                  <a:gd name="T33" fmla="*/ 213 h 842"/>
                  <a:gd name="T34" fmla="*/ 93 w 1471"/>
                  <a:gd name="T35" fmla="*/ 231 h 842"/>
                  <a:gd name="T36" fmla="*/ 62 w 1471"/>
                  <a:gd name="T37" fmla="*/ 248 h 842"/>
                  <a:gd name="T38" fmla="*/ 31 w 1471"/>
                  <a:gd name="T39" fmla="*/ 265 h 842"/>
                  <a:gd name="T40" fmla="*/ 0 w 1471"/>
                  <a:gd name="T41" fmla="*/ 281 h 842"/>
                  <a:gd name="T42" fmla="*/ 31 w 1471"/>
                  <a:gd name="T43" fmla="*/ 265 h 842"/>
                  <a:gd name="T44" fmla="*/ 60 w 1471"/>
                  <a:gd name="T45" fmla="*/ 246 h 842"/>
                  <a:gd name="T46" fmla="*/ 89 w 1471"/>
                  <a:gd name="T47" fmla="*/ 229 h 842"/>
                  <a:gd name="T48" fmla="*/ 118 w 1471"/>
                  <a:gd name="T49" fmla="*/ 211 h 842"/>
                  <a:gd name="T50" fmla="*/ 147 w 1471"/>
                  <a:gd name="T51" fmla="*/ 192 h 842"/>
                  <a:gd name="T52" fmla="*/ 178 w 1471"/>
                  <a:gd name="T53" fmla="*/ 176 h 842"/>
                  <a:gd name="T54" fmla="*/ 207 w 1471"/>
                  <a:gd name="T55" fmla="*/ 159 h 842"/>
                  <a:gd name="T56" fmla="*/ 236 w 1471"/>
                  <a:gd name="T57" fmla="*/ 141 h 842"/>
                  <a:gd name="T58" fmla="*/ 265 w 1471"/>
                  <a:gd name="T59" fmla="*/ 122 h 842"/>
                  <a:gd name="T60" fmla="*/ 295 w 1471"/>
                  <a:gd name="T61" fmla="*/ 106 h 842"/>
                  <a:gd name="T62" fmla="*/ 324 w 1471"/>
                  <a:gd name="T63" fmla="*/ 89 h 842"/>
                  <a:gd name="T64" fmla="*/ 355 w 1471"/>
                  <a:gd name="T65" fmla="*/ 70 h 842"/>
                  <a:gd name="T66" fmla="*/ 384 w 1471"/>
                  <a:gd name="T67" fmla="*/ 52 h 842"/>
                  <a:gd name="T68" fmla="*/ 413 w 1471"/>
                  <a:gd name="T69" fmla="*/ 35 h 842"/>
                  <a:gd name="T70" fmla="*/ 442 w 1471"/>
                  <a:gd name="T71" fmla="*/ 19 h 842"/>
                  <a:gd name="T72" fmla="*/ 471 w 1471"/>
                  <a:gd name="T73" fmla="*/ 0 h 8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71"/>
                  <a:gd name="T112" fmla="*/ 0 h 842"/>
                  <a:gd name="T113" fmla="*/ 1471 w 1471"/>
                  <a:gd name="T114" fmla="*/ 842 h 84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71" h="842">
                    <a:moveTo>
                      <a:pt x="1415" y="0"/>
                    </a:moveTo>
                    <a:lnTo>
                      <a:pt x="1433" y="6"/>
                    </a:lnTo>
                    <a:lnTo>
                      <a:pt x="1446" y="12"/>
                    </a:lnTo>
                    <a:lnTo>
                      <a:pt x="1458" y="25"/>
                    </a:lnTo>
                    <a:lnTo>
                      <a:pt x="1471" y="31"/>
                    </a:lnTo>
                    <a:lnTo>
                      <a:pt x="1377" y="81"/>
                    </a:lnTo>
                    <a:lnTo>
                      <a:pt x="1290" y="130"/>
                    </a:lnTo>
                    <a:lnTo>
                      <a:pt x="1191" y="180"/>
                    </a:lnTo>
                    <a:lnTo>
                      <a:pt x="1104" y="236"/>
                    </a:lnTo>
                    <a:lnTo>
                      <a:pt x="1011" y="286"/>
                    </a:lnTo>
                    <a:lnTo>
                      <a:pt x="918" y="334"/>
                    </a:lnTo>
                    <a:lnTo>
                      <a:pt x="825" y="384"/>
                    </a:lnTo>
                    <a:lnTo>
                      <a:pt x="739" y="434"/>
                    </a:lnTo>
                    <a:lnTo>
                      <a:pt x="646" y="490"/>
                    </a:lnTo>
                    <a:lnTo>
                      <a:pt x="553" y="539"/>
                    </a:lnTo>
                    <a:lnTo>
                      <a:pt x="460" y="589"/>
                    </a:lnTo>
                    <a:lnTo>
                      <a:pt x="366" y="639"/>
                    </a:lnTo>
                    <a:lnTo>
                      <a:pt x="279" y="693"/>
                    </a:lnTo>
                    <a:lnTo>
                      <a:pt x="186" y="743"/>
                    </a:lnTo>
                    <a:lnTo>
                      <a:pt x="93" y="793"/>
                    </a:lnTo>
                    <a:lnTo>
                      <a:pt x="0" y="842"/>
                    </a:lnTo>
                    <a:lnTo>
                      <a:pt x="93" y="793"/>
                    </a:lnTo>
                    <a:lnTo>
                      <a:pt x="180" y="738"/>
                    </a:lnTo>
                    <a:lnTo>
                      <a:pt x="267" y="687"/>
                    </a:lnTo>
                    <a:lnTo>
                      <a:pt x="354" y="632"/>
                    </a:lnTo>
                    <a:lnTo>
                      <a:pt x="441" y="576"/>
                    </a:lnTo>
                    <a:lnTo>
                      <a:pt x="534" y="527"/>
                    </a:lnTo>
                    <a:lnTo>
                      <a:pt x="621" y="477"/>
                    </a:lnTo>
                    <a:lnTo>
                      <a:pt x="708" y="421"/>
                    </a:lnTo>
                    <a:lnTo>
                      <a:pt x="795" y="365"/>
                    </a:lnTo>
                    <a:lnTo>
                      <a:pt x="887" y="317"/>
                    </a:lnTo>
                    <a:lnTo>
                      <a:pt x="974" y="267"/>
                    </a:lnTo>
                    <a:lnTo>
                      <a:pt x="1067" y="211"/>
                    </a:lnTo>
                    <a:lnTo>
                      <a:pt x="1154" y="155"/>
                    </a:lnTo>
                    <a:lnTo>
                      <a:pt x="1241" y="106"/>
                    </a:lnTo>
                    <a:lnTo>
                      <a:pt x="1328" y="56"/>
                    </a:lnTo>
                    <a:lnTo>
                      <a:pt x="1415" y="0"/>
                    </a:lnTo>
                    <a:close/>
                  </a:path>
                </a:pathLst>
              </a:custGeom>
              <a:solidFill>
                <a:srgbClr val="00FF5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Freeform 340"/>
              <p:cNvSpPr>
                <a:spLocks/>
              </p:cNvSpPr>
              <p:nvPr/>
            </p:nvSpPr>
            <p:spPr bwMode="auto">
              <a:xfrm>
                <a:off x="1855" y="1706"/>
                <a:ext cx="496" cy="277"/>
              </a:xfrm>
              <a:custGeom>
                <a:avLst/>
                <a:gdLst>
                  <a:gd name="T0" fmla="*/ 480 w 1489"/>
                  <a:gd name="T1" fmla="*/ 0 h 830"/>
                  <a:gd name="T2" fmla="*/ 484 w 1489"/>
                  <a:gd name="T3" fmla="*/ 2 h 830"/>
                  <a:gd name="T4" fmla="*/ 487 w 1489"/>
                  <a:gd name="T5" fmla="*/ 4 h 830"/>
                  <a:gd name="T6" fmla="*/ 492 w 1489"/>
                  <a:gd name="T7" fmla="*/ 6 h 830"/>
                  <a:gd name="T8" fmla="*/ 496 w 1489"/>
                  <a:gd name="T9" fmla="*/ 8 h 830"/>
                  <a:gd name="T10" fmla="*/ 465 w 1489"/>
                  <a:gd name="T11" fmla="*/ 25 h 830"/>
                  <a:gd name="T12" fmla="*/ 434 w 1489"/>
                  <a:gd name="T13" fmla="*/ 42 h 830"/>
                  <a:gd name="T14" fmla="*/ 403 w 1489"/>
                  <a:gd name="T15" fmla="*/ 60 h 830"/>
                  <a:gd name="T16" fmla="*/ 372 w 1489"/>
                  <a:gd name="T17" fmla="*/ 77 h 830"/>
                  <a:gd name="T18" fmla="*/ 341 w 1489"/>
                  <a:gd name="T19" fmla="*/ 93 h 830"/>
                  <a:gd name="T20" fmla="*/ 310 w 1489"/>
                  <a:gd name="T21" fmla="*/ 110 h 830"/>
                  <a:gd name="T22" fmla="*/ 281 w 1489"/>
                  <a:gd name="T23" fmla="*/ 126 h 830"/>
                  <a:gd name="T24" fmla="*/ 248 w 1489"/>
                  <a:gd name="T25" fmla="*/ 143 h 830"/>
                  <a:gd name="T26" fmla="*/ 219 w 1489"/>
                  <a:gd name="T27" fmla="*/ 160 h 830"/>
                  <a:gd name="T28" fmla="*/ 186 w 1489"/>
                  <a:gd name="T29" fmla="*/ 176 h 830"/>
                  <a:gd name="T30" fmla="*/ 157 w 1489"/>
                  <a:gd name="T31" fmla="*/ 195 h 830"/>
                  <a:gd name="T32" fmla="*/ 124 w 1489"/>
                  <a:gd name="T33" fmla="*/ 211 h 830"/>
                  <a:gd name="T34" fmla="*/ 95 w 1489"/>
                  <a:gd name="T35" fmla="*/ 227 h 830"/>
                  <a:gd name="T36" fmla="*/ 62 w 1489"/>
                  <a:gd name="T37" fmla="*/ 244 h 830"/>
                  <a:gd name="T38" fmla="*/ 33 w 1489"/>
                  <a:gd name="T39" fmla="*/ 261 h 830"/>
                  <a:gd name="T40" fmla="*/ 0 w 1489"/>
                  <a:gd name="T41" fmla="*/ 277 h 830"/>
                  <a:gd name="T42" fmla="*/ 31 w 1489"/>
                  <a:gd name="T43" fmla="*/ 261 h 830"/>
                  <a:gd name="T44" fmla="*/ 60 w 1489"/>
                  <a:gd name="T45" fmla="*/ 242 h 830"/>
                  <a:gd name="T46" fmla="*/ 91 w 1489"/>
                  <a:gd name="T47" fmla="*/ 225 h 830"/>
                  <a:gd name="T48" fmla="*/ 120 w 1489"/>
                  <a:gd name="T49" fmla="*/ 209 h 830"/>
                  <a:gd name="T50" fmla="*/ 151 w 1489"/>
                  <a:gd name="T51" fmla="*/ 191 h 830"/>
                  <a:gd name="T52" fmla="*/ 180 w 1489"/>
                  <a:gd name="T53" fmla="*/ 174 h 830"/>
                  <a:gd name="T54" fmla="*/ 209 w 1489"/>
                  <a:gd name="T55" fmla="*/ 155 h 830"/>
                  <a:gd name="T56" fmla="*/ 240 w 1489"/>
                  <a:gd name="T57" fmla="*/ 139 h 830"/>
                  <a:gd name="T58" fmla="*/ 268 w 1489"/>
                  <a:gd name="T59" fmla="*/ 120 h 830"/>
                  <a:gd name="T60" fmla="*/ 299 w 1489"/>
                  <a:gd name="T61" fmla="*/ 104 h 830"/>
                  <a:gd name="T62" fmla="*/ 328 w 1489"/>
                  <a:gd name="T63" fmla="*/ 87 h 830"/>
                  <a:gd name="T64" fmla="*/ 359 w 1489"/>
                  <a:gd name="T65" fmla="*/ 68 h 830"/>
                  <a:gd name="T66" fmla="*/ 388 w 1489"/>
                  <a:gd name="T67" fmla="*/ 52 h 830"/>
                  <a:gd name="T68" fmla="*/ 419 w 1489"/>
                  <a:gd name="T69" fmla="*/ 33 h 830"/>
                  <a:gd name="T70" fmla="*/ 448 w 1489"/>
                  <a:gd name="T71" fmla="*/ 17 h 830"/>
                  <a:gd name="T72" fmla="*/ 480 w 1489"/>
                  <a:gd name="T73" fmla="*/ 0 h 8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489"/>
                  <a:gd name="T112" fmla="*/ 0 h 830"/>
                  <a:gd name="T113" fmla="*/ 1489 w 1489"/>
                  <a:gd name="T114" fmla="*/ 830 h 8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489" h="830">
                    <a:moveTo>
                      <a:pt x="1440" y="0"/>
                    </a:moveTo>
                    <a:lnTo>
                      <a:pt x="1452" y="7"/>
                    </a:lnTo>
                    <a:lnTo>
                      <a:pt x="1463" y="13"/>
                    </a:lnTo>
                    <a:lnTo>
                      <a:pt x="1477" y="19"/>
                    </a:lnTo>
                    <a:lnTo>
                      <a:pt x="1489" y="25"/>
                    </a:lnTo>
                    <a:lnTo>
                      <a:pt x="1396" y="75"/>
                    </a:lnTo>
                    <a:lnTo>
                      <a:pt x="1303" y="125"/>
                    </a:lnTo>
                    <a:lnTo>
                      <a:pt x="1210" y="181"/>
                    </a:lnTo>
                    <a:lnTo>
                      <a:pt x="1117" y="230"/>
                    </a:lnTo>
                    <a:lnTo>
                      <a:pt x="1024" y="280"/>
                    </a:lnTo>
                    <a:lnTo>
                      <a:pt x="930" y="330"/>
                    </a:lnTo>
                    <a:lnTo>
                      <a:pt x="843" y="378"/>
                    </a:lnTo>
                    <a:lnTo>
                      <a:pt x="744" y="428"/>
                    </a:lnTo>
                    <a:lnTo>
                      <a:pt x="657" y="478"/>
                    </a:lnTo>
                    <a:lnTo>
                      <a:pt x="559" y="527"/>
                    </a:lnTo>
                    <a:lnTo>
                      <a:pt x="472" y="583"/>
                    </a:lnTo>
                    <a:lnTo>
                      <a:pt x="373" y="633"/>
                    </a:lnTo>
                    <a:lnTo>
                      <a:pt x="286" y="681"/>
                    </a:lnTo>
                    <a:lnTo>
                      <a:pt x="186" y="731"/>
                    </a:lnTo>
                    <a:lnTo>
                      <a:pt x="99" y="781"/>
                    </a:lnTo>
                    <a:lnTo>
                      <a:pt x="0" y="830"/>
                    </a:lnTo>
                    <a:lnTo>
                      <a:pt x="93" y="781"/>
                    </a:lnTo>
                    <a:lnTo>
                      <a:pt x="180" y="726"/>
                    </a:lnTo>
                    <a:lnTo>
                      <a:pt x="273" y="675"/>
                    </a:lnTo>
                    <a:lnTo>
                      <a:pt x="360" y="627"/>
                    </a:lnTo>
                    <a:lnTo>
                      <a:pt x="453" y="571"/>
                    </a:lnTo>
                    <a:lnTo>
                      <a:pt x="540" y="521"/>
                    </a:lnTo>
                    <a:lnTo>
                      <a:pt x="627" y="465"/>
                    </a:lnTo>
                    <a:lnTo>
                      <a:pt x="719" y="415"/>
                    </a:lnTo>
                    <a:lnTo>
                      <a:pt x="806" y="361"/>
                    </a:lnTo>
                    <a:lnTo>
                      <a:pt x="899" y="311"/>
                    </a:lnTo>
                    <a:lnTo>
                      <a:pt x="986" y="260"/>
                    </a:lnTo>
                    <a:lnTo>
                      <a:pt x="1079" y="205"/>
                    </a:lnTo>
                    <a:lnTo>
                      <a:pt x="1166" y="156"/>
                    </a:lnTo>
                    <a:lnTo>
                      <a:pt x="1259" y="100"/>
                    </a:lnTo>
                    <a:lnTo>
                      <a:pt x="1346" y="50"/>
                    </a:lnTo>
                    <a:lnTo>
                      <a:pt x="1440" y="0"/>
                    </a:lnTo>
                    <a:close/>
                  </a:path>
                </a:pathLst>
              </a:custGeom>
              <a:solidFill>
                <a:srgbClr val="00FF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Freeform 341"/>
              <p:cNvSpPr>
                <a:spLocks/>
              </p:cNvSpPr>
              <p:nvPr/>
            </p:nvSpPr>
            <p:spPr bwMode="auto">
              <a:xfrm>
                <a:off x="1855" y="1710"/>
                <a:ext cx="504" cy="273"/>
              </a:xfrm>
              <a:custGeom>
                <a:avLst/>
                <a:gdLst>
                  <a:gd name="T0" fmla="*/ 485 w 1514"/>
                  <a:gd name="T1" fmla="*/ 0 h 817"/>
                  <a:gd name="T2" fmla="*/ 490 w 1514"/>
                  <a:gd name="T3" fmla="*/ 2 h 817"/>
                  <a:gd name="T4" fmla="*/ 496 w 1514"/>
                  <a:gd name="T5" fmla="*/ 4 h 817"/>
                  <a:gd name="T6" fmla="*/ 500 w 1514"/>
                  <a:gd name="T7" fmla="*/ 6 h 817"/>
                  <a:gd name="T8" fmla="*/ 504 w 1514"/>
                  <a:gd name="T9" fmla="*/ 8 h 817"/>
                  <a:gd name="T10" fmla="*/ 471 w 1514"/>
                  <a:gd name="T11" fmla="*/ 25 h 817"/>
                  <a:gd name="T12" fmla="*/ 440 w 1514"/>
                  <a:gd name="T13" fmla="*/ 41 h 817"/>
                  <a:gd name="T14" fmla="*/ 409 w 1514"/>
                  <a:gd name="T15" fmla="*/ 58 h 817"/>
                  <a:gd name="T16" fmla="*/ 378 w 1514"/>
                  <a:gd name="T17" fmla="*/ 74 h 817"/>
                  <a:gd name="T18" fmla="*/ 347 w 1514"/>
                  <a:gd name="T19" fmla="*/ 91 h 817"/>
                  <a:gd name="T20" fmla="*/ 314 w 1514"/>
                  <a:gd name="T21" fmla="*/ 108 h 817"/>
                  <a:gd name="T22" fmla="*/ 283 w 1514"/>
                  <a:gd name="T23" fmla="*/ 124 h 817"/>
                  <a:gd name="T24" fmla="*/ 252 w 1514"/>
                  <a:gd name="T25" fmla="*/ 141 h 817"/>
                  <a:gd name="T26" fmla="*/ 221 w 1514"/>
                  <a:gd name="T27" fmla="*/ 157 h 817"/>
                  <a:gd name="T28" fmla="*/ 190 w 1514"/>
                  <a:gd name="T29" fmla="*/ 174 h 817"/>
                  <a:gd name="T30" fmla="*/ 159 w 1514"/>
                  <a:gd name="T31" fmla="*/ 190 h 817"/>
                  <a:gd name="T32" fmla="*/ 126 w 1514"/>
                  <a:gd name="T33" fmla="*/ 207 h 817"/>
                  <a:gd name="T34" fmla="*/ 95 w 1514"/>
                  <a:gd name="T35" fmla="*/ 223 h 817"/>
                  <a:gd name="T36" fmla="*/ 64 w 1514"/>
                  <a:gd name="T37" fmla="*/ 240 h 817"/>
                  <a:gd name="T38" fmla="*/ 33 w 1514"/>
                  <a:gd name="T39" fmla="*/ 257 h 817"/>
                  <a:gd name="T40" fmla="*/ 0 w 1514"/>
                  <a:gd name="T41" fmla="*/ 273 h 817"/>
                  <a:gd name="T42" fmla="*/ 31 w 1514"/>
                  <a:gd name="T43" fmla="*/ 257 h 817"/>
                  <a:gd name="T44" fmla="*/ 62 w 1514"/>
                  <a:gd name="T45" fmla="*/ 238 h 817"/>
                  <a:gd name="T46" fmla="*/ 93 w 1514"/>
                  <a:gd name="T47" fmla="*/ 221 h 817"/>
                  <a:gd name="T48" fmla="*/ 122 w 1514"/>
                  <a:gd name="T49" fmla="*/ 205 h 817"/>
                  <a:gd name="T50" fmla="*/ 153 w 1514"/>
                  <a:gd name="T51" fmla="*/ 188 h 817"/>
                  <a:gd name="T52" fmla="*/ 181 w 1514"/>
                  <a:gd name="T53" fmla="*/ 170 h 817"/>
                  <a:gd name="T54" fmla="*/ 213 w 1514"/>
                  <a:gd name="T55" fmla="*/ 153 h 817"/>
                  <a:gd name="T56" fmla="*/ 244 w 1514"/>
                  <a:gd name="T57" fmla="*/ 137 h 817"/>
                  <a:gd name="T58" fmla="*/ 273 w 1514"/>
                  <a:gd name="T59" fmla="*/ 118 h 817"/>
                  <a:gd name="T60" fmla="*/ 304 w 1514"/>
                  <a:gd name="T61" fmla="*/ 101 h 817"/>
                  <a:gd name="T62" fmla="*/ 335 w 1514"/>
                  <a:gd name="T63" fmla="*/ 85 h 817"/>
                  <a:gd name="T64" fmla="*/ 366 w 1514"/>
                  <a:gd name="T65" fmla="*/ 69 h 817"/>
                  <a:gd name="T66" fmla="*/ 394 w 1514"/>
                  <a:gd name="T67" fmla="*/ 50 h 817"/>
                  <a:gd name="T68" fmla="*/ 425 w 1514"/>
                  <a:gd name="T69" fmla="*/ 33 h 817"/>
                  <a:gd name="T70" fmla="*/ 454 w 1514"/>
                  <a:gd name="T71" fmla="*/ 17 h 817"/>
                  <a:gd name="T72" fmla="*/ 485 w 1514"/>
                  <a:gd name="T73" fmla="*/ 0 h 8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14"/>
                  <a:gd name="T112" fmla="*/ 0 h 817"/>
                  <a:gd name="T113" fmla="*/ 1514 w 1514"/>
                  <a:gd name="T114" fmla="*/ 817 h 8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14" h="817">
                    <a:moveTo>
                      <a:pt x="1458" y="0"/>
                    </a:moveTo>
                    <a:lnTo>
                      <a:pt x="1471" y="6"/>
                    </a:lnTo>
                    <a:lnTo>
                      <a:pt x="1489" y="12"/>
                    </a:lnTo>
                    <a:lnTo>
                      <a:pt x="1502" y="19"/>
                    </a:lnTo>
                    <a:lnTo>
                      <a:pt x="1514" y="25"/>
                    </a:lnTo>
                    <a:lnTo>
                      <a:pt x="1415" y="74"/>
                    </a:lnTo>
                    <a:lnTo>
                      <a:pt x="1322" y="124"/>
                    </a:lnTo>
                    <a:lnTo>
                      <a:pt x="1228" y="174"/>
                    </a:lnTo>
                    <a:lnTo>
                      <a:pt x="1135" y="222"/>
                    </a:lnTo>
                    <a:lnTo>
                      <a:pt x="1042" y="272"/>
                    </a:lnTo>
                    <a:lnTo>
                      <a:pt x="943" y="323"/>
                    </a:lnTo>
                    <a:lnTo>
                      <a:pt x="851" y="371"/>
                    </a:lnTo>
                    <a:lnTo>
                      <a:pt x="758" y="421"/>
                    </a:lnTo>
                    <a:lnTo>
                      <a:pt x="663" y="471"/>
                    </a:lnTo>
                    <a:lnTo>
                      <a:pt x="571" y="520"/>
                    </a:lnTo>
                    <a:lnTo>
                      <a:pt x="478" y="570"/>
                    </a:lnTo>
                    <a:lnTo>
                      <a:pt x="379" y="620"/>
                    </a:lnTo>
                    <a:lnTo>
                      <a:pt x="286" y="668"/>
                    </a:lnTo>
                    <a:lnTo>
                      <a:pt x="193" y="718"/>
                    </a:lnTo>
                    <a:lnTo>
                      <a:pt x="99" y="768"/>
                    </a:lnTo>
                    <a:lnTo>
                      <a:pt x="0" y="817"/>
                    </a:lnTo>
                    <a:lnTo>
                      <a:pt x="93" y="768"/>
                    </a:lnTo>
                    <a:lnTo>
                      <a:pt x="186" y="713"/>
                    </a:lnTo>
                    <a:lnTo>
                      <a:pt x="279" y="662"/>
                    </a:lnTo>
                    <a:lnTo>
                      <a:pt x="366" y="614"/>
                    </a:lnTo>
                    <a:lnTo>
                      <a:pt x="460" y="564"/>
                    </a:lnTo>
                    <a:lnTo>
                      <a:pt x="545" y="508"/>
                    </a:lnTo>
                    <a:lnTo>
                      <a:pt x="640" y="458"/>
                    </a:lnTo>
                    <a:lnTo>
                      <a:pt x="733" y="409"/>
                    </a:lnTo>
                    <a:lnTo>
                      <a:pt x="820" y="353"/>
                    </a:lnTo>
                    <a:lnTo>
                      <a:pt x="912" y="303"/>
                    </a:lnTo>
                    <a:lnTo>
                      <a:pt x="1005" y="253"/>
                    </a:lnTo>
                    <a:lnTo>
                      <a:pt x="1098" y="205"/>
                    </a:lnTo>
                    <a:lnTo>
                      <a:pt x="1185" y="149"/>
                    </a:lnTo>
                    <a:lnTo>
                      <a:pt x="1278" y="99"/>
                    </a:lnTo>
                    <a:lnTo>
                      <a:pt x="1365" y="50"/>
                    </a:lnTo>
                    <a:lnTo>
                      <a:pt x="1458" y="0"/>
                    </a:lnTo>
                    <a:close/>
                  </a:path>
                </a:pathLst>
              </a:custGeom>
              <a:solidFill>
                <a:srgbClr val="2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Freeform 342"/>
              <p:cNvSpPr>
                <a:spLocks/>
              </p:cNvSpPr>
              <p:nvPr/>
            </p:nvSpPr>
            <p:spPr bwMode="auto">
              <a:xfrm>
                <a:off x="1855" y="1712"/>
                <a:ext cx="511" cy="271"/>
              </a:xfrm>
              <a:custGeom>
                <a:avLst/>
                <a:gdLst>
                  <a:gd name="T0" fmla="*/ 492 w 1533"/>
                  <a:gd name="T1" fmla="*/ 0 h 811"/>
                  <a:gd name="T2" fmla="*/ 496 w 1533"/>
                  <a:gd name="T3" fmla="*/ 2 h 811"/>
                  <a:gd name="T4" fmla="*/ 503 w 1533"/>
                  <a:gd name="T5" fmla="*/ 4 h 811"/>
                  <a:gd name="T6" fmla="*/ 506 w 1533"/>
                  <a:gd name="T7" fmla="*/ 8 h 811"/>
                  <a:gd name="T8" fmla="*/ 511 w 1533"/>
                  <a:gd name="T9" fmla="*/ 10 h 811"/>
                  <a:gd name="T10" fmla="*/ 480 w 1533"/>
                  <a:gd name="T11" fmla="*/ 27 h 811"/>
                  <a:gd name="T12" fmla="*/ 447 w 1533"/>
                  <a:gd name="T13" fmla="*/ 41 h 811"/>
                  <a:gd name="T14" fmla="*/ 416 w 1533"/>
                  <a:gd name="T15" fmla="*/ 60 h 811"/>
                  <a:gd name="T16" fmla="*/ 383 w 1533"/>
                  <a:gd name="T17" fmla="*/ 75 h 811"/>
                  <a:gd name="T18" fmla="*/ 352 w 1533"/>
                  <a:gd name="T19" fmla="*/ 91 h 811"/>
                  <a:gd name="T20" fmla="*/ 318 w 1533"/>
                  <a:gd name="T21" fmla="*/ 108 h 811"/>
                  <a:gd name="T22" fmla="*/ 287 w 1533"/>
                  <a:gd name="T23" fmla="*/ 124 h 811"/>
                  <a:gd name="T24" fmla="*/ 256 w 1533"/>
                  <a:gd name="T25" fmla="*/ 141 h 811"/>
                  <a:gd name="T26" fmla="*/ 224 w 1533"/>
                  <a:gd name="T27" fmla="*/ 157 h 811"/>
                  <a:gd name="T28" fmla="*/ 192 w 1533"/>
                  <a:gd name="T29" fmla="*/ 174 h 811"/>
                  <a:gd name="T30" fmla="*/ 161 w 1533"/>
                  <a:gd name="T31" fmla="*/ 190 h 811"/>
                  <a:gd name="T32" fmla="*/ 128 w 1533"/>
                  <a:gd name="T33" fmla="*/ 207 h 811"/>
                  <a:gd name="T34" fmla="*/ 97 w 1533"/>
                  <a:gd name="T35" fmla="*/ 221 h 811"/>
                  <a:gd name="T36" fmla="*/ 64 w 1533"/>
                  <a:gd name="T37" fmla="*/ 238 h 811"/>
                  <a:gd name="T38" fmla="*/ 33 w 1533"/>
                  <a:gd name="T39" fmla="*/ 255 h 811"/>
                  <a:gd name="T40" fmla="*/ 0 w 1533"/>
                  <a:gd name="T41" fmla="*/ 271 h 811"/>
                  <a:gd name="T42" fmla="*/ 31 w 1533"/>
                  <a:gd name="T43" fmla="*/ 255 h 811"/>
                  <a:gd name="T44" fmla="*/ 62 w 1533"/>
                  <a:gd name="T45" fmla="*/ 238 h 811"/>
                  <a:gd name="T46" fmla="*/ 93 w 1533"/>
                  <a:gd name="T47" fmla="*/ 221 h 811"/>
                  <a:gd name="T48" fmla="*/ 124 w 1533"/>
                  <a:gd name="T49" fmla="*/ 203 h 811"/>
                  <a:gd name="T50" fmla="*/ 155 w 1533"/>
                  <a:gd name="T51" fmla="*/ 186 h 811"/>
                  <a:gd name="T52" fmla="*/ 186 w 1533"/>
                  <a:gd name="T53" fmla="*/ 170 h 811"/>
                  <a:gd name="T54" fmla="*/ 217 w 1533"/>
                  <a:gd name="T55" fmla="*/ 153 h 811"/>
                  <a:gd name="T56" fmla="*/ 246 w 1533"/>
                  <a:gd name="T57" fmla="*/ 137 h 811"/>
                  <a:gd name="T58" fmla="*/ 277 w 1533"/>
                  <a:gd name="T59" fmla="*/ 120 h 811"/>
                  <a:gd name="T60" fmla="*/ 308 w 1533"/>
                  <a:gd name="T61" fmla="*/ 101 h 811"/>
                  <a:gd name="T62" fmla="*/ 339 w 1533"/>
                  <a:gd name="T63" fmla="*/ 85 h 811"/>
                  <a:gd name="T64" fmla="*/ 370 w 1533"/>
                  <a:gd name="T65" fmla="*/ 69 h 811"/>
                  <a:gd name="T66" fmla="*/ 399 w 1533"/>
                  <a:gd name="T67" fmla="*/ 52 h 811"/>
                  <a:gd name="T68" fmla="*/ 432 w 1533"/>
                  <a:gd name="T69" fmla="*/ 33 h 811"/>
                  <a:gd name="T70" fmla="*/ 461 w 1533"/>
                  <a:gd name="T71" fmla="*/ 17 h 811"/>
                  <a:gd name="T72" fmla="*/ 492 w 1533"/>
                  <a:gd name="T73" fmla="*/ 0 h 8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33"/>
                  <a:gd name="T112" fmla="*/ 0 h 811"/>
                  <a:gd name="T113" fmla="*/ 1533 w 1533"/>
                  <a:gd name="T114" fmla="*/ 811 h 8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33" h="811">
                    <a:moveTo>
                      <a:pt x="1477" y="0"/>
                    </a:moveTo>
                    <a:lnTo>
                      <a:pt x="1489" y="6"/>
                    </a:lnTo>
                    <a:lnTo>
                      <a:pt x="1508" y="13"/>
                    </a:lnTo>
                    <a:lnTo>
                      <a:pt x="1519" y="25"/>
                    </a:lnTo>
                    <a:lnTo>
                      <a:pt x="1533" y="31"/>
                    </a:lnTo>
                    <a:lnTo>
                      <a:pt x="1440" y="81"/>
                    </a:lnTo>
                    <a:lnTo>
                      <a:pt x="1340" y="124"/>
                    </a:lnTo>
                    <a:lnTo>
                      <a:pt x="1247" y="180"/>
                    </a:lnTo>
                    <a:lnTo>
                      <a:pt x="1148" y="224"/>
                    </a:lnTo>
                    <a:lnTo>
                      <a:pt x="1055" y="272"/>
                    </a:lnTo>
                    <a:lnTo>
                      <a:pt x="955" y="322"/>
                    </a:lnTo>
                    <a:lnTo>
                      <a:pt x="862" y="372"/>
                    </a:lnTo>
                    <a:lnTo>
                      <a:pt x="769" y="421"/>
                    </a:lnTo>
                    <a:lnTo>
                      <a:pt x="671" y="471"/>
                    </a:lnTo>
                    <a:lnTo>
                      <a:pt x="576" y="521"/>
                    </a:lnTo>
                    <a:lnTo>
                      <a:pt x="484" y="570"/>
                    </a:lnTo>
                    <a:lnTo>
                      <a:pt x="385" y="620"/>
                    </a:lnTo>
                    <a:lnTo>
                      <a:pt x="292" y="662"/>
                    </a:lnTo>
                    <a:lnTo>
                      <a:pt x="193" y="712"/>
                    </a:lnTo>
                    <a:lnTo>
                      <a:pt x="99" y="762"/>
                    </a:lnTo>
                    <a:lnTo>
                      <a:pt x="0" y="811"/>
                    </a:lnTo>
                    <a:lnTo>
                      <a:pt x="93" y="762"/>
                    </a:lnTo>
                    <a:lnTo>
                      <a:pt x="186" y="712"/>
                    </a:lnTo>
                    <a:lnTo>
                      <a:pt x="279" y="662"/>
                    </a:lnTo>
                    <a:lnTo>
                      <a:pt x="373" y="608"/>
                    </a:lnTo>
                    <a:lnTo>
                      <a:pt x="466" y="558"/>
                    </a:lnTo>
                    <a:lnTo>
                      <a:pt x="559" y="508"/>
                    </a:lnTo>
                    <a:lnTo>
                      <a:pt x="652" y="459"/>
                    </a:lnTo>
                    <a:lnTo>
                      <a:pt x="739" y="409"/>
                    </a:lnTo>
                    <a:lnTo>
                      <a:pt x="831" y="359"/>
                    </a:lnTo>
                    <a:lnTo>
                      <a:pt x="924" y="303"/>
                    </a:lnTo>
                    <a:lnTo>
                      <a:pt x="1017" y="255"/>
                    </a:lnTo>
                    <a:lnTo>
                      <a:pt x="1110" y="205"/>
                    </a:lnTo>
                    <a:lnTo>
                      <a:pt x="1197" y="155"/>
                    </a:lnTo>
                    <a:lnTo>
                      <a:pt x="1297" y="99"/>
                    </a:lnTo>
                    <a:lnTo>
                      <a:pt x="1384" y="50"/>
                    </a:lnTo>
                    <a:lnTo>
                      <a:pt x="1477" y="0"/>
                    </a:lnTo>
                    <a:close/>
                  </a:path>
                </a:pathLst>
              </a:custGeom>
              <a:solidFill>
                <a:srgbClr val="66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4" name="Freeform 343"/>
              <p:cNvSpPr>
                <a:spLocks/>
              </p:cNvSpPr>
              <p:nvPr/>
            </p:nvSpPr>
            <p:spPr bwMode="auto">
              <a:xfrm>
                <a:off x="1855" y="1717"/>
                <a:ext cx="516" cy="266"/>
              </a:xfrm>
              <a:custGeom>
                <a:avLst/>
                <a:gdLst>
                  <a:gd name="T0" fmla="*/ 497 w 1550"/>
                  <a:gd name="T1" fmla="*/ 0 h 798"/>
                  <a:gd name="T2" fmla="*/ 502 w 1550"/>
                  <a:gd name="T3" fmla="*/ 2 h 798"/>
                  <a:gd name="T4" fmla="*/ 508 w 1550"/>
                  <a:gd name="T5" fmla="*/ 4 h 798"/>
                  <a:gd name="T6" fmla="*/ 512 w 1550"/>
                  <a:gd name="T7" fmla="*/ 8 h 798"/>
                  <a:gd name="T8" fmla="*/ 516 w 1550"/>
                  <a:gd name="T9" fmla="*/ 10 h 798"/>
                  <a:gd name="T10" fmla="*/ 483 w 1550"/>
                  <a:gd name="T11" fmla="*/ 25 h 798"/>
                  <a:gd name="T12" fmla="*/ 452 w 1550"/>
                  <a:gd name="T13" fmla="*/ 41 h 798"/>
                  <a:gd name="T14" fmla="*/ 419 w 1550"/>
                  <a:gd name="T15" fmla="*/ 58 h 798"/>
                  <a:gd name="T16" fmla="*/ 386 w 1550"/>
                  <a:gd name="T17" fmla="*/ 74 h 798"/>
                  <a:gd name="T18" fmla="*/ 355 w 1550"/>
                  <a:gd name="T19" fmla="*/ 88 h 798"/>
                  <a:gd name="T20" fmla="*/ 322 w 1550"/>
                  <a:gd name="T21" fmla="*/ 105 h 798"/>
                  <a:gd name="T22" fmla="*/ 292 w 1550"/>
                  <a:gd name="T23" fmla="*/ 122 h 798"/>
                  <a:gd name="T24" fmla="*/ 258 w 1550"/>
                  <a:gd name="T25" fmla="*/ 138 h 798"/>
                  <a:gd name="T26" fmla="*/ 227 w 1550"/>
                  <a:gd name="T27" fmla="*/ 155 h 798"/>
                  <a:gd name="T28" fmla="*/ 194 w 1550"/>
                  <a:gd name="T29" fmla="*/ 169 h 798"/>
                  <a:gd name="T30" fmla="*/ 163 w 1550"/>
                  <a:gd name="T31" fmla="*/ 188 h 798"/>
                  <a:gd name="T32" fmla="*/ 130 w 1550"/>
                  <a:gd name="T33" fmla="*/ 202 h 798"/>
                  <a:gd name="T34" fmla="*/ 97 w 1550"/>
                  <a:gd name="T35" fmla="*/ 219 h 798"/>
                  <a:gd name="T36" fmla="*/ 64 w 1550"/>
                  <a:gd name="T37" fmla="*/ 235 h 798"/>
                  <a:gd name="T38" fmla="*/ 33 w 1550"/>
                  <a:gd name="T39" fmla="*/ 252 h 798"/>
                  <a:gd name="T40" fmla="*/ 0 w 1550"/>
                  <a:gd name="T41" fmla="*/ 266 h 798"/>
                  <a:gd name="T42" fmla="*/ 33 w 1550"/>
                  <a:gd name="T43" fmla="*/ 250 h 798"/>
                  <a:gd name="T44" fmla="*/ 62 w 1550"/>
                  <a:gd name="T45" fmla="*/ 233 h 798"/>
                  <a:gd name="T46" fmla="*/ 95 w 1550"/>
                  <a:gd name="T47" fmla="*/ 216 h 798"/>
                  <a:gd name="T48" fmla="*/ 126 w 1550"/>
                  <a:gd name="T49" fmla="*/ 200 h 798"/>
                  <a:gd name="T50" fmla="*/ 157 w 1550"/>
                  <a:gd name="T51" fmla="*/ 184 h 798"/>
                  <a:gd name="T52" fmla="*/ 188 w 1550"/>
                  <a:gd name="T53" fmla="*/ 167 h 798"/>
                  <a:gd name="T54" fmla="*/ 219 w 1550"/>
                  <a:gd name="T55" fmla="*/ 151 h 798"/>
                  <a:gd name="T56" fmla="*/ 250 w 1550"/>
                  <a:gd name="T57" fmla="*/ 134 h 798"/>
                  <a:gd name="T58" fmla="*/ 281 w 1550"/>
                  <a:gd name="T59" fmla="*/ 117 h 798"/>
                  <a:gd name="T60" fmla="*/ 312 w 1550"/>
                  <a:gd name="T61" fmla="*/ 99 h 798"/>
                  <a:gd name="T62" fmla="*/ 343 w 1550"/>
                  <a:gd name="T63" fmla="*/ 83 h 798"/>
                  <a:gd name="T64" fmla="*/ 374 w 1550"/>
                  <a:gd name="T65" fmla="*/ 66 h 798"/>
                  <a:gd name="T66" fmla="*/ 405 w 1550"/>
                  <a:gd name="T67" fmla="*/ 50 h 798"/>
                  <a:gd name="T68" fmla="*/ 436 w 1550"/>
                  <a:gd name="T69" fmla="*/ 33 h 798"/>
                  <a:gd name="T70" fmla="*/ 467 w 1550"/>
                  <a:gd name="T71" fmla="*/ 16 h 798"/>
                  <a:gd name="T72" fmla="*/ 497 w 1550"/>
                  <a:gd name="T73" fmla="*/ 0 h 79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50"/>
                  <a:gd name="T112" fmla="*/ 0 h 798"/>
                  <a:gd name="T113" fmla="*/ 1550 w 1550"/>
                  <a:gd name="T114" fmla="*/ 798 h 79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50" h="798">
                    <a:moveTo>
                      <a:pt x="1494" y="0"/>
                    </a:moveTo>
                    <a:lnTo>
                      <a:pt x="1508" y="6"/>
                    </a:lnTo>
                    <a:lnTo>
                      <a:pt x="1525" y="12"/>
                    </a:lnTo>
                    <a:lnTo>
                      <a:pt x="1539" y="24"/>
                    </a:lnTo>
                    <a:lnTo>
                      <a:pt x="1550" y="31"/>
                    </a:lnTo>
                    <a:lnTo>
                      <a:pt x="1452" y="74"/>
                    </a:lnTo>
                    <a:lnTo>
                      <a:pt x="1359" y="124"/>
                    </a:lnTo>
                    <a:lnTo>
                      <a:pt x="1259" y="173"/>
                    </a:lnTo>
                    <a:lnTo>
                      <a:pt x="1160" y="223"/>
                    </a:lnTo>
                    <a:lnTo>
                      <a:pt x="1067" y="265"/>
                    </a:lnTo>
                    <a:lnTo>
                      <a:pt x="968" y="315"/>
                    </a:lnTo>
                    <a:lnTo>
                      <a:pt x="876" y="365"/>
                    </a:lnTo>
                    <a:lnTo>
                      <a:pt x="775" y="415"/>
                    </a:lnTo>
                    <a:lnTo>
                      <a:pt x="683" y="464"/>
                    </a:lnTo>
                    <a:lnTo>
                      <a:pt x="584" y="508"/>
                    </a:lnTo>
                    <a:lnTo>
                      <a:pt x="491" y="564"/>
                    </a:lnTo>
                    <a:lnTo>
                      <a:pt x="391" y="607"/>
                    </a:lnTo>
                    <a:lnTo>
                      <a:pt x="292" y="657"/>
                    </a:lnTo>
                    <a:lnTo>
                      <a:pt x="193" y="705"/>
                    </a:lnTo>
                    <a:lnTo>
                      <a:pt x="99" y="755"/>
                    </a:lnTo>
                    <a:lnTo>
                      <a:pt x="0" y="798"/>
                    </a:lnTo>
                    <a:lnTo>
                      <a:pt x="99" y="749"/>
                    </a:lnTo>
                    <a:lnTo>
                      <a:pt x="186" y="699"/>
                    </a:lnTo>
                    <a:lnTo>
                      <a:pt x="286" y="649"/>
                    </a:lnTo>
                    <a:lnTo>
                      <a:pt x="379" y="601"/>
                    </a:lnTo>
                    <a:lnTo>
                      <a:pt x="472" y="551"/>
                    </a:lnTo>
                    <a:lnTo>
                      <a:pt x="565" y="501"/>
                    </a:lnTo>
                    <a:lnTo>
                      <a:pt x="657" y="452"/>
                    </a:lnTo>
                    <a:lnTo>
                      <a:pt x="750" y="402"/>
                    </a:lnTo>
                    <a:lnTo>
                      <a:pt x="843" y="352"/>
                    </a:lnTo>
                    <a:lnTo>
                      <a:pt x="937" y="298"/>
                    </a:lnTo>
                    <a:lnTo>
                      <a:pt x="1030" y="248"/>
                    </a:lnTo>
                    <a:lnTo>
                      <a:pt x="1123" y="198"/>
                    </a:lnTo>
                    <a:lnTo>
                      <a:pt x="1216" y="149"/>
                    </a:lnTo>
                    <a:lnTo>
                      <a:pt x="1309" y="99"/>
                    </a:lnTo>
                    <a:lnTo>
                      <a:pt x="1402" y="49"/>
                    </a:lnTo>
                    <a:lnTo>
                      <a:pt x="1494" y="0"/>
                    </a:lnTo>
                    <a:close/>
                  </a:path>
                </a:pathLst>
              </a:custGeom>
              <a:solidFill>
                <a:srgbClr val="A3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5" name="Freeform 344"/>
              <p:cNvSpPr>
                <a:spLocks/>
              </p:cNvSpPr>
              <p:nvPr/>
            </p:nvSpPr>
            <p:spPr bwMode="auto">
              <a:xfrm>
                <a:off x="1855" y="1721"/>
                <a:ext cx="523" cy="262"/>
              </a:xfrm>
              <a:custGeom>
                <a:avLst/>
                <a:gdLst>
                  <a:gd name="T0" fmla="*/ 506 w 1570"/>
                  <a:gd name="T1" fmla="*/ 0 h 786"/>
                  <a:gd name="T2" fmla="*/ 511 w 1570"/>
                  <a:gd name="T3" fmla="*/ 2 h 786"/>
                  <a:gd name="T4" fmla="*/ 515 w 1570"/>
                  <a:gd name="T5" fmla="*/ 4 h 786"/>
                  <a:gd name="T6" fmla="*/ 518 w 1570"/>
                  <a:gd name="T7" fmla="*/ 6 h 786"/>
                  <a:gd name="T8" fmla="*/ 523 w 1570"/>
                  <a:gd name="T9" fmla="*/ 8 h 786"/>
                  <a:gd name="T10" fmla="*/ 492 w 1570"/>
                  <a:gd name="T11" fmla="*/ 25 h 786"/>
                  <a:gd name="T12" fmla="*/ 459 w 1570"/>
                  <a:gd name="T13" fmla="*/ 39 h 786"/>
                  <a:gd name="T14" fmla="*/ 426 w 1570"/>
                  <a:gd name="T15" fmla="*/ 58 h 786"/>
                  <a:gd name="T16" fmla="*/ 393 w 1570"/>
                  <a:gd name="T17" fmla="*/ 72 h 786"/>
                  <a:gd name="T18" fmla="*/ 359 w 1570"/>
                  <a:gd name="T19" fmla="*/ 89 h 786"/>
                  <a:gd name="T20" fmla="*/ 326 w 1570"/>
                  <a:gd name="T21" fmla="*/ 103 h 786"/>
                  <a:gd name="T22" fmla="*/ 295 w 1570"/>
                  <a:gd name="T23" fmla="*/ 120 h 786"/>
                  <a:gd name="T24" fmla="*/ 263 w 1570"/>
                  <a:gd name="T25" fmla="*/ 136 h 786"/>
                  <a:gd name="T26" fmla="*/ 229 w 1570"/>
                  <a:gd name="T27" fmla="*/ 153 h 786"/>
                  <a:gd name="T28" fmla="*/ 197 w 1570"/>
                  <a:gd name="T29" fmla="*/ 167 h 786"/>
                  <a:gd name="T30" fmla="*/ 166 w 1570"/>
                  <a:gd name="T31" fmla="*/ 184 h 786"/>
                  <a:gd name="T32" fmla="*/ 132 w 1570"/>
                  <a:gd name="T33" fmla="*/ 200 h 786"/>
                  <a:gd name="T34" fmla="*/ 99 w 1570"/>
                  <a:gd name="T35" fmla="*/ 215 h 786"/>
                  <a:gd name="T36" fmla="*/ 66 w 1570"/>
                  <a:gd name="T37" fmla="*/ 231 h 786"/>
                  <a:gd name="T38" fmla="*/ 33 w 1570"/>
                  <a:gd name="T39" fmla="*/ 248 h 786"/>
                  <a:gd name="T40" fmla="*/ 0 w 1570"/>
                  <a:gd name="T41" fmla="*/ 262 h 786"/>
                  <a:gd name="T42" fmla="*/ 33 w 1570"/>
                  <a:gd name="T43" fmla="*/ 246 h 786"/>
                  <a:gd name="T44" fmla="*/ 64 w 1570"/>
                  <a:gd name="T45" fmla="*/ 229 h 786"/>
                  <a:gd name="T46" fmla="*/ 95 w 1570"/>
                  <a:gd name="T47" fmla="*/ 212 h 786"/>
                  <a:gd name="T48" fmla="*/ 126 w 1570"/>
                  <a:gd name="T49" fmla="*/ 198 h 786"/>
                  <a:gd name="T50" fmla="*/ 159 w 1570"/>
                  <a:gd name="T51" fmla="*/ 182 h 786"/>
                  <a:gd name="T52" fmla="*/ 190 w 1570"/>
                  <a:gd name="T53" fmla="*/ 163 h 786"/>
                  <a:gd name="T54" fmla="*/ 221 w 1570"/>
                  <a:gd name="T55" fmla="*/ 149 h 786"/>
                  <a:gd name="T56" fmla="*/ 255 w 1570"/>
                  <a:gd name="T57" fmla="*/ 132 h 786"/>
                  <a:gd name="T58" fmla="*/ 285 w 1570"/>
                  <a:gd name="T59" fmla="*/ 116 h 786"/>
                  <a:gd name="T60" fmla="*/ 316 w 1570"/>
                  <a:gd name="T61" fmla="*/ 97 h 786"/>
                  <a:gd name="T62" fmla="*/ 349 w 1570"/>
                  <a:gd name="T63" fmla="*/ 82 h 786"/>
                  <a:gd name="T64" fmla="*/ 380 w 1570"/>
                  <a:gd name="T65" fmla="*/ 66 h 786"/>
                  <a:gd name="T66" fmla="*/ 411 w 1570"/>
                  <a:gd name="T67" fmla="*/ 50 h 786"/>
                  <a:gd name="T68" fmla="*/ 442 w 1570"/>
                  <a:gd name="T69" fmla="*/ 31 h 786"/>
                  <a:gd name="T70" fmla="*/ 473 w 1570"/>
                  <a:gd name="T71" fmla="*/ 17 h 786"/>
                  <a:gd name="T72" fmla="*/ 506 w 1570"/>
                  <a:gd name="T73" fmla="*/ 0 h 78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70"/>
                  <a:gd name="T112" fmla="*/ 0 h 786"/>
                  <a:gd name="T113" fmla="*/ 1570 w 1570"/>
                  <a:gd name="T114" fmla="*/ 786 h 78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70" h="786">
                    <a:moveTo>
                      <a:pt x="1519" y="0"/>
                    </a:moveTo>
                    <a:lnTo>
                      <a:pt x="1533" y="6"/>
                    </a:lnTo>
                    <a:lnTo>
                      <a:pt x="1545" y="12"/>
                    </a:lnTo>
                    <a:lnTo>
                      <a:pt x="1556" y="19"/>
                    </a:lnTo>
                    <a:lnTo>
                      <a:pt x="1570" y="25"/>
                    </a:lnTo>
                    <a:lnTo>
                      <a:pt x="1477" y="74"/>
                    </a:lnTo>
                    <a:lnTo>
                      <a:pt x="1377" y="118"/>
                    </a:lnTo>
                    <a:lnTo>
                      <a:pt x="1278" y="174"/>
                    </a:lnTo>
                    <a:lnTo>
                      <a:pt x="1179" y="216"/>
                    </a:lnTo>
                    <a:lnTo>
                      <a:pt x="1079" y="267"/>
                    </a:lnTo>
                    <a:lnTo>
                      <a:pt x="980" y="309"/>
                    </a:lnTo>
                    <a:lnTo>
                      <a:pt x="887" y="359"/>
                    </a:lnTo>
                    <a:lnTo>
                      <a:pt x="789" y="409"/>
                    </a:lnTo>
                    <a:lnTo>
                      <a:pt x="688" y="458"/>
                    </a:lnTo>
                    <a:lnTo>
                      <a:pt x="590" y="502"/>
                    </a:lnTo>
                    <a:lnTo>
                      <a:pt x="497" y="552"/>
                    </a:lnTo>
                    <a:lnTo>
                      <a:pt x="397" y="601"/>
                    </a:lnTo>
                    <a:lnTo>
                      <a:pt x="298" y="645"/>
                    </a:lnTo>
                    <a:lnTo>
                      <a:pt x="199" y="693"/>
                    </a:lnTo>
                    <a:lnTo>
                      <a:pt x="99" y="743"/>
                    </a:lnTo>
                    <a:lnTo>
                      <a:pt x="0" y="786"/>
                    </a:lnTo>
                    <a:lnTo>
                      <a:pt x="99" y="737"/>
                    </a:lnTo>
                    <a:lnTo>
                      <a:pt x="193" y="687"/>
                    </a:lnTo>
                    <a:lnTo>
                      <a:pt x="286" y="637"/>
                    </a:lnTo>
                    <a:lnTo>
                      <a:pt x="379" y="595"/>
                    </a:lnTo>
                    <a:lnTo>
                      <a:pt x="478" y="545"/>
                    </a:lnTo>
                    <a:lnTo>
                      <a:pt x="571" y="489"/>
                    </a:lnTo>
                    <a:lnTo>
                      <a:pt x="663" y="446"/>
                    </a:lnTo>
                    <a:lnTo>
                      <a:pt x="764" y="396"/>
                    </a:lnTo>
                    <a:lnTo>
                      <a:pt x="856" y="347"/>
                    </a:lnTo>
                    <a:lnTo>
                      <a:pt x="949" y="292"/>
                    </a:lnTo>
                    <a:lnTo>
                      <a:pt x="1048" y="247"/>
                    </a:lnTo>
                    <a:lnTo>
                      <a:pt x="1141" y="199"/>
                    </a:lnTo>
                    <a:lnTo>
                      <a:pt x="1235" y="149"/>
                    </a:lnTo>
                    <a:lnTo>
                      <a:pt x="1328" y="93"/>
                    </a:lnTo>
                    <a:lnTo>
                      <a:pt x="1421" y="50"/>
                    </a:lnTo>
                    <a:lnTo>
                      <a:pt x="1519" y="0"/>
                    </a:lnTo>
                    <a:close/>
                  </a:path>
                </a:pathLst>
              </a:custGeom>
              <a:solidFill>
                <a:srgbClr val="DE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6" name="Freeform 345"/>
              <p:cNvSpPr>
                <a:spLocks/>
              </p:cNvSpPr>
              <p:nvPr/>
            </p:nvSpPr>
            <p:spPr bwMode="auto">
              <a:xfrm>
                <a:off x="1855" y="1725"/>
                <a:ext cx="529" cy="258"/>
              </a:xfrm>
              <a:custGeom>
                <a:avLst/>
                <a:gdLst>
                  <a:gd name="T0" fmla="*/ 512 w 1589"/>
                  <a:gd name="T1" fmla="*/ 0 h 774"/>
                  <a:gd name="T2" fmla="*/ 516 w 1589"/>
                  <a:gd name="T3" fmla="*/ 2 h 774"/>
                  <a:gd name="T4" fmla="*/ 521 w 1589"/>
                  <a:gd name="T5" fmla="*/ 4 h 774"/>
                  <a:gd name="T6" fmla="*/ 524 w 1589"/>
                  <a:gd name="T7" fmla="*/ 6 h 774"/>
                  <a:gd name="T8" fmla="*/ 529 w 1589"/>
                  <a:gd name="T9" fmla="*/ 8 h 774"/>
                  <a:gd name="T10" fmla="*/ 497 w 1589"/>
                  <a:gd name="T11" fmla="*/ 25 h 774"/>
                  <a:gd name="T12" fmla="*/ 463 w 1589"/>
                  <a:gd name="T13" fmla="*/ 42 h 774"/>
                  <a:gd name="T14" fmla="*/ 432 w 1589"/>
                  <a:gd name="T15" fmla="*/ 56 h 774"/>
                  <a:gd name="T16" fmla="*/ 397 w 1589"/>
                  <a:gd name="T17" fmla="*/ 70 h 774"/>
                  <a:gd name="T18" fmla="*/ 366 w 1589"/>
                  <a:gd name="T19" fmla="*/ 87 h 774"/>
                  <a:gd name="T20" fmla="*/ 330 w 1589"/>
                  <a:gd name="T21" fmla="*/ 102 h 774"/>
                  <a:gd name="T22" fmla="*/ 299 w 1589"/>
                  <a:gd name="T23" fmla="*/ 118 h 774"/>
                  <a:gd name="T24" fmla="*/ 265 w 1589"/>
                  <a:gd name="T25" fmla="*/ 134 h 774"/>
                  <a:gd name="T26" fmla="*/ 234 w 1589"/>
                  <a:gd name="T27" fmla="*/ 149 h 774"/>
                  <a:gd name="T28" fmla="*/ 198 w 1589"/>
                  <a:gd name="T29" fmla="*/ 165 h 774"/>
                  <a:gd name="T30" fmla="*/ 167 w 1589"/>
                  <a:gd name="T31" fmla="*/ 182 h 774"/>
                  <a:gd name="T32" fmla="*/ 132 w 1589"/>
                  <a:gd name="T33" fmla="*/ 196 h 774"/>
                  <a:gd name="T34" fmla="*/ 101 w 1589"/>
                  <a:gd name="T35" fmla="*/ 211 h 774"/>
                  <a:gd name="T36" fmla="*/ 66 w 1589"/>
                  <a:gd name="T37" fmla="*/ 227 h 774"/>
                  <a:gd name="T38" fmla="*/ 35 w 1589"/>
                  <a:gd name="T39" fmla="*/ 244 h 774"/>
                  <a:gd name="T40" fmla="*/ 0 w 1589"/>
                  <a:gd name="T41" fmla="*/ 258 h 774"/>
                  <a:gd name="T42" fmla="*/ 33 w 1589"/>
                  <a:gd name="T43" fmla="*/ 244 h 774"/>
                  <a:gd name="T44" fmla="*/ 64 w 1589"/>
                  <a:gd name="T45" fmla="*/ 225 h 774"/>
                  <a:gd name="T46" fmla="*/ 97 w 1589"/>
                  <a:gd name="T47" fmla="*/ 211 h 774"/>
                  <a:gd name="T48" fmla="*/ 128 w 1589"/>
                  <a:gd name="T49" fmla="*/ 194 h 774"/>
                  <a:gd name="T50" fmla="*/ 161 w 1589"/>
                  <a:gd name="T51" fmla="*/ 178 h 774"/>
                  <a:gd name="T52" fmla="*/ 192 w 1589"/>
                  <a:gd name="T53" fmla="*/ 161 h 774"/>
                  <a:gd name="T54" fmla="*/ 225 w 1589"/>
                  <a:gd name="T55" fmla="*/ 145 h 774"/>
                  <a:gd name="T56" fmla="*/ 256 w 1589"/>
                  <a:gd name="T57" fmla="*/ 128 h 774"/>
                  <a:gd name="T58" fmla="*/ 289 w 1589"/>
                  <a:gd name="T59" fmla="*/ 114 h 774"/>
                  <a:gd name="T60" fmla="*/ 320 w 1589"/>
                  <a:gd name="T61" fmla="*/ 97 h 774"/>
                  <a:gd name="T62" fmla="*/ 353 w 1589"/>
                  <a:gd name="T63" fmla="*/ 80 h 774"/>
                  <a:gd name="T64" fmla="*/ 384 w 1589"/>
                  <a:gd name="T65" fmla="*/ 64 h 774"/>
                  <a:gd name="T66" fmla="*/ 417 w 1589"/>
                  <a:gd name="T67" fmla="*/ 48 h 774"/>
                  <a:gd name="T68" fmla="*/ 448 w 1589"/>
                  <a:gd name="T69" fmla="*/ 31 h 774"/>
                  <a:gd name="T70" fmla="*/ 481 w 1589"/>
                  <a:gd name="T71" fmla="*/ 15 h 774"/>
                  <a:gd name="T72" fmla="*/ 512 w 1589"/>
                  <a:gd name="T73" fmla="*/ 0 h 7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89"/>
                  <a:gd name="T112" fmla="*/ 0 h 774"/>
                  <a:gd name="T113" fmla="*/ 1589 w 1589"/>
                  <a:gd name="T114" fmla="*/ 774 h 77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89" h="774">
                    <a:moveTo>
                      <a:pt x="1539" y="0"/>
                    </a:moveTo>
                    <a:lnTo>
                      <a:pt x="1550" y="7"/>
                    </a:lnTo>
                    <a:lnTo>
                      <a:pt x="1564" y="13"/>
                    </a:lnTo>
                    <a:lnTo>
                      <a:pt x="1575" y="19"/>
                    </a:lnTo>
                    <a:lnTo>
                      <a:pt x="1589" y="25"/>
                    </a:lnTo>
                    <a:lnTo>
                      <a:pt x="1494" y="75"/>
                    </a:lnTo>
                    <a:lnTo>
                      <a:pt x="1390" y="125"/>
                    </a:lnTo>
                    <a:lnTo>
                      <a:pt x="1297" y="168"/>
                    </a:lnTo>
                    <a:lnTo>
                      <a:pt x="1191" y="210"/>
                    </a:lnTo>
                    <a:lnTo>
                      <a:pt x="1098" y="260"/>
                    </a:lnTo>
                    <a:lnTo>
                      <a:pt x="992" y="305"/>
                    </a:lnTo>
                    <a:lnTo>
                      <a:pt x="899" y="353"/>
                    </a:lnTo>
                    <a:lnTo>
                      <a:pt x="795" y="403"/>
                    </a:lnTo>
                    <a:lnTo>
                      <a:pt x="702" y="446"/>
                    </a:lnTo>
                    <a:lnTo>
                      <a:pt x="596" y="496"/>
                    </a:lnTo>
                    <a:lnTo>
                      <a:pt x="503" y="546"/>
                    </a:lnTo>
                    <a:lnTo>
                      <a:pt x="397" y="589"/>
                    </a:lnTo>
                    <a:lnTo>
                      <a:pt x="304" y="633"/>
                    </a:lnTo>
                    <a:lnTo>
                      <a:pt x="199" y="681"/>
                    </a:lnTo>
                    <a:lnTo>
                      <a:pt x="106" y="731"/>
                    </a:lnTo>
                    <a:lnTo>
                      <a:pt x="0" y="774"/>
                    </a:lnTo>
                    <a:lnTo>
                      <a:pt x="99" y="731"/>
                    </a:lnTo>
                    <a:lnTo>
                      <a:pt x="193" y="675"/>
                    </a:lnTo>
                    <a:lnTo>
                      <a:pt x="292" y="633"/>
                    </a:lnTo>
                    <a:lnTo>
                      <a:pt x="385" y="583"/>
                    </a:lnTo>
                    <a:lnTo>
                      <a:pt x="484" y="533"/>
                    </a:lnTo>
                    <a:lnTo>
                      <a:pt x="576" y="484"/>
                    </a:lnTo>
                    <a:lnTo>
                      <a:pt x="677" y="434"/>
                    </a:lnTo>
                    <a:lnTo>
                      <a:pt x="769" y="384"/>
                    </a:lnTo>
                    <a:lnTo>
                      <a:pt x="868" y="341"/>
                    </a:lnTo>
                    <a:lnTo>
                      <a:pt x="961" y="291"/>
                    </a:lnTo>
                    <a:lnTo>
                      <a:pt x="1061" y="241"/>
                    </a:lnTo>
                    <a:lnTo>
                      <a:pt x="1154" y="193"/>
                    </a:lnTo>
                    <a:lnTo>
                      <a:pt x="1253" y="143"/>
                    </a:lnTo>
                    <a:lnTo>
                      <a:pt x="1346" y="93"/>
                    </a:lnTo>
                    <a:lnTo>
                      <a:pt x="1446" y="44"/>
                    </a:lnTo>
                    <a:lnTo>
                      <a:pt x="1539" y="0"/>
                    </a:lnTo>
                    <a:close/>
                  </a:path>
                </a:pathLst>
              </a:custGeom>
              <a:solidFill>
                <a:srgbClr val="FFE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7" name="Freeform 346"/>
              <p:cNvSpPr>
                <a:spLocks/>
              </p:cNvSpPr>
              <p:nvPr/>
            </p:nvSpPr>
            <p:spPr bwMode="auto">
              <a:xfrm>
                <a:off x="1855" y="1729"/>
                <a:ext cx="535" cy="254"/>
              </a:xfrm>
              <a:custGeom>
                <a:avLst/>
                <a:gdLst>
                  <a:gd name="T0" fmla="*/ 518 w 1606"/>
                  <a:gd name="T1" fmla="*/ 0 h 761"/>
                  <a:gd name="T2" fmla="*/ 523 w 1606"/>
                  <a:gd name="T3" fmla="*/ 2 h 761"/>
                  <a:gd name="T4" fmla="*/ 527 w 1606"/>
                  <a:gd name="T5" fmla="*/ 4 h 761"/>
                  <a:gd name="T6" fmla="*/ 531 w 1606"/>
                  <a:gd name="T7" fmla="*/ 6 h 761"/>
                  <a:gd name="T8" fmla="*/ 535 w 1606"/>
                  <a:gd name="T9" fmla="*/ 8 h 761"/>
                  <a:gd name="T10" fmla="*/ 502 w 1606"/>
                  <a:gd name="T11" fmla="*/ 23 h 761"/>
                  <a:gd name="T12" fmla="*/ 469 w 1606"/>
                  <a:gd name="T13" fmla="*/ 39 h 761"/>
                  <a:gd name="T14" fmla="*/ 436 w 1606"/>
                  <a:gd name="T15" fmla="*/ 55 h 761"/>
                  <a:gd name="T16" fmla="*/ 403 w 1606"/>
                  <a:gd name="T17" fmla="*/ 70 h 761"/>
                  <a:gd name="T18" fmla="*/ 370 w 1606"/>
                  <a:gd name="T19" fmla="*/ 84 h 761"/>
                  <a:gd name="T20" fmla="*/ 335 w 1606"/>
                  <a:gd name="T21" fmla="*/ 99 h 761"/>
                  <a:gd name="T22" fmla="*/ 302 w 1606"/>
                  <a:gd name="T23" fmla="*/ 115 h 761"/>
                  <a:gd name="T24" fmla="*/ 268 w 1606"/>
                  <a:gd name="T25" fmla="*/ 132 h 761"/>
                  <a:gd name="T26" fmla="*/ 236 w 1606"/>
                  <a:gd name="T27" fmla="*/ 147 h 761"/>
                  <a:gd name="T28" fmla="*/ 200 w 1606"/>
                  <a:gd name="T29" fmla="*/ 161 h 761"/>
                  <a:gd name="T30" fmla="*/ 168 w 1606"/>
                  <a:gd name="T31" fmla="*/ 178 h 761"/>
                  <a:gd name="T32" fmla="*/ 135 w 1606"/>
                  <a:gd name="T33" fmla="*/ 192 h 761"/>
                  <a:gd name="T34" fmla="*/ 101 w 1606"/>
                  <a:gd name="T35" fmla="*/ 209 h 761"/>
                  <a:gd name="T36" fmla="*/ 68 w 1606"/>
                  <a:gd name="T37" fmla="*/ 223 h 761"/>
                  <a:gd name="T38" fmla="*/ 35 w 1606"/>
                  <a:gd name="T39" fmla="*/ 240 h 761"/>
                  <a:gd name="T40" fmla="*/ 0 w 1606"/>
                  <a:gd name="T41" fmla="*/ 254 h 761"/>
                  <a:gd name="T42" fmla="*/ 33 w 1606"/>
                  <a:gd name="T43" fmla="*/ 240 h 761"/>
                  <a:gd name="T44" fmla="*/ 66 w 1606"/>
                  <a:gd name="T45" fmla="*/ 223 h 761"/>
                  <a:gd name="T46" fmla="*/ 97 w 1606"/>
                  <a:gd name="T47" fmla="*/ 207 h 761"/>
                  <a:gd name="T48" fmla="*/ 130 w 1606"/>
                  <a:gd name="T49" fmla="*/ 190 h 761"/>
                  <a:gd name="T50" fmla="*/ 164 w 1606"/>
                  <a:gd name="T51" fmla="*/ 176 h 761"/>
                  <a:gd name="T52" fmla="*/ 195 w 1606"/>
                  <a:gd name="T53" fmla="*/ 159 h 761"/>
                  <a:gd name="T54" fmla="*/ 228 w 1606"/>
                  <a:gd name="T55" fmla="*/ 143 h 761"/>
                  <a:gd name="T56" fmla="*/ 260 w 1606"/>
                  <a:gd name="T57" fmla="*/ 126 h 761"/>
                  <a:gd name="T58" fmla="*/ 292 w 1606"/>
                  <a:gd name="T59" fmla="*/ 111 h 761"/>
                  <a:gd name="T60" fmla="*/ 324 w 1606"/>
                  <a:gd name="T61" fmla="*/ 95 h 761"/>
                  <a:gd name="T62" fmla="*/ 357 w 1606"/>
                  <a:gd name="T63" fmla="*/ 79 h 761"/>
                  <a:gd name="T64" fmla="*/ 388 w 1606"/>
                  <a:gd name="T65" fmla="*/ 62 h 761"/>
                  <a:gd name="T66" fmla="*/ 422 w 1606"/>
                  <a:gd name="T67" fmla="*/ 48 h 761"/>
                  <a:gd name="T68" fmla="*/ 453 w 1606"/>
                  <a:gd name="T69" fmla="*/ 31 h 761"/>
                  <a:gd name="T70" fmla="*/ 486 w 1606"/>
                  <a:gd name="T71" fmla="*/ 14 h 761"/>
                  <a:gd name="T72" fmla="*/ 518 w 1606"/>
                  <a:gd name="T73" fmla="*/ 0 h 76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06"/>
                  <a:gd name="T112" fmla="*/ 0 h 761"/>
                  <a:gd name="T113" fmla="*/ 1606 w 1606"/>
                  <a:gd name="T114" fmla="*/ 761 h 76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06" h="761">
                    <a:moveTo>
                      <a:pt x="1556" y="0"/>
                    </a:moveTo>
                    <a:lnTo>
                      <a:pt x="1570" y="6"/>
                    </a:lnTo>
                    <a:lnTo>
                      <a:pt x="1581" y="12"/>
                    </a:lnTo>
                    <a:lnTo>
                      <a:pt x="1595" y="18"/>
                    </a:lnTo>
                    <a:lnTo>
                      <a:pt x="1606" y="25"/>
                    </a:lnTo>
                    <a:lnTo>
                      <a:pt x="1508" y="68"/>
                    </a:lnTo>
                    <a:lnTo>
                      <a:pt x="1407" y="118"/>
                    </a:lnTo>
                    <a:lnTo>
                      <a:pt x="1309" y="166"/>
                    </a:lnTo>
                    <a:lnTo>
                      <a:pt x="1210" y="211"/>
                    </a:lnTo>
                    <a:lnTo>
                      <a:pt x="1110" y="253"/>
                    </a:lnTo>
                    <a:lnTo>
                      <a:pt x="1005" y="297"/>
                    </a:lnTo>
                    <a:lnTo>
                      <a:pt x="906" y="346"/>
                    </a:lnTo>
                    <a:lnTo>
                      <a:pt x="806" y="396"/>
                    </a:lnTo>
                    <a:lnTo>
                      <a:pt x="708" y="440"/>
                    </a:lnTo>
                    <a:lnTo>
                      <a:pt x="601" y="483"/>
                    </a:lnTo>
                    <a:lnTo>
                      <a:pt x="503" y="533"/>
                    </a:lnTo>
                    <a:lnTo>
                      <a:pt x="404" y="576"/>
                    </a:lnTo>
                    <a:lnTo>
                      <a:pt x="304" y="626"/>
                    </a:lnTo>
                    <a:lnTo>
                      <a:pt x="205" y="668"/>
                    </a:lnTo>
                    <a:lnTo>
                      <a:pt x="106" y="718"/>
                    </a:lnTo>
                    <a:lnTo>
                      <a:pt x="0" y="761"/>
                    </a:lnTo>
                    <a:lnTo>
                      <a:pt x="99" y="718"/>
                    </a:lnTo>
                    <a:lnTo>
                      <a:pt x="199" y="668"/>
                    </a:lnTo>
                    <a:lnTo>
                      <a:pt x="292" y="620"/>
                    </a:lnTo>
                    <a:lnTo>
                      <a:pt x="391" y="570"/>
                    </a:lnTo>
                    <a:lnTo>
                      <a:pt x="491" y="527"/>
                    </a:lnTo>
                    <a:lnTo>
                      <a:pt x="584" y="477"/>
                    </a:lnTo>
                    <a:lnTo>
                      <a:pt x="683" y="427"/>
                    </a:lnTo>
                    <a:lnTo>
                      <a:pt x="781" y="378"/>
                    </a:lnTo>
                    <a:lnTo>
                      <a:pt x="876" y="334"/>
                    </a:lnTo>
                    <a:lnTo>
                      <a:pt x="974" y="284"/>
                    </a:lnTo>
                    <a:lnTo>
                      <a:pt x="1073" y="236"/>
                    </a:lnTo>
                    <a:lnTo>
                      <a:pt x="1166" y="186"/>
                    </a:lnTo>
                    <a:lnTo>
                      <a:pt x="1266" y="143"/>
                    </a:lnTo>
                    <a:lnTo>
                      <a:pt x="1359" y="93"/>
                    </a:lnTo>
                    <a:lnTo>
                      <a:pt x="1458" y="43"/>
                    </a:lnTo>
                    <a:lnTo>
                      <a:pt x="1556" y="0"/>
                    </a:lnTo>
                    <a:close/>
                  </a:path>
                </a:pathLst>
              </a:custGeom>
              <a:solidFill>
                <a:srgbClr val="FFA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8" name="Freeform 347"/>
              <p:cNvSpPr>
                <a:spLocks/>
              </p:cNvSpPr>
              <p:nvPr/>
            </p:nvSpPr>
            <p:spPr bwMode="auto">
              <a:xfrm>
                <a:off x="1855" y="1731"/>
                <a:ext cx="543" cy="252"/>
              </a:xfrm>
              <a:custGeom>
                <a:avLst/>
                <a:gdLst>
                  <a:gd name="T0" fmla="*/ 524 w 1631"/>
                  <a:gd name="T1" fmla="*/ 0 h 755"/>
                  <a:gd name="T2" fmla="*/ 529 w 1631"/>
                  <a:gd name="T3" fmla="*/ 2 h 755"/>
                  <a:gd name="T4" fmla="*/ 535 w 1631"/>
                  <a:gd name="T5" fmla="*/ 4 h 755"/>
                  <a:gd name="T6" fmla="*/ 539 w 1631"/>
                  <a:gd name="T7" fmla="*/ 8 h 755"/>
                  <a:gd name="T8" fmla="*/ 543 w 1631"/>
                  <a:gd name="T9" fmla="*/ 10 h 755"/>
                  <a:gd name="T10" fmla="*/ 510 w 1631"/>
                  <a:gd name="T11" fmla="*/ 25 h 755"/>
                  <a:gd name="T12" fmla="*/ 475 w 1631"/>
                  <a:gd name="T13" fmla="*/ 41 h 755"/>
                  <a:gd name="T14" fmla="*/ 442 w 1631"/>
                  <a:gd name="T15" fmla="*/ 56 h 755"/>
                  <a:gd name="T16" fmla="*/ 407 w 1631"/>
                  <a:gd name="T17" fmla="*/ 70 h 755"/>
                  <a:gd name="T18" fmla="*/ 374 w 1631"/>
                  <a:gd name="T19" fmla="*/ 85 h 755"/>
                  <a:gd name="T20" fmla="*/ 339 w 1631"/>
                  <a:gd name="T21" fmla="*/ 101 h 755"/>
                  <a:gd name="T22" fmla="*/ 306 w 1631"/>
                  <a:gd name="T23" fmla="*/ 116 h 755"/>
                  <a:gd name="T24" fmla="*/ 273 w 1631"/>
                  <a:gd name="T25" fmla="*/ 130 h 755"/>
                  <a:gd name="T26" fmla="*/ 237 w 1631"/>
                  <a:gd name="T27" fmla="*/ 147 h 755"/>
                  <a:gd name="T28" fmla="*/ 205 w 1631"/>
                  <a:gd name="T29" fmla="*/ 161 h 755"/>
                  <a:gd name="T30" fmla="*/ 171 w 1631"/>
                  <a:gd name="T31" fmla="*/ 178 h 755"/>
                  <a:gd name="T32" fmla="*/ 136 w 1631"/>
                  <a:gd name="T33" fmla="*/ 192 h 755"/>
                  <a:gd name="T34" fmla="*/ 104 w 1631"/>
                  <a:gd name="T35" fmla="*/ 207 h 755"/>
                  <a:gd name="T36" fmla="*/ 68 w 1631"/>
                  <a:gd name="T37" fmla="*/ 221 h 755"/>
                  <a:gd name="T38" fmla="*/ 35 w 1631"/>
                  <a:gd name="T39" fmla="*/ 238 h 755"/>
                  <a:gd name="T40" fmla="*/ 0 w 1631"/>
                  <a:gd name="T41" fmla="*/ 252 h 755"/>
                  <a:gd name="T42" fmla="*/ 33 w 1631"/>
                  <a:gd name="T43" fmla="*/ 238 h 755"/>
                  <a:gd name="T44" fmla="*/ 66 w 1631"/>
                  <a:gd name="T45" fmla="*/ 221 h 755"/>
                  <a:gd name="T46" fmla="*/ 99 w 1631"/>
                  <a:gd name="T47" fmla="*/ 205 h 755"/>
                  <a:gd name="T48" fmla="*/ 132 w 1631"/>
                  <a:gd name="T49" fmla="*/ 190 h 755"/>
                  <a:gd name="T50" fmla="*/ 165 w 1631"/>
                  <a:gd name="T51" fmla="*/ 174 h 755"/>
                  <a:gd name="T52" fmla="*/ 198 w 1631"/>
                  <a:gd name="T53" fmla="*/ 157 h 755"/>
                  <a:gd name="T54" fmla="*/ 231 w 1631"/>
                  <a:gd name="T55" fmla="*/ 143 h 755"/>
                  <a:gd name="T56" fmla="*/ 263 w 1631"/>
                  <a:gd name="T57" fmla="*/ 126 h 755"/>
                  <a:gd name="T58" fmla="*/ 295 w 1631"/>
                  <a:gd name="T59" fmla="*/ 111 h 755"/>
                  <a:gd name="T60" fmla="*/ 328 w 1631"/>
                  <a:gd name="T61" fmla="*/ 95 h 755"/>
                  <a:gd name="T62" fmla="*/ 362 w 1631"/>
                  <a:gd name="T63" fmla="*/ 79 h 755"/>
                  <a:gd name="T64" fmla="*/ 395 w 1631"/>
                  <a:gd name="T65" fmla="*/ 64 h 755"/>
                  <a:gd name="T66" fmla="*/ 427 w 1631"/>
                  <a:gd name="T67" fmla="*/ 48 h 755"/>
                  <a:gd name="T68" fmla="*/ 458 w 1631"/>
                  <a:gd name="T69" fmla="*/ 33 h 755"/>
                  <a:gd name="T70" fmla="*/ 494 w 1631"/>
                  <a:gd name="T71" fmla="*/ 17 h 755"/>
                  <a:gd name="T72" fmla="*/ 524 w 1631"/>
                  <a:gd name="T73" fmla="*/ 0 h 7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31"/>
                  <a:gd name="T112" fmla="*/ 0 h 755"/>
                  <a:gd name="T113" fmla="*/ 1631 w 1631"/>
                  <a:gd name="T114" fmla="*/ 755 h 75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31" h="755">
                    <a:moveTo>
                      <a:pt x="1575" y="0"/>
                    </a:moveTo>
                    <a:lnTo>
                      <a:pt x="1589" y="6"/>
                    </a:lnTo>
                    <a:lnTo>
                      <a:pt x="1606" y="12"/>
                    </a:lnTo>
                    <a:lnTo>
                      <a:pt x="1620" y="25"/>
                    </a:lnTo>
                    <a:lnTo>
                      <a:pt x="1631" y="31"/>
                    </a:lnTo>
                    <a:lnTo>
                      <a:pt x="1533" y="74"/>
                    </a:lnTo>
                    <a:lnTo>
                      <a:pt x="1427" y="124"/>
                    </a:lnTo>
                    <a:lnTo>
                      <a:pt x="1328" y="168"/>
                    </a:lnTo>
                    <a:lnTo>
                      <a:pt x="1222" y="210"/>
                    </a:lnTo>
                    <a:lnTo>
                      <a:pt x="1123" y="255"/>
                    </a:lnTo>
                    <a:lnTo>
                      <a:pt x="1017" y="303"/>
                    </a:lnTo>
                    <a:lnTo>
                      <a:pt x="918" y="347"/>
                    </a:lnTo>
                    <a:lnTo>
                      <a:pt x="820" y="390"/>
                    </a:lnTo>
                    <a:lnTo>
                      <a:pt x="713" y="440"/>
                    </a:lnTo>
                    <a:lnTo>
                      <a:pt x="615" y="483"/>
                    </a:lnTo>
                    <a:lnTo>
                      <a:pt x="515" y="533"/>
                    </a:lnTo>
                    <a:lnTo>
                      <a:pt x="410" y="575"/>
                    </a:lnTo>
                    <a:lnTo>
                      <a:pt x="311" y="620"/>
                    </a:lnTo>
                    <a:lnTo>
                      <a:pt x="205" y="662"/>
                    </a:lnTo>
                    <a:lnTo>
                      <a:pt x="106" y="712"/>
                    </a:lnTo>
                    <a:lnTo>
                      <a:pt x="0" y="755"/>
                    </a:lnTo>
                    <a:lnTo>
                      <a:pt x="99" y="712"/>
                    </a:lnTo>
                    <a:lnTo>
                      <a:pt x="199" y="662"/>
                    </a:lnTo>
                    <a:lnTo>
                      <a:pt x="298" y="614"/>
                    </a:lnTo>
                    <a:lnTo>
                      <a:pt x="397" y="570"/>
                    </a:lnTo>
                    <a:lnTo>
                      <a:pt x="497" y="521"/>
                    </a:lnTo>
                    <a:lnTo>
                      <a:pt x="596" y="471"/>
                    </a:lnTo>
                    <a:lnTo>
                      <a:pt x="694" y="427"/>
                    </a:lnTo>
                    <a:lnTo>
                      <a:pt x="789" y="378"/>
                    </a:lnTo>
                    <a:lnTo>
                      <a:pt x="887" y="334"/>
                    </a:lnTo>
                    <a:lnTo>
                      <a:pt x="986" y="286"/>
                    </a:lnTo>
                    <a:lnTo>
                      <a:pt x="1086" y="236"/>
                    </a:lnTo>
                    <a:lnTo>
                      <a:pt x="1185" y="191"/>
                    </a:lnTo>
                    <a:lnTo>
                      <a:pt x="1284" y="143"/>
                    </a:lnTo>
                    <a:lnTo>
                      <a:pt x="1377" y="99"/>
                    </a:lnTo>
                    <a:lnTo>
                      <a:pt x="1483" y="50"/>
                    </a:lnTo>
                    <a:lnTo>
                      <a:pt x="1575" y="0"/>
                    </a:lnTo>
                    <a:close/>
                  </a:path>
                </a:pathLst>
              </a:custGeom>
              <a:solidFill>
                <a:srgbClr val="FF6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9" name="Freeform 348"/>
              <p:cNvSpPr>
                <a:spLocks/>
              </p:cNvSpPr>
              <p:nvPr/>
            </p:nvSpPr>
            <p:spPr bwMode="auto">
              <a:xfrm>
                <a:off x="1855" y="1735"/>
                <a:ext cx="550" cy="248"/>
              </a:xfrm>
              <a:custGeom>
                <a:avLst/>
                <a:gdLst>
                  <a:gd name="T0" fmla="*/ 531 w 1651"/>
                  <a:gd name="T1" fmla="*/ 0 h 743"/>
                  <a:gd name="T2" fmla="*/ 535 w 1651"/>
                  <a:gd name="T3" fmla="*/ 2 h 743"/>
                  <a:gd name="T4" fmla="*/ 542 w 1651"/>
                  <a:gd name="T5" fmla="*/ 4 h 743"/>
                  <a:gd name="T6" fmla="*/ 545 w 1651"/>
                  <a:gd name="T7" fmla="*/ 8 h 743"/>
                  <a:gd name="T8" fmla="*/ 550 w 1651"/>
                  <a:gd name="T9" fmla="*/ 10 h 743"/>
                  <a:gd name="T10" fmla="*/ 515 w 1651"/>
                  <a:gd name="T11" fmla="*/ 25 h 743"/>
                  <a:gd name="T12" fmla="*/ 482 w 1651"/>
                  <a:gd name="T13" fmla="*/ 39 h 743"/>
                  <a:gd name="T14" fmla="*/ 446 w 1651"/>
                  <a:gd name="T15" fmla="*/ 54 h 743"/>
                  <a:gd name="T16" fmla="*/ 413 w 1651"/>
                  <a:gd name="T17" fmla="*/ 70 h 743"/>
                  <a:gd name="T18" fmla="*/ 378 w 1651"/>
                  <a:gd name="T19" fmla="*/ 85 h 743"/>
                  <a:gd name="T20" fmla="*/ 343 w 1651"/>
                  <a:gd name="T21" fmla="*/ 99 h 743"/>
                  <a:gd name="T22" fmla="*/ 310 w 1651"/>
                  <a:gd name="T23" fmla="*/ 114 h 743"/>
                  <a:gd name="T24" fmla="*/ 275 w 1651"/>
                  <a:gd name="T25" fmla="*/ 128 h 743"/>
                  <a:gd name="T26" fmla="*/ 242 w 1651"/>
                  <a:gd name="T27" fmla="*/ 145 h 743"/>
                  <a:gd name="T28" fmla="*/ 207 w 1651"/>
                  <a:gd name="T29" fmla="*/ 159 h 743"/>
                  <a:gd name="T30" fmla="*/ 174 w 1651"/>
                  <a:gd name="T31" fmla="*/ 174 h 743"/>
                  <a:gd name="T32" fmla="*/ 139 w 1651"/>
                  <a:gd name="T33" fmla="*/ 188 h 743"/>
                  <a:gd name="T34" fmla="*/ 104 w 1651"/>
                  <a:gd name="T35" fmla="*/ 205 h 743"/>
                  <a:gd name="T36" fmla="*/ 70 w 1651"/>
                  <a:gd name="T37" fmla="*/ 220 h 743"/>
                  <a:gd name="T38" fmla="*/ 35 w 1651"/>
                  <a:gd name="T39" fmla="*/ 234 h 743"/>
                  <a:gd name="T40" fmla="*/ 0 w 1651"/>
                  <a:gd name="T41" fmla="*/ 248 h 743"/>
                  <a:gd name="T42" fmla="*/ 35 w 1651"/>
                  <a:gd name="T43" fmla="*/ 234 h 743"/>
                  <a:gd name="T44" fmla="*/ 66 w 1651"/>
                  <a:gd name="T45" fmla="*/ 217 h 743"/>
                  <a:gd name="T46" fmla="*/ 101 w 1651"/>
                  <a:gd name="T47" fmla="*/ 203 h 743"/>
                  <a:gd name="T48" fmla="*/ 135 w 1651"/>
                  <a:gd name="T49" fmla="*/ 186 h 743"/>
                  <a:gd name="T50" fmla="*/ 168 w 1651"/>
                  <a:gd name="T51" fmla="*/ 172 h 743"/>
                  <a:gd name="T52" fmla="*/ 200 w 1651"/>
                  <a:gd name="T53" fmla="*/ 155 h 743"/>
                  <a:gd name="T54" fmla="*/ 234 w 1651"/>
                  <a:gd name="T55" fmla="*/ 141 h 743"/>
                  <a:gd name="T56" fmla="*/ 267 w 1651"/>
                  <a:gd name="T57" fmla="*/ 124 h 743"/>
                  <a:gd name="T58" fmla="*/ 299 w 1651"/>
                  <a:gd name="T59" fmla="*/ 109 h 743"/>
                  <a:gd name="T60" fmla="*/ 333 w 1651"/>
                  <a:gd name="T61" fmla="*/ 93 h 743"/>
                  <a:gd name="T62" fmla="*/ 366 w 1651"/>
                  <a:gd name="T63" fmla="*/ 78 h 743"/>
                  <a:gd name="T64" fmla="*/ 399 w 1651"/>
                  <a:gd name="T65" fmla="*/ 62 h 743"/>
                  <a:gd name="T66" fmla="*/ 432 w 1651"/>
                  <a:gd name="T67" fmla="*/ 48 h 743"/>
                  <a:gd name="T68" fmla="*/ 465 w 1651"/>
                  <a:gd name="T69" fmla="*/ 31 h 743"/>
                  <a:gd name="T70" fmla="*/ 498 w 1651"/>
                  <a:gd name="T71" fmla="*/ 17 h 743"/>
                  <a:gd name="T72" fmla="*/ 531 w 1651"/>
                  <a:gd name="T73" fmla="*/ 0 h 74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51"/>
                  <a:gd name="T112" fmla="*/ 0 h 743"/>
                  <a:gd name="T113" fmla="*/ 1651 w 1651"/>
                  <a:gd name="T114" fmla="*/ 743 h 74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51" h="743">
                    <a:moveTo>
                      <a:pt x="1595" y="0"/>
                    </a:moveTo>
                    <a:lnTo>
                      <a:pt x="1606" y="7"/>
                    </a:lnTo>
                    <a:lnTo>
                      <a:pt x="1626" y="13"/>
                    </a:lnTo>
                    <a:lnTo>
                      <a:pt x="1637" y="25"/>
                    </a:lnTo>
                    <a:lnTo>
                      <a:pt x="1651" y="31"/>
                    </a:lnTo>
                    <a:lnTo>
                      <a:pt x="1545" y="75"/>
                    </a:lnTo>
                    <a:lnTo>
                      <a:pt x="1446" y="118"/>
                    </a:lnTo>
                    <a:lnTo>
                      <a:pt x="1340" y="162"/>
                    </a:lnTo>
                    <a:lnTo>
                      <a:pt x="1241" y="210"/>
                    </a:lnTo>
                    <a:lnTo>
                      <a:pt x="1135" y="254"/>
                    </a:lnTo>
                    <a:lnTo>
                      <a:pt x="1030" y="297"/>
                    </a:lnTo>
                    <a:lnTo>
                      <a:pt x="930" y="341"/>
                    </a:lnTo>
                    <a:lnTo>
                      <a:pt x="825" y="384"/>
                    </a:lnTo>
                    <a:lnTo>
                      <a:pt x="727" y="434"/>
                    </a:lnTo>
                    <a:lnTo>
                      <a:pt x="621" y="477"/>
                    </a:lnTo>
                    <a:lnTo>
                      <a:pt x="522" y="521"/>
                    </a:lnTo>
                    <a:lnTo>
                      <a:pt x="416" y="563"/>
                    </a:lnTo>
                    <a:lnTo>
                      <a:pt x="311" y="613"/>
                    </a:lnTo>
                    <a:lnTo>
                      <a:pt x="211" y="658"/>
                    </a:lnTo>
                    <a:lnTo>
                      <a:pt x="106" y="700"/>
                    </a:lnTo>
                    <a:lnTo>
                      <a:pt x="0" y="743"/>
                    </a:lnTo>
                    <a:lnTo>
                      <a:pt x="106" y="700"/>
                    </a:lnTo>
                    <a:lnTo>
                      <a:pt x="199" y="650"/>
                    </a:lnTo>
                    <a:lnTo>
                      <a:pt x="304" y="608"/>
                    </a:lnTo>
                    <a:lnTo>
                      <a:pt x="404" y="558"/>
                    </a:lnTo>
                    <a:lnTo>
                      <a:pt x="503" y="515"/>
                    </a:lnTo>
                    <a:lnTo>
                      <a:pt x="601" y="465"/>
                    </a:lnTo>
                    <a:lnTo>
                      <a:pt x="702" y="422"/>
                    </a:lnTo>
                    <a:lnTo>
                      <a:pt x="800" y="372"/>
                    </a:lnTo>
                    <a:lnTo>
                      <a:pt x="899" y="328"/>
                    </a:lnTo>
                    <a:lnTo>
                      <a:pt x="999" y="279"/>
                    </a:lnTo>
                    <a:lnTo>
                      <a:pt x="1098" y="235"/>
                    </a:lnTo>
                    <a:lnTo>
                      <a:pt x="1197" y="187"/>
                    </a:lnTo>
                    <a:lnTo>
                      <a:pt x="1297" y="143"/>
                    </a:lnTo>
                    <a:lnTo>
                      <a:pt x="1396" y="94"/>
                    </a:lnTo>
                    <a:lnTo>
                      <a:pt x="1494" y="50"/>
                    </a:lnTo>
                    <a:lnTo>
                      <a:pt x="1595" y="0"/>
                    </a:lnTo>
                    <a:close/>
                  </a:path>
                </a:pathLst>
              </a:custGeom>
              <a:solidFill>
                <a:srgbClr val="FF2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0" name="Freeform 349"/>
              <p:cNvSpPr>
                <a:spLocks/>
              </p:cNvSpPr>
              <p:nvPr/>
            </p:nvSpPr>
            <p:spPr bwMode="auto">
              <a:xfrm>
                <a:off x="1855" y="1739"/>
                <a:ext cx="558" cy="244"/>
              </a:xfrm>
              <a:custGeom>
                <a:avLst/>
                <a:gdLst>
                  <a:gd name="T0" fmla="*/ 540 w 1674"/>
                  <a:gd name="T1" fmla="*/ 0 h 730"/>
                  <a:gd name="T2" fmla="*/ 544 w 1674"/>
                  <a:gd name="T3" fmla="*/ 2 h 730"/>
                  <a:gd name="T4" fmla="*/ 550 w 1674"/>
                  <a:gd name="T5" fmla="*/ 4 h 730"/>
                  <a:gd name="T6" fmla="*/ 554 w 1674"/>
                  <a:gd name="T7" fmla="*/ 6 h 730"/>
                  <a:gd name="T8" fmla="*/ 558 w 1674"/>
                  <a:gd name="T9" fmla="*/ 8 h 730"/>
                  <a:gd name="T10" fmla="*/ 523 w 1674"/>
                  <a:gd name="T11" fmla="*/ 25 h 730"/>
                  <a:gd name="T12" fmla="*/ 488 w 1674"/>
                  <a:gd name="T13" fmla="*/ 39 h 730"/>
                  <a:gd name="T14" fmla="*/ 453 w 1674"/>
                  <a:gd name="T15" fmla="*/ 53 h 730"/>
                  <a:gd name="T16" fmla="*/ 418 w 1674"/>
                  <a:gd name="T17" fmla="*/ 69 h 730"/>
                  <a:gd name="T18" fmla="*/ 383 w 1674"/>
                  <a:gd name="T19" fmla="*/ 83 h 730"/>
                  <a:gd name="T20" fmla="*/ 349 w 1674"/>
                  <a:gd name="T21" fmla="*/ 97 h 730"/>
                  <a:gd name="T22" fmla="*/ 314 w 1674"/>
                  <a:gd name="T23" fmla="*/ 112 h 730"/>
                  <a:gd name="T24" fmla="*/ 279 w 1674"/>
                  <a:gd name="T25" fmla="*/ 126 h 730"/>
                  <a:gd name="T26" fmla="*/ 244 w 1674"/>
                  <a:gd name="T27" fmla="*/ 141 h 730"/>
                  <a:gd name="T28" fmla="*/ 209 w 1674"/>
                  <a:gd name="T29" fmla="*/ 155 h 730"/>
                  <a:gd name="T30" fmla="*/ 176 w 1674"/>
                  <a:gd name="T31" fmla="*/ 172 h 730"/>
                  <a:gd name="T32" fmla="*/ 141 w 1674"/>
                  <a:gd name="T33" fmla="*/ 187 h 730"/>
                  <a:gd name="T34" fmla="*/ 106 w 1674"/>
                  <a:gd name="T35" fmla="*/ 201 h 730"/>
                  <a:gd name="T36" fmla="*/ 70 w 1674"/>
                  <a:gd name="T37" fmla="*/ 216 h 730"/>
                  <a:gd name="T38" fmla="*/ 35 w 1674"/>
                  <a:gd name="T39" fmla="*/ 230 h 730"/>
                  <a:gd name="T40" fmla="*/ 0 w 1674"/>
                  <a:gd name="T41" fmla="*/ 244 h 730"/>
                  <a:gd name="T42" fmla="*/ 35 w 1674"/>
                  <a:gd name="T43" fmla="*/ 230 h 730"/>
                  <a:gd name="T44" fmla="*/ 68 w 1674"/>
                  <a:gd name="T45" fmla="*/ 213 h 730"/>
                  <a:gd name="T46" fmla="*/ 101 w 1674"/>
                  <a:gd name="T47" fmla="*/ 199 h 730"/>
                  <a:gd name="T48" fmla="*/ 135 w 1674"/>
                  <a:gd name="T49" fmla="*/ 184 h 730"/>
                  <a:gd name="T50" fmla="*/ 170 w 1674"/>
                  <a:gd name="T51" fmla="*/ 170 h 730"/>
                  <a:gd name="T52" fmla="*/ 203 w 1674"/>
                  <a:gd name="T53" fmla="*/ 153 h 730"/>
                  <a:gd name="T54" fmla="*/ 236 w 1674"/>
                  <a:gd name="T55" fmla="*/ 137 h 730"/>
                  <a:gd name="T56" fmla="*/ 271 w 1674"/>
                  <a:gd name="T57" fmla="*/ 122 h 730"/>
                  <a:gd name="T58" fmla="*/ 304 w 1674"/>
                  <a:gd name="T59" fmla="*/ 108 h 730"/>
                  <a:gd name="T60" fmla="*/ 337 w 1674"/>
                  <a:gd name="T61" fmla="*/ 93 h 730"/>
                  <a:gd name="T62" fmla="*/ 372 w 1674"/>
                  <a:gd name="T63" fmla="*/ 77 h 730"/>
                  <a:gd name="T64" fmla="*/ 405 w 1674"/>
                  <a:gd name="T65" fmla="*/ 60 h 730"/>
                  <a:gd name="T66" fmla="*/ 438 w 1674"/>
                  <a:gd name="T67" fmla="*/ 45 h 730"/>
                  <a:gd name="T68" fmla="*/ 472 w 1674"/>
                  <a:gd name="T69" fmla="*/ 31 h 730"/>
                  <a:gd name="T70" fmla="*/ 506 w 1674"/>
                  <a:gd name="T71" fmla="*/ 14 h 730"/>
                  <a:gd name="T72" fmla="*/ 540 w 1674"/>
                  <a:gd name="T73" fmla="*/ 0 h 7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74"/>
                  <a:gd name="T112" fmla="*/ 0 h 730"/>
                  <a:gd name="T113" fmla="*/ 1674 w 1674"/>
                  <a:gd name="T114" fmla="*/ 730 h 7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74" h="730">
                    <a:moveTo>
                      <a:pt x="1620" y="0"/>
                    </a:moveTo>
                    <a:lnTo>
                      <a:pt x="1631" y="6"/>
                    </a:lnTo>
                    <a:lnTo>
                      <a:pt x="1651" y="12"/>
                    </a:lnTo>
                    <a:lnTo>
                      <a:pt x="1662" y="18"/>
                    </a:lnTo>
                    <a:lnTo>
                      <a:pt x="1674" y="25"/>
                    </a:lnTo>
                    <a:lnTo>
                      <a:pt x="1570" y="74"/>
                    </a:lnTo>
                    <a:lnTo>
                      <a:pt x="1463" y="118"/>
                    </a:lnTo>
                    <a:lnTo>
                      <a:pt x="1359" y="160"/>
                    </a:lnTo>
                    <a:lnTo>
                      <a:pt x="1253" y="205"/>
                    </a:lnTo>
                    <a:lnTo>
                      <a:pt x="1148" y="247"/>
                    </a:lnTo>
                    <a:lnTo>
                      <a:pt x="1048" y="291"/>
                    </a:lnTo>
                    <a:lnTo>
                      <a:pt x="943" y="334"/>
                    </a:lnTo>
                    <a:lnTo>
                      <a:pt x="837" y="378"/>
                    </a:lnTo>
                    <a:lnTo>
                      <a:pt x="733" y="421"/>
                    </a:lnTo>
                    <a:lnTo>
                      <a:pt x="627" y="464"/>
                    </a:lnTo>
                    <a:lnTo>
                      <a:pt x="528" y="514"/>
                    </a:lnTo>
                    <a:lnTo>
                      <a:pt x="422" y="558"/>
                    </a:lnTo>
                    <a:lnTo>
                      <a:pt x="317" y="600"/>
                    </a:lnTo>
                    <a:lnTo>
                      <a:pt x="211" y="645"/>
                    </a:lnTo>
                    <a:lnTo>
                      <a:pt x="106" y="687"/>
                    </a:lnTo>
                    <a:lnTo>
                      <a:pt x="0" y="730"/>
                    </a:lnTo>
                    <a:lnTo>
                      <a:pt x="106" y="687"/>
                    </a:lnTo>
                    <a:lnTo>
                      <a:pt x="205" y="637"/>
                    </a:lnTo>
                    <a:lnTo>
                      <a:pt x="304" y="595"/>
                    </a:lnTo>
                    <a:lnTo>
                      <a:pt x="404" y="550"/>
                    </a:lnTo>
                    <a:lnTo>
                      <a:pt x="509" y="508"/>
                    </a:lnTo>
                    <a:lnTo>
                      <a:pt x="609" y="458"/>
                    </a:lnTo>
                    <a:lnTo>
                      <a:pt x="708" y="409"/>
                    </a:lnTo>
                    <a:lnTo>
                      <a:pt x="812" y="365"/>
                    </a:lnTo>
                    <a:lnTo>
                      <a:pt x="912" y="322"/>
                    </a:lnTo>
                    <a:lnTo>
                      <a:pt x="1011" y="278"/>
                    </a:lnTo>
                    <a:lnTo>
                      <a:pt x="1117" y="230"/>
                    </a:lnTo>
                    <a:lnTo>
                      <a:pt x="1216" y="180"/>
                    </a:lnTo>
                    <a:lnTo>
                      <a:pt x="1315" y="135"/>
                    </a:lnTo>
                    <a:lnTo>
                      <a:pt x="1415" y="93"/>
                    </a:lnTo>
                    <a:lnTo>
                      <a:pt x="1519" y="43"/>
                    </a:lnTo>
                    <a:lnTo>
                      <a:pt x="1620" y="0"/>
                    </a:lnTo>
                    <a:close/>
                  </a:path>
                </a:pathLst>
              </a:custGeom>
              <a:solidFill>
                <a:srgbClr val="FF001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1" name="Freeform 350"/>
              <p:cNvSpPr>
                <a:spLocks/>
              </p:cNvSpPr>
              <p:nvPr/>
            </p:nvSpPr>
            <p:spPr bwMode="auto">
              <a:xfrm>
                <a:off x="1855" y="1743"/>
                <a:ext cx="564" cy="240"/>
              </a:xfrm>
              <a:custGeom>
                <a:avLst/>
                <a:gdLst>
                  <a:gd name="T0" fmla="*/ 545 w 1693"/>
                  <a:gd name="T1" fmla="*/ 0 h 718"/>
                  <a:gd name="T2" fmla="*/ 564 w 1693"/>
                  <a:gd name="T3" fmla="*/ 8 h 718"/>
                  <a:gd name="T4" fmla="*/ 0 w 1693"/>
                  <a:gd name="T5" fmla="*/ 240 h 718"/>
                  <a:gd name="T6" fmla="*/ 545 w 1693"/>
                  <a:gd name="T7" fmla="*/ 0 h 7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93"/>
                  <a:gd name="T13" fmla="*/ 0 h 718"/>
                  <a:gd name="T14" fmla="*/ 1693 w 1693"/>
                  <a:gd name="T15" fmla="*/ 718 h 7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93" h="718">
                    <a:moveTo>
                      <a:pt x="1637" y="0"/>
                    </a:moveTo>
                    <a:lnTo>
                      <a:pt x="1693" y="25"/>
                    </a:lnTo>
                    <a:lnTo>
                      <a:pt x="0" y="718"/>
                    </a:lnTo>
                    <a:lnTo>
                      <a:pt x="1637" y="0"/>
                    </a:lnTo>
                    <a:close/>
                  </a:path>
                </a:pathLst>
              </a:custGeom>
              <a:solidFill>
                <a:srgbClr val="FF004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2" name="Freeform 351"/>
              <p:cNvSpPr>
                <a:spLocks/>
              </p:cNvSpPr>
              <p:nvPr/>
            </p:nvSpPr>
            <p:spPr bwMode="auto">
              <a:xfrm>
                <a:off x="1586" y="1929"/>
                <a:ext cx="112" cy="333"/>
              </a:xfrm>
              <a:custGeom>
                <a:avLst/>
                <a:gdLst>
                  <a:gd name="T0" fmla="*/ 112 w 335"/>
                  <a:gd name="T1" fmla="*/ 333 h 997"/>
                  <a:gd name="T2" fmla="*/ 0 w 335"/>
                  <a:gd name="T3" fmla="*/ 70 h 997"/>
                  <a:gd name="T4" fmla="*/ 0 w 335"/>
                  <a:gd name="T5" fmla="*/ 0 h 997"/>
                  <a:gd name="T6" fmla="*/ 112 w 335"/>
                  <a:gd name="T7" fmla="*/ 265 h 997"/>
                  <a:gd name="T8" fmla="*/ 112 w 335"/>
                  <a:gd name="T9" fmla="*/ 333 h 9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35"/>
                  <a:gd name="T16" fmla="*/ 0 h 997"/>
                  <a:gd name="T17" fmla="*/ 335 w 335"/>
                  <a:gd name="T18" fmla="*/ 997 h 9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35" h="997">
                    <a:moveTo>
                      <a:pt x="335" y="997"/>
                    </a:moveTo>
                    <a:lnTo>
                      <a:pt x="0" y="210"/>
                    </a:lnTo>
                    <a:lnTo>
                      <a:pt x="0" y="0"/>
                    </a:lnTo>
                    <a:lnTo>
                      <a:pt x="335" y="793"/>
                    </a:lnTo>
                    <a:lnTo>
                      <a:pt x="335" y="997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3" name="Freeform 352"/>
              <p:cNvSpPr>
                <a:spLocks/>
              </p:cNvSpPr>
              <p:nvPr/>
            </p:nvSpPr>
            <p:spPr bwMode="auto">
              <a:xfrm>
                <a:off x="1588" y="1929"/>
                <a:ext cx="35" cy="81"/>
              </a:xfrm>
              <a:custGeom>
                <a:avLst/>
                <a:gdLst>
                  <a:gd name="T0" fmla="*/ 35 w 106"/>
                  <a:gd name="T1" fmla="*/ 81 h 241"/>
                  <a:gd name="T2" fmla="*/ 0 w 106"/>
                  <a:gd name="T3" fmla="*/ 0 h 241"/>
                  <a:gd name="T4" fmla="*/ 35 w 106"/>
                  <a:gd name="T5" fmla="*/ 4 h 241"/>
                  <a:gd name="T6" fmla="*/ 35 w 106"/>
                  <a:gd name="T7" fmla="*/ 81 h 24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241"/>
                  <a:gd name="T14" fmla="*/ 106 w 106"/>
                  <a:gd name="T15" fmla="*/ 241 h 24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241">
                    <a:moveTo>
                      <a:pt x="106" y="241"/>
                    </a:moveTo>
                    <a:lnTo>
                      <a:pt x="0" y="0"/>
                    </a:lnTo>
                    <a:lnTo>
                      <a:pt x="106" y="11"/>
                    </a:lnTo>
                    <a:lnTo>
                      <a:pt x="106" y="241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4" name="Freeform 353"/>
              <p:cNvSpPr>
                <a:spLocks/>
              </p:cNvSpPr>
              <p:nvPr/>
            </p:nvSpPr>
            <p:spPr bwMode="auto">
              <a:xfrm>
                <a:off x="1598" y="1929"/>
                <a:ext cx="48" cy="137"/>
              </a:xfrm>
              <a:custGeom>
                <a:avLst/>
                <a:gdLst>
                  <a:gd name="T0" fmla="*/ 0 w 143"/>
                  <a:gd name="T1" fmla="*/ 22 h 409"/>
                  <a:gd name="T2" fmla="*/ 48 w 143"/>
                  <a:gd name="T3" fmla="*/ 137 h 409"/>
                  <a:gd name="T4" fmla="*/ 48 w 143"/>
                  <a:gd name="T5" fmla="*/ 6 h 409"/>
                  <a:gd name="T6" fmla="*/ 0 w 143"/>
                  <a:gd name="T7" fmla="*/ 0 h 409"/>
                  <a:gd name="T8" fmla="*/ 0 w 143"/>
                  <a:gd name="T9" fmla="*/ 22 h 4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09"/>
                  <a:gd name="T17" fmla="*/ 143 w 143"/>
                  <a:gd name="T18" fmla="*/ 409 h 4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09">
                    <a:moveTo>
                      <a:pt x="0" y="67"/>
                    </a:moveTo>
                    <a:lnTo>
                      <a:pt x="143" y="409"/>
                    </a:lnTo>
                    <a:lnTo>
                      <a:pt x="143" y="19"/>
                    </a:lnTo>
                    <a:lnTo>
                      <a:pt x="0" y="0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5" name="Freeform 354"/>
              <p:cNvSpPr>
                <a:spLocks/>
              </p:cNvSpPr>
              <p:nvPr/>
            </p:nvSpPr>
            <p:spPr bwMode="auto">
              <a:xfrm>
                <a:off x="1623" y="1933"/>
                <a:ext cx="48" cy="190"/>
              </a:xfrm>
              <a:custGeom>
                <a:avLst/>
                <a:gdLst>
                  <a:gd name="T0" fmla="*/ 0 w 143"/>
                  <a:gd name="T1" fmla="*/ 77 h 571"/>
                  <a:gd name="T2" fmla="*/ 48 w 143"/>
                  <a:gd name="T3" fmla="*/ 190 h 571"/>
                  <a:gd name="T4" fmla="*/ 48 w 143"/>
                  <a:gd name="T5" fmla="*/ 6 h 571"/>
                  <a:gd name="T6" fmla="*/ 0 w 143"/>
                  <a:gd name="T7" fmla="*/ 0 h 571"/>
                  <a:gd name="T8" fmla="*/ 0 w 143"/>
                  <a:gd name="T9" fmla="*/ 77 h 57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571"/>
                  <a:gd name="T17" fmla="*/ 143 w 143"/>
                  <a:gd name="T18" fmla="*/ 571 h 57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571">
                    <a:moveTo>
                      <a:pt x="0" y="230"/>
                    </a:moveTo>
                    <a:lnTo>
                      <a:pt x="143" y="571"/>
                    </a:lnTo>
                    <a:lnTo>
                      <a:pt x="143" y="19"/>
                    </a:lnTo>
                    <a:lnTo>
                      <a:pt x="0" y="0"/>
                    </a:lnTo>
                    <a:lnTo>
                      <a:pt x="0" y="230"/>
                    </a:lnTo>
                    <a:close/>
                  </a:path>
                </a:pathLst>
              </a:custGeom>
              <a:solidFill>
                <a:srgbClr val="EAF7F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6" name="Freeform 355"/>
              <p:cNvSpPr>
                <a:spLocks/>
              </p:cNvSpPr>
              <p:nvPr/>
            </p:nvSpPr>
            <p:spPr bwMode="auto">
              <a:xfrm>
                <a:off x="1646" y="1936"/>
                <a:ext cx="50" cy="245"/>
              </a:xfrm>
              <a:custGeom>
                <a:avLst/>
                <a:gdLst>
                  <a:gd name="T0" fmla="*/ 0 w 149"/>
                  <a:gd name="T1" fmla="*/ 130 h 736"/>
                  <a:gd name="T2" fmla="*/ 50 w 149"/>
                  <a:gd name="T3" fmla="*/ 245 h 736"/>
                  <a:gd name="T4" fmla="*/ 50 w 149"/>
                  <a:gd name="T5" fmla="*/ 8 h 736"/>
                  <a:gd name="T6" fmla="*/ 0 w 149"/>
                  <a:gd name="T7" fmla="*/ 0 h 736"/>
                  <a:gd name="T8" fmla="*/ 0 w 149"/>
                  <a:gd name="T9" fmla="*/ 130 h 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736"/>
                  <a:gd name="T17" fmla="*/ 149 w 149"/>
                  <a:gd name="T18" fmla="*/ 736 h 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736">
                    <a:moveTo>
                      <a:pt x="0" y="390"/>
                    </a:moveTo>
                    <a:lnTo>
                      <a:pt x="149" y="736"/>
                    </a:lnTo>
                    <a:lnTo>
                      <a:pt x="149" y="23"/>
                    </a:lnTo>
                    <a:lnTo>
                      <a:pt x="0" y="0"/>
                    </a:lnTo>
                    <a:lnTo>
                      <a:pt x="0" y="390"/>
                    </a:lnTo>
                    <a:close/>
                  </a:path>
                </a:pathLst>
              </a:custGeom>
              <a:solidFill>
                <a:srgbClr val="EFFCF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7" name="Freeform 356"/>
              <p:cNvSpPr>
                <a:spLocks/>
              </p:cNvSpPr>
              <p:nvPr/>
            </p:nvSpPr>
            <p:spPr bwMode="auto">
              <a:xfrm>
                <a:off x="1671" y="1939"/>
                <a:ext cx="47" cy="255"/>
              </a:xfrm>
              <a:custGeom>
                <a:avLst/>
                <a:gdLst>
                  <a:gd name="T0" fmla="*/ 0 w 142"/>
                  <a:gd name="T1" fmla="*/ 184 h 763"/>
                  <a:gd name="T2" fmla="*/ 28 w 142"/>
                  <a:gd name="T3" fmla="*/ 255 h 763"/>
                  <a:gd name="T4" fmla="*/ 47 w 142"/>
                  <a:gd name="T5" fmla="*/ 245 h 763"/>
                  <a:gd name="T6" fmla="*/ 47 w 142"/>
                  <a:gd name="T7" fmla="*/ 7 h 763"/>
                  <a:gd name="T8" fmla="*/ 0 w 142"/>
                  <a:gd name="T9" fmla="*/ 0 h 763"/>
                  <a:gd name="T10" fmla="*/ 0 w 142"/>
                  <a:gd name="T11" fmla="*/ 184 h 76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763"/>
                  <a:gd name="T20" fmla="*/ 142 w 142"/>
                  <a:gd name="T21" fmla="*/ 763 h 76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763">
                    <a:moveTo>
                      <a:pt x="0" y="552"/>
                    </a:moveTo>
                    <a:lnTo>
                      <a:pt x="86" y="763"/>
                    </a:lnTo>
                    <a:lnTo>
                      <a:pt x="142" y="732"/>
                    </a:lnTo>
                    <a:lnTo>
                      <a:pt x="142" y="20"/>
                    </a:lnTo>
                    <a:lnTo>
                      <a:pt x="0" y="0"/>
                    </a:lnTo>
                    <a:lnTo>
                      <a:pt x="0" y="552"/>
                    </a:lnTo>
                    <a:close/>
                  </a:path>
                </a:pathLst>
              </a:custGeom>
              <a:solidFill>
                <a:srgbClr val="EDFAF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8" name="Freeform 357"/>
              <p:cNvSpPr>
                <a:spLocks/>
              </p:cNvSpPr>
              <p:nvPr/>
            </p:nvSpPr>
            <p:spPr bwMode="auto">
              <a:xfrm>
                <a:off x="1696" y="1943"/>
                <a:ext cx="45" cy="251"/>
              </a:xfrm>
              <a:custGeom>
                <a:avLst/>
                <a:gdLst>
                  <a:gd name="T0" fmla="*/ 0 w 137"/>
                  <a:gd name="T1" fmla="*/ 238 h 751"/>
                  <a:gd name="T2" fmla="*/ 4 w 137"/>
                  <a:gd name="T3" fmla="*/ 251 h 751"/>
                  <a:gd name="T4" fmla="*/ 45 w 137"/>
                  <a:gd name="T5" fmla="*/ 226 h 751"/>
                  <a:gd name="T6" fmla="*/ 45 w 137"/>
                  <a:gd name="T7" fmla="*/ 6 h 751"/>
                  <a:gd name="T8" fmla="*/ 0 w 137"/>
                  <a:gd name="T9" fmla="*/ 0 h 751"/>
                  <a:gd name="T10" fmla="*/ 0 w 137"/>
                  <a:gd name="T11" fmla="*/ 238 h 7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7"/>
                  <a:gd name="T19" fmla="*/ 0 h 751"/>
                  <a:gd name="T20" fmla="*/ 137 w 137"/>
                  <a:gd name="T21" fmla="*/ 751 h 7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7" h="751">
                    <a:moveTo>
                      <a:pt x="0" y="713"/>
                    </a:moveTo>
                    <a:lnTo>
                      <a:pt x="12" y="751"/>
                    </a:lnTo>
                    <a:lnTo>
                      <a:pt x="137" y="676"/>
                    </a:lnTo>
                    <a:lnTo>
                      <a:pt x="137" y="19"/>
                    </a:lnTo>
                    <a:lnTo>
                      <a:pt x="0" y="0"/>
                    </a:lnTo>
                    <a:lnTo>
                      <a:pt x="0" y="713"/>
                    </a:lnTo>
                    <a:close/>
                  </a:path>
                </a:pathLst>
              </a:custGeom>
              <a:solidFill>
                <a:srgbClr val="E8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9" name="Freeform 358"/>
              <p:cNvSpPr>
                <a:spLocks/>
              </p:cNvSpPr>
              <p:nvPr/>
            </p:nvSpPr>
            <p:spPr bwMode="auto">
              <a:xfrm>
                <a:off x="1718" y="1946"/>
                <a:ext cx="48" cy="237"/>
              </a:xfrm>
              <a:custGeom>
                <a:avLst/>
                <a:gdLst>
                  <a:gd name="T0" fmla="*/ 48 w 143"/>
                  <a:gd name="T1" fmla="*/ 8 h 712"/>
                  <a:gd name="T2" fmla="*/ 0 w 143"/>
                  <a:gd name="T3" fmla="*/ 0 h 712"/>
                  <a:gd name="T4" fmla="*/ 0 w 143"/>
                  <a:gd name="T5" fmla="*/ 237 h 712"/>
                  <a:gd name="T6" fmla="*/ 48 w 143"/>
                  <a:gd name="T7" fmla="*/ 208 h 712"/>
                  <a:gd name="T8" fmla="*/ 48 w 143"/>
                  <a:gd name="T9" fmla="*/ 8 h 7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712"/>
                  <a:gd name="T17" fmla="*/ 143 w 143"/>
                  <a:gd name="T18" fmla="*/ 712 h 7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712">
                    <a:moveTo>
                      <a:pt x="143" y="25"/>
                    </a:moveTo>
                    <a:lnTo>
                      <a:pt x="0" y="0"/>
                    </a:lnTo>
                    <a:lnTo>
                      <a:pt x="0" y="712"/>
                    </a:lnTo>
                    <a:lnTo>
                      <a:pt x="143" y="625"/>
                    </a:lnTo>
                    <a:lnTo>
                      <a:pt x="143" y="25"/>
                    </a:lnTo>
                    <a:close/>
                  </a:path>
                </a:pathLst>
              </a:custGeom>
              <a:solidFill>
                <a:srgbClr val="E5F2F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0" name="Freeform 359"/>
              <p:cNvSpPr>
                <a:spLocks/>
              </p:cNvSpPr>
              <p:nvPr/>
            </p:nvSpPr>
            <p:spPr bwMode="auto">
              <a:xfrm>
                <a:off x="1741" y="1950"/>
                <a:ext cx="47" cy="219"/>
              </a:xfrm>
              <a:custGeom>
                <a:avLst/>
                <a:gdLst>
                  <a:gd name="T0" fmla="*/ 47 w 141"/>
                  <a:gd name="T1" fmla="*/ 7 h 657"/>
                  <a:gd name="T2" fmla="*/ 0 w 141"/>
                  <a:gd name="T3" fmla="*/ 0 h 657"/>
                  <a:gd name="T4" fmla="*/ 0 w 141"/>
                  <a:gd name="T5" fmla="*/ 219 h 657"/>
                  <a:gd name="T6" fmla="*/ 47 w 141"/>
                  <a:gd name="T7" fmla="*/ 190 h 657"/>
                  <a:gd name="T8" fmla="*/ 47 w 141"/>
                  <a:gd name="T9" fmla="*/ 7 h 6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1"/>
                  <a:gd name="T16" fmla="*/ 0 h 657"/>
                  <a:gd name="T17" fmla="*/ 141 w 141"/>
                  <a:gd name="T18" fmla="*/ 657 h 6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1" h="657">
                    <a:moveTo>
                      <a:pt x="141" y="20"/>
                    </a:moveTo>
                    <a:lnTo>
                      <a:pt x="0" y="0"/>
                    </a:lnTo>
                    <a:lnTo>
                      <a:pt x="0" y="657"/>
                    </a:lnTo>
                    <a:lnTo>
                      <a:pt x="141" y="570"/>
                    </a:lnTo>
                    <a:lnTo>
                      <a:pt x="141" y="20"/>
                    </a:lnTo>
                    <a:close/>
                  </a:path>
                </a:pathLst>
              </a:custGeom>
              <a:solidFill>
                <a:srgbClr val="E3F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1" name="Freeform 360"/>
              <p:cNvSpPr>
                <a:spLocks/>
              </p:cNvSpPr>
              <p:nvPr/>
            </p:nvSpPr>
            <p:spPr bwMode="auto">
              <a:xfrm>
                <a:off x="1766" y="1954"/>
                <a:ext cx="48" cy="200"/>
              </a:xfrm>
              <a:custGeom>
                <a:avLst/>
                <a:gdLst>
                  <a:gd name="T0" fmla="*/ 48 w 143"/>
                  <a:gd name="T1" fmla="*/ 6 h 600"/>
                  <a:gd name="T2" fmla="*/ 0 w 143"/>
                  <a:gd name="T3" fmla="*/ 0 h 600"/>
                  <a:gd name="T4" fmla="*/ 0 w 143"/>
                  <a:gd name="T5" fmla="*/ 200 h 600"/>
                  <a:gd name="T6" fmla="*/ 48 w 143"/>
                  <a:gd name="T7" fmla="*/ 173 h 600"/>
                  <a:gd name="T8" fmla="*/ 48 w 143"/>
                  <a:gd name="T9" fmla="*/ 6 h 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600"/>
                  <a:gd name="T17" fmla="*/ 143 w 143"/>
                  <a:gd name="T18" fmla="*/ 600 h 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600">
                    <a:moveTo>
                      <a:pt x="143" y="17"/>
                    </a:moveTo>
                    <a:lnTo>
                      <a:pt x="0" y="0"/>
                    </a:lnTo>
                    <a:lnTo>
                      <a:pt x="0" y="600"/>
                    </a:lnTo>
                    <a:lnTo>
                      <a:pt x="143" y="519"/>
                    </a:lnTo>
                    <a:lnTo>
                      <a:pt x="143" y="17"/>
                    </a:lnTo>
                    <a:close/>
                  </a:path>
                </a:pathLst>
              </a:custGeom>
              <a:solidFill>
                <a:srgbClr val="DEEBE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2" name="Freeform 361"/>
              <p:cNvSpPr>
                <a:spLocks/>
              </p:cNvSpPr>
              <p:nvPr/>
            </p:nvSpPr>
            <p:spPr bwMode="auto">
              <a:xfrm>
                <a:off x="1788" y="1956"/>
                <a:ext cx="50" cy="184"/>
              </a:xfrm>
              <a:custGeom>
                <a:avLst/>
                <a:gdLst>
                  <a:gd name="T0" fmla="*/ 50 w 149"/>
                  <a:gd name="T1" fmla="*/ 8 h 550"/>
                  <a:gd name="T2" fmla="*/ 0 w 149"/>
                  <a:gd name="T3" fmla="*/ 0 h 550"/>
                  <a:gd name="T4" fmla="*/ 0 w 149"/>
                  <a:gd name="T5" fmla="*/ 184 h 550"/>
                  <a:gd name="T6" fmla="*/ 50 w 149"/>
                  <a:gd name="T7" fmla="*/ 157 h 550"/>
                  <a:gd name="T8" fmla="*/ 50 w 149"/>
                  <a:gd name="T9" fmla="*/ 8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550"/>
                  <a:gd name="T17" fmla="*/ 149 w 149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550">
                    <a:moveTo>
                      <a:pt x="149" y="25"/>
                    </a:moveTo>
                    <a:lnTo>
                      <a:pt x="0" y="0"/>
                    </a:lnTo>
                    <a:lnTo>
                      <a:pt x="0" y="550"/>
                    </a:lnTo>
                    <a:lnTo>
                      <a:pt x="149" y="470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DB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3" name="Freeform 362"/>
              <p:cNvSpPr>
                <a:spLocks/>
              </p:cNvSpPr>
              <p:nvPr/>
            </p:nvSpPr>
            <p:spPr bwMode="auto">
              <a:xfrm>
                <a:off x="1814" y="1960"/>
                <a:ext cx="47" cy="167"/>
              </a:xfrm>
              <a:custGeom>
                <a:avLst/>
                <a:gdLst>
                  <a:gd name="T0" fmla="*/ 47 w 142"/>
                  <a:gd name="T1" fmla="*/ 8 h 502"/>
                  <a:gd name="T2" fmla="*/ 0 w 142"/>
                  <a:gd name="T3" fmla="*/ 0 h 502"/>
                  <a:gd name="T4" fmla="*/ 0 w 142"/>
                  <a:gd name="T5" fmla="*/ 167 h 502"/>
                  <a:gd name="T6" fmla="*/ 47 w 142"/>
                  <a:gd name="T7" fmla="*/ 138 h 502"/>
                  <a:gd name="T8" fmla="*/ 47 w 142"/>
                  <a:gd name="T9" fmla="*/ 8 h 5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502"/>
                  <a:gd name="T17" fmla="*/ 142 w 142"/>
                  <a:gd name="T18" fmla="*/ 502 h 5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502">
                    <a:moveTo>
                      <a:pt x="142" y="25"/>
                    </a:moveTo>
                    <a:lnTo>
                      <a:pt x="0" y="0"/>
                    </a:lnTo>
                    <a:lnTo>
                      <a:pt x="0" y="502"/>
                    </a:lnTo>
                    <a:lnTo>
                      <a:pt x="142" y="415"/>
                    </a:lnTo>
                    <a:lnTo>
                      <a:pt x="142" y="25"/>
                    </a:lnTo>
                    <a:close/>
                  </a:path>
                </a:pathLst>
              </a:custGeom>
              <a:solidFill>
                <a:srgbClr val="D6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4" name="Freeform 363"/>
              <p:cNvSpPr>
                <a:spLocks/>
              </p:cNvSpPr>
              <p:nvPr/>
            </p:nvSpPr>
            <p:spPr bwMode="auto">
              <a:xfrm>
                <a:off x="1838" y="1965"/>
                <a:ext cx="48" cy="148"/>
              </a:xfrm>
              <a:custGeom>
                <a:avLst/>
                <a:gdLst>
                  <a:gd name="T0" fmla="*/ 48 w 143"/>
                  <a:gd name="T1" fmla="*/ 6 h 445"/>
                  <a:gd name="T2" fmla="*/ 0 w 143"/>
                  <a:gd name="T3" fmla="*/ 0 h 445"/>
                  <a:gd name="T4" fmla="*/ 0 w 143"/>
                  <a:gd name="T5" fmla="*/ 148 h 445"/>
                  <a:gd name="T6" fmla="*/ 48 w 143"/>
                  <a:gd name="T7" fmla="*/ 119 h 445"/>
                  <a:gd name="T8" fmla="*/ 48 w 143"/>
                  <a:gd name="T9" fmla="*/ 6 h 4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445"/>
                  <a:gd name="T17" fmla="*/ 143 w 143"/>
                  <a:gd name="T18" fmla="*/ 445 h 4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445">
                    <a:moveTo>
                      <a:pt x="143" y="17"/>
                    </a:moveTo>
                    <a:lnTo>
                      <a:pt x="0" y="0"/>
                    </a:lnTo>
                    <a:lnTo>
                      <a:pt x="0" y="445"/>
                    </a:lnTo>
                    <a:lnTo>
                      <a:pt x="143" y="359"/>
                    </a:lnTo>
                    <a:lnTo>
                      <a:pt x="143" y="17"/>
                    </a:lnTo>
                    <a:close/>
                  </a:path>
                </a:pathLst>
              </a:custGeom>
              <a:solidFill>
                <a:srgbClr val="D3E0E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5" name="Freeform 364"/>
              <p:cNvSpPr>
                <a:spLocks/>
              </p:cNvSpPr>
              <p:nvPr/>
            </p:nvSpPr>
            <p:spPr bwMode="auto">
              <a:xfrm>
                <a:off x="1861" y="1968"/>
                <a:ext cx="48" cy="130"/>
              </a:xfrm>
              <a:custGeom>
                <a:avLst/>
                <a:gdLst>
                  <a:gd name="T0" fmla="*/ 48 w 143"/>
                  <a:gd name="T1" fmla="*/ 6 h 390"/>
                  <a:gd name="T2" fmla="*/ 0 w 143"/>
                  <a:gd name="T3" fmla="*/ 0 h 390"/>
                  <a:gd name="T4" fmla="*/ 0 w 143"/>
                  <a:gd name="T5" fmla="*/ 130 h 390"/>
                  <a:gd name="T6" fmla="*/ 48 w 143"/>
                  <a:gd name="T7" fmla="*/ 103 h 390"/>
                  <a:gd name="T8" fmla="*/ 48 w 143"/>
                  <a:gd name="T9" fmla="*/ 6 h 3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390"/>
                  <a:gd name="T17" fmla="*/ 143 w 143"/>
                  <a:gd name="T18" fmla="*/ 390 h 3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390">
                    <a:moveTo>
                      <a:pt x="143" y="19"/>
                    </a:moveTo>
                    <a:lnTo>
                      <a:pt x="0" y="0"/>
                    </a:lnTo>
                    <a:lnTo>
                      <a:pt x="0" y="390"/>
                    </a:lnTo>
                    <a:lnTo>
                      <a:pt x="143" y="309"/>
                    </a:lnTo>
                    <a:lnTo>
                      <a:pt x="143" y="19"/>
                    </a:lnTo>
                    <a:close/>
                  </a:path>
                </a:pathLst>
              </a:custGeom>
              <a:solidFill>
                <a:srgbClr val="D1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6" name="Freeform 365"/>
              <p:cNvSpPr>
                <a:spLocks/>
              </p:cNvSpPr>
              <p:nvPr/>
            </p:nvSpPr>
            <p:spPr bwMode="auto">
              <a:xfrm>
                <a:off x="1886" y="1970"/>
                <a:ext cx="45" cy="114"/>
              </a:xfrm>
              <a:custGeom>
                <a:avLst/>
                <a:gdLst>
                  <a:gd name="T0" fmla="*/ 45 w 137"/>
                  <a:gd name="T1" fmla="*/ 6 h 342"/>
                  <a:gd name="T2" fmla="*/ 0 w 137"/>
                  <a:gd name="T3" fmla="*/ 0 h 342"/>
                  <a:gd name="T4" fmla="*/ 0 w 137"/>
                  <a:gd name="T5" fmla="*/ 114 h 342"/>
                  <a:gd name="T6" fmla="*/ 45 w 137"/>
                  <a:gd name="T7" fmla="*/ 87 h 342"/>
                  <a:gd name="T8" fmla="*/ 45 w 137"/>
                  <a:gd name="T9" fmla="*/ 6 h 3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7"/>
                  <a:gd name="T16" fmla="*/ 0 h 342"/>
                  <a:gd name="T17" fmla="*/ 137 w 137"/>
                  <a:gd name="T18" fmla="*/ 342 h 3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7" h="342">
                    <a:moveTo>
                      <a:pt x="137" y="19"/>
                    </a:moveTo>
                    <a:lnTo>
                      <a:pt x="0" y="0"/>
                    </a:lnTo>
                    <a:lnTo>
                      <a:pt x="0" y="342"/>
                    </a:lnTo>
                    <a:lnTo>
                      <a:pt x="137" y="261"/>
                    </a:lnTo>
                    <a:lnTo>
                      <a:pt x="137" y="19"/>
                    </a:lnTo>
                    <a:close/>
                  </a:path>
                </a:pathLst>
              </a:custGeom>
              <a:solidFill>
                <a:srgbClr val="CCD9D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7" name="Freeform 366"/>
              <p:cNvSpPr>
                <a:spLocks/>
              </p:cNvSpPr>
              <p:nvPr/>
            </p:nvSpPr>
            <p:spPr bwMode="auto">
              <a:xfrm>
                <a:off x="1909" y="1975"/>
                <a:ext cx="47" cy="96"/>
              </a:xfrm>
              <a:custGeom>
                <a:avLst/>
                <a:gdLst>
                  <a:gd name="T0" fmla="*/ 47 w 142"/>
                  <a:gd name="T1" fmla="*/ 6 h 290"/>
                  <a:gd name="T2" fmla="*/ 0 w 142"/>
                  <a:gd name="T3" fmla="*/ 0 h 290"/>
                  <a:gd name="T4" fmla="*/ 0 w 142"/>
                  <a:gd name="T5" fmla="*/ 96 h 290"/>
                  <a:gd name="T6" fmla="*/ 47 w 142"/>
                  <a:gd name="T7" fmla="*/ 68 h 290"/>
                  <a:gd name="T8" fmla="*/ 47 w 142"/>
                  <a:gd name="T9" fmla="*/ 6 h 2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2"/>
                  <a:gd name="T16" fmla="*/ 0 h 290"/>
                  <a:gd name="T17" fmla="*/ 142 w 142"/>
                  <a:gd name="T18" fmla="*/ 290 h 2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2" h="290">
                    <a:moveTo>
                      <a:pt x="142" y="18"/>
                    </a:moveTo>
                    <a:lnTo>
                      <a:pt x="0" y="0"/>
                    </a:lnTo>
                    <a:lnTo>
                      <a:pt x="0" y="290"/>
                    </a:lnTo>
                    <a:lnTo>
                      <a:pt x="142" y="204"/>
                    </a:lnTo>
                    <a:lnTo>
                      <a:pt x="142" y="18"/>
                    </a:lnTo>
                    <a:close/>
                  </a:path>
                </a:pathLst>
              </a:custGeom>
              <a:solidFill>
                <a:srgbClr val="D4DED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8" name="Freeform 367"/>
              <p:cNvSpPr>
                <a:spLocks/>
              </p:cNvSpPr>
              <p:nvPr/>
            </p:nvSpPr>
            <p:spPr bwMode="auto">
              <a:xfrm>
                <a:off x="1931" y="1977"/>
                <a:ext cx="50" cy="80"/>
              </a:xfrm>
              <a:custGeom>
                <a:avLst/>
                <a:gdLst>
                  <a:gd name="T0" fmla="*/ 50 w 149"/>
                  <a:gd name="T1" fmla="*/ 8 h 242"/>
                  <a:gd name="T2" fmla="*/ 0 w 149"/>
                  <a:gd name="T3" fmla="*/ 0 h 242"/>
                  <a:gd name="T4" fmla="*/ 0 w 149"/>
                  <a:gd name="T5" fmla="*/ 80 h 242"/>
                  <a:gd name="T6" fmla="*/ 50 w 149"/>
                  <a:gd name="T7" fmla="*/ 51 h 242"/>
                  <a:gd name="T8" fmla="*/ 50 w 149"/>
                  <a:gd name="T9" fmla="*/ 8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9"/>
                  <a:gd name="T16" fmla="*/ 0 h 242"/>
                  <a:gd name="T17" fmla="*/ 149 w 149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9" h="242">
                    <a:moveTo>
                      <a:pt x="149" y="25"/>
                    </a:moveTo>
                    <a:lnTo>
                      <a:pt x="0" y="0"/>
                    </a:lnTo>
                    <a:lnTo>
                      <a:pt x="0" y="242"/>
                    </a:lnTo>
                    <a:lnTo>
                      <a:pt x="149" y="15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D9E3E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9" name="Freeform 368"/>
              <p:cNvSpPr>
                <a:spLocks/>
              </p:cNvSpPr>
              <p:nvPr/>
            </p:nvSpPr>
            <p:spPr bwMode="auto">
              <a:xfrm>
                <a:off x="1956" y="1981"/>
                <a:ext cx="48" cy="62"/>
              </a:xfrm>
              <a:custGeom>
                <a:avLst/>
                <a:gdLst>
                  <a:gd name="T0" fmla="*/ 48 w 143"/>
                  <a:gd name="T1" fmla="*/ 6 h 186"/>
                  <a:gd name="T2" fmla="*/ 0 w 143"/>
                  <a:gd name="T3" fmla="*/ 0 h 186"/>
                  <a:gd name="T4" fmla="*/ 0 w 143"/>
                  <a:gd name="T5" fmla="*/ 62 h 186"/>
                  <a:gd name="T6" fmla="*/ 48 w 143"/>
                  <a:gd name="T7" fmla="*/ 35 h 186"/>
                  <a:gd name="T8" fmla="*/ 48 w 143"/>
                  <a:gd name="T9" fmla="*/ 6 h 1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86"/>
                  <a:gd name="T17" fmla="*/ 143 w 143"/>
                  <a:gd name="T18" fmla="*/ 186 h 1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86">
                    <a:moveTo>
                      <a:pt x="143" y="19"/>
                    </a:moveTo>
                    <a:lnTo>
                      <a:pt x="0" y="0"/>
                    </a:lnTo>
                    <a:lnTo>
                      <a:pt x="0" y="186"/>
                    </a:lnTo>
                    <a:lnTo>
                      <a:pt x="143" y="106"/>
                    </a:lnTo>
                    <a:lnTo>
                      <a:pt x="143" y="19"/>
                    </a:lnTo>
                    <a:close/>
                  </a:path>
                </a:pathLst>
              </a:custGeom>
              <a:solidFill>
                <a:srgbClr val="E0E8E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0" name="Freeform 369"/>
              <p:cNvSpPr>
                <a:spLocks/>
              </p:cNvSpPr>
              <p:nvPr/>
            </p:nvSpPr>
            <p:spPr bwMode="auto">
              <a:xfrm>
                <a:off x="1981" y="1985"/>
                <a:ext cx="48" cy="43"/>
              </a:xfrm>
              <a:custGeom>
                <a:avLst/>
                <a:gdLst>
                  <a:gd name="T0" fmla="*/ 48 w 143"/>
                  <a:gd name="T1" fmla="*/ 6 h 130"/>
                  <a:gd name="T2" fmla="*/ 0 w 143"/>
                  <a:gd name="T3" fmla="*/ 0 h 130"/>
                  <a:gd name="T4" fmla="*/ 0 w 143"/>
                  <a:gd name="T5" fmla="*/ 43 h 130"/>
                  <a:gd name="T6" fmla="*/ 48 w 143"/>
                  <a:gd name="T7" fmla="*/ 16 h 130"/>
                  <a:gd name="T8" fmla="*/ 48 w 143"/>
                  <a:gd name="T9" fmla="*/ 6 h 1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3"/>
                  <a:gd name="T16" fmla="*/ 0 h 130"/>
                  <a:gd name="T17" fmla="*/ 143 w 143"/>
                  <a:gd name="T18" fmla="*/ 130 h 1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3" h="130">
                    <a:moveTo>
                      <a:pt x="143" y="18"/>
                    </a:moveTo>
                    <a:lnTo>
                      <a:pt x="0" y="0"/>
                    </a:lnTo>
                    <a:lnTo>
                      <a:pt x="0" y="130"/>
                    </a:lnTo>
                    <a:lnTo>
                      <a:pt x="143" y="49"/>
                    </a:lnTo>
                    <a:lnTo>
                      <a:pt x="143" y="18"/>
                    </a:lnTo>
                    <a:close/>
                  </a:path>
                </a:pathLst>
              </a:custGeom>
              <a:solidFill>
                <a:srgbClr val="E8EDE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1" name="Freeform 370"/>
              <p:cNvSpPr>
                <a:spLocks/>
              </p:cNvSpPr>
              <p:nvPr/>
            </p:nvSpPr>
            <p:spPr bwMode="auto">
              <a:xfrm>
                <a:off x="2004" y="1987"/>
                <a:ext cx="37" cy="29"/>
              </a:xfrm>
              <a:custGeom>
                <a:avLst/>
                <a:gdLst>
                  <a:gd name="T0" fmla="*/ 0 w 112"/>
                  <a:gd name="T1" fmla="*/ 0 h 87"/>
                  <a:gd name="T2" fmla="*/ 37 w 112"/>
                  <a:gd name="T3" fmla="*/ 6 h 87"/>
                  <a:gd name="T4" fmla="*/ 0 w 112"/>
                  <a:gd name="T5" fmla="*/ 29 h 87"/>
                  <a:gd name="T6" fmla="*/ 0 w 112"/>
                  <a:gd name="T7" fmla="*/ 0 h 8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2"/>
                  <a:gd name="T13" fmla="*/ 0 h 87"/>
                  <a:gd name="T14" fmla="*/ 112 w 112"/>
                  <a:gd name="T15" fmla="*/ 87 h 8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2" h="87">
                    <a:moveTo>
                      <a:pt x="0" y="0"/>
                    </a:moveTo>
                    <a:lnTo>
                      <a:pt x="112" y="18"/>
                    </a:lnTo>
                    <a:lnTo>
                      <a:pt x="0" y="8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5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2" name="Freeform 371"/>
              <p:cNvSpPr>
                <a:spLocks/>
              </p:cNvSpPr>
              <p:nvPr/>
            </p:nvSpPr>
            <p:spPr bwMode="auto">
              <a:xfrm>
                <a:off x="2029" y="1991"/>
                <a:ext cx="12" cy="10"/>
              </a:xfrm>
              <a:custGeom>
                <a:avLst/>
                <a:gdLst>
                  <a:gd name="T0" fmla="*/ 0 w 37"/>
                  <a:gd name="T1" fmla="*/ 0 h 31"/>
                  <a:gd name="T2" fmla="*/ 12 w 37"/>
                  <a:gd name="T3" fmla="*/ 2 h 31"/>
                  <a:gd name="T4" fmla="*/ 0 w 37"/>
                  <a:gd name="T5" fmla="*/ 10 h 31"/>
                  <a:gd name="T6" fmla="*/ 0 w 37"/>
                  <a:gd name="T7" fmla="*/ 0 h 3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"/>
                  <a:gd name="T13" fmla="*/ 0 h 31"/>
                  <a:gd name="T14" fmla="*/ 37 w 37"/>
                  <a:gd name="T15" fmla="*/ 31 h 3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" h="31">
                    <a:moveTo>
                      <a:pt x="0" y="0"/>
                    </a:moveTo>
                    <a:lnTo>
                      <a:pt x="37" y="6"/>
                    </a:lnTo>
                    <a:lnTo>
                      <a:pt x="0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3" name="Freeform 372"/>
              <p:cNvSpPr>
                <a:spLocks/>
              </p:cNvSpPr>
              <p:nvPr/>
            </p:nvSpPr>
            <p:spPr bwMode="auto">
              <a:xfrm>
                <a:off x="1698" y="1995"/>
                <a:ext cx="343" cy="267"/>
              </a:xfrm>
              <a:custGeom>
                <a:avLst/>
                <a:gdLst>
                  <a:gd name="T0" fmla="*/ 343 w 1030"/>
                  <a:gd name="T1" fmla="*/ 69 h 799"/>
                  <a:gd name="T2" fmla="*/ 0 w 1030"/>
                  <a:gd name="T3" fmla="*/ 267 h 799"/>
                  <a:gd name="T4" fmla="*/ 0 w 1030"/>
                  <a:gd name="T5" fmla="*/ 199 h 799"/>
                  <a:gd name="T6" fmla="*/ 343 w 1030"/>
                  <a:gd name="T7" fmla="*/ 0 h 799"/>
                  <a:gd name="T8" fmla="*/ 343 w 1030"/>
                  <a:gd name="T9" fmla="*/ 69 h 7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0"/>
                  <a:gd name="T16" fmla="*/ 0 h 799"/>
                  <a:gd name="T17" fmla="*/ 1030 w 1030"/>
                  <a:gd name="T18" fmla="*/ 799 h 7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0" h="799">
                    <a:moveTo>
                      <a:pt x="1030" y="205"/>
                    </a:moveTo>
                    <a:lnTo>
                      <a:pt x="0" y="799"/>
                    </a:lnTo>
                    <a:lnTo>
                      <a:pt x="0" y="595"/>
                    </a:lnTo>
                    <a:lnTo>
                      <a:pt x="1030" y="0"/>
                    </a:lnTo>
                    <a:lnTo>
                      <a:pt x="1030" y="205"/>
                    </a:lnTo>
                    <a:close/>
                  </a:path>
                </a:pathLst>
              </a:custGeom>
              <a:solidFill>
                <a:srgbClr val="B2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4" name="Freeform 373"/>
              <p:cNvSpPr>
                <a:spLocks/>
              </p:cNvSpPr>
              <p:nvPr/>
            </p:nvSpPr>
            <p:spPr bwMode="auto">
              <a:xfrm>
                <a:off x="1694" y="2192"/>
                <a:ext cx="8" cy="6"/>
              </a:xfrm>
              <a:custGeom>
                <a:avLst/>
                <a:gdLst>
                  <a:gd name="T0" fmla="*/ 0 w 25"/>
                  <a:gd name="T1" fmla="*/ 4 h 18"/>
                  <a:gd name="T2" fmla="*/ 2 w 25"/>
                  <a:gd name="T3" fmla="*/ 6 h 18"/>
                  <a:gd name="T4" fmla="*/ 6 w 25"/>
                  <a:gd name="T5" fmla="*/ 6 h 18"/>
                  <a:gd name="T6" fmla="*/ 8 w 25"/>
                  <a:gd name="T7" fmla="*/ 2 h 18"/>
                  <a:gd name="T8" fmla="*/ 8 w 25"/>
                  <a:gd name="T9" fmla="*/ 0 h 18"/>
                  <a:gd name="T10" fmla="*/ 0 w 25"/>
                  <a:gd name="T11" fmla="*/ 4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8"/>
                  <a:gd name="T20" fmla="*/ 25 w 25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8">
                    <a:moveTo>
                      <a:pt x="0" y="12"/>
                    </a:moveTo>
                    <a:lnTo>
                      <a:pt x="6" y="18"/>
                    </a:lnTo>
                    <a:lnTo>
                      <a:pt x="18" y="18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5" name="Freeform 374"/>
              <p:cNvSpPr>
                <a:spLocks/>
              </p:cNvSpPr>
              <p:nvPr/>
            </p:nvSpPr>
            <p:spPr bwMode="auto">
              <a:xfrm>
                <a:off x="1582" y="1925"/>
                <a:ext cx="120" cy="271"/>
              </a:xfrm>
              <a:custGeom>
                <a:avLst/>
                <a:gdLst>
                  <a:gd name="T0" fmla="*/ 6 w 359"/>
                  <a:gd name="T1" fmla="*/ 0 h 811"/>
                  <a:gd name="T2" fmla="*/ 0 w 359"/>
                  <a:gd name="T3" fmla="*/ 6 h 811"/>
                  <a:gd name="T4" fmla="*/ 112 w 359"/>
                  <a:gd name="T5" fmla="*/ 271 h 811"/>
                  <a:gd name="T6" fmla="*/ 120 w 359"/>
                  <a:gd name="T7" fmla="*/ 267 h 811"/>
                  <a:gd name="T8" fmla="*/ 8 w 359"/>
                  <a:gd name="T9" fmla="*/ 2 h 811"/>
                  <a:gd name="T10" fmla="*/ 4 w 359"/>
                  <a:gd name="T11" fmla="*/ 8 h 811"/>
                  <a:gd name="T12" fmla="*/ 8 w 359"/>
                  <a:gd name="T13" fmla="*/ 2 h 811"/>
                  <a:gd name="T14" fmla="*/ 6 w 359"/>
                  <a:gd name="T15" fmla="*/ 0 h 811"/>
                  <a:gd name="T16" fmla="*/ 4 w 359"/>
                  <a:gd name="T17" fmla="*/ 0 h 811"/>
                  <a:gd name="T18" fmla="*/ 0 w 359"/>
                  <a:gd name="T19" fmla="*/ 4 h 811"/>
                  <a:gd name="T20" fmla="*/ 0 w 359"/>
                  <a:gd name="T21" fmla="*/ 6 h 811"/>
                  <a:gd name="T22" fmla="*/ 6 w 359"/>
                  <a:gd name="T23" fmla="*/ 0 h 81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9"/>
                  <a:gd name="T37" fmla="*/ 0 h 811"/>
                  <a:gd name="T38" fmla="*/ 359 w 359"/>
                  <a:gd name="T39" fmla="*/ 811 h 81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9" h="811">
                    <a:moveTo>
                      <a:pt x="17" y="0"/>
                    </a:moveTo>
                    <a:lnTo>
                      <a:pt x="0" y="17"/>
                    </a:lnTo>
                    <a:lnTo>
                      <a:pt x="334" y="811"/>
                    </a:lnTo>
                    <a:lnTo>
                      <a:pt x="359" y="799"/>
                    </a:lnTo>
                    <a:lnTo>
                      <a:pt x="23" y="6"/>
                    </a:lnTo>
                    <a:lnTo>
                      <a:pt x="11" y="23"/>
                    </a:lnTo>
                    <a:lnTo>
                      <a:pt x="23" y="6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0" y="12"/>
                    </a:lnTo>
                    <a:lnTo>
                      <a:pt x="0" y="1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6" name="Freeform 375"/>
              <p:cNvSpPr>
                <a:spLocks/>
              </p:cNvSpPr>
              <p:nvPr/>
            </p:nvSpPr>
            <p:spPr bwMode="auto">
              <a:xfrm>
                <a:off x="1586" y="1925"/>
                <a:ext cx="459" cy="74"/>
              </a:xfrm>
              <a:custGeom>
                <a:avLst/>
                <a:gdLst>
                  <a:gd name="T0" fmla="*/ 457 w 1377"/>
                  <a:gd name="T1" fmla="*/ 72 h 222"/>
                  <a:gd name="T2" fmla="*/ 457 w 1377"/>
                  <a:gd name="T3" fmla="*/ 66 h 222"/>
                  <a:gd name="T4" fmla="*/ 2 w 1377"/>
                  <a:gd name="T5" fmla="*/ 0 h 222"/>
                  <a:gd name="T6" fmla="*/ 0 w 1377"/>
                  <a:gd name="T7" fmla="*/ 8 h 222"/>
                  <a:gd name="T8" fmla="*/ 455 w 1377"/>
                  <a:gd name="T9" fmla="*/ 74 h 222"/>
                  <a:gd name="T10" fmla="*/ 453 w 1377"/>
                  <a:gd name="T11" fmla="*/ 66 h 222"/>
                  <a:gd name="T12" fmla="*/ 455 w 1377"/>
                  <a:gd name="T13" fmla="*/ 74 h 222"/>
                  <a:gd name="T14" fmla="*/ 457 w 1377"/>
                  <a:gd name="T15" fmla="*/ 72 h 222"/>
                  <a:gd name="T16" fmla="*/ 459 w 1377"/>
                  <a:gd name="T17" fmla="*/ 70 h 222"/>
                  <a:gd name="T18" fmla="*/ 459 w 1377"/>
                  <a:gd name="T19" fmla="*/ 68 h 222"/>
                  <a:gd name="T20" fmla="*/ 457 w 1377"/>
                  <a:gd name="T21" fmla="*/ 66 h 222"/>
                  <a:gd name="T22" fmla="*/ 457 w 1377"/>
                  <a:gd name="T23" fmla="*/ 72 h 2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77"/>
                  <a:gd name="T37" fmla="*/ 0 h 222"/>
                  <a:gd name="T38" fmla="*/ 1377 w 1377"/>
                  <a:gd name="T39" fmla="*/ 222 h 22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77" h="222">
                    <a:moveTo>
                      <a:pt x="1371" y="216"/>
                    </a:moveTo>
                    <a:lnTo>
                      <a:pt x="1371" y="197"/>
                    </a:lnTo>
                    <a:lnTo>
                      <a:pt x="6" y="0"/>
                    </a:lnTo>
                    <a:lnTo>
                      <a:pt x="0" y="23"/>
                    </a:lnTo>
                    <a:lnTo>
                      <a:pt x="1365" y="222"/>
                    </a:lnTo>
                    <a:lnTo>
                      <a:pt x="1359" y="197"/>
                    </a:lnTo>
                    <a:lnTo>
                      <a:pt x="1365" y="222"/>
                    </a:lnTo>
                    <a:lnTo>
                      <a:pt x="1371" y="216"/>
                    </a:lnTo>
                    <a:lnTo>
                      <a:pt x="1377" y="210"/>
                    </a:lnTo>
                    <a:lnTo>
                      <a:pt x="1377" y="203"/>
                    </a:lnTo>
                    <a:lnTo>
                      <a:pt x="1371" y="197"/>
                    </a:lnTo>
                    <a:lnTo>
                      <a:pt x="1371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7" name="Freeform 376"/>
              <p:cNvSpPr>
                <a:spLocks/>
              </p:cNvSpPr>
              <p:nvPr/>
            </p:nvSpPr>
            <p:spPr bwMode="auto">
              <a:xfrm>
                <a:off x="1696" y="1991"/>
                <a:ext cx="347" cy="205"/>
              </a:xfrm>
              <a:custGeom>
                <a:avLst/>
                <a:gdLst>
                  <a:gd name="T0" fmla="*/ 2 w 1042"/>
                  <a:gd name="T1" fmla="*/ 203 h 614"/>
                  <a:gd name="T2" fmla="*/ 4 w 1042"/>
                  <a:gd name="T3" fmla="*/ 205 h 614"/>
                  <a:gd name="T4" fmla="*/ 347 w 1042"/>
                  <a:gd name="T5" fmla="*/ 6 h 614"/>
                  <a:gd name="T6" fmla="*/ 343 w 1042"/>
                  <a:gd name="T7" fmla="*/ 0 h 614"/>
                  <a:gd name="T8" fmla="*/ 0 w 1042"/>
                  <a:gd name="T9" fmla="*/ 199 h 614"/>
                  <a:gd name="T10" fmla="*/ 2 w 1042"/>
                  <a:gd name="T11" fmla="*/ 203 h 6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2"/>
                  <a:gd name="T19" fmla="*/ 0 h 614"/>
                  <a:gd name="T20" fmla="*/ 1042 w 1042"/>
                  <a:gd name="T21" fmla="*/ 614 h 6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2" h="614">
                    <a:moveTo>
                      <a:pt x="6" y="608"/>
                    </a:moveTo>
                    <a:lnTo>
                      <a:pt x="12" y="614"/>
                    </a:lnTo>
                    <a:lnTo>
                      <a:pt x="1042" y="19"/>
                    </a:lnTo>
                    <a:lnTo>
                      <a:pt x="1030" y="0"/>
                    </a:lnTo>
                    <a:lnTo>
                      <a:pt x="0" y="595"/>
                    </a:lnTo>
                    <a:lnTo>
                      <a:pt x="6" y="60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8" name="Freeform 377"/>
              <p:cNvSpPr>
                <a:spLocks/>
              </p:cNvSpPr>
              <p:nvPr/>
            </p:nvSpPr>
            <p:spPr bwMode="auto">
              <a:xfrm>
                <a:off x="1694" y="2189"/>
                <a:ext cx="6" cy="7"/>
              </a:xfrm>
              <a:custGeom>
                <a:avLst/>
                <a:gdLst>
                  <a:gd name="T0" fmla="*/ 2 w 18"/>
                  <a:gd name="T1" fmla="*/ 0 h 19"/>
                  <a:gd name="T2" fmla="*/ 0 w 18"/>
                  <a:gd name="T3" fmla="*/ 3 h 19"/>
                  <a:gd name="T4" fmla="*/ 2 w 18"/>
                  <a:gd name="T5" fmla="*/ 5 h 19"/>
                  <a:gd name="T6" fmla="*/ 4 w 18"/>
                  <a:gd name="T7" fmla="*/ 7 h 19"/>
                  <a:gd name="T8" fmla="*/ 6 w 18"/>
                  <a:gd name="T9" fmla="*/ 7 h 19"/>
                  <a:gd name="T10" fmla="*/ 2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9" name="Freeform 378"/>
              <p:cNvSpPr>
                <a:spLocks/>
              </p:cNvSpPr>
              <p:nvPr/>
            </p:nvSpPr>
            <p:spPr bwMode="auto">
              <a:xfrm>
                <a:off x="1694" y="2189"/>
                <a:ext cx="8" cy="5"/>
              </a:xfrm>
              <a:custGeom>
                <a:avLst/>
                <a:gdLst>
                  <a:gd name="T0" fmla="*/ 8 w 25"/>
                  <a:gd name="T1" fmla="*/ 5 h 13"/>
                  <a:gd name="T2" fmla="*/ 8 w 25"/>
                  <a:gd name="T3" fmla="*/ 0 h 13"/>
                  <a:gd name="T4" fmla="*/ 4 w 25"/>
                  <a:gd name="T5" fmla="*/ 0 h 13"/>
                  <a:gd name="T6" fmla="*/ 2 w 25"/>
                  <a:gd name="T7" fmla="*/ 0 h 13"/>
                  <a:gd name="T8" fmla="*/ 0 w 25"/>
                  <a:gd name="T9" fmla="*/ 5 h 13"/>
                  <a:gd name="T10" fmla="*/ 8 w 25"/>
                  <a:gd name="T11" fmla="*/ 5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0" name="Freeform 379"/>
              <p:cNvSpPr>
                <a:spLocks/>
              </p:cNvSpPr>
              <p:nvPr/>
            </p:nvSpPr>
            <p:spPr bwMode="auto">
              <a:xfrm>
                <a:off x="1694" y="2194"/>
                <a:ext cx="8" cy="68"/>
              </a:xfrm>
              <a:custGeom>
                <a:avLst/>
                <a:gdLst>
                  <a:gd name="T0" fmla="*/ 4 w 25"/>
                  <a:gd name="T1" fmla="*/ 68 h 204"/>
                  <a:gd name="T2" fmla="*/ 8 w 25"/>
                  <a:gd name="T3" fmla="*/ 68 h 204"/>
                  <a:gd name="T4" fmla="*/ 8 w 25"/>
                  <a:gd name="T5" fmla="*/ 0 h 204"/>
                  <a:gd name="T6" fmla="*/ 0 w 25"/>
                  <a:gd name="T7" fmla="*/ 0 h 204"/>
                  <a:gd name="T8" fmla="*/ 0 w 25"/>
                  <a:gd name="T9" fmla="*/ 68 h 204"/>
                  <a:gd name="T10" fmla="*/ 4 w 25"/>
                  <a:gd name="T11" fmla="*/ 68 h 20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04"/>
                  <a:gd name="T20" fmla="*/ 25 w 25"/>
                  <a:gd name="T21" fmla="*/ 204 h 20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04">
                    <a:moveTo>
                      <a:pt x="12" y="204"/>
                    </a:moveTo>
                    <a:lnTo>
                      <a:pt x="25" y="204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204"/>
                    </a:lnTo>
                    <a:lnTo>
                      <a:pt x="12" y="20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1" name="Freeform 380"/>
              <p:cNvSpPr>
                <a:spLocks/>
              </p:cNvSpPr>
              <p:nvPr/>
            </p:nvSpPr>
            <p:spPr bwMode="auto">
              <a:xfrm>
                <a:off x="1694" y="2262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2 w 25"/>
                  <a:gd name="T3" fmla="*/ 4 h 12"/>
                  <a:gd name="T4" fmla="*/ 4 w 25"/>
                  <a:gd name="T5" fmla="*/ 4 h 12"/>
                  <a:gd name="T6" fmla="*/ 8 w 25"/>
                  <a:gd name="T7" fmla="*/ 4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12"/>
                    </a:lnTo>
                    <a:lnTo>
                      <a:pt x="12" y="12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2" name="Freeform 381"/>
              <p:cNvSpPr>
                <a:spLocks/>
              </p:cNvSpPr>
              <p:nvPr/>
            </p:nvSpPr>
            <p:spPr bwMode="auto">
              <a:xfrm>
                <a:off x="2036" y="1989"/>
                <a:ext cx="9" cy="4"/>
              </a:xfrm>
              <a:custGeom>
                <a:avLst/>
                <a:gdLst>
                  <a:gd name="T0" fmla="*/ 9 w 26"/>
                  <a:gd name="T1" fmla="*/ 4 h 12"/>
                  <a:gd name="T2" fmla="*/ 9 w 26"/>
                  <a:gd name="T3" fmla="*/ 2 h 12"/>
                  <a:gd name="T4" fmla="*/ 5 w 26"/>
                  <a:gd name="T5" fmla="*/ 0 h 12"/>
                  <a:gd name="T6" fmla="*/ 3 w 26"/>
                  <a:gd name="T7" fmla="*/ 2 h 12"/>
                  <a:gd name="T8" fmla="*/ 0 w 26"/>
                  <a:gd name="T9" fmla="*/ 4 h 12"/>
                  <a:gd name="T10" fmla="*/ 9 w 26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26" y="12"/>
                    </a:moveTo>
                    <a:lnTo>
                      <a:pt x="26" y="6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3" name="Freeform 382"/>
              <p:cNvSpPr>
                <a:spLocks/>
              </p:cNvSpPr>
              <p:nvPr/>
            </p:nvSpPr>
            <p:spPr bwMode="auto">
              <a:xfrm>
                <a:off x="2036" y="1993"/>
                <a:ext cx="9" cy="71"/>
              </a:xfrm>
              <a:custGeom>
                <a:avLst/>
                <a:gdLst>
                  <a:gd name="T0" fmla="*/ 5 w 26"/>
                  <a:gd name="T1" fmla="*/ 71 h 212"/>
                  <a:gd name="T2" fmla="*/ 9 w 26"/>
                  <a:gd name="T3" fmla="*/ 71 h 212"/>
                  <a:gd name="T4" fmla="*/ 9 w 26"/>
                  <a:gd name="T5" fmla="*/ 0 h 212"/>
                  <a:gd name="T6" fmla="*/ 0 w 26"/>
                  <a:gd name="T7" fmla="*/ 0 h 212"/>
                  <a:gd name="T8" fmla="*/ 0 w 26"/>
                  <a:gd name="T9" fmla="*/ 71 h 212"/>
                  <a:gd name="T10" fmla="*/ 5 w 26"/>
                  <a:gd name="T11" fmla="*/ 71 h 2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212"/>
                  <a:gd name="T20" fmla="*/ 26 w 26"/>
                  <a:gd name="T21" fmla="*/ 212 h 2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212">
                    <a:moveTo>
                      <a:pt x="14" y="212"/>
                    </a:moveTo>
                    <a:lnTo>
                      <a:pt x="26" y="212"/>
                    </a:lnTo>
                    <a:lnTo>
                      <a:pt x="26" y="0"/>
                    </a:lnTo>
                    <a:lnTo>
                      <a:pt x="0" y="0"/>
                    </a:lnTo>
                    <a:lnTo>
                      <a:pt x="0" y="212"/>
                    </a:lnTo>
                    <a:lnTo>
                      <a:pt x="14" y="2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4" name="Freeform 383"/>
              <p:cNvSpPr>
                <a:spLocks/>
              </p:cNvSpPr>
              <p:nvPr/>
            </p:nvSpPr>
            <p:spPr bwMode="auto">
              <a:xfrm>
                <a:off x="2036" y="2064"/>
                <a:ext cx="9" cy="4"/>
              </a:xfrm>
              <a:custGeom>
                <a:avLst/>
                <a:gdLst>
                  <a:gd name="T0" fmla="*/ 0 w 26"/>
                  <a:gd name="T1" fmla="*/ 0 h 12"/>
                  <a:gd name="T2" fmla="*/ 3 w 26"/>
                  <a:gd name="T3" fmla="*/ 2 h 12"/>
                  <a:gd name="T4" fmla="*/ 5 w 26"/>
                  <a:gd name="T5" fmla="*/ 4 h 12"/>
                  <a:gd name="T6" fmla="*/ 9 w 26"/>
                  <a:gd name="T7" fmla="*/ 2 h 12"/>
                  <a:gd name="T8" fmla="*/ 9 w 26"/>
                  <a:gd name="T9" fmla="*/ 0 h 12"/>
                  <a:gd name="T10" fmla="*/ 0 w 26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12"/>
                  <a:gd name="T20" fmla="*/ 26 w 26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12">
                    <a:moveTo>
                      <a:pt x="0" y="0"/>
                    </a:moveTo>
                    <a:lnTo>
                      <a:pt x="8" y="6"/>
                    </a:lnTo>
                    <a:lnTo>
                      <a:pt x="14" y="12"/>
                    </a:lnTo>
                    <a:lnTo>
                      <a:pt x="26" y="6"/>
                    </a:lnTo>
                    <a:lnTo>
                      <a:pt x="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5" name="Freeform 384"/>
              <p:cNvSpPr>
                <a:spLocks/>
              </p:cNvSpPr>
              <p:nvPr/>
            </p:nvSpPr>
            <p:spPr bwMode="auto">
              <a:xfrm>
                <a:off x="1694" y="2259"/>
                <a:ext cx="6" cy="7"/>
              </a:xfrm>
              <a:custGeom>
                <a:avLst/>
                <a:gdLst>
                  <a:gd name="T0" fmla="*/ 2 w 18"/>
                  <a:gd name="T1" fmla="*/ 0 h 19"/>
                  <a:gd name="T2" fmla="*/ 0 w 18"/>
                  <a:gd name="T3" fmla="*/ 3 h 19"/>
                  <a:gd name="T4" fmla="*/ 2 w 18"/>
                  <a:gd name="T5" fmla="*/ 5 h 19"/>
                  <a:gd name="T6" fmla="*/ 4 w 18"/>
                  <a:gd name="T7" fmla="*/ 7 h 19"/>
                  <a:gd name="T8" fmla="*/ 6 w 18"/>
                  <a:gd name="T9" fmla="*/ 7 h 19"/>
                  <a:gd name="T10" fmla="*/ 2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7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6" name="Freeform 385"/>
              <p:cNvSpPr>
                <a:spLocks/>
              </p:cNvSpPr>
              <p:nvPr/>
            </p:nvSpPr>
            <p:spPr bwMode="auto">
              <a:xfrm>
                <a:off x="1696" y="2061"/>
                <a:ext cx="347" cy="205"/>
              </a:xfrm>
              <a:custGeom>
                <a:avLst/>
                <a:gdLst>
                  <a:gd name="T0" fmla="*/ 345 w 1042"/>
                  <a:gd name="T1" fmla="*/ 3 h 614"/>
                  <a:gd name="T2" fmla="*/ 343 w 1042"/>
                  <a:gd name="T3" fmla="*/ 0 h 614"/>
                  <a:gd name="T4" fmla="*/ 0 w 1042"/>
                  <a:gd name="T5" fmla="*/ 199 h 614"/>
                  <a:gd name="T6" fmla="*/ 4 w 1042"/>
                  <a:gd name="T7" fmla="*/ 205 h 614"/>
                  <a:gd name="T8" fmla="*/ 347 w 1042"/>
                  <a:gd name="T9" fmla="*/ 7 h 614"/>
                  <a:gd name="T10" fmla="*/ 345 w 1042"/>
                  <a:gd name="T11" fmla="*/ 3 h 6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42"/>
                  <a:gd name="T19" fmla="*/ 0 h 614"/>
                  <a:gd name="T20" fmla="*/ 1042 w 1042"/>
                  <a:gd name="T21" fmla="*/ 614 h 6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42" h="614">
                    <a:moveTo>
                      <a:pt x="1036" y="8"/>
                    </a:moveTo>
                    <a:lnTo>
                      <a:pt x="1030" y="0"/>
                    </a:lnTo>
                    <a:lnTo>
                      <a:pt x="0" y="595"/>
                    </a:lnTo>
                    <a:lnTo>
                      <a:pt x="12" y="614"/>
                    </a:lnTo>
                    <a:lnTo>
                      <a:pt x="1042" y="20"/>
                    </a:lnTo>
                    <a:lnTo>
                      <a:pt x="1036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7" name="Freeform 386"/>
              <p:cNvSpPr>
                <a:spLocks/>
              </p:cNvSpPr>
              <p:nvPr/>
            </p:nvSpPr>
            <p:spPr bwMode="auto">
              <a:xfrm>
                <a:off x="2039" y="2061"/>
                <a:ext cx="6" cy="7"/>
              </a:xfrm>
              <a:custGeom>
                <a:avLst/>
                <a:gdLst>
                  <a:gd name="T0" fmla="*/ 4 w 18"/>
                  <a:gd name="T1" fmla="*/ 7 h 20"/>
                  <a:gd name="T2" fmla="*/ 6 w 18"/>
                  <a:gd name="T3" fmla="*/ 5 h 20"/>
                  <a:gd name="T4" fmla="*/ 6 w 18"/>
                  <a:gd name="T5" fmla="*/ 0 h 20"/>
                  <a:gd name="T6" fmla="*/ 4 w 18"/>
                  <a:gd name="T7" fmla="*/ 0 h 20"/>
                  <a:gd name="T8" fmla="*/ 0 w 18"/>
                  <a:gd name="T9" fmla="*/ 0 h 20"/>
                  <a:gd name="T10" fmla="*/ 4 w 18"/>
                  <a:gd name="T11" fmla="*/ 7 h 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0"/>
                  <a:gd name="T20" fmla="*/ 18 w 18"/>
                  <a:gd name="T21" fmla="*/ 20 h 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0">
                    <a:moveTo>
                      <a:pt x="12" y="20"/>
                    </a:moveTo>
                    <a:lnTo>
                      <a:pt x="18" y="14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8" name="Freeform 387"/>
              <p:cNvSpPr>
                <a:spLocks/>
              </p:cNvSpPr>
              <p:nvPr/>
            </p:nvSpPr>
            <p:spPr bwMode="auto">
              <a:xfrm>
                <a:off x="1582" y="1995"/>
                <a:ext cx="8" cy="6"/>
              </a:xfrm>
              <a:custGeom>
                <a:avLst/>
                <a:gdLst>
                  <a:gd name="T0" fmla="*/ 8 w 23"/>
                  <a:gd name="T1" fmla="*/ 2 h 18"/>
                  <a:gd name="T2" fmla="*/ 6 w 23"/>
                  <a:gd name="T3" fmla="*/ 0 h 18"/>
                  <a:gd name="T4" fmla="*/ 4 w 23"/>
                  <a:gd name="T5" fmla="*/ 0 h 18"/>
                  <a:gd name="T6" fmla="*/ 0 w 23"/>
                  <a:gd name="T7" fmla="*/ 2 h 18"/>
                  <a:gd name="T8" fmla="*/ 0 w 23"/>
                  <a:gd name="T9" fmla="*/ 6 h 18"/>
                  <a:gd name="T10" fmla="*/ 8 w 23"/>
                  <a:gd name="T11" fmla="*/ 2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8"/>
                  <a:gd name="T20" fmla="*/ 23 w 23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8">
                    <a:moveTo>
                      <a:pt x="23" y="6"/>
                    </a:moveTo>
                    <a:lnTo>
                      <a:pt x="17" y="0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9" name="Freeform 388"/>
              <p:cNvSpPr>
                <a:spLocks/>
              </p:cNvSpPr>
              <p:nvPr/>
            </p:nvSpPr>
            <p:spPr bwMode="auto">
              <a:xfrm>
                <a:off x="1582" y="1997"/>
                <a:ext cx="120" cy="267"/>
              </a:xfrm>
              <a:custGeom>
                <a:avLst/>
                <a:gdLst>
                  <a:gd name="T0" fmla="*/ 116 w 359"/>
                  <a:gd name="T1" fmla="*/ 265 h 799"/>
                  <a:gd name="T2" fmla="*/ 120 w 359"/>
                  <a:gd name="T3" fmla="*/ 263 h 799"/>
                  <a:gd name="T4" fmla="*/ 8 w 359"/>
                  <a:gd name="T5" fmla="*/ 0 h 799"/>
                  <a:gd name="T6" fmla="*/ 0 w 359"/>
                  <a:gd name="T7" fmla="*/ 4 h 799"/>
                  <a:gd name="T8" fmla="*/ 112 w 359"/>
                  <a:gd name="T9" fmla="*/ 267 h 799"/>
                  <a:gd name="T10" fmla="*/ 116 w 359"/>
                  <a:gd name="T11" fmla="*/ 265 h 79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9"/>
                  <a:gd name="T19" fmla="*/ 0 h 799"/>
                  <a:gd name="T20" fmla="*/ 359 w 359"/>
                  <a:gd name="T21" fmla="*/ 799 h 79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9" h="799">
                    <a:moveTo>
                      <a:pt x="346" y="793"/>
                    </a:moveTo>
                    <a:lnTo>
                      <a:pt x="359" y="786"/>
                    </a:lnTo>
                    <a:lnTo>
                      <a:pt x="23" y="0"/>
                    </a:lnTo>
                    <a:lnTo>
                      <a:pt x="0" y="12"/>
                    </a:lnTo>
                    <a:lnTo>
                      <a:pt x="334" y="799"/>
                    </a:lnTo>
                    <a:lnTo>
                      <a:pt x="346" y="7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0" name="Freeform 389"/>
              <p:cNvSpPr>
                <a:spLocks/>
              </p:cNvSpPr>
              <p:nvPr/>
            </p:nvSpPr>
            <p:spPr bwMode="auto">
              <a:xfrm>
                <a:off x="1694" y="2259"/>
                <a:ext cx="8" cy="7"/>
              </a:xfrm>
              <a:custGeom>
                <a:avLst/>
                <a:gdLst>
                  <a:gd name="T0" fmla="*/ 0 w 25"/>
                  <a:gd name="T1" fmla="*/ 5 h 19"/>
                  <a:gd name="T2" fmla="*/ 2 w 25"/>
                  <a:gd name="T3" fmla="*/ 7 h 19"/>
                  <a:gd name="T4" fmla="*/ 6 w 25"/>
                  <a:gd name="T5" fmla="*/ 7 h 19"/>
                  <a:gd name="T6" fmla="*/ 8 w 25"/>
                  <a:gd name="T7" fmla="*/ 5 h 19"/>
                  <a:gd name="T8" fmla="*/ 8 w 25"/>
                  <a:gd name="T9" fmla="*/ 0 h 19"/>
                  <a:gd name="T10" fmla="*/ 0 w 25"/>
                  <a:gd name="T11" fmla="*/ 5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9"/>
                  <a:gd name="T20" fmla="*/ 25 w 25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9">
                    <a:moveTo>
                      <a:pt x="0" y="13"/>
                    </a:moveTo>
                    <a:lnTo>
                      <a:pt x="6" y="19"/>
                    </a:lnTo>
                    <a:lnTo>
                      <a:pt x="18" y="19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1" name="Freeform 390"/>
              <p:cNvSpPr>
                <a:spLocks/>
              </p:cNvSpPr>
              <p:nvPr/>
            </p:nvSpPr>
            <p:spPr bwMode="auto">
              <a:xfrm>
                <a:off x="1582" y="1925"/>
                <a:ext cx="8" cy="4"/>
              </a:xfrm>
              <a:custGeom>
                <a:avLst/>
                <a:gdLst>
                  <a:gd name="T0" fmla="*/ 8 w 23"/>
                  <a:gd name="T1" fmla="*/ 4 h 12"/>
                  <a:gd name="T2" fmla="*/ 8 w 23"/>
                  <a:gd name="T3" fmla="*/ 2 h 12"/>
                  <a:gd name="T4" fmla="*/ 4 w 23"/>
                  <a:gd name="T5" fmla="*/ 0 h 12"/>
                  <a:gd name="T6" fmla="*/ 2 w 23"/>
                  <a:gd name="T7" fmla="*/ 2 h 12"/>
                  <a:gd name="T8" fmla="*/ 0 w 23"/>
                  <a:gd name="T9" fmla="*/ 4 h 12"/>
                  <a:gd name="T10" fmla="*/ 8 w 23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2"/>
                  <a:gd name="T20" fmla="*/ 23 w 23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2">
                    <a:moveTo>
                      <a:pt x="23" y="12"/>
                    </a:moveTo>
                    <a:lnTo>
                      <a:pt x="23" y="6"/>
                    </a:ln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23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2" name="Freeform 391"/>
              <p:cNvSpPr>
                <a:spLocks/>
              </p:cNvSpPr>
              <p:nvPr/>
            </p:nvSpPr>
            <p:spPr bwMode="auto">
              <a:xfrm>
                <a:off x="1582" y="1929"/>
                <a:ext cx="8" cy="70"/>
              </a:xfrm>
              <a:custGeom>
                <a:avLst/>
                <a:gdLst>
                  <a:gd name="T0" fmla="*/ 4 w 23"/>
                  <a:gd name="T1" fmla="*/ 70 h 210"/>
                  <a:gd name="T2" fmla="*/ 8 w 23"/>
                  <a:gd name="T3" fmla="*/ 70 h 210"/>
                  <a:gd name="T4" fmla="*/ 8 w 23"/>
                  <a:gd name="T5" fmla="*/ 0 h 210"/>
                  <a:gd name="T6" fmla="*/ 0 w 23"/>
                  <a:gd name="T7" fmla="*/ 0 h 210"/>
                  <a:gd name="T8" fmla="*/ 0 w 23"/>
                  <a:gd name="T9" fmla="*/ 70 h 210"/>
                  <a:gd name="T10" fmla="*/ 4 w 23"/>
                  <a:gd name="T11" fmla="*/ 70 h 2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210"/>
                  <a:gd name="T20" fmla="*/ 23 w 23"/>
                  <a:gd name="T21" fmla="*/ 210 h 2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210">
                    <a:moveTo>
                      <a:pt x="11" y="210"/>
                    </a:moveTo>
                    <a:lnTo>
                      <a:pt x="23" y="210"/>
                    </a:lnTo>
                    <a:lnTo>
                      <a:pt x="23" y="0"/>
                    </a:lnTo>
                    <a:lnTo>
                      <a:pt x="0" y="0"/>
                    </a:lnTo>
                    <a:lnTo>
                      <a:pt x="0" y="210"/>
                    </a:lnTo>
                    <a:lnTo>
                      <a:pt x="11" y="2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3" name="Freeform 392"/>
              <p:cNvSpPr>
                <a:spLocks/>
              </p:cNvSpPr>
              <p:nvPr/>
            </p:nvSpPr>
            <p:spPr bwMode="auto">
              <a:xfrm>
                <a:off x="1582" y="1999"/>
                <a:ext cx="8" cy="5"/>
              </a:xfrm>
              <a:custGeom>
                <a:avLst/>
                <a:gdLst>
                  <a:gd name="T0" fmla="*/ 0 w 23"/>
                  <a:gd name="T1" fmla="*/ 0 h 13"/>
                  <a:gd name="T2" fmla="*/ 2 w 23"/>
                  <a:gd name="T3" fmla="*/ 2 h 13"/>
                  <a:gd name="T4" fmla="*/ 4 w 23"/>
                  <a:gd name="T5" fmla="*/ 5 h 13"/>
                  <a:gd name="T6" fmla="*/ 8 w 23"/>
                  <a:gd name="T7" fmla="*/ 2 h 13"/>
                  <a:gd name="T8" fmla="*/ 8 w 23"/>
                  <a:gd name="T9" fmla="*/ 0 h 13"/>
                  <a:gd name="T10" fmla="*/ 0 w 23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"/>
                  <a:gd name="T19" fmla="*/ 0 h 13"/>
                  <a:gd name="T20" fmla="*/ 23 w 23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" h="13">
                    <a:moveTo>
                      <a:pt x="0" y="0"/>
                    </a:moveTo>
                    <a:lnTo>
                      <a:pt x="5" y="6"/>
                    </a:lnTo>
                    <a:lnTo>
                      <a:pt x="11" y="13"/>
                    </a:lnTo>
                    <a:lnTo>
                      <a:pt x="23" y="6"/>
                    </a:lnTo>
                    <a:lnTo>
                      <a:pt x="2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4" name="Freeform 393"/>
              <p:cNvSpPr>
                <a:spLocks/>
              </p:cNvSpPr>
              <p:nvPr/>
            </p:nvSpPr>
            <p:spPr bwMode="auto">
              <a:xfrm>
                <a:off x="1301" y="2286"/>
                <a:ext cx="18" cy="23"/>
              </a:xfrm>
              <a:custGeom>
                <a:avLst/>
                <a:gdLst>
                  <a:gd name="T0" fmla="*/ 6 w 56"/>
                  <a:gd name="T1" fmla="*/ 0 h 68"/>
                  <a:gd name="T2" fmla="*/ 0 w 56"/>
                  <a:gd name="T3" fmla="*/ 8 h 68"/>
                  <a:gd name="T4" fmla="*/ 2 w 56"/>
                  <a:gd name="T5" fmla="*/ 19 h 68"/>
                  <a:gd name="T6" fmla="*/ 8 w 56"/>
                  <a:gd name="T7" fmla="*/ 23 h 68"/>
                  <a:gd name="T8" fmla="*/ 18 w 56"/>
                  <a:gd name="T9" fmla="*/ 23 h 68"/>
                  <a:gd name="T10" fmla="*/ 6 w 56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8"/>
                  <a:gd name="T20" fmla="*/ 56 w 5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8">
                    <a:moveTo>
                      <a:pt x="19" y="0"/>
                    </a:moveTo>
                    <a:lnTo>
                      <a:pt x="0" y="25"/>
                    </a:lnTo>
                    <a:lnTo>
                      <a:pt x="6" y="56"/>
                    </a:lnTo>
                    <a:lnTo>
                      <a:pt x="25" y="68"/>
                    </a:lnTo>
                    <a:lnTo>
                      <a:pt x="56" y="68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5" name="Freeform 394"/>
              <p:cNvSpPr>
                <a:spLocks/>
              </p:cNvSpPr>
              <p:nvPr/>
            </p:nvSpPr>
            <p:spPr bwMode="auto">
              <a:xfrm>
                <a:off x="1307" y="2096"/>
                <a:ext cx="343" cy="213"/>
              </a:xfrm>
              <a:custGeom>
                <a:avLst/>
                <a:gdLst>
                  <a:gd name="T0" fmla="*/ 337 w 1029"/>
                  <a:gd name="T1" fmla="*/ 10 h 638"/>
                  <a:gd name="T2" fmla="*/ 331 w 1029"/>
                  <a:gd name="T3" fmla="*/ 0 h 638"/>
                  <a:gd name="T4" fmla="*/ 0 w 1029"/>
                  <a:gd name="T5" fmla="*/ 190 h 638"/>
                  <a:gd name="T6" fmla="*/ 12 w 1029"/>
                  <a:gd name="T7" fmla="*/ 213 h 638"/>
                  <a:gd name="T8" fmla="*/ 343 w 1029"/>
                  <a:gd name="T9" fmla="*/ 21 h 638"/>
                  <a:gd name="T10" fmla="*/ 337 w 1029"/>
                  <a:gd name="T11" fmla="*/ 10 h 63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29"/>
                  <a:gd name="T19" fmla="*/ 0 h 638"/>
                  <a:gd name="T20" fmla="*/ 1029 w 1029"/>
                  <a:gd name="T21" fmla="*/ 638 h 63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29" h="638">
                    <a:moveTo>
                      <a:pt x="1011" y="31"/>
                    </a:moveTo>
                    <a:lnTo>
                      <a:pt x="992" y="0"/>
                    </a:lnTo>
                    <a:lnTo>
                      <a:pt x="0" y="570"/>
                    </a:lnTo>
                    <a:lnTo>
                      <a:pt x="37" y="638"/>
                    </a:lnTo>
                    <a:lnTo>
                      <a:pt x="1029" y="62"/>
                    </a:lnTo>
                    <a:lnTo>
                      <a:pt x="1011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6" name="Freeform 395"/>
              <p:cNvSpPr>
                <a:spLocks/>
              </p:cNvSpPr>
              <p:nvPr/>
            </p:nvSpPr>
            <p:spPr bwMode="auto">
              <a:xfrm>
                <a:off x="1638" y="2095"/>
                <a:ext cx="16" cy="22"/>
              </a:xfrm>
              <a:custGeom>
                <a:avLst/>
                <a:gdLst>
                  <a:gd name="T0" fmla="*/ 12 w 50"/>
                  <a:gd name="T1" fmla="*/ 22 h 67"/>
                  <a:gd name="T2" fmla="*/ 16 w 50"/>
                  <a:gd name="T3" fmla="*/ 14 h 67"/>
                  <a:gd name="T4" fmla="*/ 16 w 50"/>
                  <a:gd name="T5" fmla="*/ 6 h 67"/>
                  <a:gd name="T6" fmla="*/ 8 w 50"/>
                  <a:gd name="T7" fmla="*/ 0 h 67"/>
                  <a:gd name="T8" fmla="*/ 0 w 50"/>
                  <a:gd name="T9" fmla="*/ 2 h 67"/>
                  <a:gd name="T10" fmla="*/ 12 w 50"/>
                  <a:gd name="T11" fmla="*/ 22 h 6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67"/>
                  <a:gd name="T20" fmla="*/ 50 w 50"/>
                  <a:gd name="T21" fmla="*/ 67 h 6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67">
                    <a:moveTo>
                      <a:pt x="37" y="67"/>
                    </a:moveTo>
                    <a:lnTo>
                      <a:pt x="50" y="42"/>
                    </a:lnTo>
                    <a:lnTo>
                      <a:pt x="50" y="17"/>
                    </a:lnTo>
                    <a:lnTo>
                      <a:pt x="25" y="0"/>
                    </a:lnTo>
                    <a:lnTo>
                      <a:pt x="0" y="5"/>
                    </a:lnTo>
                    <a:lnTo>
                      <a:pt x="37" y="6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7" name="Freeform 396"/>
              <p:cNvSpPr>
                <a:spLocks/>
              </p:cNvSpPr>
              <p:nvPr/>
            </p:nvSpPr>
            <p:spPr bwMode="auto">
              <a:xfrm>
                <a:off x="1297" y="2253"/>
                <a:ext cx="20" cy="58"/>
              </a:xfrm>
              <a:custGeom>
                <a:avLst/>
                <a:gdLst>
                  <a:gd name="T0" fmla="*/ 20 w 62"/>
                  <a:gd name="T1" fmla="*/ 4 h 174"/>
                  <a:gd name="T2" fmla="*/ 20 w 62"/>
                  <a:gd name="T3" fmla="*/ 50 h 174"/>
                  <a:gd name="T4" fmla="*/ 2 w 62"/>
                  <a:gd name="T5" fmla="*/ 58 h 174"/>
                  <a:gd name="T6" fmla="*/ 0 w 62"/>
                  <a:gd name="T7" fmla="*/ 0 h 174"/>
                  <a:gd name="T8" fmla="*/ 20 w 62"/>
                  <a:gd name="T9" fmla="*/ 4 h 1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2"/>
                  <a:gd name="T16" fmla="*/ 0 h 174"/>
                  <a:gd name="T17" fmla="*/ 62 w 62"/>
                  <a:gd name="T18" fmla="*/ 174 h 1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2" h="174">
                    <a:moveTo>
                      <a:pt x="62" y="12"/>
                    </a:moveTo>
                    <a:lnTo>
                      <a:pt x="62" y="149"/>
                    </a:lnTo>
                    <a:lnTo>
                      <a:pt x="6" y="174"/>
                    </a:lnTo>
                    <a:lnTo>
                      <a:pt x="0" y="0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8" name="Freeform 397"/>
              <p:cNvSpPr>
                <a:spLocks/>
              </p:cNvSpPr>
              <p:nvPr/>
            </p:nvSpPr>
            <p:spPr bwMode="auto">
              <a:xfrm>
                <a:off x="1299" y="2303"/>
                <a:ext cx="39" cy="33"/>
              </a:xfrm>
              <a:custGeom>
                <a:avLst/>
                <a:gdLst>
                  <a:gd name="T0" fmla="*/ 19 w 118"/>
                  <a:gd name="T1" fmla="*/ 0 h 99"/>
                  <a:gd name="T2" fmla="*/ 0 w 118"/>
                  <a:gd name="T3" fmla="*/ 8 h 99"/>
                  <a:gd name="T4" fmla="*/ 37 w 118"/>
                  <a:gd name="T5" fmla="*/ 33 h 99"/>
                  <a:gd name="T6" fmla="*/ 39 w 118"/>
                  <a:gd name="T7" fmla="*/ 12 h 99"/>
                  <a:gd name="T8" fmla="*/ 19 w 11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99"/>
                  <a:gd name="T17" fmla="*/ 118 w 11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99">
                    <a:moveTo>
                      <a:pt x="56" y="0"/>
                    </a:moveTo>
                    <a:lnTo>
                      <a:pt x="0" y="25"/>
                    </a:lnTo>
                    <a:lnTo>
                      <a:pt x="112" y="99"/>
                    </a:lnTo>
                    <a:lnTo>
                      <a:pt x="118" y="3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9" name="Freeform 398"/>
              <p:cNvSpPr>
                <a:spLocks/>
              </p:cNvSpPr>
              <p:nvPr/>
            </p:nvSpPr>
            <p:spPr bwMode="auto">
              <a:xfrm>
                <a:off x="1408" y="2225"/>
                <a:ext cx="15" cy="233"/>
              </a:xfrm>
              <a:custGeom>
                <a:avLst/>
                <a:gdLst>
                  <a:gd name="T0" fmla="*/ 0 w 43"/>
                  <a:gd name="T1" fmla="*/ 233 h 699"/>
                  <a:gd name="T2" fmla="*/ 0 w 43"/>
                  <a:gd name="T3" fmla="*/ 10 h 699"/>
                  <a:gd name="T4" fmla="*/ 15 w 43"/>
                  <a:gd name="T5" fmla="*/ 0 h 699"/>
                  <a:gd name="T6" fmla="*/ 15 w 43"/>
                  <a:gd name="T7" fmla="*/ 223 h 699"/>
                  <a:gd name="T8" fmla="*/ 0 w 43"/>
                  <a:gd name="T9" fmla="*/ 233 h 6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"/>
                  <a:gd name="T16" fmla="*/ 0 h 699"/>
                  <a:gd name="T17" fmla="*/ 43 w 43"/>
                  <a:gd name="T18" fmla="*/ 699 h 6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" h="699">
                    <a:moveTo>
                      <a:pt x="0" y="699"/>
                    </a:moveTo>
                    <a:lnTo>
                      <a:pt x="0" y="30"/>
                    </a:lnTo>
                    <a:lnTo>
                      <a:pt x="43" y="0"/>
                    </a:lnTo>
                    <a:lnTo>
                      <a:pt x="43" y="668"/>
                    </a:lnTo>
                    <a:lnTo>
                      <a:pt x="0" y="699"/>
                    </a:lnTo>
                    <a:close/>
                  </a:path>
                </a:pathLst>
              </a:custGeom>
              <a:solidFill>
                <a:srgbClr val="3359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0" name="Freeform 399"/>
              <p:cNvSpPr>
                <a:spLocks/>
              </p:cNvSpPr>
              <p:nvPr/>
            </p:nvSpPr>
            <p:spPr bwMode="auto">
              <a:xfrm>
                <a:off x="1229" y="2121"/>
                <a:ext cx="194" cy="112"/>
              </a:xfrm>
              <a:custGeom>
                <a:avLst/>
                <a:gdLst>
                  <a:gd name="T0" fmla="*/ 180 w 582"/>
                  <a:gd name="T1" fmla="*/ 112 h 336"/>
                  <a:gd name="T2" fmla="*/ 0 w 582"/>
                  <a:gd name="T3" fmla="*/ 8 h 336"/>
                  <a:gd name="T4" fmla="*/ 14 w 582"/>
                  <a:gd name="T5" fmla="*/ 0 h 336"/>
                  <a:gd name="T6" fmla="*/ 194 w 582"/>
                  <a:gd name="T7" fmla="*/ 104 h 336"/>
                  <a:gd name="T8" fmla="*/ 180 w 582"/>
                  <a:gd name="T9" fmla="*/ 112 h 3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82"/>
                  <a:gd name="T16" fmla="*/ 0 h 336"/>
                  <a:gd name="T17" fmla="*/ 582 w 582"/>
                  <a:gd name="T18" fmla="*/ 336 h 3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82" h="336">
                    <a:moveTo>
                      <a:pt x="539" y="336"/>
                    </a:moveTo>
                    <a:lnTo>
                      <a:pt x="0" y="25"/>
                    </a:lnTo>
                    <a:lnTo>
                      <a:pt x="42" y="0"/>
                    </a:lnTo>
                    <a:lnTo>
                      <a:pt x="582" y="311"/>
                    </a:lnTo>
                    <a:lnTo>
                      <a:pt x="539" y="336"/>
                    </a:lnTo>
                    <a:close/>
                  </a:path>
                </a:pathLst>
              </a:custGeom>
              <a:solidFill>
                <a:srgbClr val="668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1" name="Freeform 400"/>
              <p:cNvSpPr>
                <a:spLocks noEditPoints="1"/>
              </p:cNvSpPr>
              <p:nvPr/>
            </p:nvSpPr>
            <p:spPr bwMode="auto">
              <a:xfrm>
                <a:off x="1229" y="2129"/>
                <a:ext cx="179" cy="329"/>
              </a:xfrm>
              <a:custGeom>
                <a:avLst/>
                <a:gdLst>
                  <a:gd name="T0" fmla="*/ 74 w 539"/>
                  <a:gd name="T1" fmla="*/ 182 h 985"/>
                  <a:gd name="T2" fmla="*/ 74 w 539"/>
                  <a:gd name="T3" fmla="*/ 128 h 985"/>
                  <a:gd name="T4" fmla="*/ 103 w 539"/>
                  <a:gd name="T5" fmla="*/ 147 h 985"/>
                  <a:gd name="T6" fmla="*/ 103 w 539"/>
                  <a:gd name="T7" fmla="*/ 199 h 985"/>
                  <a:gd name="T8" fmla="*/ 74 w 539"/>
                  <a:gd name="T9" fmla="*/ 182 h 985"/>
                  <a:gd name="T10" fmla="*/ 0 w 539"/>
                  <a:gd name="T11" fmla="*/ 224 h 985"/>
                  <a:gd name="T12" fmla="*/ 0 w 539"/>
                  <a:gd name="T13" fmla="*/ 0 h 985"/>
                  <a:gd name="T14" fmla="*/ 179 w 539"/>
                  <a:gd name="T15" fmla="*/ 104 h 985"/>
                  <a:gd name="T16" fmla="*/ 179 w 539"/>
                  <a:gd name="T17" fmla="*/ 329 h 985"/>
                  <a:gd name="T18" fmla="*/ 0 w 539"/>
                  <a:gd name="T19" fmla="*/ 224 h 98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39"/>
                  <a:gd name="T31" fmla="*/ 0 h 985"/>
                  <a:gd name="T32" fmla="*/ 539 w 539"/>
                  <a:gd name="T33" fmla="*/ 985 h 98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39" h="985">
                    <a:moveTo>
                      <a:pt x="222" y="546"/>
                    </a:moveTo>
                    <a:lnTo>
                      <a:pt x="222" y="384"/>
                    </a:lnTo>
                    <a:lnTo>
                      <a:pt x="309" y="440"/>
                    </a:lnTo>
                    <a:lnTo>
                      <a:pt x="309" y="595"/>
                    </a:lnTo>
                    <a:lnTo>
                      <a:pt x="222" y="546"/>
                    </a:lnTo>
                    <a:close/>
                    <a:moveTo>
                      <a:pt x="0" y="670"/>
                    </a:moveTo>
                    <a:lnTo>
                      <a:pt x="0" y="0"/>
                    </a:lnTo>
                    <a:lnTo>
                      <a:pt x="539" y="311"/>
                    </a:lnTo>
                    <a:lnTo>
                      <a:pt x="539" y="985"/>
                    </a:lnTo>
                    <a:lnTo>
                      <a:pt x="0" y="670"/>
                    </a:lnTo>
                    <a:close/>
                  </a:path>
                </a:pathLst>
              </a:custGeom>
              <a:solidFill>
                <a:srgbClr val="4C72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2" name="Freeform 401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2 w 19"/>
                  <a:gd name="T1" fmla="*/ 0 h 19"/>
                  <a:gd name="T2" fmla="*/ 0 w 19"/>
                  <a:gd name="T3" fmla="*/ 2 h 19"/>
                  <a:gd name="T4" fmla="*/ 2 w 19"/>
                  <a:gd name="T5" fmla="*/ 4 h 19"/>
                  <a:gd name="T6" fmla="*/ 4 w 19"/>
                  <a:gd name="T7" fmla="*/ 6 h 19"/>
                  <a:gd name="T8" fmla="*/ 6 w 19"/>
                  <a:gd name="T9" fmla="*/ 6 h 19"/>
                  <a:gd name="T10" fmla="*/ 2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3" name="Freeform 402"/>
              <p:cNvSpPr>
                <a:spLocks/>
              </p:cNvSpPr>
              <p:nvPr/>
            </p:nvSpPr>
            <p:spPr bwMode="auto">
              <a:xfrm>
                <a:off x="1301" y="2299"/>
                <a:ext cx="18" cy="14"/>
              </a:xfrm>
              <a:custGeom>
                <a:avLst/>
                <a:gdLst>
                  <a:gd name="T0" fmla="*/ 16 w 56"/>
                  <a:gd name="T1" fmla="*/ 4 h 44"/>
                  <a:gd name="T2" fmla="*/ 14 w 56"/>
                  <a:gd name="T3" fmla="*/ 0 h 44"/>
                  <a:gd name="T4" fmla="*/ 0 w 56"/>
                  <a:gd name="T5" fmla="*/ 8 h 44"/>
                  <a:gd name="T6" fmla="*/ 4 w 56"/>
                  <a:gd name="T7" fmla="*/ 14 h 44"/>
                  <a:gd name="T8" fmla="*/ 18 w 56"/>
                  <a:gd name="T9" fmla="*/ 6 h 44"/>
                  <a:gd name="T10" fmla="*/ 16 w 56"/>
                  <a:gd name="T11" fmla="*/ 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50" y="13"/>
                    </a:moveTo>
                    <a:lnTo>
                      <a:pt x="44" y="0"/>
                    </a:lnTo>
                    <a:lnTo>
                      <a:pt x="0" y="25"/>
                    </a:lnTo>
                    <a:lnTo>
                      <a:pt x="13" y="44"/>
                    </a:lnTo>
                    <a:lnTo>
                      <a:pt x="56" y="19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" name="Freeform 403"/>
              <p:cNvSpPr>
                <a:spLocks/>
              </p:cNvSpPr>
              <p:nvPr/>
            </p:nvSpPr>
            <p:spPr bwMode="auto">
              <a:xfrm>
                <a:off x="1315" y="2299"/>
                <a:ext cx="6" cy="6"/>
              </a:xfrm>
              <a:custGeom>
                <a:avLst/>
                <a:gdLst>
                  <a:gd name="T0" fmla="*/ 4 w 18"/>
                  <a:gd name="T1" fmla="*/ 6 h 19"/>
                  <a:gd name="T2" fmla="*/ 6 w 18"/>
                  <a:gd name="T3" fmla="*/ 4 h 19"/>
                  <a:gd name="T4" fmla="*/ 6 w 18"/>
                  <a:gd name="T5" fmla="*/ 2 h 19"/>
                  <a:gd name="T6" fmla="*/ 4 w 18"/>
                  <a:gd name="T7" fmla="*/ 0 h 19"/>
                  <a:gd name="T8" fmla="*/ 0 w 18"/>
                  <a:gd name="T9" fmla="*/ 0 h 19"/>
                  <a:gd name="T10" fmla="*/ 4 w 18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12" y="19"/>
                    </a:move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" name="Freeform 404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2 w 19"/>
                  <a:gd name="T1" fmla="*/ 0 h 19"/>
                  <a:gd name="T2" fmla="*/ 0 w 19"/>
                  <a:gd name="T3" fmla="*/ 2 h 19"/>
                  <a:gd name="T4" fmla="*/ 2 w 19"/>
                  <a:gd name="T5" fmla="*/ 4 h 19"/>
                  <a:gd name="T6" fmla="*/ 4 w 19"/>
                  <a:gd name="T7" fmla="*/ 6 h 19"/>
                  <a:gd name="T8" fmla="*/ 6 w 19"/>
                  <a:gd name="T9" fmla="*/ 6 h 19"/>
                  <a:gd name="T10" fmla="*/ 2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6" y="0"/>
                    </a:moveTo>
                    <a:lnTo>
                      <a:pt x="0" y="6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" name="Freeform 405"/>
              <p:cNvSpPr>
                <a:spLocks/>
              </p:cNvSpPr>
              <p:nvPr/>
            </p:nvSpPr>
            <p:spPr bwMode="auto">
              <a:xfrm>
                <a:off x="1301" y="2299"/>
                <a:ext cx="18" cy="14"/>
              </a:xfrm>
              <a:custGeom>
                <a:avLst/>
                <a:gdLst>
                  <a:gd name="T0" fmla="*/ 16 w 56"/>
                  <a:gd name="T1" fmla="*/ 4 h 44"/>
                  <a:gd name="T2" fmla="*/ 14 w 56"/>
                  <a:gd name="T3" fmla="*/ 0 h 44"/>
                  <a:gd name="T4" fmla="*/ 0 w 56"/>
                  <a:gd name="T5" fmla="*/ 8 h 44"/>
                  <a:gd name="T6" fmla="*/ 4 w 56"/>
                  <a:gd name="T7" fmla="*/ 14 h 44"/>
                  <a:gd name="T8" fmla="*/ 18 w 56"/>
                  <a:gd name="T9" fmla="*/ 6 h 44"/>
                  <a:gd name="T10" fmla="*/ 16 w 56"/>
                  <a:gd name="T11" fmla="*/ 4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50" y="13"/>
                    </a:moveTo>
                    <a:lnTo>
                      <a:pt x="44" y="0"/>
                    </a:lnTo>
                    <a:lnTo>
                      <a:pt x="0" y="25"/>
                    </a:lnTo>
                    <a:lnTo>
                      <a:pt x="13" y="44"/>
                    </a:lnTo>
                    <a:lnTo>
                      <a:pt x="56" y="19"/>
                    </a:lnTo>
                    <a:lnTo>
                      <a:pt x="5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" name="Freeform 406"/>
              <p:cNvSpPr>
                <a:spLocks/>
              </p:cNvSpPr>
              <p:nvPr/>
            </p:nvSpPr>
            <p:spPr bwMode="auto">
              <a:xfrm>
                <a:off x="1315" y="2299"/>
                <a:ext cx="6" cy="6"/>
              </a:xfrm>
              <a:custGeom>
                <a:avLst/>
                <a:gdLst>
                  <a:gd name="T0" fmla="*/ 4 w 18"/>
                  <a:gd name="T1" fmla="*/ 6 h 19"/>
                  <a:gd name="T2" fmla="*/ 6 w 18"/>
                  <a:gd name="T3" fmla="*/ 4 h 19"/>
                  <a:gd name="T4" fmla="*/ 6 w 18"/>
                  <a:gd name="T5" fmla="*/ 2 h 19"/>
                  <a:gd name="T6" fmla="*/ 4 w 18"/>
                  <a:gd name="T7" fmla="*/ 0 h 19"/>
                  <a:gd name="T8" fmla="*/ 0 w 18"/>
                  <a:gd name="T9" fmla="*/ 0 h 19"/>
                  <a:gd name="T10" fmla="*/ 4 w 18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12" y="19"/>
                    </a:moveTo>
                    <a:lnTo>
                      <a:pt x="18" y="13"/>
                    </a:lnTo>
                    <a:lnTo>
                      <a:pt x="18" y="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" name="Freeform 407"/>
              <p:cNvSpPr>
                <a:spLocks/>
              </p:cNvSpPr>
              <p:nvPr/>
            </p:nvSpPr>
            <p:spPr bwMode="auto">
              <a:xfrm>
                <a:off x="1313" y="2264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" name="Freeform 408"/>
              <p:cNvSpPr>
                <a:spLocks/>
              </p:cNvSpPr>
              <p:nvPr/>
            </p:nvSpPr>
            <p:spPr bwMode="auto">
              <a:xfrm>
                <a:off x="1313" y="2268"/>
                <a:ext cx="8" cy="39"/>
              </a:xfrm>
              <a:custGeom>
                <a:avLst/>
                <a:gdLst>
                  <a:gd name="T0" fmla="*/ 6 w 25"/>
                  <a:gd name="T1" fmla="*/ 31 h 118"/>
                  <a:gd name="T2" fmla="*/ 8 w 25"/>
                  <a:gd name="T3" fmla="*/ 35 h 118"/>
                  <a:gd name="T4" fmla="*/ 8 w 25"/>
                  <a:gd name="T5" fmla="*/ 0 h 118"/>
                  <a:gd name="T6" fmla="*/ 0 w 25"/>
                  <a:gd name="T7" fmla="*/ 0 h 118"/>
                  <a:gd name="T8" fmla="*/ 0 w 25"/>
                  <a:gd name="T9" fmla="*/ 35 h 118"/>
                  <a:gd name="T10" fmla="*/ 2 w 25"/>
                  <a:gd name="T11" fmla="*/ 37 h 118"/>
                  <a:gd name="T12" fmla="*/ 0 w 25"/>
                  <a:gd name="T13" fmla="*/ 35 h 118"/>
                  <a:gd name="T14" fmla="*/ 2 w 25"/>
                  <a:gd name="T15" fmla="*/ 37 h 118"/>
                  <a:gd name="T16" fmla="*/ 4 w 25"/>
                  <a:gd name="T17" fmla="*/ 39 h 118"/>
                  <a:gd name="T18" fmla="*/ 8 w 25"/>
                  <a:gd name="T19" fmla="*/ 37 h 118"/>
                  <a:gd name="T20" fmla="*/ 8 w 25"/>
                  <a:gd name="T21" fmla="*/ 35 h 118"/>
                  <a:gd name="T22" fmla="*/ 6 w 25"/>
                  <a:gd name="T23" fmla="*/ 31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8"/>
                  <a:gd name="T38" fmla="*/ 25 w 25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8">
                    <a:moveTo>
                      <a:pt x="19" y="93"/>
                    </a:moveTo>
                    <a:lnTo>
                      <a:pt x="25" y="10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13" y="118"/>
                    </a:lnTo>
                    <a:lnTo>
                      <a:pt x="25" y="112"/>
                    </a:lnTo>
                    <a:lnTo>
                      <a:pt x="25" y="106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" name="Freeform 409"/>
              <p:cNvSpPr>
                <a:spLocks/>
              </p:cNvSpPr>
              <p:nvPr/>
            </p:nvSpPr>
            <p:spPr bwMode="auto">
              <a:xfrm>
                <a:off x="1315" y="2299"/>
                <a:ext cx="19" cy="14"/>
              </a:xfrm>
              <a:custGeom>
                <a:avLst/>
                <a:gdLst>
                  <a:gd name="T0" fmla="*/ 17 w 56"/>
                  <a:gd name="T1" fmla="*/ 12 h 44"/>
                  <a:gd name="T2" fmla="*/ 19 w 56"/>
                  <a:gd name="T3" fmla="*/ 8 h 44"/>
                  <a:gd name="T4" fmla="*/ 4 w 56"/>
                  <a:gd name="T5" fmla="*/ 0 h 44"/>
                  <a:gd name="T6" fmla="*/ 0 w 56"/>
                  <a:gd name="T7" fmla="*/ 6 h 44"/>
                  <a:gd name="T8" fmla="*/ 15 w 56"/>
                  <a:gd name="T9" fmla="*/ 14 h 44"/>
                  <a:gd name="T10" fmla="*/ 17 w 56"/>
                  <a:gd name="T11" fmla="*/ 1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38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" name="Freeform 410"/>
              <p:cNvSpPr>
                <a:spLocks/>
              </p:cNvSpPr>
              <p:nvPr/>
            </p:nvSpPr>
            <p:spPr bwMode="auto">
              <a:xfrm>
                <a:off x="1330" y="2307"/>
                <a:ext cx="6" cy="6"/>
              </a:xfrm>
              <a:custGeom>
                <a:avLst/>
                <a:gdLst>
                  <a:gd name="T0" fmla="*/ 0 w 19"/>
                  <a:gd name="T1" fmla="*/ 6 h 19"/>
                  <a:gd name="T2" fmla="*/ 4 w 19"/>
                  <a:gd name="T3" fmla="*/ 6 h 19"/>
                  <a:gd name="T4" fmla="*/ 6 w 19"/>
                  <a:gd name="T5" fmla="*/ 4 h 19"/>
                  <a:gd name="T6" fmla="*/ 6 w 19"/>
                  <a:gd name="T7" fmla="*/ 2 h 19"/>
                  <a:gd name="T8" fmla="*/ 4 w 19"/>
                  <a:gd name="T9" fmla="*/ 0 h 19"/>
                  <a:gd name="T10" fmla="*/ 0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13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" name="Freeform 411"/>
              <p:cNvSpPr>
                <a:spLocks/>
              </p:cNvSpPr>
              <p:nvPr/>
            </p:nvSpPr>
            <p:spPr bwMode="auto">
              <a:xfrm>
                <a:off x="1313" y="2264"/>
                <a:ext cx="8" cy="4"/>
              </a:xfrm>
              <a:custGeom>
                <a:avLst/>
                <a:gdLst>
                  <a:gd name="T0" fmla="*/ 8 w 25"/>
                  <a:gd name="T1" fmla="*/ 4 h 12"/>
                  <a:gd name="T2" fmla="*/ 8 w 25"/>
                  <a:gd name="T3" fmla="*/ 0 h 12"/>
                  <a:gd name="T4" fmla="*/ 4 w 25"/>
                  <a:gd name="T5" fmla="*/ 0 h 12"/>
                  <a:gd name="T6" fmla="*/ 2 w 25"/>
                  <a:gd name="T7" fmla="*/ 0 h 12"/>
                  <a:gd name="T8" fmla="*/ 0 w 25"/>
                  <a:gd name="T9" fmla="*/ 4 h 12"/>
                  <a:gd name="T10" fmla="*/ 8 w 25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25" y="12"/>
                    </a:moveTo>
                    <a:lnTo>
                      <a:pt x="25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0" y="12"/>
                    </a:lnTo>
                    <a:lnTo>
                      <a:pt x="25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" name="Freeform 412"/>
              <p:cNvSpPr>
                <a:spLocks/>
              </p:cNvSpPr>
              <p:nvPr/>
            </p:nvSpPr>
            <p:spPr bwMode="auto">
              <a:xfrm>
                <a:off x="1313" y="2268"/>
                <a:ext cx="8" cy="39"/>
              </a:xfrm>
              <a:custGeom>
                <a:avLst/>
                <a:gdLst>
                  <a:gd name="T0" fmla="*/ 6 w 25"/>
                  <a:gd name="T1" fmla="*/ 31 h 118"/>
                  <a:gd name="T2" fmla="*/ 8 w 25"/>
                  <a:gd name="T3" fmla="*/ 35 h 118"/>
                  <a:gd name="T4" fmla="*/ 8 w 25"/>
                  <a:gd name="T5" fmla="*/ 0 h 118"/>
                  <a:gd name="T6" fmla="*/ 0 w 25"/>
                  <a:gd name="T7" fmla="*/ 0 h 118"/>
                  <a:gd name="T8" fmla="*/ 0 w 25"/>
                  <a:gd name="T9" fmla="*/ 35 h 118"/>
                  <a:gd name="T10" fmla="*/ 2 w 25"/>
                  <a:gd name="T11" fmla="*/ 37 h 118"/>
                  <a:gd name="T12" fmla="*/ 0 w 25"/>
                  <a:gd name="T13" fmla="*/ 35 h 118"/>
                  <a:gd name="T14" fmla="*/ 2 w 25"/>
                  <a:gd name="T15" fmla="*/ 37 h 118"/>
                  <a:gd name="T16" fmla="*/ 4 w 25"/>
                  <a:gd name="T17" fmla="*/ 39 h 118"/>
                  <a:gd name="T18" fmla="*/ 8 w 25"/>
                  <a:gd name="T19" fmla="*/ 37 h 118"/>
                  <a:gd name="T20" fmla="*/ 8 w 25"/>
                  <a:gd name="T21" fmla="*/ 35 h 118"/>
                  <a:gd name="T22" fmla="*/ 6 w 25"/>
                  <a:gd name="T23" fmla="*/ 31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8"/>
                  <a:gd name="T38" fmla="*/ 25 w 25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8">
                    <a:moveTo>
                      <a:pt x="19" y="93"/>
                    </a:moveTo>
                    <a:lnTo>
                      <a:pt x="25" y="106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0" y="106"/>
                    </a:lnTo>
                    <a:lnTo>
                      <a:pt x="7" y="112"/>
                    </a:lnTo>
                    <a:lnTo>
                      <a:pt x="13" y="118"/>
                    </a:lnTo>
                    <a:lnTo>
                      <a:pt x="25" y="112"/>
                    </a:lnTo>
                    <a:lnTo>
                      <a:pt x="25" y="106"/>
                    </a:lnTo>
                    <a:lnTo>
                      <a:pt x="19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Freeform 413"/>
              <p:cNvSpPr>
                <a:spLocks/>
              </p:cNvSpPr>
              <p:nvPr/>
            </p:nvSpPr>
            <p:spPr bwMode="auto">
              <a:xfrm>
                <a:off x="1315" y="2299"/>
                <a:ext cx="19" cy="14"/>
              </a:xfrm>
              <a:custGeom>
                <a:avLst/>
                <a:gdLst>
                  <a:gd name="T0" fmla="*/ 17 w 56"/>
                  <a:gd name="T1" fmla="*/ 12 h 44"/>
                  <a:gd name="T2" fmla="*/ 19 w 56"/>
                  <a:gd name="T3" fmla="*/ 8 h 44"/>
                  <a:gd name="T4" fmla="*/ 4 w 56"/>
                  <a:gd name="T5" fmla="*/ 0 h 44"/>
                  <a:gd name="T6" fmla="*/ 0 w 56"/>
                  <a:gd name="T7" fmla="*/ 6 h 44"/>
                  <a:gd name="T8" fmla="*/ 15 w 56"/>
                  <a:gd name="T9" fmla="*/ 14 h 44"/>
                  <a:gd name="T10" fmla="*/ 17 w 56"/>
                  <a:gd name="T11" fmla="*/ 1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38"/>
                    </a:moveTo>
                    <a:lnTo>
                      <a:pt x="56" y="25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43" y="44"/>
                    </a:lnTo>
                    <a:lnTo>
                      <a:pt x="49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" name="Freeform 414"/>
              <p:cNvSpPr>
                <a:spLocks/>
              </p:cNvSpPr>
              <p:nvPr/>
            </p:nvSpPr>
            <p:spPr bwMode="auto">
              <a:xfrm>
                <a:off x="1330" y="2307"/>
                <a:ext cx="6" cy="6"/>
              </a:xfrm>
              <a:custGeom>
                <a:avLst/>
                <a:gdLst>
                  <a:gd name="T0" fmla="*/ 0 w 19"/>
                  <a:gd name="T1" fmla="*/ 6 h 19"/>
                  <a:gd name="T2" fmla="*/ 4 w 19"/>
                  <a:gd name="T3" fmla="*/ 6 h 19"/>
                  <a:gd name="T4" fmla="*/ 6 w 19"/>
                  <a:gd name="T5" fmla="*/ 4 h 19"/>
                  <a:gd name="T6" fmla="*/ 6 w 19"/>
                  <a:gd name="T7" fmla="*/ 2 h 19"/>
                  <a:gd name="T8" fmla="*/ 4 w 19"/>
                  <a:gd name="T9" fmla="*/ 0 h 19"/>
                  <a:gd name="T10" fmla="*/ 0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0" y="19"/>
                    </a:moveTo>
                    <a:lnTo>
                      <a:pt x="13" y="19"/>
                    </a:lnTo>
                    <a:lnTo>
                      <a:pt x="19" y="13"/>
                    </a:lnTo>
                    <a:lnTo>
                      <a:pt x="19" y="6"/>
                    </a:lnTo>
                    <a:lnTo>
                      <a:pt x="1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" name="Freeform 415"/>
              <p:cNvSpPr>
                <a:spLocks/>
              </p:cNvSpPr>
              <p:nvPr/>
            </p:nvSpPr>
            <p:spPr bwMode="auto">
              <a:xfrm>
                <a:off x="1404" y="2454"/>
                <a:ext cx="6" cy="6"/>
              </a:xfrm>
              <a:custGeom>
                <a:avLst/>
                <a:gdLst>
                  <a:gd name="T0" fmla="*/ 2 w 18"/>
                  <a:gd name="T1" fmla="*/ 0 h 19"/>
                  <a:gd name="T2" fmla="*/ 0 w 18"/>
                  <a:gd name="T3" fmla="*/ 2 h 19"/>
                  <a:gd name="T4" fmla="*/ 0 w 18"/>
                  <a:gd name="T5" fmla="*/ 4 h 19"/>
                  <a:gd name="T6" fmla="*/ 2 w 18"/>
                  <a:gd name="T7" fmla="*/ 6 h 19"/>
                  <a:gd name="T8" fmla="*/ 6 w 18"/>
                  <a:gd name="T9" fmla="*/ 6 h 19"/>
                  <a:gd name="T10" fmla="*/ 2 w 18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19"/>
                  <a:gd name="T20" fmla="*/ 18 w 18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19">
                    <a:moveTo>
                      <a:pt x="6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6" y="19"/>
                    </a:lnTo>
                    <a:lnTo>
                      <a:pt x="18" y="19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" name="Freeform 416"/>
              <p:cNvSpPr>
                <a:spLocks/>
              </p:cNvSpPr>
              <p:nvPr/>
            </p:nvSpPr>
            <p:spPr bwMode="auto">
              <a:xfrm>
                <a:off x="1406" y="2445"/>
                <a:ext cx="19" cy="15"/>
              </a:xfrm>
              <a:custGeom>
                <a:avLst/>
                <a:gdLst>
                  <a:gd name="T0" fmla="*/ 17 w 56"/>
                  <a:gd name="T1" fmla="*/ 2 h 44"/>
                  <a:gd name="T2" fmla="*/ 15 w 56"/>
                  <a:gd name="T3" fmla="*/ 0 h 44"/>
                  <a:gd name="T4" fmla="*/ 0 w 56"/>
                  <a:gd name="T5" fmla="*/ 9 h 44"/>
                  <a:gd name="T6" fmla="*/ 4 w 56"/>
                  <a:gd name="T7" fmla="*/ 15 h 44"/>
                  <a:gd name="T8" fmla="*/ 19 w 56"/>
                  <a:gd name="T9" fmla="*/ 6 h 44"/>
                  <a:gd name="T10" fmla="*/ 17 w 56"/>
                  <a:gd name="T11" fmla="*/ 2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44"/>
                  <a:gd name="T20" fmla="*/ 56 w 56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44">
                    <a:moveTo>
                      <a:pt x="49" y="6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44"/>
                    </a:lnTo>
                    <a:lnTo>
                      <a:pt x="56" y="19"/>
                    </a:lnTo>
                    <a:lnTo>
                      <a:pt x="49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Freeform 417"/>
              <p:cNvSpPr>
                <a:spLocks/>
              </p:cNvSpPr>
              <p:nvPr/>
            </p:nvSpPr>
            <p:spPr bwMode="auto">
              <a:xfrm>
                <a:off x="1421" y="2445"/>
                <a:ext cx="6" cy="7"/>
              </a:xfrm>
              <a:custGeom>
                <a:avLst/>
                <a:gdLst>
                  <a:gd name="T0" fmla="*/ 4 w 19"/>
                  <a:gd name="T1" fmla="*/ 7 h 19"/>
                  <a:gd name="T2" fmla="*/ 6 w 19"/>
                  <a:gd name="T3" fmla="*/ 5 h 19"/>
                  <a:gd name="T4" fmla="*/ 6 w 19"/>
                  <a:gd name="T5" fmla="*/ 0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7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3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Freeform 418"/>
              <p:cNvSpPr>
                <a:spLocks/>
              </p:cNvSpPr>
              <p:nvPr/>
            </p:nvSpPr>
            <p:spPr bwMode="auto">
              <a:xfrm>
                <a:off x="1404" y="2228"/>
                <a:ext cx="6" cy="9"/>
              </a:xfrm>
              <a:custGeom>
                <a:avLst/>
                <a:gdLst>
                  <a:gd name="T0" fmla="*/ 2 w 18"/>
                  <a:gd name="T1" fmla="*/ 0 h 25"/>
                  <a:gd name="T2" fmla="*/ 0 w 18"/>
                  <a:gd name="T3" fmla="*/ 2 h 25"/>
                  <a:gd name="T4" fmla="*/ 0 w 18"/>
                  <a:gd name="T5" fmla="*/ 7 h 25"/>
                  <a:gd name="T6" fmla="*/ 2 w 18"/>
                  <a:gd name="T7" fmla="*/ 9 h 25"/>
                  <a:gd name="T8" fmla="*/ 6 w 18"/>
                  <a:gd name="T9" fmla="*/ 9 h 25"/>
                  <a:gd name="T10" fmla="*/ 2 w 18"/>
                  <a:gd name="T11" fmla="*/ 0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6" y="0"/>
                    </a:moveTo>
                    <a:lnTo>
                      <a:pt x="0" y="6"/>
                    </a:lnTo>
                    <a:lnTo>
                      <a:pt x="0" y="19"/>
                    </a:lnTo>
                    <a:lnTo>
                      <a:pt x="6" y="25"/>
                    </a:lnTo>
                    <a:lnTo>
                      <a:pt x="18" y="25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" name="Freeform 419"/>
              <p:cNvSpPr>
                <a:spLocks/>
              </p:cNvSpPr>
              <p:nvPr/>
            </p:nvSpPr>
            <p:spPr bwMode="auto">
              <a:xfrm>
                <a:off x="1406" y="2220"/>
                <a:ext cx="19" cy="17"/>
              </a:xfrm>
              <a:custGeom>
                <a:avLst/>
                <a:gdLst>
                  <a:gd name="T0" fmla="*/ 17 w 56"/>
                  <a:gd name="T1" fmla="*/ 5 h 50"/>
                  <a:gd name="T2" fmla="*/ 15 w 56"/>
                  <a:gd name="T3" fmla="*/ 0 h 50"/>
                  <a:gd name="T4" fmla="*/ 0 w 56"/>
                  <a:gd name="T5" fmla="*/ 9 h 50"/>
                  <a:gd name="T6" fmla="*/ 4 w 56"/>
                  <a:gd name="T7" fmla="*/ 17 h 50"/>
                  <a:gd name="T8" fmla="*/ 19 w 56"/>
                  <a:gd name="T9" fmla="*/ 6 h 50"/>
                  <a:gd name="T10" fmla="*/ 17 w 56"/>
                  <a:gd name="T11" fmla="*/ 5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49" y="14"/>
                    </a:moveTo>
                    <a:lnTo>
                      <a:pt x="43" y="0"/>
                    </a:lnTo>
                    <a:lnTo>
                      <a:pt x="0" y="25"/>
                    </a:lnTo>
                    <a:lnTo>
                      <a:pt x="12" y="50"/>
                    </a:lnTo>
                    <a:lnTo>
                      <a:pt x="56" y="19"/>
                    </a:lnTo>
                    <a:lnTo>
                      <a:pt x="4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621"/>
            <p:cNvGrpSpPr>
              <a:grpSpLocks/>
            </p:cNvGrpSpPr>
            <p:nvPr/>
          </p:nvGrpSpPr>
          <p:grpSpPr bwMode="auto">
            <a:xfrm>
              <a:off x="923" y="1498"/>
              <a:ext cx="3561" cy="1870"/>
              <a:chOff x="923" y="1498"/>
              <a:chExt cx="3561" cy="1870"/>
            </a:xfrm>
          </p:grpSpPr>
          <p:sp>
            <p:nvSpPr>
              <p:cNvPr id="28801" name="Freeform 421"/>
              <p:cNvSpPr>
                <a:spLocks/>
              </p:cNvSpPr>
              <p:nvPr/>
            </p:nvSpPr>
            <p:spPr bwMode="auto">
              <a:xfrm>
                <a:off x="1421" y="2220"/>
                <a:ext cx="6" cy="6"/>
              </a:xfrm>
              <a:custGeom>
                <a:avLst/>
                <a:gdLst>
                  <a:gd name="T0" fmla="*/ 4 w 19"/>
                  <a:gd name="T1" fmla="*/ 6 h 19"/>
                  <a:gd name="T2" fmla="*/ 6 w 19"/>
                  <a:gd name="T3" fmla="*/ 4 h 19"/>
                  <a:gd name="T4" fmla="*/ 6 w 19"/>
                  <a:gd name="T5" fmla="*/ 3 h 19"/>
                  <a:gd name="T6" fmla="*/ 4 w 19"/>
                  <a:gd name="T7" fmla="*/ 0 h 19"/>
                  <a:gd name="T8" fmla="*/ 0 w 19"/>
                  <a:gd name="T9" fmla="*/ 0 h 19"/>
                  <a:gd name="T10" fmla="*/ 4 w 19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3" y="19"/>
                    </a:moveTo>
                    <a:lnTo>
                      <a:pt x="19" y="14"/>
                    </a:lnTo>
                    <a:lnTo>
                      <a:pt x="19" y="8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422"/>
              <p:cNvSpPr>
                <a:spLocks/>
              </p:cNvSpPr>
              <p:nvPr/>
            </p:nvSpPr>
            <p:spPr bwMode="auto">
              <a:xfrm>
                <a:off x="1419" y="2447"/>
                <a:ext cx="8" cy="5"/>
              </a:xfrm>
              <a:custGeom>
                <a:avLst/>
                <a:gdLst>
                  <a:gd name="T0" fmla="*/ 0 w 25"/>
                  <a:gd name="T1" fmla="*/ 0 h 13"/>
                  <a:gd name="T2" fmla="*/ 2 w 25"/>
                  <a:gd name="T3" fmla="*/ 5 h 13"/>
                  <a:gd name="T4" fmla="*/ 4 w 25"/>
                  <a:gd name="T5" fmla="*/ 5 h 13"/>
                  <a:gd name="T6" fmla="*/ 8 w 25"/>
                  <a:gd name="T7" fmla="*/ 5 h 13"/>
                  <a:gd name="T8" fmla="*/ 8 w 25"/>
                  <a:gd name="T9" fmla="*/ 0 h 13"/>
                  <a:gd name="T10" fmla="*/ 0 w 25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0" y="0"/>
                    </a:moveTo>
                    <a:lnTo>
                      <a:pt x="6" y="13"/>
                    </a:lnTo>
                    <a:lnTo>
                      <a:pt x="12" y="13"/>
                    </a:lnTo>
                    <a:lnTo>
                      <a:pt x="25" y="13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423"/>
              <p:cNvSpPr>
                <a:spLocks/>
              </p:cNvSpPr>
              <p:nvPr/>
            </p:nvSpPr>
            <p:spPr bwMode="auto">
              <a:xfrm>
                <a:off x="1419" y="2220"/>
                <a:ext cx="8" cy="227"/>
              </a:xfrm>
              <a:custGeom>
                <a:avLst/>
                <a:gdLst>
                  <a:gd name="T0" fmla="*/ 2 w 25"/>
                  <a:gd name="T1" fmla="*/ 6 h 682"/>
                  <a:gd name="T2" fmla="*/ 0 w 25"/>
                  <a:gd name="T3" fmla="*/ 5 h 682"/>
                  <a:gd name="T4" fmla="*/ 0 w 25"/>
                  <a:gd name="T5" fmla="*/ 227 h 682"/>
                  <a:gd name="T6" fmla="*/ 8 w 25"/>
                  <a:gd name="T7" fmla="*/ 227 h 682"/>
                  <a:gd name="T8" fmla="*/ 8 w 25"/>
                  <a:gd name="T9" fmla="*/ 5 h 682"/>
                  <a:gd name="T10" fmla="*/ 6 w 25"/>
                  <a:gd name="T11" fmla="*/ 0 h 682"/>
                  <a:gd name="T12" fmla="*/ 8 w 25"/>
                  <a:gd name="T13" fmla="*/ 5 h 682"/>
                  <a:gd name="T14" fmla="*/ 8 w 25"/>
                  <a:gd name="T15" fmla="*/ 0 h 682"/>
                  <a:gd name="T16" fmla="*/ 4 w 25"/>
                  <a:gd name="T17" fmla="*/ 0 h 682"/>
                  <a:gd name="T18" fmla="*/ 2 w 25"/>
                  <a:gd name="T19" fmla="*/ 0 h 682"/>
                  <a:gd name="T20" fmla="*/ 0 w 25"/>
                  <a:gd name="T21" fmla="*/ 5 h 682"/>
                  <a:gd name="T22" fmla="*/ 2 w 25"/>
                  <a:gd name="T23" fmla="*/ 6 h 6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2"/>
                  <a:gd name="T38" fmla="*/ 25 w 25"/>
                  <a:gd name="T39" fmla="*/ 682 h 6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2">
                    <a:moveTo>
                      <a:pt x="6" y="19"/>
                    </a:moveTo>
                    <a:lnTo>
                      <a:pt x="0" y="14"/>
                    </a:lnTo>
                    <a:lnTo>
                      <a:pt x="0" y="682"/>
                    </a:lnTo>
                    <a:lnTo>
                      <a:pt x="25" y="682"/>
                    </a:lnTo>
                    <a:lnTo>
                      <a:pt x="25" y="14"/>
                    </a:lnTo>
                    <a:lnTo>
                      <a:pt x="19" y="0"/>
                    </a:lnTo>
                    <a:lnTo>
                      <a:pt x="25" y="14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4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424"/>
              <p:cNvSpPr>
                <a:spLocks/>
              </p:cNvSpPr>
              <p:nvPr/>
            </p:nvSpPr>
            <p:spPr bwMode="auto">
              <a:xfrm>
                <a:off x="1241" y="2117"/>
                <a:ext cx="184" cy="109"/>
              </a:xfrm>
              <a:custGeom>
                <a:avLst/>
                <a:gdLst>
                  <a:gd name="T0" fmla="*/ 2 w 553"/>
                  <a:gd name="T1" fmla="*/ 4 h 328"/>
                  <a:gd name="T2" fmla="*/ 0 w 553"/>
                  <a:gd name="T3" fmla="*/ 6 h 328"/>
                  <a:gd name="T4" fmla="*/ 180 w 553"/>
                  <a:gd name="T5" fmla="*/ 109 h 328"/>
                  <a:gd name="T6" fmla="*/ 184 w 553"/>
                  <a:gd name="T7" fmla="*/ 103 h 328"/>
                  <a:gd name="T8" fmla="*/ 5 w 553"/>
                  <a:gd name="T9" fmla="*/ 0 h 328"/>
                  <a:gd name="T10" fmla="*/ 2 w 553"/>
                  <a:gd name="T11" fmla="*/ 4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3"/>
                  <a:gd name="T19" fmla="*/ 0 h 328"/>
                  <a:gd name="T20" fmla="*/ 553 w 553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3" h="328">
                    <a:moveTo>
                      <a:pt x="6" y="12"/>
                    </a:moveTo>
                    <a:lnTo>
                      <a:pt x="0" y="19"/>
                    </a:lnTo>
                    <a:lnTo>
                      <a:pt x="540" y="328"/>
                    </a:lnTo>
                    <a:lnTo>
                      <a:pt x="553" y="309"/>
                    </a:lnTo>
                    <a:lnTo>
                      <a:pt x="14" y="0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425"/>
              <p:cNvSpPr>
                <a:spLocks/>
              </p:cNvSpPr>
              <p:nvPr/>
            </p:nvSpPr>
            <p:spPr bwMode="auto">
              <a:xfrm>
                <a:off x="1239" y="2117"/>
                <a:ext cx="6" cy="6"/>
              </a:xfrm>
              <a:custGeom>
                <a:avLst/>
                <a:gdLst>
                  <a:gd name="T0" fmla="*/ 6 w 19"/>
                  <a:gd name="T1" fmla="*/ 0 h 19"/>
                  <a:gd name="T2" fmla="*/ 3 w 19"/>
                  <a:gd name="T3" fmla="*/ 0 h 19"/>
                  <a:gd name="T4" fmla="*/ 2 w 19"/>
                  <a:gd name="T5" fmla="*/ 2 h 19"/>
                  <a:gd name="T6" fmla="*/ 0 w 19"/>
                  <a:gd name="T7" fmla="*/ 4 h 19"/>
                  <a:gd name="T8" fmla="*/ 2 w 19"/>
                  <a:gd name="T9" fmla="*/ 6 h 19"/>
                  <a:gd name="T10" fmla="*/ 6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1" y="0"/>
                    </a:lnTo>
                    <a:lnTo>
                      <a:pt x="5" y="6"/>
                    </a:lnTo>
                    <a:lnTo>
                      <a:pt x="0" y="12"/>
                    </a:lnTo>
                    <a:lnTo>
                      <a:pt x="5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426"/>
              <p:cNvSpPr>
                <a:spLocks/>
              </p:cNvSpPr>
              <p:nvPr/>
            </p:nvSpPr>
            <p:spPr bwMode="auto">
              <a:xfrm>
                <a:off x="1224" y="2127"/>
                <a:ext cx="7" cy="7"/>
              </a:xfrm>
              <a:custGeom>
                <a:avLst/>
                <a:gdLst>
                  <a:gd name="T0" fmla="*/ 3 w 20"/>
                  <a:gd name="T1" fmla="*/ 0 h 19"/>
                  <a:gd name="T2" fmla="*/ 0 w 20"/>
                  <a:gd name="T3" fmla="*/ 2 h 19"/>
                  <a:gd name="T4" fmla="*/ 3 w 20"/>
                  <a:gd name="T5" fmla="*/ 4 h 19"/>
                  <a:gd name="T6" fmla="*/ 5 w 20"/>
                  <a:gd name="T7" fmla="*/ 7 h 19"/>
                  <a:gd name="T8" fmla="*/ 7 w 20"/>
                  <a:gd name="T9" fmla="*/ 7 h 19"/>
                  <a:gd name="T10" fmla="*/ 3 w 20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9"/>
                  <a:gd name="T20" fmla="*/ 20 w 2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9">
                    <a:moveTo>
                      <a:pt x="8" y="0"/>
                    </a:moveTo>
                    <a:lnTo>
                      <a:pt x="0" y="6"/>
                    </a:lnTo>
                    <a:lnTo>
                      <a:pt x="8" y="12"/>
                    </a:lnTo>
                    <a:lnTo>
                      <a:pt x="14" y="19"/>
                    </a:lnTo>
                    <a:lnTo>
                      <a:pt x="20" y="19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427"/>
              <p:cNvSpPr>
                <a:spLocks/>
              </p:cNvSpPr>
              <p:nvPr/>
            </p:nvSpPr>
            <p:spPr bwMode="auto">
              <a:xfrm>
                <a:off x="1227" y="2117"/>
                <a:ext cx="18" cy="17"/>
              </a:xfrm>
              <a:custGeom>
                <a:avLst/>
                <a:gdLst>
                  <a:gd name="T0" fmla="*/ 15 w 56"/>
                  <a:gd name="T1" fmla="*/ 4 h 50"/>
                  <a:gd name="T2" fmla="*/ 14 w 56"/>
                  <a:gd name="T3" fmla="*/ 0 h 50"/>
                  <a:gd name="T4" fmla="*/ 0 w 56"/>
                  <a:gd name="T5" fmla="*/ 11 h 50"/>
                  <a:gd name="T6" fmla="*/ 4 w 56"/>
                  <a:gd name="T7" fmla="*/ 17 h 50"/>
                  <a:gd name="T8" fmla="*/ 18 w 56"/>
                  <a:gd name="T9" fmla="*/ 6 h 50"/>
                  <a:gd name="T10" fmla="*/ 15 w 56"/>
                  <a:gd name="T11" fmla="*/ 4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0"/>
                  <a:gd name="T20" fmla="*/ 56 w 56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0">
                    <a:moveTo>
                      <a:pt x="48" y="12"/>
                    </a:moveTo>
                    <a:lnTo>
                      <a:pt x="42" y="0"/>
                    </a:lnTo>
                    <a:lnTo>
                      <a:pt x="0" y="31"/>
                    </a:lnTo>
                    <a:lnTo>
                      <a:pt x="12" y="50"/>
                    </a:lnTo>
                    <a:lnTo>
                      <a:pt x="56" y="19"/>
                    </a:lnTo>
                    <a:lnTo>
                      <a:pt x="48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428"/>
              <p:cNvSpPr>
                <a:spLocks/>
              </p:cNvSpPr>
              <p:nvPr/>
            </p:nvSpPr>
            <p:spPr bwMode="auto">
              <a:xfrm>
                <a:off x="1241" y="2117"/>
                <a:ext cx="6" cy="6"/>
              </a:xfrm>
              <a:custGeom>
                <a:avLst/>
                <a:gdLst>
                  <a:gd name="T0" fmla="*/ 4 w 20"/>
                  <a:gd name="T1" fmla="*/ 6 h 19"/>
                  <a:gd name="T2" fmla="*/ 6 w 20"/>
                  <a:gd name="T3" fmla="*/ 4 h 19"/>
                  <a:gd name="T4" fmla="*/ 6 w 20"/>
                  <a:gd name="T5" fmla="*/ 2 h 19"/>
                  <a:gd name="T6" fmla="*/ 4 w 20"/>
                  <a:gd name="T7" fmla="*/ 0 h 19"/>
                  <a:gd name="T8" fmla="*/ 0 w 20"/>
                  <a:gd name="T9" fmla="*/ 0 h 19"/>
                  <a:gd name="T10" fmla="*/ 4 w 20"/>
                  <a:gd name="T11" fmla="*/ 6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9"/>
                  <a:gd name="T20" fmla="*/ 20 w 20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9">
                    <a:moveTo>
                      <a:pt x="14" y="19"/>
                    </a:moveTo>
                    <a:lnTo>
                      <a:pt x="20" y="12"/>
                    </a:lnTo>
                    <a:lnTo>
                      <a:pt x="20" y="6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14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Freeform 429"/>
              <p:cNvSpPr>
                <a:spLocks/>
              </p:cNvSpPr>
              <p:nvPr/>
            </p:nvSpPr>
            <p:spPr bwMode="auto">
              <a:xfrm>
                <a:off x="1404" y="2228"/>
                <a:ext cx="8" cy="5"/>
              </a:xfrm>
              <a:custGeom>
                <a:avLst/>
                <a:gdLst>
                  <a:gd name="T0" fmla="*/ 8 w 24"/>
                  <a:gd name="T1" fmla="*/ 5 h 14"/>
                  <a:gd name="T2" fmla="*/ 6 w 24"/>
                  <a:gd name="T3" fmla="*/ 0 h 14"/>
                  <a:gd name="T4" fmla="*/ 4 w 24"/>
                  <a:gd name="T5" fmla="*/ 0 h 14"/>
                  <a:gd name="T6" fmla="*/ 0 w 24"/>
                  <a:gd name="T7" fmla="*/ 0 h 14"/>
                  <a:gd name="T8" fmla="*/ 0 w 24"/>
                  <a:gd name="T9" fmla="*/ 5 h 14"/>
                  <a:gd name="T10" fmla="*/ 8 w 24"/>
                  <a:gd name="T11" fmla="*/ 5 h 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4"/>
                  <a:gd name="T20" fmla="*/ 24 w 24"/>
                  <a:gd name="T21" fmla="*/ 14 h 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4">
                    <a:moveTo>
                      <a:pt x="24" y="14"/>
                    </a:moveTo>
                    <a:lnTo>
                      <a:pt x="18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24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430"/>
              <p:cNvSpPr>
                <a:spLocks/>
              </p:cNvSpPr>
              <p:nvPr/>
            </p:nvSpPr>
            <p:spPr bwMode="auto">
              <a:xfrm>
                <a:off x="1404" y="2233"/>
                <a:ext cx="8" cy="229"/>
              </a:xfrm>
              <a:custGeom>
                <a:avLst/>
                <a:gdLst>
                  <a:gd name="T0" fmla="*/ 2 w 24"/>
                  <a:gd name="T1" fmla="*/ 227 h 687"/>
                  <a:gd name="T2" fmla="*/ 8 w 24"/>
                  <a:gd name="T3" fmla="*/ 225 h 687"/>
                  <a:gd name="T4" fmla="*/ 8 w 24"/>
                  <a:gd name="T5" fmla="*/ 0 h 687"/>
                  <a:gd name="T6" fmla="*/ 0 w 24"/>
                  <a:gd name="T7" fmla="*/ 0 h 687"/>
                  <a:gd name="T8" fmla="*/ 0 w 24"/>
                  <a:gd name="T9" fmla="*/ 225 h 687"/>
                  <a:gd name="T10" fmla="*/ 6 w 24"/>
                  <a:gd name="T11" fmla="*/ 221 h 687"/>
                  <a:gd name="T12" fmla="*/ 0 w 24"/>
                  <a:gd name="T13" fmla="*/ 225 h 687"/>
                  <a:gd name="T14" fmla="*/ 0 w 24"/>
                  <a:gd name="T15" fmla="*/ 227 h 687"/>
                  <a:gd name="T16" fmla="*/ 4 w 24"/>
                  <a:gd name="T17" fmla="*/ 229 h 687"/>
                  <a:gd name="T18" fmla="*/ 6 w 24"/>
                  <a:gd name="T19" fmla="*/ 227 h 687"/>
                  <a:gd name="T20" fmla="*/ 8 w 24"/>
                  <a:gd name="T21" fmla="*/ 225 h 687"/>
                  <a:gd name="T22" fmla="*/ 2 w 24"/>
                  <a:gd name="T23" fmla="*/ 227 h 68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4"/>
                  <a:gd name="T37" fmla="*/ 0 h 687"/>
                  <a:gd name="T38" fmla="*/ 24 w 24"/>
                  <a:gd name="T39" fmla="*/ 687 h 68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4" h="687">
                    <a:moveTo>
                      <a:pt x="6" y="681"/>
                    </a:moveTo>
                    <a:lnTo>
                      <a:pt x="24" y="674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0" y="674"/>
                    </a:lnTo>
                    <a:lnTo>
                      <a:pt x="18" y="662"/>
                    </a:lnTo>
                    <a:lnTo>
                      <a:pt x="0" y="674"/>
                    </a:lnTo>
                    <a:lnTo>
                      <a:pt x="0" y="681"/>
                    </a:lnTo>
                    <a:lnTo>
                      <a:pt x="12" y="687"/>
                    </a:lnTo>
                    <a:lnTo>
                      <a:pt x="18" y="681"/>
                    </a:lnTo>
                    <a:lnTo>
                      <a:pt x="24" y="674"/>
                    </a:lnTo>
                    <a:lnTo>
                      <a:pt x="6" y="6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431"/>
              <p:cNvSpPr>
                <a:spLocks/>
              </p:cNvSpPr>
              <p:nvPr/>
            </p:nvSpPr>
            <p:spPr bwMode="auto">
              <a:xfrm>
                <a:off x="1227" y="2351"/>
                <a:ext cx="183" cy="109"/>
              </a:xfrm>
              <a:custGeom>
                <a:avLst/>
                <a:gdLst>
                  <a:gd name="T0" fmla="*/ 2 w 551"/>
                  <a:gd name="T1" fmla="*/ 2 h 328"/>
                  <a:gd name="T2" fmla="*/ 0 w 551"/>
                  <a:gd name="T3" fmla="*/ 6 h 328"/>
                  <a:gd name="T4" fmla="*/ 179 w 551"/>
                  <a:gd name="T5" fmla="*/ 109 h 328"/>
                  <a:gd name="T6" fmla="*/ 183 w 551"/>
                  <a:gd name="T7" fmla="*/ 103 h 328"/>
                  <a:gd name="T8" fmla="*/ 4 w 551"/>
                  <a:gd name="T9" fmla="*/ 0 h 328"/>
                  <a:gd name="T10" fmla="*/ 2 w 551"/>
                  <a:gd name="T11" fmla="*/ 2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6" y="6"/>
                    </a:moveTo>
                    <a:lnTo>
                      <a:pt x="0" y="17"/>
                    </a:lnTo>
                    <a:lnTo>
                      <a:pt x="539" y="328"/>
                    </a:lnTo>
                    <a:lnTo>
                      <a:pt x="551" y="309"/>
                    </a:lnTo>
                    <a:lnTo>
                      <a:pt x="12" y="0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Freeform 432"/>
              <p:cNvSpPr>
                <a:spLocks/>
              </p:cNvSpPr>
              <p:nvPr/>
            </p:nvSpPr>
            <p:spPr bwMode="auto">
              <a:xfrm>
                <a:off x="1224" y="2351"/>
                <a:ext cx="7" cy="5"/>
              </a:xfrm>
              <a:custGeom>
                <a:avLst/>
                <a:gdLst>
                  <a:gd name="T0" fmla="*/ 7 w 20"/>
                  <a:gd name="T1" fmla="*/ 0 h 17"/>
                  <a:gd name="T2" fmla="*/ 5 w 20"/>
                  <a:gd name="T3" fmla="*/ 0 h 17"/>
                  <a:gd name="T4" fmla="*/ 3 w 20"/>
                  <a:gd name="T5" fmla="*/ 0 h 17"/>
                  <a:gd name="T6" fmla="*/ 0 w 20"/>
                  <a:gd name="T7" fmla="*/ 4 h 17"/>
                  <a:gd name="T8" fmla="*/ 3 w 20"/>
                  <a:gd name="T9" fmla="*/ 5 h 17"/>
                  <a:gd name="T10" fmla="*/ 7 w 20"/>
                  <a:gd name="T11" fmla="*/ 0 h 1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0"/>
                  <a:gd name="T19" fmla="*/ 0 h 17"/>
                  <a:gd name="T20" fmla="*/ 20 w 20"/>
                  <a:gd name="T21" fmla="*/ 17 h 1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0" h="17">
                    <a:moveTo>
                      <a:pt x="20" y="0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0" y="12"/>
                    </a:lnTo>
                    <a:lnTo>
                      <a:pt x="8" y="17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433"/>
              <p:cNvSpPr>
                <a:spLocks/>
              </p:cNvSpPr>
              <p:nvPr/>
            </p:nvSpPr>
            <p:spPr bwMode="auto">
              <a:xfrm>
                <a:off x="1224" y="2353"/>
                <a:ext cx="8" cy="3"/>
              </a:xfrm>
              <a:custGeom>
                <a:avLst/>
                <a:gdLst>
                  <a:gd name="T0" fmla="*/ 0 w 25"/>
                  <a:gd name="T1" fmla="*/ 0 h 11"/>
                  <a:gd name="T2" fmla="*/ 3 w 25"/>
                  <a:gd name="T3" fmla="*/ 3 h 11"/>
                  <a:gd name="T4" fmla="*/ 4 w 25"/>
                  <a:gd name="T5" fmla="*/ 3 h 11"/>
                  <a:gd name="T6" fmla="*/ 8 w 25"/>
                  <a:gd name="T7" fmla="*/ 3 h 11"/>
                  <a:gd name="T8" fmla="*/ 8 w 25"/>
                  <a:gd name="T9" fmla="*/ 0 h 11"/>
                  <a:gd name="T10" fmla="*/ 0 w 25"/>
                  <a:gd name="T11" fmla="*/ 0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1"/>
                  <a:gd name="T20" fmla="*/ 25 w 25"/>
                  <a:gd name="T21" fmla="*/ 11 h 1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1">
                    <a:moveTo>
                      <a:pt x="0" y="0"/>
                    </a:moveTo>
                    <a:lnTo>
                      <a:pt x="8" y="11"/>
                    </a:lnTo>
                    <a:lnTo>
                      <a:pt x="14" y="11"/>
                    </a:lnTo>
                    <a:lnTo>
                      <a:pt x="25" y="11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434"/>
              <p:cNvSpPr>
                <a:spLocks/>
              </p:cNvSpPr>
              <p:nvPr/>
            </p:nvSpPr>
            <p:spPr bwMode="auto">
              <a:xfrm>
                <a:off x="1224" y="2125"/>
                <a:ext cx="8" cy="228"/>
              </a:xfrm>
              <a:custGeom>
                <a:avLst/>
                <a:gdLst>
                  <a:gd name="T0" fmla="*/ 6 w 25"/>
                  <a:gd name="T1" fmla="*/ 2 h 682"/>
                  <a:gd name="T2" fmla="*/ 0 w 25"/>
                  <a:gd name="T3" fmla="*/ 4 h 682"/>
                  <a:gd name="T4" fmla="*/ 0 w 25"/>
                  <a:gd name="T5" fmla="*/ 228 h 682"/>
                  <a:gd name="T6" fmla="*/ 8 w 25"/>
                  <a:gd name="T7" fmla="*/ 228 h 682"/>
                  <a:gd name="T8" fmla="*/ 8 w 25"/>
                  <a:gd name="T9" fmla="*/ 4 h 682"/>
                  <a:gd name="T10" fmla="*/ 3 w 25"/>
                  <a:gd name="T11" fmla="*/ 8 h 682"/>
                  <a:gd name="T12" fmla="*/ 8 w 25"/>
                  <a:gd name="T13" fmla="*/ 4 h 682"/>
                  <a:gd name="T14" fmla="*/ 8 w 25"/>
                  <a:gd name="T15" fmla="*/ 2 h 682"/>
                  <a:gd name="T16" fmla="*/ 4 w 25"/>
                  <a:gd name="T17" fmla="*/ 0 h 682"/>
                  <a:gd name="T18" fmla="*/ 3 w 25"/>
                  <a:gd name="T19" fmla="*/ 2 h 682"/>
                  <a:gd name="T20" fmla="*/ 0 w 25"/>
                  <a:gd name="T21" fmla="*/ 4 h 682"/>
                  <a:gd name="T22" fmla="*/ 6 w 25"/>
                  <a:gd name="T23" fmla="*/ 2 h 68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682"/>
                  <a:gd name="T38" fmla="*/ 25 w 25"/>
                  <a:gd name="T39" fmla="*/ 682 h 68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682">
                    <a:moveTo>
                      <a:pt x="20" y="6"/>
                    </a:moveTo>
                    <a:lnTo>
                      <a:pt x="0" y="12"/>
                    </a:lnTo>
                    <a:lnTo>
                      <a:pt x="0" y="682"/>
                    </a:lnTo>
                    <a:lnTo>
                      <a:pt x="25" y="682"/>
                    </a:lnTo>
                    <a:lnTo>
                      <a:pt x="25" y="12"/>
                    </a:lnTo>
                    <a:lnTo>
                      <a:pt x="8" y="25"/>
                    </a:lnTo>
                    <a:lnTo>
                      <a:pt x="25" y="12"/>
                    </a:lnTo>
                    <a:lnTo>
                      <a:pt x="25" y="6"/>
                    </a:lnTo>
                    <a:lnTo>
                      <a:pt x="14" y="0"/>
                    </a:lnTo>
                    <a:lnTo>
                      <a:pt x="8" y="6"/>
                    </a:lnTo>
                    <a:lnTo>
                      <a:pt x="0" y="12"/>
                    </a:lnTo>
                    <a:lnTo>
                      <a:pt x="20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435"/>
              <p:cNvSpPr>
                <a:spLocks/>
              </p:cNvSpPr>
              <p:nvPr/>
            </p:nvSpPr>
            <p:spPr bwMode="auto">
              <a:xfrm>
                <a:off x="1227" y="2127"/>
                <a:ext cx="183" cy="110"/>
              </a:xfrm>
              <a:custGeom>
                <a:avLst/>
                <a:gdLst>
                  <a:gd name="T0" fmla="*/ 181 w 551"/>
                  <a:gd name="T1" fmla="*/ 106 h 328"/>
                  <a:gd name="T2" fmla="*/ 183 w 551"/>
                  <a:gd name="T3" fmla="*/ 102 h 328"/>
                  <a:gd name="T4" fmla="*/ 4 w 551"/>
                  <a:gd name="T5" fmla="*/ 0 h 328"/>
                  <a:gd name="T6" fmla="*/ 0 w 551"/>
                  <a:gd name="T7" fmla="*/ 6 h 328"/>
                  <a:gd name="T8" fmla="*/ 179 w 551"/>
                  <a:gd name="T9" fmla="*/ 110 h 328"/>
                  <a:gd name="T10" fmla="*/ 181 w 551"/>
                  <a:gd name="T11" fmla="*/ 106 h 3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51"/>
                  <a:gd name="T19" fmla="*/ 0 h 328"/>
                  <a:gd name="T20" fmla="*/ 551 w 551"/>
                  <a:gd name="T21" fmla="*/ 328 h 3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51" h="328">
                    <a:moveTo>
                      <a:pt x="545" y="317"/>
                    </a:moveTo>
                    <a:lnTo>
                      <a:pt x="551" y="303"/>
                    </a:lnTo>
                    <a:lnTo>
                      <a:pt x="12" y="0"/>
                    </a:lnTo>
                    <a:lnTo>
                      <a:pt x="0" y="19"/>
                    </a:lnTo>
                    <a:lnTo>
                      <a:pt x="539" y="328"/>
                    </a:lnTo>
                    <a:lnTo>
                      <a:pt x="545" y="3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436"/>
              <p:cNvSpPr>
                <a:spLocks/>
              </p:cNvSpPr>
              <p:nvPr/>
            </p:nvSpPr>
            <p:spPr bwMode="auto">
              <a:xfrm>
                <a:off x="1406" y="2228"/>
                <a:ext cx="6" cy="9"/>
              </a:xfrm>
              <a:custGeom>
                <a:avLst/>
                <a:gdLst>
                  <a:gd name="T0" fmla="*/ 0 w 18"/>
                  <a:gd name="T1" fmla="*/ 9 h 25"/>
                  <a:gd name="T2" fmla="*/ 2 w 18"/>
                  <a:gd name="T3" fmla="*/ 9 h 25"/>
                  <a:gd name="T4" fmla="*/ 4 w 18"/>
                  <a:gd name="T5" fmla="*/ 7 h 25"/>
                  <a:gd name="T6" fmla="*/ 6 w 18"/>
                  <a:gd name="T7" fmla="*/ 2 h 25"/>
                  <a:gd name="T8" fmla="*/ 4 w 18"/>
                  <a:gd name="T9" fmla="*/ 0 h 25"/>
                  <a:gd name="T10" fmla="*/ 0 w 18"/>
                  <a:gd name="T11" fmla="*/ 9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"/>
                  <a:gd name="T19" fmla="*/ 0 h 25"/>
                  <a:gd name="T20" fmla="*/ 18 w 18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" h="25">
                    <a:moveTo>
                      <a:pt x="0" y="25"/>
                    </a:moveTo>
                    <a:lnTo>
                      <a:pt x="6" y="25"/>
                    </a:lnTo>
                    <a:lnTo>
                      <a:pt x="12" y="19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437"/>
              <p:cNvSpPr>
                <a:spLocks/>
              </p:cNvSpPr>
              <p:nvPr/>
            </p:nvSpPr>
            <p:spPr bwMode="auto">
              <a:xfrm>
                <a:off x="1299" y="2311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2 w 25"/>
                  <a:gd name="T3" fmla="*/ 2 h 12"/>
                  <a:gd name="T4" fmla="*/ 4 w 25"/>
                  <a:gd name="T5" fmla="*/ 4 h 12"/>
                  <a:gd name="T6" fmla="*/ 8 w 25"/>
                  <a:gd name="T7" fmla="*/ 2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6" y="6"/>
                    </a:lnTo>
                    <a:lnTo>
                      <a:pt x="12" y="12"/>
                    </a:lnTo>
                    <a:lnTo>
                      <a:pt x="25" y="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438"/>
              <p:cNvSpPr>
                <a:spLocks/>
              </p:cNvSpPr>
              <p:nvPr/>
            </p:nvSpPr>
            <p:spPr bwMode="auto">
              <a:xfrm>
                <a:off x="1299" y="2255"/>
                <a:ext cx="8" cy="56"/>
              </a:xfrm>
              <a:custGeom>
                <a:avLst/>
                <a:gdLst>
                  <a:gd name="T0" fmla="*/ 6 w 25"/>
                  <a:gd name="T1" fmla="*/ 0 h 168"/>
                  <a:gd name="T2" fmla="*/ 0 w 25"/>
                  <a:gd name="T3" fmla="*/ 4 h 168"/>
                  <a:gd name="T4" fmla="*/ 0 w 25"/>
                  <a:gd name="T5" fmla="*/ 56 h 168"/>
                  <a:gd name="T6" fmla="*/ 8 w 25"/>
                  <a:gd name="T7" fmla="*/ 56 h 168"/>
                  <a:gd name="T8" fmla="*/ 8 w 25"/>
                  <a:gd name="T9" fmla="*/ 4 h 168"/>
                  <a:gd name="T10" fmla="*/ 2 w 25"/>
                  <a:gd name="T11" fmla="*/ 6 h 168"/>
                  <a:gd name="T12" fmla="*/ 8 w 25"/>
                  <a:gd name="T13" fmla="*/ 4 h 168"/>
                  <a:gd name="T14" fmla="*/ 8 w 25"/>
                  <a:gd name="T15" fmla="*/ 0 h 168"/>
                  <a:gd name="T16" fmla="*/ 4 w 25"/>
                  <a:gd name="T17" fmla="*/ 0 h 168"/>
                  <a:gd name="T18" fmla="*/ 2 w 25"/>
                  <a:gd name="T19" fmla="*/ 0 h 168"/>
                  <a:gd name="T20" fmla="*/ 0 w 25"/>
                  <a:gd name="T21" fmla="*/ 4 h 168"/>
                  <a:gd name="T22" fmla="*/ 6 w 25"/>
                  <a:gd name="T23" fmla="*/ 0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8"/>
                  <a:gd name="T38" fmla="*/ 25 w 25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8">
                    <a:moveTo>
                      <a:pt x="19" y="0"/>
                    </a:moveTo>
                    <a:lnTo>
                      <a:pt x="0" y="12"/>
                    </a:lnTo>
                    <a:lnTo>
                      <a:pt x="0" y="168"/>
                    </a:lnTo>
                    <a:lnTo>
                      <a:pt x="25" y="168"/>
                    </a:lnTo>
                    <a:lnTo>
                      <a:pt x="25" y="12"/>
                    </a:lnTo>
                    <a:lnTo>
                      <a:pt x="6" y="19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12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439"/>
              <p:cNvSpPr>
                <a:spLocks/>
              </p:cNvSpPr>
              <p:nvPr/>
            </p:nvSpPr>
            <p:spPr bwMode="auto">
              <a:xfrm>
                <a:off x="1301" y="2255"/>
                <a:ext cx="35" cy="23"/>
              </a:xfrm>
              <a:custGeom>
                <a:avLst/>
                <a:gdLst>
                  <a:gd name="T0" fmla="*/ 35 w 106"/>
                  <a:gd name="T1" fmla="*/ 21 h 68"/>
                  <a:gd name="T2" fmla="*/ 33 w 106"/>
                  <a:gd name="T3" fmla="*/ 17 h 68"/>
                  <a:gd name="T4" fmla="*/ 4 w 106"/>
                  <a:gd name="T5" fmla="*/ 0 h 68"/>
                  <a:gd name="T6" fmla="*/ 0 w 106"/>
                  <a:gd name="T7" fmla="*/ 6 h 68"/>
                  <a:gd name="T8" fmla="*/ 29 w 106"/>
                  <a:gd name="T9" fmla="*/ 23 h 68"/>
                  <a:gd name="T10" fmla="*/ 27 w 106"/>
                  <a:gd name="T11" fmla="*/ 21 h 68"/>
                  <a:gd name="T12" fmla="*/ 29 w 106"/>
                  <a:gd name="T13" fmla="*/ 23 h 68"/>
                  <a:gd name="T14" fmla="*/ 33 w 106"/>
                  <a:gd name="T15" fmla="*/ 23 h 68"/>
                  <a:gd name="T16" fmla="*/ 35 w 106"/>
                  <a:gd name="T17" fmla="*/ 21 h 68"/>
                  <a:gd name="T18" fmla="*/ 35 w 106"/>
                  <a:gd name="T19" fmla="*/ 19 h 68"/>
                  <a:gd name="T20" fmla="*/ 33 w 106"/>
                  <a:gd name="T21" fmla="*/ 17 h 68"/>
                  <a:gd name="T22" fmla="*/ 35 w 106"/>
                  <a:gd name="T23" fmla="*/ 21 h 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06"/>
                  <a:gd name="T37" fmla="*/ 0 h 68"/>
                  <a:gd name="T38" fmla="*/ 106 w 106"/>
                  <a:gd name="T39" fmla="*/ 68 h 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06" h="68">
                    <a:moveTo>
                      <a:pt x="106" y="62"/>
                    </a:moveTo>
                    <a:lnTo>
                      <a:pt x="100" y="5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87" y="68"/>
                    </a:lnTo>
                    <a:lnTo>
                      <a:pt x="81" y="62"/>
                    </a:lnTo>
                    <a:lnTo>
                      <a:pt x="87" y="68"/>
                    </a:lnTo>
                    <a:lnTo>
                      <a:pt x="100" y="68"/>
                    </a:lnTo>
                    <a:lnTo>
                      <a:pt x="106" y="62"/>
                    </a:lnTo>
                    <a:lnTo>
                      <a:pt x="106" y="56"/>
                    </a:lnTo>
                    <a:lnTo>
                      <a:pt x="100" y="50"/>
                    </a:lnTo>
                    <a:lnTo>
                      <a:pt x="106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440"/>
              <p:cNvSpPr>
                <a:spLocks/>
              </p:cNvSpPr>
              <p:nvPr/>
            </p:nvSpPr>
            <p:spPr bwMode="auto">
              <a:xfrm>
                <a:off x="1328" y="2276"/>
                <a:ext cx="8" cy="56"/>
              </a:xfrm>
              <a:custGeom>
                <a:avLst/>
                <a:gdLst>
                  <a:gd name="T0" fmla="*/ 2 w 25"/>
                  <a:gd name="T1" fmla="*/ 56 h 168"/>
                  <a:gd name="T2" fmla="*/ 8 w 25"/>
                  <a:gd name="T3" fmla="*/ 52 h 168"/>
                  <a:gd name="T4" fmla="*/ 8 w 25"/>
                  <a:gd name="T5" fmla="*/ 0 h 168"/>
                  <a:gd name="T6" fmla="*/ 0 w 25"/>
                  <a:gd name="T7" fmla="*/ 0 h 168"/>
                  <a:gd name="T8" fmla="*/ 0 w 25"/>
                  <a:gd name="T9" fmla="*/ 52 h 168"/>
                  <a:gd name="T10" fmla="*/ 6 w 25"/>
                  <a:gd name="T11" fmla="*/ 50 h 168"/>
                  <a:gd name="T12" fmla="*/ 0 w 25"/>
                  <a:gd name="T13" fmla="*/ 52 h 168"/>
                  <a:gd name="T14" fmla="*/ 2 w 25"/>
                  <a:gd name="T15" fmla="*/ 56 h 168"/>
                  <a:gd name="T16" fmla="*/ 4 w 25"/>
                  <a:gd name="T17" fmla="*/ 56 h 168"/>
                  <a:gd name="T18" fmla="*/ 8 w 25"/>
                  <a:gd name="T19" fmla="*/ 56 h 168"/>
                  <a:gd name="T20" fmla="*/ 8 w 25"/>
                  <a:gd name="T21" fmla="*/ 52 h 168"/>
                  <a:gd name="T22" fmla="*/ 2 w 25"/>
                  <a:gd name="T23" fmla="*/ 56 h 16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68"/>
                  <a:gd name="T38" fmla="*/ 25 w 25"/>
                  <a:gd name="T39" fmla="*/ 168 h 16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68">
                    <a:moveTo>
                      <a:pt x="6" y="168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9" y="149"/>
                    </a:lnTo>
                    <a:lnTo>
                      <a:pt x="0" y="155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25" y="168"/>
                    </a:lnTo>
                    <a:lnTo>
                      <a:pt x="25" y="155"/>
                    </a:lnTo>
                    <a:lnTo>
                      <a:pt x="6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441"/>
              <p:cNvSpPr>
                <a:spLocks/>
              </p:cNvSpPr>
              <p:nvPr/>
            </p:nvSpPr>
            <p:spPr bwMode="auto">
              <a:xfrm>
                <a:off x="1301" y="2307"/>
                <a:ext cx="33" cy="25"/>
              </a:xfrm>
              <a:custGeom>
                <a:avLst/>
                <a:gdLst>
                  <a:gd name="T0" fmla="*/ 2 w 100"/>
                  <a:gd name="T1" fmla="*/ 4 h 75"/>
                  <a:gd name="T2" fmla="*/ 0 w 100"/>
                  <a:gd name="T3" fmla="*/ 6 h 75"/>
                  <a:gd name="T4" fmla="*/ 29 w 100"/>
                  <a:gd name="T5" fmla="*/ 25 h 75"/>
                  <a:gd name="T6" fmla="*/ 33 w 100"/>
                  <a:gd name="T7" fmla="*/ 19 h 75"/>
                  <a:gd name="T8" fmla="*/ 4 w 100"/>
                  <a:gd name="T9" fmla="*/ 0 h 75"/>
                  <a:gd name="T10" fmla="*/ 2 w 100"/>
                  <a:gd name="T11" fmla="*/ 4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"/>
                  <a:gd name="T19" fmla="*/ 0 h 75"/>
                  <a:gd name="T20" fmla="*/ 100 w 100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" h="75">
                    <a:moveTo>
                      <a:pt x="6" y="13"/>
                    </a:moveTo>
                    <a:lnTo>
                      <a:pt x="0" y="19"/>
                    </a:lnTo>
                    <a:lnTo>
                      <a:pt x="87" y="75"/>
                    </a:lnTo>
                    <a:lnTo>
                      <a:pt x="100" y="56"/>
                    </a:lnTo>
                    <a:lnTo>
                      <a:pt x="13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Freeform 442"/>
              <p:cNvSpPr>
                <a:spLocks/>
              </p:cNvSpPr>
              <p:nvPr/>
            </p:nvSpPr>
            <p:spPr bwMode="auto">
              <a:xfrm>
                <a:off x="1299" y="2307"/>
                <a:ext cx="6" cy="6"/>
              </a:xfrm>
              <a:custGeom>
                <a:avLst/>
                <a:gdLst>
                  <a:gd name="T0" fmla="*/ 6 w 19"/>
                  <a:gd name="T1" fmla="*/ 0 h 19"/>
                  <a:gd name="T2" fmla="*/ 4 w 19"/>
                  <a:gd name="T3" fmla="*/ 0 h 19"/>
                  <a:gd name="T4" fmla="*/ 2 w 19"/>
                  <a:gd name="T5" fmla="*/ 2 h 19"/>
                  <a:gd name="T6" fmla="*/ 0 w 19"/>
                  <a:gd name="T7" fmla="*/ 4 h 19"/>
                  <a:gd name="T8" fmla="*/ 2 w 19"/>
                  <a:gd name="T9" fmla="*/ 6 h 19"/>
                  <a:gd name="T10" fmla="*/ 6 w 19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"/>
                  <a:gd name="T19" fmla="*/ 0 h 19"/>
                  <a:gd name="T20" fmla="*/ 19 w 19"/>
                  <a:gd name="T21" fmla="*/ 19 h 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" h="19">
                    <a:moveTo>
                      <a:pt x="19" y="0"/>
                    </a:moveTo>
                    <a:lnTo>
                      <a:pt x="12" y="0"/>
                    </a:lnTo>
                    <a:lnTo>
                      <a:pt x="6" y="6"/>
                    </a:lnTo>
                    <a:lnTo>
                      <a:pt x="0" y="13"/>
                    </a:lnTo>
                    <a:lnTo>
                      <a:pt x="6" y="1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443"/>
              <p:cNvSpPr>
                <a:spLocks/>
              </p:cNvSpPr>
              <p:nvPr/>
            </p:nvSpPr>
            <p:spPr bwMode="auto">
              <a:xfrm>
                <a:off x="1404" y="2456"/>
                <a:ext cx="8" cy="4"/>
              </a:xfrm>
              <a:custGeom>
                <a:avLst/>
                <a:gdLst>
                  <a:gd name="T0" fmla="*/ 0 w 24"/>
                  <a:gd name="T1" fmla="*/ 0 h 13"/>
                  <a:gd name="T2" fmla="*/ 0 w 24"/>
                  <a:gd name="T3" fmla="*/ 2 h 13"/>
                  <a:gd name="T4" fmla="*/ 4 w 24"/>
                  <a:gd name="T5" fmla="*/ 4 h 13"/>
                  <a:gd name="T6" fmla="*/ 6 w 24"/>
                  <a:gd name="T7" fmla="*/ 2 h 13"/>
                  <a:gd name="T8" fmla="*/ 8 w 24"/>
                  <a:gd name="T9" fmla="*/ 0 h 13"/>
                  <a:gd name="T10" fmla="*/ 0 w 24"/>
                  <a:gd name="T11" fmla="*/ 0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3"/>
                  <a:gd name="T20" fmla="*/ 24 w 24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3">
                    <a:moveTo>
                      <a:pt x="0" y="0"/>
                    </a:moveTo>
                    <a:lnTo>
                      <a:pt x="0" y="6"/>
                    </a:lnTo>
                    <a:lnTo>
                      <a:pt x="12" y="13"/>
                    </a:lnTo>
                    <a:lnTo>
                      <a:pt x="18" y="6"/>
                    </a:lnTo>
                    <a:lnTo>
                      <a:pt x="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444"/>
              <p:cNvSpPr>
                <a:spLocks/>
              </p:cNvSpPr>
              <p:nvPr/>
            </p:nvSpPr>
            <p:spPr bwMode="auto">
              <a:xfrm>
                <a:off x="1404" y="2230"/>
                <a:ext cx="8" cy="226"/>
              </a:xfrm>
              <a:custGeom>
                <a:avLst/>
                <a:gdLst>
                  <a:gd name="T0" fmla="*/ 4 w 24"/>
                  <a:gd name="T1" fmla="*/ 0 h 676"/>
                  <a:gd name="T2" fmla="*/ 0 w 24"/>
                  <a:gd name="T3" fmla="*/ 0 h 676"/>
                  <a:gd name="T4" fmla="*/ 0 w 24"/>
                  <a:gd name="T5" fmla="*/ 226 h 676"/>
                  <a:gd name="T6" fmla="*/ 8 w 24"/>
                  <a:gd name="T7" fmla="*/ 226 h 676"/>
                  <a:gd name="T8" fmla="*/ 8 w 24"/>
                  <a:gd name="T9" fmla="*/ 0 h 676"/>
                  <a:gd name="T10" fmla="*/ 4 w 24"/>
                  <a:gd name="T11" fmla="*/ 0 h 6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676"/>
                  <a:gd name="T20" fmla="*/ 24 w 24"/>
                  <a:gd name="T21" fmla="*/ 676 h 6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676">
                    <a:moveTo>
                      <a:pt x="12" y="0"/>
                    </a:moveTo>
                    <a:lnTo>
                      <a:pt x="0" y="0"/>
                    </a:lnTo>
                    <a:lnTo>
                      <a:pt x="0" y="676"/>
                    </a:lnTo>
                    <a:lnTo>
                      <a:pt x="24" y="676"/>
                    </a:lnTo>
                    <a:lnTo>
                      <a:pt x="24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445"/>
              <p:cNvSpPr>
                <a:spLocks/>
              </p:cNvSpPr>
              <p:nvPr/>
            </p:nvSpPr>
            <p:spPr bwMode="auto">
              <a:xfrm>
                <a:off x="1404" y="2226"/>
                <a:ext cx="8" cy="4"/>
              </a:xfrm>
              <a:custGeom>
                <a:avLst/>
                <a:gdLst>
                  <a:gd name="T0" fmla="*/ 8 w 24"/>
                  <a:gd name="T1" fmla="*/ 4 h 12"/>
                  <a:gd name="T2" fmla="*/ 6 w 24"/>
                  <a:gd name="T3" fmla="*/ 2 h 12"/>
                  <a:gd name="T4" fmla="*/ 4 w 24"/>
                  <a:gd name="T5" fmla="*/ 0 h 12"/>
                  <a:gd name="T6" fmla="*/ 0 w 24"/>
                  <a:gd name="T7" fmla="*/ 2 h 12"/>
                  <a:gd name="T8" fmla="*/ 0 w 24"/>
                  <a:gd name="T9" fmla="*/ 4 h 12"/>
                  <a:gd name="T10" fmla="*/ 8 w 24"/>
                  <a:gd name="T11" fmla="*/ 4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4"/>
                  <a:gd name="T19" fmla="*/ 0 h 12"/>
                  <a:gd name="T20" fmla="*/ 24 w 24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4" h="12">
                    <a:moveTo>
                      <a:pt x="24" y="12"/>
                    </a:moveTo>
                    <a:lnTo>
                      <a:pt x="18" y="6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2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446"/>
              <p:cNvSpPr>
                <a:spLocks/>
              </p:cNvSpPr>
              <p:nvPr/>
            </p:nvSpPr>
            <p:spPr bwMode="auto">
              <a:xfrm>
                <a:off x="1047" y="2435"/>
                <a:ext cx="16" cy="23"/>
              </a:xfrm>
              <a:custGeom>
                <a:avLst/>
                <a:gdLst>
                  <a:gd name="T0" fmla="*/ 4 w 49"/>
                  <a:gd name="T1" fmla="*/ 0 h 68"/>
                  <a:gd name="T2" fmla="*/ 0 w 49"/>
                  <a:gd name="T3" fmla="*/ 8 h 68"/>
                  <a:gd name="T4" fmla="*/ 0 w 49"/>
                  <a:gd name="T5" fmla="*/ 17 h 68"/>
                  <a:gd name="T6" fmla="*/ 8 w 49"/>
                  <a:gd name="T7" fmla="*/ 23 h 68"/>
                  <a:gd name="T8" fmla="*/ 16 w 49"/>
                  <a:gd name="T9" fmla="*/ 21 h 68"/>
                  <a:gd name="T10" fmla="*/ 4 w 49"/>
                  <a:gd name="T11" fmla="*/ 0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68"/>
                  <a:gd name="T20" fmla="*/ 49 w 49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68">
                    <a:moveTo>
                      <a:pt x="12" y="0"/>
                    </a:moveTo>
                    <a:lnTo>
                      <a:pt x="0" y="25"/>
                    </a:lnTo>
                    <a:lnTo>
                      <a:pt x="0" y="50"/>
                    </a:lnTo>
                    <a:lnTo>
                      <a:pt x="24" y="68"/>
                    </a:lnTo>
                    <a:lnTo>
                      <a:pt x="49" y="6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447"/>
              <p:cNvSpPr>
                <a:spLocks/>
              </p:cNvSpPr>
              <p:nvPr/>
            </p:nvSpPr>
            <p:spPr bwMode="auto">
              <a:xfrm>
                <a:off x="1051" y="2284"/>
                <a:ext cx="272" cy="172"/>
              </a:xfrm>
              <a:custGeom>
                <a:avLst/>
                <a:gdLst>
                  <a:gd name="T0" fmla="*/ 266 w 818"/>
                  <a:gd name="T1" fmla="*/ 10 h 514"/>
                  <a:gd name="T2" fmla="*/ 260 w 818"/>
                  <a:gd name="T3" fmla="*/ 0 h 514"/>
                  <a:gd name="T4" fmla="*/ 0 w 818"/>
                  <a:gd name="T5" fmla="*/ 151 h 514"/>
                  <a:gd name="T6" fmla="*/ 12 w 818"/>
                  <a:gd name="T7" fmla="*/ 172 h 514"/>
                  <a:gd name="T8" fmla="*/ 272 w 818"/>
                  <a:gd name="T9" fmla="*/ 23 h 514"/>
                  <a:gd name="T10" fmla="*/ 266 w 818"/>
                  <a:gd name="T11" fmla="*/ 10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8"/>
                  <a:gd name="T19" fmla="*/ 0 h 514"/>
                  <a:gd name="T20" fmla="*/ 818 w 818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8" h="514">
                    <a:moveTo>
                      <a:pt x="800" y="31"/>
                    </a:moveTo>
                    <a:lnTo>
                      <a:pt x="781" y="0"/>
                    </a:lnTo>
                    <a:lnTo>
                      <a:pt x="0" y="452"/>
                    </a:lnTo>
                    <a:lnTo>
                      <a:pt x="37" y="514"/>
                    </a:lnTo>
                    <a:lnTo>
                      <a:pt x="818" y="68"/>
                    </a:lnTo>
                    <a:lnTo>
                      <a:pt x="800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448"/>
              <p:cNvSpPr>
                <a:spLocks/>
              </p:cNvSpPr>
              <p:nvPr/>
            </p:nvSpPr>
            <p:spPr bwMode="auto">
              <a:xfrm>
                <a:off x="1311" y="2284"/>
                <a:ext cx="19" cy="23"/>
              </a:xfrm>
              <a:custGeom>
                <a:avLst/>
                <a:gdLst>
                  <a:gd name="T0" fmla="*/ 13 w 56"/>
                  <a:gd name="T1" fmla="*/ 23 h 68"/>
                  <a:gd name="T2" fmla="*/ 19 w 56"/>
                  <a:gd name="T3" fmla="*/ 13 h 68"/>
                  <a:gd name="T4" fmla="*/ 17 w 56"/>
                  <a:gd name="T5" fmla="*/ 4 h 68"/>
                  <a:gd name="T6" fmla="*/ 11 w 56"/>
                  <a:gd name="T7" fmla="*/ 0 h 68"/>
                  <a:gd name="T8" fmla="*/ 0 w 56"/>
                  <a:gd name="T9" fmla="*/ 0 h 68"/>
                  <a:gd name="T10" fmla="*/ 13 w 56"/>
                  <a:gd name="T11" fmla="*/ 23 h 6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68"/>
                  <a:gd name="T20" fmla="*/ 56 w 56"/>
                  <a:gd name="T21" fmla="*/ 68 h 6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68">
                    <a:moveTo>
                      <a:pt x="37" y="68"/>
                    </a:moveTo>
                    <a:lnTo>
                      <a:pt x="56" y="37"/>
                    </a:lnTo>
                    <a:lnTo>
                      <a:pt x="50" y="12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37" y="68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449"/>
              <p:cNvSpPr>
                <a:spLocks/>
              </p:cNvSpPr>
              <p:nvPr/>
            </p:nvSpPr>
            <p:spPr bwMode="auto">
              <a:xfrm>
                <a:off x="926" y="2365"/>
                <a:ext cx="201" cy="198"/>
              </a:xfrm>
              <a:custGeom>
                <a:avLst/>
                <a:gdLst>
                  <a:gd name="T0" fmla="*/ 102 w 603"/>
                  <a:gd name="T1" fmla="*/ 0 h 595"/>
                  <a:gd name="T2" fmla="*/ 120 w 603"/>
                  <a:gd name="T3" fmla="*/ 2 h 595"/>
                  <a:gd name="T4" fmla="*/ 139 w 603"/>
                  <a:gd name="T5" fmla="*/ 8 h 595"/>
                  <a:gd name="T6" fmla="*/ 155 w 603"/>
                  <a:gd name="T7" fmla="*/ 17 h 595"/>
                  <a:gd name="T8" fmla="*/ 172 w 603"/>
                  <a:gd name="T9" fmla="*/ 29 h 595"/>
                  <a:gd name="T10" fmla="*/ 184 w 603"/>
                  <a:gd name="T11" fmla="*/ 43 h 595"/>
                  <a:gd name="T12" fmla="*/ 193 w 603"/>
                  <a:gd name="T13" fmla="*/ 60 h 595"/>
                  <a:gd name="T14" fmla="*/ 199 w 603"/>
                  <a:gd name="T15" fmla="*/ 81 h 595"/>
                  <a:gd name="T16" fmla="*/ 201 w 603"/>
                  <a:gd name="T17" fmla="*/ 99 h 595"/>
                  <a:gd name="T18" fmla="*/ 199 w 603"/>
                  <a:gd name="T19" fmla="*/ 120 h 595"/>
                  <a:gd name="T20" fmla="*/ 193 w 603"/>
                  <a:gd name="T21" fmla="*/ 138 h 595"/>
                  <a:gd name="T22" fmla="*/ 184 w 603"/>
                  <a:gd name="T23" fmla="*/ 155 h 595"/>
                  <a:gd name="T24" fmla="*/ 172 w 603"/>
                  <a:gd name="T25" fmla="*/ 169 h 595"/>
                  <a:gd name="T26" fmla="*/ 155 w 603"/>
                  <a:gd name="T27" fmla="*/ 181 h 595"/>
                  <a:gd name="T28" fmla="*/ 139 w 603"/>
                  <a:gd name="T29" fmla="*/ 190 h 595"/>
                  <a:gd name="T30" fmla="*/ 120 w 603"/>
                  <a:gd name="T31" fmla="*/ 196 h 595"/>
                  <a:gd name="T32" fmla="*/ 102 w 603"/>
                  <a:gd name="T33" fmla="*/ 198 h 595"/>
                  <a:gd name="T34" fmla="*/ 81 w 603"/>
                  <a:gd name="T35" fmla="*/ 196 h 595"/>
                  <a:gd name="T36" fmla="*/ 63 w 603"/>
                  <a:gd name="T37" fmla="*/ 190 h 595"/>
                  <a:gd name="T38" fmla="*/ 46 w 603"/>
                  <a:gd name="T39" fmla="*/ 181 h 595"/>
                  <a:gd name="T40" fmla="*/ 29 w 603"/>
                  <a:gd name="T41" fmla="*/ 169 h 595"/>
                  <a:gd name="T42" fmla="*/ 17 w 603"/>
                  <a:gd name="T43" fmla="*/ 155 h 595"/>
                  <a:gd name="T44" fmla="*/ 8 w 603"/>
                  <a:gd name="T45" fmla="*/ 138 h 595"/>
                  <a:gd name="T46" fmla="*/ 3 w 603"/>
                  <a:gd name="T47" fmla="*/ 120 h 595"/>
                  <a:gd name="T48" fmla="*/ 0 w 603"/>
                  <a:gd name="T49" fmla="*/ 99 h 595"/>
                  <a:gd name="T50" fmla="*/ 3 w 603"/>
                  <a:gd name="T51" fmla="*/ 81 h 595"/>
                  <a:gd name="T52" fmla="*/ 8 w 603"/>
                  <a:gd name="T53" fmla="*/ 60 h 595"/>
                  <a:gd name="T54" fmla="*/ 17 w 603"/>
                  <a:gd name="T55" fmla="*/ 43 h 595"/>
                  <a:gd name="T56" fmla="*/ 29 w 603"/>
                  <a:gd name="T57" fmla="*/ 29 h 595"/>
                  <a:gd name="T58" fmla="*/ 46 w 603"/>
                  <a:gd name="T59" fmla="*/ 17 h 595"/>
                  <a:gd name="T60" fmla="*/ 63 w 603"/>
                  <a:gd name="T61" fmla="*/ 8 h 595"/>
                  <a:gd name="T62" fmla="*/ 81 w 603"/>
                  <a:gd name="T63" fmla="*/ 2 h 595"/>
                  <a:gd name="T64" fmla="*/ 102 w 603"/>
                  <a:gd name="T65" fmla="*/ 0 h 5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03"/>
                  <a:gd name="T100" fmla="*/ 0 h 595"/>
                  <a:gd name="T101" fmla="*/ 603 w 603"/>
                  <a:gd name="T102" fmla="*/ 595 h 5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03" h="595">
                    <a:moveTo>
                      <a:pt x="305" y="0"/>
                    </a:moveTo>
                    <a:lnTo>
                      <a:pt x="361" y="6"/>
                    </a:lnTo>
                    <a:lnTo>
                      <a:pt x="416" y="25"/>
                    </a:lnTo>
                    <a:lnTo>
                      <a:pt x="466" y="50"/>
                    </a:lnTo>
                    <a:lnTo>
                      <a:pt x="516" y="87"/>
                    </a:lnTo>
                    <a:lnTo>
                      <a:pt x="553" y="130"/>
                    </a:lnTo>
                    <a:lnTo>
                      <a:pt x="578" y="180"/>
                    </a:lnTo>
                    <a:lnTo>
                      <a:pt x="596" y="242"/>
                    </a:lnTo>
                    <a:lnTo>
                      <a:pt x="603" y="298"/>
                    </a:lnTo>
                    <a:lnTo>
                      <a:pt x="596" y="360"/>
                    </a:lnTo>
                    <a:lnTo>
                      <a:pt x="578" y="415"/>
                    </a:lnTo>
                    <a:lnTo>
                      <a:pt x="553" y="465"/>
                    </a:lnTo>
                    <a:lnTo>
                      <a:pt x="516" y="508"/>
                    </a:lnTo>
                    <a:lnTo>
                      <a:pt x="466" y="545"/>
                    </a:lnTo>
                    <a:lnTo>
                      <a:pt x="416" y="570"/>
                    </a:lnTo>
                    <a:lnTo>
                      <a:pt x="361" y="589"/>
                    </a:lnTo>
                    <a:lnTo>
                      <a:pt x="305" y="595"/>
                    </a:lnTo>
                    <a:lnTo>
                      <a:pt x="244" y="589"/>
                    </a:lnTo>
                    <a:lnTo>
                      <a:pt x="188" y="570"/>
                    </a:lnTo>
                    <a:lnTo>
                      <a:pt x="137" y="545"/>
                    </a:lnTo>
                    <a:lnTo>
                      <a:pt x="87" y="508"/>
                    </a:lnTo>
                    <a:lnTo>
                      <a:pt x="51" y="465"/>
                    </a:lnTo>
                    <a:lnTo>
                      <a:pt x="25" y="415"/>
                    </a:lnTo>
                    <a:lnTo>
                      <a:pt x="8" y="360"/>
                    </a:lnTo>
                    <a:lnTo>
                      <a:pt x="0" y="298"/>
                    </a:lnTo>
                    <a:lnTo>
                      <a:pt x="8" y="242"/>
                    </a:lnTo>
                    <a:lnTo>
                      <a:pt x="25" y="180"/>
                    </a:lnTo>
                    <a:lnTo>
                      <a:pt x="51" y="130"/>
                    </a:lnTo>
                    <a:lnTo>
                      <a:pt x="87" y="87"/>
                    </a:lnTo>
                    <a:lnTo>
                      <a:pt x="137" y="50"/>
                    </a:lnTo>
                    <a:lnTo>
                      <a:pt x="188" y="25"/>
                    </a:lnTo>
                    <a:lnTo>
                      <a:pt x="244" y="6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F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450"/>
              <p:cNvSpPr>
                <a:spLocks/>
              </p:cNvSpPr>
              <p:nvPr/>
            </p:nvSpPr>
            <p:spPr bwMode="auto">
              <a:xfrm>
                <a:off x="1028" y="2361"/>
                <a:ext cx="103" cy="103"/>
              </a:xfrm>
              <a:custGeom>
                <a:avLst/>
                <a:gdLst>
                  <a:gd name="T0" fmla="*/ 103 w 310"/>
                  <a:gd name="T1" fmla="*/ 103 h 309"/>
                  <a:gd name="T2" fmla="*/ 101 w 310"/>
                  <a:gd name="T3" fmla="*/ 82 h 309"/>
                  <a:gd name="T4" fmla="*/ 95 w 310"/>
                  <a:gd name="T5" fmla="*/ 62 h 309"/>
                  <a:gd name="T6" fmla="*/ 84 w 310"/>
                  <a:gd name="T7" fmla="*/ 45 h 309"/>
                  <a:gd name="T8" fmla="*/ 72 w 310"/>
                  <a:gd name="T9" fmla="*/ 31 h 309"/>
                  <a:gd name="T10" fmla="*/ 55 w 310"/>
                  <a:gd name="T11" fmla="*/ 19 h 309"/>
                  <a:gd name="T12" fmla="*/ 39 w 310"/>
                  <a:gd name="T13" fmla="*/ 8 h 309"/>
                  <a:gd name="T14" fmla="*/ 21 w 310"/>
                  <a:gd name="T15" fmla="*/ 2 h 309"/>
                  <a:gd name="T16" fmla="*/ 0 w 310"/>
                  <a:gd name="T17" fmla="*/ 0 h 309"/>
                  <a:gd name="T18" fmla="*/ 0 w 310"/>
                  <a:gd name="T19" fmla="*/ 8 h 309"/>
                  <a:gd name="T20" fmla="*/ 19 w 310"/>
                  <a:gd name="T21" fmla="*/ 10 h 309"/>
                  <a:gd name="T22" fmla="*/ 35 w 310"/>
                  <a:gd name="T23" fmla="*/ 16 h 309"/>
                  <a:gd name="T24" fmla="*/ 52 w 310"/>
                  <a:gd name="T25" fmla="*/ 24 h 309"/>
                  <a:gd name="T26" fmla="*/ 66 w 310"/>
                  <a:gd name="T27" fmla="*/ 37 h 309"/>
                  <a:gd name="T28" fmla="*/ 78 w 310"/>
                  <a:gd name="T29" fmla="*/ 49 h 309"/>
                  <a:gd name="T30" fmla="*/ 86 w 310"/>
                  <a:gd name="T31" fmla="*/ 66 h 309"/>
                  <a:gd name="T32" fmla="*/ 93 w 310"/>
                  <a:gd name="T33" fmla="*/ 84 h 309"/>
                  <a:gd name="T34" fmla="*/ 95 w 310"/>
                  <a:gd name="T35" fmla="*/ 103 h 309"/>
                  <a:gd name="T36" fmla="*/ 103 w 310"/>
                  <a:gd name="T37" fmla="*/ 103 h 3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309"/>
                  <a:gd name="T59" fmla="*/ 310 w 310"/>
                  <a:gd name="T60" fmla="*/ 309 h 3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309">
                    <a:moveTo>
                      <a:pt x="310" y="309"/>
                    </a:moveTo>
                    <a:lnTo>
                      <a:pt x="304" y="247"/>
                    </a:lnTo>
                    <a:lnTo>
                      <a:pt x="285" y="185"/>
                    </a:lnTo>
                    <a:lnTo>
                      <a:pt x="254" y="135"/>
                    </a:lnTo>
                    <a:lnTo>
                      <a:pt x="217" y="92"/>
                    </a:lnTo>
                    <a:lnTo>
                      <a:pt x="167" y="56"/>
                    </a:lnTo>
                    <a:lnTo>
                      <a:pt x="118" y="23"/>
                    </a:lnTo>
                    <a:lnTo>
                      <a:pt x="62" y="6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56" y="31"/>
                    </a:lnTo>
                    <a:lnTo>
                      <a:pt x="105" y="48"/>
                    </a:lnTo>
                    <a:lnTo>
                      <a:pt x="155" y="73"/>
                    </a:lnTo>
                    <a:lnTo>
                      <a:pt x="198" y="110"/>
                    </a:lnTo>
                    <a:lnTo>
                      <a:pt x="236" y="148"/>
                    </a:lnTo>
                    <a:lnTo>
                      <a:pt x="260" y="197"/>
                    </a:lnTo>
                    <a:lnTo>
                      <a:pt x="279" y="253"/>
                    </a:lnTo>
                    <a:lnTo>
                      <a:pt x="285" y="309"/>
                    </a:lnTo>
                    <a:lnTo>
                      <a:pt x="310" y="3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451"/>
              <p:cNvSpPr>
                <a:spLocks/>
              </p:cNvSpPr>
              <p:nvPr/>
            </p:nvSpPr>
            <p:spPr bwMode="auto">
              <a:xfrm>
                <a:off x="1028" y="2464"/>
                <a:ext cx="103" cy="105"/>
              </a:xfrm>
              <a:custGeom>
                <a:avLst/>
                <a:gdLst>
                  <a:gd name="T0" fmla="*/ 0 w 310"/>
                  <a:gd name="T1" fmla="*/ 105 h 316"/>
                  <a:gd name="T2" fmla="*/ 21 w 310"/>
                  <a:gd name="T3" fmla="*/ 101 h 316"/>
                  <a:gd name="T4" fmla="*/ 39 w 310"/>
                  <a:gd name="T5" fmla="*/ 95 h 316"/>
                  <a:gd name="T6" fmla="*/ 55 w 310"/>
                  <a:gd name="T7" fmla="*/ 86 h 316"/>
                  <a:gd name="T8" fmla="*/ 72 w 310"/>
                  <a:gd name="T9" fmla="*/ 74 h 316"/>
                  <a:gd name="T10" fmla="*/ 84 w 310"/>
                  <a:gd name="T11" fmla="*/ 57 h 316"/>
                  <a:gd name="T12" fmla="*/ 95 w 310"/>
                  <a:gd name="T13" fmla="*/ 41 h 316"/>
                  <a:gd name="T14" fmla="*/ 101 w 310"/>
                  <a:gd name="T15" fmla="*/ 21 h 316"/>
                  <a:gd name="T16" fmla="*/ 103 w 310"/>
                  <a:gd name="T17" fmla="*/ 0 h 316"/>
                  <a:gd name="T18" fmla="*/ 95 w 310"/>
                  <a:gd name="T19" fmla="*/ 0 h 316"/>
                  <a:gd name="T20" fmla="*/ 93 w 310"/>
                  <a:gd name="T21" fmla="*/ 19 h 316"/>
                  <a:gd name="T22" fmla="*/ 86 w 310"/>
                  <a:gd name="T23" fmla="*/ 37 h 316"/>
                  <a:gd name="T24" fmla="*/ 78 w 310"/>
                  <a:gd name="T25" fmla="*/ 53 h 316"/>
                  <a:gd name="T26" fmla="*/ 66 w 310"/>
                  <a:gd name="T27" fmla="*/ 68 h 316"/>
                  <a:gd name="T28" fmla="*/ 52 w 310"/>
                  <a:gd name="T29" fmla="*/ 80 h 316"/>
                  <a:gd name="T30" fmla="*/ 35 w 310"/>
                  <a:gd name="T31" fmla="*/ 86 h 316"/>
                  <a:gd name="T32" fmla="*/ 19 w 310"/>
                  <a:gd name="T33" fmla="*/ 92 h 316"/>
                  <a:gd name="T34" fmla="*/ 0 w 310"/>
                  <a:gd name="T35" fmla="*/ 95 h 316"/>
                  <a:gd name="T36" fmla="*/ 0 w 310"/>
                  <a:gd name="T37" fmla="*/ 105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0"/>
                  <a:gd name="T58" fmla="*/ 0 h 316"/>
                  <a:gd name="T59" fmla="*/ 310 w 310"/>
                  <a:gd name="T60" fmla="*/ 316 h 3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0" h="316">
                    <a:moveTo>
                      <a:pt x="0" y="316"/>
                    </a:moveTo>
                    <a:lnTo>
                      <a:pt x="62" y="303"/>
                    </a:lnTo>
                    <a:lnTo>
                      <a:pt x="118" y="285"/>
                    </a:lnTo>
                    <a:lnTo>
                      <a:pt x="167" y="260"/>
                    </a:lnTo>
                    <a:lnTo>
                      <a:pt x="217" y="223"/>
                    </a:lnTo>
                    <a:lnTo>
                      <a:pt x="254" y="173"/>
                    </a:lnTo>
                    <a:lnTo>
                      <a:pt x="285" y="123"/>
                    </a:lnTo>
                    <a:lnTo>
                      <a:pt x="304" y="62"/>
                    </a:lnTo>
                    <a:lnTo>
                      <a:pt x="310" y="0"/>
                    </a:lnTo>
                    <a:lnTo>
                      <a:pt x="285" y="0"/>
                    </a:lnTo>
                    <a:lnTo>
                      <a:pt x="279" y="56"/>
                    </a:lnTo>
                    <a:lnTo>
                      <a:pt x="260" y="112"/>
                    </a:lnTo>
                    <a:lnTo>
                      <a:pt x="236" y="160"/>
                    </a:lnTo>
                    <a:lnTo>
                      <a:pt x="198" y="204"/>
                    </a:lnTo>
                    <a:lnTo>
                      <a:pt x="155" y="241"/>
                    </a:lnTo>
                    <a:lnTo>
                      <a:pt x="105" y="260"/>
                    </a:lnTo>
                    <a:lnTo>
                      <a:pt x="56" y="278"/>
                    </a:lnTo>
                    <a:lnTo>
                      <a:pt x="0" y="285"/>
                    </a:lnTo>
                    <a:lnTo>
                      <a:pt x="0" y="3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452"/>
              <p:cNvSpPr>
                <a:spLocks/>
              </p:cNvSpPr>
              <p:nvPr/>
            </p:nvSpPr>
            <p:spPr bwMode="auto">
              <a:xfrm>
                <a:off x="923" y="2464"/>
                <a:ext cx="105" cy="105"/>
              </a:xfrm>
              <a:custGeom>
                <a:avLst/>
                <a:gdLst>
                  <a:gd name="T0" fmla="*/ 0 w 316"/>
                  <a:gd name="T1" fmla="*/ 0 h 316"/>
                  <a:gd name="T2" fmla="*/ 2 w 316"/>
                  <a:gd name="T3" fmla="*/ 21 h 316"/>
                  <a:gd name="T4" fmla="*/ 8 w 316"/>
                  <a:gd name="T5" fmla="*/ 41 h 316"/>
                  <a:gd name="T6" fmla="*/ 19 w 316"/>
                  <a:gd name="T7" fmla="*/ 57 h 316"/>
                  <a:gd name="T8" fmla="*/ 31 w 316"/>
                  <a:gd name="T9" fmla="*/ 74 h 316"/>
                  <a:gd name="T10" fmla="*/ 48 w 316"/>
                  <a:gd name="T11" fmla="*/ 86 h 316"/>
                  <a:gd name="T12" fmla="*/ 63 w 316"/>
                  <a:gd name="T13" fmla="*/ 95 h 316"/>
                  <a:gd name="T14" fmla="*/ 82 w 316"/>
                  <a:gd name="T15" fmla="*/ 101 h 316"/>
                  <a:gd name="T16" fmla="*/ 105 w 316"/>
                  <a:gd name="T17" fmla="*/ 105 h 316"/>
                  <a:gd name="T18" fmla="*/ 105 w 316"/>
                  <a:gd name="T19" fmla="*/ 95 h 316"/>
                  <a:gd name="T20" fmla="*/ 85 w 316"/>
                  <a:gd name="T21" fmla="*/ 92 h 316"/>
                  <a:gd name="T22" fmla="*/ 68 w 316"/>
                  <a:gd name="T23" fmla="*/ 86 h 316"/>
                  <a:gd name="T24" fmla="*/ 51 w 316"/>
                  <a:gd name="T25" fmla="*/ 80 h 316"/>
                  <a:gd name="T26" fmla="*/ 37 w 316"/>
                  <a:gd name="T27" fmla="*/ 68 h 316"/>
                  <a:gd name="T28" fmla="*/ 24 w 316"/>
                  <a:gd name="T29" fmla="*/ 53 h 316"/>
                  <a:gd name="T30" fmla="*/ 17 w 316"/>
                  <a:gd name="T31" fmla="*/ 37 h 316"/>
                  <a:gd name="T32" fmla="*/ 10 w 316"/>
                  <a:gd name="T33" fmla="*/ 19 h 316"/>
                  <a:gd name="T34" fmla="*/ 8 w 316"/>
                  <a:gd name="T35" fmla="*/ 0 h 316"/>
                  <a:gd name="T36" fmla="*/ 0 w 316"/>
                  <a:gd name="T37" fmla="*/ 0 h 3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316"/>
                  <a:gd name="T59" fmla="*/ 316 w 316"/>
                  <a:gd name="T60" fmla="*/ 316 h 3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316">
                    <a:moveTo>
                      <a:pt x="0" y="0"/>
                    </a:moveTo>
                    <a:lnTo>
                      <a:pt x="6" y="62"/>
                    </a:lnTo>
                    <a:lnTo>
                      <a:pt x="25" y="123"/>
                    </a:lnTo>
                    <a:lnTo>
                      <a:pt x="56" y="173"/>
                    </a:lnTo>
                    <a:lnTo>
                      <a:pt x="92" y="223"/>
                    </a:lnTo>
                    <a:lnTo>
                      <a:pt x="143" y="260"/>
                    </a:lnTo>
                    <a:lnTo>
                      <a:pt x="191" y="285"/>
                    </a:lnTo>
                    <a:lnTo>
                      <a:pt x="247" y="303"/>
                    </a:lnTo>
                    <a:lnTo>
                      <a:pt x="316" y="316"/>
                    </a:lnTo>
                    <a:lnTo>
                      <a:pt x="316" y="285"/>
                    </a:lnTo>
                    <a:lnTo>
                      <a:pt x="255" y="278"/>
                    </a:lnTo>
                    <a:lnTo>
                      <a:pt x="204" y="260"/>
                    </a:lnTo>
                    <a:lnTo>
                      <a:pt x="154" y="241"/>
                    </a:lnTo>
                    <a:lnTo>
                      <a:pt x="112" y="204"/>
                    </a:lnTo>
                    <a:lnTo>
                      <a:pt x="73" y="160"/>
                    </a:lnTo>
                    <a:lnTo>
                      <a:pt x="50" y="112"/>
                    </a:lnTo>
                    <a:lnTo>
                      <a:pt x="31" y="56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453"/>
              <p:cNvSpPr>
                <a:spLocks/>
              </p:cNvSpPr>
              <p:nvPr/>
            </p:nvSpPr>
            <p:spPr bwMode="auto">
              <a:xfrm>
                <a:off x="923" y="2361"/>
                <a:ext cx="105" cy="103"/>
              </a:xfrm>
              <a:custGeom>
                <a:avLst/>
                <a:gdLst>
                  <a:gd name="T0" fmla="*/ 105 w 316"/>
                  <a:gd name="T1" fmla="*/ 0 h 309"/>
                  <a:gd name="T2" fmla="*/ 82 w 316"/>
                  <a:gd name="T3" fmla="*/ 2 h 309"/>
                  <a:gd name="T4" fmla="*/ 63 w 316"/>
                  <a:gd name="T5" fmla="*/ 8 h 309"/>
                  <a:gd name="T6" fmla="*/ 48 w 316"/>
                  <a:gd name="T7" fmla="*/ 19 h 309"/>
                  <a:gd name="T8" fmla="*/ 31 w 316"/>
                  <a:gd name="T9" fmla="*/ 31 h 309"/>
                  <a:gd name="T10" fmla="*/ 19 w 316"/>
                  <a:gd name="T11" fmla="*/ 45 h 309"/>
                  <a:gd name="T12" fmla="*/ 8 w 316"/>
                  <a:gd name="T13" fmla="*/ 62 h 309"/>
                  <a:gd name="T14" fmla="*/ 2 w 316"/>
                  <a:gd name="T15" fmla="*/ 82 h 309"/>
                  <a:gd name="T16" fmla="*/ 0 w 316"/>
                  <a:gd name="T17" fmla="*/ 103 h 309"/>
                  <a:gd name="T18" fmla="*/ 8 w 316"/>
                  <a:gd name="T19" fmla="*/ 103 h 309"/>
                  <a:gd name="T20" fmla="*/ 10 w 316"/>
                  <a:gd name="T21" fmla="*/ 84 h 309"/>
                  <a:gd name="T22" fmla="*/ 17 w 316"/>
                  <a:gd name="T23" fmla="*/ 66 h 309"/>
                  <a:gd name="T24" fmla="*/ 24 w 316"/>
                  <a:gd name="T25" fmla="*/ 49 h 309"/>
                  <a:gd name="T26" fmla="*/ 37 w 316"/>
                  <a:gd name="T27" fmla="*/ 37 h 309"/>
                  <a:gd name="T28" fmla="*/ 51 w 316"/>
                  <a:gd name="T29" fmla="*/ 24 h 309"/>
                  <a:gd name="T30" fmla="*/ 68 w 316"/>
                  <a:gd name="T31" fmla="*/ 16 h 309"/>
                  <a:gd name="T32" fmla="*/ 85 w 316"/>
                  <a:gd name="T33" fmla="*/ 10 h 309"/>
                  <a:gd name="T34" fmla="*/ 105 w 316"/>
                  <a:gd name="T35" fmla="*/ 8 h 309"/>
                  <a:gd name="T36" fmla="*/ 105 w 316"/>
                  <a:gd name="T37" fmla="*/ 0 h 30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16"/>
                  <a:gd name="T58" fmla="*/ 0 h 309"/>
                  <a:gd name="T59" fmla="*/ 316 w 316"/>
                  <a:gd name="T60" fmla="*/ 309 h 309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16" h="309">
                    <a:moveTo>
                      <a:pt x="316" y="0"/>
                    </a:moveTo>
                    <a:lnTo>
                      <a:pt x="247" y="6"/>
                    </a:lnTo>
                    <a:lnTo>
                      <a:pt x="191" y="23"/>
                    </a:lnTo>
                    <a:lnTo>
                      <a:pt x="143" y="56"/>
                    </a:lnTo>
                    <a:lnTo>
                      <a:pt x="92" y="92"/>
                    </a:lnTo>
                    <a:lnTo>
                      <a:pt x="56" y="135"/>
                    </a:lnTo>
                    <a:lnTo>
                      <a:pt x="25" y="185"/>
                    </a:lnTo>
                    <a:lnTo>
                      <a:pt x="6" y="247"/>
                    </a:lnTo>
                    <a:lnTo>
                      <a:pt x="0" y="309"/>
                    </a:lnTo>
                    <a:lnTo>
                      <a:pt x="25" y="309"/>
                    </a:lnTo>
                    <a:lnTo>
                      <a:pt x="31" y="253"/>
                    </a:lnTo>
                    <a:lnTo>
                      <a:pt x="50" y="197"/>
                    </a:lnTo>
                    <a:lnTo>
                      <a:pt x="73" y="148"/>
                    </a:lnTo>
                    <a:lnTo>
                      <a:pt x="112" y="110"/>
                    </a:lnTo>
                    <a:lnTo>
                      <a:pt x="154" y="73"/>
                    </a:lnTo>
                    <a:lnTo>
                      <a:pt x="204" y="48"/>
                    </a:lnTo>
                    <a:lnTo>
                      <a:pt x="255" y="31"/>
                    </a:lnTo>
                    <a:lnTo>
                      <a:pt x="316" y="23"/>
                    </a:lnTo>
                    <a:lnTo>
                      <a:pt x="3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Line 454"/>
              <p:cNvSpPr>
                <a:spLocks noChangeShapeType="1"/>
              </p:cNvSpPr>
              <p:nvPr/>
            </p:nvSpPr>
            <p:spPr bwMode="auto">
              <a:xfrm>
                <a:off x="955" y="2394"/>
                <a:ext cx="141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Line 455"/>
              <p:cNvSpPr>
                <a:spLocks noChangeShapeType="1"/>
              </p:cNvSpPr>
              <p:nvPr/>
            </p:nvSpPr>
            <p:spPr bwMode="auto">
              <a:xfrm flipV="1">
                <a:off x="955" y="2394"/>
                <a:ext cx="143" cy="1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Line 456"/>
              <p:cNvSpPr>
                <a:spLocks noChangeShapeType="1"/>
              </p:cNvSpPr>
              <p:nvPr/>
            </p:nvSpPr>
            <p:spPr bwMode="auto">
              <a:xfrm>
                <a:off x="3587" y="2049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Line 457"/>
              <p:cNvSpPr>
                <a:spLocks noChangeShapeType="1"/>
              </p:cNvSpPr>
              <p:nvPr/>
            </p:nvSpPr>
            <p:spPr bwMode="auto">
              <a:xfrm flipH="1" flipV="1">
                <a:off x="3570" y="2016"/>
                <a:ext cx="17" cy="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Line 458"/>
              <p:cNvSpPr>
                <a:spLocks noChangeShapeType="1"/>
              </p:cNvSpPr>
              <p:nvPr/>
            </p:nvSpPr>
            <p:spPr bwMode="auto">
              <a:xfrm flipV="1">
                <a:off x="3686" y="1816"/>
                <a:ext cx="1" cy="2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Line 459"/>
              <p:cNvSpPr>
                <a:spLocks noChangeShapeType="1"/>
              </p:cNvSpPr>
              <p:nvPr/>
            </p:nvSpPr>
            <p:spPr bwMode="auto">
              <a:xfrm flipV="1">
                <a:off x="3587" y="1816"/>
                <a:ext cx="1" cy="23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Line 460"/>
              <p:cNvSpPr>
                <a:spLocks noChangeShapeType="1"/>
              </p:cNvSpPr>
              <p:nvPr/>
            </p:nvSpPr>
            <p:spPr bwMode="auto">
              <a:xfrm flipV="1">
                <a:off x="3570" y="1784"/>
                <a:ext cx="1" cy="2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Line 461"/>
              <p:cNvSpPr>
                <a:spLocks noChangeShapeType="1"/>
              </p:cNvSpPr>
              <p:nvPr/>
            </p:nvSpPr>
            <p:spPr bwMode="auto">
              <a:xfrm>
                <a:off x="3587" y="1816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Line 462"/>
              <p:cNvSpPr>
                <a:spLocks noChangeShapeType="1"/>
              </p:cNvSpPr>
              <p:nvPr/>
            </p:nvSpPr>
            <p:spPr bwMode="auto">
              <a:xfrm>
                <a:off x="3570" y="1784"/>
                <a:ext cx="99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Line 463"/>
              <p:cNvSpPr>
                <a:spLocks noChangeShapeType="1"/>
              </p:cNvSpPr>
              <p:nvPr/>
            </p:nvSpPr>
            <p:spPr bwMode="auto">
              <a:xfrm flipH="1" flipV="1">
                <a:off x="3570" y="178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Line 464"/>
              <p:cNvSpPr>
                <a:spLocks noChangeShapeType="1"/>
              </p:cNvSpPr>
              <p:nvPr/>
            </p:nvSpPr>
            <p:spPr bwMode="auto">
              <a:xfrm flipH="1" flipV="1">
                <a:off x="3669" y="1784"/>
                <a:ext cx="17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Line 465"/>
              <p:cNvSpPr>
                <a:spLocks noChangeShapeType="1"/>
              </p:cNvSpPr>
              <p:nvPr/>
            </p:nvSpPr>
            <p:spPr bwMode="auto">
              <a:xfrm flipH="1">
                <a:off x="3593" y="1811"/>
                <a:ext cx="8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Line 466"/>
              <p:cNvSpPr>
                <a:spLocks noChangeShapeType="1"/>
              </p:cNvSpPr>
              <p:nvPr/>
            </p:nvSpPr>
            <p:spPr bwMode="auto">
              <a:xfrm flipH="1" flipV="1">
                <a:off x="3663" y="1789"/>
                <a:ext cx="12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Line 467"/>
              <p:cNvSpPr>
                <a:spLocks noChangeShapeType="1"/>
              </p:cNvSpPr>
              <p:nvPr/>
            </p:nvSpPr>
            <p:spPr bwMode="auto">
              <a:xfrm flipH="1">
                <a:off x="3583" y="1789"/>
                <a:ext cx="80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Line 468"/>
              <p:cNvSpPr>
                <a:spLocks noChangeShapeType="1"/>
              </p:cNvSpPr>
              <p:nvPr/>
            </p:nvSpPr>
            <p:spPr bwMode="auto">
              <a:xfrm flipH="1" flipV="1">
                <a:off x="3583" y="1789"/>
                <a:ext cx="10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Line 469"/>
              <p:cNvSpPr>
                <a:spLocks noChangeShapeType="1"/>
              </p:cNvSpPr>
              <p:nvPr/>
            </p:nvSpPr>
            <p:spPr bwMode="auto">
              <a:xfrm>
                <a:off x="3663" y="1789"/>
                <a:ext cx="1" cy="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470"/>
              <p:cNvSpPr>
                <a:spLocks/>
              </p:cNvSpPr>
              <p:nvPr/>
            </p:nvSpPr>
            <p:spPr bwMode="auto">
              <a:xfrm>
                <a:off x="3062" y="2932"/>
                <a:ext cx="12" cy="25"/>
              </a:xfrm>
              <a:custGeom>
                <a:avLst/>
                <a:gdLst>
                  <a:gd name="T0" fmla="*/ 12 w 36"/>
                  <a:gd name="T1" fmla="*/ 0 h 75"/>
                  <a:gd name="T2" fmla="*/ 4 w 36"/>
                  <a:gd name="T3" fmla="*/ 4 h 75"/>
                  <a:gd name="T4" fmla="*/ 0 w 36"/>
                  <a:gd name="T5" fmla="*/ 13 h 75"/>
                  <a:gd name="T6" fmla="*/ 4 w 36"/>
                  <a:gd name="T7" fmla="*/ 21 h 75"/>
                  <a:gd name="T8" fmla="*/ 12 w 36"/>
                  <a:gd name="T9" fmla="*/ 25 h 75"/>
                  <a:gd name="T10" fmla="*/ 12 w 36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5"/>
                  <a:gd name="T20" fmla="*/ 36 w 3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5">
                    <a:moveTo>
                      <a:pt x="36" y="0"/>
                    </a:moveTo>
                    <a:lnTo>
                      <a:pt x="11" y="13"/>
                    </a:lnTo>
                    <a:lnTo>
                      <a:pt x="0" y="38"/>
                    </a:lnTo>
                    <a:lnTo>
                      <a:pt x="11" y="63"/>
                    </a:lnTo>
                    <a:lnTo>
                      <a:pt x="36" y="75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Rectangle 471"/>
              <p:cNvSpPr>
                <a:spLocks noChangeArrowheads="1"/>
              </p:cNvSpPr>
              <p:nvPr/>
            </p:nvSpPr>
            <p:spPr bwMode="auto">
              <a:xfrm>
                <a:off x="3074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472"/>
              <p:cNvSpPr>
                <a:spLocks/>
              </p:cNvSpPr>
              <p:nvPr/>
            </p:nvSpPr>
            <p:spPr bwMode="auto">
              <a:xfrm>
                <a:off x="3099" y="2932"/>
                <a:ext cx="12" cy="25"/>
              </a:xfrm>
              <a:custGeom>
                <a:avLst/>
                <a:gdLst>
                  <a:gd name="T0" fmla="*/ 0 w 36"/>
                  <a:gd name="T1" fmla="*/ 25 h 75"/>
                  <a:gd name="T2" fmla="*/ 10 w 36"/>
                  <a:gd name="T3" fmla="*/ 21 h 75"/>
                  <a:gd name="T4" fmla="*/ 12 w 36"/>
                  <a:gd name="T5" fmla="*/ 13 h 75"/>
                  <a:gd name="T6" fmla="*/ 10 w 36"/>
                  <a:gd name="T7" fmla="*/ 4 h 75"/>
                  <a:gd name="T8" fmla="*/ 0 w 36"/>
                  <a:gd name="T9" fmla="*/ 0 h 75"/>
                  <a:gd name="T10" fmla="*/ 0 w 36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75"/>
                  <a:gd name="T20" fmla="*/ 36 w 36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6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473"/>
              <p:cNvSpPr>
                <a:spLocks/>
              </p:cNvSpPr>
              <p:nvPr/>
            </p:nvSpPr>
            <p:spPr bwMode="auto">
              <a:xfrm>
                <a:off x="3138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2 w 37"/>
                  <a:gd name="T3" fmla="*/ 4 h 75"/>
                  <a:gd name="T4" fmla="*/ 0 w 37"/>
                  <a:gd name="T5" fmla="*/ 13 h 75"/>
                  <a:gd name="T6" fmla="*/ 2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Rectangle 474"/>
              <p:cNvSpPr>
                <a:spLocks noChangeArrowheads="1"/>
              </p:cNvSpPr>
              <p:nvPr/>
            </p:nvSpPr>
            <p:spPr bwMode="auto">
              <a:xfrm>
                <a:off x="3150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475"/>
              <p:cNvSpPr>
                <a:spLocks/>
              </p:cNvSpPr>
              <p:nvPr/>
            </p:nvSpPr>
            <p:spPr bwMode="auto">
              <a:xfrm>
                <a:off x="3175" y="2932"/>
                <a:ext cx="13" cy="25"/>
              </a:xfrm>
              <a:custGeom>
                <a:avLst/>
                <a:gdLst>
                  <a:gd name="T0" fmla="*/ 0 w 38"/>
                  <a:gd name="T1" fmla="*/ 25 h 75"/>
                  <a:gd name="T2" fmla="*/ 11 w 38"/>
                  <a:gd name="T3" fmla="*/ 21 h 75"/>
                  <a:gd name="T4" fmla="*/ 13 w 38"/>
                  <a:gd name="T5" fmla="*/ 13 h 75"/>
                  <a:gd name="T6" fmla="*/ 11 w 38"/>
                  <a:gd name="T7" fmla="*/ 4 h 75"/>
                  <a:gd name="T8" fmla="*/ 0 w 38"/>
                  <a:gd name="T9" fmla="*/ 0 h 75"/>
                  <a:gd name="T10" fmla="*/ 0 w 38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75"/>
                  <a:gd name="T20" fmla="*/ 38 w 38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8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Freeform 476"/>
              <p:cNvSpPr>
                <a:spLocks/>
              </p:cNvSpPr>
              <p:nvPr/>
            </p:nvSpPr>
            <p:spPr bwMode="auto">
              <a:xfrm>
                <a:off x="3212" y="2932"/>
                <a:ext cx="13" cy="25"/>
              </a:xfrm>
              <a:custGeom>
                <a:avLst/>
                <a:gdLst>
                  <a:gd name="T0" fmla="*/ 13 w 37"/>
                  <a:gd name="T1" fmla="*/ 0 h 75"/>
                  <a:gd name="T2" fmla="*/ 5 w 37"/>
                  <a:gd name="T3" fmla="*/ 4 h 75"/>
                  <a:gd name="T4" fmla="*/ 0 w 37"/>
                  <a:gd name="T5" fmla="*/ 13 h 75"/>
                  <a:gd name="T6" fmla="*/ 5 w 37"/>
                  <a:gd name="T7" fmla="*/ 21 h 75"/>
                  <a:gd name="T8" fmla="*/ 13 w 37"/>
                  <a:gd name="T9" fmla="*/ 25 h 75"/>
                  <a:gd name="T10" fmla="*/ 13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3" y="13"/>
                    </a:lnTo>
                    <a:lnTo>
                      <a:pt x="0" y="38"/>
                    </a:lnTo>
                    <a:lnTo>
                      <a:pt x="13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Rectangle 477"/>
              <p:cNvSpPr>
                <a:spLocks noChangeArrowheads="1"/>
              </p:cNvSpPr>
              <p:nvPr/>
            </p:nvSpPr>
            <p:spPr bwMode="auto">
              <a:xfrm>
                <a:off x="3225" y="2932"/>
                <a:ext cx="27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Freeform 478"/>
              <p:cNvSpPr>
                <a:spLocks/>
              </p:cNvSpPr>
              <p:nvPr/>
            </p:nvSpPr>
            <p:spPr bwMode="auto">
              <a:xfrm>
                <a:off x="3252" y="2932"/>
                <a:ext cx="12" cy="25"/>
              </a:xfrm>
              <a:custGeom>
                <a:avLst/>
                <a:gdLst>
                  <a:gd name="T0" fmla="*/ 0 w 37"/>
                  <a:gd name="T1" fmla="*/ 25 h 75"/>
                  <a:gd name="T2" fmla="*/ 8 w 37"/>
                  <a:gd name="T3" fmla="*/ 21 h 75"/>
                  <a:gd name="T4" fmla="*/ 12 w 37"/>
                  <a:gd name="T5" fmla="*/ 13 h 75"/>
                  <a:gd name="T6" fmla="*/ 8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7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479"/>
              <p:cNvSpPr>
                <a:spLocks/>
              </p:cNvSpPr>
              <p:nvPr/>
            </p:nvSpPr>
            <p:spPr bwMode="auto">
              <a:xfrm>
                <a:off x="3289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2 w 37"/>
                  <a:gd name="T3" fmla="*/ 4 h 75"/>
                  <a:gd name="T4" fmla="*/ 0 w 37"/>
                  <a:gd name="T5" fmla="*/ 13 h 75"/>
                  <a:gd name="T6" fmla="*/ 2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Rectangle 480"/>
              <p:cNvSpPr>
                <a:spLocks noChangeArrowheads="1"/>
              </p:cNvSpPr>
              <p:nvPr/>
            </p:nvSpPr>
            <p:spPr bwMode="auto">
              <a:xfrm>
                <a:off x="3301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481"/>
              <p:cNvSpPr>
                <a:spLocks/>
              </p:cNvSpPr>
              <p:nvPr/>
            </p:nvSpPr>
            <p:spPr bwMode="auto">
              <a:xfrm>
                <a:off x="3326" y="2932"/>
                <a:ext cx="13" cy="25"/>
              </a:xfrm>
              <a:custGeom>
                <a:avLst/>
                <a:gdLst>
                  <a:gd name="T0" fmla="*/ 0 w 37"/>
                  <a:gd name="T1" fmla="*/ 25 h 75"/>
                  <a:gd name="T2" fmla="*/ 11 w 37"/>
                  <a:gd name="T3" fmla="*/ 21 h 75"/>
                  <a:gd name="T4" fmla="*/ 13 w 37"/>
                  <a:gd name="T5" fmla="*/ 13 h 75"/>
                  <a:gd name="T6" fmla="*/ 11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482"/>
              <p:cNvSpPr>
                <a:spLocks/>
              </p:cNvSpPr>
              <p:nvPr/>
            </p:nvSpPr>
            <p:spPr bwMode="auto">
              <a:xfrm>
                <a:off x="3363" y="2932"/>
                <a:ext cx="15" cy="25"/>
              </a:xfrm>
              <a:custGeom>
                <a:avLst/>
                <a:gdLst>
                  <a:gd name="T0" fmla="*/ 15 w 45"/>
                  <a:gd name="T1" fmla="*/ 0 h 75"/>
                  <a:gd name="T2" fmla="*/ 5 w 45"/>
                  <a:gd name="T3" fmla="*/ 4 h 75"/>
                  <a:gd name="T4" fmla="*/ 0 w 45"/>
                  <a:gd name="T5" fmla="*/ 13 h 75"/>
                  <a:gd name="T6" fmla="*/ 5 w 45"/>
                  <a:gd name="T7" fmla="*/ 21 h 75"/>
                  <a:gd name="T8" fmla="*/ 15 w 45"/>
                  <a:gd name="T9" fmla="*/ 25 h 75"/>
                  <a:gd name="T10" fmla="*/ 15 w 45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75"/>
                  <a:gd name="T20" fmla="*/ 45 w 45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75">
                    <a:moveTo>
                      <a:pt x="45" y="0"/>
                    </a:moveTo>
                    <a:lnTo>
                      <a:pt x="14" y="13"/>
                    </a:lnTo>
                    <a:lnTo>
                      <a:pt x="0" y="38"/>
                    </a:lnTo>
                    <a:lnTo>
                      <a:pt x="14" y="63"/>
                    </a:lnTo>
                    <a:lnTo>
                      <a:pt x="45" y="7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Rectangle 483"/>
              <p:cNvSpPr>
                <a:spLocks noChangeArrowheads="1"/>
              </p:cNvSpPr>
              <p:nvPr/>
            </p:nvSpPr>
            <p:spPr bwMode="auto">
              <a:xfrm>
                <a:off x="3378" y="2932"/>
                <a:ext cx="24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484"/>
              <p:cNvSpPr>
                <a:spLocks/>
              </p:cNvSpPr>
              <p:nvPr/>
            </p:nvSpPr>
            <p:spPr bwMode="auto">
              <a:xfrm>
                <a:off x="3402" y="2932"/>
                <a:ext cx="13" cy="25"/>
              </a:xfrm>
              <a:custGeom>
                <a:avLst/>
                <a:gdLst>
                  <a:gd name="T0" fmla="*/ 0 w 39"/>
                  <a:gd name="T1" fmla="*/ 25 h 75"/>
                  <a:gd name="T2" fmla="*/ 8 w 39"/>
                  <a:gd name="T3" fmla="*/ 21 h 75"/>
                  <a:gd name="T4" fmla="*/ 13 w 39"/>
                  <a:gd name="T5" fmla="*/ 13 h 75"/>
                  <a:gd name="T6" fmla="*/ 8 w 39"/>
                  <a:gd name="T7" fmla="*/ 4 h 75"/>
                  <a:gd name="T8" fmla="*/ 0 w 39"/>
                  <a:gd name="T9" fmla="*/ 0 h 75"/>
                  <a:gd name="T10" fmla="*/ 0 w 39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5"/>
                  <a:gd name="T20" fmla="*/ 39 w 39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5">
                    <a:moveTo>
                      <a:pt x="0" y="75"/>
                    </a:moveTo>
                    <a:lnTo>
                      <a:pt x="25" y="63"/>
                    </a:lnTo>
                    <a:lnTo>
                      <a:pt x="39" y="38"/>
                    </a:lnTo>
                    <a:lnTo>
                      <a:pt x="25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485"/>
              <p:cNvSpPr>
                <a:spLocks/>
              </p:cNvSpPr>
              <p:nvPr/>
            </p:nvSpPr>
            <p:spPr bwMode="auto">
              <a:xfrm>
                <a:off x="3440" y="2932"/>
                <a:ext cx="12" cy="25"/>
              </a:xfrm>
              <a:custGeom>
                <a:avLst/>
                <a:gdLst>
                  <a:gd name="T0" fmla="*/ 12 w 37"/>
                  <a:gd name="T1" fmla="*/ 0 h 75"/>
                  <a:gd name="T2" fmla="*/ 4 w 37"/>
                  <a:gd name="T3" fmla="*/ 4 h 75"/>
                  <a:gd name="T4" fmla="*/ 0 w 37"/>
                  <a:gd name="T5" fmla="*/ 13 h 75"/>
                  <a:gd name="T6" fmla="*/ 4 w 37"/>
                  <a:gd name="T7" fmla="*/ 21 h 75"/>
                  <a:gd name="T8" fmla="*/ 12 w 37"/>
                  <a:gd name="T9" fmla="*/ 25 h 75"/>
                  <a:gd name="T10" fmla="*/ 12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13" y="13"/>
                    </a:lnTo>
                    <a:lnTo>
                      <a:pt x="0" y="38"/>
                    </a:lnTo>
                    <a:lnTo>
                      <a:pt x="13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Rectangle 486"/>
              <p:cNvSpPr>
                <a:spLocks noChangeArrowheads="1"/>
              </p:cNvSpPr>
              <p:nvPr/>
            </p:nvSpPr>
            <p:spPr bwMode="auto">
              <a:xfrm>
                <a:off x="3452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487"/>
              <p:cNvSpPr>
                <a:spLocks/>
              </p:cNvSpPr>
              <p:nvPr/>
            </p:nvSpPr>
            <p:spPr bwMode="auto">
              <a:xfrm>
                <a:off x="3477" y="2932"/>
                <a:ext cx="12" cy="25"/>
              </a:xfrm>
              <a:custGeom>
                <a:avLst/>
                <a:gdLst>
                  <a:gd name="T0" fmla="*/ 0 w 37"/>
                  <a:gd name="T1" fmla="*/ 25 h 75"/>
                  <a:gd name="T2" fmla="*/ 10 w 37"/>
                  <a:gd name="T3" fmla="*/ 21 h 75"/>
                  <a:gd name="T4" fmla="*/ 12 w 37"/>
                  <a:gd name="T5" fmla="*/ 13 h 75"/>
                  <a:gd name="T6" fmla="*/ 10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31" y="63"/>
                    </a:lnTo>
                    <a:lnTo>
                      <a:pt x="37" y="38"/>
                    </a:lnTo>
                    <a:lnTo>
                      <a:pt x="31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488"/>
              <p:cNvSpPr>
                <a:spLocks/>
              </p:cNvSpPr>
              <p:nvPr/>
            </p:nvSpPr>
            <p:spPr bwMode="auto">
              <a:xfrm>
                <a:off x="3516" y="2932"/>
                <a:ext cx="13" cy="25"/>
              </a:xfrm>
              <a:custGeom>
                <a:avLst/>
                <a:gdLst>
                  <a:gd name="T0" fmla="*/ 13 w 37"/>
                  <a:gd name="T1" fmla="*/ 0 h 75"/>
                  <a:gd name="T2" fmla="*/ 2 w 37"/>
                  <a:gd name="T3" fmla="*/ 4 h 75"/>
                  <a:gd name="T4" fmla="*/ 0 w 37"/>
                  <a:gd name="T5" fmla="*/ 13 h 75"/>
                  <a:gd name="T6" fmla="*/ 2 w 37"/>
                  <a:gd name="T7" fmla="*/ 21 h 75"/>
                  <a:gd name="T8" fmla="*/ 13 w 37"/>
                  <a:gd name="T9" fmla="*/ 25 h 75"/>
                  <a:gd name="T10" fmla="*/ 13 w 37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37" y="0"/>
                    </a:moveTo>
                    <a:lnTo>
                      <a:pt x="6" y="13"/>
                    </a:lnTo>
                    <a:lnTo>
                      <a:pt x="0" y="38"/>
                    </a:lnTo>
                    <a:lnTo>
                      <a:pt x="6" y="63"/>
                    </a:lnTo>
                    <a:lnTo>
                      <a:pt x="37" y="7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Rectangle 489"/>
              <p:cNvSpPr>
                <a:spLocks noChangeArrowheads="1"/>
              </p:cNvSpPr>
              <p:nvPr/>
            </p:nvSpPr>
            <p:spPr bwMode="auto">
              <a:xfrm>
                <a:off x="3529" y="2932"/>
                <a:ext cx="25" cy="25"/>
              </a:xfrm>
              <a:prstGeom prst="rect">
                <a:avLst/>
              </a:prstGeom>
              <a:solidFill>
                <a:srgbClr val="00FF33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490"/>
              <p:cNvSpPr>
                <a:spLocks/>
              </p:cNvSpPr>
              <p:nvPr/>
            </p:nvSpPr>
            <p:spPr bwMode="auto">
              <a:xfrm>
                <a:off x="3554" y="2932"/>
                <a:ext cx="12" cy="25"/>
              </a:xfrm>
              <a:custGeom>
                <a:avLst/>
                <a:gdLst>
                  <a:gd name="T0" fmla="*/ 0 w 37"/>
                  <a:gd name="T1" fmla="*/ 25 h 75"/>
                  <a:gd name="T2" fmla="*/ 8 w 37"/>
                  <a:gd name="T3" fmla="*/ 21 h 75"/>
                  <a:gd name="T4" fmla="*/ 12 w 37"/>
                  <a:gd name="T5" fmla="*/ 13 h 75"/>
                  <a:gd name="T6" fmla="*/ 8 w 37"/>
                  <a:gd name="T7" fmla="*/ 4 h 75"/>
                  <a:gd name="T8" fmla="*/ 0 w 37"/>
                  <a:gd name="T9" fmla="*/ 0 h 75"/>
                  <a:gd name="T10" fmla="*/ 0 w 37"/>
                  <a:gd name="T11" fmla="*/ 25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5"/>
                  <a:gd name="T20" fmla="*/ 37 w 37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5">
                    <a:moveTo>
                      <a:pt x="0" y="75"/>
                    </a:moveTo>
                    <a:lnTo>
                      <a:pt x="24" y="63"/>
                    </a:lnTo>
                    <a:lnTo>
                      <a:pt x="37" y="38"/>
                    </a:lnTo>
                    <a:lnTo>
                      <a:pt x="24" y="13"/>
                    </a:lnTo>
                    <a:lnTo>
                      <a:pt x="0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491"/>
              <p:cNvSpPr>
                <a:spLocks/>
              </p:cNvSpPr>
              <p:nvPr/>
            </p:nvSpPr>
            <p:spPr bwMode="auto">
              <a:xfrm>
                <a:off x="3661" y="1905"/>
                <a:ext cx="13" cy="24"/>
              </a:xfrm>
              <a:custGeom>
                <a:avLst/>
                <a:gdLst>
                  <a:gd name="T0" fmla="*/ 13 w 39"/>
                  <a:gd name="T1" fmla="*/ 0 h 74"/>
                  <a:gd name="T2" fmla="*/ 5 w 39"/>
                  <a:gd name="T3" fmla="*/ 4 h 74"/>
                  <a:gd name="T4" fmla="*/ 0 w 39"/>
                  <a:gd name="T5" fmla="*/ 12 h 74"/>
                  <a:gd name="T6" fmla="*/ 5 w 39"/>
                  <a:gd name="T7" fmla="*/ 20 h 74"/>
                  <a:gd name="T8" fmla="*/ 13 w 39"/>
                  <a:gd name="T9" fmla="*/ 24 h 74"/>
                  <a:gd name="T10" fmla="*/ 13 w 39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9"/>
                  <a:gd name="T19" fmla="*/ 0 h 74"/>
                  <a:gd name="T20" fmla="*/ 39 w 39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9" h="74">
                    <a:moveTo>
                      <a:pt x="39" y="0"/>
                    </a:moveTo>
                    <a:lnTo>
                      <a:pt x="14" y="12"/>
                    </a:lnTo>
                    <a:lnTo>
                      <a:pt x="0" y="37"/>
                    </a:lnTo>
                    <a:lnTo>
                      <a:pt x="14" y="62"/>
                    </a:lnTo>
                    <a:lnTo>
                      <a:pt x="39" y="74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492"/>
              <p:cNvSpPr>
                <a:spLocks/>
              </p:cNvSpPr>
              <p:nvPr/>
            </p:nvSpPr>
            <p:spPr bwMode="auto">
              <a:xfrm>
                <a:off x="3674" y="1905"/>
                <a:ext cx="516" cy="24"/>
              </a:xfrm>
              <a:custGeom>
                <a:avLst/>
                <a:gdLst>
                  <a:gd name="T0" fmla="*/ 516 w 1550"/>
                  <a:gd name="T1" fmla="*/ 12 h 74"/>
                  <a:gd name="T2" fmla="*/ 516 w 1550"/>
                  <a:gd name="T3" fmla="*/ 0 h 74"/>
                  <a:gd name="T4" fmla="*/ 0 w 1550"/>
                  <a:gd name="T5" fmla="*/ 0 h 74"/>
                  <a:gd name="T6" fmla="*/ 0 w 1550"/>
                  <a:gd name="T7" fmla="*/ 24 h 74"/>
                  <a:gd name="T8" fmla="*/ 516 w 1550"/>
                  <a:gd name="T9" fmla="*/ 24 h 74"/>
                  <a:gd name="T10" fmla="*/ 516 w 1550"/>
                  <a:gd name="T11" fmla="*/ 12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0"/>
                  <a:gd name="T19" fmla="*/ 0 h 74"/>
                  <a:gd name="T20" fmla="*/ 1550 w 1550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0" h="74">
                    <a:moveTo>
                      <a:pt x="1550" y="37"/>
                    </a:moveTo>
                    <a:lnTo>
                      <a:pt x="1550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550" y="74"/>
                    </a:lnTo>
                    <a:lnTo>
                      <a:pt x="1550" y="3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493"/>
              <p:cNvSpPr>
                <a:spLocks/>
              </p:cNvSpPr>
              <p:nvPr/>
            </p:nvSpPr>
            <p:spPr bwMode="auto">
              <a:xfrm>
                <a:off x="4190" y="1905"/>
                <a:ext cx="13" cy="24"/>
              </a:xfrm>
              <a:custGeom>
                <a:avLst/>
                <a:gdLst>
                  <a:gd name="T0" fmla="*/ 0 w 37"/>
                  <a:gd name="T1" fmla="*/ 24 h 74"/>
                  <a:gd name="T2" fmla="*/ 9 w 37"/>
                  <a:gd name="T3" fmla="*/ 20 h 74"/>
                  <a:gd name="T4" fmla="*/ 13 w 37"/>
                  <a:gd name="T5" fmla="*/ 12 h 74"/>
                  <a:gd name="T6" fmla="*/ 9 w 37"/>
                  <a:gd name="T7" fmla="*/ 4 h 74"/>
                  <a:gd name="T8" fmla="*/ 0 w 37"/>
                  <a:gd name="T9" fmla="*/ 0 h 74"/>
                  <a:gd name="T10" fmla="*/ 0 w 37"/>
                  <a:gd name="T11" fmla="*/ 2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0" y="74"/>
                    </a:moveTo>
                    <a:lnTo>
                      <a:pt x="25" y="62"/>
                    </a:lnTo>
                    <a:lnTo>
                      <a:pt x="37" y="37"/>
                    </a:lnTo>
                    <a:lnTo>
                      <a:pt x="25" y="12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Line 494"/>
              <p:cNvSpPr>
                <a:spLocks noChangeShapeType="1"/>
              </p:cNvSpPr>
              <p:nvPr/>
            </p:nvSpPr>
            <p:spPr bwMode="auto">
              <a:xfrm flipV="1">
                <a:off x="3576" y="1799"/>
                <a:ext cx="1" cy="2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Rectangle 495"/>
              <p:cNvSpPr>
                <a:spLocks noChangeArrowheads="1"/>
              </p:cNvSpPr>
              <p:nvPr/>
            </p:nvSpPr>
            <p:spPr bwMode="auto">
              <a:xfrm>
                <a:off x="3576" y="1760"/>
                <a:ext cx="151" cy="380"/>
              </a:xfrm>
              <a:prstGeom prst="rect">
                <a:avLst/>
              </a:prstGeom>
              <a:solidFill>
                <a:srgbClr val="BFBFA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496"/>
              <p:cNvSpPr>
                <a:spLocks/>
              </p:cNvSpPr>
              <p:nvPr/>
            </p:nvSpPr>
            <p:spPr bwMode="auto">
              <a:xfrm>
                <a:off x="3541" y="1692"/>
                <a:ext cx="35" cy="448"/>
              </a:xfrm>
              <a:custGeom>
                <a:avLst/>
                <a:gdLst>
                  <a:gd name="T0" fmla="*/ 35 w 106"/>
                  <a:gd name="T1" fmla="*/ 68 h 1344"/>
                  <a:gd name="T2" fmla="*/ 0 w 106"/>
                  <a:gd name="T3" fmla="*/ 0 h 1344"/>
                  <a:gd name="T4" fmla="*/ 0 w 106"/>
                  <a:gd name="T5" fmla="*/ 380 h 1344"/>
                  <a:gd name="T6" fmla="*/ 35 w 106"/>
                  <a:gd name="T7" fmla="*/ 448 h 1344"/>
                  <a:gd name="T8" fmla="*/ 35 w 106"/>
                  <a:gd name="T9" fmla="*/ 68 h 13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"/>
                  <a:gd name="T16" fmla="*/ 0 h 1344"/>
                  <a:gd name="T17" fmla="*/ 106 w 106"/>
                  <a:gd name="T18" fmla="*/ 1344 h 13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" h="1344">
                    <a:moveTo>
                      <a:pt x="106" y="205"/>
                    </a:moveTo>
                    <a:lnTo>
                      <a:pt x="0" y="0"/>
                    </a:lnTo>
                    <a:lnTo>
                      <a:pt x="0" y="1139"/>
                    </a:lnTo>
                    <a:lnTo>
                      <a:pt x="106" y="1344"/>
                    </a:lnTo>
                    <a:lnTo>
                      <a:pt x="106" y="205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497"/>
              <p:cNvSpPr>
                <a:spLocks/>
              </p:cNvSpPr>
              <p:nvPr/>
            </p:nvSpPr>
            <p:spPr bwMode="auto">
              <a:xfrm>
                <a:off x="3537" y="1688"/>
                <a:ext cx="43" cy="76"/>
              </a:xfrm>
              <a:custGeom>
                <a:avLst/>
                <a:gdLst>
                  <a:gd name="T0" fmla="*/ 8 w 130"/>
                  <a:gd name="T1" fmla="*/ 4 h 228"/>
                  <a:gd name="T2" fmla="*/ 0 w 130"/>
                  <a:gd name="T3" fmla="*/ 6 h 228"/>
                  <a:gd name="T4" fmla="*/ 33 w 130"/>
                  <a:gd name="T5" fmla="*/ 76 h 228"/>
                  <a:gd name="T6" fmla="*/ 43 w 130"/>
                  <a:gd name="T7" fmla="*/ 70 h 228"/>
                  <a:gd name="T8" fmla="*/ 8 w 130"/>
                  <a:gd name="T9" fmla="*/ 2 h 228"/>
                  <a:gd name="T10" fmla="*/ 0 w 130"/>
                  <a:gd name="T11" fmla="*/ 4 h 228"/>
                  <a:gd name="T12" fmla="*/ 8 w 130"/>
                  <a:gd name="T13" fmla="*/ 2 h 228"/>
                  <a:gd name="T14" fmla="*/ 6 w 130"/>
                  <a:gd name="T15" fmla="*/ 0 h 228"/>
                  <a:gd name="T16" fmla="*/ 4 w 130"/>
                  <a:gd name="T17" fmla="*/ 0 h 228"/>
                  <a:gd name="T18" fmla="*/ 0 w 130"/>
                  <a:gd name="T19" fmla="*/ 4 h 228"/>
                  <a:gd name="T20" fmla="*/ 0 w 130"/>
                  <a:gd name="T21" fmla="*/ 6 h 228"/>
                  <a:gd name="T22" fmla="*/ 8 w 130"/>
                  <a:gd name="T23" fmla="*/ 4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8"/>
                  <a:gd name="T38" fmla="*/ 130 w 130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8">
                    <a:moveTo>
                      <a:pt x="25" y="11"/>
                    </a:moveTo>
                    <a:lnTo>
                      <a:pt x="0" y="17"/>
                    </a:lnTo>
                    <a:lnTo>
                      <a:pt x="99" y="228"/>
                    </a:lnTo>
                    <a:lnTo>
                      <a:pt x="130" y="210"/>
                    </a:lnTo>
                    <a:lnTo>
                      <a:pt x="25" y="5"/>
                    </a:lnTo>
                    <a:lnTo>
                      <a:pt x="0" y="11"/>
                    </a:lnTo>
                    <a:lnTo>
                      <a:pt x="25" y="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498"/>
              <p:cNvSpPr>
                <a:spLocks/>
              </p:cNvSpPr>
              <p:nvPr/>
            </p:nvSpPr>
            <p:spPr bwMode="auto">
              <a:xfrm>
                <a:off x="3537" y="1692"/>
                <a:ext cx="8" cy="384"/>
              </a:xfrm>
              <a:custGeom>
                <a:avLst/>
                <a:gdLst>
                  <a:gd name="T0" fmla="*/ 8 w 25"/>
                  <a:gd name="T1" fmla="*/ 377 h 1153"/>
                  <a:gd name="T2" fmla="*/ 8 w 25"/>
                  <a:gd name="T3" fmla="*/ 379 h 1153"/>
                  <a:gd name="T4" fmla="*/ 8 w 25"/>
                  <a:gd name="T5" fmla="*/ 0 h 1153"/>
                  <a:gd name="T6" fmla="*/ 0 w 25"/>
                  <a:gd name="T7" fmla="*/ 0 h 1153"/>
                  <a:gd name="T8" fmla="*/ 0 w 25"/>
                  <a:gd name="T9" fmla="*/ 379 h 1153"/>
                  <a:gd name="T10" fmla="*/ 0 w 25"/>
                  <a:gd name="T11" fmla="*/ 382 h 1153"/>
                  <a:gd name="T12" fmla="*/ 0 w 25"/>
                  <a:gd name="T13" fmla="*/ 379 h 1153"/>
                  <a:gd name="T14" fmla="*/ 2 w 25"/>
                  <a:gd name="T15" fmla="*/ 384 h 1153"/>
                  <a:gd name="T16" fmla="*/ 4 w 25"/>
                  <a:gd name="T17" fmla="*/ 384 h 1153"/>
                  <a:gd name="T18" fmla="*/ 8 w 25"/>
                  <a:gd name="T19" fmla="*/ 384 h 1153"/>
                  <a:gd name="T20" fmla="*/ 8 w 25"/>
                  <a:gd name="T21" fmla="*/ 379 h 1153"/>
                  <a:gd name="T22" fmla="*/ 8 w 25"/>
                  <a:gd name="T23" fmla="*/ 377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7"/>
                    </a:lnTo>
                    <a:lnTo>
                      <a:pt x="0" y="1139"/>
                    </a:lnTo>
                    <a:lnTo>
                      <a:pt x="6" y="1153"/>
                    </a:lnTo>
                    <a:lnTo>
                      <a:pt x="12" y="1153"/>
                    </a:lnTo>
                    <a:lnTo>
                      <a:pt x="25" y="1153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499"/>
              <p:cNvSpPr>
                <a:spLocks/>
              </p:cNvSpPr>
              <p:nvPr/>
            </p:nvSpPr>
            <p:spPr bwMode="auto">
              <a:xfrm>
                <a:off x="3537" y="2069"/>
                <a:ext cx="43" cy="75"/>
              </a:xfrm>
              <a:custGeom>
                <a:avLst/>
                <a:gdLst>
                  <a:gd name="T0" fmla="*/ 33 w 130"/>
                  <a:gd name="T1" fmla="*/ 71 h 224"/>
                  <a:gd name="T2" fmla="*/ 43 w 130"/>
                  <a:gd name="T3" fmla="*/ 69 h 224"/>
                  <a:gd name="T4" fmla="*/ 8 w 130"/>
                  <a:gd name="T5" fmla="*/ 0 h 224"/>
                  <a:gd name="T6" fmla="*/ 0 w 130"/>
                  <a:gd name="T7" fmla="*/ 5 h 224"/>
                  <a:gd name="T8" fmla="*/ 33 w 130"/>
                  <a:gd name="T9" fmla="*/ 73 h 224"/>
                  <a:gd name="T10" fmla="*/ 43 w 130"/>
                  <a:gd name="T11" fmla="*/ 71 h 224"/>
                  <a:gd name="T12" fmla="*/ 33 w 130"/>
                  <a:gd name="T13" fmla="*/ 73 h 224"/>
                  <a:gd name="T14" fmla="*/ 37 w 130"/>
                  <a:gd name="T15" fmla="*/ 75 h 224"/>
                  <a:gd name="T16" fmla="*/ 41 w 130"/>
                  <a:gd name="T17" fmla="*/ 75 h 224"/>
                  <a:gd name="T18" fmla="*/ 43 w 130"/>
                  <a:gd name="T19" fmla="*/ 73 h 224"/>
                  <a:gd name="T20" fmla="*/ 43 w 130"/>
                  <a:gd name="T21" fmla="*/ 69 h 224"/>
                  <a:gd name="T22" fmla="*/ 33 w 130"/>
                  <a:gd name="T23" fmla="*/ 71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99" y="218"/>
                    </a:lnTo>
                    <a:lnTo>
                      <a:pt x="130" y="211"/>
                    </a:lnTo>
                    <a:lnTo>
                      <a:pt x="99" y="218"/>
                    </a:lnTo>
                    <a:lnTo>
                      <a:pt x="112" y="224"/>
                    </a:lnTo>
                    <a:lnTo>
                      <a:pt x="124" y="224"/>
                    </a:lnTo>
                    <a:lnTo>
                      <a:pt x="130" y="218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500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0 w 31"/>
                  <a:gd name="T1" fmla="*/ 8 h 1152"/>
                  <a:gd name="T2" fmla="*/ 0 w 31"/>
                  <a:gd name="T3" fmla="*/ 4 h 1152"/>
                  <a:gd name="T4" fmla="*/ 0 w 31"/>
                  <a:gd name="T5" fmla="*/ 384 h 1152"/>
                  <a:gd name="T6" fmla="*/ 10 w 31"/>
                  <a:gd name="T7" fmla="*/ 384 h 1152"/>
                  <a:gd name="T8" fmla="*/ 10 w 31"/>
                  <a:gd name="T9" fmla="*/ 4 h 1152"/>
                  <a:gd name="T10" fmla="*/ 10 w 31"/>
                  <a:gd name="T11" fmla="*/ 2 h 1152"/>
                  <a:gd name="T12" fmla="*/ 10 w 31"/>
                  <a:gd name="T13" fmla="*/ 4 h 1152"/>
                  <a:gd name="T14" fmla="*/ 8 w 31"/>
                  <a:gd name="T15" fmla="*/ 2 h 1152"/>
                  <a:gd name="T16" fmla="*/ 6 w 31"/>
                  <a:gd name="T17" fmla="*/ 0 h 1152"/>
                  <a:gd name="T18" fmla="*/ 2 w 31"/>
                  <a:gd name="T19" fmla="*/ 2 h 1152"/>
                  <a:gd name="T20" fmla="*/ 0 w 31"/>
                  <a:gd name="T21" fmla="*/ 4 h 1152"/>
                  <a:gd name="T22" fmla="*/ 0 w 31"/>
                  <a:gd name="T23" fmla="*/ 8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0" y="25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501"/>
              <p:cNvSpPr>
                <a:spLocks/>
              </p:cNvSpPr>
              <p:nvPr/>
            </p:nvSpPr>
            <p:spPr bwMode="auto">
              <a:xfrm>
                <a:off x="3566" y="1700"/>
                <a:ext cx="109" cy="52"/>
              </a:xfrm>
              <a:custGeom>
                <a:avLst/>
                <a:gdLst>
                  <a:gd name="T0" fmla="*/ 0 w 328"/>
                  <a:gd name="T1" fmla="*/ 0 h 155"/>
                  <a:gd name="T2" fmla="*/ 109 w 328"/>
                  <a:gd name="T3" fmla="*/ 0 h 155"/>
                  <a:gd name="T4" fmla="*/ 109 w 328"/>
                  <a:gd name="T5" fmla="*/ 52 h 155"/>
                  <a:gd name="T6" fmla="*/ 23 w 328"/>
                  <a:gd name="T7" fmla="*/ 52 h 155"/>
                  <a:gd name="T8" fmla="*/ 0 w 328"/>
                  <a:gd name="T9" fmla="*/ 0 h 1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155"/>
                  <a:gd name="T17" fmla="*/ 328 w 328"/>
                  <a:gd name="T18" fmla="*/ 155 h 1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155">
                    <a:moveTo>
                      <a:pt x="0" y="0"/>
                    </a:moveTo>
                    <a:lnTo>
                      <a:pt x="328" y="0"/>
                    </a:lnTo>
                    <a:lnTo>
                      <a:pt x="328" y="155"/>
                    </a:lnTo>
                    <a:lnTo>
                      <a:pt x="68" y="1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502"/>
              <p:cNvSpPr>
                <a:spLocks noEditPoints="1"/>
              </p:cNvSpPr>
              <p:nvPr/>
            </p:nvSpPr>
            <p:spPr bwMode="auto">
              <a:xfrm>
                <a:off x="3543" y="1690"/>
                <a:ext cx="182" cy="72"/>
              </a:xfrm>
              <a:custGeom>
                <a:avLst/>
                <a:gdLst>
                  <a:gd name="T0" fmla="*/ 0 w 545"/>
                  <a:gd name="T1" fmla="*/ 0 h 217"/>
                  <a:gd name="T2" fmla="*/ 31 w 545"/>
                  <a:gd name="T3" fmla="*/ 72 h 217"/>
                  <a:gd name="T4" fmla="*/ 182 w 545"/>
                  <a:gd name="T5" fmla="*/ 72 h 217"/>
                  <a:gd name="T6" fmla="*/ 151 w 545"/>
                  <a:gd name="T7" fmla="*/ 0 h 217"/>
                  <a:gd name="T8" fmla="*/ 0 w 545"/>
                  <a:gd name="T9" fmla="*/ 0 h 217"/>
                  <a:gd name="T10" fmla="*/ 23 w 545"/>
                  <a:gd name="T11" fmla="*/ 10 h 217"/>
                  <a:gd name="T12" fmla="*/ 45 w 545"/>
                  <a:gd name="T13" fmla="*/ 62 h 217"/>
                  <a:gd name="T14" fmla="*/ 160 w 545"/>
                  <a:gd name="T15" fmla="*/ 62 h 217"/>
                  <a:gd name="T16" fmla="*/ 136 w 545"/>
                  <a:gd name="T17" fmla="*/ 10 h 217"/>
                  <a:gd name="T18" fmla="*/ 23 w 545"/>
                  <a:gd name="T19" fmla="*/ 10 h 2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45"/>
                  <a:gd name="T31" fmla="*/ 0 h 217"/>
                  <a:gd name="T32" fmla="*/ 545 w 545"/>
                  <a:gd name="T33" fmla="*/ 217 h 21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45" h="217">
                    <a:moveTo>
                      <a:pt x="0" y="0"/>
                    </a:moveTo>
                    <a:lnTo>
                      <a:pt x="93" y="217"/>
                    </a:lnTo>
                    <a:lnTo>
                      <a:pt x="545" y="217"/>
                    </a:lnTo>
                    <a:lnTo>
                      <a:pt x="452" y="0"/>
                    </a:lnTo>
                    <a:lnTo>
                      <a:pt x="0" y="0"/>
                    </a:lnTo>
                    <a:close/>
                    <a:moveTo>
                      <a:pt x="68" y="31"/>
                    </a:moveTo>
                    <a:lnTo>
                      <a:pt x="136" y="186"/>
                    </a:lnTo>
                    <a:lnTo>
                      <a:pt x="478" y="186"/>
                    </a:lnTo>
                    <a:lnTo>
                      <a:pt x="408" y="31"/>
                    </a:lnTo>
                    <a:lnTo>
                      <a:pt x="68" y="3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503"/>
              <p:cNvSpPr>
                <a:spLocks/>
              </p:cNvSpPr>
              <p:nvPr/>
            </p:nvSpPr>
            <p:spPr bwMode="auto">
              <a:xfrm>
                <a:off x="3537" y="1688"/>
                <a:ext cx="4" cy="10"/>
              </a:xfrm>
              <a:custGeom>
                <a:avLst/>
                <a:gdLst>
                  <a:gd name="T0" fmla="*/ 4 w 12"/>
                  <a:gd name="T1" fmla="*/ 0 h 30"/>
                  <a:gd name="T2" fmla="*/ 2 w 12"/>
                  <a:gd name="T3" fmla="*/ 2 h 30"/>
                  <a:gd name="T4" fmla="*/ 0 w 12"/>
                  <a:gd name="T5" fmla="*/ 4 h 30"/>
                  <a:gd name="T6" fmla="*/ 2 w 12"/>
                  <a:gd name="T7" fmla="*/ 8 h 30"/>
                  <a:gd name="T8" fmla="*/ 4 w 12"/>
                  <a:gd name="T9" fmla="*/ 10 h 30"/>
                  <a:gd name="T10" fmla="*/ 4 w 12"/>
                  <a:gd name="T11" fmla="*/ 0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"/>
                  <a:gd name="T19" fmla="*/ 0 h 30"/>
                  <a:gd name="T20" fmla="*/ 12 w 12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" h="30">
                    <a:moveTo>
                      <a:pt x="12" y="0"/>
                    </a:moveTo>
                    <a:lnTo>
                      <a:pt x="6" y="5"/>
                    </a:lnTo>
                    <a:lnTo>
                      <a:pt x="0" y="11"/>
                    </a:lnTo>
                    <a:lnTo>
                      <a:pt x="6" y="23"/>
                    </a:lnTo>
                    <a:lnTo>
                      <a:pt x="12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504"/>
              <p:cNvSpPr>
                <a:spLocks/>
              </p:cNvSpPr>
              <p:nvPr/>
            </p:nvSpPr>
            <p:spPr bwMode="auto">
              <a:xfrm>
                <a:off x="3541" y="1688"/>
                <a:ext cx="157" cy="10"/>
              </a:xfrm>
              <a:custGeom>
                <a:avLst/>
                <a:gdLst>
                  <a:gd name="T0" fmla="*/ 157 w 471"/>
                  <a:gd name="T1" fmla="*/ 2 h 30"/>
                  <a:gd name="T2" fmla="*/ 153 w 471"/>
                  <a:gd name="T3" fmla="*/ 0 h 30"/>
                  <a:gd name="T4" fmla="*/ 0 w 471"/>
                  <a:gd name="T5" fmla="*/ 0 h 30"/>
                  <a:gd name="T6" fmla="*/ 0 w 471"/>
                  <a:gd name="T7" fmla="*/ 10 h 30"/>
                  <a:gd name="T8" fmla="*/ 153 w 471"/>
                  <a:gd name="T9" fmla="*/ 10 h 30"/>
                  <a:gd name="T10" fmla="*/ 149 w 471"/>
                  <a:gd name="T11" fmla="*/ 6 h 30"/>
                  <a:gd name="T12" fmla="*/ 153 w 471"/>
                  <a:gd name="T13" fmla="*/ 10 h 30"/>
                  <a:gd name="T14" fmla="*/ 157 w 471"/>
                  <a:gd name="T15" fmla="*/ 8 h 30"/>
                  <a:gd name="T16" fmla="*/ 157 w 471"/>
                  <a:gd name="T17" fmla="*/ 4 h 30"/>
                  <a:gd name="T18" fmla="*/ 157 w 471"/>
                  <a:gd name="T19" fmla="*/ 2 h 30"/>
                  <a:gd name="T20" fmla="*/ 153 w 471"/>
                  <a:gd name="T21" fmla="*/ 0 h 30"/>
                  <a:gd name="T22" fmla="*/ 157 w 471"/>
                  <a:gd name="T23" fmla="*/ 2 h 3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30"/>
                  <a:gd name="T38" fmla="*/ 471 w 471"/>
                  <a:gd name="T39" fmla="*/ 30 h 3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30">
                    <a:moveTo>
                      <a:pt x="471" y="5"/>
                    </a:moveTo>
                    <a:lnTo>
                      <a:pt x="459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459" y="30"/>
                    </a:lnTo>
                    <a:lnTo>
                      <a:pt x="446" y="17"/>
                    </a:lnTo>
                    <a:lnTo>
                      <a:pt x="459" y="30"/>
                    </a:lnTo>
                    <a:lnTo>
                      <a:pt x="471" y="23"/>
                    </a:lnTo>
                    <a:lnTo>
                      <a:pt x="471" y="11"/>
                    </a:lnTo>
                    <a:lnTo>
                      <a:pt x="471" y="5"/>
                    </a:lnTo>
                    <a:lnTo>
                      <a:pt x="459" y="0"/>
                    </a:lnTo>
                    <a:lnTo>
                      <a:pt x="471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505"/>
              <p:cNvSpPr>
                <a:spLocks/>
              </p:cNvSpPr>
              <p:nvPr/>
            </p:nvSpPr>
            <p:spPr bwMode="auto">
              <a:xfrm>
                <a:off x="3690" y="1690"/>
                <a:ext cx="41" cy="74"/>
              </a:xfrm>
              <a:custGeom>
                <a:avLst/>
                <a:gdLst>
                  <a:gd name="T0" fmla="*/ 37 w 125"/>
                  <a:gd name="T1" fmla="*/ 70 h 223"/>
                  <a:gd name="T2" fmla="*/ 41 w 125"/>
                  <a:gd name="T3" fmla="*/ 68 h 223"/>
                  <a:gd name="T4" fmla="*/ 8 w 125"/>
                  <a:gd name="T5" fmla="*/ 0 h 223"/>
                  <a:gd name="T6" fmla="*/ 0 w 125"/>
                  <a:gd name="T7" fmla="*/ 4 h 223"/>
                  <a:gd name="T8" fmla="*/ 33 w 125"/>
                  <a:gd name="T9" fmla="*/ 74 h 223"/>
                  <a:gd name="T10" fmla="*/ 37 w 125"/>
                  <a:gd name="T11" fmla="*/ 70 h 2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5"/>
                  <a:gd name="T19" fmla="*/ 0 h 223"/>
                  <a:gd name="T20" fmla="*/ 125 w 125"/>
                  <a:gd name="T21" fmla="*/ 223 h 2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5" h="223">
                    <a:moveTo>
                      <a:pt x="112" y="211"/>
                    </a:moveTo>
                    <a:lnTo>
                      <a:pt x="125" y="20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100" y="223"/>
                    </a:lnTo>
                    <a:lnTo>
                      <a:pt x="112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Freeform 506"/>
              <p:cNvSpPr>
                <a:spLocks/>
              </p:cNvSpPr>
              <p:nvPr/>
            </p:nvSpPr>
            <p:spPr bwMode="auto">
              <a:xfrm>
                <a:off x="3723" y="1758"/>
                <a:ext cx="8" cy="8"/>
              </a:xfrm>
              <a:custGeom>
                <a:avLst/>
                <a:gdLst>
                  <a:gd name="T0" fmla="*/ 0 w 25"/>
                  <a:gd name="T1" fmla="*/ 6 h 25"/>
                  <a:gd name="T2" fmla="*/ 2 w 25"/>
                  <a:gd name="T3" fmla="*/ 8 h 25"/>
                  <a:gd name="T4" fmla="*/ 6 w 25"/>
                  <a:gd name="T5" fmla="*/ 8 h 25"/>
                  <a:gd name="T6" fmla="*/ 8 w 25"/>
                  <a:gd name="T7" fmla="*/ 4 h 25"/>
                  <a:gd name="T8" fmla="*/ 8 w 25"/>
                  <a:gd name="T9" fmla="*/ 0 h 25"/>
                  <a:gd name="T10" fmla="*/ 0 w 25"/>
                  <a:gd name="T11" fmla="*/ 6 h 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25"/>
                  <a:gd name="T20" fmla="*/ 25 w 25"/>
                  <a:gd name="T21" fmla="*/ 25 h 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25">
                    <a:moveTo>
                      <a:pt x="0" y="18"/>
                    </a:moveTo>
                    <a:lnTo>
                      <a:pt x="6" y="25"/>
                    </a:lnTo>
                    <a:lnTo>
                      <a:pt x="18" y="25"/>
                    </a:lnTo>
                    <a:lnTo>
                      <a:pt x="25" y="12"/>
                    </a:lnTo>
                    <a:lnTo>
                      <a:pt x="25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507"/>
              <p:cNvSpPr>
                <a:spLocks/>
              </p:cNvSpPr>
              <p:nvPr/>
            </p:nvSpPr>
            <p:spPr bwMode="auto">
              <a:xfrm>
                <a:off x="3677" y="1702"/>
                <a:ext cx="27" cy="50"/>
              </a:xfrm>
              <a:custGeom>
                <a:avLst/>
                <a:gdLst>
                  <a:gd name="T0" fmla="*/ 0 w 81"/>
                  <a:gd name="T1" fmla="*/ 0 h 149"/>
                  <a:gd name="T2" fmla="*/ 0 w 81"/>
                  <a:gd name="T3" fmla="*/ 50 h 149"/>
                  <a:gd name="T4" fmla="*/ 27 w 81"/>
                  <a:gd name="T5" fmla="*/ 50 h 149"/>
                  <a:gd name="T6" fmla="*/ 0 w 81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49"/>
                  <a:gd name="T14" fmla="*/ 81 w 81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49">
                    <a:moveTo>
                      <a:pt x="0" y="0"/>
                    </a:moveTo>
                    <a:lnTo>
                      <a:pt x="0" y="149"/>
                    </a:lnTo>
                    <a:lnTo>
                      <a:pt x="81" y="14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508"/>
              <p:cNvSpPr>
                <a:spLocks/>
              </p:cNvSpPr>
              <p:nvPr/>
            </p:nvSpPr>
            <p:spPr bwMode="auto">
              <a:xfrm>
                <a:off x="3677" y="1702"/>
                <a:ext cx="27" cy="50"/>
              </a:xfrm>
              <a:custGeom>
                <a:avLst/>
                <a:gdLst>
                  <a:gd name="T0" fmla="*/ 0 w 81"/>
                  <a:gd name="T1" fmla="*/ 0 h 149"/>
                  <a:gd name="T2" fmla="*/ 0 w 81"/>
                  <a:gd name="T3" fmla="*/ 50 h 149"/>
                  <a:gd name="T4" fmla="*/ 27 w 81"/>
                  <a:gd name="T5" fmla="*/ 50 h 149"/>
                  <a:gd name="T6" fmla="*/ 0 w 81"/>
                  <a:gd name="T7" fmla="*/ 0 h 1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1"/>
                  <a:gd name="T13" fmla="*/ 0 h 149"/>
                  <a:gd name="T14" fmla="*/ 81 w 81"/>
                  <a:gd name="T15" fmla="*/ 149 h 1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1" h="149">
                    <a:moveTo>
                      <a:pt x="0" y="0"/>
                    </a:moveTo>
                    <a:lnTo>
                      <a:pt x="0" y="149"/>
                    </a:lnTo>
                    <a:lnTo>
                      <a:pt x="81" y="149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509"/>
              <p:cNvSpPr>
                <a:spLocks/>
              </p:cNvSpPr>
              <p:nvPr/>
            </p:nvSpPr>
            <p:spPr bwMode="auto">
              <a:xfrm>
                <a:off x="3562" y="1698"/>
                <a:ext cx="31" cy="58"/>
              </a:xfrm>
              <a:custGeom>
                <a:avLst/>
                <a:gdLst>
                  <a:gd name="T0" fmla="*/ 27 w 94"/>
                  <a:gd name="T1" fmla="*/ 50 h 173"/>
                  <a:gd name="T2" fmla="*/ 31 w 94"/>
                  <a:gd name="T3" fmla="*/ 52 h 173"/>
                  <a:gd name="T4" fmla="*/ 8 w 94"/>
                  <a:gd name="T5" fmla="*/ 0 h 173"/>
                  <a:gd name="T6" fmla="*/ 0 w 94"/>
                  <a:gd name="T7" fmla="*/ 4 h 173"/>
                  <a:gd name="T8" fmla="*/ 23 w 94"/>
                  <a:gd name="T9" fmla="*/ 56 h 173"/>
                  <a:gd name="T10" fmla="*/ 27 w 94"/>
                  <a:gd name="T11" fmla="*/ 58 h 173"/>
                  <a:gd name="T12" fmla="*/ 23 w 94"/>
                  <a:gd name="T13" fmla="*/ 56 h 173"/>
                  <a:gd name="T14" fmla="*/ 25 w 94"/>
                  <a:gd name="T15" fmla="*/ 58 h 173"/>
                  <a:gd name="T16" fmla="*/ 29 w 94"/>
                  <a:gd name="T17" fmla="*/ 58 h 173"/>
                  <a:gd name="T18" fmla="*/ 31 w 94"/>
                  <a:gd name="T19" fmla="*/ 56 h 173"/>
                  <a:gd name="T20" fmla="*/ 31 w 94"/>
                  <a:gd name="T21" fmla="*/ 52 h 173"/>
                  <a:gd name="T22" fmla="*/ 27 w 94"/>
                  <a:gd name="T23" fmla="*/ 50 h 17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4"/>
                  <a:gd name="T37" fmla="*/ 0 h 173"/>
                  <a:gd name="T38" fmla="*/ 94 w 94"/>
                  <a:gd name="T39" fmla="*/ 173 h 17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4" h="173">
                    <a:moveTo>
                      <a:pt x="81" y="149"/>
                    </a:moveTo>
                    <a:lnTo>
                      <a:pt x="94" y="155"/>
                    </a:lnTo>
                    <a:lnTo>
                      <a:pt x="25" y="0"/>
                    </a:lnTo>
                    <a:lnTo>
                      <a:pt x="0" y="12"/>
                    </a:lnTo>
                    <a:lnTo>
                      <a:pt x="69" y="167"/>
                    </a:lnTo>
                    <a:lnTo>
                      <a:pt x="81" y="173"/>
                    </a:lnTo>
                    <a:lnTo>
                      <a:pt x="69" y="167"/>
                    </a:lnTo>
                    <a:lnTo>
                      <a:pt x="75" y="173"/>
                    </a:lnTo>
                    <a:lnTo>
                      <a:pt x="87" y="173"/>
                    </a:lnTo>
                    <a:lnTo>
                      <a:pt x="94" y="167"/>
                    </a:lnTo>
                    <a:lnTo>
                      <a:pt x="94" y="155"/>
                    </a:lnTo>
                    <a:lnTo>
                      <a:pt x="81" y="1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510"/>
              <p:cNvSpPr>
                <a:spLocks/>
              </p:cNvSpPr>
              <p:nvPr/>
            </p:nvSpPr>
            <p:spPr bwMode="auto">
              <a:xfrm>
                <a:off x="3589" y="1748"/>
                <a:ext cx="117" cy="8"/>
              </a:xfrm>
              <a:custGeom>
                <a:avLst/>
                <a:gdLst>
                  <a:gd name="T0" fmla="*/ 109 w 353"/>
                  <a:gd name="T1" fmla="*/ 6 h 24"/>
                  <a:gd name="T2" fmla="*/ 113 w 353"/>
                  <a:gd name="T3" fmla="*/ 0 h 24"/>
                  <a:gd name="T4" fmla="*/ 0 w 353"/>
                  <a:gd name="T5" fmla="*/ 0 h 24"/>
                  <a:gd name="T6" fmla="*/ 0 w 353"/>
                  <a:gd name="T7" fmla="*/ 8 h 24"/>
                  <a:gd name="T8" fmla="*/ 113 w 353"/>
                  <a:gd name="T9" fmla="*/ 8 h 24"/>
                  <a:gd name="T10" fmla="*/ 117 w 353"/>
                  <a:gd name="T11" fmla="*/ 2 h 24"/>
                  <a:gd name="T12" fmla="*/ 113 w 353"/>
                  <a:gd name="T13" fmla="*/ 8 h 24"/>
                  <a:gd name="T14" fmla="*/ 117 w 353"/>
                  <a:gd name="T15" fmla="*/ 8 h 24"/>
                  <a:gd name="T16" fmla="*/ 117 w 353"/>
                  <a:gd name="T17" fmla="*/ 4 h 24"/>
                  <a:gd name="T18" fmla="*/ 117 w 353"/>
                  <a:gd name="T19" fmla="*/ 2 h 24"/>
                  <a:gd name="T20" fmla="*/ 113 w 353"/>
                  <a:gd name="T21" fmla="*/ 0 h 24"/>
                  <a:gd name="T22" fmla="*/ 109 w 353"/>
                  <a:gd name="T23" fmla="*/ 6 h 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4"/>
                  <a:gd name="T38" fmla="*/ 353 w 353"/>
                  <a:gd name="T39" fmla="*/ 24 h 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4">
                    <a:moveTo>
                      <a:pt x="328" y="18"/>
                    </a:moveTo>
                    <a:lnTo>
                      <a:pt x="34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342" y="24"/>
                    </a:lnTo>
                    <a:lnTo>
                      <a:pt x="353" y="6"/>
                    </a:lnTo>
                    <a:lnTo>
                      <a:pt x="342" y="24"/>
                    </a:lnTo>
                    <a:lnTo>
                      <a:pt x="353" y="24"/>
                    </a:lnTo>
                    <a:lnTo>
                      <a:pt x="353" y="12"/>
                    </a:lnTo>
                    <a:lnTo>
                      <a:pt x="353" y="6"/>
                    </a:lnTo>
                    <a:lnTo>
                      <a:pt x="342" y="0"/>
                    </a:lnTo>
                    <a:lnTo>
                      <a:pt x="328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511"/>
              <p:cNvSpPr>
                <a:spLocks/>
              </p:cNvSpPr>
              <p:nvPr/>
            </p:nvSpPr>
            <p:spPr bwMode="auto">
              <a:xfrm>
                <a:off x="3675" y="1696"/>
                <a:ext cx="31" cy="58"/>
              </a:xfrm>
              <a:custGeom>
                <a:avLst/>
                <a:gdLst>
                  <a:gd name="T0" fmla="*/ 4 w 93"/>
                  <a:gd name="T1" fmla="*/ 8 h 174"/>
                  <a:gd name="T2" fmla="*/ 0 w 93"/>
                  <a:gd name="T3" fmla="*/ 6 h 174"/>
                  <a:gd name="T4" fmla="*/ 23 w 93"/>
                  <a:gd name="T5" fmla="*/ 58 h 174"/>
                  <a:gd name="T6" fmla="*/ 31 w 93"/>
                  <a:gd name="T7" fmla="*/ 54 h 174"/>
                  <a:gd name="T8" fmla="*/ 9 w 93"/>
                  <a:gd name="T9" fmla="*/ 2 h 174"/>
                  <a:gd name="T10" fmla="*/ 4 w 93"/>
                  <a:gd name="T11" fmla="*/ 0 h 174"/>
                  <a:gd name="T12" fmla="*/ 9 w 93"/>
                  <a:gd name="T13" fmla="*/ 2 h 174"/>
                  <a:gd name="T14" fmla="*/ 7 w 93"/>
                  <a:gd name="T15" fmla="*/ 0 h 174"/>
                  <a:gd name="T16" fmla="*/ 2 w 93"/>
                  <a:gd name="T17" fmla="*/ 0 h 174"/>
                  <a:gd name="T18" fmla="*/ 0 w 93"/>
                  <a:gd name="T19" fmla="*/ 4 h 174"/>
                  <a:gd name="T20" fmla="*/ 0 w 93"/>
                  <a:gd name="T21" fmla="*/ 6 h 174"/>
                  <a:gd name="T22" fmla="*/ 4 w 93"/>
                  <a:gd name="T23" fmla="*/ 8 h 17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3"/>
                  <a:gd name="T37" fmla="*/ 0 h 174"/>
                  <a:gd name="T38" fmla="*/ 93 w 93"/>
                  <a:gd name="T39" fmla="*/ 174 h 17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3" h="174">
                    <a:moveTo>
                      <a:pt x="12" y="25"/>
                    </a:moveTo>
                    <a:lnTo>
                      <a:pt x="0" y="19"/>
                    </a:lnTo>
                    <a:lnTo>
                      <a:pt x="68" y="174"/>
                    </a:lnTo>
                    <a:lnTo>
                      <a:pt x="93" y="162"/>
                    </a:lnTo>
                    <a:lnTo>
                      <a:pt x="26" y="7"/>
                    </a:lnTo>
                    <a:lnTo>
                      <a:pt x="12" y="0"/>
                    </a:lnTo>
                    <a:lnTo>
                      <a:pt x="26" y="7"/>
                    </a:lnTo>
                    <a:lnTo>
                      <a:pt x="20" y="0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" name="Freeform 512"/>
              <p:cNvSpPr>
                <a:spLocks/>
              </p:cNvSpPr>
              <p:nvPr/>
            </p:nvSpPr>
            <p:spPr bwMode="auto">
              <a:xfrm>
                <a:off x="3562" y="1696"/>
                <a:ext cx="117" cy="8"/>
              </a:xfrm>
              <a:custGeom>
                <a:avLst/>
                <a:gdLst>
                  <a:gd name="T0" fmla="*/ 8 w 353"/>
                  <a:gd name="T1" fmla="*/ 2 h 25"/>
                  <a:gd name="T2" fmla="*/ 4 w 353"/>
                  <a:gd name="T3" fmla="*/ 8 h 25"/>
                  <a:gd name="T4" fmla="*/ 117 w 353"/>
                  <a:gd name="T5" fmla="*/ 8 h 25"/>
                  <a:gd name="T6" fmla="*/ 117 w 353"/>
                  <a:gd name="T7" fmla="*/ 0 h 25"/>
                  <a:gd name="T8" fmla="*/ 4 w 353"/>
                  <a:gd name="T9" fmla="*/ 0 h 25"/>
                  <a:gd name="T10" fmla="*/ 0 w 353"/>
                  <a:gd name="T11" fmla="*/ 6 h 25"/>
                  <a:gd name="T12" fmla="*/ 4 w 353"/>
                  <a:gd name="T13" fmla="*/ 0 h 25"/>
                  <a:gd name="T14" fmla="*/ 0 w 353"/>
                  <a:gd name="T15" fmla="*/ 2 h 25"/>
                  <a:gd name="T16" fmla="*/ 0 w 353"/>
                  <a:gd name="T17" fmla="*/ 4 h 25"/>
                  <a:gd name="T18" fmla="*/ 0 w 353"/>
                  <a:gd name="T19" fmla="*/ 8 h 25"/>
                  <a:gd name="T20" fmla="*/ 4 w 353"/>
                  <a:gd name="T21" fmla="*/ 8 h 25"/>
                  <a:gd name="T22" fmla="*/ 8 w 353"/>
                  <a:gd name="T23" fmla="*/ 2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53"/>
                  <a:gd name="T37" fmla="*/ 0 h 25"/>
                  <a:gd name="T38" fmla="*/ 353 w 353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53" h="25">
                    <a:moveTo>
                      <a:pt x="25" y="7"/>
                    </a:moveTo>
                    <a:lnTo>
                      <a:pt x="13" y="25"/>
                    </a:lnTo>
                    <a:lnTo>
                      <a:pt x="353" y="25"/>
                    </a:lnTo>
                    <a:lnTo>
                      <a:pt x="353" y="0"/>
                    </a:lnTo>
                    <a:lnTo>
                      <a:pt x="13" y="0"/>
                    </a:lnTo>
                    <a:lnTo>
                      <a:pt x="0" y="19"/>
                    </a:lnTo>
                    <a:lnTo>
                      <a:pt x="13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25"/>
                    </a:lnTo>
                    <a:lnTo>
                      <a:pt x="13" y="25"/>
                    </a:lnTo>
                    <a:lnTo>
                      <a:pt x="2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Rectangle 513"/>
              <p:cNvSpPr>
                <a:spLocks noChangeArrowheads="1"/>
              </p:cNvSpPr>
              <p:nvPr/>
            </p:nvSpPr>
            <p:spPr bwMode="auto">
              <a:xfrm>
                <a:off x="3587" y="1849"/>
                <a:ext cx="119" cy="262"/>
              </a:xfrm>
              <a:prstGeom prst="rect">
                <a:avLst/>
              </a:prstGeom>
              <a:solidFill>
                <a:srgbClr val="A6A68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Freeform 514"/>
              <p:cNvSpPr>
                <a:spLocks/>
              </p:cNvSpPr>
              <p:nvPr/>
            </p:nvSpPr>
            <p:spPr bwMode="auto">
              <a:xfrm>
                <a:off x="3560" y="1793"/>
                <a:ext cx="27" cy="318"/>
              </a:xfrm>
              <a:custGeom>
                <a:avLst/>
                <a:gdLst>
                  <a:gd name="T0" fmla="*/ 0 w 81"/>
                  <a:gd name="T1" fmla="*/ 0 h 954"/>
                  <a:gd name="T2" fmla="*/ 27 w 81"/>
                  <a:gd name="T3" fmla="*/ 56 h 954"/>
                  <a:gd name="T4" fmla="*/ 27 w 81"/>
                  <a:gd name="T5" fmla="*/ 318 h 954"/>
                  <a:gd name="T6" fmla="*/ 0 w 81"/>
                  <a:gd name="T7" fmla="*/ 261 h 954"/>
                  <a:gd name="T8" fmla="*/ 0 w 81"/>
                  <a:gd name="T9" fmla="*/ 0 h 9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1"/>
                  <a:gd name="T16" fmla="*/ 0 h 954"/>
                  <a:gd name="T17" fmla="*/ 81 w 81"/>
                  <a:gd name="T18" fmla="*/ 954 h 95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1" h="954">
                    <a:moveTo>
                      <a:pt x="0" y="0"/>
                    </a:moveTo>
                    <a:lnTo>
                      <a:pt x="81" y="168"/>
                    </a:lnTo>
                    <a:lnTo>
                      <a:pt x="81" y="954"/>
                    </a:lnTo>
                    <a:lnTo>
                      <a:pt x="0" y="7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Freeform 515"/>
              <p:cNvSpPr>
                <a:spLocks/>
              </p:cNvSpPr>
              <p:nvPr/>
            </p:nvSpPr>
            <p:spPr bwMode="auto">
              <a:xfrm>
                <a:off x="3562" y="1793"/>
                <a:ext cx="144" cy="56"/>
              </a:xfrm>
              <a:custGeom>
                <a:avLst/>
                <a:gdLst>
                  <a:gd name="T0" fmla="*/ 0 w 434"/>
                  <a:gd name="T1" fmla="*/ 0 h 168"/>
                  <a:gd name="T2" fmla="*/ 25 w 434"/>
                  <a:gd name="T3" fmla="*/ 56 h 168"/>
                  <a:gd name="T4" fmla="*/ 144 w 434"/>
                  <a:gd name="T5" fmla="*/ 56 h 168"/>
                  <a:gd name="T6" fmla="*/ 120 w 434"/>
                  <a:gd name="T7" fmla="*/ 0 h 168"/>
                  <a:gd name="T8" fmla="*/ 0 w 434"/>
                  <a:gd name="T9" fmla="*/ 0 h 1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34"/>
                  <a:gd name="T16" fmla="*/ 0 h 168"/>
                  <a:gd name="T17" fmla="*/ 434 w 434"/>
                  <a:gd name="T18" fmla="*/ 168 h 1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34" h="168">
                    <a:moveTo>
                      <a:pt x="0" y="0"/>
                    </a:moveTo>
                    <a:lnTo>
                      <a:pt x="75" y="168"/>
                    </a:lnTo>
                    <a:lnTo>
                      <a:pt x="434" y="168"/>
                    </a:lnTo>
                    <a:lnTo>
                      <a:pt x="3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BFB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Freeform 516"/>
              <p:cNvSpPr>
                <a:spLocks/>
              </p:cNvSpPr>
              <p:nvPr/>
            </p:nvSpPr>
            <p:spPr bwMode="auto">
              <a:xfrm>
                <a:off x="3576" y="1756"/>
                <a:ext cx="155" cy="10"/>
              </a:xfrm>
              <a:custGeom>
                <a:avLst/>
                <a:gdLst>
                  <a:gd name="T0" fmla="*/ 155 w 465"/>
                  <a:gd name="T1" fmla="*/ 4 h 32"/>
                  <a:gd name="T2" fmla="*/ 151 w 465"/>
                  <a:gd name="T3" fmla="*/ 0 h 32"/>
                  <a:gd name="T4" fmla="*/ 0 w 465"/>
                  <a:gd name="T5" fmla="*/ 0 h 32"/>
                  <a:gd name="T6" fmla="*/ 0 w 465"/>
                  <a:gd name="T7" fmla="*/ 10 h 32"/>
                  <a:gd name="T8" fmla="*/ 151 w 465"/>
                  <a:gd name="T9" fmla="*/ 10 h 32"/>
                  <a:gd name="T10" fmla="*/ 147 w 465"/>
                  <a:gd name="T11" fmla="*/ 4 h 32"/>
                  <a:gd name="T12" fmla="*/ 151 w 465"/>
                  <a:gd name="T13" fmla="*/ 10 h 32"/>
                  <a:gd name="T14" fmla="*/ 155 w 465"/>
                  <a:gd name="T15" fmla="*/ 8 h 32"/>
                  <a:gd name="T16" fmla="*/ 155 w 465"/>
                  <a:gd name="T17" fmla="*/ 4 h 32"/>
                  <a:gd name="T18" fmla="*/ 155 w 465"/>
                  <a:gd name="T19" fmla="*/ 2 h 32"/>
                  <a:gd name="T20" fmla="*/ 151 w 465"/>
                  <a:gd name="T21" fmla="*/ 0 h 32"/>
                  <a:gd name="T22" fmla="*/ 155 w 465"/>
                  <a:gd name="T23" fmla="*/ 4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5"/>
                  <a:gd name="T37" fmla="*/ 0 h 32"/>
                  <a:gd name="T38" fmla="*/ 465 w 465"/>
                  <a:gd name="T39" fmla="*/ 32 h 3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5" h="32">
                    <a:moveTo>
                      <a:pt x="465" y="13"/>
                    </a:moveTo>
                    <a:lnTo>
                      <a:pt x="452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452" y="32"/>
                    </a:lnTo>
                    <a:lnTo>
                      <a:pt x="440" y="13"/>
                    </a:lnTo>
                    <a:lnTo>
                      <a:pt x="452" y="32"/>
                    </a:lnTo>
                    <a:lnTo>
                      <a:pt x="465" y="25"/>
                    </a:lnTo>
                    <a:lnTo>
                      <a:pt x="465" y="13"/>
                    </a:lnTo>
                    <a:lnTo>
                      <a:pt x="465" y="7"/>
                    </a:lnTo>
                    <a:lnTo>
                      <a:pt x="452" y="0"/>
                    </a:lnTo>
                    <a:lnTo>
                      <a:pt x="46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Freeform 517"/>
              <p:cNvSpPr>
                <a:spLocks/>
              </p:cNvSpPr>
              <p:nvPr/>
            </p:nvSpPr>
            <p:spPr bwMode="auto">
              <a:xfrm>
                <a:off x="3723" y="1760"/>
                <a:ext cx="8" cy="384"/>
              </a:xfrm>
              <a:custGeom>
                <a:avLst/>
                <a:gdLst>
                  <a:gd name="T0" fmla="*/ 4 w 25"/>
                  <a:gd name="T1" fmla="*/ 384 h 1152"/>
                  <a:gd name="T2" fmla="*/ 8 w 25"/>
                  <a:gd name="T3" fmla="*/ 380 h 1152"/>
                  <a:gd name="T4" fmla="*/ 8 w 25"/>
                  <a:gd name="T5" fmla="*/ 0 h 1152"/>
                  <a:gd name="T6" fmla="*/ 0 w 25"/>
                  <a:gd name="T7" fmla="*/ 0 h 1152"/>
                  <a:gd name="T8" fmla="*/ 0 w 25"/>
                  <a:gd name="T9" fmla="*/ 380 h 1152"/>
                  <a:gd name="T10" fmla="*/ 4 w 25"/>
                  <a:gd name="T11" fmla="*/ 376 h 1152"/>
                  <a:gd name="T12" fmla="*/ 0 w 25"/>
                  <a:gd name="T13" fmla="*/ 380 h 1152"/>
                  <a:gd name="T14" fmla="*/ 2 w 25"/>
                  <a:gd name="T15" fmla="*/ 384 h 1152"/>
                  <a:gd name="T16" fmla="*/ 4 w 25"/>
                  <a:gd name="T17" fmla="*/ 384 h 1152"/>
                  <a:gd name="T18" fmla="*/ 8 w 25"/>
                  <a:gd name="T19" fmla="*/ 384 h 1152"/>
                  <a:gd name="T20" fmla="*/ 8 w 25"/>
                  <a:gd name="T21" fmla="*/ 380 h 1152"/>
                  <a:gd name="T22" fmla="*/ 4 w 25"/>
                  <a:gd name="T23" fmla="*/ 384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2"/>
                  <a:gd name="T38" fmla="*/ 25 w 25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2">
                    <a:moveTo>
                      <a:pt x="12" y="1152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12" y="1127"/>
                    </a:lnTo>
                    <a:lnTo>
                      <a:pt x="0" y="1139"/>
                    </a:lnTo>
                    <a:lnTo>
                      <a:pt x="6" y="1152"/>
                    </a:lnTo>
                    <a:lnTo>
                      <a:pt x="12" y="1152"/>
                    </a:lnTo>
                    <a:lnTo>
                      <a:pt x="25" y="1152"/>
                    </a:lnTo>
                    <a:lnTo>
                      <a:pt x="25" y="1139"/>
                    </a:lnTo>
                    <a:lnTo>
                      <a:pt x="12" y="11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Freeform 518"/>
              <p:cNvSpPr>
                <a:spLocks/>
              </p:cNvSpPr>
              <p:nvPr/>
            </p:nvSpPr>
            <p:spPr bwMode="auto">
              <a:xfrm>
                <a:off x="3570" y="2136"/>
                <a:ext cx="157" cy="8"/>
              </a:xfrm>
              <a:custGeom>
                <a:avLst/>
                <a:gdLst>
                  <a:gd name="T0" fmla="*/ 0 w 471"/>
                  <a:gd name="T1" fmla="*/ 4 h 25"/>
                  <a:gd name="T2" fmla="*/ 6 w 471"/>
                  <a:gd name="T3" fmla="*/ 8 h 25"/>
                  <a:gd name="T4" fmla="*/ 157 w 471"/>
                  <a:gd name="T5" fmla="*/ 8 h 25"/>
                  <a:gd name="T6" fmla="*/ 157 w 471"/>
                  <a:gd name="T7" fmla="*/ 0 h 25"/>
                  <a:gd name="T8" fmla="*/ 6 w 471"/>
                  <a:gd name="T9" fmla="*/ 0 h 25"/>
                  <a:gd name="T10" fmla="*/ 10 w 471"/>
                  <a:gd name="T11" fmla="*/ 4 h 25"/>
                  <a:gd name="T12" fmla="*/ 6 w 471"/>
                  <a:gd name="T13" fmla="*/ 0 h 25"/>
                  <a:gd name="T14" fmla="*/ 2 w 471"/>
                  <a:gd name="T15" fmla="*/ 2 h 25"/>
                  <a:gd name="T16" fmla="*/ 0 w 471"/>
                  <a:gd name="T17" fmla="*/ 4 h 25"/>
                  <a:gd name="T18" fmla="*/ 2 w 471"/>
                  <a:gd name="T19" fmla="*/ 8 h 25"/>
                  <a:gd name="T20" fmla="*/ 6 w 471"/>
                  <a:gd name="T21" fmla="*/ 8 h 25"/>
                  <a:gd name="T22" fmla="*/ 0 w 471"/>
                  <a:gd name="T23" fmla="*/ 4 h 2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71"/>
                  <a:gd name="T37" fmla="*/ 0 h 25"/>
                  <a:gd name="T38" fmla="*/ 471 w 471"/>
                  <a:gd name="T39" fmla="*/ 25 h 2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71" h="25">
                    <a:moveTo>
                      <a:pt x="0" y="12"/>
                    </a:moveTo>
                    <a:lnTo>
                      <a:pt x="19" y="25"/>
                    </a:lnTo>
                    <a:lnTo>
                      <a:pt x="471" y="25"/>
                    </a:lnTo>
                    <a:lnTo>
                      <a:pt x="471" y="0"/>
                    </a:lnTo>
                    <a:lnTo>
                      <a:pt x="19" y="0"/>
                    </a:lnTo>
                    <a:lnTo>
                      <a:pt x="31" y="12"/>
                    </a:lnTo>
                    <a:lnTo>
                      <a:pt x="19" y="0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6" y="25"/>
                    </a:lnTo>
                    <a:lnTo>
                      <a:pt x="19" y="25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Freeform 519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6 w 31"/>
                  <a:gd name="T1" fmla="*/ 0 h 1152"/>
                  <a:gd name="T2" fmla="*/ 0 w 31"/>
                  <a:gd name="T3" fmla="*/ 4 h 1152"/>
                  <a:gd name="T4" fmla="*/ 0 w 31"/>
                  <a:gd name="T5" fmla="*/ 384 h 1152"/>
                  <a:gd name="T6" fmla="*/ 10 w 31"/>
                  <a:gd name="T7" fmla="*/ 384 h 1152"/>
                  <a:gd name="T8" fmla="*/ 10 w 31"/>
                  <a:gd name="T9" fmla="*/ 4 h 1152"/>
                  <a:gd name="T10" fmla="*/ 6 w 31"/>
                  <a:gd name="T11" fmla="*/ 11 h 1152"/>
                  <a:gd name="T12" fmla="*/ 10 w 31"/>
                  <a:gd name="T13" fmla="*/ 4 h 1152"/>
                  <a:gd name="T14" fmla="*/ 8 w 31"/>
                  <a:gd name="T15" fmla="*/ 2 h 1152"/>
                  <a:gd name="T16" fmla="*/ 6 w 31"/>
                  <a:gd name="T17" fmla="*/ 0 h 1152"/>
                  <a:gd name="T18" fmla="*/ 2 w 31"/>
                  <a:gd name="T19" fmla="*/ 2 h 1152"/>
                  <a:gd name="T20" fmla="*/ 0 w 31"/>
                  <a:gd name="T21" fmla="*/ 4 h 1152"/>
                  <a:gd name="T22" fmla="*/ 6 w 31"/>
                  <a:gd name="T23" fmla="*/ 0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19" y="0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19" y="32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Freeform 520"/>
              <p:cNvSpPr>
                <a:spLocks/>
              </p:cNvSpPr>
              <p:nvPr/>
            </p:nvSpPr>
            <p:spPr bwMode="auto">
              <a:xfrm>
                <a:off x="3576" y="1836"/>
                <a:ext cx="15" cy="11"/>
              </a:xfrm>
              <a:custGeom>
                <a:avLst/>
                <a:gdLst>
                  <a:gd name="T0" fmla="*/ 0 w 43"/>
                  <a:gd name="T1" fmla="*/ 6 h 31"/>
                  <a:gd name="T2" fmla="*/ 4 w 43"/>
                  <a:gd name="T3" fmla="*/ 11 h 31"/>
                  <a:gd name="T4" fmla="*/ 11 w 43"/>
                  <a:gd name="T5" fmla="*/ 11 h 31"/>
                  <a:gd name="T6" fmla="*/ 15 w 43"/>
                  <a:gd name="T7" fmla="*/ 6 h 31"/>
                  <a:gd name="T8" fmla="*/ 15 w 43"/>
                  <a:gd name="T9" fmla="*/ 0 h 31"/>
                  <a:gd name="T10" fmla="*/ 0 w 43"/>
                  <a:gd name="T11" fmla="*/ 6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0" y="18"/>
                    </a:moveTo>
                    <a:lnTo>
                      <a:pt x="12" y="31"/>
                    </a:lnTo>
                    <a:lnTo>
                      <a:pt x="31" y="31"/>
                    </a:lnTo>
                    <a:lnTo>
                      <a:pt x="43" y="18"/>
                    </a:lnTo>
                    <a:lnTo>
                      <a:pt x="43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Freeform 521"/>
              <p:cNvSpPr>
                <a:spLocks/>
              </p:cNvSpPr>
              <p:nvPr/>
            </p:nvSpPr>
            <p:spPr bwMode="auto">
              <a:xfrm>
                <a:off x="3547" y="1777"/>
                <a:ext cx="44" cy="65"/>
              </a:xfrm>
              <a:custGeom>
                <a:avLst/>
                <a:gdLst>
                  <a:gd name="T0" fmla="*/ 8 w 130"/>
                  <a:gd name="T1" fmla="*/ 2 h 197"/>
                  <a:gd name="T2" fmla="*/ 0 w 130"/>
                  <a:gd name="T3" fmla="*/ 6 h 197"/>
                  <a:gd name="T4" fmla="*/ 29 w 130"/>
                  <a:gd name="T5" fmla="*/ 65 h 197"/>
                  <a:gd name="T6" fmla="*/ 44 w 130"/>
                  <a:gd name="T7" fmla="*/ 59 h 197"/>
                  <a:gd name="T8" fmla="*/ 15 w 130"/>
                  <a:gd name="T9" fmla="*/ 0 h 197"/>
                  <a:gd name="T10" fmla="*/ 8 w 130"/>
                  <a:gd name="T11" fmla="*/ 2 h 1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0"/>
                  <a:gd name="T19" fmla="*/ 0 h 197"/>
                  <a:gd name="T20" fmla="*/ 130 w 130"/>
                  <a:gd name="T21" fmla="*/ 197 h 1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0" h="197">
                    <a:moveTo>
                      <a:pt x="25" y="6"/>
                    </a:moveTo>
                    <a:lnTo>
                      <a:pt x="0" y="18"/>
                    </a:lnTo>
                    <a:lnTo>
                      <a:pt x="87" y="197"/>
                    </a:lnTo>
                    <a:lnTo>
                      <a:pt x="130" y="179"/>
                    </a:lnTo>
                    <a:lnTo>
                      <a:pt x="43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Freeform 522"/>
              <p:cNvSpPr>
                <a:spLocks/>
              </p:cNvSpPr>
              <p:nvPr/>
            </p:nvSpPr>
            <p:spPr bwMode="auto">
              <a:xfrm>
                <a:off x="3547" y="1772"/>
                <a:ext cx="15" cy="11"/>
              </a:xfrm>
              <a:custGeom>
                <a:avLst/>
                <a:gdLst>
                  <a:gd name="T0" fmla="*/ 15 w 43"/>
                  <a:gd name="T1" fmla="*/ 5 h 31"/>
                  <a:gd name="T2" fmla="*/ 11 w 43"/>
                  <a:gd name="T3" fmla="*/ 0 h 31"/>
                  <a:gd name="T4" fmla="*/ 4 w 43"/>
                  <a:gd name="T5" fmla="*/ 0 h 31"/>
                  <a:gd name="T6" fmla="*/ 0 w 43"/>
                  <a:gd name="T7" fmla="*/ 5 h 31"/>
                  <a:gd name="T8" fmla="*/ 0 w 43"/>
                  <a:gd name="T9" fmla="*/ 11 h 31"/>
                  <a:gd name="T10" fmla="*/ 15 w 43"/>
                  <a:gd name="T11" fmla="*/ 5 h 3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3"/>
                  <a:gd name="T19" fmla="*/ 0 h 31"/>
                  <a:gd name="T20" fmla="*/ 43 w 43"/>
                  <a:gd name="T21" fmla="*/ 31 h 3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3" h="31">
                    <a:moveTo>
                      <a:pt x="43" y="13"/>
                    </a:moveTo>
                    <a:lnTo>
                      <a:pt x="31" y="0"/>
                    </a:lnTo>
                    <a:lnTo>
                      <a:pt x="12" y="0"/>
                    </a:lnTo>
                    <a:lnTo>
                      <a:pt x="0" y="13"/>
                    </a:lnTo>
                    <a:lnTo>
                      <a:pt x="0" y="31"/>
                    </a:lnTo>
                    <a:lnTo>
                      <a:pt x="43" y="13"/>
                    </a:lnTo>
                    <a:close/>
                  </a:path>
                </a:pathLst>
              </a:custGeom>
              <a:solidFill>
                <a:srgbClr val="D9D9C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Freeform 523"/>
              <p:cNvSpPr>
                <a:spLocks/>
              </p:cNvSpPr>
              <p:nvPr/>
            </p:nvSpPr>
            <p:spPr bwMode="auto">
              <a:xfrm>
                <a:off x="3710" y="1840"/>
                <a:ext cx="9" cy="17"/>
              </a:xfrm>
              <a:custGeom>
                <a:avLst/>
                <a:gdLst>
                  <a:gd name="T0" fmla="*/ 0 w 25"/>
                  <a:gd name="T1" fmla="*/ 17 h 50"/>
                  <a:gd name="T2" fmla="*/ 7 w 25"/>
                  <a:gd name="T3" fmla="*/ 15 h 50"/>
                  <a:gd name="T4" fmla="*/ 9 w 25"/>
                  <a:gd name="T5" fmla="*/ 9 h 50"/>
                  <a:gd name="T6" fmla="*/ 7 w 25"/>
                  <a:gd name="T7" fmla="*/ 2 h 50"/>
                  <a:gd name="T8" fmla="*/ 0 w 25"/>
                  <a:gd name="T9" fmla="*/ 0 h 50"/>
                  <a:gd name="T10" fmla="*/ 0 w 25"/>
                  <a:gd name="T11" fmla="*/ 17 h 5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50"/>
                  <a:gd name="T20" fmla="*/ 25 w 25"/>
                  <a:gd name="T21" fmla="*/ 50 h 5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50">
                    <a:moveTo>
                      <a:pt x="0" y="50"/>
                    </a:moveTo>
                    <a:lnTo>
                      <a:pt x="19" y="44"/>
                    </a:lnTo>
                    <a:lnTo>
                      <a:pt x="25" y="25"/>
                    </a:lnTo>
                    <a:lnTo>
                      <a:pt x="19" y="6"/>
                    </a:lnTo>
                    <a:lnTo>
                      <a:pt x="0" y="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Freeform 524"/>
              <p:cNvSpPr>
                <a:spLocks/>
              </p:cNvSpPr>
              <p:nvPr/>
            </p:nvSpPr>
            <p:spPr bwMode="auto">
              <a:xfrm>
                <a:off x="3580" y="1840"/>
                <a:ext cx="130" cy="17"/>
              </a:xfrm>
              <a:custGeom>
                <a:avLst/>
                <a:gdLst>
                  <a:gd name="T0" fmla="*/ 0 w 390"/>
                  <a:gd name="T1" fmla="*/ 13 h 50"/>
                  <a:gd name="T2" fmla="*/ 6 w 390"/>
                  <a:gd name="T3" fmla="*/ 17 h 50"/>
                  <a:gd name="T4" fmla="*/ 130 w 390"/>
                  <a:gd name="T5" fmla="*/ 17 h 50"/>
                  <a:gd name="T6" fmla="*/ 130 w 390"/>
                  <a:gd name="T7" fmla="*/ 0 h 50"/>
                  <a:gd name="T8" fmla="*/ 6 w 390"/>
                  <a:gd name="T9" fmla="*/ 0 h 50"/>
                  <a:gd name="T10" fmla="*/ 15 w 390"/>
                  <a:gd name="T11" fmla="*/ 6 h 50"/>
                  <a:gd name="T12" fmla="*/ 6 w 390"/>
                  <a:gd name="T13" fmla="*/ 0 h 50"/>
                  <a:gd name="T14" fmla="*/ 0 w 390"/>
                  <a:gd name="T15" fmla="*/ 2 h 50"/>
                  <a:gd name="T16" fmla="*/ 0 w 390"/>
                  <a:gd name="T17" fmla="*/ 9 h 50"/>
                  <a:gd name="T18" fmla="*/ 0 w 390"/>
                  <a:gd name="T19" fmla="*/ 15 h 50"/>
                  <a:gd name="T20" fmla="*/ 6 w 390"/>
                  <a:gd name="T21" fmla="*/ 17 h 50"/>
                  <a:gd name="T22" fmla="*/ 0 w 390"/>
                  <a:gd name="T23" fmla="*/ 13 h 5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90"/>
                  <a:gd name="T37" fmla="*/ 0 h 50"/>
                  <a:gd name="T38" fmla="*/ 390 w 390"/>
                  <a:gd name="T39" fmla="*/ 50 h 5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90" h="50">
                    <a:moveTo>
                      <a:pt x="0" y="37"/>
                    </a:moveTo>
                    <a:lnTo>
                      <a:pt x="19" y="50"/>
                    </a:lnTo>
                    <a:lnTo>
                      <a:pt x="390" y="50"/>
                    </a:lnTo>
                    <a:lnTo>
                      <a:pt x="390" y="0"/>
                    </a:lnTo>
                    <a:lnTo>
                      <a:pt x="19" y="0"/>
                    </a:lnTo>
                    <a:lnTo>
                      <a:pt x="44" y="19"/>
                    </a:lnTo>
                    <a:lnTo>
                      <a:pt x="19" y="0"/>
                    </a:lnTo>
                    <a:lnTo>
                      <a:pt x="0" y="6"/>
                    </a:lnTo>
                    <a:lnTo>
                      <a:pt x="0" y="25"/>
                    </a:lnTo>
                    <a:lnTo>
                      <a:pt x="0" y="44"/>
                    </a:lnTo>
                    <a:lnTo>
                      <a:pt x="19" y="5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Freeform 525"/>
              <p:cNvSpPr>
                <a:spLocks/>
              </p:cNvSpPr>
              <p:nvPr/>
            </p:nvSpPr>
            <p:spPr bwMode="auto">
              <a:xfrm>
                <a:off x="3568" y="1822"/>
                <a:ext cx="27" cy="31"/>
              </a:xfrm>
              <a:custGeom>
                <a:avLst/>
                <a:gdLst>
                  <a:gd name="T0" fmla="*/ 8 w 81"/>
                  <a:gd name="T1" fmla="*/ 2 h 93"/>
                  <a:gd name="T2" fmla="*/ 0 w 81"/>
                  <a:gd name="T3" fmla="*/ 6 h 93"/>
                  <a:gd name="T4" fmla="*/ 12 w 81"/>
                  <a:gd name="T5" fmla="*/ 31 h 93"/>
                  <a:gd name="T6" fmla="*/ 27 w 81"/>
                  <a:gd name="T7" fmla="*/ 25 h 93"/>
                  <a:gd name="T8" fmla="*/ 17 w 81"/>
                  <a:gd name="T9" fmla="*/ 0 h 93"/>
                  <a:gd name="T10" fmla="*/ 8 w 81"/>
                  <a:gd name="T11" fmla="*/ 2 h 9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1"/>
                  <a:gd name="T19" fmla="*/ 0 h 93"/>
                  <a:gd name="T20" fmla="*/ 81 w 81"/>
                  <a:gd name="T21" fmla="*/ 93 h 9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1" h="93">
                    <a:moveTo>
                      <a:pt x="25" y="6"/>
                    </a:moveTo>
                    <a:lnTo>
                      <a:pt x="0" y="19"/>
                    </a:lnTo>
                    <a:lnTo>
                      <a:pt x="37" y="93"/>
                    </a:lnTo>
                    <a:lnTo>
                      <a:pt x="81" y="75"/>
                    </a:lnTo>
                    <a:lnTo>
                      <a:pt x="50" y="0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Freeform 526"/>
              <p:cNvSpPr>
                <a:spLocks/>
              </p:cNvSpPr>
              <p:nvPr/>
            </p:nvSpPr>
            <p:spPr bwMode="auto">
              <a:xfrm>
                <a:off x="3568" y="1818"/>
                <a:ext cx="17" cy="10"/>
              </a:xfrm>
              <a:custGeom>
                <a:avLst/>
                <a:gdLst>
                  <a:gd name="T0" fmla="*/ 17 w 50"/>
                  <a:gd name="T1" fmla="*/ 4 h 30"/>
                  <a:gd name="T2" fmla="*/ 13 w 50"/>
                  <a:gd name="T3" fmla="*/ 0 h 30"/>
                  <a:gd name="T4" fmla="*/ 6 w 50"/>
                  <a:gd name="T5" fmla="*/ 0 h 30"/>
                  <a:gd name="T6" fmla="*/ 0 w 50"/>
                  <a:gd name="T7" fmla="*/ 4 h 30"/>
                  <a:gd name="T8" fmla="*/ 0 w 50"/>
                  <a:gd name="T9" fmla="*/ 10 h 30"/>
                  <a:gd name="T10" fmla="*/ 17 w 50"/>
                  <a:gd name="T11" fmla="*/ 4 h 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30"/>
                  <a:gd name="T20" fmla="*/ 50 w 50"/>
                  <a:gd name="T21" fmla="*/ 30 h 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30">
                    <a:moveTo>
                      <a:pt x="50" y="11"/>
                    </a:moveTo>
                    <a:lnTo>
                      <a:pt x="37" y="0"/>
                    </a:lnTo>
                    <a:lnTo>
                      <a:pt x="19" y="0"/>
                    </a:lnTo>
                    <a:lnTo>
                      <a:pt x="0" y="11"/>
                    </a:lnTo>
                    <a:lnTo>
                      <a:pt x="0" y="30"/>
                    </a:lnTo>
                    <a:lnTo>
                      <a:pt x="50" y="11"/>
                    </a:lnTo>
                    <a:close/>
                  </a:path>
                </a:pathLst>
              </a:custGeom>
              <a:solidFill>
                <a:srgbClr val="BFBFA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Freeform 527"/>
              <p:cNvSpPr>
                <a:spLocks/>
              </p:cNvSpPr>
              <p:nvPr/>
            </p:nvSpPr>
            <p:spPr bwMode="auto">
              <a:xfrm>
                <a:off x="3537" y="1688"/>
                <a:ext cx="43" cy="76"/>
              </a:xfrm>
              <a:custGeom>
                <a:avLst/>
                <a:gdLst>
                  <a:gd name="T0" fmla="*/ 8 w 130"/>
                  <a:gd name="T1" fmla="*/ 4 h 228"/>
                  <a:gd name="T2" fmla="*/ 0 w 130"/>
                  <a:gd name="T3" fmla="*/ 6 h 228"/>
                  <a:gd name="T4" fmla="*/ 33 w 130"/>
                  <a:gd name="T5" fmla="*/ 76 h 228"/>
                  <a:gd name="T6" fmla="*/ 43 w 130"/>
                  <a:gd name="T7" fmla="*/ 70 h 228"/>
                  <a:gd name="T8" fmla="*/ 8 w 130"/>
                  <a:gd name="T9" fmla="*/ 2 h 228"/>
                  <a:gd name="T10" fmla="*/ 0 w 130"/>
                  <a:gd name="T11" fmla="*/ 4 h 228"/>
                  <a:gd name="T12" fmla="*/ 8 w 130"/>
                  <a:gd name="T13" fmla="*/ 2 h 228"/>
                  <a:gd name="T14" fmla="*/ 6 w 130"/>
                  <a:gd name="T15" fmla="*/ 0 h 228"/>
                  <a:gd name="T16" fmla="*/ 4 w 130"/>
                  <a:gd name="T17" fmla="*/ 0 h 228"/>
                  <a:gd name="T18" fmla="*/ 0 w 130"/>
                  <a:gd name="T19" fmla="*/ 4 h 228"/>
                  <a:gd name="T20" fmla="*/ 0 w 130"/>
                  <a:gd name="T21" fmla="*/ 6 h 228"/>
                  <a:gd name="T22" fmla="*/ 8 w 130"/>
                  <a:gd name="T23" fmla="*/ 4 h 22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8"/>
                  <a:gd name="T38" fmla="*/ 130 w 130"/>
                  <a:gd name="T39" fmla="*/ 228 h 22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8">
                    <a:moveTo>
                      <a:pt x="25" y="11"/>
                    </a:moveTo>
                    <a:lnTo>
                      <a:pt x="0" y="17"/>
                    </a:lnTo>
                    <a:lnTo>
                      <a:pt x="99" y="228"/>
                    </a:lnTo>
                    <a:lnTo>
                      <a:pt x="130" y="210"/>
                    </a:lnTo>
                    <a:lnTo>
                      <a:pt x="25" y="5"/>
                    </a:lnTo>
                    <a:lnTo>
                      <a:pt x="0" y="11"/>
                    </a:lnTo>
                    <a:lnTo>
                      <a:pt x="25" y="5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5" y="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Freeform 528"/>
              <p:cNvSpPr>
                <a:spLocks/>
              </p:cNvSpPr>
              <p:nvPr/>
            </p:nvSpPr>
            <p:spPr bwMode="auto">
              <a:xfrm>
                <a:off x="3537" y="1692"/>
                <a:ext cx="8" cy="384"/>
              </a:xfrm>
              <a:custGeom>
                <a:avLst/>
                <a:gdLst>
                  <a:gd name="T0" fmla="*/ 8 w 25"/>
                  <a:gd name="T1" fmla="*/ 377 h 1153"/>
                  <a:gd name="T2" fmla="*/ 8 w 25"/>
                  <a:gd name="T3" fmla="*/ 379 h 1153"/>
                  <a:gd name="T4" fmla="*/ 8 w 25"/>
                  <a:gd name="T5" fmla="*/ 0 h 1153"/>
                  <a:gd name="T6" fmla="*/ 0 w 25"/>
                  <a:gd name="T7" fmla="*/ 0 h 1153"/>
                  <a:gd name="T8" fmla="*/ 0 w 25"/>
                  <a:gd name="T9" fmla="*/ 379 h 1153"/>
                  <a:gd name="T10" fmla="*/ 0 w 25"/>
                  <a:gd name="T11" fmla="*/ 382 h 1153"/>
                  <a:gd name="T12" fmla="*/ 0 w 25"/>
                  <a:gd name="T13" fmla="*/ 379 h 1153"/>
                  <a:gd name="T14" fmla="*/ 2 w 25"/>
                  <a:gd name="T15" fmla="*/ 384 h 1153"/>
                  <a:gd name="T16" fmla="*/ 4 w 25"/>
                  <a:gd name="T17" fmla="*/ 384 h 1153"/>
                  <a:gd name="T18" fmla="*/ 8 w 25"/>
                  <a:gd name="T19" fmla="*/ 384 h 1153"/>
                  <a:gd name="T20" fmla="*/ 8 w 25"/>
                  <a:gd name="T21" fmla="*/ 379 h 1153"/>
                  <a:gd name="T22" fmla="*/ 8 w 25"/>
                  <a:gd name="T23" fmla="*/ 377 h 11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"/>
                  <a:gd name="T37" fmla="*/ 0 h 1153"/>
                  <a:gd name="T38" fmla="*/ 25 w 25"/>
                  <a:gd name="T39" fmla="*/ 1153 h 11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" h="1153">
                    <a:moveTo>
                      <a:pt x="25" y="1133"/>
                    </a:moveTo>
                    <a:lnTo>
                      <a:pt x="25" y="1139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139"/>
                    </a:lnTo>
                    <a:lnTo>
                      <a:pt x="0" y="1147"/>
                    </a:lnTo>
                    <a:lnTo>
                      <a:pt x="0" y="1139"/>
                    </a:lnTo>
                    <a:lnTo>
                      <a:pt x="6" y="1153"/>
                    </a:lnTo>
                    <a:lnTo>
                      <a:pt x="12" y="1153"/>
                    </a:lnTo>
                    <a:lnTo>
                      <a:pt x="25" y="1153"/>
                    </a:lnTo>
                    <a:lnTo>
                      <a:pt x="25" y="1139"/>
                    </a:lnTo>
                    <a:lnTo>
                      <a:pt x="25" y="11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Freeform 529"/>
              <p:cNvSpPr>
                <a:spLocks/>
              </p:cNvSpPr>
              <p:nvPr/>
            </p:nvSpPr>
            <p:spPr bwMode="auto">
              <a:xfrm>
                <a:off x="3537" y="2069"/>
                <a:ext cx="43" cy="75"/>
              </a:xfrm>
              <a:custGeom>
                <a:avLst/>
                <a:gdLst>
                  <a:gd name="T0" fmla="*/ 33 w 130"/>
                  <a:gd name="T1" fmla="*/ 71 h 224"/>
                  <a:gd name="T2" fmla="*/ 43 w 130"/>
                  <a:gd name="T3" fmla="*/ 69 h 224"/>
                  <a:gd name="T4" fmla="*/ 8 w 130"/>
                  <a:gd name="T5" fmla="*/ 0 h 224"/>
                  <a:gd name="T6" fmla="*/ 0 w 130"/>
                  <a:gd name="T7" fmla="*/ 5 h 224"/>
                  <a:gd name="T8" fmla="*/ 33 w 130"/>
                  <a:gd name="T9" fmla="*/ 73 h 224"/>
                  <a:gd name="T10" fmla="*/ 43 w 130"/>
                  <a:gd name="T11" fmla="*/ 71 h 224"/>
                  <a:gd name="T12" fmla="*/ 33 w 130"/>
                  <a:gd name="T13" fmla="*/ 73 h 224"/>
                  <a:gd name="T14" fmla="*/ 37 w 130"/>
                  <a:gd name="T15" fmla="*/ 75 h 224"/>
                  <a:gd name="T16" fmla="*/ 41 w 130"/>
                  <a:gd name="T17" fmla="*/ 75 h 224"/>
                  <a:gd name="T18" fmla="*/ 43 w 130"/>
                  <a:gd name="T19" fmla="*/ 73 h 224"/>
                  <a:gd name="T20" fmla="*/ 43 w 130"/>
                  <a:gd name="T21" fmla="*/ 69 h 224"/>
                  <a:gd name="T22" fmla="*/ 33 w 130"/>
                  <a:gd name="T23" fmla="*/ 71 h 22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0"/>
                  <a:gd name="T37" fmla="*/ 0 h 224"/>
                  <a:gd name="T38" fmla="*/ 130 w 130"/>
                  <a:gd name="T39" fmla="*/ 224 h 22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0" h="224">
                    <a:moveTo>
                      <a:pt x="99" y="211"/>
                    </a:moveTo>
                    <a:lnTo>
                      <a:pt x="130" y="205"/>
                    </a:lnTo>
                    <a:lnTo>
                      <a:pt x="25" y="0"/>
                    </a:lnTo>
                    <a:lnTo>
                      <a:pt x="0" y="14"/>
                    </a:lnTo>
                    <a:lnTo>
                      <a:pt x="99" y="218"/>
                    </a:lnTo>
                    <a:lnTo>
                      <a:pt x="130" y="211"/>
                    </a:lnTo>
                    <a:lnTo>
                      <a:pt x="99" y="218"/>
                    </a:lnTo>
                    <a:lnTo>
                      <a:pt x="112" y="224"/>
                    </a:lnTo>
                    <a:lnTo>
                      <a:pt x="124" y="224"/>
                    </a:lnTo>
                    <a:lnTo>
                      <a:pt x="130" y="218"/>
                    </a:lnTo>
                    <a:lnTo>
                      <a:pt x="130" y="205"/>
                    </a:lnTo>
                    <a:lnTo>
                      <a:pt x="99" y="21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Freeform 530"/>
              <p:cNvSpPr>
                <a:spLocks/>
              </p:cNvSpPr>
              <p:nvPr/>
            </p:nvSpPr>
            <p:spPr bwMode="auto">
              <a:xfrm>
                <a:off x="3570" y="1756"/>
                <a:ext cx="10" cy="384"/>
              </a:xfrm>
              <a:custGeom>
                <a:avLst/>
                <a:gdLst>
                  <a:gd name="T0" fmla="*/ 0 w 31"/>
                  <a:gd name="T1" fmla="*/ 8 h 1152"/>
                  <a:gd name="T2" fmla="*/ 0 w 31"/>
                  <a:gd name="T3" fmla="*/ 4 h 1152"/>
                  <a:gd name="T4" fmla="*/ 0 w 31"/>
                  <a:gd name="T5" fmla="*/ 384 h 1152"/>
                  <a:gd name="T6" fmla="*/ 10 w 31"/>
                  <a:gd name="T7" fmla="*/ 384 h 1152"/>
                  <a:gd name="T8" fmla="*/ 10 w 31"/>
                  <a:gd name="T9" fmla="*/ 4 h 1152"/>
                  <a:gd name="T10" fmla="*/ 10 w 31"/>
                  <a:gd name="T11" fmla="*/ 2 h 1152"/>
                  <a:gd name="T12" fmla="*/ 10 w 31"/>
                  <a:gd name="T13" fmla="*/ 4 h 1152"/>
                  <a:gd name="T14" fmla="*/ 8 w 31"/>
                  <a:gd name="T15" fmla="*/ 2 h 1152"/>
                  <a:gd name="T16" fmla="*/ 6 w 31"/>
                  <a:gd name="T17" fmla="*/ 0 h 1152"/>
                  <a:gd name="T18" fmla="*/ 2 w 31"/>
                  <a:gd name="T19" fmla="*/ 2 h 1152"/>
                  <a:gd name="T20" fmla="*/ 0 w 31"/>
                  <a:gd name="T21" fmla="*/ 4 h 1152"/>
                  <a:gd name="T22" fmla="*/ 0 w 31"/>
                  <a:gd name="T23" fmla="*/ 8 h 115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1"/>
                  <a:gd name="T37" fmla="*/ 0 h 1152"/>
                  <a:gd name="T38" fmla="*/ 31 w 31"/>
                  <a:gd name="T39" fmla="*/ 1152 h 115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1" h="1152">
                    <a:moveTo>
                      <a:pt x="0" y="25"/>
                    </a:moveTo>
                    <a:lnTo>
                      <a:pt x="0" y="13"/>
                    </a:lnTo>
                    <a:lnTo>
                      <a:pt x="0" y="1152"/>
                    </a:lnTo>
                    <a:lnTo>
                      <a:pt x="31" y="1152"/>
                    </a:lnTo>
                    <a:lnTo>
                      <a:pt x="31" y="13"/>
                    </a:lnTo>
                    <a:lnTo>
                      <a:pt x="31" y="7"/>
                    </a:lnTo>
                    <a:lnTo>
                      <a:pt x="31" y="13"/>
                    </a:lnTo>
                    <a:lnTo>
                      <a:pt x="25" y="7"/>
                    </a:lnTo>
                    <a:lnTo>
                      <a:pt x="19" y="0"/>
                    </a:lnTo>
                    <a:lnTo>
                      <a:pt x="6" y="7"/>
                    </a:lnTo>
                    <a:lnTo>
                      <a:pt x="0" y="13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Freeform 531"/>
              <p:cNvSpPr>
                <a:spLocks/>
              </p:cNvSpPr>
              <p:nvPr/>
            </p:nvSpPr>
            <p:spPr bwMode="auto">
              <a:xfrm>
                <a:off x="3674" y="1696"/>
                <a:ext cx="8" cy="4"/>
              </a:xfrm>
              <a:custGeom>
                <a:avLst/>
                <a:gdLst>
                  <a:gd name="T0" fmla="*/ 8 w 25"/>
                  <a:gd name="T1" fmla="*/ 4 h 13"/>
                  <a:gd name="T2" fmla="*/ 5 w 25"/>
                  <a:gd name="T3" fmla="*/ 2 h 13"/>
                  <a:gd name="T4" fmla="*/ 4 w 25"/>
                  <a:gd name="T5" fmla="*/ 0 h 13"/>
                  <a:gd name="T6" fmla="*/ 0 w 25"/>
                  <a:gd name="T7" fmla="*/ 2 h 13"/>
                  <a:gd name="T8" fmla="*/ 0 w 25"/>
                  <a:gd name="T9" fmla="*/ 4 h 13"/>
                  <a:gd name="T10" fmla="*/ 8 w 25"/>
                  <a:gd name="T11" fmla="*/ 4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3"/>
                  <a:gd name="T20" fmla="*/ 25 w 25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3">
                    <a:moveTo>
                      <a:pt x="25" y="13"/>
                    </a:moveTo>
                    <a:lnTo>
                      <a:pt x="17" y="7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25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Freeform 532"/>
              <p:cNvSpPr>
                <a:spLocks/>
              </p:cNvSpPr>
              <p:nvPr/>
            </p:nvSpPr>
            <p:spPr bwMode="auto">
              <a:xfrm>
                <a:off x="3674" y="1700"/>
                <a:ext cx="8" cy="52"/>
              </a:xfrm>
              <a:custGeom>
                <a:avLst/>
                <a:gdLst>
                  <a:gd name="T0" fmla="*/ 4 w 25"/>
                  <a:gd name="T1" fmla="*/ 52 h 155"/>
                  <a:gd name="T2" fmla="*/ 8 w 25"/>
                  <a:gd name="T3" fmla="*/ 52 h 155"/>
                  <a:gd name="T4" fmla="*/ 8 w 25"/>
                  <a:gd name="T5" fmla="*/ 0 h 155"/>
                  <a:gd name="T6" fmla="*/ 0 w 25"/>
                  <a:gd name="T7" fmla="*/ 0 h 155"/>
                  <a:gd name="T8" fmla="*/ 0 w 25"/>
                  <a:gd name="T9" fmla="*/ 52 h 155"/>
                  <a:gd name="T10" fmla="*/ 4 w 25"/>
                  <a:gd name="T11" fmla="*/ 52 h 1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55"/>
                  <a:gd name="T20" fmla="*/ 25 w 25"/>
                  <a:gd name="T21" fmla="*/ 155 h 1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55">
                    <a:moveTo>
                      <a:pt x="11" y="155"/>
                    </a:moveTo>
                    <a:lnTo>
                      <a:pt x="25" y="155"/>
                    </a:lnTo>
                    <a:lnTo>
                      <a:pt x="25" y="0"/>
                    </a:lnTo>
                    <a:lnTo>
                      <a:pt x="0" y="0"/>
                    </a:lnTo>
                    <a:lnTo>
                      <a:pt x="0" y="155"/>
                    </a:lnTo>
                    <a:lnTo>
                      <a:pt x="11" y="1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Freeform 533"/>
              <p:cNvSpPr>
                <a:spLocks/>
              </p:cNvSpPr>
              <p:nvPr/>
            </p:nvSpPr>
            <p:spPr bwMode="auto">
              <a:xfrm>
                <a:off x="3674" y="1752"/>
                <a:ext cx="8" cy="4"/>
              </a:xfrm>
              <a:custGeom>
                <a:avLst/>
                <a:gdLst>
                  <a:gd name="T0" fmla="*/ 0 w 25"/>
                  <a:gd name="T1" fmla="*/ 0 h 12"/>
                  <a:gd name="T2" fmla="*/ 0 w 25"/>
                  <a:gd name="T3" fmla="*/ 4 h 12"/>
                  <a:gd name="T4" fmla="*/ 4 w 25"/>
                  <a:gd name="T5" fmla="*/ 4 h 12"/>
                  <a:gd name="T6" fmla="*/ 5 w 25"/>
                  <a:gd name="T7" fmla="*/ 4 h 12"/>
                  <a:gd name="T8" fmla="*/ 8 w 25"/>
                  <a:gd name="T9" fmla="*/ 0 h 12"/>
                  <a:gd name="T10" fmla="*/ 0 w 25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"/>
                  <a:gd name="T19" fmla="*/ 0 h 12"/>
                  <a:gd name="T20" fmla="*/ 25 w 25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" h="12">
                    <a:moveTo>
                      <a:pt x="0" y="0"/>
                    </a:moveTo>
                    <a:lnTo>
                      <a:pt x="0" y="12"/>
                    </a:lnTo>
                    <a:lnTo>
                      <a:pt x="11" y="12"/>
                    </a:lnTo>
                    <a:lnTo>
                      <a:pt x="17" y="12"/>
                    </a:lnTo>
                    <a:lnTo>
                      <a:pt x="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Freeform 534"/>
              <p:cNvSpPr>
                <a:spLocks/>
              </p:cNvSpPr>
              <p:nvPr/>
            </p:nvSpPr>
            <p:spPr bwMode="auto">
              <a:xfrm>
                <a:off x="3020" y="1905"/>
                <a:ext cx="13" cy="24"/>
              </a:xfrm>
              <a:custGeom>
                <a:avLst/>
                <a:gdLst>
                  <a:gd name="T0" fmla="*/ 13 w 37"/>
                  <a:gd name="T1" fmla="*/ 0 h 74"/>
                  <a:gd name="T2" fmla="*/ 4 w 37"/>
                  <a:gd name="T3" fmla="*/ 4 h 74"/>
                  <a:gd name="T4" fmla="*/ 0 w 37"/>
                  <a:gd name="T5" fmla="*/ 12 h 74"/>
                  <a:gd name="T6" fmla="*/ 4 w 37"/>
                  <a:gd name="T7" fmla="*/ 20 h 74"/>
                  <a:gd name="T8" fmla="*/ 13 w 37"/>
                  <a:gd name="T9" fmla="*/ 24 h 74"/>
                  <a:gd name="T10" fmla="*/ 13 w 37"/>
                  <a:gd name="T11" fmla="*/ 0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37" y="0"/>
                    </a:moveTo>
                    <a:lnTo>
                      <a:pt x="12" y="12"/>
                    </a:lnTo>
                    <a:lnTo>
                      <a:pt x="0" y="37"/>
                    </a:lnTo>
                    <a:lnTo>
                      <a:pt x="12" y="62"/>
                    </a:lnTo>
                    <a:lnTo>
                      <a:pt x="37" y="7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Freeform 535"/>
              <p:cNvSpPr>
                <a:spLocks/>
              </p:cNvSpPr>
              <p:nvPr/>
            </p:nvSpPr>
            <p:spPr bwMode="auto">
              <a:xfrm>
                <a:off x="3033" y="1905"/>
                <a:ext cx="516" cy="24"/>
              </a:xfrm>
              <a:custGeom>
                <a:avLst/>
                <a:gdLst>
                  <a:gd name="T0" fmla="*/ 516 w 1550"/>
                  <a:gd name="T1" fmla="*/ 12 h 74"/>
                  <a:gd name="T2" fmla="*/ 516 w 1550"/>
                  <a:gd name="T3" fmla="*/ 0 h 74"/>
                  <a:gd name="T4" fmla="*/ 0 w 1550"/>
                  <a:gd name="T5" fmla="*/ 0 h 74"/>
                  <a:gd name="T6" fmla="*/ 0 w 1550"/>
                  <a:gd name="T7" fmla="*/ 24 h 74"/>
                  <a:gd name="T8" fmla="*/ 516 w 1550"/>
                  <a:gd name="T9" fmla="*/ 24 h 74"/>
                  <a:gd name="T10" fmla="*/ 516 w 1550"/>
                  <a:gd name="T11" fmla="*/ 12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0"/>
                  <a:gd name="T19" fmla="*/ 0 h 74"/>
                  <a:gd name="T20" fmla="*/ 1550 w 1550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0" h="74">
                    <a:moveTo>
                      <a:pt x="1550" y="37"/>
                    </a:moveTo>
                    <a:lnTo>
                      <a:pt x="1550" y="0"/>
                    </a:lnTo>
                    <a:lnTo>
                      <a:pt x="0" y="0"/>
                    </a:lnTo>
                    <a:lnTo>
                      <a:pt x="0" y="74"/>
                    </a:lnTo>
                    <a:lnTo>
                      <a:pt x="1550" y="74"/>
                    </a:lnTo>
                    <a:lnTo>
                      <a:pt x="1550" y="37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Freeform 536"/>
              <p:cNvSpPr>
                <a:spLocks/>
              </p:cNvSpPr>
              <p:nvPr/>
            </p:nvSpPr>
            <p:spPr bwMode="auto">
              <a:xfrm>
                <a:off x="3549" y="1905"/>
                <a:ext cx="13" cy="24"/>
              </a:xfrm>
              <a:custGeom>
                <a:avLst/>
                <a:gdLst>
                  <a:gd name="T0" fmla="*/ 0 w 37"/>
                  <a:gd name="T1" fmla="*/ 24 h 74"/>
                  <a:gd name="T2" fmla="*/ 11 w 37"/>
                  <a:gd name="T3" fmla="*/ 20 h 74"/>
                  <a:gd name="T4" fmla="*/ 13 w 37"/>
                  <a:gd name="T5" fmla="*/ 12 h 74"/>
                  <a:gd name="T6" fmla="*/ 11 w 37"/>
                  <a:gd name="T7" fmla="*/ 4 h 74"/>
                  <a:gd name="T8" fmla="*/ 0 w 37"/>
                  <a:gd name="T9" fmla="*/ 0 h 74"/>
                  <a:gd name="T10" fmla="*/ 0 w 37"/>
                  <a:gd name="T11" fmla="*/ 24 h 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74"/>
                  <a:gd name="T20" fmla="*/ 37 w 37"/>
                  <a:gd name="T21" fmla="*/ 74 h 7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74">
                    <a:moveTo>
                      <a:pt x="0" y="74"/>
                    </a:moveTo>
                    <a:lnTo>
                      <a:pt x="31" y="62"/>
                    </a:lnTo>
                    <a:lnTo>
                      <a:pt x="37" y="37"/>
                    </a:lnTo>
                    <a:lnTo>
                      <a:pt x="31" y="12"/>
                    </a:lnTo>
                    <a:lnTo>
                      <a:pt x="0" y="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FF3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Freeform 537"/>
              <p:cNvSpPr>
                <a:spLocks/>
              </p:cNvSpPr>
              <p:nvPr/>
            </p:nvSpPr>
            <p:spPr bwMode="auto">
              <a:xfrm>
                <a:off x="925" y="2631"/>
                <a:ext cx="49" cy="89"/>
              </a:xfrm>
              <a:custGeom>
                <a:avLst/>
                <a:gdLst>
                  <a:gd name="T0" fmla="*/ 0 w 148"/>
                  <a:gd name="T1" fmla="*/ 60 h 266"/>
                  <a:gd name="T2" fmla="*/ 0 w 148"/>
                  <a:gd name="T3" fmla="*/ 68 h 266"/>
                  <a:gd name="T4" fmla="*/ 2 w 148"/>
                  <a:gd name="T5" fmla="*/ 79 h 266"/>
                  <a:gd name="T6" fmla="*/ 8 w 148"/>
                  <a:gd name="T7" fmla="*/ 87 h 266"/>
                  <a:gd name="T8" fmla="*/ 22 w 148"/>
                  <a:gd name="T9" fmla="*/ 89 h 266"/>
                  <a:gd name="T10" fmla="*/ 33 w 148"/>
                  <a:gd name="T11" fmla="*/ 89 h 266"/>
                  <a:gd name="T12" fmla="*/ 47 w 148"/>
                  <a:gd name="T13" fmla="*/ 77 h 266"/>
                  <a:gd name="T14" fmla="*/ 49 w 148"/>
                  <a:gd name="T15" fmla="*/ 64 h 266"/>
                  <a:gd name="T16" fmla="*/ 47 w 148"/>
                  <a:gd name="T17" fmla="*/ 56 h 266"/>
                  <a:gd name="T18" fmla="*/ 39 w 148"/>
                  <a:gd name="T19" fmla="*/ 43 h 266"/>
                  <a:gd name="T20" fmla="*/ 22 w 148"/>
                  <a:gd name="T21" fmla="*/ 37 h 266"/>
                  <a:gd name="T22" fmla="*/ 15 w 148"/>
                  <a:gd name="T23" fmla="*/ 29 h 266"/>
                  <a:gd name="T24" fmla="*/ 12 w 148"/>
                  <a:gd name="T25" fmla="*/ 22 h 266"/>
                  <a:gd name="T26" fmla="*/ 12 w 148"/>
                  <a:gd name="T27" fmla="*/ 17 h 266"/>
                  <a:gd name="T28" fmla="*/ 20 w 148"/>
                  <a:gd name="T29" fmla="*/ 10 h 266"/>
                  <a:gd name="T30" fmla="*/ 30 w 148"/>
                  <a:gd name="T31" fmla="*/ 10 h 266"/>
                  <a:gd name="T32" fmla="*/ 35 w 148"/>
                  <a:gd name="T33" fmla="*/ 14 h 266"/>
                  <a:gd name="T34" fmla="*/ 39 w 148"/>
                  <a:gd name="T35" fmla="*/ 24 h 266"/>
                  <a:gd name="T36" fmla="*/ 49 w 148"/>
                  <a:gd name="T37" fmla="*/ 24 h 266"/>
                  <a:gd name="T38" fmla="*/ 47 w 148"/>
                  <a:gd name="T39" fmla="*/ 14 h 266"/>
                  <a:gd name="T40" fmla="*/ 43 w 148"/>
                  <a:gd name="T41" fmla="*/ 6 h 266"/>
                  <a:gd name="T42" fmla="*/ 37 w 148"/>
                  <a:gd name="T43" fmla="*/ 0 h 266"/>
                  <a:gd name="T44" fmla="*/ 17 w 148"/>
                  <a:gd name="T45" fmla="*/ 0 h 266"/>
                  <a:gd name="T46" fmla="*/ 8 w 148"/>
                  <a:gd name="T47" fmla="*/ 6 h 266"/>
                  <a:gd name="T48" fmla="*/ 2 w 148"/>
                  <a:gd name="T49" fmla="*/ 22 h 266"/>
                  <a:gd name="T50" fmla="*/ 4 w 148"/>
                  <a:gd name="T51" fmla="*/ 31 h 266"/>
                  <a:gd name="T52" fmla="*/ 12 w 148"/>
                  <a:gd name="T53" fmla="*/ 41 h 266"/>
                  <a:gd name="T54" fmla="*/ 33 w 148"/>
                  <a:gd name="T55" fmla="*/ 54 h 266"/>
                  <a:gd name="T56" fmla="*/ 37 w 148"/>
                  <a:gd name="T57" fmla="*/ 58 h 266"/>
                  <a:gd name="T58" fmla="*/ 39 w 148"/>
                  <a:gd name="T59" fmla="*/ 64 h 266"/>
                  <a:gd name="T60" fmla="*/ 39 w 148"/>
                  <a:gd name="T61" fmla="*/ 72 h 266"/>
                  <a:gd name="T62" fmla="*/ 35 w 148"/>
                  <a:gd name="T63" fmla="*/ 77 h 266"/>
                  <a:gd name="T64" fmla="*/ 28 w 148"/>
                  <a:gd name="T65" fmla="*/ 79 h 266"/>
                  <a:gd name="T66" fmla="*/ 19 w 148"/>
                  <a:gd name="T67" fmla="*/ 79 h 266"/>
                  <a:gd name="T68" fmla="*/ 15 w 148"/>
                  <a:gd name="T69" fmla="*/ 77 h 266"/>
                  <a:gd name="T70" fmla="*/ 10 w 148"/>
                  <a:gd name="T71" fmla="*/ 70 h 266"/>
                  <a:gd name="T72" fmla="*/ 10 w 148"/>
                  <a:gd name="T73" fmla="*/ 60 h 266"/>
                  <a:gd name="T74" fmla="*/ 0 w 148"/>
                  <a:gd name="T75" fmla="*/ 60 h 26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48"/>
                  <a:gd name="T115" fmla="*/ 0 h 266"/>
                  <a:gd name="T116" fmla="*/ 148 w 148"/>
                  <a:gd name="T117" fmla="*/ 266 h 26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48" h="266">
                    <a:moveTo>
                      <a:pt x="0" y="179"/>
                    </a:moveTo>
                    <a:lnTo>
                      <a:pt x="0" y="204"/>
                    </a:lnTo>
                    <a:lnTo>
                      <a:pt x="5" y="235"/>
                    </a:lnTo>
                    <a:lnTo>
                      <a:pt x="25" y="260"/>
                    </a:lnTo>
                    <a:lnTo>
                      <a:pt x="67" y="266"/>
                    </a:lnTo>
                    <a:lnTo>
                      <a:pt x="100" y="266"/>
                    </a:lnTo>
                    <a:lnTo>
                      <a:pt x="142" y="229"/>
                    </a:lnTo>
                    <a:lnTo>
                      <a:pt x="148" y="191"/>
                    </a:lnTo>
                    <a:lnTo>
                      <a:pt x="142" y="167"/>
                    </a:lnTo>
                    <a:lnTo>
                      <a:pt x="117" y="129"/>
                    </a:lnTo>
                    <a:lnTo>
                      <a:pt x="67" y="111"/>
                    </a:lnTo>
                    <a:lnTo>
                      <a:pt x="44" y="86"/>
                    </a:lnTo>
                    <a:lnTo>
                      <a:pt x="36" y="67"/>
                    </a:lnTo>
                    <a:lnTo>
                      <a:pt x="36" y="50"/>
                    </a:lnTo>
                    <a:lnTo>
                      <a:pt x="61" y="30"/>
                    </a:lnTo>
                    <a:lnTo>
                      <a:pt x="92" y="30"/>
                    </a:lnTo>
                    <a:lnTo>
                      <a:pt x="106" y="42"/>
                    </a:lnTo>
                    <a:lnTo>
                      <a:pt x="117" y="73"/>
                    </a:lnTo>
                    <a:lnTo>
                      <a:pt x="148" y="73"/>
                    </a:lnTo>
                    <a:lnTo>
                      <a:pt x="142" y="42"/>
                    </a:lnTo>
                    <a:lnTo>
                      <a:pt x="131" y="19"/>
                    </a:lnTo>
                    <a:lnTo>
                      <a:pt x="112" y="0"/>
                    </a:lnTo>
                    <a:lnTo>
                      <a:pt x="50" y="0"/>
                    </a:lnTo>
                    <a:lnTo>
                      <a:pt x="25" y="19"/>
                    </a:lnTo>
                    <a:lnTo>
                      <a:pt x="5" y="67"/>
                    </a:lnTo>
                    <a:lnTo>
                      <a:pt x="13" y="92"/>
                    </a:lnTo>
                    <a:lnTo>
                      <a:pt x="36" y="123"/>
                    </a:lnTo>
                    <a:lnTo>
                      <a:pt x="100" y="160"/>
                    </a:lnTo>
                    <a:lnTo>
                      <a:pt x="112" y="173"/>
                    </a:lnTo>
                    <a:lnTo>
                      <a:pt x="117" y="191"/>
                    </a:lnTo>
                    <a:lnTo>
                      <a:pt x="117" y="216"/>
                    </a:lnTo>
                    <a:lnTo>
                      <a:pt x="106" y="229"/>
                    </a:lnTo>
                    <a:lnTo>
                      <a:pt x="86" y="235"/>
                    </a:lnTo>
                    <a:lnTo>
                      <a:pt x="56" y="235"/>
                    </a:lnTo>
                    <a:lnTo>
                      <a:pt x="44" y="229"/>
                    </a:lnTo>
                    <a:lnTo>
                      <a:pt x="30" y="210"/>
                    </a:lnTo>
                    <a:lnTo>
                      <a:pt x="30" y="17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Freeform 538"/>
              <p:cNvSpPr>
                <a:spLocks noEditPoints="1"/>
              </p:cNvSpPr>
              <p:nvPr/>
            </p:nvSpPr>
            <p:spPr bwMode="auto">
              <a:xfrm>
                <a:off x="989" y="2658"/>
                <a:ext cx="45" cy="62"/>
              </a:xfrm>
              <a:custGeom>
                <a:avLst/>
                <a:gdLst>
                  <a:gd name="T0" fmla="*/ 22 w 135"/>
                  <a:gd name="T1" fmla="*/ 54 h 186"/>
                  <a:gd name="T2" fmla="*/ 16 w 135"/>
                  <a:gd name="T3" fmla="*/ 52 h 186"/>
                  <a:gd name="T4" fmla="*/ 12 w 135"/>
                  <a:gd name="T5" fmla="*/ 47 h 186"/>
                  <a:gd name="T6" fmla="*/ 10 w 135"/>
                  <a:gd name="T7" fmla="*/ 37 h 186"/>
                  <a:gd name="T8" fmla="*/ 10 w 135"/>
                  <a:gd name="T9" fmla="*/ 27 h 186"/>
                  <a:gd name="T10" fmla="*/ 10 w 135"/>
                  <a:gd name="T11" fmla="*/ 16 h 186"/>
                  <a:gd name="T12" fmla="*/ 12 w 135"/>
                  <a:gd name="T13" fmla="*/ 10 h 186"/>
                  <a:gd name="T14" fmla="*/ 16 w 135"/>
                  <a:gd name="T15" fmla="*/ 9 h 186"/>
                  <a:gd name="T16" fmla="*/ 22 w 135"/>
                  <a:gd name="T17" fmla="*/ 6 h 186"/>
                  <a:gd name="T18" fmla="*/ 26 w 135"/>
                  <a:gd name="T19" fmla="*/ 9 h 186"/>
                  <a:gd name="T20" fmla="*/ 31 w 135"/>
                  <a:gd name="T21" fmla="*/ 10 h 186"/>
                  <a:gd name="T22" fmla="*/ 33 w 135"/>
                  <a:gd name="T23" fmla="*/ 16 h 186"/>
                  <a:gd name="T24" fmla="*/ 35 w 135"/>
                  <a:gd name="T25" fmla="*/ 27 h 186"/>
                  <a:gd name="T26" fmla="*/ 33 w 135"/>
                  <a:gd name="T27" fmla="*/ 37 h 186"/>
                  <a:gd name="T28" fmla="*/ 31 w 135"/>
                  <a:gd name="T29" fmla="*/ 47 h 186"/>
                  <a:gd name="T30" fmla="*/ 29 w 135"/>
                  <a:gd name="T31" fmla="*/ 52 h 186"/>
                  <a:gd name="T32" fmla="*/ 22 w 135"/>
                  <a:gd name="T33" fmla="*/ 54 h 186"/>
                  <a:gd name="T34" fmla="*/ 22 w 135"/>
                  <a:gd name="T35" fmla="*/ 62 h 186"/>
                  <a:gd name="T36" fmla="*/ 31 w 135"/>
                  <a:gd name="T37" fmla="*/ 60 h 186"/>
                  <a:gd name="T38" fmla="*/ 39 w 135"/>
                  <a:gd name="T39" fmla="*/ 56 h 186"/>
                  <a:gd name="T40" fmla="*/ 43 w 135"/>
                  <a:gd name="T41" fmla="*/ 47 h 186"/>
                  <a:gd name="T42" fmla="*/ 45 w 135"/>
                  <a:gd name="T43" fmla="*/ 31 h 186"/>
                  <a:gd name="T44" fmla="*/ 45 w 135"/>
                  <a:gd name="T45" fmla="*/ 25 h 186"/>
                  <a:gd name="T46" fmla="*/ 43 w 135"/>
                  <a:gd name="T47" fmla="*/ 19 h 186"/>
                  <a:gd name="T48" fmla="*/ 43 w 135"/>
                  <a:gd name="T49" fmla="*/ 12 h 186"/>
                  <a:gd name="T50" fmla="*/ 41 w 135"/>
                  <a:gd name="T51" fmla="*/ 9 h 186"/>
                  <a:gd name="T52" fmla="*/ 39 w 135"/>
                  <a:gd name="T53" fmla="*/ 4 h 186"/>
                  <a:gd name="T54" fmla="*/ 33 w 135"/>
                  <a:gd name="T55" fmla="*/ 2 h 186"/>
                  <a:gd name="T56" fmla="*/ 29 w 135"/>
                  <a:gd name="T57" fmla="*/ 0 h 186"/>
                  <a:gd name="T58" fmla="*/ 22 w 135"/>
                  <a:gd name="T59" fmla="*/ 0 h 186"/>
                  <a:gd name="T60" fmla="*/ 14 w 135"/>
                  <a:gd name="T61" fmla="*/ 0 h 186"/>
                  <a:gd name="T62" fmla="*/ 10 w 135"/>
                  <a:gd name="T63" fmla="*/ 2 h 186"/>
                  <a:gd name="T64" fmla="*/ 6 w 135"/>
                  <a:gd name="T65" fmla="*/ 4 h 186"/>
                  <a:gd name="T66" fmla="*/ 4 w 135"/>
                  <a:gd name="T67" fmla="*/ 9 h 186"/>
                  <a:gd name="T68" fmla="*/ 2 w 135"/>
                  <a:gd name="T69" fmla="*/ 12 h 186"/>
                  <a:gd name="T70" fmla="*/ 0 w 135"/>
                  <a:gd name="T71" fmla="*/ 19 h 186"/>
                  <a:gd name="T72" fmla="*/ 0 w 135"/>
                  <a:gd name="T73" fmla="*/ 25 h 186"/>
                  <a:gd name="T74" fmla="*/ 0 w 135"/>
                  <a:gd name="T75" fmla="*/ 31 h 186"/>
                  <a:gd name="T76" fmla="*/ 2 w 135"/>
                  <a:gd name="T77" fmla="*/ 47 h 186"/>
                  <a:gd name="T78" fmla="*/ 6 w 135"/>
                  <a:gd name="T79" fmla="*/ 56 h 186"/>
                  <a:gd name="T80" fmla="*/ 14 w 135"/>
                  <a:gd name="T81" fmla="*/ 60 h 186"/>
                  <a:gd name="T82" fmla="*/ 22 w 135"/>
                  <a:gd name="T83" fmla="*/ 62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186"/>
                  <a:gd name="T128" fmla="*/ 135 w 135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186">
                    <a:moveTo>
                      <a:pt x="67" y="161"/>
                    </a:moveTo>
                    <a:lnTo>
                      <a:pt x="48" y="155"/>
                    </a:lnTo>
                    <a:lnTo>
                      <a:pt x="36" y="142"/>
                    </a:lnTo>
                    <a:lnTo>
                      <a:pt x="31" y="111"/>
                    </a:lnTo>
                    <a:lnTo>
                      <a:pt x="31" y="80"/>
                    </a:lnTo>
                    <a:lnTo>
                      <a:pt x="31" y="49"/>
                    </a:lnTo>
                    <a:lnTo>
                      <a:pt x="36" y="31"/>
                    </a:lnTo>
                    <a:lnTo>
                      <a:pt x="48" y="26"/>
                    </a:lnTo>
                    <a:lnTo>
                      <a:pt x="67" y="18"/>
                    </a:lnTo>
                    <a:lnTo>
                      <a:pt x="79" y="26"/>
                    </a:lnTo>
                    <a:lnTo>
                      <a:pt x="92" y="31"/>
                    </a:lnTo>
                    <a:lnTo>
                      <a:pt x="98" y="49"/>
                    </a:lnTo>
                    <a:lnTo>
                      <a:pt x="104" y="80"/>
                    </a:lnTo>
                    <a:lnTo>
                      <a:pt x="98" y="111"/>
                    </a:lnTo>
                    <a:lnTo>
                      <a:pt x="92" y="142"/>
                    </a:lnTo>
                    <a:lnTo>
                      <a:pt x="87" y="155"/>
                    </a:lnTo>
                    <a:lnTo>
                      <a:pt x="67" y="161"/>
                    </a:lnTo>
                    <a:close/>
                    <a:moveTo>
                      <a:pt x="67" y="186"/>
                    </a:moveTo>
                    <a:lnTo>
                      <a:pt x="92" y="180"/>
                    </a:lnTo>
                    <a:lnTo>
                      <a:pt x="117" y="167"/>
                    </a:lnTo>
                    <a:lnTo>
                      <a:pt x="129" y="142"/>
                    </a:lnTo>
                    <a:lnTo>
                      <a:pt x="135" y="93"/>
                    </a:lnTo>
                    <a:lnTo>
                      <a:pt x="135" y="74"/>
                    </a:lnTo>
                    <a:lnTo>
                      <a:pt x="129" y="56"/>
                    </a:lnTo>
                    <a:lnTo>
                      <a:pt x="129" y="37"/>
                    </a:lnTo>
                    <a:lnTo>
                      <a:pt x="123" y="26"/>
                    </a:lnTo>
                    <a:lnTo>
                      <a:pt x="117" y="12"/>
                    </a:lnTo>
                    <a:lnTo>
                      <a:pt x="98" y="6"/>
                    </a:lnTo>
                    <a:lnTo>
                      <a:pt x="87" y="0"/>
                    </a:lnTo>
                    <a:lnTo>
                      <a:pt x="67" y="0"/>
                    </a:lnTo>
                    <a:lnTo>
                      <a:pt x="42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6"/>
                    </a:lnTo>
                    <a:lnTo>
                      <a:pt x="5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5" y="142"/>
                    </a:lnTo>
                    <a:lnTo>
                      <a:pt x="17" y="167"/>
                    </a:lnTo>
                    <a:lnTo>
                      <a:pt x="42" y="180"/>
                    </a:lnTo>
                    <a:lnTo>
                      <a:pt x="67" y="18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Freeform 539"/>
              <p:cNvSpPr>
                <a:spLocks/>
              </p:cNvSpPr>
              <p:nvPr/>
            </p:nvSpPr>
            <p:spPr bwMode="auto">
              <a:xfrm>
                <a:off x="1049" y="2658"/>
                <a:ext cx="43" cy="62"/>
              </a:xfrm>
              <a:custGeom>
                <a:avLst/>
                <a:gdLst>
                  <a:gd name="T0" fmla="*/ 31 w 130"/>
                  <a:gd name="T1" fmla="*/ 39 h 186"/>
                  <a:gd name="T2" fmla="*/ 31 w 130"/>
                  <a:gd name="T3" fmla="*/ 45 h 186"/>
                  <a:gd name="T4" fmla="*/ 26 w 130"/>
                  <a:gd name="T5" fmla="*/ 50 h 186"/>
                  <a:gd name="T6" fmla="*/ 24 w 130"/>
                  <a:gd name="T7" fmla="*/ 52 h 186"/>
                  <a:gd name="T8" fmla="*/ 21 w 130"/>
                  <a:gd name="T9" fmla="*/ 54 h 186"/>
                  <a:gd name="T10" fmla="*/ 16 w 130"/>
                  <a:gd name="T11" fmla="*/ 52 h 186"/>
                  <a:gd name="T12" fmla="*/ 12 w 130"/>
                  <a:gd name="T13" fmla="*/ 50 h 186"/>
                  <a:gd name="T14" fmla="*/ 10 w 130"/>
                  <a:gd name="T15" fmla="*/ 47 h 186"/>
                  <a:gd name="T16" fmla="*/ 10 w 130"/>
                  <a:gd name="T17" fmla="*/ 41 h 186"/>
                  <a:gd name="T18" fmla="*/ 10 w 130"/>
                  <a:gd name="T19" fmla="*/ 0 h 186"/>
                  <a:gd name="T20" fmla="*/ 0 w 130"/>
                  <a:gd name="T21" fmla="*/ 0 h 186"/>
                  <a:gd name="T22" fmla="*/ 0 w 130"/>
                  <a:gd name="T23" fmla="*/ 45 h 186"/>
                  <a:gd name="T24" fmla="*/ 2 w 130"/>
                  <a:gd name="T25" fmla="*/ 52 h 186"/>
                  <a:gd name="T26" fmla="*/ 4 w 130"/>
                  <a:gd name="T27" fmla="*/ 58 h 186"/>
                  <a:gd name="T28" fmla="*/ 10 w 130"/>
                  <a:gd name="T29" fmla="*/ 60 h 186"/>
                  <a:gd name="T30" fmla="*/ 16 w 130"/>
                  <a:gd name="T31" fmla="*/ 62 h 186"/>
                  <a:gd name="T32" fmla="*/ 21 w 130"/>
                  <a:gd name="T33" fmla="*/ 60 h 186"/>
                  <a:gd name="T34" fmla="*/ 24 w 130"/>
                  <a:gd name="T35" fmla="*/ 58 h 186"/>
                  <a:gd name="T36" fmla="*/ 29 w 130"/>
                  <a:gd name="T37" fmla="*/ 56 h 186"/>
                  <a:gd name="T38" fmla="*/ 31 w 130"/>
                  <a:gd name="T39" fmla="*/ 52 h 186"/>
                  <a:gd name="T40" fmla="*/ 31 w 130"/>
                  <a:gd name="T41" fmla="*/ 60 h 186"/>
                  <a:gd name="T42" fmla="*/ 43 w 130"/>
                  <a:gd name="T43" fmla="*/ 60 h 186"/>
                  <a:gd name="T44" fmla="*/ 41 w 130"/>
                  <a:gd name="T45" fmla="*/ 56 h 186"/>
                  <a:gd name="T46" fmla="*/ 41 w 130"/>
                  <a:gd name="T47" fmla="*/ 54 h 186"/>
                  <a:gd name="T48" fmla="*/ 41 w 130"/>
                  <a:gd name="T49" fmla="*/ 50 h 186"/>
                  <a:gd name="T50" fmla="*/ 41 w 130"/>
                  <a:gd name="T51" fmla="*/ 47 h 186"/>
                  <a:gd name="T52" fmla="*/ 41 w 130"/>
                  <a:gd name="T53" fmla="*/ 0 h 186"/>
                  <a:gd name="T54" fmla="*/ 31 w 130"/>
                  <a:gd name="T55" fmla="*/ 0 h 186"/>
                  <a:gd name="T56" fmla="*/ 31 w 130"/>
                  <a:gd name="T57" fmla="*/ 39 h 18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0"/>
                  <a:gd name="T88" fmla="*/ 0 h 186"/>
                  <a:gd name="T89" fmla="*/ 130 w 130"/>
                  <a:gd name="T90" fmla="*/ 186 h 18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0" h="186">
                    <a:moveTo>
                      <a:pt x="93" y="118"/>
                    </a:moveTo>
                    <a:lnTo>
                      <a:pt x="93" y="136"/>
                    </a:lnTo>
                    <a:lnTo>
                      <a:pt x="80" y="149"/>
                    </a:lnTo>
                    <a:lnTo>
                      <a:pt x="74" y="155"/>
                    </a:lnTo>
                    <a:lnTo>
                      <a:pt x="62" y="161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1" y="142"/>
                    </a:lnTo>
                    <a:lnTo>
                      <a:pt x="31" y="124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36"/>
                    </a:lnTo>
                    <a:lnTo>
                      <a:pt x="6" y="155"/>
                    </a:lnTo>
                    <a:lnTo>
                      <a:pt x="12" y="174"/>
                    </a:lnTo>
                    <a:lnTo>
                      <a:pt x="31" y="180"/>
                    </a:lnTo>
                    <a:lnTo>
                      <a:pt x="49" y="186"/>
                    </a:lnTo>
                    <a:lnTo>
                      <a:pt x="62" y="180"/>
                    </a:lnTo>
                    <a:lnTo>
                      <a:pt x="74" y="174"/>
                    </a:lnTo>
                    <a:lnTo>
                      <a:pt x="87" y="167"/>
                    </a:lnTo>
                    <a:lnTo>
                      <a:pt x="93" y="155"/>
                    </a:lnTo>
                    <a:lnTo>
                      <a:pt x="93" y="180"/>
                    </a:lnTo>
                    <a:lnTo>
                      <a:pt x="130" y="180"/>
                    </a:lnTo>
                    <a:lnTo>
                      <a:pt x="124" y="167"/>
                    </a:lnTo>
                    <a:lnTo>
                      <a:pt x="124" y="161"/>
                    </a:lnTo>
                    <a:lnTo>
                      <a:pt x="124" y="149"/>
                    </a:lnTo>
                    <a:lnTo>
                      <a:pt x="124" y="142"/>
                    </a:lnTo>
                    <a:lnTo>
                      <a:pt x="124" y="0"/>
                    </a:lnTo>
                    <a:lnTo>
                      <a:pt x="93" y="0"/>
                    </a:lnTo>
                    <a:lnTo>
                      <a:pt x="9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Freeform 540"/>
              <p:cNvSpPr>
                <a:spLocks/>
              </p:cNvSpPr>
              <p:nvPr/>
            </p:nvSpPr>
            <p:spPr bwMode="auto">
              <a:xfrm>
                <a:off x="1109" y="2658"/>
                <a:ext cx="26" cy="60"/>
              </a:xfrm>
              <a:custGeom>
                <a:avLst/>
                <a:gdLst>
                  <a:gd name="T0" fmla="*/ 8 w 80"/>
                  <a:gd name="T1" fmla="*/ 0 h 180"/>
                  <a:gd name="T2" fmla="*/ 0 w 80"/>
                  <a:gd name="T3" fmla="*/ 0 h 180"/>
                  <a:gd name="T4" fmla="*/ 0 w 80"/>
                  <a:gd name="T5" fmla="*/ 60 h 180"/>
                  <a:gd name="T6" fmla="*/ 8 w 80"/>
                  <a:gd name="T7" fmla="*/ 60 h 180"/>
                  <a:gd name="T8" fmla="*/ 8 w 80"/>
                  <a:gd name="T9" fmla="*/ 25 h 180"/>
                  <a:gd name="T10" fmla="*/ 10 w 80"/>
                  <a:gd name="T11" fmla="*/ 19 h 180"/>
                  <a:gd name="T12" fmla="*/ 12 w 80"/>
                  <a:gd name="T13" fmla="*/ 12 h 180"/>
                  <a:gd name="T14" fmla="*/ 16 w 80"/>
                  <a:gd name="T15" fmla="*/ 10 h 180"/>
                  <a:gd name="T16" fmla="*/ 22 w 80"/>
                  <a:gd name="T17" fmla="*/ 9 h 180"/>
                  <a:gd name="T18" fmla="*/ 24 w 80"/>
                  <a:gd name="T19" fmla="*/ 9 h 180"/>
                  <a:gd name="T20" fmla="*/ 26 w 80"/>
                  <a:gd name="T21" fmla="*/ 9 h 180"/>
                  <a:gd name="T22" fmla="*/ 26 w 80"/>
                  <a:gd name="T23" fmla="*/ 0 h 180"/>
                  <a:gd name="T24" fmla="*/ 20 w 80"/>
                  <a:gd name="T25" fmla="*/ 0 h 180"/>
                  <a:gd name="T26" fmla="*/ 16 w 80"/>
                  <a:gd name="T27" fmla="*/ 0 h 180"/>
                  <a:gd name="T28" fmla="*/ 12 w 80"/>
                  <a:gd name="T29" fmla="*/ 4 h 180"/>
                  <a:gd name="T30" fmla="*/ 10 w 80"/>
                  <a:gd name="T31" fmla="*/ 9 h 180"/>
                  <a:gd name="T32" fmla="*/ 8 w 80"/>
                  <a:gd name="T33" fmla="*/ 9 h 180"/>
                  <a:gd name="T34" fmla="*/ 8 w 80"/>
                  <a:gd name="T35" fmla="*/ 0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0"/>
                  <a:gd name="T55" fmla="*/ 0 h 180"/>
                  <a:gd name="T56" fmla="*/ 80 w 80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0" h="180">
                    <a:moveTo>
                      <a:pt x="25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6"/>
                    </a:lnTo>
                    <a:lnTo>
                      <a:pt x="74" y="26"/>
                    </a:lnTo>
                    <a:lnTo>
                      <a:pt x="80" y="26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9" y="0"/>
                    </a:lnTo>
                    <a:lnTo>
                      <a:pt x="37" y="12"/>
                    </a:lnTo>
                    <a:lnTo>
                      <a:pt x="31" y="26"/>
                    </a:lnTo>
                    <a:lnTo>
                      <a:pt x="25" y="26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Freeform 541"/>
              <p:cNvSpPr>
                <a:spLocks/>
              </p:cNvSpPr>
              <p:nvPr/>
            </p:nvSpPr>
            <p:spPr bwMode="auto">
              <a:xfrm>
                <a:off x="1146" y="2658"/>
                <a:ext cx="41" cy="62"/>
              </a:xfrm>
              <a:custGeom>
                <a:avLst/>
                <a:gdLst>
                  <a:gd name="T0" fmla="*/ 41 w 124"/>
                  <a:gd name="T1" fmla="*/ 19 h 186"/>
                  <a:gd name="T2" fmla="*/ 41 w 124"/>
                  <a:gd name="T3" fmla="*/ 10 h 186"/>
                  <a:gd name="T4" fmla="*/ 37 w 124"/>
                  <a:gd name="T5" fmla="*/ 4 h 186"/>
                  <a:gd name="T6" fmla="*/ 31 w 124"/>
                  <a:gd name="T7" fmla="*/ 0 h 186"/>
                  <a:gd name="T8" fmla="*/ 24 w 124"/>
                  <a:gd name="T9" fmla="*/ 0 h 186"/>
                  <a:gd name="T10" fmla="*/ 16 w 124"/>
                  <a:gd name="T11" fmla="*/ 0 h 186"/>
                  <a:gd name="T12" fmla="*/ 12 w 124"/>
                  <a:gd name="T13" fmla="*/ 2 h 186"/>
                  <a:gd name="T14" fmla="*/ 6 w 124"/>
                  <a:gd name="T15" fmla="*/ 4 h 186"/>
                  <a:gd name="T16" fmla="*/ 4 w 124"/>
                  <a:gd name="T17" fmla="*/ 9 h 186"/>
                  <a:gd name="T18" fmla="*/ 2 w 124"/>
                  <a:gd name="T19" fmla="*/ 12 h 186"/>
                  <a:gd name="T20" fmla="*/ 2 w 124"/>
                  <a:gd name="T21" fmla="*/ 19 h 186"/>
                  <a:gd name="T22" fmla="*/ 0 w 124"/>
                  <a:gd name="T23" fmla="*/ 25 h 186"/>
                  <a:gd name="T24" fmla="*/ 0 w 124"/>
                  <a:gd name="T25" fmla="*/ 31 h 186"/>
                  <a:gd name="T26" fmla="*/ 2 w 124"/>
                  <a:gd name="T27" fmla="*/ 47 h 186"/>
                  <a:gd name="T28" fmla="*/ 8 w 124"/>
                  <a:gd name="T29" fmla="*/ 56 h 186"/>
                  <a:gd name="T30" fmla="*/ 16 w 124"/>
                  <a:gd name="T31" fmla="*/ 60 h 186"/>
                  <a:gd name="T32" fmla="*/ 24 w 124"/>
                  <a:gd name="T33" fmla="*/ 62 h 186"/>
                  <a:gd name="T34" fmla="*/ 28 w 124"/>
                  <a:gd name="T35" fmla="*/ 60 h 186"/>
                  <a:gd name="T36" fmla="*/ 35 w 124"/>
                  <a:gd name="T37" fmla="*/ 56 h 186"/>
                  <a:gd name="T38" fmla="*/ 41 w 124"/>
                  <a:gd name="T39" fmla="*/ 50 h 186"/>
                  <a:gd name="T40" fmla="*/ 41 w 124"/>
                  <a:gd name="T41" fmla="*/ 39 h 186"/>
                  <a:gd name="T42" fmla="*/ 33 w 124"/>
                  <a:gd name="T43" fmla="*/ 39 h 186"/>
                  <a:gd name="T44" fmla="*/ 31 w 124"/>
                  <a:gd name="T45" fmla="*/ 45 h 186"/>
                  <a:gd name="T46" fmla="*/ 28 w 124"/>
                  <a:gd name="T47" fmla="*/ 50 h 186"/>
                  <a:gd name="T48" fmla="*/ 26 w 124"/>
                  <a:gd name="T49" fmla="*/ 52 h 186"/>
                  <a:gd name="T50" fmla="*/ 24 w 124"/>
                  <a:gd name="T51" fmla="*/ 54 h 186"/>
                  <a:gd name="T52" fmla="*/ 18 w 124"/>
                  <a:gd name="T53" fmla="*/ 52 h 186"/>
                  <a:gd name="T54" fmla="*/ 14 w 124"/>
                  <a:gd name="T55" fmla="*/ 47 h 186"/>
                  <a:gd name="T56" fmla="*/ 12 w 124"/>
                  <a:gd name="T57" fmla="*/ 37 h 186"/>
                  <a:gd name="T58" fmla="*/ 12 w 124"/>
                  <a:gd name="T59" fmla="*/ 27 h 186"/>
                  <a:gd name="T60" fmla="*/ 12 w 124"/>
                  <a:gd name="T61" fmla="*/ 16 h 186"/>
                  <a:gd name="T62" fmla="*/ 14 w 124"/>
                  <a:gd name="T63" fmla="*/ 10 h 186"/>
                  <a:gd name="T64" fmla="*/ 18 w 124"/>
                  <a:gd name="T65" fmla="*/ 9 h 186"/>
                  <a:gd name="T66" fmla="*/ 24 w 124"/>
                  <a:gd name="T67" fmla="*/ 6 h 186"/>
                  <a:gd name="T68" fmla="*/ 26 w 124"/>
                  <a:gd name="T69" fmla="*/ 9 h 186"/>
                  <a:gd name="T70" fmla="*/ 28 w 124"/>
                  <a:gd name="T71" fmla="*/ 10 h 186"/>
                  <a:gd name="T72" fmla="*/ 31 w 124"/>
                  <a:gd name="T73" fmla="*/ 12 h 186"/>
                  <a:gd name="T74" fmla="*/ 31 w 124"/>
                  <a:gd name="T75" fmla="*/ 19 h 186"/>
                  <a:gd name="T76" fmla="*/ 41 w 124"/>
                  <a:gd name="T77" fmla="*/ 19 h 1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6"/>
                  <a:gd name="T119" fmla="*/ 124 w 124"/>
                  <a:gd name="T120" fmla="*/ 186 h 1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6">
                    <a:moveTo>
                      <a:pt x="124" y="56"/>
                    </a:moveTo>
                    <a:lnTo>
                      <a:pt x="124" y="31"/>
                    </a:lnTo>
                    <a:lnTo>
                      <a:pt x="111" y="12"/>
                    </a:lnTo>
                    <a:lnTo>
                      <a:pt x="93" y="0"/>
                    </a:lnTo>
                    <a:lnTo>
                      <a:pt x="74" y="0"/>
                    </a:lnTo>
                    <a:lnTo>
                      <a:pt x="49" y="0"/>
                    </a:lnTo>
                    <a:lnTo>
                      <a:pt x="37" y="6"/>
                    </a:lnTo>
                    <a:lnTo>
                      <a:pt x="18" y="12"/>
                    </a:lnTo>
                    <a:lnTo>
                      <a:pt x="12" y="26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2"/>
                    </a:lnTo>
                    <a:lnTo>
                      <a:pt x="24" y="167"/>
                    </a:lnTo>
                    <a:lnTo>
                      <a:pt x="49" y="180"/>
                    </a:lnTo>
                    <a:lnTo>
                      <a:pt x="74" y="186"/>
                    </a:lnTo>
                    <a:lnTo>
                      <a:pt x="86" y="180"/>
                    </a:lnTo>
                    <a:lnTo>
                      <a:pt x="105" y="167"/>
                    </a:lnTo>
                    <a:lnTo>
                      <a:pt x="124" y="149"/>
                    </a:lnTo>
                    <a:lnTo>
                      <a:pt x="124" y="118"/>
                    </a:lnTo>
                    <a:lnTo>
                      <a:pt x="99" y="118"/>
                    </a:lnTo>
                    <a:lnTo>
                      <a:pt x="93" y="136"/>
                    </a:lnTo>
                    <a:lnTo>
                      <a:pt x="86" y="149"/>
                    </a:lnTo>
                    <a:lnTo>
                      <a:pt x="80" y="155"/>
                    </a:lnTo>
                    <a:lnTo>
                      <a:pt x="74" y="161"/>
                    </a:lnTo>
                    <a:lnTo>
                      <a:pt x="55" y="155"/>
                    </a:lnTo>
                    <a:lnTo>
                      <a:pt x="43" y="142"/>
                    </a:lnTo>
                    <a:lnTo>
                      <a:pt x="37" y="111"/>
                    </a:lnTo>
                    <a:lnTo>
                      <a:pt x="37" y="80"/>
                    </a:lnTo>
                    <a:lnTo>
                      <a:pt x="37" y="49"/>
                    </a:lnTo>
                    <a:lnTo>
                      <a:pt x="43" y="31"/>
                    </a:lnTo>
                    <a:lnTo>
                      <a:pt x="55" y="26"/>
                    </a:lnTo>
                    <a:lnTo>
                      <a:pt x="74" y="18"/>
                    </a:lnTo>
                    <a:lnTo>
                      <a:pt x="80" y="26"/>
                    </a:lnTo>
                    <a:lnTo>
                      <a:pt x="86" y="31"/>
                    </a:lnTo>
                    <a:lnTo>
                      <a:pt x="93" y="37"/>
                    </a:lnTo>
                    <a:lnTo>
                      <a:pt x="93" y="56"/>
                    </a:ln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Freeform 542"/>
              <p:cNvSpPr>
                <a:spLocks noEditPoints="1"/>
              </p:cNvSpPr>
              <p:nvPr/>
            </p:nvSpPr>
            <p:spPr bwMode="auto">
              <a:xfrm>
                <a:off x="1203" y="2658"/>
                <a:ext cx="44" cy="62"/>
              </a:xfrm>
              <a:custGeom>
                <a:avLst/>
                <a:gdLst>
                  <a:gd name="T0" fmla="*/ 10 w 132"/>
                  <a:gd name="T1" fmla="*/ 25 h 186"/>
                  <a:gd name="T2" fmla="*/ 13 w 132"/>
                  <a:gd name="T3" fmla="*/ 14 h 186"/>
                  <a:gd name="T4" fmla="*/ 15 w 132"/>
                  <a:gd name="T5" fmla="*/ 10 h 186"/>
                  <a:gd name="T6" fmla="*/ 19 w 132"/>
                  <a:gd name="T7" fmla="*/ 9 h 186"/>
                  <a:gd name="T8" fmla="*/ 23 w 132"/>
                  <a:gd name="T9" fmla="*/ 6 h 186"/>
                  <a:gd name="T10" fmla="*/ 27 w 132"/>
                  <a:gd name="T11" fmla="*/ 9 h 186"/>
                  <a:gd name="T12" fmla="*/ 31 w 132"/>
                  <a:gd name="T13" fmla="*/ 10 h 186"/>
                  <a:gd name="T14" fmla="*/ 34 w 132"/>
                  <a:gd name="T15" fmla="*/ 14 h 186"/>
                  <a:gd name="T16" fmla="*/ 36 w 132"/>
                  <a:gd name="T17" fmla="*/ 25 h 186"/>
                  <a:gd name="T18" fmla="*/ 10 w 132"/>
                  <a:gd name="T19" fmla="*/ 25 h 186"/>
                  <a:gd name="T20" fmla="*/ 44 w 132"/>
                  <a:gd name="T21" fmla="*/ 33 h 186"/>
                  <a:gd name="T22" fmla="*/ 44 w 132"/>
                  <a:gd name="T23" fmla="*/ 27 h 186"/>
                  <a:gd name="T24" fmla="*/ 44 w 132"/>
                  <a:gd name="T25" fmla="*/ 14 h 186"/>
                  <a:gd name="T26" fmla="*/ 39 w 132"/>
                  <a:gd name="T27" fmla="*/ 6 h 186"/>
                  <a:gd name="T28" fmla="*/ 34 w 132"/>
                  <a:gd name="T29" fmla="*/ 2 h 186"/>
                  <a:gd name="T30" fmla="*/ 23 w 132"/>
                  <a:gd name="T31" fmla="*/ 0 h 186"/>
                  <a:gd name="T32" fmla="*/ 17 w 132"/>
                  <a:gd name="T33" fmla="*/ 0 h 186"/>
                  <a:gd name="T34" fmla="*/ 10 w 132"/>
                  <a:gd name="T35" fmla="*/ 2 h 186"/>
                  <a:gd name="T36" fmla="*/ 7 w 132"/>
                  <a:gd name="T37" fmla="*/ 4 h 186"/>
                  <a:gd name="T38" fmla="*/ 5 w 132"/>
                  <a:gd name="T39" fmla="*/ 9 h 186"/>
                  <a:gd name="T40" fmla="*/ 3 w 132"/>
                  <a:gd name="T41" fmla="*/ 12 h 186"/>
                  <a:gd name="T42" fmla="*/ 3 w 132"/>
                  <a:gd name="T43" fmla="*/ 19 h 186"/>
                  <a:gd name="T44" fmla="*/ 0 w 132"/>
                  <a:gd name="T45" fmla="*/ 25 h 186"/>
                  <a:gd name="T46" fmla="*/ 0 w 132"/>
                  <a:gd name="T47" fmla="*/ 31 h 186"/>
                  <a:gd name="T48" fmla="*/ 3 w 132"/>
                  <a:gd name="T49" fmla="*/ 47 h 186"/>
                  <a:gd name="T50" fmla="*/ 7 w 132"/>
                  <a:gd name="T51" fmla="*/ 56 h 186"/>
                  <a:gd name="T52" fmla="*/ 15 w 132"/>
                  <a:gd name="T53" fmla="*/ 60 h 186"/>
                  <a:gd name="T54" fmla="*/ 23 w 132"/>
                  <a:gd name="T55" fmla="*/ 62 h 186"/>
                  <a:gd name="T56" fmla="*/ 31 w 132"/>
                  <a:gd name="T57" fmla="*/ 60 h 186"/>
                  <a:gd name="T58" fmla="*/ 39 w 132"/>
                  <a:gd name="T59" fmla="*/ 56 h 186"/>
                  <a:gd name="T60" fmla="*/ 44 w 132"/>
                  <a:gd name="T61" fmla="*/ 50 h 186"/>
                  <a:gd name="T62" fmla="*/ 44 w 132"/>
                  <a:gd name="T63" fmla="*/ 41 h 186"/>
                  <a:gd name="T64" fmla="*/ 34 w 132"/>
                  <a:gd name="T65" fmla="*/ 41 h 186"/>
                  <a:gd name="T66" fmla="*/ 34 w 132"/>
                  <a:gd name="T67" fmla="*/ 45 h 186"/>
                  <a:gd name="T68" fmla="*/ 31 w 132"/>
                  <a:gd name="T69" fmla="*/ 50 h 186"/>
                  <a:gd name="T70" fmla="*/ 27 w 132"/>
                  <a:gd name="T71" fmla="*/ 52 h 186"/>
                  <a:gd name="T72" fmla="*/ 23 w 132"/>
                  <a:gd name="T73" fmla="*/ 54 h 186"/>
                  <a:gd name="T74" fmla="*/ 19 w 132"/>
                  <a:gd name="T75" fmla="*/ 52 h 186"/>
                  <a:gd name="T76" fmla="*/ 15 w 132"/>
                  <a:gd name="T77" fmla="*/ 50 h 186"/>
                  <a:gd name="T78" fmla="*/ 13 w 132"/>
                  <a:gd name="T79" fmla="*/ 43 h 186"/>
                  <a:gd name="T80" fmla="*/ 10 w 132"/>
                  <a:gd name="T81" fmla="*/ 33 h 186"/>
                  <a:gd name="T82" fmla="*/ 44 w 132"/>
                  <a:gd name="T83" fmla="*/ 33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2"/>
                  <a:gd name="T127" fmla="*/ 0 h 186"/>
                  <a:gd name="T128" fmla="*/ 132 w 132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2" h="186">
                    <a:moveTo>
                      <a:pt x="31" y="74"/>
                    </a:moveTo>
                    <a:lnTo>
                      <a:pt x="39" y="43"/>
                    </a:lnTo>
                    <a:lnTo>
                      <a:pt x="45" y="31"/>
                    </a:lnTo>
                    <a:lnTo>
                      <a:pt x="56" y="26"/>
                    </a:lnTo>
                    <a:lnTo>
                      <a:pt x="70" y="18"/>
                    </a:lnTo>
                    <a:lnTo>
                      <a:pt x="82" y="26"/>
                    </a:lnTo>
                    <a:lnTo>
                      <a:pt x="93" y="31"/>
                    </a:lnTo>
                    <a:lnTo>
                      <a:pt x="101" y="43"/>
                    </a:lnTo>
                    <a:lnTo>
                      <a:pt x="107" y="74"/>
                    </a:lnTo>
                    <a:lnTo>
                      <a:pt x="31" y="74"/>
                    </a:lnTo>
                    <a:close/>
                    <a:moveTo>
                      <a:pt x="132" y="99"/>
                    </a:moveTo>
                    <a:lnTo>
                      <a:pt x="132" y="80"/>
                    </a:lnTo>
                    <a:lnTo>
                      <a:pt x="132" y="43"/>
                    </a:lnTo>
                    <a:lnTo>
                      <a:pt x="118" y="18"/>
                    </a:lnTo>
                    <a:lnTo>
                      <a:pt x="101" y="6"/>
                    </a:lnTo>
                    <a:lnTo>
                      <a:pt x="70" y="0"/>
                    </a:lnTo>
                    <a:lnTo>
                      <a:pt x="51" y="0"/>
                    </a:lnTo>
                    <a:lnTo>
                      <a:pt x="31" y="6"/>
                    </a:lnTo>
                    <a:lnTo>
                      <a:pt x="20" y="12"/>
                    </a:lnTo>
                    <a:lnTo>
                      <a:pt x="14" y="26"/>
                    </a:lnTo>
                    <a:lnTo>
                      <a:pt x="8" y="37"/>
                    </a:lnTo>
                    <a:lnTo>
                      <a:pt x="8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8" y="142"/>
                    </a:lnTo>
                    <a:lnTo>
                      <a:pt x="20" y="167"/>
                    </a:lnTo>
                    <a:lnTo>
                      <a:pt x="45" y="180"/>
                    </a:lnTo>
                    <a:lnTo>
                      <a:pt x="70" y="186"/>
                    </a:lnTo>
                    <a:lnTo>
                      <a:pt x="93" y="180"/>
                    </a:lnTo>
                    <a:lnTo>
                      <a:pt x="118" y="167"/>
                    </a:lnTo>
                    <a:lnTo>
                      <a:pt x="132" y="149"/>
                    </a:lnTo>
                    <a:lnTo>
                      <a:pt x="132" y="124"/>
                    </a:lnTo>
                    <a:lnTo>
                      <a:pt x="101" y="124"/>
                    </a:lnTo>
                    <a:lnTo>
                      <a:pt x="101" y="136"/>
                    </a:lnTo>
                    <a:lnTo>
                      <a:pt x="93" y="149"/>
                    </a:lnTo>
                    <a:lnTo>
                      <a:pt x="82" y="155"/>
                    </a:lnTo>
                    <a:lnTo>
                      <a:pt x="70" y="161"/>
                    </a:lnTo>
                    <a:lnTo>
                      <a:pt x="56" y="155"/>
                    </a:lnTo>
                    <a:lnTo>
                      <a:pt x="45" y="149"/>
                    </a:lnTo>
                    <a:lnTo>
                      <a:pt x="39" y="130"/>
                    </a:lnTo>
                    <a:lnTo>
                      <a:pt x="31" y="99"/>
                    </a:lnTo>
                    <a:lnTo>
                      <a:pt x="132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Freeform 543"/>
              <p:cNvSpPr>
                <a:spLocks noEditPoints="1"/>
              </p:cNvSpPr>
              <p:nvPr/>
            </p:nvSpPr>
            <p:spPr bwMode="auto">
              <a:xfrm>
                <a:off x="2465" y="2542"/>
                <a:ext cx="51" cy="83"/>
              </a:xfrm>
              <a:custGeom>
                <a:avLst/>
                <a:gdLst>
                  <a:gd name="T0" fmla="*/ 10 w 155"/>
                  <a:gd name="T1" fmla="*/ 44 h 247"/>
                  <a:gd name="T2" fmla="*/ 22 w 155"/>
                  <a:gd name="T3" fmla="*/ 44 h 247"/>
                  <a:gd name="T4" fmla="*/ 29 w 155"/>
                  <a:gd name="T5" fmla="*/ 46 h 247"/>
                  <a:gd name="T6" fmla="*/ 35 w 155"/>
                  <a:gd name="T7" fmla="*/ 48 h 247"/>
                  <a:gd name="T8" fmla="*/ 39 w 155"/>
                  <a:gd name="T9" fmla="*/ 52 h 247"/>
                  <a:gd name="T10" fmla="*/ 41 w 155"/>
                  <a:gd name="T11" fmla="*/ 60 h 247"/>
                  <a:gd name="T12" fmla="*/ 39 w 155"/>
                  <a:gd name="T13" fmla="*/ 64 h 247"/>
                  <a:gd name="T14" fmla="*/ 37 w 155"/>
                  <a:gd name="T15" fmla="*/ 69 h 247"/>
                  <a:gd name="T16" fmla="*/ 33 w 155"/>
                  <a:gd name="T17" fmla="*/ 73 h 247"/>
                  <a:gd name="T18" fmla="*/ 26 w 155"/>
                  <a:gd name="T19" fmla="*/ 75 h 247"/>
                  <a:gd name="T20" fmla="*/ 10 w 155"/>
                  <a:gd name="T21" fmla="*/ 75 h 247"/>
                  <a:gd name="T22" fmla="*/ 10 w 155"/>
                  <a:gd name="T23" fmla="*/ 44 h 247"/>
                  <a:gd name="T24" fmla="*/ 10 w 155"/>
                  <a:gd name="T25" fmla="*/ 8 h 247"/>
                  <a:gd name="T26" fmla="*/ 26 w 155"/>
                  <a:gd name="T27" fmla="*/ 8 h 247"/>
                  <a:gd name="T28" fmla="*/ 31 w 155"/>
                  <a:gd name="T29" fmla="*/ 10 h 247"/>
                  <a:gd name="T30" fmla="*/ 35 w 155"/>
                  <a:gd name="T31" fmla="*/ 12 h 247"/>
                  <a:gd name="T32" fmla="*/ 37 w 155"/>
                  <a:gd name="T33" fmla="*/ 17 h 247"/>
                  <a:gd name="T34" fmla="*/ 39 w 155"/>
                  <a:gd name="T35" fmla="*/ 21 h 247"/>
                  <a:gd name="T36" fmla="*/ 37 w 155"/>
                  <a:gd name="T37" fmla="*/ 27 h 247"/>
                  <a:gd name="T38" fmla="*/ 35 w 155"/>
                  <a:gd name="T39" fmla="*/ 31 h 247"/>
                  <a:gd name="T40" fmla="*/ 31 w 155"/>
                  <a:gd name="T41" fmla="*/ 36 h 247"/>
                  <a:gd name="T42" fmla="*/ 26 w 155"/>
                  <a:gd name="T43" fmla="*/ 36 h 247"/>
                  <a:gd name="T44" fmla="*/ 10 w 155"/>
                  <a:gd name="T45" fmla="*/ 36 h 247"/>
                  <a:gd name="T46" fmla="*/ 10 w 155"/>
                  <a:gd name="T47" fmla="*/ 8 h 247"/>
                  <a:gd name="T48" fmla="*/ 26 w 155"/>
                  <a:gd name="T49" fmla="*/ 83 h 247"/>
                  <a:gd name="T50" fmla="*/ 35 w 155"/>
                  <a:gd name="T51" fmla="*/ 83 h 247"/>
                  <a:gd name="T52" fmla="*/ 43 w 155"/>
                  <a:gd name="T53" fmla="*/ 79 h 247"/>
                  <a:gd name="T54" fmla="*/ 49 w 155"/>
                  <a:gd name="T55" fmla="*/ 73 h 247"/>
                  <a:gd name="T56" fmla="*/ 51 w 155"/>
                  <a:gd name="T57" fmla="*/ 60 h 247"/>
                  <a:gd name="T58" fmla="*/ 51 w 155"/>
                  <a:gd name="T59" fmla="*/ 52 h 247"/>
                  <a:gd name="T60" fmla="*/ 47 w 155"/>
                  <a:gd name="T61" fmla="*/ 46 h 247"/>
                  <a:gd name="T62" fmla="*/ 43 w 155"/>
                  <a:gd name="T63" fmla="*/ 42 h 247"/>
                  <a:gd name="T64" fmla="*/ 35 w 155"/>
                  <a:gd name="T65" fmla="*/ 40 h 247"/>
                  <a:gd name="T66" fmla="*/ 41 w 155"/>
                  <a:gd name="T67" fmla="*/ 38 h 247"/>
                  <a:gd name="T68" fmla="*/ 45 w 155"/>
                  <a:gd name="T69" fmla="*/ 33 h 247"/>
                  <a:gd name="T70" fmla="*/ 47 w 155"/>
                  <a:gd name="T71" fmla="*/ 27 h 247"/>
                  <a:gd name="T72" fmla="*/ 49 w 155"/>
                  <a:gd name="T73" fmla="*/ 19 h 247"/>
                  <a:gd name="T74" fmla="*/ 49 w 155"/>
                  <a:gd name="T75" fmla="*/ 17 h 247"/>
                  <a:gd name="T76" fmla="*/ 49 w 155"/>
                  <a:gd name="T77" fmla="*/ 14 h 247"/>
                  <a:gd name="T78" fmla="*/ 47 w 155"/>
                  <a:gd name="T79" fmla="*/ 10 h 247"/>
                  <a:gd name="T80" fmla="*/ 45 w 155"/>
                  <a:gd name="T81" fmla="*/ 8 h 247"/>
                  <a:gd name="T82" fmla="*/ 43 w 155"/>
                  <a:gd name="T83" fmla="*/ 4 h 247"/>
                  <a:gd name="T84" fmla="*/ 39 w 155"/>
                  <a:gd name="T85" fmla="*/ 2 h 247"/>
                  <a:gd name="T86" fmla="*/ 35 w 155"/>
                  <a:gd name="T87" fmla="*/ 0 h 247"/>
                  <a:gd name="T88" fmla="*/ 26 w 155"/>
                  <a:gd name="T89" fmla="*/ 0 h 247"/>
                  <a:gd name="T90" fmla="*/ 0 w 155"/>
                  <a:gd name="T91" fmla="*/ 0 h 247"/>
                  <a:gd name="T92" fmla="*/ 0 w 155"/>
                  <a:gd name="T93" fmla="*/ 83 h 247"/>
                  <a:gd name="T94" fmla="*/ 26 w 155"/>
                  <a:gd name="T95" fmla="*/ 83 h 24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55"/>
                  <a:gd name="T145" fmla="*/ 0 h 247"/>
                  <a:gd name="T146" fmla="*/ 155 w 155"/>
                  <a:gd name="T147" fmla="*/ 247 h 24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55" h="247">
                    <a:moveTo>
                      <a:pt x="31" y="130"/>
                    </a:moveTo>
                    <a:lnTo>
                      <a:pt x="68" y="130"/>
                    </a:lnTo>
                    <a:lnTo>
                      <a:pt x="87" y="137"/>
                    </a:lnTo>
                    <a:lnTo>
                      <a:pt x="105" y="143"/>
                    </a:lnTo>
                    <a:lnTo>
                      <a:pt x="118" y="155"/>
                    </a:lnTo>
                    <a:lnTo>
                      <a:pt x="124" y="180"/>
                    </a:lnTo>
                    <a:lnTo>
                      <a:pt x="118" y="191"/>
                    </a:lnTo>
                    <a:lnTo>
                      <a:pt x="111" y="205"/>
                    </a:lnTo>
                    <a:lnTo>
                      <a:pt x="99" y="217"/>
                    </a:lnTo>
                    <a:lnTo>
                      <a:pt x="80" y="222"/>
                    </a:lnTo>
                    <a:lnTo>
                      <a:pt x="31" y="222"/>
                    </a:lnTo>
                    <a:lnTo>
                      <a:pt x="31" y="130"/>
                    </a:lnTo>
                    <a:close/>
                    <a:moveTo>
                      <a:pt x="31" y="25"/>
                    </a:moveTo>
                    <a:lnTo>
                      <a:pt x="80" y="25"/>
                    </a:lnTo>
                    <a:lnTo>
                      <a:pt x="93" y="31"/>
                    </a:lnTo>
                    <a:lnTo>
                      <a:pt x="105" y="37"/>
                    </a:lnTo>
                    <a:lnTo>
                      <a:pt x="111" y="50"/>
                    </a:lnTo>
                    <a:lnTo>
                      <a:pt x="118" y="62"/>
                    </a:lnTo>
                    <a:lnTo>
                      <a:pt x="111" y="81"/>
                    </a:lnTo>
                    <a:lnTo>
                      <a:pt x="105" y="93"/>
                    </a:lnTo>
                    <a:lnTo>
                      <a:pt x="93" y="106"/>
                    </a:lnTo>
                    <a:lnTo>
                      <a:pt x="80" y="106"/>
                    </a:lnTo>
                    <a:lnTo>
                      <a:pt x="31" y="106"/>
                    </a:lnTo>
                    <a:lnTo>
                      <a:pt x="31" y="25"/>
                    </a:lnTo>
                    <a:close/>
                    <a:moveTo>
                      <a:pt x="80" y="247"/>
                    </a:moveTo>
                    <a:lnTo>
                      <a:pt x="105" y="247"/>
                    </a:lnTo>
                    <a:lnTo>
                      <a:pt x="130" y="236"/>
                    </a:lnTo>
                    <a:lnTo>
                      <a:pt x="149" y="217"/>
                    </a:lnTo>
                    <a:lnTo>
                      <a:pt x="155" y="180"/>
                    </a:lnTo>
                    <a:lnTo>
                      <a:pt x="155" y="155"/>
                    </a:lnTo>
                    <a:lnTo>
                      <a:pt x="142" y="137"/>
                    </a:lnTo>
                    <a:lnTo>
                      <a:pt x="130" y="124"/>
                    </a:lnTo>
                    <a:lnTo>
                      <a:pt x="105" y="118"/>
                    </a:lnTo>
                    <a:lnTo>
                      <a:pt x="124" y="112"/>
                    </a:lnTo>
                    <a:lnTo>
                      <a:pt x="136" y="99"/>
                    </a:lnTo>
                    <a:lnTo>
                      <a:pt x="142" y="81"/>
                    </a:lnTo>
                    <a:lnTo>
                      <a:pt x="149" y="56"/>
                    </a:lnTo>
                    <a:lnTo>
                      <a:pt x="149" y="50"/>
                    </a:lnTo>
                    <a:lnTo>
                      <a:pt x="149" y="43"/>
                    </a:lnTo>
                    <a:lnTo>
                      <a:pt x="142" y="31"/>
                    </a:lnTo>
                    <a:lnTo>
                      <a:pt x="136" y="25"/>
                    </a:lnTo>
                    <a:lnTo>
                      <a:pt x="130" y="12"/>
                    </a:lnTo>
                    <a:lnTo>
                      <a:pt x="118" y="6"/>
                    </a:lnTo>
                    <a:lnTo>
                      <a:pt x="105" y="0"/>
                    </a:lnTo>
                    <a:lnTo>
                      <a:pt x="80" y="0"/>
                    </a:lnTo>
                    <a:lnTo>
                      <a:pt x="0" y="0"/>
                    </a:lnTo>
                    <a:lnTo>
                      <a:pt x="0" y="247"/>
                    </a:lnTo>
                    <a:lnTo>
                      <a:pt x="80" y="24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Freeform 544"/>
              <p:cNvSpPr>
                <a:spLocks noEditPoints="1"/>
              </p:cNvSpPr>
              <p:nvPr/>
            </p:nvSpPr>
            <p:spPr bwMode="auto">
              <a:xfrm>
                <a:off x="2533" y="2565"/>
                <a:ext cx="43" cy="62"/>
              </a:xfrm>
              <a:custGeom>
                <a:avLst/>
                <a:gdLst>
                  <a:gd name="T0" fmla="*/ 10 w 130"/>
                  <a:gd name="T1" fmla="*/ 27 h 187"/>
                  <a:gd name="T2" fmla="*/ 12 w 130"/>
                  <a:gd name="T3" fmla="*/ 17 h 187"/>
                  <a:gd name="T4" fmla="*/ 14 w 130"/>
                  <a:gd name="T5" fmla="*/ 13 h 187"/>
                  <a:gd name="T6" fmla="*/ 18 w 130"/>
                  <a:gd name="T7" fmla="*/ 10 h 187"/>
                  <a:gd name="T8" fmla="*/ 22 w 130"/>
                  <a:gd name="T9" fmla="*/ 8 h 187"/>
                  <a:gd name="T10" fmla="*/ 26 w 130"/>
                  <a:gd name="T11" fmla="*/ 10 h 187"/>
                  <a:gd name="T12" fmla="*/ 31 w 130"/>
                  <a:gd name="T13" fmla="*/ 13 h 187"/>
                  <a:gd name="T14" fmla="*/ 33 w 130"/>
                  <a:gd name="T15" fmla="*/ 17 h 187"/>
                  <a:gd name="T16" fmla="*/ 33 w 130"/>
                  <a:gd name="T17" fmla="*/ 27 h 187"/>
                  <a:gd name="T18" fmla="*/ 10 w 130"/>
                  <a:gd name="T19" fmla="*/ 27 h 187"/>
                  <a:gd name="T20" fmla="*/ 43 w 130"/>
                  <a:gd name="T21" fmla="*/ 35 h 187"/>
                  <a:gd name="T22" fmla="*/ 43 w 130"/>
                  <a:gd name="T23" fmla="*/ 29 h 187"/>
                  <a:gd name="T24" fmla="*/ 41 w 130"/>
                  <a:gd name="T25" fmla="*/ 17 h 187"/>
                  <a:gd name="T26" fmla="*/ 39 w 130"/>
                  <a:gd name="T27" fmla="*/ 8 h 187"/>
                  <a:gd name="T28" fmla="*/ 33 w 130"/>
                  <a:gd name="T29" fmla="*/ 4 h 187"/>
                  <a:gd name="T30" fmla="*/ 22 w 130"/>
                  <a:gd name="T31" fmla="*/ 0 h 187"/>
                  <a:gd name="T32" fmla="*/ 16 w 130"/>
                  <a:gd name="T33" fmla="*/ 2 h 187"/>
                  <a:gd name="T34" fmla="*/ 10 w 130"/>
                  <a:gd name="T35" fmla="*/ 4 h 187"/>
                  <a:gd name="T36" fmla="*/ 6 w 130"/>
                  <a:gd name="T37" fmla="*/ 6 h 187"/>
                  <a:gd name="T38" fmla="*/ 4 w 130"/>
                  <a:gd name="T39" fmla="*/ 10 h 187"/>
                  <a:gd name="T40" fmla="*/ 2 w 130"/>
                  <a:gd name="T41" fmla="*/ 15 h 187"/>
                  <a:gd name="T42" fmla="*/ 2 w 130"/>
                  <a:gd name="T43" fmla="*/ 21 h 187"/>
                  <a:gd name="T44" fmla="*/ 0 w 130"/>
                  <a:gd name="T45" fmla="*/ 27 h 187"/>
                  <a:gd name="T46" fmla="*/ 0 w 130"/>
                  <a:gd name="T47" fmla="*/ 33 h 187"/>
                  <a:gd name="T48" fmla="*/ 2 w 130"/>
                  <a:gd name="T49" fmla="*/ 47 h 187"/>
                  <a:gd name="T50" fmla="*/ 6 w 130"/>
                  <a:gd name="T51" fmla="*/ 58 h 187"/>
                  <a:gd name="T52" fmla="*/ 14 w 130"/>
                  <a:gd name="T53" fmla="*/ 62 h 187"/>
                  <a:gd name="T54" fmla="*/ 22 w 130"/>
                  <a:gd name="T55" fmla="*/ 62 h 187"/>
                  <a:gd name="T56" fmla="*/ 31 w 130"/>
                  <a:gd name="T57" fmla="*/ 62 h 187"/>
                  <a:gd name="T58" fmla="*/ 37 w 130"/>
                  <a:gd name="T59" fmla="*/ 58 h 187"/>
                  <a:gd name="T60" fmla="*/ 41 w 130"/>
                  <a:gd name="T61" fmla="*/ 51 h 187"/>
                  <a:gd name="T62" fmla="*/ 43 w 130"/>
                  <a:gd name="T63" fmla="*/ 43 h 187"/>
                  <a:gd name="T64" fmla="*/ 33 w 130"/>
                  <a:gd name="T65" fmla="*/ 43 h 187"/>
                  <a:gd name="T66" fmla="*/ 31 w 130"/>
                  <a:gd name="T67" fmla="*/ 47 h 187"/>
                  <a:gd name="T68" fmla="*/ 28 w 130"/>
                  <a:gd name="T69" fmla="*/ 51 h 187"/>
                  <a:gd name="T70" fmla="*/ 26 w 130"/>
                  <a:gd name="T71" fmla="*/ 54 h 187"/>
                  <a:gd name="T72" fmla="*/ 22 w 130"/>
                  <a:gd name="T73" fmla="*/ 54 h 187"/>
                  <a:gd name="T74" fmla="*/ 16 w 130"/>
                  <a:gd name="T75" fmla="*/ 54 h 187"/>
                  <a:gd name="T76" fmla="*/ 14 w 130"/>
                  <a:gd name="T77" fmla="*/ 49 h 187"/>
                  <a:gd name="T78" fmla="*/ 12 w 130"/>
                  <a:gd name="T79" fmla="*/ 45 h 187"/>
                  <a:gd name="T80" fmla="*/ 10 w 130"/>
                  <a:gd name="T81" fmla="*/ 35 h 187"/>
                  <a:gd name="T82" fmla="*/ 43 w 130"/>
                  <a:gd name="T83" fmla="*/ 35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7"/>
                  <a:gd name="T128" fmla="*/ 130 w 130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7">
                    <a:moveTo>
                      <a:pt x="31" y="81"/>
                    </a:moveTo>
                    <a:lnTo>
                      <a:pt x="37" y="50"/>
                    </a:lnTo>
                    <a:lnTo>
                      <a:pt x="43" y="38"/>
                    </a:lnTo>
                    <a:lnTo>
                      <a:pt x="55" y="31"/>
                    </a:lnTo>
                    <a:lnTo>
                      <a:pt x="68" y="25"/>
                    </a:lnTo>
                    <a:lnTo>
                      <a:pt x="80" y="31"/>
                    </a:lnTo>
                    <a:lnTo>
                      <a:pt x="93" y="38"/>
                    </a:lnTo>
                    <a:lnTo>
                      <a:pt x="99" y="50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30" y="106"/>
                    </a:moveTo>
                    <a:lnTo>
                      <a:pt x="130" y="87"/>
                    </a:lnTo>
                    <a:lnTo>
                      <a:pt x="124" y="50"/>
                    </a:lnTo>
                    <a:lnTo>
                      <a:pt x="117" y="25"/>
                    </a:lnTo>
                    <a:lnTo>
                      <a:pt x="99" y="13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13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44"/>
                    </a:lnTo>
                    <a:lnTo>
                      <a:pt x="6" y="62"/>
                    </a:lnTo>
                    <a:lnTo>
                      <a:pt x="0" y="81"/>
                    </a:lnTo>
                    <a:lnTo>
                      <a:pt x="0" y="100"/>
                    </a:lnTo>
                    <a:lnTo>
                      <a:pt x="6" y="143"/>
                    </a:lnTo>
                    <a:lnTo>
                      <a:pt x="18" y="174"/>
                    </a:lnTo>
                    <a:lnTo>
                      <a:pt x="43" y="187"/>
                    </a:lnTo>
                    <a:lnTo>
                      <a:pt x="68" y="187"/>
                    </a:lnTo>
                    <a:lnTo>
                      <a:pt x="93" y="187"/>
                    </a:lnTo>
                    <a:lnTo>
                      <a:pt x="111" y="174"/>
                    </a:lnTo>
                    <a:lnTo>
                      <a:pt x="124" y="154"/>
                    </a:lnTo>
                    <a:lnTo>
                      <a:pt x="130" y="131"/>
                    </a:lnTo>
                    <a:lnTo>
                      <a:pt x="99" y="131"/>
                    </a:lnTo>
                    <a:lnTo>
                      <a:pt x="93" y="143"/>
                    </a:lnTo>
                    <a:lnTo>
                      <a:pt x="86" y="154"/>
                    </a:lnTo>
                    <a:lnTo>
                      <a:pt x="80" y="162"/>
                    </a:lnTo>
                    <a:lnTo>
                      <a:pt x="68" y="162"/>
                    </a:lnTo>
                    <a:lnTo>
                      <a:pt x="49" y="162"/>
                    </a:lnTo>
                    <a:lnTo>
                      <a:pt x="43" y="149"/>
                    </a:lnTo>
                    <a:lnTo>
                      <a:pt x="37" y="137"/>
                    </a:lnTo>
                    <a:lnTo>
                      <a:pt x="31" y="106"/>
                    </a:lnTo>
                    <a:lnTo>
                      <a:pt x="130" y="1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Freeform 545"/>
              <p:cNvSpPr>
                <a:spLocks noEditPoints="1"/>
              </p:cNvSpPr>
              <p:nvPr/>
            </p:nvSpPr>
            <p:spPr bwMode="auto">
              <a:xfrm>
                <a:off x="2593" y="2565"/>
                <a:ext cx="41" cy="62"/>
              </a:xfrm>
              <a:custGeom>
                <a:avLst/>
                <a:gdLst>
                  <a:gd name="T0" fmla="*/ 31 w 124"/>
                  <a:gd name="T1" fmla="*/ 31 h 187"/>
                  <a:gd name="T2" fmla="*/ 29 w 124"/>
                  <a:gd name="T3" fmla="*/ 43 h 187"/>
                  <a:gd name="T4" fmla="*/ 26 w 124"/>
                  <a:gd name="T5" fmla="*/ 49 h 187"/>
                  <a:gd name="T6" fmla="*/ 22 w 124"/>
                  <a:gd name="T7" fmla="*/ 54 h 187"/>
                  <a:gd name="T8" fmla="*/ 18 w 124"/>
                  <a:gd name="T9" fmla="*/ 54 h 187"/>
                  <a:gd name="T10" fmla="*/ 14 w 124"/>
                  <a:gd name="T11" fmla="*/ 54 h 187"/>
                  <a:gd name="T12" fmla="*/ 10 w 124"/>
                  <a:gd name="T13" fmla="*/ 51 h 187"/>
                  <a:gd name="T14" fmla="*/ 10 w 124"/>
                  <a:gd name="T15" fmla="*/ 47 h 187"/>
                  <a:gd name="T16" fmla="*/ 8 w 124"/>
                  <a:gd name="T17" fmla="*/ 43 h 187"/>
                  <a:gd name="T18" fmla="*/ 10 w 124"/>
                  <a:gd name="T19" fmla="*/ 35 h 187"/>
                  <a:gd name="T20" fmla="*/ 16 w 124"/>
                  <a:gd name="T21" fmla="*/ 33 h 187"/>
                  <a:gd name="T22" fmla="*/ 22 w 124"/>
                  <a:gd name="T23" fmla="*/ 31 h 187"/>
                  <a:gd name="T24" fmla="*/ 31 w 124"/>
                  <a:gd name="T25" fmla="*/ 31 h 187"/>
                  <a:gd name="T26" fmla="*/ 31 w 124"/>
                  <a:gd name="T27" fmla="*/ 59 h 187"/>
                  <a:gd name="T28" fmla="*/ 41 w 124"/>
                  <a:gd name="T29" fmla="*/ 59 h 187"/>
                  <a:gd name="T30" fmla="*/ 39 w 124"/>
                  <a:gd name="T31" fmla="*/ 58 h 187"/>
                  <a:gd name="T32" fmla="*/ 39 w 124"/>
                  <a:gd name="T33" fmla="*/ 54 h 187"/>
                  <a:gd name="T34" fmla="*/ 39 w 124"/>
                  <a:gd name="T35" fmla="*/ 49 h 187"/>
                  <a:gd name="T36" fmla="*/ 39 w 124"/>
                  <a:gd name="T37" fmla="*/ 47 h 187"/>
                  <a:gd name="T38" fmla="*/ 39 w 124"/>
                  <a:gd name="T39" fmla="*/ 19 h 187"/>
                  <a:gd name="T40" fmla="*/ 39 w 124"/>
                  <a:gd name="T41" fmla="*/ 13 h 187"/>
                  <a:gd name="T42" fmla="*/ 35 w 124"/>
                  <a:gd name="T43" fmla="*/ 6 h 187"/>
                  <a:gd name="T44" fmla="*/ 31 w 124"/>
                  <a:gd name="T45" fmla="*/ 2 h 187"/>
                  <a:gd name="T46" fmla="*/ 21 w 124"/>
                  <a:gd name="T47" fmla="*/ 0 h 187"/>
                  <a:gd name="T48" fmla="*/ 12 w 124"/>
                  <a:gd name="T49" fmla="*/ 2 h 187"/>
                  <a:gd name="T50" fmla="*/ 6 w 124"/>
                  <a:gd name="T51" fmla="*/ 6 h 187"/>
                  <a:gd name="T52" fmla="*/ 2 w 124"/>
                  <a:gd name="T53" fmla="*/ 10 h 187"/>
                  <a:gd name="T54" fmla="*/ 2 w 124"/>
                  <a:gd name="T55" fmla="*/ 19 h 187"/>
                  <a:gd name="T56" fmla="*/ 10 w 124"/>
                  <a:gd name="T57" fmla="*/ 19 h 187"/>
                  <a:gd name="T58" fmla="*/ 12 w 124"/>
                  <a:gd name="T59" fmla="*/ 15 h 187"/>
                  <a:gd name="T60" fmla="*/ 12 w 124"/>
                  <a:gd name="T61" fmla="*/ 13 h 187"/>
                  <a:gd name="T62" fmla="*/ 16 w 124"/>
                  <a:gd name="T63" fmla="*/ 10 h 187"/>
                  <a:gd name="T64" fmla="*/ 21 w 124"/>
                  <a:gd name="T65" fmla="*/ 8 h 187"/>
                  <a:gd name="T66" fmla="*/ 26 w 124"/>
                  <a:gd name="T67" fmla="*/ 10 h 187"/>
                  <a:gd name="T68" fmla="*/ 29 w 124"/>
                  <a:gd name="T69" fmla="*/ 15 h 187"/>
                  <a:gd name="T70" fmla="*/ 31 w 124"/>
                  <a:gd name="T71" fmla="*/ 19 h 187"/>
                  <a:gd name="T72" fmla="*/ 31 w 124"/>
                  <a:gd name="T73" fmla="*/ 25 h 187"/>
                  <a:gd name="T74" fmla="*/ 24 w 124"/>
                  <a:gd name="T75" fmla="*/ 25 h 187"/>
                  <a:gd name="T76" fmla="*/ 21 w 124"/>
                  <a:gd name="T77" fmla="*/ 25 h 187"/>
                  <a:gd name="T78" fmla="*/ 14 w 124"/>
                  <a:gd name="T79" fmla="*/ 25 h 187"/>
                  <a:gd name="T80" fmla="*/ 10 w 124"/>
                  <a:gd name="T81" fmla="*/ 27 h 187"/>
                  <a:gd name="T82" fmla="*/ 6 w 124"/>
                  <a:gd name="T83" fmla="*/ 29 h 187"/>
                  <a:gd name="T84" fmla="*/ 2 w 124"/>
                  <a:gd name="T85" fmla="*/ 33 h 187"/>
                  <a:gd name="T86" fmla="*/ 0 w 124"/>
                  <a:gd name="T87" fmla="*/ 37 h 187"/>
                  <a:gd name="T88" fmla="*/ 0 w 124"/>
                  <a:gd name="T89" fmla="*/ 43 h 187"/>
                  <a:gd name="T90" fmla="*/ 0 w 124"/>
                  <a:gd name="T91" fmla="*/ 49 h 187"/>
                  <a:gd name="T92" fmla="*/ 4 w 124"/>
                  <a:gd name="T93" fmla="*/ 56 h 187"/>
                  <a:gd name="T94" fmla="*/ 8 w 124"/>
                  <a:gd name="T95" fmla="*/ 59 h 187"/>
                  <a:gd name="T96" fmla="*/ 16 w 124"/>
                  <a:gd name="T97" fmla="*/ 62 h 187"/>
                  <a:gd name="T98" fmla="*/ 21 w 124"/>
                  <a:gd name="T99" fmla="*/ 62 h 187"/>
                  <a:gd name="T100" fmla="*/ 24 w 124"/>
                  <a:gd name="T101" fmla="*/ 59 h 187"/>
                  <a:gd name="T102" fmla="*/ 29 w 124"/>
                  <a:gd name="T103" fmla="*/ 56 h 187"/>
                  <a:gd name="T104" fmla="*/ 31 w 124"/>
                  <a:gd name="T105" fmla="*/ 51 h 187"/>
                  <a:gd name="T106" fmla="*/ 31 w 124"/>
                  <a:gd name="T107" fmla="*/ 59 h 187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7"/>
                  <a:gd name="T164" fmla="*/ 124 w 124"/>
                  <a:gd name="T165" fmla="*/ 187 h 187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7">
                    <a:moveTo>
                      <a:pt x="93" y="93"/>
                    </a:moveTo>
                    <a:lnTo>
                      <a:pt x="87" y="131"/>
                    </a:lnTo>
                    <a:lnTo>
                      <a:pt x="80" y="149"/>
                    </a:lnTo>
                    <a:lnTo>
                      <a:pt x="68" y="162"/>
                    </a:lnTo>
                    <a:lnTo>
                      <a:pt x="54" y="162"/>
                    </a:lnTo>
                    <a:lnTo>
                      <a:pt x="43" y="162"/>
                    </a:lnTo>
                    <a:lnTo>
                      <a:pt x="31" y="154"/>
                    </a:lnTo>
                    <a:lnTo>
                      <a:pt x="31" y="143"/>
                    </a:lnTo>
                    <a:lnTo>
                      <a:pt x="24" y="131"/>
                    </a:lnTo>
                    <a:lnTo>
                      <a:pt x="31" y="106"/>
                    </a:lnTo>
                    <a:lnTo>
                      <a:pt x="49" y="100"/>
                    </a:lnTo>
                    <a:lnTo>
                      <a:pt x="68" y="93"/>
                    </a:lnTo>
                    <a:lnTo>
                      <a:pt x="93" y="93"/>
                    </a:lnTo>
                    <a:close/>
                    <a:moveTo>
                      <a:pt x="93" y="179"/>
                    </a:moveTo>
                    <a:lnTo>
                      <a:pt x="124" y="179"/>
                    </a:lnTo>
                    <a:lnTo>
                      <a:pt x="118" y="174"/>
                    </a:lnTo>
                    <a:lnTo>
                      <a:pt x="118" y="162"/>
                    </a:lnTo>
                    <a:lnTo>
                      <a:pt x="118" y="149"/>
                    </a:lnTo>
                    <a:lnTo>
                      <a:pt x="118" y="143"/>
                    </a:lnTo>
                    <a:lnTo>
                      <a:pt x="118" y="56"/>
                    </a:lnTo>
                    <a:lnTo>
                      <a:pt x="118" y="38"/>
                    </a:lnTo>
                    <a:lnTo>
                      <a:pt x="105" y="19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37" y="6"/>
                    </a:lnTo>
                    <a:lnTo>
                      <a:pt x="18" y="19"/>
                    </a:lnTo>
                    <a:lnTo>
                      <a:pt x="6" y="31"/>
                    </a:lnTo>
                    <a:lnTo>
                      <a:pt x="6" y="56"/>
                    </a:lnTo>
                    <a:lnTo>
                      <a:pt x="31" y="56"/>
                    </a:lnTo>
                    <a:lnTo>
                      <a:pt x="37" y="44"/>
                    </a:lnTo>
                    <a:lnTo>
                      <a:pt x="37" y="38"/>
                    </a:lnTo>
                    <a:lnTo>
                      <a:pt x="49" y="31"/>
                    </a:lnTo>
                    <a:lnTo>
                      <a:pt x="62" y="25"/>
                    </a:lnTo>
                    <a:lnTo>
                      <a:pt x="80" y="31"/>
                    </a:lnTo>
                    <a:lnTo>
                      <a:pt x="87" y="44"/>
                    </a:lnTo>
                    <a:lnTo>
                      <a:pt x="93" y="56"/>
                    </a:lnTo>
                    <a:lnTo>
                      <a:pt x="93" y="75"/>
                    </a:lnTo>
                    <a:lnTo>
                      <a:pt x="74" y="75"/>
                    </a:lnTo>
                    <a:lnTo>
                      <a:pt x="62" y="75"/>
                    </a:lnTo>
                    <a:lnTo>
                      <a:pt x="43" y="75"/>
                    </a:lnTo>
                    <a:lnTo>
                      <a:pt x="31" y="81"/>
                    </a:lnTo>
                    <a:lnTo>
                      <a:pt x="18" y="87"/>
                    </a:lnTo>
                    <a:lnTo>
                      <a:pt x="6" y="100"/>
                    </a:lnTo>
                    <a:lnTo>
                      <a:pt x="0" y="112"/>
                    </a:lnTo>
                    <a:lnTo>
                      <a:pt x="0" y="131"/>
                    </a:lnTo>
                    <a:lnTo>
                      <a:pt x="0" y="149"/>
                    </a:lnTo>
                    <a:lnTo>
                      <a:pt x="12" y="168"/>
                    </a:lnTo>
                    <a:lnTo>
                      <a:pt x="24" y="179"/>
                    </a:lnTo>
                    <a:lnTo>
                      <a:pt x="49" y="187"/>
                    </a:lnTo>
                    <a:lnTo>
                      <a:pt x="62" y="187"/>
                    </a:lnTo>
                    <a:lnTo>
                      <a:pt x="74" y="179"/>
                    </a:lnTo>
                    <a:lnTo>
                      <a:pt x="87" y="168"/>
                    </a:lnTo>
                    <a:lnTo>
                      <a:pt x="93" y="154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Freeform 546"/>
              <p:cNvSpPr>
                <a:spLocks/>
              </p:cNvSpPr>
              <p:nvPr/>
            </p:nvSpPr>
            <p:spPr bwMode="auto">
              <a:xfrm>
                <a:off x="2650" y="2565"/>
                <a:ext cx="69" cy="60"/>
              </a:xfrm>
              <a:custGeom>
                <a:avLst/>
                <a:gdLst>
                  <a:gd name="T0" fmla="*/ 40 w 205"/>
                  <a:gd name="T1" fmla="*/ 60 h 179"/>
                  <a:gd name="T2" fmla="*/ 40 w 205"/>
                  <a:gd name="T3" fmla="*/ 17 h 179"/>
                  <a:gd name="T4" fmla="*/ 46 w 205"/>
                  <a:gd name="T5" fmla="*/ 8 h 179"/>
                  <a:gd name="T6" fmla="*/ 50 w 205"/>
                  <a:gd name="T7" fmla="*/ 8 h 179"/>
                  <a:gd name="T8" fmla="*/ 59 w 205"/>
                  <a:gd name="T9" fmla="*/ 13 h 179"/>
                  <a:gd name="T10" fmla="*/ 59 w 205"/>
                  <a:gd name="T11" fmla="*/ 60 h 179"/>
                  <a:gd name="T12" fmla="*/ 69 w 205"/>
                  <a:gd name="T13" fmla="*/ 60 h 179"/>
                  <a:gd name="T14" fmla="*/ 69 w 205"/>
                  <a:gd name="T15" fmla="*/ 17 h 179"/>
                  <a:gd name="T16" fmla="*/ 67 w 205"/>
                  <a:gd name="T17" fmla="*/ 8 h 179"/>
                  <a:gd name="T18" fmla="*/ 59 w 205"/>
                  <a:gd name="T19" fmla="*/ 0 h 179"/>
                  <a:gd name="T20" fmla="*/ 48 w 205"/>
                  <a:gd name="T21" fmla="*/ 0 h 179"/>
                  <a:gd name="T22" fmla="*/ 40 w 205"/>
                  <a:gd name="T23" fmla="*/ 8 h 179"/>
                  <a:gd name="T24" fmla="*/ 29 w 205"/>
                  <a:gd name="T25" fmla="*/ 0 h 179"/>
                  <a:gd name="T26" fmla="*/ 22 w 205"/>
                  <a:gd name="T27" fmla="*/ 0 h 179"/>
                  <a:gd name="T28" fmla="*/ 13 w 205"/>
                  <a:gd name="T29" fmla="*/ 6 h 179"/>
                  <a:gd name="T30" fmla="*/ 10 w 205"/>
                  <a:gd name="T31" fmla="*/ 10 h 179"/>
                  <a:gd name="T32" fmla="*/ 10 w 205"/>
                  <a:gd name="T33" fmla="*/ 2 h 179"/>
                  <a:gd name="T34" fmla="*/ 0 w 205"/>
                  <a:gd name="T35" fmla="*/ 2 h 179"/>
                  <a:gd name="T36" fmla="*/ 0 w 205"/>
                  <a:gd name="T37" fmla="*/ 60 h 179"/>
                  <a:gd name="T38" fmla="*/ 10 w 205"/>
                  <a:gd name="T39" fmla="*/ 60 h 179"/>
                  <a:gd name="T40" fmla="*/ 10 w 205"/>
                  <a:gd name="T41" fmla="*/ 17 h 179"/>
                  <a:gd name="T42" fmla="*/ 13 w 205"/>
                  <a:gd name="T43" fmla="*/ 15 h 179"/>
                  <a:gd name="T44" fmla="*/ 13 w 205"/>
                  <a:gd name="T45" fmla="*/ 13 h 179"/>
                  <a:gd name="T46" fmla="*/ 15 w 205"/>
                  <a:gd name="T47" fmla="*/ 13 h 179"/>
                  <a:gd name="T48" fmla="*/ 19 w 205"/>
                  <a:gd name="T49" fmla="*/ 8 h 179"/>
                  <a:gd name="T50" fmla="*/ 22 w 205"/>
                  <a:gd name="T51" fmla="*/ 8 h 179"/>
                  <a:gd name="T52" fmla="*/ 29 w 205"/>
                  <a:gd name="T53" fmla="*/ 13 h 179"/>
                  <a:gd name="T54" fmla="*/ 32 w 205"/>
                  <a:gd name="T55" fmla="*/ 17 h 179"/>
                  <a:gd name="T56" fmla="*/ 32 w 205"/>
                  <a:gd name="T57" fmla="*/ 60 h 179"/>
                  <a:gd name="T58" fmla="*/ 40 w 205"/>
                  <a:gd name="T59" fmla="*/ 60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205"/>
                  <a:gd name="T91" fmla="*/ 0 h 179"/>
                  <a:gd name="T92" fmla="*/ 205 w 205"/>
                  <a:gd name="T93" fmla="*/ 179 h 1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205" h="179">
                    <a:moveTo>
                      <a:pt x="118" y="179"/>
                    </a:moveTo>
                    <a:lnTo>
                      <a:pt x="118" y="50"/>
                    </a:lnTo>
                    <a:lnTo>
                      <a:pt x="137" y="25"/>
                    </a:lnTo>
                    <a:lnTo>
                      <a:pt x="149" y="25"/>
                    </a:lnTo>
                    <a:lnTo>
                      <a:pt x="174" y="38"/>
                    </a:lnTo>
                    <a:lnTo>
                      <a:pt x="174" y="179"/>
                    </a:lnTo>
                    <a:lnTo>
                      <a:pt x="205" y="179"/>
                    </a:lnTo>
                    <a:lnTo>
                      <a:pt x="205" y="50"/>
                    </a:lnTo>
                    <a:lnTo>
                      <a:pt x="199" y="25"/>
                    </a:lnTo>
                    <a:lnTo>
                      <a:pt x="174" y="0"/>
                    </a:lnTo>
                    <a:lnTo>
                      <a:pt x="143" y="0"/>
                    </a:lnTo>
                    <a:lnTo>
                      <a:pt x="118" y="25"/>
                    </a:lnTo>
                    <a:lnTo>
                      <a:pt x="87" y="0"/>
                    </a:lnTo>
                    <a:lnTo>
                      <a:pt x="64" y="0"/>
                    </a:lnTo>
                    <a:lnTo>
                      <a:pt x="39" y="19"/>
                    </a:lnTo>
                    <a:lnTo>
                      <a:pt x="31" y="31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50"/>
                    </a:lnTo>
                    <a:lnTo>
                      <a:pt x="39" y="44"/>
                    </a:lnTo>
                    <a:lnTo>
                      <a:pt x="39" y="38"/>
                    </a:lnTo>
                    <a:lnTo>
                      <a:pt x="45" y="38"/>
                    </a:lnTo>
                    <a:lnTo>
                      <a:pt x="56" y="25"/>
                    </a:lnTo>
                    <a:lnTo>
                      <a:pt x="64" y="25"/>
                    </a:lnTo>
                    <a:lnTo>
                      <a:pt x="87" y="38"/>
                    </a:lnTo>
                    <a:lnTo>
                      <a:pt x="95" y="50"/>
                    </a:lnTo>
                    <a:lnTo>
                      <a:pt x="95" y="179"/>
                    </a:lnTo>
                    <a:lnTo>
                      <a:pt x="118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Freeform 547"/>
              <p:cNvSpPr>
                <a:spLocks/>
              </p:cNvSpPr>
              <p:nvPr/>
            </p:nvSpPr>
            <p:spPr bwMode="auto">
              <a:xfrm>
                <a:off x="2458" y="2679"/>
                <a:ext cx="42" cy="62"/>
              </a:xfrm>
              <a:custGeom>
                <a:avLst/>
                <a:gdLst>
                  <a:gd name="T0" fmla="*/ 42 w 124"/>
                  <a:gd name="T1" fmla="*/ 43 h 186"/>
                  <a:gd name="T2" fmla="*/ 38 w 124"/>
                  <a:gd name="T3" fmla="*/ 33 h 186"/>
                  <a:gd name="T4" fmla="*/ 27 w 124"/>
                  <a:gd name="T5" fmla="*/ 27 h 186"/>
                  <a:gd name="T6" fmla="*/ 17 w 124"/>
                  <a:gd name="T7" fmla="*/ 21 h 186"/>
                  <a:gd name="T8" fmla="*/ 13 w 124"/>
                  <a:gd name="T9" fmla="*/ 14 h 186"/>
                  <a:gd name="T10" fmla="*/ 15 w 124"/>
                  <a:gd name="T11" fmla="*/ 12 h 186"/>
                  <a:gd name="T12" fmla="*/ 17 w 124"/>
                  <a:gd name="T13" fmla="*/ 10 h 186"/>
                  <a:gd name="T14" fmla="*/ 19 w 124"/>
                  <a:gd name="T15" fmla="*/ 8 h 186"/>
                  <a:gd name="T16" fmla="*/ 23 w 124"/>
                  <a:gd name="T17" fmla="*/ 8 h 186"/>
                  <a:gd name="T18" fmla="*/ 27 w 124"/>
                  <a:gd name="T19" fmla="*/ 8 h 186"/>
                  <a:gd name="T20" fmla="*/ 29 w 124"/>
                  <a:gd name="T21" fmla="*/ 10 h 186"/>
                  <a:gd name="T22" fmla="*/ 32 w 124"/>
                  <a:gd name="T23" fmla="*/ 12 h 186"/>
                  <a:gd name="T24" fmla="*/ 32 w 124"/>
                  <a:gd name="T25" fmla="*/ 16 h 186"/>
                  <a:gd name="T26" fmla="*/ 42 w 124"/>
                  <a:gd name="T27" fmla="*/ 16 h 186"/>
                  <a:gd name="T28" fmla="*/ 42 w 124"/>
                  <a:gd name="T29" fmla="*/ 10 h 186"/>
                  <a:gd name="T30" fmla="*/ 38 w 124"/>
                  <a:gd name="T31" fmla="*/ 4 h 186"/>
                  <a:gd name="T32" fmla="*/ 32 w 124"/>
                  <a:gd name="T33" fmla="*/ 2 h 186"/>
                  <a:gd name="T34" fmla="*/ 23 w 124"/>
                  <a:gd name="T35" fmla="*/ 0 h 186"/>
                  <a:gd name="T36" fmla="*/ 13 w 124"/>
                  <a:gd name="T37" fmla="*/ 2 h 186"/>
                  <a:gd name="T38" fmla="*/ 8 w 124"/>
                  <a:gd name="T39" fmla="*/ 6 h 186"/>
                  <a:gd name="T40" fmla="*/ 4 w 124"/>
                  <a:gd name="T41" fmla="*/ 10 h 186"/>
                  <a:gd name="T42" fmla="*/ 4 w 124"/>
                  <a:gd name="T43" fmla="*/ 16 h 186"/>
                  <a:gd name="T44" fmla="*/ 8 w 124"/>
                  <a:gd name="T45" fmla="*/ 27 h 186"/>
                  <a:gd name="T46" fmla="*/ 19 w 124"/>
                  <a:gd name="T47" fmla="*/ 33 h 186"/>
                  <a:gd name="T48" fmla="*/ 29 w 124"/>
                  <a:gd name="T49" fmla="*/ 39 h 186"/>
                  <a:gd name="T50" fmla="*/ 34 w 124"/>
                  <a:gd name="T51" fmla="*/ 45 h 186"/>
                  <a:gd name="T52" fmla="*/ 32 w 124"/>
                  <a:gd name="T53" fmla="*/ 50 h 186"/>
                  <a:gd name="T54" fmla="*/ 29 w 124"/>
                  <a:gd name="T55" fmla="*/ 52 h 186"/>
                  <a:gd name="T56" fmla="*/ 27 w 124"/>
                  <a:gd name="T57" fmla="*/ 54 h 186"/>
                  <a:gd name="T58" fmla="*/ 23 w 124"/>
                  <a:gd name="T59" fmla="*/ 54 h 186"/>
                  <a:gd name="T60" fmla="*/ 17 w 124"/>
                  <a:gd name="T61" fmla="*/ 54 h 186"/>
                  <a:gd name="T62" fmla="*/ 15 w 124"/>
                  <a:gd name="T63" fmla="*/ 50 h 186"/>
                  <a:gd name="T64" fmla="*/ 13 w 124"/>
                  <a:gd name="T65" fmla="*/ 45 h 186"/>
                  <a:gd name="T66" fmla="*/ 13 w 124"/>
                  <a:gd name="T67" fmla="*/ 43 h 186"/>
                  <a:gd name="T68" fmla="*/ 0 w 124"/>
                  <a:gd name="T69" fmla="*/ 43 h 186"/>
                  <a:gd name="T70" fmla="*/ 2 w 124"/>
                  <a:gd name="T71" fmla="*/ 52 h 186"/>
                  <a:gd name="T72" fmla="*/ 6 w 124"/>
                  <a:gd name="T73" fmla="*/ 58 h 186"/>
                  <a:gd name="T74" fmla="*/ 13 w 124"/>
                  <a:gd name="T75" fmla="*/ 62 h 186"/>
                  <a:gd name="T76" fmla="*/ 23 w 124"/>
                  <a:gd name="T77" fmla="*/ 62 h 186"/>
                  <a:gd name="T78" fmla="*/ 32 w 124"/>
                  <a:gd name="T79" fmla="*/ 62 h 186"/>
                  <a:gd name="T80" fmla="*/ 38 w 124"/>
                  <a:gd name="T81" fmla="*/ 58 h 186"/>
                  <a:gd name="T82" fmla="*/ 42 w 124"/>
                  <a:gd name="T83" fmla="*/ 52 h 186"/>
                  <a:gd name="T84" fmla="*/ 42 w 124"/>
                  <a:gd name="T85" fmla="*/ 43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6"/>
                  <a:gd name="T131" fmla="*/ 124 w 124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6">
                    <a:moveTo>
                      <a:pt x="124" y="130"/>
                    </a:moveTo>
                    <a:lnTo>
                      <a:pt x="112" y="99"/>
                    </a:lnTo>
                    <a:lnTo>
                      <a:pt x="81" y="80"/>
                    </a:lnTo>
                    <a:lnTo>
                      <a:pt x="50" y="62"/>
                    </a:lnTo>
                    <a:lnTo>
                      <a:pt x="37" y="43"/>
                    </a:lnTo>
                    <a:lnTo>
                      <a:pt x="43" y="37"/>
                    </a:lnTo>
                    <a:lnTo>
                      <a:pt x="50" y="31"/>
                    </a:lnTo>
                    <a:lnTo>
                      <a:pt x="56" y="25"/>
                    </a:lnTo>
                    <a:lnTo>
                      <a:pt x="68" y="25"/>
                    </a:lnTo>
                    <a:lnTo>
                      <a:pt x="81" y="25"/>
                    </a:lnTo>
                    <a:lnTo>
                      <a:pt x="87" y="31"/>
                    </a:lnTo>
                    <a:lnTo>
                      <a:pt x="93" y="37"/>
                    </a:lnTo>
                    <a:lnTo>
                      <a:pt x="93" y="49"/>
                    </a:lnTo>
                    <a:lnTo>
                      <a:pt x="124" y="49"/>
                    </a:lnTo>
                    <a:lnTo>
                      <a:pt x="124" y="31"/>
                    </a:lnTo>
                    <a:lnTo>
                      <a:pt x="112" y="12"/>
                    </a:lnTo>
                    <a:lnTo>
                      <a:pt x="93" y="6"/>
                    </a:lnTo>
                    <a:lnTo>
                      <a:pt x="68" y="0"/>
                    </a:lnTo>
                    <a:lnTo>
                      <a:pt x="37" y="6"/>
                    </a:lnTo>
                    <a:lnTo>
                      <a:pt x="25" y="18"/>
                    </a:lnTo>
                    <a:lnTo>
                      <a:pt x="12" y="31"/>
                    </a:lnTo>
                    <a:lnTo>
                      <a:pt x="12" y="49"/>
                    </a:lnTo>
                    <a:lnTo>
                      <a:pt x="25" y="80"/>
                    </a:lnTo>
                    <a:lnTo>
                      <a:pt x="56" y="99"/>
                    </a:lnTo>
                    <a:lnTo>
                      <a:pt x="87" y="118"/>
                    </a:lnTo>
                    <a:lnTo>
                      <a:pt x="99" y="136"/>
                    </a:lnTo>
                    <a:lnTo>
                      <a:pt x="93" y="149"/>
                    </a:lnTo>
                    <a:lnTo>
                      <a:pt x="87" y="155"/>
                    </a:lnTo>
                    <a:lnTo>
                      <a:pt x="81" y="161"/>
                    </a:lnTo>
                    <a:lnTo>
                      <a:pt x="68" y="161"/>
                    </a:lnTo>
                    <a:lnTo>
                      <a:pt x="50" y="161"/>
                    </a:lnTo>
                    <a:lnTo>
                      <a:pt x="43" y="149"/>
                    </a:lnTo>
                    <a:lnTo>
                      <a:pt x="37" y="136"/>
                    </a:lnTo>
                    <a:lnTo>
                      <a:pt x="37" y="130"/>
                    </a:lnTo>
                    <a:lnTo>
                      <a:pt x="0" y="130"/>
                    </a:lnTo>
                    <a:lnTo>
                      <a:pt x="6" y="155"/>
                    </a:lnTo>
                    <a:lnTo>
                      <a:pt x="19" y="174"/>
                    </a:lnTo>
                    <a:lnTo>
                      <a:pt x="37" y="186"/>
                    </a:lnTo>
                    <a:lnTo>
                      <a:pt x="68" y="186"/>
                    </a:lnTo>
                    <a:lnTo>
                      <a:pt x="93" y="186"/>
                    </a:lnTo>
                    <a:lnTo>
                      <a:pt x="112" y="174"/>
                    </a:lnTo>
                    <a:lnTo>
                      <a:pt x="124" y="155"/>
                    </a:lnTo>
                    <a:lnTo>
                      <a:pt x="124" y="1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Freeform 548"/>
              <p:cNvSpPr>
                <a:spLocks noEditPoints="1"/>
              </p:cNvSpPr>
              <p:nvPr/>
            </p:nvSpPr>
            <p:spPr bwMode="auto">
              <a:xfrm>
                <a:off x="2514" y="2679"/>
                <a:ext cx="44" cy="82"/>
              </a:xfrm>
              <a:custGeom>
                <a:avLst/>
                <a:gdLst>
                  <a:gd name="T0" fmla="*/ 21 w 130"/>
                  <a:gd name="T1" fmla="*/ 53 h 248"/>
                  <a:gd name="T2" fmla="*/ 15 w 130"/>
                  <a:gd name="T3" fmla="*/ 51 h 248"/>
                  <a:gd name="T4" fmla="*/ 10 w 130"/>
                  <a:gd name="T5" fmla="*/ 47 h 248"/>
                  <a:gd name="T6" fmla="*/ 10 w 130"/>
                  <a:gd name="T7" fmla="*/ 39 h 248"/>
                  <a:gd name="T8" fmla="*/ 10 w 130"/>
                  <a:gd name="T9" fmla="*/ 33 h 248"/>
                  <a:gd name="T10" fmla="*/ 10 w 130"/>
                  <a:gd name="T11" fmla="*/ 26 h 248"/>
                  <a:gd name="T12" fmla="*/ 10 w 130"/>
                  <a:gd name="T13" fmla="*/ 16 h 248"/>
                  <a:gd name="T14" fmla="*/ 15 w 130"/>
                  <a:gd name="T15" fmla="*/ 10 h 248"/>
                  <a:gd name="T16" fmla="*/ 21 w 130"/>
                  <a:gd name="T17" fmla="*/ 8 h 248"/>
                  <a:gd name="T18" fmla="*/ 29 w 130"/>
                  <a:gd name="T19" fmla="*/ 10 h 248"/>
                  <a:gd name="T20" fmla="*/ 34 w 130"/>
                  <a:gd name="T21" fmla="*/ 14 h 248"/>
                  <a:gd name="T22" fmla="*/ 34 w 130"/>
                  <a:gd name="T23" fmla="*/ 22 h 248"/>
                  <a:gd name="T24" fmla="*/ 34 w 130"/>
                  <a:gd name="T25" fmla="*/ 31 h 248"/>
                  <a:gd name="T26" fmla="*/ 34 w 130"/>
                  <a:gd name="T27" fmla="*/ 41 h 248"/>
                  <a:gd name="T28" fmla="*/ 31 w 130"/>
                  <a:gd name="T29" fmla="*/ 47 h 248"/>
                  <a:gd name="T30" fmla="*/ 27 w 130"/>
                  <a:gd name="T31" fmla="*/ 53 h 248"/>
                  <a:gd name="T32" fmla="*/ 21 w 130"/>
                  <a:gd name="T33" fmla="*/ 53 h 248"/>
                  <a:gd name="T34" fmla="*/ 10 w 130"/>
                  <a:gd name="T35" fmla="*/ 2 h 248"/>
                  <a:gd name="T36" fmla="*/ 0 w 130"/>
                  <a:gd name="T37" fmla="*/ 2 h 248"/>
                  <a:gd name="T38" fmla="*/ 0 w 130"/>
                  <a:gd name="T39" fmla="*/ 82 h 248"/>
                  <a:gd name="T40" fmla="*/ 10 w 130"/>
                  <a:gd name="T41" fmla="*/ 82 h 248"/>
                  <a:gd name="T42" fmla="*/ 10 w 130"/>
                  <a:gd name="T43" fmla="*/ 53 h 248"/>
                  <a:gd name="T44" fmla="*/ 13 w 130"/>
                  <a:gd name="T45" fmla="*/ 58 h 248"/>
                  <a:gd name="T46" fmla="*/ 17 w 130"/>
                  <a:gd name="T47" fmla="*/ 60 h 248"/>
                  <a:gd name="T48" fmla="*/ 21 w 130"/>
                  <a:gd name="T49" fmla="*/ 62 h 248"/>
                  <a:gd name="T50" fmla="*/ 25 w 130"/>
                  <a:gd name="T51" fmla="*/ 62 h 248"/>
                  <a:gd name="T52" fmla="*/ 31 w 130"/>
                  <a:gd name="T53" fmla="*/ 62 h 248"/>
                  <a:gd name="T54" fmla="*/ 36 w 130"/>
                  <a:gd name="T55" fmla="*/ 60 h 248"/>
                  <a:gd name="T56" fmla="*/ 40 w 130"/>
                  <a:gd name="T57" fmla="*/ 55 h 248"/>
                  <a:gd name="T58" fmla="*/ 42 w 130"/>
                  <a:gd name="T59" fmla="*/ 51 h 248"/>
                  <a:gd name="T60" fmla="*/ 42 w 130"/>
                  <a:gd name="T61" fmla="*/ 47 h 248"/>
                  <a:gd name="T62" fmla="*/ 44 w 130"/>
                  <a:gd name="T63" fmla="*/ 41 h 248"/>
                  <a:gd name="T64" fmla="*/ 44 w 130"/>
                  <a:gd name="T65" fmla="*/ 35 h 248"/>
                  <a:gd name="T66" fmla="*/ 44 w 130"/>
                  <a:gd name="T67" fmla="*/ 31 h 248"/>
                  <a:gd name="T68" fmla="*/ 42 w 130"/>
                  <a:gd name="T69" fmla="*/ 14 h 248"/>
                  <a:gd name="T70" fmla="*/ 38 w 130"/>
                  <a:gd name="T71" fmla="*/ 6 h 248"/>
                  <a:gd name="T72" fmla="*/ 31 w 130"/>
                  <a:gd name="T73" fmla="*/ 2 h 248"/>
                  <a:gd name="T74" fmla="*/ 25 w 130"/>
                  <a:gd name="T75" fmla="*/ 0 h 248"/>
                  <a:gd name="T76" fmla="*/ 21 w 130"/>
                  <a:gd name="T77" fmla="*/ 0 h 248"/>
                  <a:gd name="T78" fmla="*/ 17 w 130"/>
                  <a:gd name="T79" fmla="*/ 2 h 248"/>
                  <a:gd name="T80" fmla="*/ 13 w 130"/>
                  <a:gd name="T81" fmla="*/ 4 h 248"/>
                  <a:gd name="T82" fmla="*/ 10 w 130"/>
                  <a:gd name="T83" fmla="*/ 8 h 248"/>
                  <a:gd name="T84" fmla="*/ 10 w 130"/>
                  <a:gd name="T85" fmla="*/ 2 h 24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0"/>
                  <a:gd name="T130" fmla="*/ 0 h 248"/>
                  <a:gd name="T131" fmla="*/ 130 w 130"/>
                  <a:gd name="T132" fmla="*/ 248 h 24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0" h="248">
                    <a:moveTo>
                      <a:pt x="62" y="161"/>
                    </a:moveTo>
                    <a:lnTo>
                      <a:pt x="43" y="155"/>
                    </a:lnTo>
                    <a:lnTo>
                      <a:pt x="31" y="143"/>
                    </a:lnTo>
                    <a:lnTo>
                      <a:pt x="31" y="118"/>
                    </a:lnTo>
                    <a:lnTo>
                      <a:pt x="31" y="99"/>
                    </a:lnTo>
                    <a:lnTo>
                      <a:pt x="31" y="80"/>
                    </a:lnTo>
                    <a:lnTo>
                      <a:pt x="31" y="49"/>
                    </a:lnTo>
                    <a:lnTo>
                      <a:pt x="43" y="31"/>
                    </a:lnTo>
                    <a:lnTo>
                      <a:pt x="62" y="25"/>
                    </a:lnTo>
                    <a:lnTo>
                      <a:pt x="87" y="31"/>
                    </a:lnTo>
                    <a:lnTo>
                      <a:pt x="99" y="43"/>
                    </a:lnTo>
                    <a:lnTo>
                      <a:pt x="99" y="68"/>
                    </a:lnTo>
                    <a:lnTo>
                      <a:pt x="99" y="93"/>
                    </a:lnTo>
                    <a:lnTo>
                      <a:pt x="99" y="124"/>
                    </a:lnTo>
                    <a:lnTo>
                      <a:pt x="93" y="143"/>
                    </a:lnTo>
                    <a:lnTo>
                      <a:pt x="80" y="161"/>
                    </a:lnTo>
                    <a:lnTo>
                      <a:pt x="62" y="161"/>
                    </a:lnTo>
                    <a:close/>
                    <a:moveTo>
                      <a:pt x="31" y="6"/>
                    </a:moveTo>
                    <a:lnTo>
                      <a:pt x="0" y="6"/>
                    </a:lnTo>
                    <a:lnTo>
                      <a:pt x="0" y="248"/>
                    </a:lnTo>
                    <a:lnTo>
                      <a:pt x="31" y="248"/>
                    </a:lnTo>
                    <a:lnTo>
                      <a:pt x="31" y="161"/>
                    </a:lnTo>
                    <a:lnTo>
                      <a:pt x="37" y="174"/>
                    </a:lnTo>
                    <a:lnTo>
                      <a:pt x="49" y="180"/>
                    </a:lnTo>
                    <a:lnTo>
                      <a:pt x="62" y="186"/>
                    </a:lnTo>
                    <a:lnTo>
                      <a:pt x="74" y="186"/>
                    </a:lnTo>
                    <a:lnTo>
                      <a:pt x="93" y="186"/>
                    </a:lnTo>
                    <a:lnTo>
                      <a:pt x="105" y="180"/>
                    </a:lnTo>
                    <a:lnTo>
                      <a:pt x="118" y="167"/>
                    </a:lnTo>
                    <a:lnTo>
                      <a:pt x="124" y="155"/>
                    </a:lnTo>
                    <a:lnTo>
                      <a:pt x="124" y="143"/>
                    </a:lnTo>
                    <a:lnTo>
                      <a:pt x="130" y="124"/>
                    </a:lnTo>
                    <a:lnTo>
                      <a:pt x="130" y="105"/>
                    </a:lnTo>
                    <a:lnTo>
                      <a:pt x="130" y="93"/>
                    </a:lnTo>
                    <a:lnTo>
                      <a:pt x="124" y="43"/>
                    </a:lnTo>
                    <a:lnTo>
                      <a:pt x="111" y="18"/>
                    </a:lnTo>
                    <a:lnTo>
                      <a:pt x="93" y="6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49" y="6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Rectangle 549"/>
              <p:cNvSpPr>
                <a:spLocks noChangeArrowheads="1"/>
              </p:cNvSpPr>
              <p:nvPr/>
            </p:nvSpPr>
            <p:spPr bwMode="auto">
              <a:xfrm>
                <a:off x="2572" y="2656"/>
                <a:ext cx="11" cy="83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Freeform 550"/>
              <p:cNvSpPr>
                <a:spLocks noEditPoints="1"/>
              </p:cNvSpPr>
              <p:nvPr/>
            </p:nvSpPr>
            <p:spPr bwMode="auto">
              <a:xfrm>
                <a:off x="2599" y="2656"/>
                <a:ext cx="10" cy="83"/>
              </a:xfrm>
              <a:custGeom>
                <a:avLst/>
                <a:gdLst>
                  <a:gd name="T0" fmla="*/ 10 w 31"/>
                  <a:gd name="T1" fmla="*/ 25 h 249"/>
                  <a:gd name="T2" fmla="*/ 0 w 31"/>
                  <a:gd name="T3" fmla="*/ 25 h 249"/>
                  <a:gd name="T4" fmla="*/ 0 w 31"/>
                  <a:gd name="T5" fmla="*/ 83 h 249"/>
                  <a:gd name="T6" fmla="*/ 10 w 31"/>
                  <a:gd name="T7" fmla="*/ 83 h 249"/>
                  <a:gd name="T8" fmla="*/ 10 w 31"/>
                  <a:gd name="T9" fmla="*/ 25 h 249"/>
                  <a:gd name="T10" fmla="*/ 0 w 31"/>
                  <a:gd name="T11" fmla="*/ 11 h 249"/>
                  <a:gd name="T12" fmla="*/ 10 w 31"/>
                  <a:gd name="T13" fmla="*/ 11 h 249"/>
                  <a:gd name="T14" fmla="*/ 10 w 31"/>
                  <a:gd name="T15" fmla="*/ 0 h 249"/>
                  <a:gd name="T16" fmla="*/ 0 w 31"/>
                  <a:gd name="T17" fmla="*/ 0 h 249"/>
                  <a:gd name="T18" fmla="*/ 0 w 31"/>
                  <a:gd name="T19" fmla="*/ 11 h 24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49"/>
                  <a:gd name="T32" fmla="*/ 31 w 31"/>
                  <a:gd name="T33" fmla="*/ 249 h 24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49">
                    <a:moveTo>
                      <a:pt x="31" y="75"/>
                    </a:moveTo>
                    <a:lnTo>
                      <a:pt x="0" y="75"/>
                    </a:lnTo>
                    <a:lnTo>
                      <a:pt x="0" y="249"/>
                    </a:lnTo>
                    <a:lnTo>
                      <a:pt x="31" y="249"/>
                    </a:lnTo>
                    <a:lnTo>
                      <a:pt x="31" y="75"/>
                    </a:lnTo>
                    <a:close/>
                    <a:moveTo>
                      <a:pt x="0" y="33"/>
                    </a:moveTo>
                    <a:lnTo>
                      <a:pt x="31" y="33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Freeform 551"/>
              <p:cNvSpPr>
                <a:spLocks/>
              </p:cNvSpPr>
              <p:nvPr/>
            </p:nvSpPr>
            <p:spPr bwMode="auto">
              <a:xfrm>
                <a:off x="2616" y="2664"/>
                <a:ext cx="32" cy="77"/>
              </a:xfrm>
              <a:custGeom>
                <a:avLst/>
                <a:gdLst>
                  <a:gd name="T0" fmla="*/ 0 w 98"/>
                  <a:gd name="T1" fmla="*/ 17 h 230"/>
                  <a:gd name="T2" fmla="*/ 0 w 98"/>
                  <a:gd name="T3" fmla="*/ 23 h 230"/>
                  <a:gd name="T4" fmla="*/ 10 w 98"/>
                  <a:gd name="T5" fmla="*/ 23 h 230"/>
                  <a:gd name="T6" fmla="*/ 10 w 98"/>
                  <a:gd name="T7" fmla="*/ 67 h 230"/>
                  <a:gd name="T8" fmla="*/ 12 w 98"/>
                  <a:gd name="T9" fmla="*/ 71 h 230"/>
                  <a:gd name="T10" fmla="*/ 14 w 98"/>
                  <a:gd name="T11" fmla="*/ 75 h 230"/>
                  <a:gd name="T12" fmla="*/ 18 w 98"/>
                  <a:gd name="T13" fmla="*/ 77 h 230"/>
                  <a:gd name="T14" fmla="*/ 24 w 98"/>
                  <a:gd name="T15" fmla="*/ 77 h 230"/>
                  <a:gd name="T16" fmla="*/ 26 w 98"/>
                  <a:gd name="T17" fmla="*/ 77 h 230"/>
                  <a:gd name="T18" fmla="*/ 28 w 98"/>
                  <a:gd name="T19" fmla="*/ 77 h 230"/>
                  <a:gd name="T20" fmla="*/ 30 w 98"/>
                  <a:gd name="T21" fmla="*/ 75 h 230"/>
                  <a:gd name="T22" fmla="*/ 32 w 98"/>
                  <a:gd name="T23" fmla="*/ 75 h 230"/>
                  <a:gd name="T24" fmla="*/ 32 w 98"/>
                  <a:gd name="T25" fmla="*/ 69 h 230"/>
                  <a:gd name="T26" fmla="*/ 30 w 98"/>
                  <a:gd name="T27" fmla="*/ 69 h 230"/>
                  <a:gd name="T28" fmla="*/ 28 w 98"/>
                  <a:gd name="T29" fmla="*/ 69 h 230"/>
                  <a:gd name="T30" fmla="*/ 22 w 98"/>
                  <a:gd name="T31" fmla="*/ 67 h 230"/>
                  <a:gd name="T32" fmla="*/ 20 w 98"/>
                  <a:gd name="T33" fmla="*/ 65 h 230"/>
                  <a:gd name="T34" fmla="*/ 20 w 98"/>
                  <a:gd name="T35" fmla="*/ 63 h 230"/>
                  <a:gd name="T36" fmla="*/ 20 w 98"/>
                  <a:gd name="T37" fmla="*/ 60 h 230"/>
                  <a:gd name="T38" fmla="*/ 20 w 98"/>
                  <a:gd name="T39" fmla="*/ 23 h 230"/>
                  <a:gd name="T40" fmla="*/ 32 w 98"/>
                  <a:gd name="T41" fmla="*/ 23 h 230"/>
                  <a:gd name="T42" fmla="*/ 32 w 98"/>
                  <a:gd name="T43" fmla="*/ 17 h 230"/>
                  <a:gd name="T44" fmla="*/ 20 w 98"/>
                  <a:gd name="T45" fmla="*/ 17 h 230"/>
                  <a:gd name="T46" fmla="*/ 20 w 98"/>
                  <a:gd name="T47" fmla="*/ 0 h 230"/>
                  <a:gd name="T48" fmla="*/ 10 w 98"/>
                  <a:gd name="T49" fmla="*/ 4 h 230"/>
                  <a:gd name="T50" fmla="*/ 10 w 98"/>
                  <a:gd name="T51" fmla="*/ 17 h 230"/>
                  <a:gd name="T52" fmla="*/ 0 w 98"/>
                  <a:gd name="T53" fmla="*/ 17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8"/>
                  <a:gd name="T82" fmla="*/ 0 h 230"/>
                  <a:gd name="T83" fmla="*/ 98 w 98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8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2" y="224"/>
                    </a:lnTo>
                    <a:lnTo>
                      <a:pt x="56" y="230"/>
                    </a:lnTo>
                    <a:lnTo>
                      <a:pt x="73" y="230"/>
                    </a:lnTo>
                    <a:lnTo>
                      <a:pt x="81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98" y="224"/>
                    </a:lnTo>
                    <a:lnTo>
                      <a:pt x="98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68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98" y="69"/>
                    </a:lnTo>
                    <a:lnTo>
                      <a:pt x="98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Freeform 552"/>
              <p:cNvSpPr>
                <a:spLocks/>
              </p:cNvSpPr>
              <p:nvPr/>
            </p:nvSpPr>
            <p:spPr bwMode="auto">
              <a:xfrm>
                <a:off x="2648" y="2664"/>
                <a:ext cx="34" cy="77"/>
              </a:xfrm>
              <a:custGeom>
                <a:avLst/>
                <a:gdLst>
                  <a:gd name="T0" fmla="*/ 0 w 101"/>
                  <a:gd name="T1" fmla="*/ 17 h 230"/>
                  <a:gd name="T2" fmla="*/ 0 w 101"/>
                  <a:gd name="T3" fmla="*/ 23 h 230"/>
                  <a:gd name="T4" fmla="*/ 10 w 101"/>
                  <a:gd name="T5" fmla="*/ 23 h 230"/>
                  <a:gd name="T6" fmla="*/ 10 w 101"/>
                  <a:gd name="T7" fmla="*/ 67 h 230"/>
                  <a:gd name="T8" fmla="*/ 12 w 101"/>
                  <a:gd name="T9" fmla="*/ 71 h 230"/>
                  <a:gd name="T10" fmla="*/ 15 w 101"/>
                  <a:gd name="T11" fmla="*/ 75 h 230"/>
                  <a:gd name="T12" fmla="*/ 19 w 101"/>
                  <a:gd name="T13" fmla="*/ 77 h 230"/>
                  <a:gd name="T14" fmla="*/ 26 w 101"/>
                  <a:gd name="T15" fmla="*/ 77 h 230"/>
                  <a:gd name="T16" fmla="*/ 27 w 101"/>
                  <a:gd name="T17" fmla="*/ 77 h 230"/>
                  <a:gd name="T18" fmla="*/ 29 w 101"/>
                  <a:gd name="T19" fmla="*/ 77 h 230"/>
                  <a:gd name="T20" fmla="*/ 31 w 101"/>
                  <a:gd name="T21" fmla="*/ 75 h 230"/>
                  <a:gd name="T22" fmla="*/ 34 w 101"/>
                  <a:gd name="T23" fmla="*/ 75 h 230"/>
                  <a:gd name="T24" fmla="*/ 34 w 101"/>
                  <a:gd name="T25" fmla="*/ 69 h 230"/>
                  <a:gd name="T26" fmla="*/ 31 w 101"/>
                  <a:gd name="T27" fmla="*/ 69 h 230"/>
                  <a:gd name="T28" fmla="*/ 29 w 101"/>
                  <a:gd name="T29" fmla="*/ 69 h 230"/>
                  <a:gd name="T30" fmla="*/ 24 w 101"/>
                  <a:gd name="T31" fmla="*/ 67 h 230"/>
                  <a:gd name="T32" fmla="*/ 21 w 101"/>
                  <a:gd name="T33" fmla="*/ 65 h 230"/>
                  <a:gd name="T34" fmla="*/ 21 w 101"/>
                  <a:gd name="T35" fmla="*/ 63 h 230"/>
                  <a:gd name="T36" fmla="*/ 21 w 101"/>
                  <a:gd name="T37" fmla="*/ 60 h 230"/>
                  <a:gd name="T38" fmla="*/ 21 w 101"/>
                  <a:gd name="T39" fmla="*/ 23 h 230"/>
                  <a:gd name="T40" fmla="*/ 34 w 101"/>
                  <a:gd name="T41" fmla="*/ 23 h 230"/>
                  <a:gd name="T42" fmla="*/ 34 w 101"/>
                  <a:gd name="T43" fmla="*/ 17 h 230"/>
                  <a:gd name="T44" fmla="*/ 21 w 101"/>
                  <a:gd name="T45" fmla="*/ 17 h 230"/>
                  <a:gd name="T46" fmla="*/ 21 w 101"/>
                  <a:gd name="T47" fmla="*/ 0 h 230"/>
                  <a:gd name="T48" fmla="*/ 10 w 101"/>
                  <a:gd name="T49" fmla="*/ 4 h 230"/>
                  <a:gd name="T50" fmla="*/ 10 w 101"/>
                  <a:gd name="T51" fmla="*/ 17 h 230"/>
                  <a:gd name="T52" fmla="*/ 0 w 101"/>
                  <a:gd name="T53" fmla="*/ 17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1"/>
                  <a:gd name="T82" fmla="*/ 0 h 230"/>
                  <a:gd name="T83" fmla="*/ 101 w 101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1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5" y="224"/>
                    </a:lnTo>
                    <a:lnTo>
                      <a:pt x="56" y="230"/>
                    </a:lnTo>
                    <a:lnTo>
                      <a:pt x="76" y="230"/>
                    </a:lnTo>
                    <a:lnTo>
                      <a:pt x="81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101" y="224"/>
                    </a:lnTo>
                    <a:lnTo>
                      <a:pt x="101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70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101" y="69"/>
                    </a:lnTo>
                    <a:lnTo>
                      <a:pt x="101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Freeform 553"/>
              <p:cNvSpPr>
                <a:spLocks noEditPoints="1"/>
              </p:cNvSpPr>
              <p:nvPr/>
            </p:nvSpPr>
            <p:spPr bwMode="auto">
              <a:xfrm>
                <a:off x="2690" y="2679"/>
                <a:ext cx="43" cy="62"/>
              </a:xfrm>
              <a:custGeom>
                <a:avLst/>
                <a:gdLst>
                  <a:gd name="T0" fmla="*/ 10 w 131"/>
                  <a:gd name="T1" fmla="*/ 27 h 186"/>
                  <a:gd name="T2" fmla="*/ 10 w 131"/>
                  <a:gd name="T3" fmla="*/ 16 h 186"/>
                  <a:gd name="T4" fmla="*/ 13 w 131"/>
                  <a:gd name="T5" fmla="*/ 10 h 186"/>
                  <a:gd name="T6" fmla="*/ 16 w 131"/>
                  <a:gd name="T7" fmla="*/ 8 h 186"/>
                  <a:gd name="T8" fmla="*/ 20 w 131"/>
                  <a:gd name="T9" fmla="*/ 8 h 186"/>
                  <a:gd name="T10" fmla="*/ 25 w 131"/>
                  <a:gd name="T11" fmla="*/ 8 h 186"/>
                  <a:gd name="T12" fmla="*/ 29 w 131"/>
                  <a:gd name="T13" fmla="*/ 10 h 186"/>
                  <a:gd name="T14" fmla="*/ 31 w 131"/>
                  <a:gd name="T15" fmla="*/ 16 h 186"/>
                  <a:gd name="T16" fmla="*/ 33 w 131"/>
                  <a:gd name="T17" fmla="*/ 27 h 186"/>
                  <a:gd name="T18" fmla="*/ 10 w 131"/>
                  <a:gd name="T19" fmla="*/ 27 h 186"/>
                  <a:gd name="T20" fmla="*/ 43 w 131"/>
                  <a:gd name="T21" fmla="*/ 35 h 186"/>
                  <a:gd name="T22" fmla="*/ 43 w 131"/>
                  <a:gd name="T23" fmla="*/ 29 h 186"/>
                  <a:gd name="T24" fmla="*/ 41 w 131"/>
                  <a:gd name="T25" fmla="*/ 16 h 186"/>
                  <a:gd name="T26" fmla="*/ 39 w 131"/>
                  <a:gd name="T27" fmla="*/ 8 h 186"/>
                  <a:gd name="T28" fmla="*/ 31 w 131"/>
                  <a:gd name="T29" fmla="*/ 2 h 186"/>
                  <a:gd name="T30" fmla="*/ 20 w 131"/>
                  <a:gd name="T31" fmla="*/ 0 h 186"/>
                  <a:gd name="T32" fmla="*/ 14 w 131"/>
                  <a:gd name="T33" fmla="*/ 2 h 186"/>
                  <a:gd name="T34" fmla="*/ 10 w 131"/>
                  <a:gd name="T35" fmla="*/ 2 h 186"/>
                  <a:gd name="T36" fmla="*/ 6 w 131"/>
                  <a:gd name="T37" fmla="*/ 6 h 186"/>
                  <a:gd name="T38" fmla="*/ 3 w 131"/>
                  <a:gd name="T39" fmla="*/ 10 h 186"/>
                  <a:gd name="T40" fmla="*/ 3 w 131"/>
                  <a:gd name="T41" fmla="*/ 14 h 186"/>
                  <a:gd name="T42" fmla="*/ 0 w 131"/>
                  <a:gd name="T43" fmla="*/ 19 h 186"/>
                  <a:gd name="T44" fmla="*/ 0 w 131"/>
                  <a:gd name="T45" fmla="*/ 27 h 186"/>
                  <a:gd name="T46" fmla="*/ 0 w 131"/>
                  <a:gd name="T47" fmla="*/ 33 h 186"/>
                  <a:gd name="T48" fmla="*/ 3 w 131"/>
                  <a:gd name="T49" fmla="*/ 48 h 186"/>
                  <a:gd name="T50" fmla="*/ 6 w 131"/>
                  <a:gd name="T51" fmla="*/ 58 h 186"/>
                  <a:gd name="T52" fmla="*/ 13 w 131"/>
                  <a:gd name="T53" fmla="*/ 62 h 186"/>
                  <a:gd name="T54" fmla="*/ 20 w 131"/>
                  <a:gd name="T55" fmla="*/ 62 h 186"/>
                  <a:gd name="T56" fmla="*/ 29 w 131"/>
                  <a:gd name="T57" fmla="*/ 62 h 186"/>
                  <a:gd name="T58" fmla="*/ 37 w 131"/>
                  <a:gd name="T59" fmla="*/ 58 h 186"/>
                  <a:gd name="T60" fmla="*/ 41 w 131"/>
                  <a:gd name="T61" fmla="*/ 52 h 186"/>
                  <a:gd name="T62" fmla="*/ 43 w 131"/>
                  <a:gd name="T63" fmla="*/ 43 h 186"/>
                  <a:gd name="T64" fmla="*/ 31 w 131"/>
                  <a:gd name="T65" fmla="*/ 43 h 186"/>
                  <a:gd name="T66" fmla="*/ 31 w 131"/>
                  <a:gd name="T67" fmla="*/ 48 h 186"/>
                  <a:gd name="T68" fmla="*/ 29 w 131"/>
                  <a:gd name="T69" fmla="*/ 52 h 186"/>
                  <a:gd name="T70" fmla="*/ 25 w 131"/>
                  <a:gd name="T71" fmla="*/ 54 h 186"/>
                  <a:gd name="T72" fmla="*/ 20 w 131"/>
                  <a:gd name="T73" fmla="*/ 54 h 186"/>
                  <a:gd name="T74" fmla="*/ 16 w 131"/>
                  <a:gd name="T75" fmla="*/ 54 h 186"/>
                  <a:gd name="T76" fmla="*/ 13 w 131"/>
                  <a:gd name="T77" fmla="*/ 50 h 186"/>
                  <a:gd name="T78" fmla="*/ 10 w 131"/>
                  <a:gd name="T79" fmla="*/ 45 h 186"/>
                  <a:gd name="T80" fmla="*/ 10 w 131"/>
                  <a:gd name="T81" fmla="*/ 35 h 186"/>
                  <a:gd name="T82" fmla="*/ 43 w 131"/>
                  <a:gd name="T83" fmla="*/ 35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6"/>
                  <a:gd name="T128" fmla="*/ 131 w 131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6">
                    <a:moveTo>
                      <a:pt x="31" y="80"/>
                    </a:moveTo>
                    <a:lnTo>
                      <a:pt x="31" y="49"/>
                    </a:lnTo>
                    <a:lnTo>
                      <a:pt x="39" y="31"/>
                    </a:lnTo>
                    <a:lnTo>
                      <a:pt x="50" y="25"/>
                    </a:lnTo>
                    <a:lnTo>
                      <a:pt x="62" y="25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95" y="49"/>
                    </a:lnTo>
                    <a:lnTo>
                      <a:pt x="100" y="80"/>
                    </a:lnTo>
                    <a:lnTo>
                      <a:pt x="31" y="80"/>
                    </a:lnTo>
                    <a:close/>
                    <a:moveTo>
                      <a:pt x="131" y="105"/>
                    </a:moveTo>
                    <a:lnTo>
                      <a:pt x="131" y="87"/>
                    </a:lnTo>
                    <a:lnTo>
                      <a:pt x="125" y="49"/>
                    </a:lnTo>
                    <a:lnTo>
                      <a:pt x="118" y="25"/>
                    </a:lnTo>
                    <a:lnTo>
                      <a:pt x="95" y="6"/>
                    </a:lnTo>
                    <a:lnTo>
                      <a:pt x="62" y="0"/>
                    </a:lnTo>
                    <a:lnTo>
                      <a:pt x="44" y="6"/>
                    </a:lnTo>
                    <a:lnTo>
                      <a:pt x="31" y="6"/>
                    </a:lnTo>
                    <a:lnTo>
                      <a:pt x="19" y="18"/>
                    </a:lnTo>
                    <a:lnTo>
                      <a:pt x="8" y="31"/>
                    </a:lnTo>
                    <a:lnTo>
                      <a:pt x="8" y="43"/>
                    </a:lnTo>
                    <a:lnTo>
                      <a:pt x="0" y="56"/>
                    </a:lnTo>
                    <a:lnTo>
                      <a:pt x="0" y="80"/>
                    </a:lnTo>
                    <a:lnTo>
                      <a:pt x="0" y="99"/>
                    </a:lnTo>
                    <a:lnTo>
                      <a:pt x="8" y="143"/>
                    </a:lnTo>
                    <a:lnTo>
                      <a:pt x="19" y="174"/>
                    </a:lnTo>
                    <a:lnTo>
                      <a:pt x="39" y="186"/>
                    </a:lnTo>
                    <a:lnTo>
                      <a:pt x="62" y="186"/>
                    </a:lnTo>
                    <a:lnTo>
                      <a:pt x="87" y="186"/>
                    </a:lnTo>
                    <a:lnTo>
                      <a:pt x="112" y="174"/>
                    </a:lnTo>
                    <a:lnTo>
                      <a:pt x="125" y="155"/>
                    </a:lnTo>
                    <a:lnTo>
                      <a:pt x="131" y="130"/>
                    </a:lnTo>
                    <a:lnTo>
                      <a:pt x="95" y="130"/>
                    </a:lnTo>
                    <a:lnTo>
                      <a:pt x="95" y="143"/>
                    </a:lnTo>
                    <a:lnTo>
                      <a:pt x="87" y="155"/>
                    </a:lnTo>
                    <a:lnTo>
                      <a:pt x="75" y="161"/>
                    </a:lnTo>
                    <a:lnTo>
                      <a:pt x="62" y="161"/>
                    </a:lnTo>
                    <a:lnTo>
                      <a:pt x="50" y="161"/>
                    </a:lnTo>
                    <a:lnTo>
                      <a:pt x="39" y="149"/>
                    </a:lnTo>
                    <a:lnTo>
                      <a:pt x="31" y="136"/>
                    </a:lnTo>
                    <a:lnTo>
                      <a:pt x="31" y="105"/>
                    </a:lnTo>
                    <a:lnTo>
                      <a:pt x="131" y="10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Freeform 554"/>
              <p:cNvSpPr>
                <a:spLocks/>
              </p:cNvSpPr>
              <p:nvPr/>
            </p:nvSpPr>
            <p:spPr bwMode="auto">
              <a:xfrm>
                <a:off x="2750" y="2679"/>
                <a:ext cx="27" cy="60"/>
              </a:xfrm>
              <a:custGeom>
                <a:avLst/>
                <a:gdLst>
                  <a:gd name="T0" fmla="*/ 8 w 81"/>
                  <a:gd name="T1" fmla="*/ 2 h 180"/>
                  <a:gd name="T2" fmla="*/ 0 w 81"/>
                  <a:gd name="T3" fmla="*/ 2 h 180"/>
                  <a:gd name="T4" fmla="*/ 0 w 81"/>
                  <a:gd name="T5" fmla="*/ 60 h 180"/>
                  <a:gd name="T6" fmla="*/ 8 w 81"/>
                  <a:gd name="T7" fmla="*/ 60 h 180"/>
                  <a:gd name="T8" fmla="*/ 8 w 81"/>
                  <a:gd name="T9" fmla="*/ 27 h 180"/>
                  <a:gd name="T10" fmla="*/ 10 w 81"/>
                  <a:gd name="T11" fmla="*/ 19 h 180"/>
                  <a:gd name="T12" fmla="*/ 13 w 81"/>
                  <a:gd name="T13" fmla="*/ 14 h 180"/>
                  <a:gd name="T14" fmla="*/ 17 w 81"/>
                  <a:gd name="T15" fmla="*/ 10 h 180"/>
                  <a:gd name="T16" fmla="*/ 23 w 81"/>
                  <a:gd name="T17" fmla="*/ 10 h 180"/>
                  <a:gd name="T18" fmla="*/ 25 w 81"/>
                  <a:gd name="T19" fmla="*/ 10 h 180"/>
                  <a:gd name="T20" fmla="*/ 27 w 81"/>
                  <a:gd name="T21" fmla="*/ 10 h 180"/>
                  <a:gd name="T22" fmla="*/ 27 w 81"/>
                  <a:gd name="T23" fmla="*/ 0 h 180"/>
                  <a:gd name="T24" fmla="*/ 21 w 81"/>
                  <a:gd name="T25" fmla="*/ 0 h 180"/>
                  <a:gd name="T26" fmla="*/ 17 w 81"/>
                  <a:gd name="T27" fmla="*/ 2 h 180"/>
                  <a:gd name="T28" fmla="*/ 13 w 81"/>
                  <a:gd name="T29" fmla="*/ 4 h 180"/>
                  <a:gd name="T30" fmla="*/ 10 w 81"/>
                  <a:gd name="T31" fmla="*/ 10 h 180"/>
                  <a:gd name="T32" fmla="*/ 8 w 81"/>
                  <a:gd name="T33" fmla="*/ 10 h 180"/>
                  <a:gd name="T34" fmla="*/ 8 w 81"/>
                  <a:gd name="T35" fmla="*/ 2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80"/>
                  <a:gd name="T56" fmla="*/ 81 w 81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80">
                    <a:moveTo>
                      <a:pt x="25" y="6"/>
                    </a:moveTo>
                    <a:lnTo>
                      <a:pt x="0" y="6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80"/>
                    </a:lnTo>
                    <a:lnTo>
                      <a:pt x="31" y="56"/>
                    </a:lnTo>
                    <a:lnTo>
                      <a:pt x="38" y="43"/>
                    </a:lnTo>
                    <a:lnTo>
                      <a:pt x="50" y="31"/>
                    </a:lnTo>
                    <a:lnTo>
                      <a:pt x="69" y="31"/>
                    </a:lnTo>
                    <a:lnTo>
                      <a:pt x="75" y="31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63" y="0"/>
                    </a:lnTo>
                    <a:lnTo>
                      <a:pt x="50" y="6"/>
                    </a:lnTo>
                    <a:lnTo>
                      <a:pt x="38" y="12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Freeform 555"/>
              <p:cNvSpPr>
                <a:spLocks/>
              </p:cNvSpPr>
              <p:nvPr/>
            </p:nvSpPr>
            <p:spPr bwMode="auto">
              <a:xfrm>
                <a:off x="1036" y="1498"/>
                <a:ext cx="79" cy="84"/>
              </a:xfrm>
              <a:custGeom>
                <a:avLst/>
                <a:gdLst>
                  <a:gd name="T0" fmla="*/ 11 w 236"/>
                  <a:gd name="T1" fmla="*/ 10 h 254"/>
                  <a:gd name="T2" fmla="*/ 33 w 236"/>
                  <a:gd name="T3" fmla="*/ 84 h 254"/>
                  <a:gd name="T4" fmla="*/ 44 w 236"/>
                  <a:gd name="T5" fmla="*/ 84 h 254"/>
                  <a:gd name="T6" fmla="*/ 69 w 236"/>
                  <a:gd name="T7" fmla="*/ 10 h 254"/>
                  <a:gd name="T8" fmla="*/ 69 w 236"/>
                  <a:gd name="T9" fmla="*/ 84 h 254"/>
                  <a:gd name="T10" fmla="*/ 79 w 236"/>
                  <a:gd name="T11" fmla="*/ 84 h 254"/>
                  <a:gd name="T12" fmla="*/ 79 w 236"/>
                  <a:gd name="T13" fmla="*/ 0 h 254"/>
                  <a:gd name="T14" fmla="*/ 61 w 236"/>
                  <a:gd name="T15" fmla="*/ 0 h 254"/>
                  <a:gd name="T16" fmla="*/ 40 w 236"/>
                  <a:gd name="T17" fmla="*/ 70 h 254"/>
                  <a:gd name="T18" fmla="*/ 19 w 236"/>
                  <a:gd name="T19" fmla="*/ 0 h 254"/>
                  <a:gd name="T20" fmla="*/ 0 w 236"/>
                  <a:gd name="T21" fmla="*/ 0 h 254"/>
                  <a:gd name="T22" fmla="*/ 0 w 236"/>
                  <a:gd name="T23" fmla="*/ 84 h 254"/>
                  <a:gd name="T24" fmla="*/ 11 w 236"/>
                  <a:gd name="T25" fmla="*/ 84 h 254"/>
                  <a:gd name="T26" fmla="*/ 11 w 236"/>
                  <a:gd name="T27" fmla="*/ 10 h 25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36"/>
                  <a:gd name="T43" fmla="*/ 0 h 254"/>
                  <a:gd name="T44" fmla="*/ 236 w 236"/>
                  <a:gd name="T45" fmla="*/ 254 h 25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36" h="254">
                    <a:moveTo>
                      <a:pt x="32" y="30"/>
                    </a:moveTo>
                    <a:lnTo>
                      <a:pt x="100" y="254"/>
                    </a:lnTo>
                    <a:lnTo>
                      <a:pt x="131" y="254"/>
                    </a:lnTo>
                    <a:lnTo>
                      <a:pt x="205" y="30"/>
                    </a:lnTo>
                    <a:lnTo>
                      <a:pt x="205" y="254"/>
                    </a:lnTo>
                    <a:lnTo>
                      <a:pt x="236" y="254"/>
                    </a:lnTo>
                    <a:lnTo>
                      <a:pt x="236" y="0"/>
                    </a:lnTo>
                    <a:lnTo>
                      <a:pt x="181" y="0"/>
                    </a:lnTo>
                    <a:lnTo>
                      <a:pt x="118" y="211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32" y="254"/>
                    </a:lnTo>
                    <a:lnTo>
                      <a:pt x="32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Freeform 556"/>
              <p:cNvSpPr>
                <a:spLocks noEditPoints="1"/>
              </p:cNvSpPr>
              <p:nvPr/>
            </p:nvSpPr>
            <p:spPr bwMode="auto">
              <a:xfrm>
                <a:off x="1129" y="1523"/>
                <a:ext cx="46" cy="61"/>
              </a:xfrm>
              <a:custGeom>
                <a:avLst/>
                <a:gdLst>
                  <a:gd name="T0" fmla="*/ 23 w 136"/>
                  <a:gd name="T1" fmla="*/ 53 h 185"/>
                  <a:gd name="T2" fmla="*/ 17 w 136"/>
                  <a:gd name="T3" fmla="*/ 51 h 185"/>
                  <a:gd name="T4" fmla="*/ 13 w 136"/>
                  <a:gd name="T5" fmla="*/ 47 h 185"/>
                  <a:gd name="T6" fmla="*/ 10 w 136"/>
                  <a:gd name="T7" fmla="*/ 37 h 185"/>
                  <a:gd name="T8" fmla="*/ 10 w 136"/>
                  <a:gd name="T9" fmla="*/ 27 h 185"/>
                  <a:gd name="T10" fmla="*/ 13 w 136"/>
                  <a:gd name="T11" fmla="*/ 16 h 185"/>
                  <a:gd name="T12" fmla="*/ 15 w 136"/>
                  <a:gd name="T13" fmla="*/ 10 h 185"/>
                  <a:gd name="T14" fmla="*/ 19 w 136"/>
                  <a:gd name="T15" fmla="*/ 8 h 185"/>
                  <a:gd name="T16" fmla="*/ 23 w 136"/>
                  <a:gd name="T17" fmla="*/ 6 h 185"/>
                  <a:gd name="T18" fmla="*/ 29 w 136"/>
                  <a:gd name="T19" fmla="*/ 8 h 185"/>
                  <a:gd name="T20" fmla="*/ 33 w 136"/>
                  <a:gd name="T21" fmla="*/ 10 h 185"/>
                  <a:gd name="T22" fmla="*/ 36 w 136"/>
                  <a:gd name="T23" fmla="*/ 16 h 185"/>
                  <a:gd name="T24" fmla="*/ 38 w 136"/>
                  <a:gd name="T25" fmla="*/ 27 h 185"/>
                  <a:gd name="T26" fmla="*/ 36 w 136"/>
                  <a:gd name="T27" fmla="*/ 37 h 185"/>
                  <a:gd name="T28" fmla="*/ 33 w 136"/>
                  <a:gd name="T29" fmla="*/ 47 h 185"/>
                  <a:gd name="T30" fmla="*/ 31 w 136"/>
                  <a:gd name="T31" fmla="*/ 51 h 185"/>
                  <a:gd name="T32" fmla="*/ 23 w 136"/>
                  <a:gd name="T33" fmla="*/ 53 h 185"/>
                  <a:gd name="T34" fmla="*/ 23 w 136"/>
                  <a:gd name="T35" fmla="*/ 61 h 185"/>
                  <a:gd name="T36" fmla="*/ 33 w 136"/>
                  <a:gd name="T37" fmla="*/ 59 h 185"/>
                  <a:gd name="T38" fmla="*/ 40 w 136"/>
                  <a:gd name="T39" fmla="*/ 55 h 185"/>
                  <a:gd name="T40" fmla="*/ 44 w 136"/>
                  <a:gd name="T41" fmla="*/ 47 h 185"/>
                  <a:gd name="T42" fmla="*/ 46 w 136"/>
                  <a:gd name="T43" fmla="*/ 30 h 185"/>
                  <a:gd name="T44" fmla="*/ 46 w 136"/>
                  <a:gd name="T45" fmla="*/ 24 h 185"/>
                  <a:gd name="T46" fmla="*/ 46 w 136"/>
                  <a:gd name="T47" fmla="*/ 18 h 185"/>
                  <a:gd name="T48" fmla="*/ 44 w 136"/>
                  <a:gd name="T49" fmla="*/ 12 h 185"/>
                  <a:gd name="T50" fmla="*/ 44 w 136"/>
                  <a:gd name="T51" fmla="*/ 8 h 185"/>
                  <a:gd name="T52" fmla="*/ 40 w 136"/>
                  <a:gd name="T53" fmla="*/ 4 h 185"/>
                  <a:gd name="T54" fmla="*/ 36 w 136"/>
                  <a:gd name="T55" fmla="*/ 2 h 185"/>
                  <a:gd name="T56" fmla="*/ 31 w 136"/>
                  <a:gd name="T57" fmla="*/ 0 h 185"/>
                  <a:gd name="T58" fmla="*/ 23 w 136"/>
                  <a:gd name="T59" fmla="*/ 0 h 185"/>
                  <a:gd name="T60" fmla="*/ 17 w 136"/>
                  <a:gd name="T61" fmla="*/ 0 h 185"/>
                  <a:gd name="T62" fmla="*/ 10 w 136"/>
                  <a:gd name="T63" fmla="*/ 2 h 185"/>
                  <a:gd name="T64" fmla="*/ 6 w 136"/>
                  <a:gd name="T65" fmla="*/ 4 h 185"/>
                  <a:gd name="T66" fmla="*/ 4 w 136"/>
                  <a:gd name="T67" fmla="*/ 8 h 185"/>
                  <a:gd name="T68" fmla="*/ 2 w 136"/>
                  <a:gd name="T69" fmla="*/ 12 h 185"/>
                  <a:gd name="T70" fmla="*/ 2 w 136"/>
                  <a:gd name="T71" fmla="*/ 18 h 185"/>
                  <a:gd name="T72" fmla="*/ 0 w 136"/>
                  <a:gd name="T73" fmla="*/ 24 h 185"/>
                  <a:gd name="T74" fmla="*/ 0 w 136"/>
                  <a:gd name="T75" fmla="*/ 30 h 185"/>
                  <a:gd name="T76" fmla="*/ 2 w 136"/>
                  <a:gd name="T77" fmla="*/ 47 h 185"/>
                  <a:gd name="T78" fmla="*/ 8 w 136"/>
                  <a:gd name="T79" fmla="*/ 55 h 185"/>
                  <a:gd name="T80" fmla="*/ 15 w 136"/>
                  <a:gd name="T81" fmla="*/ 59 h 185"/>
                  <a:gd name="T82" fmla="*/ 23 w 136"/>
                  <a:gd name="T83" fmla="*/ 61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5"/>
                  <a:gd name="T128" fmla="*/ 136 w 136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5">
                    <a:moveTo>
                      <a:pt x="68" y="160"/>
                    </a:move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0"/>
                    </a:lnTo>
                    <a:lnTo>
                      <a:pt x="56" y="25"/>
                    </a:lnTo>
                    <a:lnTo>
                      <a:pt x="68" y="19"/>
                    </a:lnTo>
                    <a:lnTo>
                      <a:pt x="87" y="25"/>
                    </a:lnTo>
                    <a:lnTo>
                      <a:pt x="99" y="30"/>
                    </a:lnTo>
                    <a:lnTo>
                      <a:pt x="105" y="50"/>
                    </a:lnTo>
                    <a:lnTo>
                      <a:pt x="112" y="81"/>
                    </a:lnTo>
                    <a:lnTo>
                      <a:pt x="105" y="111"/>
                    </a:lnTo>
                    <a:lnTo>
                      <a:pt x="99" y="142"/>
                    </a:lnTo>
                    <a:lnTo>
                      <a:pt x="93" y="154"/>
                    </a:lnTo>
                    <a:lnTo>
                      <a:pt x="68" y="160"/>
                    </a:lnTo>
                    <a:close/>
                    <a:moveTo>
                      <a:pt x="68" y="185"/>
                    </a:moveTo>
                    <a:lnTo>
                      <a:pt x="99" y="179"/>
                    </a:lnTo>
                    <a:lnTo>
                      <a:pt x="118" y="167"/>
                    </a:lnTo>
                    <a:lnTo>
                      <a:pt x="130" y="142"/>
                    </a:lnTo>
                    <a:lnTo>
                      <a:pt x="136" y="92"/>
                    </a:lnTo>
                    <a:lnTo>
                      <a:pt x="136" y="73"/>
                    </a:lnTo>
                    <a:lnTo>
                      <a:pt x="136" y="55"/>
                    </a:lnTo>
                    <a:lnTo>
                      <a:pt x="130" y="36"/>
                    </a:lnTo>
                    <a:lnTo>
                      <a:pt x="130" y="25"/>
                    </a:lnTo>
                    <a:lnTo>
                      <a:pt x="118" y="11"/>
                    </a:lnTo>
                    <a:lnTo>
                      <a:pt x="105" y="5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50" y="0"/>
                    </a:lnTo>
                    <a:lnTo>
                      <a:pt x="31" y="5"/>
                    </a:lnTo>
                    <a:lnTo>
                      <a:pt x="18" y="11"/>
                    </a:lnTo>
                    <a:lnTo>
                      <a:pt x="12" y="25"/>
                    </a:lnTo>
                    <a:lnTo>
                      <a:pt x="6" y="36"/>
                    </a:lnTo>
                    <a:lnTo>
                      <a:pt x="6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7"/>
                    </a:lnTo>
                    <a:lnTo>
                      <a:pt x="43" y="179"/>
                    </a:lnTo>
                    <a:lnTo>
                      <a:pt x="68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Freeform 557"/>
              <p:cNvSpPr>
                <a:spLocks/>
              </p:cNvSpPr>
              <p:nvPr/>
            </p:nvSpPr>
            <p:spPr bwMode="auto">
              <a:xfrm>
                <a:off x="1189" y="1523"/>
                <a:ext cx="43" cy="59"/>
              </a:xfrm>
              <a:custGeom>
                <a:avLst/>
                <a:gdLst>
                  <a:gd name="T0" fmla="*/ 43 w 129"/>
                  <a:gd name="T1" fmla="*/ 59 h 179"/>
                  <a:gd name="T2" fmla="*/ 43 w 129"/>
                  <a:gd name="T3" fmla="*/ 18 h 179"/>
                  <a:gd name="T4" fmla="*/ 43 w 129"/>
                  <a:gd name="T5" fmla="*/ 10 h 179"/>
                  <a:gd name="T6" fmla="*/ 41 w 129"/>
                  <a:gd name="T7" fmla="*/ 4 h 179"/>
                  <a:gd name="T8" fmla="*/ 35 w 129"/>
                  <a:gd name="T9" fmla="*/ 0 h 179"/>
                  <a:gd name="T10" fmla="*/ 27 w 129"/>
                  <a:gd name="T11" fmla="*/ 0 h 179"/>
                  <a:gd name="T12" fmla="*/ 23 w 129"/>
                  <a:gd name="T13" fmla="*/ 0 h 179"/>
                  <a:gd name="T14" fmla="*/ 19 w 129"/>
                  <a:gd name="T15" fmla="*/ 2 h 179"/>
                  <a:gd name="T16" fmla="*/ 14 w 129"/>
                  <a:gd name="T17" fmla="*/ 4 h 179"/>
                  <a:gd name="T18" fmla="*/ 12 w 129"/>
                  <a:gd name="T19" fmla="*/ 8 h 179"/>
                  <a:gd name="T20" fmla="*/ 10 w 129"/>
                  <a:gd name="T21" fmla="*/ 8 h 179"/>
                  <a:gd name="T22" fmla="*/ 10 w 129"/>
                  <a:gd name="T23" fmla="*/ 0 h 179"/>
                  <a:gd name="T24" fmla="*/ 0 w 129"/>
                  <a:gd name="T25" fmla="*/ 0 h 179"/>
                  <a:gd name="T26" fmla="*/ 2 w 129"/>
                  <a:gd name="T27" fmla="*/ 4 h 179"/>
                  <a:gd name="T28" fmla="*/ 2 w 129"/>
                  <a:gd name="T29" fmla="*/ 6 h 179"/>
                  <a:gd name="T30" fmla="*/ 2 w 129"/>
                  <a:gd name="T31" fmla="*/ 10 h 179"/>
                  <a:gd name="T32" fmla="*/ 2 w 129"/>
                  <a:gd name="T33" fmla="*/ 12 h 179"/>
                  <a:gd name="T34" fmla="*/ 2 w 129"/>
                  <a:gd name="T35" fmla="*/ 59 h 179"/>
                  <a:gd name="T36" fmla="*/ 10 w 129"/>
                  <a:gd name="T37" fmla="*/ 59 h 179"/>
                  <a:gd name="T38" fmla="*/ 10 w 129"/>
                  <a:gd name="T39" fmla="*/ 24 h 179"/>
                  <a:gd name="T40" fmla="*/ 10 w 129"/>
                  <a:gd name="T41" fmla="*/ 18 h 179"/>
                  <a:gd name="T42" fmla="*/ 12 w 129"/>
                  <a:gd name="T43" fmla="*/ 12 h 179"/>
                  <a:gd name="T44" fmla="*/ 17 w 129"/>
                  <a:gd name="T45" fmla="*/ 8 h 179"/>
                  <a:gd name="T46" fmla="*/ 23 w 129"/>
                  <a:gd name="T47" fmla="*/ 6 h 179"/>
                  <a:gd name="T48" fmla="*/ 27 w 129"/>
                  <a:gd name="T49" fmla="*/ 8 h 179"/>
                  <a:gd name="T50" fmla="*/ 31 w 129"/>
                  <a:gd name="T51" fmla="*/ 10 h 179"/>
                  <a:gd name="T52" fmla="*/ 33 w 129"/>
                  <a:gd name="T53" fmla="*/ 14 h 179"/>
                  <a:gd name="T54" fmla="*/ 33 w 129"/>
                  <a:gd name="T55" fmla="*/ 18 h 179"/>
                  <a:gd name="T56" fmla="*/ 33 w 129"/>
                  <a:gd name="T57" fmla="*/ 59 h 179"/>
                  <a:gd name="T58" fmla="*/ 43 w 129"/>
                  <a:gd name="T59" fmla="*/ 59 h 17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29"/>
                  <a:gd name="T91" fmla="*/ 0 h 179"/>
                  <a:gd name="T92" fmla="*/ 129 w 129"/>
                  <a:gd name="T93" fmla="*/ 179 h 17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29" h="179">
                    <a:moveTo>
                      <a:pt x="129" y="179"/>
                    </a:moveTo>
                    <a:lnTo>
                      <a:pt x="129" y="55"/>
                    </a:lnTo>
                    <a:lnTo>
                      <a:pt x="129" y="30"/>
                    </a:lnTo>
                    <a:lnTo>
                      <a:pt x="124" y="11"/>
                    </a:lnTo>
                    <a:lnTo>
                      <a:pt x="104" y="0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56" y="5"/>
                    </a:lnTo>
                    <a:lnTo>
                      <a:pt x="42" y="11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6" y="11"/>
                    </a:lnTo>
                    <a:lnTo>
                      <a:pt x="6" y="19"/>
                    </a:lnTo>
                    <a:lnTo>
                      <a:pt x="6" y="30"/>
                    </a:lnTo>
                    <a:lnTo>
                      <a:pt x="6" y="36"/>
                    </a:lnTo>
                    <a:lnTo>
                      <a:pt x="6" y="179"/>
                    </a:lnTo>
                    <a:lnTo>
                      <a:pt x="31" y="179"/>
                    </a:lnTo>
                    <a:lnTo>
                      <a:pt x="31" y="73"/>
                    </a:lnTo>
                    <a:lnTo>
                      <a:pt x="31" y="55"/>
                    </a:lnTo>
                    <a:lnTo>
                      <a:pt x="37" y="36"/>
                    </a:lnTo>
                    <a:lnTo>
                      <a:pt x="50" y="25"/>
                    </a:lnTo>
                    <a:lnTo>
                      <a:pt x="68" y="19"/>
                    </a:lnTo>
                    <a:lnTo>
                      <a:pt x="81" y="25"/>
                    </a:lnTo>
                    <a:lnTo>
                      <a:pt x="93" y="30"/>
                    </a:lnTo>
                    <a:lnTo>
                      <a:pt x="98" y="42"/>
                    </a:lnTo>
                    <a:lnTo>
                      <a:pt x="98" y="55"/>
                    </a:lnTo>
                    <a:lnTo>
                      <a:pt x="98" y="179"/>
                    </a:lnTo>
                    <a:lnTo>
                      <a:pt x="129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Freeform 558"/>
              <p:cNvSpPr>
                <a:spLocks noEditPoints="1"/>
              </p:cNvSpPr>
              <p:nvPr/>
            </p:nvSpPr>
            <p:spPr bwMode="auto">
              <a:xfrm>
                <a:off x="1247" y="1523"/>
                <a:ext cx="45" cy="61"/>
              </a:xfrm>
              <a:custGeom>
                <a:avLst/>
                <a:gdLst>
                  <a:gd name="T0" fmla="*/ 22 w 135"/>
                  <a:gd name="T1" fmla="*/ 53 h 185"/>
                  <a:gd name="T2" fmla="*/ 16 w 135"/>
                  <a:gd name="T3" fmla="*/ 51 h 185"/>
                  <a:gd name="T4" fmla="*/ 12 w 135"/>
                  <a:gd name="T5" fmla="*/ 47 h 185"/>
                  <a:gd name="T6" fmla="*/ 10 w 135"/>
                  <a:gd name="T7" fmla="*/ 37 h 185"/>
                  <a:gd name="T8" fmla="*/ 10 w 135"/>
                  <a:gd name="T9" fmla="*/ 27 h 185"/>
                  <a:gd name="T10" fmla="*/ 12 w 135"/>
                  <a:gd name="T11" fmla="*/ 16 h 185"/>
                  <a:gd name="T12" fmla="*/ 14 w 135"/>
                  <a:gd name="T13" fmla="*/ 10 h 185"/>
                  <a:gd name="T14" fmla="*/ 19 w 135"/>
                  <a:gd name="T15" fmla="*/ 8 h 185"/>
                  <a:gd name="T16" fmla="*/ 22 w 135"/>
                  <a:gd name="T17" fmla="*/ 6 h 185"/>
                  <a:gd name="T18" fmla="*/ 29 w 135"/>
                  <a:gd name="T19" fmla="*/ 8 h 185"/>
                  <a:gd name="T20" fmla="*/ 33 w 135"/>
                  <a:gd name="T21" fmla="*/ 10 h 185"/>
                  <a:gd name="T22" fmla="*/ 35 w 135"/>
                  <a:gd name="T23" fmla="*/ 16 h 185"/>
                  <a:gd name="T24" fmla="*/ 35 w 135"/>
                  <a:gd name="T25" fmla="*/ 27 h 185"/>
                  <a:gd name="T26" fmla="*/ 35 w 135"/>
                  <a:gd name="T27" fmla="*/ 37 h 185"/>
                  <a:gd name="T28" fmla="*/ 33 w 135"/>
                  <a:gd name="T29" fmla="*/ 47 h 185"/>
                  <a:gd name="T30" fmla="*/ 29 w 135"/>
                  <a:gd name="T31" fmla="*/ 51 h 185"/>
                  <a:gd name="T32" fmla="*/ 22 w 135"/>
                  <a:gd name="T33" fmla="*/ 53 h 185"/>
                  <a:gd name="T34" fmla="*/ 22 w 135"/>
                  <a:gd name="T35" fmla="*/ 61 h 185"/>
                  <a:gd name="T36" fmla="*/ 31 w 135"/>
                  <a:gd name="T37" fmla="*/ 59 h 185"/>
                  <a:gd name="T38" fmla="*/ 39 w 135"/>
                  <a:gd name="T39" fmla="*/ 55 h 185"/>
                  <a:gd name="T40" fmla="*/ 43 w 135"/>
                  <a:gd name="T41" fmla="*/ 47 h 185"/>
                  <a:gd name="T42" fmla="*/ 45 w 135"/>
                  <a:gd name="T43" fmla="*/ 30 h 185"/>
                  <a:gd name="T44" fmla="*/ 45 w 135"/>
                  <a:gd name="T45" fmla="*/ 24 h 185"/>
                  <a:gd name="T46" fmla="*/ 45 w 135"/>
                  <a:gd name="T47" fmla="*/ 18 h 185"/>
                  <a:gd name="T48" fmla="*/ 43 w 135"/>
                  <a:gd name="T49" fmla="*/ 12 h 185"/>
                  <a:gd name="T50" fmla="*/ 43 w 135"/>
                  <a:gd name="T51" fmla="*/ 8 h 185"/>
                  <a:gd name="T52" fmla="*/ 39 w 135"/>
                  <a:gd name="T53" fmla="*/ 4 h 185"/>
                  <a:gd name="T54" fmla="*/ 35 w 135"/>
                  <a:gd name="T55" fmla="*/ 2 h 185"/>
                  <a:gd name="T56" fmla="*/ 29 w 135"/>
                  <a:gd name="T57" fmla="*/ 0 h 185"/>
                  <a:gd name="T58" fmla="*/ 22 w 135"/>
                  <a:gd name="T59" fmla="*/ 0 h 185"/>
                  <a:gd name="T60" fmla="*/ 16 w 135"/>
                  <a:gd name="T61" fmla="*/ 0 h 185"/>
                  <a:gd name="T62" fmla="*/ 10 w 135"/>
                  <a:gd name="T63" fmla="*/ 2 h 185"/>
                  <a:gd name="T64" fmla="*/ 6 w 135"/>
                  <a:gd name="T65" fmla="*/ 4 h 185"/>
                  <a:gd name="T66" fmla="*/ 4 w 135"/>
                  <a:gd name="T67" fmla="*/ 8 h 185"/>
                  <a:gd name="T68" fmla="*/ 2 w 135"/>
                  <a:gd name="T69" fmla="*/ 12 h 185"/>
                  <a:gd name="T70" fmla="*/ 2 w 135"/>
                  <a:gd name="T71" fmla="*/ 18 h 185"/>
                  <a:gd name="T72" fmla="*/ 0 w 135"/>
                  <a:gd name="T73" fmla="*/ 24 h 185"/>
                  <a:gd name="T74" fmla="*/ 0 w 135"/>
                  <a:gd name="T75" fmla="*/ 30 h 185"/>
                  <a:gd name="T76" fmla="*/ 2 w 135"/>
                  <a:gd name="T77" fmla="*/ 47 h 185"/>
                  <a:gd name="T78" fmla="*/ 8 w 135"/>
                  <a:gd name="T79" fmla="*/ 55 h 185"/>
                  <a:gd name="T80" fmla="*/ 14 w 135"/>
                  <a:gd name="T81" fmla="*/ 59 h 185"/>
                  <a:gd name="T82" fmla="*/ 22 w 135"/>
                  <a:gd name="T83" fmla="*/ 61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5"/>
                  <a:gd name="T127" fmla="*/ 0 h 185"/>
                  <a:gd name="T128" fmla="*/ 135 w 135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5" h="185">
                    <a:moveTo>
                      <a:pt x="67" y="160"/>
                    </a:moveTo>
                    <a:lnTo>
                      <a:pt x="48" y="154"/>
                    </a:lnTo>
                    <a:lnTo>
                      <a:pt x="36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6" y="50"/>
                    </a:lnTo>
                    <a:lnTo>
                      <a:pt x="42" y="30"/>
                    </a:lnTo>
                    <a:lnTo>
                      <a:pt x="56" y="25"/>
                    </a:lnTo>
                    <a:lnTo>
                      <a:pt x="67" y="19"/>
                    </a:lnTo>
                    <a:lnTo>
                      <a:pt x="87" y="25"/>
                    </a:lnTo>
                    <a:lnTo>
                      <a:pt x="98" y="30"/>
                    </a:lnTo>
                    <a:lnTo>
                      <a:pt x="104" y="50"/>
                    </a:lnTo>
                    <a:lnTo>
                      <a:pt x="104" y="81"/>
                    </a:lnTo>
                    <a:lnTo>
                      <a:pt x="104" y="111"/>
                    </a:lnTo>
                    <a:lnTo>
                      <a:pt x="98" y="142"/>
                    </a:lnTo>
                    <a:lnTo>
                      <a:pt x="87" y="154"/>
                    </a:lnTo>
                    <a:lnTo>
                      <a:pt x="67" y="160"/>
                    </a:lnTo>
                    <a:close/>
                    <a:moveTo>
                      <a:pt x="67" y="185"/>
                    </a:moveTo>
                    <a:lnTo>
                      <a:pt x="92" y="179"/>
                    </a:lnTo>
                    <a:lnTo>
                      <a:pt x="118" y="167"/>
                    </a:lnTo>
                    <a:lnTo>
                      <a:pt x="129" y="142"/>
                    </a:lnTo>
                    <a:lnTo>
                      <a:pt x="135" y="92"/>
                    </a:lnTo>
                    <a:lnTo>
                      <a:pt x="135" y="73"/>
                    </a:lnTo>
                    <a:lnTo>
                      <a:pt x="135" y="55"/>
                    </a:lnTo>
                    <a:lnTo>
                      <a:pt x="129" y="36"/>
                    </a:lnTo>
                    <a:lnTo>
                      <a:pt x="129" y="25"/>
                    </a:lnTo>
                    <a:lnTo>
                      <a:pt x="118" y="11"/>
                    </a:lnTo>
                    <a:lnTo>
                      <a:pt x="104" y="5"/>
                    </a:lnTo>
                    <a:lnTo>
                      <a:pt x="87" y="0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1" y="5"/>
                    </a:lnTo>
                    <a:lnTo>
                      <a:pt x="17" y="11"/>
                    </a:lnTo>
                    <a:lnTo>
                      <a:pt x="11" y="25"/>
                    </a:lnTo>
                    <a:lnTo>
                      <a:pt x="6" y="36"/>
                    </a:lnTo>
                    <a:lnTo>
                      <a:pt x="6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7"/>
                    </a:lnTo>
                    <a:lnTo>
                      <a:pt x="42" y="179"/>
                    </a:lnTo>
                    <a:lnTo>
                      <a:pt x="67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Freeform 559"/>
              <p:cNvSpPr>
                <a:spLocks/>
              </p:cNvSpPr>
              <p:nvPr/>
            </p:nvSpPr>
            <p:spPr bwMode="auto">
              <a:xfrm>
                <a:off x="1309" y="1523"/>
                <a:ext cx="39" cy="61"/>
              </a:xfrm>
              <a:custGeom>
                <a:avLst/>
                <a:gdLst>
                  <a:gd name="T0" fmla="*/ 39 w 118"/>
                  <a:gd name="T1" fmla="*/ 18 h 185"/>
                  <a:gd name="T2" fmla="*/ 39 w 118"/>
                  <a:gd name="T3" fmla="*/ 10 h 185"/>
                  <a:gd name="T4" fmla="*/ 35 w 118"/>
                  <a:gd name="T5" fmla="*/ 4 h 185"/>
                  <a:gd name="T6" fmla="*/ 29 w 118"/>
                  <a:gd name="T7" fmla="*/ 0 h 185"/>
                  <a:gd name="T8" fmla="*/ 22 w 118"/>
                  <a:gd name="T9" fmla="*/ 0 h 185"/>
                  <a:gd name="T10" fmla="*/ 14 w 118"/>
                  <a:gd name="T11" fmla="*/ 0 h 185"/>
                  <a:gd name="T12" fmla="*/ 10 w 118"/>
                  <a:gd name="T13" fmla="*/ 2 h 185"/>
                  <a:gd name="T14" fmla="*/ 6 w 118"/>
                  <a:gd name="T15" fmla="*/ 4 h 185"/>
                  <a:gd name="T16" fmla="*/ 4 w 118"/>
                  <a:gd name="T17" fmla="*/ 8 h 185"/>
                  <a:gd name="T18" fmla="*/ 2 w 118"/>
                  <a:gd name="T19" fmla="*/ 12 h 185"/>
                  <a:gd name="T20" fmla="*/ 0 w 118"/>
                  <a:gd name="T21" fmla="*/ 18 h 185"/>
                  <a:gd name="T22" fmla="*/ 0 w 118"/>
                  <a:gd name="T23" fmla="*/ 24 h 185"/>
                  <a:gd name="T24" fmla="*/ 0 w 118"/>
                  <a:gd name="T25" fmla="*/ 30 h 185"/>
                  <a:gd name="T26" fmla="*/ 2 w 118"/>
                  <a:gd name="T27" fmla="*/ 47 h 185"/>
                  <a:gd name="T28" fmla="*/ 6 w 118"/>
                  <a:gd name="T29" fmla="*/ 55 h 185"/>
                  <a:gd name="T30" fmla="*/ 14 w 118"/>
                  <a:gd name="T31" fmla="*/ 59 h 185"/>
                  <a:gd name="T32" fmla="*/ 22 w 118"/>
                  <a:gd name="T33" fmla="*/ 61 h 185"/>
                  <a:gd name="T34" fmla="*/ 27 w 118"/>
                  <a:gd name="T35" fmla="*/ 59 h 185"/>
                  <a:gd name="T36" fmla="*/ 33 w 118"/>
                  <a:gd name="T37" fmla="*/ 55 h 185"/>
                  <a:gd name="T38" fmla="*/ 39 w 118"/>
                  <a:gd name="T39" fmla="*/ 49 h 185"/>
                  <a:gd name="T40" fmla="*/ 39 w 118"/>
                  <a:gd name="T41" fmla="*/ 39 h 185"/>
                  <a:gd name="T42" fmla="*/ 31 w 118"/>
                  <a:gd name="T43" fmla="*/ 39 h 185"/>
                  <a:gd name="T44" fmla="*/ 29 w 118"/>
                  <a:gd name="T45" fmla="*/ 45 h 185"/>
                  <a:gd name="T46" fmla="*/ 27 w 118"/>
                  <a:gd name="T47" fmla="*/ 49 h 185"/>
                  <a:gd name="T48" fmla="*/ 25 w 118"/>
                  <a:gd name="T49" fmla="*/ 51 h 185"/>
                  <a:gd name="T50" fmla="*/ 22 w 118"/>
                  <a:gd name="T51" fmla="*/ 53 h 185"/>
                  <a:gd name="T52" fmla="*/ 17 w 118"/>
                  <a:gd name="T53" fmla="*/ 51 h 185"/>
                  <a:gd name="T54" fmla="*/ 12 w 118"/>
                  <a:gd name="T55" fmla="*/ 47 h 185"/>
                  <a:gd name="T56" fmla="*/ 10 w 118"/>
                  <a:gd name="T57" fmla="*/ 37 h 185"/>
                  <a:gd name="T58" fmla="*/ 10 w 118"/>
                  <a:gd name="T59" fmla="*/ 27 h 185"/>
                  <a:gd name="T60" fmla="*/ 10 w 118"/>
                  <a:gd name="T61" fmla="*/ 16 h 185"/>
                  <a:gd name="T62" fmla="*/ 12 w 118"/>
                  <a:gd name="T63" fmla="*/ 10 h 185"/>
                  <a:gd name="T64" fmla="*/ 17 w 118"/>
                  <a:gd name="T65" fmla="*/ 8 h 185"/>
                  <a:gd name="T66" fmla="*/ 22 w 118"/>
                  <a:gd name="T67" fmla="*/ 6 h 185"/>
                  <a:gd name="T68" fmla="*/ 25 w 118"/>
                  <a:gd name="T69" fmla="*/ 8 h 185"/>
                  <a:gd name="T70" fmla="*/ 27 w 118"/>
                  <a:gd name="T71" fmla="*/ 10 h 185"/>
                  <a:gd name="T72" fmla="*/ 29 w 118"/>
                  <a:gd name="T73" fmla="*/ 12 h 185"/>
                  <a:gd name="T74" fmla="*/ 29 w 118"/>
                  <a:gd name="T75" fmla="*/ 18 h 185"/>
                  <a:gd name="T76" fmla="*/ 39 w 118"/>
                  <a:gd name="T77" fmla="*/ 18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18"/>
                  <a:gd name="T118" fmla="*/ 0 h 185"/>
                  <a:gd name="T119" fmla="*/ 118 w 118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18" h="185">
                    <a:moveTo>
                      <a:pt x="118" y="55"/>
                    </a:moveTo>
                    <a:lnTo>
                      <a:pt x="118" y="30"/>
                    </a:lnTo>
                    <a:lnTo>
                      <a:pt x="106" y="11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31" y="5"/>
                    </a:lnTo>
                    <a:lnTo>
                      <a:pt x="19" y="11"/>
                    </a:lnTo>
                    <a:lnTo>
                      <a:pt x="12" y="25"/>
                    </a:lnTo>
                    <a:lnTo>
                      <a:pt x="6" y="36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7"/>
                    </a:lnTo>
                    <a:lnTo>
                      <a:pt x="43" y="179"/>
                    </a:lnTo>
                    <a:lnTo>
                      <a:pt x="68" y="185"/>
                    </a:lnTo>
                    <a:lnTo>
                      <a:pt x="81" y="179"/>
                    </a:lnTo>
                    <a:lnTo>
                      <a:pt x="99" y="167"/>
                    </a:lnTo>
                    <a:lnTo>
                      <a:pt x="118" y="148"/>
                    </a:lnTo>
                    <a:lnTo>
                      <a:pt x="118" y="117"/>
                    </a:lnTo>
                    <a:lnTo>
                      <a:pt x="93" y="117"/>
                    </a:lnTo>
                    <a:lnTo>
                      <a:pt x="87" y="136"/>
                    </a:lnTo>
                    <a:lnTo>
                      <a:pt x="81" y="148"/>
                    </a:lnTo>
                    <a:lnTo>
                      <a:pt x="75" y="154"/>
                    </a:lnTo>
                    <a:lnTo>
                      <a:pt x="68" y="160"/>
                    </a:ln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1" y="50"/>
                    </a:lnTo>
                    <a:lnTo>
                      <a:pt x="37" y="30"/>
                    </a:lnTo>
                    <a:lnTo>
                      <a:pt x="50" y="25"/>
                    </a:lnTo>
                    <a:lnTo>
                      <a:pt x="68" y="19"/>
                    </a:lnTo>
                    <a:lnTo>
                      <a:pt x="75" y="25"/>
                    </a:lnTo>
                    <a:lnTo>
                      <a:pt x="81" y="30"/>
                    </a:lnTo>
                    <a:lnTo>
                      <a:pt x="87" y="36"/>
                    </a:lnTo>
                    <a:lnTo>
                      <a:pt x="87" y="55"/>
                    </a:lnTo>
                    <a:lnTo>
                      <a:pt x="118" y="5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Freeform 560"/>
              <p:cNvSpPr>
                <a:spLocks/>
              </p:cNvSpPr>
              <p:nvPr/>
            </p:nvSpPr>
            <p:spPr bwMode="auto">
              <a:xfrm>
                <a:off x="1367" y="1498"/>
                <a:ext cx="41" cy="84"/>
              </a:xfrm>
              <a:custGeom>
                <a:avLst/>
                <a:gdLst>
                  <a:gd name="T0" fmla="*/ 41 w 124"/>
                  <a:gd name="T1" fmla="*/ 84 h 254"/>
                  <a:gd name="T2" fmla="*/ 41 w 124"/>
                  <a:gd name="T3" fmla="*/ 41 h 254"/>
                  <a:gd name="T4" fmla="*/ 41 w 124"/>
                  <a:gd name="T5" fmla="*/ 33 h 254"/>
                  <a:gd name="T6" fmla="*/ 37 w 124"/>
                  <a:gd name="T7" fmla="*/ 28 h 254"/>
                  <a:gd name="T8" fmla="*/ 33 w 124"/>
                  <a:gd name="T9" fmla="*/ 25 h 254"/>
                  <a:gd name="T10" fmla="*/ 27 w 124"/>
                  <a:gd name="T11" fmla="*/ 25 h 254"/>
                  <a:gd name="T12" fmla="*/ 21 w 124"/>
                  <a:gd name="T13" fmla="*/ 25 h 254"/>
                  <a:gd name="T14" fmla="*/ 17 w 124"/>
                  <a:gd name="T15" fmla="*/ 26 h 254"/>
                  <a:gd name="T16" fmla="*/ 12 w 124"/>
                  <a:gd name="T17" fmla="*/ 28 h 254"/>
                  <a:gd name="T18" fmla="*/ 10 w 124"/>
                  <a:gd name="T19" fmla="*/ 33 h 254"/>
                  <a:gd name="T20" fmla="*/ 10 w 124"/>
                  <a:gd name="T21" fmla="*/ 0 h 254"/>
                  <a:gd name="T22" fmla="*/ 0 w 124"/>
                  <a:gd name="T23" fmla="*/ 0 h 254"/>
                  <a:gd name="T24" fmla="*/ 0 w 124"/>
                  <a:gd name="T25" fmla="*/ 84 h 254"/>
                  <a:gd name="T26" fmla="*/ 10 w 124"/>
                  <a:gd name="T27" fmla="*/ 84 h 254"/>
                  <a:gd name="T28" fmla="*/ 10 w 124"/>
                  <a:gd name="T29" fmla="*/ 49 h 254"/>
                  <a:gd name="T30" fmla="*/ 10 w 124"/>
                  <a:gd name="T31" fmla="*/ 43 h 254"/>
                  <a:gd name="T32" fmla="*/ 12 w 124"/>
                  <a:gd name="T33" fmla="*/ 37 h 254"/>
                  <a:gd name="T34" fmla="*/ 14 w 124"/>
                  <a:gd name="T35" fmla="*/ 33 h 254"/>
                  <a:gd name="T36" fmla="*/ 21 w 124"/>
                  <a:gd name="T37" fmla="*/ 31 h 254"/>
                  <a:gd name="T38" fmla="*/ 27 w 124"/>
                  <a:gd name="T39" fmla="*/ 33 h 254"/>
                  <a:gd name="T40" fmla="*/ 29 w 124"/>
                  <a:gd name="T41" fmla="*/ 35 h 254"/>
                  <a:gd name="T42" fmla="*/ 31 w 124"/>
                  <a:gd name="T43" fmla="*/ 39 h 254"/>
                  <a:gd name="T44" fmla="*/ 31 w 124"/>
                  <a:gd name="T45" fmla="*/ 43 h 254"/>
                  <a:gd name="T46" fmla="*/ 31 w 124"/>
                  <a:gd name="T47" fmla="*/ 84 h 254"/>
                  <a:gd name="T48" fmla="*/ 41 w 124"/>
                  <a:gd name="T49" fmla="*/ 84 h 2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4"/>
                  <a:gd name="T76" fmla="*/ 0 h 254"/>
                  <a:gd name="T77" fmla="*/ 124 w 124"/>
                  <a:gd name="T78" fmla="*/ 254 h 2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4" h="254">
                    <a:moveTo>
                      <a:pt x="124" y="254"/>
                    </a:moveTo>
                    <a:lnTo>
                      <a:pt x="124" y="125"/>
                    </a:lnTo>
                    <a:lnTo>
                      <a:pt x="124" y="100"/>
                    </a:lnTo>
                    <a:lnTo>
                      <a:pt x="112" y="86"/>
                    </a:lnTo>
                    <a:lnTo>
                      <a:pt x="99" y="75"/>
                    </a:lnTo>
                    <a:lnTo>
                      <a:pt x="81" y="75"/>
                    </a:lnTo>
                    <a:lnTo>
                      <a:pt x="62" y="75"/>
                    </a:lnTo>
                    <a:lnTo>
                      <a:pt x="50" y="80"/>
                    </a:lnTo>
                    <a:lnTo>
                      <a:pt x="37" y="86"/>
                    </a:lnTo>
                    <a:lnTo>
                      <a:pt x="31" y="100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254"/>
                    </a:lnTo>
                    <a:lnTo>
                      <a:pt x="31" y="254"/>
                    </a:lnTo>
                    <a:lnTo>
                      <a:pt x="31" y="148"/>
                    </a:lnTo>
                    <a:lnTo>
                      <a:pt x="31" y="130"/>
                    </a:lnTo>
                    <a:lnTo>
                      <a:pt x="37" y="111"/>
                    </a:lnTo>
                    <a:lnTo>
                      <a:pt x="43" y="100"/>
                    </a:lnTo>
                    <a:lnTo>
                      <a:pt x="62" y="94"/>
                    </a:lnTo>
                    <a:lnTo>
                      <a:pt x="81" y="100"/>
                    </a:lnTo>
                    <a:lnTo>
                      <a:pt x="87" y="105"/>
                    </a:lnTo>
                    <a:lnTo>
                      <a:pt x="93" y="117"/>
                    </a:lnTo>
                    <a:lnTo>
                      <a:pt x="93" y="130"/>
                    </a:lnTo>
                    <a:lnTo>
                      <a:pt x="93" y="254"/>
                    </a:lnTo>
                    <a:lnTo>
                      <a:pt x="124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Freeform 561"/>
              <p:cNvSpPr>
                <a:spLocks/>
              </p:cNvSpPr>
              <p:nvPr/>
            </p:nvSpPr>
            <p:spPr bwMode="auto">
              <a:xfrm>
                <a:off x="1427" y="1523"/>
                <a:ext cx="27" cy="59"/>
              </a:xfrm>
              <a:custGeom>
                <a:avLst/>
                <a:gdLst>
                  <a:gd name="T0" fmla="*/ 8 w 81"/>
                  <a:gd name="T1" fmla="*/ 0 h 179"/>
                  <a:gd name="T2" fmla="*/ 0 w 81"/>
                  <a:gd name="T3" fmla="*/ 0 h 179"/>
                  <a:gd name="T4" fmla="*/ 0 w 81"/>
                  <a:gd name="T5" fmla="*/ 59 h 179"/>
                  <a:gd name="T6" fmla="*/ 8 w 81"/>
                  <a:gd name="T7" fmla="*/ 59 h 179"/>
                  <a:gd name="T8" fmla="*/ 8 w 81"/>
                  <a:gd name="T9" fmla="*/ 24 h 179"/>
                  <a:gd name="T10" fmla="*/ 10 w 81"/>
                  <a:gd name="T11" fmla="*/ 18 h 179"/>
                  <a:gd name="T12" fmla="*/ 12 w 81"/>
                  <a:gd name="T13" fmla="*/ 12 h 179"/>
                  <a:gd name="T14" fmla="*/ 17 w 81"/>
                  <a:gd name="T15" fmla="*/ 10 h 179"/>
                  <a:gd name="T16" fmla="*/ 23 w 81"/>
                  <a:gd name="T17" fmla="*/ 8 h 179"/>
                  <a:gd name="T18" fmla="*/ 25 w 81"/>
                  <a:gd name="T19" fmla="*/ 8 h 179"/>
                  <a:gd name="T20" fmla="*/ 27 w 81"/>
                  <a:gd name="T21" fmla="*/ 8 h 179"/>
                  <a:gd name="T22" fmla="*/ 27 w 81"/>
                  <a:gd name="T23" fmla="*/ 0 h 179"/>
                  <a:gd name="T24" fmla="*/ 21 w 81"/>
                  <a:gd name="T25" fmla="*/ 0 h 179"/>
                  <a:gd name="T26" fmla="*/ 17 w 81"/>
                  <a:gd name="T27" fmla="*/ 0 h 179"/>
                  <a:gd name="T28" fmla="*/ 12 w 81"/>
                  <a:gd name="T29" fmla="*/ 4 h 179"/>
                  <a:gd name="T30" fmla="*/ 10 w 81"/>
                  <a:gd name="T31" fmla="*/ 8 h 179"/>
                  <a:gd name="T32" fmla="*/ 8 w 81"/>
                  <a:gd name="T33" fmla="*/ 8 h 179"/>
                  <a:gd name="T34" fmla="*/ 8 w 81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79"/>
                  <a:gd name="T56" fmla="*/ 81 w 8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79">
                    <a:moveTo>
                      <a:pt x="2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25" y="179"/>
                    </a:lnTo>
                    <a:lnTo>
                      <a:pt x="25" y="73"/>
                    </a:lnTo>
                    <a:lnTo>
                      <a:pt x="31" y="55"/>
                    </a:lnTo>
                    <a:lnTo>
                      <a:pt x="37" y="36"/>
                    </a:lnTo>
                    <a:lnTo>
                      <a:pt x="50" y="30"/>
                    </a:lnTo>
                    <a:lnTo>
                      <a:pt x="68" y="25"/>
                    </a:lnTo>
                    <a:lnTo>
                      <a:pt x="74" y="25"/>
                    </a:lnTo>
                    <a:lnTo>
                      <a:pt x="81" y="25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Freeform 562"/>
              <p:cNvSpPr>
                <a:spLocks noEditPoints="1"/>
              </p:cNvSpPr>
              <p:nvPr/>
            </p:nvSpPr>
            <p:spPr bwMode="auto">
              <a:xfrm>
                <a:off x="1462" y="1523"/>
                <a:ext cx="46" cy="61"/>
              </a:xfrm>
              <a:custGeom>
                <a:avLst/>
                <a:gdLst>
                  <a:gd name="T0" fmla="*/ 25 w 137"/>
                  <a:gd name="T1" fmla="*/ 53 h 185"/>
                  <a:gd name="T2" fmla="*/ 17 w 137"/>
                  <a:gd name="T3" fmla="*/ 51 h 185"/>
                  <a:gd name="T4" fmla="*/ 13 w 137"/>
                  <a:gd name="T5" fmla="*/ 47 h 185"/>
                  <a:gd name="T6" fmla="*/ 10 w 137"/>
                  <a:gd name="T7" fmla="*/ 37 h 185"/>
                  <a:gd name="T8" fmla="*/ 10 w 137"/>
                  <a:gd name="T9" fmla="*/ 27 h 185"/>
                  <a:gd name="T10" fmla="*/ 13 w 137"/>
                  <a:gd name="T11" fmla="*/ 16 h 185"/>
                  <a:gd name="T12" fmla="*/ 15 w 137"/>
                  <a:gd name="T13" fmla="*/ 10 h 185"/>
                  <a:gd name="T14" fmla="*/ 19 w 137"/>
                  <a:gd name="T15" fmla="*/ 8 h 185"/>
                  <a:gd name="T16" fmla="*/ 25 w 137"/>
                  <a:gd name="T17" fmla="*/ 6 h 185"/>
                  <a:gd name="T18" fmla="*/ 29 w 137"/>
                  <a:gd name="T19" fmla="*/ 8 h 185"/>
                  <a:gd name="T20" fmla="*/ 34 w 137"/>
                  <a:gd name="T21" fmla="*/ 10 h 185"/>
                  <a:gd name="T22" fmla="*/ 36 w 137"/>
                  <a:gd name="T23" fmla="*/ 16 h 185"/>
                  <a:gd name="T24" fmla="*/ 38 w 137"/>
                  <a:gd name="T25" fmla="*/ 27 h 185"/>
                  <a:gd name="T26" fmla="*/ 36 w 137"/>
                  <a:gd name="T27" fmla="*/ 37 h 185"/>
                  <a:gd name="T28" fmla="*/ 34 w 137"/>
                  <a:gd name="T29" fmla="*/ 47 h 185"/>
                  <a:gd name="T30" fmla="*/ 32 w 137"/>
                  <a:gd name="T31" fmla="*/ 51 h 185"/>
                  <a:gd name="T32" fmla="*/ 25 w 137"/>
                  <a:gd name="T33" fmla="*/ 53 h 185"/>
                  <a:gd name="T34" fmla="*/ 25 w 137"/>
                  <a:gd name="T35" fmla="*/ 61 h 185"/>
                  <a:gd name="T36" fmla="*/ 34 w 137"/>
                  <a:gd name="T37" fmla="*/ 59 h 185"/>
                  <a:gd name="T38" fmla="*/ 39 w 137"/>
                  <a:gd name="T39" fmla="*/ 55 h 185"/>
                  <a:gd name="T40" fmla="*/ 44 w 137"/>
                  <a:gd name="T41" fmla="*/ 47 h 185"/>
                  <a:gd name="T42" fmla="*/ 46 w 137"/>
                  <a:gd name="T43" fmla="*/ 30 h 185"/>
                  <a:gd name="T44" fmla="*/ 46 w 137"/>
                  <a:gd name="T45" fmla="*/ 24 h 185"/>
                  <a:gd name="T46" fmla="*/ 46 w 137"/>
                  <a:gd name="T47" fmla="*/ 18 h 185"/>
                  <a:gd name="T48" fmla="*/ 44 w 137"/>
                  <a:gd name="T49" fmla="*/ 12 h 185"/>
                  <a:gd name="T50" fmla="*/ 44 w 137"/>
                  <a:gd name="T51" fmla="*/ 8 h 185"/>
                  <a:gd name="T52" fmla="*/ 39 w 137"/>
                  <a:gd name="T53" fmla="*/ 4 h 185"/>
                  <a:gd name="T54" fmla="*/ 36 w 137"/>
                  <a:gd name="T55" fmla="*/ 2 h 185"/>
                  <a:gd name="T56" fmla="*/ 32 w 137"/>
                  <a:gd name="T57" fmla="*/ 0 h 185"/>
                  <a:gd name="T58" fmla="*/ 25 w 137"/>
                  <a:gd name="T59" fmla="*/ 0 h 185"/>
                  <a:gd name="T60" fmla="*/ 17 w 137"/>
                  <a:gd name="T61" fmla="*/ 0 h 185"/>
                  <a:gd name="T62" fmla="*/ 10 w 137"/>
                  <a:gd name="T63" fmla="*/ 2 h 185"/>
                  <a:gd name="T64" fmla="*/ 6 w 137"/>
                  <a:gd name="T65" fmla="*/ 4 h 185"/>
                  <a:gd name="T66" fmla="*/ 4 w 137"/>
                  <a:gd name="T67" fmla="*/ 8 h 185"/>
                  <a:gd name="T68" fmla="*/ 2 w 137"/>
                  <a:gd name="T69" fmla="*/ 12 h 185"/>
                  <a:gd name="T70" fmla="*/ 2 w 137"/>
                  <a:gd name="T71" fmla="*/ 18 h 185"/>
                  <a:gd name="T72" fmla="*/ 0 w 137"/>
                  <a:gd name="T73" fmla="*/ 24 h 185"/>
                  <a:gd name="T74" fmla="*/ 0 w 137"/>
                  <a:gd name="T75" fmla="*/ 30 h 185"/>
                  <a:gd name="T76" fmla="*/ 2 w 137"/>
                  <a:gd name="T77" fmla="*/ 47 h 185"/>
                  <a:gd name="T78" fmla="*/ 8 w 137"/>
                  <a:gd name="T79" fmla="*/ 55 h 185"/>
                  <a:gd name="T80" fmla="*/ 15 w 137"/>
                  <a:gd name="T81" fmla="*/ 59 h 185"/>
                  <a:gd name="T82" fmla="*/ 25 w 137"/>
                  <a:gd name="T83" fmla="*/ 61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7"/>
                  <a:gd name="T127" fmla="*/ 0 h 185"/>
                  <a:gd name="T128" fmla="*/ 137 w 137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7" h="185">
                    <a:moveTo>
                      <a:pt x="75" y="160"/>
                    </a:moveTo>
                    <a:lnTo>
                      <a:pt x="50" y="154"/>
                    </a:lnTo>
                    <a:lnTo>
                      <a:pt x="38" y="142"/>
                    </a:lnTo>
                    <a:lnTo>
                      <a:pt x="30" y="111"/>
                    </a:lnTo>
                    <a:lnTo>
                      <a:pt x="30" y="81"/>
                    </a:lnTo>
                    <a:lnTo>
                      <a:pt x="38" y="50"/>
                    </a:lnTo>
                    <a:lnTo>
                      <a:pt x="44" y="30"/>
                    </a:lnTo>
                    <a:lnTo>
                      <a:pt x="56" y="25"/>
                    </a:lnTo>
                    <a:lnTo>
                      <a:pt x="75" y="19"/>
                    </a:lnTo>
                    <a:lnTo>
                      <a:pt x="86" y="25"/>
                    </a:lnTo>
                    <a:lnTo>
                      <a:pt x="100" y="30"/>
                    </a:lnTo>
                    <a:lnTo>
                      <a:pt x="106" y="50"/>
                    </a:lnTo>
                    <a:lnTo>
                      <a:pt x="112" y="81"/>
                    </a:lnTo>
                    <a:lnTo>
                      <a:pt x="106" y="111"/>
                    </a:lnTo>
                    <a:lnTo>
                      <a:pt x="100" y="142"/>
                    </a:lnTo>
                    <a:lnTo>
                      <a:pt x="94" y="154"/>
                    </a:lnTo>
                    <a:lnTo>
                      <a:pt x="75" y="160"/>
                    </a:lnTo>
                    <a:close/>
                    <a:moveTo>
                      <a:pt x="75" y="185"/>
                    </a:moveTo>
                    <a:lnTo>
                      <a:pt x="100" y="179"/>
                    </a:lnTo>
                    <a:lnTo>
                      <a:pt x="117" y="167"/>
                    </a:lnTo>
                    <a:lnTo>
                      <a:pt x="131" y="142"/>
                    </a:lnTo>
                    <a:lnTo>
                      <a:pt x="137" y="92"/>
                    </a:lnTo>
                    <a:lnTo>
                      <a:pt x="137" y="73"/>
                    </a:lnTo>
                    <a:lnTo>
                      <a:pt x="137" y="55"/>
                    </a:lnTo>
                    <a:lnTo>
                      <a:pt x="131" y="36"/>
                    </a:lnTo>
                    <a:lnTo>
                      <a:pt x="131" y="25"/>
                    </a:lnTo>
                    <a:lnTo>
                      <a:pt x="117" y="11"/>
                    </a:lnTo>
                    <a:lnTo>
                      <a:pt x="106" y="5"/>
                    </a:lnTo>
                    <a:lnTo>
                      <a:pt x="94" y="0"/>
                    </a:lnTo>
                    <a:lnTo>
                      <a:pt x="75" y="0"/>
                    </a:lnTo>
                    <a:lnTo>
                      <a:pt x="50" y="0"/>
                    </a:lnTo>
                    <a:lnTo>
                      <a:pt x="30" y="5"/>
                    </a:lnTo>
                    <a:lnTo>
                      <a:pt x="19" y="11"/>
                    </a:lnTo>
                    <a:lnTo>
                      <a:pt x="13" y="25"/>
                    </a:lnTo>
                    <a:lnTo>
                      <a:pt x="7" y="36"/>
                    </a:lnTo>
                    <a:lnTo>
                      <a:pt x="7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7" y="142"/>
                    </a:lnTo>
                    <a:lnTo>
                      <a:pt x="25" y="167"/>
                    </a:lnTo>
                    <a:lnTo>
                      <a:pt x="44" y="179"/>
                    </a:lnTo>
                    <a:lnTo>
                      <a:pt x="75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Freeform 563"/>
              <p:cNvSpPr>
                <a:spLocks/>
              </p:cNvSpPr>
              <p:nvPr/>
            </p:nvSpPr>
            <p:spPr bwMode="auto">
              <a:xfrm>
                <a:off x="1522" y="1523"/>
                <a:ext cx="70" cy="59"/>
              </a:xfrm>
              <a:custGeom>
                <a:avLst/>
                <a:gdLst>
                  <a:gd name="T0" fmla="*/ 41 w 210"/>
                  <a:gd name="T1" fmla="*/ 59 h 179"/>
                  <a:gd name="T2" fmla="*/ 41 w 210"/>
                  <a:gd name="T3" fmla="*/ 12 h 179"/>
                  <a:gd name="T4" fmla="*/ 43 w 210"/>
                  <a:gd name="T5" fmla="*/ 8 h 179"/>
                  <a:gd name="T6" fmla="*/ 50 w 210"/>
                  <a:gd name="T7" fmla="*/ 6 h 179"/>
                  <a:gd name="T8" fmla="*/ 55 w 210"/>
                  <a:gd name="T9" fmla="*/ 8 h 179"/>
                  <a:gd name="T10" fmla="*/ 60 w 210"/>
                  <a:gd name="T11" fmla="*/ 14 h 179"/>
                  <a:gd name="T12" fmla="*/ 60 w 210"/>
                  <a:gd name="T13" fmla="*/ 59 h 179"/>
                  <a:gd name="T14" fmla="*/ 70 w 210"/>
                  <a:gd name="T15" fmla="*/ 59 h 179"/>
                  <a:gd name="T16" fmla="*/ 70 w 210"/>
                  <a:gd name="T17" fmla="*/ 14 h 179"/>
                  <a:gd name="T18" fmla="*/ 68 w 210"/>
                  <a:gd name="T19" fmla="*/ 6 h 179"/>
                  <a:gd name="T20" fmla="*/ 64 w 210"/>
                  <a:gd name="T21" fmla="*/ 2 h 179"/>
                  <a:gd name="T22" fmla="*/ 53 w 210"/>
                  <a:gd name="T23" fmla="*/ 0 h 179"/>
                  <a:gd name="T24" fmla="*/ 45 w 210"/>
                  <a:gd name="T25" fmla="*/ 0 h 179"/>
                  <a:gd name="T26" fmla="*/ 39 w 210"/>
                  <a:gd name="T27" fmla="*/ 6 h 179"/>
                  <a:gd name="T28" fmla="*/ 31 w 210"/>
                  <a:gd name="T29" fmla="*/ 0 h 179"/>
                  <a:gd name="T30" fmla="*/ 21 w 210"/>
                  <a:gd name="T31" fmla="*/ 0 h 179"/>
                  <a:gd name="T32" fmla="*/ 12 w 210"/>
                  <a:gd name="T33" fmla="*/ 4 h 179"/>
                  <a:gd name="T34" fmla="*/ 10 w 210"/>
                  <a:gd name="T35" fmla="*/ 8 h 179"/>
                  <a:gd name="T36" fmla="*/ 10 w 210"/>
                  <a:gd name="T37" fmla="*/ 0 h 179"/>
                  <a:gd name="T38" fmla="*/ 0 w 210"/>
                  <a:gd name="T39" fmla="*/ 0 h 179"/>
                  <a:gd name="T40" fmla="*/ 0 w 210"/>
                  <a:gd name="T41" fmla="*/ 4 h 179"/>
                  <a:gd name="T42" fmla="*/ 2 w 210"/>
                  <a:gd name="T43" fmla="*/ 6 h 179"/>
                  <a:gd name="T44" fmla="*/ 2 w 210"/>
                  <a:gd name="T45" fmla="*/ 59 h 179"/>
                  <a:gd name="T46" fmla="*/ 10 w 210"/>
                  <a:gd name="T47" fmla="*/ 59 h 179"/>
                  <a:gd name="T48" fmla="*/ 10 w 210"/>
                  <a:gd name="T49" fmla="*/ 14 h 179"/>
                  <a:gd name="T50" fmla="*/ 12 w 210"/>
                  <a:gd name="T51" fmla="*/ 10 h 179"/>
                  <a:gd name="T52" fmla="*/ 14 w 210"/>
                  <a:gd name="T53" fmla="*/ 10 h 179"/>
                  <a:gd name="T54" fmla="*/ 18 w 210"/>
                  <a:gd name="T55" fmla="*/ 6 h 179"/>
                  <a:gd name="T56" fmla="*/ 26 w 210"/>
                  <a:gd name="T57" fmla="*/ 8 h 179"/>
                  <a:gd name="T58" fmla="*/ 31 w 210"/>
                  <a:gd name="T59" fmla="*/ 14 h 179"/>
                  <a:gd name="T60" fmla="*/ 31 w 210"/>
                  <a:gd name="T61" fmla="*/ 59 h 179"/>
                  <a:gd name="T62" fmla="*/ 41 w 210"/>
                  <a:gd name="T63" fmla="*/ 59 h 17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10"/>
                  <a:gd name="T97" fmla="*/ 0 h 179"/>
                  <a:gd name="T98" fmla="*/ 210 w 210"/>
                  <a:gd name="T99" fmla="*/ 179 h 17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10" h="179">
                    <a:moveTo>
                      <a:pt x="124" y="179"/>
                    </a:moveTo>
                    <a:lnTo>
                      <a:pt x="124" y="36"/>
                    </a:lnTo>
                    <a:lnTo>
                      <a:pt x="129" y="25"/>
                    </a:lnTo>
                    <a:lnTo>
                      <a:pt x="149" y="19"/>
                    </a:lnTo>
                    <a:lnTo>
                      <a:pt x="166" y="25"/>
                    </a:lnTo>
                    <a:lnTo>
                      <a:pt x="180" y="42"/>
                    </a:lnTo>
                    <a:lnTo>
                      <a:pt x="180" y="179"/>
                    </a:lnTo>
                    <a:lnTo>
                      <a:pt x="210" y="179"/>
                    </a:lnTo>
                    <a:lnTo>
                      <a:pt x="210" y="42"/>
                    </a:lnTo>
                    <a:lnTo>
                      <a:pt x="203" y="19"/>
                    </a:lnTo>
                    <a:lnTo>
                      <a:pt x="191" y="5"/>
                    </a:lnTo>
                    <a:lnTo>
                      <a:pt x="160" y="0"/>
                    </a:lnTo>
                    <a:lnTo>
                      <a:pt x="135" y="0"/>
                    </a:lnTo>
                    <a:lnTo>
                      <a:pt x="116" y="19"/>
                    </a:lnTo>
                    <a:lnTo>
                      <a:pt x="93" y="0"/>
                    </a:lnTo>
                    <a:lnTo>
                      <a:pt x="62" y="0"/>
                    </a:lnTo>
                    <a:lnTo>
                      <a:pt x="37" y="11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1"/>
                    </a:lnTo>
                    <a:lnTo>
                      <a:pt x="6" y="19"/>
                    </a:lnTo>
                    <a:lnTo>
                      <a:pt x="6" y="179"/>
                    </a:lnTo>
                    <a:lnTo>
                      <a:pt x="31" y="179"/>
                    </a:lnTo>
                    <a:lnTo>
                      <a:pt x="31" y="42"/>
                    </a:lnTo>
                    <a:lnTo>
                      <a:pt x="37" y="30"/>
                    </a:lnTo>
                    <a:lnTo>
                      <a:pt x="43" y="30"/>
                    </a:lnTo>
                    <a:lnTo>
                      <a:pt x="54" y="19"/>
                    </a:lnTo>
                    <a:lnTo>
                      <a:pt x="79" y="25"/>
                    </a:lnTo>
                    <a:lnTo>
                      <a:pt x="93" y="42"/>
                    </a:lnTo>
                    <a:lnTo>
                      <a:pt x="93" y="179"/>
                    </a:lnTo>
                    <a:lnTo>
                      <a:pt x="124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Freeform 564"/>
              <p:cNvSpPr>
                <a:spLocks noEditPoints="1"/>
              </p:cNvSpPr>
              <p:nvPr/>
            </p:nvSpPr>
            <p:spPr bwMode="auto">
              <a:xfrm>
                <a:off x="1607" y="1523"/>
                <a:ext cx="41" cy="61"/>
              </a:xfrm>
              <a:custGeom>
                <a:avLst/>
                <a:gdLst>
                  <a:gd name="T0" fmla="*/ 31 w 124"/>
                  <a:gd name="T1" fmla="*/ 28 h 185"/>
                  <a:gd name="T2" fmla="*/ 31 w 124"/>
                  <a:gd name="T3" fmla="*/ 41 h 185"/>
                  <a:gd name="T4" fmla="*/ 29 w 124"/>
                  <a:gd name="T5" fmla="*/ 49 h 185"/>
                  <a:gd name="T6" fmla="*/ 25 w 124"/>
                  <a:gd name="T7" fmla="*/ 51 h 185"/>
                  <a:gd name="T8" fmla="*/ 19 w 124"/>
                  <a:gd name="T9" fmla="*/ 53 h 185"/>
                  <a:gd name="T10" fmla="*/ 15 w 124"/>
                  <a:gd name="T11" fmla="*/ 51 h 185"/>
                  <a:gd name="T12" fmla="*/ 12 w 124"/>
                  <a:gd name="T13" fmla="*/ 49 h 185"/>
                  <a:gd name="T14" fmla="*/ 10 w 124"/>
                  <a:gd name="T15" fmla="*/ 45 h 185"/>
                  <a:gd name="T16" fmla="*/ 10 w 124"/>
                  <a:gd name="T17" fmla="*/ 41 h 185"/>
                  <a:gd name="T18" fmla="*/ 12 w 124"/>
                  <a:gd name="T19" fmla="*/ 32 h 185"/>
                  <a:gd name="T20" fmla="*/ 17 w 124"/>
                  <a:gd name="T21" fmla="*/ 30 h 185"/>
                  <a:gd name="T22" fmla="*/ 25 w 124"/>
                  <a:gd name="T23" fmla="*/ 28 h 185"/>
                  <a:gd name="T24" fmla="*/ 31 w 124"/>
                  <a:gd name="T25" fmla="*/ 28 h 185"/>
                  <a:gd name="T26" fmla="*/ 31 w 124"/>
                  <a:gd name="T27" fmla="*/ 59 h 185"/>
                  <a:gd name="T28" fmla="*/ 41 w 124"/>
                  <a:gd name="T29" fmla="*/ 59 h 185"/>
                  <a:gd name="T30" fmla="*/ 41 w 124"/>
                  <a:gd name="T31" fmla="*/ 55 h 185"/>
                  <a:gd name="T32" fmla="*/ 41 w 124"/>
                  <a:gd name="T33" fmla="*/ 51 h 185"/>
                  <a:gd name="T34" fmla="*/ 41 w 124"/>
                  <a:gd name="T35" fmla="*/ 49 h 185"/>
                  <a:gd name="T36" fmla="*/ 41 w 124"/>
                  <a:gd name="T37" fmla="*/ 45 h 185"/>
                  <a:gd name="T38" fmla="*/ 41 w 124"/>
                  <a:gd name="T39" fmla="*/ 16 h 185"/>
                  <a:gd name="T40" fmla="*/ 39 w 124"/>
                  <a:gd name="T41" fmla="*/ 10 h 185"/>
                  <a:gd name="T42" fmla="*/ 37 w 124"/>
                  <a:gd name="T43" fmla="*/ 4 h 185"/>
                  <a:gd name="T44" fmla="*/ 31 w 124"/>
                  <a:gd name="T45" fmla="*/ 0 h 185"/>
                  <a:gd name="T46" fmla="*/ 22 w 124"/>
                  <a:gd name="T47" fmla="*/ 0 h 185"/>
                  <a:gd name="T48" fmla="*/ 15 w 124"/>
                  <a:gd name="T49" fmla="*/ 0 h 185"/>
                  <a:gd name="T50" fmla="*/ 8 w 124"/>
                  <a:gd name="T51" fmla="*/ 4 h 185"/>
                  <a:gd name="T52" fmla="*/ 2 w 124"/>
                  <a:gd name="T53" fmla="*/ 8 h 185"/>
                  <a:gd name="T54" fmla="*/ 2 w 124"/>
                  <a:gd name="T55" fmla="*/ 16 h 185"/>
                  <a:gd name="T56" fmla="*/ 12 w 124"/>
                  <a:gd name="T57" fmla="*/ 16 h 185"/>
                  <a:gd name="T58" fmla="*/ 12 w 124"/>
                  <a:gd name="T59" fmla="*/ 12 h 185"/>
                  <a:gd name="T60" fmla="*/ 15 w 124"/>
                  <a:gd name="T61" fmla="*/ 10 h 185"/>
                  <a:gd name="T62" fmla="*/ 17 w 124"/>
                  <a:gd name="T63" fmla="*/ 8 h 185"/>
                  <a:gd name="T64" fmla="*/ 21 w 124"/>
                  <a:gd name="T65" fmla="*/ 6 h 185"/>
                  <a:gd name="T66" fmla="*/ 27 w 124"/>
                  <a:gd name="T67" fmla="*/ 8 h 185"/>
                  <a:gd name="T68" fmla="*/ 31 w 124"/>
                  <a:gd name="T69" fmla="*/ 12 h 185"/>
                  <a:gd name="T70" fmla="*/ 31 w 124"/>
                  <a:gd name="T71" fmla="*/ 16 h 185"/>
                  <a:gd name="T72" fmla="*/ 31 w 124"/>
                  <a:gd name="T73" fmla="*/ 22 h 185"/>
                  <a:gd name="T74" fmla="*/ 27 w 124"/>
                  <a:gd name="T75" fmla="*/ 22 h 185"/>
                  <a:gd name="T76" fmla="*/ 21 w 124"/>
                  <a:gd name="T77" fmla="*/ 22 h 185"/>
                  <a:gd name="T78" fmla="*/ 17 w 124"/>
                  <a:gd name="T79" fmla="*/ 22 h 185"/>
                  <a:gd name="T80" fmla="*/ 10 w 124"/>
                  <a:gd name="T81" fmla="*/ 24 h 185"/>
                  <a:gd name="T82" fmla="*/ 6 w 124"/>
                  <a:gd name="T83" fmla="*/ 27 h 185"/>
                  <a:gd name="T84" fmla="*/ 2 w 124"/>
                  <a:gd name="T85" fmla="*/ 30 h 185"/>
                  <a:gd name="T86" fmla="*/ 0 w 124"/>
                  <a:gd name="T87" fmla="*/ 34 h 185"/>
                  <a:gd name="T88" fmla="*/ 0 w 124"/>
                  <a:gd name="T89" fmla="*/ 41 h 185"/>
                  <a:gd name="T90" fmla="*/ 0 w 124"/>
                  <a:gd name="T91" fmla="*/ 49 h 185"/>
                  <a:gd name="T92" fmla="*/ 4 w 124"/>
                  <a:gd name="T93" fmla="*/ 55 h 185"/>
                  <a:gd name="T94" fmla="*/ 8 w 124"/>
                  <a:gd name="T95" fmla="*/ 59 h 185"/>
                  <a:gd name="T96" fmla="*/ 17 w 124"/>
                  <a:gd name="T97" fmla="*/ 61 h 185"/>
                  <a:gd name="T98" fmla="*/ 22 w 124"/>
                  <a:gd name="T99" fmla="*/ 59 h 185"/>
                  <a:gd name="T100" fmla="*/ 27 w 124"/>
                  <a:gd name="T101" fmla="*/ 57 h 185"/>
                  <a:gd name="T102" fmla="*/ 29 w 124"/>
                  <a:gd name="T103" fmla="*/ 55 h 185"/>
                  <a:gd name="T104" fmla="*/ 31 w 124"/>
                  <a:gd name="T105" fmla="*/ 51 h 185"/>
                  <a:gd name="T106" fmla="*/ 31 w 124"/>
                  <a:gd name="T107" fmla="*/ 59 h 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5"/>
                  <a:gd name="T164" fmla="*/ 124 w 124"/>
                  <a:gd name="T165" fmla="*/ 185 h 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5">
                    <a:moveTo>
                      <a:pt x="93" y="86"/>
                    </a:moveTo>
                    <a:lnTo>
                      <a:pt x="93" y="123"/>
                    </a:lnTo>
                    <a:lnTo>
                      <a:pt x="87" y="148"/>
                    </a:lnTo>
                    <a:lnTo>
                      <a:pt x="75" y="154"/>
                    </a:lnTo>
                    <a:lnTo>
                      <a:pt x="56" y="160"/>
                    </a:lnTo>
                    <a:lnTo>
                      <a:pt x="44" y="154"/>
                    </a:lnTo>
                    <a:lnTo>
                      <a:pt x="37" y="148"/>
                    </a:lnTo>
                    <a:lnTo>
                      <a:pt x="31" y="136"/>
                    </a:lnTo>
                    <a:lnTo>
                      <a:pt x="31" y="123"/>
                    </a:lnTo>
                    <a:lnTo>
                      <a:pt x="37" y="98"/>
                    </a:lnTo>
                    <a:lnTo>
                      <a:pt x="50" y="92"/>
                    </a:lnTo>
                    <a:lnTo>
                      <a:pt x="75" y="86"/>
                    </a:lnTo>
                    <a:lnTo>
                      <a:pt x="93" y="86"/>
                    </a:lnTo>
                    <a:close/>
                    <a:moveTo>
                      <a:pt x="93" y="179"/>
                    </a:moveTo>
                    <a:lnTo>
                      <a:pt x="124" y="179"/>
                    </a:lnTo>
                    <a:lnTo>
                      <a:pt x="124" y="167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4" y="136"/>
                    </a:lnTo>
                    <a:lnTo>
                      <a:pt x="124" y="50"/>
                    </a:lnTo>
                    <a:lnTo>
                      <a:pt x="118" y="30"/>
                    </a:lnTo>
                    <a:lnTo>
                      <a:pt x="112" y="11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4" y="0"/>
                    </a:lnTo>
                    <a:lnTo>
                      <a:pt x="25" y="11"/>
                    </a:lnTo>
                    <a:lnTo>
                      <a:pt x="6" y="25"/>
                    </a:lnTo>
                    <a:lnTo>
                      <a:pt x="6" y="50"/>
                    </a:lnTo>
                    <a:lnTo>
                      <a:pt x="37" y="50"/>
                    </a:lnTo>
                    <a:lnTo>
                      <a:pt x="37" y="36"/>
                    </a:lnTo>
                    <a:lnTo>
                      <a:pt x="44" y="30"/>
                    </a:lnTo>
                    <a:lnTo>
                      <a:pt x="50" y="25"/>
                    </a:lnTo>
                    <a:lnTo>
                      <a:pt x="62" y="19"/>
                    </a:lnTo>
                    <a:lnTo>
                      <a:pt x="81" y="25"/>
                    </a:lnTo>
                    <a:lnTo>
                      <a:pt x="93" y="36"/>
                    </a:lnTo>
                    <a:lnTo>
                      <a:pt x="93" y="50"/>
                    </a:lnTo>
                    <a:lnTo>
                      <a:pt x="93" y="67"/>
                    </a:lnTo>
                    <a:lnTo>
                      <a:pt x="81" y="67"/>
                    </a:lnTo>
                    <a:lnTo>
                      <a:pt x="62" y="67"/>
                    </a:lnTo>
                    <a:lnTo>
                      <a:pt x="50" y="67"/>
                    </a:lnTo>
                    <a:lnTo>
                      <a:pt x="31" y="73"/>
                    </a:lnTo>
                    <a:lnTo>
                      <a:pt x="19" y="81"/>
                    </a:lnTo>
                    <a:lnTo>
                      <a:pt x="6" y="92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0" y="148"/>
                    </a:lnTo>
                    <a:lnTo>
                      <a:pt x="12" y="167"/>
                    </a:lnTo>
                    <a:lnTo>
                      <a:pt x="25" y="179"/>
                    </a:lnTo>
                    <a:lnTo>
                      <a:pt x="50" y="185"/>
                    </a:lnTo>
                    <a:lnTo>
                      <a:pt x="68" y="179"/>
                    </a:lnTo>
                    <a:lnTo>
                      <a:pt x="81" y="173"/>
                    </a:lnTo>
                    <a:lnTo>
                      <a:pt x="87" y="167"/>
                    </a:lnTo>
                    <a:lnTo>
                      <a:pt x="93" y="154"/>
                    </a:lnTo>
                    <a:lnTo>
                      <a:pt x="93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Freeform 565"/>
              <p:cNvSpPr>
                <a:spLocks/>
              </p:cNvSpPr>
              <p:nvPr/>
            </p:nvSpPr>
            <p:spPr bwMode="auto">
              <a:xfrm>
                <a:off x="1656" y="1508"/>
                <a:ext cx="36" cy="76"/>
              </a:xfrm>
              <a:custGeom>
                <a:avLst/>
                <a:gdLst>
                  <a:gd name="T0" fmla="*/ 0 w 106"/>
                  <a:gd name="T1" fmla="*/ 15 h 230"/>
                  <a:gd name="T2" fmla="*/ 0 w 106"/>
                  <a:gd name="T3" fmla="*/ 23 h 230"/>
                  <a:gd name="T4" fmla="*/ 11 w 106"/>
                  <a:gd name="T5" fmla="*/ 23 h 230"/>
                  <a:gd name="T6" fmla="*/ 11 w 106"/>
                  <a:gd name="T7" fmla="*/ 64 h 230"/>
                  <a:gd name="T8" fmla="*/ 13 w 106"/>
                  <a:gd name="T9" fmla="*/ 68 h 230"/>
                  <a:gd name="T10" fmla="*/ 15 w 106"/>
                  <a:gd name="T11" fmla="*/ 72 h 230"/>
                  <a:gd name="T12" fmla="*/ 19 w 106"/>
                  <a:gd name="T13" fmla="*/ 74 h 230"/>
                  <a:gd name="T14" fmla="*/ 25 w 106"/>
                  <a:gd name="T15" fmla="*/ 76 h 230"/>
                  <a:gd name="T16" fmla="*/ 28 w 106"/>
                  <a:gd name="T17" fmla="*/ 76 h 230"/>
                  <a:gd name="T18" fmla="*/ 32 w 106"/>
                  <a:gd name="T19" fmla="*/ 74 h 230"/>
                  <a:gd name="T20" fmla="*/ 34 w 106"/>
                  <a:gd name="T21" fmla="*/ 74 h 230"/>
                  <a:gd name="T22" fmla="*/ 36 w 106"/>
                  <a:gd name="T23" fmla="*/ 74 h 230"/>
                  <a:gd name="T24" fmla="*/ 36 w 106"/>
                  <a:gd name="T25" fmla="*/ 66 h 230"/>
                  <a:gd name="T26" fmla="*/ 34 w 106"/>
                  <a:gd name="T27" fmla="*/ 66 h 230"/>
                  <a:gd name="T28" fmla="*/ 32 w 106"/>
                  <a:gd name="T29" fmla="*/ 66 h 230"/>
                  <a:gd name="T30" fmla="*/ 30 w 106"/>
                  <a:gd name="T31" fmla="*/ 66 h 230"/>
                  <a:gd name="T32" fmla="*/ 25 w 106"/>
                  <a:gd name="T33" fmla="*/ 66 h 230"/>
                  <a:gd name="T34" fmla="*/ 23 w 106"/>
                  <a:gd name="T35" fmla="*/ 64 h 230"/>
                  <a:gd name="T36" fmla="*/ 21 w 106"/>
                  <a:gd name="T37" fmla="*/ 62 h 230"/>
                  <a:gd name="T38" fmla="*/ 21 w 106"/>
                  <a:gd name="T39" fmla="*/ 57 h 230"/>
                  <a:gd name="T40" fmla="*/ 21 w 106"/>
                  <a:gd name="T41" fmla="*/ 23 h 230"/>
                  <a:gd name="T42" fmla="*/ 34 w 106"/>
                  <a:gd name="T43" fmla="*/ 23 h 230"/>
                  <a:gd name="T44" fmla="*/ 34 w 106"/>
                  <a:gd name="T45" fmla="*/ 15 h 230"/>
                  <a:gd name="T46" fmla="*/ 21 w 106"/>
                  <a:gd name="T47" fmla="*/ 15 h 230"/>
                  <a:gd name="T48" fmla="*/ 21 w 106"/>
                  <a:gd name="T49" fmla="*/ 0 h 230"/>
                  <a:gd name="T50" fmla="*/ 11 w 106"/>
                  <a:gd name="T51" fmla="*/ 5 h 230"/>
                  <a:gd name="T52" fmla="*/ 11 w 106"/>
                  <a:gd name="T53" fmla="*/ 15 h 230"/>
                  <a:gd name="T54" fmla="*/ 0 w 106"/>
                  <a:gd name="T55" fmla="*/ 15 h 2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30"/>
                  <a:gd name="T86" fmla="*/ 106 w 106"/>
                  <a:gd name="T87" fmla="*/ 230 h 2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30">
                    <a:moveTo>
                      <a:pt x="0" y="45"/>
                    </a:moveTo>
                    <a:lnTo>
                      <a:pt x="0" y="70"/>
                    </a:lnTo>
                    <a:lnTo>
                      <a:pt x="31" y="70"/>
                    </a:lnTo>
                    <a:lnTo>
                      <a:pt x="31" y="193"/>
                    </a:lnTo>
                    <a:lnTo>
                      <a:pt x="37" y="205"/>
                    </a:lnTo>
                    <a:lnTo>
                      <a:pt x="44" y="218"/>
                    </a:lnTo>
                    <a:lnTo>
                      <a:pt x="56" y="224"/>
                    </a:lnTo>
                    <a:lnTo>
                      <a:pt x="75" y="230"/>
                    </a:lnTo>
                    <a:lnTo>
                      <a:pt x="81" y="230"/>
                    </a:lnTo>
                    <a:lnTo>
                      <a:pt x="93" y="224"/>
                    </a:lnTo>
                    <a:lnTo>
                      <a:pt x="99" y="224"/>
                    </a:lnTo>
                    <a:lnTo>
                      <a:pt x="106" y="224"/>
                    </a:lnTo>
                    <a:lnTo>
                      <a:pt x="106" y="199"/>
                    </a:lnTo>
                    <a:lnTo>
                      <a:pt x="99" y="199"/>
                    </a:lnTo>
                    <a:lnTo>
                      <a:pt x="93" y="199"/>
                    </a:lnTo>
                    <a:lnTo>
                      <a:pt x="87" y="199"/>
                    </a:lnTo>
                    <a:lnTo>
                      <a:pt x="75" y="199"/>
                    </a:lnTo>
                    <a:lnTo>
                      <a:pt x="68" y="193"/>
                    </a:lnTo>
                    <a:lnTo>
                      <a:pt x="62" y="187"/>
                    </a:lnTo>
                    <a:lnTo>
                      <a:pt x="62" y="174"/>
                    </a:lnTo>
                    <a:lnTo>
                      <a:pt x="62" y="70"/>
                    </a:lnTo>
                    <a:lnTo>
                      <a:pt x="99" y="70"/>
                    </a:lnTo>
                    <a:lnTo>
                      <a:pt x="99" y="45"/>
                    </a:lnTo>
                    <a:lnTo>
                      <a:pt x="62" y="45"/>
                    </a:lnTo>
                    <a:lnTo>
                      <a:pt x="62" y="0"/>
                    </a:lnTo>
                    <a:lnTo>
                      <a:pt x="31" y="14"/>
                    </a:lnTo>
                    <a:lnTo>
                      <a:pt x="31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Freeform 566"/>
              <p:cNvSpPr>
                <a:spLocks noEditPoints="1"/>
              </p:cNvSpPr>
              <p:nvPr/>
            </p:nvSpPr>
            <p:spPr bwMode="auto">
              <a:xfrm>
                <a:off x="1698" y="1523"/>
                <a:ext cx="43" cy="61"/>
              </a:xfrm>
              <a:custGeom>
                <a:avLst/>
                <a:gdLst>
                  <a:gd name="T0" fmla="*/ 23 w 131"/>
                  <a:gd name="T1" fmla="*/ 53 h 185"/>
                  <a:gd name="T2" fmla="*/ 16 w 131"/>
                  <a:gd name="T3" fmla="*/ 51 h 185"/>
                  <a:gd name="T4" fmla="*/ 12 w 131"/>
                  <a:gd name="T5" fmla="*/ 47 h 185"/>
                  <a:gd name="T6" fmla="*/ 10 w 131"/>
                  <a:gd name="T7" fmla="*/ 37 h 185"/>
                  <a:gd name="T8" fmla="*/ 10 w 131"/>
                  <a:gd name="T9" fmla="*/ 27 h 185"/>
                  <a:gd name="T10" fmla="*/ 10 w 131"/>
                  <a:gd name="T11" fmla="*/ 16 h 185"/>
                  <a:gd name="T12" fmla="*/ 12 w 131"/>
                  <a:gd name="T13" fmla="*/ 10 h 185"/>
                  <a:gd name="T14" fmla="*/ 16 w 131"/>
                  <a:gd name="T15" fmla="*/ 8 h 185"/>
                  <a:gd name="T16" fmla="*/ 23 w 131"/>
                  <a:gd name="T17" fmla="*/ 6 h 185"/>
                  <a:gd name="T18" fmla="*/ 27 w 131"/>
                  <a:gd name="T19" fmla="*/ 8 h 185"/>
                  <a:gd name="T20" fmla="*/ 31 w 131"/>
                  <a:gd name="T21" fmla="*/ 10 h 185"/>
                  <a:gd name="T22" fmla="*/ 33 w 131"/>
                  <a:gd name="T23" fmla="*/ 16 h 185"/>
                  <a:gd name="T24" fmla="*/ 35 w 131"/>
                  <a:gd name="T25" fmla="*/ 27 h 185"/>
                  <a:gd name="T26" fmla="*/ 33 w 131"/>
                  <a:gd name="T27" fmla="*/ 37 h 185"/>
                  <a:gd name="T28" fmla="*/ 31 w 131"/>
                  <a:gd name="T29" fmla="*/ 47 h 185"/>
                  <a:gd name="T30" fmla="*/ 29 w 131"/>
                  <a:gd name="T31" fmla="*/ 51 h 185"/>
                  <a:gd name="T32" fmla="*/ 23 w 131"/>
                  <a:gd name="T33" fmla="*/ 53 h 185"/>
                  <a:gd name="T34" fmla="*/ 23 w 131"/>
                  <a:gd name="T35" fmla="*/ 61 h 185"/>
                  <a:gd name="T36" fmla="*/ 31 w 131"/>
                  <a:gd name="T37" fmla="*/ 59 h 185"/>
                  <a:gd name="T38" fmla="*/ 37 w 131"/>
                  <a:gd name="T39" fmla="*/ 55 h 185"/>
                  <a:gd name="T40" fmla="*/ 41 w 131"/>
                  <a:gd name="T41" fmla="*/ 47 h 185"/>
                  <a:gd name="T42" fmla="*/ 43 w 131"/>
                  <a:gd name="T43" fmla="*/ 30 h 185"/>
                  <a:gd name="T44" fmla="*/ 43 w 131"/>
                  <a:gd name="T45" fmla="*/ 24 h 185"/>
                  <a:gd name="T46" fmla="*/ 43 w 131"/>
                  <a:gd name="T47" fmla="*/ 18 h 185"/>
                  <a:gd name="T48" fmla="*/ 41 w 131"/>
                  <a:gd name="T49" fmla="*/ 12 h 185"/>
                  <a:gd name="T50" fmla="*/ 41 w 131"/>
                  <a:gd name="T51" fmla="*/ 8 h 185"/>
                  <a:gd name="T52" fmla="*/ 37 w 131"/>
                  <a:gd name="T53" fmla="*/ 4 h 185"/>
                  <a:gd name="T54" fmla="*/ 33 w 131"/>
                  <a:gd name="T55" fmla="*/ 2 h 185"/>
                  <a:gd name="T56" fmla="*/ 29 w 131"/>
                  <a:gd name="T57" fmla="*/ 0 h 185"/>
                  <a:gd name="T58" fmla="*/ 23 w 131"/>
                  <a:gd name="T59" fmla="*/ 0 h 185"/>
                  <a:gd name="T60" fmla="*/ 14 w 131"/>
                  <a:gd name="T61" fmla="*/ 0 h 185"/>
                  <a:gd name="T62" fmla="*/ 10 w 131"/>
                  <a:gd name="T63" fmla="*/ 2 h 185"/>
                  <a:gd name="T64" fmla="*/ 6 w 131"/>
                  <a:gd name="T65" fmla="*/ 4 h 185"/>
                  <a:gd name="T66" fmla="*/ 4 w 131"/>
                  <a:gd name="T67" fmla="*/ 8 h 185"/>
                  <a:gd name="T68" fmla="*/ 2 w 131"/>
                  <a:gd name="T69" fmla="*/ 12 h 185"/>
                  <a:gd name="T70" fmla="*/ 0 w 131"/>
                  <a:gd name="T71" fmla="*/ 18 h 185"/>
                  <a:gd name="T72" fmla="*/ 0 w 131"/>
                  <a:gd name="T73" fmla="*/ 24 h 185"/>
                  <a:gd name="T74" fmla="*/ 0 w 131"/>
                  <a:gd name="T75" fmla="*/ 30 h 185"/>
                  <a:gd name="T76" fmla="*/ 2 w 131"/>
                  <a:gd name="T77" fmla="*/ 47 h 185"/>
                  <a:gd name="T78" fmla="*/ 6 w 131"/>
                  <a:gd name="T79" fmla="*/ 55 h 185"/>
                  <a:gd name="T80" fmla="*/ 14 w 131"/>
                  <a:gd name="T81" fmla="*/ 59 h 185"/>
                  <a:gd name="T82" fmla="*/ 23 w 131"/>
                  <a:gd name="T83" fmla="*/ 61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5"/>
                  <a:gd name="T128" fmla="*/ 131 w 131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5">
                    <a:moveTo>
                      <a:pt x="69" y="160"/>
                    </a:moveTo>
                    <a:lnTo>
                      <a:pt x="50" y="154"/>
                    </a:lnTo>
                    <a:lnTo>
                      <a:pt x="37" y="142"/>
                    </a:lnTo>
                    <a:lnTo>
                      <a:pt x="31" y="111"/>
                    </a:lnTo>
                    <a:lnTo>
                      <a:pt x="31" y="81"/>
                    </a:lnTo>
                    <a:lnTo>
                      <a:pt x="31" y="50"/>
                    </a:lnTo>
                    <a:lnTo>
                      <a:pt x="37" y="30"/>
                    </a:lnTo>
                    <a:lnTo>
                      <a:pt x="50" y="25"/>
                    </a:lnTo>
                    <a:lnTo>
                      <a:pt x="69" y="19"/>
                    </a:lnTo>
                    <a:lnTo>
                      <a:pt x="81" y="25"/>
                    </a:lnTo>
                    <a:lnTo>
                      <a:pt x="93" y="30"/>
                    </a:lnTo>
                    <a:lnTo>
                      <a:pt x="100" y="50"/>
                    </a:lnTo>
                    <a:lnTo>
                      <a:pt x="106" y="81"/>
                    </a:lnTo>
                    <a:lnTo>
                      <a:pt x="100" y="111"/>
                    </a:lnTo>
                    <a:lnTo>
                      <a:pt x="93" y="142"/>
                    </a:lnTo>
                    <a:lnTo>
                      <a:pt x="87" y="154"/>
                    </a:lnTo>
                    <a:lnTo>
                      <a:pt x="69" y="160"/>
                    </a:lnTo>
                    <a:close/>
                    <a:moveTo>
                      <a:pt x="69" y="185"/>
                    </a:moveTo>
                    <a:lnTo>
                      <a:pt x="93" y="179"/>
                    </a:lnTo>
                    <a:lnTo>
                      <a:pt x="112" y="167"/>
                    </a:lnTo>
                    <a:lnTo>
                      <a:pt x="124" y="142"/>
                    </a:lnTo>
                    <a:lnTo>
                      <a:pt x="131" y="92"/>
                    </a:lnTo>
                    <a:lnTo>
                      <a:pt x="131" y="73"/>
                    </a:lnTo>
                    <a:lnTo>
                      <a:pt x="131" y="55"/>
                    </a:lnTo>
                    <a:lnTo>
                      <a:pt x="124" y="36"/>
                    </a:lnTo>
                    <a:lnTo>
                      <a:pt x="124" y="25"/>
                    </a:lnTo>
                    <a:lnTo>
                      <a:pt x="112" y="11"/>
                    </a:lnTo>
                    <a:lnTo>
                      <a:pt x="100" y="5"/>
                    </a:lnTo>
                    <a:lnTo>
                      <a:pt x="87" y="0"/>
                    </a:lnTo>
                    <a:lnTo>
                      <a:pt x="69" y="0"/>
                    </a:lnTo>
                    <a:lnTo>
                      <a:pt x="44" y="0"/>
                    </a:lnTo>
                    <a:lnTo>
                      <a:pt x="31" y="5"/>
                    </a:lnTo>
                    <a:lnTo>
                      <a:pt x="19" y="11"/>
                    </a:lnTo>
                    <a:lnTo>
                      <a:pt x="13" y="25"/>
                    </a:lnTo>
                    <a:lnTo>
                      <a:pt x="6" y="36"/>
                    </a:lnTo>
                    <a:lnTo>
                      <a:pt x="0" y="55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7"/>
                    </a:lnTo>
                    <a:lnTo>
                      <a:pt x="44" y="179"/>
                    </a:lnTo>
                    <a:lnTo>
                      <a:pt x="69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Freeform 567"/>
              <p:cNvSpPr>
                <a:spLocks/>
              </p:cNvSpPr>
              <p:nvPr/>
            </p:nvSpPr>
            <p:spPr bwMode="auto">
              <a:xfrm>
                <a:off x="1758" y="1523"/>
                <a:ext cx="29" cy="59"/>
              </a:xfrm>
              <a:custGeom>
                <a:avLst/>
                <a:gdLst>
                  <a:gd name="T0" fmla="*/ 10 w 87"/>
                  <a:gd name="T1" fmla="*/ 0 h 179"/>
                  <a:gd name="T2" fmla="*/ 0 w 87"/>
                  <a:gd name="T3" fmla="*/ 0 h 179"/>
                  <a:gd name="T4" fmla="*/ 0 w 87"/>
                  <a:gd name="T5" fmla="*/ 59 h 179"/>
                  <a:gd name="T6" fmla="*/ 10 w 87"/>
                  <a:gd name="T7" fmla="*/ 59 h 179"/>
                  <a:gd name="T8" fmla="*/ 10 w 87"/>
                  <a:gd name="T9" fmla="*/ 24 h 179"/>
                  <a:gd name="T10" fmla="*/ 10 w 87"/>
                  <a:gd name="T11" fmla="*/ 18 h 179"/>
                  <a:gd name="T12" fmla="*/ 13 w 87"/>
                  <a:gd name="T13" fmla="*/ 12 h 179"/>
                  <a:gd name="T14" fmla="*/ 17 w 87"/>
                  <a:gd name="T15" fmla="*/ 10 h 179"/>
                  <a:gd name="T16" fmla="*/ 23 w 87"/>
                  <a:gd name="T17" fmla="*/ 8 h 179"/>
                  <a:gd name="T18" fmla="*/ 25 w 87"/>
                  <a:gd name="T19" fmla="*/ 8 h 179"/>
                  <a:gd name="T20" fmla="*/ 27 w 87"/>
                  <a:gd name="T21" fmla="*/ 8 h 179"/>
                  <a:gd name="T22" fmla="*/ 29 w 87"/>
                  <a:gd name="T23" fmla="*/ 8 h 179"/>
                  <a:gd name="T24" fmla="*/ 29 w 87"/>
                  <a:gd name="T25" fmla="*/ 0 h 179"/>
                  <a:gd name="T26" fmla="*/ 23 w 87"/>
                  <a:gd name="T27" fmla="*/ 0 h 179"/>
                  <a:gd name="T28" fmla="*/ 17 w 87"/>
                  <a:gd name="T29" fmla="*/ 0 h 179"/>
                  <a:gd name="T30" fmla="*/ 15 w 87"/>
                  <a:gd name="T31" fmla="*/ 4 h 179"/>
                  <a:gd name="T32" fmla="*/ 10 w 87"/>
                  <a:gd name="T33" fmla="*/ 8 h 179"/>
                  <a:gd name="T34" fmla="*/ 10 w 87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7"/>
                  <a:gd name="T55" fmla="*/ 0 h 179"/>
                  <a:gd name="T56" fmla="*/ 87 w 87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7" h="179">
                    <a:moveTo>
                      <a:pt x="31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73"/>
                    </a:lnTo>
                    <a:lnTo>
                      <a:pt x="31" y="55"/>
                    </a:lnTo>
                    <a:lnTo>
                      <a:pt x="38" y="36"/>
                    </a:lnTo>
                    <a:lnTo>
                      <a:pt x="50" y="30"/>
                    </a:lnTo>
                    <a:lnTo>
                      <a:pt x="69" y="25"/>
                    </a:lnTo>
                    <a:lnTo>
                      <a:pt x="75" y="25"/>
                    </a:lnTo>
                    <a:lnTo>
                      <a:pt x="81" y="25"/>
                    </a:lnTo>
                    <a:lnTo>
                      <a:pt x="87" y="25"/>
                    </a:lnTo>
                    <a:lnTo>
                      <a:pt x="87" y="0"/>
                    </a:lnTo>
                    <a:lnTo>
                      <a:pt x="69" y="0"/>
                    </a:lnTo>
                    <a:lnTo>
                      <a:pt x="50" y="0"/>
                    </a:lnTo>
                    <a:lnTo>
                      <a:pt x="44" y="11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Freeform 568"/>
              <p:cNvSpPr>
                <a:spLocks/>
              </p:cNvSpPr>
              <p:nvPr/>
            </p:nvSpPr>
            <p:spPr bwMode="auto">
              <a:xfrm>
                <a:off x="1377" y="2507"/>
                <a:ext cx="46" cy="83"/>
              </a:xfrm>
              <a:custGeom>
                <a:avLst/>
                <a:gdLst>
                  <a:gd name="T0" fmla="*/ 46 w 136"/>
                  <a:gd name="T1" fmla="*/ 83 h 249"/>
                  <a:gd name="T2" fmla="*/ 46 w 136"/>
                  <a:gd name="T3" fmla="*/ 75 h 249"/>
                  <a:gd name="T4" fmla="*/ 10 w 136"/>
                  <a:gd name="T5" fmla="*/ 75 h 249"/>
                  <a:gd name="T6" fmla="*/ 10 w 136"/>
                  <a:gd name="T7" fmla="*/ 44 h 249"/>
                  <a:gd name="T8" fmla="*/ 42 w 136"/>
                  <a:gd name="T9" fmla="*/ 44 h 249"/>
                  <a:gd name="T10" fmla="*/ 42 w 136"/>
                  <a:gd name="T11" fmla="*/ 35 h 249"/>
                  <a:gd name="T12" fmla="*/ 10 w 136"/>
                  <a:gd name="T13" fmla="*/ 35 h 249"/>
                  <a:gd name="T14" fmla="*/ 10 w 136"/>
                  <a:gd name="T15" fmla="*/ 8 h 249"/>
                  <a:gd name="T16" fmla="*/ 44 w 136"/>
                  <a:gd name="T17" fmla="*/ 8 h 249"/>
                  <a:gd name="T18" fmla="*/ 44 w 136"/>
                  <a:gd name="T19" fmla="*/ 0 h 249"/>
                  <a:gd name="T20" fmla="*/ 0 w 136"/>
                  <a:gd name="T21" fmla="*/ 0 h 249"/>
                  <a:gd name="T22" fmla="*/ 0 w 136"/>
                  <a:gd name="T23" fmla="*/ 83 h 249"/>
                  <a:gd name="T24" fmla="*/ 46 w 136"/>
                  <a:gd name="T25" fmla="*/ 83 h 2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6"/>
                  <a:gd name="T40" fmla="*/ 0 h 249"/>
                  <a:gd name="T41" fmla="*/ 136 w 136"/>
                  <a:gd name="T42" fmla="*/ 249 h 2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6" h="249">
                    <a:moveTo>
                      <a:pt x="136" y="249"/>
                    </a:moveTo>
                    <a:lnTo>
                      <a:pt x="136" y="224"/>
                    </a:lnTo>
                    <a:lnTo>
                      <a:pt x="31" y="224"/>
                    </a:lnTo>
                    <a:lnTo>
                      <a:pt x="31" y="131"/>
                    </a:lnTo>
                    <a:lnTo>
                      <a:pt x="124" y="131"/>
                    </a:lnTo>
                    <a:lnTo>
                      <a:pt x="124" y="106"/>
                    </a:lnTo>
                    <a:lnTo>
                      <a:pt x="31" y="106"/>
                    </a:lnTo>
                    <a:lnTo>
                      <a:pt x="31" y="25"/>
                    </a:lnTo>
                    <a:lnTo>
                      <a:pt x="130" y="25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249"/>
                    </a:lnTo>
                    <a:lnTo>
                      <a:pt x="136" y="2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Freeform 569"/>
              <p:cNvSpPr>
                <a:spLocks/>
              </p:cNvSpPr>
              <p:nvPr/>
            </p:nvSpPr>
            <p:spPr bwMode="auto">
              <a:xfrm>
                <a:off x="1435" y="2530"/>
                <a:ext cx="42" cy="60"/>
              </a:xfrm>
              <a:custGeom>
                <a:avLst/>
                <a:gdLst>
                  <a:gd name="T0" fmla="*/ 42 w 124"/>
                  <a:gd name="T1" fmla="*/ 60 h 180"/>
                  <a:gd name="T2" fmla="*/ 42 w 124"/>
                  <a:gd name="T3" fmla="*/ 19 h 180"/>
                  <a:gd name="T4" fmla="*/ 42 w 124"/>
                  <a:gd name="T5" fmla="*/ 12 h 180"/>
                  <a:gd name="T6" fmla="*/ 40 w 124"/>
                  <a:gd name="T7" fmla="*/ 6 h 180"/>
                  <a:gd name="T8" fmla="*/ 34 w 124"/>
                  <a:gd name="T9" fmla="*/ 2 h 180"/>
                  <a:gd name="T10" fmla="*/ 27 w 124"/>
                  <a:gd name="T11" fmla="*/ 0 h 180"/>
                  <a:gd name="T12" fmla="*/ 21 w 124"/>
                  <a:gd name="T13" fmla="*/ 0 h 180"/>
                  <a:gd name="T14" fmla="*/ 17 w 124"/>
                  <a:gd name="T15" fmla="*/ 2 h 180"/>
                  <a:gd name="T16" fmla="*/ 13 w 124"/>
                  <a:gd name="T17" fmla="*/ 4 h 180"/>
                  <a:gd name="T18" fmla="*/ 11 w 124"/>
                  <a:gd name="T19" fmla="*/ 8 h 180"/>
                  <a:gd name="T20" fmla="*/ 11 w 124"/>
                  <a:gd name="T21" fmla="*/ 2 h 180"/>
                  <a:gd name="T22" fmla="*/ 0 w 124"/>
                  <a:gd name="T23" fmla="*/ 2 h 180"/>
                  <a:gd name="T24" fmla="*/ 0 w 124"/>
                  <a:gd name="T25" fmla="*/ 4 h 180"/>
                  <a:gd name="T26" fmla="*/ 0 w 124"/>
                  <a:gd name="T27" fmla="*/ 8 h 180"/>
                  <a:gd name="T28" fmla="*/ 0 w 124"/>
                  <a:gd name="T29" fmla="*/ 10 h 180"/>
                  <a:gd name="T30" fmla="*/ 0 w 124"/>
                  <a:gd name="T31" fmla="*/ 14 h 180"/>
                  <a:gd name="T32" fmla="*/ 0 w 124"/>
                  <a:gd name="T33" fmla="*/ 60 h 180"/>
                  <a:gd name="T34" fmla="*/ 11 w 124"/>
                  <a:gd name="T35" fmla="*/ 60 h 180"/>
                  <a:gd name="T36" fmla="*/ 11 w 124"/>
                  <a:gd name="T37" fmla="*/ 25 h 180"/>
                  <a:gd name="T38" fmla="*/ 11 w 124"/>
                  <a:gd name="T39" fmla="*/ 19 h 180"/>
                  <a:gd name="T40" fmla="*/ 13 w 124"/>
                  <a:gd name="T41" fmla="*/ 12 h 180"/>
                  <a:gd name="T42" fmla="*/ 17 w 124"/>
                  <a:gd name="T43" fmla="*/ 10 h 180"/>
                  <a:gd name="T44" fmla="*/ 23 w 124"/>
                  <a:gd name="T45" fmla="*/ 8 h 180"/>
                  <a:gd name="T46" fmla="*/ 27 w 124"/>
                  <a:gd name="T47" fmla="*/ 8 h 180"/>
                  <a:gd name="T48" fmla="*/ 29 w 124"/>
                  <a:gd name="T49" fmla="*/ 10 h 180"/>
                  <a:gd name="T50" fmla="*/ 32 w 124"/>
                  <a:gd name="T51" fmla="*/ 14 h 180"/>
                  <a:gd name="T52" fmla="*/ 32 w 124"/>
                  <a:gd name="T53" fmla="*/ 19 h 180"/>
                  <a:gd name="T54" fmla="*/ 32 w 124"/>
                  <a:gd name="T55" fmla="*/ 60 h 180"/>
                  <a:gd name="T56" fmla="*/ 42 w 124"/>
                  <a:gd name="T57" fmla="*/ 60 h 18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4"/>
                  <a:gd name="T88" fmla="*/ 0 h 180"/>
                  <a:gd name="T89" fmla="*/ 124 w 124"/>
                  <a:gd name="T90" fmla="*/ 180 h 18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4" h="180">
                    <a:moveTo>
                      <a:pt x="124" y="180"/>
                    </a:moveTo>
                    <a:lnTo>
                      <a:pt x="124" y="56"/>
                    </a:lnTo>
                    <a:lnTo>
                      <a:pt x="124" y="37"/>
                    </a:lnTo>
                    <a:lnTo>
                      <a:pt x="118" y="18"/>
                    </a:lnTo>
                    <a:lnTo>
                      <a:pt x="99" y="6"/>
                    </a:lnTo>
                    <a:lnTo>
                      <a:pt x="80" y="0"/>
                    </a:lnTo>
                    <a:lnTo>
                      <a:pt x="62" y="0"/>
                    </a:lnTo>
                    <a:lnTo>
                      <a:pt x="49" y="6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0" y="12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43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43"/>
                    </a:lnTo>
                    <a:lnTo>
                      <a:pt x="93" y="56"/>
                    </a:lnTo>
                    <a:lnTo>
                      <a:pt x="93" y="180"/>
                    </a:lnTo>
                    <a:lnTo>
                      <a:pt x="124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Freeform 570"/>
              <p:cNvSpPr>
                <a:spLocks/>
              </p:cNvSpPr>
              <p:nvPr/>
            </p:nvSpPr>
            <p:spPr bwMode="auto">
              <a:xfrm>
                <a:off x="1485" y="2515"/>
                <a:ext cx="33" cy="77"/>
              </a:xfrm>
              <a:custGeom>
                <a:avLst/>
                <a:gdLst>
                  <a:gd name="T0" fmla="*/ 0 w 99"/>
                  <a:gd name="T1" fmla="*/ 17 h 230"/>
                  <a:gd name="T2" fmla="*/ 0 w 99"/>
                  <a:gd name="T3" fmla="*/ 23 h 230"/>
                  <a:gd name="T4" fmla="*/ 10 w 99"/>
                  <a:gd name="T5" fmla="*/ 23 h 230"/>
                  <a:gd name="T6" fmla="*/ 10 w 99"/>
                  <a:gd name="T7" fmla="*/ 67 h 230"/>
                  <a:gd name="T8" fmla="*/ 12 w 99"/>
                  <a:gd name="T9" fmla="*/ 71 h 230"/>
                  <a:gd name="T10" fmla="*/ 14 w 99"/>
                  <a:gd name="T11" fmla="*/ 75 h 230"/>
                  <a:gd name="T12" fmla="*/ 19 w 99"/>
                  <a:gd name="T13" fmla="*/ 77 h 230"/>
                  <a:gd name="T14" fmla="*/ 24 w 99"/>
                  <a:gd name="T15" fmla="*/ 77 h 230"/>
                  <a:gd name="T16" fmla="*/ 26 w 99"/>
                  <a:gd name="T17" fmla="*/ 77 h 230"/>
                  <a:gd name="T18" fmla="*/ 29 w 99"/>
                  <a:gd name="T19" fmla="*/ 77 h 230"/>
                  <a:gd name="T20" fmla="*/ 31 w 99"/>
                  <a:gd name="T21" fmla="*/ 75 h 230"/>
                  <a:gd name="T22" fmla="*/ 33 w 99"/>
                  <a:gd name="T23" fmla="*/ 75 h 230"/>
                  <a:gd name="T24" fmla="*/ 33 w 99"/>
                  <a:gd name="T25" fmla="*/ 69 h 230"/>
                  <a:gd name="T26" fmla="*/ 31 w 99"/>
                  <a:gd name="T27" fmla="*/ 69 h 230"/>
                  <a:gd name="T28" fmla="*/ 29 w 99"/>
                  <a:gd name="T29" fmla="*/ 69 h 230"/>
                  <a:gd name="T30" fmla="*/ 23 w 99"/>
                  <a:gd name="T31" fmla="*/ 67 h 230"/>
                  <a:gd name="T32" fmla="*/ 21 w 99"/>
                  <a:gd name="T33" fmla="*/ 65 h 230"/>
                  <a:gd name="T34" fmla="*/ 21 w 99"/>
                  <a:gd name="T35" fmla="*/ 63 h 230"/>
                  <a:gd name="T36" fmla="*/ 21 w 99"/>
                  <a:gd name="T37" fmla="*/ 60 h 230"/>
                  <a:gd name="T38" fmla="*/ 21 w 99"/>
                  <a:gd name="T39" fmla="*/ 23 h 230"/>
                  <a:gd name="T40" fmla="*/ 33 w 99"/>
                  <a:gd name="T41" fmla="*/ 23 h 230"/>
                  <a:gd name="T42" fmla="*/ 33 w 99"/>
                  <a:gd name="T43" fmla="*/ 17 h 230"/>
                  <a:gd name="T44" fmla="*/ 21 w 99"/>
                  <a:gd name="T45" fmla="*/ 17 h 230"/>
                  <a:gd name="T46" fmla="*/ 21 w 99"/>
                  <a:gd name="T47" fmla="*/ 0 h 230"/>
                  <a:gd name="T48" fmla="*/ 10 w 99"/>
                  <a:gd name="T49" fmla="*/ 4 h 230"/>
                  <a:gd name="T50" fmla="*/ 10 w 99"/>
                  <a:gd name="T51" fmla="*/ 17 h 230"/>
                  <a:gd name="T52" fmla="*/ 0 w 99"/>
                  <a:gd name="T53" fmla="*/ 17 h 23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30"/>
                  <a:gd name="T83" fmla="*/ 99 w 99"/>
                  <a:gd name="T84" fmla="*/ 230 h 23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30">
                    <a:moveTo>
                      <a:pt x="0" y="50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9"/>
                    </a:lnTo>
                    <a:lnTo>
                      <a:pt x="37" y="211"/>
                    </a:lnTo>
                    <a:lnTo>
                      <a:pt x="43" y="224"/>
                    </a:lnTo>
                    <a:lnTo>
                      <a:pt x="56" y="230"/>
                    </a:lnTo>
                    <a:lnTo>
                      <a:pt x="73" y="230"/>
                    </a:lnTo>
                    <a:lnTo>
                      <a:pt x="79" y="230"/>
                    </a:lnTo>
                    <a:lnTo>
                      <a:pt x="87" y="230"/>
                    </a:lnTo>
                    <a:lnTo>
                      <a:pt x="93" y="224"/>
                    </a:lnTo>
                    <a:lnTo>
                      <a:pt x="99" y="224"/>
                    </a:lnTo>
                    <a:lnTo>
                      <a:pt x="99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68" y="199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80"/>
                    </a:lnTo>
                    <a:lnTo>
                      <a:pt x="62" y="69"/>
                    </a:lnTo>
                    <a:lnTo>
                      <a:pt x="99" y="69"/>
                    </a:lnTo>
                    <a:lnTo>
                      <a:pt x="99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Freeform 571"/>
              <p:cNvSpPr>
                <a:spLocks/>
              </p:cNvSpPr>
              <p:nvPr/>
            </p:nvSpPr>
            <p:spPr bwMode="auto">
              <a:xfrm>
                <a:off x="1526" y="2530"/>
                <a:ext cx="29" cy="60"/>
              </a:xfrm>
              <a:custGeom>
                <a:avLst/>
                <a:gdLst>
                  <a:gd name="T0" fmla="*/ 10 w 86"/>
                  <a:gd name="T1" fmla="*/ 2 h 180"/>
                  <a:gd name="T2" fmla="*/ 0 w 86"/>
                  <a:gd name="T3" fmla="*/ 2 h 180"/>
                  <a:gd name="T4" fmla="*/ 0 w 86"/>
                  <a:gd name="T5" fmla="*/ 60 h 180"/>
                  <a:gd name="T6" fmla="*/ 10 w 86"/>
                  <a:gd name="T7" fmla="*/ 60 h 180"/>
                  <a:gd name="T8" fmla="*/ 10 w 86"/>
                  <a:gd name="T9" fmla="*/ 25 h 180"/>
                  <a:gd name="T10" fmla="*/ 10 w 86"/>
                  <a:gd name="T11" fmla="*/ 19 h 180"/>
                  <a:gd name="T12" fmla="*/ 12 w 86"/>
                  <a:gd name="T13" fmla="*/ 14 h 180"/>
                  <a:gd name="T14" fmla="*/ 17 w 86"/>
                  <a:gd name="T15" fmla="*/ 10 h 180"/>
                  <a:gd name="T16" fmla="*/ 25 w 86"/>
                  <a:gd name="T17" fmla="*/ 10 h 180"/>
                  <a:gd name="T18" fmla="*/ 27 w 86"/>
                  <a:gd name="T19" fmla="*/ 10 h 180"/>
                  <a:gd name="T20" fmla="*/ 29 w 86"/>
                  <a:gd name="T21" fmla="*/ 10 h 180"/>
                  <a:gd name="T22" fmla="*/ 29 w 86"/>
                  <a:gd name="T23" fmla="*/ 0 h 180"/>
                  <a:gd name="T24" fmla="*/ 23 w 86"/>
                  <a:gd name="T25" fmla="*/ 0 h 180"/>
                  <a:gd name="T26" fmla="*/ 17 w 86"/>
                  <a:gd name="T27" fmla="*/ 2 h 180"/>
                  <a:gd name="T28" fmla="*/ 14 w 86"/>
                  <a:gd name="T29" fmla="*/ 4 h 180"/>
                  <a:gd name="T30" fmla="*/ 10 w 86"/>
                  <a:gd name="T31" fmla="*/ 10 h 180"/>
                  <a:gd name="T32" fmla="*/ 10 w 86"/>
                  <a:gd name="T33" fmla="*/ 2 h 1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6"/>
                  <a:gd name="T52" fmla="*/ 0 h 180"/>
                  <a:gd name="T53" fmla="*/ 86 w 86"/>
                  <a:gd name="T54" fmla="*/ 180 h 1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6" h="180">
                    <a:moveTo>
                      <a:pt x="31" y="6"/>
                    </a:moveTo>
                    <a:lnTo>
                      <a:pt x="0" y="6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6" y="43"/>
                    </a:lnTo>
                    <a:lnTo>
                      <a:pt x="50" y="31"/>
                    </a:lnTo>
                    <a:lnTo>
                      <a:pt x="73" y="31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86" y="0"/>
                    </a:lnTo>
                    <a:lnTo>
                      <a:pt x="67" y="0"/>
                    </a:lnTo>
                    <a:lnTo>
                      <a:pt x="50" y="6"/>
                    </a:lnTo>
                    <a:lnTo>
                      <a:pt x="42" y="12"/>
                    </a:lnTo>
                    <a:lnTo>
                      <a:pt x="31" y="31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Freeform 572"/>
              <p:cNvSpPr>
                <a:spLocks noEditPoints="1"/>
              </p:cNvSpPr>
              <p:nvPr/>
            </p:nvSpPr>
            <p:spPr bwMode="auto">
              <a:xfrm>
                <a:off x="1565" y="2530"/>
                <a:ext cx="42" cy="62"/>
              </a:xfrm>
              <a:custGeom>
                <a:avLst/>
                <a:gdLst>
                  <a:gd name="T0" fmla="*/ 32 w 124"/>
                  <a:gd name="T1" fmla="*/ 31 h 186"/>
                  <a:gd name="T2" fmla="*/ 29 w 124"/>
                  <a:gd name="T3" fmla="*/ 43 h 186"/>
                  <a:gd name="T4" fmla="*/ 27 w 124"/>
                  <a:gd name="T5" fmla="*/ 50 h 186"/>
                  <a:gd name="T6" fmla="*/ 23 w 124"/>
                  <a:gd name="T7" fmla="*/ 54 h 186"/>
                  <a:gd name="T8" fmla="*/ 19 w 124"/>
                  <a:gd name="T9" fmla="*/ 54 h 186"/>
                  <a:gd name="T10" fmla="*/ 15 w 124"/>
                  <a:gd name="T11" fmla="*/ 54 h 186"/>
                  <a:gd name="T12" fmla="*/ 11 w 124"/>
                  <a:gd name="T13" fmla="*/ 52 h 186"/>
                  <a:gd name="T14" fmla="*/ 11 w 124"/>
                  <a:gd name="T15" fmla="*/ 48 h 186"/>
                  <a:gd name="T16" fmla="*/ 8 w 124"/>
                  <a:gd name="T17" fmla="*/ 43 h 186"/>
                  <a:gd name="T18" fmla="*/ 11 w 124"/>
                  <a:gd name="T19" fmla="*/ 35 h 186"/>
                  <a:gd name="T20" fmla="*/ 17 w 124"/>
                  <a:gd name="T21" fmla="*/ 31 h 186"/>
                  <a:gd name="T22" fmla="*/ 23 w 124"/>
                  <a:gd name="T23" fmla="*/ 31 h 186"/>
                  <a:gd name="T24" fmla="*/ 32 w 124"/>
                  <a:gd name="T25" fmla="*/ 31 h 186"/>
                  <a:gd name="T26" fmla="*/ 32 w 124"/>
                  <a:gd name="T27" fmla="*/ 60 h 186"/>
                  <a:gd name="T28" fmla="*/ 42 w 124"/>
                  <a:gd name="T29" fmla="*/ 60 h 186"/>
                  <a:gd name="T30" fmla="*/ 40 w 124"/>
                  <a:gd name="T31" fmla="*/ 58 h 186"/>
                  <a:gd name="T32" fmla="*/ 40 w 124"/>
                  <a:gd name="T33" fmla="*/ 54 h 186"/>
                  <a:gd name="T34" fmla="*/ 40 w 124"/>
                  <a:gd name="T35" fmla="*/ 50 h 186"/>
                  <a:gd name="T36" fmla="*/ 40 w 124"/>
                  <a:gd name="T37" fmla="*/ 48 h 186"/>
                  <a:gd name="T38" fmla="*/ 40 w 124"/>
                  <a:gd name="T39" fmla="*/ 19 h 186"/>
                  <a:gd name="T40" fmla="*/ 40 w 124"/>
                  <a:gd name="T41" fmla="*/ 10 h 186"/>
                  <a:gd name="T42" fmla="*/ 36 w 124"/>
                  <a:gd name="T43" fmla="*/ 6 h 186"/>
                  <a:gd name="T44" fmla="*/ 32 w 124"/>
                  <a:gd name="T45" fmla="*/ 2 h 186"/>
                  <a:gd name="T46" fmla="*/ 21 w 124"/>
                  <a:gd name="T47" fmla="*/ 0 h 186"/>
                  <a:gd name="T48" fmla="*/ 13 w 124"/>
                  <a:gd name="T49" fmla="*/ 2 h 186"/>
                  <a:gd name="T50" fmla="*/ 7 w 124"/>
                  <a:gd name="T51" fmla="*/ 4 h 186"/>
                  <a:gd name="T52" fmla="*/ 2 w 124"/>
                  <a:gd name="T53" fmla="*/ 10 h 186"/>
                  <a:gd name="T54" fmla="*/ 2 w 124"/>
                  <a:gd name="T55" fmla="*/ 19 h 186"/>
                  <a:gd name="T56" fmla="*/ 11 w 124"/>
                  <a:gd name="T57" fmla="*/ 19 h 186"/>
                  <a:gd name="T58" fmla="*/ 13 w 124"/>
                  <a:gd name="T59" fmla="*/ 14 h 186"/>
                  <a:gd name="T60" fmla="*/ 13 w 124"/>
                  <a:gd name="T61" fmla="*/ 10 h 186"/>
                  <a:gd name="T62" fmla="*/ 17 w 124"/>
                  <a:gd name="T63" fmla="*/ 8 h 186"/>
                  <a:gd name="T64" fmla="*/ 21 w 124"/>
                  <a:gd name="T65" fmla="*/ 8 h 186"/>
                  <a:gd name="T66" fmla="*/ 27 w 124"/>
                  <a:gd name="T67" fmla="*/ 8 h 186"/>
                  <a:gd name="T68" fmla="*/ 29 w 124"/>
                  <a:gd name="T69" fmla="*/ 12 h 186"/>
                  <a:gd name="T70" fmla="*/ 32 w 124"/>
                  <a:gd name="T71" fmla="*/ 19 h 186"/>
                  <a:gd name="T72" fmla="*/ 32 w 124"/>
                  <a:gd name="T73" fmla="*/ 23 h 186"/>
                  <a:gd name="T74" fmla="*/ 25 w 124"/>
                  <a:gd name="T75" fmla="*/ 23 h 186"/>
                  <a:gd name="T76" fmla="*/ 21 w 124"/>
                  <a:gd name="T77" fmla="*/ 23 h 186"/>
                  <a:gd name="T78" fmla="*/ 15 w 124"/>
                  <a:gd name="T79" fmla="*/ 25 h 186"/>
                  <a:gd name="T80" fmla="*/ 11 w 124"/>
                  <a:gd name="T81" fmla="*/ 27 h 186"/>
                  <a:gd name="T82" fmla="*/ 7 w 124"/>
                  <a:gd name="T83" fmla="*/ 29 h 186"/>
                  <a:gd name="T84" fmla="*/ 2 w 124"/>
                  <a:gd name="T85" fmla="*/ 31 h 186"/>
                  <a:gd name="T86" fmla="*/ 0 w 124"/>
                  <a:gd name="T87" fmla="*/ 35 h 186"/>
                  <a:gd name="T88" fmla="*/ 0 w 124"/>
                  <a:gd name="T89" fmla="*/ 43 h 186"/>
                  <a:gd name="T90" fmla="*/ 0 w 124"/>
                  <a:gd name="T91" fmla="*/ 50 h 186"/>
                  <a:gd name="T92" fmla="*/ 4 w 124"/>
                  <a:gd name="T93" fmla="*/ 56 h 186"/>
                  <a:gd name="T94" fmla="*/ 8 w 124"/>
                  <a:gd name="T95" fmla="*/ 60 h 186"/>
                  <a:gd name="T96" fmla="*/ 17 w 124"/>
                  <a:gd name="T97" fmla="*/ 62 h 186"/>
                  <a:gd name="T98" fmla="*/ 21 w 124"/>
                  <a:gd name="T99" fmla="*/ 62 h 186"/>
                  <a:gd name="T100" fmla="*/ 25 w 124"/>
                  <a:gd name="T101" fmla="*/ 60 h 186"/>
                  <a:gd name="T102" fmla="*/ 29 w 124"/>
                  <a:gd name="T103" fmla="*/ 56 h 186"/>
                  <a:gd name="T104" fmla="*/ 32 w 124"/>
                  <a:gd name="T105" fmla="*/ 52 h 186"/>
                  <a:gd name="T106" fmla="*/ 32 w 124"/>
                  <a:gd name="T107" fmla="*/ 60 h 18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24"/>
                  <a:gd name="T163" fmla="*/ 0 h 186"/>
                  <a:gd name="T164" fmla="*/ 124 w 124"/>
                  <a:gd name="T165" fmla="*/ 186 h 18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24" h="186">
                    <a:moveTo>
                      <a:pt x="93" y="93"/>
                    </a:moveTo>
                    <a:lnTo>
                      <a:pt x="87" y="130"/>
                    </a:lnTo>
                    <a:lnTo>
                      <a:pt x="81" y="149"/>
                    </a:lnTo>
                    <a:lnTo>
                      <a:pt x="68" y="161"/>
                    </a:lnTo>
                    <a:lnTo>
                      <a:pt x="56" y="161"/>
                    </a:lnTo>
                    <a:lnTo>
                      <a:pt x="43" y="161"/>
                    </a:lnTo>
                    <a:lnTo>
                      <a:pt x="31" y="155"/>
                    </a:lnTo>
                    <a:lnTo>
                      <a:pt x="31" y="143"/>
                    </a:lnTo>
                    <a:lnTo>
                      <a:pt x="25" y="130"/>
                    </a:lnTo>
                    <a:lnTo>
                      <a:pt x="31" y="105"/>
                    </a:lnTo>
                    <a:lnTo>
                      <a:pt x="51" y="93"/>
                    </a:lnTo>
                    <a:lnTo>
                      <a:pt x="68" y="93"/>
                    </a:lnTo>
                    <a:lnTo>
                      <a:pt x="93" y="93"/>
                    </a:lnTo>
                    <a:close/>
                    <a:moveTo>
                      <a:pt x="93" y="180"/>
                    </a:moveTo>
                    <a:lnTo>
                      <a:pt x="124" y="180"/>
                    </a:lnTo>
                    <a:lnTo>
                      <a:pt x="118" y="174"/>
                    </a:lnTo>
                    <a:lnTo>
                      <a:pt x="118" y="161"/>
                    </a:lnTo>
                    <a:lnTo>
                      <a:pt x="118" y="149"/>
                    </a:lnTo>
                    <a:lnTo>
                      <a:pt x="118" y="143"/>
                    </a:lnTo>
                    <a:lnTo>
                      <a:pt x="118" y="56"/>
                    </a:lnTo>
                    <a:lnTo>
                      <a:pt x="118" y="31"/>
                    </a:lnTo>
                    <a:lnTo>
                      <a:pt x="105" y="18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37" y="6"/>
                    </a:lnTo>
                    <a:lnTo>
                      <a:pt x="20" y="12"/>
                    </a:lnTo>
                    <a:lnTo>
                      <a:pt x="6" y="31"/>
                    </a:lnTo>
                    <a:lnTo>
                      <a:pt x="6" y="56"/>
                    </a:lnTo>
                    <a:lnTo>
                      <a:pt x="31" y="56"/>
                    </a:lnTo>
                    <a:lnTo>
                      <a:pt x="37" y="43"/>
                    </a:lnTo>
                    <a:lnTo>
                      <a:pt x="37" y="31"/>
                    </a:lnTo>
                    <a:lnTo>
                      <a:pt x="51" y="25"/>
                    </a:lnTo>
                    <a:lnTo>
                      <a:pt x="62" y="25"/>
                    </a:lnTo>
                    <a:lnTo>
                      <a:pt x="81" y="25"/>
                    </a:lnTo>
                    <a:lnTo>
                      <a:pt x="87" y="37"/>
                    </a:lnTo>
                    <a:lnTo>
                      <a:pt x="93" y="56"/>
                    </a:lnTo>
                    <a:lnTo>
                      <a:pt x="93" y="68"/>
                    </a:lnTo>
                    <a:lnTo>
                      <a:pt x="74" y="68"/>
                    </a:lnTo>
                    <a:lnTo>
                      <a:pt x="62" y="68"/>
                    </a:lnTo>
                    <a:lnTo>
                      <a:pt x="43" y="74"/>
                    </a:lnTo>
                    <a:lnTo>
                      <a:pt x="31" y="80"/>
                    </a:lnTo>
                    <a:lnTo>
                      <a:pt x="20" y="87"/>
                    </a:lnTo>
                    <a:lnTo>
                      <a:pt x="6" y="93"/>
                    </a:lnTo>
                    <a:lnTo>
                      <a:pt x="0" y="105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12" y="167"/>
                    </a:lnTo>
                    <a:lnTo>
                      <a:pt x="25" y="180"/>
                    </a:lnTo>
                    <a:lnTo>
                      <a:pt x="51" y="186"/>
                    </a:lnTo>
                    <a:lnTo>
                      <a:pt x="62" y="186"/>
                    </a:lnTo>
                    <a:lnTo>
                      <a:pt x="74" y="180"/>
                    </a:lnTo>
                    <a:lnTo>
                      <a:pt x="87" y="167"/>
                    </a:lnTo>
                    <a:lnTo>
                      <a:pt x="93" y="155"/>
                    </a:lnTo>
                    <a:lnTo>
                      <a:pt x="93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Freeform 573"/>
              <p:cNvSpPr>
                <a:spLocks/>
              </p:cNvSpPr>
              <p:nvPr/>
            </p:nvSpPr>
            <p:spPr bwMode="auto">
              <a:xfrm>
                <a:off x="1623" y="2530"/>
                <a:ext cx="44" cy="60"/>
              </a:xfrm>
              <a:custGeom>
                <a:avLst/>
                <a:gdLst>
                  <a:gd name="T0" fmla="*/ 44 w 130"/>
                  <a:gd name="T1" fmla="*/ 60 h 180"/>
                  <a:gd name="T2" fmla="*/ 44 w 130"/>
                  <a:gd name="T3" fmla="*/ 19 h 180"/>
                  <a:gd name="T4" fmla="*/ 42 w 130"/>
                  <a:gd name="T5" fmla="*/ 12 h 180"/>
                  <a:gd name="T6" fmla="*/ 40 w 130"/>
                  <a:gd name="T7" fmla="*/ 6 h 180"/>
                  <a:gd name="T8" fmla="*/ 36 w 130"/>
                  <a:gd name="T9" fmla="*/ 2 h 180"/>
                  <a:gd name="T10" fmla="*/ 27 w 130"/>
                  <a:gd name="T11" fmla="*/ 0 h 180"/>
                  <a:gd name="T12" fmla="*/ 23 w 130"/>
                  <a:gd name="T13" fmla="*/ 0 h 180"/>
                  <a:gd name="T14" fmla="*/ 19 w 130"/>
                  <a:gd name="T15" fmla="*/ 2 h 180"/>
                  <a:gd name="T16" fmla="*/ 15 w 130"/>
                  <a:gd name="T17" fmla="*/ 4 h 180"/>
                  <a:gd name="T18" fmla="*/ 13 w 130"/>
                  <a:gd name="T19" fmla="*/ 8 h 180"/>
                  <a:gd name="T20" fmla="*/ 10 w 130"/>
                  <a:gd name="T21" fmla="*/ 8 h 180"/>
                  <a:gd name="T22" fmla="*/ 10 w 130"/>
                  <a:gd name="T23" fmla="*/ 2 h 180"/>
                  <a:gd name="T24" fmla="*/ 0 w 130"/>
                  <a:gd name="T25" fmla="*/ 2 h 180"/>
                  <a:gd name="T26" fmla="*/ 2 w 130"/>
                  <a:gd name="T27" fmla="*/ 4 h 180"/>
                  <a:gd name="T28" fmla="*/ 2 w 130"/>
                  <a:gd name="T29" fmla="*/ 8 h 180"/>
                  <a:gd name="T30" fmla="*/ 2 w 130"/>
                  <a:gd name="T31" fmla="*/ 10 h 180"/>
                  <a:gd name="T32" fmla="*/ 2 w 130"/>
                  <a:gd name="T33" fmla="*/ 14 h 180"/>
                  <a:gd name="T34" fmla="*/ 2 w 130"/>
                  <a:gd name="T35" fmla="*/ 60 h 180"/>
                  <a:gd name="T36" fmla="*/ 10 w 130"/>
                  <a:gd name="T37" fmla="*/ 60 h 180"/>
                  <a:gd name="T38" fmla="*/ 10 w 130"/>
                  <a:gd name="T39" fmla="*/ 25 h 180"/>
                  <a:gd name="T40" fmla="*/ 10 w 130"/>
                  <a:gd name="T41" fmla="*/ 19 h 180"/>
                  <a:gd name="T42" fmla="*/ 13 w 130"/>
                  <a:gd name="T43" fmla="*/ 12 h 180"/>
                  <a:gd name="T44" fmla="*/ 17 w 130"/>
                  <a:gd name="T45" fmla="*/ 10 h 180"/>
                  <a:gd name="T46" fmla="*/ 23 w 130"/>
                  <a:gd name="T47" fmla="*/ 8 h 180"/>
                  <a:gd name="T48" fmla="*/ 27 w 130"/>
                  <a:gd name="T49" fmla="*/ 8 h 180"/>
                  <a:gd name="T50" fmla="*/ 31 w 130"/>
                  <a:gd name="T51" fmla="*/ 10 h 180"/>
                  <a:gd name="T52" fmla="*/ 34 w 130"/>
                  <a:gd name="T53" fmla="*/ 14 h 180"/>
                  <a:gd name="T54" fmla="*/ 34 w 130"/>
                  <a:gd name="T55" fmla="*/ 19 h 180"/>
                  <a:gd name="T56" fmla="*/ 34 w 130"/>
                  <a:gd name="T57" fmla="*/ 60 h 180"/>
                  <a:gd name="T58" fmla="*/ 44 w 130"/>
                  <a:gd name="T59" fmla="*/ 60 h 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180"/>
                  <a:gd name="T92" fmla="*/ 130 w 130"/>
                  <a:gd name="T93" fmla="*/ 180 h 1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180">
                    <a:moveTo>
                      <a:pt x="130" y="180"/>
                    </a:moveTo>
                    <a:lnTo>
                      <a:pt x="130" y="56"/>
                    </a:lnTo>
                    <a:lnTo>
                      <a:pt x="124" y="37"/>
                    </a:lnTo>
                    <a:lnTo>
                      <a:pt x="118" y="18"/>
                    </a:lnTo>
                    <a:lnTo>
                      <a:pt x="105" y="6"/>
                    </a:lnTo>
                    <a:lnTo>
                      <a:pt x="80" y="0"/>
                    </a:lnTo>
                    <a:lnTo>
                      <a:pt x="68" y="0"/>
                    </a:lnTo>
                    <a:lnTo>
                      <a:pt x="56" y="6"/>
                    </a:lnTo>
                    <a:lnTo>
                      <a:pt x="43" y="12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6"/>
                    </a:lnTo>
                    <a:lnTo>
                      <a:pt x="0" y="6"/>
                    </a:lnTo>
                    <a:lnTo>
                      <a:pt x="6" y="12"/>
                    </a:lnTo>
                    <a:lnTo>
                      <a:pt x="6" y="25"/>
                    </a:lnTo>
                    <a:lnTo>
                      <a:pt x="6" y="31"/>
                    </a:lnTo>
                    <a:lnTo>
                      <a:pt x="6" y="43"/>
                    </a:lnTo>
                    <a:lnTo>
                      <a:pt x="6" y="180"/>
                    </a:lnTo>
                    <a:lnTo>
                      <a:pt x="31" y="180"/>
                    </a:lnTo>
                    <a:lnTo>
                      <a:pt x="31" y="74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9" y="31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93" y="31"/>
                    </a:lnTo>
                    <a:lnTo>
                      <a:pt x="99" y="43"/>
                    </a:lnTo>
                    <a:lnTo>
                      <a:pt x="99" y="56"/>
                    </a:lnTo>
                    <a:lnTo>
                      <a:pt x="99" y="180"/>
                    </a:lnTo>
                    <a:lnTo>
                      <a:pt x="13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Freeform 574"/>
              <p:cNvSpPr>
                <a:spLocks/>
              </p:cNvSpPr>
              <p:nvPr/>
            </p:nvSpPr>
            <p:spPr bwMode="auto">
              <a:xfrm>
                <a:off x="1683" y="2530"/>
                <a:ext cx="42" cy="62"/>
              </a:xfrm>
              <a:custGeom>
                <a:avLst/>
                <a:gdLst>
                  <a:gd name="T0" fmla="*/ 42 w 124"/>
                  <a:gd name="T1" fmla="*/ 21 h 186"/>
                  <a:gd name="T2" fmla="*/ 40 w 124"/>
                  <a:gd name="T3" fmla="*/ 12 h 186"/>
                  <a:gd name="T4" fmla="*/ 38 w 124"/>
                  <a:gd name="T5" fmla="*/ 6 h 186"/>
                  <a:gd name="T6" fmla="*/ 32 w 124"/>
                  <a:gd name="T7" fmla="*/ 2 h 186"/>
                  <a:gd name="T8" fmla="*/ 23 w 124"/>
                  <a:gd name="T9" fmla="*/ 0 h 186"/>
                  <a:gd name="T10" fmla="*/ 17 w 124"/>
                  <a:gd name="T11" fmla="*/ 2 h 186"/>
                  <a:gd name="T12" fmla="*/ 11 w 124"/>
                  <a:gd name="T13" fmla="*/ 2 h 186"/>
                  <a:gd name="T14" fmla="*/ 6 w 124"/>
                  <a:gd name="T15" fmla="*/ 6 h 186"/>
                  <a:gd name="T16" fmla="*/ 4 w 124"/>
                  <a:gd name="T17" fmla="*/ 10 h 186"/>
                  <a:gd name="T18" fmla="*/ 2 w 124"/>
                  <a:gd name="T19" fmla="*/ 14 h 186"/>
                  <a:gd name="T20" fmla="*/ 2 w 124"/>
                  <a:gd name="T21" fmla="*/ 19 h 186"/>
                  <a:gd name="T22" fmla="*/ 0 w 124"/>
                  <a:gd name="T23" fmla="*/ 25 h 186"/>
                  <a:gd name="T24" fmla="*/ 0 w 124"/>
                  <a:gd name="T25" fmla="*/ 31 h 186"/>
                  <a:gd name="T26" fmla="*/ 2 w 124"/>
                  <a:gd name="T27" fmla="*/ 48 h 186"/>
                  <a:gd name="T28" fmla="*/ 8 w 124"/>
                  <a:gd name="T29" fmla="*/ 58 h 186"/>
                  <a:gd name="T30" fmla="*/ 15 w 124"/>
                  <a:gd name="T31" fmla="*/ 62 h 186"/>
                  <a:gd name="T32" fmla="*/ 23 w 124"/>
                  <a:gd name="T33" fmla="*/ 62 h 186"/>
                  <a:gd name="T34" fmla="*/ 29 w 124"/>
                  <a:gd name="T35" fmla="*/ 62 h 186"/>
                  <a:gd name="T36" fmla="*/ 36 w 124"/>
                  <a:gd name="T37" fmla="*/ 58 h 186"/>
                  <a:gd name="T38" fmla="*/ 40 w 124"/>
                  <a:gd name="T39" fmla="*/ 52 h 186"/>
                  <a:gd name="T40" fmla="*/ 42 w 124"/>
                  <a:gd name="T41" fmla="*/ 41 h 186"/>
                  <a:gd name="T42" fmla="*/ 32 w 124"/>
                  <a:gd name="T43" fmla="*/ 41 h 186"/>
                  <a:gd name="T44" fmla="*/ 32 w 124"/>
                  <a:gd name="T45" fmla="*/ 48 h 186"/>
                  <a:gd name="T46" fmla="*/ 29 w 124"/>
                  <a:gd name="T47" fmla="*/ 52 h 186"/>
                  <a:gd name="T48" fmla="*/ 25 w 124"/>
                  <a:gd name="T49" fmla="*/ 54 h 186"/>
                  <a:gd name="T50" fmla="*/ 23 w 124"/>
                  <a:gd name="T51" fmla="*/ 54 h 186"/>
                  <a:gd name="T52" fmla="*/ 17 w 124"/>
                  <a:gd name="T53" fmla="*/ 54 h 186"/>
                  <a:gd name="T54" fmla="*/ 13 w 124"/>
                  <a:gd name="T55" fmla="*/ 48 h 186"/>
                  <a:gd name="T56" fmla="*/ 11 w 124"/>
                  <a:gd name="T57" fmla="*/ 39 h 186"/>
                  <a:gd name="T58" fmla="*/ 11 w 124"/>
                  <a:gd name="T59" fmla="*/ 27 h 186"/>
                  <a:gd name="T60" fmla="*/ 13 w 124"/>
                  <a:gd name="T61" fmla="*/ 19 h 186"/>
                  <a:gd name="T62" fmla="*/ 15 w 124"/>
                  <a:gd name="T63" fmla="*/ 12 h 186"/>
                  <a:gd name="T64" fmla="*/ 19 w 124"/>
                  <a:gd name="T65" fmla="*/ 8 h 186"/>
                  <a:gd name="T66" fmla="*/ 23 w 124"/>
                  <a:gd name="T67" fmla="*/ 8 h 186"/>
                  <a:gd name="T68" fmla="*/ 27 w 124"/>
                  <a:gd name="T69" fmla="*/ 8 h 186"/>
                  <a:gd name="T70" fmla="*/ 29 w 124"/>
                  <a:gd name="T71" fmla="*/ 10 h 186"/>
                  <a:gd name="T72" fmla="*/ 32 w 124"/>
                  <a:gd name="T73" fmla="*/ 14 h 186"/>
                  <a:gd name="T74" fmla="*/ 32 w 124"/>
                  <a:gd name="T75" fmla="*/ 21 h 186"/>
                  <a:gd name="T76" fmla="*/ 42 w 124"/>
                  <a:gd name="T77" fmla="*/ 21 h 18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6"/>
                  <a:gd name="T119" fmla="*/ 124 w 124"/>
                  <a:gd name="T120" fmla="*/ 186 h 18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6">
                    <a:moveTo>
                      <a:pt x="124" y="62"/>
                    </a:moveTo>
                    <a:lnTo>
                      <a:pt x="118" y="37"/>
                    </a:lnTo>
                    <a:lnTo>
                      <a:pt x="112" y="18"/>
                    </a:lnTo>
                    <a:lnTo>
                      <a:pt x="93" y="6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6"/>
                    </a:lnTo>
                    <a:lnTo>
                      <a:pt x="18" y="18"/>
                    </a:lnTo>
                    <a:lnTo>
                      <a:pt x="12" y="31"/>
                    </a:lnTo>
                    <a:lnTo>
                      <a:pt x="6" y="43"/>
                    </a:lnTo>
                    <a:lnTo>
                      <a:pt x="6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5" y="174"/>
                    </a:lnTo>
                    <a:lnTo>
                      <a:pt x="43" y="186"/>
                    </a:lnTo>
                    <a:lnTo>
                      <a:pt x="68" y="186"/>
                    </a:lnTo>
                    <a:lnTo>
                      <a:pt x="87" y="186"/>
                    </a:lnTo>
                    <a:lnTo>
                      <a:pt x="105" y="174"/>
                    </a:lnTo>
                    <a:lnTo>
                      <a:pt x="118" y="155"/>
                    </a:lnTo>
                    <a:lnTo>
                      <a:pt x="124" y="124"/>
                    </a:lnTo>
                    <a:lnTo>
                      <a:pt x="93" y="124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74" y="161"/>
                    </a:lnTo>
                    <a:lnTo>
                      <a:pt x="68" y="161"/>
                    </a:lnTo>
                    <a:lnTo>
                      <a:pt x="49" y="161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0"/>
                    </a:lnTo>
                    <a:lnTo>
                      <a:pt x="37" y="56"/>
                    </a:lnTo>
                    <a:lnTo>
                      <a:pt x="43" y="37"/>
                    </a:lnTo>
                    <a:lnTo>
                      <a:pt x="56" y="25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43"/>
                    </a:lnTo>
                    <a:lnTo>
                      <a:pt x="93" y="62"/>
                    </a:lnTo>
                    <a:lnTo>
                      <a:pt x="124" y="6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Freeform 575"/>
              <p:cNvSpPr>
                <a:spLocks noEditPoints="1"/>
              </p:cNvSpPr>
              <p:nvPr/>
            </p:nvSpPr>
            <p:spPr bwMode="auto">
              <a:xfrm>
                <a:off x="1741" y="2530"/>
                <a:ext cx="44" cy="62"/>
              </a:xfrm>
              <a:custGeom>
                <a:avLst/>
                <a:gdLst>
                  <a:gd name="T0" fmla="*/ 10 w 130"/>
                  <a:gd name="T1" fmla="*/ 27 h 186"/>
                  <a:gd name="T2" fmla="*/ 13 w 130"/>
                  <a:gd name="T3" fmla="*/ 16 h 186"/>
                  <a:gd name="T4" fmla="*/ 15 w 130"/>
                  <a:gd name="T5" fmla="*/ 10 h 186"/>
                  <a:gd name="T6" fmla="*/ 18 w 130"/>
                  <a:gd name="T7" fmla="*/ 8 h 186"/>
                  <a:gd name="T8" fmla="*/ 23 w 130"/>
                  <a:gd name="T9" fmla="*/ 8 h 186"/>
                  <a:gd name="T10" fmla="*/ 27 w 130"/>
                  <a:gd name="T11" fmla="*/ 8 h 186"/>
                  <a:gd name="T12" fmla="*/ 31 w 130"/>
                  <a:gd name="T13" fmla="*/ 10 h 186"/>
                  <a:gd name="T14" fmla="*/ 34 w 130"/>
                  <a:gd name="T15" fmla="*/ 16 h 186"/>
                  <a:gd name="T16" fmla="*/ 34 w 130"/>
                  <a:gd name="T17" fmla="*/ 27 h 186"/>
                  <a:gd name="T18" fmla="*/ 10 w 130"/>
                  <a:gd name="T19" fmla="*/ 27 h 186"/>
                  <a:gd name="T20" fmla="*/ 44 w 130"/>
                  <a:gd name="T21" fmla="*/ 33 h 186"/>
                  <a:gd name="T22" fmla="*/ 44 w 130"/>
                  <a:gd name="T23" fmla="*/ 29 h 186"/>
                  <a:gd name="T24" fmla="*/ 42 w 130"/>
                  <a:gd name="T25" fmla="*/ 16 h 186"/>
                  <a:gd name="T26" fmla="*/ 40 w 130"/>
                  <a:gd name="T27" fmla="*/ 8 h 186"/>
                  <a:gd name="T28" fmla="*/ 34 w 130"/>
                  <a:gd name="T29" fmla="*/ 2 h 186"/>
                  <a:gd name="T30" fmla="*/ 23 w 130"/>
                  <a:gd name="T31" fmla="*/ 0 h 186"/>
                  <a:gd name="T32" fmla="*/ 17 w 130"/>
                  <a:gd name="T33" fmla="*/ 2 h 186"/>
                  <a:gd name="T34" fmla="*/ 10 w 130"/>
                  <a:gd name="T35" fmla="*/ 2 h 186"/>
                  <a:gd name="T36" fmla="*/ 6 w 130"/>
                  <a:gd name="T37" fmla="*/ 6 h 186"/>
                  <a:gd name="T38" fmla="*/ 4 w 130"/>
                  <a:gd name="T39" fmla="*/ 10 h 186"/>
                  <a:gd name="T40" fmla="*/ 2 w 130"/>
                  <a:gd name="T41" fmla="*/ 14 h 186"/>
                  <a:gd name="T42" fmla="*/ 0 w 130"/>
                  <a:gd name="T43" fmla="*/ 19 h 186"/>
                  <a:gd name="T44" fmla="*/ 0 w 130"/>
                  <a:gd name="T45" fmla="*/ 25 h 186"/>
                  <a:gd name="T46" fmla="*/ 0 w 130"/>
                  <a:gd name="T47" fmla="*/ 31 h 186"/>
                  <a:gd name="T48" fmla="*/ 2 w 130"/>
                  <a:gd name="T49" fmla="*/ 48 h 186"/>
                  <a:gd name="T50" fmla="*/ 6 w 130"/>
                  <a:gd name="T51" fmla="*/ 58 h 186"/>
                  <a:gd name="T52" fmla="*/ 15 w 130"/>
                  <a:gd name="T53" fmla="*/ 62 h 186"/>
                  <a:gd name="T54" fmla="*/ 23 w 130"/>
                  <a:gd name="T55" fmla="*/ 62 h 186"/>
                  <a:gd name="T56" fmla="*/ 31 w 130"/>
                  <a:gd name="T57" fmla="*/ 62 h 186"/>
                  <a:gd name="T58" fmla="*/ 37 w 130"/>
                  <a:gd name="T59" fmla="*/ 58 h 186"/>
                  <a:gd name="T60" fmla="*/ 42 w 130"/>
                  <a:gd name="T61" fmla="*/ 52 h 186"/>
                  <a:gd name="T62" fmla="*/ 44 w 130"/>
                  <a:gd name="T63" fmla="*/ 43 h 186"/>
                  <a:gd name="T64" fmla="*/ 34 w 130"/>
                  <a:gd name="T65" fmla="*/ 43 h 186"/>
                  <a:gd name="T66" fmla="*/ 31 w 130"/>
                  <a:gd name="T67" fmla="*/ 48 h 186"/>
                  <a:gd name="T68" fmla="*/ 29 w 130"/>
                  <a:gd name="T69" fmla="*/ 52 h 186"/>
                  <a:gd name="T70" fmla="*/ 27 w 130"/>
                  <a:gd name="T71" fmla="*/ 54 h 186"/>
                  <a:gd name="T72" fmla="*/ 23 w 130"/>
                  <a:gd name="T73" fmla="*/ 54 h 186"/>
                  <a:gd name="T74" fmla="*/ 17 w 130"/>
                  <a:gd name="T75" fmla="*/ 54 h 186"/>
                  <a:gd name="T76" fmla="*/ 15 w 130"/>
                  <a:gd name="T77" fmla="*/ 50 h 186"/>
                  <a:gd name="T78" fmla="*/ 13 w 130"/>
                  <a:gd name="T79" fmla="*/ 45 h 186"/>
                  <a:gd name="T80" fmla="*/ 10 w 130"/>
                  <a:gd name="T81" fmla="*/ 33 h 186"/>
                  <a:gd name="T82" fmla="*/ 44 w 130"/>
                  <a:gd name="T83" fmla="*/ 33 h 18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6"/>
                  <a:gd name="T128" fmla="*/ 130 w 130"/>
                  <a:gd name="T129" fmla="*/ 186 h 18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6">
                    <a:moveTo>
                      <a:pt x="31" y="80"/>
                    </a:moveTo>
                    <a:lnTo>
                      <a:pt x="37" y="49"/>
                    </a:lnTo>
                    <a:lnTo>
                      <a:pt x="43" y="31"/>
                    </a:lnTo>
                    <a:lnTo>
                      <a:pt x="54" y="25"/>
                    </a:lnTo>
                    <a:lnTo>
                      <a:pt x="68" y="25"/>
                    </a:lnTo>
                    <a:lnTo>
                      <a:pt x="80" y="25"/>
                    </a:lnTo>
                    <a:lnTo>
                      <a:pt x="93" y="31"/>
                    </a:lnTo>
                    <a:lnTo>
                      <a:pt x="99" y="49"/>
                    </a:lnTo>
                    <a:lnTo>
                      <a:pt x="99" y="80"/>
                    </a:lnTo>
                    <a:lnTo>
                      <a:pt x="31" y="80"/>
                    </a:lnTo>
                    <a:close/>
                    <a:moveTo>
                      <a:pt x="130" y="99"/>
                    </a:moveTo>
                    <a:lnTo>
                      <a:pt x="130" y="87"/>
                    </a:lnTo>
                    <a:lnTo>
                      <a:pt x="124" y="49"/>
                    </a:lnTo>
                    <a:lnTo>
                      <a:pt x="118" y="25"/>
                    </a:lnTo>
                    <a:lnTo>
                      <a:pt x="99" y="6"/>
                    </a:lnTo>
                    <a:lnTo>
                      <a:pt x="68" y="0"/>
                    </a:lnTo>
                    <a:lnTo>
                      <a:pt x="49" y="6"/>
                    </a:lnTo>
                    <a:lnTo>
                      <a:pt x="31" y="6"/>
                    </a:lnTo>
                    <a:lnTo>
                      <a:pt x="18" y="18"/>
                    </a:lnTo>
                    <a:lnTo>
                      <a:pt x="12" y="31"/>
                    </a:lnTo>
                    <a:lnTo>
                      <a:pt x="6" y="43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18" y="174"/>
                    </a:lnTo>
                    <a:lnTo>
                      <a:pt x="43" y="186"/>
                    </a:lnTo>
                    <a:lnTo>
                      <a:pt x="68" y="186"/>
                    </a:lnTo>
                    <a:lnTo>
                      <a:pt x="93" y="186"/>
                    </a:lnTo>
                    <a:lnTo>
                      <a:pt x="110" y="174"/>
                    </a:lnTo>
                    <a:lnTo>
                      <a:pt x="124" y="155"/>
                    </a:lnTo>
                    <a:lnTo>
                      <a:pt x="130" y="130"/>
                    </a:lnTo>
                    <a:lnTo>
                      <a:pt x="99" y="130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80" y="161"/>
                    </a:lnTo>
                    <a:lnTo>
                      <a:pt x="68" y="161"/>
                    </a:lnTo>
                    <a:lnTo>
                      <a:pt x="49" y="161"/>
                    </a:lnTo>
                    <a:lnTo>
                      <a:pt x="43" y="149"/>
                    </a:lnTo>
                    <a:lnTo>
                      <a:pt x="37" y="136"/>
                    </a:lnTo>
                    <a:lnTo>
                      <a:pt x="31" y="99"/>
                    </a:lnTo>
                    <a:lnTo>
                      <a:pt x="130" y="9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Freeform 576"/>
              <p:cNvSpPr>
                <a:spLocks/>
              </p:cNvSpPr>
              <p:nvPr/>
            </p:nvSpPr>
            <p:spPr bwMode="auto">
              <a:xfrm>
                <a:off x="1373" y="2643"/>
                <a:ext cx="42" cy="62"/>
              </a:xfrm>
              <a:custGeom>
                <a:avLst/>
                <a:gdLst>
                  <a:gd name="T0" fmla="*/ 42 w 125"/>
                  <a:gd name="T1" fmla="*/ 44 h 186"/>
                  <a:gd name="T2" fmla="*/ 38 w 125"/>
                  <a:gd name="T3" fmla="*/ 33 h 186"/>
                  <a:gd name="T4" fmla="*/ 27 w 125"/>
                  <a:gd name="T5" fmla="*/ 27 h 186"/>
                  <a:gd name="T6" fmla="*/ 17 w 125"/>
                  <a:gd name="T7" fmla="*/ 21 h 186"/>
                  <a:gd name="T8" fmla="*/ 13 w 125"/>
                  <a:gd name="T9" fmla="*/ 15 h 186"/>
                  <a:gd name="T10" fmla="*/ 13 w 125"/>
                  <a:gd name="T11" fmla="*/ 12 h 186"/>
                  <a:gd name="T12" fmla="*/ 15 w 125"/>
                  <a:gd name="T13" fmla="*/ 10 h 186"/>
                  <a:gd name="T14" fmla="*/ 17 w 125"/>
                  <a:gd name="T15" fmla="*/ 8 h 186"/>
                  <a:gd name="T16" fmla="*/ 21 w 125"/>
                  <a:gd name="T17" fmla="*/ 8 h 186"/>
                  <a:gd name="T18" fmla="*/ 25 w 125"/>
                  <a:gd name="T19" fmla="*/ 8 h 186"/>
                  <a:gd name="T20" fmla="*/ 29 w 125"/>
                  <a:gd name="T21" fmla="*/ 10 h 186"/>
                  <a:gd name="T22" fmla="*/ 29 w 125"/>
                  <a:gd name="T23" fmla="*/ 12 h 186"/>
                  <a:gd name="T24" fmla="*/ 32 w 125"/>
                  <a:gd name="T25" fmla="*/ 17 h 186"/>
                  <a:gd name="T26" fmla="*/ 42 w 125"/>
                  <a:gd name="T27" fmla="*/ 17 h 186"/>
                  <a:gd name="T28" fmla="*/ 40 w 125"/>
                  <a:gd name="T29" fmla="*/ 10 h 186"/>
                  <a:gd name="T30" fmla="*/ 36 w 125"/>
                  <a:gd name="T31" fmla="*/ 5 h 186"/>
                  <a:gd name="T32" fmla="*/ 29 w 125"/>
                  <a:gd name="T33" fmla="*/ 2 h 186"/>
                  <a:gd name="T34" fmla="*/ 23 w 125"/>
                  <a:gd name="T35" fmla="*/ 0 h 186"/>
                  <a:gd name="T36" fmla="*/ 13 w 125"/>
                  <a:gd name="T37" fmla="*/ 2 h 186"/>
                  <a:gd name="T38" fmla="*/ 6 w 125"/>
                  <a:gd name="T39" fmla="*/ 6 h 186"/>
                  <a:gd name="T40" fmla="*/ 4 w 125"/>
                  <a:gd name="T41" fmla="*/ 10 h 186"/>
                  <a:gd name="T42" fmla="*/ 2 w 125"/>
                  <a:gd name="T43" fmla="*/ 17 h 186"/>
                  <a:gd name="T44" fmla="*/ 6 w 125"/>
                  <a:gd name="T45" fmla="*/ 27 h 186"/>
                  <a:gd name="T46" fmla="*/ 17 w 125"/>
                  <a:gd name="T47" fmla="*/ 33 h 186"/>
                  <a:gd name="T48" fmla="*/ 27 w 125"/>
                  <a:gd name="T49" fmla="*/ 37 h 186"/>
                  <a:gd name="T50" fmla="*/ 32 w 125"/>
                  <a:gd name="T51" fmla="*/ 44 h 186"/>
                  <a:gd name="T52" fmla="*/ 32 w 125"/>
                  <a:gd name="T53" fmla="*/ 48 h 186"/>
                  <a:gd name="T54" fmla="*/ 29 w 125"/>
                  <a:gd name="T55" fmla="*/ 52 h 186"/>
                  <a:gd name="T56" fmla="*/ 25 w 125"/>
                  <a:gd name="T57" fmla="*/ 52 h 186"/>
                  <a:gd name="T58" fmla="*/ 21 w 125"/>
                  <a:gd name="T59" fmla="*/ 54 h 186"/>
                  <a:gd name="T60" fmla="*/ 17 w 125"/>
                  <a:gd name="T61" fmla="*/ 52 h 186"/>
                  <a:gd name="T62" fmla="*/ 13 w 125"/>
                  <a:gd name="T63" fmla="*/ 50 h 186"/>
                  <a:gd name="T64" fmla="*/ 13 w 125"/>
                  <a:gd name="T65" fmla="*/ 46 h 186"/>
                  <a:gd name="T66" fmla="*/ 13 w 125"/>
                  <a:gd name="T67" fmla="*/ 41 h 186"/>
                  <a:gd name="T68" fmla="*/ 0 w 125"/>
                  <a:gd name="T69" fmla="*/ 41 h 186"/>
                  <a:gd name="T70" fmla="*/ 2 w 125"/>
                  <a:gd name="T71" fmla="*/ 50 h 186"/>
                  <a:gd name="T72" fmla="*/ 6 w 125"/>
                  <a:gd name="T73" fmla="*/ 56 h 186"/>
                  <a:gd name="T74" fmla="*/ 13 w 125"/>
                  <a:gd name="T75" fmla="*/ 62 h 186"/>
                  <a:gd name="T76" fmla="*/ 21 w 125"/>
                  <a:gd name="T77" fmla="*/ 62 h 186"/>
                  <a:gd name="T78" fmla="*/ 29 w 125"/>
                  <a:gd name="T79" fmla="*/ 62 h 186"/>
                  <a:gd name="T80" fmla="*/ 36 w 125"/>
                  <a:gd name="T81" fmla="*/ 56 h 186"/>
                  <a:gd name="T82" fmla="*/ 40 w 125"/>
                  <a:gd name="T83" fmla="*/ 52 h 186"/>
                  <a:gd name="T84" fmla="*/ 42 w 125"/>
                  <a:gd name="T85" fmla="*/ 44 h 18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5"/>
                  <a:gd name="T130" fmla="*/ 0 h 186"/>
                  <a:gd name="T131" fmla="*/ 125 w 125"/>
                  <a:gd name="T132" fmla="*/ 186 h 18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5" h="186">
                    <a:moveTo>
                      <a:pt x="125" y="131"/>
                    </a:moveTo>
                    <a:lnTo>
                      <a:pt x="112" y="100"/>
                    </a:lnTo>
                    <a:lnTo>
                      <a:pt x="81" y="81"/>
                    </a:lnTo>
                    <a:lnTo>
                      <a:pt x="50" y="62"/>
                    </a:lnTo>
                    <a:lnTo>
                      <a:pt x="38" y="44"/>
                    </a:lnTo>
                    <a:lnTo>
                      <a:pt x="38" y="37"/>
                    </a:lnTo>
                    <a:lnTo>
                      <a:pt x="44" y="31"/>
                    </a:lnTo>
                    <a:lnTo>
                      <a:pt x="50" y="25"/>
                    </a:lnTo>
                    <a:lnTo>
                      <a:pt x="63" y="25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87" y="37"/>
                    </a:lnTo>
                    <a:lnTo>
                      <a:pt x="94" y="50"/>
                    </a:lnTo>
                    <a:lnTo>
                      <a:pt x="125" y="50"/>
                    </a:lnTo>
                    <a:lnTo>
                      <a:pt x="118" y="31"/>
                    </a:lnTo>
                    <a:lnTo>
                      <a:pt x="106" y="14"/>
                    </a:lnTo>
                    <a:lnTo>
                      <a:pt x="87" y="6"/>
                    </a:lnTo>
                    <a:lnTo>
                      <a:pt x="69" y="0"/>
                    </a:lnTo>
                    <a:lnTo>
                      <a:pt x="38" y="6"/>
                    </a:lnTo>
                    <a:lnTo>
                      <a:pt x="19" y="19"/>
                    </a:lnTo>
                    <a:lnTo>
                      <a:pt x="13" y="31"/>
                    </a:lnTo>
                    <a:lnTo>
                      <a:pt x="7" y="50"/>
                    </a:lnTo>
                    <a:lnTo>
                      <a:pt x="19" y="81"/>
                    </a:lnTo>
                    <a:lnTo>
                      <a:pt x="50" y="100"/>
                    </a:lnTo>
                    <a:lnTo>
                      <a:pt x="81" y="112"/>
                    </a:lnTo>
                    <a:lnTo>
                      <a:pt x="94" y="131"/>
                    </a:lnTo>
                    <a:lnTo>
                      <a:pt x="94" y="143"/>
                    </a:lnTo>
                    <a:lnTo>
                      <a:pt x="87" y="155"/>
                    </a:lnTo>
                    <a:lnTo>
                      <a:pt x="75" y="155"/>
                    </a:lnTo>
                    <a:lnTo>
                      <a:pt x="63" y="162"/>
                    </a:lnTo>
                    <a:lnTo>
                      <a:pt x="50" y="155"/>
                    </a:lnTo>
                    <a:lnTo>
                      <a:pt x="38" y="149"/>
                    </a:lnTo>
                    <a:lnTo>
                      <a:pt x="38" y="137"/>
                    </a:lnTo>
                    <a:lnTo>
                      <a:pt x="38" y="124"/>
                    </a:lnTo>
                    <a:lnTo>
                      <a:pt x="0" y="124"/>
                    </a:lnTo>
                    <a:lnTo>
                      <a:pt x="7" y="149"/>
                    </a:lnTo>
                    <a:lnTo>
                      <a:pt x="19" y="168"/>
                    </a:lnTo>
                    <a:lnTo>
                      <a:pt x="38" y="186"/>
                    </a:lnTo>
                    <a:lnTo>
                      <a:pt x="63" y="186"/>
                    </a:lnTo>
                    <a:lnTo>
                      <a:pt x="87" y="186"/>
                    </a:lnTo>
                    <a:lnTo>
                      <a:pt x="106" y="168"/>
                    </a:lnTo>
                    <a:lnTo>
                      <a:pt x="118" y="155"/>
                    </a:lnTo>
                    <a:lnTo>
                      <a:pt x="125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Rectangle 577"/>
              <p:cNvSpPr>
                <a:spLocks noChangeArrowheads="1"/>
              </p:cNvSpPr>
              <p:nvPr/>
            </p:nvSpPr>
            <p:spPr bwMode="auto">
              <a:xfrm>
                <a:off x="1429" y="2619"/>
                <a:ext cx="8" cy="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Freeform 578"/>
              <p:cNvSpPr>
                <a:spLocks noEditPoints="1"/>
              </p:cNvSpPr>
              <p:nvPr/>
            </p:nvSpPr>
            <p:spPr bwMode="auto">
              <a:xfrm>
                <a:off x="1454" y="2619"/>
                <a:ext cx="10" cy="84"/>
              </a:xfrm>
              <a:custGeom>
                <a:avLst/>
                <a:gdLst>
                  <a:gd name="T0" fmla="*/ 10 w 31"/>
                  <a:gd name="T1" fmla="*/ 26 h 253"/>
                  <a:gd name="T2" fmla="*/ 0 w 31"/>
                  <a:gd name="T3" fmla="*/ 26 h 253"/>
                  <a:gd name="T4" fmla="*/ 0 w 31"/>
                  <a:gd name="T5" fmla="*/ 84 h 253"/>
                  <a:gd name="T6" fmla="*/ 10 w 31"/>
                  <a:gd name="T7" fmla="*/ 84 h 253"/>
                  <a:gd name="T8" fmla="*/ 10 w 31"/>
                  <a:gd name="T9" fmla="*/ 26 h 253"/>
                  <a:gd name="T10" fmla="*/ 0 w 31"/>
                  <a:gd name="T11" fmla="*/ 10 h 253"/>
                  <a:gd name="T12" fmla="*/ 10 w 31"/>
                  <a:gd name="T13" fmla="*/ 10 h 253"/>
                  <a:gd name="T14" fmla="*/ 10 w 31"/>
                  <a:gd name="T15" fmla="*/ 0 h 253"/>
                  <a:gd name="T16" fmla="*/ 0 w 31"/>
                  <a:gd name="T17" fmla="*/ 0 h 253"/>
                  <a:gd name="T18" fmla="*/ 0 w 31"/>
                  <a:gd name="T19" fmla="*/ 10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9"/>
                    </a:moveTo>
                    <a:lnTo>
                      <a:pt x="0" y="79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9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Freeform 579"/>
              <p:cNvSpPr>
                <a:spLocks/>
              </p:cNvSpPr>
              <p:nvPr/>
            </p:nvSpPr>
            <p:spPr bwMode="auto">
              <a:xfrm>
                <a:off x="1470" y="2629"/>
                <a:ext cx="36" cy="76"/>
              </a:xfrm>
              <a:custGeom>
                <a:avLst/>
                <a:gdLst>
                  <a:gd name="T0" fmla="*/ 0 w 106"/>
                  <a:gd name="T1" fmla="*/ 16 h 228"/>
                  <a:gd name="T2" fmla="*/ 0 w 106"/>
                  <a:gd name="T3" fmla="*/ 22 h 228"/>
                  <a:gd name="T4" fmla="*/ 13 w 106"/>
                  <a:gd name="T5" fmla="*/ 22 h 228"/>
                  <a:gd name="T6" fmla="*/ 13 w 106"/>
                  <a:gd name="T7" fmla="*/ 64 h 228"/>
                  <a:gd name="T8" fmla="*/ 13 w 106"/>
                  <a:gd name="T9" fmla="*/ 68 h 228"/>
                  <a:gd name="T10" fmla="*/ 15 w 106"/>
                  <a:gd name="T11" fmla="*/ 74 h 228"/>
                  <a:gd name="T12" fmla="*/ 19 w 106"/>
                  <a:gd name="T13" fmla="*/ 76 h 228"/>
                  <a:gd name="T14" fmla="*/ 25 w 106"/>
                  <a:gd name="T15" fmla="*/ 76 h 228"/>
                  <a:gd name="T16" fmla="*/ 28 w 106"/>
                  <a:gd name="T17" fmla="*/ 76 h 228"/>
                  <a:gd name="T18" fmla="*/ 31 w 106"/>
                  <a:gd name="T19" fmla="*/ 76 h 228"/>
                  <a:gd name="T20" fmla="*/ 34 w 106"/>
                  <a:gd name="T21" fmla="*/ 74 h 228"/>
                  <a:gd name="T22" fmla="*/ 36 w 106"/>
                  <a:gd name="T23" fmla="*/ 74 h 228"/>
                  <a:gd name="T24" fmla="*/ 36 w 106"/>
                  <a:gd name="T25" fmla="*/ 66 h 228"/>
                  <a:gd name="T26" fmla="*/ 34 w 106"/>
                  <a:gd name="T27" fmla="*/ 66 h 228"/>
                  <a:gd name="T28" fmla="*/ 31 w 106"/>
                  <a:gd name="T29" fmla="*/ 66 h 228"/>
                  <a:gd name="T30" fmla="*/ 30 w 106"/>
                  <a:gd name="T31" fmla="*/ 66 h 228"/>
                  <a:gd name="T32" fmla="*/ 25 w 106"/>
                  <a:gd name="T33" fmla="*/ 66 h 228"/>
                  <a:gd name="T34" fmla="*/ 23 w 106"/>
                  <a:gd name="T35" fmla="*/ 64 h 228"/>
                  <a:gd name="T36" fmla="*/ 21 w 106"/>
                  <a:gd name="T37" fmla="*/ 62 h 228"/>
                  <a:gd name="T38" fmla="*/ 21 w 106"/>
                  <a:gd name="T39" fmla="*/ 58 h 228"/>
                  <a:gd name="T40" fmla="*/ 21 w 106"/>
                  <a:gd name="T41" fmla="*/ 22 h 228"/>
                  <a:gd name="T42" fmla="*/ 34 w 106"/>
                  <a:gd name="T43" fmla="*/ 22 h 228"/>
                  <a:gd name="T44" fmla="*/ 34 w 106"/>
                  <a:gd name="T45" fmla="*/ 16 h 228"/>
                  <a:gd name="T46" fmla="*/ 21 w 106"/>
                  <a:gd name="T47" fmla="*/ 16 h 228"/>
                  <a:gd name="T48" fmla="*/ 21 w 106"/>
                  <a:gd name="T49" fmla="*/ 0 h 228"/>
                  <a:gd name="T50" fmla="*/ 13 w 106"/>
                  <a:gd name="T51" fmla="*/ 4 h 228"/>
                  <a:gd name="T52" fmla="*/ 13 w 106"/>
                  <a:gd name="T53" fmla="*/ 16 h 228"/>
                  <a:gd name="T54" fmla="*/ 0 w 106"/>
                  <a:gd name="T55" fmla="*/ 16 h 22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28"/>
                  <a:gd name="T86" fmla="*/ 106 w 106"/>
                  <a:gd name="T87" fmla="*/ 228 h 228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28">
                    <a:moveTo>
                      <a:pt x="0" y="48"/>
                    </a:moveTo>
                    <a:lnTo>
                      <a:pt x="0" y="67"/>
                    </a:lnTo>
                    <a:lnTo>
                      <a:pt x="38" y="67"/>
                    </a:lnTo>
                    <a:lnTo>
                      <a:pt x="38" y="191"/>
                    </a:lnTo>
                    <a:lnTo>
                      <a:pt x="38" y="204"/>
                    </a:lnTo>
                    <a:lnTo>
                      <a:pt x="44" y="222"/>
                    </a:lnTo>
                    <a:lnTo>
                      <a:pt x="56" y="228"/>
                    </a:lnTo>
                    <a:lnTo>
                      <a:pt x="75" y="228"/>
                    </a:lnTo>
                    <a:lnTo>
                      <a:pt x="81" y="228"/>
                    </a:lnTo>
                    <a:lnTo>
                      <a:pt x="92" y="228"/>
                    </a:lnTo>
                    <a:lnTo>
                      <a:pt x="100" y="222"/>
                    </a:lnTo>
                    <a:lnTo>
                      <a:pt x="106" y="222"/>
                    </a:lnTo>
                    <a:lnTo>
                      <a:pt x="106" y="197"/>
                    </a:lnTo>
                    <a:lnTo>
                      <a:pt x="100" y="197"/>
                    </a:lnTo>
                    <a:lnTo>
                      <a:pt x="92" y="197"/>
                    </a:lnTo>
                    <a:lnTo>
                      <a:pt x="87" y="197"/>
                    </a:lnTo>
                    <a:lnTo>
                      <a:pt x="75" y="197"/>
                    </a:lnTo>
                    <a:lnTo>
                      <a:pt x="69" y="191"/>
                    </a:lnTo>
                    <a:lnTo>
                      <a:pt x="61" y="185"/>
                    </a:lnTo>
                    <a:lnTo>
                      <a:pt x="61" y="173"/>
                    </a:lnTo>
                    <a:lnTo>
                      <a:pt x="61" y="67"/>
                    </a:lnTo>
                    <a:lnTo>
                      <a:pt x="100" y="67"/>
                    </a:lnTo>
                    <a:lnTo>
                      <a:pt x="100" y="48"/>
                    </a:lnTo>
                    <a:lnTo>
                      <a:pt x="61" y="48"/>
                    </a:lnTo>
                    <a:lnTo>
                      <a:pt x="61" y="0"/>
                    </a:lnTo>
                    <a:lnTo>
                      <a:pt x="38" y="11"/>
                    </a:lnTo>
                    <a:lnTo>
                      <a:pt x="38" y="4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Freeform 580"/>
              <p:cNvSpPr>
                <a:spLocks noEditPoints="1"/>
              </p:cNvSpPr>
              <p:nvPr/>
            </p:nvSpPr>
            <p:spPr bwMode="auto">
              <a:xfrm>
                <a:off x="1886" y="2204"/>
                <a:ext cx="54" cy="84"/>
              </a:xfrm>
              <a:custGeom>
                <a:avLst/>
                <a:gdLst>
                  <a:gd name="T0" fmla="*/ 10 w 162"/>
                  <a:gd name="T1" fmla="*/ 10 h 253"/>
                  <a:gd name="T2" fmla="*/ 25 w 162"/>
                  <a:gd name="T3" fmla="*/ 10 h 253"/>
                  <a:gd name="T4" fmla="*/ 33 w 162"/>
                  <a:gd name="T5" fmla="*/ 10 h 253"/>
                  <a:gd name="T6" fmla="*/ 37 w 162"/>
                  <a:gd name="T7" fmla="*/ 14 h 253"/>
                  <a:gd name="T8" fmla="*/ 41 w 162"/>
                  <a:gd name="T9" fmla="*/ 22 h 253"/>
                  <a:gd name="T10" fmla="*/ 41 w 162"/>
                  <a:gd name="T11" fmla="*/ 33 h 253"/>
                  <a:gd name="T12" fmla="*/ 41 w 162"/>
                  <a:gd name="T13" fmla="*/ 49 h 253"/>
                  <a:gd name="T14" fmla="*/ 41 w 162"/>
                  <a:gd name="T15" fmla="*/ 61 h 253"/>
                  <a:gd name="T16" fmla="*/ 37 w 162"/>
                  <a:gd name="T17" fmla="*/ 70 h 253"/>
                  <a:gd name="T18" fmla="*/ 31 w 162"/>
                  <a:gd name="T19" fmla="*/ 74 h 253"/>
                  <a:gd name="T20" fmla="*/ 21 w 162"/>
                  <a:gd name="T21" fmla="*/ 74 h 253"/>
                  <a:gd name="T22" fmla="*/ 10 w 162"/>
                  <a:gd name="T23" fmla="*/ 74 h 253"/>
                  <a:gd name="T24" fmla="*/ 10 w 162"/>
                  <a:gd name="T25" fmla="*/ 10 h 253"/>
                  <a:gd name="T26" fmla="*/ 0 w 162"/>
                  <a:gd name="T27" fmla="*/ 84 h 253"/>
                  <a:gd name="T28" fmla="*/ 21 w 162"/>
                  <a:gd name="T29" fmla="*/ 84 h 253"/>
                  <a:gd name="T30" fmla="*/ 29 w 162"/>
                  <a:gd name="T31" fmla="*/ 82 h 253"/>
                  <a:gd name="T32" fmla="*/ 37 w 162"/>
                  <a:gd name="T33" fmla="*/ 82 h 253"/>
                  <a:gd name="T34" fmla="*/ 44 w 162"/>
                  <a:gd name="T35" fmla="*/ 78 h 253"/>
                  <a:gd name="T36" fmla="*/ 48 w 162"/>
                  <a:gd name="T37" fmla="*/ 74 h 253"/>
                  <a:gd name="T38" fmla="*/ 48 w 162"/>
                  <a:gd name="T39" fmla="*/ 72 h 253"/>
                  <a:gd name="T40" fmla="*/ 50 w 162"/>
                  <a:gd name="T41" fmla="*/ 68 h 253"/>
                  <a:gd name="T42" fmla="*/ 50 w 162"/>
                  <a:gd name="T43" fmla="*/ 63 h 253"/>
                  <a:gd name="T44" fmla="*/ 52 w 162"/>
                  <a:gd name="T45" fmla="*/ 61 h 253"/>
                  <a:gd name="T46" fmla="*/ 52 w 162"/>
                  <a:gd name="T47" fmla="*/ 55 h 253"/>
                  <a:gd name="T48" fmla="*/ 54 w 162"/>
                  <a:gd name="T49" fmla="*/ 51 h 253"/>
                  <a:gd name="T50" fmla="*/ 54 w 162"/>
                  <a:gd name="T51" fmla="*/ 45 h 253"/>
                  <a:gd name="T52" fmla="*/ 54 w 162"/>
                  <a:gd name="T53" fmla="*/ 39 h 253"/>
                  <a:gd name="T54" fmla="*/ 54 w 162"/>
                  <a:gd name="T55" fmla="*/ 35 h 253"/>
                  <a:gd name="T56" fmla="*/ 54 w 162"/>
                  <a:gd name="T57" fmla="*/ 26 h 253"/>
                  <a:gd name="T58" fmla="*/ 50 w 162"/>
                  <a:gd name="T59" fmla="*/ 21 h 253"/>
                  <a:gd name="T60" fmla="*/ 48 w 162"/>
                  <a:gd name="T61" fmla="*/ 12 h 253"/>
                  <a:gd name="T62" fmla="*/ 44 w 162"/>
                  <a:gd name="T63" fmla="*/ 8 h 253"/>
                  <a:gd name="T64" fmla="*/ 39 w 162"/>
                  <a:gd name="T65" fmla="*/ 4 h 253"/>
                  <a:gd name="T66" fmla="*/ 33 w 162"/>
                  <a:gd name="T67" fmla="*/ 2 h 253"/>
                  <a:gd name="T68" fmla="*/ 27 w 162"/>
                  <a:gd name="T69" fmla="*/ 0 h 253"/>
                  <a:gd name="T70" fmla="*/ 0 w 162"/>
                  <a:gd name="T71" fmla="*/ 0 h 253"/>
                  <a:gd name="T72" fmla="*/ 0 w 162"/>
                  <a:gd name="T73" fmla="*/ 84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3"/>
                  <a:gd name="T113" fmla="*/ 162 w 162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3">
                    <a:moveTo>
                      <a:pt x="31" y="31"/>
                    </a:moveTo>
                    <a:lnTo>
                      <a:pt x="75" y="31"/>
                    </a:lnTo>
                    <a:lnTo>
                      <a:pt x="100" y="31"/>
                    </a:lnTo>
                    <a:lnTo>
                      <a:pt x="112" y="42"/>
                    </a:lnTo>
                    <a:lnTo>
                      <a:pt x="124" y="67"/>
                    </a:lnTo>
                    <a:lnTo>
                      <a:pt x="124" y="98"/>
                    </a:lnTo>
                    <a:lnTo>
                      <a:pt x="124" y="148"/>
                    </a:lnTo>
                    <a:lnTo>
                      <a:pt x="124" y="185"/>
                    </a:lnTo>
                    <a:lnTo>
                      <a:pt x="112" y="210"/>
                    </a:lnTo>
                    <a:lnTo>
                      <a:pt x="93" y="222"/>
                    </a:lnTo>
                    <a:lnTo>
                      <a:pt x="62" y="222"/>
                    </a:lnTo>
                    <a:lnTo>
                      <a:pt x="31" y="222"/>
                    </a:lnTo>
                    <a:lnTo>
                      <a:pt x="31" y="31"/>
                    </a:lnTo>
                    <a:close/>
                    <a:moveTo>
                      <a:pt x="0" y="253"/>
                    </a:moveTo>
                    <a:lnTo>
                      <a:pt x="62" y="253"/>
                    </a:lnTo>
                    <a:lnTo>
                      <a:pt x="87" y="247"/>
                    </a:lnTo>
                    <a:lnTo>
                      <a:pt x="112" y="247"/>
                    </a:lnTo>
                    <a:lnTo>
                      <a:pt x="131" y="235"/>
                    </a:lnTo>
                    <a:lnTo>
                      <a:pt x="143" y="222"/>
                    </a:lnTo>
                    <a:lnTo>
                      <a:pt x="143" y="216"/>
                    </a:lnTo>
                    <a:lnTo>
                      <a:pt x="149" y="204"/>
                    </a:lnTo>
                    <a:lnTo>
                      <a:pt x="149" y="191"/>
                    </a:lnTo>
                    <a:lnTo>
                      <a:pt x="155" y="185"/>
                    </a:lnTo>
                    <a:lnTo>
                      <a:pt x="155" y="166"/>
                    </a:lnTo>
                    <a:lnTo>
                      <a:pt x="162" y="154"/>
                    </a:lnTo>
                    <a:lnTo>
                      <a:pt x="162" y="135"/>
                    </a:lnTo>
                    <a:lnTo>
                      <a:pt x="162" y="117"/>
                    </a:lnTo>
                    <a:lnTo>
                      <a:pt x="162" y="104"/>
                    </a:lnTo>
                    <a:lnTo>
                      <a:pt x="162" y="79"/>
                    </a:lnTo>
                    <a:lnTo>
                      <a:pt x="149" y="62"/>
                    </a:lnTo>
                    <a:lnTo>
                      <a:pt x="143" y="37"/>
                    </a:lnTo>
                    <a:lnTo>
                      <a:pt x="131" y="25"/>
                    </a:lnTo>
                    <a:lnTo>
                      <a:pt x="118" y="11"/>
                    </a:lnTo>
                    <a:lnTo>
                      <a:pt x="100" y="6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Freeform 581"/>
              <p:cNvSpPr>
                <a:spLocks noEditPoints="1"/>
              </p:cNvSpPr>
              <p:nvPr/>
            </p:nvSpPr>
            <p:spPr bwMode="auto">
              <a:xfrm>
                <a:off x="1956" y="2204"/>
                <a:ext cx="10" cy="84"/>
              </a:xfrm>
              <a:custGeom>
                <a:avLst/>
                <a:gdLst>
                  <a:gd name="T0" fmla="*/ 10 w 31"/>
                  <a:gd name="T1" fmla="*/ 24 h 253"/>
                  <a:gd name="T2" fmla="*/ 0 w 31"/>
                  <a:gd name="T3" fmla="*/ 24 h 253"/>
                  <a:gd name="T4" fmla="*/ 0 w 31"/>
                  <a:gd name="T5" fmla="*/ 84 h 253"/>
                  <a:gd name="T6" fmla="*/ 10 w 31"/>
                  <a:gd name="T7" fmla="*/ 84 h 253"/>
                  <a:gd name="T8" fmla="*/ 10 w 31"/>
                  <a:gd name="T9" fmla="*/ 24 h 253"/>
                  <a:gd name="T10" fmla="*/ 0 w 31"/>
                  <a:gd name="T11" fmla="*/ 10 h 253"/>
                  <a:gd name="T12" fmla="*/ 10 w 31"/>
                  <a:gd name="T13" fmla="*/ 10 h 253"/>
                  <a:gd name="T14" fmla="*/ 10 w 31"/>
                  <a:gd name="T15" fmla="*/ 0 h 253"/>
                  <a:gd name="T16" fmla="*/ 0 w 31"/>
                  <a:gd name="T17" fmla="*/ 0 h 253"/>
                  <a:gd name="T18" fmla="*/ 0 w 31"/>
                  <a:gd name="T19" fmla="*/ 10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0" y="73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Freeform 582"/>
              <p:cNvSpPr>
                <a:spLocks/>
              </p:cNvSpPr>
              <p:nvPr/>
            </p:nvSpPr>
            <p:spPr bwMode="auto">
              <a:xfrm>
                <a:off x="1979" y="2228"/>
                <a:ext cx="41" cy="63"/>
              </a:xfrm>
              <a:custGeom>
                <a:avLst/>
                <a:gdLst>
                  <a:gd name="T0" fmla="*/ 41 w 124"/>
                  <a:gd name="T1" fmla="*/ 44 h 187"/>
                  <a:gd name="T2" fmla="*/ 37 w 124"/>
                  <a:gd name="T3" fmla="*/ 34 h 187"/>
                  <a:gd name="T4" fmla="*/ 26 w 124"/>
                  <a:gd name="T5" fmla="*/ 27 h 187"/>
                  <a:gd name="T6" fmla="*/ 16 w 124"/>
                  <a:gd name="T7" fmla="*/ 21 h 187"/>
                  <a:gd name="T8" fmla="*/ 12 w 124"/>
                  <a:gd name="T9" fmla="*/ 15 h 187"/>
                  <a:gd name="T10" fmla="*/ 12 w 124"/>
                  <a:gd name="T11" fmla="*/ 13 h 187"/>
                  <a:gd name="T12" fmla="*/ 14 w 124"/>
                  <a:gd name="T13" fmla="*/ 10 h 187"/>
                  <a:gd name="T14" fmla="*/ 16 w 124"/>
                  <a:gd name="T15" fmla="*/ 8 h 187"/>
                  <a:gd name="T16" fmla="*/ 21 w 124"/>
                  <a:gd name="T17" fmla="*/ 8 h 187"/>
                  <a:gd name="T18" fmla="*/ 26 w 124"/>
                  <a:gd name="T19" fmla="*/ 8 h 187"/>
                  <a:gd name="T20" fmla="*/ 29 w 124"/>
                  <a:gd name="T21" fmla="*/ 10 h 187"/>
                  <a:gd name="T22" fmla="*/ 31 w 124"/>
                  <a:gd name="T23" fmla="*/ 13 h 187"/>
                  <a:gd name="T24" fmla="*/ 31 w 124"/>
                  <a:gd name="T25" fmla="*/ 17 h 187"/>
                  <a:gd name="T26" fmla="*/ 41 w 124"/>
                  <a:gd name="T27" fmla="*/ 17 h 187"/>
                  <a:gd name="T28" fmla="*/ 41 w 124"/>
                  <a:gd name="T29" fmla="*/ 10 h 187"/>
                  <a:gd name="T30" fmla="*/ 37 w 124"/>
                  <a:gd name="T31" fmla="*/ 5 h 187"/>
                  <a:gd name="T32" fmla="*/ 31 w 124"/>
                  <a:gd name="T33" fmla="*/ 0 h 187"/>
                  <a:gd name="T34" fmla="*/ 22 w 124"/>
                  <a:gd name="T35" fmla="*/ 0 h 187"/>
                  <a:gd name="T36" fmla="*/ 12 w 124"/>
                  <a:gd name="T37" fmla="*/ 0 h 187"/>
                  <a:gd name="T38" fmla="*/ 6 w 124"/>
                  <a:gd name="T39" fmla="*/ 6 h 187"/>
                  <a:gd name="T40" fmla="*/ 4 w 124"/>
                  <a:gd name="T41" fmla="*/ 10 h 187"/>
                  <a:gd name="T42" fmla="*/ 2 w 124"/>
                  <a:gd name="T43" fmla="*/ 17 h 187"/>
                  <a:gd name="T44" fmla="*/ 6 w 124"/>
                  <a:gd name="T45" fmla="*/ 27 h 187"/>
                  <a:gd name="T46" fmla="*/ 16 w 124"/>
                  <a:gd name="T47" fmla="*/ 34 h 187"/>
                  <a:gd name="T48" fmla="*/ 29 w 124"/>
                  <a:gd name="T49" fmla="*/ 38 h 187"/>
                  <a:gd name="T50" fmla="*/ 33 w 124"/>
                  <a:gd name="T51" fmla="*/ 44 h 187"/>
                  <a:gd name="T52" fmla="*/ 31 w 124"/>
                  <a:gd name="T53" fmla="*/ 48 h 187"/>
                  <a:gd name="T54" fmla="*/ 29 w 124"/>
                  <a:gd name="T55" fmla="*/ 52 h 187"/>
                  <a:gd name="T56" fmla="*/ 26 w 124"/>
                  <a:gd name="T57" fmla="*/ 52 h 187"/>
                  <a:gd name="T58" fmla="*/ 21 w 124"/>
                  <a:gd name="T59" fmla="*/ 55 h 187"/>
                  <a:gd name="T60" fmla="*/ 16 w 124"/>
                  <a:gd name="T61" fmla="*/ 52 h 187"/>
                  <a:gd name="T62" fmla="*/ 12 w 124"/>
                  <a:gd name="T63" fmla="*/ 50 h 187"/>
                  <a:gd name="T64" fmla="*/ 12 w 124"/>
                  <a:gd name="T65" fmla="*/ 46 h 187"/>
                  <a:gd name="T66" fmla="*/ 12 w 124"/>
                  <a:gd name="T67" fmla="*/ 42 h 187"/>
                  <a:gd name="T68" fmla="*/ 0 w 124"/>
                  <a:gd name="T69" fmla="*/ 42 h 187"/>
                  <a:gd name="T70" fmla="*/ 2 w 124"/>
                  <a:gd name="T71" fmla="*/ 50 h 187"/>
                  <a:gd name="T72" fmla="*/ 6 w 124"/>
                  <a:gd name="T73" fmla="*/ 57 h 187"/>
                  <a:gd name="T74" fmla="*/ 12 w 124"/>
                  <a:gd name="T75" fmla="*/ 61 h 187"/>
                  <a:gd name="T76" fmla="*/ 21 w 124"/>
                  <a:gd name="T77" fmla="*/ 63 h 187"/>
                  <a:gd name="T78" fmla="*/ 31 w 124"/>
                  <a:gd name="T79" fmla="*/ 61 h 187"/>
                  <a:gd name="T80" fmla="*/ 37 w 124"/>
                  <a:gd name="T81" fmla="*/ 57 h 187"/>
                  <a:gd name="T82" fmla="*/ 41 w 124"/>
                  <a:gd name="T83" fmla="*/ 52 h 187"/>
                  <a:gd name="T84" fmla="*/ 41 w 124"/>
                  <a:gd name="T85" fmla="*/ 44 h 1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7"/>
                  <a:gd name="T131" fmla="*/ 124 w 124"/>
                  <a:gd name="T132" fmla="*/ 187 h 1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7">
                    <a:moveTo>
                      <a:pt x="124" y="131"/>
                    </a:moveTo>
                    <a:lnTo>
                      <a:pt x="111" y="100"/>
                    </a:lnTo>
                    <a:lnTo>
                      <a:pt x="80" y="81"/>
                    </a:lnTo>
                    <a:lnTo>
                      <a:pt x="49" y="62"/>
                    </a:lnTo>
                    <a:lnTo>
                      <a:pt x="37" y="44"/>
                    </a:lnTo>
                    <a:lnTo>
                      <a:pt x="37" y="39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25"/>
                    </a:lnTo>
                    <a:lnTo>
                      <a:pt x="80" y="25"/>
                    </a:lnTo>
                    <a:lnTo>
                      <a:pt x="87" y="31"/>
                    </a:lnTo>
                    <a:lnTo>
                      <a:pt x="93" y="39"/>
                    </a:lnTo>
                    <a:lnTo>
                      <a:pt x="93" y="50"/>
                    </a:lnTo>
                    <a:lnTo>
                      <a:pt x="124" y="50"/>
                    </a:lnTo>
                    <a:lnTo>
                      <a:pt x="124" y="31"/>
                    </a:lnTo>
                    <a:lnTo>
                      <a:pt x="111" y="14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37" y="0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50"/>
                    </a:lnTo>
                    <a:lnTo>
                      <a:pt x="18" y="81"/>
                    </a:lnTo>
                    <a:lnTo>
                      <a:pt x="49" y="100"/>
                    </a:lnTo>
                    <a:lnTo>
                      <a:pt x="87" y="112"/>
                    </a:lnTo>
                    <a:lnTo>
                      <a:pt x="99" y="131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80" y="155"/>
                    </a:lnTo>
                    <a:lnTo>
                      <a:pt x="62" y="162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7" y="137"/>
                    </a:lnTo>
                    <a:lnTo>
                      <a:pt x="37" y="124"/>
                    </a:lnTo>
                    <a:lnTo>
                      <a:pt x="0" y="124"/>
                    </a:lnTo>
                    <a:lnTo>
                      <a:pt x="6" y="149"/>
                    </a:lnTo>
                    <a:lnTo>
                      <a:pt x="18" y="168"/>
                    </a:lnTo>
                    <a:lnTo>
                      <a:pt x="37" y="180"/>
                    </a:lnTo>
                    <a:lnTo>
                      <a:pt x="62" y="187"/>
                    </a:lnTo>
                    <a:lnTo>
                      <a:pt x="93" y="180"/>
                    </a:lnTo>
                    <a:lnTo>
                      <a:pt x="111" y="168"/>
                    </a:lnTo>
                    <a:lnTo>
                      <a:pt x="124" y="155"/>
                    </a:lnTo>
                    <a:lnTo>
                      <a:pt x="124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Freeform 583"/>
              <p:cNvSpPr>
                <a:spLocks noEditPoints="1"/>
              </p:cNvSpPr>
              <p:nvPr/>
            </p:nvSpPr>
            <p:spPr bwMode="auto">
              <a:xfrm>
                <a:off x="2035" y="2228"/>
                <a:ext cx="43" cy="83"/>
              </a:xfrm>
              <a:custGeom>
                <a:avLst/>
                <a:gdLst>
                  <a:gd name="T0" fmla="*/ 20 w 131"/>
                  <a:gd name="T1" fmla="*/ 54 h 249"/>
                  <a:gd name="T2" fmla="*/ 14 w 131"/>
                  <a:gd name="T3" fmla="*/ 52 h 249"/>
                  <a:gd name="T4" fmla="*/ 10 w 131"/>
                  <a:gd name="T5" fmla="*/ 46 h 249"/>
                  <a:gd name="T6" fmla="*/ 10 w 131"/>
                  <a:gd name="T7" fmla="*/ 39 h 249"/>
                  <a:gd name="T8" fmla="*/ 10 w 131"/>
                  <a:gd name="T9" fmla="*/ 33 h 249"/>
                  <a:gd name="T10" fmla="*/ 10 w 131"/>
                  <a:gd name="T11" fmla="*/ 25 h 249"/>
                  <a:gd name="T12" fmla="*/ 10 w 131"/>
                  <a:gd name="T13" fmla="*/ 17 h 249"/>
                  <a:gd name="T14" fmla="*/ 14 w 131"/>
                  <a:gd name="T15" fmla="*/ 10 h 249"/>
                  <a:gd name="T16" fmla="*/ 20 w 131"/>
                  <a:gd name="T17" fmla="*/ 8 h 249"/>
                  <a:gd name="T18" fmla="*/ 27 w 131"/>
                  <a:gd name="T19" fmla="*/ 10 h 249"/>
                  <a:gd name="T20" fmla="*/ 30 w 131"/>
                  <a:gd name="T21" fmla="*/ 15 h 249"/>
                  <a:gd name="T22" fmla="*/ 33 w 131"/>
                  <a:gd name="T23" fmla="*/ 23 h 249"/>
                  <a:gd name="T24" fmla="*/ 33 w 131"/>
                  <a:gd name="T25" fmla="*/ 29 h 249"/>
                  <a:gd name="T26" fmla="*/ 33 w 131"/>
                  <a:gd name="T27" fmla="*/ 39 h 249"/>
                  <a:gd name="T28" fmla="*/ 30 w 131"/>
                  <a:gd name="T29" fmla="*/ 48 h 249"/>
                  <a:gd name="T30" fmla="*/ 27 w 131"/>
                  <a:gd name="T31" fmla="*/ 52 h 249"/>
                  <a:gd name="T32" fmla="*/ 20 w 131"/>
                  <a:gd name="T33" fmla="*/ 54 h 249"/>
                  <a:gd name="T34" fmla="*/ 10 w 131"/>
                  <a:gd name="T35" fmla="*/ 0 h 249"/>
                  <a:gd name="T36" fmla="*/ 0 w 131"/>
                  <a:gd name="T37" fmla="*/ 0 h 249"/>
                  <a:gd name="T38" fmla="*/ 0 w 131"/>
                  <a:gd name="T39" fmla="*/ 83 h 249"/>
                  <a:gd name="T40" fmla="*/ 10 w 131"/>
                  <a:gd name="T41" fmla="*/ 83 h 249"/>
                  <a:gd name="T42" fmla="*/ 10 w 131"/>
                  <a:gd name="T43" fmla="*/ 54 h 249"/>
                  <a:gd name="T44" fmla="*/ 12 w 131"/>
                  <a:gd name="T45" fmla="*/ 56 h 249"/>
                  <a:gd name="T46" fmla="*/ 14 w 131"/>
                  <a:gd name="T47" fmla="*/ 60 h 249"/>
                  <a:gd name="T48" fmla="*/ 18 w 131"/>
                  <a:gd name="T49" fmla="*/ 60 h 249"/>
                  <a:gd name="T50" fmla="*/ 23 w 131"/>
                  <a:gd name="T51" fmla="*/ 62 h 249"/>
                  <a:gd name="T52" fmla="*/ 29 w 131"/>
                  <a:gd name="T53" fmla="*/ 60 h 249"/>
                  <a:gd name="T54" fmla="*/ 33 w 131"/>
                  <a:gd name="T55" fmla="*/ 58 h 249"/>
                  <a:gd name="T56" fmla="*/ 38 w 131"/>
                  <a:gd name="T57" fmla="*/ 56 h 249"/>
                  <a:gd name="T58" fmla="*/ 40 w 131"/>
                  <a:gd name="T59" fmla="*/ 52 h 249"/>
                  <a:gd name="T60" fmla="*/ 40 w 131"/>
                  <a:gd name="T61" fmla="*/ 46 h 249"/>
                  <a:gd name="T62" fmla="*/ 43 w 131"/>
                  <a:gd name="T63" fmla="*/ 41 h 249"/>
                  <a:gd name="T64" fmla="*/ 43 w 131"/>
                  <a:gd name="T65" fmla="*/ 35 h 249"/>
                  <a:gd name="T66" fmla="*/ 43 w 131"/>
                  <a:gd name="T67" fmla="*/ 29 h 249"/>
                  <a:gd name="T68" fmla="*/ 40 w 131"/>
                  <a:gd name="T69" fmla="*/ 15 h 249"/>
                  <a:gd name="T70" fmla="*/ 37 w 131"/>
                  <a:gd name="T71" fmla="*/ 6 h 249"/>
                  <a:gd name="T72" fmla="*/ 30 w 131"/>
                  <a:gd name="T73" fmla="*/ 0 h 249"/>
                  <a:gd name="T74" fmla="*/ 23 w 131"/>
                  <a:gd name="T75" fmla="*/ 0 h 249"/>
                  <a:gd name="T76" fmla="*/ 18 w 131"/>
                  <a:gd name="T77" fmla="*/ 0 h 249"/>
                  <a:gd name="T78" fmla="*/ 14 w 131"/>
                  <a:gd name="T79" fmla="*/ 2 h 249"/>
                  <a:gd name="T80" fmla="*/ 12 w 131"/>
                  <a:gd name="T81" fmla="*/ 5 h 249"/>
                  <a:gd name="T82" fmla="*/ 10 w 131"/>
                  <a:gd name="T83" fmla="*/ 8 h 249"/>
                  <a:gd name="T84" fmla="*/ 10 w 131"/>
                  <a:gd name="T85" fmla="*/ 0 h 24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249"/>
                  <a:gd name="T131" fmla="*/ 131 w 131"/>
                  <a:gd name="T132" fmla="*/ 249 h 249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249">
                    <a:moveTo>
                      <a:pt x="61" y="162"/>
                    </a:moveTo>
                    <a:lnTo>
                      <a:pt x="44" y="155"/>
                    </a:lnTo>
                    <a:lnTo>
                      <a:pt x="31" y="137"/>
                    </a:lnTo>
                    <a:lnTo>
                      <a:pt x="31" y="118"/>
                    </a:lnTo>
                    <a:lnTo>
                      <a:pt x="31" y="100"/>
                    </a:lnTo>
                    <a:lnTo>
                      <a:pt x="31" y="75"/>
                    </a:lnTo>
                    <a:lnTo>
                      <a:pt x="31" y="50"/>
                    </a:lnTo>
                    <a:lnTo>
                      <a:pt x="44" y="31"/>
                    </a:lnTo>
                    <a:lnTo>
                      <a:pt x="61" y="25"/>
                    </a:lnTo>
                    <a:lnTo>
                      <a:pt x="81" y="31"/>
                    </a:lnTo>
                    <a:lnTo>
                      <a:pt x="92" y="44"/>
                    </a:lnTo>
                    <a:lnTo>
                      <a:pt x="100" y="69"/>
                    </a:lnTo>
                    <a:lnTo>
                      <a:pt x="100" y="87"/>
                    </a:lnTo>
                    <a:lnTo>
                      <a:pt x="100" y="118"/>
                    </a:lnTo>
                    <a:lnTo>
                      <a:pt x="92" y="143"/>
                    </a:lnTo>
                    <a:lnTo>
                      <a:pt x="81" y="155"/>
                    </a:lnTo>
                    <a:lnTo>
                      <a:pt x="61" y="162"/>
                    </a:lnTo>
                    <a:close/>
                    <a:moveTo>
                      <a:pt x="31" y="0"/>
                    </a:moveTo>
                    <a:lnTo>
                      <a:pt x="0" y="0"/>
                    </a:lnTo>
                    <a:lnTo>
                      <a:pt x="0" y="249"/>
                    </a:lnTo>
                    <a:lnTo>
                      <a:pt x="31" y="249"/>
                    </a:lnTo>
                    <a:lnTo>
                      <a:pt x="31" y="162"/>
                    </a:lnTo>
                    <a:lnTo>
                      <a:pt x="36" y="168"/>
                    </a:lnTo>
                    <a:lnTo>
                      <a:pt x="44" y="180"/>
                    </a:lnTo>
                    <a:lnTo>
                      <a:pt x="56" y="180"/>
                    </a:lnTo>
                    <a:lnTo>
                      <a:pt x="69" y="187"/>
                    </a:lnTo>
                    <a:lnTo>
                      <a:pt x="87" y="180"/>
                    </a:lnTo>
                    <a:lnTo>
                      <a:pt x="100" y="174"/>
                    </a:lnTo>
                    <a:lnTo>
                      <a:pt x="117" y="168"/>
                    </a:lnTo>
                    <a:lnTo>
                      <a:pt x="123" y="155"/>
                    </a:lnTo>
                    <a:lnTo>
                      <a:pt x="123" y="137"/>
                    </a:lnTo>
                    <a:lnTo>
                      <a:pt x="131" y="124"/>
                    </a:lnTo>
                    <a:lnTo>
                      <a:pt x="131" y="106"/>
                    </a:lnTo>
                    <a:lnTo>
                      <a:pt x="131" y="87"/>
                    </a:lnTo>
                    <a:lnTo>
                      <a:pt x="123" y="44"/>
                    </a:lnTo>
                    <a:lnTo>
                      <a:pt x="112" y="19"/>
                    </a:lnTo>
                    <a:lnTo>
                      <a:pt x="92" y="0"/>
                    </a:lnTo>
                    <a:lnTo>
                      <a:pt x="69" y="0"/>
                    </a:lnTo>
                    <a:lnTo>
                      <a:pt x="56" y="0"/>
                    </a:lnTo>
                    <a:lnTo>
                      <a:pt x="44" y="6"/>
                    </a:lnTo>
                    <a:lnTo>
                      <a:pt x="36" y="14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Freeform 584"/>
              <p:cNvSpPr>
                <a:spLocks noEditPoints="1"/>
              </p:cNvSpPr>
              <p:nvPr/>
            </p:nvSpPr>
            <p:spPr bwMode="auto">
              <a:xfrm>
                <a:off x="2092" y="2228"/>
                <a:ext cx="44" cy="63"/>
              </a:xfrm>
              <a:custGeom>
                <a:avLst/>
                <a:gdLst>
                  <a:gd name="T0" fmla="*/ 10 w 130"/>
                  <a:gd name="T1" fmla="*/ 27 h 187"/>
                  <a:gd name="T2" fmla="*/ 10 w 130"/>
                  <a:gd name="T3" fmla="*/ 17 h 187"/>
                  <a:gd name="T4" fmla="*/ 13 w 130"/>
                  <a:gd name="T5" fmla="*/ 10 h 187"/>
                  <a:gd name="T6" fmla="*/ 17 w 130"/>
                  <a:gd name="T7" fmla="*/ 8 h 187"/>
                  <a:gd name="T8" fmla="*/ 21 w 130"/>
                  <a:gd name="T9" fmla="*/ 8 h 187"/>
                  <a:gd name="T10" fmla="*/ 26 w 130"/>
                  <a:gd name="T11" fmla="*/ 8 h 187"/>
                  <a:gd name="T12" fmla="*/ 29 w 130"/>
                  <a:gd name="T13" fmla="*/ 10 h 187"/>
                  <a:gd name="T14" fmla="*/ 31 w 130"/>
                  <a:gd name="T15" fmla="*/ 17 h 187"/>
                  <a:gd name="T16" fmla="*/ 34 w 130"/>
                  <a:gd name="T17" fmla="*/ 27 h 187"/>
                  <a:gd name="T18" fmla="*/ 10 w 130"/>
                  <a:gd name="T19" fmla="*/ 27 h 187"/>
                  <a:gd name="T20" fmla="*/ 44 w 130"/>
                  <a:gd name="T21" fmla="*/ 34 h 187"/>
                  <a:gd name="T22" fmla="*/ 44 w 130"/>
                  <a:gd name="T23" fmla="*/ 29 h 187"/>
                  <a:gd name="T24" fmla="*/ 42 w 130"/>
                  <a:gd name="T25" fmla="*/ 17 h 187"/>
                  <a:gd name="T26" fmla="*/ 38 w 130"/>
                  <a:gd name="T27" fmla="*/ 8 h 187"/>
                  <a:gd name="T28" fmla="*/ 31 w 130"/>
                  <a:gd name="T29" fmla="*/ 2 h 187"/>
                  <a:gd name="T30" fmla="*/ 21 w 130"/>
                  <a:gd name="T31" fmla="*/ 0 h 187"/>
                  <a:gd name="T32" fmla="*/ 15 w 130"/>
                  <a:gd name="T33" fmla="*/ 0 h 187"/>
                  <a:gd name="T34" fmla="*/ 10 w 130"/>
                  <a:gd name="T35" fmla="*/ 2 h 187"/>
                  <a:gd name="T36" fmla="*/ 7 w 130"/>
                  <a:gd name="T37" fmla="*/ 6 h 187"/>
                  <a:gd name="T38" fmla="*/ 2 w 130"/>
                  <a:gd name="T39" fmla="*/ 10 h 187"/>
                  <a:gd name="T40" fmla="*/ 2 w 130"/>
                  <a:gd name="T41" fmla="*/ 15 h 187"/>
                  <a:gd name="T42" fmla="*/ 0 w 130"/>
                  <a:gd name="T43" fmla="*/ 19 h 187"/>
                  <a:gd name="T44" fmla="*/ 0 w 130"/>
                  <a:gd name="T45" fmla="*/ 25 h 187"/>
                  <a:gd name="T46" fmla="*/ 0 w 130"/>
                  <a:gd name="T47" fmla="*/ 31 h 187"/>
                  <a:gd name="T48" fmla="*/ 2 w 130"/>
                  <a:gd name="T49" fmla="*/ 48 h 187"/>
                  <a:gd name="T50" fmla="*/ 7 w 130"/>
                  <a:gd name="T51" fmla="*/ 57 h 187"/>
                  <a:gd name="T52" fmla="*/ 13 w 130"/>
                  <a:gd name="T53" fmla="*/ 61 h 187"/>
                  <a:gd name="T54" fmla="*/ 21 w 130"/>
                  <a:gd name="T55" fmla="*/ 63 h 187"/>
                  <a:gd name="T56" fmla="*/ 29 w 130"/>
                  <a:gd name="T57" fmla="*/ 61 h 187"/>
                  <a:gd name="T58" fmla="*/ 38 w 130"/>
                  <a:gd name="T59" fmla="*/ 57 h 187"/>
                  <a:gd name="T60" fmla="*/ 42 w 130"/>
                  <a:gd name="T61" fmla="*/ 50 h 187"/>
                  <a:gd name="T62" fmla="*/ 44 w 130"/>
                  <a:gd name="T63" fmla="*/ 42 h 187"/>
                  <a:gd name="T64" fmla="*/ 31 w 130"/>
                  <a:gd name="T65" fmla="*/ 42 h 187"/>
                  <a:gd name="T66" fmla="*/ 31 w 130"/>
                  <a:gd name="T67" fmla="*/ 46 h 187"/>
                  <a:gd name="T68" fmla="*/ 29 w 130"/>
                  <a:gd name="T69" fmla="*/ 50 h 187"/>
                  <a:gd name="T70" fmla="*/ 26 w 130"/>
                  <a:gd name="T71" fmla="*/ 52 h 187"/>
                  <a:gd name="T72" fmla="*/ 21 w 130"/>
                  <a:gd name="T73" fmla="*/ 55 h 187"/>
                  <a:gd name="T74" fmla="*/ 17 w 130"/>
                  <a:gd name="T75" fmla="*/ 52 h 187"/>
                  <a:gd name="T76" fmla="*/ 13 w 130"/>
                  <a:gd name="T77" fmla="*/ 50 h 187"/>
                  <a:gd name="T78" fmla="*/ 10 w 130"/>
                  <a:gd name="T79" fmla="*/ 44 h 187"/>
                  <a:gd name="T80" fmla="*/ 10 w 130"/>
                  <a:gd name="T81" fmla="*/ 34 h 187"/>
                  <a:gd name="T82" fmla="*/ 44 w 130"/>
                  <a:gd name="T83" fmla="*/ 34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0"/>
                  <a:gd name="T127" fmla="*/ 0 h 187"/>
                  <a:gd name="T128" fmla="*/ 130 w 130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0" h="187">
                    <a:moveTo>
                      <a:pt x="31" y="81"/>
                    </a:moveTo>
                    <a:lnTo>
                      <a:pt x="31" y="50"/>
                    </a:lnTo>
                    <a:lnTo>
                      <a:pt x="37" y="31"/>
                    </a:lnTo>
                    <a:lnTo>
                      <a:pt x="51" y="25"/>
                    </a:lnTo>
                    <a:lnTo>
                      <a:pt x="62" y="25"/>
                    </a:lnTo>
                    <a:lnTo>
                      <a:pt x="76" y="25"/>
                    </a:lnTo>
                    <a:lnTo>
                      <a:pt x="87" y="31"/>
                    </a:lnTo>
                    <a:lnTo>
                      <a:pt x="93" y="50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30" y="100"/>
                    </a:moveTo>
                    <a:lnTo>
                      <a:pt x="130" y="87"/>
                    </a:lnTo>
                    <a:lnTo>
                      <a:pt x="124" y="50"/>
                    </a:lnTo>
                    <a:lnTo>
                      <a:pt x="112" y="25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5" y="0"/>
                    </a:lnTo>
                    <a:lnTo>
                      <a:pt x="31" y="6"/>
                    </a:lnTo>
                    <a:lnTo>
                      <a:pt x="20" y="19"/>
                    </a:lnTo>
                    <a:lnTo>
                      <a:pt x="6" y="31"/>
                    </a:lnTo>
                    <a:lnTo>
                      <a:pt x="6" y="44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0" y="168"/>
                    </a:lnTo>
                    <a:lnTo>
                      <a:pt x="37" y="180"/>
                    </a:lnTo>
                    <a:lnTo>
                      <a:pt x="62" y="187"/>
                    </a:lnTo>
                    <a:lnTo>
                      <a:pt x="87" y="180"/>
                    </a:lnTo>
                    <a:lnTo>
                      <a:pt x="112" y="168"/>
                    </a:lnTo>
                    <a:lnTo>
                      <a:pt x="124" y="149"/>
                    </a:lnTo>
                    <a:lnTo>
                      <a:pt x="130" y="124"/>
                    </a:lnTo>
                    <a:lnTo>
                      <a:pt x="93" y="124"/>
                    </a:lnTo>
                    <a:lnTo>
                      <a:pt x="93" y="137"/>
                    </a:lnTo>
                    <a:lnTo>
                      <a:pt x="87" y="149"/>
                    </a:lnTo>
                    <a:lnTo>
                      <a:pt x="76" y="155"/>
                    </a:lnTo>
                    <a:lnTo>
                      <a:pt x="62" y="162"/>
                    </a:lnTo>
                    <a:lnTo>
                      <a:pt x="51" y="155"/>
                    </a:lnTo>
                    <a:lnTo>
                      <a:pt x="37" y="149"/>
                    </a:lnTo>
                    <a:lnTo>
                      <a:pt x="31" y="131"/>
                    </a:lnTo>
                    <a:lnTo>
                      <a:pt x="31" y="100"/>
                    </a:lnTo>
                    <a:lnTo>
                      <a:pt x="130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Freeform 585"/>
              <p:cNvSpPr>
                <a:spLocks/>
              </p:cNvSpPr>
              <p:nvPr/>
            </p:nvSpPr>
            <p:spPr bwMode="auto">
              <a:xfrm>
                <a:off x="2152" y="2228"/>
                <a:ext cx="27" cy="60"/>
              </a:xfrm>
              <a:custGeom>
                <a:avLst/>
                <a:gdLst>
                  <a:gd name="T0" fmla="*/ 8 w 81"/>
                  <a:gd name="T1" fmla="*/ 0 h 180"/>
                  <a:gd name="T2" fmla="*/ 0 w 81"/>
                  <a:gd name="T3" fmla="*/ 0 h 180"/>
                  <a:gd name="T4" fmla="*/ 0 w 81"/>
                  <a:gd name="T5" fmla="*/ 60 h 180"/>
                  <a:gd name="T6" fmla="*/ 8 w 81"/>
                  <a:gd name="T7" fmla="*/ 60 h 180"/>
                  <a:gd name="T8" fmla="*/ 8 w 81"/>
                  <a:gd name="T9" fmla="*/ 25 h 180"/>
                  <a:gd name="T10" fmla="*/ 10 w 81"/>
                  <a:gd name="T11" fmla="*/ 19 h 180"/>
                  <a:gd name="T12" fmla="*/ 12 w 81"/>
                  <a:gd name="T13" fmla="*/ 15 h 180"/>
                  <a:gd name="T14" fmla="*/ 17 w 81"/>
                  <a:gd name="T15" fmla="*/ 10 h 180"/>
                  <a:gd name="T16" fmla="*/ 23 w 81"/>
                  <a:gd name="T17" fmla="*/ 10 h 180"/>
                  <a:gd name="T18" fmla="*/ 25 w 81"/>
                  <a:gd name="T19" fmla="*/ 10 h 180"/>
                  <a:gd name="T20" fmla="*/ 27 w 81"/>
                  <a:gd name="T21" fmla="*/ 10 h 180"/>
                  <a:gd name="T22" fmla="*/ 27 w 81"/>
                  <a:gd name="T23" fmla="*/ 0 h 180"/>
                  <a:gd name="T24" fmla="*/ 21 w 81"/>
                  <a:gd name="T25" fmla="*/ 0 h 180"/>
                  <a:gd name="T26" fmla="*/ 17 w 81"/>
                  <a:gd name="T27" fmla="*/ 0 h 180"/>
                  <a:gd name="T28" fmla="*/ 12 w 81"/>
                  <a:gd name="T29" fmla="*/ 5 h 180"/>
                  <a:gd name="T30" fmla="*/ 10 w 81"/>
                  <a:gd name="T31" fmla="*/ 10 h 180"/>
                  <a:gd name="T32" fmla="*/ 8 w 81"/>
                  <a:gd name="T33" fmla="*/ 10 h 180"/>
                  <a:gd name="T34" fmla="*/ 8 w 81"/>
                  <a:gd name="T35" fmla="*/ 0 h 18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80"/>
                  <a:gd name="T56" fmla="*/ 81 w 81"/>
                  <a:gd name="T57" fmla="*/ 180 h 18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80">
                    <a:moveTo>
                      <a:pt x="25" y="0"/>
                    </a:moveTo>
                    <a:lnTo>
                      <a:pt x="0" y="0"/>
                    </a:lnTo>
                    <a:lnTo>
                      <a:pt x="0" y="180"/>
                    </a:lnTo>
                    <a:lnTo>
                      <a:pt x="25" y="180"/>
                    </a:lnTo>
                    <a:lnTo>
                      <a:pt x="25" y="75"/>
                    </a:lnTo>
                    <a:lnTo>
                      <a:pt x="31" y="56"/>
                    </a:lnTo>
                    <a:lnTo>
                      <a:pt x="37" y="44"/>
                    </a:lnTo>
                    <a:lnTo>
                      <a:pt x="50" y="31"/>
                    </a:lnTo>
                    <a:lnTo>
                      <a:pt x="68" y="31"/>
                    </a:lnTo>
                    <a:lnTo>
                      <a:pt x="75" y="31"/>
                    </a:lnTo>
                    <a:lnTo>
                      <a:pt x="81" y="31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50" y="0"/>
                    </a:lnTo>
                    <a:lnTo>
                      <a:pt x="37" y="14"/>
                    </a:lnTo>
                    <a:lnTo>
                      <a:pt x="31" y="31"/>
                    </a:lnTo>
                    <a:lnTo>
                      <a:pt x="25" y="3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Freeform 586"/>
              <p:cNvSpPr>
                <a:spLocks/>
              </p:cNvSpPr>
              <p:nvPr/>
            </p:nvSpPr>
            <p:spPr bwMode="auto">
              <a:xfrm>
                <a:off x="2188" y="2228"/>
                <a:ext cx="41" cy="63"/>
              </a:xfrm>
              <a:custGeom>
                <a:avLst/>
                <a:gdLst>
                  <a:gd name="T0" fmla="*/ 41 w 124"/>
                  <a:gd name="T1" fmla="*/ 44 h 187"/>
                  <a:gd name="T2" fmla="*/ 37 w 124"/>
                  <a:gd name="T3" fmla="*/ 34 h 187"/>
                  <a:gd name="T4" fmla="*/ 26 w 124"/>
                  <a:gd name="T5" fmla="*/ 27 h 187"/>
                  <a:gd name="T6" fmla="*/ 16 w 124"/>
                  <a:gd name="T7" fmla="*/ 21 h 187"/>
                  <a:gd name="T8" fmla="*/ 10 w 124"/>
                  <a:gd name="T9" fmla="*/ 15 h 187"/>
                  <a:gd name="T10" fmla="*/ 12 w 124"/>
                  <a:gd name="T11" fmla="*/ 13 h 187"/>
                  <a:gd name="T12" fmla="*/ 14 w 124"/>
                  <a:gd name="T13" fmla="*/ 10 h 187"/>
                  <a:gd name="T14" fmla="*/ 16 w 124"/>
                  <a:gd name="T15" fmla="*/ 8 h 187"/>
                  <a:gd name="T16" fmla="*/ 21 w 124"/>
                  <a:gd name="T17" fmla="*/ 8 h 187"/>
                  <a:gd name="T18" fmla="*/ 24 w 124"/>
                  <a:gd name="T19" fmla="*/ 8 h 187"/>
                  <a:gd name="T20" fmla="*/ 29 w 124"/>
                  <a:gd name="T21" fmla="*/ 10 h 187"/>
                  <a:gd name="T22" fmla="*/ 29 w 124"/>
                  <a:gd name="T23" fmla="*/ 13 h 187"/>
                  <a:gd name="T24" fmla="*/ 31 w 124"/>
                  <a:gd name="T25" fmla="*/ 17 h 187"/>
                  <a:gd name="T26" fmla="*/ 41 w 124"/>
                  <a:gd name="T27" fmla="*/ 17 h 187"/>
                  <a:gd name="T28" fmla="*/ 39 w 124"/>
                  <a:gd name="T29" fmla="*/ 10 h 187"/>
                  <a:gd name="T30" fmla="*/ 35 w 124"/>
                  <a:gd name="T31" fmla="*/ 5 h 187"/>
                  <a:gd name="T32" fmla="*/ 29 w 124"/>
                  <a:gd name="T33" fmla="*/ 0 h 187"/>
                  <a:gd name="T34" fmla="*/ 22 w 124"/>
                  <a:gd name="T35" fmla="*/ 0 h 187"/>
                  <a:gd name="T36" fmla="*/ 10 w 124"/>
                  <a:gd name="T37" fmla="*/ 0 h 187"/>
                  <a:gd name="T38" fmla="*/ 6 w 124"/>
                  <a:gd name="T39" fmla="*/ 6 h 187"/>
                  <a:gd name="T40" fmla="*/ 2 w 124"/>
                  <a:gd name="T41" fmla="*/ 10 h 187"/>
                  <a:gd name="T42" fmla="*/ 2 w 124"/>
                  <a:gd name="T43" fmla="*/ 17 h 187"/>
                  <a:gd name="T44" fmla="*/ 6 w 124"/>
                  <a:gd name="T45" fmla="*/ 27 h 187"/>
                  <a:gd name="T46" fmla="*/ 16 w 124"/>
                  <a:gd name="T47" fmla="*/ 34 h 187"/>
                  <a:gd name="T48" fmla="*/ 26 w 124"/>
                  <a:gd name="T49" fmla="*/ 38 h 187"/>
                  <a:gd name="T50" fmla="*/ 31 w 124"/>
                  <a:gd name="T51" fmla="*/ 44 h 187"/>
                  <a:gd name="T52" fmla="*/ 31 w 124"/>
                  <a:gd name="T53" fmla="*/ 48 h 187"/>
                  <a:gd name="T54" fmla="*/ 29 w 124"/>
                  <a:gd name="T55" fmla="*/ 52 h 187"/>
                  <a:gd name="T56" fmla="*/ 24 w 124"/>
                  <a:gd name="T57" fmla="*/ 52 h 187"/>
                  <a:gd name="T58" fmla="*/ 21 w 124"/>
                  <a:gd name="T59" fmla="*/ 55 h 187"/>
                  <a:gd name="T60" fmla="*/ 16 w 124"/>
                  <a:gd name="T61" fmla="*/ 52 h 187"/>
                  <a:gd name="T62" fmla="*/ 12 w 124"/>
                  <a:gd name="T63" fmla="*/ 50 h 187"/>
                  <a:gd name="T64" fmla="*/ 10 w 124"/>
                  <a:gd name="T65" fmla="*/ 46 h 187"/>
                  <a:gd name="T66" fmla="*/ 10 w 124"/>
                  <a:gd name="T67" fmla="*/ 42 h 187"/>
                  <a:gd name="T68" fmla="*/ 0 w 124"/>
                  <a:gd name="T69" fmla="*/ 42 h 187"/>
                  <a:gd name="T70" fmla="*/ 0 w 124"/>
                  <a:gd name="T71" fmla="*/ 50 h 187"/>
                  <a:gd name="T72" fmla="*/ 4 w 124"/>
                  <a:gd name="T73" fmla="*/ 57 h 187"/>
                  <a:gd name="T74" fmla="*/ 10 w 124"/>
                  <a:gd name="T75" fmla="*/ 61 h 187"/>
                  <a:gd name="T76" fmla="*/ 21 w 124"/>
                  <a:gd name="T77" fmla="*/ 63 h 187"/>
                  <a:gd name="T78" fmla="*/ 29 w 124"/>
                  <a:gd name="T79" fmla="*/ 61 h 187"/>
                  <a:gd name="T80" fmla="*/ 35 w 124"/>
                  <a:gd name="T81" fmla="*/ 57 h 187"/>
                  <a:gd name="T82" fmla="*/ 39 w 124"/>
                  <a:gd name="T83" fmla="*/ 52 h 187"/>
                  <a:gd name="T84" fmla="*/ 41 w 124"/>
                  <a:gd name="T85" fmla="*/ 44 h 18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4"/>
                  <a:gd name="T130" fmla="*/ 0 h 187"/>
                  <a:gd name="T131" fmla="*/ 124 w 124"/>
                  <a:gd name="T132" fmla="*/ 187 h 18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4" h="187">
                    <a:moveTo>
                      <a:pt x="124" y="131"/>
                    </a:moveTo>
                    <a:lnTo>
                      <a:pt x="111" y="100"/>
                    </a:lnTo>
                    <a:lnTo>
                      <a:pt x="80" y="81"/>
                    </a:lnTo>
                    <a:lnTo>
                      <a:pt x="49" y="62"/>
                    </a:lnTo>
                    <a:lnTo>
                      <a:pt x="31" y="44"/>
                    </a:lnTo>
                    <a:lnTo>
                      <a:pt x="37" y="39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25"/>
                    </a:lnTo>
                    <a:lnTo>
                      <a:pt x="74" y="25"/>
                    </a:lnTo>
                    <a:lnTo>
                      <a:pt x="87" y="31"/>
                    </a:lnTo>
                    <a:lnTo>
                      <a:pt x="87" y="39"/>
                    </a:lnTo>
                    <a:lnTo>
                      <a:pt x="93" y="50"/>
                    </a:lnTo>
                    <a:lnTo>
                      <a:pt x="124" y="50"/>
                    </a:lnTo>
                    <a:lnTo>
                      <a:pt x="118" y="31"/>
                    </a:lnTo>
                    <a:lnTo>
                      <a:pt x="105" y="14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31" y="0"/>
                    </a:lnTo>
                    <a:lnTo>
                      <a:pt x="18" y="19"/>
                    </a:lnTo>
                    <a:lnTo>
                      <a:pt x="6" y="31"/>
                    </a:lnTo>
                    <a:lnTo>
                      <a:pt x="6" y="50"/>
                    </a:lnTo>
                    <a:lnTo>
                      <a:pt x="18" y="81"/>
                    </a:lnTo>
                    <a:lnTo>
                      <a:pt x="49" y="100"/>
                    </a:lnTo>
                    <a:lnTo>
                      <a:pt x="80" y="112"/>
                    </a:lnTo>
                    <a:lnTo>
                      <a:pt x="93" y="131"/>
                    </a:lnTo>
                    <a:lnTo>
                      <a:pt x="93" y="143"/>
                    </a:lnTo>
                    <a:lnTo>
                      <a:pt x="87" y="155"/>
                    </a:lnTo>
                    <a:lnTo>
                      <a:pt x="74" y="155"/>
                    </a:lnTo>
                    <a:lnTo>
                      <a:pt x="62" y="162"/>
                    </a:lnTo>
                    <a:lnTo>
                      <a:pt x="49" y="155"/>
                    </a:lnTo>
                    <a:lnTo>
                      <a:pt x="37" y="149"/>
                    </a:lnTo>
                    <a:lnTo>
                      <a:pt x="31" y="137"/>
                    </a:lnTo>
                    <a:lnTo>
                      <a:pt x="31" y="124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12" y="168"/>
                    </a:lnTo>
                    <a:lnTo>
                      <a:pt x="31" y="180"/>
                    </a:lnTo>
                    <a:lnTo>
                      <a:pt x="62" y="187"/>
                    </a:lnTo>
                    <a:lnTo>
                      <a:pt x="87" y="180"/>
                    </a:lnTo>
                    <a:lnTo>
                      <a:pt x="105" y="168"/>
                    </a:lnTo>
                    <a:lnTo>
                      <a:pt x="118" y="155"/>
                    </a:lnTo>
                    <a:lnTo>
                      <a:pt x="124" y="1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Freeform 587"/>
              <p:cNvSpPr>
                <a:spLocks noEditPoints="1"/>
              </p:cNvSpPr>
              <p:nvPr/>
            </p:nvSpPr>
            <p:spPr bwMode="auto">
              <a:xfrm>
                <a:off x="2241" y="2204"/>
                <a:ext cx="11" cy="84"/>
              </a:xfrm>
              <a:custGeom>
                <a:avLst/>
                <a:gdLst>
                  <a:gd name="T0" fmla="*/ 11 w 31"/>
                  <a:gd name="T1" fmla="*/ 24 h 253"/>
                  <a:gd name="T2" fmla="*/ 0 w 31"/>
                  <a:gd name="T3" fmla="*/ 24 h 253"/>
                  <a:gd name="T4" fmla="*/ 0 w 31"/>
                  <a:gd name="T5" fmla="*/ 84 h 253"/>
                  <a:gd name="T6" fmla="*/ 11 w 31"/>
                  <a:gd name="T7" fmla="*/ 84 h 253"/>
                  <a:gd name="T8" fmla="*/ 11 w 31"/>
                  <a:gd name="T9" fmla="*/ 24 h 253"/>
                  <a:gd name="T10" fmla="*/ 0 w 31"/>
                  <a:gd name="T11" fmla="*/ 10 h 253"/>
                  <a:gd name="T12" fmla="*/ 11 w 31"/>
                  <a:gd name="T13" fmla="*/ 10 h 253"/>
                  <a:gd name="T14" fmla="*/ 11 w 31"/>
                  <a:gd name="T15" fmla="*/ 0 h 253"/>
                  <a:gd name="T16" fmla="*/ 0 w 31"/>
                  <a:gd name="T17" fmla="*/ 0 h 253"/>
                  <a:gd name="T18" fmla="*/ 0 w 31"/>
                  <a:gd name="T19" fmla="*/ 10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0" y="73"/>
                    </a:lnTo>
                    <a:lnTo>
                      <a:pt x="0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Freeform 588"/>
              <p:cNvSpPr>
                <a:spLocks noEditPoints="1"/>
              </p:cNvSpPr>
              <p:nvPr/>
            </p:nvSpPr>
            <p:spPr bwMode="auto">
              <a:xfrm>
                <a:off x="2266" y="2228"/>
                <a:ext cx="46" cy="63"/>
              </a:xfrm>
              <a:custGeom>
                <a:avLst/>
                <a:gdLst>
                  <a:gd name="T0" fmla="*/ 23 w 136"/>
                  <a:gd name="T1" fmla="*/ 55 h 187"/>
                  <a:gd name="T2" fmla="*/ 17 w 136"/>
                  <a:gd name="T3" fmla="*/ 52 h 187"/>
                  <a:gd name="T4" fmla="*/ 13 w 136"/>
                  <a:gd name="T5" fmla="*/ 48 h 187"/>
                  <a:gd name="T6" fmla="*/ 10 w 136"/>
                  <a:gd name="T7" fmla="*/ 40 h 187"/>
                  <a:gd name="T8" fmla="*/ 10 w 136"/>
                  <a:gd name="T9" fmla="*/ 27 h 187"/>
                  <a:gd name="T10" fmla="*/ 13 w 136"/>
                  <a:gd name="T11" fmla="*/ 19 h 187"/>
                  <a:gd name="T12" fmla="*/ 15 w 136"/>
                  <a:gd name="T13" fmla="*/ 13 h 187"/>
                  <a:gd name="T14" fmla="*/ 19 w 136"/>
                  <a:gd name="T15" fmla="*/ 8 h 187"/>
                  <a:gd name="T16" fmla="*/ 23 w 136"/>
                  <a:gd name="T17" fmla="*/ 8 h 187"/>
                  <a:gd name="T18" fmla="*/ 29 w 136"/>
                  <a:gd name="T19" fmla="*/ 8 h 187"/>
                  <a:gd name="T20" fmla="*/ 33 w 136"/>
                  <a:gd name="T21" fmla="*/ 13 h 187"/>
                  <a:gd name="T22" fmla="*/ 36 w 136"/>
                  <a:gd name="T23" fmla="*/ 19 h 187"/>
                  <a:gd name="T24" fmla="*/ 36 w 136"/>
                  <a:gd name="T25" fmla="*/ 27 h 187"/>
                  <a:gd name="T26" fmla="*/ 36 w 136"/>
                  <a:gd name="T27" fmla="*/ 40 h 187"/>
                  <a:gd name="T28" fmla="*/ 33 w 136"/>
                  <a:gd name="T29" fmla="*/ 48 h 187"/>
                  <a:gd name="T30" fmla="*/ 29 w 136"/>
                  <a:gd name="T31" fmla="*/ 52 h 187"/>
                  <a:gd name="T32" fmla="*/ 23 w 136"/>
                  <a:gd name="T33" fmla="*/ 55 h 187"/>
                  <a:gd name="T34" fmla="*/ 23 w 136"/>
                  <a:gd name="T35" fmla="*/ 63 h 187"/>
                  <a:gd name="T36" fmla="*/ 31 w 136"/>
                  <a:gd name="T37" fmla="*/ 61 h 187"/>
                  <a:gd name="T38" fmla="*/ 40 w 136"/>
                  <a:gd name="T39" fmla="*/ 57 h 187"/>
                  <a:gd name="T40" fmla="*/ 44 w 136"/>
                  <a:gd name="T41" fmla="*/ 48 h 187"/>
                  <a:gd name="T42" fmla="*/ 46 w 136"/>
                  <a:gd name="T43" fmla="*/ 31 h 187"/>
                  <a:gd name="T44" fmla="*/ 46 w 136"/>
                  <a:gd name="T45" fmla="*/ 25 h 187"/>
                  <a:gd name="T46" fmla="*/ 44 w 136"/>
                  <a:gd name="T47" fmla="*/ 19 h 187"/>
                  <a:gd name="T48" fmla="*/ 44 w 136"/>
                  <a:gd name="T49" fmla="*/ 15 h 187"/>
                  <a:gd name="T50" fmla="*/ 42 w 136"/>
                  <a:gd name="T51" fmla="*/ 10 h 187"/>
                  <a:gd name="T52" fmla="*/ 40 w 136"/>
                  <a:gd name="T53" fmla="*/ 6 h 187"/>
                  <a:gd name="T54" fmla="*/ 36 w 136"/>
                  <a:gd name="T55" fmla="*/ 2 h 187"/>
                  <a:gd name="T56" fmla="*/ 29 w 136"/>
                  <a:gd name="T57" fmla="*/ 0 h 187"/>
                  <a:gd name="T58" fmla="*/ 23 w 136"/>
                  <a:gd name="T59" fmla="*/ 0 h 187"/>
                  <a:gd name="T60" fmla="*/ 17 w 136"/>
                  <a:gd name="T61" fmla="*/ 0 h 187"/>
                  <a:gd name="T62" fmla="*/ 10 w 136"/>
                  <a:gd name="T63" fmla="*/ 2 h 187"/>
                  <a:gd name="T64" fmla="*/ 6 w 136"/>
                  <a:gd name="T65" fmla="*/ 6 h 187"/>
                  <a:gd name="T66" fmla="*/ 4 w 136"/>
                  <a:gd name="T67" fmla="*/ 10 h 187"/>
                  <a:gd name="T68" fmla="*/ 2 w 136"/>
                  <a:gd name="T69" fmla="*/ 15 h 187"/>
                  <a:gd name="T70" fmla="*/ 2 w 136"/>
                  <a:gd name="T71" fmla="*/ 19 h 187"/>
                  <a:gd name="T72" fmla="*/ 0 w 136"/>
                  <a:gd name="T73" fmla="*/ 25 h 187"/>
                  <a:gd name="T74" fmla="*/ 0 w 136"/>
                  <a:gd name="T75" fmla="*/ 31 h 187"/>
                  <a:gd name="T76" fmla="*/ 2 w 136"/>
                  <a:gd name="T77" fmla="*/ 48 h 187"/>
                  <a:gd name="T78" fmla="*/ 8 w 136"/>
                  <a:gd name="T79" fmla="*/ 57 h 187"/>
                  <a:gd name="T80" fmla="*/ 15 w 136"/>
                  <a:gd name="T81" fmla="*/ 61 h 187"/>
                  <a:gd name="T82" fmla="*/ 23 w 136"/>
                  <a:gd name="T83" fmla="*/ 63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7"/>
                  <a:gd name="T128" fmla="*/ 136 w 136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7">
                    <a:moveTo>
                      <a:pt x="68" y="162"/>
                    </a:moveTo>
                    <a:lnTo>
                      <a:pt x="49" y="155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6"/>
                    </a:lnTo>
                    <a:lnTo>
                      <a:pt x="43" y="39"/>
                    </a:lnTo>
                    <a:lnTo>
                      <a:pt x="55" y="25"/>
                    </a:lnTo>
                    <a:lnTo>
                      <a:pt x="68" y="25"/>
                    </a:lnTo>
                    <a:lnTo>
                      <a:pt x="87" y="25"/>
                    </a:lnTo>
                    <a:lnTo>
                      <a:pt x="99" y="39"/>
                    </a:lnTo>
                    <a:lnTo>
                      <a:pt x="105" y="56"/>
                    </a:lnTo>
                    <a:lnTo>
                      <a:pt x="105" y="81"/>
                    </a:lnTo>
                    <a:lnTo>
                      <a:pt x="105" y="118"/>
                    </a:lnTo>
                    <a:lnTo>
                      <a:pt x="99" y="143"/>
                    </a:lnTo>
                    <a:lnTo>
                      <a:pt x="87" y="155"/>
                    </a:lnTo>
                    <a:lnTo>
                      <a:pt x="68" y="162"/>
                    </a:lnTo>
                    <a:close/>
                    <a:moveTo>
                      <a:pt x="68" y="187"/>
                    </a:moveTo>
                    <a:lnTo>
                      <a:pt x="93" y="180"/>
                    </a:lnTo>
                    <a:lnTo>
                      <a:pt x="118" y="168"/>
                    </a:lnTo>
                    <a:lnTo>
                      <a:pt x="130" y="143"/>
                    </a:lnTo>
                    <a:lnTo>
                      <a:pt x="136" y="93"/>
                    </a:lnTo>
                    <a:lnTo>
                      <a:pt x="136" y="75"/>
                    </a:lnTo>
                    <a:lnTo>
                      <a:pt x="130" y="56"/>
                    </a:lnTo>
                    <a:lnTo>
                      <a:pt x="130" y="44"/>
                    </a:lnTo>
                    <a:lnTo>
                      <a:pt x="124" y="31"/>
                    </a:lnTo>
                    <a:lnTo>
                      <a:pt x="118" y="19"/>
                    </a:lnTo>
                    <a:lnTo>
                      <a:pt x="105" y="6"/>
                    </a:lnTo>
                    <a:lnTo>
                      <a:pt x="87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9"/>
                    </a:lnTo>
                    <a:lnTo>
                      <a:pt x="12" y="31"/>
                    </a:lnTo>
                    <a:lnTo>
                      <a:pt x="6" y="44"/>
                    </a:lnTo>
                    <a:lnTo>
                      <a:pt x="6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80"/>
                    </a:lnTo>
                    <a:lnTo>
                      <a:pt x="68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Freeform 589"/>
              <p:cNvSpPr>
                <a:spLocks/>
              </p:cNvSpPr>
              <p:nvPr/>
            </p:nvSpPr>
            <p:spPr bwMode="auto">
              <a:xfrm>
                <a:off x="2326" y="2228"/>
                <a:ext cx="44" cy="60"/>
              </a:xfrm>
              <a:custGeom>
                <a:avLst/>
                <a:gdLst>
                  <a:gd name="T0" fmla="*/ 44 w 130"/>
                  <a:gd name="T1" fmla="*/ 60 h 180"/>
                  <a:gd name="T2" fmla="*/ 44 w 130"/>
                  <a:gd name="T3" fmla="*/ 19 h 180"/>
                  <a:gd name="T4" fmla="*/ 42 w 130"/>
                  <a:gd name="T5" fmla="*/ 13 h 180"/>
                  <a:gd name="T6" fmla="*/ 40 w 130"/>
                  <a:gd name="T7" fmla="*/ 6 h 180"/>
                  <a:gd name="T8" fmla="*/ 35 w 130"/>
                  <a:gd name="T9" fmla="*/ 0 h 180"/>
                  <a:gd name="T10" fmla="*/ 27 w 130"/>
                  <a:gd name="T11" fmla="*/ 0 h 180"/>
                  <a:gd name="T12" fmla="*/ 23 w 130"/>
                  <a:gd name="T13" fmla="*/ 0 h 180"/>
                  <a:gd name="T14" fmla="*/ 19 w 130"/>
                  <a:gd name="T15" fmla="*/ 2 h 180"/>
                  <a:gd name="T16" fmla="*/ 15 w 130"/>
                  <a:gd name="T17" fmla="*/ 5 h 180"/>
                  <a:gd name="T18" fmla="*/ 13 w 130"/>
                  <a:gd name="T19" fmla="*/ 8 h 180"/>
                  <a:gd name="T20" fmla="*/ 10 w 130"/>
                  <a:gd name="T21" fmla="*/ 8 h 180"/>
                  <a:gd name="T22" fmla="*/ 10 w 130"/>
                  <a:gd name="T23" fmla="*/ 0 h 180"/>
                  <a:gd name="T24" fmla="*/ 0 w 130"/>
                  <a:gd name="T25" fmla="*/ 0 h 180"/>
                  <a:gd name="T26" fmla="*/ 0 w 130"/>
                  <a:gd name="T27" fmla="*/ 5 h 180"/>
                  <a:gd name="T28" fmla="*/ 0 w 130"/>
                  <a:gd name="T29" fmla="*/ 8 h 180"/>
                  <a:gd name="T30" fmla="*/ 0 w 130"/>
                  <a:gd name="T31" fmla="*/ 10 h 180"/>
                  <a:gd name="T32" fmla="*/ 0 w 130"/>
                  <a:gd name="T33" fmla="*/ 15 h 180"/>
                  <a:gd name="T34" fmla="*/ 0 w 130"/>
                  <a:gd name="T35" fmla="*/ 60 h 180"/>
                  <a:gd name="T36" fmla="*/ 10 w 130"/>
                  <a:gd name="T37" fmla="*/ 60 h 180"/>
                  <a:gd name="T38" fmla="*/ 10 w 130"/>
                  <a:gd name="T39" fmla="*/ 25 h 180"/>
                  <a:gd name="T40" fmla="*/ 10 w 130"/>
                  <a:gd name="T41" fmla="*/ 19 h 180"/>
                  <a:gd name="T42" fmla="*/ 13 w 130"/>
                  <a:gd name="T43" fmla="*/ 13 h 180"/>
                  <a:gd name="T44" fmla="*/ 16 w 130"/>
                  <a:gd name="T45" fmla="*/ 10 h 180"/>
                  <a:gd name="T46" fmla="*/ 23 w 130"/>
                  <a:gd name="T47" fmla="*/ 8 h 180"/>
                  <a:gd name="T48" fmla="*/ 27 w 130"/>
                  <a:gd name="T49" fmla="*/ 8 h 180"/>
                  <a:gd name="T50" fmla="*/ 31 w 130"/>
                  <a:gd name="T51" fmla="*/ 10 h 180"/>
                  <a:gd name="T52" fmla="*/ 34 w 130"/>
                  <a:gd name="T53" fmla="*/ 15 h 180"/>
                  <a:gd name="T54" fmla="*/ 34 w 130"/>
                  <a:gd name="T55" fmla="*/ 19 h 180"/>
                  <a:gd name="T56" fmla="*/ 34 w 130"/>
                  <a:gd name="T57" fmla="*/ 60 h 180"/>
                  <a:gd name="T58" fmla="*/ 44 w 130"/>
                  <a:gd name="T59" fmla="*/ 60 h 18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30"/>
                  <a:gd name="T91" fmla="*/ 0 h 180"/>
                  <a:gd name="T92" fmla="*/ 130 w 130"/>
                  <a:gd name="T93" fmla="*/ 180 h 180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30" h="180">
                    <a:moveTo>
                      <a:pt x="130" y="180"/>
                    </a:moveTo>
                    <a:lnTo>
                      <a:pt x="130" y="56"/>
                    </a:lnTo>
                    <a:lnTo>
                      <a:pt x="124" y="39"/>
                    </a:lnTo>
                    <a:lnTo>
                      <a:pt x="118" y="19"/>
                    </a:lnTo>
                    <a:lnTo>
                      <a:pt x="104" y="0"/>
                    </a:lnTo>
                    <a:lnTo>
                      <a:pt x="79" y="0"/>
                    </a:lnTo>
                    <a:lnTo>
                      <a:pt x="68" y="0"/>
                    </a:lnTo>
                    <a:lnTo>
                      <a:pt x="56" y="6"/>
                    </a:lnTo>
                    <a:lnTo>
                      <a:pt x="43" y="14"/>
                    </a:lnTo>
                    <a:lnTo>
                      <a:pt x="37" y="25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44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31" y="75"/>
                    </a:lnTo>
                    <a:lnTo>
                      <a:pt x="31" y="56"/>
                    </a:lnTo>
                    <a:lnTo>
                      <a:pt x="37" y="39"/>
                    </a:lnTo>
                    <a:lnTo>
                      <a:pt x="48" y="31"/>
                    </a:lnTo>
                    <a:lnTo>
                      <a:pt x="68" y="25"/>
                    </a:lnTo>
                    <a:lnTo>
                      <a:pt x="79" y="25"/>
                    </a:lnTo>
                    <a:lnTo>
                      <a:pt x="93" y="31"/>
                    </a:lnTo>
                    <a:lnTo>
                      <a:pt x="99" y="44"/>
                    </a:lnTo>
                    <a:lnTo>
                      <a:pt x="99" y="56"/>
                    </a:lnTo>
                    <a:lnTo>
                      <a:pt x="99" y="180"/>
                    </a:lnTo>
                    <a:lnTo>
                      <a:pt x="130" y="1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Freeform 590"/>
              <p:cNvSpPr>
                <a:spLocks noEditPoints="1"/>
              </p:cNvSpPr>
              <p:nvPr/>
            </p:nvSpPr>
            <p:spPr bwMode="auto">
              <a:xfrm>
                <a:off x="1884" y="2317"/>
                <a:ext cx="41" cy="87"/>
              </a:xfrm>
              <a:custGeom>
                <a:avLst/>
                <a:gdLst>
                  <a:gd name="T0" fmla="*/ 33 w 124"/>
                  <a:gd name="T1" fmla="*/ 54 h 260"/>
                  <a:gd name="T2" fmla="*/ 33 w 124"/>
                  <a:gd name="T3" fmla="*/ 63 h 260"/>
                  <a:gd name="T4" fmla="*/ 31 w 124"/>
                  <a:gd name="T5" fmla="*/ 70 h 260"/>
                  <a:gd name="T6" fmla="*/ 27 w 124"/>
                  <a:gd name="T7" fmla="*/ 77 h 260"/>
                  <a:gd name="T8" fmla="*/ 21 w 124"/>
                  <a:gd name="T9" fmla="*/ 79 h 260"/>
                  <a:gd name="T10" fmla="*/ 14 w 124"/>
                  <a:gd name="T11" fmla="*/ 77 h 260"/>
                  <a:gd name="T12" fmla="*/ 10 w 124"/>
                  <a:gd name="T13" fmla="*/ 70 h 260"/>
                  <a:gd name="T14" fmla="*/ 10 w 124"/>
                  <a:gd name="T15" fmla="*/ 64 h 260"/>
                  <a:gd name="T16" fmla="*/ 10 w 124"/>
                  <a:gd name="T17" fmla="*/ 56 h 260"/>
                  <a:gd name="T18" fmla="*/ 10 w 124"/>
                  <a:gd name="T19" fmla="*/ 46 h 260"/>
                  <a:gd name="T20" fmla="*/ 12 w 124"/>
                  <a:gd name="T21" fmla="*/ 37 h 260"/>
                  <a:gd name="T22" fmla="*/ 14 w 124"/>
                  <a:gd name="T23" fmla="*/ 33 h 260"/>
                  <a:gd name="T24" fmla="*/ 21 w 124"/>
                  <a:gd name="T25" fmla="*/ 31 h 260"/>
                  <a:gd name="T26" fmla="*/ 27 w 124"/>
                  <a:gd name="T27" fmla="*/ 33 h 260"/>
                  <a:gd name="T28" fmla="*/ 31 w 124"/>
                  <a:gd name="T29" fmla="*/ 39 h 260"/>
                  <a:gd name="T30" fmla="*/ 33 w 124"/>
                  <a:gd name="T31" fmla="*/ 46 h 260"/>
                  <a:gd name="T32" fmla="*/ 33 w 124"/>
                  <a:gd name="T33" fmla="*/ 54 h 260"/>
                  <a:gd name="T34" fmla="*/ 33 w 124"/>
                  <a:gd name="T35" fmla="*/ 31 h 260"/>
                  <a:gd name="T36" fmla="*/ 31 w 124"/>
                  <a:gd name="T37" fmla="*/ 31 h 260"/>
                  <a:gd name="T38" fmla="*/ 29 w 124"/>
                  <a:gd name="T39" fmla="*/ 29 h 260"/>
                  <a:gd name="T40" fmla="*/ 27 w 124"/>
                  <a:gd name="T41" fmla="*/ 27 h 260"/>
                  <a:gd name="T42" fmla="*/ 22 w 124"/>
                  <a:gd name="T43" fmla="*/ 25 h 260"/>
                  <a:gd name="T44" fmla="*/ 19 w 124"/>
                  <a:gd name="T45" fmla="*/ 25 h 260"/>
                  <a:gd name="T46" fmla="*/ 12 w 124"/>
                  <a:gd name="T47" fmla="*/ 25 h 260"/>
                  <a:gd name="T48" fmla="*/ 8 w 124"/>
                  <a:gd name="T49" fmla="*/ 27 h 260"/>
                  <a:gd name="T50" fmla="*/ 4 w 124"/>
                  <a:gd name="T51" fmla="*/ 31 h 260"/>
                  <a:gd name="T52" fmla="*/ 2 w 124"/>
                  <a:gd name="T53" fmla="*/ 35 h 260"/>
                  <a:gd name="T54" fmla="*/ 0 w 124"/>
                  <a:gd name="T55" fmla="*/ 39 h 260"/>
                  <a:gd name="T56" fmla="*/ 0 w 124"/>
                  <a:gd name="T57" fmla="*/ 44 h 260"/>
                  <a:gd name="T58" fmla="*/ 0 w 124"/>
                  <a:gd name="T59" fmla="*/ 52 h 260"/>
                  <a:gd name="T60" fmla="*/ 0 w 124"/>
                  <a:gd name="T61" fmla="*/ 56 h 260"/>
                  <a:gd name="T62" fmla="*/ 2 w 124"/>
                  <a:gd name="T63" fmla="*/ 73 h 260"/>
                  <a:gd name="T64" fmla="*/ 6 w 124"/>
                  <a:gd name="T65" fmla="*/ 81 h 260"/>
                  <a:gd name="T66" fmla="*/ 12 w 124"/>
                  <a:gd name="T67" fmla="*/ 85 h 260"/>
                  <a:gd name="T68" fmla="*/ 19 w 124"/>
                  <a:gd name="T69" fmla="*/ 87 h 260"/>
                  <a:gd name="T70" fmla="*/ 22 w 124"/>
                  <a:gd name="T71" fmla="*/ 85 h 260"/>
                  <a:gd name="T72" fmla="*/ 27 w 124"/>
                  <a:gd name="T73" fmla="*/ 85 h 260"/>
                  <a:gd name="T74" fmla="*/ 29 w 124"/>
                  <a:gd name="T75" fmla="*/ 81 h 260"/>
                  <a:gd name="T76" fmla="*/ 31 w 124"/>
                  <a:gd name="T77" fmla="*/ 77 h 260"/>
                  <a:gd name="T78" fmla="*/ 33 w 124"/>
                  <a:gd name="T79" fmla="*/ 77 h 260"/>
                  <a:gd name="T80" fmla="*/ 33 w 124"/>
                  <a:gd name="T81" fmla="*/ 85 h 260"/>
                  <a:gd name="T82" fmla="*/ 41 w 124"/>
                  <a:gd name="T83" fmla="*/ 85 h 260"/>
                  <a:gd name="T84" fmla="*/ 41 w 124"/>
                  <a:gd name="T85" fmla="*/ 0 h 260"/>
                  <a:gd name="T86" fmla="*/ 33 w 124"/>
                  <a:gd name="T87" fmla="*/ 0 h 260"/>
                  <a:gd name="T88" fmla="*/ 33 w 124"/>
                  <a:gd name="T89" fmla="*/ 31 h 2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24"/>
                  <a:gd name="T136" fmla="*/ 0 h 260"/>
                  <a:gd name="T137" fmla="*/ 124 w 124"/>
                  <a:gd name="T138" fmla="*/ 260 h 2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24" h="260">
                    <a:moveTo>
                      <a:pt x="99" y="162"/>
                    </a:moveTo>
                    <a:lnTo>
                      <a:pt x="99" y="187"/>
                    </a:lnTo>
                    <a:lnTo>
                      <a:pt x="93" y="210"/>
                    </a:lnTo>
                    <a:lnTo>
                      <a:pt x="81" y="229"/>
                    </a:lnTo>
                    <a:lnTo>
                      <a:pt x="62" y="235"/>
                    </a:lnTo>
                    <a:lnTo>
                      <a:pt x="43" y="229"/>
                    </a:lnTo>
                    <a:lnTo>
                      <a:pt x="31" y="210"/>
                    </a:lnTo>
                    <a:lnTo>
                      <a:pt x="31" y="192"/>
                    </a:lnTo>
                    <a:lnTo>
                      <a:pt x="31" y="167"/>
                    </a:lnTo>
                    <a:lnTo>
                      <a:pt x="31" y="137"/>
                    </a:lnTo>
                    <a:lnTo>
                      <a:pt x="37" y="112"/>
                    </a:lnTo>
                    <a:lnTo>
                      <a:pt x="43" y="100"/>
                    </a:lnTo>
                    <a:lnTo>
                      <a:pt x="62" y="92"/>
                    </a:lnTo>
                    <a:lnTo>
                      <a:pt x="81" y="100"/>
                    </a:lnTo>
                    <a:lnTo>
                      <a:pt x="93" y="117"/>
                    </a:lnTo>
                    <a:lnTo>
                      <a:pt x="99" y="137"/>
                    </a:lnTo>
                    <a:lnTo>
                      <a:pt x="99" y="162"/>
                    </a:lnTo>
                    <a:close/>
                    <a:moveTo>
                      <a:pt x="99" y="92"/>
                    </a:moveTo>
                    <a:lnTo>
                      <a:pt x="93" y="92"/>
                    </a:lnTo>
                    <a:lnTo>
                      <a:pt x="87" y="87"/>
                    </a:lnTo>
                    <a:lnTo>
                      <a:pt x="81" y="81"/>
                    </a:lnTo>
                    <a:lnTo>
                      <a:pt x="68" y="75"/>
                    </a:lnTo>
                    <a:lnTo>
                      <a:pt x="56" y="75"/>
                    </a:lnTo>
                    <a:lnTo>
                      <a:pt x="37" y="75"/>
                    </a:lnTo>
                    <a:lnTo>
                      <a:pt x="25" y="81"/>
                    </a:lnTo>
                    <a:lnTo>
                      <a:pt x="12" y="92"/>
                    </a:lnTo>
                    <a:lnTo>
                      <a:pt x="6" y="106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0" y="154"/>
                    </a:lnTo>
                    <a:lnTo>
                      <a:pt x="0" y="167"/>
                    </a:lnTo>
                    <a:lnTo>
                      <a:pt x="6" y="217"/>
                    </a:lnTo>
                    <a:lnTo>
                      <a:pt x="19" y="241"/>
                    </a:lnTo>
                    <a:lnTo>
                      <a:pt x="37" y="254"/>
                    </a:lnTo>
                    <a:lnTo>
                      <a:pt x="56" y="260"/>
                    </a:lnTo>
                    <a:lnTo>
                      <a:pt x="68" y="254"/>
                    </a:lnTo>
                    <a:lnTo>
                      <a:pt x="81" y="254"/>
                    </a:lnTo>
                    <a:lnTo>
                      <a:pt x="87" y="241"/>
                    </a:lnTo>
                    <a:lnTo>
                      <a:pt x="93" y="229"/>
                    </a:lnTo>
                    <a:lnTo>
                      <a:pt x="99" y="229"/>
                    </a:lnTo>
                    <a:lnTo>
                      <a:pt x="99" y="254"/>
                    </a:lnTo>
                    <a:lnTo>
                      <a:pt x="124" y="254"/>
                    </a:lnTo>
                    <a:lnTo>
                      <a:pt x="124" y="0"/>
                    </a:lnTo>
                    <a:lnTo>
                      <a:pt x="99" y="0"/>
                    </a:lnTo>
                    <a:lnTo>
                      <a:pt x="99" y="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Freeform 591"/>
              <p:cNvSpPr>
                <a:spLocks noEditPoints="1"/>
              </p:cNvSpPr>
              <p:nvPr/>
            </p:nvSpPr>
            <p:spPr bwMode="auto">
              <a:xfrm>
                <a:off x="1944" y="2342"/>
                <a:ext cx="41" cy="62"/>
              </a:xfrm>
              <a:custGeom>
                <a:avLst/>
                <a:gdLst>
                  <a:gd name="T0" fmla="*/ 10 w 124"/>
                  <a:gd name="T1" fmla="*/ 26 h 185"/>
                  <a:gd name="T2" fmla="*/ 10 w 124"/>
                  <a:gd name="T3" fmla="*/ 14 h 185"/>
                  <a:gd name="T4" fmla="*/ 12 w 124"/>
                  <a:gd name="T5" fmla="*/ 10 h 185"/>
                  <a:gd name="T6" fmla="*/ 17 w 124"/>
                  <a:gd name="T7" fmla="*/ 8 h 185"/>
                  <a:gd name="T8" fmla="*/ 21 w 124"/>
                  <a:gd name="T9" fmla="*/ 6 h 185"/>
                  <a:gd name="T10" fmla="*/ 25 w 124"/>
                  <a:gd name="T11" fmla="*/ 8 h 185"/>
                  <a:gd name="T12" fmla="*/ 29 w 124"/>
                  <a:gd name="T13" fmla="*/ 10 h 185"/>
                  <a:gd name="T14" fmla="*/ 31 w 124"/>
                  <a:gd name="T15" fmla="*/ 14 h 185"/>
                  <a:gd name="T16" fmla="*/ 33 w 124"/>
                  <a:gd name="T17" fmla="*/ 26 h 185"/>
                  <a:gd name="T18" fmla="*/ 10 w 124"/>
                  <a:gd name="T19" fmla="*/ 26 h 185"/>
                  <a:gd name="T20" fmla="*/ 41 w 124"/>
                  <a:gd name="T21" fmla="*/ 33 h 185"/>
                  <a:gd name="T22" fmla="*/ 41 w 124"/>
                  <a:gd name="T23" fmla="*/ 29 h 185"/>
                  <a:gd name="T24" fmla="*/ 41 w 124"/>
                  <a:gd name="T25" fmla="*/ 14 h 185"/>
                  <a:gd name="T26" fmla="*/ 37 w 124"/>
                  <a:gd name="T27" fmla="*/ 6 h 185"/>
                  <a:gd name="T28" fmla="*/ 31 w 124"/>
                  <a:gd name="T29" fmla="*/ 2 h 185"/>
                  <a:gd name="T30" fmla="*/ 21 w 124"/>
                  <a:gd name="T31" fmla="*/ 0 h 185"/>
                  <a:gd name="T32" fmla="*/ 15 w 124"/>
                  <a:gd name="T33" fmla="*/ 0 h 185"/>
                  <a:gd name="T34" fmla="*/ 10 w 124"/>
                  <a:gd name="T35" fmla="*/ 2 h 185"/>
                  <a:gd name="T36" fmla="*/ 6 w 124"/>
                  <a:gd name="T37" fmla="*/ 4 h 185"/>
                  <a:gd name="T38" fmla="*/ 2 w 124"/>
                  <a:gd name="T39" fmla="*/ 8 h 185"/>
                  <a:gd name="T40" fmla="*/ 2 w 124"/>
                  <a:gd name="T41" fmla="*/ 12 h 185"/>
                  <a:gd name="T42" fmla="*/ 0 w 124"/>
                  <a:gd name="T43" fmla="*/ 19 h 185"/>
                  <a:gd name="T44" fmla="*/ 0 w 124"/>
                  <a:gd name="T45" fmla="*/ 24 h 185"/>
                  <a:gd name="T46" fmla="*/ 0 w 124"/>
                  <a:gd name="T47" fmla="*/ 31 h 185"/>
                  <a:gd name="T48" fmla="*/ 2 w 124"/>
                  <a:gd name="T49" fmla="*/ 48 h 185"/>
                  <a:gd name="T50" fmla="*/ 6 w 124"/>
                  <a:gd name="T51" fmla="*/ 56 h 185"/>
                  <a:gd name="T52" fmla="*/ 12 w 124"/>
                  <a:gd name="T53" fmla="*/ 60 h 185"/>
                  <a:gd name="T54" fmla="*/ 21 w 124"/>
                  <a:gd name="T55" fmla="*/ 62 h 185"/>
                  <a:gd name="T56" fmla="*/ 29 w 124"/>
                  <a:gd name="T57" fmla="*/ 60 h 185"/>
                  <a:gd name="T58" fmla="*/ 37 w 124"/>
                  <a:gd name="T59" fmla="*/ 56 h 185"/>
                  <a:gd name="T60" fmla="*/ 41 w 124"/>
                  <a:gd name="T61" fmla="*/ 50 h 185"/>
                  <a:gd name="T62" fmla="*/ 41 w 124"/>
                  <a:gd name="T63" fmla="*/ 41 h 185"/>
                  <a:gd name="T64" fmla="*/ 31 w 124"/>
                  <a:gd name="T65" fmla="*/ 41 h 185"/>
                  <a:gd name="T66" fmla="*/ 31 w 124"/>
                  <a:gd name="T67" fmla="*/ 45 h 185"/>
                  <a:gd name="T68" fmla="*/ 29 w 124"/>
                  <a:gd name="T69" fmla="*/ 50 h 185"/>
                  <a:gd name="T70" fmla="*/ 25 w 124"/>
                  <a:gd name="T71" fmla="*/ 52 h 185"/>
                  <a:gd name="T72" fmla="*/ 21 w 124"/>
                  <a:gd name="T73" fmla="*/ 54 h 185"/>
                  <a:gd name="T74" fmla="*/ 17 w 124"/>
                  <a:gd name="T75" fmla="*/ 52 h 185"/>
                  <a:gd name="T76" fmla="*/ 12 w 124"/>
                  <a:gd name="T77" fmla="*/ 50 h 185"/>
                  <a:gd name="T78" fmla="*/ 10 w 124"/>
                  <a:gd name="T79" fmla="*/ 43 h 185"/>
                  <a:gd name="T80" fmla="*/ 10 w 124"/>
                  <a:gd name="T81" fmla="*/ 33 h 185"/>
                  <a:gd name="T82" fmla="*/ 41 w 124"/>
                  <a:gd name="T83" fmla="*/ 33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"/>
                  <a:gd name="T127" fmla="*/ 0 h 185"/>
                  <a:gd name="T128" fmla="*/ 124 w 124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" h="185">
                    <a:moveTo>
                      <a:pt x="31" y="79"/>
                    </a:moveTo>
                    <a:lnTo>
                      <a:pt x="31" y="42"/>
                    </a:lnTo>
                    <a:lnTo>
                      <a:pt x="37" y="31"/>
                    </a:lnTo>
                    <a:lnTo>
                      <a:pt x="50" y="25"/>
                    </a:lnTo>
                    <a:lnTo>
                      <a:pt x="62" y="17"/>
                    </a:lnTo>
                    <a:lnTo>
                      <a:pt x="75" y="25"/>
                    </a:lnTo>
                    <a:lnTo>
                      <a:pt x="87" y="31"/>
                    </a:lnTo>
                    <a:lnTo>
                      <a:pt x="93" y="42"/>
                    </a:lnTo>
                    <a:lnTo>
                      <a:pt x="99" y="79"/>
                    </a:lnTo>
                    <a:lnTo>
                      <a:pt x="31" y="79"/>
                    </a:lnTo>
                    <a:close/>
                    <a:moveTo>
                      <a:pt x="124" y="98"/>
                    </a:moveTo>
                    <a:lnTo>
                      <a:pt x="124" y="87"/>
                    </a:lnTo>
                    <a:lnTo>
                      <a:pt x="124" y="42"/>
                    </a:lnTo>
                    <a:lnTo>
                      <a:pt x="112" y="17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4" y="0"/>
                    </a:lnTo>
                    <a:lnTo>
                      <a:pt x="31" y="6"/>
                    </a:lnTo>
                    <a:lnTo>
                      <a:pt x="19" y="12"/>
                    </a:lnTo>
                    <a:lnTo>
                      <a:pt x="6" y="25"/>
                    </a:lnTo>
                    <a:lnTo>
                      <a:pt x="6" y="37"/>
                    </a:lnTo>
                    <a:lnTo>
                      <a:pt x="0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19" y="166"/>
                    </a:lnTo>
                    <a:lnTo>
                      <a:pt x="37" y="179"/>
                    </a:lnTo>
                    <a:lnTo>
                      <a:pt x="62" y="185"/>
                    </a:lnTo>
                    <a:lnTo>
                      <a:pt x="87" y="179"/>
                    </a:lnTo>
                    <a:lnTo>
                      <a:pt x="112" y="166"/>
                    </a:lnTo>
                    <a:lnTo>
                      <a:pt x="124" y="148"/>
                    </a:lnTo>
                    <a:lnTo>
                      <a:pt x="124" y="123"/>
                    </a:lnTo>
                    <a:lnTo>
                      <a:pt x="93" y="123"/>
                    </a:lnTo>
                    <a:lnTo>
                      <a:pt x="93" y="135"/>
                    </a:lnTo>
                    <a:lnTo>
                      <a:pt x="87" y="148"/>
                    </a:lnTo>
                    <a:lnTo>
                      <a:pt x="75" y="154"/>
                    </a:lnTo>
                    <a:lnTo>
                      <a:pt x="62" y="160"/>
                    </a:lnTo>
                    <a:lnTo>
                      <a:pt x="50" y="154"/>
                    </a:lnTo>
                    <a:lnTo>
                      <a:pt x="37" y="148"/>
                    </a:lnTo>
                    <a:lnTo>
                      <a:pt x="31" y="129"/>
                    </a:lnTo>
                    <a:lnTo>
                      <a:pt x="31" y="98"/>
                    </a:lnTo>
                    <a:lnTo>
                      <a:pt x="12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Freeform 592"/>
              <p:cNvSpPr>
                <a:spLocks/>
              </p:cNvSpPr>
              <p:nvPr/>
            </p:nvSpPr>
            <p:spPr bwMode="auto">
              <a:xfrm>
                <a:off x="1995" y="2342"/>
                <a:ext cx="50" cy="60"/>
              </a:xfrm>
              <a:custGeom>
                <a:avLst/>
                <a:gdLst>
                  <a:gd name="T0" fmla="*/ 19 w 149"/>
                  <a:gd name="T1" fmla="*/ 60 h 179"/>
                  <a:gd name="T2" fmla="*/ 31 w 149"/>
                  <a:gd name="T3" fmla="*/ 60 h 179"/>
                  <a:gd name="T4" fmla="*/ 50 w 149"/>
                  <a:gd name="T5" fmla="*/ 0 h 179"/>
                  <a:gd name="T6" fmla="*/ 40 w 149"/>
                  <a:gd name="T7" fmla="*/ 0 h 179"/>
                  <a:gd name="T8" fmla="*/ 25 w 149"/>
                  <a:gd name="T9" fmla="*/ 50 h 179"/>
                  <a:gd name="T10" fmla="*/ 13 w 149"/>
                  <a:gd name="T11" fmla="*/ 0 h 179"/>
                  <a:gd name="T12" fmla="*/ 0 w 149"/>
                  <a:gd name="T13" fmla="*/ 0 h 179"/>
                  <a:gd name="T14" fmla="*/ 19 w 149"/>
                  <a:gd name="T15" fmla="*/ 60 h 1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49"/>
                  <a:gd name="T25" fmla="*/ 0 h 179"/>
                  <a:gd name="T26" fmla="*/ 149 w 149"/>
                  <a:gd name="T27" fmla="*/ 179 h 1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49" h="179">
                    <a:moveTo>
                      <a:pt x="56" y="179"/>
                    </a:moveTo>
                    <a:lnTo>
                      <a:pt x="93" y="179"/>
                    </a:lnTo>
                    <a:lnTo>
                      <a:pt x="149" y="0"/>
                    </a:lnTo>
                    <a:lnTo>
                      <a:pt x="118" y="0"/>
                    </a:lnTo>
                    <a:lnTo>
                      <a:pt x="75" y="148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56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Freeform 593"/>
              <p:cNvSpPr>
                <a:spLocks noEditPoints="1"/>
              </p:cNvSpPr>
              <p:nvPr/>
            </p:nvSpPr>
            <p:spPr bwMode="auto">
              <a:xfrm>
                <a:off x="2053" y="2317"/>
                <a:ext cx="11" cy="85"/>
              </a:xfrm>
              <a:custGeom>
                <a:avLst/>
                <a:gdLst>
                  <a:gd name="T0" fmla="*/ 11 w 31"/>
                  <a:gd name="T1" fmla="*/ 25 h 254"/>
                  <a:gd name="T2" fmla="*/ 0 w 31"/>
                  <a:gd name="T3" fmla="*/ 25 h 254"/>
                  <a:gd name="T4" fmla="*/ 0 w 31"/>
                  <a:gd name="T5" fmla="*/ 85 h 254"/>
                  <a:gd name="T6" fmla="*/ 11 w 31"/>
                  <a:gd name="T7" fmla="*/ 85 h 254"/>
                  <a:gd name="T8" fmla="*/ 11 w 31"/>
                  <a:gd name="T9" fmla="*/ 25 h 254"/>
                  <a:gd name="T10" fmla="*/ 0 w 31"/>
                  <a:gd name="T11" fmla="*/ 10 h 254"/>
                  <a:gd name="T12" fmla="*/ 11 w 31"/>
                  <a:gd name="T13" fmla="*/ 10 h 254"/>
                  <a:gd name="T14" fmla="*/ 11 w 31"/>
                  <a:gd name="T15" fmla="*/ 0 h 254"/>
                  <a:gd name="T16" fmla="*/ 0 w 31"/>
                  <a:gd name="T17" fmla="*/ 0 h 254"/>
                  <a:gd name="T18" fmla="*/ 0 w 31"/>
                  <a:gd name="T19" fmla="*/ 10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4"/>
                  <a:gd name="T32" fmla="*/ 31 w 31"/>
                  <a:gd name="T33" fmla="*/ 254 h 2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4">
                    <a:moveTo>
                      <a:pt x="31" y="75"/>
                    </a:moveTo>
                    <a:lnTo>
                      <a:pt x="0" y="75"/>
                    </a:lnTo>
                    <a:lnTo>
                      <a:pt x="0" y="254"/>
                    </a:lnTo>
                    <a:lnTo>
                      <a:pt x="31" y="254"/>
                    </a:lnTo>
                    <a:lnTo>
                      <a:pt x="31" y="75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Freeform 594"/>
              <p:cNvSpPr>
                <a:spLocks/>
              </p:cNvSpPr>
              <p:nvPr/>
            </p:nvSpPr>
            <p:spPr bwMode="auto">
              <a:xfrm>
                <a:off x="2080" y="2342"/>
                <a:ext cx="41" cy="62"/>
              </a:xfrm>
              <a:custGeom>
                <a:avLst/>
                <a:gdLst>
                  <a:gd name="T0" fmla="*/ 41 w 123"/>
                  <a:gd name="T1" fmla="*/ 19 h 185"/>
                  <a:gd name="T2" fmla="*/ 39 w 123"/>
                  <a:gd name="T3" fmla="*/ 10 h 185"/>
                  <a:gd name="T4" fmla="*/ 37 w 123"/>
                  <a:gd name="T5" fmla="*/ 4 h 185"/>
                  <a:gd name="T6" fmla="*/ 31 w 123"/>
                  <a:gd name="T7" fmla="*/ 0 h 185"/>
                  <a:gd name="T8" fmla="*/ 22 w 123"/>
                  <a:gd name="T9" fmla="*/ 0 h 185"/>
                  <a:gd name="T10" fmla="*/ 17 w 123"/>
                  <a:gd name="T11" fmla="*/ 0 h 185"/>
                  <a:gd name="T12" fmla="*/ 10 w 123"/>
                  <a:gd name="T13" fmla="*/ 2 h 185"/>
                  <a:gd name="T14" fmla="*/ 6 w 123"/>
                  <a:gd name="T15" fmla="*/ 4 h 185"/>
                  <a:gd name="T16" fmla="*/ 4 w 123"/>
                  <a:gd name="T17" fmla="*/ 8 h 185"/>
                  <a:gd name="T18" fmla="*/ 2 w 123"/>
                  <a:gd name="T19" fmla="*/ 12 h 185"/>
                  <a:gd name="T20" fmla="*/ 2 w 123"/>
                  <a:gd name="T21" fmla="*/ 19 h 185"/>
                  <a:gd name="T22" fmla="*/ 0 w 123"/>
                  <a:gd name="T23" fmla="*/ 24 h 185"/>
                  <a:gd name="T24" fmla="*/ 0 w 123"/>
                  <a:gd name="T25" fmla="*/ 31 h 185"/>
                  <a:gd name="T26" fmla="*/ 2 w 123"/>
                  <a:gd name="T27" fmla="*/ 48 h 185"/>
                  <a:gd name="T28" fmla="*/ 8 w 123"/>
                  <a:gd name="T29" fmla="*/ 56 h 185"/>
                  <a:gd name="T30" fmla="*/ 14 w 123"/>
                  <a:gd name="T31" fmla="*/ 60 h 185"/>
                  <a:gd name="T32" fmla="*/ 22 w 123"/>
                  <a:gd name="T33" fmla="*/ 62 h 185"/>
                  <a:gd name="T34" fmla="*/ 29 w 123"/>
                  <a:gd name="T35" fmla="*/ 60 h 185"/>
                  <a:gd name="T36" fmla="*/ 35 w 123"/>
                  <a:gd name="T37" fmla="*/ 56 h 185"/>
                  <a:gd name="T38" fmla="*/ 39 w 123"/>
                  <a:gd name="T39" fmla="*/ 50 h 185"/>
                  <a:gd name="T40" fmla="*/ 41 w 123"/>
                  <a:gd name="T41" fmla="*/ 39 h 185"/>
                  <a:gd name="T42" fmla="*/ 31 w 123"/>
                  <a:gd name="T43" fmla="*/ 39 h 185"/>
                  <a:gd name="T44" fmla="*/ 31 w 123"/>
                  <a:gd name="T45" fmla="*/ 45 h 185"/>
                  <a:gd name="T46" fmla="*/ 29 w 123"/>
                  <a:gd name="T47" fmla="*/ 50 h 185"/>
                  <a:gd name="T48" fmla="*/ 24 w 123"/>
                  <a:gd name="T49" fmla="*/ 52 h 185"/>
                  <a:gd name="T50" fmla="*/ 22 w 123"/>
                  <a:gd name="T51" fmla="*/ 54 h 185"/>
                  <a:gd name="T52" fmla="*/ 17 w 123"/>
                  <a:gd name="T53" fmla="*/ 52 h 185"/>
                  <a:gd name="T54" fmla="*/ 12 w 123"/>
                  <a:gd name="T55" fmla="*/ 48 h 185"/>
                  <a:gd name="T56" fmla="*/ 10 w 123"/>
                  <a:gd name="T57" fmla="*/ 39 h 185"/>
                  <a:gd name="T58" fmla="*/ 10 w 123"/>
                  <a:gd name="T59" fmla="*/ 26 h 185"/>
                  <a:gd name="T60" fmla="*/ 12 w 123"/>
                  <a:gd name="T61" fmla="*/ 16 h 185"/>
                  <a:gd name="T62" fmla="*/ 14 w 123"/>
                  <a:gd name="T63" fmla="*/ 10 h 185"/>
                  <a:gd name="T64" fmla="*/ 19 w 123"/>
                  <a:gd name="T65" fmla="*/ 8 h 185"/>
                  <a:gd name="T66" fmla="*/ 22 w 123"/>
                  <a:gd name="T67" fmla="*/ 6 h 185"/>
                  <a:gd name="T68" fmla="*/ 27 w 123"/>
                  <a:gd name="T69" fmla="*/ 8 h 185"/>
                  <a:gd name="T70" fmla="*/ 29 w 123"/>
                  <a:gd name="T71" fmla="*/ 10 h 185"/>
                  <a:gd name="T72" fmla="*/ 31 w 123"/>
                  <a:gd name="T73" fmla="*/ 12 h 185"/>
                  <a:gd name="T74" fmla="*/ 31 w 123"/>
                  <a:gd name="T75" fmla="*/ 19 h 185"/>
                  <a:gd name="T76" fmla="*/ 41 w 123"/>
                  <a:gd name="T77" fmla="*/ 19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3"/>
                  <a:gd name="T118" fmla="*/ 0 h 185"/>
                  <a:gd name="T119" fmla="*/ 123 w 123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3" h="185">
                    <a:moveTo>
                      <a:pt x="123" y="56"/>
                    </a:moveTo>
                    <a:lnTo>
                      <a:pt x="118" y="31"/>
                    </a:lnTo>
                    <a:lnTo>
                      <a:pt x="112" y="12"/>
                    </a:lnTo>
                    <a:lnTo>
                      <a:pt x="92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6" y="142"/>
                    </a:lnTo>
                    <a:lnTo>
                      <a:pt x="25" y="166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87" y="179"/>
                    </a:lnTo>
                    <a:lnTo>
                      <a:pt x="104" y="166"/>
                    </a:lnTo>
                    <a:lnTo>
                      <a:pt x="118" y="148"/>
                    </a:lnTo>
                    <a:lnTo>
                      <a:pt x="123" y="117"/>
                    </a:lnTo>
                    <a:lnTo>
                      <a:pt x="92" y="117"/>
                    </a:lnTo>
                    <a:lnTo>
                      <a:pt x="92" y="135"/>
                    </a:lnTo>
                    <a:lnTo>
                      <a:pt x="87" y="148"/>
                    </a:lnTo>
                    <a:lnTo>
                      <a:pt x="73" y="154"/>
                    </a:lnTo>
                    <a:lnTo>
                      <a:pt x="67" y="160"/>
                    </a:lnTo>
                    <a:lnTo>
                      <a:pt x="50" y="154"/>
                    </a:lnTo>
                    <a:lnTo>
                      <a:pt x="36" y="142"/>
                    </a:lnTo>
                    <a:lnTo>
                      <a:pt x="31" y="117"/>
                    </a:lnTo>
                    <a:lnTo>
                      <a:pt x="31" y="79"/>
                    </a:lnTo>
                    <a:lnTo>
                      <a:pt x="36" y="48"/>
                    </a:lnTo>
                    <a:lnTo>
                      <a:pt x="42" y="31"/>
                    </a:lnTo>
                    <a:lnTo>
                      <a:pt x="56" y="25"/>
                    </a:lnTo>
                    <a:lnTo>
                      <a:pt x="67" y="17"/>
                    </a:lnTo>
                    <a:lnTo>
                      <a:pt x="81" y="25"/>
                    </a:lnTo>
                    <a:lnTo>
                      <a:pt x="87" y="31"/>
                    </a:lnTo>
                    <a:lnTo>
                      <a:pt x="92" y="37"/>
                    </a:lnTo>
                    <a:lnTo>
                      <a:pt x="92" y="56"/>
                    </a:lnTo>
                    <a:lnTo>
                      <a:pt x="123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Freeform 595"/>
              <p:cNvSpPr>
                <a:spLocks noEditPoints="1"/>
              </p:cNvSpPr>
              <p:nvPr/>
            </p:nvSpPr>
            <p:spPr bwMode="auto">
              <a:xfrm>
                <a:off x="2138" y="2342"/>
                <a:ext cx="43" cy="62"/>
              </a:xfrm>
              <a:custGeom>
                <a:avLst/>
                <a:gdLst>
                  <a:gd name="T0" fmla="*/ 10 w 129"/>
                  <a:gd name="T1" fmla="*/ 26 h 185"/>
                  <a:gd name="T2" fmla="*/ 12 w 129"/>
                  <a:gd name="T3" fmla="*/ 14 h 185"/>
                  <a:gd name="T4" fmla="*/ 14 w 129"/>
                  <a:gd name="T5" fmla="*/ 10 h 185"/>
                  <a:gd name="T6" fmla="*/ 18 w 129"/>
                  <a:gd name="T7" fmla="*/ 8 h 185"/>
                  <a:gd name="T8" fmla="*/ 22 w 129"/>
                  <a:gd name="T9" fmla="*/ 6 h 185"/>
                  <a:gd name="T10" fmla="*/ 26 w 129"/>
                  <a:gd name="T11" fmla="*/ 8 h 185"/>
                  <a:gd name="T12" fmla="*/ 31 w 129"/>
                  <a:gd name="T13" fmla="*/ 10 h 185"/>
                  <a:gd name="T14" fmla="*/ 33 w 129"/>
                  <a:gd name="T15" fmla="*/ 14 h 185"/>
                  <a:gd name="T16" fmla="*/ 33 w 129"/>
                  <a:gd name="T17" fmla="*/ 26 h 185"/>
                  <a:gd name="T18" fmla="*/ 10 w 129"/>
                  <a:gd name="T19" fmla="*/ 26 h 185"/>
                  <a:gd name="T20" fmla="*/ 43 w 129"/>
                  <a:gd name="T21" fmla="*/ 33 h 185"/>
                  <a:gd name="T22" fmla="*/ 43 w 129"/>
                  <a:gd name="T23" fmla="*/ 29 h 185"/>
                  <a:gd name="T24" fmla="*/ 41 w 129"/>
                  <a:gd name="T25" fmla="*/ 14 h 185"/>
                  <a:gd name="T26" fmla="*/ 39 w 129"/>
                  <a:gd name="T27" fmla="*/ 6 h 185"/>
                  <a:gd name="T28" fmla="*/ 33 w 129"/>
                  <a:gd name="T29" fmla="*/ 2 h 185"/>
                  <a:gd name="T30" fmla="*/ 22 w 129"/>
                  <a:gd name="T31" fmla="*/ 0 h 185"/>
                  <a:gd name="T32" fmla="*/ 16 w 129"/>
                  <a:gd name="T33" fmla="*/ 0 h 185"/>
                  <a:gd name="T34" fmla="*/ 10 w 129"/>
                  <a:gd name="T35" fmla="*/ 2 h 185"/>
                  <a:gd name="T36" fmla="*/ 6 w 129"/>
                  <a:gd name="T37" fmla="*/ 4 h 185"/>
                  <a:gd name="T38" fmla="*/ 4 w 129"/>
                  <a:gd name="T39" fmla="*/ 8 h 185"/>
                  <a:gd name="T40" fmla="*/ 2 w 129"/>
                  <a:gd name="T41" fmla="*/ 12 h 185"/>
                  <a:gd name="T42" fmla="*/ 2 w 129"/>
                  <a:gd name="T43" fmla="*/ 19 h 185"/>
                  <a:gd name="T44" fmla="*/ 0 w 129"/>
                  <a:gd name="T45" fmla="*/ 24 h 185"/>
                  <a:gd name="T46" fmla="*/ 0 w 129"/>
                  <a:gd name="T47" fmla="*/ 31 h 185"/>
                  <a:gd name="T48" fmla="*/ 2 w 129"/>
                  <a:gd name="T49" fmla="*/ 48 h 185"/>
                  <a:gd name="T50" fmla="*/ 6 w 129"/>
                  <a:gd name="T51" fmla="*/ 56 h 185"/>
                  <a:gd name="T52" fmla="*/ 14 w 129"/>
                  <a:gd name="T53" fmla="*/ 60 h 185"/>
                  <a:gd name="T54" fmla="*/ 22 w 129"/>
                  <a:gd name="T55" fmla="*/ 62 h 185"/>
                  <a:gd name="T56" fmla="*/ 31 w 129"/>
                  <a:gd name="T57" fmla="*/ 60 h 185"/>
                  <a:gd name="T58" fmla="*/ 37 w 129"/>
                  <a:gd name="T59" fmla="*/ 56 h 185"/>
                  <a:gd name="T60" fmla="*/ 41 w 129"/>
                  <a:gd name="T61" fmla="*/ 50 h 185"/>
                  <a:gd name="T62" fmla="*/ 43 w 129"/>
                  <a:gd name="T63" fmla="*/ 41 h 185"/>
                  <a:gd name="T64" fmla="*/ 33 w 129"/>
                  <a:gd name="T65" fmla="*/ 41 h 185"/>
                  <a:gd name="T66" fmla="*/ 31 w 129"/>
                  <a:gd name="T67" fmla="*/ 45 h 185"/>
                  <a:gd name="T68" fmla="*/ 29 w 129"/>
                  <a:gd name="T69" fmla="*/ 50 h 185"/>
                  <a:gd name="T70" fmla="*/ 26 w 129"/>
                  <a:gd name="T71" fmla="*/ 52 h 185"/>
                  <a:gd name="T72" fmla="*/ 22 w 129"/>
                  <a:gd name="T73" fmla="*/ 54 h 185"/>
                  <a:gd name="T74" fmla="*/ 16 w 129"/>
                  <a:gd name="T75" fmla="*/ 52 h 185"/>
                  <a:gd name="T76" fmla="*/ 14 w 129"/>
                  <a:gd name="T77" fmla="*/ 50 h 185"/>
                  <a:gd name="T78" fmla="*/ 12 w 129"/>
                  <a:gd name="T79" fmla="*/ 43 h 185"/>
                  <a:gd name="T80" fmla="*/ 10 w 129"/>
                  <a:gd name="T81" fmla="*/ 33 h 185"/>
                  <a:gd name="T82" fmla="*/ 43 w 129"/>
                  <a:gd name="T83" fmla="*/ 33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9"/>
                  <a:gd name="T127" fmla="*/ 0 h 185"/>
                  <a:gd name="T128" fmla="*/ 129 w 129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9" h="185">
                    <a:moveTo>
                      <a:pt x="30" y="79"/>
                    </a:moveTo>
                    <a:lnTo>
                      <a:pt x="36" y="42"/>
                    </a:lnTo>
                    <a:lnTo>
                      <a:pt x="42" y="31"/>
                    </a:lnTo>
                    <a:lnTo>
                      <a:pt x="55" y="25"/>
                    </a:lnTo>
                    <a:lnTo>
                      <a:pt x="67" y="17"/>
                    </a:lnTo>
                    <a:lnTo>
                      <a:pt x="79" y="25"/>
                    </a:lnTo>
                    <a:lnTo>
                      <a:pt x="92" y="31"/>
                    </a:lnTo>
                    <a:lnTo>
                      <a:pt x="98" y="42"/>
                    </a:lnTo>
                    <a:lnTo>
                      <a:pt x="98" y="79"/>
                    </a:lnTo>
                    <a:lnTo>
                      <a:pt x="30" y="79"/>
                    </a:lnTo>
                    <a:close/>
                    <a:moveTo>
                      <a:pt x="129" y="98"/>
                    </a:moveTo>
                    <a:lnTo>
                      <a:pt x="129" y="87"/>
                    </a:lnTo>
                    <a:lnTo>
                      <a:pt x="123" y="42"/>
                    </a:lnTo>
                    <a:lnTo>
                      <a:pt x="117" y="17"/>
                    </a:lnTo>
                    <a:lnTo>
                      <a:pt x="98" y="6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0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5" y="37"/>
                    </a:lnTo>
                    <a:lnTo>
                      <a:pt x="5" y="56"/>
                    </a:lnTo>
                    <a:lnTo>
                      <a:pt x="0" y="73"/>
                    </a:lnTo>
                    <a:lnTo>
                      <a:pt x="0" y="92"/>
                    </a:lnTo>
                    <a:lnTo>
                      <a:pt x="5" y="142"/>
                    </a:lnTo>
                    <a:lnTo>
                      <a:pt x="17" y="166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92" y="179"/>
                    </a:lnTo>
                    <a:lnTo>
                      <a:pt x="110" y="166"/>
                    </a:lnTo>
                    <a:lnTo>
                      <a:pt x="123" y="148"/>
                    </a:lnTo>
                    <a:lnTo>
                      <a:pt x="129" y="123"/>
                    </a:lnTo>
                    <a:lnTo>
                      <a:pt x="98" y="123"/>
                    </a:lnTo>
                    <a:lnTo>
                      <a:pt x="92" y="135"/>
                    </a:lnTo>
                    <a:lnTo>
                      <a:pt x="86" y="148"/>
                    </a:lnTo>
                    <a:lnTo>
                      <a:pt x="79" y="154"/>
                    </a:lnTo>
                    <a:lnTo>
                      <a:pt x="67" y="160"/>
                    </a:lnTo>
                    <a:lnTo>
                      <a:pt x="48" y="154"/>
                    </a:lnTo>
                    <a:lnTo>
                      <a:pt x="42" y="148"/>
                    </a:lnTo>
                    <a:lnTo>
                      <a:pt x="36" y="129"/>
                    </a:lnTo>
                    <a:lnTo>
                      <a:pt x="30" y="98"/>
                    </a:lnTo>
                    <a:lnTo>
                      <a:pt x="12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Freeform 596"/>
              <p:cNvSpPr>
                <a:spLocks/>
              </p:cNvSpPr>
              <p:nvPr/>
            </p:nvSpPr>
            <p:spPr bwMode="auto">
              <a:xfrm>
                <a:off x="2438" y="1907"/>
                <a:ext cx="43" cy="84"/>
              </a:xfrm>
              <a:custGeom>
                <a:avLst/>
                <a:gdLst>
                  <a:gd name="T0" fmla="*/ 43 w 130"/>
                  <a:gd name="T1" fmla="*/ 84 h 253"/>
                  <a:gd name="T2" fmla="*/ 43 w 130"/>
                  <a:gd name="T3" fmla="*/ 74 h 253"/>
                  <a:gd name="T4" fmla="*/ 10 w 130"/>
                  <a:gd name="T5" fmla="*/ 74 h 253"/>
                  <a:gd name="T6" fmla="*/ 10 w 130"/>
                  <a:gd name="T7" fmla="*/ 45 h 253"/>
                  <a:gd name="T8" fmla="*/ 41 w 130"/>
                  <a:gd name="T9" fmla="*/ 45 h 253"/>
                  <a:gd name="T10" fmla="*/ 41 w 130"/>
                  <a:gd name="T11" fmla="*/ 35 h 253"/>
                  <a:gd name="T12" fmla="*/ 10 w 130"/>
                  <a:gd name="T13" fmla="*/ 35 h 253"/>
                  <a:gd name="T14" fmla="*/ 10 w 130"/>
                  <a:gd name="T15" fmla="*/ 10 h 253"/>
                  <a:gd name="T16" fmla="*/ 43 w 130"/>
                  <a:gd name="T17" fmla="*/ 10 h 253"/>
                  <a:gd name="T18" fmla="*/ 43 w 130"/>
                  <a:gd name="T19" fmla="*/ 0 h 253"/>
                  <a:gd name="T20" fmla="*/ 0 w 130"/>
                  <a:gd name="T21" fmla="*/ 0 h 253"/>
                  <a:gd name="T22" fmla="*/ 0 w 130"/>
                  <a:gd name="T23" fmla="*/ 84 h 253"/>
                  <a:gd name="T24" fmla="*/ 43 w 130"/>
                  <a:gd name="T25" fmla="*/ 84 h 2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0"/>
                  <a:gd name="T40" fmla="*/ 0 h 253"/>
                  <a:gd name="T41" fmla="*/ 130 w 130"/>
                  <a:gd name="T42" fmla="*/ 253 h 2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0" h="253">
                    <a:moveTo>
                      <a:pt x="130" y="253"/>
                    </a:moveTo>
                    <a:lnTo>
                      <a:pt x="130" y="222"/>
                    </a:lnTo>
                    <a:lnTo>
                      <a:pt x="31" y="222"/>
                    </a:lnTo>
                    <a:lnTo>
                      <a:pt x="31" y="135"/>
                    </a:lnTo>
                    <a:lnTo>
                      <a:pt x="124" y="135"/>
                    </a:lnTo>
                    <a:lnTo>
                      <a:pt x="124" y="104"/>
                    </a:lnTo>
                    <a:lnTo>
                      <a:pt x="31" y="104"/>
                    </a:lnTo>
                    <a:lnTo>
                      <a:pt x="31" y="31"/>
                    </a:lnTo>
                    <a:lnTo>
                      <a:pt x="130" y="31"/>
                    </a:lnTo>
                    <a:lnTo>
                      <a:pt x="130" y="0"/>
                    </a:lnTo>
                    <a:lnTo>
                      <a:pt x="0" y="0"/>
                    </a:lnTo>
                    <a:lnTo>
                      <a:pt x="0" y="253"/>
                    </a:lnTo>
                    <a:lnTo>
                      <a:pt x="13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Freeform 597"/>
              <p:cNvSpPr>
                <a:spLocks/>
              </p:cNvSpPr>
              <p:nvPr/>
            </p:nvSpPr>
            <p:spPr bwMode="auto">
              <a:xfrm>
                <a:off x="2487" y="1931"/>
                <a:ext cx="52" cy="60"/>
              </a:xfrm>
              <a:custGeom>
                <a:avLst/>
                <a:gdLst>
                  <a:gd name="T0" fmla="*/ 31 w 155"/>
                  <a:gd name="T1" fmla="*/ 29 h 180"/>
                  <a:gd name="T2" fmla="*/ 50 w 155"/>
                  <a:gd name="T3" fmla="*/ 0 h 180"/>
                  <a:gd name="T4" fmla="*/ 38 w 155"/>
                  <a:gd name="T5" fmla="*/ 0 h 180"/>
                  <a:gd name="T6" fmla="*/ 25 w 155"/>
                  <a:gd name="T7" fmla="*/ 21 h 180"/>
                  <a:gd name="T8" fmla="*/ 14 w 155"/>
                  <a:gd name="T9" fmla="*/ 0 h 180"/>
                  <a:gd name="T10" fmla="*/ 2 w 155"/>
                  <a:gd name="T11" fmla="*/ 0 h 180"/>
                  <a:gd name="T12" fmla="*/ 19 w 155"/>
                  <a:gd name="T13" fmla="*/ 29 h 180"/>
                  <a:gd name="T14" fmla="*/ 0 w 155"/>
                  <a:gd name="T15" fmla="*/ 60 h 180"/>
                  <a:gd name="T16" fmla="*/ 10 w 155"/>
                  <a:gd name="T17" fmla="*/ 60 h 180"/>
                  <a:gd name="T18" fmla="*/ 25 w 155"/>
                  <a:gd name="T19" fmla="*/ 35 h 180"/>
                  <a:gd name="T20" fmla="*/ 38 w 155"/>
                  <a:gd name="T21" fmla="*/ 60 h 180"/>
                  <a:gd name="T22" fmla="*/ 52 w 155"/>
                  <a:gd name="T23" fmla="*/ 60 h 180"/>
                  <a:gd name="T24" fmla="*/ 31 w 155"/>
                  <a:gd name="T25" fmla="*/ 29 h 18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5"/>
                  <a:gd name="T40" fmla="*/ 0 h 180"/>
                  <a:gd name="T41" fmla="*/ 155 w 155"/>
                  <a:gd name="T42" fmla="*/ 180 h 18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5" h="180">
                    <a:moveTo>
                      <a:pt x="93" y="87"/>
                    </a:moveTo>
                    <a:lnTo>
                      <a:pt x="149" y="0"/>
                    </a:lnTo>
                    <a:lnTo>
                      <a:pt x="112" y="0"/>
                    </a:lnTo>
                    <a:lnTo>
                      <a:pt x="74" y="62"/>
                    </a:lnTo>
                    <a:lnTo>
                      <a:pt x="43" y="0"/>
                    </a:lnTo>
                    <a:lnTo>
                      <a:pt x="6" y="0"/>
                    </a:lnTo>
                    <a:lnTo>
                      <a:pt x="56" y="87"/>
                    </a:lnTo>
                    <a:lnTo>
                      <a:pt x="0" y="180"/>
                    </a:lnTo>
                    <a:lnTo>
                      <a:pt x="31" y="180"/>
                    </a:lnTo>
                    <a:lnTo>
                      <a:pt x="74" y="106"/>
                    </a:lnTo>
                    <a:lnTo>
                      <a:pt x="112" y="180"/>
                    </a:lnTo>
                    <a:lnTo>
                      <a:pt x="155" y="180"/>
                    </a:lnTo>
                    <a:lnTo>
                      <a:pt x="93" y="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Freeform 598"/>
              <p:cNvSpPr>
                <a:spLocks noEditPoints="1"/>
              </p:cNvSpPr>
              <p:nvPr/>
            </p:nvSpPr>
            <p:spPr bwMode="auto">
              <a:xfrm>
                <a:off x="2545" y="1907"/>
                <a:ext cx="11" cy="84"/>
              </a:xfrm>
              <a:custGeom>
                <a:avLst/>
                <a:gdLst>
                  <a:gd name="T0" fmla="*/ 11 w 31"/>
                  <a:gd name="T1" fmla="*/ 24 h 253"/>
                  <a:gd name="T2" fmla="*/ 2 w 31"/>
                  <a:gd name="T3" fmla="*/ 24 h 253"/>
                  <a:gd name="T4" fmla="*/ 2 w 31"/>
                  <a:gd name="T5" fmla="*/ 84 h 253"/>
                  <a:gd name="T6" fmla="*/ 11 w 31"/>
                  <a:gd name="T7" fmla="*/ 84 h 253"/>
                  <a:gd name="T8" fmla="*/ 11 w 31"/>
                  <a:gd name="T9" fmla="*/ 24 h 253"/>
                  <a:gd name="T10" fmla="*/ 0 w 31"/>
                  <a:gd name="T11" fmla="*/ 10 h 253"/>
                  <a:gd name="T12" fmla="*/ 11 w 31"/>
                  <a:gd name="T13" fmla="*/ 10 h 253"/>
                  <a:gd name="T14" fmla="*/ 11 w 31"/>
                  <a:gd name="T15" fmla="*/ 0 h 253"/>
                  <a:gd name="T16" fmla="*/ 0 w 31"/>
                  <a:gd name="T17" fmla="*/ 0 h 253"/>
                  <a:gd name="T18" fmla="*/ 0 w 31"/>
                  <a:gd name="T19" fmla="*/ 10 h 2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3"/>
                  <a:gd name="T32" fmla="*/ 31 w 31"/>
                  <a:gd name="T33" fmla="*/ 253 h 2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3">
                    <a:moveTo>
                      <a:pt x="31" y="73"/>
                    </a:moveTo>
                    <a:lnTo>
                      <a:pt x="6" y="73"/>
                    </a:lnTo>
                    <a:lnTo>
                      <a:pt x="6" y="253"/>
                    </a:lnTo>
                    <a:lnTo>
                      <a:pt x="31" y="253"/>
                    </a:lnTo>
                    <a:lnTo>
                      <a:pt x="31" y="73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Freeform 599"/>
              <p:cNvSpPr>
                <a:spLocks/>
              </p:cNvSpPr>
              <p:nvPr/>
            </p:nvSpPr>
            <p:spPr bwMode="auto">
              <a:xfrm>
                <a:off x="2564" y="1917"/>
                <a:ext cx="33" cy="76"/>
              </a:xfrm>
              <a:custGeom>
                <a:avLst/>
                <a:gdLst>
                  <a:gd name="T0" fmla="*/ 0 w 99"/>
                  <a:gd name="T1" fmla="*/ 14 h 228"/>
                  <a:gd name="T2" fmla="*/ 0 w 99"/>
                  <a:gd name="T3" fmla="*/ 22 h 228"/>
                  <a:gd name="T4" fmla="*/ 10 w 99"/>
                  <a:gd name="T5" fmla="*/ 22 h 228"/>
                  <a:gd name="T6" fmla="*/ 10 w 99"/>
                  <a:gd name="T7" fmla="*/ 64 h 228"/>
                  <a:gd name="T8" fmla="*/ 10 w 99"/>
                  <a:gd name="T9" fmla="*/ 68 h 228"/>
                  <a:gd name="T10" fmla="*/ 12 w 99"/>
                  <a:gd name="T11" fmla="*/ 72 h 228"/>
                  <a:gd name="T12" fmla="*/ 16 w 99"/>
                  <a:gd name="T13" fmla="*/ 74 h 228"/>
                  <a:gd name="T14" fmla="*/ 23 w 99"/>
                  <a:gd name="T15" fmla="*/ 76 h 228"/>
                  <a:gd name="T16" fmla="*/ 25 w 99"/>
                  <a:gd name="T17" fmla="*/ 76 h 228"/>
                  <a:gd name="T18" fmla="*/ 29 w 99"/>
                  <a:gd name="T19" fmla="*/ 74 h 228"/>
                  <a:gd name="T20" fmla="*/ 31 w 99"/>
                  <a:gd name="T21" fmla="*/ 74 h 228"/>
                  <a:gd name="T22" fmla="*/ 33 w 99"/>
                  <a:gd name="T23" fmla="*/ 74 h 228"/>
                  <a:gd name="T24" fmla="*/ 33 w 99"/>
                  <a:gd name="T25" fmla="*/ 66 h 228"/>
                  <a:gd name="T26" fmla="*/ 31 w 99"/>
                  <a:gd name="T27" fmla="*/ 66 h 228"/>
                  <a:gd name="T28" fmla="*/ 29 w 99"/>
                  <a:gd name="T29" fmla="*/ 66 h 228"/>
                  <a:gd name="T30" fmla="*/ 23 w 99"/>
                  <a:gd name="T31" fmla="*/ 66 h 228"/>
                  <a:gd name="T32" fmla="*/ 21 w 99"/>
                  <a:gd name="T33" fmla="*/ 64 h 228"/>
                  <a:gd name="T34" fmla="*/ 19 w 99"/>
                  <a:gd name="T35" fmla="*/ 62 h 228"/>
                  <a:gd name="T36" fmla="*/ 19 w 99"/>
                  <a:gd name="T37" fmla="*/ 58 h 228"/>
                  <a:gd name="T38" fmla="*/ 19 w 99"/>
                  <a:gd name="T39" fmla="*/ 22 h 228"/>
                  <a:gd name="T40" fmla="*/ 33 w 99"/>
                  <a:gd name="T41" fmla="*/ 22 h 228"/>
                  <a:gd name="T42" fmla="*/ 33 w 99"/>
                  <a:gd name="T43" fmla="*/ 14 h 228"/>
                  <a:gd name="T44" fmla="*/ 19 w 99"/>
                  <a:gd name="T45" fmla="*/ 14 h 228"/>
                  <a:gd name="T46" fmla="*/ 19 w 99"/>
                  <a:gd name="T47" fmla="*/ 0 h 228"/>
                  <a:gd name="T48" fmla="*/ 10 w 99"/>
                  <a:gd name="T49" fmla="*/ 4 h 228"/>
                  <a:gd name="T50" fmla="*/ 10 w 99"/>
                  <a:gd name="T51" fmla="*/ 14 h 228"/>
                  <a:gd name="T52" fmla="*/ 0 w 99"/>
                  <a:gd name="T53" fmla="*/ 14 h 2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28"/>
                  <a:gd name="T83" fmla="*/ 99 w 99"/>
                  <a:gd name="T84" fmla="*/ 228 h 2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28">
                    <a:moveTo>
                      <a:pt x="0" y="42"/>
                    </a:moveTo>
                    <a:lnTo>
                      <a:pt x="0" y="67"/>
                    </a:lnTo>
                    <a:lnTo>
                      <a:pt x="31" y="67"/>
                    </a:lnTo>
                    <a:lnTo>
                      <a:pt x="31" y="191"/>
                    </a:lnTo>
                    <a:lnTo>
                      <a:pt x="31" y="204"/>
                    </a:lnTo>
                    <a:lnTo>
                      <a:pt x="37" y="216"/>
                    </a:lnTo>
                    <a:lnTo>
                      <a:pt x="49" y="222"/>
                    </a:lnTo>
                    <a:lnTo>
                      <a:pt x="68" y="228"/>
                    </a:lnTo>
                    <a:lnTo>
                      <a:pt x="74" y="228"/>
                    </a:lnTo>
                    <a:lnTo>
                      <a:pt x="87" y="222"/>
                    </a:lnTo>
                    <a:lnTo>
                      <a:pt x="93" y="222"/>
                    </a:lnTo>
                    <a:lnTo>
                      <a:pt x="99" y="222"/>
                    </a:lnTo>
                    <a:lnTo>
                      <a:pt x="99" y="197"/>
                    </a:lnTo>
                    <a:lnTo>
                      <a:pt x="93" y="197"/>
                    </a:lnTo>
                    <a:lnTo>
                      <a:pt x="87" y="197"/>
                    </a:lnTo>
                    <a:lnTo>
                      <a:pt x="68" y="197"/>
                    </a:lnTo>
                    <a:lnTo>
                      <a:pt x="62" y="191"/>
                    </a:lnTo>
                    <a:lnTo>
                      <a:pt x="56" y="185"/>
                    </a:lnTo>
                    <a:lnTo>
                      <a:pt x="56" y="173"/>
                    </a:lnTo>
                    <a:lnTo>
                      <a:pt x="56" y="67"/>
                    </a:lnTo>
                    <a:lnTo>
                      <a:pt x="99" y="67"/>
                    </a:lnTo>
                    <a:lnTo>
                      <a:pt x="99" y="42"/>
                    </a:lnTo>
                    <a:lnTo>
                      <a:pt x="56" y="42"/>
                    </a:lnTo>
                    <a:lnTo>
                      <a:pt x="56" y="0"/>
                    </a:lnTo>
                    <a:lnTo>
                      <a:pt x="31" y="12"/>
                    </a:lnTo>
                    <a:lnTo>
                      <a:pt x="31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Freeform 600"/>
              <p:cNvSpPr>
                <a:spLocks/>
              </p:cNvSpPr>
              <p:nvPr/>
            </p:nvSpPr>
            <p:spPr bwMode="auto">
              <a:xfrm>
                <a:off x="2434" y="2045"/>
                <a:ext cx="41" cy="62"/>
              </a:xfrm>
              <a:custGeom>
                <a:avLst/>
                <a:gdLst>
                  <a:gd name="T0" fmla="*/ 41 w 123"/>
                  <a:gd name="T1" fmla="*/ 42 h 185"/>
                  <a:gd name="T2" fmla="*/ 37 w 123"/>
                  <a:gd name="T3" fmla="*/ 31 h 185"/>
                  <a:gd name="T4" fmla="*/ 24 w 123"/>
                  <a:gd name="T5" fmla="*/ 24 h 185"/>
                  <a:gd name="T6" fmla="*/ 14 w 123"/>
                  <a:gd name="T7" fmla="*/ 21 h 185"/>
                  <a:gd name="T8" fmla="*/ 10 w 123"/>
                  <a:gd name="T9" fmla="*/ 14 h 185"/>
                  <a:gd name="T10" fmla="*/ 12 w 123"/>
                  <a:gd name="T11" fmla="*/ 10 h 185"/>
                  <a:gd name="T12" fmla="*/ 14 w 123"/>
                  <a:gd name="T13" fmla="*/ 8 h 185"/>
                  <a:gd name="T14" fmla="*/ 16 w 123"/>
                  <a:gd name="T15" fmla="*/ 6 h 185"/>
                  <a:gd name="T16" fmla="*/ 20 w 123"/>
                  <a:gd name="T17" fmla="*/ 6 h 185"/>
                  <a:gd name="T18" fmla="*/ 24 w 123"/>
                  <a:gd name="T19" fmla="*/ 8 h 185"/>
                  <a:gd name="T20" fmla="*/ 28 w 123"/>
                  <a:gd name="T21" fmla="*/ 8 h 185"/>
                  <a:gd name="T22" fmla="*/ 28 w 123"/>
                  <a:gd name="T23" fmla="*/ 12 h 185"/>
                  <a:gd name="T24" fmla="*/ 31 w 123"/>
                  <a:gd name="T25" fmla="*/ 16 h 185"/>
                  <a:gd name="T26" fmla="*/ 41 w 123"/>
                  <a:gd name="T27" fmla="*/ 16 h 185"/>
                  <a:gd name="T28" fmla="*/ 39 w 123"/>
                  <a:gd name="T29" fmla="*/ 8 h 185"/>
                  <a:gd name="T30" fmla="*/ 35 w 123"/>
                  <a:gd name="T31" fmla="*/ 4 h 185"/>
                  <a:gd name="T32" fmla="*/ 28 w 123"/>
                  <a:gd name="T33" fmla="*/ 0 h 185"/>
                  <a:gd name="T34" fmla="*/ 20 w 123"/>
                  <a:gd name="T35" fmla="*/ 0 h 185"/>
                  <a:gd name="T36" fmla="*/ 10 w 123"/>
                  <a:gd name="T37" fmla="*/ 0 h 185"/>
                  <a:gd name="T38" fmla="*/ 6 w 123"/>
                  <a:gd name="T39" fmla="*/ 4 h 185"/>
                  <a:gd name="T40" fmla="*/ 2 w 123"/>
                  <a:gd name="T41" fmla="*/ 10 h 185"/>
                  <a:gd name="T42" fmla="*/ 2 w 123"/>
                  <a:gd name="T43" fmla="*/ 14 h 185"/>
                  <a:gd name="T44" fmla="*/ 6 w 123"/>
                  <a:gd name="T45" fmla="*/ 24 h 185"/>
                  <a:gd name="T46" fmla="*/ 16 w 123"/>
                  <a:gd name="T47" fmla="*/ 31 h 185"/>
                  <a:gd name="T48" fmla="*/ 26 w 123"/>
                  <a:gd name="T49" fmla="*/ 37 h 185"/>
                  <a:gd name="T50" fmla="*/ 31 w 123"/>
                  <a:gd name="T51" fmla="*/ 43 h 185"/>
                  <a:gd name="T52" fmla="*/ 31 w 123"/>
                  <a:gd name="T53" fmla="*/ 47 h 185"/>
                  <a:gd name="T54" fmla="*/ 28 w 123"/>
                  <a:gd name="T55" fmla="*/ 50 h 185"/>
                  <a:gd name="T56" fmla="*/ 24 w 123"/>
                  <a:gd name="T57" fmla="*/ 52 h 185"/>
                  <a:gd name="T58" fmla="*/ 20 w 123"/>
                  <a:gd name="T59" fmla="*/ 52 h 185"/>
                  <a:gd name="T60" fmla="*/ 14 w 123"/>
                  <a:gd name="T61" fmla="*/ 52 h 185"/>
                  <a:gd name="T62" fmla="*/ 12 w 123"/>
                  <a:gd name="T63" fmla="*/ 47 h 185"/>
                  <a:gd name="T64" fmla="*/ 10 w 123"/>
                  <a:gd name="T65" fmla="*/ 43 h 185"/>
                  <a:gd name="T66" fmla="*/ 10 w 123"/>
                  <a:gd name="T67" fmla="*/ 42 h 185"/>
                  <a:gd name="T68" fmla="*/ 0 w 123"/>
                  <a:gd name="T69" fmla="*/ 42 h 185"/>
                  <a:gd name="T70" fmla="*/ 0 w 123"/>
                  <a:gd name="T71" fmla="*/ 50 h 185"/>
                  <a:gd name="T72" fmla="*/ 4 w 123"/>
                  <a:gd name="T73" fmla="*/ 56 h 185"/>
                  <a:gd name="T74" fmla="*/ 10 w 123"/>
                  <a:gd name="T75" fmla="*/ 60 h 185"/>
                  <a:gd name="T76" fmla="*/ 20 w 123"/>
                  <a:gd name="T77" fmla="*/ 62 h 185"/>
                  <a:gd name="T78" fmla="*/ 28 w 123"/>
                  <a:gd name="T79" fmla="*/ 60 h 185"/>
                  <a:gd name="T80" fmla="*/ 35 w 123"/>
                  <a:gd name="T81" fmla="*/ 56 h 185"/>
                  <a:gd name="T82" fmla="*/ 39 w 123"/>
                  <a:gd name="T83" fmla="*/ 50 h 185"/>
                  <a:gd name="T84" fmla="*/ 41 w 123"/>
                  <a:gd name="T85" fmla="*/ 42 h 18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23"/>
                  <a:gd name="T130" fmla="*/ 0 h 185"/>
                  <a:gd name="T131" fmla="*/ 123 w 123"/>
                  <a:gd name="T132" fmla="*/ 185 h 18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23" h="185">
                    <a:moveTo>
                      <a:pt x="123" y="124"/>
                    </a:moveTo>
                    <a:lnTo>
                      <a:pt x="110" y="93"/>
                    </a:lnTo>
                    <a:lnTo>
                      <a:pt x="73" y="73"/>
                    </a:lnTo>
                    <a:lnTo>
                      <a:pt x="42" y="62"/>
                    </a:lnTo>
                    <a:lnTo>
                      <a:pt x="30" y="43"/>
                    </a:lnTo>
                    <a:lnTo>
                      <a:pt x="36" y="31"/>
                    </a:lnTo>
                    <a:lnTo>
                      <a:pt x="42" y="25"/>
                    </a:lnTo>
                    <a:lnTo>
                      <a:pt x="48" y="18"/>
                    </a:lnTo>
                    <a:lnTo>
                      <a:pt x="61" y="18"/>
                    </a:lnTo>
                    <a:lnTo>
                      <a:pt x="73" y="25"/>
                    </a:lnTo>
                    <a:lnTo>
                      <a:pt x="85" y="25"/>
                    </a:lnTo>
                    <a:lnTo>
                      <a:pt x="85" y="37"/>
                    </a:lnTo>
                    <a:lnTo>
                      <a:pt x="92" y="48"/>
                    </a:lnTo>
                    <a:lnTo>
                      <a:pt x="123" y="48"/>
                    </a:lnTo>
                    <a:lnTo>
                      <a:pt x="116" y="25"/>
                    </a:lnTo>
                    <a:lnTo>
                      <a:pt x="104" y="12"/>
                    </a:lnTo>
                    <a:lnTo>
                      <a:pt x="85" y="0"/>
                    </a:lnTo>
                    <a:lnTo>
                      <a:pt x="61" y="0"/>
                    </a:lnTo>
                    <a:lnTo>
                      <a:pt x="30" y="0"/>
                    </a:lnTo>
                    <a:lnTo>
                      <a:pt x="17" y="12"/>
                    </a:lnTo>
                    <a:lnTo>
                      <a:pt x="5" y="31"/>
                    </a:lnTo>
                    <a:lnTo>
                      <a:pt x="5" y="43"/>
                    </a:lnTo>
                    <a:lnTo>
                      <a:pt x="17" y="73"/>
                    </a:lnTo>
                    <a:lnTo>
                      <a:pt x="48" y="93"/>
                    </a:lnTo>
                    <a:lnTo>
                      <a:pt x="79" y="110"/>
                    </a:lnTo>
                    <a:lnTo>
                      <a:pt x="92" y="129"/>
                    </a:lnTo>
                    <a:lnTo>
                      <a:pt x="92" y="141"/>
                    </a:lnTo>
                    <a:lnTo>
                      <a:pt x="85" y="149"/>
                    </a:lnTo>
                    <a:lnTo>
                      <a:pt x="73" y="154"/>
                    </a:lnTo>
                    <a:lnTo>
                      <a:pt x="61" y="154"/>
                    </a:lnTo>
                    <a:lnTo>
                      <a:pt x="42" y="154"/>
                    </a:lnTo>
                    <a:lnTo>
                      <a:pt x="36" y="141"/>
                    </a:lnTo>
                    <a:lnTo>
                      <a:pt x="30" y="129"/>
                    </a:lnTo>
                    <a:lnTo>
                      <a:pt x="30" y="124"/>
                    </a:lnTo>
                    <a:lnTo>
                      <a:pt x="0" y="124"/>
                    </a:lnTo>
                    <a:lnTo>
                      <a:pt x="0" y="149"/>
                    </a:lnTo>
                    <a:lnTo>
                      <a:pt x="11" y="166"/>
                    </a:lnTo>
                    <a:lnTo>
                      <a:pt x="30" y="179"/>
                    </a:lnTo>
                    <a:lnTo>
                      <a:pt x="61" y="185"/>
                    </a:lnTo>
                    <a:lnTo>
                      <a:pt x="85" y="179"/>
                    </a:lnTo>
                    <a:lnTo>
                      <a:pt x="104" y="166"/>
                    </a:lnTo>
                    <a:lnTo>
                      <a:pt x="116" y="149"/>
                    </a:lnTo>
                    <a:lnTo>
                      <a:pt x="123" y="12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Rectangle 601"/>
              <p:cNvSpPr>
                <a:spLocks noChangeArrowheads="1"/>
              </p:cNvSpPr>
              <p:nvPr/>
            </p:nvSpPr>
            <p:spPr bwMode="auto">
              <a:xfrm>
                <a:off x="2487" y="2020"/>
                <a:ext cx="11" cy="8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Freeform 602"/>
              <p:cNvSpPr>
                <a:spLocks noEditPoints="1"/>
              </p:cNvSpPr>
              <p:nvPr/>
            </p:nvSpPr>
            <p:spPr bwMode="auto">
              <a:xfrm>
                <a:off x="2512" y="2020"/>
                <a:ext cx="10" cy="85"/>
              </a:xfrm>
              <a:custGeom>
                <a:avLst/>
                <a:gdLst>
                  <a:gd name="T0" fmla="*/ 10 w 31"/>
                  <a:gd name="T1" fmla="*/ 25 h 254"/>
                  <a:gd name="T2" fmla="*/ 2 w 31"/>
                  <a:gd name="T3" fmla="*/ 25 h 254"/>
                  <a:gd name="T4" fmla="*/ 2 w 31"/>
                  <a:gd name="T5" fmla="*/ 85 h 254"/>
                  <a:gd name="T6" fmla="*/ 10 w 31"/>
                  <a:gd name="T7" fmla="*/ 85 h 254"/>
                  <a:gd name="T8" fmla="*/ 10 w 31"/>
                  <a:gd name="T9" fmla="*/ 25 h 254"/>
                  <a:gd name="T10" fmla="*/ 0 w 31"/>
                  <a:gd name="T11" fmla="*/ 10 h 254"/>
                  <a:gd name="T12" fmla="*/ 10 w 31"/>
                  <a:gd name="T13" fmla="*/ 10 h 254"/>
                  <a:gd name="T14" fmla="*/ 10 w 31"/>
                  <a:gd name="T15" fmla="*/ 0 h 254"/>
                  <a:gd name="T16" fmla="*/ 0 w 31"/>
                  <a:gd name="T17" fmla="*/ 0 h 254"/>
                  <a:gd name="T18" fmla="*/ 0 w 31"/>
                  <a:gd name="T19" fmla="*/ 10 h 25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1"/>
                  <a:gd name="T31" fmla="*/ 0 h 254"/>
                  <a:gd name="T32" fmla="*/ 31 w 31"/>
                  <a:gd name="T33" fmla="*/ 254 h 25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1" h="254">
                    <a:moveTo>
                      <a:pt x="31" y="75"/>
                    </a:moveTo>
                    <a:lnTo>
                      <a:pt x="7" y="75"/>
                    </a:lnTo>
                    <a:lnTo>
                      <a:pt x="7" y="254"/>
                    </a:lnTo>
                    <a:lnTo>
                      <a:pt x="31" y="254"/>
                    </a:lnTo>
                    <a:lnTo>
                      <a:pt x="31" y="75"/>
                    </a:lnTo>
                    <a:close/>
                    <a:moveTo>
                      <a:pt x="0" y="31"/>
                    </a:moveTo>
                    <a:lnTo>
                      <a:pt x="31" y="31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Freeform 603"/>
              <p:cNvSpPr>
                <a:spLocks/>
              </p:cNvSpPr>
              <p:nvPr/>
            </p:nvSpPr>
            <p:spPr bwMode="auto">
              <a:xfrm>
                <a:off x="2531" y="2028"/>
                <a:ext cx="33" cy="79"/>
              </a:xfrm>
              <a:custGeom>
                <a:avLst/>
                <a:gdLst>
                  <a:gd name="T0" fmla="*/ 0 w 100"/>
                  <a:gd name="T1" fmla="*/ 17 h 235"/>
                  <a:gd name="T2" fmla="*/ 0 w 100"/>
                  <a:gd name="T3" fmla="*/ 25 h 235"/>
                  <a:gd name="T4" fmla="*/ 10 w 100"/>
                  <a:gd name="T5" fmla="*/ 25 h 235"/>
                  <a:gd name="T6" fmla="*/ 10 w 100"/>
                  <a:gd name="T7" fmla="*/ 67 h 235"/>
                  <a:gd name="T8" fmla="*/ 13 w 100"/>
                  <a:gd name="T9" fmla="*/ 71 h 235"/>
                  <a:gd name="T10" fmla="*/ 15 w 100"/>
                  <a:gd name="T11" fmla="*/ 75 h 235"/>
                  <a:gd name="T12" fmla="*/ 18 w 100"/>
                  <a:gd name="T13" fmla="*/ 77 h 235"/>
                  <a:gd name="T14" fmla="*/ 25 w 100"/>
                  <a:gd name="T15" fmla="*/ 79 h 235"/>
                  <a:gd name="T16" fmla="*/ 27 w 100"/>
                  <a:gd name="T17" fmla="*/ 79 h 235"/>
                  <a:gd name="T18" fmla="*/ 29 w 100"/>
                  <a:gd name="T19" fmla="*/ 77 h 235"/>
                  <a:gd name="T20" fmla="*/ 31 w 100"/>
                  <a:gd name="T21" fmla="*/ 77 h 235"/>
                  <a:gd name="T22" fmla="*/ 33 w 100"/>
                  <a:gd name="T23" fmla="*/ 77 h 235"/>
                  <a:gd name="T24" fmla="*/ 33 w 100"/>
                  <a:gd name="T25" fmla="*/ 69 h 235"/>
                  <a:gd name="T26" fmla="*/ 31 w 100"/>
                  <a:gd name="T27" fmla="*/ 69 h 235"/>
                  <a:gd name="T28" fmla="*/ 29 w 100"/>
                  <a:gd name="T29" fmla="*/ 69 h 235"/>
                  <a:gd name="T30" fmla="*/ 23 w 100"/>
                  <a:gd name="T31" fmla="*/ 67 h 235"/>
                  <a:gd name="T32" fmla="*/ 20 w 100"/>
                  <a:gd name="T33" fmla="*/ 64 h 235"/>
                  <a:gd name="T34" fmla="*/ 20 w 100"/>
                  <a:gd name="T35" fmla="*/ 62 h 235"/>
                  <a:gd name="T36" fmla="*/ 20 w 100"/>
                  <a:gd name="T37" fmla="*/ 60 h 235"/>
                  <a:gd name="T38" fmla="*/ 20 w 100"/>
                  <a:gd name="T39" fmla="*/ 25 h 235"/>
                  <a:gd name="T40" fmla="*/ 33 w 100"/>
                  <a:gd name="T41" fmla="*/ 25 h 235"/>
                  <a:gd name="T42" fmla="*/ 33 w 100"/>
                  <a:gd name="T43" fmla="*/ 17 h 235"/>
                  <a:gd name="T44" fmla="*/ 20 w 100"/>
                  <a:gd name="T45" fmla="*/ 17 h 235"/>
                  <a:gd name="T46" fmla="*/ 20 w 100"/>
                  <a:gd name="T47" fmla="*/ 0 h 235"/>
                  <a:gd name="T48" fmla="*/ 10 w 100"/>
                  <a:gd name="T49" fmla="*/ 6 h 235"/>
                  <a:gd name="T50" fmla="*/ 10 w 100"/>
                  <a:gd name="T51" fmla="*/ 17 h 235"/>
                  <a:gd name="T52" fmla="*/ 0 w 100"/>
                  <a:gd name="T53" fmla="*/ 17 h 2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0"/>
                  <a:gd name="T82" fmla="*/ 0 h 235"/>
                  <a:gd name="T83" fmla="*/ 100 w 100"/>
                  <a:gd name="T84" fmla="*/ 235 h 2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0" h="235">
                    <a:moveTo>
                      <a:pt x="0" y="50"/>
                    </a:moveTo>
                    <a:lnTo>
                      <a:pt x="0" y="75"/>
                    </a:lnTo>
                    <a:lnTo>
                      <a:pt x="31" y="75"/>
                    </a:lnTo>
                    <a:lnTo>
                      <a:pt x="31" y="199"/>
                    </a:lnTo>
                    <a:lnTo>
                      <a:pt x="38" y="210"/>
                    </a:lnTo>
                    <a:lnTo>
                      <a:pt x="44" y="224"/>
                    </a:lnTo>
                    <a:lnTo>
                      <a:pt x="56" y="229"/>
                    </a:lnTo>
                    <a:lnTo>
                      <a:pt x="75" y="235"/>
                    </a:lnTo>
                    <a:lnTo>
                      <a:pt x="81" y="235"/>
                    </a:lnTo>
                    <a:lnTo>
                      <a:pt x="87" y="229"/>
                    </a:lnTo>
                    <a:lnTo>
                      <a:pt x="93" y="229"/>
                    </a:lnTo>
                    <a:lnTo>
                      <a:pt x="100" y="229"/>
                    </a:lnTo>
                    <a:lnTo>
                      <a:pt x="100" y="204"/>
                    </a:lnTo>
                    <a:lnTo>
                      <a:pt x="93" y="204"/>
                    </a:lnTo>
                    <a:lnTo>
                      <a:pt x="87" y="204"/>
                    </a:lnTo>
                    <a:lnTo>
                      <a:pt x="69" y="199"/>
                    </a:lnTo>
                    <a:lnTo>
                      <a:pt x="62" y="191"/>
                    </a:lnTo>
                    <a:lnTo>
                      <a:pt x="62" y="185"/>
                    </a:lnTo>
                    <a:lnTo>
                      <a:pt x="62" y="179"/>
                    </a:lnTo>
                    <a:lnTo>
                      <a:pt x="62" y="75"/>
                    </a:lnTo>
                    <a:lnTo>
                      <a:pt x="100" y="75"/>
                    </a:lnTo>
                    <a:lnTo>
                      <a:pt x="100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9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Freeform 604"/>
              <p:cNvSpPr>
                <a:spLocks/>
              </p:cNvSpPr>
              <p:nvPr/>
            </p:nvSpPr>
            <p:spPr bwMode="auto">
              <a:xfrm>
                <a:off x="3481" y="3259"/>
                <a:ext cx="50" cy="88"/>
              </a:xfrm>
              <a:custGeom>
                <a:avLst/>
                <a:gdLst>
                  <a:gd name="T0" fmla="*/ 0 w 149"/>
                  <a:gd name="T1" fmla="*/ 62 h 266"/>
                  <a:gd name="T2" fmla="*/ 0 w 149"/>
                  <a:gd name="T3" fmla="*/ 69 h 266"/>
                  <a:gd name="T4" fmla="*/ 2 w 149"/>
                  <a:gd name="T5" fmla="*/ 78 h 266"/>
                  <a:gd name="T6" fmla="*/ 8 w 149"/>
                  <a:gd name="T7" fmla="*/ 86 h 266"/>
                  <a:gd name="T8" fmla="*/ 23 w 149"/>
                  <a:gd name="T9" fmla="*/ 88 h 266"/>
                  <a:gd name="T10" fmla="*/ 34 w 149"/>
                  <a:gd name="T11" fmla="*/ 88 h 266"/>
                  <a:gd name="T12" fmla="*/ 48 w 149"/>
                  <a:gd name="T13" fmla="*/ 76 h 266"/>
                  <a:gd name="T14" fmla="*/ 50 w 149"/>
                  <a:gd name="T15" fmla="*/ 64 h 266"/>
                  <a:gd name="T16" fmla="*/ 48 w 149"/>
                  <a:gd name="T17" fmla="*/ 56 h 266"/>
                  <a:gd name="T18" fmla="*/ 40 w 149"/>
                  <a:gd name="T19" fmla="*/ 43 h 266"/>
                  <a:gd name="T20" fmla="*/ 31 w 149"/>
                  <a:gd name="T21" fmla="*/ 39 h 266"/>
                  <a:gd name="T22" fmla="*/ 23 w 149"/>
                  <a:gd name="T23" fmla="*/ 37 h 266"/>
                  <a:gd name="T24" fmla="*/ 15 w 149"/>
                  <a:gd name="T25" fmla="*/ 29 h 266"/>
                  <a:gd name="T26" fmla="*/ 13 w 149"/>
                  <a:gd name="T27" fmla="*/ 23 h 266"/>
                  <a:gd name="T28" fmla="*/ 13 w 149"/>
                  <a:gd name="T29" fmla="*/ 17 h 266"/>
                  <a:gd name="T30" fmla="*/ 21 w 149"/>
                  <a:gd name="T31" fmla="*/ 10 h 266"/>
                  <a:gd name="T32" fmla="*/ 31 w 149"/>
                  <a:gd name="T33" fmla="*/ 10 h 266"/>
                  <a:gd name="T34" fmla="*/ 38 w 149"/>
                  <a:gd name="T35" fmla="*/ 19 h 266"/>
                  <a:gd name="T36" fmla="*/ 40 w 149"/>
                  <a:gd name="T37" fmla="*/ 25 h 266"/>
                  <a:gd name="T38" fmla="*/ 50 w 149"/>
                  <a:gd name="T39" fmla="*/ 25 h 266"/>
                  <a:gd name="T40" fmla="*/ 48 w 149"/>
                  <a:gd name="T41" fmla="*/ 15 h 266"/>
                  <a:gd name="T42" fmla="*/ 44 w 149"/>
                  <a:gd name="T43" fmla="*/ 6 h 266"/>
                  <a:gd name="T44" fmla="*/ 38 w 149"/>
                  <a:gd name="T45" fmla="*/ 2 h 266"/>
                  <a:gd name="T46" fmla="*/ 27 w 149"/>
                  <a:gd name="T47" fmla="*/ 0 h 266"/>
                  <a:gd name="T48" fmla="*/ 17 w 149"/>
                  <a:gd name="T49" fmla="*/ 2 h 266"/>
                  <a:gd name="T50" fmla="*/ 8 w 149"/>
                  <a:gd name="T51" fmla="*/ 6 h 266"/>
                  <a:gd name="T52" fmla="*/ 2 w 149"/>
                  <a:gd name="T53" fmla="*/ 23 h 266"/>
                  <a:gd name="T54" fmla="*/ 4 w 149"/>
                  <a:gd name="T55" fmla="*/ 31 h 266"/>
                  <a:gd name="T56" fmla="*/ 13 w 149"/>
                  <a:gd name="T57" fmla="*/ 41 h 266"/>
                  <a:gd name="T58" fmla="*/ 34 w 149"/>
                  <a:gd name="T59" fmla="*/ 56 h 266"/>
                  <a:gd name="T60" fmla="*/ 38 w 149"/>
                  <a:gd name="T61" fmla="*/ 59 h 266"/>
                  <a:gd name="T62" fmla="*/ 40 w 149"/>
                  <a:gd name="T63" fmla="*/ 66 h 266"/>
                  <a:gd name="T64" fmla="*/ 40 w 149"/>
                  <a:gd name="T65" fmla="*/ 72 h 266"/>
                  <a:gd name="T66" fmla="*/ 31 w 149"/>
                  <a:gd name="T67" fmla="*/ 78 h 266"/>
                  <a:gd name="T68" fmla="*/ 19 w 149"/>
                  <a:gd name="T69" fmla="*/ 78 h 266"/>
                  <a:gd name="T70" fmla="*/ 15 w 149"/>
                  <a:gd name="T71" fmla="*/ 76 h 266"/>
                  <a:gd name="T72" fmla="*/ 10 w 149"/>
                  <a:gd name="T73" fmla="*/ 69 h 266"/>
                  <a:gd name="T74" fmla="*/ 10 w 149"/>
                  <a:gd name="T75" fmla="*/ 62 h 266"/>
                  <a:gd name="T76" fmla="*/ 0 w 149"/>
                  <a:gd name="T77" fmla="*/ 62 h 2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49"/>
                  <a:gd name="T118" fmla="*/ 0 h 266"/>
                  <a:gd name="T119" fmla="*/ 149 w 149"/>
                  <a:gd name="T120" fmla="*/ 266 h 26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49" h="266">
                    <a:moveTo>
                      <a:pt x="0" y="187"/>
                    </a:moveTo>
                    <a:lnTo>
                      <a:pt x="0" y="210"/>
                    </a:lnTo>
                    <a:lnTo>
                      <a:pt x="7" y="235"/>
                    </a:lnTo>
                    <a:lnTo>
                      <a:pt x="25" y="260"/>
                    </a:lnTo>
                    <a:lnTo>
                      <a:pt x="69" y="266"/>
                    </a:lnTo>
                    <a:lnTo>
                      <a:pt x="100" y="266"/>
                    </a:lnTo>
                    <a:lnTo>
                      <a:pt x="143" y="229"/>
                    </a:lnTo>
                    <a:lnTo>
                      <a:pt x="149" y="193"/>
                    </a:lnTo>
                    <a:lnTo>
                      <a:pt x="143" y="168"/>
                    </a:lnTo>
                    <a:lnTo>
                      <a:pt x="118" y="131"/>
                    </a:lnTo>
                    <a:lnTo>
                      <a:pt x="93" y="118"/>
                    </a:lnTo>
                    <a:lnTo>
                      <a:pt x="69" y="112"/>
                    </a:lnTo>
                    <a:lnTo>
                      <a:pt x="44" y="87"/>
                    </a:lnTo>
                    <a:lnTo>
                      <a:pt x="38" y="69"/>
                    </a:lnTo>
                    <a:lnTo>
                      <a:pt x="38" y="50"/>
                    </a:lnTo>
                    <a:lnTo>
                      <a:pt x="62" y="31"/>
                    </a:lnTo>
                    <a:lnTo>
                      <a:pt x="93" y="31"/>
                    </a:lnTo>
                    <a:lnTo>
                      <a:pt x="112" y="56"/>
                    </a:lnTo>
                    <a:lnTo>
                      <a:pt x="118" y="75"/>
                    </a:lnTo>
                    <a:lnTo>
                      <a:pt x="149" y="75"/>
                    </a:lnTo>
                    <a:lnTo>
                      <a:pt x="143" y="44"/>
                    </a:lnTo>
                    <a:lnTo>
                      <a:pt x="131" y="19"/>
                    </a:lnTo>
                    <a:lnTo>
                      <a:pt x="112" y="7"/>
                    </a:lnTo>
                    <a:lnTo>
                      <a:pt x="81" y="0"/>
                    </a:lnTo>
                    <a:lnTo>
                      <a:pt x="50" y="7"/>
                    </a:lnTo>
                    <a:lnTo>
                      <a:pt x="25" y="19"/>
                    </a:lnTo>
                    <a:lnTo>
                      <a:pt x="7" y="69"/>
                    </a:lnTo>
                    <a:lnTo>
                      <a:pt x="13" y="94"/>
                    </a:lnTo>
                    <a:lnTo>
                      <a:pt x="38" y="125"/>
                    </a:lnTo>
                    <a:lnTo>
                      <a:pt x="100" y="168"/>
                    </a:lnTo>
                    <a:lnTo>
                      <a:pt x="112" y="179"/>
                    </a:lnTo>
                    <a:lnTo>
                      <a:pt x="118" y="198"/>
                    </a:lnTo>
                    <a:lnTo>
                      <a:pt x="118" y="218"/>
                    </a:lnTo>
                    <a:lnTo>
                      <a:pt x="93" y="235"/>
                    </a:lnTo>
                    <a:lnTo>
                      <a:pt x="56" y="235"/>
                    </a:lnTo>
                    <a:lnTo>
                      <a:pt x="44" y="229"/>
                    </a:lnTo>
                    <a:lnTo>
                      <a:pt x="31" y="210"/>
                    </a:lnTo>
                    <a:lnTo>
                      <a:pt x="31" y="187"/>
                    </a:lnTo>
                    <a:lnTo>
                      <a:pt x="0" y="18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Freeform 605"/>
              <p:cNvSpPr>
                <a:spLocks noEditPoints="1"/>
              </p:cNvSpPr>
              <p:nvPr/>
            </p:nvSpPr>
            <p:spPr bwMode="auto">
              <a:xfrm>
                <a:off x="3545" y="3286"/>
                <a:ext cx="44" cy="61"/>
              </a:xfrm>
              <a:custGeom>
                <a:avLst/>
                <a:gdLst>
                  <a:gd name="T0" fmla="*/ 34 w 130"/>
                  <a:gd name="T1" fmla="*/ 30 h 185"/>
                  <a:gd name="T2" fmla="*/ 31 w 130"/>
                  <a:gd name="T3" fmla="*/ 41 h 185"/>
                  <a:gd name="T4" fmla="*/ 29 w 130"/>
                  <a:gd name="T5" fmla="*/ 49 h 185"/>
                  <a:gd name="T6" fmla="*/ 25 w 130"/>
                  <a:gd name="T7" fmla="*/ 51 h 185"/>
                  <a:gd name="T8" fmla="*/ 19 w 130"/>
                  <a:gd name="T9" fmla="*/ 53 h 185"/>
                  <a:gd name="T10" fmla="*/ 15 w 130"/>
                  <a:gd name="T11" fmla="*/ 51 h 185"/>
                  <a:gd name="T12" fmla="*/ 13 w 130"/>
                  <a:gd name="T13" fmla="*/ 49 h 185"/>
                  <a:gd name="T14" fmla="*/ 10 w 130"/>
                  <a:gd name="T15" fmla="*/ 45 h 185"/>
                  <a:gd name="T16" fmla="*/ 10 w 130"/>
                  <a:gd name="T17" fmla="*/ 41 h 185"/>
                  <a:gd name="T18" fmla="*/ 13 w 130"/>
                  <a:gd name="T19" fmla="*/ 35 h 185"/>
                  <a:gd name="T20" fmla="*/ 17 w 130"/>
                  <a:gd name="T21" fmla="*/ 30 h 185"/>
                  <a:gd name="T22" fmla="*/ 25 w 130"/>
                  <a:gd name="T23" fmla="*/ 30 h 185"/>
                  <a:gd name="T24" fmla="*/ 34 w 130"/>
                  <a:gd name="T25" fmla="*/ 30 h 185"/>
                  <a:gd name="T26" fmla="*/ 34 w 130"/>
                  <a:gd name="T27" fmla="*/ 59 h 185"/>
                  <a:gd name="T28" fmla="*/ 44 w 130"/>
                  <a:gd name="T29" fmla="*/ 59 h 185"/>
                  <a:gd name="T30" fmla="*/ 42 w 130"/>
                  <a:gd name="T31" fmla="*/ 55 h 185"/>
                  <a:gd name="T32" fmla="*/ 42 w 130"/>
                  <a:gd name="T33" fmla="*/ 51 h 185"/>
                  <a:gd name="T34" fmla="*/ 42 w 130"/>
                  <a:gd name="T35" fmla="*/ 49 h 185"/>
                  <a:gd name="T36" fmla="*/ 42 w 130"/>
                  <a:gd name="T37" fmla="*/ 45 h 185"/>
                  <a:gd name="T38" fmla="*/ 42 w 130"/>
                  <a:gd name="T39" fmla="*/ 16 h 185"/>
                  <a:gd name="T40" fmla="*/ 42 w 130"/>
                  <a:gd name="T41" fmla="*/ 10 h 185"/>
                  <a:gd name="T42" fmla="*/ 38 w 130"/>
                  <a:gd name="T43" fmla="*/ 4 h 185"/>
                  <a:gd name="T44" fmla="*/ 34 w 130"/>
                  <a:gd name="T45" fmla="*/ 0 h 185"/>
                  <a:gd name="T46" fmla="*/ 23 w 130"/>
                  <a:gd name="T47" fmla="*/ 0 h 185"/>
                  <a:gd name="T48" fmla="*/ 15 w 130"/>
                  <a:gd name="T49" fmla="*/ 0 h 185"/>
                  <a:gd name="T50" fmla="*/ 8 w 130"/>
                  <a:gd name="T51" fmla="*/ 4 h 185"/>
                  <a:gd name="T52" fmla="*/ 4 w 130"/>
                  <a:gd name="T53" fmla="*/ 8 h 185"/>
                  <a:gd name="T54" fmla="*/ 2 w 130"/>
                  <a:gd name="T55" fmla="*/ 16 h 185"/>
                  <a:gd name="T56" fmla="*/ 13 w 130"/>
                  <a:gd name="T57" fmla="*/ 16 h 185"/>
                  <a:gd name="T58" fmla="*/ 13 w 130"/>
                  <a:gd name="T59" fmla="*/ 12 h 185"/>
                  <a:gd name="T60" fmla="*/ 15 w 130"/>
                  <a:gd name="T61" fmla="*/ 10 h 185"/>
                  <a:gd name="T62" fmla="*/ 17 w 130"/>
                  <a:gd name="T63" fmla="*/ 8 h 185"/>
                  <a:gd name="T64" fmla="*/ 21 w 130"/>
                  <a:gd name="T65" fmla="*/ 6 h 185"/>
                  <a:gd name="T66" fmla="*/ 29 w 130"/>
                  <a:gd name="T67" fmla="*/ 8 h 185"/>
                  <a:gd name="T68" fmla="*/ 31 w 130"/>
                  <a:gd name="T69" fmla="*/ 12 h 185"/>
                  <a:gd name="T70" fmla="*/ 34 w 130"/>
                  <a:gd name="T71" fmla="*/ 16 h 185"/>
                  <a:gd name="T72" fmla="*/ 34 w 130"/>
                  <a:gd name="T73" fmla="*/ 22 h 185"/>
                  <a:gd name="T74" fmla="*/ 27 w 130"/>
                  <a:gd name="T75" fmla="*/ 22 h 185"/>
                  <a:gd name="T76" fmla="*/ 21 w 130"/>
                  <a:gd name="T77" fmla="*/ 22 h 185"/>
                  <a:gd name="T78" fmla="*/ 17 w 130"/>
                  <a:gd name="T79" fmla="*/ 25 h 185"/>
                  <a:gd name="T80" fmla="*/ 10 w 130"/>
                  <a:gd name="T81" fmla="*/ 27 h 185"/>
                  <a:gd name="T82" fmla="*/ 6 w 130"/>
                  <a:gd name="T83" fmla="*/ 29 h 185"/>
                  <a:gd name="T84" fmla="*/ 4 w 130"/>
                  <a:gd name="T85" fmla="*/ 30 h 185"/>
                  <a:gd name="T86" fmla="*/ 2 w 130"/>
                  <a:gd name="T87" fmla="*/ 35 h 185"/>
                  <a:gd name="T88" fmla="*/ 0 w 130"/>
                  <a:gd name="T89" fmla="*/ 41 h 185"/>
                  <a:gd name="T90" fmla="*/ 2 w 130"/>
                  <a:gd name="T91" fmla="*/ 49 h 185"/>
                  <a:gd name="T92" fmla="*/ 4 w 130"/>
                  <a:gd name="T93" fmla="*/ 55 h 185"/>
                  <a:gd name="T94" fmla="*/ 8 w 130"/>
                  <a:gd name="T95" fmla="*/ 59 h 185"/>
                  <a:gd name="T96" fmla="*/ 17 w 130"/>
                  <a:gd name="T97" fmla="*/ 61 h 185"/>
                  <a:gd name="T98" fmla="*/ 23 w 130"/>
                  <a:gd name="T99" fmla="*/ 59 h 185"/>
                  <a:gd name="T100" fmla="*/ 27 w 130"/>
                  <a:gd name="T101" fmla="*/ 57 h 185"/>
                  <a:gd name="T102" fmla="*/ 31 w 130"/>
                  <a:gd name="T103" fmla="*/ 55 h 185"/>
                  <a:gd name="T104" fmla="*/ 34 w 130"/>
                  <a:gd name="T105" fmla="*/ 51 h 185"/>
                  <a:gd name="T106" fmla="*/ 34 w 130"/>
                  <a:gd name="T107" fmla="*/ 59 h 18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30"/>
                  <a:gd name="T163" fmla="*/ 0 h 185"/>
                  <a:gd name="T164" fmla="*/ 130 w 130"/>
                  <a:gd name="T165" fmla="*/ 185 h 18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30" h="185">
                    <a:moveTo>
                      <a:pt x="99" y="92"/>
                    </a:moveTo>
                    <a:lnTo>
                      <a:pt x="93" y="123"/>
                    </a:lnTo>
                    <a:lnTo>
                      <a:pt x="87" y="148"/>
                    </a:lnTo>
                    <a:lnTo>
                      <a:pt x="74" y="154"/>
                    </a:lnTo>
                    <a:lnTo>
                      <a:pt x="56" y="162"/>
                    </a:lnTo>
                    <a:lnTo>
                      <a:pt x="43" y="154"/>
                    </a:lnTo>
                    <a:lnTo>
                      <a:pt x="37" y="148"/>
                    </a:lnTo>
                    <a:lnTo>
                      <a:pt x="31" y="137"/>
                    </a:lnTo>
                    <a:lnTo>
                      <a:pt x="31" y="123"/>
                    </a:lnTo>
                    <a:lnTo>
                      <a:pt x="37" y="106"/>
                    </a:lnTo>
                    <a:lnTo>
                      <a:pt x="49" y="92"/>
                    </a:lnTo>
                    <a:lnTo>
                      <a:pt x="74" y="92"/>
                    </a:lnTo>
                    <a:lnTo>
                      <a:pt x="99" y="92"/>
                    </a:lnTo>
                    <a:close/>
                    <a:moveTo>
                      <a:pt x="99" y="179"/>
                    </a:moveTo>
                    <a:lnTo>
                      <a:pt x="130" y="179"/>
                    </a:lnTo>
                    <a:lnTo>
                      <a:pt x="124" y="168"/>
                    </a:lnTo>
                    <a:lnTo>
                      <a:pt x="124" y="154"/>
                    </a:lnTo>
                    <a:lnTo>
                      <a:pt x="124" y="148"/>
                    </a:lnTo>
                    <a:lnTo>
                      <a:pt x="124" y="137"/>
                    </a:lnTo>
                    <a:lnTo>
                      <a:pt x="124" y="50"/>
                    </a:lnTo>
                    <a:lnTo>
                      <a:pt x="124" y="31"/>
                    </a:lnTo>
                    <a:lnTo>
                      <a:pt x="112" y="13"/>
                    </a:lnTo>
                    <a:lnTo>
                      <a:pt x="99" y="0"/>
                    </a:lnTo>
                    <a:lnTo>
                      <a:pt x="68" y="0"/>
                    </a:lnTo>
                    <a:lnTo>
                      <a:pt x="43" y="0"/>
                    </a:lnTo>
                    <a:lnTo>
                      <a:pt x="25" y="13"/>
                    </a:lnTo>
                    <a:lnTo>
                      <a:pt x="12" y="25"/>
                    </a:lnTo>
                    <a:lnTo>
                      <a:pt x="6" y="50"/>
                    </a:lnTo>
                    <a:lnTo>
                      <a:pt x="37" y="50"/>
                    </a:lnTo>
                    <a:lnTo>
                      <a:pt x="37" y="37"/>
                    </a:lnTo>
                    <a:lnTo>
                      <a:pt x="43" y="31"/>
                    </a:lnTo>
                    <a:lnTo>
                      <a:pt x="49" y="25"/>
                    </a:lnTo>
                    <a:lnTo>
                      <a:pt x="62" y="19"/>
                    </a:lnTo>
                    <a:lnTo>
                      <a:pt x="87" y="25"/>
                    </a:lnTo>
                    <a:lnTo>
                      <a:pt x="93" y="37"/>
                    </a:lnTo>
                    <a:lnTo>
                      <a:pt x="99" y="50"/>
                    </a:lnTo>
                    <a:lnTo>
                      <a:pt x="99" y="67"/>
                    </a:lnTo>
                    <a:lnTo>
                      <a:pt x="80" y="67"/>
                    </a:lnTo>
                    <a:lnTo>
                      <a:pt x="62" y="67"/>
                    </a:lnTo>
                    <a:lnTo>
                      <a:pt x="49" y="75"/>
                    </a:lnTo>
                    <a:lnTo>
                      <a:pt x="31" y="81"/>
                    </a:lnTo>
                    <a:lnTo>
                      <a:pt x="18" y="87"/>
                    </a:lnTo>
                    <a:lnTo>
                      <a:pt x="12" y="92"/>
                    </a:lnTo>
                    <a:lnTo>
                      <a:pt x="6" y="106"/>
                    </a:lnTo>
                    <a:lnTo>
                      <a:pt x="0" y="123"/>
                    </a:lnTo>
                    <a:lnTo>
                      <a:pt x="6" y="148"/>
                    </a:lnTo>
                    <a:lnTo>
                      <a:pt x="12" y="168"/>
                    </a:lnTo>
                    <a:lnTo>
                      <a:pt x="25" y="179"/>
                    </a:lnTo>
                    <a:lnTo>
                      <a:pt x="49" y="185"/>
                    </a:lnTo>
                    <a:lnTo>
                      <a:pt x="68" y="179"/>
                    </a:lnTo>
                    <a:lnTo>
                      <a:pt x="80" y="173"/>
                    </a:lnTo>
                    <a:lnTo>
                      <a:pt x="93" y="168"/>
                    </a:lnTo>
                    <a:lnTo>
                      <a:pt x="99" y="154"/>
                    </a:lnTo>
                    <a:lnTo>
                      <a:pt x="99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Freeform 606"/>
              <p:cNvSpPr>
                <a:spLocks/>
              </p:cNvSpPr>
              <p:nvPr/>
            </p:nvSpPr>
            <p:spPr bwMode="auto">
              <a:xfrm>
                <a:off x="3605" y="3286"/>
                <a:ext cx="69" cy="59"/>
              </a:xfrm>
              <a:custGeom>
                <a:avLst/>
                <a:gdLst>
                  <a:gd name="T0" fmla="*/ 40 w 205"/>
                  <a:gd name="T1" fmla="*/ 59 h 179"/>
                  <a:gd name="T2" fmla="*/ 40 w 205"/>
                  <a:gd name="T3" fmla="*/ 15 h 179"/>
                  <a:gd name="T4" fmla="*/ 45 w 205"/>
                  <a:gd name="T5" fmla="*/ 6 h 179"/>
                  <a:gd name="T6" fmla="*/ 50 w 205"/>
                  <a:gd name="T7" fmla="*/ 6 h 179"/>
                  <a:gd name="T8" fmla="*/ 59 w 205"/>
                  <a:gd name="T9" fmla="*/ 10 h 179"/>
                  <a:gd name="T10" fmla="*/ 59 w 205"/>
                  <a:gd name="T11" fmla="*/ 59 h 179"/>
                  <a:gd name="T12" fmla="*/ 69 w 205"/>
                  <a:gd name="T13" fmla="*/ 59 h 179"/>
                  <a:gd name="T14" fmla="*/ 69 w 205"/>
                  <a:gd name="T15" fmla="*/ 15 h 179"/>
                  <a:gd name="T16" fmla="*/ 67 w 205"/>
                  <a:gd name="T17" fmla="*/ 6 h 179"/>
                  <a:gd name="T18" fmla="*/ 59 w 205"/>
                  <a:gd name="T19" fmla="*/ 0 h 179"/>
                  <a:gd name="T20" fmla="*/ 45 w 205"/>
                  <a:gd name="T21" fmla="*/ 0 h 179"/>
                  <a:gd name="T22" fmla="*/ 42 w 205"/>
                  <a:gd name="T23" fmla="*/ 2 h 179"/>
                  <a:gd name="T24" fmla="*/ 40 w 205"/>
                  <a:gd name="T25" fmla="*/ 6 h 179"/>
                  <a:gd name="T26" fmla="*/ 29 w 205"/>
                  <a:gd name="T27" fmla="*/ 0 h 179"/>
                  <a:gd name="T28" fmla="*/ 19 w 205"/>
                  <a:gd name="T29" fmla="*/ 0 h 179"/>
                  <a:gd name="T30" fmla="*/ 12 w 205"/>
                  <a:gd name="T31" fmla="*/ 4 h 179"/>
                  <a:gd name="T32" fmla="*/ 10 w 205"/>
                  <a:gd name="T33" fmla="*/ 8 h 179"/>
                  <a:gd name="T34" fmla="*/ 10 w 205"/>
                  <a:gd name="T35" fmla="*/ 0 h 179"/>
                  <a:gd name="T36" fmla="*/ 0 w 205"/>
                  <a:gd name="T37" fmla="*/ 0 h 179"/>
                  <a:gd name="T38" fmla="*/ 0 w 205"/>
                  <a:gd name="T39" fmla="*/ 59 h 179"/>
                  <a:gd name="T40" fmla="*/ 10 w 205"/>
                  <a:gd name="T41" fmla="*/ 59 h 179"/>
                  <a:gd name="T42" fmla="*/ 10 w 205"/>
                  <a:gd name="T43" fmla="*/ 12 h 179"/>
                  <a:gd name="T44" fmla="*/ 19 w 205"/>
                  <a:gd name="T45" fmla="*/ 6 h 179"/>
                  <a:gd name="T46" fmla="*/ 25 w 205"/>
                  <a:gd name="T47" fmla="*/ 8 h 179"/>
                  <a:gd name="T48" fmla="*/ 29 w 205"/>
                  <a:gd name="T49" fmla="*/ 15 h 179"/>
                  <a:gd name="T50" fmla="*/ 29 w 205"/>
                  <a:gd name="T51" fmla="*/ 59 h 179"/>
                  <a:gd name="T52" fmla="*/ 40 w 205"/>
                  <a:gd name="T53" fmla="*/ 59 h 1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05"/>
                  <a:gd name="T82" fmla="*/ 0 h 179"/>
                  <a:gd name="T83" fmla="*/ 205 w 205"/>
                  <a:gd name="T84" fmla="*/ 179 h 17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05" h="179">
                    <a:moveTo>
                      <a:pt x="118" y="179"/>
                    </a:moveTo>
                    <a:lnTo>
                      <a:pt x="118" y="44"/>
                    </a:lnTo>
                    <a:lnTo>
                      <a:pt x="135" y="19"/>
                    </a:lnTo>
                    <a:lnTo>
                      <a:pt x="149" y="19"/>
                    </a:lnTo>
                    <a:lnTo>
                      <a:pt x="174" y="31"/>
                    </a:lnTo>
                    <a:lnTo>
                      <a:pt x="174" y="179"/>
                    </a:lnTo>
                    <a:lnTo>
                      <a:pt x="205" y="179"/>
                    </a:lnTo>
                    <a:lnTo>
                      <a:pt x="205" y="44"/>
                    </a:lnTo>
                    <a:lnTo>
                      <a:pt x="199" y="19"/>
                    </a:lnTo>
                    <a:lnTo>
                      <a:pt x="174" y="0"/>
                    </a:lnTo>
                    <a:lnTo>
                      <a:pt x="135" y="0"/>
                    </a:lnTo>
                    <a:lnTo>
                      <a:pt x="124" y="6"/>
                    </a:lnTo>
                    <a:lnTo>
                      <a:pt x="118" y="19"/>
                    </a:lnTo>
                    <a:lnTo>
                      <a:pt x="87" y="0"/>
                    </a:lnTo>
                    <a:lnTo>
                      <a:pt x="56" y="0"/>
                    </a:lnTo>
                    <a:lnTo>
                      <a:pt x="37" y="13"/>
                    </a:lnTo>
                    <a:lnTo>
                      <a:pt x="31" y="25"/>
                    </a:lnTo>
                    <a:lnTo>
                      <a:pt x="31" y="0"/>
                    </a:lnTo>
                    <a:lnTo>
                      <a:pt x="0" y="0"/>
                    </a:lnTo>
                    <a:lnTo>
                      <a:pt x="0" y="179"/>
                    </a:lnTo>
                    <a:lnTo>
                      <a:pt x="31" y="179"/>
                    </a:lnTo>
                    <a:lnTo>
                      <a:pt x="31" y="37"/>
                    </a:lnTo>
                    <a:lnTo>
                      <a:pt x="56" y="19"/>
                    </a:lnTo>
                    <a:lnTo>
                      <a:pt x="73" y="25"/>
                    </a:lnTo>
                    <a:lnTo>
                      <a:pt x="87" y="44"/>
                    </a:lnTo>
                    <a:lnTo>
                      <a:pt x="87" y="179"/>
                    </a:lnTo>
                    <a:lnTo>
                      <a:pt x="118" y="17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Freeform 607"/>
              <p:cNvSpPr>
                <a:spLocks noEditPoints="1"/>
              </p:cNvSpPr>
              <p:nvPr/>
            </p:nvSpPr>
            <p:spPr bwMode="auto">
              <a:xfrm>
                <a:off x="3690" y="3286"/>
                <a:ext cx="43" cy="82"/>
              </a:xfrm>
              <a:custGeom>
                <a:avLst/>
                <a:gdLst>
                  <a:gd name="T0" fmla="*/ 20 w 131"/>
                  <a:gd name="T1" fmla="*/ 54 h 247"/>
                  <a:gd name="T2" fmla="*/ 14 w 131"/>
                  <a:gd name="T3" fmla="*/ 51 h 247"/>
                  <a:gd name="T4" fmla="*/ 10 w 131"/>
                  <a:gd name="T5" fmla="*/ 45 h 247"/>
                  <a:gd name="T6" fmla="*/ 10 w 131"/>
                  <a:gd name="T7" fmla="*/ 39 h 247"/>
                  <a:gd name="T8" fmla="*/ 10 w 131"/>
                  <a:gd name="T9" fmla="*/ 33 h 247"/>
                  <a:gd name="T10" fmla="*/ 10 w 131"/>
                  <a:gd name="T11" fmla="*/ 25 h 247"/>
                  <a:gd name="T12" fmla="*/ 10 w 131"/>
                  <a:gd name="T13" fmla="*/ 17 h 247"/>
                  <a:gd name="T14" fmla="*/ 14 w 131"/>
                  <a:gd name="T15" fmla="*/ 10 h 247"/>
                  <a:gd name="T16" fmla="*/ 20 w 131"/>
                  <a:gd name="T17" fmla="*/ 6 h 247"/>
                  <a:gd name="T18" fmla="*/ 29 w 131"/>
                  <a:gd name="T19" fmla="*/ 8 h 247"/>
                  <a:gd name="T20" fmla="*/ 33 w 131"/>
                  <a:gd name="T21" fmla="*/ 15 h 247"/>
                  <a:gd name="T22" fmla="*/ 33 w 131"/>
                  <a:gd name="T23" fmla="*/ 22 h 247"/>
                  <a:gd name="T24" fmla="*/ 33 w 131"/>
                  <a:gd name="T25" fmla="*/ 29 h 247"/>
                  <a:gd name="T26" fmla="*/ 33 w 131"/>
                  <a:gd name="T27" fmla="*/ 39 h 247"/>
                  <a:gd name="T28" fmla="*/ 31 w 131"/>
                  <a:gd name="T29" fmla="*/ 47 h 247"/>
                  <a:gd name="T30" fmla="*/ 27 w 131"/>
                  <a:gd name="T31" fmla="*/ 51 h 247"/>
                  <a:gd name="T32" fmla="*/ 20 w 131"/>
                  <a:gd name="T33" fmla="*/ 54 h 247"/>
                  <a:gd name="T34" fmla="*/ 10 w 131"/>
                  <a:gd name="T35" fmla="*/ 0 h 247"/>
                  <a:gd name="T36" fmla="*/ 0 w 131"/>
                  <a:gd name="T37" fmla="*/ 0 h 247"/>
                  <a:gd name="T38" fmla="*/ 0 w 131"/>
                  <a:gd name="T39" fmla="*/ 82 h 247"/>
                  <a:gd name="T40" fmla="*/ 10 w 131"/>
                  <a:gd name="T41" fmla="*/ 82 h 247"/>
                  <a:gd name="T42" fmla="*/ 10 w 131"/>
                  <a:gd name="T43" fmla="*/ 54 h 247"/>
                  <a:gd name="T44" fmla="*/ 13 w 131"/>
                  <a:gd name="T45" fmla="*/ 56 h 247"/>
                  <a:gd name="T46" fmla="*/ 16 w 131"/>
                  <a:gd name="T47" fmla="*/ 59 h 247"/>
                  <a:gd name="T48" fmla="*/ 20 w 131"/>
                  <a:gd name="T49" fmla="*/ 59 h 247"/>
                  <a:gd name="T50" fmla="*/ 25 w 131"/>
                  <a:gd name="T51" fmla="*/ 61 h 247"/>
                  <a:gd name="T52" fmla="*/ 31 w 131"/>
                  <a:gd name="T53" fmla="*/ 59 h 247"/>
                  <a:gd name="T54" fmla="*/ 35 w 131"/>
                  <a:gd name="T55" fmla="*/ 57 h 247"/>
                  <a:gd name="T56" fmla="*/ 39 w 131"/>
                  <a:gd name="T57" fmla="*/ 56 h 247"/>
                  <a:gd name="T58" fmla="*/ 41 w 131"/>
                  <a:gd name="T59" fmla="*/ 51 h 247"/>
                  <a:gd name="T60" fmla="*/ 41 w 131"/>
                  <a:gd name="T61" fmla="*/ 45 h 247"/>
                  <a:gd name="T62" fmla="*/ 43 w 131"/>
                  <a:gd name="T63" fmla="*/ 41 h 247"/>
                  <a:gd name="T64" fmla="*/ 43 w 131"/>
                  <a:gd name="T65" fmla="*/ 35 h 247"/>
                  <a:gd name="T66" fmla="*/ 43 w 131"/>
                  <a:gd name="T67" fmla="*/ 29 h 247"/>
                  <a:gd name="T68" fmla="*/ 41 w 131"/>
                  <a:gd name="T69" fmla="*/ 12 h 247"/>
                  <a:gd name="T70" fmla="*/ 37 w 131"/>
                  <a:gd name="T71" fmla="*/ 4 h 247"/>
                  <a:gd name="T72" fmla="*/ 31 w 131"/>
                  <a:gd name="T73" fmla="*/ 0 h 247"/>
                  <a:gd name="T74" fmla="*/ 25 w 131"/>
                  <a:gd name="T75" fmla="*/ 0 h 247"/>
                  <a:gd name="T76" fmla="*/ 20 w 131"/>
                  <a:gd name="T77" fmla="*/ 0 h 247"/>
                  <a:gd name="T78" fmla="*/ 16 w 131"/>
                  <a:gd name="T79" fmla="*/ 2 h 247"/>
                  <a:gd name="T80" fmla="*/ 13 w 131"/>
                  <a:gd name="T81" fmla="*/ 4 h 247"/>
                  <a:gd name="T82" fmla="*/ 10 w 131"/>
                  <a:gd name="T83" fmla="*/ 8 h 247"/>
                  <a:gd name="T84" fmla="*/ 10 w 131"/>
                  <a:gd name="T85" fmla="*/ 0 h 24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1"/>
                  <a:gd name="T130" fmla="*/ 0 h 247"/>
                  <a:gd name="T131" fmla="*/ 131 w 131"/>
                  <a:gd name="T132" fmla="*/ 247 h 247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1" h="247">
                    <a:moveTo>
                      <a:pt x="62" y="162"/>
                    </a:moveTo>
                    <a:lnTo>
                      <a:pt x="44" y="154"/>
                    </a:lnTo>
                    <a:lnTo>
                      <a:pt x="31" y="137"/>
                    </a:lnTo>
                    <a:lnTo>
                      <a:pt x="31" y="117"/>
                    </a:lnTo>
                    <a:lnTo>
                      <a:pt x="31" y="98"/>
                    </a:lnTo>
                    <a:lnTo>
                      <a:pt x="31" y="75"/>
                    </a:lnTo>
                    <a:lnTo>
                      <a:pt x="31" y="50"/>
                    </a:lnTo>
                    <a:lnTo>
                      <a:pt x="44" y="31"/>
                    </a:lnTo>
                    <a:lnTo>
                      <a:pt x="62" y="19"/>
                    </a:lnTo>
                    <a:lnTo>
                      <a:pt x="87" y="25"/>
                    </a:lnTo>
                    <a:lnTo>
                      <a:pt x="100" y="44"/>
                    </a:lnTo>
                    <a:lnTo>
                      <a:pt x="100" y="67"/>
                    </a:lnTo>
                    <a:lnTo>
                      <a:pt x="100" y="87"/>
                    </a:lnTo>
                    <a:lnTo>
                      <a:pt x="100" y="117"/>
                    </a:lnTo>
                    <a:lnTo>
                      <a:pt x="95" y="143"/>
                    </a:lnTo>
                    <a:lnTo>
                      <a:pt x="81" y="154"/>
                    </a:lnTo>
                    <a:lnTo>
                      <a:pt x="62" y="162"/>
                    </a:lnTo>
                    <a:close/>
                    <a:moveTo>
                      <a:pt x="31" y="0"/>
                    </a:moveTo>
                    <a:lnTo>
                      <a:pt x="0" y="0"/>
                    </a:lnTo>
                    <a:lnTo>
                      <a:pt x="0" y="247"/>
                    </a:lnTo>
                    <a:lnTo>
                      <a:pt x="31" y="247"/>
                    </a:lnTo>
                    <a:lnTo>
                      <a:pt x="31" y="162"/>
                    </a:lnTo>
                    <a:lnTo>
                      <a:pt x="39" y="168"/>
                    </a:lnTo>
                    <a:lnTo>
                      <a:pt x="50" y="179"/>
                    </a:lnTo>
                    <a:lnTo>
                      <a:pt x="62" y="179"/>
                    </a:lnTo>
                    <a:lnTo>
                      <a:pt x="75" y="185"/>
                    </a:lnTo>
                    <a:lnTo>
                      <a:pt x="95" y="179"/>
                    </a:lnTo>
                    <a:lnTo>
                      <a:pt x="106" y="173"/>
                    </a:lnTo>
                    <a:lnTo>
                      <a:pt x="118" y="168"/>
                    </a:lnTo>
                    <a:lnTo>
                      <a:pt x="125" y="154"/>
                    </a:lnTo>
                    <a:lnTo>
                      <a:pt x="125" y="137"/>
                    </a:lnTo>
                    <a:lnTo>
                      <a:pt x="131" y="123"/>
                    </a:lnTo>
                    <a:lnTo>
                      <a:pt x="131" y="106"/>
                    </a:lnTo>
                    <a:lnTo>
                      <a:pt x="131" y="87"/>
                    </a:lnTo>
                    <a:lnTo>
                      <a:pt x="125" y="37"/>
                    </a:lnTo>
                    <a:lnTo>
                      <a:pt x="112" y="13"/>
                    </a:lnTo>
                    <a:lnTo>
                      <a:pt x="95" y="0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50" y="6"/>
                    </a:lnTo>
                    <a:lnTo>
                      <a:pt x="39" y="13"/>
                    </a:lnTo>
                    <a:lnTo>
                      <a:pt x="31" y="2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Rectangle 608"/>
              <p:cNvSpPr>
                <a:spLocks noChangeArrowheads="1"/>
              </p:cNvSpPr>
              <p:nvPr/>
            </p:nvSpPr>
            <p:spPr bwMode="auto">
              <a:xfrm>
                <a:off x="3748" y="3261"/>
                <a:ext cx="10" cy="84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Freeform 609"/>
              <p:cNvSpPr>
                <a:spLocks noEditPoints="1"/>
              </p:cNvSpPr>
              <p:nvPr/>
            </p:nvSpPr>
            <p:spPr bwMode="auto">
              <a:xfrm>
                <a:off x="3775" y="3286"/>
                <a:ext cx="41" cy="61"/>
              </a:xfrm>
              <a:custGeom>
                <a:avLst/>
                <a:gdLst>
                  <a:gd name="T0" fmla="*/ 10 w 124"/>
                  <a:gd name="T1" fmla="*/ 27 h 185"/>
                  <a:gd name="T2" fmla="*/ 10 w 124"/>
                  <a:gd name="T3" fmla="*/ 15 h 185"/>
                  <a:gd name="T4" fmla="*/ 12 w 124"/>
                  <a:gd name="T5" fmla="*/ 10 h 185"/>
                  <a:gd name="T6" fmla="*/ 17 w 124"/>
                  <a:gd name="T7" fmla="*/ 8 h 185"/>
                  <a:gd name="T8" fmla="*/ 21 w 124"/>
                  <a:gd name="T9" fmla="*/ 6 h 185"/>
                  <a:gd name="T10" fmla="*/ 24 w 124"/>
                  <a:gd name="T11" fmla="*/ 8 h 185"/>
                  <a:gd name="T12" fmla="*/ 29 w 124"/>
                  <a:gd name="T13" fmla="*/ 10 h 185"/>
                  <a:gd name="T14" fmla="*/ 31 w 124"/>
                  <a:gd name="T15" fmla="*/ 15 h 185"/>
                  <a:gd name="T16" fmla="*/ 33 w 124"/>
                  <a:gd name="T17" fmla="*/ 27 h 185"/>
                  <a:gd name="T18" fmla="*/ 10 w 124"/>
                  <a:gd name="T19" fmla="*/ 27 h 185"/>
                  <a:gd name="T20" fmla="*/ 41 w 124"/>
                  <a:gd name="T21" fmla="*/ 32 h 185"/>
                  <a:gd name="T22" fmla="*/ 41 w 124"/>
                  <a:gd name="T23" fmla="*/ 29 h 185"/>
                  <a:gd name="T24" fmla="*/ 41 w 124"/>
                  <a:gd name="T25" fmla="*/ 15 h 185"/>
                  <a:gd name="T26" fmla="*/ 37 w 124"/>
                  <a:gd name="T27" fmla="*/ 6 h 185"/>
                  <a:gd name="T28" fmla="*/ 31 w 124"/>
                  <a:gd name="T29" fmla="*/ 2 h 185"/>
                  <a:gd name="T30" fmla="*/ 21 w 124"/>
                  <a:gd name="T31" fmla="*/ 0 h 185"/>
                  <a:gd name="T32" fmla="*/ 14 w 124"/>
                  <a:gd name="T33" fmla="*/ 0 h 185"/>
                  <a:gd name="T34" fmla="*/ 10 w 124"/>
                  <a:gd name="T35" fmla="*/ 2 h 185"/>
                  <a:gd name="T36" fmla="*/ 6 w 124"/>
                  <a:gd name="T37" fmla="*/ 4 h 185"/>
                  <a:gd name="T38" fmla="*/ 2 w 124"/>
                  <a:gd name="T39" fmla="*/ 8 h 185"/>
                  <a:gd name="T40" fmla="*/ 2 w 124"/>
                  <a:gd name="T41" fmla="*/ 12 h 185"/>
                  <a:gd name="T42" fmla="*/ 0 w 124"/>
                  <a:gd name="T43" fmla="*/ 18 h 185"/>
                  <a:gd name="T44" fmla="*/ 0 w 124"/>
                  <a:gd name="T45" fmla="*/ 25 h 185"/>
                  <a:gd name="T46" fmla="*/ 0 w 124"/>
                  <a:gd name="T47" fmla="*/ 30 h 185"/>
                  <a:gd name="T48" fmla="*/ 2 w 124"/>
                  <a:gd name="T49" fmla="*/ 47 h 185"/>
                  <a:gd name="T50" fmla="*/ 6 w 124"/>
                  <a:gd name="T51" fmla="*/ 55 h 185"/>
                  <a:gd name="T52" fmla="*/ 12 w 124"/>
                  <a:gd name="T53" fmla="*/ 59 h 185"/>
                  <a:gd name="T54" fmla="*/ 21 w 124"/>
                  <a:gd name="T55" fmla="*/ 61 h 185"/>
                  <a:gd name="T56" fmla="*/ 29 w 124"/>
                  <a:gd name="T57" fmla="*/ 59 h 185"/>
                  <a:gd name="T58" fmla="*/ 37 w 124"/>
                  <a:gd name="T59" fmla="*/ 55 h 185"/>
                  <a:gd name="T60" fmla="*/ 41 w 124"/>
                  <a:gd name="T61" fmla="*/ 49 h 185"/>
                  <a:gd name="T62" fmla="*/ 41 w 124"/>
                  <a:gd name="T63" fmla="*/ 41 h 185"/>
                  <a:gd name="T64" fmla="*/ 31 w 124"/>
                  <a:gd name="T65" fmla="*/ 41 h 185"/>
                  <a:gd name="T66" fmla="*/ 31 w 124"/>
                  <a:gd name="T67" fmla="*/ 45 h 185"/>
                  <a:gd name="T68" fmla="*/ 29 w 124"/>
                  <a:gd name="T69" fmla="*/ 49 h 185"/>
                  <a:gd name="T70" fmla="*/ 24 w 124"/>
                  <a:gd name="T71" fmla="*/ 51 h 185"/>
                  <a:gd name="T72" fmla="*/ 21 w 124"/>
                  <a:gd name="T73" fmla="*/ 53 h 185"/>
                  <a:gd name="T74" fmla="*/ 17 w 124"/>
                  <a:gd name="T75" fmla="*/ 51 h 185"/>
                  <a:gd name="T76" fmla="*/ 12 w 124"/>
                  <a:gd name="T77" fmla="*/ 49 h 185"/>
                  <a:gd name="T78" fmla="*/ 10 w 124"/>
                  <a:gd name="T79" fmla="*/ 43 h 185"/>
                  <a:gd name="T80" fmla="*/ 10 w 124"/>
                  <a:gd name="T81" fmla="*/ 32 h 185"/>
                  <a:gd name="T82" fmla="*/ 41 w 124"/>
                  <a:gd name="T83" fmla="*/ 32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4"/>
                  <a:gd name="T127" fmla="*/ 0 h 185"/>
                  <a:gd name="T128" fmla="*/ 124 w 124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4" h="185">
                    <a:moveTo>
                      <a:pt x="31" y="81"/>
                    </a:moveTo>
                    <a:lnTo>
                      <a:pt x="31" y="44"/>
                    </a:lnTo>
                    <a:lnTo>
                      <a:pt x="37" y="31"/>
                    </a:lnTo>
                    <a:lnTo>
                      <a:pt x="50" y="25"/>
                    </a:lnTo>
                    <a:lnTo>
                      <a:pt x="62" y="19"/>
                    </a:lnTo>
                    <a:lnTo>
                      <a:pt x="74" y="25"/>
                    </a:lnTo>
                    <a:lnTo>
                      <a:pt x="87" y="31"/>
                    </a:lnTo>
                    <a:lnTo>
                      <a:pt x="93" y="44"/>
                    </a:lnTo>
                    <a:lnTo>
                      <a:pt x="99" y="81"/>
                    </a:lnTo>
                    <a:lnTo>
                      <a:pt x="31" y="81"/>
                    </a:lnTo>
                    <a:close/>
                    <a:moveTo>
                      <a:pt x="124" y="98"/>
                    </a:moveTo>
                    <a:lnTo>
                      <a:pt x="124" y="87"/>
                    </a:lnTo>
                    <a:lnTo>
                      <a:pt x="124" y="44"/>
                    </a:lnTo>
                    <a:lnTo>
                      <a:pt x="112" y="19"/>
                    </a:lnTo>
                    <a:lnTo>
                      <a:pt x="93" y="6"/>
                    </a:lnTo>
                    <a:lnTo>
                      <a:pt x="62" y="0"/>
                    </a:lnTo>
                    <a:lnTo>
                      <a:pt x="43" y="0"/>
                    </a:lnTo>
                    <a:lnTo>
                      <a:pt x="31" y="6"/>
                    </a:lnTo>
                    <a:lnTo>
                      <a:pt x="19" y="13"/>
                    </a:lnTo>
                    <a:lnTo>
                      <a:pt x="6" y="25"/>
                    </a:lnTo>
                    <a:lnTo>
                      <a:pt x="6" y="37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2"/>
                    </a:lnTo>
                    <a:lnTo>
                      <a:pt x="6" y="143"/>
                    </a:lnTo>
                    <a:lnTo>
                      <a:pt x="19" y="168"/>
                    </a:lnTo>
                    <a:lnTo>
                      <a:pt x="37" y="179"/>
                    </a:lnTo>
                    <a:lnTo>
                      <a:pt x="62" y="185"/>
                    </a:lnTo>
                    <a:lnTo>
                      <a:pt x="87" y="179"/>
                    </a:lnTo>
                    <a:lnTo>
                      <a:pt x="112" y="168"/>
                    </a:lnTo>
                    <a:lnTo>
                      <a:pt x="124" y="148"/>
                    </a:lnTo>
                    <a:lnTo>
                      <a:pt x="124" y="123"/>
                    </a:lnTo>
                    <a:lnTo>
                      <a:pt x="93" y="123"/>
                    </a:lnTo>
                    <a:lnTo>
                      <a:pt x="93" y="137"/>
                    </a:lnTo>
                    <a:lnTo>
                      <a:pt x="87" y="148"/>
                    </a:lnTo>
                    <a:lnTo>
                      <a:pt x="74" y="154"/>
                    </a:lnTo>
                    <a:lnTo>
                      <a:pt x="62" y="162"/>
                    </a:lnTo>
                    <a:lnTo>
                      <a:pt x="50" y="154"/>
                    </a:lnTo>
                    <a:lnTo>
                      <a:pt x="37" y="148"/>
                    </a:lnTo>
                    <a:lnTo>
                      <a:pt x="31" y="129"/>
                    </a:lnTo>
                    <a:lnTo>
                      <a:pt x="31" y="98"/>
                    </a:lnTo>
                    <a:lnTo>
                      <a:pt x="124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Freeform 610"/>
              <p:cNvSpPr>
                <a:spLocks noEditPoints="1"/>
              </p:cNvSpPr>
              <p:nvPr/>
            </p:nvSpPr>
            <p:spPr bwMode="auto">
              <a:xfrm>
                <a:off x="4085" y="3259"/>
                <a:ext cx="54" cy="84"/>
              </a:xfrm>
              <a:custGeom>
                <a:avLst/>
                <a:gdLst>
                  <a:gd name="T0" fmla="*/ 12 w 162"/>
                  <a:gd name="T1" fmla="*/ 10 h 254"/>
                  <a:gd name="T2" fmla="*/ 27 w 162"/>
                  <a:gd name="T3" fmla="*/ 10 h 254"/>
                  <a:gd name="T4" fmla="*/ 33 w 162"/>
                  <a:gd name="T5" fmla="*/ 10 h 254"/>
                  <a:gd name="T6" fmla="*/ 39 w 162"/>
                  <a:gd name="T7" fmla="*/ 15 h 254"/>
                  <a:gd name="T8" fmla="*/ 41 w 162"/>
                  <a:gd name="T9" fmla="*/ 23 h 254"/>
                  <a:gd name="T10" fmla="*/ 44 w 162"/>
                  <a:gd name="T11" fmla="*/ 33 h 254"/>
                  <a:gd name="T12" fmla="*/ 44 w 162"/>
                  <a:gd name="T13" fmla="*/ 49 h 254"/>
                  <a:gd name="T14" fmla="*/ 41 w 162"/>
                  <a:gd name="T15" fmla="*/ 62 h 254"/>
                  <a:gd name="T16" fmla="*/ 37 w 162"/>
                  <a:gd name="T17" fmla="*/ 69 h 254"/>
                  <a:gd name="T18" fmla="*/ 31 w 162"/>
                  <a:gd name="T19" fmla="*/ 74 h 254"/>
                  <a:gd name="T20" fmla="*/ 23 w 162"/>
                  <a:gd name="T21" fmla="*/ 74 h 254"/>
                  <a:gd name="T22" fmla="*/ 12 w 162"/>
                  <a:gd name="T23" fmla="*/ 74 h 254"/>
                  <a:gd name="T24" fmla="*/ 12 w 162"/>
                  <a:gd name="T25" fmla="*/ 10 h 254"/>
                  <a:gd name="T26" fmla="*/ 0 w 162"/>
                  <a:gd name="T27" fmla="*/ 84 h 254"/>
                  <a:gd name="T28" fmla="*/ 21 w 162"/>
                  <a:gd name="T29" fmla="*/ 84 h 254"/>
                  <a:gd name="T30" fmla="*/ 31 w 162"/>
                  <a:gd name="T31" fmla="*/ 82 h 254"/>
                  <a:gd name="T32" fmla="*/ 39 w 162"/>
                  <a:gd name="T33" fmla="*/ 82 h 254"/>
                  <a:gd name="T34" fmla="*/ 44 w 162"/>
                  <a:gd name="T35" fmla="*/ 78 h 254"/>
                  <a:gd name="T36" fmla="*/ 48 w 162"/>
                  <a:gd name="T37" fmla="*/ 74 h 254"/>
                  <a:gd name="T38" fmla="*/ 50 w 162"/>
                  <a:gd name="T39" fmla="*/ 72 h 254"/>
                  <a:gd name="T40" fmla="*/ 50 w 162"/>
                  <a:gd name="T41" fmla="*/ 67 h 254"/>
                  <a:gd name="T42" fmla="*/ 52 w 162"/>
                  <a:gd name="T43" fmla="*/ 64 h 254"/>
                  <a:gd name="T44" fmla="*/ 52 w 162"/>
                  <a:gd name="T45" fmla="*/ 62 h 254"/>
                  <a:gd name="T46" fmla="*/ 52 w 162"/>
                  <a:gd name="T47" fmla="*/ 56 h 254"/>
                  <a:gd name="T48" fmla="*/ 54 w 162"/>
                  <a:gd name="T49" fmla="*/ 52 h 254"/>
                  <a:gd name="T50" fmla="*/ 54 w 162"/>
                  <a:gd name="T51" fmla="*/ 45 h 254"/>
                  <a:gd name="T52" fmla="*/ 54 w 162"/>
                  <a:gd name="T53" fmla="*/ 39 h 254"/>
                  <a:gd name="T54" fmla="*/ 54 w 162"/>
                  <a:gd name="T55" fmla="*/ 35 h 254"/>
                  <a:gd name="T56" fmla="*/ 54 w 162"/>
                  <a:gd name="T57" fmla="*/ 27 h 254"/>
                  <a:gd name="T58" fmla="*/ 52 w 162"/>
                  <a:gd name="T59" fmla="*/ 21 h 254"/>
                  <a:gd name="T60" fmla="*/ 50 w 162"/>
                  <a:gd name="T61" fmla="*/ 13 h 254"/>
                  <a:gd name="T62" fmla="*/ 46 w 162"/>
                  <a:gd name="T63" fmla="*/ 8 h 254"/>
                  <a:gd name="T64" fmla="*/ 41 w 162"/>
                  <a:gd name="T65" fmla="*/ 4 h 254"/>
                  <a:gd name="T66" fmla="*/ 35 w 162"/>
                  <a:gd name="T67" fmla="*/ 2 h 254"/>
                  <a:gd name="T68" fmla="*/ 27 w 162"/>
                  <a:gd name="T69" fmla="*/ 0 h 254"/>
                  <a:gd name="T70" fmla="*/ 0 w 162"/>
                  <a:gd name="T71" fmla="*/ 0 h 254"/>
                  <a:gd name="T72" fmla="*/ 0 w 162"/>
                  <a:gd name="T73" fmla="*/ 84 h 25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4"/>
                  <a:gd name="T113" fmla="*/ 162 w 162"/>
                  <a:gd name="T114" fmla="*/ 254 h 25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4">
                    <a:moveTo>
                      <a:pt x="37" y="31"/>
                    </a:moveTo>
                    <a:lnTo>
                      <a:pt x="81" y="31"/>
                    </a:lnTo>
                    <a:lnTo>
                      <a:pt x="100" y="31"/>
                    </a:lnTo>
                    <a:lnTo>
                      <a:pt x="118" y="44"/>
                    </a:lnTo>
                    <a:lnTo>
                      <a:pt x="124" y="69"/>
                    </a:lnTo>
                    <a:lnTo>
                      <a:pt x="131" y="100"/>
                    </a:lnTo>
                    <a:lnTo>
                      <a:pt x="131" y="148"/>
                    </a:lnTo>
                    <a:lnTo>
                      <a:pt x="124" y="187"/>
                    </a:lnTo>
                    <a:lnTo>
                      <a:pt x="112" y="210"/>
                    </a:lnTo>
                    <a:lnTo>
                      <a:pt x="93" y="224"/>
                    </a:lnTo>
                    <a:lnTo>
                      <a:pt x="69" y="224"/>
                    </a:lnTo>
                    <a:lnTo>
                      <a:pt x="37" y="224"/>
                    </a:lnTo>
                    <a:lnTo>
                      <a:pt x="37" y="31"/>
                    </a:lnTo>
                    <a:close/>
                    <a:moveTo>
                      <a:pt x="0" y="254"/>
                    </a:moveTo>
                    <a:lnTo>
                      <a:pt x="62" y="254"/>
                    </a:lnTo>
                    <a:lnTo>
                      <a:pt x="93" y="249"/>
                    </a:lnTo>
                    <a:lnTo>
                      <a:pt x="118" y="249"/>
                    </a:lnTo>
                    <a:lnTo>
                      <a:pt x="131" y="235"/>
                    </a:lnTo>
                    <a:lnTo>
                      <a:pt x="143" y="224"/>
                    </a:lnTo>
                    <a:lnTo>
                      <a:pt x="149" y="218"/>
                    </a:lnTo>
                    <a:lnTo>
                      <a:pt x="149" y="204"/>
                    </a:lnTo>
                    <a:lnTo>
                      <a:pt x="155" y="193"/>
                    </a:lnTo>
                    <a:lnTo>
                      <a:pt x="155" y="187"/>
                    </a:lnTo>
                    <a:lnTo>
                      <a:pt x="155" y="168"/>
                    </a:lnTo>
                    <a:lnTo>
                      <a:pt x="162" y="156"/>
                    </a:lnTo>
                    <a:lnTo>
                      <a:pt x="162" y="137"/>
                    </a:lnTo>
                    <a:lnTo>
                      <a:pt x="162" y="118"/>
                    </a:lnTo>
                    <a:lnTo>
                      <a:pt x="162" y="106"/>
                    </a:lnTo>
                    <a:lnTo>
                      <a:pt x="162" y="81"/>
                    </a:lnTo>
                    <a:lnTo>
                      <a:pt x="155" y="62"/>
                    </a:lnTo>
                    <a:lnTo>
                      <a:pt x="149" y="38"/>
                    </a:lnTo>
                    <a:lnTo>
                      <a:pt x="137" y="25"/>
                    </a:lnTo>
                    <a:lnTo>
                      <a:pt x="124" y="13"/>
                    </a:lnTo>
                    <a:lnTo>
                      <a:pt x="106" y="7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Freeform 611"/>
              <p:cNvSpPr>
                <a:spLocks noEditPoints="1"/>
              </p:cNvSpPr>
              <p:nvPr/>
            </p:nvSpPr>
            <p:spPr bwMode="auto">
              <a:xfrm>
                <a:off x="4155" y="3284"/>
                <a:ext cx="44" cy="61"/>
              </a:xfrm>
              <a:custGeom>
                <a:avLst/>
                <a:gdLst>
                  <a:gd name="T0" fmla="*/ 10 w 131"/>
                  <a:gd name="T1" fmla="*/ 27 h 185"/>
                  <a:gd name="T2" fmla="*/ 13 w 131"/>
                  <a:gd name="T3" fmla="*/ 14 h 185"/>
                  <a:gd name="T4" fmla="*/ 15 w 131"/>
                  <a:gd name="T5" fmla="*/ 10 h 185"/>
                  <a:gd name="T6" fmla="*/ 19 w 131"/>
                  <a:gd name="T7" fmla="*/ 8 h 185"/>
                  <a:gd name="T8" fmla="*/ 23 w 131"/>
                  <a:gd name="T9" fmla="*/ 6 h 185"/>
                  <a:gd name="T10" fmla="*/ 27 w 131"/>
                  <a:gd name="T11" fmla="*/ 8 h 185"/>
                  <a:gd name="T12" fmla="*/ 31 w 131"/>
                  <a:gd name="T13" fmla="*/ 10 h 185"/>
                  <a:gd name="T14" fmla="*/ 34 w 131"/>
                  <a:gd name="T15" fmla="*/ 14 h 185"/>
                  <a:gd name="T16" fmla="*/ 34 w 131"/>
                  <a:gd name="T17" fmla="*/ 27 h 185"/>
                  <a:gd name="T18" fmla="*/ 10 w 131"/>
                  <a:gd name="T19" fmla="*/ 27 h 185"/>
                  <a:gd name="T20" fmla="*/ 44 w 131"/>
                  <a:gd name="T21" fmla="*/ 32 h 185"/>
                  <a:gd name="T22" fmla="*/ 44 w 131"/>
                  <a:gd name="T23" fmla="*/ 29 h 185"/>
                  <a:gd name="T24" fmla="*/ 42 w 131"/>
                  <a:gd name="T25" fmla="*/ 14 h 185"/>
                  <a:gd name="T26" fmla="*/ 39 w 131"/>
                  <a:gd name="T27" fmla="*/ 6 h 185"/>
                  <a:gd name="T28" fmla="*/ 34 w 131"/>
                  <a:gd name="T29" fmla="*/ 2 h 185"/>
                  <a:gd name="T30" fmla="*/ 23 w 131"/>
                  <a:gd name="T31" fmla="*/ 0 h 185"/>
                  <a:gd name="T32" fmla="*/ 17 w 131"/>
                  <a:gd name="T33" fmla="*/ 0 h 185"/>
                  <a:gd name="T34" fmla="*/ 10 w 131"/>
                  <a:gd name="T35" fmla="*/ 2 h 185"/>
                  <a:gd name="T36" fmla="*/ 6 w 131"/>
                  <a:gd name="T37" fmla="*/ 4 h 185"/>
                  <a:gd name="T38" fmla="*/ 2 w 131"/>
                  <a:gd name="T39" fmla="*/ 8 h 185"/>
                  <a:gd name="T40" fmla="*/ 2 w 131"/>
                  <a:gd name="T41" fmla="*/ 12 h 185"/>
                  <a:gd name="T42" fmla="*/ 0 w 131"/>
                  <a:gd name="T43" fmla="*/ 18 h 185"/>
                  <a:gd name="T44" fmla="*/ 0 w 131"/>
                  <a:gd name="T45" fmla="*/ 24 h 185"/>
                  <a:gd name="T46" fmla="*/ 0 w 131"/>
                  <a:gd name="T47" fmla="*/ 31 h 185"/>
                  <a:gd name="T48" fmla="*/ 2 w 131"/>
                  <a:gd name="T49" fmla="*/ 47 h 185"/>
                  <a:gd name="T50" fmla="*/ 6 w 131"/>
                  <a:gd name="T51" fmla="*/ 55 h 185"/>
                  <a:gd name="T52" fmla="*/ 15 w 131"/>
                  <a:gd name="T53" fmla="*/ 59 h 185"/>
                  <a:gd name="T54" fmla="*/ 23 w 131"/>
                  <a:gd name="T55" fmla="*/ 61 h 185"/>
                  <a:gd name="T56" fmla="*/ 31 w 131"/>
                  <a:gd name="T57" fmla="*/ 59 h 185"/>
                  <a:gd name="T58" fmla="*/ 38 w 131"/>
                  <a:gd name="T59" fmla="*/ 55 h 185"/>
                  <a:gd name="T60" fmla="*/ 42 w 131"/>
                  <a:gd name="T61" fmla="*/ 49 h 185"/>
                  <a:gd name="T62" fmla="*/ 44 w 131"/>
                  <a:gd name="T63" fmla="*/ 41 h 185"/>
                  <a:gd name="T64" fmla="*/ 34 w 131"/>
                  <a:gd name="T65" fmla="*/ 41 h 185"/>
                  <a:gd name="T66" fmla="*/ 31 w 131"/>
                  <a:gd name="T67" fmla="*/ 45 h 185"/>
                  <a:gd name="T68" fmla="*/ 29 w 131"/>
                  <a:gd name="T69" fmla="*/ 49 h 185"/>
                  <a:gd name="T70" fmla="*/ 27 w 131"/>
                  <a:gd name="T71" fmla="*/ 51 h 185"/>
                  <a:gd name="T72" fmla="*/ 23 w 131"/>
                  <a:gd name="T73" fmla="*/ 53 h 185"/>
                  <a:gd name="T74" fmla="*/ 17 w 131"/>
                  <a:gd name="T75" fmla="*/ 51 h 185"/>
                  <a:gd name="T76" fmla="*/ 15 w 131"/>
                  <a:gd name="T77" fmla="*/ 49 h 185"/>
                  <a:gd name="T78" fmla="*/ 13 w 131"/>
                  <a:gd name="T79" fmla="*/ 43 h 185"/>
                  <a:gd name="T80" fmla="*/ 10 w 131"/>
                  <a:gd name="T81" fmla="*/ 32 h 185"/>
                  <a:gd name="T82" fmla="*/ 44 w 131"/>
                  <a:gd name="T83" fmla="*/ 32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5"/>
                  <a:gd name="T128" fmla="*/ 131 w 131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5">
                    <a:moveTo>
                      <a:pt x="31" y="81"/>
                    </a:moveTo>
                    <a:lnTo>
                      <a:pt x="38" y="43"/>
                    </a:lnTo>
                    <a:lnTo>
                      <a:pt x="44" y="31"/>
                    </a:lnTo>
                    <a:lnTo>
                      <a:pt x="56" y="25"/>
                    </a:lnTo>
                    <a:lnTo>
                      <a:pt x="69" y="19"/>
                    </a:lnTo>
                    <a:lnTo>
                      <a:pt x="81" y="25"/>
                    </a:lnTo>
                    <a:lnTo>
                      <a:pt x="92" y="31"/>
                    </a:lnTo>
                    <a:lnTo>
                      <a:pt x="100" y="43"/>
                    </a:lnTo>
                    <a:lnTo>
                      <a:pt x="100" y="81"/>
                    </a:lnTo>
                    <a:lnTo>
                      <a:pt x="31" y="81"/>
                    </a:lnTo>
                    <a:close/>
                    <a:moveTo>
                      <a:pt x="131" y="98"/>
                    </a:moveTo>
                    <a:lnTo>
                      <a:pt x="131" y="87"/>
                    </a:lnTo>
                    <a:lnTo>
                      <a:pt x="125" y="43"/>
                    </a:lnTo>
                    <a:lnTo>
                      <a:pt x="117" y="19"/>
                    </a:lnTo>
                    <a:lnTo>
                      <a:pt x="100" y="6"/>
                    </a:lnTo>
                    <a:lnTo>
                      <a:pt x="69" y="0"/>
                    </a:lnTo>
                    <a:lnTo>
                      <a:pt x="50" y="0"/>
                    </a:lnTo>
                    <a:lnTo>
                      <a:pt x="31" y="6"/>
                    </a:lnTo>
                    <a:lnTo>
                      <a:pt x="19" y="12"/>
                    </a:lnTo>
                    <a:lnTo>
                      <a:pt x="7" y="25"/>
                    </a:lnTo>
                    <a:lnTo>
                      <a:pt x="7" y="37"/>
                    </a:lnTo>
                    <a:lnTo>
                      <a:pt x="0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7" y="143"/>
                    </a:lnTo>
                    <a:lnTo>
                      <a:pt x="19" y="168"/>
                    </a:lnTo>
                    <a:lnTo>
                      <a:pt x="44" y="179"/>
                    </a:lnTo>
                    <a:lnTo>
                      <a:pt x="69" y="185"/>
                    </a:lnTo>
                    <a:lnTo>
                      <a:pt x="92" y="179"/>
                    </a:lnTo>
                    <a:lnTo>
                      <a:pt x="112" y="168"/>
                    </a:lnTo>
                    <a:lnTo>
                      <a:pt x="125" y="149"/>
                    </a:lnTo>
                    <a:lnTo>
                      <a:pt x="131" y="123"/>
                    </a:lnTo>
                    <a:lnTo>
                      <a:pt x="100" y="123"/>
                    </a:lnTo>
                    <a:lnTo>
                      <a:pt x="92" y="135"/>
                    </a:lnTo>
                    <a:lnTo>
                      <a:pt x="87" y="149"/>
                    </a:lnTo>
                    <a:lnTo>
                      <a:pt x="81" y="154"/>
                    </a:lnTo>
                    <a:lnTo>
                      <a:pt x="69" y="160"/>
                    </a:lnTo>
                    <a:lnTo>
                      <a:pt x="50" y="154"/>
                    </a:lnTo>
                    <a:lnTo>
                      <a:pt x="44" y="149"/>
                    </a:lnTo>
                    <a:lnTo>
                      <a:pt x="38" y="129"/>
                    </a:lnTo>
                    <a:lnTo>
                      <a:pt x="31" y="98"/>
                    </a:lnTo>
                    <a:lnTo>
                      <a:pt x="131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2" name="Freeform 612"/>
              <p:cNvSpPr>
                <a:spLocks/>
              </p:cNvSpPr>
              <p:nvPr/>
            </p:nvSpPr>
            <p:spPr bwMode="auto">
              <a:xfrm>
                <a:off x="4204" y="3269"/>
                <a:ext cx="36" cy="76"/>
              </a:xfrm>
              <a:custGeom>
                <a:avLst/>
                <a:gdLst>
                  <a:gd name="T0" fmla="*/ 0 w 106"/>
                  <a:gd name="T1" fmla="*/ 15 h 229"/>
                  <a:gd name="T2" fmla="*/ 0 w 106"/>
                  <a:gd name="T3" fmla="*/ 23 h 229"/>
                  <a:gd name="T4" fmla="*/ 11 w 106"/>
                  <a:gd name="T5" fmla="*/ 23 h 229"/>
                  <a:gd name="T6" fmla="*/ 11 w 106"/>
                  <a:gd name="T7" fmla="*/ 64 h 229"/>
                  <a:gd name="T8" fmla="*/ 13 w 106"/>
                  <a:gd name="T9" fmla="*/ 68 h 229"/>
                  <a:gd name="T10" fmla="*/ 15 w 106"/>
                  <a:gd name="T11" fmla="*/ 72 h 229"/>
                  <a:gd name="T12" fmla="*/ 19 w 106"/>
                  <a:gd name="T13" fmla="*/ 74 h 229"/>
                  <a:gd name="T14" fmla="*/ 26 w 106"/>
                  <a:gd name="T15" fmla="*/ 76 h 229"/>
                  <a:gd name="T16" fmla="*/ 28 w 106"/>
                  <a:gd name="T17" fmla="*/ 76 h 229"/>
                  <a:gd name="T18" fmla="*/ 32 w 106"/>
                  <a:gd name="T19" fmla="*/ 74 h 229"/>
                  <a:gd name="T20" fmla="*/ 34 w 106"/>
                  <a:gd name="T21" fmla="*/ 74 h 229"/>
                  <a:gd name="T22" fmla="*/ 36 w 106"/>
                  <a:gd name="T23" fmla="*/ 74 h 229"/>
                  <a:gd name="T24" fmla="*/ 36 w 106"/>
                  <a:gd name="T25" fmla="*/ 66 h 229"/>
                  <a:gd name="T26" fmla="*/ 34 w 106"/>
                  <a:gd name="T27" fmla="*/ 66 h 229"/>
                  <a:gd name="T28" fmla="*/ 32 w 106"/>
                  <a:gd name="T29" fmla="*/ 66 h 229"/>
                  <a:gd name="T30" fmla="*/ 30 w 106"/>
                  <a:gd name="T31" fmla="*/ 66 h 229"/>
                  <a:gd name="T32" fmla="*/ 26 w 106"/>
                  <a:gd name="T33" fmla="*/ 66 h 229"/>
                  <a:gd name="T34" fmla="*/ 24 w 106"/>
                  <a:gd name="T35" fmla="*/ 64 h 229"/>
                  <a:gd name="T36" fmla="*/ 21 w 106"/>
                  <a:gd name="T37" fmla="*/ 62 h 229"/>
                  <a:gd name="T38" fmla="*/ 21 w 106"/>
                  <a:gd name="T39" fmla="*/ 57 h 229"/>
                  <a:gd name="T40" fmla="*/ 21 w 106"/>
                  <a:gd name="T41" fmla="*/ 23 h 229"/>
                  <a:gd name="T42" fmla="*/ 34 w 106"/>
                  <a:gd name="T43" fmla="*/ 23 h 229"/>
                  <a:gd name="T44" fmla="*/ 34 w 106"/>
                  <a:gd name="T45" fmla="*/ 15 h 229"/>
                  <a:gd name="T46" fmla="*/ 21 w 106"/>
                  <a:gd name="T47" fmla="*/ 15 h 229"/>
                  <a:gd name="T48" fmla="*/ 21 w 106"/>
                  <a:gd name="T49" fmla="*/ 0 h 229"/>
                  <a:gd name="T50" fmla="*/ 11 w 106"/>
                  <a:gd name="T51" fmla="*/ 4 h 229"/>
                  <a:gd name="T52" fmla="*/ 11 w 106"/>
                  <a:gd name="T53" fmla="*/ 15 h 229"/>
                  <a:gd name="T54" fmla="*/ 0 w 106"/>
                  <a:gd name="T55" fmla="*/ 15 h 22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29"/>
                  <a:gd name="T86" fmla="*/ 106 w 106"/>
                  <a:gd name="T87" fmla="*/ 229 h 22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29">
                    <a:moveTo>
                      <a:pt x="0" y="44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3"/>
                    </a:lnTo>
                    <a:lnTo>
                      <a:pt x="39" y="204"/>
                    </a:lnTo>
                    <a:lnTo>
                      <a:pt x="45" y="218"/>
                    </a:lnTo>
                    <a:lnTo>
                      <a:pt x="56" y="223"/>
                    </a:lnTo>
                    <a:lnTo>
                      <a:pt x="76" y="229"/>
                    </a:lnTo>
                    <a:lnTo>
                      <a:pt x="81" y="229"/>
                    </a:lnTo>
                    <a:lnTo>
                      <a:pt x="93" y="223"/>
                    </a:lnTo>
                    <a:lnTo>
                      <a:pt x="101" y="223"/>
                    </a:lnTo>
                    <a:lnTo>
                      <a:pt x="106" y="223"/>
                    </a:lnTo>
                    <a:lnTo>
                      <a:pt x="106" y="198"/>
                    </a:lnTo>
                    <a:lnTo>
                      <a:pt x="101" y="198"/>
                    </a:lnTo>
                    <a:lnTo>
                      <a:pt x="93" y="198"/>
                    </a:lnTo>
                    <a:lnTo>
                      <a:pt x="87" y="198"/>
                    </a:lnTo>
                    <a:lnTo>
                      <a:pt x="76" y="198"/>
                    </a:lnTo>
                    <a:lnTo>
                      <a:pt x="70" y="193"/>
                    </a:lnTo>
                    <a:lnTo>
                      <a:pt x="62" y="187"/>
                    </a:lnTo>
                    <a:lnTo>
                      <a:pt x="62" y="173"/>
                    </a:lnTo>
                    <a:lnTo>
                      <a:pt x="62" y="69"/>
                    </a:lnTo>
                    <a:lnTo>
                      <a:pt x="101" y="69"/>
                    </a:lnTo>
                    <a:lnTo>
                      <a:pt x="101" y="44"/>
                    </a:lnTo>
                    <a:lnTo>
                      <a:pt x="62" y="44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Freeform 613"/>
              <p:cNvSpPr>
                <a:spLocks noEditPoints="1"/>
              </p:cNvSpPr>
              <p:nvPr/>
            </p:nvSpPr>
            <p:spPr bwMode="auto">
              <a:xfrm>
                <a:off x="4246" y="3284"/>
                <a:ext cx="43" cy="61"/>
              </a:xfrm>
              <a:custGeom>
                <a:avLst/>
                <a:gdLst>
                  <a:gd name="T0" fmla="*/ 10 w 129"/>
                  <a:gd name="T1" fmla="*/ 27 h 185"/>
                  <a:gd name="T2" fmla="*/ 12 w 129"/>
                  <a:gd name="T3" fmla="*/ 14 h 185"/>
                  <a:gd name="T4" fmla="*/ 14 w 129"/>
                  <a:gd name="T5" fmla="*/ 10 h 185"/>
                  <a:gd name="T6" fmla="*/ 18 w 129"/>
                  <a:gd name="T7" fmla="*/ 8 h 185"/>
                  <a:gd name="T8" fmla="*/ 22 w 129"/>
                  <a:gd name="T9" fmla="*/ 6 h 185"/>
                  <a:gd name="T10" fmla="*/ 26 w 129"/>
                  <a:gd name="T11" fmla="*/ 8 h 185"/>
                  <a:gd name="T12" fmla="*/ 31 w 129"/>
                  <a:gd name="T13" fmla="*/ 10 h 185"/>
                  <a:gd name="T14" fmla="*/ 33 w 129"/>
                  <a:gd name="T15" fmla="*/ 14 h 185"/>
                  <a:gd name="T16" fmla="*/ 33 w 129"/>
                  <a:gd name="T17" fmla="*/ 27 h 185"/>
                  <a:gd name="T18" fmla="*/ 10 w 129"/>
                  <a:gd name="T19" fmla="*/ 27 h 185"/>
                  <a:gd name="T20" fmla="*/ 43 w 129"/>
                  <a:gd name="T21" fmla="*/ 32 h 185"/>
                  <a:gd name="T22" fmla="*/ 43 w 129"/>
                  <a:gd name="T23" fmla="*/ 29 h 185"/>
                  <a:gd name="T24" fmla="*/ 41 w 129"/>
                  <a:gd name="T25" fmla="*/ 14 h 185"/>
                  <a:gd name="T26" fmla="*/ 39 w 129"/>
                  <a:gd name="T27" fmla="*/ 6 h 185"/>
                  <a:gd name="T28" fmla="*/ 33 w 129"/>
                  <a:gd name="T29" fmla="*/ 2 h 185"/>
                  <a:gd name="T30" fmla="*/ 22 w 129"/>
                  <a:gd name="T31" fmla="*/ 0 h 185"/>
                  <a:gd name="T32" fmla="*/ 16 w 129"/>
                  <a:gd name="T33" fmla="*/ 0 h 185"/>
                  <a:gd name="T34" fmla="*/ 10 w 129"/>
                  <a:gd name="T35" fmla="*/ 2 h 185"/>
                  <a:gd name="T36" fmla="*/ 6 w 129"/>
                  <a:gd name="T37" fmla="*/ 4 h 185"/>
                  <a:gd name="T38" fmla="*/ 4 w 129"/>
                  <a:gd name="T39" fmla="*/ 8 h 185"/>
                  <a:gd name="T40" fmla="*/ 2 w 129"/>
                  <a:gd name="T41" fmla="*/ 12 h 185"/>
                  <a:gd name="T42" fmla="*/ 2 w 129"/>
                  <a:gd name="T43" fmla="*/ 18 h 185"/>
                  <a:gd name="T44" fmla="*/ 0 w 129"/>
                  <a:gd name="T45" fmla="*/ 24 h 185"/>
                  <a:gd name="T46" fmla="*/ 0 w 129"/>
                  <a:gd name="T47" fmla="*/ 31 h 185"/>
                  <a:gd name="T48" fmla="*/ 2 w 129"/>
                  <a:gd name="T49" fmla="*/ 47 h 185"/>
                  <a:gd name="T50" fmla="*/ 6 w 129"/>
                  <a:gd name="T51" fmla="*/ 55 h 185"/>
                  <a:gd name="T52" fmla="*/ 14 w 129"/>
                  <a:gd name="T53" fmla="*/ 59 h 185"/>
                  <a:gd name="T54" fmla="*/ 22 w 129"/>
                  <a:gd name="T55" fmla="*/ 61 h 185"/>
                  <a:gd name="T56" fmla="*/ 31 w 129"/>
                  <a:gd name="T57" fmla="*/ 59 h 185"/>
                  <a:gd name="T58" fmla="*/ 37 w 129"/>
                  <a:gd name="T59" fmla="*/ 55 h 185"/>
                  <a:gd name="T60" fmla="*/ 41 w 129"/>
                  <a:gd name="T61" fmla="*/ 49 h 185"/>
                  <a:gd name="T62" fmla="*/ 43 w 129"/>
                  <a:gd name="T63" fmla="*/ 41 h 185"/>
                  <a:gd name="T64" fmla="*/ 33 w 129"/>
                  <a:gd name="T65" fmla="*/ 41 h 185"/>
                  <a:gd name="T66" fmla="*/ 31 w 129"/>
                  <a:gd name="T67" fmla="*/ 45 h 185"/>
                  <a:gd name="T68" fmla="*/ 28 w 129"/>
                  <a:gd name="T69" fmla="*/ 49 h 185"/>
                  <a:gd name="T70" fmla="*/ 26 w 129"/>
                  <a:gd name="T71" fmla="*/ 51 h 185"/>
                  <a:gd name="T72" fmla="*/ 22 w 129"/>
                  <a:gd name="T73" fmla="*/ 53 h 185"/>
                  <a:gd name="T74" fmla="*/ 16 w 129"/>
                  <a:gd name="T75" fmla="*/ 51 h 185"/>
                  <a:gd name="T76" fmla="*/ 14 w 129"/>
                  <a:gd name="T77" fmla="*/ 49 h 185"/>
                  <a:gd name="T78" fmla="*/ 12 w 129"/>
                  <a:gd name="T79" fmla="*/ 43 h 185"/>
                  <a:gd name="T80" fmla="*/ 10 w 129"/>
                  <a:gd name="T81" fmla="*/ 32 h 185"/>
                  <a:gd name="T82" fmla="*/ 43 w 129"/>
                  <a:gd name="T83" fmla="*/ 32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29"/>
                  <a:gd name="T127" fmla="*/ 0 h 185"/>
                  <a:gd name="T128" fmla="*/ 129 w 129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29" h="185">
                    <a:moveTo>
                      <a:pt x="31" y="81"/>
                    </a:moveTo>
                    <a:lnTo>
                      <a:pt x="36" y="43"/>
                    </a:lnTo>
                    <a:lnTo>
                      <a:pt x="42" y="31"/>
                    </a:lnTo>
                    <a:lnTo>
                      <a:pt x="54" y="25"/>
                    </a:lnTo>
                    <a:lnTo>
                      <a:pt x="67" y="19"/>
                    </a:lnTo>
                    <a:lnTo>
                      <a:pt x="79" y="25"/>
                    </a:lnTo>
                    <a:lnTo>
                      <a:pt x="92" y="31"/>
                    </a:lnTo>
                    <a:lnTo>
                      <a:pt x="98" y="43"/>
                    </a:lnTo>
                    <a:lnTo>
                      <a:pt x="98" y="81"/>
                    </a:lnTo>
                    <a:lnTo>
                      <a:pt x="31" y="81"/>
                    </a:lnTo>
                    <a:close/>
                    <a:moveTo>
                      <a:pt x="129" y="98"/>
                    </a:moveTo>
                    <a:lnTo>
                      <a:pt x="129" y="87"/>
                    </a:lnTo>
                    <a:lnTo>
                      <a:pt x="123" y="43"/>
                    </a:lnTo>
                    <a:lnTo>
                      <a:pt x="116" y="19"/>
                    </a:lnTo>
                    <a:lnTo>
                      <a:pt x="98" y="6"/>
                    </a:lnTo>
                    <a:lnTo>
                      <a:pt x="67" y="0"/>
                    </a:lnTo>
                    <a:lnTo>
                      <a:pt x="48" y="0"/>
                    </a:lnTo>
                    <a:lnTo>
                      <a:pt x="31" y="6"/>
                    </a:lnTo>
                    <a:lnTo>
                      <a:pt x="17" y="12"/>
                    </a:lnTo>
                    <a:lnTo>
                      <a:pt x="11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17" y="168"/>
                    </a:lnTo>
                    <a:lnTo>
                      <a:pt x="42" y="179"/>
                    </a:lnTo>
                    <a:lnTo>
                      <a:pt x="67" y="185"/>
                    </a:lnTo>
                    <a:lnTo>
                      <a:pt x="92" y="179"/>
                    </a:lnTo>
                    <a:lnTo>
                      <a:pt x="110" y="168"/>
                    </a:lnTo>
                    <a:lnTo>
                      <a:pt x="123" y="149"/>
                    </a:lnTo>
                    <a:lnTo>
                      <a:pt x="129" y="123"/>
                    </a:lnTo>
                    <a:lnTo>
                      <a:pt x="98" y="123"/>
                    </a:lnTo>
                    <a:lnTo>
                      <a:pt x="92" y="135"/>
                    </a:lnTo>
                    <a:lnTo>
                      <a:pt x="85" y="149"/>
                    </a:lnTo>
                    <a:lnTo>
                      <a:pt x="79" y="154"/>
                    </a:lnTo>
                    <a:lnTo>
                      <a:pt x="67" y="160"/>
                    </a:lnTo>
                    <a:lnTo>
                      <a:pt x="48" y="154"/>
                    </a:lnTo>
                    <a:lnTo>
                      <a:pt x="42" y="149"/>
                    </a:lnTo>
                    <a:lnTo>
                      <a:pt x="36" y="129"/>
                    </a:lnTo>
                    <a:lnTo>
                      <a:pt x="31" y="98"/>
                    </a:lnTo>
                    <a:lnTo>
                      <a:pt x="129" y="9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Freeform 614"/>
              <p:cNvSpPr>
                <a:spLocks/>
              </p:cNvSpPr>
              <p:nvPr/>
            </p:nvSpPr>
            <p:spPr bwMode="auto">
              <a:xfrm>
                <a:off x="4306" y="3284"/>
                <a:ext cx="41" cy="61"/>
              </a:xfrm>
              <a:custGeom>
                <a:avLst/>
                <a:gdLst>
                  <a:gd name="T0" fmla="*/ 41 w 124"/>
                  <a:gd name="T1" fmla="*/ 18 h 185"/>
                  <a:gd name="T2" fmla="*/ 39 w 124"/>
                  <a:gd name="T3" fmla="*/ 10 h 185"/>
                  <a:gd name="T4" fmla="*/ 37 w 124"/>
                  <a:gd name="T5" fmla="*/ 4 h 185"/>
                  <a:gd name="T6" fmla="*/ 31 w 124"/>
                  <a:gd name="T7" fmla="*/ 0 h 185"/>
                  <a:gd name="T8" fmla="*/ 22 w 124"/>
                  <a:gd name="T9" fmla="*/ 0 h 185"/>
                  <a:gd name="T10" fmla="*/ 16 w 124"/>
                  <a:gd name="T11" fmla="*/ 0 h 185"/>
                  <a:gd name="T12" fmla="*/ 10 w 124"/>
                  <a:gd name="T13" fmla="*/ 2 h 185"/>
                  <a:gd name="T14" fmla="*/ 6 w 124"/>
                  <a:gd name="T15" fmla="*/ 4 h 185"/>
                  <a:gd name="T16" fmla="*/ 4 w 124"/>
                  <a:gd name="T17" fmla="*/ 8 h 185"/>
                  <a:gd name="T18" fmla="*/ 2 w 124"/>
                  <a:gd name="T19" fmla="*/ 12 h 185"/>
                  <a:gd name="T20" fmla="*/ 2 w 124"/>
                  <a:gd name="T21" fmla="*/ 18 h 185"/>
                  <a:gd name="T22" fmla="*/ 0 w 124"/>
                  <a:gd name="T23" fmla="*/ 24 h 185"/>
                  <a:gd name="T24" fmla="*/ 0 w 124"/>
                  <a:gd name="T25" fmla="*/ 31 h 185"/>
                  <a:gd name="T26" fmla="*/ 2 w 124"/>
                  <a:gd name="T27" fmla="*/ 47 h 185"/>
                  <a:gd name="T28" fmla="*/ 8 w 124"/>
                  <a:gd name="T29" fmla="*/ 55 h 185"/>
                  <a:gd name="T30" fmla="*/ 14 w 124"/>
                  <a:gd name="T31" fmla="*/ 59 h 185"/>
                  <a:gd name="T32" fmla="*/ 22 w 124"/>
                  <a:gd name="T33" fmla="*/ 61 h 185"/>
                  <a:gd name="T34" fmla="*/ 28 w 124"/>
                  <a:gd name="T35" fmla="*/ 59 h 185"/>
                  <a:gd name="T36" fmla="*/ 35 w 124"/>
                  <a:gd name="T37" fmla="*/ 55 h 185"/>
                  <a:gd name="T38" fmla="*/ 39 w 124"/>
                  <a:gd name="T39" fmla="*/ 49 h 185"/>
                  <a:gd name="T40" fmla="*/ 41 w 124"/>
                  <a:gd name="T41" fmla="*/ 39 h 185"/>
                  <a:gd name="T42" fmla="*/ 31 w 124"/>
                  <a:gd name="T43" fmla="*/ 39 h 185"/>
                  <a:gd name="T44" fmla="*/ 31 w 124"/>
                  <a:gd name="T45" fmla="*/ 45 h 185"/>
                  <a:gd name="T46" fmla="*/ 28 w 124"/>
                  <a:gd name="T47" fmla="*/ 49 h 185"/>
                  <a:gd name="T48" fmla="*/ 24 w 124"/>
                  <a:gd name="T49" fmla="*/ 51 h 185"/>
                  <a:gd name="T50" fmla="*/ 22 w 124"/>
                  <a:gd name="T51" fmla="*/ 53 h 185"/>
                  <a:gd name="T52" fmla="*/ 16 w 124"/>
                  <a:gd name="T53" fmla="*/ 51 h 185"/>
                  <a:gd name="T54" fmla="*/ 12 w 124"/>
                  <a:gd name="T55" fmla="*/ 47 h 185"/>
                  <a:gd name="T56" fmla="*/ 10 w 124"/>
                  <a:gd name="T57" fmla="*/ 39 h 185"/>
                  <a:gd name="T58" fmla="*/ 10 w 124"/>
                  <a:gd name="T59" fmla="*/ 27 h 185"/>
                  <a:gd name="T60" fmla="*/ 12 w 124"/>
                  <a:gd name="T61" fmla="*/ 16 h 185"/>
                  <a:gd name="T62" fmla="*/ 14 w 124"/>
                  <a:gd name="T63" fmla="*/ 10 h 185"/>
                  <a:gd name="T64" fmla="*/ 18 w 124"/>
                  <a:gd name="T65" fmla="*/ 8 h 185"/>
                  <a:gd name="T66" fmla="*/ 22 w 124"/>
                  <a:gd name="T67" fmla="*/ 6 h 185"/>
                  <a:gd name="T68" fmla="*/ 26 w 124"/>
                  <a:gd name="T69" fmla="*/ 8 h 185"/>
                  <a:gd name="T70" fmla="*/ 28 w 124"/>
                  <a:gd name="T71" fmla="*/ 10 h 185"/>
                  <a:gd name="T72" fmla="*/ 31 w 124"/>
                  <a:gd name="T73" fmla="*/ 12 h 185"/>
                  <a:gd name="T74" fmla="*/ 31 w 124"/>
                  <a:gd name="T75" fmla="*/ 18 h 185"/>
                  <a:gd name="T76" fmla="*/ 41 w 124"/>
                  <a:gd name="T77" fmla="*/ 18 h 18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124"/>
                  <a:gd name="T118" fmla="*/ 0 h 185"/>
                  <a:gd name="T119" fmla="*/ 124 w 124"/>
                  <a:gd name="T120" fmla="*/ 185 h 185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124" h="185">
                    <a:moveTo>
                      <a:pt x="124" y="56"/>
                    </a:moveTo>
                    <a:lnTo>
                      <a:pt x="118" y="31"/>
                    </a:lnTo>
                    <a:lnTo>
                      <a:pt x="111" y="12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2"/>
                    </a:lnTo>
                    <a:lnTo>
                      <a:pt x="12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79"/>
                    </a:lnTo>
                    <a:lnTo>
                      <a:pt x="68" y="185"/>
                    </a:lnTo>
                    <a:lnTo>
                      <a:pt x="86" y="179"/>
                    </a:lnTo>
                    <a:lnTo>
                      <a:pt x="105" y="168"/>
                    </a:lnTo>
                    <a:lnTo>
                      <a:pt x="118" y="149"/>
                    </a:lnTo>
                    <a:lnTo>
                      <a:pt x="124" y="118"/>
                    </a:lnTo>
                    <a:lnTo>
                      <a:pt x="93" y="118"/>
                    </a:lnTo>
                    <a:lnTo>
                      <a:pt x="93" y="135"/>
                    </a:lnTo>
                    <a:lnTo>
                      <a:pt x="86" y="149"/>
                    </a:lnTo>
                    <a:lnTo>
                      <a:pt x="74" y="154"/>
                    </a:lnTo>
                    <a:lnTo>
                      <a:pt x="68" y="160"/>
                    </a:lnTo>
                    <a:lnTo>
                      <a:pt x="49" y="154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1"/>
                    </a:lnTo>
                    <a:lnTo>
                      <a:pt x="55" y="25"/>
                    </a:lnTo>
                    <a:lnTo>
                      <a:pt x="68" y="19"/>
                    </a:lnTo>
                    <a:lnTo>
                      <a:pt x="80" y="25"/>
                    </a:lnTo>
                    <a:lnTo>
                      <a:pt x="86" y="31"/>
                    </a:lnTo>
                    <a:lnTo>
                      <a:pt x="93" y="37"/>
                    </a:lnTo>
                    <a:lnTo>
                      <a:pt x="93" y="56"/>
                    </a:lnTo>
                    <a:lnTo>
                      <a:pt x="124" y="5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Freeform 615"/>
              <p:cNvSpPr>
                <a:spLocks/>
              </p:cNvSpPr>
              <p:nvPr/>
            </p:nvSpPr>
            <p:spPr bwMode="auto">
              <a:xfrm>
                <a:off x="4356" y="3269"/>
                <a:ext cx="33" cy="76"/>
              </a:xfrm>
              <a:custGeom>
                <a:avLst/>
                <a:gdLst>
                  <a:gd name="T0" fmla="*/ 0 w 99"/>
                  <a:gd name="T1" fmla="*/ 15 h 229"/>
                  <a:gd name="T2" fmla="*/ 0 w 99"/>
                  <a:gd name="T3" fmla="*/ 23 h 229"/>
                  <a:gd name="T4" fmla="*/ 10 w 99"/>
                  <a:gd name="T5" fmla="*/ 23 h 229"/>
                  <a:gd name="T6" fmla="*/ 10 w 99"/>
                  <a:gd name="T7" fmla="*/ 64 h 229"/>
                  <a:gd name="T8" fmla="*/ 12 w 99"/>
                  <a:gd name="T9" fmla="*/ 68 h 229"/>
                  <a:gd name="T10" fmla="*/ 14 w 99"/>
                  <a:gd name="T11" fmla="*/ 72 h 229"/>
                  <a:gd name="T12" fmla="*/ 18 w 99"/>
                  <a:gd name="T13" fmla="*/ 74 h 229"/>
                  <a:gd name="T14" fmla="*/ 25 w 99"/>
                  <a:gd name="T15" fmla="*/ 76 h 229"/>
                  <a:gd name="T16" fmla="*/ 27 w 99"/>
                  <a:gd name="T17" fmla="*/ 76 h 229"/>
                  <a:gd name="T18" fmla="*/ 29 w 99"/>
                  <a:gd name="T19" fmla="*/ 74 h 229"/>
                  <a:gd name="T20" fmla="*/ 31 w 99"/>
                  <a:gd name="T21" fmla="*/ 74 h 229"/>
                  <a:gd name="T22" fmla="*/ 33 w 99"/>
                  <a:gd name="T23" fmla="*/ 74 h 229"/>
                  <a:gd name="T24" fmla="*/ 33 w 99"/>
                  <a:gd name="T25" fmla="*/ 66 h 229"/>
                  <a:gd name="T26" fmla="*/ 31 w 99"/>
                  <a:gd name="T27" fmla="*/ 66 h 229"/>
                  <a:gd name="T28" fmla="*/ 29 w 99"/>
                  <a:gd name="T29" fmla="*/ 66 h 229"/>
                  <a:gd name="T30" fmla="*/ 23 w 99"/>
                  <a:gd name="T31" fmla="*/ 66 h 229"/>
                  <a:gd name="T32" fmla="*/ 21 w 99"/>
                  <a:gd name="T33" fmla="*/ 64 h 229"/>
                  <a:gd name="T34" fmla="*/ 21 w 99"/>
                  <a:gd name="T35" fmla="*/ 62 h 229"/>
                  <a:gd name="T36" fmla="*/ 21 w 99"/>
                  <a:gd name="T37" fmla="*/ 57 h 229"/>
                  <a:gd name="T38" fmla="*/ 21 w 99"/>
                  <a:gd name="T39" fmla="*/ 23 h 229"/>
                  <a:gd name="T40" fmla="*/ 33 w 99"/>
                  <a:gd name="T41" fmla="*/ 23 h 229"/>
                  <a:gd name="T42" fmla="*/ 33 w 99"/>
                  <a:gd name="T43" fmla="*/ 15 h 229"/>
                  <a:gd name="T44" fmla="*/ 21 w 99"/>
                  <a:gd name="T45" fmla="*/ 15 h 229"/>
                  <a:gd name="T46" fmla="*/ 21 w 99"/>
                  <a:gd name="T47" fmla="*/ 0 h 229"/>
                  <a:gd name="T48" fmla="*/ 10 w 99"/>
                  <a:gd name="T49" fmla="*/ 4 h 229"/>
                  <a:gd name="T50" fmla="*/ 10 w 99"/>
                  <a:gd name="T51" fmla="*/ 15 h 229"/>
                  <a:gd name="T52" fmla="*/ 0 w 99"/>
                  <a:gd name="T53" fmla="*/ 15 h 22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99"/>
                  <a:gd name="T82" fmla="*/ 0 h 229"/>
                  <a:gd name="T83" fmla="*/ 99 w 99"/>
                  <a:gd name="T84" fmla="*/ 229 h 229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99" h="229">
                    <a:moveTo>
                      <a:pt x="0" y="44"/>
                    </a:moveTo>
                    <a:lnTo>
                      <a:pt x="0" y="69"/>
                    </a:lnTo>
                    <a:lnTo>
                      <a:pt x="31" y="69"/>
                    </a:lnTo>
                    <a:lnTo>
                      <a:pt x="31" y="193"/>
                    </a:lnTo>
                    <a:lnTo>
                      <a:pt x="37" y="204"/>
                    </a:lnTo>
                    <a:lnTo>
                      <a:pt x="43" y="218"/>
                    </a:lnTo>
                    <a:lnTo>
                      <a:pt x="55" y="223"/>
                    </a:lnTo>
                    <a:lnTo>
                      <a:pt x="74" y="229"/>
                    </a:lnTo>
                    <a:lnTo>
                      <a:pt x="80" y="229"/>
                    </a:lnTo>
                    <a:lnTo>
                      <a:pt x="86" y="223"/>
                    </a:lnTo>
                    <a:lnTo>
                      <a:pt x="93" y="223"/>
                    </a:lnTo>
                    <a:lnTo>
                      <a:pt x="99" y="223"/>
                    </a:lnTo>
                    <a:lnTo>
                      <a:pt x="99" y="198"/>
                    </a:lnTo>
                    <a:lnTo>
                      <a:pt x="93" y="198"/>
                    </a:lnTo>
                    <a:lnTo>
                      <a:pt x="86" y="198"/>
                    </a:lnTo>
                    <a:lnTo>
                      <a:pt x="68" y="198"/>
                    </a:lnTo>
                    <a:lnTo>
                      <a:pt x="62" y="193"/>
                    </a:lnTo>
                    <a:lnTo>
                      <a:pt x="62" y="187"/>
                    </a:lnTo>
                    <a:lnTo>
                      <a:pt x="62" y="173"/>
                    </a:lnTo>
                    <a:lnTo>
                      <a:pt x="62" y="69"/>
                    </a:lnTo>
                    <a:lnTo>
                      <a:pt x="99" y="69"/>
                    </a:lnTo>
                    <a:lnTo>
                      <a:pt x="99" y="44"/>
                    </a:lnTo>
                    <a:lnTo>
                      <a:pt x="62" y="44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31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Freeform 616"/>
              <p:cNvSpPr>
                <a:spLocks noEditPoints="1"/>
              </p:cNvSpPr>
              <p:nvPr/>
            </p:nvSpPr>
            <p:spPr bwMode="auto">
              <a:xfrm>
                <a:off x="4395" y="3284"/>
                <a:ext cx="45" cy="61"/>
              </a:xfrm>
              <a:custGeom>
                <a:avLst/>
                <a:gdLst>
                  <a:gd name="T0" fmla="*/ 23 w 136"/>
                  <a:gd name="T1" fmla="*/ 53 h 185"/>
                  <a:gd name="T2" fmla="*/ 16 w 136"/>
                  <a:gd name="T3" fmla="*/ 51 h 185"/>
                  <a:gd name="T4" fmla="*/ 12 w 136"/>
                  <a:gd name="T5" fmla="*/ 47 h 185"/>
                  <a:gd name="T6" fmla="*/ 10 w 136"/>
                  <a:gd name="T7" fmla="*/ 39 h 185"/>
                  <a:gd name="T8" fmla="*/ 10 w 136"/>
                  <a:gd name="T9" fmla="*/ 27 h 185"/>
                  <a:gd name="T10" fmla="*/ 12 w 136"/>
                  <a:gd name="T11" fmla="*/ 16 h 185"/>
                  <a:gd name="T12" fmla="*/ 14 w 136"/>
                  <a:gd name="T13" fmla="*/ 10 h 185"/>
                  <a:gd name="T14" fmla="*/ 18 w 136"/>
                  <a:gd name="T15" fmla="*/ 8 h 185"/>
                  <a:gd name="T16" fmla="*/ 23 w 136"/>
                  <a:gd name="T17" fmla="*/ 6 h 185"/>
                  <a:gd name="T18" fmla="*/ 28 w 136"/>
                  <a:gd name="T19" fmla="*/ 8 h 185"/>
                  <a:gd name="T20" fmla="*/ 33 w 136"/>
                  <a:gd name="T21" fmla="*/ 10 h 185"/>
                  <a:gd name="T22" fmla="*/ 35 w 136"/>
                  <a:gd name="T23" fmla="*/ 16 h 185"/>
                  <a:gd name="T24" fmla="*/ 37 w 136"/>
                  <a:gd name="T25" fmla="*/ 27 h 185"/>
                  <a:gd name="T26" fmla="*/ 35 w 136"/>
                  <a:gd name="T27" fmla="*/ 39 h 185"/>
                  <a:gd name="T28" fmla="*/ 33 w 136"/>
                  <a:gd name="T29" fmla="*/ 47 h 185"/>
                  <a:gd name="T30" fmla="*/ 31 w 136"/>
                  <a:gd name="T31" fmla="*/ 51 h 185"/>
                  <a:gd name="T32" fmla="*/ 23 w 136"/>
                  <a:gd name="T33" fmla="*/ 53 h 185"/>
                  <a:gd name="T34" fmla="*/ 23 w 136"/>
                  <a:gd name="T35" fmla="*/ 61 h 185"/>
                  <a:gd name="T36" fmla="*/ 33 w 136"/>
                  <a:gd name="T37" fmla="*/ 59 h 185"/>
                  <a:gd name="T38" fmla="*/ 39 w 136"/>
                  <a:gd name="T39" fmla="*/ 55 h 185"/>
                  <a:gd name="T40" fmla="*/ 43 w 136"/>
                  <a:gd name="T41" fmla="*/ 47 h 185"/>
                  <a:gd name="T42" fmla="*/ 45 w 136"/>
                  <a:gd name="T43" fmla="*/ 31 h 185"/>
                  <a:gd name="T44" fmla="*/ 45 w 136"/>
                  <a:gd name="T45" fmla="*/ 24 h 185"/>
                  <a:gd name="T46" fmla="*/ 45 w 136"/>
                  <a:gd name="T47" fmla="*/ 18 h 185"/>
                  <a:gd name="T48" fmla="*/ 43 w 136"/>
                  <a:gd name="T49" fmla="*/ 12 h 185"/>
                  <a:gd name="T50" fmla="*/ 43 w 136"/>
                  <a:gd name="T51" fmla="*/ 8 h 185"/>
                  <a:gd name="T52" fmla="*/ 39 w 136"/>
                  <a:gd name="T53" fmla="*/ 4 h 185"/>
                  <a:gd name="T54" fmla="*/ 35 w 136"/>
                  <a:gd name="T55" fmla="*/ 2 h 185"/>
                  <a:gd name="T56" fmla="*/ 31 w 136"/>
                  <a:gd name="T57" fmla="*/ 0 h 185"/>
                  <a:gd name="T58" fmla="*/ 23 w 136"/>
                  <a:gd name="T59" fmla="*/ 0 h 185"/>
                  <a:gd name="T60" fmla="*/ 16 w 136"/>
                  <a:gd name="T61" fmla="*/ 0 h 185"/>
                  <a:gd name="T62" fmla="*/ 10 w 136"/>
                  <a:gd name="T63" fmla="*/ 2 h 185"/>
                  <a:gd name="T64" fmla="*/ 6 w 136"/>
                  <a:gd name="T65" fmla="*/ 4 h 185"/>
                  <a:gd name="T66" fmla="*/ 4 w 136"/>
                  <a:gd name="T67" fmla="*/ 8 h 185"/>
                  <a:gd name="T68" fmla="*/ 2 w 136"/>
                  <a:gd name="T69" fmla="*/ 12 h 185"/>
                  <a:gd name="T70" fmla="*/ 2 w 136"/>
                  <a:gd name="T71" fmla="*/ 18 h 185"/>
                  <a:gd name="T72" fmla="*/ 0 w 136"/>
                  <a:gd name="T73" fmla="*/ 24 h 185"/>
                  <a:gd name="T74" fmla="*/ 0 w 136"/>
                  <a:gd name="T75" fmla="*/ 31 h 185"/>
                  <a:gd name="T76" fmla="*/ 2 w 136"/>
                  <a:gd name="T77" fmla="*/ 47 h 185"/>
                  <a:gd name="T78" fmla="*/ 8 w 136"/>
                  <a:gd name="T79" fmla="*/ 55 h 185"/>
                  <a:gd name="T80" fmla="*/ 14 w 136"/>
                  <a:gd name="T81" fmla="*/ 59 h 185"/>
                  <a:gd name="T82" fmla="*/ 23 w 136"/>
                  <a:gd name="T83" fmla="*/ 61 h 185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6"/>
                  <a:gd name="T127" fmla="*/ 0 h 185"/>
                  <a:gd name="T128" fmla="*/ 136 w 136"/>
                  <a:gd name="T129" fmla="*/ 185 h 185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6" h="185">
                    <a:moveTo>
                      <a:pt x="68" y="160"/>
                    </a:moveTo>
                    <a:lnTo>
                      <a:pt x="49" y="154"/>
                    </a:lnTo>
                    <a:lnTo>
                      <a:pt x="37" y="143"/>
                    </a:lnTo>
                    <a:lnTo>
                      <a:pt x="31" y="118"/>
                    </a:lnTo>
                    <a:lnTo>
                      <a:pt x="31" y="81"/>
                    </a:lnTo>
                    <a:lnTo>
                      <a:pt x="37" y="50"/>
                    </a:lnTo>
                    <a:lnTo>
                      <a:pt x="43" y="31"/>
                    </a:lnTo>
                    <a:lnTo>
                      <a:pt x="55" y="25"/>
                    </a:lnTo>
                    <a:lnTo>
                      <a:pt x="68" y="19"/>
                    </a:lnTo>
                    <a:lnTo>
                      <a:pt x="86" y="25"/>
                    </a:lnTo>
                    <a:lnTo>
                      <a:pt x="99" y="31"/>
                    </a:lnTo>
                    <a:lnTo>
                      <a:pt x="105" y="50"/>
                    </a:lnTo>
                    <a:lnTo>
                      <a:pt x="111" y="81"/>
                    </a:lnTo>
                    <a:lnTo>
                      <a:pt x="105" y="118"/>
                    </a:lnTo>
                    <a:lnTo>
                      <a:pt x="99" y="143"/>
                    </a:lnTo>
                    <a:lnTo>
                      <a:pt x="93" y="154"/>
                    </a:lnTo>
                    <a:lnTo>
                      <a:pt x="68" y="160"/>
                    </a:lnTo>
                    <a:close/>
                    <a:moveTo>
                      <a:pt x="68" y="185"/>
                    </a:moveTo>
                    <a:lnTo>
                      <a:pt x="99" y="179"/>
                    </a:lnTo>
                    <a:lnTo>
                      <a:pt x="117" y="168"/>
                    </a:lnTo>
                    <a:lnTo>
                      <a:pt x="130" y="143"/>
                    </a:lnTo>
                    <a:lnTo>
                      <a:pt x="136" y="93"/>
                    </a:lnTo>
                    <a:lnTo>
                      <a:pt x="136" y="73"/>
                    </a:lnTo>
                    <a:lnTo>
                      <a:pt x="136" y="56"/>
                    </a:lnTo>
                    <a:lnTo>
                      <a:pt x="130" y="37"/>
                    </a:lnTo>
                    <a:lnTo>
                      <a:pt x="130" y="25"/>
                    </a:lnTo>
                    <a:lnTo>
                      <a:pt x="117" y="12"/>
                    </a:lnTo>
                    <a:lnTo>
                      <a:pt x="105" y="6"/>
                    </a:lnTo>
                    <a:lnTo>
                      <a:pt x="93" y="0"/>
                    </a:lnTo>
                    <a:lnTo>
                      <a:pt x="68" y="0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18" y="12"/>
                    </a:lnTo>
                    <a:lnTo>
                      <a:pt x="12" y="25"/>
                    </a:lnTo>
                    <a:lnTo>
                      <a:pt x="6" y="37"/>
                    </a:lnTo>
                    <a:lnTo>
                      <a:pt x="6" y="56"/>
                    </a:lnTo>
                    <a:lnTo>
                      <a:pt x="0" y="73"/>
                    </a:lnTo>
                    <a:lnTo>
                      <a:pt x="0" y="93"/>
                    </a:lnTo>
                    <a:lnTo>
                      <a:pt x="6" y="143"/>
                    </a:lnTo>
                    <a:lnTo>
                      <a:pt x="24" y="168"/>
                    </a:lnTo>
                    <a:lnTo>
                      <a:pt x="43" y="179"/>
                    </a:lnTo>
                    <a:lnTo>
                      <a:pt x="68" y="18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Freeform 617"/>
              <p:cNvSpPr>
                <a:spLocks/>
              </p:cNvSpPr>
              <p:nvPr/>
            </p:nvSpPr>
            <p:spPr bwMode="auto">
              <a:xfrm>
                <a:off x="4457" y="3284"/>
                <a:ext cx="27" cy="59"/>
              </a:xfrm>
              <a:custGeom>
                <a:avLst/>
                <a:gdLst>
                  <a:gd name="T0" fmla="*/ 8 w 81"/>
                  <a:gd name="T1" fmla="*/ 0 h 179"/>
                  <a:gd name="T2" fmla="*/ 0 w 81"/>
                  <a:gd name="T3" fmla="*/ 0 h 179"/>
                  <a:gd name="T4" fmla="*/ 0 w 81"/>
                  <a:gd name="T5" fmla="*/ 59 h 179"/>
                  <a:gd name="T6" fmla="*/ 8 w 81"/>
                  <a:gd name="T7" fmla="*/ 59 h 179"/>
                  <a:gd name="T8" fmla="*/ 8 w 81"/>
                  <a:gd name="T9" fmla="*/ 24 h 179"/>
                  <a:gd name="T10" fmla="*/ 10 w 81"/>
                  <a:gd name="T11" fmla="*/ 18 h 179"/>
                  <a:gd name="T12" fmla="*/ 12 w 81"/>
                  <a:gd name="T13" fmla="*/ 12 h 179"/>
                  <a:gd name="T14" fmla="*/ 16 w 81"/>
                  <a:gd name="T15" fmla="*/ 10 h 179"/>
                  <a:gd name="T16" fmla="*/ 23 w 81"/>
                  <a:gd name="T17" fmla="*/ 8 h 179"/>
                  <a:gd name="T18" fmla="*/ 24 w 81"/>
                  <a:gd name="T19" fmla="*/ 8 h 179"/>
                  <a:gd name="T20" fmla="*/ 27 w 81"/>
                  <a:gd name="T21" fmla="*/ 8 h 179"/>
                  <a:gd name="T22" fmla="*/ 27 w 81"/>
                  <a:gd name="T23" fmla="*/ 0 h 179"/>
                  <a:gd name="T24" fmla="*/ 21 w 81"/>
                  <a:gd name="T25" fmla="*/ 0 h 179"/>
                  <a:gd name="T26" fmla="*/ 16 w 81"/>
                  <a:gd name="T27" fmla="*/ 0 h 179"/>
                  <a:gd name="T28" fmla="*/ 12 w 81"/>
                  <a:gd name="T29" fmla="*/ 4 h 179"/>
                  <a:gd name="T30" fmla="*/ 10 w 81"/>
                  <a:gd name="T31" fmla="*/ 8 h 179"/>
                  <a:gd name="T32" fmla="*/ 8 w 81"/>
                  <a:gd name="T33" fmla="*/ 8 h 179"/>
                  <a:gd name="T34" fmla="*/ 8 w 81"/>
                  <a:gd name="T35" fmla="*/ 0 h 17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1"/>
                  <a:gd name="T55" fmla="*/ 0 h 179"/>
                  <a:gd name="T56" fmla="*/ 81 w 81"/>
                  <a:gd name="T57" fmla="*/ 179 h 17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1" h="179">
                    <a:moveTo>
                      <a:pt x="25" y="0"/>
                    </a:moveTo>
                    <a:lnTo>
                      <a:pt x="0" y="0"/>
                    </a:lnTo>
                    <a:lnTo>
                      <a:pt x="0" y="179"/>
                    </a:lnTo>
                    <a:lnTo>
                      <a:pt x="25" y="179"/>
                    </a:lnTo>
                    <a:lnTo>
                      <a:pt x="25" y="73"/>
                    </a:lnTo>
                    <a:lnTo>
                      <a:pt x="31" y="56"/>
                    </a:lnTo>
                    <a:lnTo>
                      <a:pt x="37" y="37"/>
                    </a:lnTo>
                    <a:lnTo>
                      <a:pt x="48" y="31"/>
                    </a:lnTo>
                    <a:lnTo>
                      <a:pt x="68" y="25"/>
                    </a:lnTo>
                    <a:lnTo>
                      <a:pt x="73" y="25"/>
                    </a:lnTo>
                    <a:lnTo>
                      <a:pt x="81" y="25"/>
                    </a:lnTo>
                    <a:lnTo>
                      <a:pt x="81" y="0"/>
                    </a:lnTo>
                    <a:lnTo>
                      <a:pt x="62" y="0"/>
                    </a:lnTo>
                    <a:lnTo>
                      <a:pt x="48" y="0"/>
                    </a:lnTo>
                    <a:lnTo>
                      <a:pt x="37" y="12"/>
                    </a:lnTo>
                    <a:lnTo>
                      <a:pt x="31" y="25"/>
                    </a:lnTo>
                    <a:lnTo>
                      <a:pt x="25" y="25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Freeform 618"/>
              <p:cNvSpPr>
                <a:spLocks noEditPoints="1"/>
              </p:cNvSpPr>
              <p:nvPr/>
            </p:nvSpPr>
            <p:spPr bwMode="auto">
              <a:xfrm>
                <a:off x="4085" y="2225"/>
                <a:ext cx="54" cy="84"/>
              </a:xfrm>
              <a:custGeom>
                <a:avLst/>
                <a:gdLst>
                  <a:gd name="T0" fmla="*/ 12 w 162"/>
                  <a:gd name="T1" fmla="*/ 10 h 253"/>
                  <a:gd name="T2" fmla="*/ 27 w 162"/>
                  <a:gd name="T3" fmla="*/ 10 h 253"/>
                  <a:gd name="T4" fmla="*/ 33 w 162"/>
                  <a:gd name="T5" fmla="*/ 12 h 253"/>
                  <a:gd name="T6" fmla="*/ 39 w 162"/>
                  <a:gd name="T7" fmla="*/ 17 h 253"/>
                  <a:gd name="T8" fmla="*/ 41 w 162"/>
                  <a:gd name="T9" fmla="*/ 22 h 253"/>
                  <a:gd name="T10" fmla="*/ 44 w 162"/>
                  <a:gd name="T11" fmla="*/ 33 h 253"/>
                  <a:gd name="T12" fmla="*/ 44 w 162"/>
                  <a:gd name="T13" fmla="*/ 49 h 253"/>
                  <a:gd name="T14" fmla="*/ 41 w 162"/>
                  <a:gd name="T15" fmla="*/ 61 h 253"/>
                  <a:gd name="T16" fmla="*/ 37 w 162"/>
                  <a:gd name="T17" fmla="*/ 70 h 253"/>
                  <a:gd name="T18" fmla="*/ 31 w 162"/>
                  <a:gd name="T19" fmla="*/ 74 h 253"/>
                  <a:gd name="T20" fmla="*/ 23 w 162"/>
                  <a:gd name="T21" fmla="*/ 76 h 253"/>
                  <a:gd name="T22" fmla="*/ 12 w 162"/>
                  <a:gd name="T23" fmla="*/ 76 h 253"/>
                  <a:gd name="T24" fmla="*/ 12 w 162"/>
                  <a:gd name="T25" fmla="*/ 10 h 253"/>
                  <a:gd name="T26" fmla="*/ 0 w 162"/>
                  <a:gd name="T27" fmla="*/ 84 h 253"/>
                  <a:gd name="T28" fmla="*/ 21 w 162"/>
                  <a:gd name="T29" fmla="*/ 84 h 253"/>
                  <a:gd name="T30" fmla="*/ 31 w 162"/>
                  <a:gd name="T31" fmla="*/ 84 h 253"/>
                  <a:gd name="T32" fmla="*/ 39 w 162"/>
                  <a:gd name="T33" fmla="*/ 82 h 253"/>
                  <a:gd name="T34" fmla="*/ 44 w 162"/>
                  <a:gd name="T35" fmla="*/ 80 h 253"/>
                  <a:gd name="T36" fmla="*/ 48 w 162"/>
                  <a:gd name="T37" fmla="*/ 74 h 253"/>
                  <a:gd name="T38" fmla="*/ 50 w 162"/>
                  <a:gd name="T39" fmla="*/ 72 h 253"/>
                  <a:gd name="T40" fmla="*/ 50 w 162"/>
                  <a:gd name="T41" fmla="*/ 68 h 253"/>
                  <a:gd name="T42" fmla="*/ 52 w 162"/>
                  <a:gd name="T43" fmla="*/ 63 h 253"/>
                  <a:gd name="T44" fmla="*/ 52 w 162"/>
                  <a:gd name="T45" fmla="*/ 61 h 253"/>
                  <a:gd name="T46" fmla="*/ 52 w 162"/>
                  <a:gd name="T47" fmla="*/ 55 h 253"/>
                  <a:gd name="T48" fmla="*/ 54 w 162"/>
                  <a:gd name="T49" fmla="*/ 51 h 253"/>
                  <a:gd name="T50" fmla="*/ 54 w 162"/>
                  <a:gd name="T51" fmla="*/ 45 h 253"/>
                  <a:gd name="T52" fmla="*/ 54 w 162"/>
                  <a:gd name="T53" fmla="*/ 39 h 253"/>
                  <a:gd name="T54" fmla="*/ 54 w 162"/>
                  <a:gd name="T55" fmla="*/ 35 h 253"/>
                  <a:gd name="T56" fmla="*/ 54 w 162"/>
                  <a:gd name="T57" fmla="*/ 29 h 253"/>
                  <a:gd name="T58" fmla="*/ 52 w 162"/>
                  <a:gd name="T59" fmla="*/ 20 h 253"/>
                  <a:gd name="T60" fmla="*/ 50 w 162"/>
                  <a:gd name="T61" fmla="*/ 14 h 253"/>
                  <a:gd name="T62" fmla="*/ 46 w 162"/>
                  <a:gd name="T63" fmla="*/ 8 h 253"/>
                  <a:gd name="T64" fmla="*/ 41 w 162"/>
                  <a:gd name="T65" fmla="*/ 4 h 253"/>
                  <a:gd name="T66" fmla="*/ 35 w 162"/>
                  <a:gd name="T67" fmla="*/ 2 h 253"/>
                  <a:gd name="T68" fmla="*/ 27 w 162"/>
                  <a:gd name="T69" fmla="*/ 0 h 253"/>
                  <a:gd name="T70" fmla="*/ 0 w 162"/>
                  <a:gd name="T71" fmla="*/ 0 h 253"/>
                  <a:gd name="T72" fmla="*/ 0 w 162"/>
                  <a:gd name="T73" fmla="*/ 84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62"/>
                  <a:gd name="T112" fmla="*/ 0 h 253"/>
                  <a:gd name="T113" fmla="*/ 162 w 162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62" h="253">
                    <a:moveTo>
                      <a:pt x="37" y="30"/>
                    </a:moveTo>
                    <a:lnTo>
                      <a:pt x="81" y="30"/>
                    </a:lnTo>
                    <a:lnTo>
                      <a:pt x="100" y="36"/>
                    </a:lnTo>
                    <a:lnTo>
                      <a:pt x="118" y="50"/>
                    </a:lnTo>
                    <a:lnTo>
                      <a:pt x="124" y="67"/>
                    </a:lnTo>
                    <a:lnTo>
                      <a:pt x="131" y="98"/>
                    </a:lnTo>
                    <a:lnTo>
                      <a:pt x="131" y="148"/>
                    </a:lnTo>
                    <a:lnTo>
                      <a:pt x="124" y="185"/>
                    </a:lnTo>
                    <a:lnTo>
                      <a:pt x="112" y="210"/>
                    </a:lnTo>
                    <a:lnTo>
                      <a:pt x="93" y="222"/>
                    </a:lnTo>
                    <a:lnTo>
                      <a:pt x="69" y="229"/>
                    </a:lnTo>
                    <a:lnTo>
                      <a:pt x="37" y="229"/>
                    </a:lnTo>
                    <a:lnTo>
                      <a:pt x="37" y="30"/>
                    </a:lnTo>
                    <a:close/>
                    <a:moveTo>
                      <a:pt x="0" y="253"/>
                    </a:moveTo>
                    <a:lnTo>
                      <a:pt x="62" y="253"/>
                    </a:lnTo>
                    <a:lnTo>
                      <a:pt x="93" y="253"/>
                    </a:lnTo>
                    <a:lnTo>
                      <a:pt x="118" y="247"/>
                    </a:lnTo>
                    <a:lnTo>
                      <a:pt x="131" y="241"/>
                    </a:lnTo>
                    <a:lnTo>
                      <a:pt x="143" y="222"/>
                    </a:lnTo>
                    <a:lnTo>
                      <a:pt x="149" y="216"/>
                    </a:lnTo>
                    <a:lnTo>
                      <a:pt x="149" y="204"/>
                    </a:lnTo>
                    <a:lnTo>
                      <a:pt x="155" y="191"/>
                    </a:lnTo>
                    <a:lnTo>
                      <a:pt x="155" y="185"/>
                    </a:lnTo>
                    <a:lnTo>
                      <a:pt x="155" y="166"/>
                    </a:lnTo>
                    <a:lnTo>
                      <a:pt x="162" y="154"/>
                    </a:lnTo>
                    <a:lnTo>
                      <a:pt x="162" y="135"/>
                    </a:lnTo>
                    <a:lnTo>
                      <a:pt x="162" y="117"/>
                    </a:lnTo>
                    <a:lnTo>
                      <a:pt x="162" y="104"/>
                    </a:lnTo>
                    <a:lnTo>
                      <a:pt x="162" y="86"/>
                    </a:lnTo>
                    <a:lnTo>
                      <a:pt x="155" y="61"/>
                    </a:lnTo>
                    <a:lnTo>
                      <a:pt x="149" y="42"/>
                    </a:lnTo>
                    <a:lnTo>
                      <a:pt x="137" y="25"/>
                    </a:lnTo>
                    <a:lnTo>
                      <a:pt x="124" y="11"/>
                    </a:lnTo>
                    <a:lnTo>
                      <a:pt x="106" y="5"/>
                    </a:lnTo>
                    <a:lnTo>
                      <a:pt x="81" y="0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Freeform 619"/>
              <p:cNvSpPr>
                <a:spLocks noEditPoints="1"/>
              </p:cNvSpPr>
              <p:nvPr/>
            </p:nvSpPr>
            <p:spPr bwMode="auto">
              <a:xfrm>
                <a:off x="4155" y="2249"/>
                <a:ext cx="44" cy="62"/>
              </a:xfrm>
              <a:custGeom>
                <a:avLst/>
                <a:gdLst>
                  <a:gd name="T0" fmla="*/ 10 w 131"/>
                  <a:gd name="T1" fmla="*/ 27 h 187"/>
                  <a:gd name="T2" fmla="*/ 13 w 131"/>
                  <a:gd name="T3" fmla="*/ 17 h 187"/>
                  <a:gd name="T4" fmla="*/ 15 w 131"/>
                  <a:gd name="T5" fmla="*/ 10 h 187"/>
                  <a:gd name="T6" fmla="*/ 19 w 131"/>
                  <a:gd name="T7" fmla="*/ 8 h 187"/>
                  <a:gd name="T8" fmla="*/ 23 w 131"/>
                  <a:gd name="T9" fmla="*/ 8 h 187"/>
                  <a:gd name="T10" fmla="*/ 27 w 131"/>
                  <a:gd name="T11" fmla="*/ 8 h 187"/>
                  <a:gd name="T12" fmla="*/ 31 w 131"/>
                  <a:gd name="T13" fmla="*/ 10 h 187"/>
                  <a:gd name="T14" fmla="*/ 34 w 131"/>
                  <a:gd name="T15" fmla="*/ 17 h 187"/>
                  <a:gd name="T16" fmla="*/ 34 w 131"/>
                  <a:gd name="T17" fmla="*/ 27 h 187"/>
                  <a:gd name="T18" fmla="*/ 10 w 131"/>
                  <a:gd name="T19" fmla="*/ 27 h 187"/>
                  <a:gd name="T20" fmla="*/ 44 w 131"/>
                  <a:gd name="T21" fmla="*/ 33 h 187"/>
                  <a:gd name="T22" fmla="*/ 44 w 131"/>
                  <a:gd name="T23" fmla="*/ 29 h 187"/>
                  <a:gd name="T24" fmla="*/ 42 w 131"/>
                  <a:gd name="T25" fmla="*/ 17 h 187"/>
                  <a:gd name="T26" fmla="*/ 39 w 131"/>
                  <a:gd name="T27" fmla="*/ 8 h 187"/>
                  <a:gd name="T28" fmla="*/ 34 w 131"/>
                  <a:gd name="T29" fmla="*/ 2 h 187"/>
                  <a:gd name="T30" fmla="*/ 23 w 131"/>
                  <a:gd name="T31" fmla="*/ 0 h 187"/>
                  <a:gd name="T32" fmla="*/ 17 w 131"/>
                  <a:gd name="T33" fmla="*/ 2 h 187"/>
                  <a:gd name="T34" fmla="*/ 10 w 131"/>
                  <a:gd name="T35" fmla="*/ 2 h 187"/>
                  <a:gd name="T36" fmla="*/ 6 w 131"/>
                  <a:gd name="T37" fmla="*/ 6 h 187"/>
                  <a:gd name="T38" fmla="*/ 2 w 131"/>
                  <a:gd name="T39" fmla="*/ 10 h 187"/>
                  <a:gd name="T40" fmla="*/ 2 w 131"/>
                  <a:gd name="T41" fmla="*/ 15 h 187"/>
                  <a:gd name="T42" fmla="*/ 0 w 131"/>
                  <a:gd name="T43" fmla="*/ 19 h 187"/>
                  <a:gd name="T44" fmla="*/ 0 w 131"/>
                  <a:gd name="T45" fmla="*/ 25 h 187"/>
                  <a:gd name="T46" fmla="*/ 0 w 131"/>
                  <a:gd name="T47" fmla="*/ 31 h 187"/>
                  <a:gd name="T48" fmla="*/ 2 w 131"/>
                  <a:gd name="T49" fmla="*/ 47 h 187"/>
                  <a:gd name="T50" fmla="*/ 6 w 131"/>
                  <a:gd name="T51" fmla="*/ 58 h 187"/>
                  <a:gd name="T52" fmla="*/ 15 w 131"/>
                  <a:gd name="T53" fmla="*/ 62 h 187"/>
                  <a:gd name="T54" fmla="*/ 23 w 131"/>
                  <a:gd name="T55" fmla="*/ 62 h 187"/>
                  <a:gd name="T56" fmla="*/ 31 w 131"/>
                  <a:gd name="T57" fmla="*/ 62 h 187"/>
                  <a:gd name="T58" fmla="*/ 38 w 131"/>
                  <a:gd name="T59" fmla="*/ 58 h 187"/>
                  <a:gd name="T60" fmla="*/ 42 w 131"/>
                  <a:gd name="T61" fmla="*/ 52 h 187"/>
                  <a:gd name="T62" fmla="*/ 44 w 131"/>
                  <a:gd name="T63" fmla="*/ 41 h 187"/>
                  <a:gd name="T64" fmla="*/ 34 w 131"/>
                  <a:gd name="T65" fmla="*/ 41 h 187"/>
                  <a:gd name="T66" fmla="*/ 31 w 131"/>
                  <a:gd name="T67" fmla="*/ 45 h 187"/>
                  <a:gd name="T68" fmla="*/ 29 w 131"/>
                  <a:gd name="T69" fmla="*/ 52 h 187"/>
                  <a:gd name="T70" fmla="*/ 27 w 131"/>
                  <a:gd name="T71" fmla="*/ 54 h 187"/>
                  <a:gd name="T72" fmla="*/ 23 w 131"/>
                  <a:gd name="T73" fmla="*/ 54 h 187"/>
                  <a:gd name="T74" fmla="*/ 17 w 131"/>
                  <a:gd name="T75" fmla="*/ 54 h 187"/>
                  <a:gd name="T76" fmla="*/ 15 w 131"/>
                  <a:gd name="T77" fmla="*/ 49 h 187"/>
                  <a:gd name="T78" fmla="*/ 13 w 131"/>
                  <a:gd name="T79" fmla="*/ 43 h 187"/>
                  <a:gd name="T80" fmla="*/ 10 w 131"/>
                  <a:gd name="T81" fmla="*/ 33 h 187"/>
                  <a:gd name="T82" fmla="*/ 44 w 131"/>
                  <a:gd name="T83" fmla="*/ 33 h 18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31"/>
                  <a:gd name="T127" fmla="*/ 0 h 187"/>
                  <a:gd name="T128" fmla="*/ 131 w 131"/>
                  <a:gd name="T129" fmla="*/ 187 h 18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31" h="187">
                    <a:moveTo>
                      <a:pt x="31" y="81"/>
                    </a:moveTo>
                    <a:lnTo>
                      <a:pt x="38" y="50"/>
                    </a:lnTo>
                    <a:lnTo>
                      <a:pt x="44" y="31"/>
                    </a:lnTo>
                    <a:lnTo>
                      <a:pt x="56" y="25"/>
                    </a:lnTo>
                    <a:lnTo>
                      <a:pt x="69" y="25"/>
                    </a:lnTo>
                    <a:lnTo>
                      <a:pt x="81" y="25"/>
                    </a:lnTo>
                    <a:lnTo>
                      <a:pt x="92" y="31"/>
                    </a:lnTo>
                    <a:lnTo>
                      <a:pt x="100" y="50"/>
                    </a:lnTo>
                    <a:lnTo>
                      <a:pt x="100" y="81"/>
                    </a:lnTo>
                    <a:lnTo>
                      <a:pt x="31" y="81"/>
                    </a:lnTo>
                    <a:close/>
                    <a:moveTo>
                      <a:pt x="131" y="100"/>
                    </a:moveTo>
                    <a:lnTo>
                      <a:pt x="131" y="87"/>
                    </a:lnTo>
                    <a:lnTo>
                      <a:pt x="125" y="50"/>
                    </a:lnTo>
                    <a:lnTo>
                      <a:pt x="117" y="25"/>
                    </a:lnTo>
                    <a:lnTo>
                      <a:pt x="100" y="7"/>
                    </a:lnTo>
                    <a:lnTo>
                      <a:pt x="69" y="0"/>
                    </a:lnTo>
                    <a:lnTo>
                      <a:pt x="50" y="7"/>
                    </a:lnTo>
                    <a:lnTo>
                      <a:pt x="31" y="7"/>
                    </a:lnTo>
                    <a:lnTo>
                      <a:pt x="19" y="19"/>
                    </a:lnTo>
                    <a:lnTo>
                      <a:pt x="7" y="31"/>
                    </a:lnTo>
                    <a:lnTo>
                      <a:pt x="7" y="44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0" y="93"/>
                    </a:lnTo>
                    <a:lnTo>
                      <a:pt x="7" y="143"/>
                    </a:lnTo>
                    <a:lnTo>
                      <a:pt x="19" y="174"/>
                    </a:lnTo>
                    <a:lnTo>
                      <a:pt x="44" y="187"/>
                    </a:lnTo>
                    <a:lnTo>
                      <a:pt x="69" y="187"/>
                    </a:lnTo>
                    <a:lnTo>
                      <a:pt x="92" y="187"/>
                    </a:lnTo>
                    <a:lnTo>
                      <a:pt x="112" y="174"/>
                    </a:lnTo>
                    <a:lnTo>
                      <a:pt x="125" y="156"/>
                    </a:lnTo>
                    <a:lnTo>
                      <a:pt x="131" y="125"/>
                    </a:lnTo>
                    <a:lnTo>
                      <a:pt x="100" y="125"/>
                    </a:lnTo>
                    <a:lnTo>
                      <a:pt x="92" y="137"/>
                    </a:lnTo>
                    <a:lnTo>
                      <a:pt x="87" y="156"/>
                    </a:lnTo>
                    <a:lnTo>
                      <a:pt x="81" y="162"/>
                    </a:lnTo>
                    <a:lnTo>
                      <a:pt x="69" y="162"/>
                    </a:lnTo>
                    <a:lnTo>
                      <a:pt x="50" y="162"/>
                    </a:lnTo>
                    <a:lnTo>
                      <a:pt x="44" y="149"/>
                    </a:lnTo>
                    <a:lnTo>
                      <a:pt x="38" y="131"/>
                    </a:lnTo>
                    <a:lnTo>
                      <a:pt x="31" y="100"/>
                    </a:lnTo>
                    <a:lnTo>
                      <a:pt x="131" y="10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Freeform 620"/>
              <p:cNvSpPr>
                <a:spLocks/>
              </p:cNvSpPr>
              <p:nvPr/>
            </p:nvSpPr>
            <p:spPr bwMode="auto">
              <a:xfrm>
                <a:off x="4204" y="2235"/>
                <a:ext cx="36" cy="76"/>
              </a:xfrm>
              <a:custGeom>
                <a:avLst/>
                <a:gdLst>
                  <a:gd name="T0" fmla="*/ 0 w 106"/>
                  <a:gd name="T1" fmla="*/ 17 h 230"/>
                  <a:gd name="T2" fmla="*/ 0 w 106"/>
                  <a:gd name="T3" fmla="*/ 22 h 230"/>
                  <a:gd name="T4" fmla="*/ 11 w 106"/>
                  <a:gd name="T5" fmla="*/ 22 h 230"/>
                  <a:gd name="T6" fmla="*/ 11 w 106"/>
                  <a:gd name="T7" fmla="*/ 66 h 230"/>
                  <a:gd name="T8" fmla="*/ 13 w 106"/>
                  <a:gd name="T9" fmla="*/ 70 h 230"/>
                  <a:gd name="T10" fmla="*/ 15 w 106"/>
                  <a:gd name="T11" fmla="*/ 74 h 230"/>
                  <a:gd name="T12" fmla="*/ 19 w 106"/>
                  <a:gd name="T13" fmla="*/ 76 h 230"/>
                  <a:gd name="T14" fmla="*/ 26 w 106"/>
                  <a:gd name="T15" fmla="*/ 76 h 230"/>
                  <a:gd name="T16" fmla="*/ 28 w 106"/>
                  <a:gd name="T17" fmla="*/ 76 h 230"/>
                  <a:gd name="T18" fmla="*/ 32 w 106"/>
                  <a:gd name="T19" fmla="*/ 76 h 230"/>
                  <a:gd name="T20" fmla="*/ 34 w 106"/>
                  <a:gd name="T21" fmla="*/ 74 h 230"/>
                  <a:gd name="T22" fmla="*/ 36 w 106"/>
                  <a:gd name="T23" fmla="*/ 74 h 230"/>
                  <a:gd name="T24" fmla="*/ 36 w 106"/>
                  <a:gd name="T25" fmla="*/ 68 h 230"/>
                  <a:gd name="T26" fmla="*/ 34 w 106"/>
                  <a:gd name="T27" fmla="*/ 68 h 230"/>
                  <a:gd name="T28" fmla="*/ 32 w 106"/>
                  <a:gd name="T29" fmla="*/ 68 h 230"/>
                  <a:gd name="T30" fmla="*/ 30 w 106"/>
                  <a:gd name="T31" fmla="*/ 68 h 230"/>
                  <a:gd name="T32" fmla="*/ 26 w 106"/>
                  <a:gd name="T33" fmla="*/ 66 h 230"/>
                  <a:gd name="T34" fmla="*/ 24 w 106"/>
                  <a:gd name="T35" fmla="*/ 63 h 230"/>
                  <a:gd name="T36" fmla="*/ 21 w 106"/>
                  <a:gd name="T37" fmla="*/ 61 h 230"/>
                  <a:gd name="T38" fmla="*/ 21 w 106"/>
                  <a:gd name="T39" fmla="*/ 57 h 230"/>
                  <a:gd name="T40" fmla="*/ 21 w 106"/>
                  <a:gd name="T41" fmla="*/ 22 h 230"/>
                  <a:gd name="T42" fmla="*/ 34 w 106"/>
                  <a:gd name="T43" fmla="*/ 22 h 230"/>
                  <a:gd name="T44" fmla="*/ 34 w 106"/>
                  <a:gd name="T45" fmla="*/ 17 h 230"/>
                  <a:gd name="T46" fmla="*/ 21 w 106"/>
                  <a:gd name="T47" fmla="*/ 17 h 230"/>
                  <a:gd name="T48" fmla="*/ 21 w 106"/>
                  <a:gd name="T49" fmla="*/ 0 h 230"/>
                  <a:gd name="T50" fmla="*/ 11 w 106"/>
                  <a:gd name="T51" fmla="*/ 4 h 230"/>
                  <a:gd name="T52" fmla="*/ 11 w 106"/>
                  <a:gd name="T53" fmla="*/ 17 h 230"/>
                  <a:gd name="T54" fmla="*/ 0 w 106"/>
                  <a:gd name="T55" fmla="*/ 17 h 23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6"/>
                  <a:gd name="T85" fmla="*/ 0 h 230"/>
                  <a:gd name="T86" fmla="*/ 106 w 106"/>
                  <a:gd name="T87" fmla="*/ 230 h 23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6" h="230">
                    <a:moveTo>
                      <a:pt x="0" y="50"/>
                    </a:moveTo>
                    <a:lnTo>
                      <a:pt x="0" y="68"/>
                    </a:lnTo>
                    <a:lnTo>
                      <a:pt x="31" y="68"/>
                    </a:lnTo>
                    <a:lnTo>
                      <a:pt x="31" y="199"/>
                    </a:lnTo>
                    <a:lnTo>
                      <a:pt x="39" y="211"/>
                    </a:lnTo>
                    <a:lnTo>
                      <a:pt x="45" y="223"/>
                    </a:lnTo>
                    <a:lnTo>
                      <a:pt x="56" y="230"/>
                    </a:lnTo>
                    <a:lnTo>
                      <a:pt x="76" y="230"/>
                    </a:lnTo>
                    <a:lnTo>
                      <a:pt x="81" y="230"/>
                    </a:lnTo>
                    <a:lnTo>
                      <a:pt x="93" y="230"/>
                    </a:lnTo>
                    <a:lnTo>
                      <a:pt x="101" y="223"/>
                    </a:lnTo>
                    <a:lnTo>
                      <a:pt x="106" y="223"/>
                    </a:lnTo>
                    <a:lnTo>
                      <a:pt x="106" y="205"/>
                    </a:lnTo>
                    <a:lnTo>
                      <a:pt x="101" y="205"/>
                    </a:lnTo>
                    <a:lnTo>
                      <a:pt x="93" y="205"/>
                    </a:lnTo>
                    <a:lnTo>
                      <a:pt x="87" y="205"/>
                    </a:lnTo>
                    <a:lnTo>
                      <a:pt x="76" y="199"/>
                    </a:lnTo>
                    <a:lnTo>
                      <a:pt x="70" y="192"/>
                    </a:lnTo>
                    <a:lnTo>
                      <a:pt x="62" y="186"/>
                    </a:lnTo>
                    <a:lnTo>
                      <a:pt x="62" y="174"/>
                    </a:lnTo>
                    <a:lnTo>
                      <a:pt x="62" y="68"/>
                    </a:lnTo>
                    <a:lnTo>
                      <a:pt x="101" y="68"/>
                    </a:lnTo>
                    <a:lnTo>
                      <a:pt x="101" y="50"/>
                    </a:lnTo>
                    <a:lnTo>
                      <a:pt x="62" y="50"/>
                    </a:lnTo>
                    <a:lnTo>
                      <a:pt x="62" y="0"/>
                    </a:lnTo>
                    <a:lnTo>
                      <a:pt x="31" y="12"/>
                    </a:lnTo>
                    <a:lnTo>
                      <a:pt x="31" y="50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683" name="Freeform 622"/>
            <p:cNvSpPr>
              <a:spLocks noEditPoints="1"/>
            </p:cNvSpPr>
            <p:nvPr/>
          </p:nvSpPr>
          <p:spPr bwMode="auto">
            <a:xfrm>
              <a:off x="4246" y="2249"/>
              <a:ext cx="43" cy="62"/>
            </a:xfrm>
            <a:custGeom>
              <a:avLst/>
              <a:gdLst>
                <a:gd name="T0" fmla="*/ 10 w 129"/>
                <a:gd name="T1" fmla="*/ 27 h 187"/>
                <a:gd name="T2" fmla="*/ 12 w 129"/>
                <a:gd name="T3" fmla="*/ 17 h 187"/>
                <a:gd name="T4" fmla="*/ 14 w 129"/>
                <a:gd name="T5" fmla="*/ 10 h 187"/>
                <a:gd name="T6" fmla="*/ 18 w 129"/>
                <a:gd name="T7" fmla="*/ 8 h 187"/>
                <a:gd name="T8" fmla="*/ 22 w 129"/>
                <a:gd name="T9" fmla="*/ 8 h 187"/>
                <a:gd name="T10" fmla="*/ 26 w 129"/>
                <a:gd name="T11" fmla="*/ 8 h 187"/>
                <a:gd name="T12" fmla="*/ 31 w 129"/>
                <a:gd name="T13" fmla="*/ 10 h 187"/>
                <a:gd name="T14" fmla="*/ 33 w 129"/>
                <a:gd name="T15" fmla="*/ 17 h 187"/>
                <a:gd name="T16" fmla="*/ 33 w 129"/>
                <a:gd name="T17" fmla="*/ 27 h 187"/>
                <a:gd name="T18" fmla="*/ 10 w 129"/>
                <a:gd name="T19" fmla="*/ 27 h 187"/>
                <a:gd name="T20" fmla="*/ 43 w 129"/>
                <a:gd name="T21" fmla="*/ 33 h 187"/>
                <a:gd name="T22" fmla="*/ 43 w 129"/>
                <a:gd name="T23" fmla="*/ 29 h 187"/>
                <a:gd name="T24" fmla="*/ 41 w 129"/>
                <a:gd name="T25" fmla="*/ 17 h 187"/>
                <a:gd name="T26" fmla="*/ 39 w 129"/>
                <a:gd name="T27" fmla="*/ 8 h 187"/>
                <a:gd name="T28" fmla="*/ 33 w 129"/>
                <a:gd name="T29" fmla="*/ 2 h 187"/>
                <a:gd name="T30" fmla="*/ 22 w 129"/>
                <a:gd name="T31" fmla="*/ 0 h 187"/>
                <a:gd name="T32" fmla="*/ 16 w 129"/>
                <a:gd name="T33" fmla="*/ 2 h 187"/>
                <a:gd name="T34" fmla="*/ 10 w 129"/>
                <a:gd name="T35" fmla="*/ 2 h 187"/>
                <a:gd name="T36" fmla="*/ 6 w 129"/>
                <a:gd name="T37" fmla="*/ 6 h 187"/>
                <a:gd name="T38" fmla="*/ 4 w 129"/>
                <a:gd name="T39" fmla="*/ 10 h 187"/>
                <a:gd name="T40" fmla="*/ 2 w 129"/>
                <a:gd name="T41" fmla="*/ 15 h 187"/>
                <a:gd name="T42" fmla="*/ 2 w 129"/>
                <a:gd name="T43" fmla="*/ 19 h 187"/>
                <a:gd name="T44" fmla="*/ 0 w 129"/>
                <a:gd name="T45" fmla="*/ 25 h 187"/>
                <a:gd name="T46" fmla="*/ 0 w 129"/>
                <a:gd name="T47" fmla="*/ 31 h 187"/>
                <a:gd name="T48" fmla="*/ 2 w 129"/>
                <a:gd name="T49" fmla="*/ 47 h 187"/>
                <a:gd name="T50" fmla="*/ 6 w 129"/>
                <a:gd name="T51" fmla="*/ 58 h 187"/>
                <a:gd name="T52" fmla="*/ 14 w 129"/>
                <a:gd name="T53" fmla="*/ 62 h 187"/>
                <a:gd name="T54" fmla="*/ 22 w 129"/>
                <a:gd name="T55" fmla="*/ 62 h 187"/>
                <a:gd name="T56" fmla="*/ 31 w 129"/>
                <a:gd name="T57" fmla="*/ 62 h 187"/>
                <a:gd name="T58" fmla="*/ 37 w 129"/>
                <a:gd name="T59" fmla="*/ 58 h 187"/>
                <a:gd name="T60" fmla="*/ 41 w 129"/>
                <a:gd name="T61" fmla="*/ 52 h 187"/>
                <a:gd name="T62" fmla="*/ 43 w 129"/>
                <a:gd name="T63" fmla="*/ 41 h 187"/>
                <a:gd name="T64" fmla="*/ 33 w 129"/>
                <a:gd name="T65" fmla="*/ 41 h 187"/>
                <a:gd name="T66" fmla="*/ 31 w 129"/>
                <a:gd name="T67" fmla="*/ 45 h 187"/>
                <a:gd name="T68" fmla="*/ 28 w 129"/>
                <a:gd name="T69" fmla="*/ 52 h 187"/>
                <a:gd name="T70" fmla="*/ 26 w 129"/>
                <a:gd name="T71" fmla="*/ 54 h 187"/>
                <a:gd name="T72" fmla="*/ 22 w 129"/>
                <a:gd name="T73" fmla="*/ 54 h 187"/>
                <a:gd name="T74" fmla="*/ 16 w 129"/>
                <a:gd name="T75" fmla="*/ 54 h 187"/>
                <a:gd name="T76" fmla="*/ 14 w 129"/>
                <a:gd name="T77" fmla="*/ 49 h 187"/>
                <a:gd name="T78" fmla="*/ 12 w 129"/>
                <a:gd name="T79" fmla="*/ 43 h 187"/>
                <a:gd name="T80" fmla="*/ 10 w 129"/>
                <a:gd name="T81" fmla="*/ 33 h 187"/>
                <a:gd name="T82" fmla="*/ 43 w 129"/>
                <a:gd name="T83" fmla="*/ 33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1" y="81"/>
                  </a:moveTo>
                  <a:lnTo>
                    <a:pt x="36" y="50"/>
                  </a:lnTo>
                  <a:lnTo>
                    <a:pt x="42" y="31"/>
                  </a:lnTo>
                  <a:lnTo>
                    <a:pt x="54" y="25"/>
                  </a:lnTo>
                  <a:lnTo>
                    <a:pt x="67" y="25"/>
                  </a:lnTo>
                  <a:lnTo>
                    <a:pt x="79" y="25"/>
                  </a:lnTo>
                  <a:lnTo>
                    <a:pt x="92" y="31"/>
                  </a:lnTo>
                  <a:lnTo>
                    <a:pt x="98" y="50"/>
                  </a:lnTo>
                  <a:lnTo>
                    <a:pt x="98" y="81"/>
                  </a:lnTo>
                  <a:lnTo>
                    <a:pt x="31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3" y="50"/>
                  </a:lnTo>
                  <a:lnTo>
                    <a:pt x="116" y="25"/>
                  </a:lnTo>
                  <a:lnTo>
                    <a:pt x="98" y="7"/>
                  </a:lnTo>
                  <a:lnTo>
                    <a:pt x="67" y="0"/>
                  </a:lnTo>
                  <a:lnTo>
                    <a:pt x="48" y="7"/>
                  </a:lnTo>
                  <a:lnTo>
                    <a:pt x="31" y="7"/>
                  </a:lnTo>
                  <a:lnTo>
                    <a:pt x="17" y="19"/>
                  </a:lnTo>
                  <a:lnTo>
                    <a:pt x="11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7" y="174"/>
                  </a:lnTo>
                  <a:lnTo>
                    <a:pt x="42" y="187"/>
                  </a:lnTo>
                  <a:lnTo>
                    <a:pt x="67" y="187"/>
                  </a:lnTo>
                  <a:lnTo>
                    <a:pt x="92" y="187"/>
                  </a:lnTo>
                  <a:lnTo>
                    <a:pt x="110" y="174"/>
                  </a:lnTo>
                  <a:lnTo>
                    <a:pt x="123" y="156"/>
                  </a:lnTo>
                  <a:lnTo>
                    <a:pt x="129" y="125"/>
                  </a:lnTo>
                  <a:lnTo>
                    <a:pt x="98" y="125"/>
                  </a:lnTo>
                  <a:lnTo>
                    <a:pt x="92" y="137"/>
                  </a:lnTo>
                  <a:lnTo>
                    <a:pt x="85" y="156"/>
                  </a:lnTo>
                  <a:lnTo>
                    <a:pt x="79" y="162"/>
                  </a:lnTo>
                  <a:lnTo>
                    <a:pt x="67" y="162"/>
                  </a:lnTo>
                  <a:lnTo>
                    <a:pt x="48" y="162"/>
                  </a:lnTo>
                  <a:lnTo>
                    <a:pt x="42" y="149"/>
                  </a:lnTo>
                  <a:lnTo>
                    <a:pt x="36" y="131"/>
                  </a:lnTo>
                  <a:lnTo>
                    <a:pt x="31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4" name="Freeform 623"/>
            <p:cNvSpPr>
              <a:spLocks/>
            </p:cNvSpPr>
            <p:nvPr/>
          </p:nvSpPr>
          <p:spPr bwMode="auto">
            <a:xfrm>
              <a:off x="4306" y="2249"/>
              <a:ext cx="41" cy="62"/>
            </a:xfrm>
            <a:custGeom>
              <a:avLst/>
              <a:gdLst>
                <a:gd name="T0" fmla="*/ 41 w 124"/>
                <a:gd name="T1" fmla="*/ 21 h 187"/>
                <a:gd name="T2" fmla="*/ 39 w 124"/>
                <a:gd name="T3" fmla="*/ 13 h 187"/>
                <a:gd name="T4" fmla="*/ 37 w 124"/>
                <a:gd name="T5" fmla="*/ 6 h 187"/>
                <a:gd name="T6" fmla="*/ 31 w 124"/>
                <a:gd name="T7" fmla="*/ 2 h 187"/>
                <a:gd name="T8" fmla="*/ 22 w 124"/>
                <a:gd name="T9" fmla="*/ 0 h 187"/>
                <a:gd name="T10" fmla="*/ 16 w 124"/>
                <a:gd name="T11" fmla="*/ 2 h 187"/>
                <a:gd name="T12" fmla="*/ 10 w 124"/>
                <a:gd name="T13" fmla="*/ 2 h 187"/>
                <a:gd name="T14" fmla="*/ 6 w 124"/>
                <a:gd name="T15" fmla="*/ 6 h 187"/>
                <a:gd name="T16" fmla="*/ 4 w 124"/>
                <a:gd name="T17" fmla="*/ 10 h 187"/>
                <a:gd name="T18" fmla="*/ 2 w 124"/>
                <a:gd name="T19" fmla="*/ 15 h 187"/>
                <a:gd name="T20" fmla="*/ 2 w 124"/>
                <a:gd name="T21" fmla="*/ 19 h 187"/>
                <a:gd name="T22" fmla="*/ 0 w 124"/>
                <a:gd name="T23" fmla="*/ 25 h 187"/>
                <a:gd name="T24" fmla="*/ 0 w 124"/>
                <a:gd name="T25" fmla="*/ 31 h 187"/>
                <a:gd name="T26" fmla="*/ 2 w 124"/>
                <a:gd name="T27" fmla="*/ 47 h 187"/>
                <a:gd name="T28" fmla="*/ 8 w 124"/>
                <a:gd name="T29" fmla="*/ 58 h 187"/>
                <a:gd name="T30" fmla="*/ 14 w 124"/>
                <a:gd name="T31" fmla="*/ 62 h 187"/>
                <a:gd name="T32" fmla="*/ 22 w 124"/>
                <a:gd name="T33" fmla="*/ 62 h 187"/>
                <a:gd name="T34" fmla="*/ 28 w 124"/>
                <a:gd name="T35" fmla="*/ 62 h 187"/>
                <a:gd name="T36" fmla="*/ 35 w 124"/>
                <a:gd name="T37" fmla="*/ 58 h 187"/>
                <a:gd name="T38" fmla="*/ 39 w 124"/>
                <a:gd name="T39" fmla="*/ 52 h 187"/>
                <a:gd name="T40" fmla="*/ 41 w 124"/>
                <a:gd name="T41" fmla="*/ 39 h 187"/>
                <a:gd name="T42" fmla="*/ 31 w 124"/>
                <a:gd name="T43" fmla="*/ 39 h 187"/>
                <a:gd name="T44" fmla="*/ 31 w 124"/>
                <a:gd name="T45" fmla="*/ 45 h 187"/>
                <a:gd name="T46" fmla="*/ 28 w 124"/>
                <a:gd name="T47" fmla="*/ 52 h 187"/>
                <a:gd name="T48" fmla="*/ 24 w 124"/>
                <a:gd name="T49" fmla="*/ 54 h 187"/>
                <a:gd name="T50" fmla="*/ 22 w 124"/>
                <a:gd name="T51" fmla="*/ 54 h 187"/>
                <a:gd name="T52" fmla="*/ 16 w 124"/>
                <a:gd name="T53" fmla="*/ 54 h 187"/>
                <a:gd name="T54" fmla="*/ 12 w 124"/>
                <a:gd name="T55" fmla="*/ 47 h 187"/>
                <a:gd name="T56" fmla="*/ 10 w 124"/>
                <a:gd name="T57" fmla="*/ 39 h 187"/>
                <a:gd name="T58" fmla="*/ 10 w 124"/>
                <a:gd name="T59" fmla="*/ 27 h 187"/>
                <a:gd name="T60" fmla="*/ 12 w 124"/>
                <a:gd name="T61" fmla="*/ 19 h 187"/>
                <a:gd name="T62" fmla="*/ 14 w 124"/>
                <a:gd name="T63" fmla="*/ 13 h 187"/>
                <a:gd name="T64" fmla="*/ 18 w 124"/>
                <a:gd name="T65" fmla="*/ 8 h 187"/>
                <a:gd name="T66" fmla="*/ 22 w 124"/>
                <a:gd name="T67" fmla="*/ 8 h 187"/>
                <a:gd name="T68" fmla="*/ 26 w 124"/>
                <a:gd name="T69" fmla="*/ 8 h 187"/>
                <a:gd name="T70" fmla="*/ 28 w 124"/>
                <a:gd name="T71" fmla="*/ 10 h 187"/>
                <a:gd name="T72" fmla="*/ 31 w 124"/>
                <a:gd name="T73" fmla="*/ 15 h 187"/>
                <a:gd name="T74" fmla="*/ 31 w 124"/>
                <a:gd name="T75" fmla="*/ 21 h 187"/>
                <a:gd name="T76" fmla="*/ 41 w 124"/>
                <a:gd name="T77" fmla="*/ 21 h 1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4"/>
                <a:gd name="T118" fmla="*/ 0 h 187"/>
                <a:gd name="T119" fmla="*/ 124 w 124"/>
                <a:gd name="T120" fmla="*/ 187 h 1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4" h="187">
                  <a:moveTo>
                    <a:pt x="124" y="62"/>
                  </a:moveTo>
                  <a:lnTo>
                    <a:pt x="118" y="38"/>
                  </a:lnTo>
                  <a:lnTo>
                    <a:pt x="111" y="19"/>
                  </a:lnTo>
                  <a:lnTo>
                    <a:pt x="93" y="7"/>
                  </a:lnTo>
                  <a:lnTo>
                    <a:pt x="68" y="0"/>
                  </a:lnTo>
                  <a:lnTo>
                    <a:pt x="49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24" y="174"/>
                  </a:lnTo>
                  <a:lnTo>
                    <a:pt x="43" y="187"/>
                  </a:lnTo>
                  <a:lnTo>
                    <a:pt x="68" y="187"/>
                  </a:lnTo>
                  <a:lnTo>
                    <a:pt x="86" y="187"/>
                  </a:lnTo>
                  <a:lnTo>
                    <a:pt x="105" y="174"/>
                  </a:lnTo>
                  <a:lnTo>
                    <a:pt x="118" y="156"/>
                  </a:lnTo>
                  <a:lnTo>
                    <a:pt x="124" y="118"/>
                  </a:lnTo>
                  <a:lnTo>
                    <a:pt x="93" y="118"/>
                  </a:lnTo>
                  <a:lnTo>
                    <a:pt x="93" y="137"/>
                  </a:lnTo>
                  <a:lnTo>
                    <a:pt x="86" y="156"/>
                  </a:lnTo>
                  <a:lnTo>
                    <a:pt x="74" y="162"/>
                  </a:lnTo>
                  <a:lnTo>
                    <a:pt x="68" y="162"/>
                  </a:lnTo>
                  <a:lnTo>
                    <a:pt x="49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7" y="56"/>
                  </a:lnTo>
                  <a:lnTo>
                    <a:pt x="43" y="38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80" y="25"/>
                  </a:lnTo>
                  <a:lnTo>
                    <a:pt x="86" y="31"/>
                  </a:lnTo>
                  <a:lnTo>
                    <a:pt x="93" y="44"/>
                  </a:lnTo>
                  <a:lnTo>
                    <a:pt x="93" y="62"/>
                  </a:lnTo>
                  <a:lnTo>
                    <a:pt x="124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5" name="Freeform 624"/>
            <p:cNvSpPr>
              <a:spLocks/>
            </p:cNvSpPr>
            <p:nvPr/>
          </p:nvSpPr>
          <p:spPr bwMode="auto">
            <a:xfrm>
              <a:off x="4356" y="2235"/>
              <a:ext cx="33" cy="76"/>
            </a:xfrm>
            <a:custGeom>
              <a:avLst/>
              <a:gdLst>
                <a:gd name="T0" fmla="*/ 0 w 99"/>
                <a:gd name="T1" fmla="*/ 17 h 230"/>
                <a:gd name="T2" fmla="*/ 0 w 99"/>
                <a:gd name="T3" fmla="*/ 22 h 230"/>
                <a:gd name="T4" fmla="*/ 10 w 99"/>
                <a:gd name="T5" fmla="*/ 22 h 230"/>
                <a:gd name="T6" fmla="*/ 10 w 99"/>
                <a:gd name="T7" fmla="*/ 66 h 230"/>
                <a:gd name="T8" fmla="*/ 12 w 99"/>
                <a:gd name="T9" fmla="*/ 70 h 230"/>
                <a:gd name="T10" fmla="*/ 14 w 99"/>
                <a:gd name="T11" fmla="*/ 74 h 230"/>
                <a:gd name="T12" fmla="*/ 18 w 99"/>
                <a:gd name="T13" fmla="*/ 76 h 230"/>
                <a:gd name="T14" fmla="*/ 25 w 99"/>
                <a:gd name="T15" fmla="*/ 76 h 230"/>
                <a:gd name="T16" fmla="*/ 27 w 99"/>
                <a:gd name="T17" fmla="*/ 76 h 230"/>
                <a:gd name="T18" fmla="*/ 29 w 99"/>
                <a:gd name="T19" fmla="*/ 76 h 230"/>
                <a:gd name="T20" fmla="*/ 31 w 99"/>
                <a:gd name="T21" fmla="*/ 74 h 230"/>
                <a:gd name="T22" fmla="*/ 33 w 99"/>
                <a:gd name="T23" fmla="*/ 74 h 230"/>
                <a:gd name="T24" fmla="*/ 33 w 99"/>
                <a:gd name="T25" fmla="*/ 68 h 230"/>
                <a:gd name="T26" fmla="*/ 31 w 99"/>
                <a:gd name="T27" fmla="*/ 68 h 230"/>
                <a:gd name="T28" fmla="*/ 29 w 99"/>
                <a:gd name="T29" fmla="*/ 68 h 230"/>
                <a:gd name="T30" fmla="*/ 23 w 99"/>
                <a:gd name="T31" fmla="*/ 66 h 230"/>
                <a:gd name="T32" fmla="*/ 21 w 99"/>
                <a:gd name="T33" fmla="*/ 63 h 230"/>
                <a:gd name="T34" fmla="*/ 21 w 99"/>
                <a:gd name="T35" fmla="*/ 61 h 230"/>
                <a:gd name="T36" fmla="*/ 21 w 99"/>
                <a:gd name="T37" fmla="*/ 57 h 230"/>
                <a:gd name="T38" fmla="*/ 21 w 99"/>
                <a:gd name="T39" fmla="*/ 22 h 230"/>
                <a:gd name="T40" fmla="*/ 33 w 99"/>
                <a:gd name="T41" fmla="*/ 22 h 230"/>
                <a:gd name="T42" fmla="*/ 33 w 99"/>
                <a:gd name="T43" fmla="*/ 17 h 230"/>
                <a:gd name="T44" fmla="*/ 21 w 99"/>
                <a:gd name="T45" fmla="*/ 17 h 230"/>
                <a:gd name="T46" fmla="*/ 21 w 99"/>
                <a:gd name="T47" fmla="*/ 0 h 230"/>
                <a:gd name="T48" fmla="*/ 10 w 99"/>
                <a:gd name="T49" fmla="*/ 4 h 230"/>
                <a:gd name="T50" fmla="*/ 10 w 99"/>
                <a:gd name="T51" fmla="*/ 17 h 230"/>
                <a:gd name="T52" fmla="*/ 0 w 99"/>
                <a:gd name="T53" fmla="*/ 17 h 23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99"/>
                <a:gd name="T82" fmla="*/ 0 h 230"/>
                <a:gd name="T83" fmla="*/ 99 w 99"/>
                <a:gd name="T84" fmla="*/ 230 h 23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99" h="230">
                  <a:moveTo>
                    <a:pt x="0" y="50"/>
                  </a:moveTo>
                  <a:lnTo>
                    <a:pt x="0" y="68"/>
                  </a:lnTo>
                  <a:lnTo>
                    <a:pt x="31" y="68"/>
                  </a:lnTo>
                  <a:lnTo>
                    <a:pt x="31" y="199"/>
                  </a:lnTo>
                  <a:lnTo>
                    <a:pt x="37" y="211"/>
                  </a:lnTo>
                  <a:lnTo>
                    <a:pt x="43" y="223"/>
                  </a:lnTo>
                  <a:lnTo>
                    <a:pt x="55" y="230"/>
                  </a:lnTo>
                  <a:lnTo>
                    <a:pt x="74" y="230"/>
                  </a:lnTo>
                  <a:lnTo>
                    <a:pt x="80" y="230"/>
                  </a:lnTo>
                  <a:lnTo>
                    <a:pt x="86" y="230"/>
                  </a:lnTo>
                  <a:lnTo>
                    <a:pt x="93" y="223"/>
                  </a:lnTo>
                  <a:lnTo>
                    <a:pt x="99" y="223"/>
                  </a:lnTo>
                  <a:lnTo>
                    <a:pt x="99" y="205"/>
                  </a:lnTo>
                  <a:lnTo>
                    <a:pt x="93" y="205"/>
                  </a:lnTo>
                  <a:lnTo>
                    <a:pt x="86" y="205"/>
                  </a:lnTo>
                  <a:lnTo>
                    <a:pt x="68" y="199"/>
                  </a:lnTo>
                  <a:lnTo>
                    <a:pt x="62" y="192"/>
                  </a:lnTo>
                  <a:lnTo>
                    <a:pt x="62" y="186"/>
                  </a:lnTo>
                  <a:lnTo>
                    <a:pt x="62" y="174"/>
                  </a:lnTo>
                  <a:lnTo>
                    <a:pt x="62" y="68"/>
                  </a:lnTo>
                  <a:lnTo>
                    <a:pt x="99" y="68"/>
                  </a:lnTo>
                  <a:lnTo>
                    <a:pt x="99" y="50"/>
                  </a:lnTo>
                  <a:lnTo>
                    <a:pt x="62" y="50"/>
                  </a:lnTo>
                  <a:lnTo>
                    <a:pt x="62" y="0"/>
                  </a:lnTo>
                  <a:lnTo>
                    <a:pt x="31" y="12"/>
                  </a:lnTo>
                  <a:lnTo>
                    <a:pt x="31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6" name="Freeform 625"/>
            <p:cNvSpPr>
              <a:spLocks noEditPoints="1"/>
            </p:cNvSpPr>
            <p:nvPr/>
          </p:nvSpPr>
          <p:spPr bwMode="auto">
            <a:xfrm>
              <a:off x="4395" y="2249"/>
              <a:ext cx="45" cy="62"/>
            </a:xfrm>
            <a:custGeom>
              <a:avLst/>
              <a:gdLst>
                <a:gd name="T0" fmla="*/ 23 w 136"/>
                <a:gd name="T1" fmla="*/ 54 h 187"/>
                <a:gd name="T2" fmla="*/ 16 w 136"/>
                <a:gd name="T3" fmla="*/ 54 h 187"/>
                <a:gd name="T4" fmla="*/ 12 w 136"/>
                <a:gd name="T5" fmla="*/ 47 h 187"/>
                <a:gd name="T6" fmla="*/ 10 w 136"/>
                <a:gd name="T7" fmla="*/ 39 h 187"/>
                <a:gd name="T8" fmla="*/ 10 w 136"/>
                <a:gd name="T9" fmla="*/ 27 h 187"/>
                <a:gd name="T10" fmla="*/ 12 w 136"/>
                <a:gd name="T11" fmla="*/ 19 h 187"/>
                <a:gd name="T12" fmla="*/ 14 w 136"/>
                <a:gd name="T13" fmla="*/ 13 h 187"/>
                <a:gd name="T14" fmla="*/ 18 w 136"/>
                <a:gd name="T15" fmla="*/ 8 h 187"/>
                <a:gd name="T16" fmla="*/ 23 w 136"/>
                <a:gd name="T17" fmla="*/ 8 h 187"/>
                <a:gd name="T18" fmla="*/ 28 w 136"/>
                <a:gd name="T19" fmla="*/ 8 h 187"/>
                <a:gd name="T20" fmla="*/ 33 w 136"/>
                <a:gd name="T21" fmla="*/ 13 h 187"/>
                <a:gd name="T22" fmla="*/ 35 w 136"/>
                <a:gd name="T23" fmla="*/ 19 h 187"/>
                <a:gd name="T24" fmla="*/ 37 w 136"/>
                <a:gd name="T25" fmla="*/ 27 h 187"/>
                <a:gd name="T26" fmla="*/ 35 w 136"/>
                <a:gd name="T27" fmla="*/ 39 h 187"/>
                <a:gd name="T28" fmla="*/ 33 w 136"/>
                <a:gd name="T29" fmla="*/ 47 h 187"/>
                <a:gd name="T30" fmla="*/ 31 w 136"/>
                <a:gd name="T31" fmla="*/ 54 h 187"/>
                <a:gd name="T32" fmla="*/ 23 w 136"/>
                <a:gd name="T33" fmla="*/ 54 h 187"/>
                <a:gd name="T34" fmla="*/ 23 w 136"/>
                <a:gd name="T35" fmla="*/ 62 h 187"/>
                <a:gd name="T36" fmla="*/ 33 w 136"/>
                <a:gd name="T37" fmla="*/ 62 h 187"/>
                <a:gd name="T38" fmla="*/ 39 w 136"/>
                <a:gd name="T39" fmla="*/ 58 h 187"/>
                <a:gd name="T40" fmla="*/ 43 w 136"/>
                <a:gd name="T41" fmla="*/ 47 h 187"/>
                <a:gd name="T42" fmla="*/ 45 w 136"/>
                <a:gd name="T43" fmla="*/ 31 h 187"/>
                <a:gd name="T44" fmla="*/ 45 w 136"/>
                <a:gd name="T45" fmla="*/ 25 h 187"/>
                <a:gd name="T46" fmla="*/ 45 w 136"/>
                <a:gd name="T47" fmla="*/ 19 h 187"/>
                <a:gd name="T48" fmla="*/ 43 w 136"/>
                <a:gd name="T49" fmla="*/ 15 h 187"/>
                <a:gd name="T50" fmla="*/ 43 w 136"/>
                <a:gd name="T51" fmla="*/ 10 h 187"/>
                <a:gd name="T52" fmla="*/ 39 w 136"/>
                <a:gd name="T53" fmla="*/ 6 h 187"/>
                <a:gd name="T54" fmla="*/ 35 w 136"/>
                <a:gd name="T55" fmla="*/ 2 h 187"/>
                <a:gd name="T56" fmla="*/ 31 w 136"/>
                <a:gd name="T57" fmla="*/ 2 h 187"/>
                <a:gd name="T58" fmla="*/ 23 w 136"/>
                <a:gd name="T59" fmla="*/ 0 h 187"/>
                <a:gd name="T60" fmla="*/ 16 w 136"/>
                <a:gd name="T61" fmla="*/ 2 h 187"/>
                <a:gd name="T62" fmla="*/ 10 w 136"/>
                <a:gd name="T63" fmla="*/ 2 h 187"/>
                <a:gd name="T64" fmla="*/ 6 w 136"/>
                <a:gd name="T65" fmla="*/ 6 h 187"/>
                <a:gd name="T66" fmla="*/ 4 w 136"/>
                <a:gd name="T67" fmla="*/ 10 h 187"/>
                <a:gd name="T68" fmla="*/ 2 w 136"/>
                <a:gd name="T69" fmla="*/ 15 h 187"/>
                <a:gd name="T70" fmla="*/ 2 w 136"/>
                <a:gd name="T71" fmla="*/ 19 h 187"/>
                <a:gd name="T72" fmla="*/ 0 w 136"/>
                <a:gd name="T73" fmla="*/ 25 h 187"/>
                <a:gd name="T74" fmla="*/ 0 w 136"/>
                <a:gd name="T75" fmla="*/ 31 h 187"/>
                <a:gd name="T76" fmla="*/ 2 w 136"/>
                <a:gd name="T77" fmla="*/ 47 h 187"/>
                <a:gd name="T78" fmla="*/ 8 w 136"/>
                <a:gd name="T79" fmla="*/ 58 h 187"/>
                <a:gd name="T80" fmla="*/ 14 w 136"/>
                <a:gd name="T81" fmla="*/ 62 h 187"/>
                <a:gd name="T82" fmla="*/ 23 w 136"/>
                <a:gd name="T83" fmla="*/ 62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6"/>
                <a:gd name="T127" fmla="*/ 0 h 187"/>
                <a:gd name="T128" fmla="*/ 136 w 136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6" h="187">
                  <a:moveTo>
                    <a:pt x="68" y="162"/>
                  </a:moveTo>
                  <a:lnTo>
                    <a:pt x="49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7" y="56"/>
                  </a:lnTo>
                  <a:lnTo>
                    <a:pt x="43" y="38"/>
                  </a:lnTo>
                  <a:lnTo>
                    <a:pt x="55" y="25"/>
                  </a:lnTo>
                  <a:lnTo>
                    <a:pt x="68" y="25"/>
                  </a:lnTo>
                  <a:lnTo>
                    <a:pt x="86" y="25"/>
                  </a:lnTo>
                  <a:lnTo>
                    <a:pt x="99" y="38"/>
                  </a:lnTo>
                  <a:lnTo>
                    <a:pt x="105" y="56"/>
                  </a:lnTo>
                  <a:lnTo>
                    <a:pt x="111" y="81"/>
                  </a:lnTo>
                  <a:lnTo>
                    <a:pt x="105" y="118"/>
                  </a:lnTo>
                  <a:lnTo>
                    <a:pt x="99" y="143"/>
                  </a:lnTo>
                  <a:lnTo>
                    <a:pt x="93" y="162"/>
                  </a:lnTo>
                  <a:lnTo>
                    <a:pt x="68" y="162"/>
                  </a:lnTo>
                  <a:close/>
                  <a:moveTo>
                    <a:pt x="68" y="187"/>
                  </a:moveTo>
                  <a:lnTo>
                    <a:pt x="99" y="187"/>
                  </a:lnTo>
                  <a:lnTo>
                    <a:pt x="117" y="174"/>
                  </a:lnTo>
                  <a:lnTo>
                    <a:pt x="130" y="143"/>
                  </a:lnTo>
                  <a:lnTo>
                    <a:pt x="136" y="93"/>
                  </a:lnTo>
                  <a:lnTo>
                    <a:pt x="136" y="75"/>
                  </a:lnTo>
                  <a:lnTo>
                    <a:pt x="136" y="56"/>
                  </a:lnTo>
                  <a:lnTo>
                    <a:pt x="130" y="44"/>
                  </a:lnTo>
                  <a:lnTo>
                    <a:pt x="130" y="31"/>
                  </a:lnTo>
                  <a:lnTo>
                    <a:pt x="117" y="19"/>
                  </a:lnTo>
                  <a:lnTo>
                    <a:pt x="105" y="7"/>
                  </a:lnTo>
                  <a:lnTo>
                    <a:pt x="93" y="7"/>
                  </a:lnTo>
                  <a:lnTo>
                    <a:pt x="68" y="0"/>
                  </a:lnTo>
                  <a:lnTo>
                    <a:pt x="49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6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24" y="174"/>
                  </a:lnTo>
                  <a:lnTo>
                    <a:pt x="43" y="187"/>
                  </a:lnTo>
                  <a:lnTo>
                    <a:pt x="68" y="1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7" name="Freeform 626"/>
            <p:cNvSpPr>
              <a:spLocks/>
            </p:cNvSpPr>
            <p:nvPr/>
          </p:nvSpPr>
          <p:spPr bwMode="auto">
            <a:xfrm>
              <a:off x="4457" y="2249"/>
              <a:ext cx="27" cy="60"/>
            </a:xfrm>
            <a:custGeom>
              <a:avLst/>
              <a:gdLst>
                <a:gd name="T0" fmla="*/ 8 w 81"/>
                <a:gd name="T1" fmla="*/ 2 h 180"/>
                <a:gd name="T2" fmla="*/ 0 w 81"/>
                <a:gd name="T3" fmla="*/ 2 h 180"/>
                <a:gd name="T4" fmla="*/ 0 w 81"/>
                <a:gd name="T5" fmla="*/ 60 h 180"/>
                <a:gd name="T6" fmla="*/ 8 w 81"/>
                <a:gd name="T7" fmla="*/ 60 h 180"/>
                <a:gd name="T8" fmla="*/ 8 w 81"/>
                <a:gd name="T9" fmla="*/ 25 h 180"/>
                <a:gd name="T10" fmla="*/ 10 w 81"/>
                <a:gd name="T11" fmla="*/ 19 h 180"/>
                <a:gd name="T12" fmla="*/ 12 w 81"/>
                <a:gd name="T13" fmla="*/ 15 h 180"/>
                <a:gd name="T14" fmla="*/ 16 w 81"/>
                <a:gd name="T15" fmla="*/ 10 h 180"/>
                <a:gd name="T16" fmla="*/ 23 w 81"/>
                <a:gd name="T17" fmla="*/ 10 h 180"/>
                <a:gd name="T18" fmla="*/ 24 w 81"/>
                <a:gd name="T19" fmla="*/ 10 h 180"/>
                <a:gd name="T20" fmla="*/ 27 w 81"/>
                <a:gd name="T21" fmla="*/ 10 h 180"/>
                <a:gd name="T22" fmla="*/ 27 w 81"/>
                <a:gd name="T23" fmla="*/ 0 h 180"/>
                <a:gd name="T24" fmla="*/ 21 w 81"/>
                <a:gd name="T25" fmla="*/ 0 h 180"/>
                <a:gd name="T26" fmla="*/ 16 w 81"/>
                <a:gd name="T27" fmla="*/ 2 h 180"/>
                <a:gd name="T28" fmla="*/ 12 w 81"/>
                <a:gd name="T29" fmla="*/ 4 h 180"/>
                <a:gd name="T30" fmla="*/ 10 w 81"/>
                <a:gd name="T31" fmla="*/ 10 h 180"/>
                <a:gd name="T32" fmla="*/ 8 w 81"/>
                <a:gd name="T33" fmla="*/ 10 h 180"/>
                <a:gd name="T34" fmla="*/ 8 w 81"/>
                <a:gd name="T35" fmla="*/ 2 h 1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1"/>
                <a:gd name="T55" fmla="*/ 0 h 180"/>
                <a:gd name="T56" fmla="*/ 81 w 81"/>
                <a:gd name="T57" fmla="*/ 180 h 1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1" h="180">
                  <a:moveTo>
                    <a:pt x="25" y="7"/>
                  </a:moveTo>
                  <a:lnTo>
                    <a:pt x="0" y="7"/>
                  </a:lnTo>
                  <a:lnTo>
                    <a:pt x="0" y="180"/>
                  </a:lnTo>
                  <a:lnTo>
                    <a:pt x="25" y="180"/>
                  </a:lnTo>
                  <a:lnTo>
                    <a:pt x="25" y="75"/>
                  </a:lnTo>
                  <a:lnTo>
                    <a:pt x="31" y="56"/>
                  </a:lnTo>
                  <a:lnTo>
                    <a:pt x="37" y="44"/>
                  </a:lnTo>
                  <a:lnTo>
                    <a:pt x="48" y="31"/>
                  </a:lnTo>
                  <a:lnTo>
                    <a:pt x="68" y="31"/>
                  </a:lnTo>
                  <a:lnTo>
                    <a:pt x="73" y="31"/>
                  </a:lnTo>
                  <a:lnTo>
                    <a:pt x="81" y="31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8" y="7"/>
                  </a:lnTo>
                  <a:lnTo>
                    <a:pt x="37" y="13"/>
                  </a:lnTo>
                  <a:lnTo>
                    <a:pt x="31" y="31"/>
                  </a:lnTo>
                  <a:lnTo>
                    <a:pt x="25" y="31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8" name="Freeform 627"/>
            <p:cNvSpPr>
              <a:spLocks noEditPoints="1"/>
            </p:cNvSpPr>
            <p:nvPr/>
          </p:nvSpPr>
          <p:spPr bwMode="auto">
            <a:xfrm>
              <a:off x="3413" y="2225"/>
              <a:ext cx="52" cy="84"/>
            </a:xfrm>
            <a:custGeom>
              <a:avLst/>
              <a:gdLst>
                <a:gd name="T0" fmla="*/ 10 w 156"/>
                <a:gd name="T1" fmla="*/ 10 h 253"/>
                <a:gd name="T2" fmla="*/ 27 w 156"/>
                <a:gd name="T3" fmla="*/ 10 h 253"/>
                <a:gd name="T4" fmla="*/ 33 w 156"/>
                <a:gd name="T5" fmla="*/ 12 h 253"/>
                <a:gd name="T6" fmla="*/ 37 w 156"/>
                <a:gd name="T7" fmla="*/ 14 h 253"/>
                <a:gd name="T8" fmla="*/ 37 w 156"/>
                <a:gd name="T9" fmla="*/ 18 h 253"/>
                <a:gd name="T10" fmla="*/ 39 w 156"/>
                <a:gd name="T11" fmla="*/ 22 h 253"/>
                <a:gd name="T12" fmla="*/ 37 w 156"/>
                <a:gd name="T13" fmla="*/ 29 h 253"/>
                <a:gd name="T14" fmla="*/ 37 w 156"/>
                <a:gd name="T15" fmla="*/ 33 h 253"/>
                <a:gd name="T16" fmla="*/ 33 w 156"/>
                <a:gd name="T17" fmla="*/ 35 h 253"/>
                <a:gd name="T18" fmla="*/ 27 w 156"/>
                <a:gd name="T19" fmla="*/ 37 h 253"/>
                <a:gd name="T20" fmla="*/ 10 w 156"/>
                <a:gd name="T21" fmla="*/ 37 h 253"/>
                <a:gd name="T22" fmla="*/ 10 w 156"/>
                <a:gd name="T23" fmla="*/ 10 h 253"/>
                <a:gd name="T24" fmla="*/ 23 w 156"/>
                <a:gd name="T25" fmla="*/ 45 h 253"/>
                <a:gd name="T26" fmla="*/ 27 w 156"/>
                <a:gd name="T27" fmla="*/ 45 h 253"/>
                <a:gd name="T28" fmla="*/ 31 w 156"/>
                <a:gd name="T29" fmla="*/ 47 h 253"/>
                <a:gd name="T30" fmla="*/ 35 w 156"/>
                <a:gd name="T31" fmla="*/ 51 h 253"/>
                <a:gd name="T32" fmla="*/ 37 w 156"/>
                <a:gd name="T33" fmla="*/ 55 h 253"/>
                <a:gd name="T34" fmla="*/ 37 w 156"/>
                <a:gd name="T35" fmla="*/ 63 h 253"/>
                <a:gd name="T36" fmla="*/ 37 w 156"/>
                <a:gd name="T37" fmla="*/ 72 h 253"/>
                <a:gd name="T38" fmla="*/ 37 w 156"/>
                <a:gd name="T39" fmla="*/ 80 h 253"/>
                <a:gd name="T40" fmla="*/ 39 w 156"/>
                <a:gd name="T41" fmla="*/ 84 h 253"/>
                <a:gd name="T42" fmla="*/ 52 w 156"/>
                <a:gd name="T43" fmla="*/ 84 h 253"/>
                <a:gd name="T44" fmla="*/ 50 w 156"/>
                <a:gd name="T45" fmla="*/ 80 h 253"/>
                <a:gd name="T46" fmla="*/ 50 w 156"/>
                <a:gd name="T47" fmla="*/ 72 h 253"/>
                <a:gd name="T48" fmla="*/ 48 w 156"/>
                <a:gd name="T49" fmla="*/ 66 h 253"/>
                <a:gd name="T50" fmla="*/ 48 w 156"/>
                <a:gd name="T51" fmla="*/ 61 h 253"/>
                <a:gd name="T52" fmla="*/ 48 w 156"/>
                <a:gd name="T53" fmla="*/ 51 h 253"/>
                <a:gd name="T54" fmla="*/ 46 w 156"/>
                <a:gd name="T55" fmla="*/ 45 h 253"/>
                <a:gd name="T56" fmla="*/ 42 w 156"/>
                <a:gd name="T57" fmla="*/ 43 h 253"/>
                <a:gd name="T58" fmla="*/ 35 w 156"/>
                <a:gd name="T59" fmla="*/ 41 h 253"/>
                <a:gd name="T60" fmla="*/ 42 w 156"/>
                <a:gd name="T61" fmla="*/ 39 h 253"/>
                <a:gd name="T62" fmla="*/ 46 w 156"/>
                <a:gd name="T63" fmla="*/ 35 h 253"/>
                <a:gd name="T64" fmla="*/ 50 w 156"/>
                <a:gd name="T65" fmla="*/ 29 h 253"/>
                <a:gd name="T66" fmla="*/ 50 w 156"/>
                <a:gd name="T67" fmla="*/ 22 h 253"/>
                <a:gd name="T68" fmla="*/ 50 w 156"/>
                <a:gd name="T69" fmla="*/ 14 h 253"/>
                <a:gd name="T70" fmla="*/ 46 w 156"/>
                <a:gd name="T71" fmla="*/ 6 h 253"/>
                <a:gd name="T72" fmla="*/ 39 w 156"/>
                <a:gd name="T73" fmla="*/ 2 h 253"/>
                <a:gd name="T74" fmla="*/ 29 w 156"/>
                <a:gd name="T75" fmla="*/ 0 h 253"/>
                <a:gd name="T76" fmla="*/ 0 w 156"/>
                <a:gd name="T77" fmla="*/ 0 h 253"/>
                <a:gd name="T78" fmla="*/ 0 w 156"/>
                <a:gd name="T79" fmla="*/ 84 h 253"/>
                <a:gd name="T80" fmla="*/ 10 w 156"/>
                <a:gd name="T81" fmla="*/ 84 h 253"/>
                <a:gd name="T82" fmla="*/ 10 w 156"/>
                <a:gd name="T83" fmla="*/ 45 h 253"/>
                <a:gd name="T84" fmla="*/ 23 w 156"/>
                <a:gd name="T85" fmla="*/ 45 h 2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56"/>
                <a:gd name="T130" fmla="*/ 0 h 253"/>
                <a:gd name="T131" fmla="*/ 156 w 156"/>
                <a:gd name="T132" fmla="*/ 253 h 25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56" h="253">
                  <a:moveTo>
                    <a:pt x="31" y="30"/>
                  </a:moveTo>
                  <a:lnTo>
                    <a:pt x="81" y="30"/>
                  </a:lnTo>
                  <a:lnTo>
                    <a:pt x="100" y="36"/>
                  </a:lnTo>
                  <a:lnTo>
                    <a:pt x="112" y="42"/>
                  </a:lnTo>
                  <a:lnTo>
                    <a:pt x="112" y="55"/>
                  </a:lnTo>
                  <a:lnTo>
                    <a:pt x="118" y="67"/>
                  </a:lnTo>
                  <a:lnTo>
                    <a:pt x="112" y="86"/>
                  </a:lnTo>
                  <a:lnTo>
                    <a:pt x="112" y="98"/>
                  </a:lnTo>
                  <a:lnTo>
                    <a:pt x="100" y="104"/>
                  </a:lnTo>
                  <a:lnTo>
                    <a:pt x="81" y="111"/>
                  </a:lnTo>
                  <a:lnTo>
                    <a:pt x="31" y="111"/>
                  </a:lnTo>
                  <a:lnTo>
                    <a:pt x="31" y="30"/>
                  </a:lnTo>
                  <a:close/>
                  <a:moveTo>
                    <a:pt x="69" y="135"/>
                  </a:moveTo>
                  <a:lnTo>
                    <a:pt x="81" y="135"/>
                  </a:lnTo>
                  <a:lnTo>
                    <a:pt x="94" y="142"/>
                  </a:lnTo>
                  <a:lnTo>
                    <a:pt x="106" y="154"/>
                  </a:lnTo>
                  <a:lnTo>
                    <a:pt x="112" y="166"/>
                  </a:lnTo>
                  <a:lnTo>
                    <a:pt x="112" y="191"/>
                  </a:lnTo>
                  <a:lnTo>
                    <a:pt x="112" y="216"/>
                  </a:lnTo>
                  <a:lnTo>
                    <a:pt x="112" y="241"/>
                  </a:lnTo>
                  <a:lnTo>
                    <a:pt x="118" y="253"/>
                  </a:lnTo>
                  <a:lnTo>
                    <a:pt x="156" y="253"/>
                  </a:lnTo>
                  <a:lnTo>
                    <a:pt x="149" y="241"/>
                  </a:lnTo>
                  <a:lnTo>
                    <a:pt x="149" y="216"/>
                  </a:lnTo>
                  <a:lnTo>
                    <a:pt x="143" y="198"/>
                  </a:lnTo>
                  <a:lnTo>
                    <a:pt x="143" y="185"/>
                  </a:lnTo>
                  <a:lnTo>
                    <a:pt x="143" y="154"/>
                  </a:lnTo>
                  <a:lnTo>
                    <a:pt x="137" y="135"/>
                  </a:lnTo>
                  <a:lnTo>
                    <a:pt x="125" y="129"/>
                  </a:lnTo>
                  <a:lnTo>
                    <a:pt x="106" y="123"/>
                  </a:lnTo>
                  <a:lnTo>
                    <a:pt x="125" y="117"/>
                  </a:lnTo>
                  <a:lnTo>
                    <a:pt x="137" y="104"/>
                  </a:lnTo>
                  <a:lnTo>
                    <a:pt x="149" y="86"/>
                  </a:lnTo>
                  <a:lnTo>
                    <a:pt x="149" y="67"/>
                  </a:lnTo>
                  <a:lnTo>
                    <a:pt x="149" y="42"/>
                  </a:lnTo>
                  <a:lnTo>
                    <a:pt x="137" y="17"/>
                  </a:lnTo>
                  <a:lnTo>
                    <a:pt x="118" y="5"/>
                  </a:lnTo>
                  <a:lnTo>
                    <a:pt x="87" y="0"/>
                  </a:lnTo>
                  <a:lnTo>
                    <a:pt x="0" y="0"/>
                  </a:lnTo>
                  <a:lnTo>
                    <a:pt x="0" y="253"/>
                  </a:lnTo>
                  <a:lnTo>
                    <a:pt x="31" y="253"/>
                  </a:lnTo>
                  <a:lnTo>
                    <a:pt x="31" y="135"/>
                  </a:lnTo>
                  <a:lnTo>
                    <a:pt x="69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89" name="Freeform 628"/>
            <p:cNvSpPr>
              <a:spLocks noEditPoints="1"/>
            </p:cNvSpPr>
            <p:nvPr/>
          </p:nvSpPr>
          <p:spPr bwMode="auto">
            <a:xfrm>
              <a:off x="3477" y="2249"/>
              <a:ext cx="43" cy="62"/>
            </a:xfrm>
            <a:custGeom>
              <a:avLst/>
              <a:gdLst>
                <a:gd name="T0" fmla="*/ 10 w 130"/>
                <a:gd name="T1" fmla="*/ 27 h 187"/>
                <a:gd name="T2" fmla="*/ 10 w 130"/>
                <a:gd name="T3" fmla="*/ 17 h 187"/>
                <a:gd name="T4" fmla="*/ 12 w 130"/>
                <a:gd name="T5" fmla="*/ 10 h 187"/>
                <a:gd name="T6" fmla="*/ 17 w 130"/>
                <a:gd name="T7" fmla="*/ 8 h 187"/>
                <a:gd name="T8" fmla="*/ 21 w 130"/>
                <a:gd name="T9" fmla="*/ 8 h 187"/>
                <a:gd name="T10" fmla="*/ 24 w 130"/>
                <a:gd name="T11" fmla="*/ 8 h 187"/>
                <a:gd name="T12" fmla="*/ 31 w 130"/>
                <a:gd name="T13" fmla="*/ 10 h 187"/>
                <a:gd name="T14" fmla="*/ 33 w 130"/>
                <a:gd name="T15" fmla="*/ 17 h 187"/>
                <a:gd name="T16" fmla="*/ 33 w 130"/>
                <a:gd name="T17" fmla="*/ 27 h 187"/>
                <a:gd name="T18" fmla="*/ 10 w 130"/>
                <a:gd name="T19" fmla="*/ 27 h 187"/>
                <a:gd name="T20" fmla="*/ 43 w 130"/>
                <a:gd name="T21" fmla="*/ 33 h 187"/>
                <a:gd name="T22" fmla="*/ 43 w 130"/>
                <a:gd name="T23" fmla="*/ 29 h 187"/>
                <a:gd name="T24" fmla="*/ 41 w 130"/>
                <a:gd name="T25" fmla="*/ 17 h 187"/>
                <a:gd name="T26" fmla="*/ 39 w 130"/>
                <a:gd name="T27" fmla="*/ 8 h 187"/>
                <a:gd name="T28" fmla="*/ 33 w 130"/>
                <a:gd name="T29" fmla="*/ 2 h 187"/>
                <a:gd name="T30" fmla="*/ 21 w 130"/>
                <a:gd name="T31" fmla="*/ 0 h 187"/>
                <a:gd name="T32" fmla="*/ 14 w 130"/>
                <a:gd name="T33" fmla="*/ 2 h 187"/>
                <a:gd name="T34" fmla="*/ 10 w 130"/>
                <a:gd name="T35" fmla="*/ 2 h 187"/>
                <a:gd name="T36" fmla="*/ 6 w 130"/>
                <a:gd name="T37" fmla="*/ 6 h 187"/>
                <a:gd name="T38" fmla="*/ 2 w 130"/>
                <a:gd name="T39" fmla="*/ 10 h 187"/>
                <a:gd name="T40" fmla="*/ 2 w 130"/>
                <a:gd name="T41" fmla="*/ 15 h 187"/>
                <a:gd name="T42" fmla="*/ 0 w 130"/>
                <a:gd name="T43" fmla="*/ 19 h 187"/>
                <a:gd name="T44" fmla="*/ 0 w 130"/>
                <a:gd name="T45" fmla="*/ 25 h 187"/>
                <a:gd name="T46" fmla="*/ 0 w 130"/>
                <a:gd name="T47" fmla="*/ 31 h 187"/>
                <a:gd name="T48" fmla="*/ 2 w 130"/>
                <a:gd name="T49" fmla="*/ 47 h 187"/>
                <a:gd name="T50" fmla="*/ 6 w 130"/>
                <a:gd name="T51" fmla="*/ 58 h 187"/>
                <a:gd name="T52" fmla="*/ 12 w 130"/>
                <a:gd name="T53" fmla="*/ 62 h 187"/>
                <a:gd name="T54" fmla="*/ 21 w 130"/>
                <a:gd name="T55" fmla="*/ 62 h 187"/>
                <a:gd name="T56" fmla="*/ 31 w 130"/>
                <a:gd name="T57" fmla="*/ 62 h 187"/>
                <a:gd name="T58" fmla="*/ 37 w 130"/>
                <a:gd name="T59" fmla="*/ 58 h 187"/>
                <a:gd name="T60" fmla="*/ 41 w 130"/>
                <a:gd name="T61" fmla="*/ 52 h 187"/>
                <a:gd name="T62" fmla="*/ 43 w 130"/>
                <a:gd name="T63" fmla="*/ 41 h 187"/>
                <a:gd name="T64" fmla="*/ 33 w 130"/>
                <a:gd name="T65" fmla="*/ 41 h 187"/>
                <a:gd name="T66" fmla="*/ 31 w 130"/>
                <a:gd name="T67" fmla="*/ 45 h 187"/>
                <a:gd name="T68" fmla="*/ 29 w 130"/>
                <a:gd name="T69" fmla="*/ 52 h 187"/>
                <a:gd name="T70" fmla="*/ 24 w 130"/>
                <a:gd name="T71" fmla="*/ 54 h 187"/>
                <a:gd name="T72" fmla="*/ 21 w 130"/>
                <a:gd name="T73" fmla="*/ 54 h 187"/>
                <a:gd name="T74" fmla="*/ 17 w 130"/>
                <a:gd name="T75" fmla="*/ 54 h 187"/>
                <a:gd name="T76" fmla="*/ 12 w 130"/>
                <a:gd name="T77" fmla="*/ 49 h 187"/>
                <a:gd name="T78" fmla="*/ 10 w 130"/>
                <a:gd name="T79" fmla="*/ 43 h 187"/>
                <a:gd name="T80" fmla="*/ 10 w 130"/>
                <a:gd name="T81" fmla="*/ 33 h 187"/>
                <a:gd name="T82" fmla="*/ 43 w 130"/>
                <a:gd name="T83" fmla="*/ 33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"/>
                <a:gd name="T127" fmla="*/ 0 h 187"/>
                <a:gd name="T128" fmla="*/ 130 w 130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" h="187">
                  <a:moveTo>
                    <a:pt x="31" y="81"/>
                  </a:moveTo>
                  <a:lnTo>
                    <a:pt x="31" y="50"/>
                  </a:lnTo>
                  <a:lnTo>
                    <a:pt x="37" y="31"/>
                  </a:lnTo>
                  <a:lnTo>
                    <a:pt x="50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93" y="31"/>
                  </a:lnTo>
                  <a:lnTo>
                    <a:pt x="99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30" y="100"/>
                  </a:moveTo>
                  <a:lnTo>
                    <a:pt x="130" y="87"/>
                  </a:lnTo>
                  <a:lnTo>
                    <a:pt x="124" y="50"/>
                  </a:lnTo>
                  <a:lnTo>
                    <a:pt x="118" y="25"/>
                  </a:lnTo>
                  <a:lnTo>
                    <a:pt x="99" y="7"/>
                  </a:lnTo>
                  <a:lnTo>
                    <a:pt x="62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37" y="187"/>
                  </a:lnTo>
                  <a:lnTo>
                    <a:pt x="62" y="187"/>
                  </a:lnTo>
                  <a:lnTo>
                    <a:pt x="93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30" y="125"/>
                  </a:lnTo>
                  <a:lnTo>
                    <a:pt x="99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74" y="162"/>
                  </a:lnTo>
                  <a:lnTo>
                    <a:pt x="62" y="162"/>
                  </a:lnTo>
                  <a:lnTo>
                    <a:pt x="50" y="162"/>
                  </a:lnTo>
                  <a:lnTo>
                    <a:pt x="37" y="149"/>
                  </a:lnTo>
                  <a:lnTo>
                    <a:pt x="31" y="131"/>
                  </a:lnTo>
                  <a:lnTo>
                    <a:pt x="31" y="100"/>
                  </a:lnTo>
                  <a:lnTo>
                    <a:pt x="130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0" name="Freeform 629"/>
            <p:cNvSpPr>
              <a:spLocks/>
            </p:cNvSpPr>
            <p:nvPr/>
          </p:nvSpPr>
          <p:spPr bwMode="auto">
            <a:xfrm>
              <a:off x="3529" y="2225"/>
              <a:ext cx="31" cy="84"/>
            </a:xfrm>
            <a:custGeom>
              <a:avLst/>
              <a:gdLst>
                <a:gd name="T0" fmla="*/ 0 w 93"/>
                <a:gd name="T1" fmla="*/ 27 h 253"/>
                <a:gd name="T2" fmla="*/ 0 w 93"/>
                <a:gd name="T3" fmla="*/ 33 h 253"/>
                <a:gd name="T4" fmla="*/ 10 w 93"/>
                <a:gd name="T5" fmla="*/ 33 h 253"/>
                <a:gd name="T6" fmla="*/ 10 w 93"/>
                <a:gd name="T7" fmla="*/ 84 h 253"/>
                <a:gd name="T8" fmla="*/ 19 w 93"/>
                <a:gd name="T9" fmla="*/ 84 h 253"/>
                <a:gd name="T10" fmla="*/ 19 w 93"/>
                <a:gd name="T11" fmla="*/ 33 h 253"/>
                <a:gd name="T12" fmla="*/ 31 w 93"/>
                <a:gd name="T13" fmla="*/ 33 h 253"/>
                <a:gd name="T14" fmla="*/ 31 w 93"/>
                <a:gd name="T15" fmla="*/ 27 h 253"/>
                <a:gd name="T16" fmla="*/ 19 w 93"/>
                <a:gd name="T17" fmla="*/ 27 h 253"/>
                <a:gd name="T18" fmla="*/ 19 w 93"/>
                <a:gd name="T19" fmla="*/ 17 h 253"/>
                <a:gd name="T20" fmla="*/ 19 w 93"/>
                <a:gd name="T21" fmla="*/ 12 h 253"/>
                <a:gd name="T22" fmla="*/ 21 w 93"/>
                <a:gd name="T23" fmla="*/ 10 h 253"/>
                <a:gd name="T24" fmla="*/ 25 w 93"/>
                <a:gd name="T25" fmla="*/ 8 h 253"/>
                <a:gd name="T26" fmla="*/ 31 w 93"/>
                <a:gd name="T27" fmla="*/ 6 h 253"/>
                <a:gd name="T28" fmla="*/ 31 w 93"/>
                <a:gd name="T29" fmla="*/ 0 h 253"/>
                <a:gd name="T30" fmla="*/ 29 w 93"/>
                <a:gd name="T31" fmla="*/ 0 h 253"/>
                <a:gd name="T32" fmla="*/ 27 w 93"/>
                <a:gd name="T33" fmla="*/ 0 h 253"/>
                <a:gd name="T34" fmla="*/ 21 w 93"/>
                <a:gd name="T35" fmla="*/ 0 h 253"/>
                <a:gd name="T36" fmla="*/ 15 w 93"/>
                <a:gd name="T37" fmla="*/ 2 h 253"/>
                <a:gd name="T38" fmla="*/ 10 w 93"/>
                <a:gd name="T39" fmla="*/ 6 h 253"/>
                <a:gd name="T40" fmla="*/ 10 w 93"/>
                <a:gd name="T41" fmla="*/ 14 h 253"/>
                <a:gd name="T42" fmla="*/ 10 w 93"/>
                <a:gd name="T43" fmla="*/ 27 h 253"/>
                <a:gd name="T44" fmla="*/ 0 w 93"/>
                <a:gd name="T45" fmla="*/ 27 h 25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3"/>
                <a:gd name="T70" fmla="*/ 0 h 253"/>
                <a:gd name="T71" fmla="*/ 93 w 93"/>
                <a:gd name="T72" fmla="*/ 253 h 25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3" h="253">
                  <a:moveTo>
                    <a:pt x="0" y="80"/>
                  </a:moveTo>
                  <a:lnTo>
                    <a:pt x="0" y="98"/>
                  </a:lnTo>
                  <a:lnTo>
                    <a:pt x="31" y="98"/>
                  </a:lnTo>
                  <a:lnTo>
                    <a:pt x="31" y="253"/>
                  </a:lnTo>
                  <a:lnTo>
                    <a:pt x="56" y="253"/>
                  </a:lnTo>
                  <a:lnTo>
                    <a:pt x="56" y="98"/>
                  </a:lnTo>
                  <a:lnTo>
                    <a:pt x="93" y="98"/>
                  </a:lnTo>
                  <a:lnTo>
                    <a:pt x="93" y="80"/>
                  </a:lnTo>
                  <a:lnTo>
                    <a:pt x="56" y="80"/>
                  </a:lnTo>
                  <a:lnTo>
                    <a:pt x="56" y="50"/>
                  </a:lnTo>
                  <a:lnTo>
                    <a:pt x="56" y="36"/>
                  </a:lnTo>
                  <a:lnTo>
                    <a:pt x="62" y="30"/>
                  </a:lnTo>
                  <a:lnTo>
                    <a:pt x="75" y="25"/>
                  </a:lnTo>
                  <a:lnTo>
                    <a:pt x="93" y="17"/>
                  </a:lnTo>
                  <a:lnTo>
                    <a:pt x="93" y="0"/>
                  </a:lnTo>
                  <a:lnTo>
                    <a:pt x="87" y="0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44" y="5"/>
                  </a:lnTo>
                  <a:lnTo>
                    <a:pt x="31" y="17"/>
                  </a:lnTo>
                  <a:lnTo>
                    <a:pt x="31" y="42"/>
                  </a:lnTo>
                  <a:lnTo>
                    <a:pt x="31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1" name="Freeform 630"/>
            <p:cNvSpPr>
              <a:spLocks noEditPoints="1"/>
            </p:cNvSpPr>
            <p:nvPr/>
          </p:nvSpPr>
          <p:spPr bwMode="auto">
            <a:xfrm>
              <a:off x="3568" y="2249"/>
              <a:ext cx="43" cy="62"/>
            </a:xfrm>
            <a:custGeom>
              <a:avLst/>
              <a:gdLst>
                <a:gd name="T0" fmla="*/ 10 w 129"/>
                <a:gd name="T1" fmla="*/ 27 h 187"/>
                <a:gd name="T2" fmla="*/ 12 w 129"/>
                <a:gd name="T3" fmla="*/ 17 h 187"/>
                <a:gd name="T4" fmla="*/ 15 w 129"/>
                <a:gd name="T5" fmla="*/ 10 h 187"/>
                <a:gd name="T6" fmla="*/ 19 w 129"/>
                <a:gd name="T7" fmla="*/ 8 h 187"/>
                <a:gd name="T8" fmla="*/ 23 w 129"/>
                <a:gd name="T9" fmla="*/ 8 h 187"/>
                <a:gd name="T10" fmla="*/ 27 w 129"/>
                <a:gd name="T11" fmla="*/ 8 h 187"/>
                <a:gd name="T12" fmla="*/ 31 w 129"/>
                <a:gd name="T13" fmla="*/ 10 h 187"/>
                <a:gd name="T14" fmla="*/ 33 w 129"/>
                <a:gd name="T15" fmla="*/ 17 h 187"/>
                <a:gd name="T16" fmla="*/ 33 w 129"/>
                <a:gd name="T17" fmla="*/ 27 h 187"/>
                <a:gd name="T18" fmla="*/ 10 w 129"/>
                <a:gd name="T19" fmla="*/ 27 h 187"/>
                <a:gd name="T20" fmla="*/ 43 w 129"/>
                <a:gd name="T21" fmla="*/ 33 h 187"/>
                <a:gd name="T22" fmla="*/ 43 w 129"/>
                <a:gd name="T23" fmla="*/ 29 h 187"/>
                <a:gd name="T24" fmla="*/ 41 w 129"/>
                <a:gd name="T25" fmla="*/ 17 h 187"/>
                <a:gd name="T26" fmla="*/ 39 w 129"/>
                <a:gd name="T27" fmla="*/ 8 h 187"/>
                <a:gd name="T28" fmla="*/ 33 w 129"/>
                <a:gd name="T29" fmla="*/ 2 h 187"/>
                <a:gd name="T30" fmla="*/ 23 w 129"/>
                <a:gd name="T31" fmla="*/ 0 h 187"/>
                <a:gd name="T32" fmla="*/ 17 w 129"/>
                <a:gd name="T33" fmla="*/ 2 h 187"/>
                <a:gd name="T34" fmla="*/ 10 w 129"/>
                <a:gd name="T35" fmla="*/ 2 h 187"/>
                <a:gd name="T36" fmla="*/ 6 w 129"/>
                <a:gd name="T37" fmla="*/ 6 h 187"/>
                <a:gd name="T38" fmla="*/ 2 w 129"/>
                <a:gd name="T39" fmla="*/ 10 h 187"/>
                <a:gd name="T40" fmla="*/ 2 w 129"/>
                <a:gd name="T41" fmla="*/ 15 h 187"/>
                <a:gd name="T42" fmla="*/ 0 w 129"/>
                <a:gd name="T43" fmla="*/ 19 h 187"/>
                <a:gd name="T44" fmla="*/ 0 w 129"/>
                <a:gd name="T45" fmla="*/ 25 h 187"/>
                <a:gd name="T46" fmla="*/ 0 w 129"/>
                <a:gd name="T47" fmla="*/ 31 h 187"/>
                <a:gd name="T48" fmla="*/ 2 w 129"/>
                <a:gd name="T49" fmla="*/ 47 h 187"/>
                <a:gd name="T50" fmla="*/ 6 w 129"/>
                <a:gd name="T51" fmla="*/ 58 h 187"/>
                <a:gd name="T52" fmla="*/ 15 w 129"/>
                <a:gd name="T53" fmla="*/ 62 h 187"/>
                <a:gd name="T54" fmla="*/ 23 w 129"/>
                <a:gd name="T55" fmla="*/ 62 h 187"/>
                <a:gd name="T56" fmla="*/ 31 w 129"/>
                <a:gd name="T57" fmla="*/ 62 h 187"/>
                <a:gd name="T58" fmla="*/ 37 w 129"/>
                <a:gd name="T59" fmla="*/ 58 h 187"/>
                <a:gd name="T60" fmla="*/ 41 w 129"/>
                <a:gd name="T61" fmla="*/ 52 h 187"/>
                <a:gd name="T62" fmla="*/ 43 w 129"/>
                <a:gd name="T63" fmla="*/ 41 h 187"/>
                <a:gd name="T64" fmla="*/ 33 w 129"/>
                <a:gd name="T65" fmla="*/ 41 h 187"/>
                <a:gd name="T66" fmla="*/ 31 w 129"/>
                <a:gd name="T67" fmla="*/ 45 h 187"/>
                <a:gd name="T68" fmla="*/ 29 w 129"/>
                <a:gd name="T69" fmla="*/ 52 h 187"/>
                <a:gd name="T70" fmla="*/ 27 w 129"/>
                <a:gd name="T71" fmla="*/ 54 h 187"/>
                <a:gd name="T72" fmla="*/ 23 w 129"/>
                <a:gd name="T73" fmla="*/ 54 h 187"/>
                <a:gd name="T74" fmla="*/ 17 w 129"/>
                <a:gd name="T75" fmla="*/ 54 h 187"/>
                <a:gd name="T76" fmla="*/ 15 w 129"/>
                <a:gd name="T77" fmla="*/ 49 h 187"/>
                <a:gd name="T78" fmla="*/ 12 w 129"/>
                <a:gd name="T79" fmla="*/ 43 h 187"/>
                <a:gd name="T80" fmla="*/ 10 w 129"/>
                <a:gd name="T81" fmla="*/ 33 h 187"/>
                <a:gd name="T82" fmla="*/ 43 w 129"/>
                <a:gd name="T83" fmla="*/ 33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1" y="81"/>
                  </a:moveTo>
                  <a:lnTo>
                    <a:pt x="37" y="50"/>
                  </a:lnTo>
                  <a:lnTo>
                    <a:pt x="44" y="31"/>
                  </a:lnTo>
                  <a:lnTo>
                    <a:pt x="56" y="25"/>
                  </a:lnTo>
                  <a:lnTo>
                    <a:pt x="68" y="25"/>
                  </a:lnTo>
                  <a:lnTo>
                    <a:pt x="81" y="25"/>
                  </a:lnTo>
                  <a:lnTo>
                    <a:pt x="93" y="31"/>
                  </a:lnTo>
                  <a:lnTo>
                    <a:pt x="99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4" y="50"/>
                  </a:lnTo>
                  <a:lnTo>
                    <a:pt x="118" y="25"/>
                  </a:lnTo>
                  <a:lnTo>
                    <a:pt x="99" y="7"/>
                  </a:lnTo>
                  <a:lnTo>
                    <a:pt x="68" y="0"/>
                  </a:lnTo>
                  <a:lnTo>
                    <a:pt x="50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44" y="187"/>
                  </a:lnTo>
                  <a:lnTo>
                    <a:pt x="68" y="187"/>
                  </a:lnTo>
                  <a:lnTo>
                    <a:pt x="93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29" y="125"/>
                  </a:lnTo>
                  <a:lnTo>
                    <a:pt x="99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81" y="162"/>
                  </a:lnTo>
                  <a:lnTo>
                    <a:pt x="68" y="162"/>
                  </a:lnTo>
                  <a:lnTo>
                    <a:pt x="50" y="162"/>
                  </a:lnTo>
                  <a:lnTo>
                    <a:pt x="44" y="149"/>
                  </a:lnTo>
                  <a:lnTo>
                    <a:pt x="37" y="131"/>
                  </a:lnTo>
                  <a:lnTo>
                    <a:pt x="31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2" name="Freeform 631"/>
            <p:cNvSpPr>
              <a:spLocks/>
            </p:cNvSpPr>
            <p:nvPr/>
          </p:nvSpPr>
          <p:spPr bwMode="auto">
            <a:xfrm>
              <a:off x="3628" y="2249"/>
              <a:ext cx="29" cy="60"/>
            </a:xfrm>
            <a:custGeom>
              <a:avLst/>
              <a:gdLst>
                <a:gd name="T0" fmla="*/ 10 w 86"/>
                <a:gd name="T1" fmla="*/ 2 h 180"/>
                <a:gd name="T2" fmla="*/ 0 w 86"/>
                <a:gd name="T3" fmla="*/ 2 h 180"/>
                <a:gd name="T4" fmla="*/ 0 w 86"/>
                <a:gd name="T5" fmla="*/ 60 h 180"/>
                <a:gd name="T6" fmla="*/ 10 w 86"/>
                <a:gd name="T7" fmla="*/ 60 h 180"/>
                <a:gd name="T8" fmla="*/ 10 w 86"/>
                <a:gd name="T9" fmla="*/ 25 h 180"/>
                <a:gd name="T10" fmla="*/ 10 w 86"/>
                <a:gd name="T11" fmla="*/ 19 h 180"/>
                <a:gd name="T12" fmla="*/ 12 w 86"/>
                <a:gd name="T13" fmla="*/ 15 h 180"/>
                <a:gd name="T14" fmla="*/ 17 w 86"/>
                <a:gd name="T15" fmla="*/ 10 h 180"/>
                <a:gd name="T16" fmla="*/ 23 w 86"/>
                <a:gd name="T17" fmla="*/ 10 h 180"/>
                <a:gd name="T18" fmla="*/ 25 w 86"/>
                <a:gd name="T19" fmla="*/ 10 h 180"/>
                <a:gd name="T20" fmla="*/ 27 w 86"/>
                <a:gd name="T21" fmla="*/ 10 h 180"/>
                <a:gd name="T22" fmla="*/ 29 w 86"/>
                <a:gd name="T23" fmla="*/ 10 h 180"/>
                <a:gd name="T24" fmla="*/ 29 w 86"/>
                <a:gd name="T25" fmla="*/ 0 h 180"/>
                <a:gd name="T26" fmla="*/ 23 w 86"/>
                <a:gd name="T27" fmla="*/ 0 h 180"/>
                <a:gd name="T28" fmla="*/ 17 w 86"/>
                <a:gd name="T29" fmla="*/ 2 h 180"/>
                <a:gd name="T30" fmla="*/ 15 w 86"/>
                <a:gd name="T31" fmla="*/ 4 h 180"/>
                <a:gd name="T32" fmla="*/ 10 w 86"/>
                <a:gd name="T33" fmla="*/ 10 h 180"/>
                <a:gd name="T34" fmla="*/ 10 w 86"/>
                <a:gd name="T35" fmla="*/ 2 h 1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80"/>
                <a:gd name="T56" fmla="*/ 86 w 86"/>
                <a:gd name="T57" fmla="*/ 180 h 1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80">
                  <a:moveTo>
                    <a:pt x="30" y="7"/>
                  </a:moveTo>
                  <a:lnTo>
                    <a:pt x="0" y="7"/>
                  </a:lnTo>
                  <a:lnTo>
                    <a:pt x="0" y="180"/>
                  </a:lnTo>
                  <a:lnTo>
                    <a:pt x="30" y="180"/>
                  </a:lnTo>
                  <a:lnTo>
                    <a:pt x="30" y="75"/>
                  </a:lnTo>
                  <a:lnTo>
                    <a:pt x="30" y="56"/>
                  </a:lnTo>
                  <a:lnTo>
                    <a:pt x="36" y="44"/>
                  </a:lnTo>
                  <a:lnTo>
                    <a:pt x="50" y="31"/>
                  </a:lnTo>
                  <a:lnTo>
                    <a:pt x="67" y="31"/>
                  </a:lnTo>
                  <a:lnTo>
                    <a:pt x="75" y="31"/>
                  </a:lnTo>
                  <a:lnTo>
                    <a:pt x="81" y="31"/>
                  </a:lnTo>
                  <a:lnTo>
                    <a:pt x="86" y="31"/>
                  </a:lnTo>
                  <a:lnTo>
                    <a:pt x="86" y="0"/>
                  </a:lnTo>
                  <a:lnTo>
                    <a:pt x="67" y="0"/>
                  </a:lnTo>
                  <a:lnTo>
                    <a:pt x="50" y="7"/>
                  </a:lnTo>
                  <a:lnTo>
                    <a:pt x="44" y="13"/>
                  </a:lnTo>
                  <a:lnTo>
                    <a:pt x="30" y="31"/>
                  </a:lnTo>
                  <a:lnTo>
                    <a:pt x="3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3" name="Freeform 632"/>
            <p:cNvSpPr>
              <a:spLocks noEditPoints="1"/>
            </p:cNvSpPr>
            <p:nvPr/>
          </p:nvSpPr>
          <p:spPr bwMode="auto">
            <a:xfrm>
              <a:off x="3665" y="2249"/>
              <a:ext cx="43" cy="62"/>
            </a:xfrm>
            <a:custGeom>
              <a:avLst/>
              <a:gdLst>
                <a:gd name="T0" fmla="*/ 10 w 129"/>
                <a:gd name="T1" fmla="*/ 27 h 187"/>
                <a:gd name="T2" fmla="*/ 12 w 129"/>
                <a:gd name="T3" fmla="*/ 17 h 187"/>
                <a:gd name="T4" fmla="*/ 14 w 129"/>
                <a:gd name="T5" fmla="*/ 10 h 187"/>
                <a:gd name="T6" fmla="*/ 19 w 129"/>
                <a:gd name="T7" fmla="*/ 8 h 187"/>
                <a:gd name="T8" fmla="*/ 22 w 129"/>
                <a:gd name="T9" fmla="*/ 8 h 187"/>
                <a:gd name="T10" fmla="*/ 27 w 129"/>
                <a:gd name="T11" fmla="*/ 8 h 187"/>
                <a:gd name="T12" fmla="*/ 31 w 129"/>
                <a:gd name="T13" fmla="*/ 10 h 187"/>
                <a:gd name="T14" fmla="*/ 33 w 129"/>
                <a:gd name="T15" fmla="*/ 17 h 187"/>
                <a:gd name="T16" fmla="*/ 33 w 129"/>
                <a:gd name="T17" fmla="*/ 27 h 187"/>
                <a:gd name="T18" fmla="*/ 10 w 129"/>
                <a:gd name="T19" fmla="*/ 27 h 187"/>
                <a:gd name="T20" fmla="*/ 43 w 129"/>
                <a:gd name="T21" fmla="*/ 33 h 187"/>
                <a:gd name="T22" fmla="*/ 43 w 129"/>
                <a:gd name="T23" fmla="*/ 29 h 187"/>
                <a:gd name="T24" fmla="*/ 43 w 129"/>
                <a:gd name="T25" fmla="*/ 17 h 187"/>
                <a:gd name="T26" fmla="*/ 39 w 129"/>
                <a:gd name="T27" fmla="*/ 8 h 187"/>
                <a:gd name="T28" fmla="*/ 33 w 129"/>
                <a:gd name="T29" fmla="*/ 2 h 187"/>
                <a:gd name="T30" fmla="*/ 22 w 129"/>
                <a:gd name="T31" fmla="*/ 0 h 187"/>
                <a:gd name="T32" fmla="*/ 17 w 129"/>
                <a:gd name="T33" fmla="*/ 2 h 187"/>
                <a:gd name="T34" fmla="*/ 10 w 129"/>
                <a:gd name="T35" fmla="*/ 2 h 187"/>
                <a:gd name="T36" fmla="*/ 6 w 129"/>
                <a:gd name="T37" fmla="*/ 6 h 187"/>
                <a:gd name="T38" fmla="*/ 4 w 129"/>
                <a:gd name="T39" fmla="*/ 10 h 187"/>
                <a:gd name="T40" fmla="*/ 2 w 129"/>
                <a:gd name="T41" fmla="*/ 15 h 187"/>
                <a:gd name="T42" fmla="*/ 2 w 129"/>
                <a:gd name="T43" fmla="*/ 19 h 187"/>
                <a:gd name="T44" fmla="*/ 0 w 129"/>
                <a:gd name="T45" fmla="*/ 25 h 187"/>
                <a:gd name="T46" fmla="*/ 0 w 129"/>
                <a:gd name="T47" fmla="*/ 31 h 187"/>
                <a:gd name="T48" fmla="*/ 2 w 129"/>
                <a:gd name="T49" fmla="*/ 47 h 187"/>
                <a:gd name="T50" fmla="*/ 6 w 129"/>
                <a:gd name="T51" fmla="*/ 58 h 187"/>
                <a:gd name="T52" fmla="*/ 14 w 129"/>
                <a:gd name="T53" fmla="*/ 62 h 187"/>
                <a:gd name="T54" fmla="*/ 22 w 129"/>
                <a:gd name="T55" fmla="*/ 62 h 187"/>
                <a:gd name="T56" fmla="*/ 31 w 129"/>
                <a:gd name="T57" fmla="*/ 62 h 187"/>
                <a:gd name="T58" fmla="*/ 39 w 129"/>
                <a:gd name="T59" fmla="*/ 58 h 187"/>
                <a:gd name="T60" fmla="*/ 43 w 129"/>
                <a:gd name="T61" fmla="*/ 52 h 187"/>
                <a:gd name="T62" fmla="*/ 43 w 129"/>
                <a:gd name="T63" fmla="*/ 41 h 187"/>
                <a:gd name="T64" fmla="*/ 33 w 129"/>
                <a:gd name="T65" fmla="*/ 41 h 187"/>
                <a:gd name="T66" fmla="*/ 31 w 129"/>
                <a:gd name="T67" fmla="*/ 45 h 187"/>
                <a:gd name="T68" fmla="*/ 29 w 129"/>
                <a:gd name="T69" fmla="*/ 52 h 187"/>
                <a:gd name="T70" fmla="*/ 27 w 129"/>
                <a:gd name="T71" fmla="*/ 54 h 187"/>
                <a:gd name="T72" fmla="*/ 22 w 129"/>
                <a:gd name="T73" fmla="*/ 54 h 187"/>
                <a:gd name="T74" fmla="*/ 17 w 129"/>
                <a:gd name="T75" fmla="*/ 54 h 187"/>
                <a:gd name="T76" fmla="*/ 14 w 129"/>
                <a:gd name="T77" fmla="*/ 49 h 187"/>
                <a:gd name="T78" fmla="*/ 12 w 129"/>
                <a:gd name="T79" fmla="*/ 43 h 187"/>
                <a:gd name="T80" fmla="*/ 10 w 129"/>
                <a:gd name="T81" fmla="*/ 33 h 187"/>
                <a:gd name="T82" fmla="*/ 43 w 129"/>
                <a:gd name="T83" fmla="*/ 33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9"/>
                <a:gd name="T127" fmla="*/ 0 h 187"/>
                <a:gd name="T128" fmla="*/ 129 w 129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9" h="187">
                  <a:moveTo>
                    <a:pt x="30" y="81"/>
                  </a:moveTo>
                  <a:lnTo>
                    <a:pt x="36" y="50"/>
                  </a:lnTo>
                  <a:lnTo>
                    <a:pt x="42" y="31"/>
                  </a:lnTo>
                  <a:lnTo>
                    <a:pt x="56" y="25"/>
                  </a:lnTo>
                  <a:lnTo>
                    <a:pt x="67" y="25"/>
                  </a:lnTo>
                  <a:lnTo>
                    <a:pt x="81" y="25"/>
                  </a:lnTo>
                  <a:lnTo>
                    <a:pt x="92" y="31"/>
                  </a:lnTo>
                  <a:lnTo>
                    <a:pt x="98" y="50"/>
                  </a:lnTo>
                  <a:lnTo>
                    <a:pt x="98" y="81"/>
                  </a:lnTo>
                  <a:lnTo>
                    <a:pt x="30" y="81"/>
                  </a:lnTo>
                  <a:close/>
                  <a:moveTo>
                    <a:pt x="129" y="100"/>
                  </a:moveTo>
                  <a:lnTo>
                    <a:pt x="129" y="87"/>
                  </a:lnTo>
                  <a:lnTo>
                    <a:pt x="129" y="50"/>
                  </a:lnTo>
                  <a:lnTo>
                    <a:pt x="117" y="25"/>
                  </a:lnTo>
                  <a:lnTo>
                    <a:pt x="98" y="7"/>
                  </a:lnTo>
                  <a:lnTo>
                    <a:pt x="67" y="0"/>
                  </a:lnTo>
                  <a:lnTo>
                    <a:pt x="50" y="7"/>
                  </a:lnTo>
                  <a:lnTo>
                    <a:pt x="30" y="7"/>
                  </a:lnTo>
                  <a:lnTo>
                    <a:pt x="19" y="19"/>
                  </a:lnTo>
                  <a:lnTo>
                    <a:pt x="11" y="31"/>
                  </a:lnTo>
                  <a:lnTo>
                    <a:pt x="5" y="44"/>
                  </a:lnTo>
                  <a:lnTo>
                    <a:pt x="5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5" y="143"/>
                  </a:lnTo>
                  <a:lnTo>
                    <a:pt x="19" y="174"/>
                  </a:lnTo>
                  <a:lnTo>
                    <a:pt x="42" y="187"/>
                  </a:lnTo>
                  <a:lnTo>
                    <a:pt x="67" y="187"/>
                  </a:lnTo>
                  <a:lnTo>
                    <a:pt x="92" y="187"/>
                  </a:lnTo>
                  <a:lnTo>
                    <a:pt x="117" y="174"/>
                  </a:lnTo>
                  <a:lnTo>
                    <a:pt x="129" y="156"/>
                  </a:lnTo>
                  <a:lnTo>
                    <a:pt x="129" y="125"/>
                  </a:lnTo>
                  <a:lnTo>
                    <a:pt x="98" y="125"/>
                  </a:lnTo>
                  <a:lnTo>
                    <a:pt x="92" y="137"/>
                  </a:lnTo>
                  <a:lnTo>
                    <a:pt x="86" y="156"/>
                  </a:lnTo>
                  <a:lnTo>
                    <a:pt x="81" y="162"/>
                  </a:lnTo>
                  <a:lnTo>
                    <a:pt x="67" y="162"/>
                  </a:lnTo>
                  <a:lnTo>
                    <a:pt x="50" y="162"/>
                  </a:lnTo>
                  <a:lnTo>
                    <a:pt x="42" y="149"/>
                  </a:lnTo>
                  <a:lnTo>
                    <a:pt x="36" y="131"/>
                  </a:lnTo>
                  <a:lnTo>
                    <a:pt x="30" y="100"/>
                  </a:lnTo>
                  <a:lnTo>
                    <a:pt x="129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4" name="Freeform 633"/>
            <p:cNvSpPr>
              <a:spLocks/>
            </p:cNvSpPr>
            <p:nvPr/>
          </p:nvSpPr>
          <p:spPr bwMode="auto">
            <a:xfrm>
              <a:off x="3725" y="2249"/>
              <a:ext cx="43" cy="60"/>
            </a:xfrm>
            <a:custGeom>
              <a:avLst/>
              <a:gdLst>
                <a:gd name="T0" fmla="*/ 43 w 130"/>
                <a:gd name="T1" fmla="*/ 60 h 180"/>
                <a:gd name="T2" fmla="*/ 43 w 130"/>
                <a:gd name="T3" fmla="*/ 19 h 180"/>
                <a:gd name="T4" fmla="*/ 41 w 130"/>
                <a:gd name="T5" fmla="*/ 13 h 180"/>
                <a:gd name="T6" fmla="*/ 39 w 130"/>
                <a:gd name="T7" fmla="*/ 6 h 180"/>
                <a:gd name="T8" fmla="*/ 33 w 130"/>
                <a:gd name="T9" fmla="*/ 2 h 180"/>
                <a:gd name="T10" fmla="*/ 27 w 130"/>
                <a:gd name="T11" fmla="*/ 0 h 180"/>
                <a:gd name="T12" fmla="*/ 21 w 130"/>
                <a:gd name="T13" fmla="*/ 0 h 180"/>
                <a:gd name="T14" fmla="*/ 17 w 130"/>
                <a:gd name="T15" fmla="*/ 2 h 180"/>
                <a:gd name="T16" fmla="*/ 12 w 130"/>
                <a:gd name="T17" fmla="*/ 4 h 180"/>
                <a:gd name="T18" fmla="*/ 10 w 130"/>
                <a:gd name="T19" fmla="*/ 8 h 180"/>
                <a:gd name="T20" fmla="*/ 10 w 130"/>
                <a:gd name="T21" fmla="*/ 2 h 180"/>
                <a:gd name="T22" fmla="*/ 0 w 130"/>
                <a:gd name="T23" fmla="*/ 2 h 180"/>
                <a:gd name="T24" fmla="*/ 0 w 130"/>
                <a:gd name="T25" fmla="*/ 4 h 180"/>
                <a:gd name="T26" fmla="*/ 0 w 130"/>
                <a:gd name="T27" fmla="*/ 8 h 180"/>
                <a:gd name="T28" fmla="*/ 0 w 130"/>
                <a:gd name="T29" fmla="*/ 10 h 180"/>
                <a:gd name="T30" fmla="*/ 0 w 130"/>
                <a:gd name="T31" fmla="*/ 15 h 180"/>
                <a:gd name="T32" fmla="*/ 0 w 130"/>
                <a:gd name="T33" fmla="*/ 60 h 180"/>
                <a:gd name="T34" fmla="*/ 10 w 130"/>
                <a:gd name="T35" fmla="*/ 60 h 180"/>
                <a:gd name="T36" fmla="*/ 10 w 130"/>
                <a:gd name="T37" fmla="*/ 25 h 180"/>
                <a:gd name="T38" fmla="*/ 10 w 130"/>
                <a:gd name="T39" fmla="*/ 19 h 180"/>
                <a:gd name="T40" fmla="*/ 12 w 130"/>
                <a:gd name="T41" fmla="*/ 13 h 180"/>
                <a:gd name="T42" fmla="*/ 17 w 130"/>
                <a:gd name="T43" fmla="*/ 10 h 180"/>
                <a:gd name="T44" fmla="*/ 22 w 130"/>
                <a:gd name="T45" fmla="*/ 8 h 180"/>
                <a:gd name="T46" fmla="*/ 27 w 130"/>
                <a:gd name="T47" fmla="*/ 8 h 180"/>
                <a:gd name="T48" fmla="*/ 29 w 130"/>
                <a:gd name="T49" fmla="*/ 10 h 180"/>
                <a:gd name="T50" fmla="*/ 31 w 130"/>
                <a:gd name="T51" fmla="*/ 15 h 180"/>
                <a:gd name="T52" fmla="*/ 31 w 130"/>
                <a:gd name="T53" fmla="*/ 19 h 180"/>
                <a:gd name="T54" fmla="*/ 31 w 130"/>
                <a:gd name="T55" fmla="*/ 60 h 180"/>
                <a:gd name="T56" fmla="*/ 43 w 130"/>
                <a:gd name="T57" fmla="*/ 60 h 1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0"/>
                <a:gd name="T88" fmla="*/ 0 h 180"/>
                <a:gd name="T89" fmla="*/ 130 w 130"/>
                <a:gd name="T90" fmla="*/ 180 h 18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0" h="180">
                  <a:moveTo>
                    <a:pt x="130" y="180"/>
                  </a:moveTo>
                  <a:lnTo>
                    <a:pt x="130" y="56"/>
                  </a:lnTo>
                  <a:lnTo>
                    <a:pt x="124" y="38"/>
                  </a:lnTo>
                  <a:lnTo>
                    <a:pt x="118" y="19"/>
                  </a:lnTo>
                  <a:lnTo>
                    <a:pt x="99" y="7"/>
                  </a:lnTo>
                  <a:lnTo>
                    <a:pt x="81" y="0"/>
                  </a:lnTo>
                  <a:lnTo>
                    <a:pt x="62" y="0"/>
                  </a:lnTo>
                  <a:lnTo>
                    <a:pt x="50" y="7"/>
                  </a:lnTo>
                  <a:lnTo>
                    <a:pt x="37" y="13"/>
                  </a:lnTo>
                  <a:lnTo>
                    <a:pt x="31" y="25"/>
                  </a:lnTo>
                  <a:lnTo>
                    <a:pt x="31" y="7"/>
                  </a:lnTo>
                  <a:lnTo>
                    <a:pt x="0" y="7"/>
                  </a:lnTo>
                  <a:lnTo>
                    <a:pt x="0" y="13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44"/>
                  </a:lnTo>
                  <a:lnTo>
                    <a:pt x="0" y="180"/>
                  </a:lnTo>
                  <a:lnTo>
                    <a:pt x="31" y="180"/>
                  </a:lnTo>
                  <a:lnTo>
                    <a:pt x="31" y="75"/>
                  </a:lnTo>
                  <a:lnTo>
                    <a:pt x="31" y="56"/>
                  </a:lnTo>
                  <a:lnTo>
                    <a:pt x="37" y="38"/>
                  </a:lnTo>
                  <a:lnTo>
                    <a:pt x="50" y="31"/>
                  </a:lnTo>
                  <a:lnTo>
                    <a:pt x="68" y="25"/>
                  </a:lnTo>
                  <a:lnTo>
                    <a:pt x="81" y="25"/>
                  </a:lnTo>
                  <a:lnTo>
                    <a:pt x="87" y="31"/>
                  </a:lnTo>
                  <a:lnTo>
                    <a:pt x="93" y="44"/>
                  </a:lnTo>
                  <a:lnTo>
                    <a:pt x="93" y="56"/>
                  </a:lnTo>
                  <a:lnTo>
                    <a:pt x="93" y="180"/>
                  </a:lnTo>
                  <a:lnTo>
                    <a:pt x="130" y="1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5" name="Freeform 634"/>
            <p:cNvSpPr>
              <a:spLocks/>
            </p:cNvSpPr>
            <p:nvPr/>
          </p:nvSpPr>
          <p:spPr bwMode="auto">
            <a:xfrm>
              <a:off x="3785" y="2249"/>
              <a:ext cx="39" cy="62"/>
            </a:xfrm>
            <a:custGeom>
              <a:avLst/>
              <a:gdLst>
                <a:gd name="T0" fmla="*/ 39 w 118"/>
                <a:gd name="T1" fmla="*/ 21 h 187"/>
                <a:gd name="T2" fmla="*/ 39 w 118"/>
                <a:gd name="T3" fmla="*/ 13 h 187"/>
                <a:gd name="T4" fmla="*/ 35 w 118"/>
                <a:gd name="T5" fmla="*/ 6 h 187"/>
                <a:gd name="T6" fmla="*/ 29 w 118"/>
                <a:gd name="T7" fmla="*/ 2 h 187"/>
                <a:gd name="T8" fmla="*/ 22 w 118"/>
                <a:gd name="T9" fmla="*/ 0 h 187"/>
                <a:gd name="T10" fmla="*/ 14 w 118"/>
                <a:gd name="T11" fmla="*/ 2 h 187"/>
                <a:gd name="T12" fmla="*/ 10 w 118"/>
                <a:gd name="T13" fmla="*/ 2 h 187"/>
                <a:gd name="T14" fmla="*/ 6 w 118"/>
                <a:gd name="T15" fmla="*/ 6 h 187"/>
                <a:gd name="T16" fmla="*/ 4 w 118"/>
                <a:gd name="T17" fmla="*/ 10 h 187"/>
                <a:gd name="T18" fmla="*/ 2 w 118"/>
                <a:gd name="T19" fmla="*/ 15 h 187"/>
                <a:gd name="T20" fmla="*/ 0 w 118"/>
                <a:gd name="T21" fmla="*/ 19 h 187"/>
                <a:gd name="T22" fmla="*/ 0 w 118"/>
                <a:gd name="T23" fmla="*/ 25 h 187"/>
                <a:gd name="T24" fmla="*/ 0 w 118"/>
                <a:gd name="T25" fmla="*/ 31 h 187"/>
                <a:gd name="T26" fmla="*/ 2 w 118"/>
                <a:gd name="T27" fmla="*/ 47 h 187"/>
                <a:gd name="T28" fmla="*/ 6 w 118"/>
                <a:gd name="T29" fmla="*/ 58 h 187"/>
                <a:gd name="T30" fmla="*/ 14 w 118"/>
                <a:gd name="T31" fmla="*/ 62 h 187"/>
                <a:gd name="T32" fmla="*/ 22 w 118"/>
                <a:gd name="T33" fmla="*/ 62 h 187"/>
                <a:gd name="T34" fmla="*/ 27 w 118"/>
                <a:gd name="T35" fmla="*/ 62 h 187"/>
                <a:gd name="T36" fmla="*/ 33 w 118"/>
                <a:gd name="T37" fmla="*/ 58 h 187"/>
                <a:gd name="T38" fmla="*/ 39 w 118"/>
                <a:gd name="T39" fmla="*/ 52 h 187"/>
                <a:gd name="T40" fmla="*/ 39 w 118"/>
                <a:gd name="T41" fmla="*/ 39 h 187"/>
                <a:gd name="T42" fmla="*/ 31 w 118"/>
                <a:gd name="T43" fmla="*/ 39 h 187"/>
                <a:gd name="T44" fmla="*/ 29 w 118"/>
                <a:gd name="T45" fmla="*/ 45 h 187"/>
                <a:gd name="T46" fmla="*/ 27 w 118"/>
                <a:gd name="T47" fmla="*/ 52 h 187"/>
                <a:gd name="T48" fmla="*/ 24 w 118"/>
                <a:gd name="T49" fmla="*/ 54 h 187"/>
                <a:gd name="T50" fmla="*/ 22 w 118"/>
                <a:gd name="T51" fmla="*/ 54 h 187"/>
                <a:gd name="T52" fmla="*/ 17 w 118"/>
                <a:gd name="T53" fmla="*/ 54 h 187"/>
                <a:gd name="T54" fmla="*/ 12 w 118"/>
                <a:gd name="T55" fmla="*/ 47 h 187"/>
                <a:gd name="T56" fmla="*/ 10 w 118"/>
                <a:gd name="T57" fmla="*/ 39 h 187"/>
                <a:gd name="T58" fmla="*/ 10 w 118"/>
                <a:gd name="T59" fmla="*/ 27 h 187"/>
                <a:gd name="T60" fmla="*/ 10 w 118"/>
                <a:gd name="T61" fmla="*/ 19 h 187"/>
                <a:gd name="T62" fmla="*/ 12 w 118"/>
                <a:gd name="T63" fmla="*/ 13 h 187"/>
                <a:gd name="T64" fmla="*/ 17 w 118"/>
                <a:gd name="T65" fmla="*/ 8 h 187"/>
                <a:gd name="T66" fmla="*/ 22 w 118"/>
                <a:gd name="T67" fmla="*/ 8 h 187"/>
                <a:gd name="T68" fmla="*/ 24 w 118"/>
                <a:gd name="T69" fmla="*/ 8 h 187"/>
                <a:gd name="T70" fmla="*/ 27 w 118"/>
                <a:gd name="T71" fmla="*/ 10 h 187"/>
                <a:gd name="T72" fmla="*/ 29 w 118"/>
                <a:gd name="T73" fmla="*/ 15 h 187"/>
                <a:gd name="T74" fmla="*/ 29 w 118"/>
                <a:gd name="T75" fmla="*/ 21 h 187"/>
                <a:gd name="T76" fmla="*/ 39 w 118"/>
                <a:gd name="T77" fmla="*/ 21 h 1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8"/>
                <a:gd name="T118" fmla="*/ 0 h 187"/>
                <a:gd name="T119" fmla="*/ 118 w 118"/>
                <a:gd name="T120" fmla="*/ 187 h 1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8" h="187">
                  <a:moveTo>
                    <a:pt x="118" y="62"/>
                  </a:moveTo>
                  <a:lnTo>
                    <a:pt x="118" y="38"/>
                  </a:lnTo>
                  <a:lnTo>
                    <a:pt x="106" y="19"/>
                  </a:lnTo>
                  <a:lnTo>
                    <a:pt x="87" y="7"/>
                  </a:lnTo>
                  <a:lnTo>
                    <a:pt x="68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9" y="19"/>
                  </a:lnTo>
                  <a:lnTo>
                    <a:pt x="12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9" y="174"/>
                  </a:lnTo>
                  <a:lnTo>
                    <a:pt x="43" y="187"/>
                  </a:lnTo>
                  <a:lnTo>
                    <a:pt x="68" y="187"/>
                  </a:lnTo>
                  <a:lnTo>
                    <a:pt x="81" y="187"/>
                  </a:lnTo>
                  <a:lnTo>
                    <a:pt x="99" y="174"/>
                  </a:lnTo>
                  <a:lnTo>
                    <a:pt x="118" y="156"/>
                  </a:lnTo>
                  <a:lnTo>
                    <a:pt x="118" y="118"/>
                  </a:lnTo>
                  <a:lnTo>
                    <a:pt x="93" y="118"/>
                  </a:lnTo>
                  <a:lnTo>
                    <a:pt x="87" y="137"/>
                  </a:lnTo>
                  <a:lnTo>
                    <a:pt x="81" y="156"/>
                  </a:lnTo>
                  <a:lnTo>
                    <a:pt x="74" y="162"/>
                  </a:lnTo>
                  <a:lnTo>
                    <a:pt x="68" y="162"/>
                  </a:lnTo>
                  <a:lnTo>
                    <a:pt x="50" y="162"/>
                  </a:lnTo>
                  <a:lnTo>
                    <a:pt x="37" y="143"/>
                  </a:lnTo>
                  <a:lnTo>
                    <a:pt x="31" y="118"/>
                  </a:lnTo>
                  <a:lnTo>
                    <a:pt x="31" y="81"/>
                  </a:lnTo>
                  <a:lnTo>
                    <a:pt x="31" y="56"/>
                  </a:lnTo>
                  <a:lnTo>
                    <a:pt x="37" y="38"/>
                  </a:lnTo>
                  <a:lnTo>
                    <a:pt x="50" y="25"/>
                  </a:lnTo>
                  <a:lnTo>
                    <a:pt x="68" y="25"/>
                  </a:lnTo>
                  <a:lnTo>
                    <a:pt x="74" y="25"/>
                  </a:lnTo>
                  <a:lnTo>
                    <a:pt x="81" y="31"/>
                  </a:lnTo>
                  <a:lnTo>
                    <a:pt x="87" y="44"/>
                  </a:lnTo>
                  <a:lnTo>
                    <a:pt x="87" y="62"/>
                  </a:lnTo>
                  <a:lnTo>
                    <a:pt x="118" y="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6" name="Freeform 635"/>
            <p:cNvSpPr>
              <a:spLocks noEditPoints="1"/>
            </p:cNvSpPr>
            <p:nvPr/>
          </p:nvSpPr>
          <p:spPr bwMode="auto">
            <a:xfrm>
              <a:off x="3843" y="2249"/>
              <a:ext cx="41" cy="62"/>
            </a:xfrm>
            <a:custGeom>
              <a:avLst/>
              <a:gdLst>
                <a:gd name="T0" fmla="*/ 10 w 124"/>
                <a:gd name="T1" fmla="*/ 27 h 187"/>
                <a:gd name="T2" fmla="*/ 10 w 124"/>
                <a:gd name="T3" fmla="*/ 17 h 187"/>
                <a:gd name="T4" fmla="*/ 12 w 124"/>
                <a:gd name="T5" fmla="*/ 10 h 187"/>
                <a:gd name="T6" fmla="*/ 16 w 124"/>
                <a:gd name="T7" fmla="*/ 8 h 187"/>
                <a:gd name="T8" fmla="*/ 21 w 124"/>
                <a:gd name="T9" fmla="*/ 8 h 187"/>
                <a:gd name="T10" fmla="*/ 24 w 124"/>
                <a:gd name="T11" fmla="*/ 8 h 187"/>
                <a:gd name="T12" fmla="*/ 29 w 124"/>
                <a:gd name="T13" fmla="*/ 10 h 187"/>
                <a:gd name="T14" fmla="*/ 31 w 124"/>
                <a:gd name="T15" fmla="*/ 17 h 187"/>
                <a:gd name="T16" fmla="*/ 33 w 124"/>
                <a:gd name="T17" fmla="*/ 27 h 187"/>
                <a:gd name="T18" fmla="*/ 10 w 124"/>
                <a:gd name="T19" fmla="*/ 27 h 187"/>
                <a:gd name="T20" fmla="*/ 41 w 124"/>
                <a:gd name="T21" fmla="*/ 33 h 187"/>
                <a:gd name="T22" fmla="*/ 41 w 124"/>
                <a:gd name="T23" fmla="*/ 29 h 187"/>
                <a:gd name="T24" fmla="*/ 41 w 124"/>
                <a:gd name="T25" fmla="*/ 17 h 187"/>
                <a:gd name="T26" fmla="*/ 37 w 124"/>
                <a:gd name="T27" fmla="*/ 8 h 187"/>
                <a:gd name="T28" fmla="*/ 31 w 124"/>
                <a:gd name="T29" fmla="*/ 2 h 187"/>
                <a:gd name="T30" fmla="*/ 21 w 124"/>
                <a:gd name="T31" fmla="*/ 0 h 187"/>
                <a:gd name="T32" fmla="*/ 14 w 124"/>
                <a:gd name="T33" fmla="*/ 2 h 187"/>
                <a:gd name="T34" fmla="*/ 10 w 124"/>
                <a:gd name="T35" fmla="*/ 2 h 187"/>
                <a:gd name="T36" fmla="*/ 6 w 124"/>
                <a:gd name="T37" fmla="*/ 6 h 187"/>
                <a:gd name="T38" fmla="*/ 2 w 124"/>
                <a:gd name="T39" fmla="*/ 10 h 187"/>
                <a:gd name="T40" fmla="*/ 2 w 124"/>
                <a:gd name="T41" fmla="*/ 15 h 187"/>
                <a:gd name="T42" fmla="*/ 0 w 124"/>
                <a:gd name="T43" fmla="*/ 19 h 187"/>
                <a:gd name="T44" fmla="*/ 0 w 124"/>
                <a:gd name="T45" fmla="*/ 25 h 187"/>
                <a:gd name="T46" fmla="*/ 0 w 124"/>
                <a:gd name="T47" fmla="*/ 31 h 187"/>
                <a:gd name="T48" fmla="*/ 2 w 124"/>
                <a:gd name="T49" fmla="*/ 47 h 187"/>
                <a:gd name="T50" fmla="*/ 6 w 124"/>
                <a:gd name="T51" fmla="*/ 58 h 187"/>
                <a:gd name="T52" fmla="*/ 12 w 124"/>
                <a:gd name="T53" fmla="*/ 62 h 187"/>
                <a:gd name="T54" fmla="*/ 21 w 124"/>
                <a:gd name="T55" fmla="*/ 62 h 187"/>
                <a:gd name="T56" fmla="*/ 29 w 124"/>
                <a:gd name="T57" fmla="*/ 62 h 187"/>
                <a:gd name="T58" fmla="*/ 37 w 124"/>
                <a:gd name="T59" fmla="*/ 58 h 187"/>
                <a:gd name="T60" fmla="*/ 41 w 124"/>
                <a:gd name="T61" fmla="*/ 52 h 187"/>
                <a:gd name="T62" fmla="*/ 41 w 124"/>
                <a:gd name="T63" fmla="*/ 41 h 187"/>
                <a:gd name="T64" fmla="*/ 31 w 124"/>
                <a:gd name="T65" fmla="*/ 41 h 187"/>
                <a:gd name="T66" fmla="*/ 31 w 124"/>
                <a:gd name="T67" fmla="*/ 45 h 187"/>
                <a:gd name="T68" fmla="*/ 29 w 124"/>
                <a:gd name="T69" fmla="*/ 52 h 187"/>
                <a:gd name="T70" fmla="*/ 24 w 124"/>
                <a:gd name="T71" fmla="*/ 54 h 187"/>
                <a:gd name="T72" fmla="*/ 21 w 124"/>
                <a:gd name="T73" fmla="*/ 54 h 187"/>
                <a:gd name="T74" fmla="*/ 16 w 124"/>
                <a:gd name="T75" fmla="*/ 54 h 187"/>
                <a:gd name="T76" fmla="*/ 12 w 124"/>
                <a:gd name="T77" fmla="*/ 49 h 187"/>
                <a:gd name="T78" fmla="*/ 10 w 124"/>
                <a:gd name="T79" fmla="*/ 43 h 187"/>
                <a:gd name="T80" fmla="*/ 10 w 124"/>
                <a:gd name="T81" fmla="*/ 33 h 187"/>
                <a:gd name="T82" fmla="*/ 41 w 124"/>
                <a:gd name="T83" fmla="*/ 33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24"/>
                <a:gd name="T127" fmla="*/ 0 h 187"/>
                <a:gd name="T128" fmla="*/ 124 w 124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24" h="187">
                  <a:moveTo>
                    <a:pt x="31" y="81"/>
                  </a:moveTo>
                  <a:lnTo>
                    <a:pt x="31" y="50"/>
                  </a:lnTo>
                  <a:lnTo>
                    <a:pt x="37" y="31"/>
                  </a:lnTo>
                  <a:lnTo>
                    <a:pt x="49" y="25"/>
                  </a:lnTo>
                  <a:lnTo>
                    <a:pt x="62" y="25"/>
                  </a:lnTo>
                  <a:lnTo>
                    <a:pt x="74" y="25"/>
                  </a:lnTo>
                  <a:lnTo>
                    <a:pt x="87" y="31"/>
                  </a:lnTo>
                  <a:lnTo>
                    <a:pt x="93" y="50"/>
                  </a:lnTo>
                  <a:lnTo>
                    <a:pt x="99" y="81"/>
                  </a:lnTo>
                  <a:lnTo>
                    <a:pt x="31" y="81"/>
                  </a:lnTo>
                  <a:close/>
                  <a:moveTo>
                    <a:pt x="124" y="100"/>
                  </a:moveTo>
                  <a:lnTo>
                    <a:pt x="124" y="87"/>
                  </a:lnTo>
                  <a:lnTo>
                    <a:pt x="124" y="50"/>
                  </a:lnTo>
                  <a:lnTo>
                    <a:pt x="112" y="25"/>
                  </a:lnTo>
                  <a:lnTo>
                    <a:pt x="93" y="7"/>
                  </a:lnTo>
                  <a:lnTo>
                    <a:pt x="62" y="0"/>
                  </a:lnTo>
                  <a:lnTo>
                    <a:pt x="43" y="7"/>
                  </a:lnTo>
                  <a:lnTo>
                    <a:pt x="31" y="7"/>
                  </a:lnTo>
                  <a:lnTo>
                    <a:pt x="18" y="19"/>
                  </a:lnTo>
                  <a:lnTo>
                    <a:pt x="6" y="31"/>
                  </a:lnTo>
                  <a:lnTo>
                    <a:pt x="6" y="44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93"/>
                  </a:lnTo>
                  <a:lnTo>
                    <a:pt x="6" y="143"/>
                  </a:lnTo>
                  <a:lnTo>
                    <a:pt x="18" y="174"/>
                  </a:lnTo>
                  <a:lnTo>
                    <a:pt x="37" y="187"/>
                  </a:lnTo>
                  <a:lnTo>
                    <a:pt x="62" y="187"/>
                  </a:lnTo>
                  <a:lnTo>
                    <a:pt x="87" y="187"/>
                  </a:lnTo>
                  <a:lnTo>
                    <a:pt x="112" y="174"/>
                  </a:lnTo>
                  <a:lnTo>
                    <a:pt x="124" y="156"/>
                  </a:lnTo>
                  <a:lnTo>
                    <a:pt x="124" y="125"/>
                  </a:lnTo>
                  <a:lnTo>
                    <a:pt x="93" y="125"/>
                  </a:lnTo>
                  <a:lnTo>
                    <a:pt x="93" y="137"/>
                  </a:lnTo>
                  <a:lnTo>
                    <a:pt x="87" y="156"/>
                  </a:lnTo>
                  <a:lnTo>
                    <a:pt x="74" y="162"/>
                  </a:lnTo>
                  <a:lnTo>
                    <a:pt x="62" y="162"/>
                  </a:lnTo>
                  <a:lnTo>
                    <a:pt x="49" y="162"/>
                  </a:lnTo>
                  <a:lnTo>
                    <a:pt x="37" y="149"/>
                  </a:lnTo>
                  <a:lnTo>
                    <a:pt x="31" y="131"/>
                  </a:lnTo>
                  <a:lnTo>
                    <a:pt x="31" y="100"/>
                  </a:lnTo>
                  <a:lnTo>
                    <a:pt x="124" y="1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7" name="Freeform 636"/>
            <p:cNvSpPr>
              <a:spLocks/>
            </p:cNvSpPr>
            <p:nvPr/>
          </p:nvSpPr>
          <p:spPr bwMode="auto">
            <a:xfrm>
              <a:off x="1803" y="1442"/>
              <a:ext cx="469" cy="202"/>
            </a:xfrm>
            <a:custGeom>
              <a:avLst/>
              <a:gdLst>
                <a:gd name="T0" fmla="*/ 0 w 1407"/>
                <a:gd name="T1" fmla="*/ 183 h 607"/>
                <a:gd name="T2" fmla="*/ 260 w 1407"/>
                <a:gd name="T3" fmla="*/ 33 h 607"/>
                <a:gd name="T4" fmla="*/ 299 w 1407"/>
                <a:gd name="T5" fmla="*/ 14 h 607"/>
                <a:gd name="T6" fmla="*/ 325 w 1407"/>
                <a:gd name="T7" fmla="*/ 6 h 607"/>
                <a:gd name="T8" fmla="*/ 355 w 1407"/>
                <a:gd name="T9" fmla="*/ 0 h 607"/>
                <a:gd name="T10" fmla="*/ 376 w 1407"/>
                <a:gd name="T11" fmla="*/ 0 h 607"/>
                <a:gd name="T12" fmla="*/ 395 w 1407"/>
                <a:gd name="T13" fmla="*/ 4 h 607"/>
                <a:gd name="T14" fmla="*/ 403 w 1407"/>
                <a:gd name="T15" fmla="*/ 4 h 607"/>
                <a:gd name="T16" fmla="*/ 438 w 1407"/>
                <a:gd name="T17" fmla="*/ 16 h 607"/>
                <a:gd name="T18" fmla="*/ 469 w 1407"/>
                <a:gd name="T19" fmla="*/ 35 h 607"/>
                <a:gd name="T20" fmla="*/ 461 w 1407"/>
                <a:gd name="T21" fmla="*/ 39 h 607"/>
                <a:gd name="T22" fmla="*/ 426 w 1407"/>
                <a:gd name="T23" fmla="*/ 25 h 607"/>
                <a:gd name="T24" fmla="*/ 390 w 1407"/>
                <a:gd name="T25" fmla="*/ 19 h 607"/>
                <a:gd name="T26" fmla="*/ 361 w 1407"/>
                <a:gd name="T27" fmla="*/ 19 h 607"/>
                <a:gd name="T28" fmla="*/ 347 w 1407"/>
                <a:gd name="T29" fmla="*/ 23 h 607"/>
                <a:gd name="T30" fmla="*/ 343 w 1407"/>
                <a:gd name="T31" fmla="*/ 23 h 607"/>
                <a:gd name="T32" fmla="*/ 306 w 1407"/>
                <a:gd name="T33" fmla="*/ 37 h 607"/>
                <a:gd name="T34" fmla="*/ 294 w 1407"/>
                <a:gd name="T35" fmla="*/ 43 h 607"/>
                <a:gd name="T36" fmla="*/ 289 w 1407"/>
                <a:gd name="T37" fmla="*/ 48 h 607"/>
                <a:gd name="T38" fmla="*/ 283 w 1407"/>
                <a:gd name="T39" fmla="*/ 50 h 607"/>
                <a:gd name="T40" fmla="*/ 20 w 1407"/>
                <a:gd name="T41" fmla="*/ 202 h 607"/>
                <a:gd name="T42" fmla="*/ 0 w 1407"/>
                <a:gd name="T43" fmla="*/ 183 h 6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07"/>
                <a:gd name="T67" fmla="*/ 0 h 607"/>
                <a:gd name="T68" fmla="*/ 1407 w 1407"/>
                <a:gd name="T69" fmla="*/ 607 h 6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07" h="607">
                  <a:moveTo>
                    <a:pt x="0" y="551"/>
                  </a:moveTo>
                  <a:lnTo>
                    <a:pt x="781" y="99"/>
                  </a:lnTo>
                  <a:lnTo>
                    <a:pt x="898" y="43"/>
                  </a:lnTo>
                  <a:lnTo>
                    <a:pt x="974" y="18"/>
                  </a:lnTo>
                  <a:lnTo>
                    <a:pt x="1066" y="0"/>
                  </a:lnTo>
                  <a:lnTo>
                    <a:pt x="1128" y="0"/>
                  </a:lnTo>
                  <a:lnTo>
                    <a:pt x="1184" y="12"/>
                  </a:lnTo>
                  <a:lnTo>
                    <a:pt x="1209" y="12"/>
                  </a:lnTo>
                  <a:lnTo>
                    <a:pt x="1314" y="49"/>
                  </a:lnTo>
                  <a:lnTo>
                    <a:pt x="1407" y="105"/>
                  </a:lnTo>
                  <a:lnTo>
                    <a:pt x="1382" y="118"/>
                  </a:lnTo>
                  <a:lnTo>
                    <a:pt x="1277" y="74"/>
                  </a:lnTo>
                  <a:lnTo>
                    <a:pt x="1171" y="56"/>
                  </a:lnTo>
                  <a:lnTo>
                    <a:pt x="1084" y="56"/>
                  </a:lnTo>
                  <a:lnTo>
                    <a:pt x="1041" y="68"/>
                  </a:lnTo>
                  <a:lnTo>
                    <a:pt x="1030" y="68"/>
                  </a:lnTo>
                  <a:lnTo>
                    <a:pt x="918" y="112"/>
                  </a:lnTo>
                  <a:lnTo>
                    <a:pt x="881" y="130"/>
                  </a:lnTo>
                  <a:lnTo>
                    <a:pt x="867" y="143"/>
                  </a:lnTo>
                  <a:lnTo>
                    <a:pt x="848" y="149"/>
                  </a:lnTo>
                  <a:lnTo>
                    <a:pt x="61" y="607"/>
                  </a:lnTo>
                  <a:lnTo>
                    <a:pt x="0" y="55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8" name="Freeform 637"/>
            <p:cNvSpPr>
              <a:spLocks/>
            </p:cNvSpPr>
            <p:nvPr/>
          </p:nvSpPr>
          <p:spPr bwMode="auto">
            <a:xfrm>
              <a:off x="1417" y="1626"/>
              <a:ext cx="409" cy="241"/>
            </a:xfrm>
            <a:custGeom>
              <a:avLst/>
              <a:gdLst>
                <a:gd name="T0" fmla="*/ 134 w 1227"/>
                <a:gd name="T1" fmla="*/ 52 h 725"/>
                <a:gd name="T2" fmla="*/ 169 w 1227"/>
                <a:gd name="T3" fmla="*/ 66 h 725"/>
                <a:gd name="T4" fmla="*/ 192 w 1227"/>
                <a:gd name="T5" fmla="*/ 74 h 725"/>
                <a:gd name="T6" fmla="*/ 205 w 1227"/>
                <a:gd name="T7" fmla="*/ 74 h 725"/>
                <a:gd name="T8" fmla="*/ 215 w 1227"/>
                <a:gd name="T9" fmla="*/ 76 h 725"/>
                <a:gd name="T10" fmla="*/ 229 w 1227"/>
                <a:gd name="T11" fmla="*/ 76 h 725"/>
                <a:gd name="T12" fmla="*/ 233 w 1227"/>
                <a:gd name="T13" fmla="*/ 74 h 725"/>
                <a:gd name="T14" fmla="*/ 242 w 1227"/>
                <a:gd name="T15" fmla="*/ 74 h 725"/>
                <a:gd name="T16" fmla="*/ 254 w 1227"/>
                <a:gd name="T17" fmla="*/ 70 h 725"/>
                <a:gd name="T18" fmla="*/ 279 w 1227"/>
                <a:gd name="T19" fmla="*/ 62 h 725"/>
                <a:gd name="T20" fmla="*/ 388 w 1227"/>
                <a:gd name="T21" fmla="*/ 0 h 725"/>
                <a:gd name="T22" fmla="*/ 409 w 1227"/>
                <a:gd name="T23" fmla="*/ 17 h 725"/>
                <a:gd name="T24" fmla="*/ 308 w 1227"/>
                <a:gd name="T25" fmla="*/ 74 h 725"/>
                <a:gd name="T26" fmla="*/ 273 w 1227"/>
                <a:gd name="T27" fmla="*/ 88 h 725"/>
                <a:gd name="T28" fmla="*/ 248 w 1227"/>
                <a:gd name="T29" fmla="*/ 93 h 725"/>
                <a:gd name="T30" fmla="*/ 215 w 1227"/>
                <a:gd name="T31" fmla="*/ 93 h 725"/>
                <a:gd name="T32" fmla="*/ 205 w 1227"/>
                <a:gd name="T33" fmla="*/ 91 h 725"/>
                <a:gd name="T34" fmla="*/ 200 w 1227"/>
                <a:gd name="T35" fmla="*/ 91 h 725"/>
                <a:gd name="T36" fmla="*/ 196 w 1227"/>
                <a:gd name="T37" fmla="*/ 88 h 725"/>
                <a:gd name="T38" fmla="*/ 190 w 1227"/>
                <a:gd name="T39" fmla="*/ 88 h 725"/>
                <a:gd name="T40" fmla="*/ 173 w 1227"/>
                <a:gd name="T41" fmla="*/ 82 h 725"/>
                <a:gd name="T42" fmla="*/ 149 w 1227"/>
                <a:gd name="T43" fmla="*/ 72 h 725"/>
                <a:gd name="T44" fmla="*/ 140 w 1227"/>
                <a:gd name="T45" fmla="*/ 66 h 725"/>
                <a:gd name="T46" fmla="*/ 147 w 1227"/>
                <a:gd name="T47" fmla="*/ 80 h 725"/>
                <a:gd name="T48" fmla="*/ 151 w 1227"/>
                <a:gd name="T49" fmla="*/ 84 h 725"/>
                <a:gd name="T50" fmla="*/ 153 w 1227"/>
                <a:gd name="T51" fmla="*/ 91 h 725"/>
                <a:gd name="T52" fmla="*/ 159 w 1227"/>
                <a:gd name="T53" fmla="*/ 97 h 725"/>
                <a:gd name="T54" fmla="*/ 159 w 1227"/>
                <a:gd name="T55" fmla="*/ 101 h 725"/>
                <a:gd name="T56" fmla="*/ 163 w 1227"/>
                <a:gd name="T57" fmla="*/ 109 h 725"/>
                <a:gd name="T58" fmla="*/ 163 w 1227"/>
                <a:gd name="T59" fmla="*/ 128 h 725"/>
                <a:gd name="T60" fmla="*/ 159 w 1227"/>
                <a:gd name="T61" fmla="*/ 144 h 725"/>
                <a:gd name="T62" fmla="*/ 155 w 1227"/>
                <a:gd name="T63" fmla="*/ 153 h 725"/>
                <a:gd name="T64" fmla="*/ 149 w 1227"/>
                <a:gd name="T65" fmla="*/ 161 h 725"/>
                <a:gd name="T66" fmla="*/ 132 w 1227"/>
                <a:gd name="T67" fmla="*/ 175 h 725"/>
                <a:gd name="T68" fmla="*/ 21 w 1227"/>
                <a:gd name="T69" fmla="*/ 241 h 725"/>
                <a:gd name="T70" fmla="*/ 0 w 1227"/>
                <a:gd name="T71" fmla="*/ 224 h 725"/>
                <a:gd name="T72" fmla="*/ 110 w 1227"/>
                <a:gd name="T73" fmla="*/ 161 h 725"/>
                <a:gd name="T74" fmla="*/ 126 w 1227"/>
                <a:gd name="T75" fmla="*/ 142 h 725"/>
                <a:gd name="T76" fmla="*/ 132 w 1227"/>
                <a:gd name="T77" fmla="*/ 138 h 725"/>
                <a:gd name="T78" fmla="*/ 140 w 1227"/>
                <a:gd name="T79" fmla="*/ 119 h 725"/>
                <a:gd name="T80" fmla="*/ 140 w 1227"/>
                <a:gd name="T81" fmla="*/ 103 h 725"/>
                <a:gd name="T82" fmla="*/ 137 w 1227"/>
                <a:gd name="T83" fmla="*/ 86 h 725"/>
                <a:gd name="T84" fmla="*/ 120 w 1227"/>
                <a:gd name="T85" fmla="*/ 60 h 725"/>
                <a:gd name="T86" fmla="*/ 134 w 1227"/>
                <a:gd name="T87" fmla="*/ 52 h 7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227"/>
                <a:gd name="T133" fmla="*/ 0 h 725"/>
                <a:gd name="T134" fmla="*/ 1227 w 1227"/>
                <a:gd name="T135" fmla="*/ 725 h 7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227" h="725">
                  <a:moveTo>
                    <a:pt x="402" y="156"/>
                  </a:moveTo>
                  <a:lnTo>
                    <a:pt x="508" y="198"/>
                  </a:lnTo>
                  <a:lnTo>
                    <a:pt x="576" y="223"/>
                  </a:lnTo>
                  <a:lnTo>
                    <a:pt x="614" y="223"/>
                  </a:lnTo>
                  <a:lnTo>
                    <a:pt x="645" y="229"/>
                  </a:lnTo>
                  <a:lnTo>
                    <a:pt x="688" y="229"/>
                  </a:lnTo>
                  <a:lnTo>
                    <a:pt x="700" y="223"/>
                  </a:lnTo>
                  <a:lnTo>
                    <a:pt x="725" y="223"/>
                  </a:lnTo>
                  <a:lnTo>
                    <a:pt x="763" y="210"/>
                  </a:lnTo>
                  <a:lnTo>
                    <a:pt x="837" y="187"/>
                  </a:lnTo>
                  <a:lnTo>
                    <a:pt x="1165" y="0"/>
                  </a:lnTo>
                  <a:lnTo>
                    <a:pt x="1227" y="50"/>
                  </a:lnTo>
                  <a:lnTo>
                    <a:pt x="924" y="223"/>
                  </a:lnTo>
                  <a:lnTo>
                    <a:pt x="818" y="266"/>
                  </a:lnTo>
                  <a:lnTo>
                    <a:pt x="744" y="279"/>
                  </a:lnTo>
                  <a:lnTo>
                    <a:pt x="645" y="279"/>
                  </a:lnTo>
                  <a:lnTo>
                    <a:pt x="614" y="273"/>
                  </a:lnTo>
                  <a:lnTo>
                    <a:pt x="601" y="273"/>
                  </a:lnTo>
                  <a:lnTo>
                    <a:pt x="589" y="266"/>
                  </a:lnTo>
                  <a:lnTo>
                    <a:pt x="570" y="266"/>
                  </a:lnTo>
                  <a:lnTo>
                    <a:pt x="520" y="248"/>
                  </a:lnTo>
                  <a:lnTo>
                    <a:pt x="446" y="217"/>
                  </a:lnTo>
                  <a:lnTo>
                    <a:pt x="421" y="198"/>
                  </a:lnTo>
                  <a:lnTo>
                    <a:pt x="441" y="241"/>
                  </a:lnTo>
                  <a:lnTo>
                    <a:pt x="452" y="254"/>
                  </a:lnTo>
                  <a:lnTo>
                    <a:pt x="458" y="273"/>
                  </a:lnTo>
                  <a:lnTo>
                    <a:pt x="477" y="291"/>
                  </a:lnTo>
                  <a:lnTo>
                    <a:pt x="477" y="304"/>
                  </a:lnTo>
                  <a:lnTo>
                    <a:pt x="489" y="328"/>
                  </a:lnTo>
                  <a:lnTo>
                    <a:pt x="489" y="384"/>
                  </a:lnTo>
                  <a:lnTo>
                    <a:pt x="477" y="434"/>
                  </a:lnTo>
                  <a:lnTo>
                    <a:pt x="466" y="459"/>
                  </a:lnTo>
                  <a:lnTo>
                    <a:pt x="446" y="484"/>
                  </a:lnTo>
                  <a:lnTo>
                    <a:pt x="396" y="526"/>
                  </a:lnTo>
                  <a:lnTo>
                    <a:pt x="62" y="725"/>
                  </a:lnTo>
                  <a:lnTo>
                    <a:pt x="0" y="675"/>
                  </a:lnTo>
                  <a:lnTo>
                    <a:pt x="329" y="484"/>
                  </a:lnTo>
                  <a:lnTo>
                    <a:pt x="379" y="428"/>
                  </a:lnTo>
                  <a:lnTo>
                    <a:pt x="396" y="415"/>
                  </a:lnTo>
                  <a:lnTo>
                    <a:pt x="421" y="359"/>
                  </a:lnTo>
                  <a:lnTo>
                    <a:pt x="421" y="310"/>
                  </a:lnTo>
                  <a:lnTo>
                    <a:pt x="410" y="260"/>
                  </a:lnTo>
                  <a:lnTo>
                    <a:pt x="360" y="179"/>
                  </a:lnTo>
                  <a:lnTo>
                    <a:pt x="402" y="1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99" name="Freeform 638"/>
            <p:cNvSpPr>
              <a:spLocks/>
            </p:cNvSpPr>
            <p:nvPr/>
          </p:nvSpPr>
          <p:spPr bwMode="auto">
            <a:xfrm>
              <a:off x="1092" y="1851"/>
              <a:ext cx="347" cy="289"/>
            </a:xfrm>
            <a:custGeom>
              <a:avLst/>
              <a:gdLst>
                <a:gd name="T0" fmla="*/ 347 w 1042"/>
                <a:gd name="T1" fmla="*/ 17 h 867"/>
                <a:gd name="T2" fmla="*/ 89 w 1042"/>
                <a:gd name="T3" fmla="*/ 165 h 867"/>
                <a:gd name="T4" fmla="*/ 77 w 1042"/>
                <a:gd name="T5" fmla="*/ 171 h 867"/>
                <a:gd name="T6" fmla="*/ 66 w 1042"/>
                <a:gd name="T7" fmla="*/ 180 h 867"/>
                <a:gd name="T8" fmla="*/ 56 w 1042"/>
                <a:gd name="T9" fmla="*/ 186 h 867"/>
                <a:gd name="T10" fmla="*/ 48 w 1042"/>
                <a:gd name="T11" fmla="*/ 194 h 867"/>
                <a:gd name="T12" fmla="*/ 41 w 1042"/>
                <a:gd name="T13" fmla="*/ 200 h 867"/>
                <a:gd name="T14" fmla="*/ 35 w 1042"/>
                <a:gd name="T15" fmla="*/ 207 h 867"/>
                <a:gd name="T16" fmla="*/ 31 w 1042"/>
                <a:gd name="T17" fmla="*/ 213 h 867"/>
                <a:gd name="T18" fmla="*/ 29 w 1042"/>
                <a:gd name="T19" fmla="*/ 217 h 867"/>
                <a:gd name="T20" fmla="*/ 27 w 1042"/>
                <a:gd name="T21" fmla="*/ 225 h 867"/>
                <a:gd name="T22" fmla="*/ 25 w 1042"/>
                <a:gd name="T23" fmla="*/ 234 h 867"/>
                <a:gd name="T24" fmla="*/ 25 w 1042"/>
                <a:gd name="T25" fmla="*/ 241 h 867"/>
                <a:gd name="T26" fmla="*/ 27 w 1042"/>
                <a:gd name="T27" fmla="*/ 250 h 867"/>
                <a:gd name="T28" fmla="*/ 29 w 1042"/>
                <a:gd name="T29" fmla="*/ 258 h 867"/>
                <a:gd name="T30" fmla="*/ 33 w 1042"/>
                <a:gd name="T31" fmla="*/ 266 h 867"/>
                <a:gd name="T32" fmla="*/ 37 w 1042"/>
                <a:gd name="T33" fmla="*/ 275 h 867"/>
                <a:gd name="T34" fmla="*/ 43 w 1042"/>
                <a:gd name="T35" fmla="*/ 285 h 867"/>
                <a:gd name="T36" fmla="*/ 35 w 1042"/>
                <a:gd name="T37" fmla="*/ 289 h 867"/>
                <a:gd name="T38" fmla="*/ 29 w 1042"/>
                <a:gd name="T39" fmla="*/ 283 h 867"/>
                <a:gd name="T40" fmla="*/ 25 w 1042"/>
                <a:gd name="T41" fmla="*/ 277 h 867"/>
                <a:gd name="T42" fmla="*/ 21 w 1042"/>
                <a:gd name="T43" fmla="*/ 273 h 867"/>
                <a:gd name="T44" fmla="*/ 17 w 1042"/>
                <a:gd name="T45" fmla="*/ 266 h 867"/>
                <a:gd name="T46" fmla="*/ 12 w 1042"/>
                <a:gd name="T47" fmla="*/ 260 h 867"/>
                <a:gd name="T48" fmla="*/ 10 w 1042"/>
                <a:gd name="T49" fmla="*/ 256 h 867"/>
                <a:gd name="T50" fmla="*/ 6 w 1042"/>
                <a:gd name="T51" fmla="*/ 252 h 867"/>
                <a:gd name="T52" fmla="*/ 4 w 1042"/>
                <a:gd name="T53" fmla="*/ 246 h 867"/>
                <a:gd name="T54" fmla="*/ 2 w 1042"/>
                <a:gd name="T55" fmla="*/ 239 h 867"/>
                <a:gd name="T56" fmla="*/ 2 w 1042"/>
                <a:gd name="T57" fmla="*/ 236 h 867"/>
                <a:gd name="T58" fmla="*/ 0 w 1042"/>
                <a:gd name="T59" fmla="*/ 231 h 867"/>
                <a:gd name="T60" fmla="*/ 0 w 1042"/>
                <a:gd name="T61" fmla="*/ 225 h 867"/>
                <a:gd name="T62" fmla="*/ 0 w 1042"/>
                <a:gd name="T63" fmla="*/ 221 h 867"/>
                <a:gd name="T64" fmla="*/ 2 w 1042"/>
                <a:gd name="T65" fmla="*/ 217 h 867"/>
                <a:gd name="T66" fmla="*/ 2 w 1042"/>
                <a:gd name="T67" fmla="*/ 213 h 867"/>
                <a:gd name="T68" fmla="*/ 4 w 1042"/>
                <a:gd name="T69" fmla="*/ 209 h 867"/>
                <a:gd name="T70" fmla="*/ 6 w 1042"/>
                <a:gd name="T71" fmla="*/ 200 h 867"/>
                <a:gd name="T72" fmla="*/ 12 w 1042"/>
                <a:gd name="T73" fmla="*/ 194 h 867"/>
                <a:gd name="T74" fmla="*/ 17 w 1042"/>
                <a:gd name="T75" fmla="*/ 188 h 867"/>
                <a:gd name="T76" fmla="*/ 25 w 1042"/>
                <a:gd name="T77" fmla="*/ 180 h 867"/>
                <a:gd name="T78" fmla="*/ 33 w 1042"/>
                <a:gd name="T79" fmla="*/ 171 h 867"/>
                <a:gd name="T80" fmla="*/ 43 w 1042"/>
                <a:gd name="T81" fmla="*/ 165 h 867"/>
                <a:gd name="T82" fmla="*/ 56 w 1042"/>
                <a:gd name="T83" fmla="*/ 157 h 867"/>
                <a:gd name="T84" fmla="*/ 68 w 1042"/>
                <a:gd name="T85" fmla="*/ 149 h 867"/>
                <a:gd name="T86" fmla="*/ 326 w 1042"/>
                <a:gd name="T87" fmla="*/ 0 h 867"/>
                <a:gd name="T88" fmla="*/ 347 w 1042"/>
                <a:gd name="T89" fmla="*/ 17 h 86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42"/>
                <a:gd name="T136" fmla="*/ 0 h 867"/>
                <a:gd name="T137" fmla="*/ 1042 w 1042"/>
                <a:gd name="T138" fmla="*/ 867 h 86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42" h="867">
                  <a:moveTo>
                    <a:pt x="1042" y="50"/>
                  </a:moveTo>
                  <a:lnTo>
                    <a:pt x="267" y="496"/>
                  </a:lnTo>
                  <a:lnTo>
                    <a:pt x="230" y="514"/>
                  </a:lnTo>
                  <a:lnTo>
                    <a:pt x="199" y="539"/>
                  </a:lnTo>
                  <a:lnTo>
                    <a:pt x="168" y="558"/>
                  </a:lnTo>
                  <a:lnTo>
                    <a:pt x="143" y="583"/>
                  </a:lnTo>
                  <a:lnTo>
                    <a:pt x="124" y="601"/>
                  </a:lnTo>
                  <a:lnTo>
                    <a:pt x="106" y="620"/>
                  </a:lnTo>
                  <a:lnTo>
                    <a:pt x="93" y="639"/>
                  </a:lnTo>
                  <a:lnTo>
                    <a:pt x="87" y="651"/>
                  </a:lnTo>
                  <a:lnTo>
                    <a:pt x="81" y="676"/>
                  </a:lnTo>
                  <a:lnTo>
                    <a:pt x="75" y="701"/>
                  </a:lnTo>
                  <a:lnTo>
                    <a:pt x="75" y="724"/>
                  </a:lnTo>
                  <a:lnTo>
                    <a:pt x="81" y="749"/>
                  </a:lnTo>
                  <a:lnTo>
                    <a:pt x="87" y="774"/>
                  </a:lnTo>
                  <a:lnTo>
                    <a:pt x="99" y="799"/>
                  </a:lnTo>
                  <a:lnTo>
                    <a:pt x="112" y="824"/>
                  </a:lnTo>
                  <a:lnTo>
                    <a:pt x="130" y="855"/>
                  </a:lnTo>
                  <a:lnTo>
                    <a:pt x="106" y="867"/>
                  </a:lnTo>
                  <a:lnTo>
                    <a:pt x="87" y="849"/>
                  </a:lnTo>
                  <a:lnTo>
                    <a:pt x="75" y="830"/>
                  </a:lnTo>
                  <a:lnTo>
                    <a:pt x="62" y="818"/>
                  </a:lnTo>
                  <a:lnTo>
                    <a:pt x="50" y="799"/>
                  </a:lnTo>
                  <a:lnTo>
                    <a:pt x="37" y="780"/>
                  </a:lnTo>
                  <a:lnTo>
                    <a:pt x="31" y="768"/>
                  </a:lnTo>
                  <a:lnTo>
                    <a:pt x="19" y="757"/>
                  </a:lnTo>
                  <a:lnTo>
                    <a:pt x="13" y="737"/>
                  </a:lnTo>
                  <a:lnTo>
                    <a:pt x="6" y="718"/>
                  </a:lnTo>
                  <a:lnTo>
                    <a:pt x="6" y="707"/>
                  </a:lnTo>
                  <a:lnTo>
                    <a:pt x="0" y="693"/>
                  </a:lnTo>
                  <a:lnTo>
                    <a:pt x="0" y="676"/>
                  </a:lnTo>
                  <a:lnTo>
                    <a:pt x="0" y="662"/>
                  </a:lnTo>
                  <a:lnTo>
                    <a:pt x="6" y="651"/>
                  </a:lnTo>
                  <a:lnTo>
                    <a:pt x="6" y="639"/>
                  </a:lnTo>
                  <a:lnTo>
                    <a:pt x="13" y="626"/>
                  </a:lnTo>
                  <a:lnTo>
                    <a:pt x="19" y="601"/>
                  </a:lnTo>
                  <a:lnTo>
                    <a:pt x="37" y="583"/>
                  </a:lnTo>
                  <a:lnTo>
                    <a:pt x="50" y="564"/>
                  </a:lnTo>
                  <a:lnTo>
                    <a:pt x="75" y="539"/>
                  </a:lnTo>
                  <a:lnTo>
                    <a:pt x="99" y="514"/>
                  </a:lnTo>
                  <a:lnTo>
                    <a:pt x="130" y="496"/>
                  </a:lnTo>
                  <a:lnTo>
                    <a:pt x="168" y="471"/>
                  </a:lnTo>
                  <a:lnTo>
                    <a:pt x="205" y="446"/>
                  </a:lnTo>
                  <a:lnTo>
                    <a:pt x="980" y="0"/>
                  </a:lnTo>
                  <a:lnTo>
                    <a:pt x="1042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0" name="Freeform 639"/>
            <p:cNvSpPr>
              <a:spLocks/>
            </p:cNvSpPr>
            <p:nvPr/>
          </p:nvSpPr>
          <p:spPr bwMode="auto">
            <a:xfrm>
              <a:off x="2797" y="2348"/>
              <a:ext cx="44" cy="35"/>
            </a:xfrm>
            <a:custGeom>
              <a:avLst/>
              <a:gdLst>
                <a:gd name="T0" fmla="*/ 44 w 131"/>
                <a:gd name="T1" fmla="*/ 0 h 106"/>
                <a:gd name="T2" fmla="*/ 0 w 131"/>
                <a:gd name="T3" fmla="*/ 0 h 106"/>
                <a:gd name="T4" fmla="*/ 0 w 131"/>
                <a:gd name="T5" fmla="*/ 35 h 106"/>
                <a:gd name="T6" fmla="*/ 44 w 131"/>
                <a:gd name="T7" fmla="*/ 0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1"/>
                <a:gd name="T13" fmla="*/ 0 h 106"/>
                <a:gd name="T14" fmla="*/ 131 w 131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1" h="106">
                  <a:moveTo>
                    <a:pt x="131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1" name="Freeform 640"/>
            <p:cNvSpPr>
              <a:spLocks/>
            </p:cNvSpPr>
            <p:nvPr/>
          </p:nvSpPr>
          <p:spPr bwMode="auto">
            <a:xfrm>
              <a:off x="2797" y="2348"/>
              <a:ext cx="73" cy="60"/>
            </a:xfrm>
            <a:custGeom>
              <a:avLst/>
              <a:gdLst>
                <a:gd name="T0" fmla="*/ 15 w 218"/>
                <a:gd name="T1" fmla="*/ 0 h 180"/>
                <a:gd name="T2" fmla="*/ 73 w 218"/>
                <a:gd name="T3" fmla="*/ 0 h 180"/>
                <a:gd name="T4" fmla="*/ 0 w 218"/>
                <a:gd name="T5" fmla="*/ 60 h 180"/>
                <a:gd name="T6" fmla="*/ 0 w 218"/>
                <a:gd name="T7" fmla="*/ 10 h 180"/>
                <a:gd name="T8" fmla="*/ 15 w 218"/>
                <a:gd name="T9" fmla="*/ 0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"/>
                <a:gd name="T16" fmla="*/ 0 h 180"/>
                <a:gd name="T17" fmla="*/ 218 w 218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" h="180">
                  <a:moveTo>
                    <a:pt x="44" y="0"/>
                  </a:moveTo>
                  <a:lnTo>
                    <a:pt x="218" y="0"/>
                  </a:lnTo>
                  <a:lnTo>
                    <a:pt x="0" y="180"/>
                  </a:lnTo>
                  <a:lnTo>
                    <a:pt x="0" y="3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2" name="Freeform 641"/>
            <p:cNvSpPr>
              <a:spLocks/>
            </p:cNvSpPr>
            <p:nvPr/>
          </p:nvSpPr>
          <p:spPr bwMode="auto">
            <a:xfrm>
              <a:off x="2797" y="2348"/>
              <a:ext cx="103" cy="85"/>
            </a:xfrm>
            <a:custGeom>
              <a:avLst/>
              <a:gdLst>
                <a:gd name="T0" fmla="*/ 44 w 309"/>
                <a:gd name="T1" fmla="*/ 0 h 255"/>
                <a:gd name="T2" fmla="*/ 103 w 309"/>
                <a:gd name="T3" fmla="*/ 0 h 255"/>
                <a:gd name="T4" fmla="*/ 0 w 309"/>
                <a:gd name="T5" fmla="*/ 85 h 255"/>
                <a:gd name="T6" fmla="*/ 0 w 309"/>
                <a:gd name="T7" fmla="*/ 35 h 255"/>
                <a:gd name="T8" fmla="*/ 44 w 309"/>
                <a:gd name="T9" fmla="*/ 0 h 2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9"/>
                <a:gd name="T16" fmla="*/ 0 h 255"/>
                <a:gd name="T17" fmla="*/ 309 w 309"/>
                <a:gd name="T18" fmla="*/ 255 h 2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9" h="255">
                  <a:moveTo>
                    <a:pt x="131" y="0"/>
                  </a:moveTo>
                  <a:lnTo>
                    <a:pt x="309" y="0"/>
                  </a:lnTo>
                  <a:lnTo>
                    <a:pt x="0" y="255"/>
                  </a:lnTo>
                  <a:lnTo>
                    <a:pt x="0" y="106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3" name="Freeform 642"/>
            <p:cNvSpPr>
              <a:spLocks/>
            </p:cNvSpPr>
            <p:nvPr/>
          </p:nvSpPr>
          <p:spPr bwMode="auto">
            <a:xfrm>
              <a:off x="2797" y="2348"/>
              <a:ext cx="134" cy="112"/>
            </a:xfrm>
            <a:custGeom>
              <a:avLst/>
              <a:gdLst>
                <a:gd name="T0" fmla="*/ 73 w 402"/>
                <a:gd name="T1" fmla="*/ 0 h 336"/>
                <a:gd name="T2" fmla="*/ 134 w 402"/>
                <a:gd name="T3" fmla="*/ 0 h 336"/>
                <a:gd name="T4" fmla="*/ 0 w 402"/>
                <a:gd name="T5" fmla="*/ 112 h 336"/>
                <a:gd name="T6" fmla="*/ 0 w 402"/>
                <a:gd name="T7" fmla="*/ 60 h 336"/>
                <a:gd name="T8" fmla="*/ 73 w 402"/>
                <a:gd name="T9" fmla="*/ 0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2"/>
                <a:gd name="T16" fmla="*/ 0 h 336"/>
                <a:gd name="T17" fmla="*/ 402 w 402"/>
                <a:gd name="T18" fmla="*/ 336 h 3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2" h="336">
                  <a:moveTo>
                    <a:pt x="218" y="0"/>
                  </a:moveTo>
                  <a:lnTo>
                    <a:pt x="402" y="0"/>
                  </a:lnTo>
                  <a:lnTo>
                    <a:pt x="0" y="336"/>
                  </a:lnTo>
                  <a:lnTo>
                    <a:pt x="0" y="18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4" name="Freeform 643"/>
            <p:cNvSpPr>
              <a:spLocks/>
            </p:cNvSpPr>
            <p:nvPr/>
          </p:nvSpPr>
          <p:spPr bwMode="auto">
            <a:xfrm>
              <a:off x="2797" y="2348"/>
              <a:ext cx="161" cy="135"/>
            </a:xfrm>
            <a:custGeom>
              <a:avLst/>
              <a:gdLst>
                <a:gd name="T0" fmla="*/ 103 w 483"/>
                <a:gd name="T1" fmla="*/ 0 h 404"/>
                <a:gd name="T2" fmla="*/ 161 w 483"/>
                <a:gd name="T3" fmla="*/ 0 h 404"/>
                <a:gd name="T4" fmla="*/ 0 w 483"/>
                <a:gd name="T5" fmla="*/ 135 h 404"/>
                <a:gd name="T6" fmla="*/ 0 w 483"/>
                <a:gd name="T7" fmla="*/ 85 h 404"/>
                <a:gd name="T8" fmla="*/ 103 w 483"/>
                <a:gd name="T9" fmla="*/ 0 h 4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3"/>
                <a:gd name="T16" fmla="*/ 0 h 404"/>
                <a:gd name="T17" fmla="*/ 483 w 483"/>
                <a:gd name="T18" fmla="*/ 404 h 4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3" h="404">
                  <a:moveTo>
                    <a:pt x="309" y="0"/>
                  </a:moveTo>
                  <a:lnTo>
                    <a:pt x="483" y="0"/>
                  </a:lnTo>
                  <a:lnTo>
                    <a:pt x="0" y="404"/>
                  </a:lnTo>
                  <a:lnTo>
                    <a:pt x="0" y="255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5" name="Freeform 644"/>
            <p:cNvSpPr>
              <a:spLocks/>
            </p:cNvSpPr>
            <p:nvPr/>
          </p:nvSpPr>
          <p:spPr bwMode="auto">
            <a:xfrm>
              <a:off x="2797" y="2348"/>
              <a:ext cx="192" cy="159"/>
            </a:xfrm>
            <a:custGeom>
              <a:avLst/>
              <a:gdLst>
                <a:gd name="T0" fmla="*/ 134 w 576"/>
                <a:gd name="T1" fmla="*/ 0 h 477"/>
                <a:gd name="T2" fmla="*/ 192 w 576"/>
                <a:gd name="T3" fmla="*/ 0 h 477"/>
                <a:gd name="T4" fmla="*/ 0 w 576"/>
                <a:gd name="T5" fmla="*/ 159 h 477"/>
                <a:gd name="T6" fmla="*/ 0 w 576"/>
                <a:gd name="T7" fmla="*/ 112 h 477"/>
                <a:gd name="T8" fmla="*/ 134 w 576"/>
                <a:gd name="T9" fmla="*/ 0 h 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6"/>
                <a:gd name="T16" fmla="*/ 0 h 477"/>
                <a:gd name="T17" fmla="*/ 576 w 576"/>
                <a:gd name="T18" fmla="*/ 477 h 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6" h="477">
                  <a:moveTo>
                    <a:pt x="402" y="0"/>
                  </a:moveTo>
                  <a:lnTo>
                    <a:pt x="576" y="0"/>
                  </a:lnTo>
                  <a:lnTo>
                    <a:pt x="0" y="477"/>
                  </a:lnTo>
                  <a:lnTo>
                    <a:pt x="0" y="336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6" name="Freeform 645"/>
            <p:cNvSpPr>
              <a:spLocks/>
            </p:cNvSpPr>
            <p:nvPr/>
          </p:nvSpPr>
          <p:spPr bwMode="auto">
            <a:xfrm>
              <a:off x="2797" y="2348"/>
              <a:ext cx="221" cy="184"/>
            </a:xfrm>
            <a:custGeom>
              <a:avLst/>
              <a:gdLst>
                <a:gd name="T0" fmla="*/ 161 w 663"/>
                <a:gd name="T1" fmla="*/ 0 h 552"/>
                <a:gd name="T2" fmla="*/ 221 w 663"/>
                <a:gd name="T3" fmla="*/ 0 h 552"/>
                <a:gd name="T4" fmla="*/ 0 w 663"/>
                <a:gd name="T5" fmla="*/ 184 h 552"/>
                <a:gd name="T6" fmla="*/ 0 w 663"/>
                <a:gd name="T7" fmla="*/ 135 h 552"/>
                <a:gd name="T8" fmla="*/ 161 w 663"/>
                <a:gd name="T9" fmla="*/ 0 h 5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552"/>
                <a:gd name="T17" fmla="*/ 663 w 663"/>
                <a:gd name="T18" fmla="*/ 552 h 5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552">
                  <a:moveTo>
                    <a:pt x="483" y="0"/>
                  </a:moveTo>
                  <a:lnTo>
                    <a:pt x="663" y="0"/>
                  </a:lnTo>
                  <a:lnTo>
                    <a:pt x="0" y="552"/>
                  </a:lnTo>
                  <a:lnTo>
                    <a:pt x="0" y="404"/>
                  </a:lnTo>
                  <a:lnTo>
                    <a:pt x="483" y="0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7" name="Freeform 646"/>
            <p:cNvSpPr>
              <a:spLocks/>
            </p:cNvSpPr>
            <p:nvPr/>
          </p:nvSpPr>
          <p:spPr bwMode="auto">
            <a:xfrm>
              <a:off x="2797" y="2348"/>
              <a:ext cx="250" cy="209"/>
            </a:xfrm>
            <a:custGeom>
              <a:avLst/>
              <a:gdLst>
                <a:gd name="T0" fmla="*/ 193 w 748"/>
                <a:gd name="T1" fmla="*/ 0 h 626"/>
                <a:gd name="T2" fmla="*/ 250 w 748"/>
                <a:gd name="T3" fmla="*/ 0 h 626"/>
                <a:gd name="T4" fmla="*/ 0 w 748"/>
                <a:gd name="T5" fmla="*/ 209 h 626"/>
                <a:gd name="T6" fmla="*/ 0 w 748"/>
                <a:gd name="T7" fmla="*/ 159 h 626"/>
                <a:gd name="T8" fmla="*/ 193 w 748"/>
                <a:gd name="T9" fmla="*/ 0 h 6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8"/>
                <a:gd name="T16" fmla="*/ 0 h 626"/>
                <a:gd name="T17" fmla="*/ 748 w 748"/>
                <a:gd name="T18" fmla="*/ 626 h 6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8" h="626">
                  <a:moveTo>
                    <a:pt x="576" y="0"/>
                  </a:moveTo>
                  <a:lnTo>
                    <a:pt x="748" y="0"/>
                  </a:lnTo>
                  <a:lnTo>
                    <a:pt x="0" y="626"/>
                  </a:lnTo>
                  <a:lnTo>
                    <a:pt x="0" y="477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8" name="Freeform 647"/>
            <p:cNvSpPr>
              <a:spLocks/>
            </p:cNvSpPr>
            <p:nvPr/>
          </p:nvSpPr>
          <p:spPr bwMode="auto">
            <a:xfrm>
              <a:off x="2797" y="2348"/>
              <a:ext cx="256" cy="234"/>
            </a:xfrm>
            <a:custGeom>
              <a:avLst/>
              <a:gdLst>
                <a:gd name="T0" fmla="*/ 221 w 768"/>
                <a:gd name="T1" fmla="*/ 0 h 701"/>
                <a:gd name="T2" fmla="*/ 256 w 768"/>
                <a:gd name="T3" fmla="*/ 0 h 701"/>
                <a:gd name="T4" fmla="*/ 256 w 768"/>
                <a:gd name="T5" fmla="*/ 21 h 701"/>
                <a:gd name="T6" fmla="*/ 0 w 768"/>
                <a:gd name="T7" fmla="*/ 234 h 701"/>
                <a:gd name="T8" fmla="*/ 0 w 768"/>
                <a:gd name="T9" fmla="*/ 184 h 701"/>
                <a:gd name="T10" fmla="*/ 221 w 768"/>
                <a:gd name="T11" fmla="*/ 0 h 7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701"/>
                <a:gd name="T20" fmla="*/ 768 w 768"/>
                <a:gd name="T21" fmla="*/ 701 h 7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701">
                  <a:moveTo>
                    <a:pt x="663" y="0"/>
                  </a:moveTo>
                  <a:lnTo>
                    <a:pt x="768" y="0"/>
                  </a:lnTo>
                  <a:lnTo>
                    <a:pt x="768" y="62"/>
                  </a:lnTo>
                  <a:lnTo>
                    <a:pt x="0" y="701"/>
                  </a:lnTo>
                  <a:lnTo>
                    <a:pt x="0" y="552"/>
                  </a:lnTo>
                  <a:lnTo>
                    <a:pt x="663" y="0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Freeform 648"/>
            <p:cNvSpPr>
              <a:spLocks/>
            </p:cNvSpPr>
            <p:nvPr/>
          </p:nvSpPr>
          <p:spPr bwMode="auto">
            <a:xfrm>
              <a:off x="2797" y="2348"/>
              <a:ext cx="256" cy="256"/>
            </a:xfrm>
            <a:custGeom>
              <a:avLst/>
              <a:gdLst>
                <a:gd name="T0" fmla="*/ 249 w 768"/>
                <a:gd name="T1" fmla="*/ 0 h 769"/>
                <a:gd name="T2" fmla="*/ 256 w 768"/>
                <a:gd name="T3" fmla="*/ 0 h 769"/>
                <a:gd name="T4" fmla="*/ 256 w 768"/>
                <a:gd name="T5" fmla="*/ 44 h 769"/>
                <a:gd name="T6" fmla="*/ 4 w 768"/>
                <a:gd name="T7" fmla="*/ 256 h 769"/>
                <a:gd name="T8" fmla="*/ 0 w 768"/>
                <a:gd name="T9" fmla="*/ 256 h 769"/>
                <a:gd name="T10" fmla="*/ 0 w 768"/>
                <a:gd name="T11" fmla="*/ 208 h 769"/>
                <a:gd name="T12" fmla="*/ 249 w 768"/>
                <a:gd name="T13" fmla="*/ 0 h 7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8"/>
                <a:gd name="T22" fmla="*/ 0 h 769"/>
                <a:gd name="T23" fmla="*/ 768 w 768"/>
                <a:gd name="T24" fmla="*/ 769 h 7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8" h="769">
                  <a:moveTo>
                    <a:pt x="748" y="0"/>
                  </a:moveTo>
                  <a:lnTo>
                    <a:pt x="768" y="0"/>
                  </a:lnTo>
                  <a:lnTo>
                    <a:pt x="768" y="131"/>
                  </a:lnTo>
                  <a:lnTo>
                    <a:pt x="13" y="769"/>
                  </a:lnTo>
                  <a:lnTo>
                    <a:pt x="0" y="769"/>
                  </a:lnTo>
                  <a:lnTo>
                    <a:pt x="0" y="626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0" name="Freeform 649"/>
            <p:cNvSpPr>
              <a:spLocks/>
            </p:cNvSpPr>
            <p:nvPr/>
          </p:nvSpPr>
          <p:spPr bwMode="auto">
            <a:xfrm>
              <a:off x="2797" y="2369"/>
              <a:ext cx="256" cy="235"/>
            </a:xfrm>
            <a:custGeom>
              <a:avLst/>
              <a:gdLst>
                <a:gd name="T0" fmla="*/ 0 w 768"/>
                <a:gd name="T1" fmla="*/ 212 h 707"/>
                <a:gd name="T2" fmla="*/ 0 w 768"/>
                <a:gd name="T3" fmla="*/ 235 h 707"/>
                <a:gd name="T4" fmla="*/ 35 w 768"/>
                <a:gd name="T5" fmla="*/ 235 h 707"/>
                <a:gd name="T6" fmla="*/ 256 w 768"/>
                <a:gd name="T7" fmla="*/ 48 h 707"/>
                <a:gd name="T8" fmla="*/ 256 w 768"/>
                <a:gd name="T9" fmla="*/ 0 h 707"/>
                <a:gd name="T10" fmla="*/ 0 w 768"/>
                <a:gd name="T11" fmla="*/ 212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68"/>
                <a:gd name="T19" fmla="*/ 0 h 707"/>
                <a:gd name="T20" fmla="*/ 768 w 768"/>
                <a:gd name="T21" fmla="*/ 707 h 70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68" h="707">
                  <a:moveTo>
                    <a:pt x="0" y="639"/>
                  </a:moveTo>
                  <a:lnTo>
                    <a:pt x="0" y="707"/>
                  </a:lnTo>
                  <a:lnTo>
                    <a:pt x="106" y="707"/>
                  </a:lnTo>
                  <a:lnTo>
                    <a:pt x="768" y="143"/>
                  </a:lnTo>
                  <a:lnTo>
                    <a:pt x="768" y="0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1" name="Freeform 650"/>
            <p:cNvSpPr>
              <a:spLocks/>
            </p:cNvSpPr>
            <p:nvPr/>
          </p:nvSpPr>
          <p:spPr bwMode="auto">
            <a:xfrm>
              <a:off x="2802" y="2392"/>
              <a:ext cx="251" cy="212"/>
            </a:xfrm>
            <a:custGeom>
              <a:avLst/>
              <a:gdLst>
                <a:gd name="T0" fmla="*/ 60 w 755"/>
                <a:gd name="T1" fmla="*/ 212 h 638"/>
                <a:gd name="T2" fmla="*/ 0 w 755"/>
                <a:gd name="T3" fmla="*/ 212 h 638"/>
                <a:gd name="T4" fmla="*/ 251 w 755"/>
                <a:gd name="T5" fmla="*/ 0 h 638"/>
                <a:gd name="T6" fmla="*/ 251 w 755"/>
                <a:gd name="T7" fmla="*/ 50 h 638"/>
                <a:gd name="T8" fmla="*/ 60 w 755"/>
                <a:gd name="T9" fmla="*/ 212 h 6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5"/>
                <a:gd name="T16" fmla="*/ 0 h 638"/>
                <a:gd name="T17" fmla="*/ 755 w 755"/>
                <a:gd name="T18" fmla="*/ 638 h 6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5" h="638">
                  <a:moveTo>
                    <a:pt x="180" y="638"/>
                  </a:moveTo>
                  <a:lnTo>
                    <a:pt x="0" y="638"/>
                  </a:lnTo>
                  <a:lnTo>
                    <a:pt x="755" y="0"/>
                  </a:lnTo>
                  <a:lnTo>
                    <a:pt x="755" y="149"/>
                  </a:lnTo>
                  <a:lnTo>
                    <a:pt x="180" y="638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2" name="Freeform 651"/>
            <p:cNvSpPr>
              <a:spLocks/>
            </p:cNvSpPr>
            <p:nvPr/>
          </p:nvSpPr>
          <p:spPr bwMode="auto">
            <a:xfrm>
              <a:off x="2833" y="2416"/>
              <a:ext cx="220" cy="188"/>
            </a:xfrm>
            <a:custGeom>
              <a:avLst/>
              <a:gdLst>
                <a:gd name="T0" fmla="*/ 57 w 662"/>
                <a:gd name="T1" fmla="*/ 188 h 564"/>
                <a:gd name="T2" fmla="*/ 0 w 662"/>
                <a:gd name="T3" fmla="*/ 188 h 564"/>
                <a:gd name="T4" fmla="*/ 220 w 662"/>
                <a:gd name="T5" fmla="*/ 0 h 564"/>
                <a:gd name="T6" fmla="*/ 220 w 662"/>
                <a:gd name="T7" fmla="*/ 50 h 564"/>
                <a:gd name="T8" fmla="*/ 57 w 662"/>
                <a:gd name="T9" fmla="*/ 188 h 5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2"/>
                <a:gd name="T16" fmla="*/ 0 h 564"/>
                <a:gd name="T17" fmla="*/ 662 w 662"/>
                <a:gd name="T18" fmla="*/ 564 h 5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2" h="564">
                  <a:moveTo>
                    <a:pt x="172" y="564"/>
                  </a:moveTo>
                  <a:lnTo>
                    <a:pt x="0" y="564"/>
                  </a:lnTo>
                  <a:lnTo>
                    <a:pt x="662" y="0"/>
                  </a:lnTo>
                  <a:lnTo>
                    <a:pt x="662" y="149"/>
                  </a:lnTo>
                  <a:lnTo>
                    <a:pt x="172" y="564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652"/>
            <p:cNvSpPr>
              <a:spLocks/>
            </p:cNvSpPr>
            <p:nvPr/>
          </p:nvSpPr>
          <p:spPr bwMode="auto">
            <a:xfrm>
              <a:off x="2862" y="2441"/>
              <a:ext cx="191" cy="163"/>
            </a:xfrm>
            <a:custGeom>
              <a:avLst/>
              <a:gdLst>
                <a:gd name="T0" fmla="*/ 59 w 575"/>
                <a:gd name="T1" fmla="*/ 163 h 489"/>
                <a:gd name="T2" fmla="*/ 0 w 575"/>
                <a:gd name="T3" fmla="*/ 163 h 489"/>
                <a:gd name="T4" fmla="*/ 191 w 575"/>
                <a:gd name="T5" fmla="*/ 0 h 489"/>
                <a:gd name="T6" fmla="*/ 191 w 575"/>
                <a:gd name="T7" fmla="*/ 50 h 489"/>
                <a:gd name="T8" fmla="*/ 59 w 575"/>
                <a:gd name="T9" fmla="*/ 163 h 4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5"/>
                <a:gd name="T16" fmla="*/ 0 h 489"/>
                <a:gd name="T17" fmla="*/ 575 w 575"/>
                <a:gd name="T18" fmla="*/ 489 h 4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5" h="489">
                  <a:moveTo>
                    <a:pt x="178" y="489"/>
                  </a:moveTo>
                  <a:lnTo>
                    <a:pt x="0" y="489"/>
                  </a:lnTo>
                  <a:lnTo>
                    <a:pt x="575" y="0"/>
                  </a:lnTo>
                  <a:lnTo>
                    <a:pt x="575" y="149"/>
                  </a:lnTo>
                  <a:lnTo>
                    <a:pt x="178" y="489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653"/>
            <p:cNvSpPr>
              <a:spLocks/>
            </p:cNvSpPr>
            <p:nvPr/>
          </p:nvSpPr>
          <p:spPr bwMode="auto">
            <a:xfrm>
              <a:off x="2890" y="2466"/>
              <a:ext cx="163" cy="138"/>
            </a:xfrm>
            <a:custGeom>
              <a:avLst/>
              <a:gdLst>
                <a:gd name="T0" fmla="*/ 60 w 490"/>
                <a:gd name="T1" fmla="*/ 138 h 415"/>
                <a:gd name="T2" fmla="*/ 0 w 490"/>
                <a:gd name="T3" fmla="*/ 138 h 415"/>
                <a:gd name="T4" fmla="*/ 163 w 490"/>
                <a:gd name="T5" fmla="*/ 0 h 415"/>
                <a:gd name="T6" fmla="*/ 163 w 490"/>
                <a:gd name="T7" fmla="*/ 49 h 415"/>
                <a:gd name="T8" fmla="*/ 60 w 490"/>
                <a:gd name="T9" fmla="*/ 138 h 4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0"/>
                <a:gd name="T16" fmla="*/ 0 h 415"/>
                <a:gd name="T17" fmla="*/ 490 w 490"/>
                <a:gd name="T18" fmla="*/ 415 h 4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0" h="415">
                  <a:moveTo>
                    <a:pt x="180" y="415"/>
                  </a:moveTo>
                  <a:lnTo>
                    <a:pt x="0" y="415"/>
                  </a:lnTo>
                  <a:lnTo>
                    <a:pt x="490" y="0"/>
                  </a:lnTo>
                  <a:lnTo>
                    <a:pt x="490" y="148"/>
                  </a:lnTo>
                  <a:lnTo>
                    <a:pt x="180" y="415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654"/>
            <p:cNvSpPr>
              <a:spLocks/>
            </p:cNvSpPr>
            <p:nvPr/>
          </p:nvSpPr>
          <p:spPr bwMode="auto">
            <a:xfrm>
              <a:off x="2921" y="2491"/>
              <a:ext cx="132" cy="113"/>
            </a:xfrm>
            <a:custGeom>
              <a:avLst/>
              <a:gdLst>
                <a:gd name="T0" fmla="*/ 58 w 397"/>
                <a:gd name="T1" fmla="*/ 113 h 340"/>
                <a:gd name="T2" fmla="*/ 0 w 397"/>
                <a:gd name="T3" fmla="*/ 113 h 340"/>
                <a:gd name="T4" fmla="*/ 132 w 397"/>
                <a:gd name="T5" fmla="*/ 0 h 340"/>
                <a:gd name="T6" fmla="*/ 132 w 397"/>
                <a:gd name="T7" fmla="*/ 49 h 340"/>
                <a:gd name="T8" fmla="*/ 58 w 397"/>
                <a:gd name="T9" fmla="*/ 113 h 3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7"/>
                <a:gd name="T16" fmla="*/ 0 h 340"/>
                <a:gd name="T17" fmla="*/ 397 w 397"/>
                <a:gd name="T18" fmla="*/ 340 h 3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7" h="340">
                  <a:moveTo>
                    <a:pt x="174" y="340"/>
                  </a:moveTo>
                  <a:lnTo>
                    <a:pt x="0" y="340"/>
                  </a:lnTo>
                  <a:lnTo>
                    <a:pt x="397" y="0"/>
                  </a:lnTo>
                  <a:lnTo>
                    <a:pt x="397" y="148"/>
                  </a:lnTo>
                  <a:lnTo>
                    <a:pt x="174" y="340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655"/>
            <p:cNvSpPr>
              <a:spLocks/>
            </p:cNvSpPr>
            <p:nvPr/>
          </p:nvSpPr>
          <p:spPr bwMode="auto">
            <a:xfrm>
              <a:off x="2950" y="2515"/>
              <a:ext cx="103" cy="89"/>
            </a:xfrm>
            <a:custGeom>
              <a:avLst/>
              <a:gdLst>
                <a:gd name="T0" fmla="*/ 60 w 310"/>
                <a:gd name="T1" fmla="*/ 89 h 267"/>
                <a:gd name="T2" fmla="*/ 0 w 310"/>
                <a:gd name="T3" fmla="*/ 89 h 267"/>
                <a:gd name="T4" fmla="*/ 103 w 310"/>
                <a:gd name="T5" fmla="*/ 0 h 267"/>
                <a:gd name="T6" fmla="*/ 103 w 310"/>
                <a:gd name="T7" fmla="*/ 50 h 267"/>
                <a:gd name="T8" fmla="*/ 60 w 310"/>
                <a:gd name="T9" fmla="*/ 89 h 2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0"/>
                <a:gd name="T16" fmla="*/ 0 h 267"/>
                <a:gd name="T17" fmla="*/ 310 w 310"/>
                <a:gd name="T18" fmla="*/ 267 h 2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0" h="267">
                  <a:moveTo>
                    <a:pt x="180" y="267"/>
                  </a:moveTo>
                  <a:lnTo>
                    <a:pt x="0" y="267"/>
                  </a:lnTo>
                  <a:lnTo>
                    <a:pt x="310" y="0"/>
                  </a:lnTo>
                  <a:lnTo>
                    <a:pt x="310" y="149"/>
                  </a:lnTo>
                  <a:lnTo>
                    <a:pt x="180" y="267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656"/>
            <p:cNvSpPr>
              <a:spLocks/>
            </p:cNvSpPr>
            <p:nvPr/>
          </p:nvSpPr>
          <p:spPr bwMode="auto">
            <a:xfrm>
              <a:off x="2979" y="2540"/>
              <a:ext cx="74" cy="64"/>
            </a:xfrm>
            <a:custGeom>
              <a:avLst/>
              <a:gdLst>
                <a:gd name="T0" fmla="*/ 60 w 223"/>
                <a:gd name="T1" fmla="*/ 64 h 192"/>
                <a:gd name="T2" fmla="*/ 0 w 223"/>
                <a:gd name="T3" fmla="*/ 64 h 192"/>
                <a:gd name="T4" fmla="*/ 74 w 223"/>
                <a:gd name="T5" fmla="*/ 0 h 192"/>
                <a:gd name="T6" fmla="*/ 74 w 223"/>
                <a:gd name="T7" fmla="*/ 52 h 192"/>
                <a:gd name="T8" fmla="*/ 60 w 223"/>
                <a:gd name="T9" fmla="*/ 64 h 1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3"/>
                <a:gd name="T16" fmla="*/ 0 h 192"/>
                <a:gd name="T17" fmla="*/ 223 w 223"/>
                <a:gd name="T18" fmla="*/ 192 h 1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3" h="192">
                  <a:moveTo>
                    <a:pt x="180" y="192"/>
                  </a:moveTo>
                  <a:lnTo>
                    <a:pt x="0" y="192"/>
                  </a:lnTo>
                  <a:lnTo>
                    <a:pt x="223" y="0"/>
                  </a:lnTo>
                  <a:lnTo>
                    <a:pt x="223" y="155"/>
                  </a:lnTo>
                  <a:lnTo>
                    <a:pt x="180" y="192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657"/>
            <p:cNvSpPr>
              <a:spLocks/>
            </p:cNvSpPr>
            <p:nvPr/>
          </p:nvSpPr>
          <p:spPr bwMode="auto">
            <a:xfrm>
              <a:off x="3010" y="2565"/>
              <a:ext cx="43" cy="39"/>
            </a:xfrm>
            <a:custGeom>
              <a:avLst/>
              <a:gdLst>
                <a:gd name="T0" fmla="*/ 0 w 130"/>
                <a:gd name="T1" fmla="*/ 39 h 118"/>
                <a:gd name="T2" fmla="*/ 43 w 130"/>
                <a:gd name="T3" fmla="*/ 39 h 118"/>
                <a:gd name="T4" fmla="*/ 43 w 130"/>
                <a:gd name="T5" fmla="*/ 0 h 118"/>
                <a:gd name="T6" fmla="*/ 0 w 130"/>
                <a:gd name="T7" fmla="*/ 39 h 1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"/>
                <a:gd name="T13" fmla="*/ 0 h 118"/>
                <a:gd name="T14" fmla="*/ 130 w 130"/>
                <a:gd name="T15" fmla="*/ 118 h 1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" h="118">
                  <a:moveTo>
                    <a:pt x="0" y="118"/>
                  </a:moveTo>
                  <a:lnTo>
                    <a:pt x="130" y="118"/>
                  </a:lnTo>
                  <a:lnTo>
                    <a:pt x="130" y="0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658"/>
            <p:cNvSpPr>
              <a:spLocks/>
            </p:cNvSpPr>
            <p:nvPr/>
          </p:nvSpPr>
          <p:spPr bwMode="auto">
            <a:xfrm>
              <a:off x="3039" y="2592"/>
              <a:ext cx="14" cy="12"/>
            </a:xfrm>
            <a:custGeom>
              <a:avLst/>
              <a:gdLst>
                <a:gd name="T0" fmla="*/ 0 w 43"/>
                <a:gd name="T1" fmla="*/ 12 h 37"/>
                <a:gd name="T2" fmla="*/ 14 w 43"/>
                <a:gd name="T3" fmla="*/ 12 h 37"/>
                <a:gd name="T4" fmla="*/ 14 w 43"/>
                <a:gd name="T5" fmla="*/ 0 h 37"/>
                <a:gd name="T6" fmla="*/ 0 w 43"/>
                <a:gd name="T7" fmla="*/ 12 h 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3"/>
                <a:gd name="T13" fmla="*/ 0 h 37"/>
                <a:gd name="T14" fmla="*/ 43 w 43"/>
                <a:gd name="T15" fmla="*/ 37 h 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3" h="37">
                  <a:moveTo>
                    <a:pt x="0" y="37"/>
                  </a:moveTo>
                  <a:lnTo>
                    <a:pt x="43" y="37"/>
                  </a:lnTo>
                  <a:lnTo>
                    <a:pt x="43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Freeform 659"/>
            <p:cNvSpPr>
              <a:spLocks/>
            </p:cNvSpPr>
            <p:nvPr/>
          </p:nvSpPr>
          <p:spPr bwMode="auto">
            <a:xfrm>
              <a:off x="2793" y="2344"/>
              <a:ext cx="260" cy="9"/>
            </a:xfrm>
            <a:custGeom>
              <a:avLst/>
              <a:gdLst>
                <a:gd name="T0" fmla="*/ 8 w 780"/>
                <a:gd name="T1" fmla="*/ 4 h 25"/>
                <a:gd name="T2" fmla="*/ 4 w 780"/>
                <a:gd name="T3" fmla="*/ 9 h 25"/>
                <a:gd name="T4" fmla="*/ 260 w 780"/>
                <a:gd name="T5" fmla="*/ 9 h 25"/>
                <a:gd name="T6" fmla="*/ 260 w 780"/>
                <a:gd name="T7" fmla="*/ 0 h 25"/>
                <a:gd name="T8" fmla="*/ 4 w 780"/>
                <a:gd name="T9" fmla="*/ 0 h 25"/>
                <a:gd name="T10" fmla="*/ 0 w 780"/>
                <a:gd name="T11" fmla="*/ 4 h 25"/>
                <a:gd name="T12" fmla="*/ 4 w 780"/>
                <a:gd name="T13" fmla="*/ 0 h 25"/>
                <a:gd name="T14" fmla="*/ 2 w 780"/>
                <a:gd name="T15" fmla="*/ 2 h 25"/>
                <a:gd name="T16" fmla="*/ 0 w 780"/>
                <a:gd name="T17" fmla="*/ 4 h 25"/>
                <a:gd name="T18" fmla="*/ 2 w 780"/>
                <a:gd name="T19" fmla="*/ 9 h 25"/>
                <a:gd name="T20" fmla="*/ 4 w 780"/>
                <a:gd name="T21" fmla="*/ 9 h 25"/>
                <a:gd name="T22" fmla="*/ 8 w 780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0"/>
                <a:gd name="T37" fmla="*/ 0 h 25"/>
                <a:gd name="T38" fmla="*/ 780 w 780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0" h="25">
                  <a:moveTo>
                    <a:pt x="25" y="11"/>
                  </a:moveTo>
                  <a:lnTo>
                    <a:pt x="12" y="25"/>
                  </a:lnTo>
                  <a:lnTo>
                    <a:pt x="780" y="25"/>
                  </a:lnTo>
                  <a:lnTo>
                    <a:pt x="780" y="0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25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660"/>
            <p:cNvSpPr>
              <a:spLocks/>
            </p:cNvSpPr>
            <p:nvPr/>
          </p:nvSpPr>
          <p:spPr bwMode="auto">
            <a:xfrm>
              <a:off x="2793" y="2348"/>
              <a:ext cx="9" cy="261"/>
            </a:xfrm>
            <a:custGeom>
              <a:avLst/>
              <a:gdLst>
                <a:gd name="T0" fmla="*/ 4 w 25"/>
                <a:gd name="T1" fmla="*/ 253 h 782"/>
                <a:gd name="T2" fmla="*/ 9 w 25"/>
                <a:gd name="T3" fmla="*/ 257 h 782"/>
                <a:gd name="T4" fmla="*/ 9 w 25"/>
                <a:gd name="T5" fmla="*/ 0 h 782"/>
                <a:gd name="T6" fmla="*/ 0 w 25"/>
                <a:gd name="T7" fmla="*/ 0 h 782"/>
                <a:gd name="T8" fmla="*/ 0 w 25"/>
                <a:gd name="T9" fmla="*/ 257 h 782"/>
                <a:gd name="T10" fmla="*/ 4 w 25"/>
                <a:gd name="T11" fmla="*/ 261 h 782"/>
                <a:gd name="T12" fmla="*/ 0 w 25"/>
                <a:gd name="T13" fmla="*/ 257 h 782"/>
                <a:gd name="T14" fmla="*/ 2 w 25"/>
                <a:gd name="T15" fmla="*/ 258 h 782"/>
                <a:gd name="T16" fmla="*/ 4 w 25"/>
                <a:gd name="T17" fmla="*/ 261 h 782"/>
                <a:gd name="T18" fmla="*/ 9 w 25"/>
                <a:gd name="T19" fmla="*/ 258 h 782"/>
                <a:gd name="T20" fmla="*/ 9 w 25"/>
                <a:gd name="T21" fmla="*/ 257 h 782"/>
                <a:gd name="T22" fmla="*/ 4 w 25"/>
                <a:gd name="T23" fmla="*/ 253 h 78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782"/>
                <a:gd name="T38" fmla="*/ 25 w 25"/>
                <a:gd name="T39" fmla="*/ 782 h 78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782">
                  <a:moveTo>
                    <a:pt x="12" y="757"/>
                  </a:moveTo>
                  <a:lnTo>
                    <a:pt x="25" y="769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769"/>
                  </a:lnTo>
                  <a:lnTo>
                    <a:pt x="12" y="782"/>
                  </a:lnTo>
                  <a:lnTo>
                    <a:pt x="0" y="769"/>
                  </a:lnTo>
                  <a:lnTo>
                    <a:pt x="6" y="774"/>
                  </a:lnTo>
                  <a:lnTo>
                    <a:pt x="12" y="782"/>
                  </a:lnTo>
                  <a:lnTo>
                    <a:pt x="25" y="774"/>
                  </a:lnTo>
                  <a:lnTo>
                    <a:pt x="25" y="769"/>
                  </a:lnTo>
                  <a:lnTo>
                    <a:pt x="12" y="7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661"/>
            <p:cNvSpPr>
              <a:spLocks/>
            </p:cNvSpPr>
            <p:nvPr/>
          </p:nvSpPr>
          <p:spPr bwMode="auto">
            <a:xfrm>
              <a:off x="2797" y="2600"/>
              <a:ext cx="261" cy="9"/>
            </a:xfrm>
            <a:custGeom>
              <a:avLst/>
              <a:gdLst>
                <a:gd name="T0" fmla="*/ 250 w 781"/>
                <a:gd name="T1" fmla="*/ 4 h 25"/>
                <a:gd name="T2" fmla="*/ 257 w 781"/>
                <a:gd name="T3" fmla="*/ 0 h 25"/>
                <a:gd name="T4" fmla="*/ 0 w 781"/>
                <a:gd name="T5" fmla="*/ 0 h 25"/>
                <a:gd name="T6" fmla="*/ 0 w 781"/>
                <a:gd name="T7" fmla="*/ 9 h 25"/>
                <a:gd name="T8" fmla="*/ 257 w 781"/>
                <a:gd name="T9" fmla="*/ 9 h 25"/>
                <a:gd name="T10" fmla="*/ 261 w 781"/>
                <a:gd name="T11" fmla="*/ 4 h 25"/>
                <a:gd name="T12" fmla="*/ 257 w 781"/>
                <a:gd name="T13" fmla="*/ 9 h 25"/>
                <a:gd name="T14" fmla="*/ 258 w 781"/>
                <a:gd name="T15" fmla="*/ 6 h 25"/>
                <a:gd name="T16" fmla="*/ 261 w 781"/>
                <a:gd name="T17" fmla="*/ 4 h 25"/>
                <a:gd name="T18" fmla="*/ 258 w 781"/>
                <a:gd name="T19" fmla="*/ 0 h 25"/>
                <a:gd name="T20" fmla="*/ 257 w 781"/>
                <a:gd name="T21" fmla="*/ 0 h 25"/>
                <a:gd name="T22" fmla="*/ 250 w 781"/>
                <a:gd name="T23" fmla="*/ 4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81"/>
                <a:gd name="T37" fmla="*/ 0 h 25"/>
                <a:gd name="T38" fmla="*/ 781 w 781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81" h="25">
                  <a:moveTo>
                    <a:pt x="748" y="12"/>
                  </a:moveTo>
                  <a:lnTo>
                    <a:pt x="768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68" y="25"/>
                  </a:lnTo>
                  <a:lnTo>
                    <a:pt x="781" y="12"/>
                  </a:lnTo>
                  <a:lnTo>
                    <a:pt x="768" y="25"/>
                  </a:lnTo>
                  <a:lnTo>
                    <a:pt x="773" y="17"/>
                  </a:lnTo>
                  <a:lnTo>
                    <a:pt x="781" y="12"/>
                  </a:lnTo>
                  <a:lnTo>
                    <a:pt x="773" y="0"/>
                  </a:lnTo>
                  <a:lnTo>
                    <a:pt x="768" y="0"/>
                  </a:lnTo>
                  <a:lnTo>
                    <a:pt x="74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662"/>
            <p:cNvSpPr>
              <a:spLocks/>
            </p:cNvSpPr>
            <p:nvPr/>
          </p:nvSpPr>
          <p:spPr bwMode="auto">
            <a:xfrm>
              <a:off x="3047" y="2344"/>
              <a:ext cx="11" cy="260"/>
            </a:xfrm>
            <a:custGeom>
              <a:avLst/>
              <a:gdLst>
                <a:gd name="T0" fmla="*/ 7 w 33"/>
                <a:gd name="T1" fmla="*/ 8 h 780"/>
                <a:gd name="T2" fmla="*/ 0 w 33"/>
                <a:gd name="T3" fmla="*/ 4 h 780"/>
                <a:gd name="T4" fmla="*/ 0 w 33"/>
                <a:gd name="T5" fmla="*/ 260 h 780"/>
                <a:gd name="T6" fmla="*/ 11 w 33"/>
                <a:gd name="T7" fmla="*/ 260 h 780"/>
                <a:gd name="T8" fmla="*/ 11 w 33"/>
                <a:gd name="T9" fmla="*/ 4 h 780"/>
                <a:gd name="T10" fmla="*/ 7 w 33"/>
                <a:gd name="T11" fmla="*/ 0 h 780"/>
                <a:gd name="T12" fmla="*/ 11 w 33"/>
                <a:gd name="T13" fmla="*/ 4 h 780"/>
                <a:gd name="T14" fmla="*/ 8 w 33"/>
                <a:gd name="T15" fmla="*/ 2 h 780"/>
                <a:gd name="T16" fmla="*/ 7 w 33"/>
                <a:gd name="T17" fmla="*/ 0 h 780"/>
                <a:gd name="T18" fmla="*/ 3 w 33"/>
                <a:gd name="T19" fmla="*/ 2 h 780"/>
                <a:gd name="T20" fmla="*/ 0 w 33"/>
                <a:gd name="T21" fmla="*/ 4 h 780"/>
                <a:gd name="T22" fmla="*/ 7 w 33"/>
                <a:gd name="T23" fmla="*/ 8 h 7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780"/>
                <a:gd name="T38" fmla="*/ 33 w 33"/>
                <a:gd name="T39" fmla="*/ 780 h 78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780">
                  <a:moveTo>
                    <a:pt x="20" y="25"/>
                  </a:moveTo>
                  <a:lnTo>
                    <a:pt x="0" y="11"/>
                  </a:lnTo>
                  <a:lnTo>
                    <a:pt x="0" y="780"/>
                  </a:lnTo>
                  <a:lnTo>
                    <a:pt x="33" y="780"/>
                  </a:lnTo>
                  <a:lnTo>
                    <a:pt x="33" y="11"/>
                  </a:lnTo>
                  <a:lnTo>
                    <a:pt x="20" y="0"/>
                  </a:lnTo>
                  <a:lnTo>
                    <a:pt x="33" y="11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2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663"/>
            <p:cNvSpPr>
              <a:spLocks/>
            </p:cNvSpPr>
            <p:nvPr/>
          </p:nvSpPr>
          <p:spPr bwMode="auto">
            <a:xfrm>
              <a:off x="2797" y="2332"/>
              <a:ext cx="263" cy="16"/>
            </a:xfrm>
            <a:custGeom>
              <a:avLst/>
              <a:gdLst>
                <a:gd name="T0" fmla="*/ 255 w 787"/>
                <a:gd name="T1" fmla="*/ 16 h 48"/>
                <a:gd name="T2" fmla="*/ 0 w 787"/>
                <a:gd name="T3" fmla="*/ 16 h 48"/>
                <a:gd name="T4" fmla="*/ 10 w 787"/>
                <a:gd name="T5" fmla="*/ 0 h 48"/>
                <a:gd name="T6" fmla="*/ 263 w 787"/>
                <a:gd name="T7" fmla="*/ 0 h 48"/>
                <a:gd name="T8" fmla="*/ 255 w 787"/>
                <a:gd name="T9" fmla="*/ 16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7"/>
                <a:gd name="T16" fmla="*/ 0 h 48"/>
                <a:gd name="T17" fmla="*/ 787 w 787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7" h="48">
                  <a:moveTo>
                    <a:pt x="762" y="48"/>
                  </a:moveTo>
                  <a:lnTo>
                    <a:pt x="0" y="48"/>
                  </a:lnTo>
                  <a:lnTo>
                    <a:pt x="31" y="0"/>
                  </a:lnTo>
                  <a:lnTo>
                    <a:pt x="787" y="0"/>
                  </a:lnTo>
                  <a:lnTo>
                    <a:pt x="762" y="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664"/>
            <p:cNvSpPr>
              <a:spLocks/>
            </p:cNvSpPr>
            <p:nvPr/>
          </p:nvSpPr>
          <p:spPr bwMode="auto">
            <a:xfrm>
              <a:off x="2793" y="2344"/>
              <a:ext cx="258" cy="9"/>
            </a:xfrm>
            <a:custGeom>
              <a:avLst/>
              <a:gdLst>
                <a:gd name="T0" fmla="*/ 0 w 774"/>
                <a:gd name="T1" fmla="*/ 2 h 25"/>
                <a:gd name="T2" fmla="*/ 4 w 774"/>
                <a:gd name="T3" fmla="*/ 9 h 25"/>
                <a:gd name="T4" fmla="*/ 258 w 774"/>
                <a:gd name="T5" fmla="*/ 9 h 25"/>
                <a:gd name="T6" fmla="*/ 258 w 774"/>
                <a:gd name="T7" fmla="*/ 0 h 25"/>
                <a:gd name="T8" fmla="*/ 4 w 774"/>
                <a:gd name="T9" fmla="*/ 0 h 25"/>
                <a:gd name="T10" fmla="*/ 8 w 774"/>
                <a:gd name="T11" fmla="*/ 7 h 25"/>
                <a:gd name="T12" fmla="*/ 4 w 774"/>
                <a:gd name="T13" fmla="*/ 0 h 25"/>
                <a:gd name="T14" fmla="*/ 2 w 774"/>
                <a:gd name="T15" fmla="*/ 2 h 25"/>
                <a:gd name="T16" fmla="*/ 0 w 774"/>
                <a:gd name="T17" fmla="*/ 4 h 25"/>
                <a:gd name="T18" fmla="*/ 2 w 774"/>
                <a:gd name="T19" fmla="*/ 9 h 25"/>
                <a:gd name="T20" fmla="*/ 4 w 774"/>
                <a:gd name="T21" fmla="*/ 9 h 25"/>
                <a:gd name="T22" fmla="*/ 0 w 774"/>
                <a:gd name="T23" fmla="*/ 2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4"/>
                <a:gd name="T37" fmla="*/ 0 h 25"/>
                <a:gd name="T38" fmla="*/ 774 w 774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4" h="25">
                  <a:moveTo>
                    <a:pt x="0" y="6"/>
                  </a:moveTo>
                  <a:lnTo>
                    <a:pt x="12" y="25"/>
                  </a:lnTo>
                  <a:lnTo>
                    <a:pt x="774" y="25"/>
                  </a:lnTo>
                  <a:lnTo>
                    <a:pt x="774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12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6" y="25"/>
                  </a:lnTo>
                  <a:lnTo>
                    <a:pt x="12" y="2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665"/>
            <p:cNvSpPr>
              <a:spLocks/>
            </p:cNvSpPr>
            <p:nvPr/>
          </p:nvSpPr>
          <p:spPr bwMode="auto">
            <a:xfrm>
              <a:off x="2793" y="2328"/>
              <a:ext cx="19" cy="23"/>
            </a:xfrm>
            <a:custGeom>
              <a:avLst/>
              <a:gdLst>
                <a:gd name="T0" fmla="*/ 15 w 56"/>
                <a:gd name="T1" fmla="*/ 0 h 69"/>
                <a:gd name="T2" fmla="*/ 11 w 56"/>
                <a:gd name="T3" fmla="*/ 2 h 69"/>
                <a:gd name="T4" fmla="*/ 0 w 56"/>
                <a:gd name="T5" fmla="*/ 19 h 69"/>
                <a:gd name="T6" fmla="*/ 8 w 56"/>
                <a:gd name="T7" fmla="*/ 23 h 69"/>
                <a:gd name="T8" fmla="*/ 19 w 56"/>
                <a:gd name="T9" fmla="*/ 6 h 69"/>
                <a:gd name="T10" fmla="*/ 15 w 56"/>
                <a:gd name="T11" fmla="*/ 8 h 69"/>
                <a:gd name="T12" fmla="*/ 19 w 56"/>
                <a:gd name="T13" fmla="*/ 6 h 69"/>
                <a:gd name="T14" fmla="*/ 19 w 56"/>
                <a:gd name="T15" fmla="*/ 2 h 69"/>
                <a:gd name="T16" fmla="*/ 17 w 56"/>
                <a:gd name="T17" fmla="*/ 0 h 69"/>
                <a:gd name="T18" fmla="*/ 13 w 56"/>
                <a:gd name="T19" fmla="*/ 0 h 69"/>
                <a:gd name="T20" fmla="*/ 11 w 56"/>
                <a:gd name="T21" fmla="*/ 2 h 69"/>
                <a:gd name="T22" fmla="*/ 15 w 56"/>
                <a:gd name="T23" fmla="*/ 0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9"/>
                <a:gd name="T38" fmla="*/ 56 w 56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9">
                  <a:moveTo>
                    <a:pt x="43" y="0"/>
                  </a:moveTo>
                  <a:lnTo>
                    <a:pt x="31" y="5"/>
                  </a:lnTo>
                  <a:lnTo>
                    <a:pt x="0" y="56"/>
                  </a:lnTo>
                  <a:lnTo>
                    <a:pt x="25" y="69"/>
                  </a:lnTo>
                  <a:lnTo>
                    <a:pt x="56" y="19"/>
                  </a:lnTo>
                  <a:lnTo>
                    <a:pt x="43" y="25"/>
                  </a:lnTo>
                  <a:lnTo>
                    <a:pt x="56" y="19"/>
                  </a:lnTo>
                  <a:lnTo>
                    <a:pt x="56" y="5"/>
                  </a:lnTo>
                  <a:lnTo>
                    <a:pt x="49" y="0"/>
                  </a:lnTo>
                  <a:lnTo>
                    <a:pt x="37" y="0"/>
                  </a:lnTo>
                  <a:lnTo>
                    <a:pt x="31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666"/>
            <p:cNvSpPr>
              <a:spLocks/>
            </p:cNvSpPr>
            <p:nvPr/>
          </p:nvSpPr>
          <p:spPr bwMode="auto">
            <a:xfrm>
              <a:off x="2808" y="2328"/>
              <a:ext cx="256" cy="8"/>
            </a:xfrm>
            <a:custGeom>
              <a:avLst/>
              <a:gdLst>
                <a:gd name="T0" fmla="*/ 256 w 768"/>
                <a:gd name="T1" fmla="*/ 6 h 25"/>
                <a:gd name="T2" fmla="*/ 252 w 768"/>
                <a:gd name="T3" fmla="*/ 0 h 25"/>
                <a:gd name="T4" fmla="*/ 0 w 768"/>
                <a:gd name="T5" fmla="*/ 0 h 25"/>
                <a:gd name="T6" fmla="*/ 0 w 768"/>
                <a:gd name="T7" fmla="*/ 8 h 25"/>
                <a:gd name="T8" fmla="*/ 252 w 768"/>
                <a:gd name="T9" fmla="*/ 8 h 25"/>
                <a:gd name="T10" fmla="*/ 247 w 768"/>
                <a:gd name="T11" fmla="*/ 2 h 25"/>
                <a:gd name="T12" fmla="*/ 252 w 768"/>
                <a:gd name="T13" fmla="*/ 8 h 25"/>
                <a:gd name="T14" fmla="*/ 256 w 768"/>
                <a:gd name="T15" fmla="*/ 6 h 25"/>
                <a:gd name="T16" fmla="*/ 256 w 768"/>
                <a:gd name="T17" fmla="*/ 4 h 25"/>
                <a:gd name="T18" fmla="*/ 256 w 768"/>
                <a:gd name="T19" fmla="*/ 0 h 25"/>
                <a:gd name="T20" fmla="*/ 252 w 768"/>
                <a:gd name="T21" fmla="*/ 0 h 25"/>
                <a:gd name="T22" fmla="*/ 256 w 768"/>
                <a:gd name="T23" fmla="*/ 6 h 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8"/>
                <a:gd name="T37" fmla="*/ 0 h 25"/>
                <a:gd name="T38" fmla="*/ 768 w 768"/>
                <a:gd name="T39" fmla="*/ 25 h 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8" h="25">
                  <a:moveTo>
                    <a:pt x="768" y="19"/>
                  </a:moveTo>
                  <a:lnTo>
                    <a:pt x="756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756" y="25"/>
                  </a:lnTo>
                  <a:lnTo>
                    <a:pt x="742" y="5"/>
                  </a:lnTo>
                  <a:lnTo>
                    <a:pt x="756" y="25"/>
                  </a:lnTo>
                  <a:lnTo>
                    <a:pt x="768" y="19"/>
                  </a:lnTo>
                  <a:lnTo>
                    <a:pt x="768" y="13"/>
                  </a:lnTo>
                  <a:lnTo>
                    <a:pt x="768" y="0"/>
                  </a:lnTo>
                  <a:lnTo>
                    <a:pt x="756" y="0"/>
                  </a:lnTo>
                  <a:lnTo>
                    <a:pt x="76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667"/>
            <p:cNvSpPr>
              <a:spLocks/>
            </p:cNvSpPr>
            <p:nvPr/>
          </p:nvSpPr>
          <p:spPr bwMode="auto">
            <a:xfrm>
              <a:off x="3045" y="2329"/>
              <a:ext cx="19" cy="24"/>
            </a:xfrm>
            <a:custGeom>
              <a:avLst/>
              <a:gdLst>
                <a:gd name="T0" fmla="*/ 6 w 56"/>
                <a:gd name="T1" fmla="*/ 24 h 70"/>
                <a:gd name="T2" fmla="*/ 10 w 56"/>
                <a:gd name="T3" fmla="*/ 22 h 70"/>
                <a:gd name="T4" fmla="*/ 19 w 56"/>
                <a:gd name="T5" fmla="*/ 5 h 70"/>
                <a:gd name="T6" fmla="*/ 10 w 56"/>
                <a:gd name="T7" fmla="*/ 0 h 70"/>
                <a:gd name="T8" fmla="*/ 0 w 56"/>
                <a:gd name="T9" fmla="*/ 17 h 70"/>
                <a:gd name="T10" fmla="*/ 6 w 56"/>
                <a:gd name="T11" fmla="*/ 15 h 70"/>
                <a:gd name="T12" fmla="*/ 0 w 56"/>
                <a:gd name="T13" fmla="*/ 17 h 70"/>
                <a:gd name="T14" fmla="*/ 0 w 56"/>
                <a:gd name="T15" fmla="*/ 22 h 70"/>
                <a:gd name="T16" fmla="*/ 4 w 56"/>
                <a:gd name="T17" fmla="*/ 24 h 70"/>
                <a:gd name="T18" fmla="*/ 8 w 56"/>
                <a:gd name="T19" fmla="*/ 24 h 70"/>
                <a:gd name="T20" fmla="*/ 10 w 56"/>
                <a:gd name="T21" fmla="*/ 22 h 70"/>
                <a:gd name="T22" fmla="*/ 6 w 56"/>
                <a:gd name="T23" fmla="*/ 24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70"/>
                <a:gd name="T38" fmla="*/ 56 w 5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70">
                  <a:moveTo>
                    <a:pt x="19" y="70"/>
                  </a:moveTo>
                  <a:lnTo>
                    <a:pt x="30" y="64"/>
                  </a:lnTo>
                  <a:lnTo>
                    <a:pt x="56" y="14"/>
                  </a:lnTo>
                  <a:lnTo>
                    <a:pt x="30" y="0"/>
                  </a:lnTo>
                  <a:lnTo>
                    <a:pt x="0" y="51"/>
                  </a:lnTo>
                  <a:lnTo>
                    <a:pt x="19" y="45"/>
                  </a:lnTo>
                  <a:lnTo>
                    <a:pt x="0" y="51"/>
                  </a:lnTo>
                  <a:lnTo>
                    <a:pt x="0" y="64"/>
                  </a:lnTo>
                  <a:lnTo>
                    <a:pt x="13" y="70"/>
                  </a:lnTo>
                  <a:lnTo>
                    <a:pt x="25" y="70"/>
                  </a:lnTo>
                  <a:lnTo>
                    <a:pt x="30" y="64"/>
                  </a:lnTo>
                  <a:lnTo>
                    <a:pt x="19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668"/>
            <p:cNvSpPr>
              <a:spLocks/>
            </p:cNvSpPr>
            <p:nvPr/>
          </p:nvSpPr>
          <p:spPr bwMode="auto">
            <a:xfrm>
              <a:off x="3053" y="2332"/>
              <a:ext cx="9" cy="270"/>
            </a:xfrm>
            <a:custGeom>
              <a:avLst/>
              <a:gdLst>
                <a:gd name="T0" fmla="*/ 0 w 25"/>
                <a:gd name="T1" fmla="*/ 16 h 811"/>
                <a:gd name="T2" fmla="*/ 9 w 25"/>
                <a:gd name="T3" fmla="*/ 0 h 811"/>
                <a:gd name="T4" fmla="*/ 9 w 25"/>
                <a:gd name="T5" fmla="*/ 253 h 811"/>
                <a:gd name="T6" fmla="*/ 0 w 25"/>
                <a:gd name="T7" fmla="*/ 270 h 811"/>
                <a:gd name="T8" fmla="*/ 0 w 25"/>
                <a:gd name="T9" fmla="*/ 16 h 8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811"/>
                <a:gd name="T17" fmla="*/ 25 w 25"/>
                <a:gd name="T18" fmla="*/ 811 h 8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811">
                  <a:moveTo>
                    <a:pt x="0" y="48"/>
                  </a:moveTo>
                  <a:lnTo>
                    <a:pt x="25" y="0"/>
                  </a:lnTo>
                  <a:lnTo>
                    <a:pt x="25" y="761"/>
                  </a:lnTo>
                  <a:lnTo>
                    <a:pt x="0" y="811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669"/>
            <p:cNvSpPr>
              <a:spLocks/>
            </p:cNvSpPr>
            <p:nvPr/>
          </p:nvSpPr>
          <p:spPr bwMode="auto">
            <a:xfrm>
              <a:off x="3047" y="2328"/>
              <a:ext cx="18" cy="23"/>
            </a:xfrm>
            <a:custGeom>
              <a:avLst/>
              <a:gdLst>
                <a:gd name="T0" fmla="*/ 18 w 56"/>
                <a:gd name="T1" fmla="*/ 4 h 69"/>
                <a:gd name="T2" fmla="*/ 11 w 56"/>
                <a:gd name="T3" fmla="*/ 2 h 69"/>
                <a:gd name="T4" fmla="*/ 0 w 56"/>
                <a:gd name="T5" fmla="*/ 19 h 69"/>
                <a:gd name="T6" fmla="*/ 11 w 56"/>
                <a:gd name="T7" fmla="*/ 23 h 69"/>
                <a:gd name="T8" fmla="*/ 18 w 56"/>
                <a:gd name="T9" fmla="*/ 6 h 69"/>
                <a:gd name="T10" fmla="*/ 11 w 56"/>
                <a:gd name="T11" fmla="*/ 4 h 69"/>
                <a:gd name="T12" fmla="*/ 18 w 56"/>
                <a:gd name="T13" fmla="*/ 6 h 69"/>
                <a:gd name="T14" fmla="*/ 18 w 56"/>
                <a:gd name="T15" fmla="*/ 4 h 69"/>
                <a:gd name="T16" fmla="*/ 16 w 56"/>
                <a:gd name="T17" fmla="*/ 0 h 69"/>
                <a:gd name="T18" fmla="*/ 13 w 56"/>
                <a:gd name="T19" fmla="*/ 0 h 69"/>
                <a:gd name="T20" fmla="*/ 11 w 56"/>
                <a:gd name="T21" fmla="*/ 2 h 69"/>
                <a:gd name="T22" fmla="*/ 18 w 56"/>
                <a:gd name="T23" fmla="*/ 4 h 6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9"/>
                <a:gd name="T38" fmla="*/ 56 w 56"/>
                <a:gd name="T39" fmla="*/ 69 h 6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9">
                  <a:moveTo>
                    <a:pt x="56" y="13"/>
                  </a:moveTo>
                  <a:lnTo>
                    <a:pt x="33" y="5"/>
                  </a:lnTo>
                  <a:lnTo>
                    <a:pt x="0" y="56"/>
                  </a:lnTo>
                  <a:lnTo>
                    <a:pt x="33" y="69"/>
                  </a:lnTo>
                  <a:lnTo>
                    <a:pt x="56" y="19"/>
                  </a:lnTo>
                  <a:lnTo>
                    <a:pt x="33" y="13"/>
                  </a:lnTo>
                  <a:lnTo>
                    <a:pt x="56" y="19"/>
                  </a:lnTo>
                  <a:lnTo>
                    <a:pt x="56" y="13"/>
                  </a:lnTo>
                  <a:lnTo>
                    <a:pt x="51" y="0"/>
                  </a:lnTo>
                  <a:lnTo>
                    <a:pt x="39" y="0"/>
                  </a:lnTo>
                  <a:lnTo>
                    <a:pt x="33" y="5"/>
                  </a:lnTo>
                  <a:lnTo>
                    <a:pt x="5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670"/>
            <p:cNvSpPr>
              <a:spLocks/>
            </p:cNvSpPr>
            <p:nvPr/>
          </p:nvSpPr>
          <p:spPr bwMode="auto">
            <a:xfrm>
              <a:off x="3058" y="2332"/>
              <a:ext cx="7" cy="258"/>
            </a:xfrm>
            <a:custGeom>
              <a:avLst/>
              <a:gdLst>
                <a:gd name="T0" fmla="*/ 7 w 23"/>
                <a:gd name="T1" fmla="*/ 256 h 774"/>
                <a:gd name="T2" fmla="*/ 7 w 23"/>
                <a:gd name="T3" fmla="*/ 254 h 774"/>
                <a:gd name="T4" fmla="*/ 7 w 23"/>
                <a:gd name="T5" fmla="*/ 0 h 774"/>
                <a:gd name="T6" fmla="*/ 0 w 23"/>
                <a:gd name="T7" fmla="*/ 0 h 774"/>
                <a:gd name="T8" fmla="*/ 0 w 23"/>
                <a:gd name="T9" fmla="*/ 254 h 774"/>
                <a:gd name="T10" fmla="*/ 0 w 23"/>
                <a:gd name="T11" fmla="*/ 252 h 774"/>
                <a:gd name="T12" fmla="*/ 0 w 23"/>
                <a:gd name="T13" fmla="*/ 254 h 774"/>
                <a:gd name="T14" fmla="*/ 0 w 23"/>
                <a:gd name="T15" fmla="*/ 258 h 774"/>
                <a:gd name="T16" fmla="*/ 4 w 23"/>
                <a:gd name="T17" fmla="*/ 258 h 774"/>
                <a:gd name="T18" fmla="*/ 5 w 23"/>
                <a:gd name="T19" fmla="*/ 258 h 774"/>
                <a:gd name="T20" fmla="*/ 7 w 23"/>
                <a:gd name="T21" fmla="*/ 254 h 774"/>
                <a:gd name="T22" fmla="*/ 7 w 23"/>
                <a:gd name="T23" fmla="*/ 256 h 7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"/>
                <a:gd name="T37" fmla="*/ 0 h 774"/>
                <a:gd name="T38" fmla="*/ 23 w 23"/>
                <a:gd name="T39" fmla="*/ 774 h 7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" h="774">
                  <a:moveTo>
                    <a:pt x="23" y="768"/>
                  </a:moveTo>
                  <a:lnTo>
                    <a:pt x="23" y="76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0" y="755"/>
                  </a:lnTo>
                  <a:lnTo>
                    <a:pt x="0" y="761"/>
                  </a:lnTo>
                  <a:lnTo>
                    <a:pt x="0" y="774"/>
                  </a:lnTo>
                  <a:lnTo>
                    <a:pt x="12" y="774"/>
                  </a:lnTo>
                  <a:lnTo>
                    <a:pt x="18" y="774"/>
                  </a:lnTo>
                  <a:lnTo>
                    <a:pt x="23" y="761"/>
                  </a:lnTo>
                  <a:lnTo>
                    <a:pt x="23" y="7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671"/>
            <p:cNvSpPr>
              <a:spLocks/>
            </p:cNvSpPr>
            <p:nvPr/>
          </p:nvSpPr>
          <p:spPr bwMode="auto">
            <a:xfrm>
              <a:off x="3047" y="2584"/>
              <a:ext cx="18" cy="22"/>
            </a:xfrm>
            <a:custGeom>
              <a:avLst/>
              <a:gdLst>
                <a:gd name="T0" fmla="*/ 0 w 56"/>
                <a:gd name="T1" fmla="*/ 18 h 67"/>
                <a:gd name="T2" fmla="*/ 11 w 56"/>
                <a:gd name="T3" fmla="*/ 20 h 67"/>
                <a:gd name="T4" fmla="*/ 18 w 56"/>
                <a:gd name="T5" fmla="*/ 4 h 67"/>
                <a:gd name="T6" fmla="*/ 11 w 56"/>
                <a:gd name="T7" fmla="*/ 0 h 67"/>
                <a:gd name="T8" fmla="*/ 0 w 56"/>
                <a:gd name="T9" fmla="*/ 16 h 67"/>
                <a:gd name="T10" fmla="*/ 11 w 56"/>
                <a:gd name="T11" fmla="*/ 18 h 67"/>
                <a:gd name="T12" fmla="*/ 0 w 56"/>
                <a:gd name="T13" fmla="*/ 16 h 67"/>
                <a:gd name="T14" fmla="*/ 0 w 56"/>
                <a:gd name="T15" fmla="*/ 20 h 67"/>
                <a:gd name="T16" fmla="*/ 5 w 56"/>
                <a:gd name="T17" fmla="*/ 22 h 67"/>
                <a:gd name="T18" fmla="*/ 8 w 56"/>
                <a:gd name="T19" fmla="*/ 22 h 67"/>
                <a:gd name="T20" fmla="*/ 11 w 56"/>
                <a:gd name="T21" fmla="*/ 20 h 67"/>
                <a:gd name="T22" fmla="*/ 0 w 56"/>
                <a:gd name="T23" fmla="*/ 18 h 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"/>
                <a:gd name="T37" fmla="*/ 0 h 67"/>
                <a:gd name="T38" fmla="*/ 56 w 56"/>
                <a:gd name="T39" fmla="*/ 67 h 6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" h="67">
                  <a:moveTo>
                    <a:pt x="0" y="56"/>
                  </a:moveTo>
                  <a:lnTo>
                    <a:pt x="33" y="62"/>
                  </a:lnTo>
                  <a:lnTo>
                    <a:pt x="56" y="13"/>
                  </a:lnTo>
                  <a:lnTo>
                    <a:pt x="33" y="0"/>
                  </a:lnTo>
                  <a:lnTo>
                    <a:pt x="0" y="50"/>
                  </a:lnTo>
                  <a:lnTo>
                    <a:pt x="33" y="56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14" y="67"/>
                  </a:lnTo>
                  <a:lnTo>
                    <a:pt x="25" y="67"/>
                  </a:lnTo>
                  <a:lnTo>
                    <a:pt x="33" y="6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672"/>
            <p:cNvSpPr>
              <a:spLocks/>
            </p:cNvSpPr>
            <p:nvPr/>
          </p:nvSpPr>
          <p:spPr bwMode="auto">
            <a:xfrm>
              <a:off x="3047" y="2344"/>
              <a:ext cx="11" cy="258"/>
            </a:xfrm>
            <a:custGeom>
              <a:avLst/>
              <a:gdLst>
                <a:gd name="T0" fmla="*/ 0 w 33"/>
                <a:gd name="T1" fmla="*/ 2 h 774"/>
                <a:gd name="T2" fmla="*/ 0 w 33"/>
                <a:gd name="T3" fmla="*/ 4 h 774"/>
                <a:gd name="T4" fmla="*/ 0 w 33"/>
                <a:gd name="T5" fmla="*/ 258 h 774"/>
                <a:gd name="T6" fmla="*/ 11 w 33"/>
                <a:gd name="T7" fmla="*/ 258 h 774"/>
                <a:gd name="T8" fmla="*/ 11 w 33"/>
                <a:gd name="T9" fmla="*/ 4 h 774"/>
                <a:gd name="T10" fmla="*/ 11 w 33"/>
                <a:gd name="T11" fmla="*/ 6 h 774"/>
                <a:gd name="T12" fmla="*/ 11 w 33"/>
                <a:gd name="T13" fmla="*/ 4 h 774"/>
                <a:gd name="T14" fmla="*/ 8 w 33"/>
                <a:gd name="T15" fmla="*/ 2 h 774"/>
                <a:gd name="T16" fmla="*/ 7 w 33"/>
                <a:gd name="T17" fmla="*/ 0 h 774"/>
                <a:gd name="T18" fmla="*/ 3 w 33"/>
                <a:gd name="T19" fmla="*/ 2 h 774"/>
                <a:gd name="T20" fmla="*/ 0 w 33"/>
                <a:gd name="T21" fmla="*/ 4 h 774"/>
                <a:gd name="T22" fmla="*/ 0 w 33"/>
                <a:gd name="T23" fmla="*/ 2 h 7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3"/>
                <a:gd name="T37" fmla="*/ 0 h 774"/>
                <a:gd name="T38" fmla="*/ 33 w 33"/>
                <a:gd name="T39" fmla="*/ 774 h 7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3" h="774">
                  <a:moveTo>
                    <a:pt x="0" y="6"/>
                  </a:moveTo>
                  <a:lnTo>
                    <a:pt x="0" y="11"/>
                  </a:lnTo>
                  <a:lnTo>
                    <a:pt x="0" y="774"/>
                  </a:lnTo>
                  <a:lnTo>
                    <a:pt x="33" y="774"/>
                  </a:lnTo>
                  <a:lnTo>
                    <a:pt x="33" y="11"/>
                  </a:lnTo>
                  <a:lnTo>
                    <a:pt x="33" y="19"/>
                  </a:lnTo>
                  <a:lnTo>
                    <a:pt x="33" y="11"/>
                  </a:lnTo>
                  <a:lnTo>
                    <a:pt x="25" y="6"/>
                  </a:lnTo>
                  <a:lnTo>
                    <a:pt x="20" y="0"/>
                  </a:lnTo>
                  <a:lnTo>
                    <a:pt x="8" y="6"/>
                  </a:lnTo>
                  <a:lnTo>
                    <a:pt x="0" y="1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673"/>
            <p:cNvSpPr>
              <a:spLocks/>
            </p:cNvSpPr>
            <p:nvPr/>
          </p:nvSpPr>
          <p:spPr bwMode="auto">
            <a:xfrm>
              <a:off x="3026" y="2955"/>
              <a:ext cx="27" cy="17"/>
            </a:xfrm>
            <a:custGeom>
              <a:avLst/>
              <a:gdLst>
                <a:gd name="T0" fmla="*/ 0 w 81"/>
                <a:gd name="T1" fmla="*/ 6 h 49"/>
                <a:gd name="T2" fmla="*/ 6 w 81"/>
                <a:gd name="T3" fmla="*/ 15 h 49"/>
                <a:gd name="T4" fmla="*/ 17 w 81"/>
                <a:gd name="T5" fmla="*/ 17 h 49"/>
                <a:gd name="T6" fmla="*/ 25 w 81"/>
                <a:gd name="T7" fmla="*/ 11 h 49"/>
                <a:gd name="T8" fmla="*/ 27 w 81"/>
                <a:gd name="T9" fmla="*/ 0 h 49"/>
                <a:gd name="T10" fmla="*/ 0 w 81"/>
                <a:gd name="T11" fmla="*/ 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49"/>
                <a:gd name="T20" fmla="*/ 81 w 81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49">
                  <a:moveTo>
                    <a:pt x="0" y="18"/>
                  </a:moveTo>
                  <a:lnTo>
                    <a:pt x="19" y="43"/>
                  </a:lnTo>
                  <a:lnTo>
                    <a:pt x="50" y="49"/>
                  </a:lnTo>
                  <a:lnTo>
                    <a:pt x="75" y="31"/>
                  </a:lnTo>
                  <a:lnTo>
                    <a:pt x="81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674"/>
            <p:cNvSpPr>
              <a:spLocks/>
            </p:cNvSpPr>
            <p:nvPr/>
          </p:nvSpPr>
          <p:spPr bwMode="auto">
            <a:xfrm>
              <a:off x="3022" y="2930"/>
              <a:ext cx="31" cy="31"/>
            </a:xfrm>
            <a:custGeom>
              <a:avLst/>
              <a:gdLst>
                <a:gd name="T0" fmla="*/ 0 w 93"/>
                <a:gd name="T1" fmla="*/ 6 h 93"/>
                <a:gd name="T2" fmla="*/ 24 w 93"/>
                <a:gd name="T3" fmla="*/ 0 h 93"/>
                <a:gd name="T4" fmla="*/ 31 w 93"/>
                <a:gd name="T5" fmla="*/ 25 h 93"/>
                <a:gd name="T6" fmla="*/ 4 w 93"/>
                <a:gd name="T7" fmla="*/ 31 h 93"/>
                <a:gd name="T8" fmla="*/ 0 w 93"/>
                <a:gd name="T9" fmla="*/ 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3"/>
                <a:gd name="T17" fmla="*/ 93 w 9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3">
                  <a:moveTo>
                    <a:pt x="0" y="19"/>
                  </a:moveTo>
                  <a:lnTo>
                    <a:pt x="73" y="0"/>
                  </a:lnTo>
                  <a:lnTo>
                    <a:pt x="93" y="75"/>
                  </a:lnTo>
                  <a:lnTo>
                    <a:pt x="12" y="9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675"/>
            <p:cNvSpPr>
              <a:spLocks/>
            </p:cNvSpPr>
            <p:nvPr/>
          </p:nvSpPr>
          <p:spPr bwMode="auto">
            <a:xfrm>
              <a:off x="3022" y="2922"/>
              <a:ext cx="25" cy="15"/>
            </a:xfrm>
            <a:custGeom>
              <a:avLst/>
              <a:gdLst>
                <a:gd name="T0" fmla="*/ 25 w 73"/>
                <a:gd name="T1" fmla="*/ 9 h 44"/>
                <a:gd name="T2" fmla="*/ 19 w 73"/>
                <a:gd name="T3" fmla="*/ 0 h 44"/>
                <a:gd name="T4" fmla="*/ 9 w 73"/>
                <a:gd name="T5" fmla="*/ 0 h 44"/>
                <a:gd name="T6" fmla="*/ 2 w 73"/>
                <a:gd name="T7" fmla="*/ 4 h 44"/>
                <a:gd name="T8" fmla="*/ 0 w 73"/>
                <a:gd name="T9" fmla="*/ 15 h 44"/>
                <a:gd name="T10" fmla="*/ 25 w 73"/>
                <a:gd name="T11" fmla="*/ 9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4"/>
                <a:gd name="T20" fmla="*/ 73 w 7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4">
                  <a:moveTo>
                    <a:pt x="73" y="25"/>
                  </a:moveTo>
                  <a:lnTo>
                    <a:pt x="56" y="0"/>
                  </a:lnTo>
                  <a:lnTo>
                    <a:pt x="25" y="0"/>
                  </a:lnTo>
                  <a:lnTo>
                    <a:pt x="6" y="13"/>
                  </a:lnTo>
                  <a:lnTo>
                    <a:pt x="0" y="44"/>
                  </a:lnTo>
                  <a:lnTo>
                    <a:pt x="73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676"/>
            <p:cNvSpPr>
              <a:spLocks/>
            </p:cNvSpPr>
            <p:nvPr/>
          </p:nvSpPr>
          <p:spPr bwMode="auto">
            <a:xfrm>
              <a:off x="3012" y="2883"/>
              <a:ext cx="24" cy="15"/>
            </a:xfrm>
            <a:custGeom>
              <a:avLst/>
              <a:gdLst>
                <a:gd name="T0" fmla="*/ 0 w 73"/>
                <a:gd name="T1" fmla="*/ 6 h 44"/>
                <a:gd name="T2" fmla="*/ 6 w 73"/>
                <a:gd name="T3" fmla="*/ 15 h 44"/>
                <a:gd name="T4" fmla="*/ 14 w 73"/>
                <a:gd name="T5" fmla="*/ 15 h 44"/>
                <a:gd name="T6" fmla="*/ 22 w 73"/>
                <a:gd name="T7" fmla="*/ 10 h 44"/>
                <a:gd name="T8" fmla="*/ 24 w 73"/>
                <a:gd name="T9" fmla="*/ 0 h 44"/>
                <a:gd name="T10" fmla="*/ 0 w 73"/>
                <a:gd name="T11" fmla="*/ 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44"/>
                <a:gd name="T20" fmla="*/ 73 w 73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44">
                  <a:moveTo>
                    <a:pt x="0" y="19"/>
                  </a:moveTo>
                  <a:lnTo>
                    <a:pt x="19" y="44"/>
                  </a:lnTo>
                  <a:lnTo>
                    <a:pt x="43" y="44"/>
                  </a:lnTo>
                  <a:lnTo>
                    <a:pt x="68" y="30"/>
                  </a:lnTo>
                  <a:lnTo>
                    <a:pt x="73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677"/>
            <p:cNvSpPr>
              <a:spLocks/>
            </p:cNvSpPr>
            <p:nvPr/>
          </p:nvSpPr>
          <p:spPr bwMode="auto">
            <a:xfrm>
              <a:off x="3006" y="2858"/>
              <a:ext cx="30" cy="31"/>
            </a:xfrm>
            <a:custGeom>
              <a:avLst/>
              <a:gdLst>
                <a:gd name="T0" fmla="*/ 0 w 92"/>
                <a:gd name="T1" fmla="*/ 6 h 93"/>
                <a:gd name="T2" fmla="*/ 24 w 92"/>
                <a:gd name="T3" fmla="*/ 0 h 93"/>
                <a:gd name="T4" fmla="*/ 30 w 92"/>
                <a:gd name="T5" fmla="*/ 25 h 93"/>
                <a:gd name="T6" fmla="*/ 6 w 92"/>
                <a:gd name="T7" fmla="*/ 31 h 93"/>
                <a:gd name="T8" fmla="*/ 0 w 92"/>
                <a:gd name="T9" fmla="*/ 6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2"/>
                <a:gd name="T16" fmla="*/ 0 h 93"/>
                <a:gd name="T17" fmla="*/ 92 w 92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2" h="93">
                  <a:moveTo>
                    <a:pt x="0" y="19"/>
                  </a:moveTo>
                  <a:lnTo>
                    <a:pt x="75" y="0"/>
                  </a:lnTo>
                  <a:lnTo>
                    <a:pt x="92" y="74"/>
                  </a:lnTo>
                  <a:lnTo>
                    <a:pt x="19" y="9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9" name="Freeform 678"/>
            <p:cNvSpPr>
              <a:spLocks/>
            </p:cNvSpPr>
            <p:nvPr/>
          </p:nvSpPr>
          <p:spPr bwMode="auto">
            <a:xfrm>
              <a:off x="3006" y="2850"/>
              <a:ext cx="25" cy="15"/>
            </a:xfrm>
            <a:custGeom>
              <a:avLst/>
              <a:gdLst>
                <a:gd name="T0" fmla="*/ 25 w 75"/>
                <a:gd name="T1" fmla="*/ 9 h 44"/>
                <a:gd name="T2" fmla="*/ 19 w 75"/>
                <a:gd name="T3" fmla="*/ 0 h 44"/>
                <a:gd name="T4" fmla="*/ 10 w 75"/>
                <a:gd name="T5" fmla="*/ 0 h 44"/>
                <a:gd name="T6" fmla="*/ 2 w 75"/>
                <a:gd name="T7" fmla="*/ 4 h 44"/>
                <a:gd name="T8" fmla="*/ 0 w 75"/>
                <a:gd name="T9" fmla="*/ 15 h 44"/>
                <a:gd name="T10" fmla="*/ 25 w 75"/>
                <a:gd name="T11" fmla="*/ 9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4"/>
                <a:gd name="T20" fmla="*/ 75 w 7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4">
                  <a:moveTo>
                    <a:pt x="75" y="25"/>
                  </a:moveTo>
                  <a:lnTo>
                    <a:pt x="56" y="0"/>
                  </a:lnTo>
                  <a:lnTo>
                    <a:pt x="31" y="0"/>
                  </a:lnTo>
                  <a:lnTo>
                    <a:pt x="7" y="12"/>
                  </a:lnTo>
                  <a:lnTo>
                    <a:pt x="0" y="44"/>
                  </a:lnTo>
                  <a:lnTo>
                    <a:pt x="75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0" name="Freeform 679"/>
            <p:cNvSpPr>
              <a:spLocks/>
            </p:cNvSpPr>
            <p:nvPr/>
          </p:nvSpPr>
          <p:spPr bwMode="auto">
            <a:xfrm>
              <a:off x="2995" y="2811"/>
              <a:ext cx="25" cy="14"/>
            </a:xfrm>
            <a:custGeom>
              <a:avLst/>
              <a:gdLst>
                <a:gd name="T0" fmla="*/ 0 w 75"/>
                <a:gd name="T1" fmla="*/ 6 h 44"/>
                <a:gd name="T2" fmla="*/ 6 w 75"/>
                <a:gd name="T3" fmla="*/ 14 h 44"/>
                <a:gd name="T4" fmla="*/ 17 w 75"/>
                <a:gd name="T5" fmla="*/ 14 h 44"/>
                <a:gd name="T6" fmla="*/ 25 w 75"/>
                <a:gd name="T7" fmla="*/ 10 h 44"/>
                <a:gd name="T8" fmla="*/ 25 w 75"/>
                <a:gd name="T9" fmla="*/ 0 h 44"/>
                <a:gd name="T10" fmla="*/ 0 w 75"/>
                <a:gd name="T11" fmla="*/ 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4"/>
                <a:gd name="T20" fmla="*/ 75 w 75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4">
                  <a:moveTo>
                    <a:pt x="0" y="19"/>
                  </a:moveTo>
                  <a:lnTo>
                    <a:pt x="19" y="44"/>
                  </a:lnTo>
                  <a:lnTo>
                    <a:pt x="50" y="44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1" name="Freeform 680"/>
            <p:cNvSpPr>
              <a:spLocks/>
            </p:cNvSpPr>
            <p:nvPr/>
          </p:nvSpPr>
          <p:spPr bwMode="auto">
            <a:xfrm>
              <a:off x="2991" y="2786"/>
              <a:ext cx="29" cy="31"/>
            </a:xfrm>
            <a:custGeom>
              <a:avLst/>
              <a:gdLst>
                <a:gd name="T0" fmla="*/ 0 w 87"/>
                <a:gd name="T1" fmla="*/ 6 h 92"/>
                <a:gd name="T2" fmla="*/ 25 w 87"/>
                <a:gd name="T3" fmla="*/ 0 h 92"/>
                <a:gd name="T4" fmla="*/ 29 w 87"/>
                <a:gd name="T5" fmla="*/ 25 h 92"/>
                <a:gd name="T6" fmla="*/ 4 w 87"/>
                <a:gd name="T7" fmla="*/ 31 h 92"/>
                <a:gd name="T8" fmla="*/ 0 w 87"/>
                <a:gd name="T9" fmla="*/ 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7"/>
                <a:gd name="T16" fmla="*/ 0 h 92"/>
                <a:gd name="T17" fmla="*/ 87 w 87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7" h="92">
                  <a:moveTo>
                    <a:pt x="0" y="17"/>
                  </a:moveTo>
                  <a:lnTo>
                    <a:pt x="74" y="0"/>
                  </a:lnTo>
                  <a:lnTo>
                    <a:pt x="87" y="73"/>
                  </a:lnTo>
                  <a:lnTo>
                    <a:pt x="12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2" name="Freeform 681"/>
            <p:cNvSpPr>
              <a:spLocks/>
            </p:cNvSpPr>
            <p:nvPr/>
          </p:nvSpPr>
          <p:spPr bwMode="auto">
            <a:xfrm>
              <a:off x="2991" y="2778"/>
              <a:ext cx="25" cy="14"/>
            </a:xfrm>
            <a:custGeom>
              <a:avLst/>
              <a:gdLst>
                <a:gd name="T0" fmla="*/ 25 w 74"/>
                <a:gd name="T1" fmla="*/ 8 h 42"/>
                <a:gd name="T2" fmla="*/ 19 w 74"/>
                <a:gd name="T3" fmla="*/ 0 h 42"/>
                <a:gd name="T4" fmla="*/ 8 w 74"/>
                <a:gd name="T5" fmla="*/ 0 h 42"/>
                <a:gd name="T6" fmla="*/ 2 w 74"/>
                <a:gd name="T7" fmla="*/ 4 h 42"/>
                <a:gd name="T8" fmla="*/ 0 w 74"/>
                <a:gd name="T9" fmla="*/ 14 h 42"/>
                <a:gd name="T10" fmla="*/ 25 w 74"/>
                <a:gd name="T11" fmla="*/ 8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2"/>
                <a:gd name="T20" fmla="*/ 74 w 74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2">
                  <a:moveTo>
                    <a:pt x="74" y="25"/>
                  </a:moveTo>
                  <a:lnTo>
                    <a:pt x="56" y="0"/>
                  </a:lnTo>
                  <a:lnTo>
                    <a:pt x="25" y="0"/>
                  </a:lnTo>
                  <a:lnTo>
                    <a:pt x="6" y="11"/>
                  </a:lnTo>
                  <a:lnTo>
                    <a:pt x="0" y="42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3" name="Freeform 682"/>
            <p:cNvSpPr>
              <a:spLocks/>
            </p:cNvSpPr>
            <p:nvPr/>
          </p:nvSpPr>
          <p:spPr bwMode="auto">
            <a:xfrm>
              <a:off x="2979" y="2737"/>
              <a:ext cx="25" cy="16"/>
            </a:xfrm>
            <a:custGeom>
              <a:avLst/>
              <a:gdLst>
                <a:gd name="T0" fmla="*/ 0 w 74"/>
                <a:gd name="T1" fmla="*/ 6 h 49"/>
                <a:gd name="T2" fmla="*/ 6 w 74"/>
                <a:gd name="T3" fmla="*/ 14 h 49"/>
                <a:gd name="T4" fmla="*/ 17 w 74"/>
                <a:gd name="T5" fmla="*/ 16 h 49"/>
                <a:gd name="T6" fmla="*/ 25 w 74"/>
                <a:gd name="T7" fmla="*/ 10 h 49"/>
                <a:gd name="T8" fmla="*/ 25 w 74"/>
                <a:gd name="T9" fmla="*/ 0 h 49"/>
                <a:gd name="T10" fmla="*/ 0 w 74"/>
                <a:gd name="T11" fmla="*/ 6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9"/>
                <a:gd name="T20" fmla="*/ 74 w 74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9">
                  <a:moveTo>
                    <a:pt x="0" y="18"/>
                  </a:moveTo>
                  <a:lnTo>
                    <a:pt x="18" y="43"/>
                  </a:lnTo>
                  <a:lnTo>
                    <a:pt x="49" y="49"/>
                  </a:lnTo>
                  <a:lnTo>
                    <a:pt x="74" y="31"/>
                  </a:lnTo>
                  <a:lnTo>
                    <a:pt x="74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4" name="Freeform 683"/>
            <p:cNvSpPr>
              <a:spLocks/>
            </p:cNvSpPr>
            <p:nvPr/>
          </p:nvSpPr>
          <p:spPr bwMode="auto">
            <a:xfrm>
              <a:off x="2973" y="2714"/>
              <a:ext cx="31" cy="29"/>
            </a:xfrm>
            <a:custGeom>
              <a:avLst/>
              <a:gdLst>
                <a:gd name="T0" fmla="*/ 0 w 93"/>
                <a:gd name="T1" fmla="*/ 6 h 87"/>
                <a:gd name="T2" fmla="*/ 27 w 93"/>
                <a:gd name="T3" fmla="*/ 0 h 87"/>
                <a:gd name="T4" fmla="*/ 31 w 93"/>
                <a:gd name="T5" fmla="*/ 23 h 87"/>
                <a:gd name="T6" fmla="*/ 6 w 93"/>
                <a:gd name="T7" fmla="*/ 29 h 87"/>
                <a:gd name="T8" fmla="*/ 0 w 93"/>
                <a:gd name="T9" fmla="*/ 6 h 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87"/>
                <a:gd name="T17" fmla="*/ 93 w 93"/>
                <a:gd name="T18" fmla="*/ 87 h 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87">
                  <a:moveTo>
                    <a:pt x="0" y="19"/>
                  </a:moveTo>
                  <a:lnTo>
                    <a:pt x="81" y="0"/>
                  </a:lnTo>
                  <a:lnTo>
                    <a:pt x="93" y="69"/>
                  </a:lnTo>
                  <a:lnTo>
                    <a:pt x="19" y="8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5" name="Freeform 684"/>
            <p:cNvSpPr>
              <a:spLocks/>
            </p:cNvSpPr>
            <p:nvPr/>
          </p:nvSpPr>
          <p:spPr bwMode="auto">
            <a:xfrm>
              <a:off x="2973" y="2703"/>
              <a:ext cx="27" cy="17"/>
            </a:xfrm>
            <a:custGeom>
              <a:avLst/>
              <a:gdLst>
                <a:gd name="T0" fmla="*/ 27 w 81"/>
                <a:gd name="T1" fmla="*/ 11 h 50"/>
                <a:gd name="T2" fmla="*/ 21 w 81"/>
                <a:gd name="T3" fmla="*/ 2 h 50"/>
                <a:gd name="T4" fmla="*/ 10 w 81"/>
                <a:gd name="T5" fmla="*/ 0 h 50"/>
                <a:gd name="T6" fmla="*/ 2 w 81"/>
                <a:gd name="T7" fmla="*/ 6 h 50"/>
                <a:gd name="T8" fmla="*/ 0 w 81"/>
                <a:gd name="T9" fmla="*/ 17 h 50"/>
                <a:gd name="T10" fmla="*/ 27 w 81"/>
                <a:gd name="T11" fmla="*/ 11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1"/>
                <a:gd name="T19" fmla="*/ 0 h 50"/>
                <a:gd name="T20" fmla="*/ 81 w 8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1" h="50">
                  <a:moveTo>
                    <a:pt x="81" y="31"/>
                  </a:moveTo>
                  <a:lnTo>
                    <a:pt x="62" y="6"/>
                  </a:lnTo>
                  <a:lnTo>
                    <a:pt x="31" y="0"/>
                  </a:lnTo>
                  <a:lnTo>
                    <a:pt x="6" y="19"/>
                  </a:lnTo>
                  <a:lnTo>
                    <a:pt x="0" y="50"/>
                  </a:lnTo>
                  <a:lnTo>
                    <a:pt x="81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6" name="Freeform 685"/>
            <p:cNvSpPr>
              <a:spLocks/>
            </p:cNvSpPr>
            <p:nvPr/>
          </p:nvSpPr>
          <p:spPr bwMode="auto">
            <a:xfrm>
              <a:off x="2962" y="2664"/>
              <a:ext cx="25" cy="15"/>
            </a:xfrm>
            <a:custGeom>
              <a:avLst/>
              <a:gdLst>
                <a:gd name="T0" fmla="*/ 0 w 74"/>
                <a:gd name="T1" fmla="*/ 6 h 44"/>
                <a:gd name="T2" fmla="*/ 6 w 74"/>
                <a:gd name="T3" fmla="*/ 15 h 44"/>
                <a:gd name="T4" fmla="*/ 15 w 74"/>
                <a:gd name="T5" fmla="*/ 15 h 44"/>
                <a:gd name="T6" fmla="*/ 25 w 74"/>
                <a:gd name="T7" fmla="*/ 11 h 44"/>
                <a:gd name="T8" fmla="*/ 25 w 74"/>
                <a:gd name="T9" fmla="*/ 0 h 44"/>
                <a:gd name="T10" fmla="*/ 0 w 74"/>
                <a:gd name="T11" fmla="*/ 6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4"/>
                <a:gd name="T20" fmla="*/ 74 w 74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4">
                  <a:moveTo>
                    <a:pt x="0" y="19"/>
                  </a:moveTo>
                  <a:lnTo>
                    <a:pt x="19" y="44"/>
                  </a:lnTo>
                  <a:lnTo>
                    <a:pt x="43" y="44"/>
                  </a:lnTo>
                  <a:lnTo>
                    <a:pt x="74" y="31"/>
                  </a:lnTo>
                  <a:lnTo>
                    <a:pt x="74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7" name="Freeform 686"/>
            <p:cNvSpPr>
              <a:spLocks/>
            </p:cNvSpPr>
            <p:nvPr/>
          </p:nvSpPr>
          <p:spPr bwMode="auto">
            <a:xfrm>
              <a:off x="2956" y="2640"/>
              <a:ext cx="31" cy="30"/>
            </a:xfrm>
            <a:custGeom>
              <a:avLst/>
              <a:gdLst>
                <a:gd name="T0" fmla="*/ 0 w 93"/>
                <a:gd name="T1" fmla="*/ 6 h 92"/>
                <a:gd name="T2" fmla="*/ 25 w 93"/>
                <a:gd name="T3" fmla="*/ 0 h 92"/>
                <a:gd name="T4" fmla="*/ 31 w 93"/>
                <a:gd name="T5" fmla="*/ 24 h 92"/>
                <a:gd name="T6" fmla="*/ 6 w 93"/>
                <a:gd name="T7" fmla="*/ 30 h 92"/>
                <a:gd name="T8" fmla="*/ 0 w 93"/>
                <a:gd name="T9" fmla="*/ 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2"/>
                <a:gd name="T17" fmla="*/ 93 w 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2">
                  <a:moveTo>
                    <a:pt x="0" y="17"/>
                  </a:moveTo>
                  <a:lnTo>
                    <a:pt x="75" y="0"/>
                  </a:lnTo>
                  <a:lnTo>
                    <a:pt x="93" y="73"/>
                  </a:lnTo>
                  <a:lnTo>
                    <a:pt x="19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8" name="Freeform 687"/>
            <p:cNvSpPr>
              <a:spLocks/>
            </p:cNvSpPr>
            <p:nvPr/>
          </p:nvSpPr>
          <p:spPr bwMode="auto">
            <a:xfrm>
              <a:off x="2956" y="2629"/>
              <a:ext cx="25" cy="16"/>
            </a:xfrm>
            <a:custGeom>
              <a:avLst/>
              <a:gdLst>
                <a:gd name="T0" fmla="*/ 25 w 75"/>
                <a:gd name="T1" fmla="*/ 10 h 48"/>
                <a:gd name="T2" fmla="*/ 19 w 75"/>
                <a:gd name="T3" fmla="*/ 2 h 48"/>
                <a:gd name="T4" fmla="*/ 10 w 75"/>
                <a:gd name="T5" fmla="*/ 0 h 48"/>
                <a:gd name="T6" fmla="*/ 2 w 75"/>
                <a:gd name="T7" fmla="*/ 6 h 48"/>
                <a:gd name="T8" fmla="*/ 0 w 75"/>
                <a:gd name="T9" fmla="*/ 16 h 48"/>
                <a:gd name="T10" fmla="*/ 25 w 75"/>
                <a:gd name="T11" fmla="*/ 1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8"/>
                <a:gd name="T20" fmla="*/ 75 w 7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8">
                  <a:moveTo>
                    <a:pt x="75" y="31"/>
                  </a:moveTo>
                  <a:lnTo>
                    <a:pt x="56" y="6"/>
                  </a:lnTo>
                  <a:lnTo>
                    <a:pt x="31" y="0"/>
                  </a:lnTo>
                  <a:lnTo>
                    <a:pt x="7" y="17"/>
                  </a:lnTo>
                  <a:lnTo>
                    <a:pt x="0" y="48"/>
                  </a:lnTo>
                  <a:lnTo>
                    <a:pt x="75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49" name="Freeform 688"/>
            <p:cNvSpPr>
              <a:spLocks/>
            </p:cNvSpPr>
            <p:nvPr/>
          </p:nvSpPr>
          <p:spPr bwMode="auto">
            <a:xfrm>
              <a:off x="2946" y="2590"/>
              <a:ext cx="25" cy="16"/>
            </a:xfrm>
            <a:custGeom>
              <a:avLst/>
              <a:gdLst>
                <a:gd name="T0" fmla="*/ 0 w 75"/>
                <a:gd name="T1" fmla="*/ 6 h 48"/>
                <a:gd name="T2" fmla="*/ 6 w 75"/>
                <a:gd name="T3" fmla="*/ 14 h 48"/>
                <a:gd name="T4" fmla="*/ 15 w 75"/>
                <a:gd name="T5" fmla="*/ 16 h 48"/>
                <a:gd name="T6" fmla="*/ 23 w 75"/>
                <a:gd name="T7" fmla="*/ 10 h 48"/>
                <a:gd name="T8" fmla="*/ 25 w 75"/>
                <a:gd name="T9" fmla="*/ 0 h 48"/>
                <a:gd name="T10" fmla="*/ 0 w 75"/>
                <a:gd name="T11" fmla="*/ 6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48"/>
                <a:gd name="T20" fmla="*/ 75 w 75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48">
                  <a:moveTo>
                    <a:pt x="0" y="18"/>
                  </a:moveTo>
                  <a:lnTo>
                    <a:pt x="19" y="43"/>
                  </a:lnTo>
                  <a:lnTo>
                    <a:pt x="44" y="48"/>
                  </a:lnTo>
                  <a:lnTo>
                    <a:pt x="69" y="31"/>
                  </a:lnTo>
                  <a:lnTo>
                    <a:pt x="7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0" name="Freeform 689"/>
            <p:cNvSpPr>
              <a:spLocks/>
            </p:cNvSpPr>
            <p:nvPr/>
          </p:nvSpPr>
          <p:spPr bwMode="auto">
            <a:xfrm>
              <a:off x="2940" y="2565"/>
              <a:ext cx="31" cy="31"/>
            </a:xfrm>
            <a:custGeom>
              <a:avLst/>
              <a:gdLst>
                <a:gd name="T0" fmla="*/ 0 w 93"/>
                <a:gd name="T1" fmla="*/ 8 h 93"/>
                <a:gd name="T2" fmla="*/ 25 w 93"/>
                <a:gd name="T3" fmla="*/ 0 h 93"/>
                <a:gd name="T4" fmla="*/ 31 w 93"/>
                <a:gd name="T5" fmla="*/ 25 h 93"/>
                <a:gd name="T6" fmla="*/ 6 w 93"/>
                <a:gd name="T7" fmla="*/ 31 h 93"/>
                <a:gd name="T8" fmla="*/ 0 w 93"/>
                <a:gd name="T9" fmla="*/ 8 h 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3"/>
                <a:gd name="T17" fmla="*/ 93 w 93"/>
                <a:gd name="T18" fmla="*/ 93 h 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3">
                  <a:moveTo>
                    <a:pt x="0" y="25"/>
                  </a:moveTo>
                  <a:lnTo>
                    <a:pt x="74" y="0"/>
                  </a:lnTo>
                  <a:lnTo>
                    <a:pt x="93" y="75"/>
                  </a:lnTo>
                  <a:lnTo>
                    <a:pt x="18" y="9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1" name="Freeform 690"/>
            <p:cNvSpPr>
              <a:spLocks/>
            </p:cNvSpPr>
            <p:nvPr/>
          </p:nvSpPr>
          <p:spPr bwMode="auto">
            <a:xfrm>
              <a:off x="2940" y="2557"/>
              <a:ext cx="24" cy="16"/>
            </a:xfrm>
            <a:custGeom>
              <a:avLst/>
              <a:gdLst>
                <a:gd name="T0" fmla="*/ 24 w 74"/>
                <a:gd name="T1" fmla="*/ 8 h 50"/>
                <a:gd name="T2" fmla="*/ 18 w 74"/>
                <a:gd name="T3" fmla="*/ 0 h 50"/>
                <a:gd name="T4" fmla="*/ 10 w 74"/>
                <a:gd name="T5" fmla="*/ 0 h 50"/>
                <a:gd name="T6" fmla="*/ 2 w 74"/>
                <a:gd name="T7" fmla="*/ 4 h 50"/>
                <a:gd name="T8" fmla="*/ 0 w 74"/>
                <a:gd name="T9" fmla="*/ 16 h 50"/>
                <a:gd name="T10" fmla="*/ 24 w 74"/>
                <a:gd name="T11" fmla="*/ 8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50"/>
                <a:gd name="T20" fmla="*/ 74 w 74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50">
                  <a:moveTo>
                    <a:pt x="74" y="25"/>
                  </a:moveTo>
                  <a:lnTo>
                    <a:pt x="56" y="0"/>
                  </a:lnTo>
                  <a:lnTo>
                    <a:pt x="31" y="0"/>
                  </a:lnTo>
                  <a:lnTo>
                    <a:pt x="6" y="13"/>
                  </a:lnTo>
                  <a:lnTo>
                    <a:pt x="0" y="50"/>
                  </a:lnTo>
                  <a:lnTo>
                    <a:pt x="74" y="25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2" name="Freeform 691"/>
            <p:cNvSpPr>
              <a:spLocks/>
            </p:cNvSpPr>
            <p:nvPr/>
          </p:nvSpPr>
          <p:spPr bwMode="auto">
            <a:xfrm>
              <a:off x="2927" y="2515"/>
              <a:ext cx="25" cy="17"/>
            </a:xfrm>
            <a:custGeom>
              <a:avLst/>
              <a:gdLst>
                <a:gd name="T0" fmla="*/ 0 w 75"/>
                <a:gd name="T1" fmla="*/ 6 h 50"/>
                <a:gd name="T2" fmla="*/ 6 w 75"/>
                <a:gd name="T3" fmla="*/ 15 h 50"/>
                <a:gd name="T4" fmla="*/ 17 w 75"/>
                <a:gd name="T5" fmla="*/ 17 h 50"/>
                <a:gd name="T6" fmla="*/ 25 w 75"/>
                <a:gd name="T7" fmla="*/ 11 h 50"/>
                <a:gd name="T8" fmla="*/ 25 w 75"/>
                <a:gd name="T9" fmla="*/ 0 h 50"/>
                <a:gd name="T10" fmla="*/ 0 w 75"/>
                <a:gd name="T11" fmla="*/ 6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50"/>
                <a:gd name="T20" fmla="*/ 75 w 7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50">
                  <a:moveTo>
                    <a:pt x="0" y="19"/>
                  </a:moveTo>
                  <a:lnTo>
                    <a:pt x="19" y="44"/>
                  </a:lnTo>
                  <a:lnTo>
                    <a:pt x="50" y="50"/>
                  </a:lnTo>
                  <a:lnTo>
                    <a:pt x="75" y="31"/>
                  </a:lnTo>
                  <a:lnTo>
                    <a:pt x="75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3" name="Freeform 692"/>
            <p:cNvSpPr>
              <a:spLocks/>
            </p:cNvSpPr>
            <p:nvPr/>
          </p:nvSpPr>
          <p:spPr bwMode="auto">
            <a:xfrm>
              <a:off x="2921" y="2491"/>
              <a:ext cx="31" cy="31"/>
            </a:xfrm>
            <a:custGeom>
              <a:avLst/>
              <a:gdLst>
                <a:gd name="T0" fmla="*/ 0 w 93"/>
                <a:gd name="T1" fmla="*/ 6 h 92"/>
                <a:gd name="T2" fmla="*/ 25 w 93"/>
                <a:gd name="T3" fmla="*/ 0 h 92"/>
                <a:gd name="T4" fmla="*/ 31 w 93"/>
                <a:gd name="T5" fmla="*/ 25 h 92"/>
                <a:gd name="T6" fmla="*/ 6 w 93"/>
                <a:gd name="T7" fmla="*/ 31 h 92"/>
                <a:gd name="T8" fmla="*/ 0 w 93"/>
                <a:gd name="T9" fmla="*/ 6 h 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92"/>
                <a:gd name="T17" fmla="*/ 93 w 93"/>
                <a:gd name="T18" fmla="*/ 92 h 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92">
                  <a:moveTo>
                    <a:pt x="0" y="17"/>
                  </a:moveTo>
                  <a:lnTo>
                    <a:pt x="74" y="0"/>
                  </a:lnTo>
                  <a:lnTo>
                    <a:pt x="93" y="73"/>
                  </a:lnTo>
                  <a:lnTo>
                    <a:pt x="18" y="9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4" name="Freeform 693"/>
            <p:cNvSpPr>
              <a:spLocks/>
            </p:cNvSpPr>
            <p:nvPr/>
          </p:nvSpPr>
          <p:spPr bwMode="auto">
            <a:xfrm>
              <a:off x="2921" y="2481"/>
              <a:ext cx="25" cy="16"/>
            </a:xfrm>
            <a:custGeom>
              <a:avLst/>
              <a:gdLst>
                <a:gd name="T0" fmla="*/ 25 w 74"/>
                <a:gd name="T1" fmla="*/ 10 h 48"/>
                <a:gd name="T2" fmla="*/ 19 w 74"/>
                <a:gd name="T3" fmla="*/ 2 h 48"/>
                <a:gd name="T4" fmla="*/ 10 w 74"/>
                <a:gd name="T5" fmla="*/ 0 h 48"/>
                <a:gd name="T6" fmla="*/ 2 w 74"/>
                <a:gd name="T7" fmla="*/ 6 h 48"/>
                <a:gd name="T8" fmla="*/ 0 w 74"/>
                <a:gd name="T9" fmla="*/ 16 h 48"/>
                <a:gd name="T10" fmla="*/ 25 w 74"/>
                <a:gd name="T11" fmla="*/ 10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4"/>
                <a:gd name="T19" fmla="*/ 0 h 48"/>
                <a:gd name="T20" fmla="*/ 74 w 74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4" h="48">
                  <a:moveTo>
                    <a:pt x="74" y="31"/>
                  </a:moveTo>
                  <a:lnTo>
                    <a:pt x="56" y="6"/>
                  </a:lnTo>
                  <a:lnTo>
                    <a:pt x="31" y="0"/>
                  </a:lnTo>
                  <a:lnTo>
                    <a:pt x="6" y="17"/>
                  </a:lnTo>
                  <a:lnTo>
                    <a:pt x="0" y="48"/>
                  </a:lnTo>
                  <a:lnTo>
                    <a:pt x="74" y="31"/>
                  </a:lnTo>
                  <a:close/>
                </a:path>
              </a:pathLst>
            </a:custGeom>
            <a:solidFill>
              <a:srgbClr val="00F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5" name="Freeform 694"/>
            <p:cNvSpPr>
              <a:spLocks/>
            </p:cNvSpPr>
            <p:nvPr/>
          </p:nvSpPr>
          <p:spPr bwMode="auto">
            <a:xfrm>
              <a:off x="3120" y="2889"/>
              <a:ext cx="16" cy="229"/>
            </a:xfrm>
            <a:custGeom>
              <a:avLst/>
              <a:gdLst>
                <a:gd name="T0" fmla="*/ 0 w 48"/>
                <a:gd name="T1" fmla="*/ 229 h 687"/>
                <a:gd name="T2" fmla="*/ 0 w 48"/>
                <a:gd name="T3" fmla="*/ 8 h 687"/>
                <a:gd name="T4" fmla="*/ 16 w 48"/>
                <a:gd name="T5" fmla="*/ 0 h 687"/>
                <a:gd name="T6" fmla="*/ 16 w 48"/>
                <a:gd name="T7" fmla="*/ 221 h 687"/>
                <a:gd name="T8" fmla="*/ 0 w 48"/>
                <a:gd name="T9" fmla="*/ 229 h 6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687"/>
                <a:gd name="T17" fmla="*/ 48 w 48"/>
                <a:gd name="T18" fmla="*/ 687 h 6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687">
                  <a:moveTo>
                    <a:pt x="0" y="687"/>
                  </a:moveTo>
                  <a:lnTo>
                    <a:pt x="0" y="25"/>
                  </a:lnTo>
                  <a:lnTo>
                    <a:pt x="48" y="0"/>
                  </a:lnTo>
                  <a:lnTo>
                    <a:pt x="48" y="662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B2B2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6" name="Freeform 695"/>
            <p:cNvSpPr>
              <a:spLocks/>
            </p:cNvSpPr>
            <p:nvPr/>
          </p:nvSpPr>
          <p:spPr bwMode="auto">
            <a:xfrm>
              <a:off x="2915" y="2782"/>
              <a:ext cx="221" cy="116"/>
            </a:xfrm>
            <a:custGeom>
              <a:avLst/>
              <a:gdLst>
                <a:gd name="T0" fmla="*/ 205 w 663"/>
                <a:gd name="T1" fmla="*/ 116 h 348"/>
                <a:gd name="T2" fmla="*/ 0 w 663"/>
                <a:gd name="T3" fmla="*/ 8 h 348"/>
                <a:gd name="T4" fmla="*/ 17 w 663"/>
                <a:gd name="T5" fmla="*/ 0 h 348"/>
                <a:gd name="T6" fmla="*/ 221 w 663"/>
                <a:gd name="T7" fmla="*/ 108 h 348"/>
                <a:gd name="T8" fmla="*/ 205 w 663"/>
                <a:gd name="T9" fmla="*/ 116 h 3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63"/>
                <a:gd name="T16" fmla="*/ 0 h 348"/>
                <a:gd name="T17" fmla="*/ 663 w 663"/>
                <a:gd name="T18" fmla="*/ 348 h 3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63" h="348">
                  <a:moveTo>
                    <a:pt x="615" y="348"/>
                  </a:moveTo>
                  <a:lnTo>
                    <a:pt x="0" y="25"/>
                  </a:lnTo>
                  <a:lnTo>
                    <a:pt x="50" y="0"/>
                  </a:lnTo>
                  <a:lnTo>
                    <a:pt x="663" y="323"/>
                  </a:lnTo>
                  <a:lnTo>
                    <a:pt x="615" y="34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7" name="Freeform 696"/>
            <p:cNvSpPr>
              <a:spLocks/>
            </p:cNvSpPr>
            <p:nvPr/>
          </p:nvSpPr>
          <p:spPr bwMode="auto">
            <a:xfrm>
              <a:off x="2915" y="2790"/>
              <a:ext cx="29" cy="37"/>
            </a:xfrm>
            <a:custGeom>
              <a:avLst/>
              <a:gdLst>
                <a:gd name="T0" fmla="*/ 0 w 87"/>
                <a:gd name="T1" fmla="*/ 37 h 112"/>
                <a:gd name="T2" fmla="*/ 0 w 87"/>
                <a:gd name="T3" fmla="*/ 0 h 112"/>
                <a:gd name="T4" fmla="*/ 29 w 87"/>
                <a:gd name="T5" fmla="*/ 14 h 112"/>
                <a:gd name="T6" fmla="*/ 0 w 87"/>
                <a:gd name="T7" fmla="*/ 37 h 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12"/>
                <a:gd name="T14" fmla="*/ 87 w 87"/>
                <a:gd name="T15" fmla="*/ 112 h 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12">
                  <a:moveTo>
                    <a:pt x="0" y="112"/>
                  </a:moveTo>
                  <a:lnTo>
                    <a:pt x="0" y="0"/>
                  </a:lnTo>
                  <a:lnTo>
                    <a:pt x="87" y="43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8" name="Freeform 697"/>
            <p:cNvSpPr>
              <a:spLocks/>
            </p:cNvSpPr>
            <p:nvPr/>
          </p:nvSpPr>
          <p:spPr bwMode="auto">
            <a:xfrm>
              <a:off x="2915" y="2794"/>
              <a:ext cx="47" cy="60"/>
            </a:xfrm>
            <a:custGeom>
              <a:avLst/>
              <a:gdLst>
                <a:gd name="T0" fmla="*/ 0 w 143"/>
                <a:gd name="T1" fmla="*/ 6 h 180"/>
                <a:gd name="T2" fmla="*/ 0 w 143"/>
                <a:gd name="T3" fmla="*/ 60 h 180"/>
                <a:gd name="T4" fmla="*/ 47 w 143"/>
                <a:gd name="T5" fmla="*/ 21 h 180"/>
                <a:gd name="T6" fmla="*/ 10 w 143"/>
                <a:gd name="T7" fmla="*/ 0 h 180"/>
                <a:gd name="T8" fmla="*/ 0 w 143"/>
                <a:gd name="T9" fmla="*/ 6 h 1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3"/>
                <a:gd name="T16" fmla="*/ 0 h 180"/>
                <a:gd name="T17" fmla="*/ 143 w 143"/>
                <a:gd name="T18" fmla="*/ 180 h 18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3" h="180">
                  <a:moveTo>
                    <a:pt x="0" y="19"/>
                  </a:moveTo>
                  <a:lnTo>
                    <a:pt x="0" y="180"/>
                  </a:lnTo>
                  <a:lnTo>
                    <a:pt x="143" y="63"/>
                  </a:lnTo>
                  <a:lnTo>
                    <a:pt x="3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1D1D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59" name="Freeform 698"/>
            <p:cNvSpPr>
              <a:spLocks/>
            </p:cNvSpPr>
            <p:nvPr/>
          </p:nvSpPr>
          <p:spPr bwMode="auto">
            <a:xfrm>
              <a:off x="2915" y="2804"/>
              <a:ext cx="68" cy="77"/>
            </a:xfrm>
            <a:custGeom>
              <a:avLst/>
              <a:gdLst>
                <a:gd name="T0" fmla="*/ 0 w 205"/>
                <a:gd name="T1" fmla="*/ 23 h 230"/>
                <a:gd name="T2" fmla="*/ 0 w 205"/>
                <a:gd name="T3" fmla="*/ 77 h 230"/>
                <a:gd name="T4" fmla="*/ 68 w 205"/>
                <a:gd name="T5" fmla="*/ 21 h 230"/>
                <a:gd name="T6" fmla="*/ 29 w 205"/>
                <a:gd name="T7" fmla="*/ 0 h 230"/>
                <a:gd name="T8" fmla="*/ 0 w 205"/>
                <a:gd name="T9" fmla="*/ 23 h 23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5"/>
                <a:gd name="T16" fmla="*/ 0 h 230"/>
                <a:gd name="T17" fmla="*/ 205 w 205"/>
                <a:gd name="T18" fmla="*/ 230 h 23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5" h="230">
                  <a:moveTo>
                    <a:pt x="0" y="69"/>
                  </a:moveTo>
                  <a:lnTo>
                    <a:pt x="0" y="230"/>
                  </a:lnTo>
                  <a:lnTo>
                    <a:pt x="205" y="63"/>
                  </a:lnTo>
                  <a:lnTo>
                    <a:pt x="87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0" name="Freeform 699"/>
            <p:cNvSpPr>
              <a:spLocks/>
            </p:cNvSpPr>
            <p:nvPr/>
          </p:nvSpPr>
          <p:spPr bwMode="auto">
            <a:xfrm>
              <a:off x="2915" y="2815"/>
              <a:ext cx="87" cy="93"/>
            </a:xfrm>
            <a:custGeom>
              <a:avLst/>
              <a:gdLst>
                <a:gd name="T0" fmla="*/ 0 w 261"/>
                <a:gd name="T1" fmla="*/ 39 h 279"/>
                <a:gd name="T2" fmla="*/ 0 w 261"/>
                <a:gd name="T3" fmla="*/ 93 h 279"/>
                <a:gd name="T4" fmla="*/ 87 w 261"/>
                <a:gd name="T5" fmla="*/ 18 h 279"/>
                <a:gd name="T6" fmla="*/ 48 w 261"/>
                <a:gd name="T7" fmla="*/ 0 h 279"/>
                <a:gd name="T8" fmla="*/ 0 w 261"/>
                <a:gd name="T9" fmla="*/ 39 h 27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1"/>
                <a:gd name="T16" fmla="*/ 0 h 279"/>
                <a:gd name="T17" fmla="*/ 261 w 261"/>
                <a:gd name="T18" fmla="*/ 279 h 27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1" h="279">
                  <a:moveTo>
                    <a:pt x="0" y="117"/>
                  </a:moveTo>
                  <a:lnTo>
                    <a:pt x="0" y="279"/>
                  </a:lnTo>
                  <a:lnTo>
                    <a:pt x="261" y="55"/>
                  </a:lnTo>
                  <a:lnTo>
                    <a:pt x="143" y="0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1" name="Freeform 700"/>
            <p:cNvSpPr>
              <a:spLocks/>
            </p:cNvSpPr>
            <p:nvPr/>
          </p:nvSpPr>
          <p:spPr bwMode="auto">
            <a:xfrm>
              <a:off x="2915" y="2825"/>
              <a:ext cx="107" cy="107"/>
            </a:xfrm>
            <a:custGeom>
              <a:avLst/>
              <a:gdLst>
                <a:gd name="T0" fmla="*/ 0 w 323"/>
                <a:gd name="T1" fmla="*/ 56 h 321"/>
                <a:gd name="T2" fmla="*/ 0 w 323"/>
                <a:gd name="T3" fmla="*/ 107 h 321"/>
                <a:gd name="T4" fmla="*/ 107 w 323"/>
                <a:gd name="T5" fmla="*/ 21 h 321"/>
                <a:gd name="T6" fmla="*/ 68 w 323"/>
                <a:gd name="T7" fmla="*/ 0 h 321"/>
                <a:gd name="T8" fmla="*/ 0 w 323"/>
                <a:gd name="T9" fmla="*/ 56 h 3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3"/>
                <a:gd name="T16" fmla="*/ 0 h 321"/>
                <a:gd name="T17" fmla="*/ 323 w 323"/>
                <a:gd name="T18" fmla="*/ 321 h 3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3" h="321">
                  <a:moveTo>
                    <a:pt x="0" y="167"/>
                  </a:moveTo>
                  <a:lnTo>
                    <a:pt x="0" y="321"/>
                  </a:lnTo>
                  <a:lnTo>
                    <a:pt x="323" y="62"/>
                  </a:lnTo>
                  <a:lnTo>
                    <a:pt x="205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2" name="Freeform 701"/>
            <p:cNvSpPr>
              <a:spLocks/>
            </p:cNvSpPr>
            <p:nvPr/>
          </p:nvSpPr>
          <p:spPr bwMode="auto">
            <a:xfrm>
              <a:off x="2915" y="2833"/>
              <a:ext cx="126" cy="126"/>
            </a:xfrm>
            <a:custGeom>
              <a:avLst/>
              <a:gdLst>
                <a:gd name="T0" fmla="*/ 0 w 379"/>
                <a:gd name="T1" fmla="*/ 75 h 378"/>
                <a:gd name="T2" fmla="*/ 0 w 379"/>
                <a:gd name="T3" fmla="*/ 126 h 378"/>
                <a:gd name="T4" fmla="*/ 126 w 379"/>
                <a:gd name="T5" fmla="*/ 23 h 378"/>
                <a:gd name="T6" fmla="*/ 87 w 379"/>
                <a:gd name="T7" fmla="*/ 0 h 378"/>
                <a:gd name="T8" fmla="*/ 0 w 379"/>
                <a:gd name="T9" fmla="*/ 75 h 3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9"/>
                <a:gd name="T16" fmla="*/ 0 h 378"/>
                <a:gd name="T17" fmla="*/ 379 w 379"/>
                <a:gd name="T18" fmla="*/ 378 h 3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9" h="378">
                  <a:moveTo>
                    <a:pt x="0" y="224"/>
                  </a:moveTo>
                  <a:lnTo>
                    <a:pt x="0" y="378"/>
                  </a:lnTo>
                  <a:lnTo>
                    <a:pt x="379" y="69"/>
                  </a:lnTo>
                  <a:lnTo>
                    <a:pt x="261" y="0"/>
                  </a:lnTo>
                  <a:lnTo>
                    <a:pt x="0" y="22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3" name="Freeform 702"/>
            <p:cNvSpPr>
              <a:spLocks/>
            </p:cNvSpPr>
            <p:nvPr/>
          </p:nvSpPr>
          <p:spPr bwMode="auto">
            <a:xfrm>
              <a:off x="2915" y="2846"/>
              <a:ext cx="145" cy="140"/>
            </a:xfrm>
            <a:custGeom>
              <a:avLst/>
              <a:gdLst>
                <a:gd name="T0" fmla="*/ 0 w 435"/>
                <a:gd name="T1" fmla="*/ 86 h 421"/>
                <a:gd name="T2" fmla="*/ 0 w 435"/>
                <a:gd name="T3" fmla="*/ 140 h 421"/>
                <a:gd name="T4" fmla="*/ 145 w 435"/>
                <a:gd name="T5" fmla="*/ 19 h 421"/>
                <a:gd name="T6" fmla="*/ 108 w 435"/>
                <a:gd name="T7" fmla="*/ 0 h 421"/>
                <a:gd name="T8" fmla="*/ 0 w 435"/>
                <a:gd name="T9" fmla="*/ 86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5"/>
                <a:gd name="T16" fmla="*/ 0 h 421"/>
                <a:gd name="T17" fmla="*/ 435 w 435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5" h="421">
                  <a:moveTo>
                    <a:pt x="0" y="259"/>
                  </a:moveTo>
                  <a:lnTo>
                    <a:pt x="0" y="421"/>
                  </a:lnTo>
                  <a:lnTo>
                    <a:pt x="435" y="56"/>
                  </a:lnTo>
                  <a:lnTo>
                    <a:pt x="323" y="0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4" name="Freeform 703"/>
            <p:cNvSpPr>
              <a:spLocks/>
            </p:cNvSpPr>
            <p:nvPr/>
          </p:nvSpPr>
          <p:spPr bwMode="auto">
            <a:xfrm>
              <a:off x="2915" y="2856"/>
              <a:ext cx="165" cy="153"/>
            </a:xfrm>
            <a:custGeom>
              <a:avLst/>
              <a:gdLst>
                <a:gd name="T0" fmla="*/ 0 w 497"/>
                <a:gd name="T1" fmla="*/ 103 h 458"/>
                <a:gd name="T2" fmla="*/ 0 w 497"/>
                <a:gd name="T3" fmla="*/ 153 h 458"/>
                <a:gd name="T4" fmla="*/ 4 w 497"/>
                <a:gd name="T5" fmla="*/ 153 h 458"/>
                <a:gd name="T6" fmla="*/ 165 w 497"/>
                <a:gd name="T7" fmla="*/ 19 h 458"/>
                <a:gd name="T8" fmla="*/ 126 w 497"/>
                <a:gd name="T9" fmla="*/ 0 h 458"/>
                <a:gd name="T10" fmla="*/ 0 w 497"/>
                <a:gd name="T11" fmla="*/ 103 h 4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7"/>
                <a:gd name="T19" fmla="*/ 0 h 458"/>
                <a:gd name="T20" fmla="*/ 497 w 497"/>
                <a:gd name="T21" fmla="*/ 458 h 45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7" h="458">
                  <a:moveTo>
                    <a:pt x="0" y="309"/>
                  </a:moveTo>
                  <a:lnTo>
                    <a:pt x="0" y="458"/>
                  </a:lnTo>
                  <a:lnTo>
                    <a:pt x="13" y="458"/>
                  </a:lnTo>
                  <a:lnTo>
                    <a:pt x="497" y="56"/>
                  </a:lnTo>
                  <a:lnTo>
                    <a:pt x="379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2F2F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5" name="Freeform 704"/>
            <p:cNvSpPr>
              <a:spLocks/>
            </p:cNvSpPr>
            <p:nvPr/>
          </p:nvSpPr>
          <p:spPr bwMode="auto">
            <a:xfrm>
              <a:off x="2915" y="2865"/>
              <a:ext cx="184" cy="154"/>
            </a:xfrm>
            <a:custGeom>
              <a:avLst/>
              <a:gdLst>
                <a:gd name="T0" fmla="*/ 0 w 553"/>
                <a:gd name="T1" fmla="*/ 121 h 464"/>
                <a:gd name="T2" fmla="*/ 0 w 553"/>
                <a:gd name="T3" fmla="*/ 144 h 464"/>
                <a:gd name="T4" fmla="*/ 23 w 553"/>
                <a:gd name="T5" fmla="*/ 154 h 464"/>
                <a:gd name="T6" fmla="*/ 184 w 553"/>
                <a:gd name="T7" fmla="*/ 21 h 464"/>
                <a:gd name="T8" fmla="*/ 145 w 553"/>
                <a:gd name="T9" fmla="*/ 0 h 464"/>
                <a:gd name="T10" fmla="*/ 0 w 553"/>
                <a:gd name="T11" fmla="*/ 121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3"/>
                <a:gd name="T19" fmla="*/ 0 h 464"/>
                <a:gd name="T20" fmla="*/ 553 w 553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3" h="464">
                  <a:moveTo>
                    <a:pt x="0" y="365"/>
                  </a:moveTo>
                  <a:lnTo>
                    <a:pt x="0" y="433"/>
                  </a:lnTo>
                  <a:lnTo>
                    <a:pt x="68" y="464"/>
                  </a:lnTo>
                  <a:lnTo>
                    <a:pt x="553" y="62"/>
                  </a:lnTo>
                  <a:lnTo>
                    <a:pt x="435" y="0"/>
                  </a:lnTo>
                  <a:lnTo>
                    <a:pt x="0" y="36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6" name="Freeform 705"/>
            <p:cNvSpPr>
              <a:spLocks/>
            </p:cNvSpPr>
            <p:nvPr/>
          </p:nvSpPr>
          <p:spPr bwMode="auto">
            <a:xfrm>
              <a:off x="2919" y="2875"/>
              <a:ext cx="201" cy="155"/>
            </a:xfrm>
            <a:custGeom>
              <a:avLst/>
              <a:gdLst>
                <a:gd name="T0" fmla="*/ 201 w 602"/>
                <a:gd name="T1" fmla="*/ 21 h 464"/>
                <a:gd name="T2" fmla="*/ 162 w 602"/>
                <a:gd name="T3" fmla="*/ 0 h 464"/>
                <a:gd name="T4" fmla="*/ 0 w 602"/>
                <a:gd name="T5" fmla="*/ 134 h 464"/>
                <a:gd name="T6" fmla="*/ 37 w 602"/>
                <a:gd name="T7" fmla="*/ 155 h 464"/>
                <a:gd name="T8" fmla="*/ 201 w 602"/>
                <a:gd name="T9" fmla="*/ 21 h 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464"/>
                <a:gd name="T17" fmla="*/ 602 w 602"/>
                <a:gd name="T18" fmla="*/ 464 h 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464">
                  <a:moveTo>
                    <a:pt x="602" y="62"/>
                  </a:moveTo>
                  <a:lnTo>
                    <a:pt x="484" y="0"/>
                  </a:lnTo>
                  <a:lnTo>
                    <a:pt x="0" y="402"/>
                  </a:lnTo>
                  <a:lnTo>
                    <a:pt x="111" y="464"/>
                  </a:lnTo>
                  <a:lnTo>
                    <a:pt x="602" y="62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7" name="Freeform 706"/>
            <p:cNvSpPr>
              <a:spLocks/>
            </p:cNvSpPr>
            <p:nvPr/>
          </p:nvSpPr>
          <p:spPr bwMode="auto">
            <a:xfrm>
              <a:off x="2937" y="2885"/>
              <a:ext cx="184" cy="155"/>
            </a:xfrm>
            <a:custGeom>
              <a:avLst/>
              <a:gdLst>
                <a:gd name="T0" fmla="*/ 162 w 552"/>
                <a:gd name="T1" fmla="*/ 0 h 463"/>
                <a:gd name="T2" fmla="*/ 184 w 552"/>
                <a:gd name="T3" fmla="*/ 12 h 463"/>
                <a:gd name="T4" fmla="*/ 184 w 552"/>
                <a:gd name="T5" fmla="*/ 35 h 463"/>
                <a:gd name="T6" fmla="*/ 37 w 552"/>
                <a:gd name="T7" fmla="*/ 155 h 463"/>
                <a:gd name="T8" fmla="*/ 0 w 552"/>
                <a:gd name="T9" fmla="*/ 135 h 463"/>
                <a:gd name="T10" fmla="*/ 162 w 552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2"/>
                <a:gd name="T19" fmla="*/ 0 h 463"/>
                <a:gd name="T20" fmla="*/ 552 w 552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2" h="463">
                  <a:moveTo>
                    <a:pt x="485" y="0"/>
                  </a:moveTo>
                  <a:lnTo>
                    <a:pt x="552" y="37"/>
                  </a:lnTo>
                  <a:lnTo>
                    <a:pt x="552" y="104"/>
                  </a:lnTo>
                  <a:lnTo>
                    <a:pt x="112" y="463"/>
                  </a:lnTo>
                  <a:lnTo>
                    <a:pt x="0" y="40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8" name="Freeform 707"/>
            <p:cNvSpPr>
              <a:spLocks/>
            </p:cNvSpPr>
            <p:nvPr/>
          </p:nvSpPr>
          <p:spPr bwMode="auto">
            <a:xfrm>
              <a:off x="2956" y="2896"/>
              <a:ext cx="165" cy="154"/>
            </a:xfrm>
            <a:custGeom>
              <a:avLst/>
              <a:gdLst>
                <a:gd name="T0" fmla="*/ 163 w 496"/>
                <a:gd name="T1" fmla="*/ 0 h 463"/>
                <a:gd name="T2" fmla="*/ 165 w 496"/>
                <a:gd name="T3" fmla="*/ 2 h 463"/>
                <a:gd name="T4" fmla="*/ 165 w 496"/>
                <a:gd name="T5" fmla="*/ 49 h 463"/>
                <a:gd name="T6" fmla="*/ 39 w 496"/>
                <a:gd name="T7" fmla="*/ 154 h 463"/>
                <a:gd name="T8" fmla="*/ 0 w 496"/>
                <a:gd name="T9" fmla="*/ 134 h 463"/>
                <a:gd name="T10" fmla="*/ 163 w 496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6"/>
                <a:gd name="T19" fmla="*/ 0 h 463"/>
                <a:gd name="T20" fmla="*/ 496 w 496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6" h="463">
                  <a:moveTo>
                    <a:pt x="491" y="0"/>
                  </a:moveTo>
                  <a:lnTo>
                    <a:pt x="496" y="6"/>
                  </a:lnTo>
                  <a:lnTo>
                    <a:pt x="496" y="148"/>
                  </a:lnTo>
                  <a:lnTo>
                    <a:pt x="118" y="463"/>
                  </a:lnTo>
                  <a:lnTo>
                    <a:pt x="0" y="402"/>
                  </a:lnTo>
                  <a:lnTo>
                    <a:pt x="491" y="0"/>
                  </a:lnTo>
                  <a:close/>
                </a:path>
              </a:pathLst>
            </a:custGeom>
            <a:solidFill>
              <a:srgbClr val="FAFAF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69" name="Freeform 708"/>
            <p:cNvSpPr>
              <a:spLocks/>
            </p:cNvSpPr>
            <p:nvPr/>
          </p:nvSpPr>
          <p:spPr bwMode="auto">
            <a:xfrm>
              <a:off x="2975" y="2920"/>
              <a:ext cx="146" cy="140"/>
            </a:xfrm>
            <a:custGeom>
              <a:avLst/>
              <a:gdLst>
                <a:gd name="T0" fmla="*/ 146 w 440"/>
                <a:gd name="T1" fmla="*/ 52 h 421"/>
                <a:gd name="T2" fmla="*/ 146 w 440"/>
                <a:gd name="T3" fmla="*/ 0 h 421"/>
                <a:gd name="T4" fmla="*/ 0 w 440"/>
                <a:gd name="T5" fmla="*/ 119 h 421"/>
                <a:gd name="T6" fmla="*/ 39 w 440"/>
                <a:gd name="T7" fmla="*/ 140 h 421"/>
                <a:gd name="T8" fmla="*/ 146 w 440"/>
                <a:gd name="T9" fmla="*/ 52 h 4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421"/>
                <a:gd name="T17" fmla="*/ 440 w 440"/>
                <a:gd name="T18" fmla="*/ 421 h 4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421">
                  <a:moveTo>
                    <a:pt x="440" y="155"/>
                  </a:moveTo>
                  <a:lnTo>
                    <a:pt x="440" y="0"/>
                  </a:lnTo>
                  <a:lnTo>
                    <a:pt x="0" y="359"/>
                  </a:lnTo>
                  <a:lnTo>
                    <a:pt x="118" y="421"/>
                  </a:lnTo>
                  <a:lnTo>
                    <a:pt x="440" y="155"/>
                  </a:lnTo>
                  <a:close/>
                </a:path>
              </a:pathLst>
            </a:custGeom>
            <a:solidFill>
              <a:srgbClr val="F5F5F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0" name="Freeform 709"/>
            <p:cNvSpPr>
              <a:spLocks/>
            </p:cNvSpPr>
            <p:nvPr/>
          </p:nvSpPr>
          <p:spPr bwMode="auto">
            <a:xfrm>
              <a:off x="2995" y="2945"/>
              <a:ext cx="126" cy="126"/>
            </a:xfrm>
            <a:custGeom>
              <a:avLst/>
              <a:gdLst>
                <a:gd name="T0" fmla="*/ 126 w 378"/>
                <a:gd name="T1" fmla="*/ 54 h 377"/>
                <a:gd name="T2" fmla="*/ 126 w 378"/>
                <a:gd name="T3" fmla="*/ 0 h 377"/>
                <a:gd name="T4" fmla="*/ 0 w 378"/>
                <a:gd name="T5" fmla="*/ 105 h 377"/>
                <a:gd name="T6" fmla="*/ 39 w 378"/>
                <a:gd name="T7" fmla="*/ 126 h 377"/>
                <a:gd name="T8" fmla="*/ 126 w 378"/>
                <a:gd name="T9" fmla="*/ 54 h 3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377"/>
                <a:gd name="T17" fmla="*/ 378 w 378"/>
                <a:gd name="T18" fmla="*/ 377 h 3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377">
                  <a:moveTo>
                    <a:pt x="378" y="161"/>
                  </a:moveTo>
                  <a:lnTo>
                    <a:pt x="378" y="0"/>
                  </a:lnTo>
                  <a:lnTo>
                    <a:pt x="0" y="315"/>
                  </a:lnTo>
                  <a:lnTo>
                    <a:pt x="118" y="377"/>
                  </a:lnTo>
                  <a:lnTo>
                    <a:pt x="378" y="161"/>
                  </a:lnTo>
                  <a:close/>
                </a:path>
              </a:pathLst>
            </a:custGeom>
            <a:solidFill>
              <a:srgbClr val="F0F0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1" name="Freeform 710"/>
            <p:cNvSpPr>
              <a:spLocks/>
            </p:cNvSpPr>
            <p:nvPr/>
          </p:nvSpPr>
          <p:spPr bwMode="auto">
            <a:xfrm>
              <a:off x="3014" y="2972"/>
              <a:ext cx="107" cy="109"/>
            </a:xfrm>
            <a:custGeom>
              <a:avLst/>
              <a:gdLst>
                <a:gd name="T0" fmla="*/ 107 w 322"/>
                <a:gd name="T1" fmla="*/ 52 h 328"/>
                <a:gd name="T2" fmla="*/ 107 w 322"/>
                <a:gd name="T3" fmla="*/ 0 h 328"/>
                <a:gd name="T4" fmla="*/ 0 w 322"/>
                <a:gd name="T5" fmla="*/ 88 h 328"/>
                <a:gd name="T6" fmla="*/ 39 w 322"/>
                <a:gd name="T7" fmla="*/ 109 h 328"/>
                <a:gd name="T8" fmla="*/ 107 w 322"/>
                <a:gd name="T9" fmla="*/ 52 h 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2"/>
                <a:gd name="T16" fmla="*/ 0 h 328"/>
                <a:gd name="T17" fmla="*/ 322 w 322"/>
                <a:gd name="T18" fmla="*/ 328 h 3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2" h="328">
                  <a:moveTo>
                    <a:pt x="322" y="156"/>
                  </a:moveTo>
                  <a:lnTo>
                    <a:pt x="322" y="0"/>
                  </a:lnTo>
                  <a:lnTo>
                    <a:pt x="0" y="266"/>
                  </a:lnTo>
                  <a:lnTo>
                    <a:pt x="118" y="328"/>
                  </a:lnTo>
                  <a:lnTo>
                    <a:pt x="322" y="156"/>
                  </a:lnTo>
                  <a:close/>
                </a:path>
              </a:pathLst>
            </a:custGeom>
            <a:solidFill>
              <a:srgbClr val="EBEB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2" name="Freeform 711"/>
            <p:cNvSpPr>
              <a:spLocks/>
            </p:cNvSpPr>
            <p:nvPr/>
          </p:nvSpPr>
          <p:spPr bwMode="auto">
            <a:xfrm>
              <a:off x="3035" y="2999"/>
              <a:ext cx="86" cy="92"/>
            </a:xfrm>
            <a:custGeom>
              <a:avLst/>
              <a:gdLst>
                <a:gd name="T0" fmla="*/ 86 w 260"/>
                <a:gd name="T1" fmla="*/ 51 h 278"/>
                <a:gd name="T2" fmla="*/ 86 w 260"/>
                <a:gd name="T3" fmla="*/ 0 h 278"/>
                <a:gd name="T4" fmla="*/ 0 w 260"/>
                <a:gd name="T5" fmla="*/ 71 h 278"/>
                <a:gd name="T6" fmla="*/ 37 w 260"/>
                <a:gd name="T7" fmla="*/ 92 h 278"/>
                <a:gd name="T8" fmla="*/ 86 w 260"/>
                <a:gd name="T9" fmla="*/ 51 h 2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0"/>
                <a:gd name="T16" fmla="*/ 0 h 278"/>
                <a:gd name="T17" fmla="*/ 260 w 260"/>
                <a:gd name="T18" fmla="*/ 278 h 2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0" h="278">
                  <a:moveTo>
                    <a:pt x="260" y="154"/>
                  </a:moveTo>
                  <a:lnTo>
                    <a:pt x="260" y="0"/>
                  </a:lnTo>
                  <a:lnTo>
                    <a:pt x="0" y="216"/>
                  </a:lnTo>
                  <a:lnTo>
                    <a:pt x="112" y="278"/>
                  </a:lnTo>
                  <a:lnTo>
                    <a:pt x="260" y="154"/>
                  </a:lnTo>
                  <a:close/>
                </a:path>
              </a:pathLst>
            </a:custGeom>
            <a:solidFill>
              <a:srgbClr val="E5E5E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3" name="Freeform 712"/>
            <p:cNvSpPr>
              <a:spLocks/>
            </p:cNvSpPr>
            <p:nvPr/>
          </p:nvSpPr>
          <p:spPr bwMode="auto">
            <a:xfrm>
              <a:off x="3053" y="3024"/>
              <a:ext cx="68" cy="78"/>
            </a:xfrm>
            <a:custGeom>
              <a:avLst/>
              <a:gdLst>
                <a:gd name="T0" fmla="*/ 68 w 204"/>
                <a:gd name="T1" fmla="*/ 53 h 235"/>
                <a:gd name="T2" fmla="*/ 68 w 204"/>
                <a:gd name="T3" fmla="*/ 0 h 235"/>
                <a:gd name="T4" fmla="*/ 0 w 204"/>
                <a:gd name="T5" fmla="*/ 57 h 235"/>
                <a:gd name="T6" fmla="*/ 39 w 204"/>
                <a:gd name="T7" fmla="*/ 78 h 235"/>
                <a:gd name="T8" fmla="*/ 68 w 204"/>
                <a:gd name="T9" fmla="*/ 53 h 2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"/>
                <a:gd name="T16" fmla="*/ 0 h 235"/>
                <a:gd name="T17" fmla="*/ 204 w 204"/>
                <a:gd name="T18" fmla="*/ 235 h 2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" h="235">
                  <a:moveTo>
                    <a:pt x="204" y="160"/>
                  </a:moveTo>
                  <a:lnTo>
                    <a:pt x="204" y="0"/>
                  </a:lnTo>
                  <a:lnTo>
                    <a:pt x="0" y="172"/>
                  </a:lnTo>
                  <a:lnTo>
                    <a:pt x="117" y="235"/>
                  </a:lnTo>
                  <a:lnTo>
                    <a:pt x="204" y="160"/>
                  </a:lnTo>
                  <a:close/>
                </a:path>
              </a:pathLst>
            </a:custGeom>
            <a:solidFill>
              <a:srgbClr val="E0E0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4" name="Freeform 713"/>
            <p:cNvSpPr>
              <a:spLocks/>
            </p:cNvSpPr>
            <p:nvPr/>
          </p:nvSpPr>
          <p:spPr bwMode="auto">
            <a:xfrm>
              <a:off x="3072" y="3050"/>
              <a:ext cx="49" cy="62"/>
            </a:xfrm>
            <a:custGeom>
              <a:avLst/>
              <a:gdLst>
                <a:gd name="T0" fmla="*/ 49 w 148"/>
                <a:gd name="T1" fmla="*/ 54 h 187"/>
                <a:gd name="T2" fmla="*/ 49 w 148"/>
                <a:gd name="T3" fmla="*/ 0 h 187"/>
                <a:gd name="T4" fmla="*/ 0 w 148"/>
                <a:gd name="T5" fmla="*/ 41 h 187"/>
                <a:gd name="T6" fmla="*/ 39 w 148"/>
                <a:gd name="T7" fmla="*/ 62 h 187"/>
                <a:gd name="T8" fmla="*/ 49 w 148"/>
                <a:gd name="T9" fmla="*/ 54 h 1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8"/>
                <a:gd name="T16" fmla="*/ 0 h 187"/>
                <a:gd name="T17" fmla="*/ 148 w 148"/>
                <a:gd name="T18" fmla="*/ 187 h 1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8" h="187">
                  <a:moveTo>
                    <a:pt x="148" y="162"/>
                  </a:moveTo>
                  <a:lnTo>
                    <a:pt x="148" y="0"/>
                  </a:lnTo>
                  <a:lnTo>
                    <a:pt x="0" y="124"/>
                  </a:lnTo>
                  <a:lnTo>
                    <a:pt x="117" y="187"/>
                  </a:lnTo>
                  <a:lnTo>
                    <a:pt x="148" y="162"/>
                  </a:lnTo>
                  <a:close/>
                </a:path>
              </a:pathLst>
            </a:custGeom>
            <a:solidFill>
              <a:srgbClr val="DBDB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5" name="Freeform 714"/>
            <p:cNvSpPr>
              <a:spLocks/>
            </p:cNvSpPr>
            <p:nvPr/>
          </p:nvSpPr>
          <p:spPr bwMode="auto">
            <a:xfrm>
              <a:off x="3092" y="3077"/>
              <a:ext cx="29" cy="41"/>
            </a:xfrm>
            <a:custGeom>
              <a:avLst/>
              <a:gdLst>
                <a:gd name="T0" fmla="*/ 29 w 87"/>
                <a:gd name="T1" fmla="*/ 0 h 124"/>
                <a:gd name="T2" fmla="*/ 29 w 87"/>
                <a:gd name="T3" fmla="*/ 41 h 124"/>
                <a:gd name="T4" fmla="*/ 0 w 87"/>
                <a:gd name="T5" fmla="*/ 25 h 124"/>
                <a:gd name="T6" fmla="*/ 29 w 87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7"/>
                <a:gd name="T13" fmla="*/ 0 h 124"/>
                <a:gd name="T14" fmla="*/ 87 w 87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7" h="124">
                  <a:moveTo>
                    <a:pt x="87" y="0"/>
                  </a:moveTo>
                  <a:lnTo>
                    <a:pt x="87" y="124"/>
                  </a:lnTo>
                  <a:lnTo>
                    <a:pt x="0" y="7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D6D6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6" name="Freeform 715"/>
            <p:cNvSpPr>
              <a:spLocks/>
            </p:cNvSpPr>
            <p:nvPr/>
          </p:nvSpPr>
          <p:spPr bwMode="auto">
            <a:xfrm>
              <a:off x="3111" y="3104"/>
              <a:ext cx="10" cy="14"/>
            </a:xfrm>
            <a:custGeom>
              <a:avLst/>
              <a:gdLst>
                <a:gd name="T0" fmla="*/ 10 w 31"/>
                <a:gd name="T1" fmla="*/ 0 h 43"/>
                <a:gd name="T2" fmla="*/ 10 w 31"/>
                <a:gd name="T3" fmla="*/ 14 h 43"/>
                <a:gd name="T4" fmla="*/ 0 w 31"/>
                <a:gd name="T5" fmla="*/ 8 h 43"/>
                <a:gd name="T6" fmla="*/ 10 w 31"/>
                <a:gd name="T7" fmla="*/ 0 h 4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43"/>
                <a:gd name="T14" fmla="*/ 31 w 31"/>
                <a:gd name="T15" fmla="*/ 43 h 4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43">
                  <a:moveTo>
                    <a:pt x="31" y="0"/>
                  </a:moveTo>
                  <a:lnTo>
                    <a:pt x="31" y="43"/>
                  </a:lnTo>
                  <a:lnTo>
                    <a:pt x="0" y="2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7" name="Freeform 716"/>
            <p:cNvSpPr>
              <a:spLocks/>
            </p:cNvSpPr>
            <p:nvPr/>
          </p:nvSpPr>
          <p:spPr bwMode="auto">
            <a:xfrm>
              <a:off x="3115" y="3114"/>
              <a:ext cx="6" cy="9"/>
            </a:xfrm>
            <a:custGeom>
              <a:avLst/>
              <a:gdLst>
                <a:gd name="T0" fmla="*/ 3 w 19"/>
                <a:gd name="T1" fmla="*/ 0 h 25"/>
                <a:gd name="T2" fmla="*/ 0 w 19"/>
                <a:gd name="T3" fmla="*/ 2 h 25"/>
                <a:gd name="T4" fmla="*/ 0 w 19"/>
                <a:gd name="T5" fmla="*/ 4 h 25"/>
                <a:gd name="T6" fmla="*/ 4 w 19"/>
                <a:gd name="T7" fmla="*/ 9 h 25"/>
                <a:gd name="T8" fmla="*/ 6 w 19"/>
                <a:gd name="T9" fmla="*/ 9 h 25"/>
                <a:gd name="T10" fmla="*/ 3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8" y="0"/>
                  </a:moveTo>
                  <a:lnTo>
                    <a:pt x="0" y="6"/>
                  </a:lnTo>
                  <a:lnTo>
                    <a:pt x="0" y="12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8" name="Freeform 717"/>
            <p:cNvSpPr>
              <a:spLocks/>
            </p:cNvSpPr>
            <p:nvPr/>
          </p:nvSpPr>
          <p:spPr bwMode="auto">
            <a:xfrm>
              <a:off x="3118" y="3106"/>
              <a:ext cx="20" cy="17"/>
            </a:xfrm>
            <a:custGeom>
              <a:avLst/>
              <a:gdLst>
                <a:gd name="T0" fmla="*/ 18 w 61"/>
                <a:gd name="T1" fmla="*/ 4 h 50"/>
                <a:gd name="T2" fmla="*/ 16 w 61"/>
                <a:gd name="T3" fmla="*/ 0 h 50"/>
                <a:gd name="T4" fmla="*/ 0 w 61"/>
                <a:gd name="T5" fmla="*/ 9 h 50"/>
                <a:gd name="T6" fmla="*/ 4 w 61"/>
                <a:gd name="T7" fmla="*/ 17 h 50"/>
                <a:gd name="T8" fmla="*/ 20 w 61"/>
                <a:gd name="T9" fmla="*/ 9 h 50"/>
                <a:gd name="T10" fmla="*/ 18 w 61"/>
                <a:gd name="T11" fmla="*/ 4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50"/>
                <a:gd name="T20" fmla="*/ 61 w 61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50">
                  <a:moveTo>
                    <a:pt x="54" y="12"/>
                  </a:moveTo>
                  <a:lnTo>
                    <a:pt x="48" y="0"/>
                  </a:lnTo>
                  <a:lnTo>
                    <a:pt x="0" y="25"/>
                  </a:lnTo>
                  <a:lnTo>
                    <a:pt x="11" y="50"/>
                  </a:lnTo>
                  <a:lnTo>
                    <a:pt x="61" y="25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79" name="Freeform 718"/>
            <p:cNvSpPr>
              <a:spLocks/>
            </p:cNvSpPr>
            <p:nvPr/>
          </p:nvSpPr>
          <p:spPr bwMode="auto">
            <a:xfrm>
              <a:off x="3134" y="3106"/>
              <a:ext cx="6" cy="8"/>
            </a:xfrm>
            <a:custGeom>
              <a:avLst/>
              <a:gdLst>
                <a:gd name="T0" fmla="*/ 4 w 19"/>
                <a:gd name="T1" fmla="*/ 8 h 25"/>
                <a:gd name="T2" fmla="*/ 6 w 19"/>
                <a:gd name="T3" fmla="*/ 6 h 25"/>
                <a:gd name="T4" fmla="*/ 6 w 19"/>
                <a:gd name="T5" fmla="*/ 2 h 25"/>
                <a:gd name="T6" fmla="*/ 4 w 19"/>
                <a:gd name="T7" fmla="*/ 0 h 25"/>
                <a:gd name="T8" fmla="*/ 0 w 19"/>
                <a:gd name="T9" fmla="*/ 0 h 25"/>
                <a:gd name="T10" fmla="*/ 4 w 19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13" y="25"/>
                  </a:moveTo>
                  <a:lnTo>
                    <a:pt x="19" y="19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3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0" name="Freeform 719"/>
            <p:cNvSpPr>
              <a:spLocks/>
            </p:cNvSpPr>
            <p:nvPr/>
          </p:nvSpPr>
          <p:spPr bwMode="auto">
            <a:xfrm>
              <a:off x="3115" y="2893"/>
              <a:ext cx="6" cy="8"/>
            </a:xfrm>
            <a:custGeom>
              <a:avLst/>
              <a:gdLst>
                <a:gd name="T0" fmla="*/ 3 w 19"/>
                <a:gd name="T1" fmla="*/ 0 h 25"/>
                <a:gd name="T2" fmla="*/ 0 w 19"/>
                <a:gd name="T3" fmla="*/ 3 h 25"/>
                <a:gd name="T4" fmla="*/ 0 w 19"/>
                <a:gd name="T5" fmla="*/ 4 h 25"/>
                <a:gd name="T6" fmla="*/ 4 w 19"/>
                <a:gd name="T7" fmla="*/ 8 h 25"/>
                <a:gd name="T8" fmla="*/ 6 w 19"/>
                <a:gd name="T9" fmla="*/ 8 h 25"/>
                <a:gd name="T10" fmla="*/ 3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8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14" y="25"/>
                  </a:lnTo>
                  <a:lnTo>
                    <a:pt x="19" y="2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1" name="Freeform 720"/>
            <p:cNvSpPr>
              <a:spLocks/>
            </p:cNvSpPr>
            <p:nvPr/>
          </p:nvSpPr>
          <p:spPr bwMode="auto">
            <a:xfrm>
              <a:off x="3118" y="2885"/>
              <a:ext cx="20" cy="16"/>
            </a:xfrm>
            <a:custGeom>
              <a:avLst/>
              <a:gdLst>
                <a:gd name="T0" fmla="*/ 18 w 61"/>
                <a:gd name="T1" fmla="*/ 4 h 48"/>
                <a:gd name="T2" fmla="*/ 16 w 61"/>
                <a:gd name="T3" fmla="*/ 0 h 48"/>
                <a:gd name="T4" fmla="*/ 0 w 61"/>
                <a:gd name="T5" fmla="*/ 8 h 48"/>
                <a:gd name="T6" fmla="*/ 4 w 61"/>
                <a:gd name="T7" fmla="*/ 16 h 48"/>
                <a:gd name="T8" fmla="*/ 20 w 61"/>
                <a:gd name="T9" fmla="*/ 8 h 48"/>
                <a:gd name="T10" fmla="*/ 18 w 61"/>
                <a:gd name="T11" fmla="*/ 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48"/>
                <a:gd name="T20" fmla="*/ 61 w 61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48">
                  <a:moveTo>
                    <a:pt x="54" y="12"/>
                  </a:moveTo>
                  <a:lnTo>
                    <a:pt x="48" y="0"/>
                  </a:lnTo>
                  <a:lnTo>
                    <a:pt x="0" y="23"/>
                  </a:lnTo>
                  <a:lnTo>
                    <a:pt x="11" y="48"/>
                  </a:lnTo>
                  <a:lnTo>
                    <a:pt x="61" y="23"/>
                  </a:lnTo>
                  <a:lnTo>
                    <a:pt x="5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2" name="Freeform 721"/>
            <p:cNvSpPr>
              <a:spLocks/>
            </p:cNvSpPr>
            <p:nvPr/>
          </p:nvSpPr>
          <p:spPr bwMode="auto">
            <a:xfrm>
              <a:off x="3134" y="2885"/>
              <a:ext cx="6" cy="8"/>
            </a:xfrm>
            <a:custGeom>
              <a:avLst/>
              <a:gdLst>
                <a:gd name="T0" fmla="*/ 4 w 19"/>
                <a:gd name="T1" fmla="*/ 8 h 23"/>
                <a:gd name="T2" fmla="*/ 6 w 19"/>
                <a:gd name="T3" fmla="*/ 6 h 23"/>
                <a:gd name="T4" fmla="*/ 6 w 19"/>
                <a:gd name="T5" fmla="*/ 2 h 23"/>
                <a:gd name="T6" fmla="*/ 4 w 19"/>
                <a:gd name="T7" fmla="*/ 0 h 23"/>
                <a:gd name="T8" fmla="*/ 0 w 19"/>
                <a:gd name="T9" fmla="*/ 0 h 23"/>
                <a:gd name="T10" fmla="*/ 4 w 19"/>
                <a:gd name="T11" fmla="*/ 8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3"/>
                <a:gd name="T20" fmla="*/ 19 w 19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3">
                  <a:moveTo>
                    <a:pt x="13" y="23"/>
                  </a:moveTo>
                  <a:lnTo>
                    <a:pt x="19" y="18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0" y="0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3" name="Freeform 722"/>
            <p:cNvSpPr>
              <a:spLocks/>
            </p:cNvSpPr>
            <p:nvPr/>
          </p:nvSpPr>
          <p:spPr bwMode="auto">
            <a:xfrm>
              <a:off x="3132" y="3110"/>
              <a:ext cx="8" cy="4"/>
            </a:xfrm>
            <a:custGeom>
              <a:avLst/>
              <a:gdLst>
                <a:gd name="T0" fmla="*/ 0 w 25"/>
                <a:gd name="T1" fmla="*/ 0 h 13"/>
                <a:gd name="T2" fmla="*/ 2 w 25"/>
                <a:gd name="T3" fmla="*/ 2 h 13"/>
                <a:gd name="T4" fmla="*/ 4 w 25"/>
                <a:gd name="T5" fmla="*/ 4 h 13"/>
                <a:gd name="T6" fmla="*/ 8 w 25"/>
                <a:gd name="T7" fmla="*/ 2 h 13"/>
                <a:gd name="T8" fmla="*/ 8 w 25"/>
                <a:gd name="T9" fmla="*/ 0 h 13"/>
                <a:gd name="T10" fmla="*/ 0 w 2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0" y="0"/>
                  </a:moveTo>
                  <a:lnTo>
                    <a:pt x="6" y="7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4" name="Freeform 723"/>
            <p:cNvSpPr>
              <a:spLocks/>
            </p:cNvSpPr>
            <p:nvPr/>
          </p:nvSpPr>
          <p:spPr bwMode="auto">
            <a:xfrm>
              <a:off x="3132" y="2885"/>
              <a:ext cx="8" cy="225"/>
            </a:xfrm>
            <a:custGeom>
              <a:avLst/>
              <a:gdLst>
                <a:gd name="T0" fmla="*/ 2 w 25"/>
                <a:gd name="T1" fmla="*/ 8 h 674"/>
                <a:gd name="T2" fmla="*/ 0 w 25"/>
                <a:gd name="T3" fmla="*/ 4 h 674"/>
                <a:gd name="T4" fmla="*/ 0 w 25"/>
                <a:gd name="T5" fmla="*/ 225 h 674"/>
                <a:gd name="T6" fmla="*/ 8 w 25"/>
                <a:gd name="T7" fmla="*/ 225 h 674"/>
                <a:gd name="T8" fmla="*/ 8 w 25"/>
                <a:gd name="T9" fmla="*/ 4 h 674"/>
                <a:gd name="T10" fmla="*/ 6 w 25"/>
                <a:gd name="T11" fmla="*/ 0 h 674"/>
                <a:gd name="T12" fmla="*/ 8 w 25"/>
                <a:gd name="T13" fmla="*/ 4 h 674"/>
                <a:gd name="T14" fmla="*/ 8 w 25"/>
                <a:gd name="T15" fmla="*/ 0 h 674"/>
                <a:gd name="T16" fmla="*/ 4 w 25"/>
                <a:gd name="T17" fmla="*/ 0 h 674"/>
                <a:gd name="T18" fmla="*/ 2 w 25"/>
                <a:gd name="T19" fmla="*/ 0 h 674"/>
                <a:gd name="T20" fmla="*/ 0 w 25"/>
                <a:gd name="T21" fmla="*/ 4 h 674"/>
                <a:gd name="T22" fmla="*/ 2 w 25"/>
                <a:gd name="T23" fmla="*/ 8 h 6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74"/>
                <a:gd name="T38" fmla="*/ 25 w 25"/>
                <a:gd name="T39" fmla="*/ 674 h 6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74">
                  <a:moveTo>
                    <a:pt x="6" y="23"/>
                  </a:moveTo>
                  <a:lnTo>
                    <a:pt x="0" y="12"/>
                  </a:lnTo>
                  <a:lnTo>
                    <a:pt x="0" y="674"/>
                  </a:lnTo>
                  <a:lnTo>
                    <a:pt x="25" y="674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6" y="0"/>
                  </a:lnTo>
                  <a:lnTo>
                    <a:pt x="0" y="12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5" name="Freeform 724"/>
            <p:cNvSpPr>
              <a:spLocks/>
            </p:cNvSpPr>
            <p:nvPr/>
          </p:nvSpPr>
          <p:spPr bwMode="auto">
            <a:xfrm>
              <a:off x="2929" y="2778"/>
              <a:ext cx="209" cy="115"/>
            </a:xfrm>
            <a:custGeom>
              <a:avLst/>
              <a:gdLst>
                <a:gd name="T0" fmla="*/ 2 w 626"/>
                <a:gd name="T1" fmla="*/ 4 h 345"/>
                <a:gd name="T2" fmla="*/ 0 w 626"/>
                <a:gd name="T3" fmla="*/ 8 h 345"/>
                <a:gd name="T4" fmla="*/ 205 w 626"/>
                <a:gd name="T5" fmla="*/ 115 h 345"/>
                <a:gd name="T6" fmla="*/ 209 w 626"/>
                <a:gd name="T7" fmla="*/ 107 h 345"/>
                <a:gd name="T8" fmla="*/ 4 w 626"/>
                <a:gd name="T9" fmla="*/ 0 h 345"/>
                <a:gd name="T10" fmla="*/ 2 w 626"/>
                <a:gd name="T11" fmla="*/ 4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45"/>
                <a:gd name="T20" fmla="*/ 626 w 626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45">
                  <a:moveTo>
                    <a:pt x="6" y="11"/>
                  </a:moveTo>
                  <a:lnTo>
                    <a:pt x="0" y="25"/>
                  </a:lnTo>
                  <a:lnTo>
                    <a:pt x="613" y="345"/>
                  </a:lnTo>
                  <a:lnTo>
                    <a:pt x="626" y="322"/>
                  </a:lnTo>
                  <a:lnTo>
                    <a:pt x="12" y="0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6" name="Freeform 725"/>
            <p:cNvSpPr>
              <a:spLocks/>
            </p:cNvSpPr>
            <p:nvPr/>
          </p:nvSpPr>
          <p:spPr bwMode="auto">
            <a:xfrm>
              <a:off x="2927" y="2778"/>
              <a:ext cx="6" cy="8"/>
            </a:xfrm>
            <a:custGeom>
              <a:avLst/>
              <a:gdLst>
                <a:gd name="T0" fmla="*/ 6 w 19"/>
                <a:gd name="T1" fmla="*/ 0 h 25"/>
                <a:gd name="T2" fmla="*/ 4 w 19"/>
                <a:gd name="T3" fmla="*/ 0 h 25"/>
                <a:gd name="T4" fmla="*/ 0 w 19"/>
                <a:gd name="T5" fmla="*/ 2 h 25"/>
                <a:gd name="T6" fmla="*/ 0 w 19"/>
                <a:gd name="T7" fmla="*/ 5 h 25"/>
                <a:gd name="T8" fmla="*/ 2 w 19"/>
                <a:gd name="T9" fmla="*/ 8 h 25"/>
                <a:gd name="T10" fmla="*/ 6 w 19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25"/>
                <a:gd name="T20" fmla="*/ 19 w 19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25">
                  <a:moveTo>
                    <a:pt x="19" y="0"/>
                  </a:moveTo>
                  <a:lnTo>
                    <a:pt x="13" y="0"/>
                  </a:lnTo>
                  <a:lnTo>
                    <a:pt x="0" y="5"/>
                  </a:lnTo>
                  <a:lnTo>
                    <a:pt x="0" y="17"/>
                  </a:lnTo>
                  <a:lnTo>
                    <a:pt x="7" y="2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7" name="Freeform 726"/>
            <p:cNvSpPr>
              <a:spLocks/>
            </p:cNvSpPr>
            <p:nvPr/>
          </p:nvSpPr>
          <p:spPr bwMode="auto">
            <a:xfrm>
              <a:off x="2911" y="2786"/>
              <a:ext cx="6" cy="8"/>
            </a:xfrm>
            <a:custGeom>
              <a:avLst/>
              <a:gdLst>
                <a:gd name="T0" fmla="*/ 2 w 18"/>
                <a:gd name="T1" fmla="*/ 0 h 23"/>
                <a:gd name="T2" fmla="*/ 0 w 18"/>
                <a:gd name="T3" fmla="*/ 2 h 23"/>
                <a:gd name="T4" fmla="*/ 0 w 18"/>
                <a:gd name="T5" fmla="*/ 6 h 23"/>
                <a:gd name="T6" fmla="*/ 2 w 18"/>
                <a:gd name="T7" fmla="*/ 8 h 23"/>
                <a:gd name="T8" fmla="*/ 6 w 18"/>
                <a:gd name="T9" fmla="*/ 8 h 23"/>
                <a:gd name="T10" fmla="*/ 2 w 18"/>
                <a:gd name="T11" fmla="*/ 0 h 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"/>
                <a:gd name="T20" fmla="*/ 18 w 18"/>
                <a:gd name="T21" fmla="*/ 23 h 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">
                  <a:moveTo>
                    <a:pt x="6" y="0"/>
                  </a:moveTo>
                  <a:lnTo>
                    <a:pt x="0" y="5"/>
                  </a:lnTo>
                  <a:lnTo>
                    <a:pt x="0" y="17"/>
                  </a:lnTo>
                  <a:lnTo>
                    <a:pt x="6" y="23"/>
                  </a:lnTo>
                  <a:lnTo>
                    <a:pt x="18" y="2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8" name="Freeform 727"/>
            <p:cNvSpPr>
              <a:spLocks/>
            </p:cNvSpPr>
            <p:nvPr/>
          </p:nvSpPr>
          <p:spPr bwMode="auto">
            <a:xfrm>
              <a:off x="2913" y="2778"/>
              <a:ext cx="20" cy="16"/>
            </a:xfrm>
            <a:custGeom>
              <a:avLst/>
              <a:gdLst>
                <a:gd name="T0" fmla="*/ 18 w 62"/>
                <a:gd name="T1" fmla="*/ 4 h 48"/>
                <a:gd name="T2" fmla="*/ 16 w 62"/>
                <a:gd name="T3" fmla="*/ 0 h 48"/>
                <a:gd name="T4" fmla="*/ 0 w 62"/>
                <a:gd name="T5" fmla="*/ 8 h 48"/>
                <a:gd name="T6" fmla="*/ 4 w 62"/>
                <a:gd name="T7" fmla="*/ 16 h 48"/>
                <a:gd name="T8" fmla="*/ 20 w 62"/>
                <a:gd name="T9" fmla="*/ 8 h 48"/>
                <a:gd name="T10" fmla="*/ 18 w 62"/>
                <a:gd name="T11" fmla="*/ 4 h 4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"/>
                <a:gd name="T19" fmla="*/ 0 h 48"/>
                <a:gd name="T20" fmla="*/ 62 w 62"/>
                <a:gd name="T21" fmla="*/ 48 h 4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" h="48">
                  <a:moveTo>
                    <a:pt x="56" y="11"/>
                  </a:moveTo>
                  <a:lnTo>
                    <a:pt x="50" y="0"/>
                  </a:lnTo>
                  <a:lnTo>
                    <a:pt x="0" y="25"/>
                  </a:lnTo>
                  <a:lnTo>
                    <a:pt x="12" y="48"/>
                  </a:lnTo>
                  <a:lnTo>
                    <a:pt x="62" y="25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89" name="Freeform 728"/>
            <p:cNvSpPr>
              <a:spLocks/>
            </p:cNvSpPr>
            <p:nvPr/>
          </p:nvSpPr>
          <p:spPr bwMode="auto">
            <a:xfrm>
              <a:off x="2929" y="2778"/>
              <a:ext cx="6" cy="8"/>
            </a:xfrm>
            <a:custGeom>
              <a:avLst/>
              <a:gdLst>
                <a:gd name="T0" fmla="*/ 4 w 18"/>
                <a:gd name="T1" fmla="*/ 8 h 25"/>
                <a:gd name="T2" fmla="*/ 6 w 18"/>
                <a:gd name="T3" fmla="*/ 5 h 25"/>
                <a:gd name="T4" fmla="*/ 6 w 18"/>
                <a:gd name="T5" fmla="*/ 2 h 25"/>
                <a:gd name="T6" fmla="*/ 4 w 18"/>
                <a:gd name="T7" fmla="*/ 0 h 25"/>
                <a:gd name="T8" fmla="*/ 0 w 18"/>
                <a:gd name="T9" fmla="*/ 0 h 25"/>
                <a:gd name="T10" fmla="*/ 4 w 18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5"/>
                <a:gd name="T20" fmla="*/ 18 w 1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5">
                  <a:moveTo>
                    <a:pt x="12" y="25"/>
                  </a:moveTo>
                  <a:lnTo>
                    <a:pt x="18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2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0" name="Freeform 729"/>
            <p:cNvSpPr>
              <a:spLocks/>
            </p:cNvSpPr>
            <p:nvPr/>
          </p:nvSpPr>
          <p:spPr bwMode="auto">
            <a:xfrm>
              <a:off x="3115" y="2893"/>
              <a:ext cx="8" cy="5"/>
            </a:xfrm>
            <a:custGeom>
              <a:avLst/>
              <a:gdLst>
                <a:gd name="T0" fmla="*/ 8 w 25"/>
                <a:gd name="T1" fmla="*/ 5 h 14"/>
                <a:gd name="T2" fmla="*/ 8 w 25"/>
                <a:gd name="T3" fmla="*/ 0 h 14"/>
                <a:gd name="T4" fmla="*/ 4 w 25"/>
                <a:gd name="T5" fmla="*/ 0 h 14"/>
                <a:gd name="T6" fmla="*/ 3 w 25"/>
                <a:gd name="T7" fmla="*/ 0 h 14"/>
                <a:gd name="T8" fmla="*/ 0 w 25"/>
                <a:gd name="T9" fmla="*/ 5 h 14"/>
                <a:gd name="T10" fmla="*/ 8 w 25"/>
                <a:gd name="T11" fmla="*/ 5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4"/>
                <a:gd name="T20" fmla="*/ 25 w 2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4">
                  <a:moveTo>
                    <a:pt x="25" y="14"/>
                  </a:moveTo>
                  <a:lnTo>
                    <a:pt x="25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1" name="Freeform 730"/>
            <p:cNvSpPr>
              <a:spLocks/>
            </p:cNvSpPr>
            <p:nvPr/>
          </p:nvSpPr>
          <p:spPr bwMode="auto">
            <a:xfrm>
              <a:off x="3115" y="2898"/>
              <a:ext cx="8" cy="225"/>
            </a:xfrm>
            <a:custGeom>
              <a:avLst/>
              <a:gdLst>
                <a:gd name="T0" fmla="*/ 3 w 25"/>
                <a:gd name="T1" fmla="*/ 225 h 675"/>
                <a:gd name="T2" fmla="*/ 8 w 25"/>
                <a:gd name="T3" fmla="*/ 221 h 675"/>
                <a:gd name="T4" fmla="*/ 8 w 25"/>
                <a:gd name="T5" fmla="*/ 0 h 675"/>
                <a:gd name="T6" fmla="*/ 0 w 25"/>
                <a:gd name="T7" fmla="*/ 0 h 675"/>
                <a:gd name="T8" fmla="*/ 0 w 25"/>
                <a:gd name="T9" fmla="*/ 221 h 675"/>
                <a:gd name="T10" fmla="*/ 6 w 25"/>
                <a:gd name="T11" fmla="*/ 217 h 675"/>
                <a:gd name="T12" fmla="*/ 0 w 25"/>
                <a:gd name="T13" fmla="*/ 221 h 675"/>
                <a:gd name="T14" fmla="*/ 3 w 25"/>
                <a:gd name="T15" fmla="*/ 223 h 675"/>
                <a:gd name="T16" fmla="*/ 4 w 25"/>
                <a:gd name="T17" fmla="*/ 225 h 675"/>
                <a:gd name="T18" fmla="*/ 8 w 25"/>
                <a:gd name="T19" fmla="*/ 223 h 675"/>
                <a:gd name="T20" fmla="*/ 8 w 25"/>
                <a:gd name="T21" fmla="*/ 221 h 675"/>
                <a:gd name="T22" fmla="*/ 3 w 25"/>
                <a:gd name="T23" fmla="*/ 225 h 6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75"/>
                <a:gd name="T38" fmla="*/ 25 w 25"/>
                <a:gd name="T39" fmla="*/ 675 h 6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75">
                  <a:moveTo>
                    <a:pt x="8" y="675"/>
                  </a:moveTo>
                  <a:lnTo>
                    <a:pt x="25" y="662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662"/>
                  </a:lnTo>
                  <a:lnTo>
                    <a:pt x="19" y="650"/>
                  </a:lnTo>
                  <a:lnTo>
                    <a:pt x="0" y="662"/>
                  </a:lnTo>
                  <a:lnTo>
                    <a:pt x="8" y="668"/>
                  </a:lnTo>
                  <a:lnTo>
                    <a:pt x="14" y="675"/>
                  </a:lnTo>
                  <a:lnTo>
                    <a:pt x="25" y="668"/>
                  </a:lnTo>
                  <a:lnTo>
                    <a:pt x="25" y="662"/>
                  </a:lnTo>
                  <a:lnTo>
                    <a:pt x="8" y="6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2" name="Freeform 731"/>
            <p:cNvSpPr>
              <a:spLocks/>
            </p:cNvSpPr>
            <p:nvPr/>
          </p:nvSpPr>
          <p:spPr bwMode="auto">
            <a:xfrm>
              <a:off x="2913" y="3005"/>
              <a:ext cx="208" cy="118"/>
            </a:xfrm>
            <a:custGeom>
              <a:avLst/>
              <a:gdLst>
                <a:gd name="T0" fmla="*/ 2 w 626"/>
                <a:gd name="T1" fmla="*/ 4 h 353"/>
                <a:gd name="T2" fmla="*/ 0 w 626"/>
                <a:gd name="T3" fmla="*/ 8 h 353"/>
                <a:gd name="T4" fmla="*/ 204 w 626"/>
                <a:gd name="T5" fmla="*/ 118 h 353"/>
                <a:gd name="T6" fmla="*/ 208 w 626"/>
                <a:gd name="T7" fmla="*/ 110 h 353"/>
                <a:gd name="T8" fmla="*/ 4 w 626"/>
                <a:gd name="T9" fmla="*/ 0 h 353"/>
                <a:gd name="T10" fmla="*/ 2 w 626"/>
                <a:gd name="T11" fmla="*/ 4 h 3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53"/>
                <a:gd name="T20" fmla="*/ 626 w 626"/>
                <a:gd name="T21" fmla="*/ 353 h 3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53">
                  <a:moveTo>
                    <a:pt x="6" y="12"/>
                  </a:moveTo>
                  <a:lnTo>
                    <a:pt x="0" y="25"/>
                  </a:lnTo>
                  <a:lnTo>
                    <a:pt x="615" y="353"/>
                  </a:lnTo>
                  <a:lnTo>
                    <a:pt x="626" y="328"/>
                  </a:lnTo>
                  <a:lnTo>
                    <a:pt x="12" y="0"/>
                  </a:lnTo>
                  <a:lnTo>
                    <a:pt x="6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3" name="Freeform 732"/>
            <p:cNvSpPr>
              <a:spLocks/>
            </p:cNvSpPr>
            <p:nvPr/>
          </p:nvSpPr>
          <p:spPr bwMode="auto">
            <a:xfrm>
              <a:off x="2911" y="3005"/>
              <a:ext cx="6" cy="8"/>
            </a:xfrm>
            <a:custGeom>
              <a:avLst/>
              <a:gdLst>
                <a:gd name="T0" fmla="*/ 6 w 18"/>
                <a:gd name="T1" fmla="*/ 0 h 25"/>
                <a:gd name="T2" fmla="*/ 2 w 18"/>
                <a:gd name="T3" fmla="*/ 0 h 25"/>
                <a:gd name="T4" fmla="*/ 0 w 18"/>
                <a:gd name="T5" fmla="*/ 2 h 25"/>
                <a:gd name="T6" fmla="*/ 0 w 18"/>
                <a:gd name="T7" fmla="*/ 6 h 25"/>
                <a:gd name="T8" fmla="*/ 2 w 18"/>
                <a:gd name="T9" fmla="*/ 8 h 25"/>
                <a:gd name="T10" fmla="*/ 6 w 18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5"/>
                <a:gd name="T20" fmla="*/ 18 w 18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5">
                  <a:moveTo>
                    <a:pt x="18" y="0"/>
                  </a:moveTo>
                  <a:lnTo>
                    <a:pt x="6" y="0"/>
                  </a:lnTo>
                  <a:lnTo>
                    <a:pt x="0" y="6"/>
                  </a:lnTo>
                  <a:lnTo>
                    <a:pt x="0" y="18"/>
                  </a:lnTo>
                  <a:lnTo>
                    <a:pt x="6" y="2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4" name="Freeform 733"/>
            <p:cNvSpPr>
              <a:spLocks/>
            </p:cNvSpPr>
            <p:nvPr/>
          </p:nvSpPr>
          <p:spPr bwMode="auto">
            <a:xfrm>
              <a:off x="2911" y="3009"/>
              <a:ext cx="8" cy="4"/>
            </a:xfrm>
            <a:custGeom>
              <a:avLst/>
              <a:gdLst>
                <a:gd name="T0" fmla="*/ 0 w 25"/>
                <a:gd name="T1" fmla="*/ 0 h 13"/>
                <a:gd name="T2" fmla="*/ 0 w 25"/>
                <a:gd name="T3" fmla="*/ 4 h 13"/>
                <a:gd name="T4" fmla="*/ 4 w 25"/>
                <a:gd name="T5" fmla="*/ 4 h 13"/>
                <a:gd name="T6" fmla="*/ 6 w 25"/>
                <a:gd name="T7" fmla="*/ 4 h 13"/>
                <a:gd name="T8" fmla="*/ 8 w 25"/>
                <a:gd name="T9" fmla="*/ 0 h 13"/>
                <a:gd name="T10" fmla="*/ 0 w 25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0" y="0"/>
                  </a:moveTo>
                  <a:lnTo>
                    <a:pt x="0" y="13"/>
                  </a:lnTo>
                  <a:lnTo>
                    <a:pt x="12" y="13"/>
                  </a:lnTo>
                  <a:lnTo>
                    <a:pt x="18" y="13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5" name="Freeform 734"/>
            <p:cNvSpPr>
              <a:spLocks/>
            </p:cNvSpPr>
            <p:nvPr/>
          </p:nvSpPr>
          <p:spPr bwMode="auto">
            <a:xfrm>
              <a:off x="2911" y="2786"/>
              <a:ext cx="8" cy="223"/>
            </a:xfrm>
            <a:custGeom>
              <a:avLst/>
              <a:gdLst>
                <a:gd name="T0" fmla="*/ 6 w 25"/>
                <a:gd name="T1" fmla="*/ 0 h 668"/>
                <a:gd name="T2" fmla="*/ 0 w 25"/>
                <a:gd name="T3" fmla="*/ 4 h 668"/>
                <a:gd name="T4" fmla="*/ 0 w 25"/>
                <a:gd name="T5" fmla="*/ 223 h 668"/>
                <a:gd name="T6" fmla="*/ 8 w 25"/>
                <a:gd name="T7" fmla="*/ 223 h 668"/>
                <a:gd name="T8" fmla="*/ 8 w 25"/>
                <a:gd name="T9" fmla="*/ 4 h 668"/>
                <a:gd name="T10" fmla="*/ 2 w 25"/>
                <a:gd name="T11" fmla="*/ 8 h 668"/>
                <a:gd name="T12" fmla="*/ 8 w 25"/>
                <a:gd name="T13" fmla="*/ 4 h 668"/>
                <a:gd name="T14" fmla="*/ 6 w 25"/>
                <a:gd name="T15" fmla="*/ 2 h 668"/>
                <a:gd name="T16" fmla="*/ 4 w 25"/>
                <a:gd name="T17" fmla="*/ 0 h 668"/>
                <a:gd name="T18" fmla="*/ 0 w 25"/>
                <a:gd name="T19" fmla="*/ 2 h 668"/>
                <a:gd name="T20" fmla="*/ 0 w 25"/>
                <a:gd name="T21" fmla="*/ 4 h 668"/>
                <a:gd name="T22" fmla="*/ 6 w 25"/>
                <a:gd name="T23" fmla="*/ 0 h 6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5"/>
                <a:gd name="T37" fmla="*/ 0 h 668"/>
                <a:gd name="T38" fmla="*/ 25 w 25"/>
                <a:gd name="T39" fmla="*/ 668 h 66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5" h="668">
                  <a:moveTo>
                    <a:pt x="18" y="0"/>
                  </a:moveTo>
                  <a:lnTo>
                    <a:pt x="0" y="11"/>
                  </a:lnTo>
                  <a:lnTo>
                    <a:pt x="0" y="668"/>
                  </a:lnTo>
                  <a:lnTo>
                    <a:pt x="25" y="668"/>
                  </a:lnTo>
                  <a:lnTo>
                    <a:pt x="25" y="11"/>
                  </a:lnTo>
                  <a:lnTo>
                    <a:pt x="6" y="23"/>
                  </a:lnTo>
                  <a:lnTo>
                    <a:pt x="25" y="11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  <a:lnTo>
                    <a:pt x="0" y="1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6" name="Freeform 735"/>
            <p:cNvSpPr>
              <a:spLocks/>
            </p:cNvSpPr>
            <p:nvPr/>
          </p:nvSpPr>
          <p:spPr bwMode="auto">
            <a:xfrm>
              <a:off x="2913" y="2786"/>
              <a:ext cx="208" cy="115"/>
            </a:xfrm>
            <a:custGeom>
              <a:avLst/>
              <a:gdLst>
                <a:gd name="T0" fmla="*/ 206 w 626"/>
                <a:gd name="T1" fmla="*/ 111 h 345"/>
                <a:gd name="T2" fmla="*/ 208 w 626"/>
                <a:gd name="T3" fmla="*/ 107 h 345"/>
                <a:gd name="T4" fmla="*/ 4 w 626"/>
                <a:gd name="T5" fmla="*/ 0 h 345"/>
                <a:gd name="T6" fmla="*/ 0 w 626"/>
                <a:gd name="T7" fmla="*/ 8 h 345"/>
                <a:gd name="T8" fmla="*/ 204 w 626"/>
                <a:gd name="T9" fmla="*/ 115 h 345"/>
                <a:gd name="T10" fmla="*/ 206 w 626"/>
                <a:gd name="T11" fmla="*/ 111 h 3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6"/>
                <a:gd name="T19" fmla="*/ 0 h 345"/>
                <a:gd name="T20" fmla="*/ 626 w 626"/>
                <a:gd name="T21" fmla="*/ 345 h 34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6" h="345">
                  <a:moveTo>
                    <a:pt x="621" y="334"/>
                  </a:moveTo>
                  <a:lnTo>
                    <a:pt x="626" y="320"/>
                  </a:lnTo>
                  <a:lnTo>
                    <a:pt x="12" y="0"/>
                  </a:lnTo>
                  <a:lnTo>
                    <a:pt x="0" y="23"/>
                  </a:lnTo>
                  <a:lnTo>
                    <a:pt x="615" y="345"/>
                  </a:lnTo>
                  <a:lnTo>
                    <a:pt x="621" y="3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7" name="Freeform 736"/>
            <p:cNvSpPr>
              <a:spLocks/>
            </p:cNvSpPr>
            <p:nvPr/>
          </p:nvSpPr>
          <p:spPr bwMode="auto">
            <a:xfrm>
              <a:off x="3118" y="2893"/>
              <a:ext cx="5" cy="8"/>
            </a:xfrm>
            <a:custGeom>
              <a:avLst/>
              <a:gdLst>
                <a:gd name="T0" fmla="*/ 0 w 17"/>
                <a:gd name="T1" fmla="*/ 8 h 25"/>
                <a:gd name="T2" fmla="*/ 3 w 17"/>
                <a:gd name="T3" fmla="*/ 8 h 25"/>
                <a:gd name="T4" fmla="*/ 5 w 17"/>
                <a:gd name="T5" fmla="*/ 4 h 25"/>
                <a:gd name="T6" fmla="*/ 5 w 17"/>
                <a:gd name="T7" fmla="*/ 3 h 25"/>
                <a:gd name="T8" fmla="*/ 3 w 17"/>
                <a:gd name="T9" fmla="*/ 0 h 25"/>
                <a:gd name="T10" fmla="*/ 0 w 17"/>
                <a:gd name="T11" fmla="*/ 8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7"/>
                <a:gd name="T19" fmla="*/ 0 h 25"/>
                <a:gd name="T20" fmla="*/ 17 w 17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7" h="25">
                  <a:moveTo>
                    <a:pt x="0" y="25"/>
                  </a:moveTo>
                  <a:lnTo>
                    <a:pt x="11" y="25"/>
                  </a:lnTo>
                  <a:lnTo>
                    <a:pt x="17" y="14"/>
                  </a:lnTo>
                  <a:lnTo>
                    <a:pt x="17" y="8"/>
                  </a:lnTo>
                  <a:lnTo>
                    <a:pt x="11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8" name="Freeform 737"/>
            <p:cNvSpPr>
              <a:spLocks/>
            </p:cNvSpPr>
            <p:nvPr/>
          </p:nvSpPr>
          <p:spPr bwMode="auto">
            <a:xfrm>
              <a:off x="3115" y="3116"/>
              <a:ext cx="8" cy="4"/>
            </a:xfrm>
            <a:custGeom>
              <a:avLst/>
              <a:gdLst>
                <a:gd name="T0" fmla="*/ 0 w 25"/>
                <a:gd name="T1" fmla="*/ 0 h 12"/>
                <a:gd name="T2" fmla="*/ 3 w 25"/>
                <a:gd name="T3" fmla="*/ 4 h 12"/>
                <a:gd name="T4" fmla="*/ 4 w 25"/>
                <a:gd name="T5" fmla="*/ 4 h 12"/>
                <a:gd name="T6" fmla="*/ 8 w 25"/>
                <a:gd name="T7" fmla="*/ 4 h 12"/>
                <a:gd name="T8" fmla="*/ 8 w 25"/>
                <a:gd name="T9" fmla="*/ 0 h 12"/>
                <a:gd name="T10" fmla="*/ 0 w 25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2"/>
                <a:gd name="T20" fmla="*/ 25 w 25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2">
                  <a:moveTo>
                    <a:pt x="0" y="0"/>
                  </a:moveTo>
                  <a:lnTo>
                    <a:pt x="8" y="12"/>
                  </a:lnTo>
                  <a:lnTo>
                    <a:pt x="14" y="12"/>
                  </a:lnTo>
                  <a:lnTo>
                    <a:pt x="25" y="12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99" name="Freeform 738"/>
            <p:cNvSpPr>
              <a:spLocks/>
            </p:cNvSpPr>
            <p:nvPr/>
          </p:nvSpPr>
          <p:spPr bwMode="auto">
            <a:xfrm>
              <a:off x="3115" y="2896"/>
              <a:ext cx="8" cy="220"/>
            </a:xfrm>
            <a:custGeom>
              <a:avLst/>
              <a:gdLst>
                <a:gd name="T0" fmla="*/ 4 w 25"/>
                <a:gd name="T1" fmla="*/ 0 h 662"/>
                <a:gd name="T2" fmla="*/ 0 w 25"/>
                <a:gd name="T3" fmla="*/ 0 h 662"/>
                <a:gd name="T4" fmla="*/ 0 w 25"/>
                <a:gd name="T5" fmla="*/ 220 h 662"/>
                <a:gd name="T6" fmla="*/ 8 w 25"/>
                <a:gd name="T7" fmla="*/ 220 h 662"/>
                <a:gd name="T8" fmla="*/ 8 w 25"/>
                <a:gd name="T9" fmla="*/ 0 h 662"/>
                <a:gd name="T10" fmla="*/ 4 w 25"/>
                <a:gd name="T11" fmla="*/ 0 h 6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662"/>
                <a:gd name="T20" fmla="*/ 25 w 25"/>
                <a:gd name="T21" fmla="*/ 662 h 6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662">
                  <a:moveTo>
                    <a:pt x="14" y="0"/>
                  </a:moveTo>
                  <a:lnTo>
                    <a:pt x="0" y="0"/>
                  </a:lnTo>
                  <a:lnTo>
                    <a:pt x="0" y="662"/>
                  </a:lnTo>
                  <a:lnTo>
                    <a:pt x="25" y="662"/>
                  </a:lnTo>
                  <a:lnTo>
                    <a:pt x="2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800" name="Freeform 739"/>
            <p:cNvSpPr>
              <a:spLocks/>
            </p:cNvSpPr>
            <p:nvPr/>
          </p:nvSpPr>
          <p:spPr bwMode="auto">
            <a:xfrm>
              <a:off x="3115" y="2891"/>
              <a:ext cx="8" cy="5"/>
            </a:xfrm>
            <a:custGeom>
              <a:avLst/>
              <a:gdLst>
                <a:gd name="T0" fmla="*/ 8 w 25"/>
                <a:gd name="T1" fmla="*/ 5 h 13"/>
                <a:gd name="T2" fmla="*/ 8 w 25"/>
                <a:gd name="T3" fmla="*/ 2 h 13"/>
                <a:gd name="T4" fmla="*/ 4 w 25"/>
                <a:gd name="T5" fmla="*/ 0 h 13"/>
                <a:gd name="T6" fmla="*/ 3 w 25"/>
                <a:gd name="T7" fmla="*/ 2 h 13"/>
                <a:gd name="T8" fmla="*/ 0 w 25"/>
                <a:gd name="T9" fmla="*/ 5 h 13"/>
                <a:gd name="T10" fmla="*/ 8 w 25"/>
                <a:gd name="T11" fmla="*/ 5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13"/>
                <a:gd name="T20" fmla="*/ 25 w 2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13">
                  <a:moveTo>
                    <a:pt x="25" y="13"/>
                  </a:moveTo>
                  <a:lnTo>
                    <a:pt x="25" y="5"/>
                  </a:lnTo>
                  <a:lnTo>
                    <a:pt x="14" y="0"/>
                  </a:lnTo>
                  <a:lnTo>
                    <a:pt x="8" y="5"/>
                  </a:lnTo>
                  <a:lnTo>
                    <a:pt x="0" y="13"/>
                  </a:lnTo>
                  <a:lnTo>
                    <a:pt x="2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Light Transmission Dependence on Concentration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2947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828800"/>
            <a:ext cx="78486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341438" y="5257800"/>
            <a:ext cx="7497762" cy="1143000"/>
          </a:xfrm>
          <a:prstGeom prst="rect">
            <a:avLst/>
          </a:prstGeom>
        </p:spPr>
        <p:txBody>
          <a:bodyPr anchor="ctr">
            <a:normAutofit fontScale="97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Beer’s Law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splitter and chopper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071678"/>
            <a:ext cx="8037726" cy="33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Single-Beam and Double-Beam </a:t>
            </a:r>
            <a:r>
              <a:rPr lang="en-US" dirty="0" smtClean="0"/>
              <a:t>Optics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Using the double-beam system, we can measure the ratio of the reference </a:t>
            </a:r>
            <a:r>
              <a:rPr lang="en-US" dirty="0" smtClean="0"/>
              <a:t>beam intensity </a:t>
            </a:r>
            <a:r>
              <a:rPr lang="en-US" dirty="0" smtClean="0"/>
              <a:t>to the sample beam intensity. Because the ratio is used, any variation in the </a:t>
            </a:r>
            <a:r>
              <a:rPr lang="en-US" dirty="0" smtClean="0"/>
              <a:t>intensity of </a:t>
            </a:r>
            <a:r>
              <a:rPr lang="en-US" dirty="0" smtClean="0"/>
              <a:t>radiation from the source during measurement does not introduce analytical error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there is a drift in the signal, </a:t>
            </a:r>
            <a:r>
              <a:rPr lang="en-US" dirty="0" smtClean="0"/>
              <a:t>it affects </a:t>
            </a:r>
            <a:r>
              <a:rPr lang="en-US" dirty="0" smtClean="0"/>
              <a:t>the sample and reference beams equally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Absorption measurements made using a double-beam system are virtually</a:t>
            </a:r>
          </a:p>
          <a:p>
            <a:r>
              <a:rPr lang="en-US" dirty="0" smtClean="0"/>
              <a:t>independent of drift and therefore more accurate.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Undergraduate Instrumental Analysis</a:t>
            </a:r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Nuclear Magnetic Resonance </a:t>
            </a:r>
            <a:r>
              <a:rPr lang="en-US" dirty="0" smtClean="0"/>
              <a:t>Spectroscopy CH3</a:t>
            </a:r>
            <a:endParaRPr lang="en-US" dirty="0" smtClean="0"/>
          </a:p>
          <a:p>
            <a:r>
              <a:rPr lang="en-US" dirty="0" smtClean="0"/>
              <a:t>Infrared </a:t>
            </a:r>
            <a:r>
              <a:rPr lang="en-US" dirty="0" smtClean="0"/>
              <a:t>Spectroscopy CH4</a:t>
            </a:r>
            <a:endParaRPr lang="en-US" dirty="0" smtClean="0"/>
          </a:p>
          <a:p>
            <a:r>
              <a:rPr lang="en-US" dirty="0" smtClean="0"/>
              <a:t>Visible and Ultraviolet </a:t>
            </a:r>
            <a:r>
              <a:rPr lang="en-US" dirty="0" smtClean="0"/>
              <a:t>Molecular Spectroscopy CH5</a:t>
            </a:r>
          </a:p>
          <a:p>
            <a:r>
              <a:rPr lang="en-US" dirty="0" smtClean="0"/>
              <a:t>Atomic Absorption </a:t>
            </a:r>
            <a:r>
              <a:rPr lang="en-US" dirty="0" smtClean="0"/>
              <a:t>Spectrometry CH6</a:t>
            </a:r>
            <a:endParaRPr lang="en-US" dirty="0" smtClean="0"/>
          </a:p>
          <a:p>
            <a:r>
              <a:rPr lang="en-US" dirty="0" smtClean="0"/>
              <a:t>Atomic Emission </a:t>
            </a:r>
            <a:r>
              <a:rPr lang="en-US" dirty="0" smtClean="0"/>
              <a:t>Spectroscopy</a:t>
            </a:r>
            <a:r>
              <a:rPr lang="en-US" dirty="0" smtClean="0"/>
              <a:t> </a:t>
            </a:r>
            <a:r>
              <a:rPr lang="en-US" dirty="0" smtClean="0"/>
              <a:t> CH7</a:t>
            </a:r>
          </a:p>
          <a:p>
            <a:pPr lvl="1"/>
            <a:r>
              <a:rPr lang="en-US" dirty="0" smtClean="0"/>
              <a:t>flame photometer</a:t>
            </a:r>
            <a:endParaRPr lang="en-US" dirty="0" smtClean="0"/>
          </a:p>
          <a:p>
            <a:r>
              <a:rPr lang="en-US" dirty="0" smtClean="0"/>
              <a:t>X-Ray </a:t>
            </a:r>
            <a:r>
              <a:rPr lang="en-US" dirty="0" smtClean="0"/>
              <a:t>Spectroscopy CH8</a:t>
            </a:r>
            <a:endParaRPr lang="en-US" dirty="0" smtClean="0"/>
          </a:p>
          <a:p>
            <a:r>
              <a:rPr lang="en-US" dirty="0" smtClean="0"/>
              <a:t>Mass </a:t>
            </a:r>
            <a:r>
              <a:rPr lang="en-US" dirty="0" smtClean="0"/>
              <a:t>Spectrometry CH9 C10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Visible and Ultraviolet Molecular Spectroscopy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620" y="1528782"/>
            <a:ext cx="7563147" cy="5043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UV/VIS Usage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UV/VIS </a:t>
            </a:r>
            <a:r>
              <a:rPr lang="en-US" dirty="0" err="1" smtClean="0"/>
              <a:t>spectrophotometry</a:t>
            </a:r>
            <a:r>
              <a:rPr lang="en-US" dirty="0" smtClean="0"/>
              <a:t> is a widely used spectroscopic technique. It has </a:t>
            </a:r>
            <a:r>
              <a:rPr lang="en-US" dirty="0" smtClean="0"/>
              <a:t>found use </a:t>
            </a:r>
            <a:r>
              <a:rPr lang="en-US" dirty="0" smtClean="0"/>
              <a:t>everywhere in the world for research, clinical analysis, industrial analysis, </a:t>
            </a:r>
            <a:r>
              <a:rPr lang="en-US" dirty="0" smtClean="0"/>
              <a:t>environmental analysis</a:t>
            </a:r>
            <a:r>
              <a:rPr lang="en-US" dirty="0" smtClean="0"/>
              <a:t>, and many other applications. Some typical applications of UV </a:t>
            </a:r>
            <a:r>
              <a:rPr lang="en-US" dirty="0" smtClean="0"/>
              <a:t>absorption spectroscopy </a:t>
            </a:r>
            <a:r>
              <a:rPr lang="en-US" dirty="0" smtClean="0"/>
              <a:t>include the determination of (1) the concentrations of phenol, nonionic </a:t>
            </a:r>
            <a:r>
              <a:rPr lang="en-US" dirty="0" smtClean="0"/>
              <a:t>surfactants, sulfate</a:t>
            </a:r>
            <a:r>
              <a:rPr lang="en-US" dirty="0" smtClean="0"/>
              <a:t>, sulfide, phosphates, fluoride, nitrate, a variety of metal ions, and </a:t>
            </a:r>
            <a:r>
              <a:rPr lang="en-US" dirty="0" smtClean="0"/>
              <a:t>other chemicals </a:t>
            </a:r>
            <a:r>
              <a:rPr lang="en-US" dirty="0" smtClean="0"/>
              <a:t>in drinking water in environmental testing; (2) natural products, such as </a:t>
            </a:r>
            <a:r>
              <a:rPr lang="en-US" dirty="0" smtClean="0"/>
              <a:t>steroids or </a:t>
            </a:r>
            <a:r>
              <a:rPr lang="en-US" dirty="0" smtClean="0"/>
              <a:t>chlorophyll; (3) dyestuff materials; and (4) vitamins, proteins, DNA, and enzymes in</a:t>
            </a:r>
          </a:p>
          <a:p>
            <a:r>
              <a:rPr lang="en-US" dirty="0" smtClean="0"/>
              <a:t>biochemistry.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UV/VIS Usage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medical field, it is </a:t>
            </a:r>
            <a:r>
              <a:rPr lang="en-US" dirty="0" smtClean="0"/>
              <a:t>used for </a:t>
            </a:r>
            <a:r>
              <a:rPr lang="en-US" dirty="0" smtClean="0"/>
              <a:t>the determination of enzymes, vitamins, hormones, steroids, alkaloids, and barbiturates.</a:t>
            </a:r>
          </a:p>
          <a:p>
            <a:r>
              <a:rPr lang="en-US" dirty="0" smtClean="0"/>
              <a:t>These measurements are used in the diagnosis of diabetes, kidney damage, </a:t>
            </a:r>
            <a:r>
              <a:rPr lang="en-US" dirty="0" smtClean="0"/>
              <a:t>and myocardial </a:t>
            </a:r>
            <a:r>
              <a:rPr lang="en-US" dirty="0" smtClean="0"/>
              <a:t>infarction, among other ailments. In the </a:t>
            </a:r>
            <a:r>
              <a:rPr lang="en-US" dirty="0" smtClean="0"/>
              <a:t>pharmaceutical </a:t>
            </a:r>
            <a:r>
              <a:rPr lang="en-US" dirty="0" smtClean="0"/>
              <a:t>industry, it can </a:t>
            </a:r>
            <a:r>
              <a:rPr lang="en-US" dirty="0" smtClean="0"/>
              <a:t>be used </a:t>
            </a:r>
            <a:r>
              <a:rPr lang="en-US" dirty="0" smtClean="0"/>
              <a:t>to measure the purity of drugs during manufacture and the purity of the </a:t>
            </a:r>
            <a:r>
              <a:rPr lang="en-US" dirty="0" smtClean="0"/>
              <a:t>final product</a:t>
            </a:r>
            <a:r>
              <a:rPr lang="en-US" dirty="0" smtClean="0"/>
              <a:t>. For example, aspirin, ibuprofen, and caffeine, common ingredients in </a:t>
            </a:r>
            <a:r>
              <a:rPr lang="en-US" dirty="0" smtClean="0"/>
              <a:t>pain relief </a:t>
            </a:r>
            <a:r>
              <a:rPr lang="en-US" dirty="0" smtClean="0"/>
              <a:t>tablets, all absorb in the UV and can be determined easily by </a:t>
            </a:r>
            <a:r>
              <a:rPr lang="en-US" dirty="0" err="1" smtClean="0"/>
              <a:t>spectrophotometry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EMISSION </a:t>
            </a:r>
            <a:r>
              <a:rPr lang="en-US" dirty="0" smtClean="0"/>
              <a:t>SPECTROMETRY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5964881" cy="329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643578"/>
            <a:ext cx="77438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Fluorometer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85153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Fluorometer</a:t>
            </a:r>
            <a:r>
              <a:rPr lang="en-US" dirty="0" smtClean="0"/>
              <a:t> Application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Fluorometry</a:t>
            </a:r>
            <a:r>
              <a:rPr lang="en-US" dirty="0" smtClean="0"/>
              <a:t> is used in the analysis of clinical samples, pharmaceuticals, </a:t>
            </a:r>
            <a:r>
              <a:rPr lang="en-US" dirty="0" smtClean="0"/>
              <a:t>natural products</a:t>
            </a:r>
            <a:r>
              <a:rPr lang="en-US" dirty="0" smtClean="0"/>
              <a:t>, and environmental samples. There are fluorescence methods for </a:t>
            </a:r>
            <a:r>
              <a:rPr lang="en-US" dirty="0" smtClean="0"/>
              <a:t>steroids, lipids</a:t>
            </a:r>
            <a:r>
              <a:rPr lang="en-US" dirty="0" smtClean="0"/>
              <a:t>, proteins, amino acids, enzymes, drugs, </a:t>
            </a:r>
            <a:r>
              <a:rPr lang="en-US" dirty="0" smtClean="0"/>
              <a:t>inorganic </a:t>
            </a:r>
            <a:r>
              <a:rPr lang="en-US" dirty="0" smtClean="0"/>
              <a:t>electrolytes, </a:t>
            </a:r>
            <a:r>
              <a:rPr lang="en-US" dirty="0" smtClean="0"/>
              <a:t>chlorophylls, natural </a:t>
            </a:r>
            <a:r>
              <a:rPr lang="en-US" dirty="0" smtClean="0"/>
              <a:t>and synthetic pigments, vitamins, and many other types of </a:t>
            </a:r>
            <a:r>
              <a:rPr lang="en-US" dirty="0" err="1" smtClean="0"/>
              <a:t>analytes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Absorption </a:t>
            </a:r>
            <a:r>
              <a:rPr lang="en-US" dirty="0" smtClean="0"/>
              <a:t>Spectrometry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AAS </a:t>
            </a:r>
            <a:r>
              <a:rPr lang="en-US" dirty="0" smtClean="0"/>
              <a:t>is an </a:t>
            </a:r>
            <a:r>
              <a:rPr lang="en-US" dirty="0" smtClean="0"/>
              <a:t>elemental analysis technique capable of providing quantitative information on </a:t>
            </a:r>
            <a:r>
              <a:rPr lang="en-US" dirty="0" smtClean="0"/>
              <a:t>70 elements </a:t>
            </a:r>
            <a:r>
              <a:rPr lang="en-US" dirty="0" smtClean="0"/>
              <a:t>in almost any type of sample</a:t>
            </a:r>
            <a:r>
              <a:rPr lang="en-US" dirty="0" smtClean="0"/>
              <a:t>.</a:t>
            </a:r>
          </a:p>
          <a:p>
            <a:r>
              <a:rPr lang="en-US" dirty="0" smtClean="0"/>
              <a:t>AAS </a:t>
            </a:r>
            <a:r>
              <a:rPr lang="en-US" dirty="0" smtClean="0"/>
              <a:t>are that no information is obtained on the chemical form of the </a:t>
            </a:r>
            <a:r>
              <a:rPr lang="en-US" dirty="0" err="1" smtClean="0"/>
              <a:t>analyte</a:t>
            </a:r>
            <a:r>
              <a:rPr lang="en-US" dirty="0" smtClean="0"/>
              <a:t> (no </a:t>
            </a:r>
            <a:r>
              <a:rPr lang="en-US" dirty="0" smtClean="0"/>
              <a:t>“speciation”) and that often only one </a:t>
            </a:r>
            <a:r>
              <a:rPr lang="en-US" dirty="0" smtClean="0"/>
              <a:t>element </a:t>
            </a:r>
            <a:r>
              <a:rPr lang="en-US" dirty="0" smtClean="0"/>
              <a:t>can be </a:t>
            </a:r>
            <a:r>
              <a:rPr lang="en-US" dirty="0" smtClean="0"/>
              <a:t> </a:t>
            </a:r>
            <a:r>
              <a:rPr lang="en-US" dirty="0" err="1" smtClean="0"/>
              <a:t>etermined</a:t>
            </a:r>
            <a:r>
              <a:rPr lang="en-US" dirty="0" smtClean="0"/>
              <a:t> </a:t>
            </a:r>
            <a:r>
              <a:rPr lang="en-US" dirty="0" smtClean="0"/>
              <a:t>at a time. </a:t>
            </a:r>
            <a:endParaRPr lang="en-US" dirty="0" smtClean="0"/>
          </a:p>
          <a:p>
            <a:r>
              <a:rPr lang="en-US" dirty="0" smtClean="0"/>
              <a:t>This last disadvantage </a:t>
            </a:r>
            <a:r>
              <a:rPr lang="en-US" dirty="0" smtClean="0"/>
              <a:t>makes AAS of very limited use for qualitative analysis. </a:t>
            </a:r>
            <a:endParaRPr lang="en-US" dirty="0" smtClean="0"/>
          </a:p>
          <a:p>
            <a:r>
              <a:rPr lang="en-US" dirty="0" smtClean="0"/>
              <a:t>AAS </a:t>
            </a:r>
            <a:r>
              <a:rPr lang="en-US" dirty="0" smtClean="0"/>
              <a:t>is </a:t>
            </a:r>
            <a:r>
              <a:rPr lang="en-US" dirty="0" smtClean="0"/>
              <a:t>used almost </a:t>
            </a:r>
            <a:r>
              <a:rPr lang="en-US" dirty="0" smtClean="0"/>
              <a:t>exclusively for quantitative analysis of elements, hence the use of the term “</a:t>
            </a:r>
            <a:r>
              <a:rPr lang="en-US" dirty="0" smtClean="0"/>
              <a:t>spectrometry” in </a:t>
            </a:r>
            <a:r>
              <a:rPr lang="en-US" dirty="0" smtClean="0"/>
              <a:t>the name of the technique instead of “spectroscopy”.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12"/>
          <p:cNvSpPr>
            <a:spLocks noChangeArrowheads="1"/>
          </p:cNvSpPr>
          <p:nvPr/>
        </p:nvSpPr>
        <p:spPr bwMode="auto">
          <a:xfrm>
            <a:off x="2082800" y="1752600"/>
            <a:ext cx="6477000" cy="3625850"/>
          </a:xfrm>
          <a:prstGeom prst="roundRect">
            <a:avLst>
              <a:gd name="adj" fmla="val 0"/>
            </a:avLst>
          </a:prstGeom>
          <a:solidFill>
            <a:srgbClr val="99CCFF">
              <a:alpha val="0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1582738" y="2160588"/>
            <a:ext cx="5978525" cy="360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>
          <a:xfrm>
            <a:off x="1143000" y="781050"/>
            <a:ext cx="6823075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The Beer-Bouguer-Lambert Law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03448" y="5500702"/>
          <a:ext cx="7727728" cy="785819"/>
        </p:xfrm>
        <a:graphic>
          <a:graphicData uri="http://schemas.openxmlformats.org/presentationml/2006/ole">
            <p:oleObj spid="_x0000_s3074" name="Microsoft Equation 3.0" r:id="rId4" imgW="2819160" imgH="228600" progId="Equation.3">
              <p:embed/>
            </p:oleObj>
          </a:graphicData>
        </a:graphic>
      </p:graphicFrame>
      <p:grpSp>
        <p:nvGrpSpPr>
          <p:cNvPr id="2" name="Group 14"/>
          <p:cNvGrpSpPr>
            <a:grpSpLocks noChangeAspect="1"/>
          </p:cNvGrpSpPr>
          <p:nvPr/>
        </p:nvGrpSpPr>
        <p:grpSpPr bwMode="auto">
          <a:xfrm>
            <a:off x="2892425" y="1895475"/>
            <a:ext cx="5276850" cy="3359150"/>
            <a:chOff x="1230" y="1138"/>
            <a:chExt cx="3324" cy="2116"/>
          </a:xfrm>
        </p:grpSpPr>
        <p:sp>
          <p:nvSpPr>
            <p:cNvPr id="3079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230" y="1138"/>
              <a:ext cx="3324" cy="2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5"/>
            <p:cNvSpPr>
              <a:spLocks/>
            </p:cNvSpPr>
            <p:nvPr/>
          </p:nvSpPr>
          <p:spPr bwMode="auto">
            <a:xfrm>
              <a:off x="1407" y="1330"/>
              <a:ext cx="23" cy="75"/>
            </a:xfrm>
            <a:custGeom>
              <a:avLst/>
              <a:gdLst>
                <a:gd name="T0" fmla="*/ 23 w 67"/>
                <a:gd name="T1" fmla="*/ 0 h 223"/>
                <a:gd name="T2" fmla="*/ 14 w 67"/>
                <a:gd name="T3" fmla="*/ 0 h 223"/>
                <a:gd name="T4" fmla="*/ 17 w 67"/>
                <a:gd name="T5" fmla="*/ 0 h 223"/>
                <a:gd name="T6" fmla="*/ 13 w 67"/>
                <a:gd name="T7" fmla="*/ 3 h 223"/>
                <a:gd name="T8" fmla="*/ 9 w 67"/>
                <a:gd name="T9" fmla="*/ 6 h 223"/>
                <a:gd name="T10" fmla="*/ 4 w 67"/>
                <a:gd name="T11" fmla="*/ 8 h 223"/>
                <a:gd name="T12" fmla="*/ 3 w 67"/>
                <a:gd name="T13" fmla="*/ 9 h 223"/>
                <a:gd name="T14" fmla="*/ 2 w 67"/>
                <a:gd name="T15" fmla="*/ 10 h 223"/>
                <a:gd name="T16" fmla="*/ 0 w 67"/>
                <a:gd name="T17" fmla="*/ 8 h 223"/>
                <a:gd name="T18" fmla="*/ 0 w 67"/>
                <a:gd name="T19" fmla="*/ 18 h 223"/>
                <a:gd name="T20" fmla="*/ 13 w 67"/>
                <a:gd name="T21" fmla="*/ 10 h 223"/>
                <a:gd name="T22" fmla="*/ 13 w 67"/>
                <a:gd name="T23" fmla="*/ 75 h 223"/>
                <a:gd name="T24" fmla="*/ 23 w 67"/>
                <a:gd name="T25" fmla="*/ 75 h 223"/>
                <a:gd name="T26" fmla="*/ 23 w 67"/>
                <a:gd name="T27" fmla="*/ 0 h 22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223"/>
                <a:gd name="T44" fmla="*/ 67 w 67"/>
                <a:gd name="T45" fmla="*/ 223 h 22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223">
                  <a:moveTo>
                    <a:pt x="67" y="0"/>
                  </a:moveTo>
                  <a:lnTo>
                    <a:pt x="42" y="0"/>
                  </a:lnTo>
                  <a:lnTo>
                    <a:pt x="49" y="0"/>
                  </a:lnTo>
                  <a:lnTo>
                    <a:pt x="38" y="9"/>
                  </a:lnTo>
                  <a:lnTo>
                    <a:pt x="25" y="19"/>
                  </a:lnTo>
                  <a:lnTo>
                    <a:pt x="13" y="25"/>
                  </a:lnTo>
                  <a:lnTo>
                    <a:pt x="9" y="28"/>
                  </a:lnTo>
                  <a:lnTo>
                    <a:pt x="6" y="30"/>
                  </a:lnTo>
                  <a:lnTo>
                    <a:pt x="0" y="25"/>
                  </a:lnTo>
                  <a:lnTo>
                    <a:pt x="0" y="54"/>
                  </a:lnTo>
                  <a:lnTo>
                    <a:pt x="37" y="30"/>
                  </a:lnTo>
                  <a:lnTo>
                    <a:pt x="37" y="223"/>
                  </a:lnTo>
                  <a:lnTo>
                    <a:pt x="67" y="2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Rectangle 16"/>
            <p:cNvSpPr>
              <a:spLocks noChangeArrowheads="1"/>
            </p:cNvSpPr>
            <p:nvPr/>
          </p:nvSpPr>
          <p:spPr bwMode="auto">
            <a:xfrm>
              <a:off x="1452" y="1392"/>
              <a:ext cx="11" cy="1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7"/>
            <p:cNvSpPr>
              <a:spLocks/>
            </p:cNvSpPr>
            <p:nvPr/>
          </p:nvSpPr>
          <p:spPr bwMode="auto">
            <a:xfrm>
              <a:off x="1474" y="1330"/>
              <a:ext cx="39" cy="78"/>
            </a:xfrm>
            <a:custGeom>
              <a:avLst/>
              <a:gdLst>
                <a:gd name="T0" fmla="*/ 2 w 115"/>
                <a:gd name="T1" fmla="*/ 0 h 233"/>
                <a:gd name="T2" fmla="*/ 2 w 115"/>
                <a:gd name="T3" fmla="*/ 40 h 233"/>
                <a:gd name="T4" fmla="*/ 10 w 115"/>
                <a:gd name="T5" fmla="*/ 40 h 233"/>
                <a:gd name="T6" fmla="*/ 10 w 115"/>
                <a:gd name="T7" fmla="*/ 43 h 233"/>
                <a:gd name="T8" fmla="*/ 13 w 115"/>
                <a:gd name="T9" fmla="*/ 36 h 233"/>
                <a:gd name="T10" fmla="*/ 20 w 115"/>
                <a:gd name="T11" fmla="*/ 34 h 233"/>
                <a:gd name="T12" fmla="*/ 25 w 115"/>
                <a:gd name="T13" fmla="*/ 35 h 233"/>
                <a:gd name="T14" fmla="*/ 28 w 115"/>
                <a:gd name="T15" fmla="*/ 40 h 233"/>
                <a:gd name="T16" fmla="*/ 30 w 115"/>
                <a:gd name="T17" fmla="*/ 45 h 233"/>
                <a:gd name="T18" fmla="*/ 30 w 115"/>
                <a:gd name="T19" fmla="*/ 58 h 233"/>
                <a:gd name="T20" fmla="*/ 27 w 115"/>
                <a:gd name="T21" fmla="*/ 66 h 233"/>
                <a:gd name="T22" fmla="*/ 23 w 115"/>
                <a:gd name="T23" fmla="*/ 68 h 233"/>
                <a:gd name="T24" fmla="*/ 17 w 115"/>
                <a:gd name="T25" fmla="*/ 69 h 233"/>
                <a:gd name="T26" fmla="*/ 12 w 115"/>
                <a:gd name="T27" fmla="*/ 66 h 233"/>
                <a:gd name="T28" fmla="*/ 10 w 115"/>
                <a:gd name="T29" fmla="*/ 56 h 233"/>
                <a:gd name="T30" fmla="*/ 0 w 115"/>
                <a:gd name="T31" fmla="*/ 56 h 233"/>
                <a:gd name="T32" fmla="*/ 2 w 115"/>
                <a:gd name="T33" fmla="*/ 69 h 233"/>
                <a:gd name="T34" fmla="*/ 6 w 115"/>
                <a:gd name="T35" fmla="*/ 75 h 233"/>
                <a:gd name="T36" fmla="*/ 13 w 115"/>
                <a:gd name="T37" fmla="*/ 78 h 233"/>
                <a:gd name="T38" fmla="*/ 24 w 115"/>
                <a:gd name="T39" fmla="*/ 77 h 233"/>
                <a:gd name="T40" fmla="*/ 30 w 115"/>
                <a:gd name="T41" fmla="*/ 76 h 233"/>
                <a:gd name="T42" fmla="*/ 36 w 115"/>
                <a:gd name="T43" fmla="*/ 69 h 233"/>
                <a:gd name="T44" fmla="*/ 39 w 115"/>
                <a:gd name="T45" fmla="*/ 60 h 233"/>
                <a:gd name="T46" fmla="*/ 38 w 115"/>
                <a:gd name="T47" fmla="*/ 40 h 233"/>
                <a:gd name="T48" fmla="*/ 33 w 115"/>
                <a:gd name="T49" fmla="*/ 30 h 233"/>
                <a:gd name="T50" fmla="*/ 27 w 115"/>
                <a:gd name="T51" fmla="*/ 26 h 233"/>
                <a:gd name="T52" fmla="*/ 20 w 115"/>
                <a:gd name="T53" fmla="*/ 26 h 233"/>
                <a:gd name="T54" fmla="*/ 13 w 115"/>
                <a:gd name="T55" fmla="*/ 30 h 233"/>
                <a:gd name="T56" fmla="*/ 12 w 115"/>
                <a:gd name="T57" fmla="*/ 32 h 233"/>
                <a:gd name="T58" fmla="*/ 10 w 115"/>
                <a:gd name="T59" fmla="*/ 30 h 233"/>
                <a:gd name="T60" fmla="*/ 10 w 115"/>
                <a:gd name="T61" fmla="*/ 8 h 233"/>
                <a:gd name="T62" fmla="*/ 35 w 115"/>
                <a:gd name="T63" fmla="*/ 8 h 233"/>
                <a:gd name="T64" fmla="*/ 35 w 115"/>
                <a:gd name="T65" fmla="*/ 0 h 233"/>
                <a:gd name="T66" fmla="*/ 2 w 115"/>
                <a:gd name="T67" fmla="*/ 0 h 23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5"/>
                <a:gd name="T103" fmla="*/ 0 h 233"/>
                <a:gd name="T104" fmla="*/ 115 w 115"/>
                <a:gd name="T105" fmla="*/ 233 h 23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5" h="233">
                  <a:moveTo>
                    <a:pt x="5" y="0"/>
                  </a:moveTo>
                  <a:lnTo>
                    <a:pt x="5" y="120"/>
                  </a:lnTo>
                  <a:lnTo>
                    <a:pt x="29" y="120"/>
                  </a:lnTo>
                  <a:lnTo>
                    <a:pt x="29" y="127"/>
                  </a:lnTo>
                  <a:lnTo>
                    <a:pt x="39" y="107"/>
                  </a:lnTo>
                  <a:lnTo>
                    <a:pt x="58" y="102"/>
                  </a:lnTo>
                  <a:lnTo>
                    <a:pt x="75" y="106"/>
                  </a:lnTo>
                  <a:lnTo>
                    <a:pt x="83" y="118"/>
                  </a:lnTo>
                  <a:lnTo>
                    <a:pt x="87" y="135"/>
                  </a:lnTo>
                  <a:lnTo>
                    <a:pt x="87" y="173"/>
                  </a:lnTo>
                  <a:lnTo>
                    <a:pt x="80" y="196"/>
                  </a:lnTo>
                  <a:lnTo>
                    <a:pt x="67" y="203"/>
                  </a:lnTo>
                  <a:lnTo>
                    <a:pt x="50" y="205"/>
                  </a:lnTo>
                  <a:lnTo>
                    <a:pt x="34" y="196"/>
                  </a:lnTo>
                  <a:lnTo>
                    <a:pt x="29" y="168"/>
                  </a:lnTo>
                  <a:lnTo>
                    <a:pt x="0" y="168"/>
                  </a:lnTo>
                  <a:lnTo>
                    <a:pt x="5" y="206"/>
                  </a:lnTo>
                  <a:lnTo>
                    <a:pt x="17" y="223"/>
                  </a:lnTo>
                  <a:lnTo>
                    <a:pt x="38" y="233"/>
                  </a:lnTo>
                  <a:lnTo>
                    <a:pt x="71" y="231"/>
                  </a:lnTo>
                  <a:lnTo>
                    <a:pt x="87" y="226"/>
                  </a:lnTo>
                  <a:lnTo>
                    <a:pt x="105" y="206"/>
                  </a:lnTo>
                  <a:lnTo>
                    <a:pt x="115" y="178"/>
                  </a:lnTo>
                  <a:lnTo>
                    <a:pt x="113" y="119"/>
                  </a:lnTo>
                  <a:lnTo>
                    <a:pt x="97" y="89"/>
                  </a:lnTo>
                  <a:lnTo>
                    <a:pt x="80" y="79"/>
                  </a:lnTo>
                  <a:lnTo>
                    <a:pt x="58" y="79"/>
                  </a:lnTo>
                  <a:lnTo>
                    <a:pt x="39" y="89"/>
                  </a:lnTo>
                  <a:lnTo>
                    <a:pt x="34" y="96"/>
                  </a:lnTo>
                  <a:lnTo>
                    <a:pt x="29" y="90"/>
                  </a:lnTo>
                  <a:lnTo>
                    <a:pt x="29" y="25"/>
                  </a:lnTo>
                  <a:lnTo>
                    <a:pt x="104" y="25"/>
                  </a:lnTo>
                  <a:lnTo>
                    <a:pt x="10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8"/>
            <p:cNvSpPr>
              <a:spLocks/>
            </p:cNvSpPr>
            <p:nvPr/>
          </p:nvSpPr>
          <p:spPr bwMode="auto">
            <a:xfrm>
              <a:off x="1308" y="2190"/>
              <a:ext cx="44" cy="61"/>
            </a:xfrm>
            <a:custGeom>
              <a:avLst/>
              <a:gdLst>
                <a:gd name="T0" fmla="*/ 0 w 130"/>
                <a:gd name="T1" fmla="*/ 39 h 184"/>
                <a:gd name="T2" fmla="*/ 0 w 130"/>
                <a:gd name="T3" fmla="*/ 47 h 184"/>
                <a:gd name="T4" fmla="*/ 44 w 130"/>
                <a:gd name="T5" fmla="*/ 61 h 184"/>
                <a:gd name="T6" fmla="*/ 44 w 130"/>
                <a:gd name="T7" fmla="*/ 51 h 184"/>
                <a:gd name="T8" fmla="*/ 26 w 130"/>
                <a:gd name="T9" fmla="*/ 45 h 184"/>
                <a:gd name="T10" fmla="*/ 26 w 130"/>
                <a:gd name="T11" fmla="*/ 18 h 184"/>
                <a:gd name="T12" fmla="*/ 44 w 130"/>
                <a:gd name="T13" fmla="*/ 12 h 184"/>
                <a:gd name="T14" fmla="*/ 44 w 130"/>
                <a:gd name="T15" fmla="*/ 0 h 184"/>
                <a:gd name="T16" fmla="*/ 0 w 130"/>
                <a:gd name="T17" fmla="*/ 16 h 184"/>
                <a:gd name="T18" fmla="*/ 0 w 130"/>
                <a:gd name="T19" fmla="*/ 26 h 184"/>
                <a:gd name="T20" fmla="*/ 18 w 130"/>
                <a:gd name="T21" fmla="*/ 20 h 184"/>
                <a:gd name="T22" fmla="*/ 18 w 130"/>
                <a:gd name="T23" fmla="*/ 43 h 184"/>
                <a:gd name="T24" fmla="*/ 0 w 130"/>
                <a:gd name="T25" fmla="*/ 39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"/>
                <a:gd name="T40" fmla="*/ 0 h 184"/>
                <a:gd name="T41" fmla="*/ 130 w 130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" h="184">
                  <a:moveTo>
                    <a:pt x="0" y="119"/>
                  </a:moveTo>
                  <a:lnTo>
                    <a:pt x="0" y="143"/>
                  </a:lnTo>
                  <a:lnTo>
                    <a:pt x="130" y="184"/>
                  </a:lnTo>
                  <a:lnTo>
                    <a:pt x="130" y="155"/>
                  </a:lnTo>
                  <a:lnTo>
                    <a:pt x="77" y="136"/>
                  </a:lnTo>
                  <a:lnTo>
                    <a:pt x="77" y="54"/>
                  </a:lnTo>
                  <a:lnTo>
                    <a:pt x="130" y="36"/>
                  </a:lnTo>
                  <a:lnTo>
                    <a:pt x="130" y="0"/>
                  </a:lnTo>
                  <a:lnTo>
                    <a:pt x="0" y="48"/>
                  </a:lnTo>
                  <a:lnTo>
                    <a:pt x="0" y="78"/>
                  </a:lnTo>
                  <a:lnTo>
                    <a:pt x="53" y="60"/>
                  </a:lnTo>
                  <a:lnTo>
                    <a:pt x="53" y="131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9"/>
            <p:cNvSpPr>
              <a:spLocks/>
            </p:cNvSpPr>
            <p:nvPr/>
          </p:nvSpPr>
          <p:spPr bwMode="auto">
            <a:xfrm>
              <a:off x="1278" y="2206"/>
              <a:ext cx="30" cy="32"/>
            </a:xfrm>
            <a:custGeom>
              <a:avLst/>
              <a:gdLst>
                <a:gd name="T0" fmla="*/ 30 w 92"/>
                <a:gd name="T1" fmla="*/ 10 h 95"/>
                <a:gd name="T2" fmla="*/ 30 w 92"/>
                <a:gd name="T3" fmla="*/ 0 h 95"/>
                <a:gd name="T4" fmla="*/ 0 w 92"/>
                <a:gd name="T5" fmla="*/ 10 h 95"/>
                <a:gd name="T6" fmla="*/ 0 w 92"/>
                <a:gd name="T7" fmla="*/ 22 h 95"/>
                <a:gd name="T8" fmla="*/ 30 w 92"/>
                <a:gd name="T9" fmla="*/ 32 h 95"/>
                <a:gd name="T10" fmla="*/ 30 w 92"/>
                <a:gd name="T11" fmla="*/ 24 h 95"/>
                <a:gd name="T12" fmla="*/ 9 w 92"/>
                <a:gd name="T13" fmla="*/ 16 h 95"/>
                <a:gd name="T14" fmla="*/ 30 w 92"/>
                <a:gd name="T15" fmla="*/ 10 h 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2"/>
                <a:gd name="T25" fmla="*/ 0 h 95"/>
                <a:gd name="T26" fmla="*/ 92 w 92"/>
                <a:gd name="T27" fmla="*/ 95 h 9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2" h="95">
                  <a:moveTo>
                    <a:pt x="92" y="30"/>
                  </a:moveTo>
                  <a:lnTo>
                    <a:pt x="92" y="0"/>
                  </a:lnTo>
                  <a:lnTo>
                    <a:pt x="0" y="30"/>
                  </a:lnTo>
                  <a:lnTo>
                    <a:pt x="0" y="64"/>
                  </a:lnTo>
                  <a:lnTo>
                    <a:pt x="92" y="95"/>
                  </a:lnTo>
                  <a:lnTo>
                    <a:pt x="92" y="71"/>
                  </a:lnTo>
                  <a:lnTo>
                    <a:pt x="29" y="47"/>
                  </a:lnTo>
                  <a:lnTo>
                    <a:pt x="9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0"/>
            <p:cNvSpPr>
              <a:spLocks/>
            </p:cNvSpPr>
            <p:nvPr/>
          </p:nvSpPr>
          <p:spPr bwMode="auto">
            <a:xfrm>
              <a:off x="1326" y="2146"/>
              <a:ext cx="27" cy="37"/>
            </a:xfrm>
            <a:custGeom>
              <a:avLst/>
              <a:gdLst>
                <a:gd name="T0" fmla="*/ 0 w 82"/>
                <a:gd name="T1" fmla="*/ 29 h 111"/>
                <a:gd name="T2" fmla="*/ 0 w 82"/>
                <a:gd name="T3" fmla="*/ 37 h 111"/>
                <a:gd name="T4" fmla="*/ 25 w 82"/>
                <a:gd name="T5" fmla="*/ 37 h 111"/>
                <a:gd name="T6" fmla="*/ 25 w 82"/>
                <a:gd name="T7" fmla="*/ 27 h 111"/>
                <a:gd name="T8" fmla="*/ 19 w 82"/>
                <a:gd name="T9" fmla="*/ 27 h 111"/>
                <a:gd name="T10" fmla="*/ 19 w 82"/>
                <a:gd name="T11" fmla="*/ 29 h 111"/>
                <a:gd name="T12" fmla="*/ 23 w 82"/>
                <a:gd name="T13" fmla="*/ 26 h 111"/>
                <a:gd name="T14" fmla="*/ 25 w 82"/>
                <a:gd name="T15" fmla="*/ 24 h 111"/>
                <a:gd name="T16" fmla="*/ 27 w 82"/>
                <a:gd name="T17" fmla="*/ 21 h 111"/>
                <a:gd name="T18" fmla="*/ 27 w 82"/>
                <a:gd name="T19" fmla="*/ 18 h 111"/>
                <a:gd name="T20" fmla="*/ 27 w 82"/>
                <a:gd name="T21" fmla="*/ 12 h 111"/>
                <a:gd name="T22" fmla="*/ 25 w 82"/>
                <a:gd name="T23" fmla="*/ 9 h 111"/>
                <a:gd name="T24" fmla="*/ 23 w 82"/>
                <a:gd name="T25" fmla="*/ 7 h 111"/>
                <a:gd name="T26" fmla="*/ 20 w 82"/>
                <a:gd name="T27" fmla="*/ 5 h 111"/>
                <a:gd name="T28" fmla="*/ 16 w 82"/>
                <a:gd name="T29" fmla="*/ 3 h 111"/>
                <a:gd name="T30" fmla="*/ 10 w 82"/>
                <a:gd name="T31" fmla="*/ 3 h 111"/>
                <a:gd name="T32" fmla="*/ 2 w 82"/>
                <a:gd name="T33" fmla="*/ 2 h 111"/>
                <a:gd name="T34" fmla="*/ 0 w 82"/>
                <a:gd name="T35" fmla="*/ 0 h 111"/>
                <a:gd name="T36" fmla="*/ 0 w 82"/>
                <a:gd name="T37" fmla="*/ 10 h 111"/>
                <a:gd name="T38" fmla="*/ 8 w 82"/>
                <a:gd name="T39" fmla="*/ 10 h 111"/>
                <a:gd name="T40" fmla="*/ 14 w 82"/>
                <a:gd name="T41" fmla="*/ 11 h 111"/>
                <a:gd name="T42" fmla="*/ 16 w 82"/>
                <a:gd name="T43" fmla="*/ 12 h 111"/>
                <a:gd name="T44" fmla="*/ 17 w 82"/>
                <a:gd name="T45" fmla="*/ 14 h 111"/>
                <a:gd name="T46" fmla="*/ 19 w 82"/>
                <a:gd name="T47" fmla="*/ 16 h 111"/>
                <a:gd name="T48" fmla="*/ 19 w 82"/>
                <a:gd name="T49" fmla="*/ 20 h 111"/>
                <a:gd name="T50" fmla="*/ 19 w 82"/>
                <a:gd name="T51" fmla="*/ 23 h 111"/>
                <a:gd name="T52" fmla="*/ 17 w 82"/>
                <a:gd name="T53" fmla="*/ 25 h 111"/>
                <a:gd name="T54" fmla="*/ 16 w 82"/>
                <a:gd name="T55" fmla="*/ 27 h 111"/>
                <a:gd name="T56" fmla="*/ 14 w 82"/>
                <a:gd name="T57" fmla="*/ 28 h 111"/>
                <a:gd name="T58" fmla="*/ 8 w 82"/>
                <a:gd name="T59" fmla="*/ 29 h 111"/>
                <a:gd name="T60" fmla="*/ 2 w 82"/>
                <a:gd name="T61" fmla="*/ 29 h 111"/>
                <a:gd name="T62" fmla="*/ 0 w 82"/>
                <a:gd name="T63" fmla="*/ 29 h 11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11"/>
                <a:gd name="T98" fmla="*/ 82 w 82"/>
                <a:gd name="T99" fmla="*/ 111 h 11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11">
                  <a:moveTo>
                    <a:pt x="0" y="88"/>
                  </a:moveTo>
                  <a:lnTo>
                    <a:pt x="0" y="111"/>
                  </a:lnTo>
                  <a:lnTo>
                    <a:pt x="77" y="111"/>
                  </a:lnTo>
                  <a:lnTo>
                    <a:pt x="77" y="82"/>
                  </a:lnTo>
                  <a:lnTo>
                    <a:pt x="58" y="82"/>
                  </a:lnTo>
                  <a:lnTo>
                    <a:pt x="58" y="88"/>
                  </a:lnTo>
                  <a:lnTo>
                    <a:pt x="70" y="79"/>
                  </a:lnTo>
                  <a:lnTo>
                    <a:pt x="77" y="71"/>
                  </a:lnTo>
                  <a:lnTo>
                    <a:pt x="81" y="62"/>
                  </a:lnTo>
                  <a:lnTo>
                    <a:pt x="82" y="53"/>
                  </a:lnTo>
                  <a:lnTo>
                    <a:pt x="81" y="35"/>
                  </a:lnTo>
                  <a:lnTo>
                    <a:pt x="77" y="28"/>
                  </a:lnTo>
                  <a:lnTo>
                    <a:pt x="70" y="21"/>
                  </a:lnTo>
                  <a:lnTo>
                    <a:pt x="61" y="14"/>
                  </a:lnTo>
                  <a:lnTo>
                    <a:pt x="48" y="10"/>
                  </a:lnTo>
                  <a:lnTo>
                    <a:pt x="31" y="8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41" y="33"/>
                  </a:lnTo>
                  <a:lnTo>
                    <a:pt x="48" y="37"/>
                  </a:lnTo>
                  <a:lnTo>
                    <a:pt x="53" y="42"/>
                  </a:lnTo>
                  <a:lnTo>
                    <a:pt x="57" y="49"/>
                  </a:lnTo>
                  <a:lnTo>
                    <a:pt x="58" y="59"/>
                  </a:lnTo>
                  <a:lnTo>
                    <a:pt x="57" y="68"/>
                  </a:lnTo>
                  <a:lnTo>
                    <a:pt x="53" y="76"/>
                  </a:lnTo>
                  <a:lnTo>
                    <a:pt x="48" y="82"/>
                  </a:lnTo>
                  <a:lnTo>
                    <a:pt x="41" y="84"/>
                  </a:lnTo>
                  <a:lnTo>
                    <a:pt x="24" y="88"/>
                  </a:lnTo>
                  <a:lnTo>
                    <a:pt x="7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21"/>
            <p:cNvSpPr>
              <a:spLocks/>
            </p:cNvSpPr>
            <p:nvPr/>
          </p:nvSpPr>
          <p:spPr bwMode="auto">
            <a:xfrm>
              <a:off x="1278" y="2146"/>
              <a:ext cx="50" cy="37"/>
            </a:xfrm>
            <a:custGeom>
              <a:avLst/>
              <a:gdLst>
                <a:gd name="T0" fmla="*/ 48 w 152"/>
                <a:gd name="T1" fmla="*/ 10 h 111"/>
                <a:gd name="T2" fmla="*/ 48 w 152"/>
                <a:gd name="T3" fmla="*/ 0 h 111"/>
                <a:gd name="T4" fmla="*/ 50 w 152"/>
                <a:gd name="T5" fmla="*/ 2 h 111"/>
                <a:gd name="T6" fmla="*/ 50 w 152"/>
                <a:gd name="T7" fmla="*/ 0 h 111"/>
                <a:gd name="T8" fmla="*/ 35 w 152"/>
                <a:gd name="T9" fmla="*/ 1 h 111"/>
                <a:gd name="T10" fmla="*/ 26 w 152"/>
                <a:gd name="T11" fmla="*/ 4 h 111"/>
                <a:gd name="T12" fmla="*/ 22 w 152"/>
                <a:gd name="T13" fmla="*/ 12 h 111"/>
                <a:gd name="T14" fmla="*/ 21 w 152"/>
                <a:gd name="T15" fmla="*/ 18 h 111"/>
                <a:gd name="T16" fmla="*/ 23 w 152"/>
                <a:gd name="T17" fmla="*/ 24 h 111"/>
                <a:gd name="T18" fmla="*/ 29 w 152"/>
                <a:gd name="T19" fmla="*/ 29 h 111"/>
                <a:gd name="T20" fmla="*/ 29 w 152"/>
                <a:gd name="T21" fmla="*/ 27 h 111"/>
                <a:gd name="T22" fmla="*/ 0 w 152"/>
                <a:gd name="T23" fmla="*/ 27 h 111"/>
                <a:gd name="T24" fmla="*/ 0 w 152"/>
                <a:gd name="T25" fmla="*/ 37 h 111"/>
                <a:gd name="T26" fmla="*/ 48 w 152"/>
                <a:gd name="T27" fmla="*/ 37 h 111"/>
                <a:gd name="T28" fmla="*/ 48 w 152"/>
                <a:gd name="T29" fmla="*/ 29 h 111"/>
                <a:gd name="T30" fmla="*/ 50 w 152"/>
                <a:gd name="T31" fmla="*/ 29 h 111"/>
                <a:gd name="T32" fmla="*/ 40 w 152"/>
                <a:gd name="T33" fmla="*/ 29 h 111"/>
                <a:gd name="T34" fmla="*/ 32 w 152"/>
                <a:gd name="T35" fmla="*/ 27 h 111"/>
                <a:gd name="T36" fmla="*/ 29 w 152"/>
                <a:gd name="T37" fmla="*/ 23 h 111"/>
                <a:gd name="T38" fmla="*/ 29 w 152"/>
                <a:gd name="T39" fmla="*/ 17 h 111"/>
                <a:gd name="T40" fmla="*/ 32 w 152"/>
                <a:gd name="T41" fmla="*/ 13 h 111"/>
                <a:gd name="T42" fmla="*/ 45 w 152"/>
                <a:gd name="T43" fmla="*/ 10 h 111"/>
                <a:gd name="T44" fmla="*/ 50 w 152"/>
                <a:gd name="T45" fmla="*/ 10 h 111"/>
                <a:gd name="T46" fmla="*/ 48 w 152"/>
                <a:gd name="T47" fmla="*/ 10 h 11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11"/>
                <a:gd name="T74" fmla="*/ 152 w 152"/>
                <a:gd name="T75" fmla="*/ 111 h 11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11">
                  <a:moveTo>
                    <a:pt x="145" y="29"/>
                  </a:moveTo>
                  <a:lnTo>
                    <a:pt x="145" y="0"/>
                  </a:lnTo>
                  <a:lnTo>
                    <a:pt x="152" y="6"/>
                  </a:lnTo>
                  <a:lnTo>
                    <a:pt x="152" y="0"/>
                  </a:lnTo>
                  <a:lnTo>
                    <a:pt x="106" y="2"/>
                  </a:lnTo>
                  <a:lnTo>
                    <a:pt x="80" y="13"/>
                  </a:lnTo>
                  <a:lnTo>
                    <a:pt x="66" y="35"/>
                  </a:lnTo>
                  <a:lnTo>
                    <a:pt x="63" y="53"/>
                  </a:lnTo>
                  <a:lnTo>
                    <a:pt x="71" y="71"/>
                  </a:lnTo>
                  <a:lnTo>
                    <a:pt x="87" y="88"/>
                  </a:lnTo>
                  <a:lnTo>
                    <a:pt x="87" y="82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145" y="111"/>
                  </a:lnTo>
                  <a:lnTo>
                    <a:pt x="145" y="88"/>
                  </a:lnTo>
                  <a:lnTo>
                    <a:pt x="152" y="88"/>
                  </a:lnTo>
                  <a:lnTo>
                    <a:pt x="121" y="88"/>
                  </a:lnTo>
                  <a:lnTo>
                    <a:pt x="98" y="82"/>
                  </a:lnTo>
                  <a:lnTo>
                    <a:pt x="88" y="68"/>
                  </a:lnTo>
                  <a:lnTo>
                    <a:pt x="88" y="51"/>
                  </a:lnTo>
                  <a:lnTo>
                    <a:pt x="96" y="39"/>
                  </a:lnTo>
                  <a:lnTo>
                    <a:pt x="137" y="29"/>
                  </a:lnTo>
                  <a:lnTo>
                    <a:pt x="152" y="29"/>
                  </a:lnTo>
                  <a:lnTo>
                    <a:pt x="14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2"/>
            <p:cNvSpPr>
              <a:spLocks/>
            </p:cNvSpPr>
            <p:nvPr/>
          </p:nvSpPr>
          <p:spPr bwMode="auto">
            <a:xfrm>
              <a:off x="1300" y="2098"/>
              <a:ext cx="53" cy="37"/>
            </a:xfrm>
            <a:custGeom>
              <a:avLst/>
              <a:gdLst>
                <a:gd name="T0" fmla="*/ 38 w 160"/>
                <a:gd name="T1" fmla="*/ 0 h 111"/>
                <a:gd name="T2" fmla="*/ 32 w 160"/>
                <a:gd name="T3" fmla="*/ 1 h 111"/>
                <a:gd name="T4" fmla="*/ 26 w 160"/>
                <a:gd name="T5" fmla="*/ 8 h 111"/>
                <a:gd name="T6" fmla="*/ 16 w 160"/>
                <a:gd name="T7" fmla="*/ 24 h 111"/>
                <a:gd name="T8" fmla="*/ 11 w 160"/>
                <a:gd name="T9" fmla="*/ 25 h 111"/>
                <a:gd name="T10" fmla="*/ 7 w 160"/>
                <a:gd name="T11" fmla="*/ 18 h 111"/>
                <a:gd name="T12" fmla="*/ 10 w 160"/>
                <a:gd name="T13" fmla="*/ 12 h 111"/>
                <a:gd name="T14" fmla="*/ 15 w 160"/>
                <a:gd name="T15" fmla="*/ 10 h 111"/>
                <a:gd name="T16" fmla="*/ 13 w 160"/>
                <a:gd name="T17" fmla="*/ 10 h 111"/>
                <a:gd name="T18" fmla="*/ 13 w 160"/>
                <a:gd name="T19" fmla="*/ 0 h 111"/>
                <a:gd name="T20" fmla="*/ 15 w 160"/>
                <a:gd name="T21" fmla="*/ 0 h 111"/>
                <a:gd name="T22" fmla="*/ 6 w 160"/>
                <a:gd name="T23" fmla="*/ 3 h 111"/>
                <a:gd name="T24" fmla="*/ 1 w 160"/>
                <a:gd name="T25" fmla="*/ 11 h 111"/>
                <a:gd name="T26" fmla="*/ 0 w 160"/>
                <a:gd name="T27" fmla="*/ 22 h 111"/>
                <a:gd name="T28" fmla="*/ 5 w 160"/>
                <a:gd name="T29" fmla="*/ 32 h 111"/>
                <a:gd name="T30" fmla="*/ 15 w 160"/>
                <a:gd name="T31" fmla="*/ 35 h 111"/>
                <a:gd name="T32" fmla="*/ 19 w 160"/>
                <a:gd name="T33" fmla="*/ 34 h 111"/>
                <a:gd name="T34" fmla="*/ 28 w 160"/>
                <a:gd name="T35" fmla="*/ 22 h 111"/>
                <a:gd name="T36" fmla="*/ 35 w 160"/>
                <a:gd name="T37" fmla="*/ 11 h 111"/>
                <a:gd name="T38" fmla="*/ 38 w 160"/>
                <a:gd name="T39" fmla="*/ 10 h 111"/>
                <a:gd name="T40" fmla="*/ 44 w 160"/>
                <a:gd name="T41" fmla="*/ 12 h 111"/>
                <a:gd name="T42" fmla="*/ 46 w 160"/>
                <a:gd name="T43" fmla="*/ 18 h 111"/>
                <a:gd name="T44" fmla="*/ 43 w 160"/>
                <a:gd name="T45" fmla="*/ 25 h 111"/>
                <a:gd name="T46" fmla="*/ 36 w 160"/>
                <a:gd name="T47" fmla="*/ 27 h 111"/>
                <a:gd name="T48" fmla="*/ 36 w 160"/>
                <a:gd name="T49" fmla="*/ 25 h 111"/>
                <a:gd name="T50" fmla="*/ 36 w 160"/>
                <a:gd name="T51" fmla="*/ 37 h 111"/>
                <a:gd name="T52" fmla="*/ 43 w 160"/>
                <a:gd name="T53" fmla="*/ 36 h 111"/>
                <a:gd name="T54" fmla="*/ 51 w 160"/>
                <a:gd name="T55" fmla="*/ 29 h 111"/>
                <a:gd name="T56" fmla="*/ 53 w 160"/>
                <a:gd name="T57" fmla="*/ 18 h 111"/>
                <a:gd name="T58" fmla="*/ 52 w 160"/>
                <a:gd name="T59" fmla="*/ 11 h 111"/>
                <a:gd name="T60" fmla="*/ 47 w 160"/>
                <a:gd name="T61" fmla="*/ 3 h 111"/>
                <a:gd name="T62" fmla="*/ 38 w 160"/>
                <a:gd name="T63" fmla="*/ 0 h 111"/>
                <a:gd name="T64" fmla="*/ 36 w 160"/>
                <a:gd name="T65" fmla="*/ 0 h 111"/>
                <a:gd name="T66" fmla="*/ 38 w 160"/>
                <a:gd name="T67" fmla="*/ 0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60"/>
                <a:gd name="T103" fmla="*/ 0 h 111"/>
                <a:gd name="T104" fmla="*/ 160 w 160"/>
                <a:gd name="T105" fmla="*/ 111 h 1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60" h="111">
                  <a:moveTo>
                    <a:pt x="114" y="0"/>
                  </a:moveTo>
                  <a:lnTo>
                    <a:pt x="98" y="2"/>
                  </a:lnTo>
                  <a:lnTo>
                    <a:pt x="77" y="24"/>
                  </a:lnTo>
                  <a:lnTo>
                    <a:pt x="49" y="72"/>
                  </a:lnTo>
                  <a:lnTo>
                    <a:pt x="32" y="74"/>
                  </a:lnTo>
                  <a:lnTo>
                    <a:pt x="21" y="53"/>
                  </a:lnTo>
                  <a:lnTo>
                    <a:pt x="29" y="37"/>
                  </a:lnTo>
                  <a:lnTo>
                    <a:pt x="45" y="29"/>
                  </a:lnTo>
                  <a:lnTo>
                    <a:pt x="40" y="29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17" y="9"/>
                  </a:lnTo>
                  <a:lnTo>
                    <a:pt x="2" y="32"/>
                  </a:lnTo>
                  <a:lnTo>
                    <a:pt x="0" y="67"/>
                  </a:lnTo>
                  <a:lnTo>
                    <a:pt x="16" y="95"/>
                  </a:lnTo>
                  <a:lnTo>
                    <a:pt x="45" y="105"/>
                  </a:lnTo>
                  <a:lnTo>
                    <a:pt x="58" y="103"/>
                  </a:lnTo>
                  <a:lnTo>
                    <a:pt x="86" y="67"/>
                  </a:lnTo>
                  <a:lnTo>
                    <a:pt x="106" y="32"/>
                  </a:lnTo>
                  <a:lnTo>
                    <a:pt x="114" y="29"/>
                  </a:lnTo>
                  <a:lnTo>
                    <a:pt x="132" y="37"/>
                  </a:lnTo>
                  <a:lnTo>
                    <a:pt x="138" y="53"/>
                  </a:lnTo>
                  <a:lnTo>
                    <a:pt x="130" y="75"/>
                  </a:lnTo>
                  <a:lnTo>
                    <a:pt x="109" y="82"/>
                  </a:lnTo>
                  <a:lnTo>
                    <a:pt x="109" y="75"/>
                  </a:lnTo>
                  <a:lnTo>
                    <a:pt x="109" y="111"/>
                  </a:lnTo>
                  <a:lnTo>
                    <a:pt x="131" y="107"/>
                  </a:lnTo>
                  <a:lnTo>
                    <a:pt x="154" y="86"/>
                  </a:lnTo>
                  <a:lnTo>
                    <a:pt x="160" y="53"/>
                  </a:lnTo>
                  <a:lnTo>
                    <a:pt x="158" y="32"/>
                  </a:lnTo>
                  <a:lnTo>
                    <a:pt x="142" y="9"/>
                  </a:lnTo>
                  <a:lnTo>
                    <a:pt x="114" y="0"/>
                  </a:lnTo>
                  <a:lnTo>
                    <a:pt x="109" y="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3"/>
            <p:cNvSpPr>
              <a:spLocks/>
            </p:cNvSpPr>
            <p:nvPr/>
          </p:nvSpPr>
          <p:spPr bwMode="auto">
            <a:xfrm>
              <a:off x="1327" y="2049"/>
              <a:ext cx="26" cy="39"/>
            </a:xfrm>
            <a:custGeom>
              <a:avLst/>
              <a:gdLst>
                <a:gd name="T0" fmla="*/ 0 w 80"/>
                <a:gd name="T1" fmla="*/ 29 h 117"/>
                <a:gd name="T2" fmla="*/ 0 w 80"/>
                <a:gd name="T3" fmla="*/ 39 h 117"/>
                <a:gd name="T4" fmla="*/ 2 w 80"/>
                <a:gd name="T5" fmla="*/ 39 h 117"/>
                <a:gd name="T6" fmla="*/ 9 w 80"/>
                <a:gd name="T7" fmla="*/ 39 h 117"/>
                <a:gd name="T8" fmla="*/ 15 w 80"/>
                <a:gd name="T9" fmla="*/ 37 h 117"/>
                <a:gd name="T10" fmla="*/ 19 w 80"/>
                <a:gd name="T11" fmla="*/ 36 h 117"/>
                <a:gd name="T12" fmla="*/ 22 w 80"/>
                <a:gd name="T13" fmla="*/ 33 h 117"/>
                <a:gd name="T14" fmla="*/ 24 w 80"/>
                <a:gd name="T15" fmla="*/ 30 h 117"/>
                <a:gd name="T16" fmla="*/ 26 w 80"/>
                <a:gd name="T17" fmla="*/ 27 h 117"/>
                <a:gd name="T18" fmla="*/ 26 w 80"/>
                <a:gd name="T19" fmla="*/ 20 h 117"/>
                <a:gd name="T20" fmla="*/ 26 w 80"/>
                <a:gd name="T21" fmla="*/ 13 h 117"/>
                <a:gd name="T22" fmla="*/ 24 w 80"/>
                <a:gd name="T23" fmla="*/ 9 h 117"/>
                <a:gd name="T24" fmla="*/ 22 w 80"/>
                <a:gd name="T25" fmla="*/ 6 h 117"/>
                <a:gd name="T26" fmla="*/ 19 w 80"/>
                <a:gd name="T27" fmla="*/ 3 h 117"/>
                <a:gd name="T28" fmla="*/ 15 w 80"/>
                <a:gd name="T29" fmla="*/ 2 h 117"/>
                <a:gd name="T30" fmla="*/ 9 w 80"/>
                <a:gd name="T31" fmla="*/ 0 h 117"/>
                <a:gd name="T32" fmla="*/ 2 w 80"/>
                <a:gd name="T33" fmla="*/ 0 h 117"/>
                <a:gd name="T34" fmla="*/ 0 w 80"/>
                <a:gd name="T35" fmla="*/ 0 h 117"/>
                <a:gd name="T36" fmla="*/ 0 w 80"/>
                <a:gd name="T37" fmla="*/ 8 h 117"/>
                <a:gd name="T38" fmla="*/ 2 w 80"/>
                <a:gd name="T39" fmla="*/ 10 h 117"/>
                <a:gd name="T40" fmla="*/ 6 w 80"/>
                <a:gd name="T41" fmla="*/ 10 h 117"/>
                <a:gd name="T42" fmla="*/ 10 w 80"/>
                <a:gd name="T43" fmla="*/ 10 h 117"/>
                <a:gd name="T44" fmla="*/ 13 w 80"/>
                <a:gd name="T45" fmla="*/ 11 h 117"/>
                <a:gd name="T46" fmla="*/ 15 w 80"/>
                <a:gd name="T47" fmla="*/ 12 h 117"/>
                <a:gd name="T48" fmla="*/ 17 w 80"/>
                <a:gd name="T49" fmla="*/ 13 h 117"/>
                <a:gd name="T50" fmla="*/ 18 w 80"/>
                <a:gd name="T51" fmla="*/ 15 h 117"/>
                <a:gd name="T52" fmla="*/ 19 w 80"/>
                <a:gd name="T53" fmla="*/ 17 h 117"/>
                <a:gd name="T54" fmla="*/ 19 w 80"/>
                <a:gd name="T55" fmla="*/ 20 h 117"/>
                <a:gd name="T56" fmla="*/ 18 w 80"/>
                <a:gd name="T57" fmla="*/ 25 h 117"/>
                <a:gd name="T58" fmla="*/ 17 w 80"/>
                <a:gd name="T59" fmla="*/ 26 h 117"/>
                <a:gd name="T60" fmla="*/ 15 w 80"/>
                <a:gd name="T61" fmla="*/ 27 h 117"/>
                <a:gd name="T62" fmla="*/ 13 w 80"/>
                <a:gd name="T63" fmla="*/ 28 h 117"/>
                <a:gd name="T64" fmla="*/ 10 w 80"/>
                <a:gd name="T65" fmla="*/ 29 h 117"/>
                <a:gd name="T66" fmla="*/ 6 w 80"/>
                <a:gd name="T67" fmla="*/ 29 h 117"/>
                <a:gd name="T68" fmla="*/ 2 w 80"/>
                <a:gd name="T69" fmla="*/ 29 h 117"/>
                <a:gd name="T70" fmla="*/ 0 w 80"/>
                <a:gd name="T71" fmla="*/ 29 h 11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117"/>
                <a:gd name="T110" fmla="*/ 80 w 80"/>
                <a:gd name="T111" fmla="*/ 117 h 11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117">
                  <a:moveTo>
                    <a:pt x="0" y="88"/>
                  </a:moveTo>
                  <a:lnTo>
                    <a:pt x="0" y="117"/>
                  </a:lnTo>
                  <a:lnTo>
                    <a:pt x="5" y="117"/>
                  </a:lnTo>
                  <a:lnTo>
                    <a:pt x="29" y="116"/>
                  </a:lnTo>
                  <a:lnTo>
                    <a:pt x="46" y="112"/>
                  </a:lnTo>
                  <a:lnTo>
                    <a:pt x="59" y="107"/>
                  </a:lnTo>
                  <a:lnTo>
                    <a:pt x="68" y="99"/>
                  </a:lnTo>
                  <a:lnTo>
                    <a:pt x="75" y="91"/>
                  </a:lnTo>
                  <a:lnTo>
                    <a:pt x="79" y="80"/>
                  </a:lnTo>
                  <a:lnTo>
                    <a:pt x="80" y="59"/>
                  </a:lnTo>
                  <a:lnTo>
                    <a:pt x="79" y="38"/>
                  </a:lnTo>
                  <a:lnTo>
                    <a:pt x="75" y="27"/>
                  </a:lnTo>
                  <a:lnTo>
                    <a:pt x="68" y="18"/>
                  </a:lnTo>
                  <a:lnTo>
                    <a:pt x="59" y="10"/>
                  </a:lnTo>
                  <a:lnTo>
                    <a:pt x="46" y="5"/>
                  </a:lnTo>
                  <a:lnTo>
                    <a:pt x="29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5" y="30"/>
                  </a:lnTo>
                  <a:lnTo>
                    <a:pt x="19" y="30"/>
                  </a:lnTo>
                  <a:lnTo>
                    <a:pt x="30" y="31"/>
                  </a:lnTo>
                  <a:lnTo>
                    <a:pt x="39" y="33"/>
                  </a:lnTo>
                  <a:lnTo>
                    <a:pt x="47" y="35"/>
                  </a:lnTo>
                  <a:lnTo>
                    <a:pt x="52" y="39"/>
                  </a:lnTo>
                  <a:lnTo>
                    <a:pt x="55" y="44"/>
                  </a:lnTo>
                  <a:lnTo>
                    <a:pt x="58" y="51"/>
                  </a:lnTo>
                  <a:lnTo>
                    <a:pt x="58" y="59"/>
                  </a:lnTo>
                  <a:lnTo>
                    <a:pt x="55" y="74"/>
                  </a:lnTo>
                  <a:lnTo>
                    <a:pt x="52" y="78"/>
                  </a:lnTo>
                  <a:lnTo>
                    <a:pt x="47" y="81"/>
                  </a:lnTo>
                  <a:lnTo>
                    <a:pt x="39" y="85"/>
                  </a:lnTo>
                  <a:lnTo>
                    <a:pt x="30" y="87"/>
                  </a:lnTo>
                  <a:lnTo>
                    <a:pt x="19" y="88"/>
                  </a:lnTo>
                  <a:lnTo>
                    <a:pt x="5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4"/>
            <p:cNvSpPr>
              <a:spLocks/>
            </p:cNvSpPr>
            <p:nvPr/>
          </p:nvSpPr>
          <p:spPr bwMode="auto">
            <a:xfrm>
              <a:off x="1300" y="2049"/>
              <a:ext cx="28" cy="40"/>
            </a:xfrm>
            <a:custGeom>
              <a:avLst/>
              <a:gdLst>
                <a:gd name="T0" fmla="*/ 26 w 85"/>
                <a:gd name="T1" fmla="*/ 8 h 120"/>
                <a:gd name="T2" fmla="*/ 26 w 85"/>
                <a:gd name="T3" fmla="*/ 0 h 120"/>
                <a:gd name="T4" fmla="*/ 28 w 85"/>
                <a:gd name="T5" fmla="*/ 0 h 120"/>
                <a:gd name="T6" fmla="*/ 12 w 85"/>
                <a:gd name="T7" fmla="*/ 2 h 120"/>
                <a:gd name="T8" fmla="*/ 5 w 85"/>
                <a:gd name="T9" fmla="*/ 6 h 120"/>
                <a:gd name="T10" fmla="*/ 0 w 85"/>
                <a:gd name="T11" fmla="*/ 14 h 120"/>
                <a:gd name="T12" fmla="*/ 0 w 85"/>
                <a:gd name="T13" fmla="*/ 25 h 120"/>
                <a:gd name="T14" fmla="*/ 5 w 85"/>
                <a:gd name="T15" fmla="*/ 33 h 120"/>
                <a:gd name="T16" fmla="*/ 12 w 85"/>
                <a:gd name="T17" fmla="*/ 37 h 120"/>
                <a:gd name="T18" fmla="*/ 28 w 85"/>
                <a:gd name="T19" fmla="*/ 39 h 120"/>
                <a:gd name="T20" fmla="*/ 28 w 85"/>
                <a:gd name="T21" fmla="*/ 40 h 120"/>
                <a:gd name="T22" fmla="*/ 28 w 85"/>
                <a:gd name="T23" fmla="*/ 39 h 120"/>
                <a:gd name="T24" fmla="*/ 26 w 85"/>
                <a:gd name="T25" fmla="*/ 39 h 120"/>
                <a:gd name="T26" fmla="*/ 26 w 85"/>
                <a:gd name="T27" fmla="*/ 29 h 120"/>
                <a:gd name="T28" fmla="*/ 28 w 85"/>
                <a:gd name="T29" fmla="*/ 29 h 120"/>
                <a:gd name="T30" fmla="*/ 18 w 85"/>
                <a:gd name="T31" fmla="*/ 29 h 120"/>
                <a:gd name="T32" fmla="*/ 11 w 85"/>
                <a:gd name="T33" fmla="*/ 27 h 120"/>
                <a:gd name="T34" fmla="*/ 8 w 85"/>
                <a:gd name="T35" fmla="*/ 24 h 120"/>
                <a:gd name="T36" fmla="*/ 7 w 85"/>
                <a:gd name="T37" fmla="*/ 20 h 120"/>
                <a:gd name="T38" fmla="*/ 8 w 85"/>
                <a:gd name="T39" fmla="*/ 15 h 120"/>
                <a:gd name="T40" fmla="*/ 13 w 85"/>
                <a:gd name="T41" fmla="*/ 10 h 120"/>
                <a:gd name="T42" fmla="*/ 22 w 85"/>
                <a:gd name="T43" fmla="*/ 8 h 120"/>
                <a:gd name="T44" fmla="*/ 28 w 85"/>
                <a:gd name="T45" fmla="*/ 10 h 120"/>
                <a:gd name="T46" fmla="*/ 26 w 85"/>
                <a:gd name="T47" fmla="*/ 8 h 12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5"/>
                <a:gd name="T73" fmla="*/ 0 h 120"/>
                <a:gd name="T74" fmla="*/ 85 w 85"/>
                <a:gd name="T75" fmla="*/ 120 h 12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5" h="120">
                  <a:moveTo>
                    <a:pt x="80" y="23"/>
                  </a:moveTo>
                  <a:lnTo>
                    <a:pt x="80" y="0"/>
                  </a:lnTo>
                  <a:lnTo>
                    <a:pt x="85" y="0"/>
                  </a:lnTo>
                  <a:lnTo>
                    <a:pt x="37" y="5"/>
                  </a:lnTo>
                  <a:lnTo>
                    <a:pt x="15" y="17"/>
                  </a:lnTo>
                  <a:lnTo>
                    <a:pt x="0" y="42"/>
                  </a:lnTo>
                  <a:lnTo>
                    <a:pt x="0" y="76"/>
                  </a:lnTo>
                  <a:lnTo>
                    <a:pt x="15" y="100"/>
                  </a:lnTo>
                  <a:lnTo>
                    <a:pt x="37" y="112"/>
                  </a:lnTo>
                  <a:lnTo>
                    <a:pt x="85" y="117"/>
                  </a:lnTo>
                  <a:lnTo>
                    <a:pt x="85" y="120"/>
                  </a:lnTo>
                  <a:lnTo>
                    <a:pt x="85" y="117"/>
                  </a:lnTo>
                  <a:lnTo>
                    <a:pt x="80" y="117"/>
                  </a:lnTo>
                  <a:lnTo>
                    <a:pt x="80" y="88"/>
                  </a:lnTo>
                  <a:lnTo>
                    <a:pt x="85" y="88"/>
                  </a:lnTo>
                  <a:lnTo>
                    <a:pt x="56" y="88"/>
                  </a:lnTo>
                  <a:lnTo>
                    <a:pt x="32" y="80"/>
                  </a:lnTo>
                  <a:lnTo>
                    <a:pt x="24" y="71"/>
                  </a:lnTo>
                  <a:lnTo>
                    <a:pt x="21" y="59"/>
                  </a:lnTo>
                  <a:lnTo>
                    <a:pt x="24" y="46"/>
                  </a:lnTo>
                  <a:lnTo>
                    <a:pt x="39" y="30"/>
                  </a:lnTo>
                  <a:lnTo>
                    <a:pt x="68" y="23"/>
                  </a:lnTo>
                  <a:lnTo>
                    <a:pt x="85" y="30"/>
                  </a:lnTo>
                  <a:lnTo>
                    <a:pt x="80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5"/>
            <p:cNvSpPr>
              <a:spLocks/>
            </p:cNvSpPr>
            <p:nvPr/>
          </p:nvSpPr>
          <p:spPr bwMode="auto">
            <a:xfrm>
              <a:off x="1300" y="2010"/>
              <a:ext cx="52" cy="23"/>
            </a:xfrm>
            <a:custGeom>
              <a:avLst/>
              <a:gdLst>
                <a:gd name="T0" fmla="*/ 2 w 156"/>
                <a:gd name="T1" fmla="*/ 15 h 68"/>
                <a:gd name="T2" fmla="*/ 2 w 156"/>
                <a:gd name="T3" fmla="*/ 23 h 68"/>
                <a:gd name="T4" fmla="*/ 52 w 156"/>
                <a:gd name="T5" fmla="*/ 23 h 68"/>
                <a:gd name="T6" fmla="*/ 52 w 156"/>
                <a:gd name="T7" fmla="*/ 15 h 68"/>
                <a:gd name="T8" fmla="*/ 23 w 156"/>
                <a:gd name="T9" fmla="*/ 15 h 68"/>
                <a:gd name="T10" fmla="*/ 18 w 156"/>
                <a:gd name="T11" fmla="*/ 15 h 68"/>
                <a:gd name="T12" fmla="*/ 14 w 156"/>
                <a:gd name="T13" fmla="*/ 13 h 68"/>
                <a:gd name="T14" fmla="*/ 12 w 156"/>
                <a:gd name="T15" fmla="*/ 11 h 68"/>
                <a:gd name="T16" fmla="*/ 11 w 156"/>
                <a:gd name="T17" fmla="*/ 9 h 68"/>
                <a:gd name="T18" fmla="*/ 10 w 156"/>
                <a:gd name="T19" fmla="*/ 7 h 68"/>
                <a:gd name="T20" fmla="*/ 10 w 156"/>
                <a:gd name="T21" fmla="*/ 4 h 68"/>
                <a:gd name="T22" fmla="*/ 10 w 156"/>
                <a:gd name="T23" fmla="*/ 0 h 68"/>
                <a:gd name="T24" fmla="*/ 7 w 156"/>
                <a:gd name="T25" fmla="*/ 0 h 68"/>
                <a:gd name="T26" fmla="*/ 0 w 156"/>
                <a:gd name="T27" fmla="*/ 0 h 68"/>
                <a:gd name="T28" fmla="*/ 0 w 156"/>
                <a:gd name="T29" fmla="*/ 5 h 68"/>
                <a:gd name="T30" fmla="*/ 2 w 156"/>
                <a:gd name="T31" fmla="*/ 9 h 68"/>
                <a:gd name="T32" fmla="*/ 5 w 156"/>
                <a:gd name="T33" fmla="*/ 12 h 68"/>
                <a:gd name="T34" fmla="*/ 10 w 156"/>
                <a:gd name="T35" fmla="*/ 15 h 68"/>
                <a:gd name="T36" fmla="*/ 7 w 156"/>
                <a:gd name="T37" fmla="*/ 15 h 68"/>
                <a:gd name="T38" fmla="*/ 2 w 156"/>
                <a:gd name="T39" fmla="*/ 15 h 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6"/>
                <a:gd name="T61" fmla="*/ 0 h 68"/>
                <a:gd name="T62" fmla="*/ 156 w 156"/>
                <a:gd name="T63" fmla="*/ 68 h 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6" h="68">
                  <a:moveTo>
                    <a:pt x="5" y="45"/>
                  </a:moveTo>
                  <a:lnTo>
                    <a:pt x="5" y="68"/>
                  </a:lnTo>
                  <a:lnTo>
                    <a:pt x="156" y="68"/>
                  </a:lnTo>
                  <a:lnTo>
                    <a:pt x="156" y="45"/>
                  </a:lnTo>
                  <a:lnTo>
                    <a:pt x="69" y="45"/>
                  </a:lnTo>
                  <a:lnTo>
                    <a:pt x="53" y="44"/>
                  </a:lnTo>
                  <a:lnTo>
                    <a:pt x="41" y="39"/>
                  </a:lnTo>
                  <a:lnTo>
                    <a:pt x="36" y="33"/>
                  </a:lnTo>
                  <a:lnTo>
                    <a:pt x="32" y="28"/>
                  </a:lnTo>
                  <a:lnTo>
                    <a:pt x="30" y="20"/>
                  </a:lnTo>
                  <a:lnTo>
                    <a:pt x="29" y="1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" y="15"/>
                  </a:lnTo>
                  <a:lnTo>
                    <a:pt x="5" y="27"/>
                  </a:lnTo>
                  <a:lnTo>
                    <a:pt x="14" y="36"/>
                  </a:lnTo>
                  <a:lnTo>
                    <a:pt x="29" y="45"/>
                  </a:lnTo>
                  <a:lnTo>
                    <a:pt x="22" y="45"/>
                  </a:lnTo>
                  <a:lnTo>
                    <a:pt x="5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6"/>
            <p:cNvSpPr>
              <a:spLocks/>
            </p:cNvSpPr>
            <p:nvPr/>
          </p:nvSpPr>
          <p:spPr bwMode="auto">
            <a:xfrm>
              <a:off x="1326" y="1962"/>
              <a:ext cx="27" cy="36"/>
            </a:xfrm>
            <a:custGeom>
              <a:avLst/>
              <a:gdLst>
                <a:gd name="T0" fmla="*/ 0 w 82"/>
                <a:gd name="T1" fmla="*/ 30 h 106"/>
                <a:gd name="T2" fmla="*/ 0 w 82"/>
                <a:gd name="T3" fmla="*/ 36 h 106"/>
                <a:gd name="T4" fmla="*/ 25 w 82"/>
                <a:gd name="T5" fmla="*/ 36 h 106"/>
                <a:gd name="T6" fmla="*/ 25 w 82"/>
                <a:gd name="T7" fmla="*/ 28 h 106"/>
                <a:gd name="T8" fmla="*/ 19 w 82"/>
                <a:gd name="T9" fmla="*/ 28 h 106"/>
                <a:gd name="T10" fmla="*/ 19 w 82"/>
                <a:gd name="T11" fmla="*/ 30 h 106"/>
                <a:gd name="T12" fmla="*/ 23 w 82"/>
                <a:gd name="T13" fmla="*/ 26 h 106"/>
                <a:gd name="T14" fmla="*/ 25 w 82"/>
                <a:gd name="T15" fmla="*/ 24 h 106"/>
                <a:gd name="T16" fmla="*/ 27 w 82"/>
                <a:gd name="T17" fmla="*/ 21 h 106"/>
                <a:gd name="T18" fmla="*/ 27 w 82"/>
                <a:gd name="T19" fmla="*/ 18 h 106"/>
                <a:gd name="T20" fmla="*/ 27 w 82"/>
                <a:gd name="T21" fmla="*/ 12 h 106"/>
                <a:gd name="T22" fmla="*/ 25 w 82"/>
                <a:gd name="T23" fmla="*/ 10 h 106"/>
                <a:gd name="T24" fmla="*/ 23 w 82"/>
                <a:gd name="T25" fmla="*/ 7 h 106"/>
                <a:gd name="T26" fmla="*/ 20 w 82"/>
                <a:gd name="T27" fmla="*/ 5 h 106"/>
                <a:gd name="T28" fmla="*/ 16 w 82"/>
                <a:gd name="T29" fmla="*/ 3 h 106"/>
                <a:gd name="T30" fmla="*/ 10 w 82"/>
                <a:gd name="T31" fmla="*/ 2 h 106"/>
                <a:gd name="T32" fmla="*/ 2 w 82"/>
                <a:gd name="T33" fmla="*/ 2 h 106"/>
                <a:gd name="T34" fmla="*/ 0 w 82"/>
                <a:gd name="T35" fmla="*/ 0 h 106"/>
                <a:gd name="T36" fmla="*/ 0 w 82"/>
                <a:gd name="T37" fmla="*/ 10 h 106"/>
                <a:gd name="T38" fmla="*/ 8 w 82"/>
                <a:gd name="T39" fmla="*/ 10 h 106"/>
                <a:gd name="T40" fmla="*/ 14 w 82"/>
                <a:gd name="T41" fmla="*/ 11 h 106"/>
                <a:gd name="T42" fmla="*/ 16 w 82"/>
                <a:gd name="T43" fmla="*/ 12 h 106"/>
                <a:gd name="T44" fmla="*/ 17 w 82"/>
                <a:gd name="T45" fmla="*/ 14 h 106"/>
                <a:gd name="T46" fmla="*/ 19 w 82"/>
                <a:gd name="T47" fmla="*/ 17 h 106"/>
                <a:gd name="T48" fmla="*/ 19 w 82"/>
                <a:gd name="T49" fmla="*/ 20 h 106"/>
                <a:gd name="T50" fmla="*/ 19 w 82"/>
                <a:gd name="T51" fmla="*/ 23 h 106"/>
                <a:gd name="T52" fmla="*/ 17 w 82"/>
                <a:gd name="T53" fmla="*/ 26 h 106"/>
                <a:gd name="T54" fmla="*/ 16 w 82"/>
                <a:gd name="T55" fmla="*/ 28 h 106"/>
                <a:gd name="T56" fmla="*/ 14 w 82"/>
                <a:gd name="T57" fmla="*/ 29 h 106"/>
                <a:gd name="T58" fmla="*/ 8 w 82"/>
                <a:gd name="T59" fmla="*/ 30 h 106"/>
                <a:gd name="T60" fmla="*/ 2 w 82"/>
                <a:gd name="T61" fmla="*/ 30 h 106"/>
                <a:gd name="T62" fmla="*/ 0 w 82"/>
                <a:gd name="T63" fmla="*/ 30 h 10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82"/>
                <a:gd name="T97" fmla="*/ 0 h 106"/>
                <a:gd name="T98" fmla="*/ 82 w 82"/>
                <a:gd name="T99" fmla="*/ 106 h 10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82" h="106">
                  <a:moveTo>
                    <a:pt x="0" y="88"/>
                  </a:moveTo>
                  <a:lnTo>
                    <a:pt x="0" y="106"/>
                  </a:lnTo>
                  <a:lnTo>
                    <a:pt x="77" y="106"/>
                  </a:lnTo>
                  <a:lnTo>
                    <a:pt x="77" y="82"/>
                  </a:lnTo>
                  <a:lnTo>
                    <a:pt x="58" y="82"/>
                  </a:lnTo>
                  <a:lnTo>
                    <a:pt x="58" y="88"/>
                  </a:lnTo>
                  <a:lnTo>
                    <a:pt x="70" y="78"/>
                  </a:lnTo>
                  <a:lnTo>
                    <a:pt x="77" y="70"/>
                  </a:lnTo>
                  <a:lnTo>
                    <a:pt x="81" y="61"/>
                  </a:lnTo>
                  <a:lnTo>
                    <a:pt x="82" y="53"/>
                  </a:lnTo>
                  <a:lnTo>
                    <a:pt x="81" y="36"/>
                  </a:lnTo>
                  <a:lnTo>
                    <a:pt x="77" y="28"/>
                  </a:lnTo>
                  <a:lnTo>
                    <a:pt x="70" y="20"/>
                  </a:lnTo>
                  <a:lnTo>
                    <a:pt x="61" y="15"/>
                  </a:lnTo>
                  <a:lnTo>
                    <a:pt x="48" y="10"/>
                  </a:lnTo>
                  <a:lnTo>
                    <a:pt x="31" y="7"/>
                  </a:lnTo>
                  <a:lnTo>
                    <a:pt x="7" y="6"/>
                  </a:lnTo>
                  <a:lnTo>
                    <a:pt x="0" y="0"/>
                  </a:lnTo>
                  <a:lnTo>
                    <a:pt x="0" y="29"/>
                  </a:lnTo>
                  <a:lnTo>
                    <a:pt x="24" y="29"/>
                  </a:lnTo>
                  <a:lnTo>
                    <a:pt x="41" y="33"/>
                  </a:lnTo>
                  <a:lnTo>
                    <a:pt x="48" y="36"/>
                  </a:lnTo>
                  <a:lnTo>
                    <a:pt x="53" y="41"/>
                  </a:lnTo>
                  <a:lnTo>
                    <a:pt x="57" y="49"/>
                  </a:lnTo>
                  <a:lnTo>
                    <a:pt x="58" y="59"/>
                  </a:lnTo>
                  <a:lnTo>
                    <a:pt x="57" y="68"/>
                  </a:lnTo>
                  <a:lnTo>
                    <a:pt x="53" y="76"/>
                  </a:lnTo>
                  <a:lnTo>
                    <a:pt x="48" y="81"/>
                  </a:lnTo>
                  <a:lnTo>
                    <a:pt x="41" y="84"/>
                  </a:lnTo>
                  <a:lnTo>
                    <a:pt x="24" y="88"/>
                  </a:lnTo>
                  <a:lnTo>
                    <a:pt x="7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7"/>
            <p:cNvSpPr>
              <a:spLocks/>
            </p:cNvSpPr>
            <p:nvPr/>
          </p:nvSpPr>
          <p:spPr bwMode="auto">
            <a:xfrm>
              <a:off x="1278" y="1962"/>
              <a:ext cx="50" cy="36"/>
            </a:xfrm>
            <a:custGeom>
              <a:avLst/>
              <a:gdLst>
                <a:gd name="T0" fmla="*/ 48 w 152"/>
                <a:gd name="T1" fmla="*/ 10 h 106"/>
                <a:gd name="T2" fmla="*/ 48 w 152"/>
                <a:gd name="T3" fmla="*/ 0 h 106"/>
                <a:gd name="T4" fmla="*/ 50 w 152"/>
                <a:gd name="T5" fmla="*/ 2 h 106"/>
                <a:gd name="T6" fmla="*/ 50 w 152"/>
                <a:gd name="T7" fmla="*/ 0 h 106"/>
                <a:gd name="T8" fmla="*/ 35 w 152"/>
                <a:gd name="T9" fmla="*/ 1 h 106"/>
                <a:gd name="T10" fmla="*/ 26 w 152"/>
                <a:gd name="T11" fmla="*/ 5 h 106"/>
                <a:gd name="T12" fmla="*/ 22 w 152"/>
                <a:gd name="T13" fmla="*/ 12 h 106"/>
                <a:gd name="T14" fmla="*/ 21 w 152"/>
                <a:gd name="T15" fmla="*/ 18 h 106"/>
                <a:gd name="T16" fmla="*/ 23 w 152"/>
                <a:gd name="T17" fmla="*/ 24 h 106"/>
                <a:gd name="T18" fmla="*/ 29 w 152"/>
                <a:gd name="T19" fmla="*/ 30 h 106"/>
                <a:gd name="T20" fmla="*/ 29 w 152"/>
                <a:gd name="T21" fmla="*/ 28 h 106"/>
                <a:gd name="T22" fmla="*/ 0 w 152"/>
                <a:gd name="T23" fmla="*/ 28 h 106"/>
                <a:gd name="T24" fmla="*/ 0 w 152"/>
                <a:gd name="T25" fmla="*/ 36 h 106"/>
                <a:gd name="T26" fmla="*/ 48 w 152"/>
                <a:gd name="T27" fmla="*/ 36 h 106"/>
                <a:gd name="T28" fmla="*/ 48 w 152"/>
                <a:gd name="T29" fmla="*/ 30 h 106"/>
                <a:gd name="T30" fmla="*/ 50 w 152"/>
                <a:gd name="T31" fmla="*/ 30 h 106"/>
                <a:gd name="T32" fmla="*/ 40 w 152"/>
                <a:gd name="T33" fmla="*/ 30 h 106"/>
                <a:gd name="T34" fmla="*/ 32 w 152"/>
                <a:gd name="T35" fmla="*/ 28 h 106"/>
                <a:gd name="T36" fmla="*/ 29 w 152"/>
                <a:gd name="T37" fmla="*/ 23 h 106"/>
                <a:gd name="T38" fmla="*/ 29 w 152"/>
                <a:gd name="T39" fmla="*/ 17 h 106"/>
                <a:gd name="T40" fmla="*/ 32 w 152"/>
                <a:gd name="T41" fmla="*/ 13 h 106"/>
                <a:gd name="T42" fmla="*/ 41 w 152"/>
                <a:gd name="T43" fmla="*/ 11 h 106"/>
                <a:gd name="T44" fmla="*/ 50 w 152"/>
                <a:gd name="T45" fmla="*/ 10 h 106"/>
                <a:gd name="T46" fmla="*/ 48 w 152"/>
                <a:gd name="T47" fmla="*/ 10 h 10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2"/>
                <a:gd name="T73" fmla="*/ 0 h 106"/>
                <a:gd name="T74" fmla="*/ 152 w 152"/>
                <a:gd name="T75" fmla="*/ 106 h 10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2" h="106">
                  <a:moveTo>
                    <a:pt x="145" y="29"/>
                  </a:moveTo>
                  <a:lnTo>
                    <a:pt x="145" y="0"/>
                  </a:lnTo>
                  <a:lnTo>
                    <a:pt x="152" y="6"/>
                  </a:lnTo>
                  <a:lnTo>
                    <a:pt x="152" y="0"/>
                  </a:lnTo>
                  <a:lnTo>
                    <a:pt x="106" y="3"/>
                  </a:lnTo>
                  <a:lnTo>
                    <a:pt x="80" y="14"/>
                  </a:lnTo>
                  <a:lnTo>
                    <a:pt x="66" y="36"/>
                  </a:lnTo>
                  <a:lnTo>
                    <a:pt x="63" y="53"/>
                  </a:lnTo>
                  <a:lnTo>
                    <a:pt x="71" y="70"/>
                  </a:lnTo>
                  <a:lnTo>
                    <a:pt x="87" y="88"/>
                  </a:lnTo>
                  <a:lnTo>
                    <a:pt x="87" y="82"/>
                  </a:lnTo>
                  <a:lnTo>
                    <a:pt x="0" y="82"/>
                  </a:lnTo>
                  <a:lnTo>
                    <a:pt x="0" y="106"/>
                  </a:lnTo>
                  <a:lnTo>
                    <a:pt x="145" y="106"/>
                  </a:lnTo>
                  <a:lnTo>
                    <a:pt x="145" y="88"/>
                  </a:lnTo>
                  <a:lnTo>
                    <a:pt x="152" y="88"/>
                  </a:lnTo>
                  <a:lnTo>
                    <a:pt x="121" y="88"/>
                  </a:lnTo>
                  <a:lnTo>
                    <a:pt x="98" y="81"/>
                  </a:lnTo>
                  <a:lnTo>
                    <a:pt x="88" y="68"/>
                  </a:lnTo>
                  <a:lnTo>
                    <a:pt x="88" y="51"/>
                  </a:lnTo>
                  <a:lnTo>
                    <a:pt x="96" y="39"/>
                  </a:lnTo>
                  <a:lnTo>
                    <a:pt x="124" y="31"/>
                  </a:lnTo>
                  <a:lnTo>
                    <a:pt x="152" y="29"/>
                  </a:lnTo>
                  <a:lnTo>
                    <a:pt x="145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28"/>
            <p:cNvSpPr>
              <a:spLocks/>
            </p:cNvSpPr>
            <p:nvPr/>
          </p:nvSpPr>
          <p:spPr bwMode="auto">
            <a:xfrm>
              <a:off x="1336" y="1912"/>
              <a:ext cx="17" cy="39"/>
            </a:xfrm>
            <a:custGeom>
              <a:avLst/>
              <a:gdLst>
                <a:gd name="T0" fmla="*/ 0 w 51"/>
                <a:gd name="T1" fmla="*/ 29 h 116"/>
                <a:gd name="T2" fmla="*/ 0 w 51"/>
                <a:gd name="T3" fmla="*/ 37 h 116"/>
                <a:gd name="T4" fmla="*/ 2 w 51"/>
                <a:gd name="T5" fmla="*/ 39 h 116"/>
                <a:gd name="T6" fmla="*/ 7 w 51"/>
                <a:gd name="T7" fmla="*/ 38 h 116"/>
                <a:gd name="T8" fmla="*/ 12 w 51"/>
                <a:gd name="T9" fmla="*/ 36 h 116"/>
                <a:gd name="T10" fmla="*/ 14 w 51"/>
                <a:gd name="T11" fmla="*/ 34 h 116"/>
                <a:gd name="T12" fmla="*/ 16 w 51"/>
                <a:gd name="T13" fmla="*/ 31 h 116"/>
                <a:gd name="T14" fmla="*/ 17 w 51"/>
                <a:gd name="T15" fmla="*/ 28 h 116"/>
                <a:gd name="T16" fmla="*/ 17 w 51"/>
                <a:gd name="T17" fmla="*/ 24 h 116"/>
                <a:gd name="T18" fmla="*/ 17 w 51"/>
                <a:gd name="T19" fmla="*/ 20 h 116"/>
                <a:gd name="T20" fmla="*/ 15 w 51"/>
                <a:gd name="T21" fmla="*/ 16 h 116"/>
                <a:gd name="T22" fmla="*/ 13 w 51"/>
                <a:gd name="T23" fmla="*/ 14 h 116"/>
                <a:gd name="T24" fmla="*/ 10 w 51"/>
                <a:gd name="T25" fmla="*/ 11 h 116"/>
                <a:gd name="T26" fmla="*/ 7 w 51"/>
                <a:gd name="T27" fmla="*/ 10 h 116"/>
                <a:gd name="T28" fmla="*/ 15 w 51"/>
                <a:gd name="T29" fmla="*/ 10 h 116"/>
                <a:gd name="T30" fmla="*/ 15 w 51"/>
                <a:gd name="T31" fmla="*/ 0 h 116"/>
                <a:gd name="T32" fmla="*/ 17 w 51"/>
                <a:gd name="T33" fmla="*/ 2 h 116"/>
                <a:gd name="T34" fmla="*/ 4 w 51"/>
                <a:gd name="T35" fmla="*/ 2 h 116"/>
                <a:gd name="T36" fmla="*/ 0 w 51"/>
                <a:gd name="T37" fmla="*/ 2 h 116"/>
                <a:gd name="T38" fmla="*/ 0 w 51"/>
                <a:gd name="T39" fmla="*/ 11 h 116"/>
                <a:gd name="T40" fmla="*/ 2 w 51"/>
                <a:gd name="T41" fmla="*/ 11 h 116"/>
                <a:gd name="T42" fmla="*/ 5 w 51"/>
                <a:gd name="T43" fmla="*/ 13 h 116"/>
                <a:gd name="T44" fmla="*/ 8 w 51"/>
                <a:gd name="T45" fmla="*/ 16 h 116"/>
                <a:gd name="T46" fmla="*/ 9 w 51"/>
                <a:gd name="T47" fmla="*/ 18 h 116"/>
                <a:gd name="T48" fmla="*/ 10 w 51"/>
                <a:gd name="T49" fmla="*/ 22 h 116"/>
                <a:gd name="T50" fmla="*/ 9 w 51"/>
                <a:gd name="T51" fmla="*/ 25 h 116"/>
                <a:gd name="T52" fmla="*/ 7 w 51"/>
                <a:gd name="T53" fmla="*/ 28 h 116"/>
                <a:gd name="T54" fmla="*/ 5 w 51"/>
                <a:gd name="T55" fmla="*/ 29 h 116"/>
                <a:gd name="T56" fmla="*/ 2 w 51"/>
                <a:gd name="T57" fmla="*/ 29 h 116"/>
                <a:gd name="T58" fmla="*/ 0 w 51"/>
                <a:gd name="T59" fmla="*/ 29 h 1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1"/>
                <a:gd name="T91" fmla="*/ 0 h 116"/>
                <a:gd name="T92" fmla="*/ 51 w 51"/>
                <a:gd name="T93" fmla="*/ 116 h 1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1" h="116">
                  <a:moveTo>
                    <a:pt x="0" y="87"/>
                  </a:moveTo>
                  <a:lnTo>
                    <a:pt x="0" y="111"/>
                  </a:lnTo>
                  <a:lnTo>
                    <a:pt x="5" y="116"/>
                  </a:lnTo>
                  <a:lnTo>
                    <a:pt x="22" y="113"/>
                  </a:lnTo>
                  <a:lnTo>
                    <a:pt x="37" y="107"/>
                  </a:lnTo>
                  <a:lnTo>
                    <a:pt x="43" y="100"/>
                  </a:lnTo>
                  <a:lnTo>
                    <a:pt x="47" y="92"/>
                  </a:lnTo>
                  <a:lnTo>
                    <a:pt x="50" y="82"/>
                  </a:lnTo>
                  <a:lnTo>
                    <a:pt x="51" y="70"/>
                  </a:lnTo>
                  <a:lnTo>
                    <a:pt x="50" y="58"/>
                  </a:lnTo>
                  <a:lnTo>
                    <a:pt x="46" y="49"/>
                  </a:lnTo>
                  <a:lnTo>
                    <a:pt x="39" y="41"/>
                  </a:lnTo>
                  <a:lnTo>
                    <a:pt x="29" y="34"/>
                  </a:lnTo>
                  <a:lnTo>
                    <a:pt x="22" y="29"/>
                  </a:lnTo>
                  <a:lnTo>
                    <a:pt x="46" y="29"/>
                  </a:lnTo>
                  <a:lnTo>
                    <a:pt x="46" y="0"/>
                  </a:lnTo>
                  <a:lnTo>
                    <a:pt x="51" y="5"/>
                  </a:lnTo>
                  <a:lnTo>
                    <a:pt x="12" y="5"/>
                  </a:lnTo>
                  <a:lnTo>
                    <a:pt x="0" y="5"/>
                  </a:lnTo>
                  <a:lnTo>
                    <a:pt x="0" y="34"/>
                  </a:lnTo>
                  <a:lnTo>
                    <a:pt x="5" y="34"/>
                  </a:lnTo>
                  <a:lnTo>
                    <a:pt x="16" y="40"/>
                  </a:lnTo>
                  <a:lnTo>
                    <a:pt x="23" y="47"/>
                  </a:lnTo>
                  <a:lnTo>
                    <a:pt x="27" y="55"/>
                  </a:lnTo>
                  <a:lnTo>
                    <a:pt x="29" y="65"/>
                  </a:lnTo>
                  <a:lnTo>
                    <a:pt x="26" y="75"/>
                  </a:lnTo>
                  <a:lnTo>
                    <a:pt x="21" y="82"/>
                  </a:lnTo>
                  <a:lnTo>
                    <a:pt x="14" y="86"/>
                  </a:lnTo>
                  <a:lnTo>
                    <a:pt x="5" y="87"/>
                  </a:lnTo>
                  <a:lnTo>
                    <a:pt x="0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29"/>
            <p:cNvSpPr>
              <a:spLocks/>
            </p:cNvSpPr>
            <p:nvPr/>
          </p:nvSpPr>
          <p:spPr bwMode="auto">
            <a:xfrm>
              <a:off x="1300" y="1914"/>
              <a:ext cx="38" cy="37"/>
            </a:xfrm>
            <a:custGeom>
              <a:avLst/>
              <a:gdLst>
                <a:gd name="T0" fmla="*/ 36 w 115"/>
                <a:gd name="T1" fmla="*/ 10 h 111"/>
                <a:gd name="T2" fmla="*/ 36 w 115"/>
                <a:gd name="T3" fmla="*/ 0 h 111"/>
                <a:gd name="T4" fmla="*/ 15 w 115"/>
                <a:gd name="T5" fmla="*/ 0 h 111"/>
                <a:gd name="T6" fmla="*/ 7 w 115"/>
                <a:gd name="T7" fmla="*/ 2 h 111"/>
                <a:gd name="T8" fmla="*/ 1 w 115"/>
                <a:gd name="T9" fmla="*/ 9 h 111"/>
                <a:gd name="T10" fmla="*/ 0 w 115"/>
                <a:gd name="T11" fmla="*/ 18 h 111"/>
                <a:gd name="T12" fmla="*/ 2 w 115"/>
                <a:gd name="T13" fmla="*/ 29 h 111"/>
                <a:gd name="T14" fmla="*/ 9 w 115"/>
                <a:gd name="T15" fmla="*/ 34 h 111"/>
                <a:gd name="T16" fmla="*/ 15 w 115"/>
                <a:gd name="T17" fmla="*/ 35 h 111"/>
                <a:gd name="T18" fmla="*/ 15 w 115"/>
                <a:gd name="T19" fmla="*/ 26 h 111"/>
                <a:gd name="T20" fmla="*/ 10 w 115"/>
                <a:gd name="T21" fmla="*/ 24 h 111"/>
                <a:gd name="T22" fmla="*/ 7 w 115"/>
                <a:gd name="T23" fmla="*/ 18 h 111"/>
                <a:gd name="T24" fmla="*/ 9 w 115"/>
                <a:gd name="T25" fmla="*/ 13 h 111"/>
                <a:gd name="T26" fmla="*/ 12 w 115"/>
                <a:gd name="T27" fmla="*/ 11 h 111"/>
                <a:gd name="T28" fmla="*/ 21 w 115"/>
                <a:gd name="T29" fmla="*/ 10 h 111"/>
                <a:gd name="T30" fmla="*/ 23 w 115"/>
                <a:gd name="T31" fmla="*/ 28 h 111"/>
                <a:gd name="T32" fmla="*/ 27 w 115"/>
                <a:gd name="T33" fmla="*/ 34 h 111"/>
                <a:gd name="T34" fmla="*/ 36 w 115"/>
                <a:gd name="T35" fmla="*/ 37 h 111"/>
                <a:gd name="T36" fmla="*/ 38 w 115"/>
                <a:gd name="T37" fmla="*/ 37 h 111"/>
                <a:gd name="T38" fmla="*/ 36 w 115"/>
                <a:gd name="T39" fmla="*/ 35 h 111"/>
                <a:gd name="T40" fmla="*/ 36 w 115"/>
                <a:gd name="T41" fmla="*/ 27 h 111"/>
                <a:gd name="T42" fmla="*/ 38 w 115"/>
                <a:gd name="T43" fmla="*/ 27 h 111"/>
                <a:gd name="T44" fmla="*/ 32 w 115"/>
                <a:gd name="T45" fmla="*/ 26 h 111"/>
                <a:gd name="T46" fmla="*/ 29 w 115"/>
                <a:gd name="T47" fmla="*/ 22 h 111"/>
                <a:gd name="T48" fmla="*/ 28 w 115"/>
                <a:gd name="T49" fmla="*/ 10 h 111"/>
                <a:gd name="T50" fmla="*/ 38 w 115"/>
                <a:gd name="T51" fmla="*/ 10 h 111"/>
                <a:gd name="T52" fmla="*/ 36 w 115"/>
                <a:gd name="T53" fmla="*/ 10 h 1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5"/>
                <a:gd name="T82" fmla="*/ 0 h 111"/>
                <a:gd name="T83" fmla="*/ 115 w 115"/>
                <a:gd name="T84" fmla="*/ 111 h 1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5" h="111">
                  <a:moveTo>
                    <a:pt x="110" y="29"/>
                  </a:moveTo>
                  <a:lnTo>
                    <a:pt x="110" y="0"/>
                  </a:lnTo>
                  <a:lnTo>
                    <a:pt x="46" y="0"/>
                  </a:lnTo>
                  <a:lnTo>
                    <a:pt x="21" y="5"/>
                  </a:lnTo>
                  <a:lnTo>
                    <a:pt x="4" y="28"/>
                  </a:lnTo>
                  <a:lnTo>
                    <a:pt x="0" y="53"/>
                  </a:lnTo>
                  <a:lnTo>
                    <a:pt x="7" y="86"/>
                  </a:lnTo>
                  <a:lnTo>
                    <a:pt x="26" y="103"/>
                  </a:lnTo>
                  <a:lnTo>
                    <a:pt x="46" y="106"/>
                  </a:lnTo>
                  <a:lnTo>
                    <a:pt x="46" y="77"/>
                  </a:lnTo>
                  <a:lnTo>
                    <a:pt x="30" y="71"/>
                  </a:lnTo>
                  <a:lnTo>
                    <a:pt x="22" y="53"/>
                  </a:lnTo>
                  <a:lnTo>
                    <a:pt x="26" y="40"/>
                  </a:lnTo>
                  <a:lnTo>
                    <a:pt x="37" y="32"/>
                  </a:lnTo>
                  <a:lnTo>
                    <a:pt x="63" y="29"/>
                  </a:lnTo>
                  <a:lnTo>
                    <a:pt x="69" y="83"/>
                  </a:lnTo>
                  <a:lnTo>
                    <a:pt x="83" y="103"/>
                  </a:lnTo>
                  <a:lnTo>
                    <a:pt x="110" y="111"/>
                  </a:lnTo>
                  <a:lnTo>
                    <a:pt x="115" y="111"/>
                  </a:lnTo>
                  <a:lnTo>
                    <a:pt x="110" y="106"/>
                  </a:lnTo>
                  <a:lnTo>
                    <a:pt x="110" y="82"/>
                  </a:lnTo>
                  <a:lnTo>
                    <a:pt x="115" y="82"/>
                  </a:lnTo>
                  <a:lnTo>
                    <a:pt x="96" y="77"/>
                  </a:lnTo>
                  <a:lnTo>
                    <a:pt x="87" y="65"/>
                  </a:lnTo>
                  <a:lnTo>
                    <a:pt x="86" y="29"/>
                  </a:lnTo>
                  <a:lnTo>
                    <a:pt x="115" y="29"/>
                  </a:lnTo>
                  <a:lnTo>
                    <a:pt x="11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30"/>
            <p:cNvSpPr>
              <a:spLocks/>
            </p:cNvSpPr>
            <p:nvPr/>
          </p:nvSpPr>
          <p:spPr bwMode="auto">
            <a:xfrm>
              <a:off x="1300" y="1859"/>
              <a:ext cx="52" cy="38"/>
            </a:xfrm>
            <a:custGeom>
              <a:avLst/>
              <a:gdLst>
                <a:gd name="T0" fmla="*/ 52 w 156"/>
                <a:gd name="T1" fmla="*/ 0 h 116"/>
                <a:gd name="T2" fmla="*/ 17 w 156"/>
                <a:gd name="T3" fmla="*/ 0 h 116"/>
                <a:gd name="T4" fmla="*/ 17 w 156"/>
                <a:gd name="T5" fmla="*/ 2 h 116"/>
                <a:gd name="T6" fmla="*/ 11 w 156"/>
                <a:gd name="T7" fmla="*/ 2 h 116"/>
                <a:gd name="T8" fmla="*/ 3 w 156"/>
                <a:gd name="T9" fmla="*/ 6 h 116"/>
                <a:gd name="T10" fmla="*/ 0 w 156"/>
                <a:gd name="T11" fmla="*/ 11 h 116"/>
                <a:gd name="T12" fmla="*/ 0 w 156"/>
                <a:gd name="T13" fmla="*/ 15 h 116"/>
                <a:gd name="T14" fmla="*/ 5 w 156"/>
                <a:gd name="T15" fmla="*/ 26 h 116"/>
                <a:gd name="T16" fmla="*/ 7 w 156"/>
                <a:gd name="T17" fmla="*/ 29 h 116"/>
                <a:gd name="T18" fmla="*/ 2 w 156"/>
                <a:gd name="T19" fmla="*/ 29 h 116"/>
                <a:gd name="T20" fmla="*/ 2 w 156"/>
                <a:gd name="T21" fmla="*/ 38 h 116"/>
                <a:gd name="T22" fmla="*/ 14 w 156"/>
                <a:gd name="T23" fmla="*/ 38 h 116"/>
                <a:gd name="T24" fmla="*/ 11 w 156"/>
                <a:gd name="T25" fmla="*/ 36 h 116"/>
                <a:gd name="T26" fmla="*/ 52 w 156"/>
                <a:gd name="T27" fmla="*/ 36 h 116"/>
                <a:gd name="T28" fmla="*/ 52 w 156"/>
                <a:gd name="T29" fmla="*/ 29 h 116"/>
                <a:gd name="T30" fmla="*/ 21 w 156"/>
                <a:gd name="T31" fmla="*/ 29 h 116"/>
                <a:gd name="T32" fmla="*/ 23 w 156"/>
                <a:gd name="T33" fmla="*/ 29 h 116"/>
                <a:gd name="T34" fmla="*/ 17 w 156"/>
                <a:gd name="T35" fmla="*/ 29 h 116"/>
                <a:gd name="T36" fmla="*/ 11 w 156"/>
                <a:gd name="T37" fmla="*/ 26 h 116"/>
                <a:gd name="T38" fmla="*/ 8 w 156"/>
                <a:gd name="T39" fmla="*/ 22 h 116"/>
                <a:gd name="T40" fmla="*/ 8 w 156"/>
                <a:gd name="T41" fmla="*/ 14 h 116"/>
                <a:gd name="T42" fmla="*/ 14 w 156"/>
                <a:gd name="T43" fmla="*/ 10 h 116"/>
                <a:gd name="T44" fmla="*/ 52 w 156"/>
                <a:gd name="T45" fmla="*/ 10 h 116"/>
                <a:gd name="T46" fmla="*/ 52 w 156"/>
                <a:gd name="T47" fmla="*/ 0 h 11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6"/>
                <a:gd name="T73" fmla="*/ 0 h 116"/>
                <a:gd name="T74" fmla="*/ 156 w 156"/>
                <a:gd name="T75" fmla="*/ 116 h 11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6" h="116">
                  <a:moveTo>
                    <a:pt x="156" y="0"/>
                  </a:moveTo>
                  <a:lnTo>
                    <a:pt x="52" y="0"/>
                  </a:lnTo>
                  <a:lnTo>
                    <a:pt x="52" y="5"/>
                  </a:lnTo>
                  <a:lnTo>
                    <a:pt x="32" y="6"/>
                  </a:lnTo>
                  <a:lnTo>
                    <a:pt x="9" y="18"/>
                  </a:lnTo>
                  <a:lnTo>
                    <a:pt x="1" y="34"/>
                  </a:lnTo>
                  <a:lnTo>
                    <a:pt x="0" y="46"/>
                  </a:lnTo>
                  <a:lnTo>
                    <a:pt x="14" y="78"/>
                  </a:lnTo>
                  <a:lnTo>
                    <a:pt x="22" y="87"/>
                  </a:lnTo>
                  <a:lnTo>
                    <a:pt x="5" y="87"/>
                  </a:lnTo>
                  <a:lnTo>
                    <a:pt x="5" y="116"/>
                  </a:lnTo>
                  <a:lnTo>
                    <a:pt x="41" y="116"/>
                  </a:lnTo>
                  <a:lnTo>
                    <a:pt x="34" y="111"/>
                  </a:lnTo>
                  <a:lnTo>
                    <a:pt x="156" y="111"/>
                  </a:lnTo>
                  <a:lnTo>
                    <a:pt x="156" y="87"/>
                  </a:lnTo>
                  <a:lnTo>
                    <a:pt x="63" y="87"/>
                  </a:lnTo>
                  <a:lnTo>
                    <a:pt x="69" y="87"/>
                  </a:lnTo>
                  <a:lnTo>
                    <a:pt x="52" y="87"/>
                  </a:lnTo>
                  <a:lnTo>
                    <a:pt x="32" y="80"/>
                  </a:lnTo>
                  <a:lnTo>
                    <a:pt x="24" y="67"/>
                  </a:lnTo>
                  <a:lnTo>
                    <a:pt x="25" y="43"/>
                  </a:lnTo>
                  <a:lnTo>
                    <a:pt x="42" y="30"/>
                  </a:lnTo>
                  <a:lnTo>
                    <a:pt x="156" y="2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31"/>
            <p:cNvSpPr>
              <a:spLocks/>
            </p:cNvSpPr>
            <p:nvPr/>
          </p:nvSpPr>
          <p:spPr bwMode="auto">
            <a:xfrm>
              <a:off x="1300" y="1810"/>
              <a:ext cx="53" cy="38"/>
            </a:xfrm>
            <a:custGeom>
              <a:avLst/>
              <a:gdLst>
                <a:gd name="T0" fmla="*/ 17 w 160"/>
                <a:gd name="T1" fmla="*/ 0 h 112"/>
                <a:gd name="T2" fmla="*/ 6 w 160"/>
                <a:gd name="T3" fmla="*/ 2 h 112"/>
                <a:gd name="T4" fmla="*/ 1 w 160"/>
                <a:gd name="T5" fmla="*/ 10 h 112"/>
                <a:gd name="T6" fmla="*/ 0 w 160"/>
                <a:gd name="T7" fmla="*/ 24 h 112"/>
                <a:gd name="T8" fmla="*/ 5 w 160"/>
                <a:gd name="T9" fmla="*/ 32 h 112"/>
                <a:gd name="T10" fmla="*/ 12 w 160"/>
                <a:gd name="T11" fmla="*/ 36 h 112"/>
                <a:gd name="T12" fmla="*/ 28 w 160"/>
                <a:gd name="T13" fmla="*/ 38 h 112"/>
                <a:gd name="T14" fmla="*/ 42 w 160"/>
                <a:gd name="T15" fmla="*/ 36 h 112"/>
                <a:gd name="T16" fmla="*/ 49 w 160"/>
                <a:gd name="T17" fmla="*/ 32 h 112"/>
                <a:gd name="T18" fmla="*/ 53 w 160"/>
                <a:gd name="T19" fmla="*/ 25 h 112"/>
                <a:gd name="T20" fmla="*/ 53 w 160"/>
                <a:gd name="T21" fmla="*/ 18 h 112"/>
                <a:gd name="T22" fmla="*/ 50 w 160"/>
                <a:gd name="T23" fmla="*/ 6 h 112"/>
                <a:gd name="T24" fmla="*/ 44 w 160"/>
                <a:gd name="T25" fmla="*/ 2 h 112"/>
                <a:gd name="T26" fmla="*/ 36 w 160"/>
                <a:gd name="T27" fmla="*/ 0 h 112"/>
                <a:gd name="T28" fmla="*/ 36 w 160"/>
                <a:gd name="T29" fmla="*/ 10 h 112"/>
                <a:gd name="T30" fmla="*/ 42 w 160"/>
                <a:gd name="T31" fmla="*/ 11 h 112"/>
                <a:gd name="T32" fmla="*/ 46 w 160"/>
                <a:gd name="T33" fmla="*/ 16 h 112"/>
                <a:gd name="T34" fmla="*/ 44 w 160"/>
                <a:gd name="T35" fmla="*/ 23 h 112"/>
                <a:gd name="T36" fmla="*/ 41 w 160"/>
                <a:gd name="T37" fmla="*/ 26 h 112"/>
                <a:gd name="T38" fmla="*/ 28 w 160"/>
                <a:gd name="T39" fmla="*/ 28 h 112"/>
                <a:gd name="T40" fmla="*/ 19 w 160"/>
                <a:gd name="T41" fmla="*/ 28 h 112"/>
                <a:gd name="T42" fmla="*/ 11 w 160"/>
                <a:gd name="T43" fmla="*/ 25 h 112"/>
                <a:gd name="T44" fmla="*/ 8 w 160"/>
                <a:gd name="T45" fmla="*/ 22 h 112"/>
                <a:gd name="T46" fmla="*/ 7 w 160"/>
                <a:gd name="T47" fmla="*/ 18 h 112"/>
                <a:gd name="T48" fmla="*/ 10 w 160"/>
                <a:gd name="T49" fmla="*/ 12 h 112"/>
                <a:gd name="T50" fmla="*/ 17 w 160"/>
                <a:gd name="T51" fmla="*/ 10 h 112"/>
                <a:gd name="T52" fmla="*/ 17 w 160"/>
                <a:gd name="T53" fmla="*/ 0 h 11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60"/>
                <a:gd name="T82" fmla="*/ 0 h 112"/>
                <a:gd name="T83" fmla="*/ 160 w 160"/>
                <a:gd name="T84" fmla="*/ 112 h 11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60" h="112">
                  <a:moveTo>
                    <a:pt x="51" y="0"/>
                  </a:moveTo>
                  <a:lnTo>
                    <a:pt x="19" y="7"/>
                  </a:lnTo>
                  <a:lnTo>
                    <a:pt x="2" y="30"/>
                  </a:lnTo>
                  <a:lnTo>
                    <a:pt x="0" y="70"/>
                  </a:lnTo>
                  <a:lnTo>
                    <a:pt x="15" y="95"/>
                  </a:lnTo>
                  <a:lnTo>
                    <a:pt x="37" y="106"/>
                  </a:lnTo>
                  <a:lnTo>
                    <a:pt x="85" y="112"/>
                  </a:lnTo>
                  <a:lnTo>
                    <a:pt x="126" y="106"/>
                  </a:lnTo>
                  <a:lnTo>
                    <a:pt x="148" y="93"/>
                  </a:lnTo>
                  <a:lnTo>
                    <a:pt x="159" y="75"/>
                  </a:lnTo>
                  <a:lnTo>
                    <a:pt x="160" y="52"/>
                  </a:lnTo>
                  <a:lnTo>
                    <a:pt x="150" y="19"/>
                  </a:lnTo>
                  <a:lnTo>
                    <a:pt x="134" y="5"/>
                  </a:lnTo>
                  <a:lnTo>
                    <a:pt x="109" y="0"/>
                  </a:lnTo>
                  <a:lnTo>
                    <a:pt x="109" y="30"/>
                  </a:lnTo>
                  <a:lnTo>
                    <a:pt x="126" y="33"/>
                  </a:lnTo>
                  <a:lnTo>
                    <a:pt x="138" y="47"/>
                  </a:lnTo>
                  <a:lnTo>
                    <a:pt x="134" y="67"/>
                  </a:lnTo>
                  <a:lnTo>
                    <a:pt x="123" y="76"/>
                  </a:lnTo>
                  <a:lnTo>
                    <a:pt x="86" y="83"/>
                  </a:lnTo>
                  <a:lnTo>
                    <a:pt x="56" y="83"/>
                  </a:lnTo>
                  <a:lnTo>
                    <a:pt x="32" y="75"/>
                  </a:lnTo>
                  <a:lnTo>
                    <a:pt x="24" y="66"/>
                  </a:lnTo>
                  <a:lnTo>
                    <a:pt x="21" y="52"/>
                  </a:lnTo>
                  <a:lnTo>
                    <a:pt x="29" y="36"/>
                  </a:lnTo>
                  <a:lnTo>
                    <a:pt x="51" y="3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2"/>
            <p:cNvSpPr>
              <a:spLocks/>
            </p:cNvSpPr>
            <p:nvPr/>
          </p:nvSpPr>
          <p:spPr bwMode="auto">
            <a:xfrm>
              <a:off x="1315" y="1756"/>
              <a:ext cx="38" cy="40"/>
            </a:xfrm>
            <a:custGeom>
              <a:avLst/>
              <a:gdLst>
                <a:gd name="T0" fmla="*/ 0 w 115"/>
                <a:gd name="T1" fmla="*/ 28 h 118"/>
                <a:gd name="T2" fmla="*/ 0 w 115"/>
                <a:gd name="T3" fmla="*/ 38 h 118"/>
                <a:gd name="T4" fmla="*/ 2 w 115"/>
                <a:gd name="T5" fmla="*/ 40 h 118"/>
                <a:gd name="T6" fmla="*/ 21 w 115"/>
                <a:gd name="T7" fmla="*/ 40 h 118"/>
                <a:gd name="T8" fmla="*/ 31 w 115"/>
                <a:gd name="T9" fmla="*/ 36 h 118"/>
                <a:gd name="T10" fmla="*/ 36 w 115"/>
                <a:gd name="T11" fmla="*/ 31 h 118"/>
                <a:gd name="T12" fmla="*/ 38 w 115"/>
                <a:gd name="T13" fmla="*/ 20 h 118"/>
                <a:gd name="T14" fmla="*/ 36 w 115"/>
                <a:gd name="T15" fmla="*/ 9 h 118"/>
                <a:gd name="T16" fmla="*/ 28 w 115"/>
                <a:gd name="T17" fmla="*/ 3 h 118"/>
                <a:gd name="T18" fmla="*/ 21 w 115"/>
                <a:gd name="T19" fmla="*/ 2 h 118"/>
                <a:gd name="T20" fmla="*/ 21 w 115"/>
                <a:gd name="T21" fmla="*/ 0 h 118"/>
                <a:gd name="T22" fmla="*/ 21 w 115"/>
                <a:gd name="T23" fmla="*/ 11 h 118"/>
                <a:gd name="T24" fmla="*/ 25 w 115"/>
                <a:gd name="T25" fmla="*/ 11 h 118"/>
                <a:gd name="T26" fmla="*/ 30 w 115"/>
                <a:gd name="T27" fmla="*/ 16 h 118"/>
                <a:gd name="T28" fmla="*/ 30 w 115"/>
                <a:gd name="T29" fmla="*/ 24 h 118"/>
                <a:gd name="T30" fmla="*/ 25 w 115"/>
                <a:gd name="T31" fmla="*/ 28 h 118"/>
                <a:gd name="T32" fmla="*/ 19 w 115"/>
                <a:gd name="T33" fmla="*/ 30 h 118"/>
                <a:gd name="T34" fmla="*/ 13 w 115"/>
                <a:gd name="T35" fmla="*/ 30 h 118"/>
                <a:gd name="T36" fmla="*/ 13 w 115"/>
                <a:gd name="T37" fmla="*/ 0 h 118"/>
                <a:gd name="T38" fmla="*/ 10 w 115"/>
                <a:gd name="T39" fmla="*/ 0 h 118"/>
                <a:gd name="T40" fmla="*/ 12 w 115"/>
                <a:gd name="T41" fmla="*/ 0 h 118"/>
                <a:gd name="T42" fmla="*/ 2 w 115"/>
                <a:gd name="T43" fmla="*/ 2 h 118"/>
                <a:gd name="T44" fmla="*/ 0 w 115"/>
                <a:gd name="T45" fmla="*/ 0 h 118"/>
                <a:gd name="T46" fmla="*/ 0 w 115"/>
                <a:gd name="T47" fmla="*/ 11 h 118"/>
                <a:gd name="T48" fmla="*/ 8 w 115"/>
                <a:gd name="T49" fmla="*/ 11 h 118"/>
                <a:gd name="T50" fmla="*/ 8 w 115"/>
                <a:gd name="T51" fmla="*/ 8 h 118"/>
                <a:gd name="T52" fmla="*/ 8 w 115"/>
                <a:gd name="T53" fmla="*/ 30 h 118"/>
                <a:gd name="T54" fmla="*/ 2 w 115"/>
                <a:gd name="T55" fmla="*/ 30 h 118"/>
                <a:gd name="T56" fmla="*/ 0 w 115"/>
                <a:gd name="T57" fmla="*/ 28 h 11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5"/>
                <a:gd name="T88" fmla="*/ 0 h 118"/>
                <a:gd name="T89" fmla="*/ 115 w 115"/>
                <a:gd name="T90" fmla="*/ 118 h 11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5" h="118">
                  <a:moveTo>
                    <a:pt x="0" y="82"/>
                  </a:moveTo>
                  <a:lnTo>
                    <a:pt x="0" y="111"/>
                  </a:lnTo>
                  <a:lnTo>
                    <a:pt x="6" y="118"/>
                  </a:lnTo>
                  <a:lnTo>
                    <a:pt x="64" y="117"/>
                  </a:lnTo>
                  <a:lnTo>
                    <a:pt x="94" y="107"/>
                  </a:lnTo>
                  <a:lnTo>
                    <a:pt x="110" y="92"/>
                  </a:lnTo>
                  <a:lnTo>
                    <a:pt x="115" y="60"/>
                  </a:lnTo>
                  <a:lnTo>
                    <a:pt x="109" y="27"/>
                  </a:lnTo>
                  <a:lnTo>
                    <a:pt x="86" y="10"/>
                  </a:lnTo>
                  <a:lnTo>
                    <a:pt x="64" y="7"/>
                  </a:lnTo>
                  <a:lnTo>
                    <a:pt x="64" y="0"/>
                  </a:lnTo>
                  <a:lnTo>
                    <a:pt x="64" y="31"/>
                  </a:lnTo>
                  <a:lnTo>
                    <a:pt x="76" y="32"/>
                  </a:lnTo>
                  <a:lnTo>
                    <a:pt x="90" y="48"/>
                  </a:lnTo>
                  <a:lnTo>
                    <a:pt x="91" y="72"/>
                  </a:lnTo>
                  <a:lnTo>
                    <a:pt x="77" y="84"/>
                  </a:lnTo>
                  <a:lnTo>
                    <a:pt x="56" y="89"/>
                  </a:lnTo>
                  <a:lnTo>
                    <a:pt x="40" y="89"/>
                  </a:lnTo>
                  <a:lnTo>
                    <a:pt x="40" y="0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6" y="7"/>
                  </a:lnTo>
                  <a:lnTo>
                    <a:pt x="0" y="0"/>
                  </a:lnTo>
                  <a:lnTo>
                    <a:pt x="0" y="31"/>
                  </a:lnTo>
                  <a:lnTo>
                    <a:pt x="23" y="31"/>
                  </a:lnTo>
                  <a:lnTo>
                    <a:pt x="23" y="24"/>
                  </a:lnTo>
                  <a:lnTo>
                    <a:pt x="23" y="89"/>
                  </a:lnTo>
                  <a:lnTo>
                    <a:pt x="6" y="8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3"/>
            <p:cNvSpPr>
              <a:spLocks/>
            </p:cNvSpPr>
            <p:nvPr/>
          </p:nvSpPr>
          <p:spPr bwMode="auto">
            <a:xfrm>
              <a:off x="1300" y="1756"/>
              <a:ext cx="17" cy="40"/>
            </a:xfrm>
            <a:custGeom>
              <a:avLst/>
              <a:gdLst>
                <a:gd name="T0" fmla="*/ 15 w 52"/>
                <a:gd name="T1" fmla="*/ 11 h 118"/>
                <a:gd name="T2" fmla="*/ 15 w 52"/>
                <a:gd name="T3" fmla="*/ 0 h 118"/>
                <a:gd name="T4" fmla="*/ 17 w 52"/>
                <a:gd name="T5" fmla="*/ 2 h 118"/>
                <a:gd name="T6" fmla="*/ 13 w 52"/>
                <a:gd name="T7" fmla="*/ 2 h 118"/>
                <a:gd name="T8" fmla="*/ 9 w 52"/>
                <a:gd name="T9" fmla="*/ 3 h 118"/>
                <a:gd name="T10" fmla="*/ 7 w 52"/>
                <a:gd name="T11" fmla="*/ 4 h 118"/>
                <a:gd name="T12" fmla="*/ 4 w 52"/>
                <a:gd name="T13" fmla="*/ 6 h 118"/>
                <a:gd name="T14" fmla="*/ 2 w 52"/>
                <a:gd name="T15" fmla="*/ 8 h 118"/>
                <a:gd name="T16" fmla="*/ 1 w 52"/>
                <a:gd name="T17" fmla="*/ 12 h 118"/>
                <a:gd name="T18" fmla="*/ 0 w 52"/>
                <a:gd name="T19" fmla="*/ 15 h 118"/>
                <a:gd name="T20" fmla="*/ 0 w 52"/>
                <a:gd name="T21" fmla="*/ 20 h 118"/>
                <a:gd name="T22" fmla="*/ 0 w 52"/>
                <a:gd name="T23" fmla="*/ 25 h 118"/>
                <a:gd name="T24" fmla="*/ 1 w 52"/>
                <a:gd name="T25" fmla="*/ 29 h 118"/>
                <a:gd name="T26" fmla="*/ 3 w 52"/>
                <a:gd name="T27" fmla="*/ 32 h 118"/>
                <a:gd name="T28" fmla="*/ 5 w 52"/>
                <a:gd name="T29" fmla="*/ 35 h 118"/>
                <a:gd name="T30" fmla="*/ 10 w 52"/>
                <a:gd name="T31" fmla="*/ 38 h 118"/>
                <a:gd name="T32" fmla="*/ 17 w 52"/>
                <a:gd name="T33" fmla="*/ 40 h 118"/>
                <a:gd name="T34" fmla="*/ 15 w 52"/>
                <a:gd name="T35" fmla="*/ 38 h 118"/>
                <a:gd name="T36" fmla="*/ 15 w 52"/>
                <a:gd name="T37" fmla="*/ 28 h 118"/>
                <a:gd name="T38" fmla="*/ 17 w 52"/>
                <a:gd name="T39" fmla="*/ 30 h 118"/>
                <a:gd name="T40" fmla="*/ 14 w 52"/>
                <a:gd name="T41" fmla="*/ 30 h 118"/>
                <a:gd name="T42" fmla="*/ 11 w 52"/>
                <a:gd name="T43" fmla="*/ 29 h 118"/>
                <a:gd name="T44" fmla="*/ 9 w 52"/>
                <a:gd name="T45" fmla="*/ 28 h 118"/>
                <a:gd name="T46" fmla="*/ 9 w 52"/>
                <a:gd name="T47" fmla="*/ 27 h 118"/>
                <a:gd name="T48" fmla="*/ 7 w 52"/>
                <a:gd name="T49" fmla="*/ 24 h 118"/>
                <a:gd name="T50" fmla="*/ 7 w 52"/>
                <a:gd name="T51" fmla="*/ 20 h 118"/>
                <a:gd name="T52" fmla="*/ 7 w 52"/>
                <a:gd name="T53" fmla="*/ 17 h 118"/>
                <a:gd name="T54" fmla="*/ 9 w 52"/>
                <a:gd name="T55" fmla="*/ 15 h 118"/>
                <a:gd name="T56" fmla="*/ 11 w 52"/>
                <a:gd name="T57" fmla="*/ 12 h 118"/>
                <a:gd name="T58" fmla="*/ 14 w 52"/>
                <a:gd name="T59" fmla="*/ 11 h 118"/>
                <a:gd name="T60" fmla="*/ 17 w 52"/>
                <a:gd name="T61" fmla="*/ 11 h 118"/>
                <a:gd name="T62" fmla="*/ 15 w 52"/>
                <a:gd name="T63" fmla="*/ 11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"/>
                <a:gd name="T97" fmla="*/ 0 h 118"/>
                <a:gd name="T98" fmla="*/ 52 w 52"/>
                <a:gd name="T99" fmla="*/ 118 h 11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" h="118">
                  <a:moveTo>
                    <a:pt x="46" y="31"/>
                  </a:moveTo>
                  <a:lnTo>
                    <a:pt x="46" y="0"/>
                  </a:lnTo>
                  <a:lnTo>
                    <a:pt x="52" y="7"/>
                  </a:lnTo>
                  <a:lnTo>
                    <a:pt x="40" y="7"/>
                  </a:lnTo>
                  <a:lnTo>
                    <a:pt x="29" y="10"/>
                  </a:lnTo>
                  <a:lnTo>
                    <a:pt x="20" y="12"/>
                  </a:lnTo>
                  <a:lnTo>
                    <a:pt x="13" y="18"/>
                  </a:lnTo>
                  <a:lnTo>
                    <a:pt x="7" y="25"/>
                  </a:lnTo>
                  <a:lnTo>
                    <a:pt x="3" y="35"/>
                  </a:lnTo>
                  <a:lnTo>
                    <a:pt x="1" y="45"/>
                  </a:lnTo>
                  <a:lnTo>
                    <a:pt x="0" y="60"/>
                  </a:lnTo>
                  <a:lnTo>
                    <a:pt x="1" y="74"/>
                  </a:lnTo>
                  <a:lnTo>
                    <a:pt x="4" y="85"/>
                  </a:lnTo>
                  <a:lnTo>
                    <a:pt x="9" y="94"/>
                  </a:lnTo>
                  <a:lnTo>
                    <a:pt x="14" y="102"/>
                  </a:lnTo>
                  <a:lnTo>
                    <a:pt x="32" y="111"/>
                  </a:lnTo>
                  <a:lnTo>
                    <a:pt x="52" y="118"/>
                  </a:lnTo>
                  <a:lnTo>
                    <a:pt x="46" y="111"/>
                  </a:lnTo>
                  <a:lnTo>
                    <a:pt x="46" y="82"/>
                  </a:lnTo>
                  <a:lnTo>
                    <a:pt x="52" y="89"/>
                  </a:lnTo>
                  <a:lnTo>
                    <a:pt x="42" y="89"/>
                  </a:lnTo>
                  <a:lnTo>
                    <a:pt x="34" y="86"/>
                  </a:lnTo>
                  <a:lnTo>
                    <a:pt x="29" y="84"/>
                  </a:lnTo>
                  <a:lnTo>
                    <a:pt x="26" y="81"/>
                  </a:lnTo>
                  <a:lnTo>
                    <a:pt x="22" y="72"/>
                  </a:lnTo>
                  <a:lnTo>
                    <a:pt x="22" y="60"/>
                  </a:lnTo>
                  <a:lnTo>
                    <a:pt x="22" y="51"/>
                  </a:lnTo>
                  <a:lnTo>
                    <a:pt x="26" y="43"/>
                  </a:lnTo>
                  <a:lnTo>
                    <a:pt x="34" y="36"/>
                  </a:lnTo>
                  <a:lnTo>
                    <a:pt x="42" y="33"/>
                  </a:lnTo>
                  <a:lnTo>
                    <a:pt x="52" y="31"/>
                  </a:lnTo>
                  <a:lnTo>
                    <a:pt x="46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4"/>
            <p:cNvSpPr>
              <a:spLocks/>
            </p:cNvSpPr>
            <p:nvPr/>
          </p:nvSpPr>
          <p:spPr bwMode="auto">
            <a:xfrm>
              <a:off x="3926" y="3129"/>
              <a:ext cx="47" cy="78"/>
            </a:xfrm>
            <a:custGeom>
              <a:avLst/>
              <a:gdLst>
                <a:gd name="T0" fmla="*/ 45 w 139"/>
                <a:gd name="T1" fmla="*/ 22 h 234"/>
                <a:gd name="T2" fmla="*/ 45 w 139"/>
                <a:gd name="T3" fmla="*/ 12 h 234"/>
                <a:gd name="T4" fmla="*/ 42 w 139"/>
                <a:gd name="T5" fmla="*/ 5 h 234"/>
                <a:gd name="T6" fmla="*/ 35 w 139"/>
                <a:gd name="T7" fmla="*/ 1 h 234"/>
                <a:gd name="T8" fmla="*/ 25 w 139"/>
                <a:gd name="T9" fmla="*/ 0 h 234"/>
                <a:gd name="T10" fmla="*/ 10 w 139"/>
                <a:gd name="T11" fmla="*/ 3 h 234"/>
                <a:gd name="T12" fmla="*/ 4 w 139"/>
                <a:gd name="T13" fmla="*/ 9 h 234"/>
                <a:gd name="T14" fmla="*/ 0 w 139"/>
                <a:gd name="T15" fmla="*/ 19 h 234"/>
                <a:gd name="T16" fmla="*/ 0 w 139"/>
                <a:gd name="T17" fmla="*/ 52 h 234"/>
                <a:gd name="T18" fmla="*/ 3 w 139"/>
                <a:gd name="T19" fmla="*/ 65 h 234"/>
                <a:gd name="T20" fmla="*/ 5 w 139"/>
                <a:gd name="T21" fmla="*/ 71 h 234"/>
                <a:gd name="T22" fmla="*/ 13 w 139"/>
                <a:gd name="T23" fmla="*/ 76 h 234"/>
                <a:gd name="T24" fmla="*/ 23 w 139"/>
                <a:gd name="T25" fmla="*/ 78 h 234"/>
                <a:gd name="T26" fmla="*/ 33 w 139"/>
                <a:gd name="T27" fmla="*/ 77 h 234"/>
                <a:gd name="T28" fmla="*/ 41 w 139"/>
                <a:gd name="T29" fmla="*/ 72 h 234"/>
                <a:gd name="T30" fmla="*/ 44 w 139"/>
                <a:gd name="T31" fmla="*/ 68 h 234"/>
                <a:gd name="T32" fmla="*/ 47 w 139"/>
                <a:gd name="T33" fmla="*/ 55 h 234"/>
                <a:gd name="T34" fmla="*/ 45 w 139"/>
                <a:gd name="T35" fmla="*/ 52 h 234"/>
                <a:gd name="T36" fmla="*/ 35 w 139"/>
                <a:gd name="T37" fmla="*/ 52 h 234"/>
                <a:gd name="T38" fmla="*/ 33 w 139"/>
                <a:gd name="T39" fmla="*/ 63 h 234"/>
                <a:gd name="T40" fmla="*/ 30 w 139"/>
                <a:gd name="T41" fmla="*/ 67 h 234"/>
                <a:gd name="T42" fmla="*/ 23 w 139"/>
                <a:gd name="T43" fmla="*/ 70 h 234"/>
                <a:gd name="T44" fmla="*/ 18 w 139"/>
                <a:gd name="T45" fmla="*/ 70 h 234"/>
                <a:gd name="T46" fmla="*/ 11 w 139"/>
                <a:gd name="T47" fmla="*/ 64 h 234"/>
                <a:gd name="T48" fmla="*/ 10 w 139"/>
                <a:gd name="T49" fmla="*/ 56 h 234"/>
                <a:gd name="T50" fmla="*/ 9 w 139"/>
                <a:gd name="T51" fmla="*/ 27 h 234"/>
                <a:gd name="T52" fmla="*/ 9 w 139"/>
                <a:gd name="T53" fmla="*/ 29 h 234"/>
                <a:gd name="T54" fmla="*/ 11 w 139"/>
                <a:gd name="T55" fmla="*/ 14 h 234"/>
                <a:gd name="T56" fmla="*/ 18 w 139"/>
                <a:gd name="T57" fmla="*/ 9 h 234"/>
                <a:gd name="T58" fmla="*/ 28 w 139"/>
                <a:gd name="T59" fmla="*/ 8 h 234"/>
                <a:gd name="T60" fmla="*/ 33 w 139"/>
                <a:gd name="T61" fmla="*/ 10 h 234"/>
                <a:gd name="T62" fmla="*/ 33 w 139"/>
                <a:gd name="T63" fmla="*/ 22 h 234"/>
                <a:gd name="T64" fmla="*/ 33 w 139"/>
                <a:gd name="T65" fmla="*/ 19 h 234"/>
                <a:gd name="T66" fmla="*/ 43 w 139"/>
                <a:gd name="T67" fmla="*/ 19 h 234"/>
                <a:gd name="T68" fmla="*/ 45 w 139"/>
                <a:gd name="T69" fmla="*/ 22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"/>
                <a:gd name="T106" fmla="*/ 0 h 234"/>
                <a:gd name="T107" fmla="*/ 139 w 139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" h="234">
                  <a:moveTo>
                    <a:pt x="132" y="65"/>
                  </a:moveTo>
                  <a:lnTo>
                    <a:pt x="132" y="35"/>
                  </a:lnTo>
                  <a:lnTo>
                    <a:pt x="124" y="15"/>
                  </a:lnTo>
                  <a:lnTo>
                    <a:pt x="104" y="4"/>
                  </a:lnTo>
                  <a:lnTo>
                    <a:pt x="75" y="0"/>
                  </a:lnTo>
                  <a:lnTo>
                    <a:pt x="30" y="8"/>
                  </a:lnTo>
                  <a:lnTo>
                    <a:pt x="12" y="27"/>
                  </a:lnTo>
                  <a:lnTo>
                    <a:pt x="1" y="57"/>
                  </a:lnTo>
                  <a:lnTo>
                    <a:pt x="0" y="156"/>
                  </a:lnTo>
                  <a:lnTo>
                    <a:pt x="8" y="194"/>
                  </a:lnTo>
                  <a:lnTo>
                    <a:pt x="16" y="212"/>
                  </a:lnTo>
                  <a:lnTo>
                    <a:pt x="37" y="229"/>
                  </a:lnTo>
                  <a:lnTo>
                    <a:pt x="69" y="234"/>
                  </a:lnTo>
                  <a:lnTo>
                    <a:pt x="98" y="230"/>
                  </a:lnTo>
                  <a:lnTo>
                    <a:pt x="122" y="217"/>
                  </a:lnTo>
                  <a:lnTo>
                    <a:pt x="131" y="205"/>
                  </a:lnTo>
                  <a:lnTo>
                    <a:pt x="139" y="164"/>
                  </a:lnTo>
                  <a:lnTo>
                    <a:pt x="132" y="157"/>
                  </a:lnTo>
                  <a:lnTo>
                    <a:pt x="103" y="157"/>
                  </a:lnTo>
                  <a:lnTo>
                    <a:pt x="99" y="189"/>
                  </a:lnTo>
                  <a:lnTo>
                    <a:pt x="90" y="202"/>
                  </a:lnTo>
                  <a:lnTo>
                    <a:pt x="69" y="210"/>
                  </a:lnTo>
                  <a:lnTo>
                    <a:pt x="53" y="209"/>
                  </a:lnTo>
                  <a:lnTo>
                    <a:pt x="34" y="193"/>
                  </a:lnTo>
                  <a:lnTo>
                    <a:pt x="29" y="167"/>
                  </a:lnTo>
                  <a:lnTo>
                    <a:pt x="28" y="82"/>
                  </a:lnTo>
                  <a:lnTo>
                    <a:pt x="28" y="87"/>
                  </a:lnTo>
                  <a:lnTo>
                    <a:pt x="33" y="43"/>
                  </a:lnTo>
                  <a:lnTo>
                    <a:pt x="54" y="27"/>
                  </a:lnTo>
                  <a:lnTo>
                    <a:pt x="82" y="25"/>
                  </a:lnTo>
                  <a:lnTo>
                    <a:pt x="98" y="29"/>
                  </a:lnTo>
                  <a:lnTo>
                    <a:pt x="98" y="65"/>
                  </a:lnTo>
                  <a:lnTo>
                    <a:pt x="98" y="58"/>
                  </a:lnTo>
                  <a:lnTo>
                    <a:pt x="127" y="58"/>
                  </a:lnTo>
                  <a:lnTo>
                    <a:pt x="132" y="6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5"/>
            <p:cNvSpPr>
              <a:spLocks/>
            </p:cNvSpPr>
            <p:nvPr/>
          </p:nvSpPr>
          <p:spPr bwMode="auto">
            <a:xfrm>
              <a:off x="4002" y="3154"/>
              <a:ext cx="23" cy="53"/>
            </a:xfrm>
            <a:custGeom>
              <a:avLst/>
              <a:gdLst>
                <a:gd name="T0" fmla="*/ 0 w 68"/>
                <a:gd name="T1" fmla="*/ 43 h 161"/>
                <a:gd name="T2" fmla="*/ 0 w 68"/>
                <a:gd name="T3" fmla="*/ 51 h 161"/>
                <a:gd name="T4" fmla="*/ 2 w 68"/>
                <a:gd name="T5" fmla="*/ 53 h 161"/>
                <a:gd name="T6" fmla="*/ 9 w 68"/>
                <a:gd name="T7" fmla="*/ 52 h 161"/>
                <a:gd name="T8" fmla="*/ 13 w 68"/>
                <a:gd name="T9" fmla="*/ 50 h 161"/>
                <a:gd name="T10" fmla="*/ 17 w 68"/>
                <a:gd name="T11" fmla="*/ 48 h 161"/>
                <a:gd name="T12" fmla="*/ 19 w 68"/>
                <a:gd name="T13" fmla="*/ 45 h 161"/>
                <a:gd name="T14" fmla="*/ 21 w 68"/>
                <a:gd name="T15" fmla="*/ 40 h 161"/>
                <a:gd name="T16" fmla="*/ 23 w 68"/>
                <a:gd name="T17" fmla="*/ 34 h 161"/>
                <a:gd name="T18" fmla="*/ 23 w 68"/>
                <a:gd name="T19" fmla="*/ 26 h 161"/>
                <a:gd name="T20" fmla="*/ 23 w 68"/>
                <a:gd name="T21" fmla="*/ 16 h 161"/>
                <a:gd name="T22" fmla="*/ 21 w 68"/>
                <a:gd name="T23" fmla="*/ 11 h 161"/>
                <a:gd name="T24" fmla="*/ 19 w 68"/>
                <a:gd name="T25" fmla="*/ 7 h 161"/>
                <a:gd name="T26" fmla="*/ 17 w 68"/>
                <a:gd name="T27" fmla="*/ 4 h 161"/>
                <a:gd name="T28" fmla="*/ 13 w 68"/>
                <a:gd name="T29" fmla="*/ 2 h 161"/>
                <a:gd name="T30" fmla="*/ 8 w 68"/>
                <a:gd name="T31" fmla="*/ 0 h 161"/>
                <a:gd name="T32" fmla="*/ 2 w 68"/>
                <a:gd name="T33" fmla="*/ 0 h 161"/>
                <a:gd name="T34" fmla="*/ 0 w 68"/>
                <a:gd name="T35" fmla="*/ 0 h 161"/>
                <a:gd name="T36" fmla="*/ 0 w 68"/>
                <a:gd name="T37" fmla="*/ 6 h 161"/>
                <a:gd name="T38" fmla="*/ 2 w 68"/>
                <a:gd name="T39" fmla="*/ 6 h 161"/>
                <a:gd name="T40" fmla="*/ 6 w 68"/>
                <a:gd name="T41" fmla="*/ 7 h 161"/>
                <a:gd name="T42" fmla="*/ 9 w 68"/>
                <a:gd name="T43" fmla="*/ 10 h 161"/>
                <a:gd name="T44" fmla="*/ 11 w 68"/>
                <a:gd name="T45" fmla="*/ 12 h 161"/>
                <a:gd name="T46" fmla="*/ 12 w 68"/>
                <a:gd name="T47" fmla="*/ 15 h 161"/>
                <a:gd name="T48" fmla="*/ 13 w 68"/>
                <a:gd name="T49" fmla="*/ 19 h 161"/>
                <a:gd name="T50" fmla="*/ 13 w 68"/>
                <a:gd name="T51" fmla="*/ 23 h 161"/>
                <a:gd name="T52" fmla="*/ 13 w 68"/>
                <a:gd name="T53" fmla="*/ 28 h 161"/>
                <a:gd name="T54" fmla="*/ 12 w 68"/>
                <a:gd name="T55" fmla="*/ 34 h 161"/>
                <a:gd name="T56" fmla="*/ 11 w 68"/>
                <a:gd name="T57" fmla="*/ 37 h 161"/>
                <a:gd name="T58" fmla="*/ 10 w 68"/>
                <a:gd name="T59" fmla="*/ 40 h 161"/>
                <a:gd name="T60" fmla="*/ 9 w 68"/>
                <a:gd name="T61" fmla="*/ 42 h 161"/>
                <a:gd name="T62" fmla="*/ 7 w 68"/>
                <a:gd name="T63" fmla="*/ 44 h 161"/>
                <a:gd name="T64" fmla="*/ 5 w 68"/>
                <a:gd name="T65" fmla="*/ 45 h 161"/>
                <a:gd name="T66" fmla="*/ 2 w 68"/>
                <a:gd name="T67" fmla="*/ 45 h 161"/>
                <a:gd name="T68" fmla="*/ 0 w 68"/>
                <a:gd name="T69" fmla="*/ 43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"/>
                <a:gd name="T106" fmla="*/ 0 h 161"/>
                <a:gd name="T107" fmla="*/ 68 w 68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" h="161">
                  <a:moveTo>
                    <a:pt x="0" y="132"/>
                  </a:moveTo>
                  <a:lnTo>
                    <a:pt x="0" y="154"/>
                  </a:lnTo>
                  <a:lnTo>
                    <a:pt x="6" y="161"/>
                  </a:lnTo>
                  <a:lnTo>
                    <a:pt x="28" y="158"/>
                  </a:lnTo>
                  <a:lnTo>
                    <a:pt x="39" y="153"/>
                  </a:lnTo>
                  <a:lnTo>
                    <a:pt x="49" y="146"/>
                  </a:lnTo>
                  <a:lnTo>
                    <a:pt x="56" y="136"/>
                  </a:lnTo>
                  <a:lnTo>
                    <a:pt x="63" y="121"/>
                  </a:lnTo>
                  <a:lnTo>
                    <a:pt x="67" y="104"/>
                  </a:lnTo>
                  <a:lnTo>
                    <a:pt x="68" y="80"/>
                  </a:lnTo>
                  <a:lnTo>
                    <a:pt x="67" y="49"/>
                  </a:lnTo>
                  <a:lnTo>
                    <a:pt x="63" y="34"/>
                  </a:lnTo>
                  <a:lnTo>
                    <a:pt x="57" y="22"/>
                  </a:lnTo>
                  <a:lnTo>
                    <a:pt x="49" y="13"/>
                  </a:lnTo>
                  <a:lnTo>
                    <a:pt x="39" y="7"/>
                  </a:lnTo>
                  <a:lnTo>
                    <a:pt x="24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9" y="20"/>
                  </a:lnTo>
                  <a:lnTo>
                    <a:pt x="28" y="30"/>
                  </a:lnTo>
                  <a:lnTo>
                    <a:pt x="32" y="37"/>
                  </a:lnTo>
                  <a:lnTo>
                    <a:pt x="35" y="46"/>
                  </a:lnTo>
                  <a:lnTo>
                    <a:pt x="37" y="57"/>
                  </a:lnTo>
                  <a:lnTo>
                    <a:pt x="37" y="69"/>
                  </a:lnTo>
                  <a:lnTo>
                    <a:pt x="37" y="86"/>
                  </a:lnTo>
                  <a:lnTo>
                    <a:pt x="36" y="102"/>
                  </a:lnTo>
                  <a:lnTo>
                    <a:pt x="33" y="113"/>
                  </a:lnTo>
                  <a:lnTo>
                    <a:pt x="31" y="123"/>
                  </a:lnTo>
                  <a:lnTo>
                    <a:pt x="27" y="129"/>
                  </a:lnTo>
                  <a:lnTo>
                    <a:pt x="22" y="133"/>
                  </a:lnTo>
                  <a:lnTo>
                    <a:pt x="14" y="136"/>
                  </a:lnTo>
                  <a:lnTo>
                    <a:pt x="6" y="13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6"/>
            <p:cNvSpPr>
              <a:spLocks/>
            </p:cNvSpPr>
            <p:nvPr/>
          </p:nvSpPr>
          <p:spPr bwMode="auto">
            <a:xfrm>
              <a:off x="3982" y="3154"/>
              <a:ext cx="22" cy="53"/>
            </a:xfrm>
            <a:custGeom>
              <a:avLst/>
              <a:gdLst>
                <a:gd name="T0" fmla="*/ 20 w 65"/>
                <a:gd name="T1" fmla="*/ 6 h 161"/>
                <a:gd name="T2" fmla="*/ 20 w 65"/>
                <a:gd name="T3" fmla="*/ 0 h 161"/>
                <a:gd name="T4" fmla="*/ 22 w 65"/>
                <a:gd name="T5" fmla="*/ 0 h 161"/>
                <a:gd name="T6" fmla="*/ 10 w 65"/>
                <a:gd name="T7" fmla="*/ 2 h 161"/>
                <a:gd name="T8" fmla="*/ 3 w 65"/>
                <a:gd name="T9" fmla="*/ 7 h 161"/>
                <a:gd name="T10" fmla="*/ 0 w 65"/>
                <a:gd name="T11" fmla="*/ 16 h 161"/>
                <a:gd name="T12" fmla="*/ 0 w 65"/>
                <a:gd name="T13" fmla="*/ 34 h 161"/>
                <a:gd name="T14" fmla="*/ 3 w 65"/>
                <a:gd name="T15" fmla="*/ 45 h 161"/>
                <a:gd name="T16" fmla="*/ 9 w 65"/>
                <a:gd name="T17" fmla="*/ 50 h 161"/>
                <a:gd name="T18" fmla="*/ 17 w 65"/>
                <a:gd name="T19" fmla="*/ 53 h 161"/>
                <a:gd name="T20" fmla="*/ 22 w 65"/>
                <a:gd name="T21" fmla="*/ 53 h 161"/>
                <a:gd name="T22" fmla="*/ 20 w 65"/>
                <a:gd name="T23" fmla="*/ 51 h 161"/>
                <a:gd name="T24" fmla="*/ 20 w 65"/>
                <a:gd name="T25" fmla="*/ 43 h 161"/>
                <a:gd name="T26" fmla="*/ 22 w 65"/>
                <a:gd name="T27" fmla="*/ 45 h 161"/>
                <a:gd name="T28" fmla="*/ 14 w 65"/>
                <a:gd name="T29" fmla="*/ 42 h 161"/>
                <a:gd name="T30" fmla="*/ 11 w 65"/>
                <a:gd name="T31" fmla="*/ 37 h 161"/>
                <a:gd name="T32" fmla="*/ 10 w 65"/>
                <a:gd name="T33" fmla="*/ 18 h 161"/>
                <a:gd name="T34" fmla="*/ 13 w 65"/>
                <a:gd name="T35" fmla="*/ 9 h 161"/>
                <a:gd name="T36" fmla="*/ 17 w 65"/>
                <a:gd name="T37" fmla="*/ 7 h 161"/>
                <a:gd name="T38" fmla="*/ 20 w 65"/>
                <a:gd name="T39" fmla="*/ 6 h 1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5"/>
                <a:gd name="T61" fmla="*/ 0 h 161"/>
                <a:gd name="T62" fmla="*/ 65 w 65"/>
                <a:gd name="T63" fmla="*/ 161 h 1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5" h="161">
                  <a:moveTo>
                    <a:pt x="59" y="17"/>
                  </a:moveTo>
                  <a:lnTo>
                    <a:pt x="59" y="0"/>
                  </a:lnTo>
                  <a:lnTo>
                    <a:pt x="65" y="0"/>
                  </a:lnTo>
                  <a:lnTo>
                    <a:pt x="29" y="7"/>
                  </a:lnTo>
                  <a:lnTo>
                    <a:pt x="9" y="22"/>
                  </a:lnTo>
                  <a:lnTo>
                    <a:pt x="0" y="49"/>
                  </a:lnTo>
                  <a:lnTo>
                    <a:pt x="0" y="104"/>
                  </a:lnTo>
                  <a:lnTo>
                    <a:pt x="10" y="136"/>
                  </a:lnTo>
                  <a:lnTo>
                    <a:pt x="28" y="153"/>
                  </a:lnTo>
                  <a:lnTo>
                    <a:pt x="51" y="161"/>
                  </a:lnTo>
                  <a:lnTo>
                    <a:pt x="65" y="161"/>
                  </a:lnTo>
                  <a:lnTo>
                    <a:pt x="59" y="154"/>
                  </a:lnTo>
                  <a:lnTo>
                    <a:pt x="59" y="132"/>
                  </a:lnTo>
                  <a:lnTo>
                    <a:pt x="65" y="137"/>
                  </a:lnTo>
                  <a:lnTo>
                    <a:pt x="40" y="129"/>
                  </a:lnTo>
                  <a:lnTo>
                    <a:pt x="32" y="113"/>
                  </a:lnTo>
                  <a:lnTo>
                    <a:pt x="29" y="55"/>
                  </a:lnTo>
                  <a:lnTo>
                    <a:pt x="38" y="28"/>
                  </a:lnTo>
                  <a:lnTo>
                    <a:pt x="49" y="20"/>
                  </a:lnTo>
                  <a:lnTo>
                    <a:pt x="59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7"/>
            <p:cNvSpPr>
              <a:spLocks/>
            </p:cNvSpPr>
            <p:nvPr/>
          </p:nvSpPr>
          <p:spPr bwMode="auto">
            <a:xfrm>
              <a:off x="4036" y="3150"/>
              <a:ext cx="38" cy="53"/>
            </a:xfrm>
            <a:custGeom>
              <a:avLst/>
              <a:gdLst>
                <a:gd name="T0" fmla="*/ 38 w 116"/>
                <a:gd name="T1" fmla="*/ 53 h 161"/>
                <a:gd name="T2" fmla="*/ 38 w 116"/>
                <a:gd name="T3" fmla="*/ 11 h 161"/>
                <a:gd name="T4" fmla="*/ 34 w 116"/>
                <a:gd name="T5" fmla="*/ 4 h 161"/>
                <a:gd name="T6" fmla="*/ 25 w 116"/>
                <a:gd name="T7" fmla="*/ 2 h 161"/>
                <a:gd name="T8" fmla="*/ 16 w 116"/>
                <a:gd name="T9" fmla="*/ 3 h 161"/>
                <a:gd name="T10" fmla="*/ 11 w 116"/>
                <a:gd name="T11" fmla="*/ 10 h 161"/>
                <a:gd name="T12" fmla="*/ 10 w 116"/>
                <a:gd name="T13" fmla="*/ 8 h 161"/>
                <a:gd name="T14" fmla="*/ 10 w 116"/>
                <a:gd name="T15" fmla="*/ 0 h 161"/>
                <a:gd name="T16" fmla="*/ 0 w 116"/>
                <a:gd name="T17" fmla="*/ 0 h 161"/>
                <a:gd name="T18" fmla="*/ 2 w 116"/>
                <a:gd name="T19" fmla="*/ 14 h 161"/>
                <a:gd name="T20" fmla="*/ 0 w 116"/>
                <a:gd name="T21" fmla="*/ 12 h 161"/>
                <a:gd name="T22" fmla="*/ 0 w 116"/>
                <a:gd name="T23" fmla="*/ 53 h 161"/>
                <a:gd name="T24" fmla="*/ 10 w 116"/>
                <a:gd name="T25" fmla="*/ 53 h 161"/>
                <a:gd name="T26" fmla="*/ 10 w 116"/>
                <a:gd name="T27" fmla="*/ 22 h 161"/>
                <a:gd name="T28" fmla="*/ 11 w 116"/>
                <a:gd name="T29" fmla="*/ 24 h 161"/>
                <a:gd name="T30" fmla="*/ 11 w 116"/>
                <a:gd name="T31" fmla="*/ 18 h 161"/>
                <a:gd name="T32" fmla="*/ 13 w 116"/>
                <a:gd name="T33" fmla="*/ 11 h 161"/>
                <a:gd name="T34" fmla="*/ 18 w 116"/>
                <a:gd name="T35" fmla="*/ 8 h 161"/>
                <a:gd name="T36" fmla="*/ 21 w 116"/>
                <a:gd name="T37" fmla="*/ 8 h 161"/>
                <a:gd name="T38" fmla="*/ 27 w 116"/>
                <a:gd name="T39" fmla="*/ 11 h 161"/>
                <a:gd name="T40" fmla="*/ 29 w 116"/>
                <a:gd name="T41" fmla="*/ 18 h 161"/>
                <a:gd name="T42" fmla="*/ 29 w 116"/>
                <a:gd name="T43" fmla="*/ 53 h 161"/>
                <a:gd name="T44" fmla="*/ 38 w 116"/>
                <a:gd name="T45" fmla="*/ 53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16"/>
                <a:gd name="T70" fmla="*/ 0 h 161"/>
                <a:gd name="T71" fmla="*/ 116 w 116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16" h="161">
                  <a:moveTo>
                    <a:pt x="116" y="161"/>
                  </a:moveTo>
                  <a:lnTo>
                    <a:pt x="115" y="34"/>
                  </a:lnTo>
                  <a:lnTo>
                    <a:pt x="104" y="13"/>
                  </a:lnTo>
                  <a:lnTo>
                    <a:pt x="75" y="7"/>
                  </a:lnTo>
                  <a:lnTo>
                    <a:pt x="49" y="9"/>
                  </a:lnTo>
                  <a:lnTo>
                    <a:pt x="34" y="30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5" y="42"/>
                  </a:lnTo>
                  <a:lnTo>
                    <a:pt x="0" y="36"/>
                  </a:lnTo>
                  <a:lnTo>
                    <a:pt x="0" y="161"/>
                  </a:lnTo>
                  <a:lnTo>
                    <a:pt x="29" y="161"/>
                  </a:lnTo>
                  <a:lnTo>
                    <a:pt x="29" y="66"/>
                  </a:lnTo>
                  <a:lnTo>
                    <a:pt x="34" y="73"/>
                  </a:lnTo>
                  <a:lnTo>
                    <a:pt x="34" y="55"/>
                  </a:lnTo>
                  <a:lnTo>
                    <a:pt x="41" y="33"/>
                  </a:lnTo>
                  <a:lnTo>
                    <a:pt x="54" y="25"/>
                  </a:lnTo>
                  <a:lnTo>
                    <a:pt x="63" y="24"/>
                  </a:lnTo>
                  <a:lnTo>
                    <a:pt x="82" y="32"/>
                  </a:lnTo>
                  <a:lnTo>
                    <a:pt x="87" y="54"/>
                  </a:lnTo>
                  <a:lnTo>
                    <a:pt x="87" y="161"/>
                  </a:lnTo>
                  <a:lnTo>
                    <a:pt x="116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38"/>
            <p:cNvSpPr>
              <a:spLocks/>
            </p:cNvSpPr>
            <p:nvPr/>
          </p:nvSpPr>
          <p:spPr bwMode="auto">
            <a:xfrm>
              <a:off x="4088" y="3154"/>
              <a:ext cx="38" cy="53"/>
            </a:xfrm>
            <a:custGeom>
              <a:avLst/>
              <a:gdLst>
                <a:gd name="T0" fmla="*/ 38 w 115"/>
                <a:gd name="T1" fmla="*/ 17 h 160"/>
                <a:gd name="T2" fmla="*/ 35 w 115"/>
                <a:gd name="T3" fmla="*/ 6 h 160"/>
                <a:gd name="T4" fmla="*/ 28 w 115"/>
                <a:gd name="T5" fmla="*/ 1 h 160"/>
                <a:gd name="T6" fmla="*/ 15 w 115"/>
                <a:gd name="T7" fmla="*/ 0 h 160"/>
                <a:gd name="T8" fmla="*/ 6 w 115"/>
                <a:gd name="T9" fmla="*/ 4 h 160"/>
                <a:gd name="T10" fmla="*/ 1 w 115"/>
                <a:gd name="T11" fmla="*/ 11 h 160"/>
                <a:gd name="T12" fmla="*/ 0 w 115"/>
                <a:gd name="T13" fmla="*/ 16 h 160"/>
                <a:gd name="T14" fmla="*/ 0 w 115"/>
                <a:gd name="T15" fmla="*/ 34 h 160"/>
                <a:gd name="T16" fmla="*/ 4 w 115"/>
                <a:gd name="T17" fmla="*/ 45 h 160"/>
                <a:gd name="T18" fmla="*/ 10 w 115"/>
                <a:gd name="T19" fmla="*/ 50 h 160"/>
                <a:gd name="T20" fmla="*/ 18 w 115"/>
                <a:gd name="T21" fmla="*/ 53 h 160"/>
                <a:gd name="T22" fmla="*/ 27 w 115"/>
                <a:gd name="T23" fmla="*/ 52 h 160"/>
                <a:gd name="T24" fmla="*/ 33 w 115"/>
                <a:gd name="T25" fmla="*/ 49 h 160"/>
                <a:gd name="T26" fmla="*/ 37 w 115"/>
                <a:gd name="T27" fmla="*/ 42 h 160"/>
                <a:gd name="T28" fmla="*/ 38 w 115"/>
                <a:gd name="T29" fmla="*/ 32 h 160"/>
                <a:gd name="T30" fmla="*/ 28 w 115"/>
                <a:gd name="T31" fmla="*/ 32 h 160"/>
                <a:gd name="T32" fmla="*/ 30 w 115"/>
                <a:gd name="T33" fmla="*/ 34 h 160"/>
                <a:gd name="T34" fmla="*/ 29 w 115"/>
                <a:gd name="T35" fmla="*/ 39 h 160"/>
                <a:gd name="T36" fmla="*/ 24 w 115"/>
                <a:gd name="T37" fmla="*/ 45 h 160"/>
                <a:gd name="T38" fmla="*/ 19 w 115"/>
                <a:gd name="T39" fmla="*/ 45 h 160"/>
                <a:gd name="T40" fmla="*/ 12 w 115"/>
                <a:gd name="T41" fmla="*/ 40 h 160"/>
                <a:gd name="T42" fmla="*/ 10 w 115"/>
                <a:gd name="T43" fmla="*/ 28 h 160"/>
                <a:gd name="T44" fmla="*/ 11 w 115"/>
                <a:gd name="T45" fmla="*/ 14 h 160"/>
                <a:gd name="T46" fmla="*/ 14 w 115"/>
                <a:gd name="T47" fmla="*/ 9 h 160"/>
                <a:gd name="T48" fmla="*/ 18 w 115"/>
                <a:gd name="T49" fmla="*/ 6 h 160"/>
                <a:gd name="T50" fmla="*/ 24 w 115"/>
                <a:gd name="T51" fmla="*/ 6 h 160"/>
                <a:gd name="T52" fmla="*/ 29 w 115"/>
                <a:gd name="T53" fmla="*/ 11 h 160"/>
                <a:gd name="T54" fmla="*/ 30 w 115"/>
                <a:gd name="T55" fmla="*/ 17 h 160"/>
                <a:gd name="T56" fmla="*/ 28 w 115"/>
                <a:gd name="T57" fmla="*/ 17 h 160"/>
                <a:gd name="T58" fmla="*/ 38 w 115"/>
                <a:gd name="T59" fmla="*/ 17 h 16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5"/>
                <a:gd name="T91" fmla="*/ 0 h 160"/>
                <a:gd name="T92" fmla="*/ 115 w 115"/>
                <a:gd name="T93" fmla="*/ 160 h 16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5" h="160">
                  <a:moveTo>
                    <a:pt x="115" y="50"/>
                  </a:moveTo>
                  <a:lnTo>
                    <a:pt x="107" y="19"/>
                  </a:lnTo>
                  <a:lnTo>
                    <a:pt x="86" y="2"/>
                  </a:lnTo>
                  <a:lnTo>
                    <a:pt x="45" y="0"/>
                  </a:lnTo>
                  <a:lnTo>
                    <a:pt x="17" y="12"/>
                  </a:lnTo>
                  <a:lnTo>
                    <a:pt x="4" y="33"/>
                  </a:lnTo>
                  <a:lnTo>
                    <a:pt x="0" y="48"/>
                  </a:lnTo>
                  <a:lnTo>
                    <a:pt x="0" y="103"/>
                  </a:lnTo>
                  <a:lnTo>
                    <a:pt x="11" y="135"/>
                  </a:lnTo>
                  <a:lnTo>
                    <a:pt x="29" y="152"/>
                  </a:lnTo>
                  <a:lnTo>
                    <a:pt x="53" y="160"/>
                  </a:lnTo>
                  <a:lnTo>
                    <a:pt x="82" y="156"/>
                  </a:lnTo>
                  <a:lnTo>
                    <a:pt x="101" y="147"/>
                  </a:lnTo>
                  <a:lnTo>
                    <a:pt x="113" y="128"/>
                  </a:lnTo>
                  <a:lnTo>
                    <a:pt x="115" y="97"/>
                  </a:lnTo>
                  <a:lnTo>
                    <a:pt x="85" y="97"/>
                  </a:lnTo>
                  <a:lnTo>
                    <a:pt x="90" y="102"/>
                  </a:lnTo>
                  <a:lnTo>
                    <a:pt x="88" y="119"/>
                  </a:lnTo>
                  <a:lnTo>
                    <a:pt x="73" y="135"/>
                  </a:lnTo>
                  <a:lnTo>
                    <a:pt x="56" y="135"/>
                  </a:lnTo>
                  <a:lnTo>
                    <a:pt x="36" y="122"/>
                  </a:lnTo>
                  <a:lnTo>
                    <a:pt x="29" y="85"/>
                  </a:lnTo>
                  <a:lnTo>
                    <a:pt x="32" y="42"/>
                  </a:lnTo>
                  <a:lnTo>
                    <a:pt x="41" y="27"/>
                  </a:lnTo>
                  <a:lnTo>
                    <a:pt x="53" y="19"/>
                  </a:lnTo>
                  <a:lnTo>
                    <a:pt x="73" y="17"/>
                  </a:lnTo>
                  <a:lnTo>
                    <a:pt x="88" y="33"/>
                  </a:lnTo>
                  <a:lnTo>
                    <a:pt x="90" y="50"/>
                  </a:lnTo>
                  <a:lnTo>
                    <a:pt x="85" y="50"/>
                  </a:lnTo>
                  <a:lnTo>
                    <a:pt x="115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39"/>
            <p:cNvSpPr>
              <a:spLocks/>
            </p:cNvSpPr>
            <p:nvPr/>
          </p:nvSpPr>
          <p:spPr bwMode="auto">
            <a:xfrm>
              <a:off x="4161" y="3188"/>
              <a:ext cx="19" cy="19"/>
            </a:xfrm>
            <a:custGeom>
              <a:avLst/>
              <a:gdLst>
                <a:gd name="T0" fmla="*/ 0 w 59"/>
                <a:gd name="T1" fmla="*/ 10 h 58"/>
                <a:gd name="T2" fmla="*/ 0 w 59"/>
                <a:gd name="T3" fmla="*/ 17 h 58"/>
                <a:gd name="T4" fmla="*/ 2 w 59"/>
                <a:gd name="T5" fmla="*/ 19 h 58"/>
                <a:gd name="T6" fmla="*/ 9 w 59"/>
                <a:gd name="T7" fmla="*/ 18 h 58"/>
                <a:gd name="T8" fmla="*/ 11 w 59"/>
                <a:gd name="T9" fmla="*/ 17 h 58"/>
                <a:gd name="T10" fmla="*/ 14 w 59"/>
                <a:gd name="T11" fmla="*/ 15 h 58"/>
                <a:gd name="T12" fmla="*/ 16 w 59"/>
                <a:gd name="T13" fmla="*/ 12 h 58"/>
                <a:gd name="T14" fmla="*/ 18 w 59"/>
                <a:gd name="T15" fmla="*/ 10 h 58"/>
                <a:gd name="T16" fmla="*/ 18 w 59"/>
                <a:gd name="T17" fmla="*/ 6 h 58"/>
                <a:gd name="T18" fmla="*/ 19 w 59"/>
                <a:gd name="T19" fmla="*/ 2 h 58"/>
                <a:gd name="T20" fmla="*/ 17 w 59"/>
                <a:gd name="T21" fmla="*/ 0 h 58"/>
                <a:gd name="T22" fmla="*/ 8 w 59"/>
                <a:gd name="T23" fmla="*/ 0 h 58"/>
                <a:gd name="T24" fmla="*/ 8 w 59"/>
                <a:gd name="T25" fmla="*/ 2 h 58"/>
                <a:gd name="T26" fmla="*/ 7 w 59"/>
                <a:gd name="T27" fmla="*/ 6 h 58"/>
                <a:gd name="T28" fmla="*/ 6 w 59"/>
                <a:gd name="T29" fmla="*/ 8 h 58"/>
                <a:gd name="T30" fmla="*/ 5 w 59"/>
                <a:gd name="T31" fmla="*/ 10 h 58"/>
                <a:gd name="T32" fmla="*/ 2 w 59"/>
                <a:gd name="T33" fmla="*/ 11 h 58"/>
                <a:gd name="T34" fmla="*/ 0 w 59"/>
                <a:gd name="T35" fmla="*/ 1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9"/>
                <a:gd name="T55" fmla="*/ 0 h 58"/>
                <a:gd name="T56" fmla="*/ 59 w 59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9" h="58">
                  <a:moveTo>
                    <a:pt x="0" y="29"/>
                  </a:moveTo>
                  <a:lnTo>
                    <a:pt x="0" y="51"/>
                  </a:lnTo>
                  <a:lnTo>
                    <a:pt x="6" y="58"/>
                  </a:lnTo>
                  <a:lnTo>
                    <a:pt x="27" y="55"/>
                  </a:lnTo>
                  <a:lnTo>
                    <a:pt x="35" y="51"/>
                  </a:lnTo>
                  <a:lnTo>
                    <a:pt x="43" y="45"/>
                  </a:lnTo>
                  <a:lnTo>
                    <a:pt x="49" y="38"/>
                  </a:lnTo>
                  <a:lnTo>
                    <a:pt x="55" y="29"/>
                  </a:lnTo>
                  <a:lnTo>
                    <a:pt x="57" y="18"/>
                  </a:lnTo>
                  <a:lnTo>
                    <a:pt x="59" y="7"/>
                  </a:lnTo>
                  <a:lnTo>
                    <a:pt x="53" y="0"/>
                  </a:lnTo>
                  <a:lnTo>
                    <a:pt x="24" y="0"/>
                  </a:lnTo>
                  <a:lnTo>
                    <a:pt x="24" y="7"/>
                  </a:lnTo>
                  <a:lnTo>
                    <a:pt x="23" y="17"/>
                  </a:lnTo>
                  <a:lnTo>
                    <a:pt x="19" y="25"/>
                  </a:lnTo>
                  <a:lnTo>
                    <a:pt x="14" y="30"/>
                  </a:lnTo>
                  <a:lnTo>
                    <a:pt x="6" y="3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40"/>
            <p:cNvSpPr>
              <a:spLocks/>
            </p:cNvSpPr>
            <p:nvPr/>
          </p:nvSpPr>
          <p:spPr bwMode="auto">
            <a:xfrm>
              <a:off x="4161" y="3154"/>
              <a:ext cx="19" cy="26"/>
            </a:xfrm>
            <a:custGeom>
              <a:avLst/>
              <a:gdLst>
                <a:gd name="T0" fmla="*/ 0 w 59"/>
                <a:gd name="T1" fmla="*/ 20 h 80"/>
                <a:gd name="T2" fmla="*/ 0 w 59"/>
                <a:gd name="T3" fmla="*/ 26 h 80"/>
                <a:gd name="T4" fmla="*/ 17 w 59"/>
                <a:gd name="T5" fmla="*/ 26 h 80"/>
                <a:gd name="T6" fmla="*/ 17 w 59"/>
                <a:gd name="T7" fmla="*/ 22 h 80"/>
                <a:gd name="T8" fmla="*/ 19 w 59"/>
                <a:gd name="T9" fmla="*/ 22 h 80"/>
                <a:gd name="T10" fmla="*/ 18 w 59"/>
                <a:gd name="T11" fmla="*/ 17 h 80"/>
                <a:gd name="T12" fmla="*/ 18 w 59"/>
                <a:gd name="T13" fmla="*/ 12 h 80"/>
                <a:gd name="T14" fmla="*/ 16 w 59"/>
                <a:gd name="T15" fmla="*/ 8 h 80"/>
                <a:gd name="T16" fmla="*/ 14 w 59"/>
                <a:gd name="T17" fmla="*/ 6 h 80"/>
                <a:gd name="T18" fmla="*/ 13 w 59"/>
                <a:gd name="T19" fmla="*/ 3 h 80"/>
                <a:gd name="T20" fmla="*/ 10 w 59"/>
                <a:gd name="T21" fmla="*/ 1 h 80"/>
                <a:gd name="T22" fmla="*/ 6 w 59"/>
                <a:gd name="T23" fmla="*/ 0 h 80"/>
                <a:gd name="T24" fmla="*/ 2 w 59"/>
                <a:gd name="T25" fmla="*/ 0 h 80"/>
                <a:gd name="T26" fmla="*/ 0 w 59"/>
                <a:gd name="T27" fmla="*/ 0 h 80"/>
                <a:gd name="T28" fmla="*/ 0 w 59"/>
                <a:gd name="T29" fmla="*/ 6 h 80"/>
                <a:gd name="T30" fmla="*/ 2 w 59"/>
                <a:gd name="T31" fmla="*/ 6 h 80"/>
                <a:gd name="T32" fmla="*/ 5 w 59"/>
                <a:gd name="T33" fmla="*/ 7 h 80"/>
                <a:gd name="T34" fmla="*/ 7 w 59"/>
                <a:gd name="T35" fmla="*/ 9 h 80"/>
                <a:gd name="T36" fmla="*/ 8 w 59"/>
                <a:gd name="T37" fmla="*/ 11 h 80"/>
                <a:gd name="T38" fmla="*/ 9 w 59"/>
                <a:gd name="T39" fmla="*/ 14 h 80"/>
                <a:gd name="T40" fmla="*/ 10 w 59"/>
                <a:gd name="T41" fmla="*/ 18 h 80"/>
                <a:gd name="T42" fmla="*/ 10 w 59"/>
                <a:gd name="T43" fmla="*/ 22 h 80"/>
                <a:gd name="T44" fmla="*/ 10 w 59"/>
                <a:gd name="T45" fmla="*/ 20 h 80"/>
                <a:gd name="T46" fmla="*/ 0 w 59"/>
                <a:gd name="T47" fmla="*/ 20 h 8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9"/>
                <a:gd name="T73" fmla="*/ 0 h 80"/>
                <a:gd name="T74" fmla="*/ 59 w 59"/>
                <a:gd name="T75" fmla="*/ 80 h 8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9" h="80">
                  <a:moveTo>
                    <a:pt x="0" y="63"/>
                  </a:moveTo>
                  <a:lnTo>
                    <a:pt x="0" y="80"/>
                  </a:lnTo>
                  <a:lnTo>
                    <a:pt x="53" y="80"/>
                  </a:lnTo>
                  <a:lnTo>
                    <a:pt x="53" y="69"/>
                  </a:lnTo>
                  <a:lnTo>
                    <a:pt x="59" y="69"/>
                  </a:lnTo>
                  <a:lnTo>
                    <a:pt x="57" y="53"/>
                  </a:lnTo>
                  <a:lnTo>
                    <a:pt x="56" y="38"/>
                  </a:lnTo>
                  <a:lnTo>
                    <a:pt x="51" y="26"/>
                  </a:lnTo>
                  <a:lnTo>
                    <a:pt x="45" y="17"/>
                  </a:lnTo>
                  <a:lnTo>
                    <a:pt x="39" y="9"/>
                  </a:lnTo>
                  <a:lnTo>
                    <a:pt x="30" y="4"/>
                  </a:lnTo>
                  <a:lnTo>
                    <a:pt x="18" y="1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6" y="17"/>
                  </a:lnTo>
                  <a:lnTo>
                    <a:pt x="15" y="20"/>
                  </a:lnTo>
                  <a:lnTo>
                    <a:pt x="22" y="28"/>
                  </a:lnTo>
                  <a:lnTo>
                    <a:pt x="26" y="34"/>
                  </a:lnTo>
                  <a:lnTo>
                    <a:pt x="27" y="43"/>
                  </a:lnTo>
                  <a:lnTo>
                    <a:pt x="30" y="55"/>
                  </a:lnTo>
                  <a:lnTo>
                    <a:pt x="30" y="69"/>
                  </a:lnTo>
                  <a:lnTo>
                    <a:pt x="3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41"/>
            <p:cNvSpPr>
              <a:spLocks/>
            </p:cNvSpPr>
            <p:nvPr/>
          </p:nvSpPr>
          <p:spPr bwMode="auto">
            <a:xfrm>
              <a:off x="4141" y="3154"/>
              <a:ext cx="22" cy="53"/>
            </a:xfrm>
            <a:custGeom>
              <a:avLst/>
              <a:gdLst>
                <a:gd name="T0" fmla="*/ 20 w 64"/>
                <a:gd name="T1" fmla="*/ 6 h 161"/>
                <a:gd name="T2" fmla="*/ 20 w 64"/>
                <a:gd name="T3" fmla="*/ 0 h 161"/>
                <a:gd name="T4" fmla="*/ 22 w 64"/>
                <a:gd name="T5" fmla="*/ 0 h 161"/>
                <a:gd name="T6" fmla="*/ 14 w 64"/>
                <a:gd name="T7" fmla="*/ 0 h 161"/>
                <a:gd name="T8" fmla="*/ 6 w 64"/>
                <a:gd name="T9" fmla="*/ 4 h 161"/>
                <a:gd name="T10" fmla="*/ 1 w 64"/>
                <a:gd name="T11" fmla="*/ 11 h 161"/>
                <a:gd name="T12" fmla="*/ 0 w 64"/>
                <a:gd name="T13" fmla="*/ 26 h 161"/>
                <a:gd name="T14" fmla="*/ 2 w 64"/>
                <a:gd name="T15" fmla="*/ 40 h 161"/>
                <a:gd name="T16" fmla="*/ 7 w 64"/>
                <a:gd name="T17" fmla="*/ 48 h 161"/>
                <a:gd name="T18" fmla="*/ 13 w 64"/>
                <a:gd name="T19" fmla="*/ 52 h 161"/>
                <a:gd name="T20" fmla="*/ 22 w 64"/>
                <a:gd name="T21" fmla="*/ 53 h 161"/>
                <a:gd name="T22" fmla="*/ 20 w 64"/>
                <a:gd name="T23" fmla="*/ 51 h 161"/>
                <a:gd name="T24" fmla="*/ 20 w 64"/>
                <a:gd name="T25" fmla="*/ 43 h 161"/>
                <a:gd name="T26" fmla="*/ 22 w 64"/>
                <a:gd name="T27" fmla="*/ 45 h 161"/>
                <a:gd name="T28" fmla="*/ 13 w 64"/>
                <a:gd name="T29" fmla="*/ 44 h 161"/>
                <a:gd name="T30" fmla="*/ 11 w 64"/>
                <a:gd name="T31" fmla="*/ 37 h 161"/>
                <a:gd name="T32" fmla="*/ 10 w 64"/>
                <a:gd name="T33" fmla="*/ 28 h 161"/>
                <a:gd name="T34" fmla="*/ 8 w 64"/>
                <a:gd name="T35" fmla="*/ 26 h 161"/>
                <a:gd name="T36" fmla="*/ 20 w 64"/>
                <a:gd name="T37" fmla="*/ 26 h 161"/>
                <a:gd name="T38" fmla="*/ 20 w 64"/>
                <a:gd name="T39" fmla="*/ 21 h 161"/>
                <a:gd name="T40" fmla="*/ 8 w 64"/>
                <a:gd name="T41" fmla="*/ 21 h 161"/>
                <a:gd name="T42" fmla="*/ 10 w 64"/>
                <a:gd name="T43" fmla="*/ 23 h 161"/>
                <a:gd name="T44" fmla="*/ 11 w 64"/>
                <a:gd name="T45" fmla="*/ 13 h 161"/>
                <a:gd name="T46" fmla="*/ 14 w 64"/>
                <a:gd name="T47" fmla="*/ 7 h 161"/>
                <a:gd name="T48" fmla="*/ 22 w 64"/>
                <a:gd name="T49" fmla="*/ 6 h 161"/>
                <a:gd name="T50" fmla="*/ 20 w 64"/>
                <a:gd name="T51" fmla="*/ 6 h 1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64"/>
                <a:gd name="T79" fmla="*/ 0 h 161"/>
                <a:gd name="T80" fmla="*/ 64 w 64"/>
                <a:gd name="T81" fmla="*/ 161 h 1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64" h="161">
                  <a:moveTo>
                    <a:pt x="58" y="17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41" y="1"/>
                  </a:lnTo>
                  <a:lnTo>
                    <a:pt x="17" y="13"/>
                  </a:lnTo>
                  <a:lnTo>
                    <a:pt x="4" y="34"/>
                  </a:lnTo>
                  <a:lnTo>
                    <a:pt x="0" y="80"/>
                  </a:lnTo>
                  <a:lnTo>
                    <a:pt x="6" y="121"/>
                  </a:lnTo>
                  <a:lnTo>
                    <a:pt x="19" y="146"/>
                  </a:lnTo>
                  <a:lnTo>
                    <a:pt x="37" y="158"/>
                  </a:lnTo>
                  <a:lnTo>
                    <a:pt x="64" y="161"/>
                  </a:lnTo>
                  <a:lnTo>
                    <a:pt x="58" y="154"/>
                  </a:lnTo>
                  <a:lnTo>
                    <a:pt x="58" y="132"/>
                  </a:lnTo>
                  <a:lnTo>
                    <a:pt x="64" y="137"/>
                  </a:lnTo>
                  <a:lnTo>
                    <a:pt x="39" y="133"/>
                  </a:lnTo>
                  <a:lnTo>
                    <a:pt x="31" y="113"/>
                  </a:lnTo>
                  <a:lnTo>
                    <a:pt x="29" y="86"/>
                  </a:lnTo>
                  <a:lnTo>
                    <a:pt x="23" y="80"/>
                  </a:lnTo>
                  <a:lnTo>
                    <a:pt x="58" y="80"/>
                  </a:lnTo>
                  <a:lnTo>
                    <a:pt x="58" y="63"/>
                  </a:lnTo>
                  <a:lnTo>
                    <a:pt x="23" y="63"/>
                  </a:lnTo>
                  <a:lnTo>
                    <a:pt x="29" y="69"/>
                  </a:lnTo>
                  <a:lnTo>
                    <a:pt x="32" y="41"/>
                  </a:lnTo>
                  <a:lnTo>
                    <a:pt x="41" y="21"/>
                  </a:lnTo>
                  <a:lnTo>
                    <a:pt x="64" y="17"/>
                  </a:lnTo>
                  <a:lnTo>
                    <a:pt x="58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42"/>
            <p:cNvSpPr>
              <a:spLocks/>
            </p:cNvSpPr>
            <p:nvPr/>
          </p:nvSpPr>
          <p:spPr bwMode="auto">
            <a:xfrm>
              <a:off x="4193" y="3150"/>
              <a:ext cx="41" cy="53"/>
            </a:xfrm>
            <a:custGeom>
              <a:avLst/>
              <a:gdLst>
                <a:gd name="T0" fmla="*/ 39 w 122"/>
                <a:gd name="T1" fmla="*/ 53 h 161"/>
                <a:gd name="T2" fmla="*/ 39 w 122"/>
                <a:gd name="T3" fmla="*/ 18 h 161"/>
                <a:gd name="T4" fmla="*/ 41 w 122"/>
                <a:gd name="T5" fmla="*/ 18 h 161"/>
                <a:gd name="T6" fmla="*/ 39 w 122"/>
                <a:gd name="T7" fmla="*/ 9 h 161"/>
                <a:gd name="T8" fmla="*/ 36 w 122"/>
                <a:gd name="T9" fmla="*/ 4 h 161"/>
                <a:gd name="T10" fmla="*/ 26 w 122"/>
                <a:gd name="T11" fmla="*/ 2 h 161"/>
                <a:gd name="T12" fmla="*/ 16 w 122"/>
                <a:gd name="T13" fmla="*/ 3 h 161"/>
                <a:gd name="T14" fmla="*/ 12 w 122"/>
                <a:gd name="T15" fmla="*/ 10 h 161"/>
                <a:gd name="T16" fmla="*/ 10 w 122"/>
                <a:gd name="T17" fmla="*/ 8 h 161"/>
                <a:gd name="T18" fmla="*/ 10 w 122"/>
                <a:gd name="T19" fmla="*/ 0 h 161"/>
                <a:gd name="T20" fmla="*/ 0 w 122"/>
                <a:gd name="T21" fmla="*/ 0 h 161"/>
                <a:gd name="T22" fmla="*/ 2 w 122"/>
                <a:gd name="T23" fmla="*/ 14 h 161"/>
                <a:gd name="T24" fmla="*/ 0 w 122"/>
                <a:gd name="T25" fmla="*/ 12 h 161"/>
                <a:gd name="T26" fmla="*/ 0 w 122"/>
                <a:gd name="T27" fmla="*/ 53 h 161"/>
                <a:gd name="T28" fmla="*/ 10 w 122"/>
                <a:gd name="T29" fmla="*/ 53 h 161"/>
                <a:gd name="T30" fmla="*/ 10 w 122"/>
                <a:gd name="T31" fmla="*/ 22 h 161"/>
                <a:gd name="T32" fmla="*/ 12 w 122"/>
                <a:gd name="T33" fmla="*/ 24 h 161"/>
                <a:gd name="T34" fmla="*/ 12 w 122"/>
                <a:gd name="T35" fmla="*/ 18 h 161"/>
                <a:gd name="T36" fmla="*/ 14 w 122"/>
                <a:gd name="T37" fmla="*/ 11 h 161"/>
                <a:gd name="T38" fmla="*/ 18 w 122"/>
                <a:gd name="T39" fmla="*/ 8 h 161"/>
                <a:gd name="T40" fmla="*/ 22 w 122"/>
                <a:gd name="T41" fmla="*/ 8 h 161"/>
                <a:gd name="T42" fmla="*/ 28 w 122"/>
                <a:gd name="T43" fmla="*/ 11 h 161"/>
                <a:gd name="T44" fmla="*/ 30 w 122"/>
                <a:gd name="T45" fmla="*/ 18 h 161"/>
                <a:gd name="T46" fmla="*/ 30 w 122"/>
                <a:gd name="T47" fmla="*/ 53 h 161"/>
                <a:gd name="T48" fmla="*/ 39 w 122"/>
                <a:gd name="T49" fmla="*/ 53 h 16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2"/>
                <a:gd name="T76" fmla="*/ 0 h 161"/>
                <a:gd name="T77" fmla="*/ 122 w 122"/>
                <a:gd name="T78" fmla="*/ 161 h 16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2" h="161">
                  <a:moveTo>
                    <a:pt x="117" y="161"/>
                  </a:moveTo>
                  <a:lnTo>
                    <a:pt x="117" y="54"/>
                  </a:lnTo>
                  <a:lnTo>
                    <a:pt x="122" y="54"/>
                  </a:lnTo>
                  <a:lnTo>
                    <a:pt x="117" y="26"/>
                  </a:lnTo>
                  <a:lnTo>
                    <a:pt x="106" y="13"/>
                  </a:lnTo>
                  <a:lnTo>
                    <a:pt x="76" y="7"/>
                  </a:lnTo>
                  <a:lnTo>
                    <a:pt x="48" y="9"/>
                  </a:lnTo>
                  <a:lnTo>
                    <a:pt x="35" y="30"/>
                  </a:lnTo>
                  <a:lnTo>
                    <a:pt x="29" y="24"/>
                  </a:lnTo>
                  <a:lnTo>
                    <a:pt x="29" y="0"/>
                  </a:lnTo>
                  <a:lnTo>
                    <a:pt x="0" y="0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161"/>
                  </a:lnTo>
                  <a:lnTo>
                    <a:pt x="29" y="161"/>
                  </a:lnTo>
                  <a:lnTo>
                    <a:pt x="29" y="66"/>
                  </a:lnTo>
                  <a:lnTo>
                    <a:pt x="35" y="73"/>
                  </a:lnTo>
                  <a:lnTo>
                    <a:pt x="35" y="55"/>
                  </a:lnTo>
                  <a:lnTo>
                    <a:pt x="41" y="33"/>
                  </a:lnTo>
                  <a:lnTo>
                    <a:pt x="55" y="25"/>
                  </a:lnTo>
                  <a:lnTo>
                    <a:pt x="64" y="24"/>
                  </a:lnTo>
                  <a:lnTo>
                    <a:pt x="82" y="32"/>
                  </a:lnTo>
                  <a:lnTo>
                    <a:pt x="88" y="54"/>
                  </a:lnTo>
                  <a:lnTo>
                    <a:pt x="88" y="161"/>
                  </a:lnTo>
                  <a:lnTo>
                    <a:pt x="117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3"/>
            <p:cNvSpPr>
              <a:spLocks/>
            </p:cNvSpPr>
            <p:nvPr/>
          </p:nvSpPr>
          <p:spPr bwMode="auto">
            <a:xfrm>
              <a:off x="4238" y="3139"/>
              <a:ext cx="31" cy="68"/>
            </a:xfrm>
            <a:custGeom>
              <a:avLst/>
              <a:gdLst>
                <a:gd name="T0" fmla="*/ 0 w 94"/>
                <a:gd name="T1" fmla="*/ 12 h 206"/>
                <a:gd name="T2" fmla="*/ 0 w 94"/>
                <a:gd name="T3" fmla="*/ 19 h 206"/>
                <a:gd name="T4" fmla="*/ 10 w 94"/>
                <a:gd name="T5" fmla="*/ 19 h 206"/>
                <a:gd name="T6" fmla="*/ 10 w 94"/>
                <a:gd name="T7" fmla="*/ 56 h 206"/>
                <a:gd name="T8" fmla="*/ 11 w 94"/>
                <a:gd name="T9" fmla="*/ 58 h 206"/>
                <a:gd name="T10" fmla="*/ 12 w 94"/>
                <a:gd name="T11" fmla="*/ 61 h 206"/>
                <a:gd name="T12" fmla="*/ 14 w 94"/>
                <a:gd name="T13" fmla="*/ 64 h 206"/>
                <a:gd name="T14" fmla="*/ 16 w 94"/>
                <a:gd name="T15" fmla="*/ 67 h 206"/>
                <a:gd name="T16" fmla="*/ 19 w 94"/>
                <a:gd name="T17" fmla="*/ 68 h 206"/>
                <a:gd name="T18" fmla="*/ 21 w 94"/>
                <a:gd name="T19" fmla="*/ 68 h 206"/>
                <a:gd name="T20" fmla="*/ 27 w 94"/>
                <a:gd name="T21" fmla="*/ 67 h 206"/>
                <a:gd name="T22" fmla="*/ 29 w 94"/>
                <a:gd name="T23" fmla="*/ 66 h 206"/>
                <a:gd name="T24" fmla="*/ 31 w 94"/>
                <a:gd name="T25" fmla="*/ 66 h 206"/>
                <a:gd name="T26" fmla="*/ 31 w 94"/>
                <a:gd name="T27" fmla="*/ 64 h 206"/>
                <a:gd name="T28" fmla="*/ 31 w 94"/>
                <a:gd name="T29" fmla="*/ 58 h 206"/>
                <a:gd name="T30" fmla="*/ 31 w 94"/>
                <a:gd name="T31" fmla="*/ 60 h 206"/>
                <a:gd name="T32" fmla="*/ 27 w 94"/>
                <a:gd name="T33" fmla="*/ 60 h 206"/>
                <a:gd name="T34" fmla="*/ 24 w 94"/>
                <a:gd name="T35" fmla="*/ 60 h 206"/>
                <a:gd name="T36" fmla="*/ 23 w 94"/>
                <a:gd name="T37" fmla="*/ 59 h 206"/>
                <a:gd name="T38" fmla="*/ 20 w 94"/>
                <a:gd name="T39" fmla="*/ 57 h 206"/>
                <a:gd name="T40" fmla="*/ 19 w 94"/>
                <a:gd name="T41" fmla="*/ 55 h 206"/>
                <a:gd name="T42" fmla="*/ 19 w 94"/>
                <a:gd name="T43" fmla="*/ 52 h 206"/>
                <a:gd name="T44" fmla="*/ 17 w 94"/>
                <a:gd name="T45" fmla="*/ 51 h 206"/>
                <a:gd name="T46" fmla="*/ 17 w 94"/>
                <a:gd name="T47" fmla="*/ 19 h 206"/>
                <a:gd name="T48" fmla="*/ 29 w 94"/>
                <a:gd name="T49" fmla="*/ 19 h 206"/>
                <a:gd name="T50" fmla="*/ 29 w 94"/>
                <a:gd name="T51" fmla="*/ 12 h 206"/>
                <a:gd name="T52" fmla="*/ 17 w 94"/>
                <a:gd name="T53" fmla="*/ 12 h 206"/>
                <a:gd name="T54" fmla="*/ 17 w 94"/>
                <a:gd name="T55" fmla="*/ 0 h 206"/>
                <a:gd name="T56" fmla="*/ 10 w 94"/>
                <a:gd name="T57" fmla="*/ 2 h 206"/>
                <a:gd name="T58" fmla="*/ 10 w 94"/>
                <a:gd name="T59" fmla="*/ 12 h 206"/>
                <a:gd name="T60" fmla="*/ 0 w 94"/>
                <a:gd name="T61" fmla="*/ 12 h 20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206"/>
                <a:gd name="T95" fmla="*/ 94 w 94"/>
                <a:gd name="T96" fmla="*/ 206 h 20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206">
                  <a:moveTo>
                    <a:pt x="0" y="36"/>
                  </a:moveTo>
                  <a:lnTo>
                    <a:pt x="0" y="59"/>
                  </a:lnTo>
                  <a:lnTo>
                    <a:pt x="29" y="59"/>
                  </a:lnTo>
                  <a:lnTo>
                    <a:pt x="29" y="170"/>
                  </a:lnTo>
                  <a:lnTo>
                    <a:pt x="34" y="177"/>
                  </a:lnTo>
                  <a:lnTo>
                    <a:pt x="36" y="186"/>
                  </a:lnTo>
                  <a:lnTo>
                    <a:pt x="41" y="195"/>
                  </a:lnTo>
                  <a:lnTo>
                    <a:pt x="50" y="203"/>
                  </a:lnTo>
                  <a:lnTo>
                    <a:pt x="57" y="205"/>
                  </a:lnTo>
                  <a:lnTo>
                    <a:pt x="65" y="206"/>
                  </a:lnTo>
                  <a:lnTo>
                    <a:pt x="82" y="203"/>
                  </a:lnTo>
                  <a:lnTo>
                    <a:pt x="88" y="201"/>
                  </a:lnTo>
                  <a:lnTo>
                    <a:pt x="94" y="199"/>
                  </a:lnTo>
                  <a:lnTo>
                    <a:pt x="94" y="194"/>
                  </a:lnTo>
                  <a:lnTo>
                    <a:pt x="94" y="177"/>
                  </a:lnTo>
                  <a:lnTo>
                    <a:pt x="94" y="182"/>
                  </a:lnTo>
                  <a:lnTo>
                    <a:pt x="82" y="182"/>
                  </a:lnTo>
                  <a:lnTo>
                    <a:pt x="74" y="182"/>
                  </a:lnTo>
                  <a:lnTo>
                    <a:pt x="69" y="180"/>
                  </a:lnTo>
                  <a:lnTo>
                    <a:pt x="61" y="174"/>
                  </a:lnTo>
                  <a:lnTo>
                    <a:pt x="58" y="168"/>
                  </a:lnTo>
                  <a:lnTo>
                    <a:pt x="58" y="158"/>
                  </a:lnTo>
                  <a:lnTo>
                    <a:pt x="53" y="153"/>
                  </a:lnTo>
                  <a:lnTo>
                    <a:pt x="53" y="59"/>
                  </a:lnTo>
                  <a:lnTo>
                    <a:pt x="88" y="59"/>
                  </a:lnTo>
                  <a:lnTo>
                    <a:pt x="88" y="36"/>
                  </a:lnTo>
                  <a:lnTo>
                    <a:pt x="53" y="36"/>
                  </a:lnTo>
                  <a:lnTo>
                    <a:pt x="53" y="0"/>
                  </a:lnTo>
                  <a:lnTo>
                    <a:pt x="29" y="7"/>
                  </a:lnTo>
                  <a:lnTo>
                    <a:pt x="29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4"/>
            <p:cNvSpPr>
              <a:spLocks/>
            </p:cNvSpPr>
            <p:nvPr/>
          </p:nvSpPr>
          <p:spPr bwMode="auto">
            <a:xfrm>
              <a:off x="4275" y="3150"/>
              <a:ext cx="26" cy="53"/>
            </a:xfrm>
            <a:custGeom>
              <a:avLst/>
              <a:gdLst>
                <a:gd name="T0" fmla="*/ 8 w 78"/>
                <a:gd name="T1" fmla="*/ 0 h 161"/>
                <a:gd name="T2" fmla="*/ 0 w 78"/>
                <a:gd name="T3" fmla="*/ 0 h 161"/>
                <a:gd name="T4" fmla="*/ 0 w 78"/>
                <a:gd name="T5" fmla="*/ 53 h 161"/>
                <a:gd name="T6" fmla="*/ 8 w 78"/>
                <a:gd name="T7" fmla="*/ 53 h 161"/>
                <a:gd name="T8" fmla="*/ 8 w 78"/>
                <a:gd name="T9" fmla="*/ 22 h 161"/>
                <a:gd name="T10" fmla="*/ 10 w 78"/>
                <a:gd name="T11" fmla="*/ 24 h 161"/>
                <a:gd name="T12" fmla="*/ 10 w 78"/>
                <a:gd name="T13" fmla="*/ 18 h 161"/>
                <a:gd name="T14" fmla="*/ 12 w 78"/>
                <a:gd name="T15" fmla="*/ 14 h 161"/>
                <a:gd name="T16" fmla="*/ 14 w 78"/>
                <a:gd name="T17" fmla="*/ 12 h 161"/>
                <a:gd name="T18" fmla="*/ 16 w 78"/>
                <a:gd name="T19" fmla="*/ 11 h 161"/>
                <a:gd name="T20" fmla="*/ 18 w 78"/>
                <a:gd name="T21" fmla="*/ 11 h 161"/>
                <a:gd name="T22" fmla="*/ 22 w 78"/>
                <a:gd name="T23" fmla="*/ 10 h 161"/>
                <a:gd name="T24" fmla="*/ 26 w 78"/>
                <a:gd name="T25" fmla="*/ 10 h 161"/>
                <a:gd name="T26" fmla="*/ 26 w 78"/>
                <a:gd name="T27" fmla="*/ 8 h 161"/>
                <a:gd name="T28" fmla="*/ 26 w 78"/>
                <a:gd name="T29" fmla="*/ 0 h 161"/>
                <a:gd name="T30" fmla="*/ 26 w 78"/>
                <a:gd name="T31" fmla="*/ 2 h 161"/>
                <a:gd name="T32" fmla="*/ 20 w 78"/>
                <a:gd name="T33" fmla="*/ 2 h 161"/>
                <a:gd name="T34" fmla="*/ 16 w 78"/>
                <a:gd name="T35" fmla="*/ 3 h 161"/>
                <a:gd name="T36" fmla="*/ 12 w 78"/>
                <a:gd name="T37" fmla="*/ 6 h 161"/>
                <a:gd name="T38" fmla="*/ 11 w 78"/>
                <a:gd name="T39" fmla="*/ 7 h 161"/>
                <a:gd name="T40" fmla="*/ 10 w 78"/>
                <a:gd name="T41" fmla="*/ 10 h 161"/>
                <a:gd name="T42" fmla="*/ 8 w 78"/>
                <a:gd name="T43" fmla="*/ 8 h 161"/>
                <a:gd name="T44" fmla="*/ 8 w 78"/>
                <a:gd name="T45" fmla="*/ 0 h 16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78"/>
                <a:gd name="T70" fmla="*/ 0 h 161"/>
                <a:gd name="T71" fmla="*/ 78 w 78"/>
                <a:gd name="T72" fmla="*/ 161 h 16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78" h="161">
                  <a:moveTo>
                    <a:pt x="24" y="0"/>
                  </a:moveTo>
                  <a:lnTo>
                    <a:pt x="0" y="0"/>
                  </a:lnTo>
                  <a:lnTo>
                    <a:pt x="0" y="161"/>
                  </a:lnTo>
                  <a:lnTo>
                    <a:pt x="24" y="161"/>
                  </a:lnTo>
                  <a:lnTo>
                    <a:pt x="24" y="66"/>
                  </a:lnTo>
                  <a:lnTo>
                    <a:pt x="29" y="73"/>
                  </a:lnTo>
                  <a:lnTo>
                    <a:pt x="30" y="55"/>
                  </a:lnTo>
                  <a:lnTo>
                    <a:pt x="36" y="42"/>
                  </a:lnTo>
                  <a:lnTo>
                    <a:pt x="41" y="37"/>
                  </a:lnTo>
                  <a:lnTo>
                    <a:pt x="48" y="33"/>
                  </a:lnTo>
                  <a:lnTo>
                    <a:pt x="55" y="32"/>
                  </a:lnTo>
                  <a:lnTo>
                    <a:pt x="66" y="30"/>
                  </a:lnTo>
                  <a:lnTo>
                    <a:pt x="78" y="30"/>
                  </a:lnTo>
                  <a:lnTo>
                    <a:pt x="78" y="24"/>
                  </a:lnTo>
                  <a:lnTo>
                    <a:pt x="78" y="0"/>
                  </a:lnTo>
                  <a:lnTo>
                    <a:pt x="78" y="7"/>
                  </a:lnTo>
                  <a:lnTo>
                    <a:pt x="61" y="7"/>
                  </a:lnTo>
                  <a:lnTo>
                    <a:pt x="48" y="9"/>
                  </a:lnTo>
                  <a:lnTo>
                    <a:pt x="36" y="17"/>
                  </a:lnTo>
                  <a:lnTo>
                    <a:pt x="32" y="22"/>
                  </a:lnTo>
                  <a:lnTo>
                    <a:pt x="29" y="30"/>
                  </a:lnTo>
                  <a:lnTo>
                    <a:pt x="24" y="2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5"/>
            <p:cNvSpPr>
              <a:spLocks/>
            </p:cNvSpPr>
            <p:nvPr/>
          </p:nvSpPr>
          <p:spPr bwMode="auto">
            <a:xfrm>
              <a:off x="4328" y="3150"/>
              <a:ext cx="21" cy="57"/>
            </a:xfrm>
            <a:custGeom>
              <a:avLst/>
              <a:gdLst>
                <a:gd name="T0" fmla="*/ 0 w 63"/>
                <a:gd name="T1" fmla="*/ 47 h 173"/>
                <a:gd name="T2" fmla="*/ 0 w 63"/>
                <a:gd name="T3" fmla="*/ 55 h 173"/>
                <a:gd name="T4" fmla="*/ 2 w 63"/>
                <a:gd name="T5" fmla="*/ 57 h 173"/>
                <a:gd name="T6" fmla="*/ 11 w 63"/>
                <a:gd name="T7" fmla="*/ 47 h 173"/>
                <a:gd name="T8" fmla="*/ 10 w 63"/>
                <a:gd name="T9" fmla="*/ 45 h 173"/>
                <a:gd name="T10" fmla="*/ 10 w 63"/>
                <a:gd name="T11" fmla="*/ 53 h 173"/>
                <a:gd name="T12" fmla="*/ 19 w 63"/>
                <a:gd name="T13" fmla="*/ 53 h 173"/>
                <a:gd name="T14" fmla="*/ 21 w 63"/>
                <a:gd name="T15" fmla="*/ 55 h 173"/>
                <a:gd name="T16" fmla="*/ 19 w 63"/>
                <a:gd name="T17" fmla="*/ 43 h 173"/>
                <a:gd name="T18" fmla="*/ 17 w 63"/>
                <a:gd name="T19" fmla="*/ 43 h 173"/>
                <a:gd name="T20" fmla="*/ 17 w 63"/>
                <a:gd name="T21" fmla="*/ 18 h 173"/>
                <a:gd name="T22" fmla="*/ 19 w 63"/>
                <a:gd name="T23" fmla="*/ 18 h 173"/>
                <a:gd name="T24" fmla="*/ 18 w 63"/>
                <a:gd name="T25" fmla="*/ 9 h 173"/>
                <a:gd name="T26" fmla="*/ 13 w 63"/>
                <a:gd name="T27" fmla="*/ 4 h 173"/>
                <a:gd name="T28" fmla="*/ 2 w 63"/>
                <a:gd name="T29" fmla="*/ 2 h 173"/>
                <a:gd name="T30" fmla="*/ 0 w 63"/>
                <a:gd name="T31" fmla="*/ 0 h 173"/>
                <a:gd name="T32" fmla="*/ 0 w 63"/>
                <a:gd name="T33" fmla="*/ 8 h 173"/>
                <a:gd name="T34" fmla="*/ 6 w 63"/>
                <a:gd name="T35" fmla="*/ 10 h 173"/>
                <a:gd name="T36" fmla="*/ 10 w 63"/>
                <a:gd name="T37" fmla="*/ 14 h 173"/>
                <a:gd name="T38" fmla="*/ 11 w 63"/>
                <a:gd name="T39" fmla="*/ 23 h 173"/>
                <a:gd name="T40" fmla="*/ 2 w 63"/>
                <a:gd name="T41" fmla="*/ 23 h 173"/>
                <a:gd name="T42" fmla="*/ 0 w 63"/>
                <a:gd name="T43" fmla="*/ 22 h 173"/>
                <a:gd name="T44" fmla="*/ 0 w 63"/>
                <a:gd name="T45" fmla="*/ 27 h 173"/>
                <a:gd name="T46" fmla="*/ 2 w 63"/>
                <a:gd name="T47" fmla="*/ 30 h 173"/>
                <a:gd name="T48" fmla="*/ 11 w 63"/>
                <a:gd name="T49" fmla="*/ 27 h 173"/>
                <a:gd name="T50" fmla="*/ 10 w 63"/>
                <a:gd name="T51" fmla="*/ 37 h 173"/>
                <a:gd name="T52" fmla="*/ 9 w 63"/>
                <a:gd name="T53" fmla="*/ 43 h 173"/>
                <a:gd name="T54" fmla="*/ 2 w 63"/>
                <a:gd name="T55" fmla="*/ 49 h 173"/>
                <a:gd name="T56" fmla="*/ 0 w 63"/>
                <a:gd name="T57" fmla="*/ 47 h 1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3"/>
                <a:gd name="T88" fmla="*/ 0 h 173"/>
                <a:gd name="T89" fmla="*/ 63 w 63"/>
                <a:gd name="T90" fmla="*/ 173 h 1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3" h="173">
                  <a:moveTo>
                    <a:pt x="0" y="143"/>
                  </a:moveTo>
                  <a:lnTo>
                    <a:pt x="0" y="166"/>
                  </a:lnTo>
                  <a:lnTo>
                    <a:pt x="5" y="173"/>
                  </a:lnTo>
                  <a:lnTo>
                    <a:pt x="34" y="143"/>
                  </a:lnTo>
                  <a:lnTo>
                    <a:pt x="29" y="137"/>
                  </a:lnTo>
                  <a:lnTo>
                    <a:pt x="29" y="161"/>
                  </a:lnTo>
                  <a:lnTo>
                    <a:pt x="58" y="161"/>
                  </a:lnTo>
                  <a:lnTo>
                    <a:pt x="63" y="166"/>
                  </a:lnTo>
                  <a:lnTo>
                    <a:pt x="58" y="131"/>
                  </a:lnTo>
                  <a:lnTo>
                    <a:pt x="51" y="131"/>
                  </a:lnTo>
                  <a:lnTo>
                    <a:pt x="51" y="54"/>
                  </a:lnTo>
                  <a:lnTo>
                    <a:pt x="58" y="54"/>
                  </a:lnTo>
                  <a:lnTo>
                    <a:pt x="53" y="26"/>
                  </a:lnTo>
                  <a:lnTo>
                    <a:pt x="39" y="13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19" y="30"/>
                  </a:lnTo>
                  <a:lnTo>
                    <a:pt x="29" y="41"/>
                  </a:lnTo>
                  <a:lnTo>
                    <a:pt x="34" y="71"/>
                  </a:lnTo>
                  <a:lnTo>
                    <a:pt x="5" y="71"/>
                  </a:lnTo>
                  <a:lnTo>
                    <a:pt x="0" y="66"/>
                  </a:lnTo>
                  <a:lnTo>
                    <a:pt x="0" y="83"/>
                  </a:lnTo>
                  <a:lnTo>
                    <a:pt x="5" y="90"/>
                  </a:lnTo>
                  <a:lnTo>
                    <a:pt x="34" y="83"/>
                  </a:lnTo>
                  <a:lnTo>
                    <a:pt x="31" y="112"/>
                  </a:lnTo>
                  <a:lnTo>
                    <a:pt x="26" y="132"/>
                  </a:lnTo>
                  <a:lnTo>
                    <a:pt x="5" y="149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6"/>
            <p:cNvSpPr>
              <a:spLocks/>
            </p:cNvSpPr>
            <p:nvPr/>
          </p:nvSpPr>
          <p:spPr bwMode="auto">
            <a:xfrm>
              <a:off x="4312" y="3150"/>
              <a:ext cx="18" cy="18"/>
            </a:xfrm>
            <a:custGeom>
              <a:avLst/>
              <a:gdLst>
                <a:gd name="T0" fmla="*/ 16 w 53"/>
                <a:gd name="T1" fmla="*/ 8 h 54"/>
                <a:gd name="T2" fmla="*/ 18 w 53"/>
                <a:gd name="T3" fmla="*/ 0 h 54"/>
                <a:gd name="T4" fmla="*/ 18 w 53"/>
                <a:gd name="T5" fmla="*/ 2 h 54"/>
                <a:gd name="T6" fmla="*/ 14 w 53"/>
                <a:gd name="T7" fmla="*/ 2 h 54"/>
                <a:gd name="T8" fmla="*/ 10 w 53"/>
                <a:gd name="T9" fmla="*/ 3 h 54"/>
                <a:gd name="T10" fmla="*/ 7 w 53"/>
                <a:gd name="T11" fmla="*/ 4 h 54"/>
                <a:gd name="T12" fmla="*/ 4 w 53"/>
                <a:gd name="T13" fmla="*/ 5 h 54"/>
                <a:gd name="T14" fmla="*/ 3 w 53"/>
                <a:gd name="T15" fmla="*/ 7 h 54"/>
                <a:gd name="T16" fmla="*/ 1 w 53"/>
                <a:gd name="T17" fmla="*/ 10 h 54"/>
                <a:gd name="T18" fmla="*/ 0 w 53"/>
                <a:gd name="T19" fmla="*/ 13 h 54"/>
                <a:gd name="T20" fmla="*/ 0 w 53"/>
                <a:gd name="T21" fmla="*/ 18 h 54"/>
                <a:gd name="T22" fmla="*/ 8 w 53"/>
                <a:gd name="T23" fmla="*/ 18 h 54"/>
                <a:gd name="T24" fmla="*/ 9 w 53"/>
                <a:gd name="T25" fmla="*/ 14 h 54"/>
                <a:gd name="T26" fmla="*/ 11 w 53"/>
                <a:gd name="T27" fmla="*/ 11 h 54"/>
                <a:gd name="T28" fmla="*/ 14 w 53"/>
                <a:gd name="T29" fmla="*/ 9 h 54"/>
                <a:gd name="T30" fmla="*/ 18 w 53"/>
                <a:gd name="T31" fmla="*/ 8 h 54"/>
                <a:gd name="T32" fmla="*/ 16 w 53"/>
                <a:gd name="T33" fmla="*/ 8 h 5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"/>
                <a:gd name="T52" fmla="*/ 0 h 54"/>
                <a:gd name="T53" fmla="*/ 53 w 53"/>
                <a:gd name="T54" fmla="*/ 54 h 5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" h="54">
                  <a:moveTo>
                    <a:pt x="48" y="24"/>
                  </a:moveTo>
                  <a:lnTo>
                    <a:pt x="53" y="0"/>
                  </a:lnTo>
                  <a:lnTo>
                    <a:pt x="53" y="7"/>
                  </a:lnTo>
                  <a:lnTo>
                    <a:pt x="41" y="7"/>
                  </a:lnTo>
                  <a:lnTo>
                    <a:pt x="29" y="8"/>
                  </a:lnTo>
                  <a:lnTo>
                    <a:pt x="20" y="11"/>
                  </a:lnTo>
                  <a:lnTo>
                    <a:pt x="13" y="15"/>
                  </a:lnTo>
                  <a:lnTo>
                    <a:pt x="8" y="21"/>
                  </a:lnTo>
                  <a:lnTo>
                    <a:pt x="3" y="29"/>
                  </a:lnTo>
                  <a:lnTo>
                    <a:pt x="1" y="40"/>
                  </a:lnTo>
                  <a:lnTo>
                    <a:pt x="0" y="54"/>
                  </a:lnTo>
                  <a:lnTo>
                    <a:pt x="24" y="54"/>
                  </a:lnTo>
                  <a:lnTo>
                    <a:pt x="26" y="42"/>
                  </a:lnTo>
                  <a:lnTo>
                    <a:pt x="32" y="32"/>
                  </a:lnTo>
                  <a:lnTo>
                    <a:pt x="41" y="26"/>
                  </a:lnTo>
                  <a:lnTo>
                    <a:pt x="53" y="24"/>
                  </a:lnTo>
                  <a:lnTo>
                    <a:pt x="4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7"/>
            <p:cNvSpPr>
              <a:spLocks/>
            </p:cNvSpPr>
            <p:nvPr/>
          </p:nvSpPr>
          <p:spPr bwMode="auto">
            <a:xfrm>
              <a:off x="4310" y="3172"/>
              <a:ext cx="20" cy="35"/>
            </a:xfrm>
            <a:custGeom>
              <a:avLst/>
              <a:gdLst>
                <a:gd name="T0" fmla="*/ 18 w 58"/>
                <a:gd name="T1" fmla="*/ 6 h 107"/>
                <a:gd name="T2" fmla="*/ 18 w 58"/>
                <a:gd name="T3" fmla="*/ 0 h 107"/>
                <a:gd name="T4" fmla="*/ 20 w 58"/>
                <a:gd name="T5" fmla="*/ 2 h 107"/>
                <a:gd name="T6" fmla="*/ 13 w 58"/>
                <a:gd name="T7" fmla="*/ 2 h 107"/>
                <a:gd name="T8" fmla="*/ 9 w 58"/>
                <a:gd name="T9" fmla="*/ 3 h 107"/>
                <a:gd name="T10" fmla="*/ 6 w 58"/>
                <a:gd name="T11" fmla="*/ 4 h 107"/>
                <a:gd name="T12" fmla="*/ 3 w 58"/>
                <a:gd name="T13" fmla="*/ 7 h 107"/>
                <a:gd name="T14" fmla="*/ 2 w 58"/>
                <a:gd name="T15" fmla="*/ 9 h 107"/>
                <a:gd name="T16" fmla="*/ 0 w 58"/>
                <a:gd name="T17" fmla="*/ 13 h 107"/>
                <a:gd name="T18" fmla="*/ 0 w 58"/>
                <a:gd name="T19" fmla="*/ 17 h 107"/>
                <a:gd name="T20" fmla="*/ 1 w 58"/>
                <a:gd name="T21" fmla="*/ 24 h 107"/>
                <a:gd name="T22" fmla="*/ 2 w 58"/>
                <a:gd name="T23" fmla="*/ 27 h 107"/>
                <a:gd name="T24" fmla="*/ 3 w 58"/>
                <a:gd name="T25" fmla="*/ 30 h 107"/>
                <a:gd name="T26" fmla="*/ 6 w 58"/>
                <a:gd name="T27" fmla="*/ 32 h 107"/>
                <a:gd name="T28" fmla="*/ 9 w 58"/>
                <a:gd name="T29" fmla="*/ 34 h 107"/>
                <a:gd name="T30" fmla="*/ 12 w 58"/>
                <a:gd name="T31" fmla="*/ 35 h 107"/>
                <a:gd name="T32" fmla="*/ 16 w 58"/>
                <a:gd name="T33" fmla="*/ 35 h 107"/>
                <a:gd name="T34" fmla="*/ 20 w 58"/>
                <a:gd name="T35" fmla="*/ 35 h 107"/>
                <a:gd name="T36" fmla="*/ 18 w 58"/>
                <a:gd name="T37" fmla="*/ 33 h 107"/>
                <a:gd name="T38" fmla="*/ 18 w 58"/>
                <a:gd name="T39" fmla="*/ 25 h 107"/>
                <a:gd name="T40" fmla="*/ 20 w 58"/>
                <a:gd name="T41" fmla="*/ 27 h 107"/>
                <a:gd name="T42" fmla="*/ 18 w 58"/>
                <a:gd name="T43" fmla="*/ 27 h 107"/>
                <a:gd name="T44" fmla="*/ 14 w 58"/>
                <a:gd name="T45" fmla="*/ 26 h 107"/>
                <a:gd name="T46" fmla="*/ 10 w 58"/>
                <a:gd name="T47" fmla="*/ 25 h 107"/>
                <a:gd name="T48" fmla="*/ 9 w 58"/>
                <a:gd name="T49" fmla="*/ 22 h 107"/>
                <a:gd name="T50" fmla="*/ 8 w 58"/>
                <a:gd name="T51" fmla="*/ 17 h 107"/>
                <a:gd name="T52" fmla="*/ 8 w 58"/>
                <a:gd name="T53" fmla="*/ 15 h 107"/>
                <a:gd name="T54" fmla="*/ 9 w 58"/>
                <a:gd name="T55" fmla="*/ 12 h 107"/>
                <a:gd name="T56" fmla="*/ 12 w 58"/>
                <a:gd name="T57" fmla="*/ 9 h 107"/>
                <a:gd name="T58" fmla="*/ 16 w 58"/>
                <a:gd name="T59" fmla="*/ 8 h 107"/>
                <a:gd name="T60" fmla="*/ 20 w 58"/>
                <a:gd name="T61" fmla="*/ 8 h 107"/>
                <a:gd name="T62" fmla="*/ 18 w 58"/>
                <a:gd name="T63" fmla="*/ 6 h 10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107"/>
                <a:gd name="T98" fmla="*/ 58 w 58"/>
                <a:gd name="T99" fmla="*/ 107 h 10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107">
                  <a:moveTo>
                    <a:pt x="53" y="17"/>
                  </a:moveTo>
                  <a:lnTo>
                    <a:pt x="53" y="0"/>
                  </a:lnTo>
                  <a:lnTo>
                    <a:pt x="58" y="5"/>
                  </a:lnTo>
                  <a:lnTo>
                    <a:pt x="37" y="7"/>
                  </a:lnTo>
                  <a:lnTo>
                    <a:pt x="26" y="9"/>
                  </a:lnTo>
                  <a:lnTo>
                    <a:pt x="18" y="13"/>
                  </a:lnTo>
                  <a:lnTo>
                    <a:pt x="10" y="20"/>
                  </a:lnTo>
                  <a:lnTo>
                    <a:pt x="5" y="28"/>
                  </a:lnTo>
                  <a:lnTo>
                    <a:pt x="1" y="40"/>
                  </a:lnTo>
                  <a:lnTo>
                    <a:pt x="0" y="53"/>
                  </a:lnTo>
                  <a:lnTo>
                    <a:pt x="2" y="74"/>
                  </a:lnTo>
                  <a:lnTo>
                    <a:pt x="5" y="83"/>
                  </a:lnTo>
                  <a:lnTo>
                    <a:pt x="10" y="91"/>
                  </a:lnTo>
                  <a:lnTo>
                    <a:pt x="17" y="98"/>
                  </a:lnTo>
                  <a:lnTo>
                    <a:pt x="25" y="103"/>
                  </a:lnTo>
                  <a:lnTo>
                    <a:pt x="34" y="106"/>
                  </a:lnTo>
                  <a:lnTo>
                    <a:pt x="46" y="107"/>
                  </a:lnTo>
                  <a:lnTo>
                    <a:pt x="58" y="107"/>
                  </a:lnTo>
                  <a:lnTo>
                    <a:pt x="53" y="100"/>
                  </a:lnTo>
                  <a:lnTo>
                    <a:pt x="53" y="77"/>
                  </a:lnTo>
                  <a:lnTo>
                    <a:pt x="58" y="83"/>
                  </a:lnTo>
                  <a:lnTo>
                    <a:pt x="53" y="83"/>
                  </a:lnTo>
                  <a:lnTo>
                    <a:pt x="41" y="81"/>
                  </a:lnTo>
                  <a:lnTo>
                    <a:pt x="30" y="75"/>
                  </a:lnTo>
                  <a:lnTo>
                    <a:pt x="25" y="66"/>
                  </a:lnTo>
                  <a:lnTo>
                    <a:pt x="22" y="53"/>
                  </a:lnTo>
                  <a:lnTo>
                    <a:pt x="24" y="45"/>
                  </a:lnTo>
                  <a:lnTo>
                    <a:pt x="25" y="38"/>
                  </a:lnTo>
                  <a:lnTo>
                    <a:pt x="34" y="29"/>
                  </a:lnTo>
                  <a:lnTo>
                    <a:pt x="45" y="25"/>
                  </a:lnTo>
                  <a:lnTo>
                    <a:pt x="58" y="24"/>
                  </a:lnTo>
                  <a:lnTo>
                    <a:pt x="5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48"/>
            <p:cNvSpPr>
              <a:spLocks/>
            </p:cNvSpPr>
            <p:nvPr/>
          </p:nvSpPr>
          <p:spPr bwMode="auto">
            <a:xfrm>
              <a:off x="4353" y="3139"/>
              <a:ext cx="31" cy="68"/>
            </a:xfrm>
            <a:custGeom>
              <a:avLst/>
              <a:gdLst>
                <a:gd name="T0" fmla="*/ 0 w 94"/>
                <a:gd name="T1" fmla="*/ 12 h 206"/>
                <a:gd name="T2" fmla="*/ 0 w 94"/>
                <a:gd name="T3" fmla="*/ 19 h 206"/>
                <a:gd name="T4" fmla="*/ 10 w 94"/>
                <a:gd name="T5" fmla="*/ 19 h 206"/>
                <a:gd name="T6" fmla="*/ 10 w 94"/>
                <a:gd name="T7" fmla="*/ 56 h 206"/>
                <a:gd name="T8" fmla="*/ 11 w 94"/>
                <a:gd name="T9" fmla="*/ 58 h 206"/>
                <a:gd name="T10" fmla="*/ 12 w 94"/>
                <a:gd name="T11" fmla="*/ 61 h 206"/>
                <a:gd name="T12" fmla="*/ 14 w 94"/>
                <a:gd name="T13" fmla="*/ 64 h 206"/>
                <a:gd name="T14" fmla="*/ 17 w 94"/>
                <a:gd name="T15" fmla="*/ 67 h 206"/>
                <a:gd name="T16" fmla="*/ 20 w 94"/>
                <a:gd name="T17" fmla="*/ 68 h 206"/>
                <a:gd name="T18" fmla="*/ 23 w 94"/>
                <a:gd name="T19" fmla="*/ 68 h 206"/>
                <a:gd name="T20" fmla="*/ 27 w 94"/>
                <a:gd name="T21" fmla="*/ 67 h 206"/>
                <a:gd name="T22" fmla="*/ 31 w 94"/>
                <a:gd name="T23" fmla="*/ 66 h 206"/>
                <a:gd name="T24" fmla="*/ 31 w 94"/>
                <a:gd name="T25" fmla="*/ 64 h 206"/>
                <a:gd name="T26" fmla="*/ 31 w 94"/>
                <a:gd name="T27" fmla="*/ 58 h 206"/>
                <a:gd name="T28" fmla="*/ 31 w 94"/>
                <a:gd name="T29" fmla="*/ 60 h 206"/>
                <a:gd name="T30" fmla="*/ 27 w 94"/>
                <a:gd name="T31" fmla="*/ 60 h 206"/>
                <a:gd name="T32" fmla="*/ 24 w 94"/>
                <a:gd name="T33" fmla="*/ 60 h 206"/>
                <a:gd name="T34" fmla="*/ 23 w 94"/>
                <a:gd name="T35" fmla="*/ 59 h 206"/>
                <a:gd name="T36" fmla="*/ 20 w 94"/>
                <a:gd name="T37" fmla="*/ 57 h 206"/>
                <a:gd name="T38" fmla="*/ 19 w 94"/>
                <a:gd name="T39" fmla="*/ 55 h 206"/>
                <a:gd name="T40" fmla="*/ 19 w 94"/>
                <a:gd name="T41" fmla="*/ 52 h 206"/>
                <a:gd name="T42" fmla="*/ 17 w 94"/>
                <a:gd name="T43" fmla="*/ 51 h 206"/>
                <a:gd name="T44" fmla="*/ 17 w 94"/>
                <a:gd name="T45" fmla="*/ 19 h 206"/>
                <a:gd name="T46" fmla="*/ 29 w 94"/>
                <a:gd name="T47" fmla="*/ 19 h 206"/>
                <a:gd name="T48" fmla="*/ 29 w 94"/>
                <a:gd name="T49" fmla="*/ 12 h 206"/>
                <a:gd name="T50" fmla="*/ 17 w 94"/>
                <a:gd name="T51" fmla="*/ 12 h 206"/>
                <a:gd name="T52" fmla="*/ 17 w 94"/>
                <a:gd name="T53" fmla="*/ 0 h 206"/>
                <a:gd name="T54" fmla="*/ 10 w 94"/>
                <a:gd name="T55" fmla="*/ 2 h 206"/>
                <a:gd name="T56" fmla="*/ 10 w 94"/>
                <a:gd name="T57" fmla="*/ 12 h 206"/>
                <a:gd name="T58" fmla="*/ 0 w 94"/>
                <a:gd name="T59" fmla="*/ 12 h 20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94"/>
                <a:gd name="T91" fmla="*/ 0 h 206"/>
                <a:gd name="T92" fmla="*/ 94 w 94"/>
                <a:gd name="T93" fmla="*/ 206 h 20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94" h="206">
                  <a:moveTo>
                    <a:pt x="0" y="36"/>
                  </a:moveTo>
                  <a:lnTo>
                    <a:pt x="0" y="59"/>
                  </a:lnTo>
                  <a:lnTo>
                    <a:pt x="29" y="59"/>
                  </a:lnTo>
                  <a:lnTo>
                    <a:pt x="29" y="170"/>
                  </a:lnTo>
                  <a:lnTo>
                    <a:pt x="34" y="177"/>
                  </a:lnTo>
                  <a:lnTo>
                    <a:pt x="36" y="186"/>
                  </a:lnTo>
                  <a:lnTo>
                    <a:pt x="41" y="195"/>
                  </a:lnTo>
                  <a:lnTo>
                    <a:pt x="53" y="203"/>
                  </a:lnTo>
                  <a:lnTo>
                    <a:pt x="61" y="205"/>
                  </a:lnTo>
                  <a:lnTo>
                    <a:pt x="70" y="206"/>
                  </a:lnTo>
                  <a:lnTo>
                    <a:pt x="82" y="203"/>
                  </a:lnTo>
                  <a:lnTo>
                    <a:pt x="94" y="199"/>
                  </a:lnTo>
                  <a:lnTo>
                    <a:pt x="94" y="194"/>
                  </a:lnTo>
                  <a:lnTo>
                    <a:pt x="94" y="177"/>
                  </a:lnTo>
                  <a:lnTo>
                    <a:pt x="94" y="182"/>
                  </a:lnTo>
                  <a:lnTo>
                    <a:pt x="82" y="182"/>
                  </a:lnTo>
                  <a:lnTo>
                    <a:pt x="74" y="182"/>
                  </a:lnTo>
                  <a:lnTo>
                    <a:pt x="69" y="180"/>
                  </a:lnTo>
                  <a:lnTo>
                    <a:pt x="61" y="174"/>
                  </a:lnTo>
                  <a:lnTo>
                    <a:pt x="58" y="168"/>
                  </a:lnTo>
                  <a:lnTo>
                    <a:pt x="58" y="158"/>
                  </a:lnTo>
                  <a:lnTo>
                    <a:pt x="53" y="153"/>
                  </a:lnTo>
                  <a:lnTo>
                    <a:pt x="53" y="59"/>
                  </a:lnTo>
                  <a:lnTo>
                    <a:pt x="89" y="59"/>
                  </a:lnTo>
                  <a:lnTo>
                    <a:pt x="89" y="36"/>
                  </a:lnTo>
                  <a:lnTo>
                    <a:pt x="53" y="36"/>
                  </a:lnTo>
                  <a:lnTo>
                    <a:pt x="53" y="0"/>
                  </a:lnTo>
                  <a:lnTo>
                    <a:pt x="29" y="7"/>
                  </a:lnTo>
                  <a:lnTo>
                    <a:pt x="29" y="3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Rectangle 49"/>
            <p:cNvSpPr>
              <a:spLocks noChangeArrowheads="1"/>
            </p:cNvSpPr>
            <p:nvPr/>
          </p:nvSpPr>
          <p:spPr bwMode="auto">
            <a:xfrm>
              <a:off x="4390" y="3151"/>
              <a:ext cx="11" cy="5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Rectangle 50"/>
            <p:cNvSpPr>
              <a:spLocks noChangeArrowheads="1"/>
            </p:cNvSpPr>
            <p:nvPr/>
          </p:nvSpPr>
          <p:spPr bwMode="auto">
            <a:xfrm>
              <a:off x="4390" y="3129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51"/>
            <p:cNvSpPr>
              <a:spLocks/>
            </p:cNvSpPr>
            <p:nvPr/>
          </p:nvSpPr>
          <p:spPr bwMode="auto">
            <a:xfrm>
              <a:off x="4434" y="3154"/>
              <a:ext cx="19" cy="53"/>
            </a:xfrm>
            <a:custGeom>
              <a:avLst/>
              <a:gdLst>
                <a:gd name="T0" fmla="*/ 0 w 58"/>
                <a:gd name="T1" fmla="*/ 43 h 161"/>
                <a:gd name="T2" fmla="*/ 0 w 58"/>
                <a:gd name="T3" fmla="*/ 51 h 161"/>
                <a:gd name="T4" fmla="*/ 2 w 58"/>
                <a:gd name="T5" fmla="*/ 53 h 161"/>
                <a:gd name="T6" fmla="*/ 9 w 58"/>
                <a:gd name="T7" fmla="*/ 52 h 161"/>
                <a:gd name="T8" fmla="*/ 11 w 58"/>
                <a:gd name="T9" fmla="*/ 50 h 161"/>
                <a:gd name="T10" fmla="*/ 14 w 58"/>
                <a:gd name="T11" fmla="*/ 48 h 161"/>
                <a:gd name="T12" fmla="*/ 16 w 58"/>
                <a:gd name="T13" fmla="*/ 45 h 161"/>
                <a:gd name="T14" fmla="*/ 18 w 58"/>
                <a:gd name="T15" fmla="*/ 40 h 161"/>
                <a:gd name="T16" fmla="*/ 19 w 58"/>
                <a:gd name="T17" fmla="*/ 34 h 161"/>
                <a:gd name="T18" fmla="*/ 19 w 58"/>
                <a:gd name="T19" fmla="*/ 26 h 161"/>
                <a:gd name="T20" fmla="*/ 19 w 58"/>
                <a:gd name="T21" fmla="*/ 16 h 161"/>
                <a:gd name="T22" fmla="*/ 18 w 58"/>
                <a:gd name="T23" fmla="*/ 11 h 161"/>
                <a:gd name="T24" fmla="*/ 17 w 58"/>
                <a:gd name="T25" fmla="*/ 7 h 161"/>
                <a:gd name="T26" fmla="*/ 15 w 58"/>
                <a:gd name="T27" fmla="*/ 4 h 161"/>
                <a:gd name="T28" fmla="*/ 12 w 58"/>
                <a:gd name="T29" fmla="*/ 2 h 161"/>
                <a:gd name="T30" fmla="*/ 7 w 58"/>
                <a:gd name="T31" fmla="*/ 0 h 161"/>
                <a:gd name="T32" fmla="*/ 2 w 58"/>
                <a:gd name="T33" fmla="*/ 0 h 161"/>
                <a:gd name="T34" fmla="*/ 0 w 58"/>
                <a:gd name="T35" fmla="*/ 0 h 161"/>
                <a:gd name="T36" fmla="*/ 0 w 58"/>
                <a:gd name="T37" fmla="*/ 6 h 161"/>
                <a:gd name="T38" fmla="*/ 2 w 58"/>
                <a:gd name="T39" fmla="*/ 6 h 161"/>
                <a:gd name="T40" fmla="*/ 6 w 58"/>
                <a:gd name="T41" fmla="*/ 7 h 161"/>
                <a:gd name="T42" fmla="*/ 9 w 58"/>
                <a:gd name="T43" fmla="*/ 10 h 161"/>
                <a:gd name="T44" fmla="*/ 10 w 58"/>
                <a:gd name="T45" fmla="*/ 12 h 161"/>
                <a:gd name="T46" fmla="*/ 10 w 58"/>
                <a:gd name="T47" fmla="*/ 15 h 161"/>
                <a:gd name="T48" fmla="*/ 11 w 58"/>
                <a:gd name="T49" fmla="*/ 19 h 161"/>
                <a:gd name="T50" fmla="*/ 11 w 58"/>
                <a:gd name="T51" fmla="*/ 23 h 161"/>
                <a:gd name="T52" fmla="*/ 11 w 58"/>
                <a:gd name="T53" fmla="*/ 28 h 161"/>
                <a:gd name="T54" fmla="*/ 11 w 58"/>
                <a:gd name="T55" fmla="*/ 34 h 161"/>
                <a:gd name="T56" fmla="*/ 10 w 58"/>
                <a:gd name="T57" fmla="*/ 37 h 161"/>
                <a:gd name="T58" fmla="*/ 10 w 58"/>
                <a:gd name="T59" fmla="*/ 40 h 161"/>
                <a:gd name="T60" fmla="*/ 8 w 58"/>
                <a:gd name="T61" fmla="*/ 42 h 161"/>
                <a:gd name="T62" fmla="*/ 7 w 58"/>
                <a:gd name="T63" fmla="*/ 44 h 161"/>
                <a:gd name="T64" fmla="*/ 4 w 58"/>
                <a:gd name="T65" fmla="*/ 45 h 161"/>
                <a:gd name="T66" fmla="*/ 2 w 58"/>
                <a:gd name="T67" fmla="*/ 45 h 161"/>
                <a:gd name="T68" fmla="*/ 0 w 58"/>
                <a:gd name="T69" fmla="*/ 43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161"/>
                <a:gd name="T107" fmla="*/ 58 w 58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161">
                  <a:moveTo>
                    <a:pt x="0" y="132"/>
                  </a:moveTo>
                  <a:lnTo>
                    <a:pt x="0" y="154"/>
                  </a:lnTo>
                  <a:lnTo>
                    <a:pt x="5" y="161"/>
                  </a:lnTo>
                  <a:lnTo>
                    <a:pt x="26" y="158"/>
                  </a:lnTo>
                  <a:lnTo>
                    <a:pt x="34" y="153"/>
                  </a:lnTo>
                  <a:lnTo>
                    <a:pt x="42" y="146"/>
                  </a:lnTo>
                  <a:lnTo>
                    <a:pt x="49" y="136"/>
                  </a:lnTo>
                  <a:lnTo>
                    <a:pt x="54" y="121"/>
                  </a:lnTo>
                  <a:lnTo>
                    <a:pt x="57" y="104"/>
                  </a:lnTo>
                  <a:lnTo>
                    <a:pt x="58" y="80"/>
                  </a:lnTo>
                  <a:lnTo>
                    <a:pt x="57" y="49"/>
                  </a:lnTo>
                  <a:lnTo>
                    <a:pt x="56" y="34"/>
                  </a:lnTo>
                  <a:lnTo>
                    <a:pt x="52" y="22"/>
                  </a:lnTo>
                  <a:lnTo>
                    <a:pt x="45" y="13"/>
                  </a:lnTo>
                  <a:lnTo>
                    <a:pt x="36" y="7"/>
                  </a:lnTo>
                  <a:lnTo>
                    <a:pt x="22" y="1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5" y="17"/>
                  </a:lnTo>
                  <a:lnTo>
                    <a:pt x="17" y="20"/>
                  </a:lnTo>
                  <a:lnTo>
                    <a:pt x="26" y="30"/>
                  </a:lnTo>
                  <a:lnTo>
                    <a:pt x="29" y="37"/>
                  </a:lnTo>
                  <a:lnTo>
                    <a:pt x="32" y="46"/>
                  </a:lnTo>
                  <a:lnTo>
                    <a:pt x="34" y="57"/>
                  </a:lnTo>
                  <a:lnTo>
                    <a:pt x="34" y="69"/>
                  </a:lnTo>
                  <a:lnTo>
                    <a:pt x="34" y="86"/>
                  </a:lnTo>
                  <a:lnTo>
                    <a:pt x="33" y="102"/>
                  </a:lnTo>
                  <a:lnTo>
                    <a:pt x="32" y="113"/>
                  </a:lnTo>
                  <a:lnTo>
                    <a:pt x="29" y="123"/>
                  </a:lnTo>
                  <a:lnTo>
                    <a:pt x="25" y="129"/>
                  </a:lnTo>
                  <a:lnTo>
                    <a:pt x="20" y="133"/>
                  </a:lnTo>
                  <a:lnTo>
                    <a:pt x="13" y="136"/>
                  </a:lnTo>
                  <a:lnTo>
                    <a:pt x="5" y="137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2"/>
            <p:cNvSpPr>
              <a:spLocks/>
            </p:cNvSpPr>
            <p:nvPr/>
          </p:nvSpPr>
          <p:spPr bwMode="auto">
            <a:xfrm>
              <a:off x="4414" y="3154"/>
              <a:ext cx="21" cy="53"/>
            </a:xfrm>
            <a:custGeom>
              <a:avLst/>
              <a:gdLst>
                <a:gd name="T0" fmla="*/ 19 w 65"/>
                <a:gd name="T1" fmla="*/ 6 h 161"/>
                <a:gd name="T2" fmla="*/ 19 w 65"/>
                <a:gd name="T3" fmla="*/ 0 h 161"/>
                <a:gd name="T4" fmla="*/ 21 w 65"/>
                <a:gd name="T5" fmla="*/ 0 h 161"/>
                <a:gd name="T6" fmla="*/ 15 w 65"/>
                <a:gd name="T7" fmla="*/ 0 h 161"/>
                <a:gd name="T8" fmla="*/ 10 w 65"/>
                <a:gd name="T9" fmla="*/ 2 h 161"/>
                <a:gd name="T10" fmla="*/ 6 w 65"/>
                <a:gd name="T11" fmla="*/ 4 h 161"/>
                <a:gd name="T12" fmla="*/ 4 w 65"/>
                <a:gd name="T13" fmla="*/ 7 h 161"/>
                <a:gd name="T14" fmla="*/ 2 w 65"/>
                <a:gd name="T15" fmla="*/ 11 h 161"/>
                <a:gd name="T16" fmla="*/ 1 w 65"/>
                <a:gd name="T17" fmla="*/ 16 h 161"/>
                <a:gd name="T18" fmla="*/ 0 w 65"/>
                <a:gd name="T19" fmla="*/ 26 h 161"/>
                <a:gd name="T20" fmla="*/ 1 w 65"/>
                <a:gd name="T21" fmla="*/ 34 h 161"/>
                <a:gd name="T22" fmla="*/ 2 w 65"/>
                <a:gd name="T23" fmla="*/ 40 h 161"/>
                <a:gd name="T24" fmla="*/ 4 w 65"/>
                <a:gd name="T25" fmla="*/ 45 h 161"/>
                <a:gd name="T26" fmla="*/ 6 w 65"/>
                <a:gd name="T27" fmla="*/ 48 h 161"/>
                <a:gd name="T28" fmla="*/ 10 w 65"/>
                <a:gd name="T29" fmla="*/ 50 h 161"/>
                <a:gd name="T30" fmla="*/ 13 w 65"/>
                <a:gd name="T31" fmla="*/ 52 h 161"/>
                <a:gd name="T32" fmla="*/ 21 w 65"/>
                <a:gd name="T33" fmla="*/ 53 h 161"/>
                <a:gd name="T34" fmla="*/ 19 w 65"/>
                <a:gd name="T35" fmla="*/ 51 h 161"/>
                <a:gd name="T36" fmla="*/ 19 w 65"/>
                <a:gd name="T37" fmla="*/ 43 h 161"/>
                <a:gd name="T38" fmla="*/ 21 w 65"/>
                <a:gd name="T39" fmla="*/ 45 h 161"/>
                <a:gd name="T40" fmla="*/ 17 w 65"/>
                <a:gd name="T41" fmla="*/ 45 h 161"/>
                <a:gd name="T42" fmla="*/ 15 w 65"/>
                <a:gd name="T43" fmla="*/ 44 h 161"/>
                <a:gd name="T44" fmla="*/ 13 w 65"/>
                <a:gd name="T45" fmla="*/ 42 h 161"/>
                <a:gd name="T46" fmla="*/ 11 w 65"/>
                <a:gd name="T47" fmla="*/ 40 h 161"/>
                <a:gd name="T48" fmla="*/ 10 w 65"/>
                <a:gd name="T49" fmla="*/ 37 h 161"/>
                <a:gd name="T50" fmla="*/ 10 w 65"/>
                <a:gd name="T51" fmla="*/ 34 h 161"/>
                <a:gd name="T52" fmla="*/ 10 w 65"/>
                <a:gd name="T53" fmla="*/ 23 h 161"/>
                <a:gd name="T54" fmla="*/ 10 w 65"/>
                <a:gd name="T55" fmla="*/ 18 h 161"/>
                <a:gd name="T56" fmla="*/ 11 w 65"/>
                <a:gd name="T57" fmla="*/ 14 h 161"/>
                <a:gd name="T58" fmla="*/ 11 w 65"/>
                <a:gd name="T59" fmla="*/ 11 h 161"/>
                <a:gd name="T60" fmla="*/ 13 w 65"/>
                <a:gd name="T61" fmla="*/ 9 h 161"/>
                <a:gd name="T62" fmla="*/ 14 w 65"/>
                <a:gd name="T63" fmla="*/ 7 h 161"/>
                <a:gd name="T64" fmla="*/ 16 w 65"/>
                <a:gd name="T65" fmla="*/ 7 h 161"/>
                <a:gd name="T66" fmla="*/ 21 w 65"/>
                <a:gd name="T67" fmla="*/ 6 h 161"/>
                <a:gd name="T68" fmla="*/ 19 w 65"/>
                <a:gd name="T69" fmla="*/ 6 h 16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5"/>
                <a:gd name="T106" fmla="*/ 0 h 161"/>
                <a:gd name="T107" fmla="*/ 65 w 65"/>
                <a:gd name="T108" fmla="*/ 161 h 16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5" h="161">
                  <a:moveTo>
                    <a:pt x="60" y="17"/>
                  </a:moveTo>
                  <a:lnTo>
                    <a:pt x="60" y="0"/>
                  </a:lnTo>
                  <a:lnTo>
                    <a:pt x="65" y="0"/>
                  </a:lnTo>
                  <a:lnTo>
                    <a:pt x="45" y="1"/>
                  </a:lnTo>
                  <a:lnTo>
                    <a:pt x="31" y="7"/>
                  </a:lnTo>
                  <a:lnTo>
                    <a:pt x="19" y="13"/>
                  </a:lnTo>
                  <a:lnTo>
                    <a:pt x="11" y="22"/>
                  </a:lnTo>
                  <a:lnTo>
                    <a:pt x="6" y="34"/>
                  </a:lnTo>
                  <a:lnTo>
                    <a:pt x="2" y="49"/>
                  </a:lnTo>
                  <a:lnTo>
                    <a:pt x="0" y="80"/>
                  </a:lnTo>
                  <a:lnTo>
                    <a:pt x="2" y="104"/>
                  </a:lnTo>
                  <a:lnTo>
                    <a:pt x="6" y="121"/>
                  </a:lnTo>
                  <a:lnTo>
                    <a:pt x="12" y="136"/>
                  </a:lnTo>
                  <a:lnTo>
                    <a:pt x="20" y="146"/>
                  </a:lnTo>
                  <a:lnTo>
                    <a:pt x="30" y="153"/>
                  </a:lnTo>
                  <a:lnTo>
                    <a:pt x="40" y="158"/>
                  </a:lnTo>
                  <a:lnTo>
                    <a:pt x="65" y="161"/>
                  </a:lnTo>
                  <a:lnTo>
                    <a:pt x="60" y="154"/>
                  </a:lnTo>
                  <a:lnTo>
                    <a:pt x="60" y="132"/>
                  </a:lnTo>
                  <a:lnTo>
                    <a:pt x="65" y="137"/>
                  </a:lnTo>
                  <a:lnTo>
                    <a:pt x="53" y="136"/>
                  </a:lnTo>
                  <a:lnTo>
                    <a:pt x="45" y="133"/>
                  </a:lnTo>
                  <a:lnTo>
                    <a:pt x="39" y="129"/>
                  </a:lnTo>
                  <a:lnTo>
                    <a:pt x="35" y="123"/>
                  </a:lnTo>
                  <a:lnTo>
                    <a:pt x="32" y="113"/>
                  </a:lnTo>
                  <a:lnTo>
                    <a:pt x="31" y="102"/>
                  </a:lnTo>
                  <a:lnTo>
                    <a:pt x="31" y="69"/>
                  </a:lnTo>
                  <a:lnTo>
                    <a:pt x="31" y="55"/>
                  </a:lnTo>
                  <a:lnTo>
                    <a:pt x="34" y="43"/>
                  </a:lnTo>
                  <a:lnTo>
                    <a:pt x="35" y="34"/>
                  </a:lnTo>
                  <a:lnTo>
                    <a:pt x="39" y="28"/>
                  </a:lnTo>
                  <a:lnTo>
                    <a:pt x="44" y="22"/>
                  </a:lnTo>
                  <a:lnTo>
                    <a:pt x="49" y="20"/>
                  </a:lnTo>
                  <a:lnTo>
                    <a:pt x="65" y="17"/>
                  </a:lnTo>
                  <a:lnTo>
                    <a:pt x="6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3"/>
            <p:cNvSpPr>
              <a:spLocks/>
            </p:cNvSpPr>
            <p:nvPr/>
          </p:nvSpPr>
          <p:spPr bwMode="auto">
            <a:xfrm>
              <a:off x="4468" y="3150"/>
              <a:ext cx="39" cy="53"/>
            </a:xfrm>
            <a:custGeom>
              <a:avLst/>
              <a:gdLst>
                <a:gd name="T0" fmla="*/ 39 w 118"/>
                <a:gd name="T1" fmla="*/ 53 h 161"/>
                <a:gd name="T2" fmla="*/ 38 w 118"/>
                <a:gd name="T3" fmla="*/ 11 h 161"/>
                <a:gd name="T4" fmla="*/ 34 w 118"/>
                <a:gd name="T5" fmla="*/ 4 h 161"/>
                <a:gd name="T6" fmla="*/ 25 w 118"/>
                <a:gd name="T7" fmla="*/ 2 h 161"/>
                <a:gd name="T8" fmla="*/ 16 w 118"/>
                <a:gd name="T9" fmla="*/ 3 h 161"/>
                <a:gd name="T10" fmla="*/ 10 w 118"/>
                <a:gd name="T11" fmla="*/ 10 h 161"/>
                <a:gd name="T12" fmla="*/ 10 w 118"/>
                <a:gd name="T13" fmla="*/ 0 h 161"/>
                <a:gd name="T14" fmla="*/ 0 w 118"/>
                <a:gd name="T15" fmla="*/ 0 h 161"/>
                <a:gd name="T16" fmla="*/ 2 w 118"/>
                <a:gd name="T17" fmla="*/ 14 h 161"/>
                <a:gd name="T18" fmla="*/ 0 w 118"/>
                <a:gd name="T19" fmla="*/ 12 h 161"/>
                <a:gd name="T20" fmla="*/ 0 w 118"/>
                <a:gd name="T21" fmla="*/ 53 h 161"/>
                <a:gd name="T22" fmla="*/ 10 w 118"/>
                <a:gd name="T23" fmla="*/ 53 h 161"/>
                <a:gd name="T24" fmla="*/ 10 w 118"/>
                <a:gd name="T25" fmla="*/ 22 h 161"/>
                <a:gd name="T26" fmla="*/ 10 w 118"/>
                <a:gd name="T27" fmla="*/ 24 h 161"/>
                <a:gd name="T28" fmla="*/ 12 w 118"/>
                <a:gd name="T29" fmla="*/ 13 h 161"/>
                <a:gd name="T30" fmla="*/ 16 w 118"/>
                <a:gd name="T31" fmla="*/ 9 h 161"/>
                <a:gd name="T32" fmla="*/ 21 w 118"/>
                <a:gd name="T33" fmla="*/ 8 h 161"/>
                <a:gd name="T34" fmla="*/ 27 w 118"/>
                <a:gd name="T35" fmla="*/ 11 h 161"/>
                <a:gd name="T36" fmla="*/ 29 w 118"/>
                <a:gd name="T37" fmla="*/ 18 h 161"/>
                <a:gd name="T38" fmla="*/ 27 w 118"/>
                <a:gd name="T39" fmla="*/ 18 h 161"/>
                <a:gd name="T40" fmla="*/ 27 w 118"/>
                <a:gd name="T41" fmla="*/ 53 h 161"/>
                <a:gd name="T42" fmla="*/ 39 w 118"/>
                <a:gd name="T43" fmla="*/ 53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18"/>
                <a:gd name="T67" fmla="*/ 0 h 161"/>
                <a:gd name="T68" fmla="*/ 118 w 118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18" h="161">
                  <a:moveTo>
                    <a:pt x="118" y="161"/>
                  </a:moveTo>
                  <a:lnTo>
                    <a:pt x="116" y="34"/>
                  </a:lnTo>
                  <a:lnTo>
                    <a:pt x="104" y="13"/>
                  </a:lnTo>
                  <a:lnTo>
                    <a:pt x="77" y="7"/>
                  </a:lnTo>
                  <a:lnTo>
                    <a:pt x="49" y="9"/>
                  </a:lnTo>
                  <a:lnTo>
                    <a:pt x="30" y="30"/>
                  </a:lnTo>
                  <a:lnTo>
                    <a:pt x="30" y="0"/>
                  </a:lnTo>
                  <a:lnTo>
                    <a:pt x="0" y="0"/>
                  </a:lnTo>
                  <a:lnTo>
                    <a:pt x="6" y="42"/>
                  </a:lnTo>
                  <a:lnTo>
                    <a:pt x="0" y="36"/>
                  </a:lnTo>
                  <a:lnTo>
                    <a:pt x="0" y="161"/>
                  </a:lnTo>
                  <a:lnTo>
                    <a:pt x="30" y="161"/>
                  </a:lnTo>
                  <a:lnTo>
                    <a:pt x="30" y="66"/>
                  </a:lnTo>
                  <a:lnTo>
                    <a:pt x="30" y="73"/>
                  </a:lnTo>
                  <a:lnTo>
                    <a:pt x="37" y="40"/>
                  </a:lnTo>
                  <a:lnTo>
                    <a:pt x="47" y="28"/>
                  </a:lnTo>
                  <a:lnTo>
                    <a:pt x="65" y="24"/>
                  </a:lnTo>
                  <a:lnTo>
                    <a:pt x="83" y="32"/>
                  </a:lnTo>
                  <a:lnTo>
                    <a:pt x="88" y="54"/>
                  </a:lnTo>
                  <a:lnTo>
                    <a:pt x="82" y="54"/>
                  </a:lnTo>
                  <a:lnTo>
                    <a:pt x="82" y="161"/>
                  </a:lnTo>
                  <a:lnTo>
                    <a:pt x="118" y="1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4"/>
            <p:cNvSpPr>
              <a:spLocks/>
            </p:cNvSpPr>
            <p:nvPr/>
          </p:nvSpPr>
          <p:spPr bwMode="auto">
            <a:xfrm>
              <a:off x="1425" y="2968"/>
              <a:ext cx="19" cy="74"/>
            </a:xfrm>
            <a:custGeom>
              <a:avLst/>
              <a:gdLst>
                <a:gd name="T0" fmla="*/ 0 w 59"/>
                <a:gd name="T1" fmla="*/ 64 h 222"/>
                <a:gd name="T2" fmla="*/ 0 w 59"/>
                <a:gd name="T3" fmla="*/ 74 h 222"/>
                <a:gd name="T4" fmla="*/ 2 w 59"/>
                <a:gd name="T5" fmla="*/ 74 h 222"/>
                <a:gd name="T6" fmla="*/ 7 w 59"/>
                <a:gd name="T7" fmla="*/ 73 h 222"/>
                <a:gd name="T8" fmla="*/ 12 w 59"/>
                <a:gd name="T9" fmla="*/ 71 h 222"/>
                <a:gd name="T10" fmla="*/ 14 w 59"/>
                <a:gd name="T11" fmla="*/ 67 h 222"/>
                <a:gd name="T12" fmla="*/ 17 w 59"/>
                <a:gd name="T13" fmla="*/ 62 h 222"/>
                <a:gd name="T14" fmla="*/ 18 w 59"/>
                <a:gd name="T15" fmla="*/ 56 h 222"/>
                <a:gd name="T16" fmla="*/ 18 w 59"/>
                <a:gd name="T17" fmla="*/ 50 h 222"/>
                <a:gd name="T18" fmla="*/ 19 w 59"/>
                <a:gd name="T19" fmla="*/ 37 h 222"/>
                <a:gd name="T20" fmla="*/ 18 w 59"/>
                <a:gd name="T21" fmla="*/ 23 h 222"/>
                <a:gd name="T22" fmla="*/ 18 w 59"/>
                <a:gd name="T23" fmla="*/ 17 h 222"/>
                <a:gd name="T24" fmla="*/ 17 w 59"/>
                <a:gd name="T25" fmla="*/ 12 h 222"/>
                <a:gd name="T26" fmla="*/ 14 w 59"/>
                <a:gd name="T27" fmla="*/ 7 h 222"/>
                <a:gd name="T28" fmla="*/ 12 w 59"/>
                <a:gd name="T29" fmla="*/ 4 h 222"/>
                <a:gd name="T30" fmla="*/ 7 w 59"/>
                <a:gd name="T31" fmla="*/ 1 h 222"/>
                <a:gd name="T32" fmla="*/ 2 w 59"/>
                <a:gd name="T33" fmla="*/ 0 h 222"/>
                <a:gd name="T34" fmla="*/ 0 w 59"/>
                <a:gd name="T35" fmla="*/ 0 h 222"/>
                <a:gd name="T36" fmla="*/ 0 w 59"/>
                <a:gd name="T37" fmla="*/ 8 h 222"/>
                <a:gd name="T38" fmla="*/ 2 w 59"/>
                <a:gd name="T39" fmla="*/ 10 h 222"/>
                <a:gd name="T40" fmla="*/ 5 w 59"/>
                <a:gd name="T41" fmla="*/ 10 h 222"/>
                <a:gd name="T42" fmla="*/ 6 w 59"/>
                <a:gd name="T43" fmla="*/ 11 h 222"/>
                <a:gd name="T44" fmla="*/ 8 w 59"/>
                <a:gd name="T45" fmla="*/ 14 h 222"/>
                <a:gd name="T46" fmla="*/ 9 w 59"/>
                <a:gd name="T47" fmla="*/ 17 h 222"/>
                <a:gd name="T48" fmla="*/ 9 w 59"/>
                <a:gd name="T49" fmla="*/ 21 h 222"/>
                <a:gd name="T50" fmla="*/ 10 w 59"/>
                <a:gd name="T51" fmla="*/ 25 h 222"/>
                <a:gd name="T52" fmla="*/ 10 w 59"/>
                <a:gd name="T53" fmla="*/ 37 h 222"/>
                <a:gd name="T54" fmla="*/ 10 w 59"/>
                <a:gd name="T55" fmla="*/ 46 h 222"/>
                <a:gd name="T56" fmla="*/ 9 w 59"/>
                <a:gd name="T57" fmla="*/ 55 h 222"/>
                <a:gd name="T58" fmla="*/ 8 w 59"/>
                <a:gd name="T59" fmla="*/ 59 h 222"/>
                <a:gd name="T60" fmla="*/ 6 w 59"/>
                <a:gd name="T61" fmla="*/ 62 h 222"/>
                <a:gd name="T62" fmla="*/ 5 w 59"/>
                <a:gd name="T63" fmla="*/ 63 h 222"/>
                <a:gd name="T64" fmla="*/ 2 w 59"/>
                <a:gd name="T65" fmla="*/ 64 h 222"/>
                <a:gd name="T66" fmla="*/ 0 w 59"/>
                <a:gd name="T67" fmla="*/ 64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"/>
                <a:gd name="T103" fmla="*/ 0 h 222"/>
                <a:gd name="T104" fmla="*/ 59 w 59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" h="222">
                  <a:moveTo>
                    <a:pt x="0" y="193"/>
                  </a:moveTo>
                  <a:lnTo>
                    <a:pt x="0" y="222"/>
                  </a:lnTo>
                  <a:lnTo>
                    <a:pt x="6" y="222"/>
                  </a:lnTo>
                  <a:lnTo>
                    <a:pt x="23" y="219"/>
                  </a:lnTo>
                  <a:lnTo>
                    <a:pt x="36" y="213"/>
                  </a:lnTo>
                  <a:lnTo>
                    <a:pt x="45" y="201"/>
                  </a:lnTo>
                  <a:lnTo>
                    <a:pt x="52" y="186"/>
                  </a:lnTo>
                  <a:lnTo>
                    <a:pt x="56" y="169"/>
                  </a:lnTo>
                  <a:lnTo>
                    <a:pt x="57" y="150"/>
                  </a:lnTo>
                  <a:lnTo>
                    <a:pt x="59" y="111"/>
                  </a:lnTo>
                  <a:lnTo>
                    <a:pt x="57" y="70"/>
                  </a:lnTo>
                  <a:lnTo>
                    <a:pt x="56" y="51"/>
                  </a:lnTo>
                  <a:lnTo>
                    <a:pt x="52" y="36"/>
                  </a:lnTo>
                  <a:lnTo>
                    <a:pt x="45" y="22"/>
                  </a:lnTo>
                  <a:lnTo>
                    <a:pt x="36" y="12"/>
                  </a:lnTo>
                  <a:lnTo>
                    <a:pt x="23" y="4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6" y="29"/>
                  </a:lnTo>
                  <a:lnTo>
                    <a:pt x="14" y="30"/>
                  </a:lnTo>
                  <a:lnTo>
                    <a:pt x="19" y="34"/>
                  </a:lnTo>
                  <a:lnTo>
                    <a:pt x="24" y="41"/>
                  </a:lnTo>
                  <a:lnTo>
                    <a:pt x="27" y="50"/>
                  </a:lnTo>
                  <a:lnTo>
                    <a:pt x="28" y="62"/>
                  </a:lnTo>
                  <a:lnTo>
                    <a:pt x="30" y="75"/>
                  </a:lnTo>
                  <a:lnTo>
                    <a:pt x="30" y="111"/>
                  </a:lnTo>
                  <a:lnTo>
                    <a:pt x="30" y="139"/>
                  </a:lnTo>
                  <a:lnTo>
                    <a:pt x="27" y="165"/>
                  </a:lnTo>
                  <a:lnTo>
                    <a:pt x="24" y="177"/>
                  </a:lnTo>
                  <a:lnTo>
                    <a:pt x="19" y="185"/>
                  </a:lnTo>
                  <a:lnTo>
                    <a:pt x="14" y="190"/>
                  </a:lnTo>
                  <a:lnTo>
                    <a:pt x="6" y="193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5"/>
            <p:cNvSpPr>
              <a:spLocks/>
            </p:cNvSpPr>
            <p:nvPr/>
          </p:nvSpPr>
          <p:spPr bwMode="auto">
            <a:xfrm>
              <a:off x="1407" y="2968"/>
              <a:ext cx="20" cy="74"/>
            </a:xfrm>
            <a:custGeom>
              <a:avLst/>
              <a:gdLst>
                <a:gd name="T0" fmla="*/ 18 w 58"/>
                <a:gd name="T1" fmla="*/ 8 h 222"/>
                <a:gd name="T2" fmla="*/ 18 w 58"/>
                <a:gd name="T3" fmla="*/ 0 h 222"/>
                <a:gd name="T4" fmla="*/ 20 w 58"/>
                <a:gd name="T5" fmla="*/ 0 h 222"/>
                <a:gd name="T6" fmla="*/ 12 w 58"/>
                <a:gd name="T7" fmla="*/ 1 h 222"/>
                <a:gd name="T8" fmla="*/ 7 w 58"/>
                <a:gd name="T9" fmla="*/ 3 h 222"/>
                <a:gd name="T10" fmla="*/ 2 w 58"/>
                <a:gd name="T11" fmla="*/ 11 h 222"/>
                <a:gd name="T12" fmla="*/ 0 w 58"/>
                <a:gd name="T13" fmla="*/ 23 h 222"/>
                <a:gd name="T14" fmla="*/ 1 w 58"/>
                <a:gd name="T15" fmla="*/ 56 h 222"/>
                <a:gd name="T16" fmla="*/ 4 w 58"/>
                <a:gd name="T17" fmla="*/ 67 h 222"/>
                <a:gd name="T18" fmla="*/ 8 w 58"/>
                <a:gd name="T19" fmla="*/ 71 h 222"/>
                <a:gd name="T20" fmla="*/ 18 w 58"/>
                <a:gd name="T21" fmla="*/ 74 h 222"/>
                <a:gd name="T22" fmla="*/ 20 w 58"/>
                <a:gd name="T23" fmla="*/ 74 h 222"/>
                <a:gd name="T24" fmla="*/ 18 w 58"/>
                <a:gd name="T25" fmla="*/ 74 h 222"/>
                <a:gd name="T26" fmla="*/ 18 w 58"/>
                <a:gd name="T27" fmla="*/ 64 h 222"/>
                <a:gd name="T28" fmla="*/ 20 w 58"/>
                <a:gd name="T29" fmla="*/ 64 h 222"/>
                <a:gd name="T30" fmla="*/ 12 w 58"/>
                <a:gd name="T31" fmla="*/ 62 h 222"/>
                <a:gd name="T32" fmla="*/ 9 w 58"/>
                <a:gd name="T33" fmla="*/ 55 h 222"/>
                <a:gd name="T34" fmla="*/ 8 w 58"/>
                <a:gd name="T35" fmla="*/ 37 h 222"/>
                <a:gd name="T36" fmla="*/ 9 w 58"/>
                <a:gd name="T37" fmla="*/ 19 h 222"/>
                <a:gd name="T38" fmla="*/ 10 w 58"/>
                <a:gd name="T39" fmla="*/ 12 h 222"/>
                <a:gd name="T40" fmla="*/ 15 w 58"/>
                <a:gd name="T41" fmla="*/ 8 h 222"/>
                <a:gd name="T42" fmla="*/ 18 w 58"/>
                <a:gd name="T43" fmla="*/ 8 h 222"/>
                <a:gd name="T44" fmla="*/ 20 w 58"/>
                <a:gd name="T45" fmla="*/ 10 h 222"/>
                <a:gd name="T46" fmla="*/ 18 w 58"/>
                <a:gd name="T47" fmla="*/ 8 h 22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58"/>
                <a:gd name="T73" fmla="*/ 0 h 222"/>
                <a:gd name="T74" fmla="*/ 58 w 58"/>
                <a:gd name="T75" fmla="*/ 222 h 22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58" h="222">
                  <a:moveTo>
                    <a:pt x="52" y="24"/>
                  </a:moveTo>
                  <a:lnTo>
                    <a:pt x="52" y="0"/>
                  </a:lnTo>
                  <a:lnTo>
                    <a:pt x="58" y="0"/>
                  </a:lnTo>
                  <a:lnTo>
                    <a:pt x="34" y="3"/>
                  </a:lnTo>
                  <a:lnTo>
                    <a:pt x="19" y="9"/>
                  </a:lnTo>
                  <a:lnTo>
                    <a:pt x="5" y="34"/>
                  </a:lnTo>
                  <a:lnTo>
                    <a:pt x="0" y="69"/>
                  </a:lnTo>
                  <a:lnTo>
                    <a:pt x="2" y="169"/>
                  </a:lnTo>
                  <a:lnTo>
                    <a:pt x="13" y="201"/>
                  </a:lnTo>
                  <a:lnTo>
                    <a:pt x="22" y="213"/>
                  </a:lnTo>
                  <a:lnTo>
                    <a:pt x="52" y="222"/>
                  </a:lnTo>
                  <a:lnTo>
                    <a:pt x="58" y="222"/>
                  </a:lnTo>
                  <a:lnTo>
                    <a:pt x="52" y="222"/>
                  </a:lnTo>
                  <a:lnTo>
                    <a:pt x="52" y="193"/>
                  </a:lnTo>
                  <a:lnTo>
                    <a:pt x="58" y="193"/>
                  </a:lnTo>
                  <a:lnTo>
                    <a:pt x="35" y="185"/>
                  </a:lnTo>
                  <a:lnTo>
                    <a:pt x="27" y="165"/>
                  </a:lnTo>
                  <a:lnTo>
                    <a:pt x="23" y="111"/>
                  </a:lnTo>
                  <a:lnTo>
                    <a:pt x="25" y="58"/>
                  </a:lnTo>
                  <a:lnTo>
                    <a:pt x="30" y="36"/>
                  </a:lnTo>
                  <a:lnTo>
                    <a:pt x="43" y="25"/>
                  </a:lnTo>
                  <a:lnTo>
                    <a:pt x="52" y="24"/>
                  </a:lnTo>
                  <a:lnTo>
                    <a:pt x="58" y="29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Rectangle 56"/>
            <p:cNvSpPr>
              <a:spLocks noChangeArrowheads="1"/>
            </p:cNvSpPr>
            <p:nvPr/>
          </p:nvSpPr>
          <p:spPr bwMode="auto">
            <a:xfrm>
              <a:off x="1453" y="3030"/>
              <a:ext cx="10" cy="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7"/>
            <p:cNvSpPr>
              <a:spLocks/>
            </p:cNvSpPr>
            <p:nvPr/>
          </p:nvSpPr>
          <p:spPr bwMode="auto">
            <a:xfrm>
              <a:off x="1494" y="2968"/>
              <a:ext cx="19" cy="74"/>
            </a:xfrm>
            <a:custGeom>
              <a:avLst/>
              <a:gdLst>
                <a:gd name="T0" fmla="*/ 0 w 58"/>
                <a:gd name="T1" fmla="*/ 64 h 222"/>
                <a:gd name="T2" fmla="*/ 0 w 58"/>
                <a:gd name="T3" fmla="*/ 74 h 222"/>
                <a:gd name="T4" fmla="*/ 7 w 58"/>
                <a:gd name="T5" fmla="*/ 73 h 222"/>
                <a:gd name="T6" fmla="*/ 11 w 58"/>
                <a:gd name="T7" fmla="*/ 71 h 222"/>
                <a:gd name="T8" fmla="*/ 14 w 58"/>
                <a:gd name="T9" fmla="*/ 67 h 222"/>
                <a:gd name="T10" fmla="*/ 17 w 58"/>
                <a:gd name="T11" fmla="*/ 62 h 222"/>
                <a:gd name="T12" fmla="*/ 18 w 58"/>
                <a:gd name="T13" fmla="*/ 56 h 222"/>
                <a:gd name="T14" fmla="*/ 19 w 58"/>
                <a:gd name="T15" fmla="*/ 50 h 222"/>
                <a:gd name="T16" fmla="*/ 19 w 58"/>
                <a:gd name="T17" fmla="*/ 37 h 222"/>
                <a:gd name="T18" fmla="*/ 19 w 58"/>
                <a:gd name="T19" fmla="*/ 23 h 222"/>
                <a:gd name="T20" fmla="*/ 18 w 58"/>
                <a:gd name="T21" fmla="*/ 17 h 222"/>
                <a:gd name="T22" fmla="*/ 16 w 58"/>
                <a:gd name="T23" fmla="*/ 12 h 222"/>
                <a:gd name="T24" fmla="*/ 14 w 58"/>
                <a:gd name="T25" fmla="*/ 7 h 222"/>
                <a:gd name="T26" fmla="*/ 10 w 58"/>
                <a:gd name="T27" fmla="*/ 4 h 222"/>
                <a:gd name="T28" fmla="*/ 6 w 58"/>
                <a:gd name="T29" fmla="*/ 1 h 222"/>
                <a:gd name="T30" fmla="*/ 0 w 58"/>
                <a:gd name="T31" fmla="*/ 0 h 222"/>
                <a:gd name="T32" fmla="*/ 0 w 58"/>
                <a:gd name="T33" fmla="*/ 8 h 222"/>
                <a:gd name="T34" fmla="*/ 0 w 58"/>
                <a:gd name="T35" fmla="*/ 10 h 222"/>
                <a:gd name="T36" fmla="*/ 3 w 58"/>
                <a:gd name="T37" fmla="*/ 10 h 222"/>
                <a:gd name="T38" fmla="*/ 6 w 58"/>
                <a:gd name="T39" fmla="*/ 11 h 222"/>
                <a:gd name="T40" fmla="*/ 7 w 58"/>
                <a:gd name="T41" fmla="*/ 14 h 222"/>
                <a:gd name="T42" fmla="*/ 8 w 58"/>
                <a:gd name="T43" fmla="*/ 17 h 222"/>
                <a:gd name="T44" fmla="*/ 9 w 58"/>
                <a:gd name="T45" fmla="*/ 21 h 222"/>
                <a:gd name="T46" fmla="*/ 10 w 58"/>
                <a:gd name="T47" fmla="*/ 25 h 222"/>
                <a:gd name="T48" fmla="*/ 10 w 58"/>
                <a:gd name="T49" fmla="*/ 37 h 222"/>
                <a:gd name="T50" fmla="*/ 10 w 58"/>
                <a:gd name="T51" fmla="*/ 46 h 222"/>
                <a:gd name="T52" fmla="*/ 8 w 58"/>
                <a:gd name="T53" fmla="*/ 55 h 222"/>
                <a:gd name="T54" fmla="*/ 7 w 58"/>
                <a:gd name="T55" fmla="*/ 59 h 222"/>
                <a:gd name="T56" fmla="*/ 6 w 58"/>
                <a:gd name="T57" fmla="*/ 62 h 222"/>
                <a:gd name="T58" fmla="*/ 3 w 58"/>
                <a:gd name="T59" fmla="*/ 63 h 222"/>
                <a:gd name="T60" fmla="*/ 0 w 58"/>
                <a:gd name="T61" fmla="*/ 64 h 22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8"/>
                <a:gd name="T94" fmla="*/ 0 h 222"/>
                <a:gd name="T95" fmla="*/ 58 w 58"/>
                <a:gd name="T96" fmla="*/ 222 h 22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8" h="222">
                  <a:moveTo>
                    <a:pt x="0" y="193"/>
                  </a:moveTo>
                  <a:lnTo>
                    <a:pt x="0" y="222"/>
                  </a:lnTo>
                  <a:lnTo>
                    <a:pt x="20" y="219"/>
                  </a:lnTo>
                  <a:lnTo>
                    <a:pt x="33" y="213"/>
                  </a:lnTo>
                  <a:lnTo>
                    <a:pt x="43" y="201"/>
                  </a:lnTo>
                  <a:lnTo>
                    <a:pt x="51" y="186"/>
                  </a:lnTo>
                  <a:lnTo>
                    <a:pt x="55" y="169"/>
                  </a:lnTo>
                  <a:lnTo>
                    <a:pt x="57" y="150"/>
                  </a:lnTo>
                  <a:lnTo>
                    <a:pt x="58" y="111"/>
                  </a:lnTo>
                  <a:lnTo>
                    <a:pt x="57" y="70"/>
                  </a:lnTo>
                  <a:lnTo>
                    <a:pt x="54" y="51"/>
                  </a:lnTo>
                  <a:lnTo>
                    <a:pt x="49" y="36"/>
                  </a:lnTo>
                  <a:lnTo>
                    <a:pt x="42" y="22"/>
                  </a:lnTo>
                  <a:lnTo>
                    <a:pt x="32" y="12"/>
                  </a:lnTo>
                  <a:lnTo>
                    <a:pt x="17" y="4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9" y="30"/>
                  </a:lnTo>
                  <a:lnTo>
                    <a:pt x="17" y="34"/>
                  </a:lnTo>
                  <a:lnTo>
                    <a:pt x="22" y="41"/>
                  </a:lnTo>
                  <a:lnTo>
                    <a:pt x="25" y="50"/>
                  </a:lnTo>
                  <a:lnTo>
                    <a:pt x="28" y="62"/>
                  </a:lnTo>
                  <a:lnTo>
                    <a:pt x="29" y="75"/>
                  </a:lnTo>
                  <a:lnTo>
                    <a:pt x="29" y="111"/>
                  </a:lnTo>
                  <a:lnTo>
                    <a:pt x="29" y="139"/>
                  </a:lnTo>
                  <a:lnTo>
                    <a:pt x="25" y="165"/>
                  </a:lnTo>
                  <a:lnTo>
                    <a:pt x="22" y="177"/>
                  </a:lnTo>
                  <a:lnTo>
                    <a:pt x="17" y="185"/>
                  </a:lnTo>
                  <a:lnTo>
                    <a:pt x="9" y="190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58"/>
            <p:cNvSpPr>
              <a:spLocks/>
            </p:cNvSpPr>
            <p:nvPr/>
          </p:nvSpPr>
          <p:spPr bwMode="auto">
            <a:xfrm>
              <a:off x="1474" y="2968"/>
              <a:ext cx="20" cy="74"/>
            </a:xfrm>
            <a:custGeom>
              <a:avLst/>
              <a:gdLst>
                <a:gd name="T0" fmla="*/ 20 w 58"/>
                <a:gd name="T1" fmla="*/ 8 h 222"/>
                <a:gd name="T2" fmla="*/ 20 w 58"/>
                <a:gd name="T3" fmla="*/ 0 h 222"/>
                <a:gd name="T4" fmla="*/ 13 w 58"/>
                <a:gd name="T5" fmla="*/ 1 h 222"/>
                <a:gd name="T6" fmla="*/ 9 w 58"/>
                <a:gd name="T7" fmla="*/ 3 h 222"/>
                <a:gd name="T8" fmla="*/ 5 w 58"/>
                <a:gd name="T9" fmla="*/ 7 h 222"/>
                <a:gd name="T10" fmla="*/ 3 w 58"/>
                <a:gd name="T11" fmla="*/ 11 h 222"/>
                <a:gd name="T12" fmla="*/ 1 w 58"/>
                <a:gd name="T13" fmla="*/ 17 h 222"/>
                <a:gd name="T14" fmla="*/ 0 w 58"/>
                <a:gd name="T15" fmla="*/ 23 h 222"/>
                <a:gd name="T16" fmla="*/ 0 w 58"/>
                <a:gd name="T17" fmla="*/ 37 h 222"/>
                <a:gd name="T18" fmla="*/ 0 w 58"/>
                <a:gd name="T19" fmla="*/ 50 h 222"/>
                <a:gd name="T20" fmla="*/ 1 w 58"/>
                <a:gd name="T21" fmla="*/ 56 h 222"/>
                <a:gd name="T22" fmla="*/ 3 w 58"/>
                <a:gd name="T23" fmla="*/ 62 h 222"/>
                <a:gd name="T24" fmla="*/ 5 w 58"/>
                <a:gd name="T25" fmla="*/ 67 h 222"/>
                <a:gd name="T26" fmla="*/ 9 w 58"/>
                <a:gd name="T27" fmla="*/ 71 h 222"/>
                <a:gd name="T28" fmla="*/ 13 w 58"/>
                <a:gd name="T29" fmla="*/ 73 h 222"/>
                <a:gd name="T30" fmla="*/ 20 w 58"/>
                <a:gd name="T31" fmla="*/ 74 h 222"/>
                <a:gd name="T32" fmla="*/ 20 w 58"/>
                <a:gd name="T33" fmla="*/ 64 h 222"/>
                <a:gd name="T34" fmla="*/ 16 w 58"/>
                <a:gd name="T35" fmla="*/ 63 h 222"/>
                <a:gd name="T36" fmla="*/ 13 w 58"/>
                <a:gd name="T37" fmla="*/ 62 h 222"/>
                <a:gd name="T38" fmla="*/ 11 w 58"/>
                <a:gd name="T39" fmla="*/ 59 h 222"/>
                <a:gd name="T40" fmla="*/ 10 w 58"/>
                <a:gd name="T41" fmla="*/ 55 h 222"/>
                <a:gd name="T42" fmla="*/ 10 w 58"/>
                <a:gd name="T43" fmla="*/ 46 h 222"/>
                <a:gd name="T44" fmla="*/ 10 w 58"/>
                <a:gd name="T45" fmla="*/ 37 h 222"/>
                <a:gd name="T46" fmla="*/ 10 w 58"/>
                <a:gd name="T47" fmla="*/ 24 h 222"/>
                <a:gd name="T48" fmla="*/ 10 w 58"/>
                <a:gd name="T49" fmla="*/ 19 h 222"/>
                <a:gd name="T50" fmla="*/ 11 w 58"/>
                <a:gd name="T51" fmla="*/ 15 h 222"/>
                <a:gd name="T52" fmla="*/ 12 w 58"/>
                <a:gd name="T53" fmla="*/ 12 h 222"/>
                <a:gd name="T54" fmla="*/ 14 w 58"/>
                <a:gd name="T55" fmla="*/ 10 h 222"/>
                <a:gd name="T56" fmla="*/ 17 w 58"/>
                <a:gd name="T57" fmla="*/ 8 h 222"/>
                <a:gd name="T58" fmla="*/ 20 w 58"/>
                <a:gd name="T59" fmla="*/ 8 h 222"/>
                <a:gd name="T60" fmla="*/ 20 w 58"/>
                <a:gd name="T61" fmla="*/ 10 h 222"/>
                <a:gd name="T62" fmla="*/ 20 w 58"/>
                <a:gd name="T63" fmla="*/ 8 h 2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222"/>
                <a:gd name="T98" fmla="*/ 58 w 58"/>
                <a:gd name="T99" fmla="*/ 222 h 2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222">
                  <a:moveTo>
                    <a:pt x="58" y="24"/>
                  </a:moveTo>
                  <a:lnTo>
                    <a:pt x="58" y="0"/>
                  </a:lnTo>
                  <a:lnTo>
                    <a:pt x="38" y="3"/>
                  </a:lnTo>
                  <a:lnTo>
                    <a:pt x="25" y="9"/>
                  </a:lnTo>
                  <a:lnTo>
                    <a:pt x="14" y="20"/>
                  </a:lnTo>
                  <a:lnTo>
                    <a:pt x="8" y="34"/>
                  </a:lnTo>
                  <a:lnTo>
                    <a:pt x="2" y="50"/>
                  </a:lnTo>
                  <a:lnTo>
                    <a:pt x="1" y="69"/>
                  </a:lnTo>
                  <a:lnTo>
                    <a:pt x="0" y="111"/>
                  </a:lnTo>
                  <a:lnTo>
                    <a:pt x="1" y="150"/>
                  </a:lnTo>
                  <a:lnTo>
                    <a:pt x="2" y="169"/>
                  </a:lnTo>
                  <a:lnTo>
                    <a:pt x="8" y="186"/>
                  </a:lnTo>
                  <a:lnTo>
                    <a:pt x="14" y="201"/>
                  </a:lnTo>
                  <a:lnTo>
                    <a:pt x="25" y="213"/>
                  </a:lnTo>
                  <a:lnTo>
                    <a:pt x="38" y="219"/>
                  </a:lnTo>
                  <a:lnTo>
                    <a:pt x="58" y="222"/>
                  </a:lnTo>
                  <a:lnTo>
                    <a:pt x="58" y="193"/>
                  </a:lnTo>
                  <a:lnTo>
                    <a:pt x="46" y="190"/>
                  </a:lnTo>
                  <a:lnTo>
                    <a:pt x="38" y="185"/>
                  </a:lnTo>
                  <a:lnTo>
                    <a:pt x="33" y="177"/>
                  </a:lnTo>
                  <a:lnTo>
                    <a:pt x="30" y="165"/>
                  </a:lnTo>
                  <a:lnTo>
                    <a:pt x="29" y="139"/>
                  </a:lnTo>
                  <a:lnTo>
                    <a:pt x="29" y="111"/>
                  </a:lnTo>
                  <a:lnTo>
                    <a:pt x="29" y="73"/>
                  </a:lnTo>
                  <a:lnTo>
                    <a:pt x="30" y="58"/>
                  </a:lnTo>
                  <a:lnTo>
                    <a:pt x="33" y="46"/>
                  </a:lnTo>
                  <a:lnTo>
                    <a:pt x="35" y="36"/>
                  </a:lnTo>
                  <a:lnTo>
                    <a:pt x="41" y="29"/>
                  </a:lnTo>
                  <a:lnTo>
                    <a:pt x="49" y="25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59"/>
            <p:cNvSpPr>
              <a:spLocks/>
            </p:cNvSpPr>
            <p:nvPr/>
          </p:nvSpPr>
          <p:spPr bwMode="auto">
            <a:xfrm>
              <a:off x="1423" y="2401"/>
              <a:ext cx="19" cy="77"/>
            </a:xfrm>
            <a:custGeom>
              <a:avLst/>
              <a:gdLst>
                <a:gd name="T0" fmla="*/ 0 w 58"/>
                <a:gd name="T1" fmla="*/ 67 h 229"/>
                <a:gd name="T2" fmla="*/ 0 w 58"/>
                <a:gd name="T3" fmla="*/ 77 h 229"/>
                <a:gd name="T4" fmla="*/ 2 w 58"/>
                <a:gd name="T5" fmla="*/ 77 h 229"/>
                <a:gd name="T6" fmla="*/ 8 w 58"/>
                <a:gd name="T7" fmla="*/ 76 h 229"/>
                <a:gd name="T8" fmla="*/ 12 w 58"/>
                <a:gd name="T9" fmla="*/ 73 h 229"/>
                <a:gd name="T10" fmla="*/ 15 w 58"/>
                <a:gd name="T11" fmla="*/ 70 h 229"/>
                <a:gd name="T12" fmla="*/ 17 w 58"/>
                <a:gd name="T13" fmla="*/ 65 h 229"/>
                <a:gd name="T14" fmla="*/ 18 w 58"/>
                <a:gd name="T15" fmla="*/ 59 h 229"/>
                <a:gd name="T16" fmla="*/ 19 w 58"/>
                <a:gd name="T17" fmla="*/ 53 h 229"/>
                <a:gd name="T18" fmla="*/ 19 w 58"/>
                <a:gd name="T19" fmla="*/ 40 h 229"/>
                <a:gd name="T20" fmla="*/ 19 w 58"/>
                <a:gd name="T21" fmla="*/ 25 h 229"/>
                <a:gd name="T22" fmla="*/ 18 w 58"/>
                <a:gd name="T23" fmla="*/ 19 h 229"/>
                <a:gd name="T24" fmla="*/ 17 w 58"/>
                <a:gd name="T25" fmla="*/ 13 h 229"/>
                <a:gd name="T26" fmla="*/ 15 w 58"/>
                <a:gd name="T27" fmla="*/ 9 h 229"/>
                <a:gd name="T28" fmla="*/ 12 w 58"/>
                <a:gd name="T29" fmla="*/ 5 h 229"/>
                <a:gd name="T30" fmla="*/ 8 w 58"/>
                <a:gd name="T31" fmla="*/ 3 h 229"/>
                <a:gd name="T32" fmla="*/ 2 w 58"/>
                <a:gd name="T33" fmla="*/ 2 h 229"/>
                <a:gd name="T34" fmla="*/ 0 w 58"/>
                <a:gd name="T35" fmla="*/ 0 h 229"/>
                <a:gd name="T36" fmla="*/ 0 w 58"/>
                <a:gd name="T37" fmla="*/ 8 h 229"/>
                <a:gd name="T38" fmla="*/ 2 w 58"/>
                <a:gd name="T39" fmla="*/ 10 h 229"/>
                <a:gd name="T40" fmla="*/ 4 w 58"/>
                <a:gd name="T41" fmla="*/ 10 h 229"/>
                <a:gd name="T42" fmla="*/ 6 w 58"/>
                <a:gd name="T43" fmla="*/ 12 h 229"/>
                <a:gd name="T44" fmla="*/ 8 w 58"/>
                <a:gd name="T45" fmla="*/ 15 h 229"/>
                <a:gd name="T46" fmla="*/ 9 w 58"/>
                <a:gd name="T47" fmla="*/ 18 h 229"/>
                <a:gd name="T48" fmla="*/ 9 w 58"/>
                <a:gd name="T49" fmla="*/ 23 h 229"/>
                <a:gd name="T50" fmla="*/ 10 w 58"/>
                <a:gd name="T51" fmla="*/ 28 h 229"/>
                <a:gd name="T52" fmla="*/ 10 w 58"/>
                <a:gd name="T53" fmla="*/ 41 h 229"/>
                <a:gd name="T54" fmla="*/ 10 w 58"/>
                <a:gd name="T55" fmla="*/ 50 h 229"/>
                <a:gd name="T56" fmla="*/ 9 w 58"/>
                <a:gd name="T57" fmla="*/ 58 h 229"/>
                <a:gd name="T58" fmla="*/ 8 w 58"/>
                <a:gd name="T59" fmla="*/ 62 h 229"/>
                <a:gd name="T60" fmla="*/ 6 w 58"/>
                <a:gd name="T61" fmla="*/ 65 h 229"/>
                <a:gd name="T62" fmla="*/ 4 w 58"/>
                <a:gd name="T63" fmla="*/ 66 h 229"/>
                <a:gd name="T64" fmla="*/ 2 w 58"/>
                <a:gd name="T65" fmla="*/ 67 h 229"/>
                <a:gd name="T66" fmla="*/ 0 w 58"/>
                <a:gd name="T67" fmla="*/ 67 h 2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8"/>
                <a:gd name="T103" fmla="*/ 0 h 229"/>
                <a:gd name="T104" fmla="*/ 58 w 58"/>
                <a:gd name="T105" fmla="*/ 229 h 22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8" h="229">
                  <a:moveTo>
                    <a:pt x="0" y="198"/>
                  </a:moveTo>
                  <a:lnTo>
                    <a:pt x="0" y="229"/>
                  </a:lnTo>
                  <a:lnTo>
                    <a:pt x="5" y="229"/>
                  </a:lnTo>
                  <a:lnTo>
                    <a:pt x="23" y="226"/>
                  </a:lnTo>
                  <a:lnTo>
                    <a:pt x="36" y="218"/>
                  </a:lnTo>
                  <a:lnTo>
                    <a:pt x="45" y="207"/>
                  </a:lnTo>
                  <a:lnTo>
                    <a:pt x="52" y="193"/>
                  </a:lnTo>
                  <a:lnTo>
                    <a:pt x="56" y="176"/>
                  </a:lnTo>
                  <a:lnTo>
                    <a:pt x="57" y="157"/>
                  </a:lnTo>
                  <a:lnTo>
                    <a:pt x="58" y="118"/>
                  </a:lnTo>
                  <a:lnTo>
                    <a:pt x="57" y="75"/>
                  </a:lnTo>
                  <a:lnTo>
                    <a:pt x="56" y="57"/>
                  </a:lnTo>
                  <a:lnTo>
                    <a:pt x="52" y="40"/>
                  </a:lnTo>
                  <a:lnTo>
                    <a:pt x="45" y="26"/>
                  </a:lnTo>
                  <a:lnTo>
                    <a:pt x="36" y="16"/>
                  </a:lnTo>
                  <a:lnTo>
                    <a:pt x="23" y="9"/>
                  </a:lnTo>
                  <a:lnTo>
                    <a:pt x="5" y="7"/>
                  </a:lnTo>
                  <a:lnTo>
                    <a:pt x="0" y="0"/>
                  </a:lnTo>
                  <a:lnTo>
                    <a:pt x="0" y="24"/>
                  </a:lnTo>
                  <a:lnTo>
                    <a:pt x="5" y="29"/>
                  </a:lnTo>
                  <a:lnTo>
                    <a:pt x="13" y="30"/>
                  </a:lnTo>
                  <a:lnTo>
                    <a:pt x="19" y="36"/>
                  </a:lnTo>
                  <a:lnTo>
                    <a:pt x="24" y="44"/>
                  </a:lnTo>
                  <a:lnTo>
                    <a:pt x="27" y="54"/>
                  </a:lnTo>
                  <a:lnTo>
                    <a:pt x="28" y="67"/>
                  </a:lnTo>
                  <a:lnTo>
                    <a:pt x="29" y="83"/>
                  </a:lnTo>
                  <a:lnTo>
                    <a:pt x="29" y="123"/>
                  </a:lnTo>
                  <a:lnTo>
                    <a:pt x="29" y="149"/>
                  </a:lnTo>
                  <a:lnTo>
                    <a:pt x="27" y="173"/>
                  </a:lnTo>
                  <a:lnTo>
                    <a:pt x="24" y="184"/>
                  </a:lnTo>
                  <a:lnTo>
                    <a:pt x="19" y="192"/>
                  </a:lnTo>
                  <a:lnTo>
                    <a:pt x="13" y="197"/>
                  </a:lnTo>
                  <a:lnTo>
                    <a:pt x="5" y="198"/>
                  </a:lnTo>
                  <a:lnTo>
                    <a:pt x="0" y="19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60"/>
            <p:cNvSpPr>
              <a:spLocks/>
            </p:cNvSpPr>
            <p:nvPr/>
          </p:nvSpPr>
          <p:spPr bwMode="auto">
            <a:xfrm>
              <a:off x="1405" y="2401"/>
              <a:ext cx="20" cy="77"/>
            </a:xfrm>
            <a:custGeom>
              <a:avLst/>
              <a:gdLst>
                <a:gd name="T0" fmla="*/ 18 w 58"/>
                <a:gd name="T1" fmla="*/ 8 h 229"/>
                <a:gd name="T2" fmla="*/ 18 w 58"/>
                <a:gd name="T3" fmla="*/ 0 h 229"/>
                <a:gd name="T4" fmla="*/ 20 w 58"/>
                <a:gd name="T5" fmla="*/ 2 h 229"/>
                <a:gd name="T6" fmla="*/ 20 w 58"/>
                <a:gd name="T7" fmla="*/ 0 h 229"/>
                <a:gd name="T8" fmla="*/ 13 w 58"/>
                <a:gd name="T9" fmla="*/ 1 h 229"/>
                <a:gd name="T10" fmla="*/ 9 w 58"/>
                <a:gd name="T11" fmla="*/ 4 h 229"/>
                <a:gd name="T12" fmla="*/ 5 w 58"/>
                <a:gd name="T13" fmla="*/ 7 h 229"/>
                <a:gd name="T14" fmla="*/ 3 w 58"/>
                <a:gd name="T15" fmla="*/ 12 h 229"/>
                <a:gd name="T16" fmla="*/ 1 w 58"/>
                <a:gd name="T17" fmla="*/ 18 h 229"/>
                <a:gd name="T18" fmla="*/ 1 w 58"/>
                <a:gd name="T19" fmla="*/ 25 h 229"/>
                <a:gd name="T20" fmla="*/ 0 w 58"/>
                <a:gd name="T21" fmla="*/ 40 h 229"/>
                <a:gd name="T22" fmla="*/ 1 w 58"/>
                <a:gd name="T23" fmla="*/ 53 h 229"/>
                <a:gd name="T24" fmla="*/ 1 w 58"/>
                <a:gd name="T25" fmla="*/ 59 h 229"/>
                <a:gd name="T26" fmla="*/ 3 w 58"/>
                <a:gd name="T27" fmla="*/ 65 h 229"/>
                <a:gd name="T28" fmla="*/ 5 w 58"/>
                <a:gd name="T29" fmla="*/ 70 h 229"/>
                <a:gd name="T30" fmla="*/ 9 w 58"/>
                <a:gd name="T31" fmla="*/ 73 h 229"/>
                <a:gd name="T32" fmla="*/ 13 w 58"/>
                <a:gd name="T33" fmla="*/ 76 h 229"/>
                <a:gd name="T34" fmla="*/ 20 w 58"/>
                <a:gd name="T35" fmla="*/ 77 h 229"/>
                <a:gd name="T36" fmla="*/ 18 w 58"/>
                <a:gd name="T37" fmla="*/ 77 h 229"/>
                <a:gd name="T38" fmla="*/ 18 w 58"/>
                <a:gd name="T39" fmla="*/ 67 h 229"/>
                <a:gd name="T40" fmla="*/ 20 w 58"/>
                <a:gd name="T41" fmla="*/ 67 h 229"/>
                <a:gd name="T42" fmla="*/ 16 w 58"/>
                <a:gd name="T43" fmla="*/ 66 h 229"/>
                <a:gd name="T44" fmla="*/ 13 w 58"/>
                <a:gd name="T45" fmla="*/ 65 h 229"/>
                <a:gd name="T46" fmla="*/ 11 w 58"/>
                <a:gd name="T47" fmla="*/ 62 h 229"/>
                <a:gd name="T48" fmla="*/ 10 w 58"/>
                <a:gd name="T49" fmla="*/ 58 h 229"/>
                <a:gd name="T50" fmla="*/ 8 w 58"/>
                <a:gd name="T51" fmla="*/ 50 h 229"/>
                <a:gd name="T52" fmla="*/ 8 w 58"/>
                <a:gd name="T53" fmla="*/ 41 h 229"/>
                <a:gd name="T54" fmla="*/ 8 w 58"/>
                <a:gd name="T55" fmla="*/ 27 h 229"/>
                <a:gd name="T56" fmla="*/ 9 w 58"/>
                <a:gd name="T57" fmla="*/ 21 h 229"/>
                <a:gd name="T58" fmla="*/ 10 w 58"/>
                <a:gd name="T59" fmla="*/ 16 h 229"/>
                <a:gd name="T60" fmla="*/ 11 w 58"/>
                <a:gd name="T61" fmla="*/ 13 h 229"/>
                <a:gd name="T62" fmla="*/ 13 w 58"/>
                <a:gd name="T63" fmla="*/ 10 h 229"/>
                <a:gd name="T64" fmla="*/ 16 w 58"/>
                <a:gd name="T65" fmla="*/ 8 h 229"/>
                <a:gd name="T66" fmla="*/ 20 w 58"/>
                <a:gd name="T67" fmla="*/ 8 h 229"/>
                <a:gd name="T68" fmla="*/ 20 w 58"/>
                <a:gd name="T69" fmla="*/ 10 h 229"/>
                <a:gd name="T70" fmla="*/ 18 w 58"/>
                <a:gd name="T71" fmla="*/ 8 h 2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8"/>
                <a:gd name="T109" fmla="*/ 0 h 229"/>
                <a:gd name="T110" fmla="*/ 58 w 58"/>
                <a:gd name="T111" fmla="*/ 229 h 22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8" h="229">
                  <a:moveTo>
                    <a:pt x="53" y="24"/>
                  </a:moveTo>
                  <a:lnTo>
                    <a:pt x="53" y="0"/>
                  </a:lnTo>
                  <a:lnTo>
                    <a:pt x="58" y="7"/>
                  </a:lnTo>
                  <a:lnTo>
                    <a:pt x="58" y="0"/>
                  </a:lnTo>
                  <a:lnTo>
                    <a:pt x="39" y="3"/>
                  </a:lnTo>
                  <a:lnTo>
                    <a:pt x="25" y="11"/>
                  </a:lnTo>
                  <a:lnTo>
                    <a:pt x="15" y="21"/>
                  </a:lnTo>
                  <a:lnTo>
                    <a:pt x="8" y="37"/>
                  </a:lnTo>
                  <a:lnTo>
                    <a:pt x="3" y="54"/>
                  </a:lnTo>
                  <a:lnTo>
                    <a:pt x="2" y="74"/>
                  </a:lnTo>
                  <a:lnTo>
                    <a:pt x="0" y="118"/>
                  </a:lnTo>
                  <a:lnTo>
                    <a:pt x="2" y="157"/>
                  </a:lnTo>
                  <a:lnTo>
                    <a:pt x="3" y="176"/>
                  </a:lnTo>
                  <a:lnTo>
                    <a:pt x="8" y="193"/>
                  </a:lnTo>
                  <a:lnTo>
                    <a:pt x="15" y="207"/>
                  </a:lnTo>
                  <a:lnTo>
                    <a:pt x="25" y="218"/>
                  </a:lnTo>
                  <a:lnTo>
                    <a:pt x="39" y="226"/>
                  </a:lnTo>
                  <a:lnTo>
                    <a:pt x="58" y="229"/>
                  </a:lnTo>
                  <a:lnTo>
                    <a:pt x="53" y="229"/>
                  </a:lnTo>
                  <a:lnTo>
                    <a:pt x="53" y="198"/>
                  </a:lnTo>
                  <a:lnTo>
                    <a:pt x="58" y="198"/>
                  </a:lnTo>
                  <a:lnTo>
                    <a:pt x="47" y="197"/>
                  </a:lnTo>
                  <a:lnTo>
                    <a:pt x="39" y="192"/>
                  </a:lnTo>
                  <a:lnTo>
                    <a:pt x="32" y="184"/>
                  </a:lnTo>
                  <a:lnTo>
                    <a:pt x="28" y="173"/>
                  </a:lnTo>
                  <a:lnTo>
                    <a:pt x="24" y="149"/>
                  </a:lnTo>
                  <a:lnTo>
                    <a:pt x="24" y="123"/>
                  </a:lnTo>
                  <a:lnTo>
                    <a:pt x="24" y="81"/>
                  </a:lnTo>
                  <a:lnTo>
                    <a:pt x="25" y="63"/>
                  </a:lnTo>
                  <a:lnTo>
                    <a:pt x="28" y="49"/>
                  </a:lnTo>
                  <a:lnTo>
                    <a:pt x="32" y="38"/>
                  </a:lnTo>
                  <a:lnTo>
                    <a:pt x="39" y="30"/>
                  </a:lnTo>
                  <a:lnTo>
                    <a:pt x="47" y="25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Rectangle 61"/>
            <p:cNvSpPr>
              <a:spLocks noChangeArrowheads="1"/>
            </p:cNvSpPr>
            <p:nvPr/>
          </p:nvSpPr>
          <p:spPr bwMode="auto">
            <a:xfrm>
              <a:off x="1452" y="2464"/>
              <a:ext cx="11" cy="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62"/>
            <p:cNvSpPr>
              <a:spLocks/>
            </p:cNvSpPr>
            <p:nvPr/>
          </p:nvSpPr>
          <p:spPr bwMode="auto">
            <a:xfrm>
              <a:off x="1474" y="2401"/>
              <a:ext cx="39" cy="77"/>
            </a:xfrm>
            <a:custGeom>
              <a:avLst/>
              <a:gdLst>
                <a:gd name="T0" fmla="*/ 2 w 115"/>
                <a:gd name="T1" fmla="*/ 0 h 229"/>
                <a:gd name="T2" fmla="*/ 2 w 115"/>
                <a:gd name="T3" fmla="*/ 41 h 229"/>
                <a:gd name="T4" fmla="*/ 10 w 115"/>
                <a:gd name="T5" fmla="*/ 41 h 229"/>
                <a:gd name="T6" fmla="*/ 12 w 115"/>
                <a:gd name="T7" fmla="*/ 43 h 229"/>
                <a:gd name="T8" fmla="*/ 14 w 115"/>
                <a:gd name="T9" fmla="*/ 36 h 229"/>
                <a:gd name="T10" fmla="*/ 20 w 115"/>
                <a:gd name="T11" fmla="*/ 33 h 229"/>
                <a:gd name="T12" fmla="*/ 25 w 115"/>
                <a:gd name="T13" fmla="*/ 35 h 229"/>
                <a:gd name="T14" fmla="*/ 28 w 115"/>
                <a:gd name="T15" fmla="*/ 40 h 229"/>
                <a:gd name="T16" fmla="*/ 30 w 115"/>
                <a:gd name="T17" fmla="*/ 53 h 229"/>
                <a:gd name="T18" fmla="*/ 30 w 115"/>
                <a:gd name="T19" fmla="*/ 59 h 229"/>
                <a:gd name="T20" fmla="*/ 27 w 115"/>
                <a:gd name="T21" fmla="*/ 66 h 229"/>
                <a:gd name="T22" fmla="*/ 23 w 115"/>
                <a:gd name="T23" fmla="*/ 68 h 229"/>
                <a:gd name="T24" fmla="*/ 20 w 115"/>
                <a:gd name="T25" fmla="*/ 69 h 229"/>
                <a:gd name="T26" fmla="*/ 13 w 115"/>
                <a:gd name="T27" fmla="*/ 66 h 229"/>
                <a:gd name="T28" fmla="*/ 12 w 115"/>
                <a:gd name="T29" fmla="*/ 59 h 229"/>
                <a:gd name="T30" fmla="*/ 10 w 115"/>
                <a:gd name="T31" fmla="*/ 57 h 229"/>
                <a:gd name="T32" fmla="*/ 0 w 115"/>
                <a:gd name="T33" fmla="*/ 57 h 229"/>
                <a:gd name="T34" fmla="*/ 2 w 115"/>
                <a:gd name="T35" fmla="*/ 59 h 229"/>
                <a:gd name="T36" fmla="*/ 3 w 115"/>
                <a:gd name="T37" fmla="*/ 68 h 229"/>
                <a:gd name="T38" fmla="*/ 10 w 115"/>
                <a:gd name="T39" fmla="*/ 75 h 229"/>
                <a:gd name="T40" fmla="*/ 20 w 115"/>
                <a:gd name="T41" fmla="*/ 77 h 229"/>
                <a:gd name="T42" fmla="*/ 31 w 115"/>
                <a:gd name="T43" fmla="*/ 75 h 229"/>
                <a:gd name="T44" fmla="*/ 36 w 115"/>
                <a:gd name="T45" fmla="*/ 68 h 229"/>
                <a:gd name="T46" fmla="*/ 39 w 115"/>
                <a:gd name="T47" fmla="*/ 60 h 229"/>
                <a:gd name="T48" fmla="*/ 38 w 115"/>
                <a:gd name="T49" fmla="*/ 40 h 229"/>
                <a:gd name="T50" fmla="*/ 33 w 115"/>
                <a:gd name="T51" fmla="*/ 29 h 229"/>
                <a:gd name="T52" fmla="*/ 24 w 115"/>
                <a:gd name="T53" fmla="*/ 26 h 229"/>
                <a:gd name="T54" fmla="*/ 14 w 115"/>
                <a:gd name="T55" fmla="*/ 29 h 229"/>
                <a:gd name="T56" fmla="*/ 12 w 115"/>
                <a:gd name="T57" fmla="*/ 32 h 229"/>
                <a:gd name="T58" fmla="*/ 12 w 115"/>
                <a:gd name="T59" fmla="*/ 10 h 229"/>
                <a:gd name="T60" fmla="*/ 35 w 115"/>
                <a:gd name="T61" fmla="*/ 10 h 229"/>
                <a:gd name="T62" fmla="*/ 35 w 115"/>
                <a:gd name="T63" fmla="*/ 0 h 229"/>
                <a:gd name="T64" fmla="*/ 2 w 115"/>
                <a:gd name="T65" fmla="*/ 0 h 22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5"/>
                <a:gd name="T100" fmla="*/ 0 h 229"/>
                <a:gd name="T101" fmla="*/ 115 w 115"/>
                <a:gd name="T102" fmla="*/ 229 h 22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5" h="229">
                  <a:moveTo>
                    <a:pt x="5" y="0"/>
                  </a:moveTo>
                  <a:lnTo>
                    <a:pt x="5" y="123"/>
                  </a:lnTo>
                  <a:lnTo>
                    <a:pt x="29" y="123"/>
                  </a:lnTo>
                  <a:lnTo>
                    <a:pt x="34" y="128"/>
                  </a:lnTo>
                  <a:lnTo>
                    <a:pt x="42" y="107"/>
                  </a:lnTo>
                  <a:lnTo>
                    <a:pt x="58" y="99"/>
                  </a:lnTo>
                  <a:lnTo>
                    <a:pt x="75" y="104"/>
                  </a:lnTo>
                  <a:lnTo>
                    <a:pt x="83" y="118"/>
                  </a:lnTo>
                  <a:lnTo>
                    <a:pt x="87" y="157"/>
                  </a:lnTo>
                  <a:lnTo>
                    <a:pt x="87" y="174"/>
                  </a:lnTo>
                  <a:lnTo>
                    <a:pt x="80" y="195"/>
                  </a:lnTo>
                  <a:lnTo>
                    <a:pt x="67" y="203"/>
                  </a:lnTo>
                  <a:lnTo>
                    <a:pt x="58" y="205"/>
                  </a:lnTo>
                  <a:lnTo>
                    <a:pt x="39" y="197"/>
                  </a:lnTo>
                  <a:lnTo>
                    <a:pt x="34" y="176"/>
                  </a:lnTo>
                  <a:lnTo>
                    <a:pt x="29" y="169"/>
                  </a:lnTo>
                  <a:lnTo>
                    <a:pt x="0" y="169"/>
                  </a:lnTo>
                  <a:lnTo>
                    <a:pt x="5" y="176"/>
                  </a:lnTo>
                  <a:lnTo>
                    <a:pt x="9" y="202"/>
                  </a:lnTo>
                  <a:lnTo>
                    <a:pt x="30" y="223"/>
                  </a:lnTo>
                  <a:lnTo>
                    <a:pt x="58" y="229"/>
                  </a:lnTo>
                  <a:lnTo>
                    <a:pt x="90" y="222"/>
                  </a:lnTo>
                  <a:lnTo>
                    <a:pt x="107" y="203"/>
                  </a:lnTo>
                  <a:lnTo>
                    <a:pt x="115" y="178"/>
                  </a:lnTo>
                  <a:lnTo>
                    <a:pt x="113" y="118"/>
                  </a:lnTo>
                  <a:lnTo>
                    <a:pt x="97" y="86"/>
                  </a:lnTo>
                  <a:lnTo>
                    <a:pt x="70" y="77"/>
                  </a:lnTo>
                  <a:lnTo>
                    <a:pt x="41" y="86"/>
                  </a:lnTo>
                  <a:lnTo>
                    <a:pt x="34" y="94"/>
                  </a:lnTo>
                  <a:lnTo>
                    <a:pt x="34" y="29"/>
                  </a:lnTo>
                  <a:lnTo>
                    <a:pt x="104" y="29"/>
                  </a:lnTo>
                  <a:lnTo>
                    <a:pt x="104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63"/>
            <p:cNvSpPr>
              <a:spLocks/>
            </p:cNvSpPr>
            <p:nvPr/>
          </p:nvSpPr>
          <p:spPr bwMode="auto">
            <a:xfrm>
              <a:off x="1407" y="1866"/>
              <a:ext cx="23" cy="72"/>
            </a:xfrm>
            <a:custGeom>
              <a:avLst/>
              <a:gdLst>
                <a:gd name="T0" fmla="*/ 23 w 67"/>
                <a:gd name="T1" fmla="*/ 0 h 217"/>
                <a:gd name="T2" fmla="*/ 14 w 67"/>
                <a:gd name="T3" fmla="*/ 0 h 217"/>
                <a:gd name="T4" fmla="*/ 14 w 67"/>
                <a:gd name="T5" fmla="*/ 2 h 217"/>
                <a:gd name="T6" fmla="*/ 12 w 67"/>
                <a:gd name="T7" fmla="*/ 4 h 217"/>
                <a:gd name="T8" fmla="*/ 9 w 67"/>
                <a:gd name="T9" fmla="*/ 7 h 217"/>
                <a:gd name="T10" fmla="*/ 4 w 67"/>
                <a:gd name="T11" fmla="*/ 9 h 217"/>
                <a:gd name="T12" fmla="*/ 2 w 67"/>
                <a:gd name="T13" fmla="*/ 10 h 217"/>
                <a:gd name="T14" fmla="*/ 0 w 67"/>
                <a:gd name="T15" fmla="*/ 10 h 217"/>
                <a:gd name="T16" fmla="*/ 0 w 67"/>
                <a:gd name="T17" fmla="*/ 18 h 217"/>
                <a:gd name="T18" fmla="*/ 13 w 67"/>
                <a:gd name="T19" fmla="*/ 12 h 217"/>
                <a:gd name="T20" fmla="*/ 13 w 67"/>
                <a:gd name="T21" fmla="*/ 72 h 217"/>
                <a:gd name="T22" fmla="*/ 23 w 67"/>
                <a:gd name="T23" fmla="*/ 72 h 217"/>
                <a:gd name="T24" fmla="*/ 23 w 67"/>
                <a:gd name="T25" fmla="*/ 0 h 2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217"/>
                <a:gd name="T41" fmla="*/ 67 w 67"/>
                <a:gd name="T42" fmla="*/ 217 h 2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217">
                  <a:moveTo>
                    <a:pt x="67" y="0"/>
                  </a:moveTo>
                  <a:lnTo>
                    <a:pt x="42" y="0"/>
                  </a:lnTo>
                  <a:lnTo>
                    <a:pt x="42" y="6"/>
                  </a:lnTo>
                  <a:lnTo>
                    <a:pt x="35" y="12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6" y="29"/>
                  </a:lnTo>
                  <a:lnTo>
                    <a:pt x="0" y="29"/>
                  </a:lnTo>
                  <a:lnTo>
                    <a:pt x="0" y="53"/>
                  </a:lnTo>
                  <a:lnTo>
                    <a:pt x="37" y="35"/>
                  </a:lnTo>
                  <a:lnTo>
                    <a:pt x="37" y="217"/>
                  </a:lnTo>
                  <a:lnTo>
                    <a:pt x="67" y="217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Rectangle 64"/>
            <p:cNvSpPr>
              <a:spLocks noChangeArrowheads="1"/>
            </p:cNvSpPr>
            <p:nvPr/>
          </p:nvSpPr>
          <p:spPr bwMode="auto">
            <a:xfrm>
              <a:off x="1450" y="1927"/>
              <a:ext cx="11" cy="11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5"/>
            <p:cNvSpPr>
              <a:spLocks/>
            </p:cNvSpPr>
            <p:nvPr/>
          </p:nvSpPr>
          <p:spPr bwMode="auto">
            <a:xfrm>
              <a:off x="1494" y="1866"/>
              <a:ext cx="17" cy="78"/>
            </a:xfrm>
            <a:custGeom>
              <a:avLst/>
              <a:gdLst>
                <a:gd name="T0" fmla="*/ 0 w 53"/>
                <a:gd name="T1" fmla="*/ 68 h 234"/>
                <a:gd name="T2" fmla="*/ 0 w 53"/>
                <a:gd name="T3" fmla="*/ 78 h 234"/>
                <a:gd name="T4" fmla="*/ 5 w 53"/>
                <a:gd name="T5" fmla="*/ 77 h 234"/>
                <a:gd name="T6" fmla="*/ 10 w 53"/>
                <a:gd name="T7" fmla="*/ 74 h 234"/>
                <a:gd name="T8" fmla="*/ 13 w 53"/>
                <a:gd name="T9" fmla="*/ 71 h 234"/>
                <a:gd name="T10" fmla="*/ 15 w 53"/>
                <a:gd name="T11" fmla="*/ 65 h 234"/>
                <a:gd name="T12" fmla="*/ 16 w 53"/>
                <a:gd name="T13" fmla="*/ 60 h 234"/>
                <a:gd name="T14" fmla="*/ 16 w 53"/>
                <a:gd name="T15" fmla="*/ 52 h 234"/>
                <a:gd name="T16" fmla="*/ 17 w 53"/>
                <a:gd name="T17" fmla="*/ 38 h 234"/>
                <a:gd name="T18" fmla="*/ 16 w 53"/>
                <a:gd name="T19" fmla="*/ 25 h 234"/>
                <a:gd name="T20" fmla="*/ 16 w 53"/>
                <a:gd name="T21" fmla="*/ 19 h 234"/>
                <a:gd name="T22" fmla="*/ 15 w 53"/>
                <a:gd name="T23" fmla="*/ 13 h 234"/>
                <a:gd name="T24" fmla="*/ 13 w 53"/>
                <a:gd name="T25" fmla="*/ 8 h 234"/>
                <a:gd name="T26" fmla="*/ 10 w 53"/>
                <a:gd name="T27" fmla="*/ 5 h 234"/>
                <a:gd name="T28" fmla="*/ 5 w 53"/>
                <a:gd name="T29" fmla="*/ 3 h 234"/>
                <a:gd name="T30" fmla="*/ 0 w 53"/>
                <a:gd name="T31" fmla="*/ 2 h 234"/>
                <a:gd name="T32" fmla="*/ 0 w 53"/>
                <a:gd name="T33" fmla="*/ 0 h 234"/>
                <a:gd name="T34" fmla="*/ 0 w 53"/>
                <a:gd name="T35" fmla="*/ 8 h 234"/>
                <a:gd name="T36" fmla="*/ 0 w 53"/>
                <a:gd name="T37" fmla="*/ 10 h 234"/>
                <a:gd name="T38" fmla="*/ 3 w 53"/>
                <a:gd name="T39" fmla="*/ 10 h 234"/>
                <a:gd name="T40" fmla="*/ 4 w 53"/>
                <a:gd name="T41" fmla="*/ 12 h 234"/>
                <a:gd name="T42" fmla="*/ 6 w 53"/>
                <a:gd name="T43" fmla="*/ 15 h 234"/>
                <a:gd name="T44" fmla="*/ 8 w 53"/>
                <a:gd name="T45" fmla="*/ 18 h 234"/>
                <a:gd name="T46" fmla="*/ 8 w 53"/>
                <a:gd name="T47" fmla="*/ 23 h 234"/>
                <a:gd name="T48" fmla="*/ 9 w 53"/>
                <a:gd name="T49" fmla="*/ 28 h 234"/>
                <a:gd name="T50" fmla="*/ 9 w 53"/>
                <a:gd name="T51" fmla="*/ 34 h 234"/>
                <a:gd name="T52" fmla="*/ 9 w 53"/>
                <a:gd name="T53" fmla="*/ 40 h 234"/>
                <a:gd name="T54" fmla="*/ 9 w 53"/>
                <a:gd name="T55" fmla="*/ 50 h 234"/>
                <a:gd name="T56" fmla="*/ 8 w 53"/>
                <a:gd name="T57" fmla="*/ 58 h 234"/>
                <a:gd name="T58" fmla="*/ 7 w 53"/>
                <a:gd name="T59" fmla="*/ 62 h 234"/>
                <a:gd name="T60" fmla="*/ 5 w 53"/>
                <a:gd name="T61" fmla="*/ 64 h 234"/>
                <a:gd name="T62" fmla="*/ 3 w 53"/>
                <a:gd name="T63" fmla="*/ 67 h 234"/>
                <a:gd name="T64" fmla="*/ 0 w 53"/>
                <a:gd name="T65" fmla="*/ 68 h 23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3"/>
                <a:gd name="T100" fmla="*/ 0 h 234"/>
                <a:gd name="T101" fmla="*/ 53 w 53"/>
                <a:gd name="T102" fmla="*/ 234 h 23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3" h="234">
                  <a:moveTo>
                    <a:pt x="0" y="204"/>
                  </a:moveTo>
                  <a:lnTo>
                    <a:pt x="0" y="234"/>
                  </a:lnTo>
                  <a:lnTo>
                    <a:pt x="17" y="231"/>
                  </a:lnTo>
                  <a:lnTo>
                    <a:pt x="30" y="223"/>
                  </a:lnTo>
                  <a:lnTo>
                    <a:pt x="39" y="212"/>
                  </a:lnTo>
                  <a:lnTo>
                    <a:pt x="46" y="196"/>
                  </a:lnTo>
                  <a:lnTo>
                    <a:pt x="50" y="179"/>
                  </a:lnTo>
                  <a:lnTo>
                    <a:pt x="51" y="157"/>
                  </a:lnTo>
                  <a:lnTo>
                    <a:pt x="53" y="114"/>
                  </a:lnTo>
                  <a:lnTo>
                    <a:pt x="51" y="74"/>
                  </a:lnTo>
                  <a:lnTo>
                    <a:pt x="50" y="56"/>
                  </a:lnTo>
                  <a:lnTo>
                    <a:pt x="46" y="40"/>
                  </a:lnTo>
                  <a:lnTo>
                    <a:pt x="39" y="25"/>
                  </a:lnTo>
                  <a:lnTo>
                    <a:pt x="30" y="15"/>
                  </a:lnTo>
                  <a:lnTo>
                    <a:pt x="17" y="8"/>
                  </a:lnTo>
                  <a:lnTo>
                    <a:pt x="0" y="6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8" y="31"/>
                  </a:lnTo>
                  <a:lnTo>
                    <a:pt x="14" y="36"/>
                  </a:lnTo>
                  <a:lnTo>
                    <a:pt x="20" y="44"/>
                  </a:lnTo>
                  <a:lnTo>
                    <a:pt x="24" y="54"/>
                  </a:lnTo>
                  <a:lnTo>
                    <a:pt x="26" y="68"/>
                  </a:lnTo>
                  <a:lnTo>
                    <a:pt x="28" y="83"/>
                  </a:lnTo>
                  <a:lnTo>
                    <a:pt x="29" y="101"/>
                  </a:lnTo>
                  <a:lnTo>
                    <a:pt x="29" y="119"/>
                  </a:lnTo>
                  <a:lnTo>
                    <a:pt x="29" y="149"/>
                  </a:lnTo>
                  <a:lnTo>
                    <a:pt x="25" y="175"/>
                  </a:lnTo>
                  <a:lnTo>
                    <a:pt x="22" y="185"/>
                  </a:lnTo>
                  <a:lnTo>
                    <a:pt x="17" y="193"/>
                  </a:lnTo>
                  <a:lnTo>
                    <a:pt x="9" y="20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6"/>
            <p:cNvSpPr>
              <a:spLocks/>
            </p:cNvSpPr>
            <p:nvPr/>
          </p:nvSpPr>
          <p:spPr bwMode="auto">
            <a:xfrm>
              <a:off x="1474" y="1866"/>
              <a:ext cx="20" cy="78"/>
            </a:xfrm>
            <a:custGeom>
              <a:avLst/>
              <a:gdLst>
                <a:gd name="T0" fmla="*/ 20 w 58"/>
                <a:gd name="T1" fmla="*/ 8 h 234"/>
                <a:gd name="T2" fmla="*/ 20 w 58"/>
                <a:gd name="T3" fmla="*/ 0 h 234"/>
                <a:gd name="T4" fmla="*/ 20 w 58"/>
                <a:gd name="T5" fmla="*/ 2 h 234"/>
                <a:gd name="T6" fmla="*/ 20 w 58"/>
                <a:gd name="T7" fmla="*/ 0 h 234"/>
                <a:gd name="T8" fmla="*/ 13 w 58"/>
                <a:gd name="T9" fmla="*/ 1 h 234"/>
                <a:gd name="T10" fmla="*/ 9 w 58"/>
                <a:gd name="T11" fmla="*/ 3 h 234"/>
                <a:gd name="T12" fmla="*/ 5 w 58"/>
                <a:gd name="T13" fmla="*/ 7 h 234"/>
                <a:gd name="T14" fmla="*/ 3 w 58"/>
                <a:gd name="T15" fmla="*/ 12 h 234"/>
                <a:gd name="T16" fmla="*/ 1 w 58"/>
                <a:gd name="T17" fmla="*/ 17 h 234"/>
                <a:gd name="T18" fmla="*/ 0 w 58"/>
                <a:gd name="T19" fmla="*/ 24 h 234"/>
                <a:gd name="T20" fmla="*/ 0 w 58"/>
                <a:gd name="T21" fmla="*/ 38 h 234"/>
                <a:gd name="T22" fmla="*/ 0 w 58"/>
                <a:gd name="T23" fmla="*/ 52 h 234"/>
                <a:gd name="T24" fmla="*/ 1 w 58"/>
                <a:gd name="T25" fmla="*/ 60 h 234"/>
                <a:gd name="T26" fmla="*/ 3 w 58"/>
                <a:gd name="T27" fmla="*/ 65 h 234"/>
                <a:gd name="T28" fmla="*/ 5 w 58"/>
                <a:gd name="T29" fmla="*/ 71 h 234"/>
                <a:gd name="T30" fmla="*/ 9 w 58"/>
                <a:gd name="T31" fmla="*/ 74 h 234"/>
                <a:gd name="T32" fmla="*/ 13 w 58"/>
                <a:gd name="T33" fmla="*/ 77 h 234"/>
                <a:gd name="T34" fmla="*/ 20 w 58"/>
                <a:gd name="T35" fmla="*/ 78 h 234"/>
                <a:gd name="T36" fmla="*/ 20 w 58"/>
                <a:gd name="T37" fmla="*/ 68 h 234"/>
                <a:gd name="T38" fmla="*/ 16 w 58"/>
                <a:gd name="T39" fmla="*/ 67 h 234"/>
                <a:gd name="T40" fmla="*/ 13 w 58"/>
                <a:gd name="T41" fmla="*/ 66 h 234"/>
                <a:gd name="T42" fmla="*/ 11 w 58"/>
                <a:gd name="T43" fmla="*/ 63 h 234"/>
                <a:gd name="T44" fmla="*/ 9 w 58"/>
                <a:gd name="T45" fmla="*/ 59 h 234"/>
                <a:gd name="T46" fmla="*/ 8 w 58"/>
                <a:gd name="T47" fmla="*/ 55 h 234"/>
                <a:gd name="T48" fmla="*/ 8 w 58"/>
                <a:gd name="T49" fmla="*/ 50 h 234"/>
                <a:gd name="T50" fmla="*/ 8 w 58"/>
                <a:gd name="T51" fmla="*/ 40 h 234"/>
                <a:gd name="T52" fmla="*/ 8 w 58"/>
                <a:gd name="T53" fmla="*/ 26 h 234"/>
                <a:gd name="T54" fmla="*/ 8 w 58"/>
                <a:gd name="T55" fmla="*/ 21 h 234"/>
                <a:gd name="T56" fmla="*/ 9 w 58"/>
                <a:gd name="T57" fmla="*/ 16 h 234"/>
                <a:gd name="T58" fmla="*/ 11 w 58"/>
                <a:gd name="T59" fmla="*/ 13 h 234"/>
                <a:gd name="T60" fmla="*/ 13 w 58"/>
                <a:gd name="T61" fmla="*/ 10 h 234"/>
                <a:gd name="T62" fmla="*/ 16 w 58"/>
                <a:gd name="T63" fmla="*/ 8 h 234"/>
                <a:gd name="T64" fmla="*/ 20 w 58"/>
                <a:gd name="T65" fmla="*/ 8 h 234"/>
                <a:gd name="T66" fmla="*/ 20 w 58"/>
                <a:gd name="T67" fmla="*/ 10 h 234"/>
                <a:gd name="T68" fmla="*/ 20 w 58"/>
                <a:gd name="T69" fmla="*/ 8 h 23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8"/>
                <a:gd name="T106" fmla="*/ 0 h 234"/>
                <a:gd name="T107" fmla="*/ 58 w 58"/>
                <a:gd name="T108" fmla="*/ 234 h 23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8" h="234">
                  <a:moveTo>
                    <a:pt x="58" y="24"/>
                  </a:moveTo>
                  <a:lnTo>
                    <a:pt x="58" y="0"/>
                  </a:lnTo>
                  <a:lnTo>
                    <a:pt x="58" y="6"/>
                  </a:lnTo>
                  <a:lnTo>
                    <a:pt x="58" y="0"/>
                  </a:lnTo>
                  <a:lnTo>
                    <a:pt x="38" y="3"/>
                  </a:lnTo>
                  <a:lnTo>
                    <a:pt x="25" y="9"/>
                  </a:lnTo>
                  <a:lnTo>
                    <a:pt x="14" y="20"/>
                  </a:lnTo>
                  <a:lnTo>
                    <a:pt x="8" y="35"/>
                  </a:lnTo>
                  <a:lnTo>
                    <a:pt x="2" y="52"/>
                  </a:lnTo>
                  <a:lnTo>
                    <a:pt x="1" y="72"/>
                  </a:lnTo>
                  <a:lnTo>
                    <a:pt x="0" y="114"/>
                  </a:lnTo>
                  <a:lnTo>
                    <a:pt x="1" y="157"/>
                  </a:lnTo>
                  <a:lnTo>
                    <a:pt x="2" y="179"/>
                  </a:lnTo>
                  <a:lnTo>
                    <a:pt x="8" y="196"/>
                  </a:lnTo>
                  <a:lnTo>
                    <a:pt x="14" y="212"/>
                  </a:lnTo>
                  <a:lnTo>
                    <a:pt x="25" y="223"/>
                  </a:lnTo>
                  <a:lnTo>
                    <a:pt x="38" y="231"/>
                  </a:lnTo>
                  <a:lnTo>
                    <a:pt x="58" y="234"/>
                  </a:lnTo>
                  <a:lnTo>
                    <a:pt x="58" y="204"/>
                  </a:lnTo>
                  <a:lnTo>
                    <a:pt x="46" y="202"/>
                  </a:lnTo>
                  <a:lnTo>
                    <a:pt x="37" y="197"/>
                  </a:lnTo>
                  <a:lnTo>
                    <a:pt x="31" y="188"/>
                  </a:lnTo>
                  <a:lnTo>
                    <a:pt x="26" y="177"/>
                  </a:lnTo>
                  <a:lnTo>
                    <a:pt x="23" y="164"/>
                  </a:lnTo>
                  <a:lnTo>
                    <a:pt x="22" y="151"/>
                  </a:lnTo>
                  <a:lnTo>
                    <a:pt x="22" y="119"/>
                  </a:lnTo>
                  <a:lnTo>
                    <a:pt x="22" y="79"/>
                  </a:lnTo>
                  <a:lnTo>
                    <a:pt x="23" y="62"/>
                  </a:lnTo>
                  <a:lnTo>
                    <a:pt x="26" y="49"/>
                  </a:lnTo>
                  <a:lnTo>
                    <a:pt x="31" y="39"/>
                  </a:lnTo>
                  <a:lnTo>
                    <a:pt x="37" y="31"/>
                  </a:lnTo>
                  <a:lnTo>
                    <a:pt x="46" y="25"/>
                  </a:lnTo>
                  <a:lnTo>
                    <a:pt x="58" y="24"/>
                  </a:lnTo>
                  <a:lnTo>
                    <a:pt x="58" y="29"/>
                  </a:lnTo>
                  <a:lnTo>
                    <a:pt x="58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7"/>
            <p:cNvSpPr>
              <a:spLocks/>
            </p:cNvSpPr>
            <p:nvPr/>
          </p:nvSpPr>
          <p:spPr bwMode="auto">
            <a:xfrm>
              <a:off x="2075" y="2657"/>
              <a:ext cx="39" cy="41"/>
            </a:xfrm>
            <a:custGeom>
              <a:avLst/>
              <a:gdLst>
                <a:gd name="T0" fmla="*/ 19 w 118"/>
                <a:gd name="T1" fmla="*/ 2 h 122"/>
                <a:gd name="T2" fmla="*/ 23 w 118"/>
                <a:gd name="T3" fmla="*/ 2 h 122"/>
                <a:gd name="T4" fmla="*/ 27 w 118"/>
                <a:gd name="T5" fmla="*/ 3 h 122"/>
                <a:gd name="T6" fmla="*/ 31 w 118"/>
                <a:gd name="T7" fmla="*/ 5 h 122"/>
                <a:gd name="T8" fmla="*/ 34 w 118"/>
                <a:gd name="T9" fmla="*/ 7 h 122"/>
                <a:gd name="T10" fmla="*/ 36 w 118"/>
                <a:gd name="T11" fmla="*/ 10 h 122"/>
                <a:gd name="T12" fmla="*/ 38 w 118"/>
                <a:gd name="T13" fmla="*/ 13 h 122"/>
                <a:gd name="T14" fmla="*/ 38 w 118"/>
                <a:gd name="T15" fmla="*/ 17 h 122"/>
                <a:gd name="T16" fmla="*/ 39 w 118"/>
                <a:gd name="T17" fmla="*/ 22 h 122"/>
                <a:gd name="T18" fmla="*/ 38 w 118"/>
                <a:gd name="T19" fmla="*/ 26 h 122"/>
                <a:gd name="T20" fmla="*/ 38 w 118"/>
                <a:gd name="T21" fmla="*/ 29 h 122"/>
                <a:gd name="T22" fmla="*/ 36 w 118"/>
                <a:gd name="T23" fmla="*/ 33 h 122"/>
                <a:gd name="T24" fmla="*/ 34 w 118"/>
                <a:gd name="T25" fmla="*/ 36 h 122"/>
                <a:gd name="T26" fmla="*/ 31 w 118"/>
                <a:gd name="T27" fmla="*/ 38 h 122"/>
                <a:gd name="T28" fmla="*/ 27 w 118"/>
                <a:gd name="T29" fmla="*/ 40 h 122"/>
                <a:gd name="T30" fmla="*/ 23 w 118"/>
                <a:gd name="T31" fmla="*/ 40 h 122"/>
                <a:gd name="T32" fmla="*/ 19 w 118"/>
                <a:gd name="T33" fmla="*/ 41 h 122"/>
                <a:gd name="T34" fmla="*/ 15 w 118"/>
                <a:gd name="T35" fmla="*/ 40 h 122"/>
                <a:gd name="T36" fmla="*/ 11 w 118"/>
                <a:gd name="T37" fmla="*/ 40 h 122"/>
                <a:gd name="T38" fmla="*/ 8 w 118"/>
                <a:gd name="T39" fmla="*/ 38 h 122"/>
                <a:gd name="T40" fmla="*/ 5 w 118"/>
                <a:gd name="T41" fmla="*/ 36 h 122"/>
                <a:gd name="T42" fmla="*/ 3 w 118"/>
                <a:gd name="T43" fmla="*/ 33 h 122"/>
                <a:gd name="T44" fmla="*/ 1 w 118"/>
                <a:gd name="T45" fmla="*/ 29 h 122"/>
                <a:gd name="T46" fmla="*/ 0 w 118"/>
                <a:gd name="T47" fmla="*/ 26 h 122"/>
                <a:gd name="T48" fmla="*/ 0 w 118"/>
                <a:gd name="T49" fmla="*/ 22 h 122"/>
                <a:gd name="T50" fmla="*/ 0 w 118"/>
                <a:gd name="T51" fmla="*/ 17 h 122"/>
                <a:gd name="T52" fmla="*/ 1 w 118"/>
                <a:gd name="T53" fmla="*/ 13 h 122"/>
                <a:gd name="T54" fmla="*/ 3 w 118"/>
                <a:gd name="T55" fmla="*/ 10 h 122"/>
                <a:gd name="T56" fmla="*/ 5 w 118"/>
                <a:gd name="T57" fmla="*/ 7 h 122"/>
                <a:gd name="T58" fmla="*/ 8 w 118"/>
                <a:gd name="T59" fmla="*/ 5 h 122"/>
                <a:gd name="T60" fmla="*/ 11 w 118"/>
                <a:gd name="T61" fmla="*/ 3 h 122"/>
                <a:gd name="T62" fmla="*/ 15 w 118"/>
                <a:gd name="T63" fmla="*/ 2 h 122"/>
                <a:gd name="T64" fmla="*/ 19 w 118"/>
                <a:gd name="T65" fmla="*/ 2 h 122"/>
                <a:gd name="T66" fmla="*/ 18 w 118"/>
                <a:gd name="T67" fmla="*/ 0 h 122"/>
                <a:gd name="T68" fmla="*/ 19 w 118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122"/>
                <a:gd name="T107" fmla="*/ 118 w 118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122">
                  <a:moveTo>
                    <a:pt x="58" y="6"/>
                  </a:moveTo>
                  <a:lnTo>
                    <a:pt x="71" y="7"/>
                  </a:lnTo>
                  <a:lnTo>
                    <a:pt x="82" y="10"/>
                  </a:lnTo>
                  <a:lnTo>
                    <a:pt x="93" y="15"/>
                  </a:lnTo>
                  <a:lnTo>
                    <a:pt x="102" y="21"/>
                  </a:lnTo>
                  <a:lnTo>
                    <a:pt x="108" y="31"/>
                  </a:lnTo>
                  <a:lnTo>
                    <a:pt x="114" y="40"/>
                  </a:lnTo>
                  <a:lnTo>
                    <a:pt x="116" y="52"/>
                  </a:lnTo>
                  <a:lnTo>
                    <a:pt x="118" y="64"/>
                  </a:lnTo>
                  <a:lnTo>
                    <a:pt x="116" y="77"/>
                  </a:lnTo>
                  <a:lnTo>
                    <a:pt x="114" y="87"/>
                  </a:lnTo>
                  <a:lnTo>
                    <a:pt x="108" y="98"/>
                  </a:lnTo>
                  <a:lnTo>
                    <a:pt x="102" y="106"/>
                  </a:lnTo>
                  <a:lnTo>
                    <a:pt x="93" y="113"/>
                  </a:lnTo>
                  <a:lnTo>
                    <a:pt x="82" y="118"/>
                  </a:lnTo>
                  <a:lnTo>
                    <a:pt x="71" y="120"/>
                  </a:lnTo>
                  <a:lnTo>
                    <a:pt x="58" y="122"/>
                  </a:lnTo>
                  <a:lnTo>
                    <a:pt x="46" y="120"/>
                  </a:lnTo>
                  <a:lnTo>
                    <a:pt x="34" y="118"/>
                  </a:lnTo>
                  <a:lnTo>
                    <a:pt x="25" y="113"/>
                  </a:lnTo>
                  <a:lnTo>
                    <a:pt x="16" y="106"/>
                  </a:lnTo>
                  <a:lnTo>
                    <a:pt x="9" y="98"/>
                  </a:lnTo>
                  <a:lnTo>
                    <a:pt x="4" y="87"/>
                  </a:lnTo>
                  <a:lnTo>
                    <a:pt x="1" y="77"/>
                  </a:lnTo>
                  <a:lnTo>
                    <a:pt x="0" y="64"/>
                  </a:lnTo>
                  <a:lnTo>
                    <a:pt x="1" y="52"/>
                  </a:lnTo>
                  <a:lnTo>
                    <a:pt x="4" y="40"/>
                  </a:lnTo>
                  <a:lnTo>
                    <a:pt x="9" y="31"/>
                  </a:lnTo>
                  <a:lnTo>
                    <a:pt x="16" y="21"/>
                  </a:lnTo>
                  <a:lnTo>
                    <a:pt x="25" y="15"/>
                  </a:lnTo>
                  <a:lnTo>
                    <a:pt x="34" y="10"/>
                  </a:lnTo>
                  <a:lnTo>
                    <a:pt x="46" y="7"/>
                  </a:lnTo>
                  <a:lnTo>
                    <a:pt x="58" y="6"/>
                  </a:lnTo>
                  <a:lnTo>
                    <a:pt x="53" y="0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68"/>
            <p:cNvSpPr>
              <a:spLocks/>
            </p:cNvSpPr>
            <p:nvPr/>
          </p:nvSpPr>
          <p:spPr bwMode="auto">
            <a:xfrm>
              <a:off x="4432" y="1362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69"/>
            <p:cNvSpPr>
              <a:spLocks/>
            </p:cNvSpPr>
            <p:nvPr/>
          </p:nvSpPr>
          <p:spPr bwMode="auto">
            <a:xfrm>
              <a:off x="1585" y="1362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Rectangle 70"/>
            <p:cNvSpPr>
              <a:spLocks noChangeArrowheads="1"/>
            </p:cNvSpPr>
            <p:nvPr/>
          </p:nvSpPr>
          <p:spPr bwMode="auto">
            <a:xfrm>
              <a:off x="1585" y="1362"/>
              <a:ext cx="2847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71"/>
            <p:cNvSpPr>
              <a:spLocks/>
            </p:cNvSpPr>
            <p:nvPr/>
          </p:nvSpPr>
          <p:spPr bwMode="auto">
            <a:xfrm>
              <a:off x="4432" y="1900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2"/>
            <p:cNvSpPr>
              <a:spLocks/>
            </p:cNvSpPr>
            <p:nvPr/>
          </p:nvSpPr>
          <p:spPr bwMode="auto">
            <a:xfrm>
              <a:off x="1585" y="1900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Rectangle 73"/>
            <p:cNvSpPr>
              <a:spLocks noChangeArrowheads="1"/>
            </p:cNvSpPr>
            <p:nvPr/>
          </p:nvSpPr>
          <p:spPr bwMode="auto">
            <a:xfrm>
              <a:off x="1585" y="1900"/>
              <a:ext cx="2847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4"/>
            <p:cNvSpPr>
              <a:spLocks/>
            </p:cNvSpPr>
            <p:nvPr/>
          </p:nvSpPr>
          <p:spPr bwMode="auto">
            <a:xfrm>
              <a:off x="4432" y="2427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5"/>
            <p:cNvSpPr>
              <a:spLocks/>
            </p:cNvSpPr>
            <p:nvPr/>
          </p:nvSpPr>
          <p:spPr bwMode="auto">
            <a:xfrm>
              <a:off x="1585" y="2427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Rectangle 76"/>
            <p:cNvSpPr>
              <a:spLocks noChangeArrowheads="1"/>
            </p:cNvSpPr>
            <p:nvPr/>
          </p:nvSpPr>
          <p:spPr bwMode="auto">
            <a:xfrm>
              <a:off x="1585" y="2427"/>
              <a:ext cx="2847" cy="7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7"/>
            <p:cNvSpPr>
              <a:spLocks/>
            </p:cNvSpPr>
            <p:nvPr/>
          </p:nvSpPr>
          <p:spPr bwMode="auto">
            <a:xfrm>
              <a:off x="1586" y="1256"/>
              <a:ext cx="7" cy="1"/>
            </a:xfrm>
            <a:custGeom>
              <a:avLst/>
              <a:gdLst>
                <a:gd name="T0" fmla="*/ 0 w 21"/>
                <a:gd name="T1" fmla="*/ 0 h 1"/>
                <a:gd name="T2" fmla="*/ 7 w 21"/>
                <a:gd name="T3" fmla="*/ 0 h 1"/>
                <a:gd name="T4" fmla="*/ 0 w 21"/>
                <a:gd name="T5" fmla="*/ 0 h 1"/>
                <a:gd name="T6" fmla="*/ 0 60000 65536"/>
                <a:gd name="T7" fmla="*/ 0 60000 65536"/>
                <a:gd name="T8" fmla="*/ 0 60000 65536"/>
                <a:gd name="T9" fmla="*/ 0 w 21"/>
                <a:gd name="T10" fmla="*/ 0 h 1"/>
                <a:gd name="T11" fmla="*/ 21 w 21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">
                  <a:moveTo>
                    <a:pt x="0" y="0"/>
                  </a:moveTo>
                  <a:lnTo>
                    <a:pt x="2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78"/>
            <p:cNvSpPr>
              <a:spLocks/>
            </p:cNvSpPr>
            <p:nvPr/>
          </p:nvSpPr>
          <p:spPr bwMode="auto">
            <a:xfrm>
              <a:off x="4418" y="3002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79"/>
            <p:cNvSpPr>
              <a:spLocks/>
            </p:cNvSpPr>
            <p:nvPr/>
          </p:nvSpPr>
          <p:spPr bwMode="auto">
            <a:xfrm>
              <a:off x="1586" y="1256"/>
              <a:ext cx="7" cy="1753"/>
            </a:xfrm>
            <a:custGeom>
              <a:avLst/>
              <a:gdLst>
                <a:gd name="T0" fmla="*/ 0 w 21"/>
                <a:gd name="T1" fmla="*/ 0 h 5257"/>
                <a:gd name="T2" fmla="*/ 7 w 21"/>
                <a:gd name="T3" fmla="*/ 0 h 5257"/>
                <a:gd name="T4" fmla="*/ 7 w 21"/>
                <a:gd name="T5" fmla="*/ 1746 h 5257"/>
                <a:gd name="T6" fmla="*/ 4 w 21"/>
                <a:gd name="T7" fmla="*/ 1746 h 5257"/>
                <a:gd name="T8" fmla="*/ 4 w 21"/>
                <a:gd name="T9" fmla="*/ 1753 h 5257"/>
                <a:gd name="T10" fmla="*/ 0 w 21"/>
                <a:gd name="T11" fmla="*/ 1753 h 5257"/>
                <a:gd name="T12" fmla="*/ 0 w 21"/>
                <a:gd name="T13" fmla="*/ 0 h 5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5257"/>
                <a:gd name="T23" fmla="*/ 21 w 21"/>
                <a:gd name="T24" fmla="*/ 5257 h 52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5257">
                  <a:moveTo>
                    <a:pt x="0" y="0"/>
                  </a:moveTo>
                  <a:lnTo>
                    <a:pt x="21" y="0"/>
                  </a:lnTo>
                  <a:lnTo>
                    <a:pt x="21" y="5236"/>
                  </a:lnTo>
                  <a:lnTo>
                    <a:pt x="11" y="5236"/>
                  </a:lnTo>
                  <a:lnTo>
                    <a:pt x="11" y="5257"/>
                  </a:lnTo>
                  <a:lnTo>
                    <a:pt x="0" y="5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Rectangle 80"/>
            <p:cNvSpPr>
              <a:spLocks noChangeArrowheads="1"/>
            </p:cNvSpPr>
            <p:nvPr/>
          </p:nvSpPr>
          <p:spPr bwMode="auto">
            <a:xfrm>
              <a:off x="1589" y="3002"/>
              <a:ext cx="2829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81"/>
            <p:cNvSpPr>
              <a:spLocks/>
            </p:cNvSpPr>
            <p:nvPr/>
          </p:nvSpPr>
          <p:spPr bwMode="auto">
            <a:xfrm>
              <a:off x="1569" y="1186"/>
              <a:ext cx="39" cy="87"/>
            </a:xfrm>
            <a:custGeom>
              <a:avLst/>
              <a:gdLst>
                <a:gd name="T0" fmla="*/ 20 w 117"/>
                <a:gd name="T1" fmla="*/ 0 h 261"/>
                <a:gd name="T2" fmla="*/ 0 w 117"/>
                <a:gd name="T3" fmla="*/ 87 h 261"/>
                <a:gd name="T4" fmla="*/ 20 w 117"/>
                <a:gd name="T5" fmla="*/ 73 h 261"/>
                <a:gd name="T6" fmla="*/ 39 w 117"/>
                <a:gd name="T7" fmla="*/ 87 h 261"/>
                <a:gd name="T8" fmla="*/ 20 w 117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"/>
                <a:gd name="T16" fmla="*/ 0 h 261"/>
                <a:gd name="T17" fmla="*/ 117 w 117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" h="261">
                  <a:moveTo>
                    <a:pt x="59" y="0"/>
                  </a:moveTo>
                  <a:lnTo>
                    <a:pt x="0" y="261"/>
                  </a:lnTo>
                  <a:lnTo>
                    <a:pt x="59" y="219"/>
                  </a:lnTo>
                  <a:lnTo>
                    <a:pt x="117" y="26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82"/>
            <p:cNvSpPr>
              <a:spLocks/>
            </p:cNvSpPr>
            <p:nvPr/>
          </p:nvSpPr>
          <p:spPr bwMode="auto">
            <a:xfrm>
              <a:off x="4395" y="2987"/>
              <a:ext cx="86" cy="37"/>
            </a:xfrm>
            <a:custGeom>
              <a:avLst/>
              <a:gdLst>
                <a:gd name="T0" fmla="*/ 86 w 256"/>
                <a:gd name="T1" fmla="*/ 20 h 111"/>
                <a:gd name="T2" fmla="*/ 0 w 256"/>
                <a:gd name="T3" fmla="*/ 0 h 111"/>
                <a:gd name="T4" fmla="*/ 14 w 256"/>
                <a:gd name="T5" fmla="*/ 20 h 111"/>
                <a:gd name="T6" fmla="*/ 0 w 256"/>
                <a:gd name="T7" fmla="*/ 37 h 111"/>
                <a:gd name="T8" fmla="*/ 86 w 256"/>
                <a:gd name="T9" fmla="*/ 20 h 1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"/>
                <a:gd name="T16" fmla="*/ 0 h 111"/>
                <a:gd name="T17" fmla="*/ 256 w 256"/>
                <a:gd name="T18" fmla="*/ 111 h 1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" h="111">
                  <a:moveTo>
                    <a:pt x="256" y="59"/>
                  </a:moveTo>
                  <a:lnTo>
                    <a:pt x="0" y="0"/>
                  </a:lnTo>
                  <a:lnTo>
                    <a:pt x="41" y="59"/>
                  </a:lnTo>
                  <a:lnTo>
                    <a:pt x="0" y="111"/>
                  </a:lnTo>
                  <a:lnTo>
                    <a:pt x="256" y="59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83"/>
            <p:cNvSpPr>
              <a:spLocks/>
            </p:cNvSpPr>
            <p:nvPr/>
          </p:nvSpPr>
          <p:spPr bwMode="auto">
            <a:xfrm>
              <a:off x="1591" y="2996"/>
              <a:ext cx="8" cy="12"/>
            </a:xfrm>
            <a:custGeom>
              <a:avLst/>
              <a:gdLst>
                <a:gd name="T0" fmla="*/ 8 w 24"/>
                <a:gd name="T1" fmla="*/ 12 h 37"/>
                <a:gd name="T2" fmla="*/ 0 w 24"/>
                <a:gd name="T3" fmla="*/ 0 h 37"/>
                <a:gd name="T4" fmla="*/ 8 w 24"/>
                <a:gd name="T5" fmla="*/ 12 h 37"/>
                <a:gd name="T6" fmla="*/ 0 60000 65536"/>
                <a:gd name="T7" fmla="*/ 0 60000 65536"/>
                <a:gd name="T8" fmla="*/ 0 60000 65536"/>
                <a:gd name="T9" fmla="*/ 0 w 24"/>
                <a:gd name="T10" fmla="*/ 0 h 37"/>
                <a:gd name="T11" fmla="*/ 24 w 2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37">
                  <a:moveTo>
                    <a:pt x="24" y="37"/>
                  </a:moveTo>
                  <a:lnTo>
                    <a:pt x="0" y="0"/>
                  </a:lnTo>
                  <a:lnTo>
                    <a:pt x="24" y="37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84"/>
            <p:cNvSpPr>
              <a:spLocks/>
            </p:cNvSpPr>
            <p:nvPr/>
          </p:nvSpPr>
          <p:spPr bwMode="auto">
            <a:xfrm>
              <a:off x="4256" y="1287"/>
              <a:ext cx="8" cy="13"/>
            </a:xfrm>
            <a:custGeom>
              <a:avLst/>
              <a:gdLst>
                <a:gd name="T0" fmla="*/ 0 w 24"/>
                <a:gd name="T1" fmla="*/ 0 h 37"/>
                <a:gd name="T2" fmla="*/ 8 w 24"/>
                <a:gd name="T3" fmla="*/ 13 h 37"/>
                <a:gd name="T4" fmla="*/ 0 w 24"/>
                <a:gd name="T5" fmla="*/ 0 h 37"/>
                <a:gd name="T6" fmla="*/ 0 60000 65536"/>
                <a:gd name="T7" fmla="*/ 0 60000 65536"/>
                <a:gd name="T8" fmla="*/ 0 60000 65536"/>
                <a:gd name="T9" fmla="*/ 0 w 24"/>
                <a:gd name="T10" fmla="*/ 0 h 37"/>
                <a:gd name="T11" fmla="*/ 24 w 24"/>
                <a:gd name="T12" fmla="*/ 37 h 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37">
                  <a:moveTo>
                    <a:pt x="0" y="0"/>
                  </a:moveTo>
                  <a:lnTo>
                    <a:pt x="24" y="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85"/>
            <p:cNvSpPr>
              <a:spLocks/>
            </p:cNvSpPr>
            <p:nvPr/>
          </p:nvSpPr>
          <p:spPr bwMode="auto">
            <a:xfrm>
              <a:off x="1591" y="1287"/>
              <a:ext cx="2673" cy="1721"/>
            </a:xfrm>
            <a:custGeom>
              <a:avLst/>
              <a:gdLst>
                <a:gd name="T0" fmla="*/ 8 w 8020"/>
                <a:gd name="T1" fmla="*/ 1721 h 5162"/>
                <a:gd name="T2" fmla="*/ 0 w 8020"/>
                <a:gd name="T3" fmla="*/ 1709 h 5162"/>
                <a:gd name="T4" fmla="*/ 2665 w 8020"/>
                <a:gd name="T5" fmla="*/ 0 h 5162"/>
                <a:gd name="T6" fmla="*/ 2673 w 8020"/>
                <a:gd name="T7" fmla="*/ 12 h 5162"/>
                <a:gd name="T8" fmla="*/ 8 w 8020"/>
                <a:gd name="T9" fmla="*/ 1721 h 51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20"/>
                <a:gd name="T16" fmla="*/ 0 h 5162"/>
                <a:gd name="T17" fmla="*/ 8020 w 8020"/>
                <a:gd name="T18" fmla="*/ 5162 h 51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20" h="5162">
                  <a:moveTo>
                    <a:pt x="24" y="5162"/>
                  </a:moveTo>
                  <a:lnTo>
                    <a:pt x="0" y="5125"/>
                  </a:lnTo>
                  <a:lnTo>
                    <a:pt x="7996" y="0"/>
                  </a:lnTo>
                  <a:lnTo>
                    <a:pt x="8020" y="37"/>
                  </a:lnTo>
                  <a:lnTo>
                    <a:pt x="24" y="5162"/>
                  </a:lnTo>
                  <a:close/>
                </a:path>
              </a:pathLst>
            </a:custGeom>
            <a:solidFill>
              <a:srgbClr val="FF004D"/>
            </a:solidFill>
            <a:ln w="0">
              <a:solidFill>
                <a:srgbClr val="FF004D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86"/>
            <p:cNvSpPr>
              <a:spLocks/>
            </p:cNvSpPr>
            <p:nvPr/>
          </p:nvSpPr>
          <p:spPr bwMode="auto">
            <a:xfrm>
              <a:off x="1556" y="1362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2" name="Freeform 87"/>
            <p:cNvSpPr>
              <a:spLocks/>
            </p:cNvSpPr>
            <p:nvPr/>
          </p:nvSpPr>
          <p:spPr bwMode="auto">
            <a:xfrm>
              <a:off x="1589" y="1362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3" name="Rectangle 88"/>
            <p:cNvSpPr>
              <a:spLocks noChangeArrowheads="1"/>
            </p:cNvSpPr>
            <p:nvPr/>
          </p:nvSpPr>
          <p:spPr bwMode="auto">
            <a:xfrm>
              <a:off x="1556" y="1362"/>
              <a:ext cx="3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4" name="Freeform 89"/>
            <p:cNvSpPr>
              <a:spLocks/>
            </p:cNvSpPr>
            <p:nvPr/>
          </p:nvSpPr>
          <p:spPr bwMode="auto">
            <a:xfrm>
              <a:off x="1556" y="1900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5" name="Freeform 90"/>
            <p:cNvSpPr>
              <a:spLocks/>
            </p:cNvSpPr>
            <p:nvPr/>
          </p:nvSpPr>
          <p:spPr bwMode="auto">
            <a:xfrm>
              <a:off x="1589" y="1900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6" name="Rectangle 91"/>
            <p:cNvSpPr>
              <a:spLocks noChangeArrowheads="1"/>
            </p:cNvSpPr>
            <p:nvPr/>
          </p:nvSpPr>
          <p:spPr bwMode="auto">
            <a:xfrm>
              <a:off x="1556" y="1900"/>
              <a:ext cx="3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7" name="Freeform 92"/>
            <p:cNvSpPr>
              <a:spLocks/>
            </p:cNvSpPr>
            <p:nvPr/>
          </p:nvSpPr>
          <p:spPr bwMode="auto">
            <a:xfrm>
              <a:off x="1556" y="2427"/>
              <a:ext cx="1" cy="7"/>
            </a:xfrm>
            <a:custGeom>
              <a:avLst/>
              <a:gdLst>
                <a:gd name="T0" fmla="*/ 0 w 1"/>
                <a:gd name="T1" fmla="*/ 7 h 21"/>
                <a:gd name="T2" fmla="*/ 0 w 1"/>
                <a:gd name="T3" fmla="*/ 0 h 21"/>
                <a:gd name="T4" fmla="*/ 0 w 1"/>
                <a:gd name="T5" fmla="*/ 7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21"/>
                  </a:moveTo>
                  <a:lnTo>
                    <a:pt x="0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8" name="Freeform 93"/>
            <p:cNvSpPr>
              <a:spLocks/>
            </p:cNvSpPr>
            <p:nvPr/>
          </p:nvSpPr>
          <p:spPr bwMode="auto">
            <a:xfrm>
              <a:off x="1589" y="2427"/>
              <a:ext cx="1" cy="7"/>
            </a:xfrm>
            <a:custGeom>
              <a:avLst/>
              <a:gdLst>
                <a:gd name="T0" fmla="*/ 0 w 1"/>
                <a:gd name="T1" fmla="*/ 0 h 21"/>
                <a:gd name="T2" fmla="*/ 0 w 1"/>
                <a:gd name="T3" fmla="*/ 7 h 21"/>
                <a:gd name="T4" fmla="*/ 0 w 1"/>
                <a:gd name="T5" fmla="*/ 0 h 21"/>
                <a:gd name="T6" fmla="*/ 0 60000 65536"/>
                <a:gd name="T7" fmla="*/ 0 60000 65536"/>
                <a:gd name="T8" fmla="*/ 0 60000 65536"/>
                <a:gd name="T9" fmla="*/ 0 w 1"/>
                <a:gd name="T10" fmla="*/ 0 h 21"/>
                <a:gd name="T11" fmla="*/ 1 w 1"/>
                <a:gd name="T12" fmla="*/ 21 h 2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"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59" name="Rectangle 94"/>
            <p:cNvSpPr>
              <a:spLocks noChangeArrowheads="1"/>
            </p:cNvSpPr>
            <p:nvPr/>
          </p:nvSpPr>
          <p:spPr bwMode="auto">
            <a:xfrm>
              <a:off x="1556" y="2427"/>
              <a:ext cx="33" cy="7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0" name="Freeform 95"/>
            <p:cNvSpPr>
              <a:spLocks/>
            </p:cNvSpPr>
            <p:nvPr/>
          </p:nvSpPr>
          <p:spPr bwMode="auto">
            <a:xfrm>
              <a:off x="1574" y="2981"/>
              <a:ext cx="41" cy="43"/>
            </a:xfrm>
            <a:custGeom>
              <a:avLst/>
              <a:gdLst>
                <a:gd name="T0" fmla="*/ 21 w 123"/>
                <a:gd name="T1" fmla="*/ 2 h 128"/>
                <a:gd name="T2" fmla="*/ 25 w 123"/>
                <a:gd name="T3" fmla="*/ 3 h 128"/>
                <a:gd name="T4" fmla="*/ 28 w 123"/>
                <a:gd name="T5" fmla="*/ 4 h 128"/>
                <a:gd name="T6" fmla="*/ 32 w 123"/>
                <a:gd name="T7" fmla="*/ 5 h 128"/>
                <a:gd name="T8" fmla="*/ 35 w 123"/>
                <a:gd name="T9" fmla="*/ 8 h 128"/>
                <a:gd name="T10" fmla="*/ 37 w 123"/>
                <a:gd name="T11" fmla="*/ 11 h 128"/>
                <a:gd name="T12" fmla="*/ 39 w 123"/>
                <a:gd name="T13" fmla="*/ 14 h 128"/>
                <a:gd name="T14" fmla="*/ 40 w 123"/>
                <a:gd name="T15" fmla="*/ 18 h 128"/>
                <a:gd name="T16" fmla="*/ 41 w 123"/>
                <a:gd name="T17" fmla="*/ 23 h 128"/>
                <a:gd name="T18" fmla="*/ 40 w 123"/>
                <a:gd name="T19" fmla="*/ 27 h 128"/>
                <a:gd name="T20" fmla="*/ 39 w 123"/>
                <a:gd name="T21" fmla="*/ 30 h 128"/>
                <a:gd name="T22" fmla="*/ 37 w 123"/>
                <a:gd name="T23" fmla="*/ 34 h 128"/>
                <a:gd name="T24" fmla="*/ 35 w 123"/>
                <a:gd name="T25" fmla="*/ 37 h 128"/>
                <a:gd name="T26" fmla="*/ 32 w 123"/>
                <a:gd name="T27" fmla="*/ 40 h 128"/>
                <a:gd name="T28" fmla="*/ 28 w 123"/>
                <a:gd name="T29" fmla="*/ 41 h 128"/>
                <a:gd name="T30" fmla="*/ 25 w 123"/>
                <a:gd name="T31" fmla="*/ 43 h 128"/>
                <a:gd name="T32" fmla="*/ 21 w 123"/>
                <a:gd name="T33" fmla="*/ 43 h 128"/>
                <a:gd name="T34" fmla="*/ 17 w 123"/>
                <a:gd name="T35" fmla="*/ 43 h 128"/>
                <a:gd name="T36" fmla="*/ 13 w 123"/>
                <a:gd name="T37" fmla="*/ 41 h 128"/>
                <a:gd name="T38" fmla="*/ 9 w 123"/>
                <a:gd name="T39" fmla="*/ 40 h 128"/>
                <a:gd name="T40" fmla="*/ 6 w 123"/>
                <a:gd name="T41" fmla="*/ 37 h 128"/>
                <a:gd name="T42" fmla="*/ 3 w 123"/>
                <a:gd name="T43" fmla="*/ 34 h 128"/>
                <a:gd name="T44" fmla="*/ 2 w 123"/>
                <a:gd name="T45" fmla="*/ 30 h 128"/>
                <a:gd name="T46" fmla="*/ 0 w 123"/>
                <a:gd name="T47" fmla="*/ 27 h 128"/>
                <a:gd name="T48" fmla="*/ 0 w 123"/>
                <a:gd name="T49" fmla="*/ 23 h 128"/>
                <a:gd name="T50" fmla="*/ 0 w 123"/>
                <a:gd name="T51" fmla="*/ 18 h 128"/>
                <a:gd name="T52" fmla="*/ 2 w 123"/>
                <a:gd name="T53" fmla="*/ 14 h 128"/>
                <a:gd name="T54" fmla="*/ 3 w 123"/>
                <a:gd name="T55" fmla="*/ 11 h 128"/>
                <a:gd name="T56" fmla="*/ 6 w 123"/>
                <a:gd name="T57" fmla="*/ 8 h 128"/>
                <a:gd name="T58" fmla="*/ 9 w 123"/>
                <a:gd name="T59" fmla="*/ 5 h 128"/>
                <a:gd name="T60" fmla="*/ 13 w 123"/>
                <a:gd name="T61" fmla="*/ 4 h 128"/>
                <a:gd name="T62" fmla="*/ 17 w 123"/>
                <a:gd name="T63" fmla="*/ 3 h 128"/>
                <a:gd name="T64" fmla="*/ 21 w 123"/>
                <a:gd name="T65" fmla="*/ 2 h 128"/>
                <a:gd name="T66" fmla="*/ 19 w 123"/>
                <a:gd name="T67" fmla="*/ 0 h 128"/>
                <a:gd name="T68" fmla="*/ 21 w 123"/>
                <a:gd name="T69" fmla="*/ 2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28"/>
                <a:gd name="T107" fmla="*/ 123 w 123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28">
                  <a:moveTo>
                    <a:pt x="63" y="7"/>
                  </a:moveTo>
                  <a:lnTo>
                    <a:pt x="74" y="8"/>
                  </a:lnTo>
                  <a:lnTo>
                    <a:pt x="84" y="11"/>
                  </a:lnTo>
                  <a:lnTo>
                    <a:pt x="95" y="16"/>
                  </a:lnTo>
                  <a:lnTo>
                    <a:pt x="104" y="24"/>
                  </a:lnTo>
                  <a:lnTo>
                    <a:pt x="112" y="32"/>
                  </a:lnTo>
                  <a:lnTo>
                    <a:pt x="117" y="43"/>
                  </a:lnTo>
                  <a:lnTo>
                    <a:pt x="121" y="54"/>
                  </a:lnTo>
                  <a:lnTo>
                    <a:pt x="123" y="68"/>
                  </a:lnTo>
                  <a:lnTo>
                    <a:pt x="121" y="79"/>
                  </a:lnTo>
                  <a:lnTo>
                    <a:pt x="117" y="90"/>
                  </a:lnTo>
                  <a:lnTo>
                    <a:pt x="112" y="101"/>
                  </a:lnTo>
                  <a:lnTo>
                    <a:pt x="104" y="110"/>
                  </a:lnTo>
                  <a:lnTo>
                    <a:pt x="95" y="118"/>
                  </a:lnTo>
                  <a:lnTo>
                    <a:pt x="84" y="123"/>
                  </a:lnTo>
                  <a:lnTo>
                    <a:pt x="74" y="127"/>
                  </a:lnTo>
                  <a:lnTo>
                    <a:pt x="63" y="128"/>
                  </a:lnTo>
                  <a:lnTo>
                    <a:pt x="50" y="127"/>
                  </a:lnTo>
                  <a:lnTo>
                    <a:pt x="39" y="123"/>
                  </a:lnTo>
                  <a:lnTo>
                    <a:pt x="28" y="118"/>
                  </a:lnTo>
                  <a:lnTo>
                    <a:pt x="18" y="110"/>
                  </a:lnTo>
                  <a:lnTo>
                    <a:pt x="10" y="101"/>
                  </a:lnTo>
                  <a:lnTo>
                    <a:pt x="5" y="90"/>
                  </a:lnTo>
                  <a:lnTo>
                    <a:pt x="1" y="79"/>
                  </a:lnTo>
                  <a:lnTo>
                    <a:pt x="0" y="68"/>
                  </a:lnTo>
                  <a:lnTo>
                    <a:pt x="1" y="54"/>
                  </a:lnTo>
                  <a:lnTo>
                    <a:pt x="5" y="43"/>
                  </a:lnTo>
                  <a:lnTo>
                    <a:pt x="10" y="32"/>
                  </a:lnTo>
                  <a:lnTo>
                    <a:pt x="18" y="24"/>
                  </a:lnTo>
                  <a:lnTo>
                    <a:pt x="28" y="16"/>
                  </a:lnTo>
                  <a:lnTo>
                    <a:pt x="39" y="11"/>
                  </a:lnTo>
                  <a:lnTo>
                    <a:pt x="50" y="8"/>
                  </a:lnTo>
                  <a:lnTo>
                    <a:pt x="63" y="7"/>
                  </a:lnTo>
                  <a:lnTo>
                    <a:pt x="58" y="0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1" name="Freeform 96"/>
            <p:cNvSpPr>
              <a:spLocks/>
            </p:cNvSpPr>
            <p:nvPr/>
          </p:nvSpPr>
          <p:spPr bwMode="auto">
            <a:xfrm>
              <a:off x="3648" y="1658"/>
              <a:ext cx="41" cy="39"/>
            </a:xfrm>
            <a:custGeom>
              <a:avLst/>
              <a:gdLst>
                <a:gd name="T0" fmla="*/ 21 w 123"/>
                <a:gd name="T1" fmla="*/ 0 h 117"/>
                <a:gd name="T2" fmla="*/ 25 w 123"/>
                <a:gd name="T3" fmla="*/ 0 h 117"/>
                <a:gd name="T4" fmla="*/ 29 w 123"/>
                <a:gd name="T5" fmla="*/ 2 h 117"/>
                <a:gd name="T6" fmla="*/ 32 w 123"/>
                <a:gd name="T7" fmla="*/ 3 h 117"/>
                <a:gd name="T8" fmla="*/ 35 w 123"/>
                <a:gd name="T9" fmla="*/ 6 h 117"/>
                <a:gd name="T10" fmla="*/ 38 w 123"/>
                <a:gd name="T11" fmla="*/ 9 h 117"/>
                <a:gd name="T12" fmla="*/ 40 w 123"/>
                <a:gd name="T13" fmla="*/ 13 h 117"/>
                <a:gd name="T14" fmla="*/ 41 w 123"/>
                <a:gd name="T15" fmla="*/ 16 h 117"/>
                <a:gd name="T16" fmla="*/ 41 w 123"/>
                <a:gd name="T17" fmla="*/ 20 h 117"/>
                <a:gd name="T18" fmla="*/ 41 w 123"/>
                <a:gd name="T19" fmla="*/ 24 h 117"/>
                <a:gd name="T20" fmla="*/ 40 w 123"/>
                <a:gd name="T21" fmla="*/ 28 h 117"/>
                <a:gd name="T22" fmla="*/ 38 w 123"/>
                <a:gd name="T23" fmla="*/ 31 h 117"/>
                <a:gd name="T24" fmla="*/ 35 w 123"/>
                <a:gd name="T25" fmla="*/ 34 h 117"/>
                <a:gd name="T26" fmla="*/ 32 w 123"/>
                <a:gd name="T27" fmla="*/ 36 h 117"/>
                <a:gd name="T28" fmla="*/ 29 w 123"/>
                <a:gd name="T29" fmla="*/ 38 h 117"/>
                <a:gd name="T30" fmla="*/ 25 w 123"/>
                <a:gd name="T31" fmla="*/ 39 h 117"/>
                <a:gd name="T32" fmla="*/ 21 w 123"/>
                <a:gd name="T33" fmla="*/ 39 h 117"/>
                <a:gd name="T34" fmla="*/ 16 w 123"/>
                <a:gd name="T35" fmla="*/ 39 h 117"/>
                <a:gd name="T36" fmla="*/ 12 w 123"/>
                <a:gd name="T37" fmla="*/ 38 h 117"/>
                <a:gd name="T38" fmla="*/ 9 w 123"/>
                <a:gd name="T39" fmla="*/ 36 h 117"/>
                <a:gd name="T40" fmla="*/ 6 w 123"/>
                <a:gd name="T41" fmla="*/ 34 h 117"/>
                <a:gd name="T42" fmla="*/ 3 w 123"/>
                <a:gd name="T43" fmla="*/ 31 h 117"/>
                <a:gd name="T44" fmla="*/ 1 w 123"/>
                <a:gd name="T45" fmla="*/ 28 h 117"/>
                <a:gd name="T46" fmla="*/ 1 w 123"/>
                <a:gd name="T47" fmla="*/ 24 h 117"/>
                <a:gd name="T48" fmla="*/ 0 w 123"/>
                <a:gd name="T49" fmla="*/ 20 h 117"/>
                <a:gd name="T50" fmla="*/ 1 w 123"/>
                <a:gd name="T51" fmla="*/ 16 h 117"/>
                <a:gd name="T52" fmla="*/ 1 w 123"/>
                <a:gd name="T53" fmla="*/ 13 h 117"/>
                <a:gd name="T54" fmla="*/ 3 w 123"/>
                <a:gd name="T55" fmla="*/ 9 h 117"/>
                <a:gd name="T56" fmla="*/ 6 w 123"/>
                <a:gd name="T57" fmla="*/ 6 h 117"/>
                <a:gd name="T58" fmla="*/ 9 w 123"/>
                <a:gd name="T59" fmla="*/ 3 h 117"/>
                <a:gd name="T60" fmla="*/ 12 w 123"/>
                <a:gd name="T61" fmla="*/ 2 h 117"/>
                <a:gd name="T62" fmla="*/ 16 w 123"/>
                <a:gd name="T63" fmla="*/ 0 h 117"/>
                <a:gd name="T64" fmla="*/ 21 w 123"/>
                <a:gd name="T65" fmla="*/ 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23"/>
                <a:gd name="T100" fmla="*/ 0 h 117"/>
                <a:gd name="T101" fmla="*/ 123 w 123"/>
                <a:gd name="T102" fmla="*/ 117 h 11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23" h="117">
                  <a:moveTo>
                    <a:pt x="62" y="0"/>
                  </a:moveTo>
                  <a:lnTo>
                    <a:pt x="76" y="1"/>
                  </a:lnTo>
                  <a:lnTo>
                    <a:pt x="87" y="5"/>
                  </a:lnTo>
                  <a:lnTo>
                    <a:pt x="97" y="10"/>
                  </a:lnTo>
                  <a:lnTo>
                    <a:pt x="106" y="18"/>
                  </a:lnTo>
                  <a:lnTo>
                    <a:pt x="114" y="28"/>
                  </a:lnTo>
                  <a:lnTo>
                    <a:pt x="119" y="38"/>
                  </a:lnTo>
                  <a:lnTo>
                    <a:pt x="122" y="49"/>
                  </a:lnTo>
                  <a:lnTo>
                    <a:pt x="123" y="59"/>
                  </a:lnTo>
                  <a:lnTo>
                    <a:pt x="122" y="71"/>
                  </a:lnTo>
                  <a:lnTo>
                    <a:pt x="119" y="83"/>
                  </a:lnTo>
                  <a:lnTo>
                    <a:pt x="114" y="92"/>
                  </a:lnTo>
                  <a:lnTo>
                    <a:pt x="106" y="102"/>
                  </a:lnTo>
                  <a:lnTo>
                    <a:pt x="97" y="108"/>
                  </a:lnTo>
                  <a:lnTo>
                    <a:pt x="87" y="113"/>
                  </a:lnTo>
                  <a:lnTo>
                    <a:pt x="76" y="116"/>
                  </a:lnTo>
                  <a:lnTo>
                    <a:pt x="62" y="117"/>
                  </a:lnTo>
                  <a:lnTo>
                    <a:pt x="49" y="116"/>
                  </a:lnTo>
                  <a:lnTo>
                    <a:pt x="37" y="113"/>
                  </a:lnTo>
                  <a:lnTo>
                    <a:pt x="27" y="108"/>
                  </a:lnTo>
                  <a:lnTo>
                    <a:pt x="17" y="102"/>
                  </a:lnTo>
                  <a:lnTo>
                    <a:pt x="9" y="92"/>
                  </a:lnTo>
                  <a:lnTo>
                    <a:pt x="4" y="83"/>
                  </a:lnTo>
                  <a:lnTo>
                    <a:pt x="2" y="71"/>
                  </a:lnTo>
                  <a:lnTo>
                    <a:pt x="0" y="59"/>
                  </a:lnTo>
                  <a:lnTo>
                    <a:pt x="2" y="49"/>
                  </a:lnTo>
                  <a:lnTo>
                    <a:pt x="4" y="38"/>
                  </a:lnTo>
                  <a:lnTo>
                    <a:pt x="9" y="28"/>
                  </a:lnTo>
                  <a:lnTo>
                    <a:pt x="17" y="18"/>
                  </a:lnTo>
                  <a:lnTo>
                    <a:pt x="27" y="10"/>
                  </a:lnTo>
                  <a:lnTo>
                    <a:pt x="37" y="5"/>
                  </a:lnTo>
                  <a:lnTo>
                    <a:pt x="49" y="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2" name="Freeform 97"/>
            <p:cNvSpPr>
              <a:spLocks/>
            </p:cNvSpPr>
            <p:nvPr/>
          </p:nvSpPr>
          <p:spPr bwMode="auto">
            <a:xfrm>
              <a:off x="2615" y="2322"/>
              <a:ext cx="39" cy="41"/>
            </a:xfrm>
            <a:custGeom>
              <a:avLst/>
              <a:gdLst>
                <a:gd name="T0" fmla="*/ 20 w 116"/>
                <a:gd name="T1" fmla="*/ 2 h 123"/>
                <a:gd name="T2" fmla="*/ 24 w 116"/>
                <a:gd name="T3" fmla="*/ 2 h 123"/>
                <a:gd name="T4" fmla="*/ 28 w 116"/>
                <a:gd name="T5" fmla="*/ 3 h 123"/>
                <a:gd name="T6" fmla="*/ 31 w 116"/>
                <a:gd name="T7" fmla="*/ 5 h 123"/>
                <a:gd name="T8" fmla="*/ 34 w 116"/>
                <a:gd name="T9" fmla="*/ 7 h 123"/>
                <a:gd name="T10" fmla="*/ 36 w 116"/>
                <a:gd name="T11" fmla="*/ 10 h 123"/>
                <a:gd name="T12" fmla="*/ 38 w 116"/>
                <a:gd name="T13" fmla="*/ 14 h 123"/>
                <a:gd name="T14" fmla="*/ 39 w 116"/>
                <a:gd name="T15" fmla="*/ 17 h 123"/>
                <a:gd name="T16" fmla="*/ 39 w 116"/>
                <a:gd name="T17" fmla="*/ 22 h 123"/>
                <a:gd name="T18" fmla="*/ 39 w 116"/>
                <a:gd name="T19" fmla="*/ 25 h 123"/>
                <a:gd name="T20" fmla="*/ 38 w 116"/>
                <a:gd name="T21" fmla="*/ 29 h 123"/>
                <a:gd name="T22" fmla="*/ 36 w 116"/>
                <a:gd name="T23" fmla="*/ 32 h 123"/>
                <a:gd name="T24" fmla="*/ 34 w 116"/>
                <a:gd name="T25" fmla="*/ 35 h 123"/>
                <a:gd name="T26" fmla="*/ 31 w 116"/>
                <a:gd name="T27" fmla="*/ 37 h 123"/>
                <a:gd name="T28" fmla="*/ 28 w 116"/>
                <a:gd name="T29" fmla="*/ 39 h 123"/>
                <a:gd name="T30" fmla="*/ 24 w 116"/>
                <a:gd name="T31" fmla="*/ 41 h 123"/>
                <a:gd name="T32" fmla="*/ 20 w 116"/>
                <a:gd name="T33" fmla="*/ 41 h 123"/>
                <a:gd name="T34" fmla="*/ 15 w 116"/>
                <a:gd name="T35" fmla="*/ 41 h 123"/>
                <a:gd name="T36" fmla="*/ 11 w 116"/>
                <a:gd name="T37" fmla="*/ 39 h 123"/>
                <a:gd name="T38" fmla="*/ 8 w 116"/>
                <a:gd name="T39" fmla="*/ 37 h 123"/>
                <a:gd name="T40" fmla="*/ 5 w 116"/>
                <a:gd name="T41" fmla="*/ 35 h 123"/>
                <a:gd name="T42" fmla="*/ 3 w 116"/>
                <a:gd name="T43" fmla="*/ 32 h 123"/>
                <a:gd name="T44" fmla="*/ 1 w 116"/>
                <a:gd name="T45" fmla="*/ 29 h 123"/>
                <a:gd name="T46" fmla="*/ 0 w 116"/>
                <a:gd name="T47" fmla="*/ 25 h 123"/>
                <a:gd name="T48" fmla="*/ 0 w 116"/>
                <a:gd name="T49" fmla="*/ 22 h 123"/>
                <a:gd name="T50" fmla="*/ 0 w 116"/>
                <a:gd name="T51" fmla="*/ 17 h 123"/>
                <a:gd name="T52" fmla="*/ 1 w 116"/>
                <a:gd name="T53" fmla="*/ 14 h 123"/>
                <a:gd name="T54" fmla="*/ 3 w 116"/>
                <a:gd name="T55" fmla="*/ 10 h 123"/>
                <a:gd name="T56" fmla="*/ 5 w 116"/>
                <a:gd name="T57" fmla="*/ 7 h 123"/>
                <a:gd name="T58" fmla="*/ 8 w 116"/>
                <a:gd name="T59" fmla="*/ 5 h 123"/>
                <a:gd name="T60" fmla="*/ 11 w 116"/>
                <a:gd name="T61" fmla="*/ 3 h 123"/>
                <a:gd name="T62" fmla="*/ 15 w 116"/>
                <a:gd name="T63" fmla="*/ 2 h 123"/>
                <a:gd name="T64" fmla="*/ 20 w 116"/>
                <a:gd name="T65" fmla="*/ 2 h 123"/>
                <a:gd name="T66" fmla="*/ 18 w 116"/>
                <a:gd name="T67" fmla="*/ 0 h 123"/>
                <a:gd name="T68" fmla="*/ 20 w 116"/>
                <a:gd name="T69" fmla="*/ 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123"/>
                <a:gd name="T107" fmla="*/ 116 w 116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123">
                  <a:moveTo>
                    <a:pt x="58" y="5"/>
                  </a:moveTo>
                  <a:lnTo>
                    <a:pt x="71" y="7"/>
                  </a:lnTo>
                  <a:lnTo>
                    <a:pt x="82" y="9"/>
                  </a:lnTo>
                  <a:lnTo>
                    <a:pt x="92" y="15"/>
                  </a:lnTo>
                  <a:lnTo>
                    <a:pt x="100" y="21"/>
                  </a:lnTo>
                  <a:lnTo>
                    <a:pt x="107" y="30"/>
                  </a:lnTo>
                  <a:lnTo>
                    <a:pt x="112" y="41"/>
                  </a:lnTo>
                  <a:lnTo>
                    <a:pt x="115" y="52"/>
                  </a:lnTo>
                  <a:lnTo>
                    <a:pt x="116" y="65"/>
                  </a:lnTo>
                  <a:lnTo>
                    <a:pt x="115" y="75"/>
                  </a:lnTo>
                  <a:lnTo>
                    <a:pt x="112" y="86"/>
                  </a:lnTo>
                  <a:lnTo>
                    <a:pt x="107" y="96"/>
                  </a:lnTo>
                  <a:lnTo>
                    <a:pt x="100" y="104"/>
                  </a:lnTo>
                  <a:lnTo>
                    <a:pt x="92" y="112"/>
                  </a:lnTo>
                  <a:lnTo>
                    <a:pt x="82" y="118"/>
                  </a:lnTo>
                  <a:lnTo>
                    <a:pt x="71" y="122"/>
                  </a:lnTo>
                  <a:lnTo>
                    <a:pt x="58" y="123"/>
                  </a:lnTo>
                  <a:lnTo>
                    <a:pt x="46" y="122"/>
                  </a:lnTo>
                  <a:lnTo>
                    <a:pt x="34" y="118"/>
                  </a:lnTo>
                  <a:lnTo>
                    <a:pt x="25" y="112"/>
                  </a:lnTo>
                  <a:lnTo>
                    <a:pt x="16" y="104"/>
                  </a:lnTo>
                  <a:lnTo>
                    <a:pt x="9" y="96"/>
                  </a:lnTo>
                  <a:lnTo>
                    <a:pt x="4" y="86"/>
                  </a:lnTo>
                  <a:lnTo>
                    <a:pt x="1" y="75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41"/>
                  </a:lnTo>
                  <a:lnTo>
                    <a:pt x="9" y="30"/>
                  </a:lnTo>
                  <a:lnTo>
                    <a:pt x="16" y="21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6" y="7"/>
                  </a:lnTo>
                  <a:lnTo>
                    <a:pt x="58" y="5"/>
                  </a:lnTo>
                  <a:lnTo>
                    <a:pt x="53" y="0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3" name="Freeform 98"/>
            <p:cNvSpPr>
              <a:spLocks/>
            </p:cNvSpPr>
            <p:nvPr/>
          </p:nvSpPr>
          <p:spPr bwMode="auto">
            <a:xfrm>
              <a:off x="3132" y="1984"/>
              <a:ext cx="39" cy="41"/>
            </a:xfrm>
            <a:custGeom>
              <a:avLst/>
              <a:gdLst>
                <a:gd name="T0" fmla="*/ 19 w 118"/>
                <a:gd name="T1" fmla="*/ 2 h 123"/>
                <a:gd name="T2" fmla="*/ 23 w 118"/>
                <a:gd name="T3" fmla="*/ 2 h 123"/>
                <a:gd name="T4" fmla="*/ 27 w 118"/>
                <a:gd name="T5" fmla="*/ 3 h 123"/>
                <a:gd name="T6" fmla="*/ 31 w 118"/>
                <a:gd name="T7" fmla="*/ 5 h 123"/>
                <a:gd name="T8" fmla="*/ 34 w 118"/>
                <a:gd name="T9" fmla="*/ 7 h 123"/>
                <a:gd name="T10" fmla="*/ 36 w 118"/>
                <a:gd name="T11" fmla="*/ 10 h 123"/>
                <a:gd name="T12" fmla="*/ 38 w 118"/>
                <a:gd name="T13" fmla="*/ 14 h 123"/>
                <a:gd name="T14" fmla="*/ 38 w 118"/>
                <a:gd name="T15" fmla="*/ 17 h 123"/>
                <a:gd name="T16" fmla="*/ 39 w 118"/>
                <a:gd name="T17" fmla="*/ 22 h 123"/>
                <a:gd name="T18" fmla="*/ 38 w 118"/>
                <a:gd name="T19" fmla="*/ 26 h 123"/>
                <a:gd name="T20" fmla="*/ 38 w 118"/>
                <a:gd name="T21" fmla="*/ 30 h 123"/>
                <a:gd name="T22" fmla="*/ 36 w 118"/>
                <a:gd name="T23" fmla="*/ 33 h 123"/>
                <a:gd name="T24" fmla="*/ 34 w 118"/>
                <a:gd name="T25" fmla="*/ 36 h 123"/>
                <a:gd name="T26" fmla="*/ 31 w 118"/>
                <a:gd name="T27" fmla="*/ 38 h 123"/>
                <a:gd name="T28" fmla="*/ 27 w 118"/>
                <a:gd name="T29" fmla="*/ 40 h 123"/>
                <a:gd name="T30" fmla="*/ 23 w 118"/>
                <a:gd name="T31" fmla="*/ 41 h 123"/>
                <a:gd name="T32" fmla="*/ 19 w 118"/>
                <a:gd name="T33" fmla="*/ 41 h 123"/>
                <a:gd name="T34" fmla="*/ 15 w 118"/>
                <a:gd name="T35" fmla="*/ 41 h 123"/>
                <a:gd name="T36" fmla="*/ 11 w 118"/>
                <a:gd name="T37" fmla="*/ 40 h 123"/>
                <a:gd name="T38" fmla="*/ 8 w 118"/>
                <a:gd name="T39" fmla="*/ 38 h 123"/>
                <a:gd name="T40" fmla="*/ 5 w 118"/>
                <a:gd name="T41" fmla="*/ 36 h 123"/>
                <a:gd name="T42" fmla="*/ 3 w 118"/>
                <a:gd name="T43" fmla="*/ 33 h 123"/>
                <a:gd name="T44" fmla="*/ 1 w 118"/>
                <a:gd name="T45" fmla="*/ 30 h 123"/>
                <a:gd name="T46" fmla="*/ 0 w 118"/>
                <a:gd name="T47" fmla="*/ 26 h 123"/>
                <a:gd name="T48" fmla="*/ 0 w 118"/>
                <a:gd name="T49" fmla="*/ 22 h 123"/>
                <a:gd name="T50" fmla="*/ 0 w 118"/>
                <a:gd name="T51" fmla="*/ 17 h 123"/>
                <a:gd name="T52" fmla="*/ 1 w 118"/>
                <a:gd name="T53" fmla="*/ 14 h 123"/>
                <a:gd name="T54" fmla="*/ 3 w 118"/>
                <a:gd name="T55" fmla="*/ 10 h 123"/>
                <a:gd name="T56" fmla="*/ 5 w 118"/>
                <a:gd name="T57" fmla="*/ 7 h 123"/>
                <a:gd name="T58" fmla="*/ 8 w 118"/>
                <a:gd name="T59" fmla="*/ 5 h 123"/>
                <a:gd name="T60" fmla="*/ 11 w 118"/>
                <a:gd name="T61" fmla="*/ 3 h 123"/>
                <a:gd name="T62" fmla="*/ 15 w 118"/>
                <a:gd name="T63" fmla="*/ 2 h 123"/>
                <a:gd name="T64" fmla="*/ 19 w 118"/>
                <a:gd name="T65" fmla="*/ 2 h 123"/>
                <a:gd name="T66" fmla="*/ 18 w 118"/>
                <a:gd name="T67" fmla="*/ 0 h 123"/>
                <a:gd name="T68" fmla="*/ 19 w 118"/>
                <a:gd name="T69" fmla="*/ 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8"/>
                <a:gd name="T106" fmla="*/ 0 h 123"/>
                <a:gd name="T107" fmla="*/ 118 w 118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8" h="123">
                  <a:moveTo>
                    <a:pt x="58" y="6"/>
                  </a:moveTo>
                  <a:lnTo>
                    <a:pt x="71" y="7"/>
                  </a:lnTo>
                  <a:lnTo>
                    <a:pt x="82" y="10"/>
                  </a:lnTo>
                  <a:lnTo>
                    <a:pt x="93" y="15"/>
                  </a:lnTo>
                  <a:lnTo>
                    <a:pt x="102" y="22"/>
                  </a:lnTo>
                  <a:lnTo>
                    <a:pt x="108" y="31"/>
                  </a:lnTo>
                  <a:lnTo>
                    <a:pt x="114" y="41"/>
                  </a:lnTo>
                  <a:lnTo>
                    <a:pt x="116" y="52"/>
                  </a:lnTo>
                  <a:lnTo>
                    <a:pt x="118" y="65"/>
                  </a:lnTo>
                  <a:lnTo>
                    <a:pt x="116" y="77"/>
                  </a:lnTo>
                  <a:lnTo>
                    <a:pt x="114" y="89"/>
                  </a:lnTo>
                  <a:lnTo>
                    <a:pt x="108" y="98"/>
                  </a:lnTo>
                  <a:lnTo>
                    <a:pt x="102" y="107"/>
                  </a:lnTo>
                  <a:lnTo>
                    <a:pt x="93" y="114"/>
                  </a:lnTo>
                  <a:lnTo>
                    <a:pt x="82" y="119"/>
                  </a:lnTo>
                  <a:lnTo>
                    <a:pt x="71" y="122"/>
                  </a:lnTo>
                  <a:lnTo>
                    <a:pt x="58" y="123"/>
                  </a:lnTo>
                  <a:lnTo>
                    <a:pt x="46" y="122"/>
                  </a:lnTo>
                  <a:lnTo>
                    <a:pt x="34" y="119"/>
                  </a:lnTo>
                  <a:lnTo>
                    <a:pt x="25" y="114"/>
                  </a:lnTo>
                  <a:lnTo>
                    <a:pt x="16" y="107"/>
                  </a:lnTo>
                  <a:lnTo>
                    <a:pt x="9" y="98"/>
                  </a:lnTo>
                  <a:lnTo>
                    <a:pt x="4" y="89"/>
                  </a:lnTo>
                  <a:lnTo>
                    <a:pt x="1" y="77"/>
                  </a:lnTo>
                  <a:lnTo>
                    <a:pt x="0" y="65"/>
                  </a:lnTo>
                  <a:lnTo>
                    <a:pt x="1" y="52"/>
                  </a:lnTo>
                  <a:lnTo>
                    <a:pt x="4" y="41"/>
                  </a:lnTo>
                  <a:lnTo>
                    <a:pt x="9" y="31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10"/>
                  </a:lnTo>
                  <a:lnTo>
                    <a:pt x="46" y="7"/>
                  </a:lnTo>
                  <a:lnTo>
                    <a:pt x="58" y="6"/>
                  </a:lnTo>
                  <a:lnTo>
                    <a:pt x="53" y="0"/>
                  </a:lnTo>
                  <a:lnTo>
                    <a:pt x="58" y="6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4" name="Freeform 99"/>
            <p:cNvSpPr>
              <a:spLocks/>
            </p:cNvSpPr>
            <p:nvPr/>
          </p:nvSpPr>
          <p:spPr bwMode="auto">
            <a:xfrm>
              <a:off x="4171" y="1318"/>
              <a:ext cx="39" cy="41"/>
            </a:xfrm>
            <a:custGeom>
              <a:avLst/>
              <a:gdLst>
                <a:gd name="T0" fmla="*/ 20 w 116"/>
                <a:gd name="T1" fmla="*/ 2 h 123"/>
                <a:gd name="T2" fmla="*/ 24 w 116"/>
                <a:gd name="T3" fmla="*/ 2 h 123"/>
                <a:gd name="T4" fmla="*/ 28 w 116"/>
                <a:gd name="T5" fmla="*/ 3 h 123"/>
                <a:gd name="T6" fmla="*/ 31 w 116"/>
                <a:gd name="T7" fmla="*/ 5 h 123"/>
                <a:gd name="T8" fmla="*/ 34 w 116"/>
                <a:gd name="T9" fmla="*/ 7 h 123"/>
                <a:gd name="T10" fmla="*/ 36 w 116"/>
                <a:gd name="T11" fmla="*/ 10 h 123"/>
                <a:gd name="T12" fmla="*/ 38 w 116"/>
                <a:gd name="T13" fmla="*/ 13 h 123"/>
                <a:gd name="T14" fmla="*/ 39 w 116"/>
                <a:gd name="T15" fmla="*/ 17 h 123"/>
                <a:gd name="T16" fmla="*/ 39 w 116"/>
                <a:gd name="T17" fmla="*/ 21 h 123"/>
                <a:gd name="T18" fmla="*/ 39 w 116"/>
                <a:gd name="T19" fmla="*/ 25 h 123"/>
                <a:gd name="T20" fmla="*/ 38 w 116"/>
                <a:gd name="T21" fmla="*/ 29 h 123"/>
                <a:gd name="T22" fmla="*/ 36 w 116"/>
                <a:gd name="T23" fmla="*/ 33 h 123"/>
                <a:gd name="T24" fmla="*/ 34 w 116"/>
                <a:gd name="T25" fmla="*/ 36 h 123"/>
                <a:gd name="T26" fmla="*/ 31 w 116"/>
                <a:gd name="T27" fmla="*/ 38 h 123"/>
                <a:gd name="T28" fmla="*/ 28 w 116"/>
                <a:gd name="T29" fmla="*/ 40 h 123"/>
                <a:gd name="T30" fmla="*/ 24 w 116"/>
                <a:gd name="T31" fmla="*/ 40 h 123"/>
                <a:gd name="T32" fmla="*/ 20 w 116"/>
                <a:gd name="T33" fmla="*/ 41 h 123"/>
                <a:gd name="T34" fmla="*/ 15 w 116"/>
                <a:gd name="T35" fmla="*/ 40 h 123"/>
                <a:gd name="T36" fmla="*/ 11 w 116"/>
                <a:gd name="T37" fmla="*/ 40 h 123"/>
                <a:gd name="T38" fmla="*/ 8 w 116"/>
                <a:gd name="T39" fmla="*/ 38 h 123"/>
                <a:gd name="T40" fmla="*/ 5 w 116"/>
                <a:gd name="T41" fmla="*/ 36 h 123"/>
                <a:gd name="T42" fmla="*/ 3 w 116"/>
                <a:gd name="T43" fmla="*/ 33 h 123"/>
                <a:gd name="T44" fmla="*/ 1 w 116"/>
                <a:gd name="T45" fmla="*/ 29 h 123"/>
                <a:gd name="T46" fmla="*/ 0 w 116"/>
                <a:gd name="T47" fmla="*/ 25 h 123"/>
                <a:gd name="T48" fmla="*/ 0 w 116"/>
                <a:gd name="T49" fmla="*/ 21 h 123"/>
                <a:gd name="T50" fmla="*/ 0 w 116"/>
                <a:gd name="T51" fmla="*/ 17 h 123"/>
                <a:gd name="T52" fmla="*/ 1 w 116"/>
                <a:gd name="T53" fmla="*/ 13 h 123"/>
                <a:gd name="T54" fmla="*/ 3 w 116"/>
                <a:gd name="T55" fmla="*/ 10 h 123"/>
                <a:gd name="T56" fmla="*/ 5 w 116"/>
                <a:gd name="T57" fmla="*/ 7 h 123"/>
                <a:gd name="T58" fmla="*/ 8 w 116"/>
                <a:gd name="T59" fmla="*/ 5 h 123"/>
                <a:gd name="T60" fmla="*/ 11 w 116"/>
                <a:gd name="T61" fmla="*/ 3 h 123"/>
                <a:gd name="T62" fmla="*/ 15 w 116"/>
                <a:gd name="T63" fmla="*/ 2 h 123"/>
                <a:gd name="T64" fmla="*/ 20 w 116"/>
                <a:gd name="T65" fmla="*/ 2 h 123"/>
                <a:gd name="T66" fmla="*/ 18 w 116"/>
                <a:gd name="T67" fmla="*/ 0 h 123"/>
                <a:gd name="T68" fmla="*/ 20 w 116"/>
                <a:gd name="T69" fmla="*/ 2 h 1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123"/>
                <a:gd name="T107" fmla="*/ 116 w 116"/>
                <a:gd name="T108" fmla="*/ 123 h 1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123">
                  <a:moveTo>
                    <a:pt x="58" y="5"/>
                  </a:moveTo>
                  <a:lnTo>
                    <a:pt x="71" y="6"/>
                  </a:lnTo>
                  <a:lnTo>
                    <a:pt x="82" y="9"/>
                  </a:lnTo>
                  <a:lnTo>
                    <a:pt x="92" y="14"/>
                  </a:lnTo>
                  <a:lnTo>
                    <a:pt x="100" y="21"/>
                  </a:lnTo>
                  <a:lnTo>
                    <a:pt x="107" y="30"/>
                  </a:lnTo>
                  <a:lnTo>
                    <a:pt x="112" y="39"/>
                  </a:lnTo>
                  <a:lnTo>
                    <a:pt x="115" y="51"/>
                  </a:lnTo>
                  <a:lnTo>
                    <a:pt x="116" y="63"/>
                  </a:lnTo>
                  <a:lnTo>
                    <a:pt x="115" y="76"/>
                  </a:lnTo>
                  <a:lnTo>
                    <a:pt x="112" y="87"/>
                  </a:lnTo>
                  <a:lnTo>
                    <a:pt x="107" y="98"/>
                  </a:lnTo>
                  <a:lnTo>
                    <a:pt x="100" y="107"/>
                  </a:lnTo>
                  <a:lnTo>
                    <a:pt x="92" y="113"/>
                  </a:lnTo>
                  <a:lnTo>
                    <a:pt x="82" y="119"/>
                  </a:lnTo>
                  <a:lnTo>
                    <a:pt x="71" y="121"/>
                  </a:lnTo>
                  <a:lnTo>
                    <a:pt x="58" y="123"/>
                  </a:lnTo>
                  <a:lnTo>
                    <a:pt x="46" y="121"/>
                  </a:lnTo>
                  <a:lnTo>
                    <a:pt x="34" y="119"/>
                  </a:lnTo>
                  <a:lnTo>
                    <a:pt x="25" y="113"/>
                  </a:lnTo>
                  <a:lnTo>
                    <a:pt x="16" y="107"/>
                  </a:lnTo>
                  <a:lnTo>
                    <a:pt x="9" y="98"/>
                  </a:lnTo>
                  <a:lnTo>
                    <a:pt x="4" y="87"/>
                  </a:lnTo>
                  <a:lnTo>
                    <a:pt x="1" y="76"/>
                  </a:lnTo>
                  <a:lnTo>
                    <a:pt x="0" y="63"/>
                  </a:lnTo>
                  <a:lnTo>
                    <a:pt x="1" y="51"/>
                  </a:lnTo>
                  <a:lnTo>
                    <a:pt x="4" y="39"/>
                  </a:lnTo>
                  <a:lnTo>
                    <a:pt x="9" y="30"/>
                  </a:lnTo>
                  <a:lnTo>
                    <a:pt x="16" y="21"/>
                  </a:lnTo>
                  <a:lnTo>
                    <a:pt x="25" y="14"/>
                  </a:lnTo>
                  <a:lnTo>
                    <a:pt x="34" y="9"/>
                  </a:lnTo>
                  <a:lnTo>
                    <a:pt x="46" y="6"/>
                  </a:lnTo>
                  <a:lnTo>
                    <a:pt x="58" y="5"/>
                  </a:lnTo>
                  <a:lnTo>
                    <a:pt x="53" y="0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5" name="Freeform 100"/>
            <p:cNvSpPr>
              <a:spLocks/>
            </p:cNvSpPr>
            <p:nvPr/>
          </p:nvSpPr>
          <p:spPr bwMode="auto">
            <a:xfrm>
              <a:off x="2073" y="2659"/>
              <a:ext cx="41" cy="41"/>
            </a:xfrm>
            <a:custGeom>
              <a:avLst/>
              <a:gdLst>
                <a:gd name="T0" fmla="*/ 19 w 123"/>
                <a:gd name="T1" fmla="*/ 2 h 122"/>
                <a:gd name="T2" fmla="*/ 24 w 123"/>
                <a:gd name="T3" fmla="*/ 2 h 122"/>
                <a:gd name="T4" fmla="*/ 28 w 123"/>
                <a:gd name="T5" fmla="*/ 3 h 122"/>
                <a:gd name="T6" fmla="*/ 31 w 123"/>
                <a:gd name="T7" fmla="*/ 5 h 122"/>
                <a:gd name="T8" fmla="*/ 35 w 123"/>
                <a:gd name="T9" fmla="*/ 7 h 122"/>
                <a:gd name="T10" fmla="*/ 37 w 123"/>
                <a:gd name="T11" fmla="*/ 10 h 122"/>
                <a:gd name="T12" fmla="*/ 39 w 123"/>
                <a:gd name="T13" fmla="*/ 14 h 122"/>
                <a:gd name="T14" fmla="*/ 40 w 123"/>
                <a:gd name="T15" fmla="*/ 17 h 122"/>
                <a:gd name="T16" fmla="*/ 41 w 123"/>
                <a:gd name="T17" fmla="*/ 22 h 122"/>
                <a:gd name="T18" fmla="*/ 40 w 123"/>
                <a:gd name="T19" fmla="*/ 26 h 122"/>
                <a:gd name="T20" fmla="*/ 39 w 123"/>
                <a:gd name="T21" fmla="*/ 30 h 122"/>
                <a:gd name="T22" fmla="*/ 37 w 123"/>
                <a:gd name="T23" fmla="*/ 33 h 122"/>
                <a:gd name="T24" fmla="*/ 35 w 123"/>
                <a:gd name="T25" fmla="*/ 36 h 122"/>
                <a:gd name="T26" fmla="*/ 31 w 123"/>
                <a:gd name="T27" fmla="*/ 38 h 122"/>
                <a:gd name="T28" fmla="*/ 28 w 123"/>
                <a:gd name="T29" fmla="*/ 40 h 122"/>
                <a:gd name="T30" fmla="*/ 24 w 123"/>
                <a:gd name="T31" fmla="*/ 41 h 122"/>
                <a:gd name="T32" fmla="*/ 19 w 123"/>
                <a:gd name="T33" fmla="*/ 41 h 122"/>
                <a:gd name="T34" fmla="*/ 15 w 123"/>
                <a:gd name="T35" fmla="*/ 41 h 122"/>
                <a:gd name="T36" fmla="*/ 11 w 123"/>
                <a:gd name="T37" fmla="*/ 40 h 122"/>
                <a:gd name="T38" fmla="*/ 8 w 123"/>
                <a:gd name="T39" fmla="*/ 38 h 122"/>
                <a:gd name="T40" fmla="*/ 5 w 123"/>
                <a:gd name="T41" fmla="*/ 36 h 122"/>
                <a:gd name="T42" fmla="*/ 3 w 123"/>
                <a:gd name="T43" fmla="*/ 33 h 122"/>
                <a:gd name="T44" fmla="*/ 1 w 123"/>
                <a:gd name="T45" fmla="*/ 30 h 122"/>
                <a:gd name="T46" fmla="*/ 0 w 123"/>
                <a:gd name="T47" fmla="*/ 26 h 122"/>
                <a:gd name="T48" fmla="*/ 0 w 123"/>
                <a:gd name="T49" fmla="*/ 22 h 122"/>
                <a:gd name="T50" fmla="*/ 0 w 123"/>
                <a:gd name="T51" fmla="*/ 17 h 122"/>
                <a:gd name="T52" fmla="*/ 1 w 123"/>
                <a:gd name="T53" fmla="*/ 14 h 122"/>
                <a:gd name="T54" fmla="*/ 3 w 123"/>
                <a:gd name="T55" fmla="*/ 10 h 122"/>
                <a:gd name="T56" fmla="*/ 5 w 123"/>
                <a:gd name="T57" fmla="*/ 7 h 122"/>
                <a:gd name="T58" fmla="*/ 8 w 123"/>
                <a:gd name="T59" fmla="*/ 5 h 122"/>
                <a:gd name="T60" fmla="*/ 11 w 123"/>
                <a:gd name="T61" fmla="*/ 3 h 122"/>
                <a:gd name="T62" fmla="*/ 15 w 123"/>
                <a:gd name="T63" fmla="*/ 2 h 122"/>
                <a:gd name="T64" fmla="*/ 19 w 123"/>
                <a:gd name="T65" fmla="*/ 2 h 122"/>
                <a:gd name="T66" fmla="*/ 18 w 123"/>
                <a:gd name="T67" fmla="*/ 0 h 122"/>
                <a:gd name="T68" fmla="*/ 19 w 123"/>
                <a:gd name="T69" fmla="*/ 2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3"/>
                <a:gd name="T106" fmla="*/ 0 h 122"/>
                <a:gd name="T107" fmla="*/ 123 w 123"/>
                <a:gd name="T108" fmla="*/ 122 h 12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3" h="122">
                  <a:moveTo>
                    <a:pt x="58" y="5"/>
                  </a:moveTo>
                  <a:lnTo>
                    <a:pt x="71" y="6"/>
                  </a:lnTo>
                  <a:lnTo>
                    <a:pt x="83" y="9"/>
                  </a:lnTo>
                  <a:lnTo>
                    <a:pt x="94" y="14"/>
                  </a:lnTo>
                  <a:lnTo>
                    <a:pt x="104" y="21"/>
                  </a:lnTo>
                  <a:lnTo>
                    <a:pt x="112" y="30"/>
                  </a:lnTo>
                  <a:lnTo>
                    <a:pt x="117" y="41"/>
                  </a:lnTo>
                  <a:lnTo>
                    <a:pt x="121" y="51"/>
                  </a:lnTo>
                  <a:lnTo>
                    <a:pt x="123" y="64"/>
                  </a:lnTo>
                  <a:lnTo>
                    <a:pt x="121" y="76"/>
                  </a:lnTo>
                  <a:lnTo>
                    <a:pt x="117" y="88"/>
                  </a:lnTo>
                  <a:lnTo>
                    <a:pt x="112" y="97"/>
                  </a:lnTo>
                  <a:lnTo>
                    <a:pt x="104" y="107"/>
                  </a:lnTo>
                  <a:lnTo>
                    <a:pt x="94" y="113"/>
                  </a:lnTo>
                  <a:lnTo>
                    <a:pt x="83" y="118"/>
                  </a:lnTo>
                  <a:lnTo>
                    <a:pt x="71" y="121"/>
                  </a:lnTo>
                  <a:lnTo>
                    <a:pt x="58" y="122"/>
                  </a:lnTo>
                  <a:lnTo>
                    <a:pt x="46" y="121"/>
                  </a:lnTo>
                  <a:lnTo>
                    <a:pt x="34" y="118"/>
                  </a:lnTo>
                  <a:lnTo>
                    <a:pt x="25" y="113"/>
                  </a:lnTo>
                  <a:lnTo>
                    <a:pt x="16" y="107"/>
                  </a:lnTo>
                  <a:lnTo>
                    <a:pt x="9" y="97"/>
                  </a:lnTo>
                  <a:lnTo>
                    <a:pt x="4" y="88"/>
                  </a:lnTo>
                  <a:lnTo>
                    <a:pt x="1" y="76"/>
                  </a:lnTo>
                  <a:lnTo>
                    <a:pt x="0" y="64"/>
                  </a:lnTo>
                  <a:lnTo>
                    <a:pt x="1" y="51"/>
                  </a:lnTo>
                  <a:lnTo>
                    <a:pt x="4" y="41"/>
                  </a:lnTo>
                  <a:lnTo>
                    <a:pt x="9" y="30"/>
                  </a:lnTo>
                  <a:lnTo>
                    <a:pt x="16" y="21"/>
                  </a:lnTo>
                  <a:lnTo>
                    <a:pt x="25" y="14"/>
                  </a:lnTo>
                  <a:lnTo>
                    <a:pt x="34" y="9"/>
                  </a:lnTo>
                  <a:lnTo>
                    <a:pt x="46" y="6"/>
                  </a:lnTo>
                  <a:lnTo>
                    <a:pt x="58" y="5"/>
                  </a:lnTo>
                  <a:lnTo>
                    <a:pt x="53" y="0"/>
                  </a:lnTo>
                  <a:lnTo>
                    <a:pt x="58" y="5"/>
                  </a:lnTo>
                  <a:close/>
                </a:path>
              </a:pathLst>
            </a:custGeom>
            <a:solidFill>
              <a:srgbClr val="0080C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928802"/>
            <a:ext cx="7486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Atomic Emission </a:t>
            </a:r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Atomic </a:t>
            </a:r>
            <a:r>
              <a:rPr lang="en-US" dirty="0" smtClean="0"/>
              <a:t>emission spectroscopy </a:t>
            </a:r>
            <a:r>
              <a:rPr lang="en-US" dirty="0" smtClean="0"/>
              <a:t>has relied in the past on flames and electrical discharges as </a:t>
            </a:r>
            <a:r>
              <a:rPr lang="en-US" dirty="0" smtClean="0"/>
              <a:t>excitation sources</a:t>
            </a:r>
            <a:r>
              <a:rPr lang="en-US" dirty="0" smtClean="0"/>
              <a:t>, but these sources have been overtaken by plasma sources, such as the </a:t>
            </a:r>
            <a:r>
              <a:rPr lang="en-US" dirty="0" smtClean="0"/>
              <a:t>inductively coupled </a:t>
            </a:r>
            <a:r>
              <a:rPr lang="en-US" dirty="0" smtClean="0"/>
              <a:t>plasma (ICP) source. </a:t>
            </a:r>
            <a:endParaRPr lang="en-US" dirty="0" smtClean="0"/>
          </a:p>
          <a:p>
            <a:r>
              <a:rPr lang="en-US" dirty="0" smtClean="0"/>
              <a:t>Atomic </a:t>
            </a:r>
            <a:r>
              <a:rPr lang="en-US" dirty="0" smtClean="0"/>
              <a:t>emission spectroscopy is a </a:t>
            </a:r>
            <a:r>
              <a:rPr lang="en-US" dirty="0" err="1" smtClean="0"/>
              <a:t>multielement</a:t>
            </a:r>
            <a:r>
              <a:rPr lang="en-US" dirty="0" smtClean="0"/>
              <a:t> </a:t>
            </a:r>
            <a:r>
              <a:rPr lang="en-US" dirty="0" smtClean="0"/>
              <a:t>technique with </a:t>
            </a:r>
            <a:r>
              <a:rPr lang="en-US" dirty="0" smtClean="0"/>
              <a:t>the ability to determine metals, metalloids, and some nonmetal elements simultaneously.</a:t>
            </a:r>
          </a:p>
          <a:p>
            <a:r>
              <a:rPr lang="en-US" dirty="0" smtClean="0"/>
              <a:t>The major difference between the various types of atomic emission </a:t>
            </a:r>
            <a:r>
              <a:rPr lang="en-US" dirty="0" smtClean="0"/>
              <a:t>spectroscopy techniques </a:t>
            </a:r>
            <a:r>
              <a:rPr lang="en-US" dirty="0" smtClean="0"/>
              <a:t>lies in the source of excitation and the amount of energy imparted to the atoms </a:t>
            </a:r>
            <a:r>
              <a:rPr lang="en-US" dirty="0" smtClean="0"/>
              <a:t>or ions </a:t>
            </a:r>
            <a:r>
              <a:rPr lang="en-US" dirty="0" smtClean="0"/>
              <a:t>(i.e., the excitation efficiency of the source).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Photometry: Flame </a:t>
            </a:r>
            <a:r>
              <a:rPr lang="en-US" dirty="0" smtClean="0"/>
              <a:t>atomic emission </a:t>
            </a:r>
            <a:r>
              <a:rPr lang="en-US" dirty="0" smtClean="0"/>
              <a:t>spectroscopy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Flame atomic emission spectrometry is particularly useful </a:t>
            </a:r>
            <a:r>
              <a:rPr lang="en-US" dirty="0" smtClean="0"/>
              <a:t>for the </a:t>
            </a:r>
            <a:r>
              <a:rPr lang="en-US" dirty="0" smtClean="0"/>
              <a:t>determination of the elements in the first two groups of the periodic table, </a:t>
            </a:r>
            <a:r>
              <a:rPr lang="en-US" dirty="0" smtClean="0"/>
              <a:t>including sodium</a:t>
            </a:r>
            <a:r>
              <a:rPr lang="en-US" dirty="0" smtClean="0"/>
              <a:t>, potassium, lithium, calcium, magnesium, strontium, and barium. </a:t>
            </a:r>
            <a:endParaRPr lang="en-US" dirty="0" smtClean="0"/>
          </a:p>
          <a:p>
            <a:r>
              <a:rPr lang="en-US" dirty="0" smtClean="0"/>
              <a:t>The determination of </a:t>
            </a:r>
            <a:r>
              <a:rPr lang="en-US" dirty="0" smtClean="0"/>
              <a:t>these elements is often called for in medicine, agriculture, and animal science.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642918"/>
            <a:ext cx="6591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6190"/>
            <a:ext cx="633412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Photometry Application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Flame photometry is used for the quantitative determination of alkaline </a:t>
            </a:r>
            <a:r>
              <a:rPr lang="en-US" dirty="0" smtClean="0"/>
              <a:t>metals and </a:t>
            </a:r>
            <a:r>
              <a:rPr lang="en-US" dirty="0" smtClean="0"/>
              <a:t>alkaline-earth metals in blood, serum, and urine in clinical laboratories. It provides </a:t>
            </a:r>
            <a:r>
              <a:rPr lang="en-US" dirty="0" smtClean="0"/>
              <a:t>much simpler </a:t>
            </a:r>
            <a:r>
              <a:rPr lang="en-US" dirty="0" smtClean="0"/>
              <a:t>spectra than those found in other types of atomic emission spectrometry, but its </a:t>
            </a:r>
            <a:r>
              <a:rPr lang="en-US" dirty="0" smtClean="0"/>
              <a:t>sensitivity is </a:t>
            </a:r>
            <a:r>
              <a:rPr lang="en-US" dirty="0" smtClean="0"/>
              <a:t>much reduced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sodium</a:t>
            </a:r>
            <a:r>
              <a:rPr lang="en-US" dirty="0" smtClean="0"/>
              <a:t>, potassium, magnesium and calcium in blood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optical instruments share similar design</a:t>
            </a:r>
          </a:p>
          <a:p>
            <a:r>
              <a:rPr lang="en-US" dirty="0" smtClean="0"/>
              <a:t>(1) stable radiation source</a:t>
            </a:r>
          </a:p>
          <a:p>
            <a:r>
              <a:rPr lang="en-US" dirty="0" smtClean="0"/>
              <a:t>(2) transparent sample holder</a:t>
            </a:r>
          </a:p>
          <a:p>
            <a:r>
              <a:rPr lang="en-US" dirty="0" smtClean="0"/>
              <a:t>(3) wavelength selector</a:t>
            </a:r>
          </a:p>
          <a:p>
            <a:r>
              <a:rPr lang="en-US" dirty="0" smtClean="0"/>
              <a:t>(4) radiation detector</a:t>
            </a:r>
          </a:p>
          <a:p>
            <a:r>
              <a:rPr lang="en-US" dirty="0" smtClean="0"/>
              <a:t>(5) signal processor and readout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19200" y="3810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Light Sources  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219200" y="1600200"/>
            <a:ext cx="7467600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 UV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1.	Hydrogen Gas Lamp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2.	Mercury Lamp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Visible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1.	Tungsten Lamp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 err="1">
                <a:cs typeface="Times New Roman" pitchFamily="18" charset="0"/>
              </a:rPr>
              <a:t>InfraRed</a:t>
            </a:r>
            <a:r>
              <a:rPr lang="en-US" sz="3200" b="1" dirty="0">
                <a:cs typeface="Times New Roman" pitchFamily="18" charset="0"/>
              </a:rPr>
              <a:t> (IR)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1.	</a:t>
            </a:r>
            <a:r>
              <a:rPr lang="en-US" sz="3200" b="1" dirty="0" err="1">
                <a:cs typeface="Times New Roman" pitchFamily="18" charset="0"/>
              </a:rPr>
              <a:t>Carborundum</a:t>
            </a:r>
            <a:r>
              <a:rPr lang="en-US" sz="3200" b="1" dirty="0">
                <a:cs typeface="Times New Roman" pitchFamily="18" charset="0"/>
              </a:rPr>
              <a:t> (SIC)</a:t>
            </a:r>
            <a:endParaRPr lang="en-US" sz="3200" b="1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1295400" y="381000"/>
            <a:ext cx="784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Cells 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746760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>
                <a:cs typeface="Times New Roman" pitchFamily="18" charset="0"/>
              </a:rPr>
              <a:t>UV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	</a:t>
            </a:r>
            <a:r>
              <a:rPr lang="en-US" sz="3200" b="1" dirty="0" smtClean="0">
                <a:cs typeface="Times New Roman" pitchFamily="18" charset="0"/>
              </a:rPr>
              <a:t>Quartz </a:t>
            </a:r>
            <a:r>
              <a:rPr lang="en-US" sz="3200" b="1" dirty="0">
                <a:cs typeface="Times New Roman" pitchFamily="18" charset="0"/>
              </a:rPr>
              <a:t>(crystalline silica)</a:t>
            </a:r>
          </a:p>
          <a:p>
            <a:pPr algn="l" rtl="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>
                <a:cs typeface="Times New Roman" pitchFamily="18" charset="0"/>
              </a:rPr>
              <a:t> Visible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	</a:t>
            </a:r>
            <a:r>
              <a:rPr lang="en-US" sz="3200" b="1" dirty="0" smtClean="0">
                <a:cs typeface="Times New Roman" pitchFamily="18" charset="0"/>
              </a:rPr>
              <a:t>        Glass</a:t>
            </a:r>
            <a:endParaRPr lang="en-US" sz="3200" b="1" dirty="0">
              <a:cs typeface="Times New Roman" pitchFamily="18" charset="0"/>
            </a:endParaRPr>
          </a:p>
          <a:p>
            <a:pPr algn="l" rtl="0" eaLnBrk="1" hangingPunct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3200" b="1" dirty="0">
                <a:cs typeface="Times New Roman" pitchFamily="18" charset="0"/>
              </a:rPr>
              <a:t> IR Spectrophotometer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cs typeface="Times New Roman" pitchFamily="18" charset="0"/>
              </a:rPr>
              <a:t>		</a:t>
            </a:r>
            <a:r>
              <a:rPr lang="en-US" sz="3200" b="1" dirty="0" smtClean="0">
                <a:cs typeface="Times New Roman" pitchFamily="18" charset="0"/>
              </a:rPr>
              <a:t>         </a:t>
            </a:r>
            <a:r>
              <a:rPr lang="en-US" sz="3200" b="1" dirty="0" err="1" smtClean="0">
                <a:cs typeface="Times New Roman" pitchFamily="18" charset="0"/>
              </a:rPr>
              <a:t>NaCl</a:t>
            </a:r>
            <a:endParaRPr lang="en-US" sz="3200" b="1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Configuration </a:t>
            </a:r>
            <a:r>
              <a:rPr lang="en-US" sz="3600" dirty="0" smtClean="0"/>
              <a:t>of the </a:t>
            </a:r>
            <a:r>
              <a:rPr lang="en-US" sz="3600" dirty="0" smtClean="0"/>
              <a:t> </a:t>
            </a:r>
            <a:r>
              <a:rPr lang="en-US" sz="3600" dirty="0" smtClean="0"/>
              <a:t>spectroscopy systems </a:t>
            </a:r>
            <a:endParaRPr lang="en-US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8456878" cy="345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Radiation Source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An ideal radiation source for spectroscopy should have the following characteristics:</a:t>
            </a:r>
          </a:p>
          <a:p>
            <a:r>
              <a:rPr lang="en-US" dirty="0" smtClean="0"/>
              <a:t>1. The source must emit radiation over the entire wavelength range to be studied.</a:t>
            </a:r>
          </a:p>
          <a:p>
            <a:r>
              <a:rPr lang="en-US" dirty="0" smtClean="0"/>
              <a:t>2. The intensity of radiation over the entire wavelength range must be high enough</a:t>
            </a:r>
          </a:p>
          <a:p>
            <a:r>
              <a:rPr lang="en-US" dirty="0" smtClean="0"/>
              <a:t>so that extensive amplification of the signal from the detector can be avoided.</a:t>
            </a:r>
          </a:p>
          <a:p>
            <a:r>
              <a:rPr lang="en-US" dirty="0" smtClean="0"/>
              <a:t>3. The intensity of the source should not vary significantly at different wavelengths.</a:t>
            </a:r>
          </a:p>
          <a:p>
            <a:r>
              <a:rPr lang="en-US" dirty="0" smtClean="0"/>
              <a:t>4. The intensity of the source should not fluctuate over long time intervals.</a:t>
            </a:r>
          </a:p>
          <a:p>
            <a:r>
              <a:rPr lang="en-US" dirty="0" smtClean="0"/>
              <a:t>5. The intensity of the source should not fluctuate over short time intervals. </a:t>
            </a:r>
            <a:r>
              <a:rPr lang="en-US" dirty="0" smtClean="0"/>
              <a:t>Short time </a:t>
            </a:r>
            <a:r>
              <a:rPr lang="en-US" dirty="0" smtClean="0"/>
              <a:t>fluctuation in source intensity is called “flicker”.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molecular </a:t>
            </a:r>
            <a:r>
              <a:rPr lang="en-US" dirty="0" err="1" smtClean="0"/>
              <a:t>absorptivity</a:t>
            </a:r>
            <a:r>
              <a:rPr lang="en-US" dirty="0" smtClean="0"/>
              <a:t> distribution curve</a:t>
            </a:r>
            <a:endParaRPr lang="en-US" dirty="0"/>
          </a:p>
        </p:txBody>
      </p:sp>
      <p:sp>
        <p:nvSpPr>
          <p:cNvPr id="4" name="مربع نص 3"/>
          <p:cNvSpPr txBox="1"/>
          <p:nvPr/>
        </p:nvSpPr>
        <p:spPr>
          <a:xfrm>
            <a:off x="2143108" y="6072206"/>
            <a:ext cx="5643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800" dirty="0" smtClean="0"/>
              <a:t>ALSO See Figure 3-5 Page 81</a:t>
            </a:r>
            <a:endParaRPr lang="en-US" sz="2800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57298"/>
            <a:ext cx="6357982" cy="437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sources will have their intensities change </a:t>
            </a:r>
            <a:r>
              <a:rPr lang="en-US" dirty="0" smtClean="0"/>
              <a:t>exponentially with </a:t>
            </a:r>
            <a:r>
              <a:rPr lang="en-US" dirty="0" smtClean="0"/>
              <a:t>changes in voltage, so in all cases a reliable, steady power supply to </a:t>
            </a:r>
            <a:r>
              <a:rPr lang="en-US" dirty="0" smtClean="0"/>
              <a:t>the radiation </a:t>
            </a:r>
            <a:r>
              <a:rPr lang="en-US" dirty="0" smtClean="0"/>
              <a:t>source is required. Voltage regulators (also called line conditioners) are </a:t>
            </a:r>
            <a:r>
              <a:rPr lang="en-US" dirty="0" smtClean="0"/>
              <a:t>available to </a:t>
            </a:r>
            <a:r>
              <a:rPr lang="en-US" dirty="0" smtClean="0"/>
              <a:t>compensate for variations in incoming voltage.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54" y="195290"/>
            <a:ext cx="6146824" cy="64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286612" y="2143116"/>
            <a:ext cx="1500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Radiation Source</a:t>
            </a:r>
          </a:p>
          <a:p>
            <a:pPr algn="l" rtl="0"/>
            <a:r>
              <a:rPr lang="en-US" sz="2400" dirty="0" smtClean="0"/>
              <a:t>And Detectors</a:t>
            </a:r>
          </a:p>
          <a:p>
            <a:pPr algn="l" rtl="0"/>
            <a:r>
              <a:rPr lang="en-US" sz="2400" dirty="0" smtClean="0"/>
              <a:t>Fig 7.3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Continuum sources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Continuum sources emit radiation over a wide range </a:t>
            </a:r>
            <a:r>
              <a:rPr lang="en-US" dirty="0" smtClean="0"/>
              <a:t>of wavelengths </a:t>
            </a:r>
            <a:r>
              <a:rPr lang="en-US" dirty="0" smtClean="0"/>
              <a:t>and the intensity of emission varies slowly as a function of wavelength.</a:t>
            </a:r>
          </a:p>
          <a:p>
            <a:r>
              <a:rPr lang="en-US" dirty="0" smtClean="0"/>
              <a:t>Typical continuum sources include </a:t>
            </a:r>
            <a:r>
              <a:rPr lang="en-US" dirty="0" smtClean="0"/>
              <a:t>: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tungsten filament lamp which produces visible </a:t>
            </a:r>
            <a:r>
              <a:rPr lang="en-US" dirty="0" smtClean="0"/>
              <a:t>radiation (white </a:t>
            </a:r>
            <a:r>
              <a:rPr lang="en-US" dirty="0" smtClean="0"/>
              <a:t>light),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deuteriumlamp</a:t>
            </a:r>
            <a:r>
              <a:rPr lang="en-US" dirty="0" smtClean="0"/>
              <a:t> for </a:t>
            </a:r>
            <a:r>
              <a:rPr lang="en-US" dirty="0" err="1" smtClean="0"/>
              <a:t>theUVregion</a:t>
            </a:r>
            <a:r>
              <a:rPr lang="en-US" dirty="0" smtClean="0"/>
              <a:t>,</a:t>
            </a:r>
          </a:p>
          <a:p>
            <a:r>
              <a:rPr lang="en-US" dirty="0" smtClean="0"/>
              <a:t> </a:t>
            </a:r>
            <a:r>
              <a:rPr lang="en-US" dirty="0" smtClean="0"/>
              <a:t>high pressure mercury or xenon </a:t>
            </a:r>
            <a:r>
              <a:rPr lang="en-US" dirty="0" smtClean="0"/>
              <a:t>arc lamps </a:t>
            </a:r>
            <a:r>
              <a:rPr lang="en-US" dirty="0" smtClean="0"/>
              <a:t>for the UV region, </a:t>
            </a:r>
            <a:endParaRPr lang="en-US" dirty="0" smtClean="0"/>
          </a:p>
          <a:p>
            <a:r>
              <a:rPr lang="en-US" dirty="0" smtClean="0"/>
              <a:t>and </a:t>
            </a:r>
            <a:r>
              <a:rPr lang="en-US" dirty="0" smtClean="0"/>
              <a:t>heated solid ceramics or heated wires for the IR region of </a:t>
            </a:r>
            <a:r>
              <a:rPr lang="en-US" dirty="0" smtClean="0"/>
              <a:t>the spectrum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Xenon </a:t>
            </a:r>
            <a:r>
              <a:rPr lang="en-US" dirty="0" smtClean="0"/>
              <a:t>arc lamps are also used for the visible region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Continuum sources are </a:t>
            </a:r>
            <a:r>
              <a:rPr lang="en-US" dirty="0" smtClean="0"/>
              <a:t>used for </a:t>
            </a:r>
            <a:r>
              <a:rPr lang="en-US" dirty="0" smtClean="0"/>
              <a:t>most molecular absorption and fluorescence spectrometric instruments.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sources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Emit </a:t>
            </a:r>
            <a:r>
              <a:rPr lang="en-US" dirty="0" smtClean="0"/>
              <a:t>only a few discrete wavelengths of light, and the intensity is a strong </a:t>
            </a:r>
            <a:r>
              <a:rPr lang="en-US" dirty="0" smtClean="0"/>
              <a:t>function of </a:t>
            </a:r>
            <a:r>
              <a:rPr lang="en-US" dirty="0" smtClean="0"/>
              <a:t>the </a:t>
            </a:r>
            <a:r>
              <a:rPr lang="en-US" dirty="0" smtClean="0"/>
              <a:t>wavelength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Typical </a:t>
            </a:r>
            <a:r>
              <a:rPr lang="en-US" dirty="0" smtClean="0"/>
              <a:t>line sources </a:t>
            </a:r>
            <a:r>
              <a:rPr lang="en-US" dirty="0" smtClean="0"/>
              <a:t>include:</a:t>
            </a:r>
          </a:p>
          <a:p>
            <a:r>
              <a:rPr lang="en-US" dirty="0" smtClean="0"/>
              <a:t> </a:t>
            </a:r>
            <a:r>
              <a:rPr lang="en-US" dirty="0" smtClean="0"/>
              <a:t>hollow cathode lamps </a:t>
            </a:r>
            <a:r>
              <a:rPr lang="en-US" dirty="0" smtClean="0"/>
              <a:t>and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electrodeless</a:t>
            </a:r>
            <a:r>
              <a:rPr lang="en-US" dirty="0" smtClean="0"/>
              <a:t> </a:t>
            </a:r>
            <a:r>
              <a:rPr lang="en-US" dirty="0" smtClean="0"/>
              <a:t>discharge lamps</a:t>
            </a:r>
            <a:r>
              <a:rPr lang="en-US" dirty="0" smtClean="0"/>
              <a:t>, used in the UV and visible regions for AAS and atomic fluorescence spectrometry,</a:t>
            </a:r>
          </a:p>
          <a:p>
            <a:r>
              <a:rPr lang="en-US" dirty="0" smtClean="0"/>
              <a:t>sodium or mercury vapor lamps (similar to the lamps now used in street </a:t>
            </a:r>
            <a:r>
              <a:rPr lang="en-US" dirty="0" smtClean="0"/>
              <a:t>lamps) for </a:t>
            </a:r>
            <a:r>
              <a:rPr lang="en-US" dirty="0" smtClean="0"/>
              <a:t>lines in the UV and visible regions, and lasers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They are </a:t>
            </a:r>
            <a:r>
              <a:rPr lang="en-US" dirty="0" smtClean="0"/>
              <a:t>used as sources in Raman spectroscopy, molecular and atomic fluorescence spectroscopy.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Wavelength Selection </a:t>
            </a:r>
            <a:r>
              <a:rPr lang="en-US" dirty="0" smtClean="0"/>
              <a:t>Devices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Filters</a:t>
            </a:r>
          </a:p>
          <a:p>
            <a:pPr lvl="1"/>
            <a:r>
              <a:rPr lang="en-US" dirty="0" smtClean="0"/>
              <a:t>absorption </a:t>
            </a:r>
            <a:r>
              <a:rPr lang="en-US" dirty="0" smtClean="0"/>
              <a:t>filters Colored </a:t>
            </a:r>
            <a:r>
              <a:rPr lang="en-US" dirty="0" smtClean="0"/>
              <a:t>glass</a:t>
            </a:r>
          </a:p>
          <a:p>
            <a:pPr lvl="1"/>
            <a:r>
              <a:rPr lang="en-US" dirty="0" smtClean="0"/>
              <a:t>Interference filter</a:t>
            </a:r>
            <a:endParaRPr lang="en-US" dirty="0" smtClean="0"/>
          </a:p>
          <a:p>
            <a:r>
              <a:rPr lang="en-US" dirty="0" err="1" smtClean="0"/>
              <a:t>Monochromator</a:t>
            </a:r>
            <a:endParaRPr lang="en-US" dirty="0" smtClean="0"/>
          </a:p>
          <a:p>
            <a:pPr lvl="1"/>
            <a:r>
              <a:rPr lang="en-US" dirty="0" smtClean="0"/>
              <a:t>The entrance slit</a:t>
            </a:r>
          </a:p>
          <a:p>
            <a:pPr lvl="1"/>
            <a:r>
              <a:rPr lang="en-US" dirty="0" smtClean="0"/>
              <a:t>Prisms.</a:t>
            </a:r>
          </a:p>
          <a:p>
            <a:pPr lvl="1"/>
            <a:r>
              <a:rPr lang="en-US" dirty="0" smtClean="0"/>
              <a:t>Diffraction Gratings.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7429520" y="2143116"/>
            <a:ext cx="1714480" cy="1214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Wavelength selector</a:t>
            </a:r>
          </a:p>
          <a:p>
            <a:pPr algn="l" rtl="0"/>
            <a:r>
              <a:rPr lang="en-US" sz="2400" dirty="0" smtClean="0"/>
              <a:t>Fig 7.2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3375"/>
            <a:ext cx="679452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Colored glass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stable, simple, and cheap</a:t>
            </a:r>
            <a:r>
              <a:rPr lang="en-US" dirty="0" smtClean="0"/>
              <a:t>,</a:t>
            </a:r>
          </a:p>
          <a:p>
            <a:r>
              <a:rPr lang="en-US" dirty="0" smtClean="0"/>
              <a:t>blue glass transmits blue wavelengths of the visible spectrum </a:t>
            </a:r>
            <a:r>
              <a:rPr lang="en-US" dirty="0" smtClean="0"/>
              <a:t>but absorbs </a:t>
            </a:r>
            <a:r>
              <a:rPr lang="en-US" dirty="0" smtClean="0"/>
              <a:t>red and yellow </a:t>
            </a:r>
            <a:r>
              <a:rPr lang="en-US" dirty="0" smtClean="0"/>
              <a:t>wavelengths.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range of wavelengths transmitted is broad </a:t>
            </a:r>
            <a:r>
              <a:rPr lang="en-US" dirty="0" smtClean="0"/>
              <a:t>compared with </a:t>
            </a:r>
            <a:r>
              <a:rPr lang="en-US" dirty="0" smtClean="0"/>
              <a:t>prisms and gratings which are also devices used to select a narrow wavelength </a:t>
            </a:r>
            <a:r>
              <a:rPr lang="en-US" dirty="0" smtClean="0"/>
              <a:t>range from </a:t>
            </a:r>
            <a:r>
              <a:rPr lang="en-US" dirty="0" smtClean="0"/>
              <a:t>a broad band polychromatic source. The transmission range may be 50–300 nm </a:t>
            </a:r>
            <a:r>
              <a:rPr lang="en-US" dirty="0" smtClean="0"/>
              <a:t>for typical </a:t>
            </a:r>
            <a:r>
              <a:rPr lang="en-US" dirty="0" smtClean="0"/>
              <a:t>absorption filters.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28670"/>
            <a:ext cx="88392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Filter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two thin sheets of </a:t>
            </a:r>
            <a:r>
              <a:rPr lang="en-US" dirty="0" smtClean="0"/>
              <a:t>metal sandwiched </a:t>
            </a:r>
            <a:r>
              <a:rPr lang="en-US" dirty="0" smtClean="0"/>
              <a:t>between glass plates, separated by transparent </a:t>
            </a:r>
            <a:r>
              <a:rPr lang="en-US" dirty="0" smtClean="0"/>
              <a:t>material.</a:t>
            </a:r>
          </a:p>
          <a:p>
            <a:pPr algn="l" rtl="0"/>
            <a:r>
              <a:rPr lang="en-US" dirty="0" smtClean="0"/>
              <a:t>Interference </a:t>
            </a:r>
            <a:r>
              <a:rPr lang="en-US" dirty="0" smtClean="0"/>
              <a:t>filters can </a:t>
            </a:r>
            <a:r>
              <a:rPr lang="en-US" dirty="0" smtClean="0"/>
              <a:t>be constructed </a:t>
            </a:r>
            <a:r>
              <a:rPr lang="en-US" dirty="0" smtClean="0"/>
              <a:t>for transmission of light in the IR, visible, and UV regions of the spectrum.</a:t>
            </a:r>
          </a:p>
          <a:p>
            <a:pPr algn="l" rtl="0"/>
            <a:r>
              <a:rPr lang="en-US" dirty="0" smtClean="0"/>
              <a:t>The wavelength ranges transmitted are much smaller than for absorption filters, </a:t>
            </a:r>
            <a:r>
              <a:rPr lang="en-US" dirty="0" smtClean="0"/>
              <a:t>generally 1–10 </a:t>
            </a:r>
            <a:r>
              <a:rPr lang="en-US" dirty="0" smtClean="0"/>
              <a:t>nm, and the amount of light transmitted is generally higher than for absorption filters.</a:t>
            </a:r>
          </a:p>
          <a:p>
            <a:pPr algn="l" rtl="0"/>
            <a:endParaRPr lang="en-US" dirty="0" smtClean="0"/>
          </a:p>
          <a:p>
            <a:pPr algn="l" rtl="0"/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60158" y="2071678"/>
            <a:ext cx="3688549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Interference Filter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l" rtl="0"/>
            <a:r>
              <a:rPr lang="en-US" dirty="0" smtClean="0"/>
              <a:t>The </a:t>
            </a:r>
            <a:r>
              <a:rPr lang="en-US" dirty="0" smtClean="0"/>
              <a:t>filter operates on the principle of constructive interference to </a:t>
            </a:r>
            <a:r>
              <a:rPr lang="en-US" dirty="0" smtClean="0"/>
              <a:t>transmit selected </a:t>
            </a:r>
            <a:r>
              <a:rPr lang="en-US" dirty="0" smtClean="0"/>
              <a:t>wavelength ranges. The wavelengths transmitted are controlled by the </a:t>
            </a:r>
            <a:r>
              <a:rPr lang="en-US" dirty="0" smtClean="0"/>
              <a:t>thickness and </a:t>
            </a:r>
            <a:r>
              <a:rPr lang="en-US" dirty="0" smtClean="0"/>
              <a:t>refractive index of the center layer of material</a:t>
            </a:r>
            <a:r>
              <a:rPr lang="en-US" dirty="0" smtClean="0"/>
              <a:t>.</a:t>
            </a:r>
          </a:p>
          <a:p>
            <a:pPr algn="l" rtl="0"/>
            <a:r>
              <a:rPr lang="en-US" dirty="0" smtClean="0"/>
              <a:t>Interference for transmitted wave through 1st layer and </a:t>
            </a:r>
            <a:r>
              <a:rPr lang="en-US" dirty="0" smtClean="0"/>
              <a:t>reflected from </a:t>
            </a:r>
            <a:r>
              <a:rPr lang="en-US" dirty="0" smtClean="0"/>
              <a:t>2nd layer</a:t>
            </a:r>
          </a:p>
          <a:p>
            <a:pPr algn="l" rtl="0"/>
            <a:endParaRPr lang="en-US" dirty="0" smtClean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019553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3668" y="3357562"/>
            <a:ext cx="467033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044575" y="171450"/>
            <a:ext cx="80994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32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STEPS IN DEVELOPING A SPECTROPHOTOMETRIC ANALYTICAL METHOD</a:t>
            </a:r>
            <a:endParaRPr lang="en-US" sz="32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738188" y="2319338"/>
            <a:ext cx="4484687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 rtl="0" eaLnBrk="1" hangingPunct="1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cs typeface="Times New Roman" pitchFamily="18" charset="0"/>
              </a:rPr>
              <a:t>Run the sample for spectrum</a:t>
            </a:r>
          </a:p>
          <a:p>
            <a:pPr marL="457200" indent="-457200" algn="l" rtl="0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2.	Obtain a monochromatic wavelength for the maximum absorption wavelength.</a:t>
            </a:r>
          </a:p>
          <a:p>
            <a:pPr marL="457200" indent="-457200" algn="l" rtl="0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3.	Calculate the concentration of your sample using Beer Lambert Equation:  A = KCL</a:t>
            </a:r>
          </a:p>
          <a:p>
            <a:pPr marL="457200" indent="-457200" algn="l" rtl="0" eaLnBrk="1" hangingPunct="1">
              <a:spcBef>
                <a:spcPct val="50000"/>
              </a:spcBef>
            </a:pPr>
            <a:r>
              <a:rPr lang="en-US" sz="2400" dirty="0"/>
              <a:t> </a:t>
            </a: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6002" y="2000240"/>
            <a:ext cx="3893716" cy="3381385"/>
          </a:xfrm>
          <a:prstGeom prst="rect">
            <a:avLst/>
          </a:prstGeom>
          <a:solidFill>
            <a:srgbClr val="99C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457200" y="-1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Prisms</a:t>
            </a:r>
            <a:endParaRPr lang="en-US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عنصر نائب للمحتوى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000108"/>
            <a:ext cx="400052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1357298"/>
            <a:ext cx="507206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مربع نص 10"/>
          <p:cNvSpPr txBox="1"/>
          <p:nvPr/>
        </p:nvSpPr>
        <p:spPr>
          <a:xfrm>
            <a:off x="214282" y="5572140"/>
            <a:ext cx="87154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dirty="0" smtClean="0"/>
              <a:t>Prisms are used to disperse IR, visible, and UV radiation. The </a:t>
            </a:r>
            <a:r>
              <a:rPr lang="en-US" dirty="0" smtClean="0"/>
              <a:t>most common </a:t>
            </a:r>
            <a:r>
              <a:rPr lang="en-US" dirty="0" smtClean="0"/>
              <a:t>prisms are constructed of quartz for the UV region, silicate glass for </a:t>
            </a:r>
            <a:r>
              <a:rPr lang="en-US" dirty="0" smtClean="0"/>
              <a:t>the visible </a:t>
            </a:r>
            <a:r>
              <a:rPr lang="en-US" dirty="0" smtClean="0"/>
              <a:t>and near-IR region, and </a:t>
            </a:r>
            <a:r>
              <a:rPr lang="en-US" dirty="0" err="1" smtClean="0"/>
              <a:t>NaCl</a:t>
            </a:r>
            <a:r>
              <a:rPr lang="en-US" dirty="0" smtClean="0"/>
              <a:t> or </a:t>
            </a:r>
            <a:r>
              <a:rPr lang="en-US" dirty="0" err="1" smtClean="0"/>
              <a:t>KBr</a:t>
            </a:r>
            <a:r>
              <a:rPr lang="en-US" dirty="0" smtClean="0"/>
              <a:t> for the IR region.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Diffraction Grating (most modern instruments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UV, visible, and IR radiation can be dispersed by a </a:t>
            </a:r>
            <a:r>
              <a:rPr lang="en-US" dirty="0" smtClean="0"/>
              <a:t>diffraction grating.</a:t>
            </a:r>
          </a:p>
          <a:p>
            <a:pPr algn="l" rtl="0"/>
            <a:r>
              <a:rPr lang="en-US" dirty="0" smtClean="0"/>
              <a:t> </a:t>
            </a:r>
            <a:r>
              <a:rPr lang="en-US" dirty="0" smtClean="0"/>
              <a:t>A diffraction grating consists of a series of closely spaced parallel grooves </a:t>
            </a:r>
            <a:r>
              <a:rPr lang="en-US" dirty="0" smtClean="0"/>
              <a:t>cut </a:t>
            </a:r>
            <a:r>
              <a:rPr lang="en-US" dirty="0" smtClean="0"/>
              <a:t>(or ruled) into a hard glass, metallic, or ceramic </a:t>
            </a:r>
            <a:r>
              <a:rPr lang="en-US" dirty="0" smtClean="0"/>
              <a:t>surface.</a:t>
            </a:r>
          </a:p>
          <a:p>
            <a:pPr algn="l" rtl="0"/>
            <a:r>
              <a:rPr lang="en-US" dirty="0" smtClean="0"/>
              <a:t>A </a:t>
            </a:r>
            <a:r>
              <a:rPr lang="en-US" dirty="0" smtClean="0"/>
              <a:t>grating for </a:t>
            </a:r>
            <a:r>
              <a:rPr lang="en-US" dirty="0" smtClean="0"/>
              <a:t>use in the UV and visible regions will contain between 500 and 5000 grooves/mm,</a:t>
            </a:r>
          </a:p>
          <a:p>
            <a:pPr algn="l" rtl="0"/>
            <a:r>
              <a:rPr lang="en-US" dirty="0" smtClean="0"/>
              <a:t>while a grating for the IR region will have between 50 and 200 grooves/mm</a:t>
            </a:r>
            <a:r>
              <a:rPr lang="en-US" dirty="0" smtClean="0"/>
              <a:t>.</a:t>
            </a:r>
          </a:p>
          <a:p>
            <a:pPr algn="l" rtl="0"/>
            <a:endParaRPr lang="en-US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57657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5429264"/>
            <a:ext cx="34290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ربع نص 6"/>
          <p:cNvSpPr txBox="1"/>
          <p:nvPr/>
        </p:nvSpPr>
        <p:spPr>
          <a:xfrm>
            <a:off x="2214546" y="6073170"/>
            <a:ext cx="55007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d, the distance between </a:t>
            </a:r>
            <a:r>
              <a:rPr lang="en-US" sz="2400" dirty="0" smtClean="0"/>
              <a:t>grooves</a:t>
            </a:r>
          </a:p>
          <a:p>
            <a:pPr algn="l" rtl="0"/>
            <a:r>
              <a:rPr lang="en-US" sz="2400" dirty="0" smtClean="0"/>
              <a:t>n, the </a:t>
            </a:r>
            <a:r>
              <a:rPr lang="en-US" sz="2400" dirty="0" smtClean="0"/>
              <a:t>order of </a:t>
            </a:r>
            <a:r>
              <a:rPr lang="en-US" sz="2400" dirty="0" smtClean="0"/>
              <a:t>diffraction.</a:t>
            </a:r>
            <a:endParaRPr lang="en-US" sz="24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Resolution Power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Resolution Required to Separate Two Lines of Different </a:t>
            </a:r>
            <a:r>
              <a:rPr lang="en-US" dirty="0" smtClean="0"/>
              <a:t>Wavelength.</a:t>
            </a:r>
          </a:p>
          <a:p>
            <a:r>
              <a:rPr lang="en-US" dirty="0" smtClean="0"/>
              <a:t>Ex: </a:t>
            </a:r>
            <a:r>
              <a:rPr lang="en-US" dirty="0" smtClean="0"/>
              <a:t>in order to observe an absorption band at 599.9 nm without interference </a:t>
            </a:r>
            <a:r>
              <a:rPr lang="en-US" dirty="0" smtClean="0"/>
              <a:t>from an </a:t>
            </a:r>
            <a:r>
              <a:rPr lang="en-US" dirty="0" smtClean="0"/>
              <a:t>absorption band at 600.1 nm, we must be able to resolve, or separate, the two bands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resolving power R of a </a:t>
            </a:r>
            <a:r>
              <a:rPr lang="en-US" dirty="0" err="1" smtClean="0"/>
              <a:t>monochromator</a:t>
            </a:r>
            <a:r>
              <a:rPr lang="en-US" dirty="0" smtClean="0"/>
              <a:t> is equal to </a:t>
            </a:r>
            <a:r>
              <a:rPr lang="el-GR" dirty="0" smtClean="0"/>
              <a:t>λ</a:t>
            </a:r>
            <a:r>
              <a:rPr lang="en-US" dirty="0" smtClean="0"/>
              <a:t>/ d</a:t>
            </a:r>
            <a:r>
              <a:rPr lang="el-GR" dirty="0" smtClean="0"/>
              <a:t>λ</a:t>
            </a:r>
            <a:r>
              <a:rPr lang="en-US" dirty="0" smtClean="0"/>
              <a:t>, </a:t>
            </a:r>
            <a:r>
              <a:rPr lang="en-US" dirty="0" smtClean="0"/>
              <a:t>where </a:t>
            </a:r>
            <a:r>
              <a:rPr lang="el-GR" dirty="0" smtClean="0"/>
              <a:t>λ</a:t>
            </a:r>
            <a:r>
              <a:rPr lang="en-US" dirty="0" smtClean="0"/>
              <a:t> is </a:t>
            </a:r>
            <a:r>
              <a:rPr lang="en-US" dirty="0" smtClean="0"/>
              <a:t>the </a:t>
            </a:r>
            <a:r>
              <a:rPr lang="en-US" dirty="0" smtClean="0"/>
              <a:t>average of </a:t>
            </a:r>
            <a:r>
              <a:rPr lang="en-US" dirty="0" smtClean="0"/>
              <a:t>the wavelengths of the two lines to be resolved and </a:t>
            </a:r>
            <a:r>
              <a:rPr lang="en-US" dirty="0" smtClean="0"/>
              <a:t>d</a:t>
            </a:r>
            <a:r>
              <a:rPr lang="el-GR" dirty="0" smtClean="0"/>
              <a:t>λ</a:t>
            </a:r>
            <a:r>
              <a:rPr lang="en-US" dirty="0" smtClean="0"/>
              <a:t> is </a:t>
            </a:r>
            <a:r>
              <a:rPr lang="en-US" dirty="0" smtClean="0"/>
              <a:t>the difference in </a:t>
            </a:r>
            <a:r>
              <a:rPr lang="en-US" dirty="0" smtClean="0"/>
              <a:t>wavelength between </a:t>
            </a:r>
            <a:r>
              <a:rPr lang="en-US" dirty="0" smtClean="0"/>
              <a:t>these lines.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5857892"/>
            <a:ext cx="4619625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Prism Resolution Power</a:t>
            </a:r>
            <a:endParaRPr lang="en-US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refractive </a:t>
            </a:r>
            <a:r>
              <a:rPr lang="en-US" dirty="0" smtClean="0"/>
              <a:t>index of the prism material</a:t>
            </a:r>
          </a:p>
          <a:p>
            <a:r>
              <a:rPr lang="en-US" dirty="0" smtClean="0"/>
              <a:t>t </a:t>
            </a:r>
            <a:r>
              <a:rPr lang="en-US" dirty="0" smtClean="0"/>
              <a:t>is the thickness of the base of the </a:t>
            </a:r>
            <a:r>
              <a:rPr lang="en-US" dirty="0" smtClean="0"/>
              <a:t>prism</a:t>
            </a:r>
          </a:p>
          <a:p>
            <a:r>
              <a:rPr lang="en-US" dirty="0" smtClean="0"/>
              <a:t>glass prisms disperse visible light better than quartz prisms.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500174"/>
            <a:ext cx="256336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Resolution of a Grating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00502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where n is the order and N is the total number of grooves in the </a:t>
            </a:r>
            <a:r>
              <a:rPr lang="en-US" dirty="0" smtClean="0"/>
              <a:t>grating.</a:t>
            </a:r>
          </a:p>
          <a:p>
            <a:r>
              <a:rPr lang="en-US" dirty="0" smtClean="0"/>
              <a:t>Ex: </a:t>
            </a:r>
            <a:r>
              <a:rPr lang="en-US" dirty="0" smtClean="0"/>
              <a:t>Suppose that we can obtain </a:t>
            </a:r>
            <a:r>
              <a:rPr lang="en-US" dirty="0" smtClean="0"/>
              <a:t>a grating </a:t>
            </a:r>
            <a:r>
              <a:rPr lang="en-US" dirty="0" smtClean="0"/>
              <a:t>with 500 lines/cm. How long a grating would be required to separate the sodium </a:t>
            </a:r>
            <a:r>
              <a:rPr lang="en-US" dirty="0" smtClean="0"/>
              <a:t>D lines </a:t>
            </a:r>
            <a:r>
              <a:rPr lang="en-US" dirty="0" smtClean="0"/>
              <a:t>at 589.5 and 589.0 nm in first order</a:t>
            </a:r>
            <a:r>
              <a:rPr lang="en-US" dirty="0" smtClean="0"/>
              <a:t>?</a:t>
            </a:r>
            <a:endParaRPr lang="en-US" dirty="0" smtClean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428736"/>
            <a:ext cx="289561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5429264"/>
            <a:ext cx="2528893" cy="718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R=1179=</a:t>
            </a:r>
            <a:r>
              <a:rPr lang="en-US" dirty="0" err="1" smtClean="0"/>
              <a:t>nN</a:t>
            </a:r>
            <a:endParaRPr lang="en-US" dirty="0" smtClean="0"/>
          </a:p>
          <a:p>
            <a:r>
              <a:rPr lang="en-US" dirty="0" smtClean="0"/>
              <a:t>For first order n-1 N=1179 lines</a:t>
            </a:r>
          </a:p>
          <a:p>
            <a:r>
              <a:rPr lang="en-US" dirty="0" smtClean="0"/>
              <a:t>(1179/500) cm long, or 2.358 cm.</a:t>
            </a:r>
          </a:p>
          <a:p>
            <a:r>
              <a:rPr lang="en-US" dirty="0" smtClean="0"/>
              <a:t>Ex2:</a:t>
            </a:r>
            <a:r>
              <a:rPr lang="en-US" dirty="0" smtClean="0"/>
              <a:t> </a:t>
            </a:r>
            <a:r>
              <a:rPr lang="en-US" dirty="0" smtClean="0"/>
              <a:t>how </a:t>
            </a:r>
            <a:r>
              <a:rPr lang="en-US" dirty="0" smtClean="0"/>
              <a:t>many lines per centimeter must be cut on </a:t>
            </a:r>
            <a:r>
              <a:rPr lang="en-US" dirty="0" smtClean="0"/>
              <a:t>a grating </a:t>
            </a:r>
            <a:r>
              <a:rPr lang="en-US" dirty="0" smtClean="0"/>
              <a:t>3.00 cm long to resolve the same sodium D </a:t>
            </a:r>
            <a:r>
              <a:rPr lang="en-US" dirty="0" smtClean="0"/>
              <a:t>lines?</a:t>
            </a:r>
          </a:p>
          <a:p>
            <a:r>
              <a:rPr lang="en-US" dirty="0" err="1" smtClean="0"/>
              <a:t>nN</a:t>
            </a:r>
            <a:r>
              <a:rPr lang="en-US" dirty="0" smtClean="0"/>
              <a:t> =</a:t>
            </a:r>
            <a:r>
              <a:rPr lang="en-US" dirty="0" smtClean="0"/>
              <a:t>N =1179</a:t>
            </a:r>
          </a:p>
          <a:p>
            <a:r>
              <a:rPr lang="en-US" dirty="0" smtClean="0"/>
              <a:t>1179 l 3:00 cm= </a:t>
            </a:r>
            <a:r>
              <a:rPr lang="en-US" dirty="0" smtClean="0"/>
              <a:t>393 </a:t>
            </a:r>
            <a:r>
              <a:rPr lang="en-US" dirty="0" smtClean="0"/>
              <a:t>lines/cm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Detectors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a number of different types of photon detectors, including the </a:t>
            </a:r>
            <a:r>
              <a:rPr lang="en-US" dirty="0" smtClean="0"/>
              <a:t>photomultiplier tube</a:t>
            </a:r>
            <a:r>
              <a:rPr lang="en-US" dirty="0" smtClean="0"/>
              <a:t>, the silicon photodiode, the photovoltaic cell, and a class of </a:t>
            </a:r>
            <a:r>
              <a:rPr lang="en-US" dirty="0" smtClean="0"/>
              <a:t>multichannel detectors </a:t>
            </a:r>
            <a:r>
              <a:rPr lang="en-US" dirty="0" smtClean="0"/>
              <a:t>called charge transfer devices. </a:t>
            </a:r>
            <a:endParaRPr lang="en-US" dirty="0" smtClean="0"/>
          </a:p>
          <a:p>
            <a:r>
              <a:rPr lang="en-US" dirty="0" smtClean="0"/>
              <a:t>Charge </a:t>
            </a:r>
            <a:r>
              <a:rPr lang="en-US" dirty="0" smtClean="0"/>
              <a:t>transfer detectors include </a:t>
            </a:r>
            <a:r>
              <a:rPr lang="en-US" dirty="0" smtClean="0"/>
              <a:t>photodiode arrays</a:t>
            </a:r>
            <a:r>
              <a:rPr lang="en-US" dirty="0" smtClean="0"/>
              <a:t>, charge-coupled devices (CCDs), and charge-injection devices (CIDs). </a:t>
            </a:r>
            <a:endParaRPr lang="en-US" dirty="0" smtClean="0"/>
          </a:p>
          <a:p>
            <a:r>
              <a:rPr lang="en-US" dirty="0" smtClean="0"/>
              <a:t>These detectors are </a:t>
            </a:r>
            <a:r>
              <a:rPr lang="en-US" dirty="0" smtClean="0"/>
              <a:t>used in the UV/VIS and IR regions for both atomic and molecular spectroscopy.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9974" y="142852"/>
            <a:ext cx="7131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586" y="2906738"/>
            <a:ext cx="6985000" cy="3665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Photomultiplier tube</a:t>
            </a:r>
            <a:br>
              <a:rPr lang="en-US" dirty="0" smtClean="0"/>
            </a:br>
            <a:r>
              <a:rPr lang="en-US" dirty="0" smtClean="0"/>
              <a:t>PMT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357298"/>
            <a:ext cx="720883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54" y="195290"/>
            <a:ext cx="6146824" cy="644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7286612" y="2143116"/>
            <a:ext cx="15002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dirty="0" smtClean="0"/>
              <a:t>Radiation Source</a:t>
            </a:r>
          </a:p>
          <a:p>
            <a:pPr algn="l" rtl="0"/>
            <a:r>
              <a:rPr lang="en-US" sz="2400" dirty="0" smtClean="0"/>
              <a:t>And Detectors</a:t>
            </a:r>
          </a:p>
          <a:p>
            <a:pPr algn="l" rtl="0"/>
            <a:r>
              <a:rPr lang="en-US" sz="2400" dirty="0" smtClean="0"/>
              <a:t>Fig 7.3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8963" y="442913"/>
            <a:ext cx="4276725" cy="766762"/>
          </a:xfrm>
          <a:prstGeom prst="rect">
            <a:avLst/>
          </a:prstGeom>
          <a:solidFill>
            <a:srgbClr val="99C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43213" y="1233488"/>
            <a:ext cx="4352925" cy="3040062"/>
          </a:xfrm>
          <a:prstGeom prst="rect">
            <a:avLst/>
          </a:prstGeom>
          <a:solidFill>
            <a:srgbClr val="99C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38200" y="4953000"/>
            <a:ext cx="7620000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There is some A vs. C where graph is linear.</a:t>
            </a:r>
          </a:p>
          <a:p>
            <a:pPr algn="l" rtl="0" eaLnBrk="1" hangingPunct="1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NEVER extrapolate beyond point known where becomes non-linear.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Analysis of complex mixtures often requires separation and isolation of </a:t>
            </a:r>
            <a:r>
              <a:rPr lang="en-US" dirty="0" smtClean="0"/>
              <a:t>components, or </a:t>
            </a:r>
            <a:r>
              <a:rPr lang="en-US" dirty="0" smtClean="0"/>
              <a:t>classes of components. Examples in </a:t>
            </a:r>
            <a:r>
              <a:rPr lang="en-US" dirty="0" err="1" smtClean="0"/>
              <a:t>noninstrumental</a:t>
            </a:r>
            <a:r>
              <a:rPr lang="en-US" dirty="0" smtClean="0"/>
              <a:t> analysis include </a:t>
            </a:r>
            <a:r>
              <a:rPr lang="en-US" dirty="0" smtClean="0"/>
              <a:t>extraction, precipitation</a:t>
            </a:r>
            <a:r>
              <a:rPr lang="en-US" dirty="0" smtClean="0"/>
              <a:t>, and distillation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 smtClean="0"/>
              <a:t>procedure called chromatography </a:t>
            </a:r>
            <a:r>
              <a:rPr lang="en-US" dirty="0" smtClean="0"/>
              <a:t>automatically </a:t>
            </a:r>
            <a:r>
              <a:rPr lang="en-US" dirty="0" smtClean="0"/>
              <a:t>and simply applies the </a:t>
            </a:r>
            <a:r>
              <a:rPr lang="en-US" dirty="0" smtClean="0"/>
              <a:t>principles of </a:t>
            </a:r>
            <a:r>
              <a:rPr lang="en-US" dirty="0" smtClean="0"/>
              <a:t>these “fractional” separation procedures. Chromatography can separate very </a:t>
            </a:r>
            <a:r>
              <a:rPr lang="en-US" dirty="0" smtClean="0"/>
              <a:t>complex mixtures </a:t>
            </a:r>
            <a:r>
              <a:rPr lang="en-US" dirty="0" smtClean="0"/>
              <a:t>composed of many very similar components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Electrophoresis is also separation technique but the separation </a:t>
            </a:r>
            <a:r>
              <a:rPr lang="en-US" dirty="0" smtClean="0"/>
              <a:t>principle is different.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Chromatography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Russian botanist Mikhail </a:t>
            </a:r>
            <a:r>
              <a:rPr lang="en-US" dirty="0" err="1" smtClean="0"/>
              <a:t>Tswett</a:t>
            </a:r>
            <a:r>
              <a:rPr lang="en-US" dirty="0" smtClean="0"/>
              <a:t> invented the technique and coined the </a:t>
            </a:r>
            <a:r>
              <a:rPr lang="en-US" dirty="0" smtClean="0"/>
              <a:t>name chromatography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19163" y="209550"/>
            <a:ext cx="883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3200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SPECTROMETRIC ANALYSIS USING STANDARD CURVE</a:t>
            </a:r>
            <a:r>
              <a:rPr lang="en-US" sz="3200" dirty="0">
                <a:solidFill>
                  <a:schemeClr val="tx2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395467"/>
            <a:ext cx="5505470" cy="4105235"/>
          </a:xfrm>
          <a:prstGeom prst="rect">
            <a:avLst/>
          </a:prstGeom>
          <a:solidFill>
            <a:srgbClr val="99CCFF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62000" y="5410200"/>
            <a:ext cx="8229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Avoid very high or low absorbencies when drawing a standard curve.  The best results are obtained with 0.1 &lt; A &lt; 1.  Plot the Absorbance vs. Concentration to get a straight 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95413" y="2162175"/>
            <a:ext cx="7162800" cy="4419600"/>
          </a:xfrm>
        </p:spPr>
        <p:txBody>
          <a:bodyPr/>
          <a:lstStyle/>
          <a:p>
            <a:pPr algn="l" rtl="0" eaLnBrk="1" hangingPunct="1"/>
            <a:r>
              <a:rPr lang="en-US" sz="2800" dirty="0" smtClean="0"/>
              <a:t>Every instrument has a useful range for a particular </a:t>
            </a:r>
            <a:r>
              <a:rPr lang="en-US" sz="2800" dirty="0" err="1" smtClean="0"/>
              <a:t>analyte</a:t>
            </a:r>
            <a:r>
              <a:rPr lang="en-US" sz="2800" dirty="0" smtClean="0"/>
              <a:t>.  </a:t>
            </a:r>
          </a:p>
          <a:p>
            <a:pPr algn="l" rtl="0" eaLnBrk="1" hangingPunct="1"/>
            <a:r>
              <a:rPr lang="en-US" sz="2800" dirty="0" smtClean="0"/>
              <a:t>Often, you must determine that range experimentally.  </a:t>
            </a:r>
          </a:p>
          <a:p>
            <a:pPr algn="l" rtl="0" eaLnBrk="1" hangingPunct="1"/>
            <a:r>
              <a:rPr lang="en-US" sz="2800" dirty="0" smtClean="0"/>
              <a:t>This is done by making a dilution series of the known solution.  </a:t>
            </a:r>
          </a:p>
          <a:p>
            <a:pPr algn="l" rtl="0" eaLnBrk="1" hangingPunct="1"/>
            <a:r>
              <a:rPr lang="en-US" sz="2800" dirty="0" smtClean="0"/>
              <a:t>These dilutions are used to make a working curve.</a:t>
            </a:r>
          </a:p>
        </p:txBody>
      </p:sp>
      <p:pic>
        <p:nvPicPr>
          <p:cNvPr id="45060" name="Picture 7" descr="SpectroPhot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265113"/>
            <a:ext cx="7369175" cy="1639887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283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-19050" y="2360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46084" name="Picture 4" descr="Dilution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800"/>
            <a:ext cx="9144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974725" y="5045075"/>
            <a:ext cx="80930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 eaLnBrk="1" hangingPunct="1"/>
            <a:r>
              <a:rPr lang="en-US" sz="3200" dirty="0">
                <a:cs typeface="Times New Roman" pitchFamily="18" charset="0"/>
              </a:rPr>
              <a:t>Make a dilution series of a known quantity of </a:t>
            </a:r>
            <a:r>
              <a:rPr lang="en-US" sz="3200" dirty="0" err="1">
                <a:cs typeface="Times New Roman" pitchFamily="18" charset="0"/>
              </a:rPr>
              <a:t>analyte</a:t>
            </a:r>
            <a:r>
              <a:rPr lang="en-US" sz="3200" dirty="0">
                <a:cs typeface="Times New Roman" pitchFamily="18" charset="0"/>
              </a:rPr>
              <a:t> and measure the Absorbance.  Plot concentrations v. Absorbance.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2333</Words>
  <PresentationFormat>عرض على الشاشة (3:4)‏</PresentationFormat>
  <Paragraphs>241</Paragraphs>
  <Slides>61</Slides>
  <Notes>30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61</vt:i4>
      </vt:variant>
    </vt:vector>
  </HeadingPairs>
  <TitlesOfParts>
    <vt:vector size="63" baseType="lpstr">
      <vt:lpstr>سمة Office</vt:lpstr>
      <vt:lpstr>Microsoft Equation 3.0</vt:lpstr>
      <vt:lpstr>Medical Laboratory Instrumentation 2010-2011 Third Year </vt:lpstr>
      <vt:lpstr>Light Transmission Dependence on Concentration</vt:lpstr>
      <vt:lpstr>The Beer-Bouguer-Lambert Law</vt:lpstr>
      <vt:lpstr>molecular absorptivity distribution curve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Relating Absorbance and Transmittance</vt:lpstr>
      <vt:lpstr>الشريحة 14</vt:lpstr>
      <vt:lpstr>Conventional Spectrophotometer</vt:lpstr>
      <vt:lpstr>Drift </vt:lpstr>
      <vt:lpstr>Source of drift</vt:lpstr>
      <vt:lpstr>the problems associated with drift can be greatly decreased by using a double-beam system</vt:lpstr>
      <vt:lpstr>Conventional Spectrophotometer</vt:lpstr>
      <vt:lpstr>Beam splitter and chopper</vt:lpstr>
      <vt:lpstr>Single-Beam and Double-Beam Optics</vt:lpstr>
      <vt:lpstr>Undergraduate Instrumental Analysis</vt:lpstr>
      <vt:lpstr>Visible and Ultraviolet Molecular Spectroscopy </vt:lpstr>
      <vt:lpstr>UV/VIS Usage</vt:lpstr>
      <vt:lpstr>UV/VIS Usage</vt:lpstr>
      <vt:lpstr>MOLECULAR EMISSION SPECTROMETRY</vt:lpstr>
      <vt:lpstr>Fluorometer</vt:lpstr>
      <vt:lpstr>Fluorometer Application</vt:lpstr>
      <vt:lpstr>Atomic Absorption Spectrometry</vt:lpstr>
      <vt:lpstr>الشريحة 30</vt:lpstr>
      <vt:lpstr>Atomic Emission Spectroscopy</vt:lpstr>
      <vt:lpstr>Photometry: Flame atomic emission spectroscopy</vt:lpstr>
      <vt:lpstr>الشريحة 33</vt:lpstr>
      <vt:lpstr>Photometry Application</vt:lpstr>
      <vt:lpstr>الشريحة 35</vt:lpstr>
      <vt:lpstr>الشريحة 36</vt:lpstr>
      <vt:lpstr>الشريحة 37</vt:lpstr>
      <vt:lpstr>Configuration of the  spectroscopy systems </vt:lpstr>
      <vt:lpstr>Radiation Source</vt:lpstr>
      <vt:lpstr>الشريحة 40</vt:lpstr>
      <vt:lpstr>الشريحة 41</vt:lpstr>
      <vt:lpstr>Continuum sources</vt:lpstr>
      <vt:lpstr>Line sources</vt:lpstr>
      <vt:lpstr>Wavelength Selection Devices</vt:lpstr>
      <vt:lpstr>الشريحة 45</vt:lpstr>
      <vt:lpstr>Colored glass</vt:lpstr>
      <vt:lpstr>الشريحة 47</vt:lpstr>
      <vt:lpstr>Interference Filter</vt:lpstr>
      <vt:lpstr>Interference Filter</vt:lpstr>
      <vt:lpstr>Prisms</vt:lpstr>
      <vt:lpstr>Diffraction Grating (most modern instruments)</vt:lpstr>
      <vt:lpstr> Resolution Power</vt:lpstr>
      <vt:lpstr> Prism Resolution Power</vt:lpstr>
      <vt:lpstr>Resolution of a Grating.</vt:lpstr>
      <vt:lpstr>الشريحة 55</vt:lpstr>
      <vt:lpstr>Detectors</vt:lpstr>
      <vt:lpstr>الشريحة 57</vt:lpstr>
      <vt:lpstr>Photomultiplier tube PMT</vt:lpstr>
      <vt:lpstr>الشريحة 59</vt:lpstr>
      <vt:lpstr>Chromatography</vt:lpstr>
      <vt:lpstr>Chromatography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Medical Laboratory Instrumentation 2010-2011 Third Year </dc:title>
  <cp:lastModifiedBy>Fadhl</cp:lastModifiedBy>
  <cp:revision>36</cp:revision>
  <dcterms:modified xsi:type="dcterms:W3CDTF">2011-01-08T21:44:55Z</dcterms:modified>
</cp:coreProperties>
</file>