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274" r:id="rId3"/>
    <p:sldId id="275" r:id="rId4"/>
    <p:sldId id="276" r:id="rId5"/>
    <p:sldId id="277" r:id="rId6"/>
    <p:sldId id="278" r:id="rId7"/>
    <p:sldId id="279" r:id="rId8"/>
    <p:sldId id="280" r:id="rId9"/>
    <p:sldId id="281" r:id="rId10"/>
    <p:sldId id="282" r:id="rId11"/>
    <p:sldId id="283" r:id="rId12"/>
    <p:sldId id="284" r:id="rId13"/>
    <p:sldId id="285"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Lst>
  <p:sldSz cx="9144000" cy="6858000" type="screen4x3"/>
  <p:notesSz cx="6858000" cy="9144000"/>
  <p:defaultText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4" d="100"/>
          <a:sy n="44" d="100"/>
        </p:scale>
        <p:origin x="-135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YE"/>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F559FDA-6ECF-4B16-B08F-524DBB32FC97}" type="datetimeFigureOut">
              <a:rPr lang="ar-YE" smtClean="0"/>
              <a:pPr/>
              <a:t>27/02/1433</a:t>
            </a:fld>
            <a:endParaRPr lang="ar-Y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Y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YE"/>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67061D1-23D2-417D-BA75-9DB87108DFA5}" type="slidenum">
              <a:rPr lang="ar-YE" smtClean="0"/>
              <a:pPr/>
              <a:t>‹#›</a:t>
            </a:fld>
            <a:endParaRPr lang="ar-YE"/>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عنصر نائب لصورة الشريحة 1"/>
          <p:cNvSpPr>
            <a:spLocks noGrp="1" noRot="1" noChangeAspect="1" noTextEdit="1"/>
          </p:cNvSpPr>
          <p:nvPr>
            <p:ph type="sldImg"/>
          </p:nvPr>
        </p:nvSpPr>
        <p:spPr>
          <a:ln/>
        </p:spPr>
      </p:sp>
      <p:sp>
        <p:nvSpPr>
          <p:cNvPr id="97283" name="عنصر نائب للملاحظات 2"/>
          <p:cNvSpPr>
            <a:spLocks noGrp="1"/>
          </p:cNvSpPr>
          <p:nvPr>
            <p:ph type="body" idx="1"/>
          </p:nvPr>
        </p:nvSpPr>
        <p:spPr>
          <a:noFill/>
          <a:ln/>
        </p:spPr>
        <p:txBody>
          <a:bodyPr/>
          <a:lstStyle/>
          <a:p>
            <a:pPr eaLnBrk="1" hangingPunct="1"/>
            <a:endParaRPr lang="ar-YE" smtClean="0"/>
          </a:p>
        </p:txBody>
      </p:sp>
      <p:sp>
        <p:nvSpPr>
          <p:cNvPr id="97284" name="عنصر نائب لرقم الشريحة 3"/>
          <p:cNvSpPr>
            <a:spLocks noGrp="1"/>
          </p:cNvSpPr>
          <p:nvPr>
            <p:ph type="sldNum" sz="quarter" idx="5"/>
          </p:nvPr>
        </p:nvSpPr>
        <p:spPr>
          <a:noFill/>
        </p:spPr>
        <p:txBody>
          <a:bodyPr/>
          <a:lstStyle/>
          <a:p>
            <a:fld id="{45C91D53-FB8A-49A4-B0F5-7E8E8F126064}" type="slidenum">
              <a:rPr lang="ar-SA"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عنصر نائب لصورة الشريحة 1"/>
          <p:cNvSpPr>
            <a:spLocks noGrp="1" noRot="1" noChangeAspect="1" noTextEdit="1"/>
          </p:cNvSpPr>
          <p:nvPr>
            <p:ph type="sldImg"/>
          </p:nvPr>
        </p:nvSpPr>
        <p:spPr>
          <a:ln/>
        </p:spPr>
      </p:sp>
      <p:sp>
        <p:nvSpPr>
          <p:cNvPr id="106499" name="عنصر نائب للملاحظات 2"/>
          <p:cNvSpPr>
            <a:spLocks noGrp="1"/>
          </p:cNvSpPr>
          <p:nvPr>
            <p:ph type="body" idx="1"/>
          </p:nvPr>
        </p:nvSpPr>
        <p:spPr>
          <a:noFill/>
          <a:ln/>
        </p:spPr>
        <p:txBody>
          <a:bodyPr/>
          <a:lstStyle/>
          <a:p>
            <a:pPr eaLnBrk="1" hangingPunct="1"/>
            <a:endParaRPr lang="ar-YE" smtClean="0"/>
          </a:p>
        </p:txBody>
      </p:sp>
      <p:sp>
        <p:nvSpPr>
          <p:cNvPr id="106500" name="عنصر نائب لرقم الشريحة 3"/>
          <p:cNvSpPr>
            <a:spLocks noGrp="1"/>
          </p:cNvSpPr>
          <p:nvPr>
            <p:ph type="sldNum" sz="quarter" idx="5"/>
          </p:nvPr>
        </p:nvSpPr>
        <p:spPr>
          <a:noFill/>
        </p:spPr>
        <p:txBody>
          <a:bodyPr/>
          <a:lstStyle/>
          <a:p>
            <a:fld id="{40830F0E-1639-4E90-8143-656913FC4367}" type="slidenum">
              <a:rPr lang="ar-SA" smtClean="0"/>
              <a:pPr/>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عنصر نائب لصورة الشريحة 1"/>
          <p:cNvSpPr>
            <a:spLocks noGrp="1" noRot="1" noChangeAspect="1" noTextEdit="1"/>
          </p:cNvSpPr>
          <p:nvPr>
            <p:ph type="sldImg"/>
          </p:nvPr>
        </p:nvSpPr>
        <p:spPr>
          <a:ln/>
        </p:spPr>
      </p:sp>
      <p:sp>
        <p:nvSpPr>
          <p:cNvPr id="107523" name="عنصر نائب للملاحظات 2"/>
          <p:cNvSpPr>
            <a:spLocks noGrp="1"/>
          </p:cNvSpPr>
          <p:nvPr>
            <p:ph type="body" idx="1"/>
          </p:nvPr>
        </p:nvSpPr>
        <p:spPr>
          <a:noFill/>
          <a:ln/>
        </p:spPr>
        <p:txBody>
          <a:bodyPr/>
          <a:lstStyle/>
          <a:p>
            <a:pPr eaLnBrk="1" hangingPunct="1"/>
            <a:endParaRPr lang="ar-YE" smtClean="0"/>
          </a:p>
        </p:txBody>
      </p:sp>
      <p:sp>
        <p:nvSpPr>
          <p:cNvPr id="107524" name="عنصر نائب لرقم الشريحة 3"/>
          <p:cNvSpPr>
            <a:spLocks noGrp="1"/>
          </p:cNvSpPr>
          <p:nvPr>
            <p:ph type="sldNum" sz="quarter" idx="5"/>
          </p:nvPr>
        </p:nvSpPr>
        <p:spPr>
          <a:noFill/>
        </p:spPr>
        <p:txBody>
          <a:bodyPr/>
          <a:lstStyle/>
          <a:p>
            <a:fld id="{13CFAFD3-E736-4B35-AEE8-D5953094BEC9}" type="slidenum">
              <a:rPr lang="ar-SA" smtClean="0"/>
              <a:pPr/>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عنصر نائب لصورة الشريحة 1"/>
          <p:cNvSpPr>
            <a:spLocks noGrp="1" noRot="1" noChangeAspect="1" noTextEdit="1"/>
          </p:cNvSpPr>
          <p:nvPr>
            <p:ph type="sldImg"/>
          </p:nvPr>
        </p:nvSpPr>
        <p:spPr>
          <a:ln/>
        </p:spPr>
      </p:sp>
      <p:sp>
        <p:nvSpPr>
          <p:cNvPr id="160771" name="عنصر نائب للملاحظات 2"/>
          <p:cNvSpPr>
            <a:spLocks noGrp="1"/>
          </p:cNvSpPr>
          <p:nvPr>
            <p:ph type="body" idx="1"/>
          </p:nvPr>
        </p:nvSpPr>
        <p:spPr>
          <a:noFill/>
          <a:ln/>
        </p:spPr>
        <p:txBody>
          <a:bodyPr/>
          <a:lstStyle/>
          <a:p>
            <a:pPr eaLnBrk="1" hangingPunct="1"/>
            <a:endParaRPr lang="ar-YE" smtClean="0"/>
          </a:p>
        </p:txBody>
      </p:sp>
      <p:sp>
        <p:nvSpPr>
          <p:cNvPr id="160772" name="عنصر نائب لرقم الشريحة 3"/>
          <p:cNvSpPr>
            <a:spLocks noGrp="1"/>
          </p:cNvSpPr>
          <p:nvPr>
            <p:ph type="sldNum" sz="quarter" idx="5"/>
          </p:nvPr>
        </p:nvSpPr>
        <p:spPr>
          <a:noFill/>
        </p:spPr>
        <p:txBody>
          <a:bodyPr/>
          <a:lstStyle/>
          <a:p>
            <a:fld id="{DF794F2D-844A-4AC4-AE08-D2975F7E3AFD}" type="slidenum">
              <a:rPr lang="en-US" smtClean="0"/>
              <a:pPr/>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عنصر نائب لصورة الشريحة 1"/>
          <p:cNvSpPr>
            <a:spLocks noGrp="1" noRot="1" noChangeAspect="1" noTextEdit="1"/>
          </p:cNvSpPr>
          <p:nvPr>
            <p:ph type="sldImg"/>
          </p:nvPr>
        </p:nvSpPr>
        <p:spPr>
          <a:ln/>
        </p:spPr>
      </p:sp>
      <p:sp>
        <p:nvSpPr>
          <p:cNvPr id="173059" name="عنصر نائب للملاحظات 2"/>
          <p:cNvSpPr>
            <a:spLocks noGrp="1"/>
          </p:cNvSpPr>
          <p:nvPr>
            <p:ph type="body" idx="1"/>
          </p:nvPr>
        </p:nvSpPr>
        <p:spPr>
          <a:noFill/>
          <a:ln/>
        </p:spPr>
        <p:txBody>
          <a:bodyPr/>
          <a:lstStyle/>
          <a:p>
            <a:pPr eaLnBrk="1" hangingPunct="1"/>
            <a:endParaRPr lang="ar-YE" smtClean="0"/>
          </a:p>
        </p:txBody>
      </p:sp>
      <p:sp>
        <p:nvSpPr>
          <p:cNvPr id="173060" name="عنصر نائب لرقم الشريحة 3"/>
          <p:cNvSpPr>
            <a:spLocks noGrp="1"/>
          </p:cNvSpPr>
          <p:nvPr>
            <p:ph type="sldNum" sz="quarter" idx="5"/>
          </p:nvPr>
        </p:nvSpPr>
        <p:spPr>
          <a:noFill/>
        </p:spPr>
        <p:txBody>
          <a:bodyPr/>
          <a:lstStyle/>
          <a:p>
            <a:fld id="{A54762DD-A9A6-45C8-A618-B7DC8310307F}" type="slidenum">
              <a:rPr lang="ar-SA"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عنصر نائب لصورة الشريحة 1"/>
          <p:cNvSpPr>
            <a:spLocks noGrp="1" noRot="1" noChangeAspect="1" noTextEdit="1"/>
          </p:cNvSpPr>
          <p:nvPr>
            <p:ph type="sldImg"/>
          </p:nvPr>
        </p:nvSpPr>
        <p:spPr>
          <a:ln/>
        </p:spPr>
      </p:sp>
      <p:sp>
        <p:nvSpPr>
          <p:cNvPr id="174083" name="عنصر نائب للملاحظات 2"/>
          <p:cNvSpPr>
            <a:spLocks noGrp="1"/>
          </p:cNvSpPr>
          <p:nvPr>
            <p:ph type="body" idx="1"/>
          </p:nvPr>
        </p:nvSpPr>
        <p:spPr>
          <a:noFill/>
          <a:ln/>
        </p:spPr>
        <p:txBody>
          <a:bodyPr/>
          <a:lstStyle/>
          <a:p>
            <a:pPr eaLnBrk="1" hangingPunct="1"/>
            <a:endParaRPr lang="ar-YE" smtClean="0"/>
          </a:p>
        </p:txBody>
      </p:sp>
      <p:sp>
        <p:nvSpPr>
          <p:cNvPr id="174084" name="عنصر نائب لرقم الشريحة 3"/>
          <p:cNvSpPr>
            <a:spLocks noGrp="1"/>
          </p:cNvSpPr>
          <p:nvPr>
            <p:ph type="sldNum" sz="quarter" idx="5"/>
          </p:nvPr>
        </p:nvSpPr>
        <p:spPr>
          <a:noFill/>
        </p:spPr>
        <p:txBody>
          <a:bodyPr/>
          <a:lstStyle/>
          <a:p>
            <a:fld id="{C50AED54-62FF-4107-AF91-C066562E1286}" type="slidenum">
              <a:rPr lang="ar-SA"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عنصر نائب لصورة الشريحة 1"/>
          <p:cNvSpPr>
            <a:spLocks noGrp="1" noRot="1" noChangeAspect="1" noTextEdit="1"/>
          </p:cNvSpPr>
          <p:nvPr>
            <p:ph type="sldImg"/>
          </p:nvPr>
        </p:nvSpPr>
        <p:spPr>
          <a:ln/>
        </p:spPr>
      </p:sp>
      <p:sp>
        <p:nvSpPr>
          <p:cNvPr id="175107" name="عنصر نائب للملاحظات 2"/>
          <p:cNvSpPr>
            <a:spLocks noGrp="1"/>
          </p:cNvSpPr>
          <p:nvPr>
            <p:ph type="body" idx="1"/>
          </p:nvPr>
        </p:nvSpPr>
        <p:spPr>
          <a:noFill/>
          <a:ln/>
        </p:spPr>
        <p:txBody>
          <a:bodyPr/>
          <a:lstStyle/>
          <a:p>
            <a:pPr eaLnBrk="1" hangingPunct="1"/>
            <a:endParaRPr lang="ar-YE" smtClean="0"/>
          </a:p>
        </p:txBody>
      </p:sp>
      <p:sp>
        <p:nvSpPr>
          <p:cNvPr id="175108" name="عنصر نائب لرقم الشريحة 3"/>
          <p:cNvSpPr>
            <a:spLocks noGrp="1"/>
          </p:cNvSpPr>
          <p:nvPr>
            <p:ph type="sldNum" sz="quarter" idx="5"/>
          </p:nvPr>
        </p:nvSpPr>
        <p:spPr>
          <a:noFill/>
        </p:spPr>
        <p:txBody>
          <a:bodyPr/>
          <a:lstStyle/>
          <a:p>
            <a:fld id="{77018475-A0EB-4EAE-A7A9-2A039F3513B5}" type="slidenum">
              <a:rPr lang="ar-SA"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عنصر نائب لصورة الشريحة 1"/>
          <p:cNvSpPr>
            <a:spLocks noGrp="1" noRot="1" noChangeAspect="1" noTextEdit="1"/>
          </p:cNvSpPr>
          <p:nvPr>
            <p:ph type="sldImg"/>
          </p:nvPr>
        </p:nvSpPr>
        <p:spPr>
          <a:ln/>
        </p:spPr>
      </p:sp>
      <p:sp>
        <p:nvSpPr>
          <p:cNvPr id="176131" name="عنصر نائب للملاحظات 2"/>
          <p:cNvSpPr>
            <a:spLocks noGrp="1"/>
          </p:cNvSpPr>
          <p:nvPr>
            <p:ph type="body" idx="1"/>
          </p:nvPr>
        </p:nvSpPr>
        <p:spPr>
          <a:noFill/>
          <a:ln/>
        </p:spPr>
        <p:txBody>
          <a:bodyPr/>
          <a:lstStyle/>
          <a:p>
            <a:pPr eaLnBrk="1" hangingPunct="1"/>
            <a:endParaRPr lang="ar-YE" smtClean="0"/>
          </a:p>
        </p:txBody>
      </p:sp>
      <p:sp>
        <p:nvSpPr>
          <p:cNvPr id="176132" name="عنصر نائب لرقم الشريحة 3"/>
          <p:cNvSpPr>
            <a:spLocks noGrp="1"/>
          </p:cNvSpPr>
          <p:nvPr>
            <p:ph type="sldNum" sz="quarter" idx="5"/>
          </p:nvPr>
        </p:nvSpPr>
        <p:spPr>
          <a:noFill/>
        </p:spPr>
        <p:txBody>
          <a:bodyPr/>
          <a:lstStyle/>
          <a:p>
            <a:fld id="{AB876AEC-969B-485E-A4B3-7FBD7A3DF73A}" type="slidenum">
              <a:rPr lang="ar-SA"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عنصر نائب لصورة الشريحة 1"/>
          <p:cNvSpPr>
            <a:spLocks noGrp="1" noRot="1" noChangeAspect="1" noTextEdit="1"/>
          </p:cNvSpPr>
          <p:nvPr>
            <p:ph type="sldImg"/>
          </p:nvPr>
        </p:nvSpPr>
        <p:spPr>
          <a:ln/>
        </p:spPr>
      </p:sp>
      <p:sp>
        <p:nvSpPr>
          <p:cNvPr id="177155" name="عنصر نائب للملاحظات 2"/>
          <p:cNvSpPr>
            <a:spLocks noGrp="1"/>
          </p:cNvSpPr>
          <p:nvPr>
            <p:ph type="body" idx="1"/>
          </p:nvPr>
        </p:nvSpPr>
        <p:spPr>
          <a:noFill/>
          <a:ln/>
        </p:spPr>
        <p:txBody>
          <a:bodyPr/>
          <a:lstStyle/>
          <a:p>
            <a:pPr eaLnBrk="1" hangingPunct="1"/>
            <a:endParaRPr lang="ar-YE" smtClean="0"/>
          </a:p>
        </p:txBody>
      </p:sp>
      <p:sp>
        <p:nvSpPr>
          <p:cNvPr id="177156" name="عنصر نائب لرقم الشريحة 3"/>
          <p:cNvSpPr>
            <a:spLocks noGrp="1"/>
          </p:cNvSpPr>
          <p:nvPr>
            <p:ph type="sldNum" sz="quarter" idx="5"/>
          </p:nvPr>
        </p:nvSpPr>
        <p:spPr>
          <a:noFill/>
        </p:spPr>
        <p:txBody>
          <a:bodyPr/>
          <a:lstStyle/>
          <a:p>
            <a:fld id="{ACF94221-D21C-4C87-B870-38B1380BAF5B}" type="slidenum">
              <a:rPr lang="ar-SA" smtClean="0"/>
              <a:pPr/>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عنصر نائب لصورة الشريحة 1"/>
          <p:cNvSpPr>
            <a:spLocks noGrp="1" noRot="1" noChangeAspect="1" noTextEdit="1"/>
          </p:cNvSpPr>
          <p:nvPr>
            <p:ph type="sldImg"/>
          </p:nvPr>
        </p:nvSpPr>
        <p:spPr>
          <a:ln/>
        </p:spPr>
      </p:sp>
      <p:sp>
        <p:nvSpPr>
          <p:cNvPr id="178179" name="عنصر نائب للملاحظات 2"/>
          <p:cNvSpPr>
            <a:spLocks noGrp="1"/>
          </p:cNvSpPr>
          <p:nvPr>
            <p:ph type="body" idx="1"/>
          </p:nvPr>
        </p:nvSpPr>
        <p:spPr>
          <a:noFill/>
          <a:ln/>
        </p:spPr>
        <p:txBody>
          <a:bodyPr/>
          <a:lstStyle/>
          <a:p>
            <a:pPr eaLnBrk="1" hangingPunct="1"/>
            <a:endParaRPr lang="ar-YE" smtClean="0"/>
          </a:p>
        </p:txBody>
      </p:sp>
      <p:sp>
        <p:nvSpPr>
          <p:cNvPr id="178180" name="عنصر نائب لرقم الشريحة 3"/>
          <p:cNvSpPr>
            <a:spLocks noGrp="1"/>
          </p:cNvSpPr>
          <p:nvPr>
            <p:ph type="sldNum" sz="quarter" idx="5"/>
          </p:nvPr>
        </p:nvSpPr>
        <p:spPr>
          <a:noFill/>
        </p:spPr>
        <p:txBody>
          <a:bodyPr/>
          <a:lstStyle/>
          <a:p>
            <a:fld id="{7B87C528-AC18-4D50-8365-AD19F4E62390}" type="slidenum">
              <a:rPr lang="ar-SA" smtClean="0"/>
              <a:pPr/>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عنصر نائب لصورة الشريحة 1"/>
          <p:cNvSpPr>
            <a:spLocks noGrp="1" noRot="1" noChangeAspect="1" noTextEdit="1"/>
          </p:cNvSpPr>
          <p:nvPr>
            <p:ph type="sldImg"/>
          </p:nvPr>
        </p:nvSpPr>
        <p:spPr>
          <a:ln/>
        </p:spPr>
      </p:sp>
      <p:sp>
        <p:nvSpPr>
          <p:cNvPr id="179203" name="عنصر نائب للملاحظات 2"/>
          <p:cNvSpPr>
            <a:spLocks noGrp="1"/>
          </p:cNvSpPr>
          <p:nvPr>
            <p:ph type="body" idx="1"/>
          </p:nvPr>
        </p:nvSpPr>
        <p:spPr>
          <a:noFill/>
          <a:ln/>
        </p:spPr>
        <p:txBody>
          <a:bodyPr/>
          <a:lstStyle/>
          <a:p>
            <a:pPr eaLnBrk="1" hangingPunct="1"/>
            <a:endParaRPr lang="ar-YE" smtClean="0"/>
          </a:p>
        </p:txBody>
      </p:sp>
      <p:sp>
        <p:nvSpPr>
          <p:cNvPr id="179204" name="عنصر نائب لرقم الشريحة 3"/>
          <p:cNvSpPr>
            <a:spLocks noGrp="1"/>
          </p:cNvSpPr>
          <p:nvPr>
            <p:ph type="sldNum" sz="quarter" idx="5"/>
          </p:nvPr>
        </p:nvSpPr>
        <p:spPr>
          <a:noFill/>
        </p:spPr>
        <p:txBody>
          <a:bodyPr/>
          <a:lstStyle/>
          <a:p>
            <a:fld id="{94F82204-2EAA-488E-83EB-162BD28A837B}" type="slidenum">
              <a:rPr lang="ar-SA"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عنصر نائب لصورة الشريحة 1"/>
          <p:cNvSpPr>
            <a:spLocks noGrp="1" noRot="1" noChangeAspect="1" noTextEdit="1"/>
          </p:cNvSpPr>
          <p:nvPr>
            <p:ph type="sldImg"/>
          </p:nvPr>
        </p:nvSpPr>
        <p:spPr>
          <a:ln/>
        </p:spPr>
      </p:sp>
      <p:sp>
        <p:nvSpPr>
          <p:cNvPr id="98307" name="عنصر نائب للملاحظات 2"/>
          <p:cNvSpPr>
            <a:spLocks noGrp="1"/>
          </p:cNvSpPr>
          <p:nvPr>
            <p:ph type="body" idx="1"/>
          </p:nvPr>
        </p:nvSpPr>
        <p:spPr>
          <a:noFill/>
          <a:ln/>
        </p:spPr>
        <p:txBody>
          <a:bodyPr/>
          <a:lstStyle/>
          <a:p>
            <a:pPr eaLnBrk="1" hangingPunct="1"/>
            <a:endParaRPr lang="ar-YE" smtClean="0"/>
          </a:p>
        </p:txBody>
      </p:sp>
      <p:sp>
        <p:nvSpPr>
          <p:cNvPr id="98308" name="عنصر نائب لرقم الشريحة 3"/>
          <p:cNvSpPr>
            <a:spLocks noGrp="1"/>
          </p:cNvSpPr>
          <p:nvPr>
            <p:ph type="sldNum" sz="quarter" idx="5"/>
          </p:nvPr>
        </p:nvSpPr>
        <p:spPr>
          <a:noFill/>
        </p:spPr>
        <p:txBody>
          <a:bodyPr/>
          <a:lstStyle/>
          <a:p>
            <a:fld id="{4BBDDBC7-1A76-4814-8E68-965477AF55C2}" type="slidenum">
              <a:rPr lang="ar-SA"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عنصر نائب لصورة الشريحة 1"/>
          <p:cNvSpPr>
            <a:spLocks noGrp="1" noRot="1" noChangeAspect="1" noTextEdit="1"/>
          </p:cNvSpPr>
          <p:nvPr>
            <p:ph type="sldImg"/>
          </p:nvPr>
        </p:nvSpPr>
        <p:spPr>
          <a:ln/>
        </p:spPr>
      </p:sp>
      <p:sp>
        <p:nvSpPr>
          <p:cNvPr id="180227" name="عنصر نائب للملاحظات 2"/>
          <p:cNvSpPr>
            <a:spLocks noGrp="1"/>
          </p:cNvSpPr>
          <p:nvPr>
            <p:ph type="body" idx="1"/>
          </p:nvPr>
        </p:nvSpPr>
        <p:spPr>
          <a:noFill/>
          <a:ln/>
        </p:spPr>
        <p:txBody>
          <a:bodyPr/>
          <a:lstStyle/>
          <a:p>
            <a:pPr eaLnBrk="1" hangingPunct="1"/>
            <a:endParaRPr lang="ar-YE" smtClean="0"/>
          </a:p>
        </p:txBody>
      </p:sp>
      <p:sp>
        <p:nvSpPr>
          <p:cNvPr id="180228" name="عنصر نائب لرقم الشريحة 3"/>
          <p:cNvSpPr>
            <a:spLocks noGrp="1"/>
          </p:cNvSpPr>
          <p:nvPr>
            <p:ph type="sldNum" sz="quarter" idx="5"/>
          </p:nvPr>
        </p:nvSpPr>
        <p:spPr>
          <a:noFill/>
        </p:spPr>
        <p:txBody>
          <a:bodyPr/>
          <a:lstStyle/>
          <a:p>
            <a:fld id="{67742051-4D8E-4441-B945-BB99663FF831}" type="slidenum">
              <a:rPr lang="ar-SA" smtClean="0"/>
              <a:pPr/>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عنصر نائب لصورة الشريحة 1"/>
          <p:cNvSpPr>
            <a:spLocks noGrp="1" noRot="1" noChangeAspect="1" noTextEdit="1"/>
          </p:cNvSpPr>
          <p:nvPr>
            <p:ph type="sldImg"/>
          </p:nvPr>
        </p:nvSpPr>
        <p:spPr>
          <a:ln/>
        </p:spPr>
      </p:sp>
      <p:sp>
        <p:nvSpPr>
          <p:cNvPr id="181251" name="عنصر نائب للملاحظات 2"/>
          <p:cNvSpPr>
            <a:spLocks noGrp="1"/>
          </p:cNvSpPr>
          <p:nvPr>
            <p:ph type="body" idx="1"/>
          </p:nvPr>
        </p:nvSpPr>
        <p:spPr>
          <a:noFill/>
          <a:ln/>
        </p:spPr>
        <p:txBody>
          <a:bodyPr/>
          <a:lstStyle/>
          <a:p>
            <a:pPr eaLnBrk="1" hangingPunct="1"/>
            <a:endParaRPr lang="ar-YE" smtClean="0"/>
          </a:p>
        </p:txBody>
      </p:sp>
      <p:sp>
        <p:nvSpPr>
          <p:cNvPr id="181252" name="عنصر نائب لرقم الشريحة 3"/>
          <p:cNvSpPr>
            <a:spLocks noGrp="1"/>
          </p:cNvSpPr>
          <p:nvPr>
            <p:ph type="sldNum" sz="quarter" idx="5"/>
          </p:nvPr>
        </p:nvSpPr>
        <p:spPr>
          <a:noFill/>
        </p:spPr>
        <p:txBody>
          <a:bodyPr/>
          <a:lstStyle/>
          <a:p>
            <a:fld id="{7DA049A2-B595-4DA1-870D-8707EA254E4C}" type="slidenum">
              <a:rPr lang="ar-SA" smtClean="0"/>
              <a:pPr/>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عنصر نائب لصورة الشريحة 1"/>
          <p:cNvSpPr>
            <a:spLocks noGrp="1" noRot="1" noChangeAspect="1" noTextEdit="1"/>
          </p:cNvSpPr>
          <p:nvPr>
            <p:ph type="sldImg"/>
          </p:nvPr>
        </p:nvSpPr>
        <p:spPr>
          <a:ln/>
        </p:spPr>
      </p:sp>
      <p:sp>
        <p:nvSpPr>
          <p:cNvPr id="182275" name="عنصر نائب للملاحظات 2"/>
          <p:cNvSpPr>
            <a:spLocks noGrp="1"/>
          </p:cNvSpPr>
          <p:nvPr>
            <p:ph type="body" idx="1"/>
          </p:nvPr>
        </p:nvSpPr>
        <p:spPr>
          <a:noFill/>
          <a:ln/>
        </p:spPr>
        <p:txBody>
          <a:bodyPr/>
          <a:lstStyle/>
          <a:p>
            <a:pPr eaLnBrk="1" hangingPunct="1"/>
            <a:endParaRPr lang="ar-YE" smtClean="0"/>
          </a:p>
        </p:txBody>
      </p:sp>
      <p:sp>
        <p:nvSpPr>
          <p:cNvPr id="182276" name="عنصر نائب لرقم الشريحة 3"/>
          <p:cNvSpPr>
            <a:spLocks noGrp="1"/>
          </p:cNvSpPr>
          <p:nvPr>
            <p:ph type="sldNum" sz="quarter" idx="5"/>
          </p:nvPr>
        </p:nvSpPr>
        <p:spPr>
          <a:noFill/>
        </p:spPr>
        <p:txBody>
          <a:bodyPr/>
          <a:lstStyle/>
          <a:p>
            <a:fld id="{AD08E89E-D294-4AA5-94ED-7F7336E3174C}" type="slidenum">
              <a:rPr lang="ar-SA" smtClean="0"/>
              <a:pPr/>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عنصر نائب لصورة الشريحة 1"/>
          <p:cNvSpPr>
            <a:spLocks noGrp="1" noRot="1" noChangeAspect="1" noTextEdit="1"/>
          </p:cNvSpPr>
          <p:nvPr>
            <p:ph type="sldImg"/>
          </p:nvPr>
        </p:nvSpPr>
        <p:spPr>
          <a:ln/>
        </p:spPr>
      </p:sp>
      <p:sp>
        <p:nvSpPr>
          <p:cNvPr id="183299" name="عنصر نائب للملاحظات 2"/>
          <p:cNvSpPr>
            <a:spLocks noGrp="1"/>
          </p:cNvSpPr>
          <p:nvPr>
            <p:ph type="body" idx="1"/>
          </p:nvPr>
        </p:nvSpPr>
        <p:spPr>
          <a:noFill/>
          <a:ln/>
        </p:spPr>
        <p:txBody>
          <a:bodyPr/>
          <a:lstStyle/>
          <a:p>
            <a:pPr eaLnBrk="1" hangingPunct="1"/>
            <a:endParaRPr lang="ar-YE" smtClean="0"/>
          </a:p>
        </p:txBody>
      </p:sp>
      <p:sp>
        <p:nvSpPr>
          <p:cNvPr id="183300" name="عنصر نائب لرقم الشريحة 3"/>
          <p:cNvSpPr>
            <a:spLocks noGrp="1"/>
          </p:cNvSpPr>
          <p:nvPr>
            <p:ph type="sldNum" sz="quarter" idx="5"/>
          </p:nvPr>
        </p:nvSpPr>
        <p:spPr>
          <a:noFill/>
        </p:spPr>
        <p:txBody>
          <a:bodyPr/>
          <a:lstStyle/>
          <a:p>
            <a:fld id="{0444DB4E-5C5C-418F-9325-85F80784FCAD}" type="slidenum">
              <a:rPr lang="ar-SA" smtClean="0"/>
              <a:pPr/>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عنصر نائب لصورة الشريحة 1"/>
          <p:cNvSpPr>
            <a:spLocks noGrp="1" noRot="1" noChangeAspect="1" noTextEdit="1"/>
          </p:cNvSpPr>
          <p:nvPr>
            <p:ph type="sldImg"/>
          </p:nvPr>
        </p:nvSpPr>
        <p:spPr>
          <a:ln/>
        </p:spPr>
      </p:sp>
      <p:sp>
        <p:nvSpPr>
          <p:cNvPr id="184323" name="عنصر نائب للملاحظات 2"/>
          <p:cNvSpPr>
            <a:spLocks noGrp="1"/>
          </p:cNvSpPr>
          <p:nvPr>
            <p:ph type="body" idx="1"/>
          </p:nvPr>
        </p:nvSpPr>
        <p:spPr>
          <a:noFill/>
          <a:ln/>
        </p:spPr>
        <p:txBody>
          <a:bodyPr/>
          <a:lstStyle/>
          <a:p>
            <a:pPr eaLnBrk="1" hangingPunct="1"/>
            <a:endParaRPr lang="ar-YE" smtClean="0"/>
          </a:p>
        </p:txBody>
      </p:sp>
      <p:sp>
        <p:nvSpPr>
          <p:cNvPr id="184324" name="عنصر نائب لرقم الشريحة 3"/>
          <p:cNvSpPr>
            <a:spLocks noGrp="1"/>
          </p:cNvSpPr>
          <p:nvPr>
            <p:ph type="sldNum" sz="quarter" idx="5"/>
          </p:nvPr>
        </p:nvSpPr>
        <p:spPr>
          <a:noFill/>
        </p:spPr>
        <p:txBody>
          <a:bodyPr/>
          <a:lstStyle/>
          <a:p>
            <a:fld id="{39995AB4-1CF4-4175-AC98-488C0CE593DB}" type="slidenum">
              <a:rPr lang="ar-SA" smtClean="0"/>
              <a:pPr/>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عنصر نائب لصورة الشريحة 1"/>
          <p:cNvSpPr>
            <a:spLocks noGrp="1" noRot="1" noChangeAspect="1" noTextEdit="1"/>
          </p:cNvSpPr>
          <p:nvPr>
            <p:ph type="sldImg"/>
          </p:nvPr>
        </p:nvSpPr>
        <p:spPr>
          <a:ln/>
        </p:spPr>
      </p:sp>
      <p:sp>
        <p:nvSpPr>
          <p:cNvPr id="185347" name="عنصر نائب للملاحظات 2"/>
          <p:cNvSpPr>
            <a:spLocks noGrp="1"/>
          </p:cNvSpPr>
          <p:nvPr>
            <p:ph type="body" idx="1"/>
          </p:nvPr>
        </p:nvSpPr>
        <p:spPr>
          <a:noFill/>
          <a:ln/>
        </p:spPr>
        <p:txBody>
          <a:bodyPr/>
          <a:lstStyle/>
          <a:p>
            <a:pPr eaLnBrk="1" hangingPunct="1"/>
            <a:endParaRPr lang="ar-YE" smtClean="0"/>
          </a:p>
        </p:txBody>
      </p:sp>
      <p:sp>
        <p:nvSpPr>
          <p:cNvPr id="185348" name="عنصر نائب لرقم الشريحة 3"/>
          <p:cNvSpPr>
            <a:spLocks noGrp="1"/>
          </p:cNvSpPr>
          <p:nvPr>
            <p:ph type="sldNum" sz="quarter" idx="5"/>
          </p:nvPr>
        </p:nvSpPr>
        <p:spPr>
          <a:noFill/>
        </p:spPr>
        <p:txBody>
          <a:bodyPr/>
          <a:lstStyle/>
          <a:p>
            <a:fld id="{01309C69-8935-46ED-87CB-4A827B63B441}" type="slidenum">
              <a:rPr lang="ar-SA" smtClean="0"/>
              <a:pPr/>
              <a:t>27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عنصر نائب لصورة الشريحة 1"/>
          <p:cNvSpPr>
            <a:spLocks noGrp="1" noRot="1" noChangeAspect="1" noTextEdit="1"/>
          </p:cNvSpPr>
          <p:nvPr>
            <p:ph type="sldImg"/>
          </p:nvPr>
        </p:nvSpPr>
        <p:spPr>
          <a:ln/>
        </p:spPr>
      </p:sp>
      <p:sp>
        <p:nvSpPr>
          <p:cNvPr id="99331" name="عنصر نائب للملاحظات 2"/>
          <p:cNvSpPr>
            <a:spLocks noGrp="1"/>
          </p:cNvSpPr>
          <p:nvPr>
            <p:ph type="body" idx="1"/>
          </p:nvPr>
        </p:nvSpPr>
        <p:spPr>
          <a:noFill/>
          <a:ln/>
        </p:spPr>
        <p:txBody>
          <a:bodyPr/>
          <a:lstStyle/>
          <a:p>
            <a:pPr eaLnBrk="1" hangingPunct="1"/>
            <a:endParaRPr lang="ar-YE" smtClean="0"/>
          </a:p>
        </p:txBody>
      </p:sp>
      <p:sp>
        <p:nvSpPr>
          <p:cNvPr id="99332" name="عنصر نائب لرقم الشريحة 3"/>
          <p:cNvSpPr>
            <a:spLocks noGrp="1"/>
          </p:cNvSpPr>
          <p:nvPr>
            <p:ph type="sldNum" sz="quarter" idx="5"/>
          </p:nvPr>
        </p:nvSpPr>
        <p:spPr>
          <a:noFill/>
        </p:spPr>
        <p:txBody>
          <a:bodyPr/>
          <a:lstStyle/>
          <a:p>
            <a:fld id="{9472B82A-073F-4EB4-8E3E-D488259A5579}" type="slidenum">
              <a:rPr lang="ar-SA"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صر نائب لصورة الشريحة 1"/>
          <p:cNvSpPr>
            <a:spLocks noGrp="1" noRot="1" noChangeAspect="1" noTextEdit="1"/>
          </p:cNvSpPr>
          <p:nvPr>
            <p:ph type="sldImg"/>
          </p:nvPr>
        </p:nvSpPr>
        <p:spPr>
          <a:ln/>
        </p:spPr>
      </p:sp>
      <p:sp>
        <p:nvSpPr>
          <p:cNvPr id="100355" name="عنصر نائب للملاحظات 2"/>
          <p:cNvSpPr>
            <a:spLocks noGrp="1"/>
          </p:cNvSpPr>
          <p:nvPr>
            <p:ph type="body" idx="1"/>
          </p:nvPr>
        </p:nvSpPr>
        <p:spPr>
          <a:noFill/>
          <a:ln/>
        </p:spPr>
        <p:txBody>
          <a:bodyPr/>
          <a:lstStyle/>
          <a:p>
            <a:pPr eaLnBrk="1" hangingPunct="1"/>
            <a:endParaRPr lang="ar-YE" smtClean="0"/>
          </a:p>
        </p:txBody>
      </p:sp>
      <p:sp>
        <p:nvSpPr>
          <p:cNvPr id="100356" name="عنصر نائب لرقم الشريحة 3"/>
          <p:cNvSpPr>
            <a:spLocks noGrp="1"/>
          </p:cNvSpPr>
          <p:nvPr>
            <p:ph type="sldNum" sz="quarter" idx="5"/>
          </p:nvPr>
        </p:nvSpPr>
        <p:spPr>
          <a:noFill/>
        </p:spPr>
        <p:txBody>
          <a:bodyPr/>
          <a:lstStyle/>
          <a:p>
            <a:fld id="{B871A752-F400-4294-91CC-E4E568834DFA}" type="slidenum">
              <a:rPr lang="ar-SA"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عنصر نائب لصورة الشريحة 1"/>
          <p:cNvSpPr>
            <a:spLocks noGrp="1" noRot="1" noChangeAspect="1" noTextEdit="1"/>
          </p:cNvSpPr>
          <p:nvPr>
            <p:ph type="sldImg"/>
          </p:nvPr>
        </p:nvSpPr>
        <p:spPr>
          <a:ln/>
        </p:spPr>
      </p:sp>
      <p:sp>
        <p:nvSpPr>
          <p:cNvPr id="101379" name="عنصر نائب للملاحظات 2"/>
          <p:cNvSpPr>
            <a:spLocks noGrp="1"/>
          </p:cNvSpPr>
          <p:nvPr>
            <p:ph type="body" idx="1"/>
          </p:nvPr>
        </p:nvSpPr>
        <p:spPr>
          <a:noFill/>
          <a:ln/>
        </p:spPr>
        <p:txBody>
          <a:bodyPr/>
          <a:lstStyle/>
          <a:p>
            <a:pPr eaLnBrk="1" hangingPunct="1"/>
            <a:endParaRPr lang="ar-YE" smtClean="0"/>
          </a:p>
        </p:txBody>
      </p:sp>
      <p:sp>
        <p:nvSpPr>
          <p:cNvPr id="101380" name="عنصر نائب لرقم الشريحة 3"/>
          <p:cNvSpPr>
            <a:spLocks noGrp="1"/>
          </p:cNvSpPr>
          <p:nvPr>
            <p:ph type="sldNum" sz="quarter" idx="5"/>
          </p:nvPr>
        </p:nvSpPr>
        <p:spPr>
          <a:noFill/>
        </p:spPr>
        <p:txBody>
          <a:bodyPr/>
          <a:lstStyle/>
          <a:p>
            <a:fld id="{C18EAC77-CB06-497E-BC2E-B7A7FA103C56}" type="slidenum">
              <a:rPr lang="ar-SA"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عنصر نائب لصورة الشريحة 1"/>
          <p:cNvSpPr>
            <a:spLocks noGrp="1" noRot="1" noChangeAspect="1" noTextEdit="1"/>
          </p:cNvSpPr>
          <p:nvPr>
            <p:ph type="sldImg"/>
          </p:nvPr>
        </p:nvSpPr>
        <p:spPr>
          <a:ln/>
        </p:spPr>
      </p:sp>
      <p:sp>
        <p:nvSpPr>
          <p:cNvPr id="102403" name="عنصر نائب للملاحظات 2"/>
          <p:cNvSpPr>
            <a:spLocks noGrp="1"/>
          </p:cNvSpPr>
          <p:nvPr>
            <p:ph type="body" idx="1"/>
          </p:nvPr>
        </p:nvSpPr>
        <p:spPr>
          <a:noFill/>
          <a:ln/>
        </p:spPr>
        <p:txBody>
          <a:bodyPr/>
          <a:lstStyle/>
          <a:p>
            <a:pPr eaLnBrk="1" hangingPunct="1"/>
            <a:endParaRPr lang="ar-YE" smtClean="0"/>
          </a:p>
        </p:txBody>
      </p:sp>
      <p:sp>
        <p:nvSpPr>
          <p:cNvPr id="102404" name="عنصر نائب لرقم الشريحة 3"/>
          <p:cNvSpPr>
            <a:spLocks noGrp="1"/>
          </p:cNvSpPr>
          <p:nvPr>
            <p:ph type="sldNum" sz="quarter" idx="5"/>
          </p:nvPr>
        </p:nvSpPr>
        <p:spPr>
          <a:noFill/>
        </p:spPr>
        <p:txBody>
          <a:bodyPr/>
          <a:lstStyle/>
          <a:p>
            <a:fld id="{6C55CCEF-8195-48C8-9B27-DF83F736FC56}" type="slidenum">
              <a:rPr lang="ar-SA" smtClean="0"/>
              <a:pPr/>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عنصر نائب لصورة الشريحة 1"/>
          <p:cNvSpPr>
            <a:spLocks noGrp="1" noRot="1" noChangeAspect="1" noTextEdit="1"/>
          </p:cNvSpPr>
          <p:nvPr>
            <p:ph type="sldImg"/>
          </p:nvPr>
        </p:nvSpPr>
        <p:spPr>
          <a:ln/>
        </p:spPr>
      </p:sp>
      <p:sp>
        <p:nvSpPr>
          <p:cNvPr id="103427" name="عنصر نائب للملاحظات 2"/>
          <p:cNvSpPr>
            <a:spLocks noGrp="1"/>
          </p:cNvSpPr>
          <p:nvPr>
            <p:ph type="body" idx="1"/>
          </p:nvPr>
        </p:nvSpPr>
        <p:spPr>
          <a:noFill/>
          <a:ln/>
        </p:spPr>
        <p:txBody>
          <a:bodyPr/>
          <a:lstStyle/>
          <a:p>
            <a:pPr eaLnBrk="1" hangingPunct="1"/>
            <a:endParaRPr lang="ar-YE" smtClean="0"/>
          </a:p>
        </p:txBody>
      </p:sp>
      <p:sp>
        <p:nvSpPr>
          <p:cNvPr id="103428" name="عنصر نائب لرقم الشريحة 3"/>
          <p:cNvSpPr>
            <a:spLocks noGrp="1"/>
          </p:cNvSpPr>
          <p:nvPr>
            <p:ph type="sldNum" sz="quarter" idx="5"/>
          </p:nvPr>
        </p:nvSpPr>
        <p:spPr>
          <a:noFill/>
        </p:spPr>
        <p:txBody>
          <a:bodyPr/>
          <a:lstStyle/>
          <a:p>
            <a:fld id="{5CBEA0DE-4F10-4031-83F5-B07D7CD5645E}" type="slidenum">
              <a:rPr lang="ar-SA"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عنصر نائب لصورة الشريحة 1"/>
          <p:cNvSpPr>
            <a:spLocks noGrp="1" noRot="1" noChangeAspect="1" noTextEdit="1"/>
          </p:cNvSpPr>
          <p:nvPr>
            <p:ph type="sldImg"/>
          </p:nvPr>
        </p:nvSpPr>
        <p:spPr>
          <a:ln/>
        </p:spPr>
      </p:sp>
      <p:sp>
        <p:nvSpPr>
          <p:cNvPr id="104451" name="عنصر نائب للملاحظات 2"/>
          <p:cNvSpPr>
            <a:spLocks noGrp="1"/>
          </p:cNvSpPr>
          <p:nvPr>
            <p:ph type="body" idx="1"/>
          </p:nvPr>
        </p:nvSpPr>
        <p:spPr>
          <a:noFill/>
          <a:ln/>
        </p:spPr>
        <p:txBody>
          <a:bodyPr/>
          <a:lstStyle/>
          <a:p>
            <a:pPr eaLnBrk="1" hangingPunct="1"/>
            <a:endParaRPr lang="ar-YE" smtClean="0"/>
          </a:p>
        </p:txBody>
      </p:sp>
      <p:sp>
        <p:nvSpPr>
          <p:cNvPr id="104452" name="عنصر نائب لرقم الشريحة 3"/>
          <p:cNvSpPr>
            <a:spLocks noGrp="1"/>
          </p:cNvSpPr>
          <p:nvPr>
            <p:ph type="sldNum" sz="quarter" idx="5"/>
          </p:nvPr>
        </p:nvSpPr>
        <p:spPr>
          <a:noFill/>
        </p:spPr>
        <p:txBody>
          <a:bodyPr/>
          <a:lstStyle/>
          <a:p>
            <a:fld id="{FE489C11-7970-48DA-A886-E428922688A9}" type="slidenum">
              <a:rPr lang="ar-SA" smtClean="0"/>
              <a:pPr/>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عنصر نائب لصورة الشريحة 1"/>
          <p:cNvSpPr>
            <a:spLocks noGrp="1" noRot="1" noChangeAspect="1" noTextEdit="1"/>
          </p:cNvSpPr>
          <p:nvPr>
            <p:ph type="sldImg"/>
          </p:nvPr>
        </p:nvSpPr>
        <p:spPr>
          <a:ln/>
        </p:spPr>
      </p:sp>
      <p:sp>
        <p:nvSpPr>
          <p:cNvPr id="105475" name="عنصر نائب للملاحظات 2"/>
          <p:cNvSpPr>
            <a:spLocks noGrp="1"/>
          </p:cNvSpPr>
          <p:nvPr>
            <p:ph type="body" idx="1"/>
          </p:nvPr>
        </p:nvSpPr>
        <p:spPr>
          <a:noFill/>
          <a:ln/>
        </p:spPr>
        <p:txBody>
          <a:bodyPr/>
          <a:lstStyle/>
          <a:p>
            <a:pPr eaLnBrk="1" hangingPunct="1"/>
            <a:endParaRPr lang="ar-YE" smtClean="0"/>
          </a:p>
        </p:txBody>
      </p:sp>
      <p:sp>
        <p:nvSpPr>
          <p:cNvPr id="105476" name="عنصر نائب لرقم الشريحة 3"/>
          <p:cNvSpPr>
            <a:spLocks noGrp="1"/>
          </p:cNvSpPr>
          <p:nvPr>
            <p:ph type="sldNum" sz="quarter" idx="5"/>
          </p:nvPr>
        </p:nvSpPr>
        <p:spPr>
          <a:noFill/>
        </p:spPr>
        <p:txBody>
          <a:bodyPr/>
          <a:lstStyle/>
          <a:p>
            <a:fld id="{C4A7E11F-21AB-4641-BA4B-AF669CAD62F2}" type="slidenum">
              <a:rPr lang="ar-SA" smtClean="0"/>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Y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YE"/>
          </a:p>
        </p:txBody>
      </p:sp>
      <p:sp>
        <p:nvSpPr>
          <p:cNvPr id="4" name="Date Placeholder 3"/>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Y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Y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5" name="Footer Placeholder 4"/>
          <p:cNvSpPr>
            <a:spLocks noGrp="1"/>
          </p:cNvSpPr>
          <p:nvPr>
            <p:ph type="ftr" sz="quarter" idx="11"/>
          </p:nvPr>
        </p:nvSpPr>
        <p:spPr/>
        <p:txBody>
          <a:bodyPr/>
          <a:lstStyle/>
          <a:p>
            <a:endParaRPr lang="ar-YE"/>
          </a:p>
        </p:txBody>
      </p:sp>
      <p:sp>
        <p:nvSpPr>
          <p:cNvPr id="6" name="Slide Number Placeholder 5"/>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5" name="Date Placeholder 4"/>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Y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7" name="Date Placeholder 6"/>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8" name="Footer Placeholder 7"/>
          <p:cNvSpPr>
            <a:spLocks noGrp="1"/>
          </p:cNvSpPr>
          <p:nvPr>
            <p:ph type="ftr" sz="quarter" idx="11"/>
          </p:nvPr>
        </p:nvSpPr>
        <p:spPr/>
        <p:txBody>
          <a:bodyPr/>
          <a:lstStyle/>
          <a:p>
            <a:endParaRPr lang="ar-YE"/>
          </a:p>
        </p:txBody>
      </p:sp>
      <p:sp>
        <p:nvSpPr>
          <p:cNvPr id="9" name="Slide Number Placeholder 8"/>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YE"/>
          </a:p>
        </p:txBody>
      </p:sp>
      <p:sp>
        <p:nvSpPr>
          <p:cNvPr id="3" name="Date Placeholder 2"/>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4" name="Footer Placeholder 3"/>
          <p:cNvSpPr>
            <a:spLocks noGrp="1"/>
          </p:cNvSpPr>
          <p:nvPr>
            <p:ph type="ftr" sz="quarter" idx="11"/>
          </p:nvPr>
        </p:nvSpPr>
        <p:spPr/>
        <p:txBody>
          <a:bodyPr/>
          <a:lstStyle/>
          <a:p>
            <a:endParaRPr lang="ar-YE"/>
          </a:p>
        </p:txBody>
      </p:sp>
      <p:sp>
        <p:nvSpPr>
          <p:cNvPr id="5" name="Slide Number Placeholder 4"/>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3" name="Footer Placeholder 2"/>
          <p:cNvSpPr>
            <a:spLocks noGrp="1"/>
          </p:cNvSpPr>
          <p:nvPr>
            <p:ph type="ftr" sz="quarter" idx="11"/>
          </p:nvPr>
        </p:nvSpPr>
        <p:spPr/>
        <p:txBody>
          <a:bodyPr/>
          <a:lstStyle/>
          <a:p>
            <a:endParaRPr lang="ar-YE"/>
          </a:p>
        </p:txBody>
      </p:sp>
      <p:sp>
        <p:nvSpPr>
          <p:cNvPr id="4" name="Slide Number Placeholder 3"/>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Y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Y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Y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BA05CC-7D6A-4447-A5A0-8283B8E88C39}" type="datetimeFigureOut">
              <a:rPr lang="ar-YE" smtClean="0"/>
              <a:pPr/>
              <a:t>27/02/1433</a:t>
            </a:fld>
            <a:endParaRPr lang="ar-YE"/>
          </a:p>
        </p:txBody>
      </p:sp>
      <p:sp>
        <p:nvSpPr>
          <p:cNvPr id="6" name="Footer Placeholder 5"/>
          <p:cNvSpPr>
            <a:spLocks noGrp="1"/>
          </p:cNvSpPr>
          <p:nvPr>
            <p:ph type="ftr" sz="quarter" idx="11"/>
          </p:nvPr>
        </p:nvSpPr>
        <p:spPr/>
        <p:txBody>
          <a:bodyPr/>
          <a:lstStyle/>
          <a:p>
            <a:endParaRPr lang="ar-YE"/>
          </a:p>
        </p:txBody>
      </p:sp>
      <p:sp>
        <p:nvSpPr>
          <p:cNvPr id="7" name="Slide Number Placeholder 6"/>
          <p:cNvSpPr>
            <a:spLocks noGrp="1"/>
          </p:cNvSpPr>
          <p:nvPr>
            <p:ph type="sldNum" sz="quarter" idx="12"/>
          </p:nvPr>
        </p:nvSpPr>
        <p:spPr/>
        <p:txBody>
          <a:bodyPr/>
          <a:lstStyle/>
          <a:p>
            <a:fld id="{7D5BC2C3-110F-4A86-9097-E4C09BFE472E}" type="slidenum">
              <a:rPr lang="ar-YE" smtClean="0"/>
              <a:pPr/>
              <a:t>‹#›</a:t>
            </a:fld>
            <a:endParaRPr lang="ar-Y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Y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YE"/>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8BA05CC-7D6A-4447-A5A0-8283B8E88C39}" type="datetimeFigureOut">
              <a:rPr lang="ar-YE" smtClean="0"/>
              <a:pPr/>
              <a:t>27/02/1433</a:t>
            </a:fld>
            <a:endParaRPr lang="ar-Y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YE"/>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D5BC2C3-110F-4A86-9097-E4C09BFE472E}" type="slidenum">
              <a:rPr lang="ar-YE" smtClean="0"/>
              <a:pPr/>
              <a:t>‹#›</a:t>
            </a:fld>
            <a:endParaRPr lang="ar-Y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Y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adhl-alakwa.weebly.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4.bin"/><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785794"/>
            <a:ext cx="7772400" cy="1470025"/>
          </a:xfrm>
        </p:spPr>
        <p:txBody>
          <a:bodyPr/>
          <a:lstStyle/>
          <a:p>
            <a:r>
              <a:rPr lang="en-US" altLang="zh-CN" dirty="0" smtClean="0">
                <a:latin typeface="Arial" pitchFamily="34" charset="0"/>
                <a:ea typeface="SimSun" pitchFamily="2" charset="-122"/>
              </a:rPr>
              <a:t>Sources of noise in instrumental analysis</a:t>
            </a:r>
            <a:endParaRPr lang="ar-YE" dirty="0"/>
          </a:p>
        </p:txBody>
      </p:sp>
      <p:sp>
        <p:nvSpPr>
          <p:cNvPr id="3" name="Subtitle 2"/>
          <p:cNvSpPr>
            <a:spLocks noGrp="1"/>
          </p:cNvSpPr>
          <p:nvPr>
            <p:ph type="subTitle" idx="1"/>
          </p:nvPr>
        </p:nvSpPr>
        <p:spPr>
          <a:xfrm>
            <a:off x="1285852" y="2357430"/>
            <a:ext cx="6400800" cy="4214842"/>
          </a:xfrm>
        </p:spPr>
        <p:txBody>
          <a:bodyPr/>
          <a:lstStyle/>
          <a:p>
            <a:r>
              <a:rPr lang="en-US" dirty="0" smtClean="0">
                <a:solidFill>
                  <a:schemeClr val="tx1"/>
                </a:solidFill>
              </a:rPr>
              <a:t>Dr </a:t>
            </a:r>
            <a:r>
              <a:rPr lang="en-US" dirty="0" err="1" smtClean="0">
                <a:solidFill>
                  <a:schemeClr val="tx1"/>
                </a:solidFill>
              </a:rPr>
              <a:t>Fadhl</a:t>
            </a:r>
            <a:r>
              <a:rPr lang="en-US" dirty="0" smtClean="0">
                <a:solidFill>
                  <a:schemeClr val="tx1"/>
                </a:solidFill>
              </a:rPr>
              <a:t> </a:t>
            </a:r>
            <a:r>
              <a:rPr lang="en-US" dirty="0" err="1" smtClean="0">
                <a:solidFill>
                  <a:schemeClr val="tx1"/>
                </a:solidFill>
              </a:rPr>
              <a:t>Alakwaa</a:t>
            </a:r>
            <a:endParaRPr lang="en-US" dirty="0" smtClean="0">
              <a:solidFill>
                <a:schemeClr val="tx1"/>
              </a:solidFill>
            </a:endParaRPr>
          </a:p>
          <a:p>
            <a:r>
              <a:rPr lang="en-US" dirty="0" smtClean="0">
                <a:solidFill>
                  <a:schemeClr val="tx1"/>
                </a:solidFill>
              </a:rPr>
              <a:t>2011-2012</a:t>
            </a:r>
            <a:br>
              <a:rPr lang="en-US" dirty="0" smtClean="0">
                <a:solidFill>
                  <a:schemeClr val="tx1"/>
                </a:solidFill>
              </a:rPr>
            </a:br>
            <a:r>
              <a:rPr lang="en-US" dirty="0" smtClean="0">
                <a:solidFill>
                  <a:schemeClr val="tx1"/>
                </a:solidFill>
              </a:rPr>
              <a:t>Third Year</a:t>
            </a:r>
            <a:endParaRPr lang="ar-YE" dirty="0" smtClean="0">
              <a:solidFill>
                <a:schemeClr val="tx1"/>
              </a:solidFill>
            </a:endParaRPr>
          </a:p>
          <a:p>
            <a:r>
              <a:rPr lang="en-US" dirty="0" smtClean="0">
                <a:solidFill>
                  <a:schemeClr val="tx1"/>
                </a:solidFill>
              </a:rPr>
              <a:t>Biomedical engineering Department</a:t>
            </a:r>
            <a:endParaRPr lang="ar-EG" dirty="0" smtClean="0">
              <a:solidFill>
                <a:schemeClr val="tx1"/>
              </a:solidFill>
            </a:endParaRPr>
          </a:p>
          <a:p>
            <a:r>
              <a:rPr lang="en-US" dirty="0" smtClean="0">
                <a:hlinkClick r:id="rId2"/>
              </a:rPr>
              <a:t>www.Fadhl-alakwa.weebly.com</a:t>
            </a:r>
            <a:endParaRPr lang="ar-EG"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447800" y="1522413"/>
            <a:ext cx="5564188" cy="4362450"/>
          </a:xfrm>
          <a:prstGeom prst="rect">
            <a:avLst/>
          </a:prstGeom>
          <a:noFill/>
          <a:ln w="9525">
            <a:noFill/>
            <a:miter lim="800000"/>
            <a:headEnd/>
            <a:tailEnd/>
          </a:ln>
        </p:spPr>
        <p:txBody>
          <a:bodyPr wrap="none">
            <a:spAutoFit/>
          </a:bodyPr>
          <a:lstStyle/>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chemeClr val="bg2"/>
                </a:solidFill>
                <a:latin typeface="Arial" pitchFamily="34" charset="0"/>
                <a:ea typeface="SimSun" pitchFamily="2" charset="-122"/>
              </a:rPr>
              <a:t>Signal/noise calculation</a:t>
            </a:r>
          </a:p>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rgbClr val="0000CC"/>
                </a:solidFill>
                <a:latin typeface="Arial" pitchFamily="34" charset="0"/>
                <a:ea typeface="SimSun" pitchFamily="2" charset="-122"/>
              </a:rPr>
              <a:t>Noise types</a:t>
            </a:r>
          </a:p>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rgbClr val="0000CC"/>
                </a:solidFill>
                <a:latin typeface="Arial" pitchFamily="34" charset="0"/>
                <a:ea typeface="SimSun" pitchFamily="2" charset="-122"/>
              </a:rPr>
              <a:t>Noise reduction</a:t>
            </a:r>
          </a:p>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rgbClr val="0000CC"/>
                </a:solidFill>
                <a:latin typeface="Arial" pitchFamily="34" charset="0"/>
                <a:ea typeface="SimSun" pitchFamily="2" charset="-122"/>
              </a:rPr>
              <a:t>Multiple measurements and S/N</a:t>
            </a:r>
          </a:p>
          <a:p>
            <a:pPr algn="l" rtl="0" eaLnBrk="0" hangingPunct="0"/>
            <a:endParaRPr lang="en-US" altLang="zh-CN" sz="2800">
              <a:solidFill>
                <a:srgbClr val="0000CC"/>
              </a:solidFill>
              <a:latin typeface="Arial" pitchFamily="34" charset="0"/>
              <a:ea typeface="SimSun" pitchFamily="2" charset="-122"/>
            </a:endParaRPr>
          </a:p>
          <a:p>
            <a:pPr algn="l" rtl="0" eaLnBrk="0" hangingPunct="0"/>
            <a:endParaRPr lang="en-US" altLang="zh-CN" sz="2800">
              <a:solidFill>
                <a:srgbClr val="0000CC"/>
              </a:solidFill>
              <a:latin typeface="Arial" pitchFamily="34" charset="0"/>
              <a:ea typeface="SimSun" pitchFamily="2" charset="-122"/>
            </a:endParaRPr>
          </a:p>
        </p:txBody>
      </p:sp>
      <p:sp>
        <p:nvSpPr>
          <p:cNvPr id="51203" name="Line 5"/>
          <p:cNvSpPr>
            <a:spLocks noChangeShapeType="1"/>
          </p:cNvSpPr>
          <p:nvPr/>
        </p:nvSpPr>
        <p:spPr bwMode="auto">
          <a:xfrm>
            <a:off x="609600" y="2286000"/>
            <a:ext cx="762000" cy="0"/>
          </a:xfrm>
          <a:prstGeom prst="line">
            <a:avLst/>
          </a:prstGeom>
          <a:noFill/>
          <a:ln w="50800">
            <a:solidFill>
              <a:schemeClr val="bg2"/>
            </a:solidFill>
            <a:round/>
            <a:headEnd/>
            <a:tailEnd type="triangle" w="med" len="med"/>
          </a:ln>
        </p:spPr>
        <p:txBody>
          <a:bodyPr/>
          <a:lstStyle/>
          <a:p>
            <a:endParaRPr lang="ar-YE"/>
          </a:p>
        </p:txBody>
      </p:sp>
      <p:sp>
        <p:nvSpPr>
          <p:cNvPr id="51204" name="Line 6"/>
          <p:cNvSpPr>
            <a:spLocks noChangeShapeType="1"/>
          </p:cNvSpPr>
          <p:nvPr/>
        </p:nvSpPr>
        <p:spPr bwMode="auto">
          <a:xfrm>
            <a:off x="635000" y="3063875"/>
            <a:ext cx="762000" cy="0"/>
          </a:xfrm>
          <a:prstGeom prst="line">
            <a:avLst/>
          </a:prstGeom>
          <a:noFill/>
          <a:ln w="50800">
            <a:solidFill>
              <a:schemeClr val="tx1"/>
            </a:solidFill>
            <a:round/>
            <a:headEnd/>
            <a:tailEnd type="triangle" w="med" len="med"/>
          </a:ln>
        </p:spPr>
        <p:txBody>
          <a:bodyPr/>
          <a:lstStyle/>
          <a:p>
            <a:endParaRPr lang="ar-Y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228600" y="225425"/>
            <a:ext cx="8686800" cy="2136775"/>
          </a:xfrm>
          <a:prstGeom prst="rect">
            <a:avLst/>
          </a:prstGeom>
          <a:noFill/>
          <a:ln w="9525">
            <a:noFill/>
            <a:miter lim="800000"/>
            <a:headEnd/>
            <a:tailEnd/>
          </a:ln>
        </p:spPr>
        <p:txBody>
          <a:bodyPr lIns="63500" tIns="63500" rIns="63500" bIns="63500">
            <a:spAutoFit/>
          </a:bodyPr>
          <a:lstStyle/>
          <a:p>
            <a:pPr algn="l" rtl="0" eaLnBrk="0" hangingPunct="0"/>
            <a:r>
              <a:rPr lang="en-US" altLang="zh-CN">
                <a:solidFill>
                  <a:srgbClr val="FF0000"/>
                </a:solidFill>
                <a:latin typeface="Arial" pitchFamily="34" charset="0"/>
                <a:ea typeface="SimSun" pitchFamily="2" charset="-122"/>
              </a:rPr>
              <a:t>Noise Types</a:t>
            </a:r>
            <a:endParaRPr lang="en-US" altLang="zh-CN">
              <a:latin typeface="Arial" pitchFamily="34" charset="0"/>
              <a:ea typeface="SimSun" pitchFamily="2" charset="-122"/>
            </a:endParaRP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Noise from a given source may or may not be </a:t>
            </a:r>
            <a:r>
              <a:rPr lang="en-US" altLang="zh-CN" sz="2400">
                <a:solidFill>
                  <a:srgbClr val="FF0000"/>
                </a:solidFill>
                <a:latin typeface="Arial" pitchFamily="34" charset="0"/>
                <a:ea typeface="SimSun" pitchFamily="2" charset="-122"/>
              </a:rPr>
              <a:t>random</a:t>
            </a:r>
            <a:r>
              <a:rPr lang="en-US" altLang="zh-CN" sz="2400">
                <a:latin typeface="Arial" pitchFamily="34" charset="0"/>
                <a:ea typeface="SimSun" pitchFamily="2" charset="-122"/>
              </a:rPr>
              <a:t>. The sign and magnitude of the instantaneous voltage deviation from the mean value are unpredictable for random noise. </a:t>
            </a:r>
          </a:p>
        </p:txBody>
      </p:sp>
      <p:sp>
        <p:nvSpPr>
          <p:cNvPr id="52227" name="Text Box 3"/>
          <p:cNvSpPr txBox="1">
            <a:spLocks noChangeArrowheads="1"/>
          </p:cNvSpPr>
          <p:nvPr/>
        </p:nvSpPr>
        <p:spPr bwMode="auto">
          <a:xfrm>
            <a:off x="212725" y="2479675"/>
            <a:ext cx="8702675" cy="457200"/>
          </a:xfrm>
          <a:prstGeom prst="rect">
            <a:avLst/>
          </a:prstGeom>
          <a:noFill/>
          <a:ln w="9525">
            <a:noFill/>
            <a:miter lim="800000"/>
            <a:headEnd/>
            <a:tailEnd/>
          </a:ln>
        </p:spPr>
        <p:txBody>
          <a:bodyPr>
            <a:spAutoFit/>
          </a:bodyPr>
          <a:lstStyle/>
          <a:p>
            <a:pPr algn="l" rtl="0" eaLnBrk="0" hangingPunct="0"/>
            <a:r>
              <a:rPr lang="en-US" altLang="zh-CN" sz="2400">
                <a:ea typeface="SimSun" pitchFamily="2" charset="-122"/>
              </a:rPr>
              <a:t>	</a:t>
            </a:r>
            <a:r>
              <a:rPr lang="en-US" altLang="zh-CN" sz="2400">
                <a:solidFill>
                  <a:srgbClr val="0000CC"/>
                </a:solidFill>
                <a:latin typeface="Arial" pitchFamily="34" charset="0"/>
                <a:ea typeface="SimSun" pitchFamily="2" charset="-122"/>
              </a:rPr>
              <a:t>random noise</a:t>
            </a:r>
            <a:endParaRPr lang="en-US" altLang="zh-CN" sz="2400">
              <a:ea typeface="SimSun" pitchFamily="2" charset="-122"/>
            </a:endParaRPr>
          </a:p>
        </p:txBody>
      </p:sp>
      <p:sp>
        <p:nvSpPr>
          <p:cNvPr id="52228" name="Rectangle 4"/>
          <p:cNvSpPr>
            <a:spLocks noChangeArrowheads="1"/>
          </p:cNvSpPr>
          <p:nvPr/>
        </p:nvSpPr>
        <p:spPr bwMode="auto">
          <a:xfrm>
            <a:off x="76200" y="4343400"/>
            <a:ext cx="8839200" cy="457200"/>
          </a:xfrm>
          <a:prstGeom prst="rect">
            <a:avLst/>
          </a:prstGeom>
          <a:noFill/>
          <a:ln w="9525">
            <a:noFill/>
            <a:miter lim="800000"/>
            <a:headEnd/>
            <a:tailEnd/>
          </a:ln>
        </p:spPr>
        <p:txBody>
          <a:bodyPr>
            <a:spAutoFit/>
          </a:bodyPr>
          <a:lstStyle/>
          <a:p>
            <a:pPr algn="l" rtl="0" eaLnBrk="0" hangingPunct="0"/>
            <a:r>
              <a:rPr lang="en-US" altLang="zh-CN" sz="2400">
                <a:latin typeface="Arial" pitchFamily="34" charset="0"/>
                <a:ea typeface="SimSun" pitchFamily="2" charset="-122"/>
              </a:rPr>
              <a:t>	</a:t>
            </a:r>
            <a:r>
              <a:rPr lang="en-US" altLang="zh-CN" sz="2400">
                <a:solidFill>
                  <a:srgbClr val="FF0000"/>
                </a:solidFill>
                <a:latin typeface="Arial" pitchFamily="34" charset="0"/>
                <a:ea typeface="SimSun" pitchFamily="2" charset="-122"/>
              </a:rPr>
              <a:t>nonrandom noise</a:t>
            </a:r>
            <a:r>
              <a:rPr lang="en-US" altLang="zh-CN" sz="2400">
                <a:latin typeface="Arial" pitchFamily="34" charset="0"/>
                <a:ea typeface="SimSun" pitchFamily="2" charset="-122"/>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304800" y="457200"/>
            <a:ext cx="8686800" cy="1917700"/>
          </a:xfrm>
          <a:prstGeom prst="rect">
            <a:avLst/>
          </a:prstGeom>
          <a:noFill/>
          <a:ln w="9525">
            <a:noFill/>
            <a:miter lim="800000"/>
            <a:headEnd/>
            <a:tailEnd/>
          </a:ln>
        </p:spPr>
        <p:txBody>
          <a:bodyPr>
            <a:spAutoFit/>
          </a:bodyPr>
          <a:lstStyle/>
          <a:p>
            <a:pPr algn="l" rtl="0" eaLnBrk="0" hangingPunct="0">
              <a:tabLst>
                <a:tab pos="454025" algn="l"/>
              </a:tabLst>
            </a:pPr>
            <a:r>
              <a:rPr lang="en-US" altLang="zh-CN" sz="2400">
                <a:latin typeface="Arial" pitchFamily="34" charset="0"/>
                <a:ea typeface="SimSun" pitchFamily="2" charset="-122"/>
              </a:rPr>
              <a:t>	Noise can also be classified as </a:t>
            </a:r>
            <a:r>
              <a:rPr lang="en-US" altLang="zh-CN" sz="2400">
                <a:solidFill>
                  <a:srgbClr val="FF0000"/>
                </a:solidFill>
                <a:latin typeface="Arial" pitchFamily="34" charset="0"/>
                <a:ea typeface="SimSun" pitchFamily="2" charset="-122"/>
              </a:rPr>
              <a:t>fundamental</a:t>
            </a:r>
            <a:r>
              <a:rPr lang="en-US" altLang="zh-CN" sz="2400">
                <a:latin typeface="Arial" pitchFamily="34" charset="0"/>
                <a:ea typeface="SimSun" pitchFamily="2" charset="-122"/>
              </a:rPr>
              <a:t> or </a:t>
            </a:r>
          </a:p>
          <a:p>
            <a:pPr algn="l" rtl="0" eaLnBrk="0" hangingPunct="0">
              <a:tabLst>
                <a:tab pos="454025" algn="l"/>
              </a:tabLst>
            </a:pPr>
            <a:r>
              <a:rPr lang="en-US" altLang="zh-CN" sz="2400">
                <a:solidFill>
                  <a:srgbClr val="0000CC"/>
                </a:solidFill>
                <a:latin typeface="Arial" pitchFamily="34" charset="0"/>
                <a:ea typeface="SimSun" pitchFamily="2" charset="-122"/>
              </a:rPr>
              <a:t>non-fundamental. </a:t>
            </a:r>
          </a:p>
          <a:p>
            <a:pPr algn="l" rtl="0" eaLnBrk="0" hangingPunct="0">
              <a:tabLst>
                <a:tab pos="454025" algn="l"/>
              </a:tabLst>
            </a:pPr>
            <a:endParaRPr lang="en-US" altLang="zh-CN" sz="2400">
              <a:latin typeface="Arial" pitchFamily="34" charset="0"/>
              <a:ea typeface="SimSun" pitchFamily="2" charset="-122"/>
            </a:endParaRPr>
          </a:p>
          <a:p>
            <a:pPr algn="l" rtl="0" eaLnBrk="0" hangingPunct="0">
              <a:tabLst>
                <a:tab pos="454025" algn="l"/>
              </a:tabLst>
            </a:pPr>
            <a:r>
              <a:rPr lang="en-US" altLang="zh-CN" sz="2400">
                <a:latin typeface="Arial" pitchFamily="34" charset="0"/>
                <a:ea typeface="SimSun" pitchFamily="2" charset="-122"/>
              </a:rPr>
              <a:t>	Fundamental noise arises from the </a:t>
            </a:r>
            <a:r>
              <a:rPr lang="en-US" altLang="zh-CN" sz="2400">
                <a:solidFill>
                  <a:srgbClr val="FF0000"/>
                </a:solidFill>
                <a:latin typeface="Arial" pitchFamily="34" charset="0"/>
                <a:ea typeface="SimSun" pitchFamily="2" charset="-122"/>
              </a:rPr>
              <a:t>particle nature of light and matter</a:t>
            </a:r>
            <a:r>
              <a:rPr lang="en-US" altLang="zh-CN" sz="2400">
                <a:latin typeface="Arial" pitchFamily="34" charset="0"/>
                <a:ea typeface="SimSun" pitchFamily="2" charset="-122"/>
              </a:rPr>
              <a:t> and can never be totally eliminated. </a:t>
            </a:r>
          </a:p>
        </p:txBody>
      </p:sp>
      <p:sp>
        <p:nvSpPr>
          <p:cNvPr id="53251" name="Rectangle 3"/>
          <p:cNvSpPr>
            <a:spLocks noChangeArrowheads="1"/>
          </p:cNvSpPr>
          <p:nvPr/>
        </p:nvSpPr>
        <p:spPr bwMode="auto">
          <a:xfrm>
            <a:off x="323850" y="2590800"/>
            <a:ext cx="8496300" cy="4108450"/>
          </a:xfrm>
          <a:prstGeom prst="rect">
            <a:avLst/>
          </a:prstGeom>
          <a:noFill/>
          <a:ln w="9525">
            <a:noFill/>
            <a:miter lim="800000"/>
            <a:headEnd/>
            <a:tailEnd/>
          </a:ln>
        </p:spPr>
        <p:txBody>
          <a:bodyPr>
            <a:spAutoFit/>
          </a:bodyPr>
          <a:lstStyle/>
          <a:p>
            <a:pPr algn="l" rtl="0" eaLnBrk="0" hangingPunct="0">
              <a:tabLst>
                <a:tab pos="574675" algn="l"/>
                <a:tab pos="741363" algn="l"/>
                <a:tab pos="862013" algn="l"/>
              </a:tabLst>
            </a:pPr>
            <a:r>
              <a:rPr lang="en-US" altLang="zh-CN" sz="2400">
                <a:ea typeface="SimSun" pitchFamily="2" charset="-122"/>
              </a:rPr>
              <a:t>        </a:t>
            </a:r>
            <a:r>
              <a:rPr lang="en-US" altLang="zh-CN" sz="2400">
                <a:latin typeface="Arial" pitchFamily="34" charset="0"/>
                <a:ea typeface="SimSun" pitchFamily="2" charset="-122"/>
              </a:rPr>
              <a:t>Nonfundamental noise, often called </a:t>
            </a:r>
            <a:r>
              <a:rPr lang="en-US" altLang="zh-CN" sz="2400">
                <a:solidFill>
                  <a:srgbClr val="0000CC"/>
                </a:solidFill>
                <a:latin typeface="Arial" pitchFamily="34" charset="0"/>
                <a:ea typeface="SimSun" pitchFamily="2" charset="-122"/>
              </a:rPr>
              <a:t>excess noise</a:t>
            </a:r>
            <a:r>
              <a:rPr lang="en-US" altLang="zh-CN" sz="2400">
                <a:latin typeface="Arial" pitchFamily="34" charset="0"/>
                <a:ea typeface="SimSun" pitchFamily="2" charset="-122"/>
              </a:rPr>
              <a:t>, is due to </a:t>
            </a:r>
            <a:r>
              <a:rPr lang="en-US" altLang="zh-CN" sz="2400">
                <a:solidFill>
                  <a:srgbClr val="0000CC"/>
                </a:solidFill>
                <a:latin typeface="Arial" pitchFamily="34" charset="0"/>
                <a:ea typeface="SimSun" pitchFamily="2" charset="-122"/>
              </a:rPr>
              <a:t>imperfect components and instrumentation</a:t>
            </a:r>
            <a:r>
              <a:rPr lang="en-US" altLang="zh-CN" sz="2400">
                <a:latin typeface="Arial" pitchFamily="34" charset="0"/>
                <a:ea typeface="SimSun" pitchFamily="2" charset="-122"/>
              </a:rPr>
              <a:t>;   theoretically, it can be eliminated completely.</a:t>
            </a:r>
          </a:p>
          <a:p>
            <a:pPr algn="l" rtl="0" eaLnBrk="0" hangingPunct="0">
              <a:tabLst>
                <a:tab pos="574675" algn="l"/>
                <a:tab pos="741363" algn="l"/>
                <a:tab pos="862013" algn="l"/>
              </a:tabLst>
            </a:pPr>
            <a:endParaRPr lang="en-US" altLang="zh-CN" sz="2400">
              <a:latin typeface="Arial" pitchFamily="34" charset="0"/>
              <a:ea typeface="SimSun" pitchFamily="2" charset="-122"/>
            </a:endParaRPr>
          </a:p>
          <a:p>
            <a:pPr algn="l" rtl="0" eaLnBrk="0" hangingPunct="0">
              <a:tabLst>
                <a:tab pos="574675" algn="l"/>
                <a:tab pos="741363" algn="l"/>
                <a:tab pos="862013" algn="l"/>
              </a:tabLst>
            </a:pPr>
            <a:r>
              <a:rPr lang="en-US" altLang="zh-CN" sz="2400">
                <a:latin typeface="Arial" pitchFamily="34" charset="0"/>
                <a:ea typeface="SimSun" pitchFamily="2" charset="-122"/>
              </a:rPr>
              <a:t>	Random noise can be fundamental or nonfundamental</a:t>
            </a:r>
          </a:p>
          <a:p>
            <a:pPr algn="l" rtl="0" eaLnBrk="0" hangingPunct="0">
              <a:tabLst>
                <a:tab pos="574675" algn="l"/>
                <a:tab pos="741363" algn="l"/>
                <a:tab pos="862013" algn="l"/>
              </a:tabLst>
            </a:pPr>
            <a:r>
              <a:rPr lang="en-US" altLang="zh-CN" sz="2400">
                <a:latin typeface="Arial" pitchFamily="34" charset="0"/>
                <a:ea typeface="SimSun" pitchFamily="2" charset="-122"/>
              </a:rPr>
              <a:t>noise, but nonrandom noise is never fundamental noise.</a:t>
            </a:r>
          </a:p>
          <a:p>
            <a:pPr algn="l" rtl="0" eaLnBrk="0" hangingPunct="0">
              <a:tabLst>
                <a:tab pos="574675" algn="l"/>
                <a:tab pos="741363" algn="l"/>
                <a:tab pos="862013" algn="l"/>
              </a:tabLst>
            </a:pPr>
            <a:endParaRPr lang="en-US" altLang="zh-CN" sz="2400">
              <a:latin typeface="Arial" pitchFamily="34" charset="0"/>
              <a:ea typeface="SimSun" pitchFamily="2" charset="-122"/>
            </a:endParaRPr>
          </a:p>
          <a:p>
            <a:pPr algn="l" rtl="0" eaLnBrk="0" hangingPunct="0">
              <a:tabLst>
                <a:tab pos="574675" algn="l"/>
                <a:tab pos="741363" algn="l"/>
                <a:tab pos="862013" algn="l"/>
              </a:tabLst>
            </a:pPr>
            <a:r>
              <a:rPr lang="en-US" altLang="zh-CN" sz="2400">
                <a:latin typeface="Arial" pitchFamily="34" charset="0"/>
                <a:ea typeface="SimSun" pitchFamily="2" charset="-122"/>
              </a:rPr>
              <a:t>	The noise observed in a signal at any instant is due to the summation of the fluctuations caused by a large number of random and nonrandom noise sources</a:t>
            </a:r>
          </a:p>
          <a:p>
            <a:pPr algn="l" rtl="0" eaLnBrk="0" hangingPunct="0">
              <a:tabLst>
                <a:tab pos="574675" algn="l"/>
                <a:tab pos="741363" algn="l"/>
                <a:tab pos="862013" algn="l"/>
              </a:tabLst>
            </a:pPr>
            <a:endParaRPr lang="en-US" altLang="zh-CN" sz="2400">
              <a:latin typeface="Arial" pitchFamily="34" charset="0"/>
              <a:ea typeface="SimSun"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609600" y="1066800"/>
            <a:ext cx="7924800" cy="1552575"/>
          </a:xfrm>
          <a:prstGeom prst="rect">
            <a:avLst/>
          </a:prstGeom>
          <a:noFill/>
          <a:ln w="9525">
            <a:noFill/>
            <a:miter lim="800000"/>
            <a:headEnd/>
            <a:tailEnd/>
          </a:ln>
        </p:spPr>
        <p:txBody>
          <a:bodyPr>
            <a:spAutoFit/>
          </a:bodyPr>
          <a:lstStyle/>
          <a:p>
            <a:pPr algn="l" rtl="0" eaLnBrk="0" hangingPunct="0"/>
            <a:r>
              <a:rPr lang="en-US" altLang="zh-CN" sz="2400">
                <a:latin typeface="Arial" pitchFamily="34" charset="0"/>
                <a:ea typeface="SimSun" pitchFamily="2" charset="-122"/>
              </a:rPr>
              <a:t>For </a:t>
            </a:r>
            <a:r>
              <a:rPr lang="en-US" altLang="zh-CN" sz="2400">
                <a:solidFill>
                  <a:srgbClr val="FF0000"/>
                </a:solidFill>
                <a:latin typeface="Arial" pitchFamily="34" charset="0"/>
                <a:ea typeface="SimSun" pitchFamily="2" charset="-122"/>
              </a:rPr>
              <a:t>white or Gaussian noise</a:t>
            </a:r>
            <a:r>
              <a:rPr lang="en-US" altLang="zh-CN" sz="2400">
                <a:latin typeface="Arial" pitchFamily="34" charset="0"/>
                <a:ea typeface="SimSun" pitchFamily="2" charset="-122"/>
              </a:rPr>
              <a:t>, the magnitude of the noise power P(e)  is independent of frequency. White noise is random noise and is usually fundamental noise, although it can arise because of nonfundamental causes.</a:t>
            </a:r>
          </a:p>
        </p:txBody>
      </p:sp>
      <p:sp>
        <p:nvSpPr>
          <p:cNvPr id="54275" name="Rectangle 5"/>
          <p:cNvSpPr>
            <a:spLocks noChangeArrowheads="1"/>
          </p:cNvSpPr>
          <p:nvPr/>
        </p:nvSpPr>
        <p:spPr bwMode="auto">
          <a:xfrm>
            <a:off x="3048000" y="381000"/>
            <a:ext cx="2506663" cy="579438"/>
          </a:xfrm>
          <a:prstGeom prst="rect">
            <a:avLst/>
          </a:prstGeom>
          <a:noFill/>
          <a:ln w="9525">
            <a:noFill/>
            <a:miter lim="800000"/>
            <a:headEnd/>
            <a:tailEnd/>
          </a:ln>
        </p:spPr>
        <p:txBody>
          <a:bodyPr wrap="none">
            <a:spAutoFit/>
          </a:bodyPr>
          <a:lstStyle/>
          <a:p>
            <a:pPr algn="l" rtl="0" eaLnBrk="0" hangingPunct="0"/>
            <a:r>
              <a:rPr lang="en-US" altLang="zh-CN" sz="3200">
                <a:latin typeface="Arial" pitchFamily="34" charset="0"/>
                <a:ea typeface="SimSun" pitchFamily="2" charset="-122"/>
              </a:rPr>
              <a:t>White Noise</a:t>
            </a:r>
            <a:endParaRPr lang="en-US" sz="3200">
              <a:latin typeface="Arial" pitchFamily="34" charset="0"/>
            </a:endParaRPr>
          </a:p>
        </p:txBody>
      </p:sp>
      <p:pic>
        <p:nvPicPr>
          <p:cNvPr id="54276" name="Picture 6"/>
          <p:cNvPicPr>
            <a:picLocks noChangeAspect="1" noChangeArrowheads="1"/>
          </p:cNvPicPr>
          <p:nvPr/>
        </p:nvPicPr>
        <p:blipFill>
          <a:blip r:embed="rId3"/>
          <a:srcRect/>
          <a:stretch>
            <a:fillRect/>
          </a:stretch>
        </p:blipFill>
        <p:spPr bwMode="auto">
          <a:xfrm>
            <a:off x="1219200" y="2743200"/>
            <a:ext cx="6210300" cy="3255963"/>
          </a:xfrm>
          <a:prstGeom prst="rect">
            <a:avLst/>
          </a:prstGeom>
          <a:noFill/>
          <a:ln w="9525">
            <a:noFill/>
            <a:miter lim="800000"/>
            <a:headEnd/>
            <a:tailEnd/>
          </a:ln>
        </p:spPr>
      </p:pic>
      <p:sp>
        <p:nvSpPr>
          <p:cNvPr id="54277" name="Rectangle 7"/>
          <p:cNvSpPr>
            <a:spLocks noChangeArrowheads="1"/>
          </p:cNvSpPr>
          <p:nvPr/>
        </p:nvSpPr>
        <p:spPr bwMode="auto">
          <a:xfrm>
            <a:off x="1828800" y="6096000"/>
            <a:ext cx="6324600" cy="366713"/>
          </a:xfrm>
          <a:prstGeom prst="rect">
            <a:avLst/>
          </a:prstGeom>
          <a:noFill/>
          <a:ln w="9525">
            <a:noFill/>
            <a:miter lim="800000"/>
            <a:headEnd/>
            <a:tailEnd/>
          </a:ln>
        </p:spPr>
        <p:txBody>
          <a:bodyPr>
            <a:spAutoFit/>
          </a:bodyPr>
          <a:lstStyle/>
          <a:p>
            <a:pPr algn="l" rtl="0" eaLnBrk="0" hangingPunct="0">
              <a:lnSpc>
                <a:spcPct val="90000"/>
              </a:lnSpc>
            </a:pPr>
            <a:r>
              <a:rPr lang="en-US" altLang="zh-CN" sz="2000">
                <a:latin typeface="Arial" pitchFamily="34" charset="0"/>
                <a:ea typeface="SimSun" pitchFamily="2" charset="-122"/>
              </a:rPr>
              <a:t>Figure. Noise power spectrum (NPS)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nvGraphicFramePr>
        <p:xfrm>
          <a:off x="228600" y="838200"/>
          <a:ext cx="3678238" cy="5486400"/>
        </p:xfrm>
        <a:graphic>
          <a:graphicData uri="http://schemas.openxmlformats.org/presentationml/2006/ole">
            <p:oleObj spid="_x0000_s1026" name="Image" r:id="rId4" imgW="2967234" imgH="4425705" progId="">
              <p:embed/>
            </p:oleObj>
          </a:graphicData>
        </a:graphic>
      </p:graphicFrame>
      <p:sp>
        <p:nvSpPr>
          <p:cNvPr id="2052" name="Rectangle 3"/>
          <p:cNvSpPr>
            <a:spLocks noChangeArrowheads="1"/>
          </p:cNvSpPr>
          <p:nvPr/>
        </p:nvSpPr>
        <p:spPr bwMode="auto">
          <a:xfrm>
            <a:off x="304800" y="838200"/>
            <a:ext cx="3657600" cy="1447800"/>
          </a:xfrm>
          <a:prstGeom prst="rect">
            <a:avLst/>
          </a:prstGeom>
          <a:noFill/>
          <a:ln w="25400">
            <a:solidFill>
              <a:srgbClr val="FF0000"/>
            </a:solidFill>
            <a:miter lim="800000"/>
            <a:headEnd/>
            <a:tailEnd/>
          </a:ln>
        </p:spPr>
        <p:txBody>
          <a:bodyPr wrap="none" anchor="ctr"/>
          <a:lstStyle/>
          <a:p>
            <a:pPr algn="l" rtl="0" eaLnBrk="0" hangingPunct="0"/>
            <a:endParaRPr lang="ar-YE"/>
          </a:p>
        </p:txBody>
      </p:sp>
      <p:sp>
        <p:nvSpPr>
          <p:cNvPr id="2053" name="Rectangle 4"/>
          <p:cNvSpPr>
            <a:spLocks noChangeArrowheads="1"/>
          </p:cNvSpPr>
          <p:nvPr/>
        </p:nvSpPr>
        <p:spPr bwMode="auto">
          <a:xfrm>
            <a:off x="304800" y="3643313"/>
            <a:ext cx="3657600" cy="1843087"/>
          </a:xfrm>
          <a:prstGeom prst="rect">
            <a:avLst/>
          </a:prstGeom>
          <a:noFill/>
          <a:ln w="25400">
            <a:solidFill>
              <a:srgbClr val="FF0000"/>
            </a:solidFill>
            <a:miter lim="800000"/>
            <a:headEnd/>
            <a:tailEnd/>
          </a:ln>
        </p:spPr>
        <p:txBody>
          <a:bodyPr wrap="none" anchor="ctr"/>
          <a:lstStyle/>
          <a:p>
            <a:pPr algn="l" rtl="0" eaLnBrk="0" hangingPunct="0"/>
            <a:endParaRPr lang="ar-YE"/>
          </a:p>
        </p:txBody>
      </p:sp>
      <p:grpSp>
        <p:nvGrpSpPr>
          <p:cNvPr id="2" name="Group 5"/>
          <p:cNvGrpSpPr>
            <a:grpSpLocks/>
          </p:cNvGrpSpPr>
          <p:nvPr/>
        </p:nvGrpSpPr>
        <p:grpSpPr bwMode="auto">
          <a:xfrm>
            <a:off x="4405313" y="838200"/>
            <a:ext cx="3657600" cy="4495800"/>
            <a:chOff x="2775" y="528"/>
            <a:chExt cx="2304" cy="2832"/>
          </a:xfrm>
        </p:grpSpPr>
        <p:graphicFrame>
          <p:nvGraphicFramePr>
            <p:cNvPr id="2051" name="Object 3"/>
            <p:cNvGraphicFramePr>
              <a:graphicFrameLocks noChangeAspect="1"/>
            </p:cNvGraphicFramePr>
            <p:nvPr/>
          </p:nvGraphicFramePr>
          <p:xfrm>
            <a:off x="2796" y="528"/>
            <a:ext cx="2213" cy="2832"/>
          </p:xfrm>
          <a:graphic>
            <a:graphicData uri="http://schemas.openxmlformats.org/presentationml/2006/ole">
              <p:oleObj spid="_x0000_s1027" name="Image" r:id="rId5" imgW="2857143" imgH="3657607" progId="">
                <p:embed/>
              </p:oleObj>
            </a:graphicData>
          </a:graphic>
        </p:graphicFrame>
        <p:sp>
          <p:nvSpPr>
            <p:cNvPr id="2056" name="Rectangle 7"/>
            <p:cNvSpPr>
              <a:spLocks noChangeArrowheads="1"/>
            </p:cNvSpPr>
            <p:nvPr/>
          </p:nvSpPr>
          <p:spPr bwMode="auto">
            <a:xfrm>
              <a:off x="2775" y="558"/>
              <a:ext cx="2304" cy="864"/>
            </a:xfrm>
            <a:prstGeom prst="rect">
              <a:avLst/>
            </a:prstGeom>
            <a:noFill/>
            <a:ln w="25400">
              <a:solidFill>
                <a:srgbClr val="FF0000"/>
              </a:solidFill>
              <a:miter lim="800000"/>
              <a:headEnd/>
              <a:tailEnd/>
            </a:ln>
          </p:spPr>
          <p:txBody>
            <a:bodyPr wrap="none" anchor="ctr"/>
            <a:lstStyle/>
            <a:p>
              <a:pPr algn="l" rtl="0" eaLnBrk="0" hangingPunct="0"/>
              <a:endParaRPr lang="ar-YE"/>
            </a:p>
          </p:txBody>
        </p:sp>
        <p:sp>
          <p:nvSpPr>
            <p:cNvPr id="2057" name="Rectangle 8"/>
            <p:cNvSpPr>
              <a:spLocks noChangeArrowheads="1"/>
            </p:cNvSpPr>
            <p:nvPr/>
          </p:nvSpPr>
          <p:spPr bwMode="auto">
            <a:xfrm>
              <a:off x="2775" y="1497"/>
              <a:ext cx="2304" cy="903"/>
            </a:xfrm>
            <a:prstGeom prst="rect">
              <a:avLst/>
            </a:prstGeom>
            <a:noFill/>
            <a:ln w="25400">
              <a:solidFill>
                <a:srgbClr val="FF0000"/>
              </a:solidFill>
              <a:miter lim="800000"/>
              <a:headEnd/>
              <a:tailEnd/>
            </a:ln>
          </p:spPr>
          <p:txBody>
            <a:bodyPr wrap="none" anchor="ctr"/>
            <a:lstStyle/>
            <a:p>
              <a:pPr algn="l" rtl="0" eaLnBrk="0" hangingPunct="0"/>
              <a:endParaRPr lang="ar-YE"/>
            </a:p>
          </p:txBody>
        </p:sp>
      </p:grpSp>
      <p:sp>
        <p:nvSpPr>
          <p:cNvPr id="2055" name="مربع نص 9"/>
          <p:cNvSpPr txBox="1">
            <a:spLocks noChangeArrowheads="1"/>
          </p:cNvSpPr>
          <p:nvPr/>
        </p:nvSpPr>
        <p:spPr bwMode="auto">
          <a:xfrm>
            <a:off x="1143000" y="198438"/>
            <a:ext cx="6340475" cy="522287"/>
          </a:xfrm>
          <a:prstGeom prst="rect">
            <a:avLst/>
          </a:prstGeom>
          <a:noFill/>
          <a:ln w="9525">
            <a:noFill/>
            <a:miter lim="800000"/>
            <a:headEnd/>
            <a:tailEnd/>
          </a:ln>
        </p:spPr>
        <p:txBody>
          <a:bodyPr>
            <a:spAutoFit/>
          </a:bodyPr>
          <a:lstStyle/>
          <a:p>
            <a:pPr algn="l" rtl="0" eaLnBrk="0" hangingPunct="0"/>
            <a:r>
              <a:rPr lang="en-US" sz="2800"/>
              <a:t>Statistics: be care the next term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04800" y="644525"/>
            <a:ext cx="8153400" cy="6178550"/>
          </a:xfrm>
          <a:prstGeom prst="rect">
            <a:avLst/>
          </a:prstGeom>
          <a:noFill/>
          <a:ln w="9525">
            <a:noFill/>
            <a:miter lim="800000"/>
            <a:headEnd/>
            <a:tailEnd/>
          </a:ln>
        </p:spPr>
        <p:txBody>
          <a:bodyPr>
            <a:spAutoFit/>
          </a:bodyPr>
          <a:lstStyle/>
          <a:p>
            <a:pPr algn="l" rtl="0" eaLnBrk="0" hangingPunct="0">
              <a:tabLst>
                <a:tab pos="635000" algn="l"/>
                <a:tab pos="862013" algn="l"/>
              </a:tabLst>
            </a:pPr>
            <a:r>
              <a:rPr lang="en-US" altLang="zh-CN" sz="3200" dirty="0">
                <a:latin typeface="Arial" pitchFamily="34" charset="0"/>
                <a:ea typeface="SimSun" pitchFamily="2" charset="-122"/>
              </a:rPr>
              <a:t>Sources of noise in instrumental analysis:</a:t>
            </a:r>
            <a:endParaRPr lang="en-US" altLang="zh-CN" sz="2400" dirty="0">
              <a:latin typeface="Arial" pitchFamily="34" charset="0"/>
              <a:ea typeface="SimSun" pitchFamily="2" charset="-122"/>
            </a:endParaRPr>
          </a:p>
          <a:p>
            <a:pPr algn="l" rtl="0" eaLnBrk="0" hangingPunct="0">
              <a:tabLst>
                <a:tab pos="635000" algn="l"/>
                <a:tab pos="862013" algn="l"/>
              </a:tabLst>
            </a:pPr>
            <a:endParaRPr lang="en-US" altLang="zh-CN" sz="2400" dirty="0">
              <a:latin typeface="Arial" pitchFamily="34" charset="0"/>
              <a:ea typeface="SimSun" pitchFamily="2" charset="-122"/>
            </a:endParaRPr>
          </a:p>
          <a:p>
            <a:pPr algn="l" rtl="0" eaLnBrk="0" hangingPunct="0">
              <a:tabLst>
                <a:tab pos="635000" algn="l"/>
                <a:tab pos="862013" algn="l"/>
              </a:tabLst>
            </a:pPr>
            <a:r>
              <a:rPr lang="en-US" altLang="zh-CN" sz="2400" dirty="0">
                <a:latin typeface="Arial" pitchFamily="34" charset="0"/>
                <a:ea typeface="SimSun" pitchFamily="2" charset="-122"/>
              </a:rPr>
              <a:t>1. Chemical noise:</a:t>
            </a:r>
          </a:p>
          <a:p>
            <a:pPr algn="l" rtl="0" eaLnBrk="0" hangingPunct="0">
              <a:tabLst>
                <a:tab pos="635000" algn="l"/>
                <a:tab pos="862013" algn="l"/>
              </a:tabLst>
            </a:pPr>
            <a:r>
              <a:rPr lang="en-US" altLang="zh-CN" sz="2400" dirty="0">
                <a:latin typeface="Arial" pitchFamily="34" charset="0"/>
                <a:ea typeface="SimSun" pitchFamily="2" charset="-122"/>
              </a:rPr>
              <a:t>	undetected variations in temperature, pressure, humidity, and other factors.</a:t>
            </a:r>
          </a:p>
          <a:p>
            <a:pPr algn="l" rtl="0" eaLnBrk="0" hangingPunct="0">
              <a:tabLst>
                <a:tab pos="635000" algn="l"/>
                <a:tab pos="862013" algn="l"/>
              </a:tabLst>
            </a:pPr>
            <a:endParaRPr lang="en-US" altLang="zh-CN" sz="2400" dirty="0">
              <a:latin typeface="Arial" pitchFamily="34" charset="0"/>
              <a:ea typeface="SimSun" pitchFamily="2" charset="-122"/>
            </a:endParaRPr>
          </a:p>
          <a:p>
            <a:pPr algn="l" rtl="0" eaLnBrk="0" hangingPunct="0">
              <a:tabLst>
                <a:tab pos="635000" algn="l"/>
                <a:tab pos="862013" algn="l"/>
              </a:tabLst>
            </a:pPr>
            <a:r>
              <a:rPr lang="en-US" altLang="zh-CN" sz="2400" dirty="0">
                <a:latin typeface="Arial" pitchFamily="34" charset="0"/>
                <a:ea typeface="SimSun" pitchFamily="2" charset="-122"/>
              </a:rPr>
              <a:t>2. Instrumental noise:</a:t>
            </a:r>
          </a:p>
          <a:p>
            <a:pPr algn="l" rtl="0" eaLnBrk="0" hangingPunct="0">
              <a:tabLst>
                <a:tab pos="635000" algn="l"/>
                <a:tab pos="862013" algn="l"/>
              </a:tabLst>
            </a:pPr>
            <a:r>
              <a:rPr lang="en-US" altLang="zh-CN" sz="2400" dirty="0">
                <a:latin typeface="Arial" pitchFamily="34" charset="0"/>
                <a:ea typeface="SimSun" pitchFamily="2" charset="-122"/>
              </a:rPr>
              <a:t>complex composite cannot be fully characterized</a:t>
            </a:r>
          </a:p>
          <a:p>
            <a:pPr algn="l" rtl="0" eaLnBrk="0" hangingPunct="0">
              <a:tabLst>
                <a:tab pos="635000" algn="l"/>
                <a:tab pos="862013" algn="l"/>
              </a:tabLst>
            </a:pPr>
            <a:endParaRPr lang="en-US" altLang="zh-CN" sz="2400" dirty="0">
              <a:latin typeface="Arial" pitchFamily="34" charset="0"/>
              <a:ea typeface="SimSun" pitchFamily="2" charset="-122"/>
            </a:endParaRPr>
          </a:p>
          <a:p>
            <a:pPr algn="l" rtl="0" eaLnBrk="0" hangingPunct="0">
              <a:tabLst>
                <a:tab pos="635000" algn="l"/>
                <a:tab pos="862013" algn="l"/>
              </a:tabLst>
            </a:pPr>
            <a:r>
              <a:rPr lang="en-US" altLang="zh-CN" sz="2400" dirty="0">
                <a:latin typeface="Arial" pitchFamily="34" charset="0"/>
                <a:ea typeface="SimSun" pitchFamily="2" charset="-122"/>
              </a:rPr>
              <a:t>five different kinds of noises:</a:t>
            </a:r>
          </a:p>
          <a:p>
            <a:pPr algn="l" rtl="0" eaLnBrk="0" hangingPunct="0">
              <a:tabLst>
                <a:tab pos="635000" algn="l"/>
                <a:tab pos="862013" algn="l"/>
              </a:tabLst>
            </a:pPr>
            <a:r>
              <a:rPr lang="en-US" altLang="zh-CN" sz="2400" dirty="0">
                <a:latin typeface="Arial" pitchFamily="34" charset="0"/>
                <a:ea typeface="SimSun" pitchFamily="2" charset="-122"/>
              </a:rPr>
              <a:t>	Thermal noise, Johnson noise</a:t>
            </a:r>
          </a:p>
          <a:p>
            <a:pPr algn="l" rtl="0" eaLnBrk="0" hangingPunct="0">
              <a:tabLst>
                <a:tab pos="635000" algn="l"/>
                <a:tab pos="862013" algn="l"/>
              </a:tabLst>
            </a:pPr>
            <a:r>
              <a:rPr lang="en-US" altLang="zh-CN" sz="2400" dirty="0">
                <a:latin typeface="Arial" pitchFamily="34" charset="0"/>
                <a:ea typeface="SimSun" pitchFamily="2" charset="-122"/>
              </a:rPr>
              <a:t>	Shot noise, 1/f noise</a:t>
            </a:r>
          </a:p>
          <a:p>
            <a:pPr algn="l" rtl="0" eaLnBrk="0" hangingPunct="0">
              <a:tabLst>
                <a:tab pos="635000" algn="l"/>
                <a:tab pos="862013" algn="l"/>
              </a:tabLst>
            </a:pPr>
            <a:r>
              <a:rPr lang="en-US" altLang="zh-CN" sz="2400" dirty="0">
                <a:latin typeface="Arial" pitchFamily="34" charset="0"/>
                <a:ea typeface="SimSun" pitchFamily="2" charset="-122"/>
              </a:rPr>
              <a:t>	flicker noise</a:t>
            </a:r>
          </a:p>
          <a:p>
            <a:pPr algn="l" rtl="0" eaLnBrk="0" hangingPunct="0">
              <a:tabLst>
                <a:tab pos="635000" algn="l"/>
                <a:tab pos="862013" algn="l"/>
              </a:tabLst>
            </a:pPr>
            <a:r>
              <a:rPr lang="en-US" altLang="zh-CN" sz="2400" dirty="0">
                <a:latin typeface="Arial" pitchFamily="34" charset="0"/>
                <a:ea typeface="SimSun" pitchFamily="2" charset="-122"/>
              </a:rPr>
              <a:t>	environmental noise</a:t>
            </a:r>
          </a:p>
          <a:p>
            <a:pPr algn="l" rtl="0" eaLnBrk="0" hangingPunct="0">
              <a:tabLst>
                <a:tab pos="635000" algn="l"/>
                <a:tab pos="862013" algn="l"/>
              </a:tabLst>
            </a:pPr>
            <a:r>
              <a:rPr lang="en-US" altLang="zh-CN" sz="2400" dirty="0">
                <a:latin typeface="Arial" pitchFamily="34" charset="0"/>
                <a:ea typeface="SimSun" pitchFamily="2" charset="-122"/>
              </a:rPr>
              <a:t>        white noise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5410200"/>
            <a:ext cx="7772400" cy="1066800"/>
          </a:xfrm>
        </p:spPr>
        <p:txBody>
          <a:bodyPr>
            <a:normAutofit fontScale="90000"/>
          </a:bodyPr>
          <a:lstStyle/>
          <a:p>
            <a:pPr algn="just" eaLnBrk="1" hangingPunct="1"/>
            <a:r>
              <a:rPr lang="en-US" altLang="zh-CN" sz="2400" b="1" smtClean="0">
                <a:latin typeface="Arial" pitchFamily="34" charset="0"/>
                <a:ea typeface="SimSun" pitchFamily="2" charset="-122"/>
              </a:rPr>
              <a:t>Figure 5-3 </a:t>
            </a:r>
            <a:r>
              <a:rPr lang="en-US" altLang="zh-CN" sz="2400" smtClean="0">
                <a:latin typeface="Arial" pitchFamily="34" charset="0"/>
                <a:ea typeface="SimSun" pitchFamily="2" charset="-122"/>
              </a:rPr>
              <a:t> Some sources of environmental noise in a university laboratory. Note the frequency dependence and regions where various types of interference occur.  </a:t>
            </a:r>
            <a:endParaRPr lang="en-US" altLang="zh-CN" sz="2400" i="1" smtClean="0">
              <a:latin typeface="Arial" pitchFamily="34" charset="0"/>
              <a:ea typeface="MS Song"/>
              <a:cs typeface="MS Song"/>
            </a:endParaRPr>
          </a:p>
        </p:txBody>
      </p:sp>
      <p:pic>
        <p:nvPicPr>
          <p:cNvPr id="84995" name="Picture 3" descr="f5-3"/>
          <p:cNvPicPr>
            <a:picLocks noChangeAspect="1" noChangeArrowheads="1"/>
          </p:cNvPicPr>
          <p:nvPr/>
        </p:nvPicPr>
        <p:blipFill>
          <a:blip r:embed="rId3"/>
          <a:srcRect/>
          <a:stretch>
            <a:fillRect/>
          </a:stretch>
        </p:blipFill>
        <p:spPr bwMode="auto">
          <a:xfrm>
            <a:off x="762000" y="914400"/>
            <a:ext cx="7696200" cy="4217988"/>
          </a:xfrm>
          <a:prstGeom prst="rect">
            <a:avLst/>
          </a:prstGeom>
          <a:noFill/>
          <a:ln w="9525">
            <a:noFill/>
            <a:miter lim="800000"/>
            <a:headEnd/>
            <a:tailEnd/>
          </a:ln>
        </p:spPr>
      </p:pic>
      <p:sp>
        <p:nvSpPr>
          <p:cNvPr id="84996" name="Text Box 4"/>
          <p:cNvSpPr txBox="1">
            <a:spLocks noChangeArrowheads="1"/>
          </p:cNvSpPr>
          <p:nvPr/>
        </p:nvSpPr>
        <p:spPr bwMode="auto">
          <a:xfrm>
            <a:off x="304800" y="195263"/>
            <a:ext cx="4679950" cy="641350"/>
          </a:xfrm>
          <a:prstGeom prst="rect">
            <a:avLst/>
          </a:prstGeom>
          <a:noFill/>
          <a:ln w="9525">
            <a:noFill/>
            <a:miter lim="800000"/>
            <a:headEnd/>
            <a:tailEnd/>
          </a:ln>
        </p:spPr>
        <p:txBody>
          <a:bodyPr wrap="none">
            <a:spAutoFit/>
          </a:bodyPr>
          <a:lstStyle/>
          <a:p>
            <a:pPr algn="l" rtl="0" eaLnBrk="0" hangingPunct="0"/>
            <a:r>
              <a:rPr lang="en-US" altLang="zh-CN">
                <a:solidFill>
                  <a:srgbClr val="FF0000"/>
                </a:solidFill>
                <a:latin typeface="Arial" pitchFamily="34" charset="0"/>
                <a:ea typeface="SimSun" pitchFamily="2" charset="-122"/>
              </a:rPr>
              <a:t>Environmental noise</a:t>
            </a:r>
            <a:endParaRPr lang="en-US" altLang="zh-CN" sz="2400">
              <a:latin typeface="Arial" pitchFamily="34" charset="0"/>
              <a:ea typeface="SimSun"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90500" y="603250"/>
            <a:ext cx="8763000" cy="5568950"/>
          </a:xfrm>
          <a:prstGeom prst="rect">
            <a:avLst/>
          </a:prstGeom>
          <a:noFill/>
          <a:ln w="9525">
            <a:noFill/>
            <a:miter lim="800000"/>
            <a:headEnd/>
            <a:tailEnd/>
          </a:ln>
        </p:spPr>
        <p:txBody>
          <a:bodyPr>
            <a:spAutoFit/>
          </a:bodyPr>
          <a:lstStyle/>
          <a:p>
            <a:pPr algn="l" rtl="0" eaLnBrk="0" hangingPunct="0"/>
            <a:r>
              <a:rPr lang="en-US" altLang="zh-CN" sz="2400">
                <a:latin typeface="Arial" pitchFamily="34" charset="0"/>
                <a:ea typeface="SimSun" pitchFamily="2" charset="-122"/>
              </a:rPr>
              <a:t>	</a:t>
            </a:r>
          </a:p>
          <a:p>
            <a:pPr algn="l" rtl="0" eaLnBrk="0" hangingPunct="0"/>
            <a:r>
              <a:rPr lang="en-US" altLang="zh-CN" sz="2400">
                <a:latin typeface="Arial" pitchFamily="34" charset="0"/>
                <a:ea typeface="SimSun" pitchFamily="2" charset="-122"/>
              </a:rPr>
              <a:t>environmental noise is a </a:t>
            </a:r>
            <a:r>
              <a:rPr lang="en-US" altLang="zh-CN" sz="2400">
                <a:solidFill>
                  <a:srgbClr val="FF0000"/>
                </a:solidFill>
                <a:latin typeface="Arial" pitchFamily="34" charset="0"/>
                <a:ea typeface="SimSun" pitchFamily="2" charset="-122"/>
              </a:rPr>
              <a:t>frequency-dependent</a:t>
            </a:r>
            <a:r>
              <a:rPr lang="en-US" altLang="zh-CN" sz="2400">
                <a:latin typeface="Arial" pitchFamily="34" charset="0"/>
                <a:ea typeface="SimSun" pitchFamily="2" charset="-122"/>
              </a:rPr>
              <a:t>, Nonfundamental noise. </a:t>
            </a: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the amplitude, frequency, and phase are predictable.</a:t>
            </a: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The most common interference noise in the United States is 60-Hz noise from ac power lines; </a:t>
            </a: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Some interference noise, often called impulse noise,</a:t>
            </a:r>
          </a:p>
          <a:p>
            <a:pPr algn="l" rtl="0" eaLnBrk="0" hangingPunct="0"/>
            <a:r>
              <a:rPr lang="en-US" altLang="zh-CN" sz="2400">
                <a:latin typeface="Arial" pitchFamily="34" charset="0"/>
                <a:ea typeface="SimSun" pitchFamily="2" charset="-122"/>
              </a:rPr>
              <a:t>is correlated noise, that is random in time. Examples</a:t>
            </a:r>
          </a:p>
          <a:p>
            <a:pPr algn="l" rtl="0" eaLnBrk="0" hangingPunct="0"/>
            <a:r>
              <a:rPr lang="en-US" altLang="zh-CN" sz="2400">
                <a:latin typeface="Arial" pitchFamily="34" charset="0"/>
                <a:ea typeface="SimSun" pitchFamily="2" charset="-122"/>
              </a:rPr>
              <a:t>are noise spikes generated by turning instruments on</a:t>
            </a:r>
          </a:p>
          <a:p>
            <a:pPr algn="l" rtl="0" eaLnBrk="0" hangingPunct="0"/>
            <a:r>
              <a:rPr lang="en-US" altLang="zh-CN" sz="2400">
                <a:latin typeface="Arial" pitchFamily="34" charset="0"/>
                <a:ea typeface="SimSun" pitchFamily="2" charset="-122"/>
              </a:rPr>
              <a:t>and off, spikes on the ac power line, and radio-frequency noise from spark gaps in lasers.</a:t>
            </a:r>
          </a:p>
          <a:p>
            <a:pPr algn="l" rtl="0" eaLnBrk="0" hangingPunct="0"/>
            <a:endParaRPr lang="en-US" altLang="zh-CN" sz="2400">
              <a:ea typeface="SimSun" pitchFamily="2" charset="-122"/>
            </a:endParaRPr>
          </a:p>
        </p:txBody>
      </p:sp>
      <p:sp>
        <p:nvSpPr>
          <p:cNvPr id="86019" name="Text Box 3"/>
          <p:cNvSpPr txBox="1">
            <a:spLocks noChangeArrowheads="1"/>
          </p:cNvSpPr>
          <p:nvPr/>
        </p:nvSpPr>
        <p:spPr bwMode="auto">
          <a:xfrm>
            <a:off x="304800" y="195263"/>
            <a:ext cx="4679950" cy="641350"/>
          </a:xfrm>
          <a:prstGeom prst="rect">
            <a:avLst/>
          </a:prstGeom>
          <a:noFill/>
          <a:ln w="9525">
            <a:noFill/>
            <a:miter lim="800000"/>
            <a:headEnd/>
            <a:tailEnd/>
          </a:ln>
        </p:spPr>
        <p:txBody>
          <a:bodyPr wrap="none">
            <a:spAutoFit/>
          </a:bodyPr>
          <a:lstStyle/>
          <a:p>
            <a:pPr algn="l" rtl="0" eaLnBrk="0" hangingPunct="0"/>
            <a:r>
              <a:rPr lang="en-US" altLang="zh-CN">
                <a:solidFill>
                  <a:srgbClr val="FF0000"/>
                </a:solidFill>
                <a:latin typeface="Arial" pitchFamily="34" charset="0"/>
                <a:ea typeface="SimSun" pitchFamily="2" charset="-122"/>
              </a:rPr>
              <a:t>Environmental noise</a:t>
            </a:r>
            <a:endParaRPr lang="en-US" altLang="zh-CN" sz="2400">
              <a:latin typeface="Arial" pitchFamily="34" charset="0"/>
              <a:ea typeface="SimSun"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3"/>
          <p:cNvSpPr txBox="1">
            <a:spLocks noChangeArrowheads="1"/>
          </p:cNvSpPr>
          <p:nvPr/>
        </p:nvSpPr>
        <p:spPr bwMode="auto">
          <a:xfrm>
            <a:off x="1447800" y="1522413"/>
            <a:ext cx="5583238" cy="4362450"/>
          </a:xfrm>
          <a:prstGeom prst="rect">
            <a:avLst/>
          </a:prstGeom>
          <a:noFill/>
          <a:ln w="9525">
            <a:noFill/>
            <a:miter lim="800000"/>
            <a:headEnd/>
            <a:tailEnd/>
          </a:ln>
        </p:spPr>
        <p:txBody>
          <a:bodyPr wrap="none">
            <a:spAutoFit/>
          </a:bodyPr>
          <a:lstStyle/>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chemeClr val="bg2"/>
                </a:solidFill>
                <a:latin typeface="Arial" pitchFamily="34" charset="0"/>
                <a:ea typeface="SimSun" pitchFamily="2" charset="-122"/>
              </a:rPr>
              <a:t>signal/noise calculation</a:t>
            </a:r>
          </a:p>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chemeClr val="bg2"/>
                </a:solidFill>
                <a:latin typeface="Arial" pitchFamily="34" charset="0"/>
                <a:ea typeface="SimSun" pitchFamily="2" charset="-122"/>
              </a:rPr>
              <a:t>Noise types</a:t>
            </a:r>
          </a:p>
          <a:p>
            <a:pPr algn="l" rtl="0" eaLnBrk="0" hangingPunct="0"/>
            <a:endParaRPr lang="en-US" altLang="zh-CN" sz="2800">
              <a:solidFill>
                <a:schemeClr val="bg2"/>
              </a:solidFill>
              <a:latin typeface="Arial" pitchFamily="34" charset="0"/>
              <a:ea typeface="SimSun" pitchFamily="2" charset="-122"/>
            </a:endParaRPr>
          </a:p>
          <a:p>
            <a:pPr algn="l" rtl="0" eaLnBrk="0" hangingPunct="0"/>
            <a:r>
              <a:rPr lang="en-US" altLang="zh-CN" sz="2800">
                <a:solidFill>
                  <a:srgbClr val="0000CC"/>
                </a:solidFill>
                <a:latin typeface="Arial" pitchFamily="34" charset="0"/>
                <a:ea typeface="SimSun" pitchFamily="2" charset="-122"/>
              </a:rPr>
              <a:t>noise reduction</a:t>
            </a:r>
          </a:p>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rgbClr val="0000CC"/>
                </a:solidFill>
                <a:latin typeface="Arial" pitchFamily="34" charset="0"/>
                <a:ea typeface="SimSun" pitchFamily="2" charset="-122"/>
              </a:rPr>
              <a:t>multiple measurements and S/N</a:t>
            </a:r>
          </a:p>
          <a:p>
            <a:pPr algn="l" rtl="0" eaLnBrk="0" hangingPunct="0"/>
            <a:endParaRPr lang="en-US" altLang="zh-CN" sz="2800">
              <a:solidFill>
                <a:srgbClr val="0000CC"/>
              </a:solidFill>
              <a:latin typeface="Arial" pitchFamily="34" charset="0"/>
              <a:ea typeface="SimSun" pitchFamily="2" charset="-122"/>
            </a:endParaRPr>
          </a:p>
          <a:p>
            <a:pPr algn="l" rtl="0" eaLnBrk="0" hangingPunct="0"/>
            <a:endParaRPr lang="en-US" altLang="zh-CN" sz="2800">
              <a:solidFill>
                <a:srgbClr val="0000CC"/>
              </a:solidFill>
              <a:latin typeface="Arial" pitchFamily="34" charset="0"/>
              <a:ea typeface="SimSun" pitchFamily="2" charset="-122"/>
            </a:endParaRPr>
          </a:p>
        </p:txBody>
      </p:sp>
      <p:sp>
        <p:nvSpPr>
          <p:cNvPr id="87043" name="Line 5"/>
          <p:cNvSpPr>
            <a:spLocks noChangeShapeType="1"/>
          </p:cNvSpPr>
          <p:nvPr/>
        </p:nvSpPr>
        <p:spPr bwMode="auto">
          <a:xfrm>
            <a:off x="609600" y="2286000"/>
            <a:ext cx="762000" cy="0"/>
          </a:xfrm>
          <a:prstGeom prst="line">
            <a:avLst/>
          </a:prstGeom>
          <a:noFill/>
          <a:ln w="50800">
            <a:solidFill>
              <a:schemeClr val="bg2"/>
            </a:solidFill>
            <a:round/>
            <a:headEnd/>
            <a:tailEnd type="triangle" w="med" len="med"/>
          </a:ln>
        </p:spPr>
        <p:txBody>
          <a:bodyPr/>
          <a:lstStyle/>
          <a:p>
            <a:endParaRPr lang="ar-YE"/>
          </a:p>
        </p:txBody>
      </p:sp>
      <p:sp>
        <p:nvSpPr>
          <p:cNvPr id="87044" name="Line 6"/>
          <p:cNvSpPr>
            <a:spLocks noChangeShapeType="1"/>
          </p:cNvSpPr>
          <p:nvPr/>
        </p:nvSpPr>
        <p:spPr bwMode="auto">
          <a:xfrm>
            <a:off x="603250" y="3063875"/>
            <a:ext cx="762000" cy="0"/>
          </a:xfrm>
          <a:prstGeom prst="line">
            <a:avLst/>
          </a:prstGeom>
          <a:noFill/>
          <a:ln w="50800">
            <a:solidFill>
              <a:schemeClr val="bg2"/>
            </a:solidFill>
            <a:round/>
            <a:headEnd/>
            <a:tailEnd type="triangle" w="med" len="med"/>
          </a:ln>
        </p:spPr>
        <p:txBody>
          <a:bodyPr/>
          <a:lstStyle/>
          <a:p>
            <a:endParaRPr lang="ar-YE"/>
          </a:p>
        </p:txBody>
      </p:sp>
      <p:sp>
        <p:nvSpPr>
          <p:cNvPr id="87045" name="Line 7"/>
          <p:cNvSpPr>
            <a:spLocks noChangeShapeType="1"/>
          </p:cNvSpPr>
          <p:nvPr/>
        </p:nvSpPr>
        <p:spPr bwMode="auto">
          <a:xfrm>
            <a:off x="628650" y="3886200"/>
            <a:ext cx="762000" cy="0"/>
          </a:xfrm>
          <a:prstGeom prst="line">
            <a:avLst/>
          </a:prstGeom>
          <a:noFill/>
          <a:ln w="50800">
            <a:solidFill>
              <a:schemeClr val="tx1"/>
            </a:solidFill>
            <a:round/>
            <a:headEnd/>
            <a:tailEnd type="triangle" w="med" len="med"/>
          </a:ln>
        </p:spPr>
        <p:txBody>
          <a:bodyPr/>
          <a:lstStyle/>
          <a:p>
            <a:endParaRPr lang="ar-Y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571500" y="984250"/>
            <a:ext cx="8001000" cy="1552575"/>
          </a:xfrm>
          <a:prstGeom prst="rect">
            <a:avLst/>
          </a:prstGeom>
          <a:noFill/>
          <a:ln w="9525">
            <a:noFill/>
            <a:miter lim="800000"/>
            <a:headEnd/>
            <a:tailEnd/>
          </a:ln>
        </p:spPr>
        <p:txBody>
          <a:bodyPr>
            <a:spAutoFit/>
          </a:bodyPr>
          <a:lstStyle/>
          <a:p>
            <a:pPr algn="l" rtl="0" eaLnBrk="0" hangingPunct="0"/>
            <a:r>
              <a:rPr lang="en-US" altLang="zh-CN" sz="2400">
                <a:ea typeface="SimSun" pitchFamily="2" charset="-122"/>
              </a:rPr>
              <a:t>	</a:t>
            </a:r>
            <a:r>
              <a:rPr lang="en-US" altLang="zh-CN" sz="2400">
                <a:solidFill>
                  <a:srgbClr val="FF0000"/>
                </a:solidFill>
                <a:latin typeface="Arial" pitchFamily="34" charset="0"/>
                <a:ea typeface="SimSun" pitchFamily="2" charset="-122"/>
              </a:rPr>
              <a:t>Two general methods</a:t>
            </a:r>
            <a:r>
              <a:rPr lang="en-US" altLang="zh-CN" sz="2400">
                <a:latin typeface="Arial" pitchFamily="34" charset="0"/>
                <a:ea typeface="SimSun" pitchFamily="2" charset="-122"/>
              </a:rPr>
              <a:t> are available for improving the signal-to-noise ratio of an instrumental method, namely </a:t>
            </a:r>
            <a:r>
              <a:rPr lang="en-US" altLang="zh-CN" sz="2400" i="1">
                <a:solidFill>
                  <a:srgbClr val="FF0000"/>
                </a:solidFill>
                <a:latin typeface="Arial" pitchFamily="34" charset="0"/>
                <a:ea typeface="SimSun" pitchFamily="2" charset="-122"/>
              </a:rPr>
              <a:t>hardware</a:t>
            </a:r>
            <a:r>
              <a:rPr lang="en-US" altLang="zh-CN" sz="2400">
                <a:latin typeface="Arial" pitchFamily="34" charset="0"/>
                <a:ea typeface="SimSun" pitchFamily="2" charset="-122"/>
              </a:rPr>
              <a:t> and </a:t>
            </a:r>
            <a:r>
              <a:rPr lang="en-US" altLang="zh-CN" sz="2400" i="1">
                <a:solidFill>
                  <a:srgbClr val="FF0000"/>
                </a:solidFill>
                <a:latin typeface="Arial" pitchFamily="34" charset="0"/>
                <a:ea typeface="SimSun" pitchFamily="2" charset="-122"/>
              </a:rPr>
              <a:t>software</a:t>
            </a:r>
            <a:r>
              <a:rPr lang="en-US" altLang="zh-CN" sz="2400">
                <a:latin typeface="Arial" pitchFamily="34" charset="0"/>
                <a:ea typeface="SimSun" pitchFamily="2" charset="-122"/>
              </a:rPr>
              <a:t>. </a:t>
            </a:r>
          </a:p>
          <a:p>
            <a:pPr algn="l" rtl="0" eaLnBrk="0" hangingPunct="0"/>
            <a:r>
              <a:rPr lang="en-US" altLang="zh-CN" sz="2400">
                <a:latin typeface="Arial" pitchFamily="34" charset="0"/>
                <a:ea typeface="SimSun" pitchFamily="2" charset="-122"/>
              </a:rPr>
              <a:t>	</a:t>
            </a:r>
          </a:p>
        </p:txBody>
      </p:sp>
      <p:sp>
        <p:nvSpPr>
          <p:cNvPr id="88067" name="Rectangle 6"/>
          <p:cNvSpPr>
            <a:spLocks noChangeArrowheads="1"/>
          </p:cNvSpPr>
          <p:nvPr/>
        </p:nvSpPr>
        <p:spPr bwMode="auto">
          <a:xfrm>
            <a:off x="228600" y="279400"/>
            <a:ext cx="8196263" cy="944563"/>
          </a:xfrm>
          <a:prstGeom prst="rect">
            <a:avLst/>
          </a:prstGeom>
          <a:noFill/>
          <a:ln w="9525">
            <a:noFill/>
            <a:miter lim="800000"/>
            <a:headEnd/>
            <a:tailEnd/>
          </a:ln>
        </p:spPr>
        <p:txBody>
          <a:bodyPr>
            <a:spAutoFit/>
          </a:bodyPr>
          <a:lstStyle/>
          <a:p>
            <a:pPr algn="ctr" rtl="0" eaLnBrk="0" hangingPunct="0"/>
            <a:r>
              <a:rPr lang="en-US" altLang="zh-CN" sz="3200">
                <a:latin typeface="Arial" pitchFamily="34" charset="0"/>
                <a:ea typeface="SimSun" pitchFamily="2" charset="-122"/>
              </a:rPr>
              <a:t>Signal/noise Ratio Enhancement</a:t>
            </a:r>
          </a:p>
          <a:p>
            <a:pPr algn="l" rtl="0" eaLnBrk="0" hangingPunct="0"/>
            <a:r>
              <a:rPr lang="en-US" altLang="zh-CN" sz="2400">
                <a:latin typeface="Arial" pitchFamily="34" charset="0"/>
                <a:ea typeface="SimSun" pitchFamily="2" charset="-122"/>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عنوان 1"/>
          <p:cNvSpPr>
            <a:spLocks noGrp="1"/>
          </p:cNvSpPr>
          <p:nvPr>
            <p:ph type="title"/>
          </p:nvPr>
        </p:nvSpPr>
        <p:spPr/>
        <p:txBody>
          <a:bodyPr/>
          <a:lstStyle/>
          <a:p>
            <a:pPr eaLnBrk="1" hangingPunct="1"/>
            <a:r>
              <a:rPr lang="en-US" smtClean="0"/>
              <a:t>Signal &amp;Noise</a:t>
            </a:r>
          </a:p>
        </p:txBody>
      </p:sp>
      <p:sp>
        <p:nvSpPr>
          <p:cNvPr id="44035" name="عنصر نائب للمحتوى 2"/>
          <p:cNvSpPr>
            <a:spLocks noGrp="1"/>
          </p:cNvSpPr>
          <p:nvPr>
            <p:ph idx="1"/>
          </p:nvPr>
        </p:nvSpPr>
        <p:spPr/>
        <p:txBody>
          <a:bodyPr/>
          <a:lstStyle/>
          <a:p>
            <a:pPr algn="l" rtl="0" eaLnBrk="1" hangingPunct="1"/>
            <a:r>
              <a:rPr lang="en-US" dirty="0" smtClean="0"/>
              <a:t>Merely providing data to other scientists is not enough; the analytical chemist must be able to interpret the data, and communicate the meaning of the results, together with the accuracy and precision (the reliability) of the data, to scientists who will use the data.</a:t>
            </a:r>
          </a:p>
          <a:p>
            <a:pPr algn="l" rtl="0" eaLnBrk="1" hangingPunct="1"/>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228600" y="304800"/>
            <a:ext cx="8686800" cy="1797050"/>
          </a:xfrm>
          <a:prstGeom prst="rect">
            <a:avLst/>
          </a:prstGeom>
          <a:noFill/>
          <a:ln w="9525">
            <a:noFill/>
            <a:miter lim="800000"/>
            <a:headEnd/>
            <a:tailEnd/>
          </a:ln>
        </p:spPr>
        <p:txBody>
          <a:bodyPr>
            <a:spAutoFit/>
          </a:bodyPr>
          <a:lstStyle/>
          <a:p>
            <a:pPr algn="l" rtl="0" eaLnBrk="0" hangingPunct="0"/>
            <a:r>
              <a:rPr lang="en-US" altLang="zh-CN" sz="2800">
                <a:solidFill>
                  <a:srgbClr val="FF0000"/>
                </a:solidFill>
                <a:latin typeface="Arial" pitchFamily="34" charset="0"/>
                <a:ea typeface="SimSun" pitchFamily="2" charset="-122"/>
              </a:rPr>
              <a:t>Some Hardware Devices for Noise Reduction</a:t>
            </a:r>
          </a:p>
          <a:p>
            <a:pPr algn="l" rtl="0" eaLnBrk="0" hangingPunct="0"/>
            <a:endParaRPr lang="en-US" altLang="zh-CN" sz="1200">
              <a:solidFill>
                <a:srgbClr val="FF0000"/>
              </a:solidFill>
              <a:latin typeface="Arial" pitchFamily="34" charset="0"/>
              <a:ea typeface="SimSun" pitchFamily="2" charset="-122"/>
            </a:endParaRPr>
          </a:p>
          <a:p>
            <a:pPr algn="l" rtl="0" eaLnBrk="0" hangingPunct="0"/>
            <a:r>
              <a:rPr lang="en-US" altLang="zh-CN" sz="2400">
                <a:solidFill>
                  <a:srgbClr val="0000CC"/>
                </a:solidFill>
                <a:latin typeface="Arial" pitchFamily="34" charset="0"/>
                <a:ea typeface="SimSun" pitchFamily="2" charset="-122"/>
              </a:rPr>
              <a:t>GROUNDING AND SHIELDING</a:t>
            </a:r>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a:t>
            </a:r>
            <a:endParaRPr lang="en-US" altLang="zh-CN" sz="2400">
              <a:ea typeface="SimSun" pitchFamily="2" charset="-122"/>
            </a:endParaRPr>
          </a:p>
          <a:p>
            <a:pPr algn="l" rtl="0" eaLnBrk="0" hangingPunct="0"/>
            <a:endParaRPr lang="en-US" altLang="zh-CN" sz="2400">
              <a:ea typeface="SimSun" pitchFamily="2" charset="-122"/>
            </a:endParaRPr>
          </a:p>
        </p:txBody>
      </p:sp>
      <p:sp>
        <p:nvSpPr>
          <p:cNvPr id="89091" name="Rectangle 5"/>
          <p:cNvSpPr>
            <a:spLocks noChangeArrowheads="1"/>
          </p:cNvSpPr>
          <p:nvPr/>
        </p:nvSpPr>
        <p:spPr bwMode="auto">
          <a:xfrm>
            <a:off x="244475" y="1377950"/>
            <a:ext cx="8077200" cy="457200"/>
          </a:xfrm>
          <a:prstGeom prst="rect">
            <a:avLst/>
          </a:prstGeom>
          <a:noFill/>
          <a:ln w="9525">
            <a:noFill/>
            <a:miter lim="800000"/>
            <a:headEnd/>
            <a:tailEnd/>
          </a:ln>
        </p:spPr>
        <p:txBody>
          <a:bodyPr>
            <a:spAutoFit/>
          </a:bodyPr>
          <a:lstStyle/>
          <a:p>
            <a:pPr algn="l" rtl="0" eaLnBrk="0" hangingPunct="0">
              <a:spcBef>
                <a:spcPct val="50000"/>
              </a:spcBef>
            </a:pPr>
            <a:r>
              <a:rPr lang="en-US" altLang="zh-CN" sz="2400">
                <a:solidFill>
                  <a:srgbClr val="0000CC"/>
                </a:solidFill>
                <a:latin typeface="Arial" pitchFamily="34" charset="0"/>
                <a:ea typeface="SimSun" pitchFamily="2" charset="-122"/>
              </a:rPr>
              <a:t>DIFFERENCE AND INSTRUMENT AMPLIFIERS</a:t>
            </a:r>
            <a:endParaRPr lang="en-US" altLang="zh-CN" sz="2400">
              <a:latin typeface="Arial" pitchFamily="34" charset="0"/>
              <a:ea typeface="SimSun" pitchFamily="2" charset="-122"/>
            </a:endParaRPr>
          </a:p>
        </p:txBody>
      </p:sp>
      <p:sp>
        <p:nvSpPr>
          <p:cNvPr id="89092" name="Rectangle 6"/>
          <p:cNvSpPr>
            <a:spLocks noChangeArrowheads="1"/>
          </p:cNvSpPr>
          <p:nvPr/>
        </p:nvSpPr>
        <p:spPr bwMode="auto">
          <a:xfrm>
            <a:off x="244475" y="1863725"/>
            <a:ext cx="3195638" cy="457200"/>
          </a:xfrm>
          <a:prstGeom prst="rect">
            <a:avLst/>
          </a:prstGeom>
          <a:noFill/>
          <a:ln w="9525">
            <a:noFill/>
            <a:miter lim="800000"/>
            <a:headEnd/>
            <a:tailEnd/>
          </a:ln>
        </p:spPr>
        <p:txBody>
          <a:bodyPr wrap="none">
            <a:spAutoFit/>
          </a:bodyPr>
          <a:lstStyle/>
          <a:p>
            <a:pPr algn="l" rtl="0" eaLnBrk="0" hangingPunct="0"/>
            <a:r>
              <a:rPr lang="en-US" altLang="zh-CN" sz="2400">
                <a:solidFill>
                  <a:srgbClr val="0000CC"/>
                </a:solidFill>
                <a:latin typeface="Arial" pitchFamily="34" charset="0"/>
                <a:ea typeface="SimSun" pitchFamily="2" charset="-122"/>
              </a:rPr>
              <a:t>ANALOG FILTERING</a:t>
            </a:r>
            <a:endParaRPr lang="en-US" sz="2400">
              <a:solidFill>
                <a:srgbClr val="0000CC"/>
              </a:solidFill>
              <a:latin typeface="Arial" pitchFamily="34" charset="0"/>
            </a:endParaRPr>
          </a:p>
        </p:txBody>
      </p:sp>
      <p:pic>
        <p:nvPicPr>
          <p:cNvPr id="89093" name="Picture 8" descr="f5-5"/>
          <p:cNvPicPr>
            <a:picLocks noChangeAspect="1" noChangeArrowheads="1"/>
          </p:cNvPicPr>
          <p:nvPr/>
        </p:nvPicPr>
        <p:blipFill>
          <a:blip r:embed="rId3"/>
          <a:srcRect/>
          <a:stretch>
            <a:fillRect/>
          </a:stretch>
        </p:blipFill>
        <p:spPr bwMode="auto">
          <a:xfrm>
            <a:off x="304800" y="2716213"/>
            <a:ext cx="3971925" cy="3913187"/>
          </a:xfrm>
          <a:prstGeom prst="rect">
            <a:avLst/>
          </a:prstGeom>
          <a:noFill/>
          <a:ln w="9525">
            <a:noFill/>
            <a:miter lim="800000"/>
            <a:headEnd/>
            <a:tailEnd/>
          </a:ln>
        </p:spPr>
      </p:pic>
      <p:sp>
        <p:nvSpPr>
          <p:cNvPr id="89094" name="Rectangle 9"/>
          <p:cNvSpPr>
            <a:spLocks noChangeArrowheads="1"/>
          </p:cNvSpPr>
          <p:nvPr/>
        </p:nvSpPr>
        <p:spPr bwMode="auto">
          <a:xfrm>
            <a:off x="4572000" y="4191000"/>
            <a:ext cx="4191000" cy="1917700"/>
          </a:xfrm>
          <a:prstGeom prst="rect">
            <a:avLst/>
          </a:prstGeom>
          <a:noFill/>
          <a:ln w="9525">
            <a:noFill/>
            <a:miter lim="800000"/>
            <a:headEnd/>
            <a:tailEnd/>
          </a:ln>
        </p:spPr>
        <p:txBody>
          <a:bodyPr>
            <a:spAutoFit/>
          </a:bodyPr>
          <a:lstStyle/>
          <a:p>
            <a:pPr algn="l" rtl="0" eaLnBrk="0" hangingPunct="0"/>
            <a:r>
              <a:rPr lang="en-US" altLang="zh-CN" sz="2400">
                <a:solidFill>
                  <a:schemeClr val="tx2"/>
                </a:solidFill>
                <a:latin typeface="Arial" pitchFamily="34" charset="0"/>
                <a:ea typeface="SimSun" pitchFamily="2" charset="-122"/>
              </a:rPr>
              <a:t>Figure 5-5  Use of a low-pass filter with a large time constant to remove noise from a slowly changing dc voltage.</a:t>
            </a:r>
            <a:endParaRPr lang="en-US" sz="2400">
              <a:solidFill>
                <a:schemeClr val="tx2"/>
              </a:solidFill>
              <a:latin typeface="Arial" pitchFamily="34" charset="0"/>
            </a:endParaRPr>
          </a:p>
        </p:txBody>
      </p:sp>
      <p:sp>
        <p:nvSpPr>
          <p:cNvPr id="89095" name="Rectangle 10"/>
          <p:cNvSpPr>
            <a:spLocks noChangeArrowheads="1"/>
          </p:cNvSpPr>
          <p:nvPr/>
        </p:nvSpPr>
        <p:spPr bwMode="auto">
          <a:xfrm>
            <a:off x="758825" y="2895600"/>
            <a:ext cx="8001000" cy="3657600"/>
          </a:xfrm>
          <a:prstGeom prst="rect">
            <a:avLst/>
          </a:prstGeom>
          <a:noFill/>
          <a:ln w="9525">
            <a:solidFill>
              <a:srgbClr val="FF0000"/>
            </a:solidFill>
            <a:miter lim="800000"/>
            <a:headEnd/>
            <a:tailEnd/>
          </a:ln>
        </p:spPr>
        <p:txBody>
          <a:bodyPr wrap="none" anchor="ctr"/>
          <a:lstStyle/>
          <a:p>
            <a:pPr algn="l" rtl="0" eaLnBrk="0" hangingPunct="0"/>
            <a:endParaRPr lang="ar-YE"/>
          </a:p>
        </p:txBody>
      </p:sp>
      <p:sp>
        <p:nvSpPr>
          <p:cNvPr id="89096" name="Rectangle 11"/>
          <p:cNvSpPr>
            <a:spLocks noChangeArrowheads="1"/>
          </p:cNvSpPr>
          <p:nvPr/>
        </p:nvSpPr>
        <p:spPr bwMode="auto">
          <a:xfrm>
            <a:off x="254000" y="2378075"/>
            <a:ext cx="2249488" cy="457200"/>
          </a:xfrm>
          <a:prstGeom prst="rect">
            <a:avLst/>
          </a:prstGeom>
          <a:noFill/>
          <a:ln w="9525">
            <a:noFill/>
            <a:miter lim="800000"/>
            <a:headEnd/>
            <a:tailEnd/>
          </a:ln>
        </p:spPr>
        <p:txBody>
          <a:bodyPr wrap="none">
            <a:spAutoFit/>
          </a:bodyPr>
          <a:lstStyle/>
          <a:p>
            <a:pPr algn="l" rtl="0" eaLnBrk="0" hangingPunct="0"/>
            <a:r>
              <a:rPr lang="en-US" altLang="zh-CN" sz="2400">
                <a:solidFill>
                  <a:srgbClr val="003399"/>
                </a:solidFill>
                <a:latin typeface="Arial" pitchFamily="34" charset="0"/>
                <a:ea typeface="SimSun" pitchFamily="2" charset="-122"/>
              </a:rPr>
              <a:t>MODULATION</a:t>
            </a:r>
            <a:endParaRPr lang="en-US" sz="2400">
              <a:solidFill>
                <a:srgbClr val="003399"/>
              </a:solidFill>
              <a:latin typeface="Arial" pitchFamily="34" charset="0"/>
            </a:endParaRPr>
          </a:p>
        </p:txBody>
      </p:sp>
      <p:sp>
        <p:nvSpPr>
          <p:cNvPr id="89097" name="Rectangle 12"/>
          <p:cNvSpPr>
            <a:spLocks noChangeArrowheads="1"/>
          </p:cNvSpPr>
          <p:nvPr/>
        </p:nvSpPr>
        <p:spPr bwMode="auto">
          <a:xfrm>
            <a:off x="4572000" y="3429000"/>
            <a:ext cx="3195638" cy="457200"/>
          </a:xfrm>
          <a:prstGeom prst="rect">
            <a:avLst/>
          </a:prstGeom>
          <a:noFill/>
          <a:ln w="9525">
            <a:noFill/>
            <a:miter lim="800000"/>
            <a:headEnd/>
            <a:tailEnd/>
          </a:ln>
        </p:spPr>
        <p:txBody>
          <a:bodyPr wrap="none">
            <a:spAutoFit/>
          </a:bodyPr>
          <a:lstStyle/>
          <a:p>
            <a:pPr algn="l" rtl="0" eaLnBrk="0" hangingPunct="0"/>
            <a:r>
              <a:rPr lang="en-US" altLang="zh-CN" sz="2400">
                <a:latin typeface="Arial" pitchFamily="34" charset="0"/>
                <a:ea typeface="SimSun" pitchFamily="2" charset="-122"/>
              </a:rPr>
              <a:t>ANALOG FILTERING</a:t>
            </a:r>
            <a:endParaRPr lang="en-US" sz="2400">
              <a:latin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ChangeArrowheads="1"/>
          </p:cNvSpPr>
          <p:nvPr/>
        </p:nvSpPr>
        <p:spPr bwMode="auto">
          <a:xfrm>
            <a:off x="228600" y="457200"/>
            <a:ext cx="8686800" cy="5568950"/>
          </a:xfrm>
          <a:prstGeom prst="rect">
            <a:avLst/>
          </a:prstGeom>
          <a:noFill/>
          <a:ln w="9525">
            <a:noFill/>
            <a:miter lim="800000"/>
            <a:headEnd/>
            <a:tailEnd/>
          </a:ln>
        </p:spPr>
        <p:txBody>
          <a:bodyPr>
            <a:spAutoFit/>
          </a:bodyPr>
          <a:lstStyle/>
          <a:p>
            <a:pPr algn="l" rtl="0" eaLnBrk="0" hangingPunct="0"/>
            <a:r>
              <a:rPr lang="en-US" altLang="zh-CN" sz="2400">
                <a:solidFill>
                  <a:srgbClr val="FF0000"/>
                </a:solidFill>
                <a:latin typeface="Arial" pitchFamily="34" charset="0"/>
                <a:ea typeface="SimSun" pitchFamily="2" charset="-122"/>
              </a:rPr>
              <a:t>MODULATION</a:t>
            </a: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Direct amplification of a low-frequency or dc signal</a:t>
            </a:r>
          </a:p>
          <a:p>
            <a:pPr algn="l" rtl="0" eaLnBrk="0" hangingPunct="0"/>
            <a:r>
              <a:rPr lang="en-US" altLang="zh-CN" sz="2400">
                <a:latin typeface="Arial" pitchFamily="34" charset="0"/>
                <a:ea typeface="SimSun" pitchFamily="2" charset="-122"/>
              </a:rPr>
              <a:t>particularly troublesome because of amplifier drift and</a:t>
            </a:r>
          </a:p>
          <a:p>
            <a:pPr algn="l" rtl="0" eaLnBrk="0" hangingPunct="0"/>
            <a:r>
              <a:rPr lang="en-US" altLang="zh-CN" sz="2400">
                <a:latin typeface="Arial" pitchFamily="34" charset="0"/>
                <a:ea typeface="SimSun" pitchFamily="2" charset="-122"/>
              </a:rPr>
              <a:t>flicker noise. Often, this l/f noise is several times larger than the types of noise that predominate at higher frequencies. </a:t>
            </a: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For this reason, low-frequency or dc signals from transducers are often converted to a higher frequency, where 1/f noise is less troublesome. </a:t>
            </a: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	After amplification, the modulated signal can be freed from 1/f noise by filtering with a high pass filter; demodulation and low pass filtering will result in a suitable signal for output.</a:t>
            </a:r>
          </a:p>
          <a:p>
            <a:pPr algn="l" rtl="0" eaLnBrk="0" hangingPunct="0"/>
            <a:endParaRPr lang="en-US" altLang="zh-CN" sz="2400">
              <a:latin typeface="Arial" pitchFamily="34" charset="0"/>
              <a:ea typeface="SimSun"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81000" y="379413"/>
            <a:ext cx="2387600" cy="457200"/>
          </a:xfrm>
          <a:prstGeom prst="rect">
            <a:avLst/>
          </a:prstGeom>
          <a:noFill/>
          <a:ln w="9525">
            <a:noFill/>
            <a:miter lim="800000"/>
            <a:headEnd/>
            <a:tailEnd/>
          </a:ln>
        </p:spPr>
        <p:txBody>
          <a:bodyPr wrap="none">
            <a:spAutoFit/>
          </a:bodyPr>
          <a:lstStyle/>
          <a:p>
            <a:pPr algn="l" rtl="0" eaLnBrk="0" hangingPunct="0"/>
            <a:r>
              <a:rPr lang="en-US" altLang="zh-CN" sz="2400">
                <a:latin typeface="Arial" pitchFamily="34" charset="0"/>
                <a:ea typeface="SimSun" pitchFamily="2" charset="-122"/>
              </a:rPr>
              <a:t>S/N Advantages</a:t>
            </a:r>
          </a:p>
        </p:txBody>
      </p:sp>
      <p:pic>
        <p:nvPicPr>
          <p:cNvPr id="91139" name="Picture 3"/>
          <p:cNvPicPr>
            <a:picLocks noChangeAspect="1" noChangeArrowheads="1"/>
          </p:cNvPicPr>
          <p:nvPr/>
        </p:nvPicPr>
        <p:blipFill>
          <a:blip r:embed="rId3"/>
          <a:srcRect/>
          <a:stretch>
            <a:fillRect/>
          </a:stretch>
        </p:blipFill>
        <p:spPr bwMode="auto">
          <a:xfrm>
            <a:off x="2819400" y="304800"/>
            <a:ext cx="5410200" cy="3402013"/>
          </a:xfrm>
          <a:prstGeom prst="rect">
            <a:avLst/>
          </a:prstGeom>
          <a:noFill/>
          <a:ln w="9525">
            <a:noFill/>
            <a:miter lim="800000"/>
            <a:headEnd/>
            <a:tailEnd/>
          </a:ln>
        </p:spPr>
      </p:pic>
      <p:sp>
        <p:nvSpPr>
          <p:cNvPr id="91140" name="Rectangle 4"/>
          <p:cNvSpPr>
            <a:spLocks noChangeArrowheads="1"/>
          </p:cNvSpPr>
          <p:nvPr/>
        </p:nvSpPr>
        <p:spPr bwMode="auto">
          <a:xfrm>
            <a:off x="228600" y="3810000"/>
            <a:ext cx="8686800" cy="2774950"/>
          </a:xfrm>
          <a:prstGeom prst="rect">
            <a:avLst/>
          </a:prstGeom>
          <a:noFill/>
          <a:ln w="9525">
            <a:noFill/>
            <a:miter lim="800000"/>
            <a:headEnd/>
            <a:tailEnd/>
          </a:ln>
        </p:spPr>
        <p:txBody>
          <a:bodyPr>
            <a:spAutoFit/>
          </a:bodyPr>
          <a:lstStyle/>
          <a:p>
            <a:pPr algn="l" rtl="0" eaLnBrk="0" hangingPunct="0">
              <a:lnSpc>
                <a:spcPct val="88000"/>
              </a:lnSpc>
            </a:pPr>
            <a:r>
              <a:rPr lang="en-US" altLang="zh-CN" sz="2000">
                <a:latin typeface="Arial" pitchFamily="34" charset="0"/>
                <a:ea typeface="SimSun" pitchFamily="2" charset="-122"/>
              </a:rPr>
              <a:t>FIGURE 5-8   Advantage of modulation. Modulation is used to encode the signal information at the modulation frequency </a:t>
            </a:r>
            <a:r>
              <a:rPr lang="en-US" altLang="zh-CN" sz="2000" i="1">
                <a:latin typeface="Arial" pitchFamily="34" charset="0"/>
                <a:ea typeface="SimSun" pitchFamily="2" charset="-122"/>
              </a:rPr>
              <a:t>f</a:t>
            </a:r>
            <a:r>
              <a:rPr lang="en-US" altLang="zh-CN" sz="2000">
                <a:latin typeface="Arial" pitchFamily="34" charset="0"/>
                <a:ea typeface="SimSun" pitchFamily="2" charset="-122"/>
              </a:rPr>
              <a:t> </a:t>
            </a:r>
            <a:r>
              <a:rPr lang="en-US" altLang="zh-CN" sz="2000" i="1" baseline="-25000">
                <a:latin typeface="Arial" pitchFamily="34" charset="0"/>
                <a:ea typeface="SimSun" pitchFamily="2" charset="-122"/>
              </a:rPr>
              <a:t>m</a:t>
            </a:r>
            <a:r>
              <a:rPr lang="en-US" altLang="zh-CN" sz="2000">
                <a:latin typeface="Arial" pitchFamily="34" charset="0"/>
                <a:ea typeface="SimSun" pitchFamily="2" charset="-122"/>
              </a:rPr>
              <a:t>. The background noise observed is less at frequency </a:t>
            </a:r>
            <a:r>
              <a:rPr lang="en-US" altLang="zh-CN" sz="2000" i="1">
                <a:latin typeface="Arial" pitchFamily="34" charset="0"/>
                <a:ea typeface="SimSun" pitchFamily="2" charset="-122"/>
              </a:rPr>
              <a:t>f</a:t>
            </a:r>
            <a:r>
              <a:rPr lang="en-US" altLang="zh-CN" sz="2000">
                <a:latin typeface="Arial" pitchFamily="34" charset="0"/>
                <a:ea typeface="SimSun" pitchFamily="2" charset="-122"/>
              </a:rPr>
              <a:t> </a:t>
            </a:r>
            <a:r>
              <a:rPr lang="en-US" altLang="zh-CN" sz="2000" i="1" baseline="-25000">
                <a:latin typeface="Arial" pitchFamily="34" charset="0"/>
                <a:ea typeface="SimSun" pitchFamily="2" charset="-122"/>
              </a:rPr>
              <a:t>m</a:t>
            </a:r>
            <a:r>
              <a:rPr lang="en-US" altLang="zh-CN" sz="2000">
                <a:latin typeface="Arial" pitchFamily="34" charset="0"/>
                <a:ea typeface="SimSun" pitchFamily="2" charset="-122"/>
              </a:rPr>
              <a:t> (region B) than at dc frequencies (region A) for the same noise equivalent bandpass (</a:t>
            </a:r>
            <a:r>
              <a:rPr lang="en-US" altLang="zh-CN" sz="2000">
                <a:latin typeface="Arial" pitchFamily="34" charset="0"/>
                <a:ea typeface="SimSun" pitchFamily="2" charset="-122"/>
                <a:sym typeface="Symbol" pitchFamily="18" charset="2"/>
              </a:rPr>
              <a:t></a:t>
            </a:r>
            <a:r>
              <a:rPr lang="en-US" altLang="zh-CN" sz="2000" i="1">
                <a:latin typeface="Arial" pitchFamily="34" charset="0"/>
                <a:ea typeface="SimSun" pitchFamily="2" charset="-122"/>
              </a:rPr>
              <a:t>f</a:t>
            </a:r>
            <a:r>
              <a:rPr lang="en-US" altLang="zh-CN" sz="2000">
                <a:latin typeface="Arial" pitchFamily="34" charset="0"/>
                <a:ea typeface="SimSun" pitchFamily="2" charset="-122"/>
              </a:rPr>
              <a:t>). The rms noise is proportional to the square root of the area under the NPS defined by </a:t>
            </a:r>
            <a:r>
              <a:rPr lang="en-US" altLang="zh-CN" sz="2000">
                <a:latin typeface="Arial" pitchFamily="34" charset="0"/>
                <a:ea typeface="SimSun" pitchFamily="2" charset="-122"/>
                <a:sym typeface="Symbol" pitchFamily="18" charset="2"/>
              </a:rPr>
              <a:t></a:t>
            </a:r>
            <a:r>
              <a:rPr lang="en-US" altLang="zh-CN" sz="2000" i="1">
                <a:latin typeface="Arial" pitchFamily="34" charset="0"/>
                <a:ea typeface="SimSun" pitchFamily="2" charset="-122"/>
              </a:rPr>
              <a:t>f</a:t>
            </a:r>
            <a:r>
              <a:rPr lang="en-US" altLang="zh-CN" sz="2000">
                <a:latin typeface="Arial" pitchFamily="34" charset="0"/>
                <a:ea typeface="SimSun" pitchFamily="2" charset="-122"/>
              </a:rPr>
              <a:t>. To discriminate against 1/</a:t>
            </a:r>
            <a:r>
              <a:rPr lang="en-US" altLang="zh-CN" sz="2000" i="1">
                <a:latin typeface="Arial" pitchFamily="34" charset="0"/>
                <a:ea typeface="SimSun" pitchFamily="2" charset="-122"/>
              </a:rPr>
              <a:t>f</a:t>
            </a:r>
            <a:r>
              <a:rPr lang="en-US" altLang="zh-CN" sz="2000">
                <a:latin typeface="Arial" pitchFamily="34" charset="0"/>
                <a:ea typeface="SimSun" pitchFamily="2" charset="-122"/>
              </a:rPr>
              <a:t> noise, the signal processor is adjusted to respond only to the signal encoded at </a:t>
            </a:r>
            <a:r>
              <a:rPr lang="en-US" altLang="zh-CN" sz="2000" i="1">
                <a:latin typeface="Arial" pitchFamily="34" charset="0"/>
                <a:ea typeface="SimSun" pitchFamily="2" charset="-122"/>
              </a:rPr>
              <a:t>f</a:t>
            </a:r>
            <a:r>
              <a:rPr lang="en-US" altLang="zh-CN" sz="2000">
                <a:latin typeface="Arial" pitchFamily="34" charset="0"/>
                <a:ea typeface="SimSun" pitchFamily="2" charset="-122"/>
              </a:rPr>
              <a:t> </a:t>
            </a:r>
            <a:r>
              <a:rPr lang="en-US" altLang="zh-CN" sz="2000" i="1" baseline="-25000">
                <a:latin typeface="Arial" pitchFamily="34" charset="0"/>
                <a:ea typeface="SimSun" pitchFamily="2" charset="-122"/>
              </a:rPr>
              <a:t>m</a:t>
            </a:r>
            <a:r>
              <a:rPr lang="en-US" altLang="zh-CN" sz="2000">
                <a:latin typeface="Arial" pitchFamily="34" charset="0"/>
                <a:ea typeface="SimSun" pitchFamily="2" charset="-122"/>
              </a:rPr>
              <a:t> and the noise in the bandwidth centered around </a:t>
            </a:r>
            <a:r>
              <a:rPr lang="en-US" altLang="zh-CN" sz="2000" i="1">
                <a:latin typeface="Arial" pitchFamily="34" charset="0"/>
                <a:ea typeface="SimSun" pitchFamily="2" charset="-122"/>
              </a:rPr>
              <a:t>f</a:t>
            </a:r>
            <a:r>
              <a:rPr lang="en-US" altLang="zh-CN" sz="2000">
                <a:latin typeface="Arial" pitchFamily="34" charset="0"/>
                <a:ea typeface="SimSun" pitchFamily="2" charset="-122"/>
              </a:rPr>
              <a:t> </a:t>
            </a:r>
            <a:r>
              <a:rPr lang="en-US" altLang="zh-CN" sz="2000" i="1" baseline="-25000">
                <a:latin typeface="Arial" pitchFamily="34" charset="0"/>
                <a:ea typeface="SimSun" pitchFamily="2" charset="-122"/>
              </a:rPr>
              <a:t>m</a:t>
            </a:r>
            <a:r>
              <a:rPr lang="en-US" altLang="zh-CN" sz="2000">
                <a:latin typeface="Arial" pitchFamily="34" charset="0"/>
                <a:ea typeface="SimSun" pitchFamily="2" charset="-122"/>
              </a:rPr>
              <a:t> . It is important to choose </a:t>
            </a:r>
            <a:r>
              <a:rPr lang="en-US" altLang="zh-CN" sz="2000" i="1">
                <a:latin typeface="Arial" pitchFamily="34" charset="0"/>
                <a:ea typeface="SimSun" pitchFamily="2" charset="-122"/>
              </a:rPr>
              <a:t>f</a:t>
            </a:r>
            <a:r>
              <a:rPr lang="en-US" altLang="zh-CN" sz="2000">
                <a:latin typeface="Arial" pitchFamily="34" charset="0"/>
                <a:ea typeface="SimSun" pitchFamily="2" charset="-122"/>
              </a:rPr>
              <a:t> </a:t>
            </a:r>
            <a:r>
              <a:rPr lang="en-US" altLang="zh-CN" sz="2000" i="1" baseline="-25000">
                <a:latin typeface="Arial" pitchFamily="34" charset="0"/>
                <a:ea typeface="SimSun" pitchFamily="2" charset="-122"/>
              </a:rPr>
              <a:t>m</a:t>
            </a:r>
            <a:r>
              <a:rPr lang="en-US" altLang="zh-CN" sz="2000">
                <a:latin typeface="Arial" pitchFamily="34" charset="0"/>
                <a:ea typeface="SimSun" pitchFamily="2" charset="-122"/>
              </a:rPr>
              <a:t> to be high enough that the 1/</a:t>
            </a:r>
            <a:r>
              <a:rPr lang="en-US" altLang="zh-CN" sz="2000" i="1">
                <a:latin typeface="Arial" pitchFamily="34" charset="0"/>
                <a:ea typeface="SimSun" pitchFamily="2" charset="-122"/>
              </a:rPr>
              <a:t>f </a:t>
            </a:r>
            <a:r>
              <a:rPr lang="en-US" altLang="zh-CN" sz="2000">
                <a:latin typeface="Arial" pitchFamily="34" charset="0"/>
                <a:ea typeface="SimSun" pitchFamily="2" charset="-122"/>
              </a:rPr>
              <a:t>noise has fallen off and to be at a frequency where interference noise is negligible (</a:t>
            </a:r>
            <a:r>
              <a:rPr lang="en-US" altLang="zh-CN" sz="2000" i="1">
                <a:latin typeface="Arial" pitchFamily="34" charset="0"/>
                <a:ea typeface="SimSun" pitchFamily="2" charset="-122"/>
              </a:rPr>
              <a:t>f</a:t>
            </a:r>
            <a:r>
              <a:rPr lang="en-US" altLang="zh-CN" sz="2000">
                <a:latin typeface="Arial" pitchFamily="34" charset="0"/>
                <a:ea typeface="SimSun" pitchFamily="2" charset="-122"/>
              </a:rPr>
              <a:t> </a:t>
            </a:r>
            <a:r>
              <a:rPr lang="en-US" altLang="zh-CN" sz="2000" i="1" baseline="-25000">
                <a:latin typeface="Arial" pitchFamily="34" charset="0"/>
                <a:ea typeface="SimSun" pitchFamily="2" charset="-122"/>
              </a:rPr>
              <a:t>m</a:t>
            </a:r>
            <a:r>
              <a:rPr lang="en-US" altLang="zh-CN" sz="2000">
                <a:latin typeface="Arial" pitchFamily="34" charset="0"/>
                <a:ea typeface="SimSun" pitchFamily="2" charset="-122"/>
              </a:rPr>
              <a:t> should not be in region C).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974725" y="1338263"/>
            <a:ext cx="5213350" cy="1739900"/>
          </a:xfrm>
          <a:prstGeom prst="rect">
            <a:avLst/>
          </a:prstGeom>
          <a:noFill/>
          <a:ln w="9525">
            <a:noFill/>
            <a:miter lim="800000"/>
            <a:headEnd/>
            <a:tailEnd/>
          </a:ln>
        </p:spPr>
        <p:txBody>
          <a:bodyPr wrap="none">
            <a:spAutoFit/>
          </a:bodyPr>
          <a:lstStyle/>
          <a:p>
            <a:pPr algn="l" rtl="0" eaLnBrk="0" hangingPunct="0"/>
            <a:r>
              <a:rPr lang="en-US" altLang="zh-CN">
                <a:solidFill>
                  <a:srgbClr val="FF0000"/>
                </a:solidFill>
                <a:latin typeface="Arial" pitchFamily="34" charset="0"/>
                <a:ea typeface="SimSun" pitchFamily="2" charset="-122"/>
              </a:rPr>
              <a:t>Software methods</a:t>
            </a:r>
            <a:endParaRPr lang="en-US" altLang="zh-CN">
              <a:latin typeface="Arial" pitchFamily="34" charset="0"/>
              <a:ea typeface="SimSun" pitchFamily="2" charset="-122"/>
            </a:endParaRPr>
          </a:p>
          <a:p>
            <a:pPr algn="l" rtl="0" eaLnBrk="0" hangingPunct="0"/>
            <a:endParaRPr lang="en-US" altLang="zh-CN">
              <a:latin typeface="Arial" pitchFamily="34" charset="0"/>
              <a:ea typeface="SimSun" pitchFamily="2" charset="-122"/>
            </a:endParaRPr>
          </a:p>
          <a:p>
            <a:pPr algn="l" rtl="0" eaLnBrk="0" hangingPunct="0"/>
            <a:r>
              <a:rPr lang="en-US" altLang="zh-CN">
                <a:latin typeface="Arial" pitchFamily="34" charset="0"/>
                <a:ea typeface="SimSun" pitchFamily="2" charset="-122"/>
              </a:rPr>
              <a:t>	ensemble averaging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0" y="4648200"/>
            <a:ext cx="7848600" cy="1905000"/>
          </a:xfrm>
        </p:spPr>
        <p:txBody>
          <a:bodyPr>
            <a:normAutofit fontScale="90000"/>
          </a:bodyPr>
          <a:lstStyle/>
          <a:p>
            <a:pPr algn="just" eaLnBrk="1" hangingPunct="1"/>
            <a:r>
              <a:rPr lang="en-US" altLang="zh-CN" sz="2400" b="1" smtClean="0">
                <a:latin typeface="Arial" pitchFamily="34" charset="0"/>
                <a:ea typeface="SimSun" pitchFamily="2" charset="-122"/>
              </a:rPr>
              <a:t>Figure 5-10  </a:t>
            </a:r>
            <a:r>
              <a:rPr lang="en-US" altLang="zh-CN" sz="2400" smtClean="0">
                <a:latin typeface="Arial" pitchFamily="34" charset="0"/>
                <a:ea typeface="SimSun" pitchFamily="2" charset="-122"/>
              </a:rPr>
              <a:t>Effect of signal averaging. Note that the vertical scale is smaller as the number of scans increases. The signal-to-noise ratio is proportional to   . Random fluctuations in the noise tend to cancel as the number of scans increases. but the signal accumulates; thus, </a:t>
            </a:r>
            <a:r>
              <a:rPr lang="en-US" altLang="zh-CN" sz="2400" i="1" smtClean="0">
                <a:latin typeface="Arial" pitchFamily="34" charset="0"/>
                <a:ea typeface="SimSun" pitchFamily="2" charset="-122"/>
              </a:rPr>
              <a:t>S/N</a:t>
            </a:r>
            <a:r>
              <a:rPr lang="en-US" altLang="zh-CN" sz="2400" smtClean="0">
                <a:latin typeface="Arial" pitchFamily="34" charset="0"/>
                <a:ea typeface="SimSun" pitchFamily="2" charset="-122"/>
              </a:rPr>
              <a:t> increases.</a:t>
            </a:r>
            <a:endParaRPr lang="en-US" altLang="zh-CN" sz="2400" i="1" smtClean="0">
              <a:latin typeface="Arial" pitchFamily="34" charset="0"/>
              <a:ea typeface="MS Song"/>
              <a:cs typeface="MS Song"/>
            </a:endParaRPr>
          </a:p>
        </p:txBody>
      </p:sp>
      <p:pic>
        <p:nvPicPr>
          <p:cNvPr id="4100" name="Picture 3" descr="f5-10"/>
          <p:cNvPicPr>
            <a:picLocks noChangeAspect="1" noChangeArrowheads="1"/>
          </p:cNvPicPr>
          <p:nvPr/>
        </p:nvPicPr>
        <p:blipFill>
          <a:blip r:embed="rId4"/>
          <a:srcRect/>
          <a:stretch>
            <a:fillRect/>
          </a:stretch>
        </p:blipFill>
        <p:spPr bwMode="auto">
          <a:xfrm>
            <a:off x="2438400" y="381000"/>
            <a:ext cx="4075113" cy="4114800"/>
          </a:xfrm>
          <a:prstGeom prst="rect">
            <a:avLst/>
          </a:prstGeom>
          <a:noFill/>
          <a:ln w="9525">
            <a:noFill/>
            <a:miter lim="800000"/>
            <a:headEnd/>
            <a:tailEnd/>
          </a:ln>
        </p:spPr>
      </p:pic>
      <p:graphicFrame>
        <p:nvGraphicFramePr>
          <p:cNvPr id="4098" name="Object 2"/>
          <p:cNvGraphicFramePr>
            <a:graphicFrameLocks noChangeAspect="1"/>
          </p:cNvGraphicFramePr>
          <p:nvPr/>
        </p:nvGraphicFramePr>
        <p:xfrm>
          <a:off x="5943600" y="5562600"/>
          <a:ext cx="241300" cy="228600"/>
        </p:xfrm>
        <a:graphic>
          <a:graphicData uri="http://schemas.openxmlformats.org/presentationml/2006/ole">
            <p:oleObj spid="_x0000_s2050" name="Equation" r:id="rId5" imgW="241300" imgH="22860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166688" y="123825"/>
            <a:ext cx="8748712" cy="492125"/>
          </a:xfrm>
          <a:prstGeom prst="rect">
            <a:avLst/>
          </a:prstGeom>
          <a:noFill/>
          <a:ln w="9525">
            <a:noFill/>
            <a:miter lim="800000"/>
            <a:headEnd/>
            <a:tailEnd/>
          </a:ln>
        </p:spPr>
        <p:txBody>
          <a:bodyPr lIns="63500" tIns="63500" rIns="63500" bIns="63500">
            <a:spAutoFit/>
          </a:bodyPr>
          <a:lstStyle/>
          <a:p>
            <a:pPr algn="l" rtl="0" eaLnBrk="0" hangingPunct="0"/>
            <a:r>
              <a:rPr lang="en-US" altLang="zh-CN" sz="2400">
                <a:latin typeface="Arial" pitchFamily="34" charset="0"/>
                <a:ea typeface="SimSun" pitchFamily="2" charset="-122"/>
              </a:rPr>
              <a:t>The signal-to-noise ratio S/N for the signal average is given by</a:t>
            </a:r>
          </a:p>
        </p:txBody>
      </p:sp>
      <p:sp>
        <p:nvSpPr>
          <p:cNvPr id="174083" name="Text Box 3"/>
          <p:cNvSpPr txBox="1">
            <a:spLocks noChangeArrowheads="1"/>
          </p:cNvSpPr>
          <p:nvPr/>
        </p:nvSpPr>
        <p:spPr bwMode="auto">
          <a:xfrm>
            <a:off x="212725" y="2632075"/>
            <a:ext cx="8550275" cy="3743325"/>
          </a:xfrm>
          <a:prstGeom prst="rect">
            <a:avLst/>
          </a:prstGeom>
          <a:noFill/>
          <a:ln w="9525">
            <a:noFill/>
            <a:miter lim="800000"/>
            <a:headEnd/>
            <a:tailEnd/>
          </a:ln>
        </p:spPr>
        <p:txBody>
          <a:bodyPr>
            <a:spAutoFit/>
          </a:bodyPr>
          <a:lstStyle/>
          <a:p>
            <a:pPr algn="l" rtl="0" eaLnBrk="0" hangingPunct="0"/>
            <a:r>
              <a:rPr lang="en-US" altLang="zh-CN" sz="2400">
                <a:latin typeface="Arial" pitchFamily="34" charset="0"/>
                <a:ea typeface="SimSun" pitchFamily="2" charset="-122"/>
              </a:rPr>
              <a:t>Thus, the </a:t>
            </a:r>
            <a:r>
              <a:rPr lang="en-US" altLang="zh-CN" sz="2400">
                <a:solidFill>
                  <a:srgbClr val="FF0000"/>
                </a:solidFill>
                <a:latin typeface="Arial" pitchFamily="34" charset="0"/>
                <a:ea typeface="SimSun" pitchFamily="2" charset="-122"/>
              </a:rPr>
              <a:t>signal-to-noise ratio increases by the square root of the number of times the data points are collected and averaged</a:t>
            </a:r>
            <a:r>
              <a:rPr lang="en-US" altLang="zh-CN" sz="2400">
                <a:latin typeface="Arial" pitchFamily="34" charset="0"/>
                <a:ea typeface="SimSun" pitchFamily="2" charset="-122"/>
              </a:rPr>
              <a:t>. </a:t>
            </a: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To realize the advantage of ensemble averaging and still extract all of the information available in an analyte wave form, it is necessary to measure points at a frequency that is at least twice as great as the highest frequency component of the wave form. Much greater sampling frequencies, however, provide no additional information but include more noise. </a:t>
            </a:r>
          </a:p>
        </p:txBody>
      </p:sp>
      <p:sp>
        <p:nvSpPr>
          <p:cNvPr id="5125" name="Rectangle 7"/>
          <p:cNvSpPr>
            <a:spLocks noChangeArrowheads="1"/>
          </p:cNvSpPr>
          <p:nvPr/>
        </p:nvSpPr>
        <p:spPr bwMode="auto">
          <a:xfrm>
            <a:off x="1600200" y="838200"/>
            <a:ext cx="5257800" cy="1524000"/>
          </a:xfrm>
          <a:prstGeom prst="rect">
            <a:avLst/>
          </a:prstGeom>
          <a:noFill/>
          <a:ln w="25400">
            <a:solidFill>
              <a:srgbClr val="FF0000"/>
            </a:solidFill>
            <a:miter lim="800000"/>
            <a:headEnd/>
            <a:tailEnd/>
          </a:ln>
        </p:spPr>
        <p:txBody>
          <a:bodyPr wrap="none" anchor="ctr"/>
          <a:lstStyle/>
          <a:p>
            <a:pPr algn="l" rtl="0" eaLnBrk="0" hangingPunct="0"/>
            <a:endParaRPr lang="ar-YE"/>
          </a:p>
        </p:txBody>
      </p:sp>
      <p:graphicFrame>
        <p:nvGraphicFramePr>
          <p:cNvPr id="5122" name="Object 2"/>
          <p:cNvGraphicFramePr>
            <a:graphicFrameLocks noChangeAspect="1"/>
          </p:cNvGraphicFramePr>
          <p:nvPr/>
        </p:nvGraphicFramePr>
        <p:xfrm>
          <a:off x="1676400" y="990600"/>
          <a:ext cx="5105400" cy="1317625"/>
        </p:xfrm>
        <a:graphic>
          <a:graphicData uri="http://schemas.openxmlformats.org/presentationml/2006/ole">
            <p:oleObj spid="_x0000_s3074" name="Image" r:id="rId4" imgW="5464172" imgH="1499471"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083"/>
                                        </p:tgtEl>
                                        <p:attrNameLst>
                                          <p:attrName>style.visibility</p:attrName>
                                        </p:attrNameLst>
                                      </p:cBhvr>
                                      <p:to>
                                        <p:strVal val="visible"/>
                                      </p:to>
                                    </p:set>
                                    <p:anim calcmode="lin" valueType="num">
                                      <p:cBhvr additive="base">
                                        <p:cTn id="7" dur="500" fill="hold"/>
                                        <p:tgtEl>
                                          <p:spTgt spid="174083"/>
                                        </p:tgtEl>
                                        <p:attrNameLst>
                                          <p:attrName>ppt_x</p:attrName>
                                        </p:attrNameLst>
                                      </p:cBhvr>
                                      <p:tavLst>
                                        <p:tav tm="0">
                                          <p:val>
                                            <p:strVal val="0-#ppt_w/2"/>
                                          </p:val>
                                        </p:tav>
                                        <p:tav tm="100000">
                                          <p:val>
                                            <p:strVal val="#ppt_x"/>
                                          </p:val>
                                        </p:tav>
                                      </p:tavLst>
                                    </p:anim>
                                    <p:anim calcmode="lin" valueType="num">
                                      <p:cBhvr additive="base">
                                        <p:cTn id="8" dur="500" fill="hold"/>
                                        <p:tgtEl>
                                          <p:spTgt spid="1740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3"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3"/>
          <p:cNvSpPr txBox="1">
            <a:spLocks noChangeArrowheads="1"/>
          </p:cNvSpPr>
          <p:nvPr/>
        </p:nvSpPr>
        <p:spPr bwMode="auto">
          <a:xfrm>
            <a:off x="1447800" y="1522413"/>
            <a:ext cx="5564188" cy="4362450"/>
          </a:xfrm>
          <a:prstGeom prst="rect">
            <a:avLst/>
          </a:prstGeom>
          <a:noFill/>
          <a:ln w="9525">
            <a:noFill/>
            <a:miter lim="800000"/>
            <a:headEnd/>
            <a:tailEnd/>
          </a:ln>
        </p:spPr>
        <p:txBody>
          <a:bodyPr wrap="none">
            <a:spAutoFit/>
          </a:bodyPr>
          <a:lstStyle/>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chemeClr val="bg2"/>
                </a:solidFill>
                <a:latin typeface="Arial" pitchFamily="34" charset="0"/>
                <a:ea typeface="SimSun" pitchFamily="2" charset="-122"/>
              </a:rPr>
              <a:t>Signal/noise calculation</a:t>
            </a:r>
          </a:p>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chemeClr val="bg2"/>
                </a:solidFill>
                <a:latin typeface="Arial" pitchFamily="34" charset="0"/>
                <a:ea typeface="SimSun" pitchFamily="2" charset="-122"/>
              </a:rPr>
              <a:t>Noise types</a:t>
            </a:r>
          </a:p>
          <a:p>
            <a:pPr algn="l" rtl="0" eaLnBrk="0" hangingPunct="0"/>
            <a:endParaRPr lang="en-US" altLang="zh-CN" sz="2800">
              <a:solidFill>
                <a:schemeClr val="bg2"/>
              </a:solidFill>
              <a:latin typeface="Arial" pitchFamily="34" charset="0"/>
              <a:ea typeface="SimSun" pitchFamily="2" charset="-122"/>
            </a:endParaRPr>
          </a:p>
          <a:p>
            <a:pPr algn="l" rtl="0" eaLnBrk="0" hangingPunct="0"/>
            <a:r>
              <a:rPr lang="en-US" altLang="zh-CN" sz="2800">
                <a:solidFill>
                  <a:schemeClr val="bg2"/>
                </a:solidFill>
                <a:latin typeface="Arial" pitchFamily="34" charset="0"/>
                <a:ea typeface="SimSun" pitchFamily="2" charset="-122"/>
              </a:rPr>
              <a:t>Noise reduction</a:t>
            </a:r>
          </a:p>
          <a:p>
            <a:pPr algn="l" rtl="0" eaLnBrk="0" hangingPunct="0"/>
            <a:endParaRPr lang="en-US" altLang="zh-CN" sz="2800">
              <a:solidFill>
                <a:srgbClr val="0000CC"/>
              </a:solidFill>
              <a:latin typeface="Arial" pitchFamily="34" charset="0"/>
              <a:ea typeface="SimSun" pitchFamily="2" charset="-122"/>
            </a:endParaRPr>
          </a:p>
          <a:p>
            <a:pPr algn="l" rtl="0" eaLnBrk="0" hangingPunct="0"/>
            <a:r>
              <a:rPr lang="en-US" altLang="zh-CN" sz="2800">
                <a:solidFill>
                  <a:srgbClr val="0000CC"/>
                </a:solidFill>
                <a:latin typeface="Arial" pitchFamily="34" charset="0"/>
                <a:ea typeface="SimSun" pitchFamily="2" charset="-122"/>
              </a:rPr>
              <a:t>Multiple measurements and S/N</a:t>
            </a:r>
          </a:p>
          <a:p>
            <a:pPr algn="l" rtl="0" eaLnBrk="0" hangingPunct="0"/>
            <a:endParaRPr lang="en-US" altLang="zh-CN" sz="2800">
              <a:solidFill>
                <a:srgbClr val="0000CC"/>
              </a:solidFill>
              <a:latin typeface="Arial" pitchFamily="34" charset="0"/>
              <a:ea typeface="SimSun" pitchFamily="2" charset="-122"/>
            </a:endParaRPr>
          </a:p>
          <a:p>
            <a:pPr algn="l" rtl="0" eaLnBrk="0" hangingPunct="0"/>
            <a:endParaRPr lang="en-US" altLang="zh-CN" sz="2800">
              <a:solidFill>
                <a:srgbClr val="0000CC"/>
              </a:solidFill>
              <a:latin typeface="Arial" pitchFamily="34" charset="0"/>
              <a:ea typeface="SimSun" pitchFamily="2" charset="-122"/>
            </a:endParaRPr>
          </a:p>
        </p:txBody>
      </p:sp>
      <p:sp>
        <p:nvSpPr>
          <p:cNvPr id="93187" name="Line 5"/>
          <p:cNvSpPr>
            <a:spLocks noChangeShapeType="1"/>
          </p:cNvSpPr>
          <p:nvPr/>
        </p:nvSpPr>
        <p:spPr bwMode="auto">
          <a:xfrm>
            <a:off x="609600" y="2286000"/>
            <a:ext cx="762000" cy="0"/>
          </a:xfrm>
          <a:prstGeom prst="line">
            <a:avLst/>
          </a:prstGeom>
          <a:noFill/>
          <a:ln w="50800">
            <a:solidFill>
              <a:schemeClr val="bg2"/>
            </a:solidFill>
            <a:round/>
            <a:headEnd/>
            <a:tailEnd type="triangle" w="med" len="med"/>
          </a:ln>
        </p:spPr>
        <p:txBody>
          <a:bodyPr/>
          <a:lstStyle/>
          <a:p>
            <a:endParaRPr lang="ar-YE"/>
          </a:p>
        </p:txBody>
      </p:sp>
      <p:sp>
        <p:nvSpPr>
          <p:cNvPr id="93188" name="Line 6"/>
          <p:cNvSpPr>
            <a:spLocks noChangeShapeType="1"/>
          </p:cNvSpPr>
          <p:nvPr/>
        </p:nvSpPr>
        <p:spPr bwMode="auto">
          <a:xfrm>
            <a:off x="603250" y="3063875"/>
            <a:ext cx="762000" cy="0"/>
          </a:xfrm>
          <a:prstGeom prst="line">
            <a:avLst/>
          </a:prstGeom>
          <a:noFill/>
          <a:ln w="50800">
            <a:solidFill>
              <a:schemeClr val="bg2"/>
            </a:solidFill>
            <a:round/>
            <a:headEnd/>
            <a:tailEnd type="triangle" w="med" len="med"/>
          </a:ln>
        </p:spPr>
        <p:txBody>
          <a:bodyPr/>
          <a:lstStyle/>
          <a:p>
            <a:endParaRPr lang="ar-YE"/>
          </a:p>
        </p:txBody>
      </p:sp>
      <p:sp>
        <p:nvSpPr>
          <p:cNvPr id="93189" name="Line 7"/>
          <p:cNvSpPr>
            <a:spLocks noChangeShapeType="1"/>
          </p:cNvSpPr>
          <p:nvPr/>
        </p:nvSpPr>
        <p:spPr bwMode="auto">
          <a:xfrm>
            <a:off x="628650" y="3886200"/>
            <a:ext cx="762000" cy="0"/>
          </a:xfrm>
          <a:prstGeom prst="line">
            <a:avLst/>
          </a:prstGeom>
          <a:noFill/>
          <a:ln w="50800">
            <a:solidFill>
              <a:schemeClr val="bg2"/>
            </a:solidFill>
            <a:round/>
            <a:headEnd/>
            <a:tailEnd type="triangle" w="med" len="med"/>
          </a:ln>
        </p:spPr>
        <p:txBody>
          <a:bodyPr/>
          <a:lstStyle/>
          <a:p>
            <a:endParaRPr lang="ar-YE"/>
          </a:p>
        </p:txBody>
      </p:sp>
      <p:sp>
        <p:nvSpPr>
          <p:cNvPr id="93190" name="Line 8"/>
          <p:cNvSpPr>
            <a:spLocks noChangeShapeType="1"/>
          </p:cNvSpPr>
          <p:nvPr/>
        </p:nvSpPr>
        <p:spPr bwMode="auto">
          <a:xfrm>
            <a:off x="641350" y="4800600"/>
            <a:ext cx="762000" cy="0"/>
          </a:xfrm>
          <a:prstGeom prst="line">
            <a:avLst/>
          </a:prstGeom>
          <a:noFill/>
          <a:ln w="50800">
            <a:solidFill>
              <a:schemeClr val="tx1"/>
            </a:solidFill>
            <a:round/>
            <a:headEnd/>
            <a:tailEnd type="triangle" w="med" len="med"/>
          </a:ln>
        </p:spPr>
        <p:txBody>
          <a:bodyPr/>
          <a:lstStyle/>
          <a:p>
            <a:endParaRPr lang="ar-Y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55600" y="85725"/>
            <a:ext cx="7467600" cy="1066800"/>
          </a:xfrm>
          <a:prstGeom prst="rect">
            <a:avLst/>
          </a:prstGeom>
          <a:noFill/>
          <a:ln w="9525">
            <a:noFill/>
            <a:miter lim="800000"/>
            <a:headEnd/>
            <a:tailEnd/>
          </a:ln>
        </p:spPr>
        <p:txBody>
          <a:bodyPr>
            <a:spAutoFit/>
          </a:bodyPr>
          <a:lstStyle/>
          <a:p>
            <a:pPr algn="l" rtl="0" eaLnBrk="0" hangingPunct="0"/>
            <a:r>
              <a:rPr lang="en-US" altLang="zh-CN" sz="3200">
                <a:latin typeface="Arial" pitchFamily="34" charset="0"/>
                <a:ea typeface="SimSun" pitchFamily="2" charset="-122"/>
              </a:rPr>
              <a:t>Improve the signal/noise ratio by more measurements</a:t>
            </a:r>
          </a:p>
        </p:txBody>
      </p:sp>
      <p:sp>
        <p:nvSpPr>
          <p:cNvPr id="187395" name="Text Box 3"/>
          <p:cNvSpPr txBox="1">
            <a:spLocks noChangeArrowheads="1"/>
          </p:cNvSpPr>
          <p:nvPr/>
        </p:nvSpPr>
        <p:spPr bwMode="auto">
          <a:xfrm>
            <a:off x="228600" y="1295400"/>
            <a:ext cx="8382000" cy="2282825"/>
          </a:xfrm>
          <a:prstGeom prst="rect">
            <a:avLst/>
          </a:prstGeom>
          <a:noFill/>
          <a:ln w="9525">
            <a:noFill/>
            <a:miter lim="800000"/>
            <a:headEnd/>
            <a:tailEnd/>
          </a:ln>
        </p:spPr>
        <p:txBody>
          <a:bodyPr>
            <a:spAutoFit/>
          </a:bodyPr>
          <a:lstStyle/>
          <a:p>
            <a:pPr algn="l" rtl="0" eaLnBrk="0" hangingPunct="0"/>
            <a:r>
              <a:rPr lang="en-US" altLang="zh-CN" sz="2400">
                <a:latin typeface="Arial" pitchFamily="34" charset="0"/>
                <a:ea typeface="SimSun" pitchFamily="2" charset="-122"/>
              </a:rPr>
              <a:t>	 The following data were obtained for a voltage </a:t>
            </a:r>
          </a:p>
          <a:p>
            <a:pPr algn="l" rtl="0" eaLnBrk="0" hangingPunct="0"/>
            <a:r>
              <a:rPr lang="en-US" altLang="zh-CN" sz="2400">
                <a:latin typeface="Arial" pitchFamily="34" charset="0"/>
                <a:ea typeface="SimSun" pitchFamily="2" charset="-122"/>
              </a:rPr>
              <a:t>measurement, in V, on a noise system: 1.37, 1.94, 1.35, 1.47, 1.41, 1.63, 1.54, 0.78. Assuming the noise is random, what is the signal to noise ratio? How many measurements would have to be averaged </a:t>
            </a:r>
          </a:p>
          <a:p>
            <a:pPr algn="l" rtl="0" eaLnBrk="0" hangingPunct="0"/>
            <a:r>
              <a:rPr lang="en-US" altLang="zh-CN" sz="2400">
                <a:latin typeface="Arial" pitchFamily="34" charset="0"/>
                <a:ea typeface="SimSun" pitchFamily="2" charset="-122"/>
              </a:rPr>
              <a:t>to achieve a S/N of 20?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7395"/>
                                        </p:tgtEl>
                                        <p:attrNameLst>
                                          <p:attrName>style.visibility</p:attrName>
                                        </p:attrNameLst>
                                      </p:cBhvr>
                                      <p:to>
                                        <p:strVal val="visible"/>
                                      </p:to>
                                    </p:set>
                                    <p:anim calcmode="lin" valueType="num">
                                      <p:cBhvr additive="base">
                                        <p:cTn id="7" dur="500" fill="hold"/>
                                        <p:tgtEl>
                                          <p:spTgt spid="187395"/>
                                        </p:tgtEl>
                                        <p:attrNameLst>
                                          <p:attrName>ppt_x</p:attrName>
                                        </p:attrNameLst>
                                      </p:cBhvr>
                                      <p:tavLst>
                                        <p:tav tm="0">
                                          <p:val>
                                            <p:strVal val="0-#ppt_w/2"/>
                                          </p:val>
                                        </p:tav>
                                        <p:tav tm="100000">
                                          <p:val>
                                            <p:strVal val="#ppt_x"/>
                                          </p:val>
                                        </p:tav>
                                      </p:tavLst>
                                    </p:anim>
                                    <p:anim calcmode="lin" valueType="num">
                                      <p:cBhvr additive="base">
                                        <p:cTn id="8" dur="500" fill="hold"/>
                                        <p:tgtEl>
                                          <p:spTgt spid="187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عنوان 1"/>
          <p:cNvSpPr>
            <a:spLocks noGrp="1"/>
          </p:cNvSpPr>
          <p:nvPr>
            <p:ph type="title"/>
          </p:nvPr>
        </p:nvSpPr>
        <p:spPr>
          <a:xfrm>
            <a:off x="808038" y="288925"/>
            <a:ext cx="7772400" cy="1143000"/>
          </a:xfrm>
        </p:spPr>
        <p:txBody>
          <a:bodyPr/>
          <a:lstStyle/>
          <a:p>
            <a:pPr eaLnBrk="1" hangingPunct="1"/>
            <a:r>
              <a:rPr lang="en-US" smtClean="0"/>
              <a:t>S/N ratio</a:t>
            </a:r>
          </a:p>
        </p:txBody>
      </p:sp>
      <p:sp>
        <p:nvSpPr>
          <p:cNvPr id="45059" name="عنصر نائب للمحتوى 2"/>
          <p:cNvSpPr>
            <a:spLocks noGrp="1"/>
          </p:cNvSpPr>
          <p:nvPr>
            <p:ph idx="1"/>
          </p:nvPr>
        </p:nvSpPr>
        <p:spPr/>
        <p:txBody>
          <a:bodyPr/>
          <a:lstStyle/>
          <a:p>
            <a:pPr eaLnBrk="1" hangingPunct="1"/>
            <a:endParaRPr lang="ar-YE" smtClean="0"/>
          </a:p>
        </p:txBody>
      </p:sp>
      <p:pic>
        <p:nvPicPr>
          <p:cNvPr id="45060" name="Picture 2"/>
          <p:cNvPicPr>
            <a:picLocks noChangeAspect="1" noChangeArrowheads="1"/>
          </p:cNvPicPr>
          <p:nvPr/>
        </p:nvPicPr>
        <p:blipFill>
          <a:blip r:embed="rId3"/>
          <a:srcRect/>
          <a:stretch>
            <a:fillRect/>
          </a:stretch>
        </p:blipFill>
        <p:spPr bwMode="auto">
          <a:xfrm>
            <a:off x="552450" y="1441450"/>
            <a:ext cx="8039100" cy="48577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76200" y="495300"/>
            <a:ext cx="8915400" cy="4838700"/>
          </a:xfrm>
          <a:prstGeom prst="rect">
            <a:avLst/>
          </a:prstGeom>
          <a:noFill/>
          <a:ln w="9525">
            <a:noFill/>
            <a:miter lim="800000"/>
            <a:headEnd/>
            <a:tailEnd/>
          </a:ln>
        </p:spPr>
        <p:txBody>
          <a:bodyPr>
            <a:spAutoFit/>
          </a:bodyPr>
          <a:lstStyle/>
          <a:p>
            <a:pPr algn="l" rtl="0" eaLnBrk="0" hangingPunct="0"/>
            <a:r>
              <a:rPr lang="en-US" altLang="zh-CN" sz="2400">
                <a:solidFill>
                  <a:srgbClr val="FF0000"/>
                </a:solidFill>
                <a:latin typeface="Arial" pitchFamily="34" charset="0"/>
                <a:ea typeface="SimSun" pitchFamily="2" charset="-122"/>
              </a:rPr>
              <a:t>Every analytical measurement is made up of two components:</a:t>
            </a:r>
          </a:p>
          <a:p>
            <a:pPr algn="l" rtl="0" eaLnBrk="0" hangingPunct="0"/>
            <a:endParaRPr lang="en-US" altLang="zh-CN" sz="2400">
              <a:solidFill>
                <a:srgbClr val="FF0000"/>
              </a:solidFill>
              <a:latin typeface="Arial" pitchFamily="34" charset="0"/>
              <a:ea typeface="SimSun" pitchFamily="2" charset="-122"/>
            </a:endParaRPr>
          </a:p>
          <a:p>
            <a:pPr algn="l" rtl="0" eaLnBrk="0" hangingPunct="0"/>
            <a:r>
              <a:rPr lang="en-US" altLang="zh-CN" sz="2400">
                <a:solidFill>
                  <a:srgbClr val="FF0000"/>
                </a:solidFill>
                <a:latin typeface="Arial" pitchFamily="34" charset="0"/>
                <a:ea typeface="SimSun" pitchFamily="2" charset="-122"/>
              </a:rPr>
              <a:t>	                   </a:t>
            </a:r>
            <a:r>
              <a:rPr lang="en-US" altLang="zh-CN" sz="2400">
                <a:solidFill>
                  <a:schemeClr val="accent2"/>
                </a:solidFill>
                <a:latin typeface="Arial" pitchFamily="34" charset="0"/>
                <a:ea typeface="SimSun" pitchFamily="2" charset="-122"/>
              </a:rPr>
              <a:t>signal  and noise</a:t>
            </a:r>
            <a:endParaRPr lang="en-US" altLang="zh-CN" sz="2400">
              <a:latin typeface="Arial" pitchFamily="34" charset="0"/>
              <a:ea typeface="SimSun" pitchFamily="2" charset="-122"/>
            </a:endParaRPr>
          </a:p>
          <a:p>
            <a:pPr algn="l" rtl="0" eaLnBrk="0" hangingPunct="0"/>
            <a:endParaRPr lang="en-US" altLang="zh-CN" sz="2400">
              <a:latin typeface="Arial" pitchFamily="34" charset="0"/>
              <a:ea typeface="SimSun" pitchFamily="2" charset="-122"/>
            </a:endParaRP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Signal: carries information about the analyte</a:t>
            </a:r>
          </a:p>
          <a:p>
            <a:pPr algn="l" rtl="0" eaLnBrk="0" hangingPunct="0"/>
            <a:endParaRPr lang="en-US" altLang="zh-CN" sz="2400">
              <a:latin typeface="Arial" pitchFamily="34" charset="0"/>
              <a:ea typeface="SimSun" pitchFamily="2" charset="-122"/>
            </a:endParaRPr>
          </a:p>
          <a:p>
            <a:pPr algn="l" rtl="0" eaLnBrk="0" hangingPunct="0"/>
            <a:endParaRPr lang="en-US" altLang="zh-CN" sz="2400">
              <a:latin typeface="Arial" pitchFamily="34" charset="0"/>
              <a:ea typeface="SimSun" pitchFamily="2" charset="-122"/>
            </a:endParaRPr>
          </a:p>
          <a:p>
            <a:pPr algn="l" rtl="0" eaLnBrk="0" hangingPunct="0"/>
            <a:r>
              <a:rPr lang="en-US" altLang="zh-CN" sz="2400">
                <a:latin typeface="Arial" pitchFamily="34" charset="0"/>
                <a:ea typeface="SimSun" pitchFamily="2" charset="-122"/>
              </a:rPr>
              <a:t>Noise: made up of extraneous information that is unwanted because it degrades the accuracy and precision of an analysis and also places a lower limit on the amount of analyte that can be detected.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AUT0013"/>
          <p:cNvPicPr>
            <a:picLocks noChangeAspect="1" noChangeArrowheads="1"/>
          </p:cNvPicPr>
          <p:nvPr/>
        </p:nvPicPr>
        <p:blipFill>
          <a:blip r:embed="rId3"/>
          <a:srcRect/>
          <a:stretch>
            <a:fillRect/>
          </a:stretch>
        </p:blipFill>
        <p:spPr bwMode="auto">
          <a:xfrm>
            <a:off x="1181100" y="0"/>
            <a:ext cx="6781800" cy="2090738"/>
          </a:xfrm>
          <a:prstGeom prst="rect">
            <a:avLst/>
          </a:prstGeom>
          <a:noFill/>
          <a:ln w="9525">
            <a:noFill/>
            <a:miter lim="800000"/>
            <a:headEnd/>
            <a:tailEnd/>
          </a:ln>
        </p:spPr>
      </p:pic>
      <p:sp>
        <p:nvSpPr>
          <p:cNvPr id="66564" name="Text Box 4"/>
          <p:cNvSpPr txBox="1">
            <a:spLocks noChangeArrowheads="1"/>
          </p:cNvSpPr>
          <p:nvPr/>
        </p:nvSpPr>
        <p:spPr bwMode="auto">
          <a:xfrm>
            <a:off x="3232150" y="2208213"/>
            <a:ext cx="2898775" cy="457200"/>
          </a:xfrm>
          <a:prstGeom prst="rect">
            <a:avLst/>
          </a:prstGeom>
          <a:noFill/>
          <a:ln w="9525">
            <a:noFill/>
            <a:miter lim="800000"/>
            <a:headEnd/>
            <a:tailEnd/>
          </a:ln>
        </p:spPr>
        <p:txBody>
          <a:bodyPr wrap="none">
            <a:spAutoFit/>
          </a:bodyPr>
          <a:lstStyle/>
          <a:p>
            <a:pPr algn="l" rtl="0" eaLnBrk="0" hangingPunct="0"/>
            <a:r>
              <a:rPr lang="en-US" altLang="zh-CN" sz="2400">
                <a:latin typeface="Arial" pitchFamily="34" charset="0"/>
                <a:ea typeface="SimSun" pitchFamily="2" charset="-122"/>
              </a:rPr>
              <a:t>Signal-to-noise ratio</a:t>
            </a:r>
          </a:p>
        </p:txBody>
      </p:sp>
      <p:pic>
        <p:nvPicPr>
          <p:cNvPr id="47108" name="Picture 7"/>
          <p:cNvPicPr>
            <a:picLocks noChangeAspect="1" noChangeArrowheads="1"/>
          </p:cNvPicPr>
          <p:nvPr/>
        </p:nvPicPr>
        <p:blipFill>
          <a:blip r:embed="rId4"/>
          <a:srcRect/>
          <a:stretch>
            <a:fillRect/>
          </a:stretch>
        </p:blipFill>
        <p:spPr bwMode="auto">
          <a:xfrm>
            <a:off x="1439863" y="3429000"/>
            <a:ext cx="6264275" cy="2732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0-#ppt_w/2"/>
                                          </p:val>
                                        </p:tav>
                                        <p:tav tm="100000">
                                          <p:val>
                                            <p:strVal val="#ppt_x"/>
                                          </p:val>
                                        </p:tav>
                                      </p:tavLst>
                                    </p:anim>
                                    <p:anim calcmode="lin" valueType="num">
                                      <p:cBhvr additive="base">
                                        <p:cTn id="8" dur="500" fill="hold"/>
                                        <p:tgtEl>
                                          <p:spTgt spid="665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f5-1"/>
          <p:cNvPicPr>
            <a:picLocks noChangeAspect="1" noChangeArrowheads="1"/>
          </p:cNvPicPr>
          <p:nvPr/>
        </p:nvPicPr>
        <p:blipFill>
          <a:blip r:embed="rId3"/>
          <a:srcRect/>
          <a:stretch>
            <a:fillRect/>
          </a:stretch>
        </p:blipFill>
        <p:spPr bwMode="auto">
          <a:xfrm>
            <a:off x="228600" y="565150"/>
            <a:ext cx="8534400" cy="4291013"/>
          </a:xfrm>
          <a:prstGeom prst="rect">
            <a:avLst/>
          </a:prstGeom>
          <a:noFill/>
          <a:ln w="9525">
            <a:noFill/>
            <a:miter lim="800000"/>
            <a:headEnd/>
            <a:tailEnd/>
          </a:ln>
        </p:spPr>
      </p:pic>
      <p:sp>
        <p:nvSpPr>
          <p:cNvPr id="48131" name="Text Box 4"/>
          <p:cNvSpPr txBox="1">
            <a:spLocks noChangeArrowheads="1"/>
          </p:cNvSpPr>
          <p:nvPr/>
        </p:nvSpPr>
        <p:spPr bwMode="auto">
          <a:xfrm>
            <a:off x="1431925" y="95250"/>
            <a:ext cx="2605088" cy="457200"/>
          </a:xfrm>
          <a:prstGeom prst="rect">
            <a:avLst/>
          </a:prstGeom>
          <a:noFill/>
          <a:ln w="9525">
            <a:noFill/>
            <a:miter lim="800000"/>
            <a:headEnd/>
            <a:tailEnd/>
          </a:ln>
        </p:spPr>
        <p:txBody>
          <a:bodyPr wrap="none">
            <a:spAutoFit/>
          </a:bodyPr>
          <a:lstStyle/>
          <a:p>
            <a:pPr algn="l" rtl="0" eaLnBrk="0" hangingPunct="0"/>
            <a:r>
              <a:rPr lang="en-US" altLang="zh-CN" sz="2400">
                <a:solidFill>
                  <a:srgbClr val="FF0000"/>
                </a:solidFill>
                <a:latin typeface="Arial" pitchFamily="34" charset="0"/>
                <a:ea typeface="SimSun" pitchFamily="2" charset="-122"/>
              </a:rPr>
              <a:t>Actual recording</a:t>
            </a:r>
          </a:p>
        </p:txBody>
      </p:sp>
      <p:sp>
        <p:nvSpPr>
          <p:cNvPr id="48132" name="Text Box 5"/>
          <p:cNvSpPr txBox="1">
            <a:spLocks noChangeArrowheads="1"/>
          </p:cNvSpPr>
          <p:nvPr/>
        </p:nvSpPr>
        <p:spPr bwMode="auto">
          <a:xfrm>
            <a:off x="5927725" y="95250"/>
            <a:ext cx="1473200" cy="457200"/>
          </a:xfrm>
          <a:prstGeom prst="rect">
            <a:avLst/>
          </a:prstGeom>
          <a:noFill/>
          <a:ln w="9525">
            <a:noFill/>
            <a:miter lim="800000"/>
            <a:headEnd/>
            <a:tailEnd/>
          </a:ln>
        </p:spPr>
        <p:txBody>
          <a:bodyPr wrap="none">
            <a:spAutoFit/>
          </a:bodyPr>
          <a:lstStyle/>
          <a:p>
            <a:pPr algn="l" rtl="0" eaLnBrk="0" hangingPunct="0"/>
            <a:r>
              <a:rPr lang="en-US" altLang="zh-CN" sz="2400">
                <a:solidFill>
                  <a:srgbClr val="FF9900"/>
                </a:solidFill>
                <a:latin typeface="Arial" pitchFamily="34" charset="0"/>
                <a:ea typeface="SimSun" pitchFamily="2" charset="-122"/>
              </a:rPr>
              <a:t>Average</a:t>
            </a:r>
            <a:r>
              <a:rPr lang="en-US" altLang="zh-CN" sz="2400">
                <a:solidFill>
                  <a:srgbClr val="FF0000"/>
                </a:solidFill>
                <a:latin typeface="Arial" pitchFamily="34" charset="0"/>
                <a:ea typeface="SimSun" pitchFamily="2" charset="-122"/>
              </a:rPr>
              <a:t> </a:t>
            </a:r>
          </a:p>
        </p:txBody>
      </p:sp>
      <p:sp>
        <p:nvSpPr>
          <p:cNvPr id="48133" name="Line 6"/>
          <p:cNvSpPr>
            <a:spLocks noChangeShapeType="1"/>
          </p:cNvSpPr>
          <p:nvPr/>
        </p:nvSpPr>
        <p:spPr bwMode="auto">
          <a:xfrm>
            <a:off x="2514600" y="596900"/>
            <a:ext cx="152400" cy="457200"/>
          </a:xfrm>
          <a:prstGeom prst="line">
            <a:avLst/>
          </a:prstGeom>
          <a:noFill/>
          <a:ln w="9525">
            <a:solidFill>
              <a:schemeClr val="tx1"/>
            </a:solidFill>
            <a:round/>
            <a:headEnd/>
            <a:tailEnd type="triangle" w="med" len="med"/>
          </a:ln>
        </p:spPr>
        <p:txBody>
          <a:bodyPr wrap="none" anchor="ctr"/>
          <a:lstStyle/>
          <a:p>
            <a:endParaRPr lang="ar-YE"/>
          </a:p>
        </p:txBody>
      </p:sp>
      <p:sp>
        <p:nvSpPr>
          <p:cNvPr id="48134" name="Line 7"/>
          <p:cNvSpPr>
            <a:spLocks noChangeShapeType="1"/>
          </p:cNvSpPr>
          <p:nvPr/>
        </p:nvSpPr>
        <p:spPr bwMode="auto">
          <a:xfrm>
            <a:off x="6629400" y="673100"/>
            <a:ext cx="152400" cy="381000"/>
          </a:xfrm>
          <a:prstGeom prst="line">
            <a:avLst/>
          </a:prstGeom>
          <a:noFill/>
          <a:ln w="9525">
            <a:solidFill>
              <a:schemeClr val="tx1"/>
            </a:solidFill>
            <a:round/>
            <a:headEnd/>
            <a:tailEnd type="triangle" w="med" len="med"/>
          </a:ln>
        </p:spPr>
        <p:txBody>
          <a:bodyPr wrap="none" anchor="ctr"/>
          <a:lstStyle/>
          <a:p>
            <a:endParaRPr lang="ar-YE"/>
          </a:p>
        </p:txBody>
      </p:sp>
      <p:sp>
        <p:nvSpPr>
          <p:cNvPr id="48135" name="Rectangle 2"/>
          <p:cNvSpPr>
            <a:spLocks noGrp="1" noChangeArrowheads="1"/>
          </p:cNvSpPr>
          <p:nvPr>
            <p:ph type="title"/>
          </p:nvPr>
        </p:nvSpPr>
        <p:spPr>
          <a:xfrm>
            <a:off x="685800" y="4768850"/>
            <a:ext cx="7924800" cy="1752600"/>
          </a:xfrm>
        </p:spPr>
        <p:txBody>
          <a:bodyPr/>
          <a:lstStyle/>
          <a:p>
            <a:pPr algn="just" eaLnBrk="1" hangingPunct="1"/>
            <a:r>
              <a:rPr lang="en-US" altLang="zh-CN" sz="2400" b="1" smtClean="0">
                <a:latin typeface="Arial" pitchFamily="34" charset="0"/>
                <a:ea typeface="SimSun" pitchFamily="2" charset="-122"/>
              </a:rPr>
              <a:t>Figure 5-1  </a:t>
            </a:r>
            <a:r>
              <a:rPr lang="en-US" altLang="zh-CN" sz="2400" smtClean="0">
                <a:latin typeface="Arial" pitchFamily="34" charset="0"/>
                <a:ea typeface="SimSun" pitchFamily="2" charset="-122"/>
              </a:rPr>
              <a:t>Effect of noise on a current measurement: (a) experimental strip-chart recording of a 0.9</a:t>
            </a:r>
            <a:r>
              <a:rPr lang="en-US" altLang="zh-CN" sz="2400" smtClean="0">
                <a:latin typeface="Arial" pitchFamily="34" charset="0"/>
                <a:ea typeface="SimSun" pitchFamily="2" charset="-122"/>
                <a:sym typeface="Symbol" pitchFamily="18" charset="2"/>
              </a:rPr>
              <a:t></a:t>
            </a:r>
            <a:r>
              <a:rPr lang="en-US" altLang="zh-CN" sz="2400" smtClean="0">
                <a:latin typeface="Arial" pitchFamily="34" charset="0"/>
                <a:ea typeface="SimSun" pitchFamily="2" charset="-122"/>
              </a:rPr>
              <a:t>10</a:t>
            </a:r>
            <a:r>
              <a:rPr lang="en-US" altLang="zh-CN" sz="2400" baseline="30000" smtClean="0">
                <a:latin typeface="Arial" pitchFamily="34" charset="0"/>
                <a:ea typeface="MS Song"/>
                <a:cs typeface="MS Song"/>
              </a:rPr>
              <a:t>-15</a:t>
            </a:r>
            <a:r>
              <a:rPr lang="en-US" altLang="zh-CN" sz="2400" smtClean="0">
                <a:latin typeface="Arial" pitchFamily="34" charset="0"/>
                <a:ea typeface="MS Song"/>
                <a:cs typeface="MS Song"/>
              </a:rPr>
              <a:t> A direct current, (b) mean of the fluctuations. </a:t>
            </a:r>
            <a:r>
              <a:rPr lang="en-US" altLang="zh-CN" sz="2400" i="1" smtClean="0">
                <a:latin typeface="Arial" pitchFamily="34" charset="0"/>
                <a:ea typeface="MS Song"/>
                <a:cs typeface="MS Song"/>
              </a:rPr>
              <a:t>(Adapted from T. Coor, J. Chem. Educ., 1968,45,A594. With permission.)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UT0020"/>
          <p:cNvPicPr>
            <a:picLocks noChangeAspect="1" noChangeArrowheads="1"/>
          </p:cNvPicPr>
          <p:nvPr/>
        </p:nvPicPr>
        <p:blipFill>
          <a:blip r:embed="rId3"/>
          <a:srcRect/>
          <a:stretch>
            <a:fillRect/>
          </a:stretch>
        </p:blipFill>
        <p:spPr bwMode="auto">
          <a:xfrm>
            <a:off x="457200" y="533400"/>
            <a:ext cx="7924800" cy="5697538"/>
          </a:xfrm>
          <a:prstGeom prst="rect">
            <a:avLst/>
          </a:prstGeom>
          <a:noFill/>
          <a:ln w="9525">
            <a:noFill/>
            <a:miter lim="800000"/>
            <a:headEnd/>
            <a:tailEnd/>
          </a:ln>
        </p:spPr>
      </p:pic>
      <p:sp>
        <p:nvSpPr>
          <p:cNvPr id="49155" name="Rectangle 5"/>
          <p:cNvSpPr>
            <a:spLocks noChangeArrowheads="1"/>
          </p:cNvSpPr>
          <p:nvPr/>
        </p:nvSpPr>
        <p:spPr bwMode="auto">
          <a:xfrm>
            <a:off x="2971800" y="5257800"/>
            <a:ext cx="2362200" cy="1066800"/>
          </a:xfrm>
          <a:prstGeom prst="rect">
            <a:avLst/>
          </a:prstGeom>
          <a:noFill/>
          <a:ln w="50800">
            <a:solidFill>
              <a:srgbClr val="FF0000"/>
            </a:solidFill>
            <a:miter lim="800000"/>
            <a:headEnd/>
            <a:tailEnd/>
          </a:ln>
        </p:spPr>
        <p:txBody>
          <a:bodyPr wrap="none" anchor="ctr"/>
          <a:lstStyle/>
          <a:p>
            <a:pPr algn="l" rtl="0" eaLnBrk="0" hangingPunct="0"/>
            <a:endParaRPr lang="ar-Y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p:cNvSpPr txBox="1">
            <a:spLocks noChangeArrowheads="1"/>
          </p:cNvSpPr>
          <p:nvPr/>
        </p:nvSpPr>
        <p:spPr bwMode="auto">
          <a:xfrm>
            <a:off x="1149350" y="320675"/>
            <a:ext cx="6313488" cy="579438"/>
          </a:xfrm>
          <a:prstGeom prst="rect">
            <a:avLst/>
          </a:prstGeom>
          <a:noFill/>
          <a:ln w="9525">
            <a:noFill/>
            <a:miter lim="800000"/>
            <a:headEnd/>
            <a:tailEnd/>
          </a:ln>
        </p:spPr>
        <p:txBody>
          <a:bodyPr wrap="none">
            <a:spAutoFit/>
          </a:bodyPr>
          <a:lstStyle/>
          <a:p>
            <a:pPr algn="l" rtl="0" eaLnBrk="0" hangingPunct="0"/>
            <a:r>
              <a:rPr lang="en-US" altLang="zh-CN" sz="3200">
                <a:solidFill>
                  <a:srgbClr val="FF0000"/>
                </a:solidFill>
                <a:latin typeface="Arial" pitchFamily="34" charset="0"/>
                <a:ea typeface="SimSun" pitchFamily="2" charset="-122"/>
              </a:rPr>
              <a:t>Calculation of signal/noise ratio</a:t>
            </a:r>
          </a:p>
        </p:txBody>
      </p:sp>
      <p:sp>
        <p:nvSpPr>
          <p:cNvPr id="141315" name="Text Box 3"/>
          <p:cNvSpPr txBox="1">
            <a:spLocks noChangeArrowheads="1"/>
          </p:cNvSpPr>
          <p:nvPr/>
        </p:nvSpPr>
        <p:spPr bwMode="auto">
          <a:xfrm>
            <a:off x="234950" y="1157288"/>
            <a:ext cx="8382000" cy="1552575"/>
          </a:xfrm>
          <a:prstGeom prst="rect">
            <a:avLst/>
          </a:prstGeom>
          <a:noFill/>
          <a:ln w="9525">
            <a:noFill/>
            <a:miter lim="800000"/>
            <a:headEnd/>
            <a:tailEnd/>
          </a:ln>
        </p:spPr>
        <p:txBody>
          <a:bodyPr>
            <a:spAutoFit/>
          </a:bodyPr>
          <a:lstStyle/>
          <a:p>
            <a:pPr algn="l" rtl="0" eaLnBrk="0" hangingPunct="0"/>
            <a:r>
              <a:rPr lang="en-US" altLang="zh-CN" sz="2400">
                <a:latin typeface="Arial" pitchFamily="34" charset="0"/>
                <a:ea typeface="SimSun" pitchFamily="2" charset="-122"/>
              </a:rPr>
              <a:t>	 The following data were obtained for a voltage </a:t>
            </a:r>
          </a:p>
          <a:p>
            <a:pPr algn="l" rtl="0" eaLnBrk="0" hangingPunct="0"/>
            <a:r>
              <a:rPr lang="en-US" altLang="zh-CN" sz="2400">
                <a:latin typeface="Arial" pitchFamily="34" charset="0"/>
                <a:ea typeface="SimSun" pitchFamily="2" charset="-122"/>
              </a:rPr>
              <a:t>measurement, in V, on a noise system: 1.37, 1.94, 1.35, 1.47, 1.41, 1.63, 1.54, 0.78. Assuming the noise is random, what is the signal to noise ratio? </a:t>
            </a:r>
          </a:p>
        </p:txBody>
      </p:sp>
      <p:sp>
        <p:nvSpPr>
          <p:cNvPr id="141317" name="Text Box 5"/>
          <p:cNvSpPr txBox="1">
            <a:spLocks noChangeArrowheads="1"/>
          </p:cNvSpPr>
          <p:nvPr/>
        </p:nvSpPr>
        <p:spPr bwMode="auto">
          <a:xfrm>
            <a:off x="317500" y="3902075"/>
            <a:ext cx="8521700" cy="822325"/>
          </a:xfrm>
          <a:prstGeom prst="rect">
            <a:avLst/>
          </a:prstGeom>
          <a:noFill/>
          <a:ln w="9525">
            <a:noFill/>
            <a:miter lim="800000"/>
            <a:headEnd/>
            <a:tailEnd/>
          </a:ln>
        </p:spPr>
        <p:txBody>
          <a:bodyPr wrap="none">
            <a:spAutoFit/>
          </a:bodyPr>
          <a:lstStyle/>
          <a:p>
            <a:pPr algn="l" rtl="0" eaLnBrk="0" hangingPunct="0"/>
            <a:r>
              <a:rPr lang="en-US" altLang="zh-CN" sz="2400">
                <a:latin typeface="Arial" pitchFamily="34" charset="0"/>
                <a:ea typeface="SimSun" pitchFamily="2" charset="-122"/>
              </a:rPr>
              <a:t>If the maximum and the minimum are used for the calculation:</a:t>
            </a:r>
          </a:p>
          <a:p>
            <a:pPr algn="l" rtl="0" eaLnBrk="0" hangingPunct="0"/>
            <a:r>
              <a:rPr lang="en-US" altLang="zh-CN" sz="2400">
                <a:latin typeface="Arial" pitchFamily="34" charset="0"/>
                <a:ea typeface="SimSun" pitchFamily="2" charset="-122"/>
              </a:rPr>
              <a:t>N= (1.94-0.78)/5 = 0.232</a:t>
            </a:r>
          </a:p>
        </p:txBody>
      </p:sp>
      <p:graphicFrame>
        <p:nvGraphicFramePr>
          <p:cNvPr id="2050" name="Object 2"/>
          <p:cNvGraphicFramePr>
            <a:graphicFrameLocks noChangeAspect="1"/>
          </p:cNvGraphicFramePr>
          <p:nvPr/>
        </p:nvGraphicFramePr>
        <p:xfrm>
          <a:off x="3276600" y="5105400"/>
          <a:ext cx="2971800" cy="1273175"/>
        </p:xfrm>
        <a:graphic>
          <a:graphicData uri="http://schemas.openxmlformats.org/presentationml/2006/ole">
            <p:oleObj spid="_x0000_s38914" name="Image" r:id="rId3" imgW="2312743" imgH="991175" progId="Photoshop.Image.6">
              <p:embed/>
            </p:oleObj>
          </a:graphicData>
        </a:graphic>
      </p:graphicFrame>
      <p:grpSp>
        <p:nvGrpSpPr>
          <p:cNvPr id="2" name="Group 11"/>
          <p:cNvGrpSpPr>
            <a:grpSpLocks/>
          </p:cNvGrpSpPr>
          <p:nvPr/>
        </p:nvGrpSpPr>
        <p:grpSpPr bwMode="auto">
          <a:xfrm>
            <a:off x="6350" y="2759075"/>
            <a:ext cx="8555038" cy="762000"/>
            <a:chOff x="0" y="1824"/>
            <a:chExt cx="5389" cy="480"/>
          </a:xfrm>
        </p:grpSpPr>
        <p:sp>
          <p:nvSpPr>
            <p:cNvPr id="2058" name="Text Box 6"/>
            <p:cNvSpPr txBox="1">
              <a:spLocks noChangeArrowheads="1"/>
            </p:cNvSpPr>
            <p:nvPr/>
          </p:nvSpPr>
          <p:spPr bwMode="auto">
            <a:xfrm>
              <a:off x="0" y="2016"/>
              <a:ext cx="5389" cy="288"/>
            </a:xfrm>
            <a:prstGeom prst="rect">
              <a:avLst/>
            </a:prstGeom>
            <a:noFill/>
            <a:ln w="9525">
              <a:noFill/>
              <a:miter lim="800000"/>
              <a:headEnd/>
              <a:tailEnd/>
            </a:ln>
          </p:spPr>
          <p:txBody>
            <a:bodyPr wrap="none">
              <a:spAutoFit/>
            </a:bodyPr>
            <a:lstStyle/>
            <a:p>
              <a:pPr algn="l" rtl="0" eaLnBrk="0" hangingPunct="0"/>
              <a:r>
                <a:rPr lang="en-US" altLang="zh-CN" sz="2400">
                  <a:latin typeface="Arial" pitchFamily="34" charset="0"/>
                  <a:ea typeface="SimSun" pitchFamily="2" charset="-122"/>
                </a:rPr>
                <a:t>	x = 1.436		N = 0.232                     S/N= 6.19   </a:t>
              </a:r>
            </a:p>
          </p:txBody>
        </p:sp>
        <p:sp>
          <p:nvSpPr>
            <p:cNvPr id="2059" name="Text Box 10"/>
            <p:cNvSpPr txBox="1">
              <a:spLocks noChangeArrowheads="1"/>
            </p:cNvSpPr>
            <p:nvPr/>
          </p:nvSpPr>
          <p:spPr bwMode="auto">
            <a:xfrm>
              <a:off x="568" y="1824"/>
              <a:ext cx="212" cy="404"/>
            </a:xfrm>
            <a:prstGeom prst="rect">
              <a:avLst/>
            </a:prstGeom>
            <a:noFill/>
            <a:ln w="9525">
              <a:noFill/>
              <a:miter lim="800000"/>
              <a:headEnd/>
              <a:tailEnd/>
            </a:ln>
          </p:spPr>
          <p:txBody>
            <a:bodyPr wrap="none">
              <a:spAutoFit/>
            </a:bodyPr>
            <a:lstStyle/>
            <a:p>
              <a:pPr algn="l" rtl="0" eaLnBrk="0" hangingPunct="0"/>
              <a:r>
                <a:rPr lang="en-US"/>
                <a:t>-</a:t>
              </a:r>
            </a:p>
          </p:txBody>
        </p:sp>
      </p:grpSp>
      <p:sp>
        <p:nvSpPr>
          <p:cNvPr id="2055" name="Text Box 13"/>
          <p:cNvSpPr txBox="1">
            <a:spLocks noChangeArrowheads="1"/>
          </p:cNvSpPr>
          <p:nvPr/>
        </p:nvSpPr>
        <p:spPr bwMode="auto">
          <a:xfrm>
            <a:off x="2667000" y="5791200"/>
            <a:ext cx="404813" cy="457200"/>
          </a:xfrm>
          <a:prstGeom prst="rect">
            <a:avLst/>
          </a:prstGeom>
          <a:noFill/>
          <a:ln w="9525">
            <a:noFill/>
            <a:miter lim="800000"/>
            <a:headEnd/>
            <a:tailEnd/>
          </a:ln>
        </p:spPr>
        <p:txBody>
          <a:bodyPr wrap="none">
            <a:spAutoFit/>
          </a:bodyPr>
          <a:lstStyle/>
          <a:p>
            <a:pPr algn="l" rtl="0" eaLnBrk="0" hangingPunct="0"/>
            <a:r>
              <a:rPr lang="en-US" sz="2400">
                <a:latin typeface="Arial" pitchFamily="34" charset="0"/>
              </a:rPr>
              <a:t>N</a:t>
            </a:r>
          </a:p>
        </p:txBody>
      </p:sp>
      <p:sp>
        <p:nvSpPr>
          <p:cNvPr id="2056" name="Line 14"/>
          <p:cNvSpPr>
            <a:spLocks noChangeShapeType="1"/>
          </p:cNvSpPr>
          <p:nvPr/>
        </p:nvSpPr>
        <p:spPr bwMode="auto">
          <a:xfrm>
            <a:off x="3048000" y="6019800"/>
            <a:ext cx="381000" cy="0"/>
          </a:xfrm>
          <a:prstGeom prst="line">
            <a:avLst/>
          </a:prstGeom>
          <a:noFill/>
          <a:ln w="9525">
            <a:solidFill>
              <a:schemeClr val="tx1"/>
            </a:solidFill>
            <a:round/>
            <a:headEnd/>
            <a:tailEnd type="triangle" w="med" len="med"/>
          </a:ln>
        </p:spPr>
        <p:txBody>
          <a:bodyPr/>
          <a:lstStyle/>
          <a:p>
            <a:endParaRPr lang="ar-YE"/>
          </a:p>
        </p:txBody>
      </p:sp>
      <p:sp>
        <p:nvSpPr>
          <p:cNvPr id="2057" name="Rectangle 15"/>
          <p:cNvSpPr>
            <a:spLocks noChangeArrowheads="1"/>
          </p:cNvSpPr>
          <p:nvPr/>
        </p:nvSpPr>
        <p:spPr bwMode="auto">
          <a:xfrm>
            <a:off x="2590800" y="4953000"/>
            <a:ext cx="3505200" cy="1676400"/>
          </a:xfrm>
          <a:prstGeom prst="rect">
            <a:avLst/>
          </a:prstGeom>
          <a:noFill/>
          <a:ln w="9525">
            <a:solidFill>
              <a:schemeClr val="tx1"/>
            </a:solidFill>
            <a:miter lim="800000"/>
            <a:headEnd/>
            <a:tailEnd/>
          </a:ln>
        </p:spPr>
        <p:txBody>
          <a:bodyPr wrap="none" anchor="ctr"/>
          <a:lstStyle/>
          <a:p>
            <a:pPr algn="l" rtl="0" eaLnBrk="0" hangingPunct="0"/>
            <a:endParaRPr lang="ar-Y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5"/>
                                        </p:tgtEl>
                                        <p:attrNameLst>
                                          <p:attrName>style.visibility</p:attrName>
                                        </p:attrNameLst>
                                      </p:cBhvr>
                                      <p:to>
                                        <p:strVal val="visible"/>
                                      </p:to>
                                    </p:set>
                                    <p:anim calcmode="lin" valueType="num">
                                      <p:cBhvr additive="base">
                                        <p:cTn id="7" dur="500" fill="hold"/>
                                        <p:tgtEl>
                                          <p:spTgt spid="141315"/>
                                        </p:tgtEl>
                                        <p:attrNameLst>
                                          <p:attrName>ppt_x</p:attrName>
                                        </p:attrNameLst>
                                      </p:cBhvr>
                                      <p:tavLst>
                                        <p:tav tm="0">
                                          <p:val>
                                            <p:strVal val="0-#ppt_w/2"/>
                                          </p:val>
                                        </p:tav>
                                        <p:tav tm="100000">
                                          <p:val>
                                            <p:strVal val="#ppt_x"/>
                                          </p:val>
                                        </p:tav>
                                      </p:tavLst>
                                    </p:anim>
                                    <p:anim calcmode="lin" valueType="num">
                                      <p:cBhvr additive="base">
                                        <p:cTn id="8" dur="500" fill="hold"/>
                                        <p:tgtEl>
                                          <p:spTgt spid="1413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1317"/>
                                        </p:tgtEl>
                                        <p:attrNameLst>
                                          <p:attrName>style.visibility</p:attrName>
                                        </p:attrNameLst>
                                      </p:cBhvr>
                                      <p:to>
                                        <p:strVal val="visible"/>
                                      </p:to>
                                    </p:set>
                                    <p:anim calcmode="lin" valueType="num">
                                      <p:cBhvr additive="base">
                                        <p:cTn id="13" dur="500" fill="hold"/>
                                        <p:tgtEl>
                                          <p:spTgt spid="141317"/>
                                        </p:tgtEl>
                                        <p:attrNameLst>
                                          <p:attrName>ppt_x</p:attrName>
                                        </p:attrNameLst>
                                      </p:cBhvr>
                                      <p:tavLst>
                                        <p:tav tm="0">
                                          <p:val>
                                            <p:strVal val="0-#ppt_w/2"/>
                                          </p:val>
                                        </p:tav>
                                        <p:tav tm="100000">
                                          <p:val>
                                            <p:strVal val="#ppt_x"/>
                                          </p:val>
                                        </p:tav>
                                      </p:tavLst>
                                    </p:anim>
                                    <p:anim calcmode="lin" valueType="num">
                                      <p:cBhvr additive="base">
                                        <p:cTn id="14" dur="500" fill="hold"/>
                                        <p:tgtEl>
                                          <p:spTgt spid="1413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autoUpdateAnimBg="0"/>
      <p:bldP spid="14131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533400" y="1444625"/>
            <a:ext cx="7696200" cy="2041525"/>
          </a:xfrm>
          <a:prstGeom prst="rect">
            <a:avLst/>
          </a:prstGeom>
          <a:noFill/>
          <a:ln w="9525">
            <a:noFill/>
            <a:miter lim="800000"/>
            <a:headEnd/>
            <a:tailEnd/>
          </a:ln>
        </p:spPr>
        <p:txBody>
          <a:bodyPr>
            <a:spAutoFit/>
          </a:bodyPr>
          <a:lstStyle/>
          <a:p>
            <a:pPr algn="l" rtl="0" eaLnBrk="0" hangingPunct="0"/>
            <a:r>
              <a:rPr lang="en-US" altLang="zh-CN" sz="3200">
                <a:latin typeface="Arial" pitchFamily="34" charset="0"/>
                <a:ea typeface="SimSun" pitchFamily="2" charset="-122"/>
              </a:rPr>
              <a:t>As a general rule, it becomes impossible to 	detect a signal when the signal-to-noise ratio becomes less than 3.</a:t>
            </a:r>
            <a:r>
              <a:rPr lang="en-US" altLang="zh-CN" sz="3200">
                <a:ea typeface="SimSun" pitchFamily="2" charset="-122"/>
              </a:rPr>
              <a:t>  </a:t>
            </a:r>
          </a:p>
        </p:txBody>
      </p:sp>
      <p:sp>
        <p:nvSpPr>
          <p:cNvPr id="50179" name="Text Box 3"/>
          <p:cNvSpPr txBox="1">
            <a:spLocks noChangeArrowheads="1"/>
          </p:cNvSpPr>
          <p:nvPr/>
        </p:nvSpPr>
        <p:spPr bwMode="auto">
          <a:xfrm>
            <a:off x="1295400" y="4419600"/>
            <a:ext cx="5976938" cy="579438"/>
          </a:xfrm>
          <a:prstGeom prst="rect">
            <a:avLst/>
          </a:prstGeom>
          <a:noFill/>
          <a:ln w="9525">
            <a:noFill/>
            <a:miter lim="800000"/>
            <a:headEnd/>
            <a:tailEnd/>
          </a:ln>
        </p:spPr>
        <p:txBody>
          <a:bodyPr wrap="none">
            <a:spAutoFit/>
          </a:bodyPr>
          <a:lstStyle/>
          <a:p>
            <a:pPr algn="l" rtl="0" eaLnBrk="0" hangingPunct="0"/>
            <a:r>
              <a:rPr lang="en-US" altLang="zh-CN" sz="3200">
                <a:latin typeface="Arial" pitchFamily="34" charset="0"/>
                <a:ea typeface="SimSun" pitchFamily="2" charset="-122"/>
              </a:rPr>
              <a:t>Detection limit considerations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698</Words>
  <Application>Microsoft Office PowerPoint</Application>
  <PresentationFormat>On-screen Show (4:3)</PresentationFormat>
  <Paragraphs>163</Paragraphs>
  <Slides>27</Slides>
  <Notes>25</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27</vt:i4>
      </vt:variant>
    </vt:vector>
  </HeadingPairs>
  <TitlesOfParts>
    <vt:vector size="31" baseType="lpstr">
      <vt:lpstr>Office Theme</vt:lpstr>
      <vt:lpstr>Image</vt:lpstr>
      <vt:lpstr>Equation</vt:lpstr>
      <vt:lpstr>Adobe Photoshop Image</vt:lpstr>
      <vt:lpstr>Sources of noise in instrumental analysis</vt:lpstr>
      <vt:lpstr>Signal &amp;Noise</vt:lpstr>
      <vt:lpstr>S/N ratio</vt:lpstr>
      <vt:lpstr>Slide 4</vt:lpstr>
      <vt:lpstr>Slide 5</vt:lpstr>
      <vt:lpstr>Figure 5-1  Effect of noise on a current measurement: (a) experimental strip-chart recording of a 0.910-15 A direct current, (b) mean of the fluctuations. (Adapted from T. Coor, J. Chem. Educ., 1968,45,A594. With permission.)</vt:lpstr>
      <vt:lpstr>Slide 7</vt:lpstr>
      <vt:lpstr>Slide 8</vt:lpstr>
      <vt:lpstr>Slide 9</vt:lpstr>
      <vt:lpstr>Slide 10</vt:lpstr>
      <vt:lpstr>Slide 11</vt:lpstr>
      <vt:lpstr>Slide 12</vt:lpstr>
      <vt:lpstr>Slide 13</vt:lpstr>
      <vt:lpstr>Slide 14</vt:lpstr>
      <vt:lpstr>Slide 15</vt:lpstr>
      <vt:lpstr>Figure 5-3  Some sources of environmental noise in a university laboratory. Note the frequency dependence and regions where various types of interference occur.  </vt:lpstr>
      <vt:lpstr>Slide 17</vt:lpstr>
      <vt:lpstr>Slide 18</vt:lpstr>
      <vt:lpstr>Slide 19</vt:lpstr>
      <vt:lpstr>Slide 20</vt:lpstr>
      <vt:lpstr>Slide 21</vt:lpstr>
      <vt:lpstr>Slide 22</vt:lpstr>
      <vt:lpstr>Slide 23</vt:lpstr>
      <vt:lpstr>Figure 5-10  Effect of signal averaging. Note that the vertical scale is smaller as the number of scans increases. The signal-to-noise ratio is proportional to   . Random fluctuations in the noise tend to cancel as the number of scans increases. but the signal accumulates; thus, S/N increases.</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fadl</dc:creator>
  <cp:lastModifiedBy>fadl</cp:lastModifiedBy>
  <cp:revision>3</cp:revision>
  <dcterms:created xsi:type="dcterms:W3CDTF">2012-01-21T16:14:32Z</dcterms:created>
  <dcterms:modified xsi:type="dcterms:W3CDTF">2012-01-21T18:05:49Z</dcterms:modified>
</cp:coreProperties>
</file>