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274" r:id="rId3"/>
    <p:sldId id="275" r:id="rId4"/>
    <p:sldId id="258" r:id="rId5"/>
    <p:sldId id="259" r:id="rId6"/>
    <p:sldId id="290" r:id="rId7"/>
    <p:sldId id="291" r:id="rId8"/>
    <p:sldId id="278" r:id="rId9"/>
    <p:sldId id="284" r:id="rId10"/>
    <p:sldId id="292" r:id="rId11"/>
    <p:sldId id="294" r:id="rId12"/>
    <p:sldId id="293" r:id="rId13"/>
    <p:sldId id="295" r:id="rId14"/>
    <p:sldId id="296" r:id="rId15"/>
    <p:sldId id="297" r:id="rId16"/>
    <p:sldId id="298" r:id="rId17"/>
    <p:sldId id="299" r:id="rId18"/>
    <p:sldId id="300" r:id="rId19"/>
    <p:sldId id="301" r:id="rId20"/>
    <p:sldId id="302" r:id="rId21"/>
    <p:sldId id="303" r:id="rId22"/>
    <p:sldId id="304" r:id="rId23"/>
    <p:sldId id="308" r:id="rId24"/>
    <p:sldId id="305" r:id="rId25"/>
    <p:sldId id="306" r:id="rId26"/>
    <p:sldId id="307" r:id="rId27"/>
    <p:sldId id="309" r:id="rId28"/>
    <p:sldId id="310" r:id="rId29"/>
    <p:sldId id="311" r:id="rId30"/>
    <p:sldId id="312" r:id="rId31"/>
    <p:sldId id="313" r:id="rId32"/>
    <p:sldId id="285" r:id="rId33"/>
    <p:sldId id="286" r:id="rId34"/>
    <p:sldId id="288" r:id="rId35"/>
    <p:sldId id="287" r:id="rId36"/>
    <p:sldId id="289" r:id="rId37"/>
    <p:sldId id="257" r:id="rId38"/>
    <p:sldId id="261" r:id="rId39"/>
    <p:sldId id="262" r:id="rId40"/>
    <p:sldId id="263" r:id="rId41"/>
    <p:sldId id="264" r:id="rId42"/>
    <p:sldId id="265" r:id="rId43"/>
    <p:sldId id="266" r:id="rId44"/>
    <p:sldId id="267" r:id="rId45"/>
    <p:sldId id="268" r:id="rId46"/>
    <p:sldId id="269" r:id="rId47"/>
    <p:sldId id="270" r:id="rId48"/>
    <p:sldId id="271" r:id="rId49"/>
    <p:sldId id="272" r:id="rId50"/>
    <p:sldId id="273" r:id="rId5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987" autoAdjust="0"/>
  </p:normalViewPr>
  <p:slideViewPr>
    <p:cSldViewPr>
      <p:cViewPr>
        <p:scale>
          <a:sx n="75" d="100"/>
          <a:sy n="75" d="100"/>
        </p:scale>
        <p:origin x="-142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Y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2A07BF3-E887-43DA-967B-794EBE23524C}" type="datetimeFigureOut">
              <a:rPr lang="ar-YE" smtClean="0"/>
              <a:pPr/>
              <a:t>14/10/1432</a:t>
            </a:fld>
            <a:endParaRPr lang="ar-Y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Y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YE"/>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Y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4762B35-A604-4876-B337-AB566B11E094}" type="slidenum">
              <a:rPr lang="ar-YE" smtClean="0"/>
              <a:pPr/>
              <a:t>‹#›</a:t>
            </a:fld>
            <a:endParaRPr lang="ar-YE"/>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kern="1200" baseline="0" dirty="0" smtClean="0">
                <a:solidFill>
                  <a:schemeClr val="tx1"/>
                </a:solidFill>
                <a:latin typeface="+mn-lt"/>
                <a:ea typeface="+mn-ea"/>
                <a:cs typeface="+mn-cs"/>
              </a:rPr>
              <a:t>The different modes of making images are referred</a:t>
            </a:r>
          </a:p>
          <a:p>
            <a:pPr algn="l" rtl="0"/>
            <a:r>
              <a:rPr lang="en-US" sz="1200" kern="1200" baseline="0" dirty="0" smtClean="0">
                <a:solidFill>
                  <a:schemeClr val="tx1"/>
                </a:solidFill>
                <a:latin typeface="+mn-lt"/>
                <a:ea typeface="+mn-ea"/>
                <a:cs typeface="+mn-cs"/>
              </a:rPr>
              <a:t>to as </a:t>
            </a:r>
            <a:r>
              <a:rPr lang="en-US" sz="1200" i="1" kern="1200" baseline="0" dirty="0" smtClean="0">
                <a:solidFill>
                  <a:schemeClr val="tx1"/>
                </a:solidFill>
                <a:latin typeface="+mn-lt"/>
                <a:ea typeface="+mn-ea"/>
                <a:cs typeface="+mn-cs"/>
              </a:rPr>
              <a:t>modalities. Each modality has its own applications in medicine.</a:t>
            </a:r>
          </a:p>
          <a:p>
            <a:pPr algn="l" rtl="0"/>
            <a:endParaRPr lang="en-US" dirty="0"/>
          </a:p>
        </p:txBody>
      </p:sp>
      <p:sp>
        <p:nvSpPr>
          <p:cNvPr id="4" name="Slide Number Placeholder 3"/>
          <p:cNvSpPr>
            <a:spLocks noGrp="1"/>
          </p:cNvSpPr>
          <p:nvPr>
            <p:ph type="sldNum" sz="quarter" idx="10"/>
          </p:nvPr>
        </p:nvSpPr>
        <p:spPr/>
        <p:txBody>
          <a:bodyPr/>
          <a:lstStyle/>
          <a:p>
            <a:fld id="{64762B35-A604-4876-B337-AB566B11E094}" type="slidenum">
              <a:rPr lang="ar-YE" smtClean="0"/>
              <a:pPr/>
              <a:t>9</a:t>
            </a:fld>
            <a:endParaRPr lang="ar-Y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kern="1200" baseline="0" dirty="0" smtClean="0">
                <a:solidFill>
                  <a:schemeClr val="tx1"/>
                </a:solidFill>
                <a:latin typeface="+mn-lt"/>
                <a:ea typeface="+mn-ea"/>
                <a:cs typeface="+mn-cs"/>
              </a:rPr>
              <a:t>Each imaging modality generates contrast based on different physical parameters in the patient.</a:t>
            </a:r>
          </a:p>
          <a:p>
            <a:pPr algn="l" rtl="0"/>
            <a:endParaRPr lang="ar-YE" dirty="0"/>
          </a:p>
        </p:txBody>
      </p:sp>
      <p:sp>
        <p:nvSpPr>
          <p:cNvPr id="4" name="Slide Number Placeholder 3"/>
          <p:cNvSpPr>
            <a:spLocks noGrp="1"/>
          </p:cNvSpPr>
          <p:nvPr>
            <p:ph type="sldNum" sz="quarter" idx="10"/>
          </p:nvPr>
        </p:nvSpPr>
        <p:spPr/>
        <p:txBody>
          <a:bodyPr/>
          <a:lstStyle/>
          <a:p>
            <a:fld id="{64762B35-A604-4876-B337-AB566B11E094}" type="slidenum">
              <a:rPr lang="ar-YE" smtClean="0"/>
              <a:pPr/>
              <a:t>35</a:t>
            </a:fld>
            <a:endParaRPr lang="ar-Y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Introduction to the principal</a:t>
            </a:r>
            <a:r>
              <a:rPr lang="en-US" baseline="0" dirty="0" smtClean="0"/>
              <a:t> of medical imaging</a:t>
            </a:r>
            <a:endParaRPr lang="ar-YE" dirty="0"/>
          </a:p>
        </p:txBody>
      </p:sp>
      <p:sp>
        <p:nvSpPr>
          <p:cNvPr id="4" name="Slide Number Placeholder 3"/>
          <p:cNvSpPr>
            <a:spLocks noGrp="1"/>
          </p:cNvSpPr>
          <p:nvPr>
            <p:ph type="sldNum" sz="quarter" idx="10"/>
          </p:nvPr>
        </p:nvSpPr>
        <p:spPr/>
        <p:txBody>
          <a:bodyPr/>
          <a:lstStyle/>
          <a:p>
            <a:fld id="{64762B35-A604-4876-B337-AB566B11E094}" type="slidenum">
              <a:rPr lang="ar-YE" smtClean="0"/>
              <a:pPr/>
              <a:t>38</a:t>
            </a:fld>
            <a:endParaRPr lang="ar-Y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Cerebral </a:t>
            </a:r>
            <a:r>
              <a:rPr lang="ar-YE" dirty="0" smtClean="0"/>
              <a:t>دماغي</a:t>
            </a:r>
            <a:endParaRPr lang="ar-YE" dirty="0"/>
          </a:p>
        </p:txBody>
      </p:sp>
      <p:sp>
        <p:nvSpPr>
          <p:cNvPr id="4" name="Slide Number Placeholder 3"/>
          <p:cNvSpPr>
            <a:spLocks noGrp="1"/>
          </p:cNvSpPr>
          <p:nvPr>
            <p:ph type="sldNum" sz="quarter" idx="10"/>
          </p:nvPr>
        </p:nvSpPr>
        <p:spPr/>
        <p:txBody>
          <a:bodyPr/>
          <a:lstStyle/>
          <a:p>
            <a:fld id="{64762B35-A604-4876-B337-AB566B11E094}" type="slidenum">
              <a:rPr lang="ar-YE" smtClean="0"/>
              <a:pPr/>
              <a:t>47</a:t>
            </a:fld>
            <a:endParaRPr lang="ar-Y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rtl="0">
              <a:defRPr/>
            </a:lvl1pPr>
          </a:lstStyle>
          <a:p>
            <a:r>
              <a:rPr lang="ar-SA" dirty="0" smtClean="0"/>
              <a:t>انقر لتحرير نمط العنوان الرئيسي</a:t>
            </a:r>
            <a:endParaRPr lang="ar-SA" dirty="0"/>
          </a:p>
        </p:txBody>
      </p:sp>
      <p:sp>
        <p:nvSpPr>
          <p:cNvPr id="3" name="عنصر نائب للمحتوى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ar-SA" dirty="0"/>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14/10/1432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14/10/1432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adlwork@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adhl-alakwa.weebly.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Introduction to medical imaging</a:t>
            </a:r>
            <a:endParaRPr lang="ar-YE" dirty="0"/>
          </a:p>
        </p:txBody>
      </p:sp>
      <p:sp>
        <p:nvSpPr>
          <p:cNvPr id="3" name="Subtitle 2"/>
          <p:cNvSpPr>
            <a:spLocks noGrp="1"/>
          </p:cNvSpPr>
          <p:nvPr>
            <p:ph type="subTitle" idx="1"/>
          </p:nvPr>
        </p:nvSpPr>
        <p:spPr>
          <a:xfrm>
            <a:off x="1371600" y="3886200"/>
            <a:ext cx="6400800" cy="2471758"/>
          </a:xfrm>
        </p:spPr>
        <p:txBody>
          <a:bodyPr>
            <a:normAutofit/>
          </a:bodyPr>
          <a:lstStyle/>
          <a:p>
            <a:r>
              <a:rPr lang="en-US" dirty="0" smtClean="0"/>
              <a:t>Dr </a:t>
            </a:r>
            <a:r>
              <a:rPr lang="en-US" dirty="0" err="1" smtClean="0"/>
              <a:t>Fadhl</a:t>
            </a:r>
            <a:r>
              <a:rPr lang="en-US" dirty="0" smtClean="0"/>
              <a:t> </a:t>
            </a:r>
            <a:r>
              <a:rPr lang="en-US" dirty="0" err="1" smtClean="0"/>
              <a:t>Alakwaa</a:t>
            </a:r>
            <a:endParaRPr lang="en-US" dirty="0" smtClean="0"/>
          </a:p>
          <a:p>
            <a:r>
              <a:rPr lang="en-US" dirty="0" smtClean="0"/>
              <a:t>Biomedical Engineering program</a:t>
            </a:r>
          </a:p>
          <a:p>
            <a:r>
              <a:rPr lang="en-US" dirty="0" smtClean="0">
                <a:hlinkClick r:id="rId2"/>
              </a:rPr>
              <a:t>fadlwork@gmail.com</a:t>
            </a:r>
            <a:endParaRPr lang="en-US" dirty="0" smtClean="0"/>
          </a:p>
          <a:p>
            <a:r>
              <a:rPr lang="en-US" dirty="0" smtClean="0"/>
              <a:t>2010-2011</a:t>
            </a:r>
            <a:endParaRPr lang="ar-Y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b="1" dirty="0" smtClean="0"/>
              <a:t>Radiography</a:t>
            </a:r>
            <a:endParaRPr lang="en-US" dirty="0"/>
          </a:p>
        </p:txBody>
      </p:sp>
      <p:sp>
        <p:nvSpPr>
          <p:cNvPr id="3" name="Content Placeholder 2"/>
          <p:cNvSpPr>
            <a:spLocks noGrp="1"/>
          </p:cNvSpPr>
          <p:nvPr>
            <p:ph idx="1"/>
          </p:nvPr>
        </p:nvSpPr>
        <p:spPr>
          <a:xfrm>
            <a:off x="457200" y="1600200"/>
            <a:ext cx="4043362" cy="4525963"/>
          </a:xfrm>
        </p:spPr>
        <p:txBody>
          <a:bodyPr>
            <a:normAutofit fontScale="92500" lnSpcReduction="20000"/>
          </a:bodyPr>
          <a:lstStyle/>
          <a:p>
            <a:r>
              <a:rPr lang="en-US" dirty="0" smtClean="0"/>
              <a:t>Radiography was the first medical imaging technology, made possible when </a:t>
            </a:r>
            <a:r>
              <a:rPr lang="en-US" dirty="0" smtClean="0"/>
              <a:t>the physicist </a:t>
            </a:r>
            <a:r>
              <a:rPr lang="en-US" dirty="0" smtClean="0"/>
              <a:t>Wilhelm Roentgen discovered x-rays on November 8, 1895. </a:t>
            </a:r>
            <a:r>
              <a:rPr lang="en-US" dirty="0" smtClean="0"/>
              <a:t>Roentgen also </a:t>
            </a:r>
            <a:r>
              <a:rPr lang="en-US" dirty="0" smtClean="0"/>
              <a:t>made the first radiographic images of human </a:t>
            </a:r>
            <a:r>
              <a:rPr lang="en-US" dirty="0" smtClean="0"/>
              <a:t>anatomy.</a:t>
            </a:r>
            <a:endParaRPr lang="en-US" dirty="0" smtClean="0"/>
          </a:p>
          <a:p>
            <a:endParaRPr lang="en-US" dirty="0"/>
          </a:p>
        </p:txBody>
      </p:sp>
      <p:sp>
        <p:nvSpPr>
          <p:cNvPr id="4" name="TextBox 3"/>
          <p:cNvSpPr txBox="1"/>
          <p:nvPr/>
        </p:nvSpPr>
        <p:spPr>
          <a:xfrm>
            <a:off x="357158" y="5715016"/>
            <a:ext cx="8358246" cy="923330"/>
          </a:xfrm>
          <a:prstGeom prst="rect">
            <a:avLst/>
          </a:prstGeom>
          <a:noFill/>
        </p:spPr>
        <p:txBody>
          <a:bodyPr wrap="square" rtlCol="0">
            <a:spAutoFit/>
          </a:bodyPr>
          <a:lstStyle/>
          <a:p>
            <a:pPr algn="l" rtl="0"/>
            <a:r>
              <a:rPr lang="en-US" b="1" dirty="0" smtClean="0"/>
              <a:t>FIGURE 1-1. The beginning of </a:t>
            </a:r>
            <a:r>
              <a:rPr lang="en-US" b="1" dirty="0" smtClean="0"/>
              <a:t>diagnostic </a:t>
            </a:r>
            <a:r>
              <a:rPr lang="en-US" dirty="0" smtClean="0"/>
              <a:t>radiology</a:t>
            </a:r>
            <a:r>
              <a:rPr lang="en-US" dirty="0" smtClean="0"/>
              <a:t>, represented by this famous </a:t>
            </a:r>
            <a:r>
              <a:rPr lang="en-US" dirty="0" smtClean="0"/>
              <a:t>radiographic image </a:t>
            </a:r>
            <a:r>
              <a:rPr lang="en-US" dirty="0" smtClean="0"/>
              <a:t>made on December </a:t>
            </a:r>
            <a:r>
              <a:rPr lang="en-US" dirty="0" smtClean="0"/>
              <a:t>22,1895 of </a:t>
            </a:r>
            <a:r>
              <a:rPr lang="en-US" dirty="0" smtClean="0"/>
              <a:t>the wife of the discoverer of x-rays, </a:t>
            </a:r>
            <a:r>
              <a:rPr lang="en-US" dirty="0" smtClean="0"/>
              <a:t>Wilhelm Conrad Roentgen.</a:t>
            </a:r>
            <a:endParaRPr lang="en-US" dirty="0"/>
          </a:p>
        </p:txBody>
      </p:sp>
      <p:pic>
        <p:nvPicPr>
          <p:cNvPr id="1026" name="Picture 2"/>
          <p:cNvPicPr>
            <a:picLocks noChangeAspect="1" noChangeArrowheads="1"/>
          </p:cNvPicPr>
          <p:nvPr/>
        </p:nvPicPr>
        <p:blipFill>
          <a:blip r:embed="rId2"/>
          <a:srcRect/>
          <a:stretch>
            <a:fillRect/>
          </a:stretch>
        </p:blipFill>
        <p:spPr bwMode="auto">
          <a:xfrm>
            <a:off x="5429256" y="1785926"/>
            <a:ext cx="2976590" cy="370523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a:bodyPr>
          <a:lstStyle/>
          <a:p>
            <a:r>
              <a:rPr lang="en-US" b="1" dirty="0" smtClean="0"/>
              <a:t>Radiography</a:t>
            </a:r>
            <a:endParaRPr lang="en-US" dirty="0"/>
          </a:p>
        </p:txBody>
      </p:sp>
      <p:sp>
        <p:nvSpPr>
          <p:cNvPr id="3" name="Content Placeholder 2"/>
          <p:cNvSpPr>
            <a:spLocks noGrp="1"/>
          </p:cNvSpPr>
          <p:nvPr>
            <p:ph idx="1"/>
          </p:nvPr>
        </p:nvSpPr>
        <p:spPr>
          <a:xfrm>
            <a:off x="457200" y="1600200"/>
            <a:ext cx="4043362" cy="4525963"/>
          </a:xfrm>
        </p:spPr>
        <p:txBody>
          <a:bodyPr>
            <a:normAutofit fontScale="92500" lnSpcReduction="20000"/>
          </a:bodyPr>
          <a:lstStyle/>
          <a:p>
            <a:r>
              <a:rPr lang="en-US" dirty="0" smtClean="0"/>
              <a:t>Radiography was the first medical imaging technology, made possible when </a:t>
            </a:r>
            <a:r>
              <a:rPr lang="en-US" dirty="0" smtClean="0"/>
              <a:t>the physicist </a:t>
            </a:r>
            <a:r>
              <a:rPr lang="en-US" dirty="0" smtClean="0"/>
              <a:t>Wilhelm Roentgen discovered x-rays on November 8, 1895. </a:t>
            </a:r>
            <a:r>
              <a:rPr lang="en-US" dirty="0" smtClean="0"/>
              <a:t>Roentgen also </a:t>
            </a:r>
            <a:r>
              <a:rPr lang="en-US" dirty="0" smtClean="0"/>
              <a:t>made the first radiographic images of human </a:t>
            </a:r>
            <a:r>
              <a:rPr lang="en-US" dirty="0" smtClean="0"/>
              <a:t>anatomy.</a:t>
            </a:r>
            <a:endParaRPr lang="en-US" dirty="0" smtClean="0"/>
          </a:p>
          <a:p>
            <a:endParaRPr lang="en-US" dirty="0"/>
          </a:p>
        </p:txBody>
      </p:sp>
      <p:sp>
        <p:nvSpPr>
          <p:cNvPr id="4" name="TextBox 3"/>
          <p:cNvSpPr txBox="1"/>
          <p:nvPr/>
        </p:nvSpPr>
        <p:spPr>
          <a:xfrm>
            <a:off x="357158" y="5715016"/>
            <a:ext cx="8358246" cy="738664"/>
          </a:xfrm>
          <a:prstGeom prst="rect">
            <a:avLst/>
          </a:prstGeom>
          <a:noFill/>
        </p:spPr>
        <p:txBody>
          <a:bodyPr wrap="square" rtlCol="0">
            <a:spAutoFit/>
          </a:bodyPr>
          <a:lstStyle/>
          <a:p>
            <a:pPr algn="l" rtl="0"/>
            <a:r>
              <a:rPr lang="en-US" sz="2400" dirty="0" smtClean="0">
                <a:solidFill>
                  <a:srgbClr val="FF0000"/>
                </a:solidFill>
              </a:rPr>
              <a:t>diagnosis </a:t>
            </a:r>
            <a:r>
              <a:rPr lang="en-US" sz="2400" dirty="0" smtClean="0">
                <a:solidFill>
                  <a:srgbClr val="FF0000"/>
                </a:solidFill>
              </a:rPr>
              <a:t>of broken bones, lung cancer, </a:t>
            </a:r>
            <a:r>
              <a:rPr lang="en-US" sz="2400" dirty="0" smtClean="0">
                <a:solidFill>
                  <a:srgbClr val="FF0000"/>
                </a:solidFill>
              </a:rPr>
              <a:t>cardiovascular disorders</a:t>
            </a:r>
            <a:r>
              <a:rPr lang="en-US" sz="2400" dirty="0" smtClean="0">
                <a:solidFill>
                  <a:srgbClr val="FF0000"/>
                </a:solidFill>
              </a:rPr>
              <a:t>.</a:t>
            </a:r>
          </a:p>
          <a:p>
            <a:pPr algn="l" rtl="0"/>
            <a:endParaRPr lang="en-US" dirty="0"/>
          </a:p>
        </p:txBody>
      </p:sp>
      <p:pic>
        <p:nvPicPr>
          <p:cNvPr id="1026" name="Picture 2"/>
          <p:cNvPicPr>
            <a:picLocks noChangeAspect="1" noChangeArrowheads="1"/>
          </p:cNvPicPr>
          <p:nvPr/>
        </p:nvPicPr>
        <p:blipFill>
          <a:blip r:embed="rId2"/>
          <a:srcRect/>
          <a:stretch>
            <a:fillRect/>
          </a:stretch>
        </p:blipFill>
        <p:spPr bwMode="auto">
          <a:xfrm>
            <a:off x="5429256" y="1785926"/>
            <a:ext cx="2976590" cy="370523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Fluoroscopy </a:t>
            </a:r>
            <a:endParaRPr lang="en-US" dirty="0"/>
          </a:p>
        </p:txBody>
      </p:sp>
      <p:sp>
        <p:nvSpPr>
          <p:cNvPr id="3" name="Content Placeholder 2"/>
          <p:cNvSpPr>
            <a:spLocks noGrp="1"/>
          </p:cNvSpPr>
          <p:nvPr>
            <p:ph idx="1"/>
          </p:nvPr>
        </p:nvSpPr>
        <p:spPr/>
        <p:txBody>
          <a:bodyPr>
            <a:normAutofit fontScale="92500"/>
          </a:bodyPr>
          <a:lstStyle/>
          <a:p>
            <a:r>
              <a:rPr lang="en-US" dirty="0" smtClean="0"/>
              <a:t>Fluoroscopy refers to the continuous acquisition of a sequence of x-ray images </a:t>
            </a:r>
            <a:r>
              <a:rPr lang="en-US" dirty="0" smtClean="0"/>
              <a:t>over time</a:t>
            </a:r>
            <a:r>
              <a:rPr lang="en-US" dirty="0" smtClean="0"/>
              <a:t>, essentially a real-time x-ray movie of the patient</a:t>
            </a:r>
            <a:r>
              <a:rPr lang="en-US" dirty="0" smtClean="0"/>
              <a:t>.</a:t>
            </a:r>
          </a:p>
          <a:p>
            <a:r>
              <a:rPr lang="en-US" dirty="0" smtClean="0"/>
              <a:t>Fluoroscopy is used for positioning catheters in arteries, </a:t>
            </a:r>
            <a:r>
              <a:rPr lang="en-US" dirty="0" smtClean="0"/>
              <a:t>for visualizing </a:t>
            </a:r>
            <a:r>
              <a:rPr lang="en-US" dirty="0" smtClean="0"/>
              <a:t>contrast agents in the gastrointestinal (GI) tract, and for other </a:t>
            </a:r>
            <a:r>
              <a:rPr lang="en-US" dirty="0" smtClean="0"/>
              <a:t>medical applications </a:t>
            </a:r>
            <a:r>
              <a:rPr lang="en-US" dirty="0" smtClean="0"/>
              <a:t>such as invasive therapeutic procedures where real-time image </a:t>
            </a:r>
            <a:r>
              <a:rPr lang="en-US" dirty="0" smtClean="0"/>
              <a:t>feedback is </a:t>
            </a:r>
            <a:r>
              <a:rPr lang="en-US" dirty="0" smtClean="0"/>
              <a:t>necessary.</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Mammography</a:t>
            </a:r>
          </a:p>
        </p:txBody>
      </p:sp>
      <p:sp>
        <p:nvSpPr>
          <p:cNvPr id="3" name="Content Placeholder 2"/>
          <p:cNvSpPr>
            <a:spLocks noGrp="1"/>
          </p:cNvSpPr>
          <p:nvPr>
            <p:ph idx="1"/>
          </p:nvPr>
        </p:nvSpPr>
        <p:spPr>
          <a:xfrm>
            <a:off x="457200" y="1600200"/>
            <a:ext cx="4257676" cy="4525963"/>
          </a:xfrm>
        </p:spPr>
        <p:txBody>
          <a:bodyPr>
            <a:normAutofit fontScale="85000" lnSpcReduction="10000"/>
          </a:bodyPr>
          <a:lstStyle/>
          <a:p>
            <a:r>
              <a:rPr lang="en-US" dirty="0" smtClean="0"/>
              <a:t>Mammography is a specialized </a:t>
            </a:r>
            <a:r>
              <a:rPr lang="en-US" dirty="0" smtClean="0"/>
              <a:t>x-ray projection </a:t>
            </a:r>
            <a:r>
              <a:rPr lang="en-US" dirty="0" smtClean="0"/>
              <a:t>imaging technique useful </a:t>
            </a:r>
            <a:r>
              <a:rPr lang="en-US" dirty="0" smtClean="0"/>
              <a:t>for detecting </a:t>
            </a:r>
            <a:r>
              <a:rPr lang="en-US" dirty="0" smtClean="0"/>
              <a:t>breast anomalies such as masses </a:t>
            </a:r>
            <a:r>
              <a:rPr lang="en-US" dirty="0" smtClean="0"/>
              <a:t>and calcifications</a:t>
            </a:r>
            <a:r>
              <a:rPr lang="en-US" dirty="0" smtClean="0"/>
              <a:t>.</a:t>
            </a:r>
          </a:p>
          <a:p>
            <a:r>
              <a:rPr lang="en-US" dirty="0" smtClean="0"/>
              <a:t>Much </a:t>
            </a:r>
            <a:r>
              <a:rPr lang="en-US" dirty="0" smtClean="0"/>
              <a:t>lower x-ray energies are used in mammography than </a:t>
            </a:r>
            <a:r>
              <a:rPr lang="en-US" dirty="0" smtClean="0"/>
              <a:t>any other </a:t>
            </a:r>
            <a:r>
              <a:rPr lang="en-US" dirty="0" smtClean="0"/>
              <a:t>radiographic </a:t>
            </a:r>
            <a:r>
              <a:rPr lang="en-US" dirty="0" smtClean="0"/>
              <a:t>applications.</a:t>
            </a:r>
          </a:p>
          <a:p>
            <a:endParaRPr lang="en-US" dirty="0" smtClean="0"/>
          </a:p>
          <a:p>
            <a:endParaRPr lang="en-US" dirty="0" smtClean="0"/>
          </a:p>
          <a:p>
            <a:endParaRPr lang="en-US" dirty="0" smtClean="0"/>
          </a:p>
          <a:p>
            <a:endParaRPr lang="en-US" dirty="0"/>
          </a:p>
        </p:txBody>
      </p:sp>
      <p:pic>
        <p:nvPicPr>
          <p:cNvPr id="2051" name="Picture 3"/>
          <p:cNvPicPr>
            <a:picLocks noChangeAspect="1" noChangeArrowheads="1"/>
          </p:cNvPicPr>
          <p:nvPr/>
        </p:nvPicPr>
        <p:blipFill>
          <a:blip r:embed="rId2"/>
          <a:srcRect/>
          <a:stretch>
            <a:fillRect/>
          </a:stretch>
        </p:blipFill>
        <p:spPr bwMode="auto">
          <a:xfrm>
            <a:off x="5357818" y="1428736"/>
            <a:ext cx="3533871" cy="482026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Computed Tomography (</a:t>
            </a:r>
            <a:r>
              <a:rPr lang="en-US" b="1" dirty="0" smtClean="0"/>
              <a:t>CT)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CT became clinically available in the early 1970s and is the first medical </a:t>
            </a:r>
            <a:r>
              <a:rPr lang="en-US" dirty="0" smtClean="0"/>
              <a:t>imaging modality </a:t>
            </a:r>
            <a:r>
              <a:rPr lang="en-US" dirty="0" smtClean="0"/>
              <a:t>made possible by the computer</a:t>
            </a:r>
            <a:r>
              <a:rPr lang="en-US" dirty="0" smtClean="0"/>
              <a:t>.</a:t>
            </a:r>
          </a:p>
          <a:p>
            <a:r>
              <a:rPr lang="en-US" dirty="0" smtClean="0"/>
              <a:t>CT images are produced by passing </a:t>
            </a:r>
            <a:r>
              <a:rPr lang="en-US" dirty="0" smtClean="0"/>
              <a:t>x-rays through </a:t>
            </a:r>
            <a:r>
              <a:rPr lang="en-US" dirty="0" smtClean="0"/>
              <a:t>the body, at a large number of angles, by rotating the x-ray </a:t>
            </a:r>
            <a:r>
              <a:rPr lang="en-US" dirty="0" smtClean="0"/>
              <a:t>tube around </a:t>
            </a:r>
            <a:r>
              <a:rPr lang="en-US" dirty="0" smtClean="0"/>
              <a:t>the body. One or more linear detector arrays, opposite the x-ray </a:t>
            </a:r>
            <a:r>
              <a:rPr lang="en-US" dirty="0" smtClean="0"/>
              <a:t>source, collect </a:t>
            </a:r>
            <a:r>
              <a:rPr lang="en-US" dirty="0" smtClean="0"/>
              <a:t>the transmission projection data. </a:t>
            </a:r>
            <a:endParaRPr lang="en-US" dirty="0" smtClean="0"/>
          </a:p>
          <a:p>
            <a:r>
              <a:rPr lang="en-US" i="1" dirty="0" smtClean="0"/>
              <a:t>tomography refers to a picture (-graph) of a slice (</a:t>
            </a:r>
            <a:r>
              <a:rPr lang="en-US" i="1" dirty="0" err="1" smtClean="0"/>
              <a:t>tomo</a:t>
            </a:r>
            <a:r>
              <a:rPr lang="en-US" i="1" dirty="0" smtClean="0"/>
              <a:t>-).</a:t>
            </a:r>
          </a:p>
          <a:p>
            <a:r>
              <a:rPr lang="en-US" dirty="0" smtClean="0"/>
              <a:t>Modern CT scanners can acquire 5-mm-thick </a:t>
            </a:r>
            <a:r>
              <a:rPr lang="en-US" dirty="0" err="1" smtClean="0"/>
              <a:t>tomographic</a:t>
            </a:r>
            <a:r>
              <a:rPr lang="en-US" dirty="0" smtClean="0"/>
              <a:t> images </a:t>
            </a:r>
            <a:r>
              <a:rPr lang="en-US" dirty="0" smtClean="0"/>
              <a:t>along a 30-cm length of the patient (i.e., 60 images) in 10 seconds,</a:t>
            </a:r>
          </a:p>
          <a:p>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Nuclear Medicine </a:t>
            </a:r>
            <a:r>
              <a:rPr lang="en-US" b="1" dirty="0" smtClean="0"/>
              <a:t>Imaging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Nuclear medicine is the branch of radiology in which a chemical or compound </a:t>
            </a:r>
            <a:r>
              <a:rPr lang="en-US" dirty="0" smtClean="0"/>
              <a:t>containing a </a:t>
            </a:r>
            <a:r>
              <a:rPr lang="en-US" dirty="0" smtClean="0"/>
              <a:t>radioactive isotope is given to the patient orally, by injection, or by inhalation.</a:t>
            </a:r>
          </a:p>
          <a:p>
            <a:r>
              <a:rPr lang="en-US" dirty="0" smtClean="0"/>
              <a:t>Once the compound has distributed itself according to the physiologic </a:t>
            </a:r>
            <a:r>
              <a:rPr lang="en-US" dirty="0" smtClean="0"/>
              <a:t>status of </a:t>
            </a:r>
            <a:r>
              <a:rPr lang="en-US" dirty="0" smtClean="0"/>
              <a:t>the patient, a radiation detector is used to make projection images from the </a:t>
            </a:r>
            <a:r>
              <a:rPr lang="en-US" dirty="0" smtClean="0"/>
              <a:t>x and/or </a:t>
            </a:r>
            <a:r>
              <a:rPr lang="en-US" dirty="0" smtClean="0"/>
              <a:t>gamma rays emitted during radioactive decay of the agent. </a:t>
            </a:r>
            <a:endParaRPr lang="en-US" dirty="0" smtClean="0"/>
          </a:p>
          <a:p>
            <a:r>
              <a:rPr lang="en-US" dirty="0" smtClean="0"/>
              <a:t>Nuclear medicine produces </a:t>
            </a:r>
            <a:r>
              <a:rPr lang="en-US" i="1" dirty="0" smtClean="0"/>
              <a:t>emission images (as opposed to transmission images), because </a:t>
            </a:r>
            <a:r>
              <a:rPr lang="en-US" i="1" dirty="0" smtClean="0"/>
              <a:t>the </a:t>
            </a:r>
            <a:r>
              <a:rPr lang="en-US" dirty="0" smtClean="0"/>
              <a:t>radioisotopes </a:t>
            </a:r>
            <a:r>
              <a:rPr lang="en-US" dirty="0" smtClean="0"/>
              <a:t>emit their energy from inside the patient.</a:t>
            </a:r>
          </a:p>
          <a:p>
            <a:r>
              <a:rPr lang="en-US" dirty="0" smtClean="0"/>
              <a:t>Nuclear medicine imaging is a form of </a:t>
            </a:r>
            <a:r>
              <a:rPr lang="en-US" i="1" dirty="0" smtClean="0"/>
              <a:t>functional imaging.</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Single Photon Emission Computed Tomography (SPECT</a:t>
            </a:r>
            <a:r>
              <a:rPr lang="en-US" b="1"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In SPECT, a nuclear </a:t>
            </a:r>
            <a:r>
              <a:rPr lang="en-US" dirty="0" smtClean="0"/>
              <a:t>camera records </a:t>
            </a:r>
            <a:r>
              <a:rPr lang="en-US" dirty="0" smtClean="0"/>
              <a:t>x- or gamma-ray emissions from the patient from a series of </a:t>
            </a:r>
            <a:r>
              <a:rPr lang="en-US" dirty="0" smtClean="0"/>
              <a:t>different </a:t>
            </a:r>
            <a:r>
              <a:rPr lang="en-US" dirty="0" smtClean="0"/>
              <a:t>angles around the patient. These projection data are used to reconstruct a series </a:t>
            </a:r>
            <a:r>
              <a:rPr lang="en-US" dirty="0" smtClean="0"/>
              <a:t>of </a:t>
            </a:r>
            <a:r>
              <a:rPr lang="en-US" dirty="0" err="1" smtClean="0"/>
              <a:t>tomographic</a:t>
            </a:r>
            <a:r>
              <a:rPr lang="en-US" dirty="0" smtClean="0"/>
              <a:t> </a:t>
            </a:r>
            <a:r>
              <a:rPr lang="en-US" dirty="0" smtClean="0"/>
              <a:t>emission images</a:t>
            </a:r>
            <a:r>
              <a:rPr lang="en-US" dirty="0" smtClean="0"/>
              <a:t>.</a:t>
            </a:r>
          </a:p>
          <a:p>
            <a:r>
              <a:rPr lang="en-US" b="1" dirty="0" smtClean="0"/>
              <a:t>SPECT </a:t>
            </a:r>
            <a:r>
              <a:rPr lang="en-US" dirty="0" smtClean="0"/>
              <a:t>allows </a:t>
            </a:r>
            <a:r>
              <a:rPr lang="en-US" dirty="0" smtClean="0"/>
              <a:t>physicians to better understand the precise </a:t>
            </a:r>
            <a:r>
              <a:rPr lang="en-US" dirty="0" err="1" smtClean="0"/>
              <a:t>distriburion</a:t>
            </a:r>
            <a:r>
              <a:rPr lang="en-US" dirty="0" smtClean="0"/>
              <a:t> of the </a:t>
            </a:r>
            <a:r>
              <a:rPr lang="en-US" dirty="0" smtClean="0"/>
              <a:t>radioactive agent</a:t>
            </a:r>
            <a:r>
              <a:rPr lang="en-US" dirty="0" smtClean="0"/>
              <a:t>, and to make a better assessment of the function of specific organs or </a:t>
            </a:r>
            <a:r>
              <a:rPr lang="en-US" dirty="0" smtClean="0"/>
              <a:t>tissues within </a:t>
            </a:r>
            <a:r>
              <a:rPr lang="en-US" dirty="0" smtClean="0"/>
              <a:t>the body</a:t>
            </a:r>
          </a:p>
          <a:p>
            <a:endParaRPr lang="en-US" dirty="0" smtClean="0"/>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Positron Emission Tomography (PET</a:t>
            </a:r>
            <a:r>
              <a:rPr lang="en-US" b="1"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Although more expensive than SPECT, PET has clinical advantages in </a:t>
            </a:r>
            <a:r>
              <a:rPr lang="en-US" dirty="0" smtClean="0"/>
              <a:t>certain diagnostic </a:t>
            </a:r>
            <a:r>
              <a:rPr lang="en-US" dirty="0" smtClean="0"/>
              <a:t>areas. The PET detector system is more sensitive to the presence </a:t>
            </a:r>
            <a:r>
              <a:rPr lang="en-US" dirty="0" smtClean="0"/>
              <a:t>of radioisotopes </a:t>
            </a:r>
            <a:r>
              <a:rPr lang="en-US" dirty="0" smtClean="0"/>
              <a:t>than SPECT cameras, and thus can detect very subtle pathologies</a:t>
            </a:r>
            <a:r>
              <a:rPr lang="en-US" dirty="0" smtClean="0"/>
              <a:t>.</a:t>
            </a:r>
          </a:p>
          <a:p>
            <a:r>
              <a:rPr lang="en-US" dirty="0" smtClean="0"/>
              <a:t>Positrons are positively charged electrons, and are emitted by some radioactive </a:t>
            </a:r>
            <a:r>
              <a:rPr lang="en-US" dirty="0" smtClean="0"/>
              <a:t>isotopes such </a:t>
            </a:r>
            <a:r>
              <a:rPr lang="en-US" dirty="0" smtClean="0"/>
              <a:t>as fluorine 18 and oxygen 15. These radioisotopes are incorporated </a:t>
            </a:r>
            <a:r>
              <a:rPr lang="en-US" dirty="0" smtClean="0"/>
              <a:t>into metabolically </a:t>
            </a:r>
            <a:r>
              <a:rPr lang="en-US" dirty="0" smtClean="0"/>
              <a:t>relevant compounds [such as 18F-fluorodeoxyglucose (FOG)), </a:t>
            </a:r>
            <a:r>
              <a:rPr lang="en-US" dirty="0" smtClean="0"/>
              <a:t>which localize </a:t>
            </a:r>
            <a:r>
              <a:rPr lang="en-US" dirty="0" smtClean="0"/>
              <a:t>in the body after administration. The decay of the isotope produces </a:t>
            </a:r>
            <a:r>
              <a:rPr lang="en-US" dirty="0" smtClean="0"/>
              <a:t>a positron</a:t>
            </a:r>
            <a:r>
              <a:rPr lang="en-US" dirty="0" smtClean="0"/>
              <a:t>, which rapidly undergoes a very unique interaction: the positron (e+)</a:t>
            </a:r>
            <a:r>
              <a:rPr lang="en-US" dirty="0" smtClean="0"/>
              <a:t>combines with </a:t>
            </a:r>
            <a:r>
              <a:rPr lang="en-US" dirty="0" smtClean="0"/>
              <a:t>an electron (e-) from the surrounding tissue, and the mass of both the </a:t>
            </a:r>
            <a:r>
              <a:rPr lang="en-US" dirty="0" smtClean="0"/>
              <a:t>e+ and </a:t>
            </a:r>
            <a:r>
              <a:rPr lang="en-US" dirty="0" smtClean="0"/>
              <a:t>the e- is converted by </a:t>
            </a:r>
            <a:r>
              <a:rPr lang="en-US" dirty="0" smtClean="0"/>
              <a:t>annihilation </a:t>
            </a:r>
            <a:r>
              <a:rPr lang="en-US" dirty="0" smtClean="0"/>
              <a:t>into pure energy, following Einstein's </a:t>
            </a:r>
            <a:r>
              <a:rPr lang="en-US" dirty="0" smtClean="0"/>
              <a:t>famous equation </a:t>
            </a:r>
            <a:r>
              <a:rPr lang="en-US" dirty="0" smtClean="0"/>
              <a:t>E = </a:t>
            </a:r>
            <a:r>
              <a:rPr lang="en-US" dirty="0" smtClean="0"/>
              <a:t>mc2.</a:t>
            </a: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Magnetic Resonance Imaging (MRI</a:t>
            </a:r>
            <a:r>
              <a:rPr lang="en-US" b="1"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MRI scanners use magnetic fields that are about 10,000 to 60,000 times </a:t>
            </a:r>
            <a:r>
              <a:rPr lang="en-US" dirty="0" smtClean="0"/>
              <a:t>stronger than </a:t>
            </a:r>
            <a:r>
              <a:rPr lang="en-US" dirty="0" smtClean="0"/>
              <a:t>the earth's magnetic field. </a:t>
            </a:r>
            <a:endParaRPr lang="en-US" dirty="0" smtClean="0"/>
          </a:p>
          <a:p>
            <a:r>
              <a:rPr lang="en-US" dirty="0" smtClean="0"/>
              <a:t>Most </a:t>
            </a:r>
            <a:r>
              <a:rPr lang="en-US" dirty="0" smtClean="0"/>
              <a:t>MRI utilizes the nuclear magnetic </a:t>
            </a:r>
            <a:r>
              <a:rPr lang="en-US" dirty="0" smtClean="0"/>
              <a:t>resonance properties </a:t>
            </a:r>
            <a:r>
              <a:rPr lang="en-US" dirty="0" smtClean="0"/>
              <a:t>of the proton-i.e., the nucleus of the hydrogen atom, which is </a:t>
            </a:r>
            <a:r>
              <a:rPr lang="en-US" dirty="0" smtClean="0"/>
              <a:t>very abundant </a:t>
            </a:r>
            <a:r>
              <a:rPr lang="en-US" dirty="0" smtClean="0"/>
              <a:t>in biologic tissues (each cubic millimeter of tissue contains about </a:t>
            </a:r>
            <a:r>
              <a:rPr lang="en-US" dirty="0" smtClean="0"/>
              <a:t>1018 protons</a:t>
            </a:r>
            <a:r>
              <a:rPr lang="en-US" dirty="0" smtClean="0"/>
              <a:t>). </a:t>
            </a:r>
            <a:endParaRPr lang="en-US" dirty="0" smtClean="0"/>
          </a:p>
          <a:p>
            <a:r>
              <a:rPr lang="en-US" dirty="0" smtClean="0"/>
              <a:t>The </a:t>
            </a:r>
            <a:r>
              <a:rPr lang="en-US" dirty="0" smtClean="0"/>
              <a:t>proton has a magnetic moment, and when placed in a 1.5-tesla (</a:t>
            </a:r>
            <a:r>
              <a:rPr lang="en-US" dirty="0" smtClean="0"/>
              <a:t>T) magnetic </a:t>
            </a:r>
            <a:r>
              <a:rPr lang="en-US" dirty="0" smtClean="0"/>
              <a:t>field, the proton will preferentially absorb radio wave energy at the </a:t>
            </a:r>
            <a:r>
              <a:rPr lang="en-US" dirty="0" smtClean="0"/>
              <a:t>resonance frequency </a:t>
            </a:r>
            <a:r>
              <a:rPr lang="en-US" dirty="0" smtClean="0"/>
              <a:t>of 63 megahertz (MHz).</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MRI</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MRI, the patient is placed in the magnetic field, and a pulse of radio </a:t>
            </a:r>
            <a:r>
              <a:rPr lang="en-US" dirty="0" smtClean="0"/>
              <a:t>waves is </a:t>
            </a:r>
            <a:r>
              <a:rPr lang="en-US" dirty="0" smtClean="0"/>
              <a:t>generated by antennas ("coils") positioned around the patient. The protons in </a:t>
            </a:r>
            <a:r>
              <a:rPr lang="en-US" dirty="0" smtClean="0"/>
              <a:t>the patient </a:t>
            </a:r>
            <a:r>
              <a:rPr lang="en-US" dirty="0" smtClean="0"/>
              <a:t>absorb the radio waves, and subsequently reemit this radio wave energy </a:t>
            </a:r>
            <a:r>
              <a:rPr lang="en-US" dirty="0" smtClean="0"/>
              <a:t>after a </a:t>
            </a:r>
            <a:r>
              <a:rPr lang="en-US" dirty="0" smtClean="0"/>
              <a:t>period of time that depends on the very localized magnetic properties of the </a:t>
            </a:r>
            <a:r>
              <a:rPr lang="en-US" dirty="0" smtClean="0"/>
              <a:t>surrounding </a:t>
            </a:r>
            <a:r>
              <a:rPr lang="en-US" dirty="0" smtClean="0"/>
              <a:t>tissue. </a:t>
            </a:r>
            <a:endParaRPr lang="en-US" dirty="0" smtClean="0"/>
          </a:p>
          <a:p>
            <a:r>
              <a:rPr lang="en-US" dirty="0" smtClean="0"/>
              <a:t>The </a:t>
            </a:r>
            <a:r>
              <a:rPr lang="en-US" dirty="0" smtClean="0"/>
              <a:t>radio waves emitted by the protons in the patient are </a:t>
            </a:r>
            <a:r>
              <a:rPr lang="en-US" dirty="0" smtClean="0"/>
              <a:t>detected by </a:t>
            </a:r>
            <a:r>
              <a:rPr lang="en-US" dirty="0" smtClean="0"/>
              <a:t>the antennas that surround the patient. By slightly changing the strength of </a:t>
            </a:r>
            <a:r>
              <a:rPr lang="en-US" dirty="0" smtClean="0"/>
              <a:t>the magnetic </a:t>
            </a:r>
            <a:r>
              <a:rPr lang="en-US" dirty="0" smtClean="0"/>
              <a:t>field as a function of position in the patient (using magnetic field </a:t>
            </a:r>
            <a:r>
              <a:rPr lang="en-US" i="1" dirty="0" smtClean="0"/>
              <a:t>gradients</a:t>
            </a:r>
            <a:r>
              <a:rPr lang="en-US" i="1" dirty="0" smtClean="0"/>
              <a:t>), </a:t>
            </a:r>
            <a:r>
              <a:rPr lang="en-US" dirty="0" smtClean="0"/>
              <a:t>the </a:t>
            </a:r>
            <a:r>
              <a:rPr lang="en-US" dirty="0" smtClean="0"/>
              <a:t>proton resonance frequency will vary as a function of position, since </a:t>
            </a:r>
            <a:r>
              <a:rPr lang="en-US" dirty="0" smtClean="0"/>
              <a:t>frequency is </a:t>
            </a:r>
            <a:r>
              <a:rPr lang="en-US" dirty="0" smtClean="0"/>
              <a:t>proportional to magnetic field strength</a:t>
            </a:r>
            <a:r>
              <a:rPr lang="en-US" dirty="0" smtClean="0"/>
              <a:t>.</a:t>
            </a:r>
          </a:p>
          <a:p>
            <a:r>
              <a:rPr lang="en-US" dirty="0" smtClean="0"/>
              <a:t>MR </a:t>
            </a:r>
            <a:r>
              <a:rPr lang="en-US" i="1" dirty="0" smtClean="0"/>
              <a:t>angiography</a:t>
            </a:r>
            <a:r>
              <a:rPr lang="en-US" i="1" dirty="0" smtClean="0"/>
              <a:t> </a:t>
            </a:r>
            <a:r>
              <a:rPr lang="en-US" i="1" dirty="0" smtClean="0"/>
              <a:t>IS </a:t>
            </a:r>
            <a:r>
              <a:rPr lang="en-US" dirty="0" smtClean="0"/>
              <a:t>useful </a:t>
            </a:r>
            <a:r>
              <a:rPr lang="en-US" dirty="0" smtClean="0"/>
              <a:t>for monitoring blood flow through </a:t>
            </a:r>
            <a:r>
              <a:rPr lang="en-US" dirty="0" smtClean="0"/>
              <a:t>arteries.</a:t>
            </a:r>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thing you must have when you </a:t>
            </a:r>
            <a:r>
              <a:rPr lang="en-US" dirty="0" err="1" smtClean="0"/>
              <a:t>graduat</a:t>
            </a:r>
            <a:r>
              <a:rPr lang="en-US" dirty="0" smtClean="0"/>
              <a:t>?</a:t>
            </a:r>
            <a:endParaRPr lang="ar-YE" dirty="0"/>
          </a:p>
        </p:txBody>
      </p:sp>
      <p:sp>
        <p:nvSpPr>
          <p:cNvPr id="3" name="Content Placeholder 2"/>
          <p:cNvSpPr>
            <a:spLocks noGrp="1"/>
          </p:cNvSpPr>
          <p:nvPr>
            <p:ph idx="1"/>
          </p:nvPr>
        </p:nvSpPr>
        <p:spPr/>
        <p:txBody>
          <a:bodyPr/>
          <a:lstStyle/>
          <a:p>
            <a:endParaRPr lang="ar-Y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Ultrasound </a:t>
            </a:r>
            <a:r>
              <a:rPr lang="en-US" b="1" dirty="0" smtClean="0"/>
              <a:t>Imaging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short-duration pulse of sound is generated by </a:t>
            </a:r>
            <a:r>
              <a:rPr lang="en-US" dirty="0" smtClean="0"/>
              <a:t>an ultrasound </a:t>
            </a:r>
            <a:r>
              <a:rPr lang="en-US" i="1" dirty="0" smtClean="0"/>
              <a:t>transducer that is in direct physical contact with the tissues </a:t>
            </a:r>
            <a:r>
              <a:rPr lang="en-US" i="1" dirty="0" smtClean="0"/>
              <a:t>being </a:t>
            </a:r>
            <a:r>
              <a:rPr lang="en-US" dirty="0" smtClean="0"/>
              <a:t>imaged</a:t>
            </a:r>
            <a:r>
              <a:rPr lang="en-US" dirty="0" smtClean="0"/>
              <a:t>. The sound waves travel into the tissue, and are reflected by internal </a:t>
            </a:r>
            <a:r>
              <a:rPr lang="en-US" dirty="0" smtClean="0"/>
              <a:t>structures in </a:t>
            </a:r>
            <a:r>
              <a:rPr lang="en-US" dirty="0" smtClean="0"/>
              <a:t>the body, creating echoes. The reflected sound waves then reach the </a:t>
            </a:r>
            <a:r>
              <a:rPr lang="en-US" dirty="0" smtClean="0"/>
              <a:t>transducer</a:t>
            </a:r>
            <a:r>
              <a:rPr lang="en-US" dirty="0" smtClean="0"/>
              <a:t>, which records the </a:t>
            </a:r>
            <a:r>
              <a:rPr lang="en-US" dirty="0" smtClean="0"/>
              <a:t> returning </a:t>
            </a:r>
            <a:r>
              <a:rPr lang="en-US" dirty="0" smtClean="0"/>
              <a:t>sound beam. This mode of operation of an </a:t>
            </a:r>
            <a:r>
              <a:rPr lang="en-US" dirty="0" smtClean="0"/>
              <a:t>ultrasound device </a:t>
            </a:r>
            <a:r>
              <a:rPr lang="en-US" dirty="0" smtClean="0"/>
              <a:t>is called </a:t>
            </a:r>
            <a:r>
              <a:rPr lang="en-US" i="1" dirty="0" smtClean="0"/>
              <a:t>pulse echo imaging. The sound beam is swept over a range </a:t>
            </a:r>
            <a:r>
              <a:rPr lang="en-US" i="1" dirty="0" smtClean="0"/>
              <a:t>of </a:t>
            </a:r>
            <a:r>
              <a:rPr lang="en-US" dirty="0" smtClean="0"/>
              <a:t>angles </a:t>
            </a:r>
            <a:r>
              <a:rPr lang="en-US" dirty="0" smtClean="0"/>
              <a:t>(a sector) and the echoes from each line are recorded and used to </a:t>
            </a:r>
            <a:r>
              <a:rPr lang="en-US" dirty="0" smtClean="0"/>
              <a:t>compute an </a:t>
            </a:r>
            <a:r>
              <a:rPr lang="en-US" dirty="0" smtClean="0"/>
              <a:t>ultrasonic image in the shape of a </a:t>
            </a:r>
            <a:r>
              <a:rPr lang="en-US" dirty="0" smtClean="0"/>
              <a:t>sector.</a:t>
            </a:r>
          </a:p>
          <a:p>
            <a:r>
              <a:rPr lang="en-US" dirty="0" smtClean="0"/>
              <a:t>Because ultrasound is less harmful than </a:t>
            </a:r>
            <a:r>
              <a:rPr lang="en-US" dirty="0" smtClean="0"/>
              <a:t>ionizing radiation </a:t>
            </a:r>
            <a:r>
              <a:rPr lang="en-US" dirty="0" smtClean="0"/>
              <a:t>to a growing fetus, ultrasound imaging is preferred in obstetric </a:t>
            </a:r>
            <a:r>
              <a:rPr lang="en-US" dirty="0" smtClean="0"/>
              <a:t>patients.</a:t>
            </a:r>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Ultrasound Imaging</a:t>
            </a:r>
            <a:endParaRPr lang="en-US" dirty="0"/>
          </a:p>
        </p:txBody>
      </p:sp>
      <p:sp>
        <p:nvSpPr>
          <p:cNvPr id="3" name="Content Placeholder 2"/>
          <p:cNvSpPr>
            <a:spLocks noGrp="1"/>
          </p:cNvSpPr>
          <p:nvPr>
            <p:ph idx="1"/>
          </p:nvPr>
        </p:nvSpPr>
        <p:spPr/>
        <p:txBody>
          <a:bodyPr>
            <a:normAutofit fontScale="92500"/>
          </a:bodyPr>
          <a:lstStyle/>
          <a:p>
            <a:r>
              <a:rPr lang="en-US" dirty="0" smtClean="0"/>
              <a:t>An interface between tissue and air is highly echoic, and thus very </a:t>
            </a:r>
            <a:r>
              <a:rPr lang="en-US" dirty="0" smtClean="0"/>
              <a:t>little sound </a:t>
            </a:r>
            <a:r>
              <a:rPr lang="en-US" dirty="0" smtClean="0"/>
              <a:t>can penetrate from tissue into an air-filled cavity. Therefore, </a:t>
            </a:r>
            <a:r>
              <a:rPr lang="en-US" dirty="0" smtClean="0"/>
              <a:t>ultrasound imaging </a:t>
            </a:r>
            <a:r>
              <a:rPr lang="en-US" dirty="0" smtClean="0"/>
              <a:t>has less utility in the thorax where the air in the lungs presents a wall </a:t>
            </a:r>
            <a:r>
              <a:rPr lang="en-US" dirty="0" smtClean="0"/>
              <a:t>that the </a:t>
            </a:r>
            <a:r>
              <a:rPr lang="en-US" dirty="0" smtClean="0"/>
              <a:t>sound beam cannot penetrate. </a:t>
            </a:r>
            <a:endParaRPr lang="en-US" dirty="0" smtClean="0"/>
          </a:p>
          <a:p>
            <a:r>
              <a:rPr lang="en-US" dirty="0" smtClean="0"/>
              <a:t>Similarly</a:t>
            </a:r>
            <a:r>
              <a:rPr lang="en-US" dirty="0" smtClean="0"/>
              <a:t>, an interface between tissue and </a:t>
            </a:r>
            <a:r>
              <a:rPr lang="en-US" dirty="0" smtClean="0"/>
              <a:t>bone is </a:t>
            </a:r>
            <a:r>
              <a:rPr lang="en-US" dirty="0" smtClean="0"/>
              <a:t>also highly echoic, thus making brain imaging, for example, impractical in </a:t>
            </a:r>
            <a:r>
              <a:rPr lang="en-US" dirty="0" smtClean="0"/>
              <a:t>most cases</a:t>
            </a:r>
            <a:r>
              <a:rPr lang="en-US" dirty="0" smtClean="0"/>
              <a:t>.</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Doppler Ultrasound </a:t>
            </a:r>
            <a:r>
              <a:rPr lang="en-US" b="1" dirty="0" smtClean="0"/>
              <a:t>Imaging</a:t>
            </a:r>
            <a:endParaRPr lang="en-US" dirty="0"/>
          </a:p>
        </p:txBody>
      </p:sp>
      <p:sp>
        <p:nvSpPr>
          <p:cNvPr id="3" name="Content Placeholder 2"/>
          <p:cNvSpPr>
            <a:spLocks noGrp="1"/>
          </p:cNvSpPr>
          <p:nvPr>
            <p:ph idx="1"/>
          </p:nvPr>
        </p:nvSpPr>
        <p:spPr/>
        <p:txBody>
          <a:bodyPr/>
          <a:lstStyle/>
          <a:p>
            <a:r>
              <a:rPr lang="en-US" dirty="0" smtClean="0"/>
              <a:t>Both </a:t>
            </a:r>
            <a:r>
              <a:rPr lang="en-US" dirty="0" smtClean="0"/>
              <a:t>the velocity </a:t>
            </a:r>
            <a:r>
              <a:rPr lang="en-US" dirty="0" smtClean="0"/>
              <a:t>and direction of blood flow can be measured, and color Doppler </a:t>
            </a:r>
            <a:r>
              <a:rPr lang="en-US" dirty="0" smtClean="0"/>
              <a:t>display usually </a:t>
            </a:r>
            <a:r>
              <a:rPr lang="en-US" dirty="0" smtClean="0"/>
              <a:t>shows blood flow in one direction as red and in the other direction </a:t>
            </a:r>
            <a:r>
              <a:rPr lang="en-US" dirty="0" smtClean="0"/>
              <a:t>as blue.</a:t>
            </a:r>
          </a:p>
          <a:p>
            <a:r>
              <a:rPr lang="en-US" dirty="0" smtClean="0"/>
              <a:t>change in frequency (</a:t>
            </a:r>
            <a:r>
              <a:rPr lang="en-US" dirty="0" smtClean="0"/>
              <a:t>the Doppler </a:t>
            </a:r>
            <a:r>
              <a:rPr lang="en-US" dirty="0" smtClean="0"/>
              <a:t>shift) is used to measure the motion of blood or of </a:t>
            </a:r>
            <a:r>
              <a:rPr lang="en-US" dirty="0" smtClean="0"/>
              <a:t>the heart.</a:t>
            </a:r>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5000" dirty="0" smtClean="0"/>
          </a:p>
          <a:p>
            <a:pPr algn="ctr"/>
            <a:r>
              <a:rPr lang="en-US" sz="5000" dirty="0" smtClean="0"/>
              <a:t>Differences</a:t>
            </a:r>
            <a:endParaRPr lang="en-US" sz="5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a:t>
            </a:r>
            <a:endParaRPr lang="ar-YE" dirty="0"/>
          </a:p>
        </p:txBody>
      </p:sp>
      <p:sp>
        <p:nvSpPr>
          <p:cNvPr id="3" name="Content Placeholder 2"/>
          <p:cNvSpPr>
            <a:spLocks noGrp="1"/>
          </p:cNvSpPr>
          <p:nvPr>
            <p:ph idx="1"/>
          </p:nvPr>
        </p:nvSpPr>
        <p:spPr/>
        <p:txBody>
          <a:bodyPr/>
          <a:lstStyle/>
          <a:p>
            <a:endParaRPr lang="ar-YE"/>
          </a:p>
        </p:txBody>
      </p:sp>
      <p:pic>
        <p:nvPicPr>
          <p:cNvPr id="3074" name="Picture 2"/>
          <p:cNvPicPr>
            <a:picLocks noChangeAspect="1" noChangeArrowheads="1"/>
          </p:cNvPicPr>
          <p:nvPr/>
        </p:nvPicPr>
        <p:blipFill>
          <a:blip r:embed="rId2"/>
          <a:srcRect/>
          <a:stretch>
            <a:fillRect/>
          </a:stretch>
        </p:blipFill>
        <p:spPr bwMode="auto">
          <a:xfrm>
            <a:off x="571472" y="1500174"/>
            <a:ext cx="8001010" cy="5357826"/>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6"/>
            <a:ext cx="8229600" cy="857232"/>
          </a:xfrm>
        </p:spPr>
        <p:txBody>
          <a:bodyPr/>
          <a:lstStyle/>
          <a:p>
            <a:r>
              <a:rPr lang="en-US" dirty="0" smtClean="0"/>
              <a:t>Differences</a:t>
            </a:r>
            <a:endParaRPr lang="ar-YE" dirty="0"/>
          </a:p>
        </p:txBody>
      </p:sp>
      <p:sp>
        <p:nvSpPr>
          <p:cNvPr id="3" name="Content Placeholder 2"/>
          <p:cNvSpPr>
            <a:spLocks noGrp="1"/>
          </p:cNvSpPr>
          <p:nvPr>
            <p:ph idx="1"/>
          </p:nvPr>
        </p:nvSpPr>
        <p:spPr/>
        <p:txBody>
          <a:bodyPr/>
          <a:lstStyle/>
          <a:p>
            <a:endParaRPr lang="ar-YE"/>
          </a:p>
        </p:txBody>
      </p:sp>
      <p:pic>
        <p:nvPicPr>
          <p:cNvPr id="2050" name="Picture 2"/>
          <p:cNvPicPr>
            <a:picLocks noChangeAspect="1" noChangeArrowheads="1"/>
          </p:cNvPicPr>
          <p:nvPr/>
        </p:nvPicPr>
        <p:blipFill>
          <a:blip r:embed="rId2"/>
          <a:srcRect/>
          <a:stretch>
            <a:fillRect/>
          </a:stretch>
        </p:blipFill>
        <p:spPr bwMode="auto">
          <a:xfrm>
            <a:off x="2143108" y="1214422"/>
            <a:ext cx="4714875" cy="4991116"/>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you want to know about each modalities?</a:t>
            </a:r>
            <a:endParaRPr lang="ar-YE" dirty="0"/>
          </a:p>
        </p:txBody>
      </p:sp>
      <p:sp>
        <p:nvSpPr>
          <p:cNvPr id="3" name="Content Placeholder 2"/>
          <p:cNvSpPr>
            <a:spLocks noGrp="1"/>
          </p:cNvSpPr>
          <p:nvPr>
            <p:ph idx="1"/>
          </p:nvPr>
        </p:nvSpPr>
        <p:spPr/>
        <p:txBody>
          <a:bodyPr>
            <a:normAutofit fontScale="85000" lnSpcReduction="20000"/>
          </a:bodyPr>
          <a:lstStyle/>
          <a:p>
            <a:r>
              <a:rPr lang="en-US" dirty="0" smtClean="0"/>
              <a:t>(1) a short history of the imaging modality,</a:t>
            </a:r>
          </a:p>
          <a:p>
            <a:r>
              <a:rPr lang="en-US" dirty="0" smtClean="0"/>
              <a:t>(2) the theory of the physics of the signal and its interaction with tissue,</a:t>
            </a:r>
          </a:p>
          <a:p>
            <a:r>
              <a:rPr lang="en-US" dirty="0" smtClean="0"/>
              <a:t> (3) the image formation or reconstruction process, </a:t>
            </a:r>
          </a:p>
          <a:p>
            <a:r>
              <a:rPr lang="en-US" dirty="0" smtClean="0"/>
              <a:t>(4) a discussion of the image quality,</a:t>
            </a:r>
          </a:p>
          <a:p>
            <a:r>
              <a:rPr lang="en-US" dirty="0" smtClean="0"/>
              <a:t>(5) the different types of equipment in use today {block diagram + implementation},</a:t>
            </a:r>
          </a:p>
          <a:p>
            <a:r>
              <a:rPr lang="en-US" dirty="0" smtClean="0"/>
              <a:t> (6) examples of the clinical use of the modality, </a:t>
            </a:r>
          </a:p>
          <a:p>
            <a:r>
              <a:rPr lang="en-US" dirty="0" smtClean="0"/>
              <a:t>(7) a brief description of the biologic effects and safety issues, and</a:t>
            </a:r>
          </a:p>
          <a:p>
            <a:r>
              <a:rPr lang="en-US" dirty="0" smtClean="0"/>
              <a:t>(8) some future expectations.</a:t>
            </a:r>
          </a:p>
          <a:p>
            <a:endParaRPr lang="ar-Y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IMAGING: FROM PHYSIOLOGY TO INFORMATION</a:t>
            </a:r>
            <a:endParaRPr lang="ar-YE" dirty="0"/>
          </a:p>
        </p:txBody>
      </p:sp>
      <p:sp>
        <p:nvSpPr>
          <p:cNvPr id="3" name="Content Placeholder 2"/>
          <p:cNvSpPr>
            <a:spLocks noGrp="1"/>
          </p:cNvSpPr>
          <p:nvPr>
            <p:ph idx="1"/>
          </p:nvPr>
        </p:nvSpPr>
        <p:spPr/>
        <p:txBody>
          <a:bodyPr/>
          <a:lstStyle/>
          <a:p>
            <a:r>
              <a:rPr lang="en-US" dirty="0" smtClean="0"/>
              <a:t>1. </a:t>
            </a:r>
            <a:r>
              <a:rPr lang="en-US" b="1" i="1" dirty="0" smtClean="0"/>
              <a:t>Understanding Image medium:</a:t>
            </a:r>
          </a:p>
          <a:p>
            <a:pPr>
              <a:buNone/>
            </a:pPr>
            <a:r>
              <a:rPr lang="en-US" dirty="0" smtClean="0"/>
              <a:t>    tissue density is a static property that causes attenuation of an external radiation beam in X-ray imaging modality. Blood flow, perfusion and cardiac motion are examples of dynamic physiological properties that may alter the image of a biological entity.</a:t>
            </a:r>
          </a:p>
          <a:p>
            <a:endParaRPr lang="ar-YE"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IMAGING: FROM PHYSIOLOGY TO INFORMATION</a:t>
            </a:r>
            <a:endParaRPr lang="ar-YE" dirty="0"/>
          </a:p>
        </p:txBody>
      </p:sp>
      <p:sp>
        <p:nvSpPr>
          <p:cNvPr id="3" name="Content Placeholder 2"/>
          <p:cNvSpPr>
            <a:spLocks noGrp="1"/>
          </p:cNvSpPr>
          <p:nvPr>
            <p:ph idx="1"/>
          </p:nvPr>
        </p:nvSpPr>
        <p:spPr/>
        <p:txBody>
          <a:bodyPr>
            <a:normAutofit fontScale="92500" lnSpcReduction="10000"/>
          </a:bodyPr>
          <a:lstStyle/>
          <a:p>
            <a:pPr>
              <a:buNone/>
            </a:pPr>
            <a:r>
              <a:rPr lang="en-US" b="1" i="1" dirty="0" smtClean="0"/>
              <a:t>2  Physics of Imaging: </a:t>
            </a:r>
            <a:r>
              <a:rPr lang="en-US" dirty="0" smtClean="0"/>
              <a:t>The next important consideration is the principle of imaging to be used for obtaining the data. For example, X-ray imaging modality uses transmission of X-rays through the body as the basis of imaging. On the other hand, in the nuclear medicine modality, Single Photon Emission Computed Tomography (SPECT) uses emission of gamma rays resulting from the interaction of radiopharmaceutical substance with the target tissue.</a:t>
            </a:r>
          </a:p>
          <a:p>
            <a:endParaRPr lang="ar-Y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IMAGING: FROM PHYSIOLOGY TO INFORMATION</a:t>
            </a:r>
            <a:endParaRPr lang="ar-YE" dirty="0"/>
          </a:p>
        </p:txBody>
      </p:sp>
      <p:sp>
        <p:nvSpPr>
          <p:cNvPr id="3" name="Content Placeholder 2"/>
          <p:cNvSpPr>
            <a:spLocks noGrp="1"/>
          </p:cNvSpPr>
          <p:nvPr>
            <p:ph idx="1"/>
          </p:nvPr>
        </p:nvSpPr>
        <p:spPr/>
        <p:txBody>
          <a:bodyPr>
            <a:normAutofit fontScale="92500" lnSpcReduction="10000"/>
          </a:bodyPr>
          <a:lstStyle/>
          <a:p>
            <a:r>
              <a:rPr lang="en-US" dirty="0" smtClean="0"/>
              <a:t>3. </a:t>
            </a:r>
            <a:r>
              <a:rPr lang="en-US" b="1" i="1" dirty="0" smtClean="0"/>
              <a:t>Imaging instrumentation: </a:t>
            </a:r>
            <a:r>
              <a:rPr lang="en-US" dirty="0" smtClean="0"/>
              <a:t>The instrumentation used in collecting the data is one of the most important factors defining the image quality in terms of signal-to </a:t>
            </a:r>
            <a:r>
              <a:rPr lang="en-US" dirty="0" err="1" smtClean="0"/>
              <a:t>ratio,resolution</a:t>
            </a:r>
            <a:r>
              <a:rPr lang="en-US" dirty="0" smtClean="0"/>
              <a:t> and ability to show diagnostic information. </a:t>
            </a:r>
          </a:p>
          <a:p>
            <a:r>
              <a:rPr lang="en-US" dirty="0" smtClean="0"/>
              <a:t>Source specifications of the instrumentation directly affect imaging capabilities. In addition, detector responses such as non-linearity, low efficiency and long decay time may cause artifacts in the image.</a:t>
            </a:r>
          </a:p>
          <a:p>
            <a:endParaRPr lang="ar-Y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you must have when you graduate?</a:t>
            </a:r>
            <a:endParaRPr lang="ar-YE" dirty="0"/>
          </a:p>
        </p:txBody>
      </p:sp>
      <p:sp>
        <p:nvSpPr>
          <p:cNvPr id="3" name="Content Placeholder 2"/>
          <p:cNvSpPr>
            <a:spLocks noGrp="1"/>
          </p:cNvSpPr>
          <p:nvPr>
            <p:ph idx="1"/>
          </p:nvPr>
        </p:nvSpPr>
        <p:spPr/>
        <p:txBody>
          <a:bodyPr/>
          <a:lstStyle/>
          <a:p>
            <a:r>
              <a:rPr lang="en-US" dirty="0" smtClean="0"/>
              <a:t>Self confident</a:t>
            </a:r>
          </a:p>
          <a:p>
            <a:r>
              <a:rPr lang="en-US" dirty="0" smtClean="0"/>
              <a:t>Critical thinking</a:t>
            </a:r>
          </a:p>
          <a:p>
            <a:r>
              <a:rPr lang="en-US" dirty="0" smtClean="0"/>
              <a:t>Problem solving</a:t>
            </a:r>
          </a:p>
          <a:p>
            <a:r>
              <a:rPr lang="en-US" dirty="0" smtClean="0"/>
              <a:t>Team work</a:t>
            </a:r>
          </a:p>
          <a:p>
            <a:r>
              <a:rPr lang="en-US" dirty="0" smtClean="0"/>
              <a:t>Communication skills</a:t>
            </a:r>
          </a:p>
          <a:p>
            <a:r>
              <a:rPr lang="en-US" dirty="0" smtClean="0"/>
              <a:t>Fast learning</a:t>
            </a:r>
            <a:endParaRPr lang="ar-Y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IMAGING: FROM PHYSIOLOGY TO INFORMATION</a:t>
            </a:r>
            <a:endParaRPr lang="ar-YE" dirty="0"/>
          </a:p>
        </p:txBody>
      </p:sp>
      <p:sp>
        <p:nvSpPr>
          <p:cNvPr id="3" name="Content Placeholder 2"/>
          <p:cNvSpPr>
            <a:spLocks noGrp="1"/>
          </p:cNvSpPr>
          <p:nvPr>
            <p:ph idx="1"/>
          </p:nvPr>
        </p:nvSpPr>
        <p:spPr/>
        <p:txBody>
          <a:bodyPr/>
          <a:lstStyle/>
          <a:p>
            <a:r>
              <a:rPr lang="en-US" dirty="0" smtClean="0"/>
              <a:t>4. </a:t>
            </a:r>
            <a:r>
              <a:rPr lang="en-US" b="1" i="1" dirty="0" smtClean="0"/>
              <a:t>Data Acquisition Methods for Image formation: </a:t>
            </a:r>
            <a:r>
              <a:rPr lang="en-US" dirty="0" smtClean="0"/>
              <a:t>The data acquisition methods used in imaging play an important role in image formation. Optimized with the imaging instrumentation, the data collection methods become a decisive factor in determining the best temporal and spatial resolution.</a:t>
            </a:r>
          </a:p>
          <a:p>
            <a:endParaRPr lang="ar-Y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MEDICAL IMAGING: FROM PHYSIOLOGY TO INFORMATION</a:t>
            </a:r>
            <a:endParaRPr lang="ar-YE" dirty="0"/>
          </a:p>
        </p:txBody>
      </p:sp>
      <p:sp>
        <p:nvSpPr>
          <p:cNvPr id="3" name="Content Placeholder 2"/>
          <p:cNvSpPr>
            <a:spLocks noGrp="1"/>
          </p:cNvSpPr>
          <p:nvPr>
            <p:ph idx="1"/>
          </p:nvPr>
        </p:nvSpPr>
        <p:spPr/>
        <p:txBody>
          <a:bodyPr/>
          <a:lstStyle/>
          <a:p>
            <a:r>
              <a:rPr lang="en-US" dirty="0" smtClean="0"/>
              <a:t>5. </a:t>
            </a:r>
            <a:r>
              <a:rPr lang="en-US" b="1" i="1" dirty="0" smtClean="0"/>
              <a:t>Image Processing and Analysis: </a:t>
            </a:r>
            <a:r>
              <a:rPr lang="en-US" dirty="0" smtClean="0"/>
              <a:t>Image processing and analysis methods are aimed at the enhancement of diagnostic information to improve manual or computer-assisted interpretation of medical images.</a:t>
            </a:r>
          </a:p>
          <a:p>
            <a:endParaRPr lang="ar-Y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properties</a:t>
            </a:r>
            <a:endParaRPr lang="ar-YE" dirty="0"/>
          </a:p>
        </p:txBody>
      </p:sp>
      <p:sp>
        <p:nvSpPr>
          <p:cNvPr id="3" name="Content Placeholder 2"/>
          <p:cNvSpPr>
            <a:spLocks noGrp="1"/>
          </p:cNvSpPr>
          <p:nvPr>
            <p:ph idx="1"/>
          </p:nvPr>
        </p:nvSpPr>
        <p:spPr/>
        <p:txBody>
          <a:bodyPr/>
          <a:lstStyle/>
          <a:p>
            <a:r>
              <a:rPr lang="en-US" dirty="0" smtClean="0"/>
              <a:t>Contrast</a:t>
            </a:r>
          </a:p>
          <a:p>
            <a:r>
              <a:rPr lang="en-US" dirty="0" smtClean="0"/>
              <a:t>Spatial resolution</a:t>
            </a:r>
          </a:p>
          <a:p>
            <a:endParaRPr lang="ar-Y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Contrast</a:t>
            </a:r>
            <a:br>
              <a:rPr lang="en-US" dirty="0" smtClean="0"/>
            </a:br>
            <a:endParaRPr lang="ar-YE" dirty="0"/>
          </a:p>
        </p:txBody>
      </p:sp>
      <p:sp>
        <p:nvSpPr>
          <p:cNvPr id="3" name="Content Placeholder 2"/>
          <p:cNvSpPr>
            <a:spLocks noGrp="1"/>
          </p:cNvSpPr>
          <p:nvPr>
            <p:ph idx="1"/>
          </p:nvPr>
        </p:nvSpPr>
        <p:spPr/>
        <p:txBody>
          <a:bodyPr/>
          <a:lstStyle/>
          <a:p>
            <a:endParaRPr lang="ar-YE" dirty="0"/>
          </a:p>
        </p:txBody>
      </p:sp>
      <p:sp>
        <p:nvSpPr>
          <p:cNvPr id="4" name="Rectangle 3"/>
          <p:cNvSpPr/>
          <p:nvPr/>
        </p:nvSpPr>
        <p:spPr>
          <a:xfrm>
            <a:off x="714348" y="1643050"/>
            <a:ext cx="2928958" cy="4143404"/>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YE"/>
          </a:p>
        </p:txBody>
      </p:sp>
      <p:sp>
        <p:nvSpPr>
          <p:cNvPr id="5" name="Rectangle 4"/>
          <p:cNvSpPr/>
          <p:nvPr/>
        </p:nvSpPr>
        <p:spPr>
          <a:xfrm>
            <a:off x="4500562" y="1714488"/>
            <a:ext cx="1285884" cy="4143404"/>
          </a:xfrm>
          <a:prstGeom prst="rect">
            <a:avLst/>
          </a:prstGeom>
          <a:solidFill>
            <a:schemeClr val="tx1"/>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YE"/>
          </a:p>
        </p:txBody>
      </p:sp>
      <p:sp>
        <p:nvSpPr>
          <p:cNvPr id="6" name="Rectangle 5"/>
          <p:cNvSpPr/>
          <p:nvPr/>
        </p:nvSpPr>
        <p:spPr>
          <a:xfrm>
            <a:off x="5786446" y="1714488"/>
            <a:ext cx="1285884" cy="4143404"/>
          </a:xfrm>
          <a:prstGeom prst="rect">
            <a:avLst/>
          </a:prstGeom>
          <a:solidFill>
            <a:schemeClr val="tx1">
              <a:lumMod val="50000"/>
              <a:lumOff val="50000"/>
            </a:schemeClr>
          </a:solidFill>
          <a:ln>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YE"/>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a:t>
            </a:r>
            <a:endParaRPr lang="ar-YE" dirty="0"/>
          </a:p>
        </p:txBody>
      </p:sp>
      <p:sp>
        <p:nvSpPr>
          <p:cNvPr id="3" name="Content Placeholder 2"/>
          <p:cNvSpPr>
            <a:spLocks noGrp="1"/>
          </p:cNvSpPr>
          <p:nvPr>
            <p:ph idx="1"/>
          </p:nvPr>
        </p:nvSpPr>
        <p:spPr/>
        <p:txBody>
          <a:bodyPr>
            <a:normAutofit fontScale="92500" lnSpcReduction="10000"/>
          </a:bodyPr>
          <a:lstStyle/>
          <a:p>
            <a:r>
              <a:rPr lang="en-US" dirty="0" smtClean="0"/>
              <a:t>X-ray contrast is produced by differences in tissue composition, which affect the local x-ray absorption coefficient.</a:t>
            </a:r>
          </a:p>
          <a:p>
            <a:r>
              <a:rPr lang="en-US" dirty="0" smtClean="0"/>
              <a:t>Contrast in MRI is related primarily to the proton density and to relaxation phenomena (i.e., how fast a group of protons gives up its absorbed energy).</a:t>
            </a:r>
          </a:p>
          <a:p>
            <a:r>
              <a:rPr lang="en-US" dirty="0" smtClean="0"/>
              <a:t>Contrast in ultrasound imaging is largely determined by the acoustic properties of the tissues being imaged.</a:t>
            </a:r>
          </a:p>
          <a:p>
            <a:endParaRPr lang="ar-YE"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Spatial resolution</a:t>
            </a:r>
          </a:p>
        </p:txBody>
      </p:sp>
      <p:sp>
        <p:nvSpPr>
          <p:cNvPr id="3" name="Content Placeholder 2"/>
          <p:cNvSpPr>
            <a:spLocks noGrp="1"/>
          </p:cNvSpPr>
          <p:nvPr>
            <p:ph idx="1"/>
          </p:nvPr>
        </p:nvSpPr>
        <p:spPr/>
        <p:txBody>
          <a:bodyPr>
            <a:normAutofit fontScale="85000" lnSpcReduction="10000"/>
          </a:bodyPr>
          <a:lstStyle/>
          <a:p>
            <a:r>
              <a:rPr lang="en-US" dirty="0" smtClean="0"/>
              <a:t>resolve fine detail in the patient.</a:t>
            </a:r>
          </a:p>
          <a:p>
            <a:r>
              <a:rPr lang="en-US" dirty="0" smtClean="0"/>
              <a:t>RESOVE= separate into constituent parts</a:t>
            </a:r>
          </a:p>
          <a:p>
            <a:r>
              <a:rPr lang="en-US" dirty="0" smtClean="0"/>
              <a:t>the ability to see small detail, and an imaging system has </a:t>
            </a:r>
            <a:r>
              <a:rPr lang="en-US" i="1" dirty="0" smtClean="0"/>
              <a:t>higher spatial resolution </a:t>
            </a:r>
            <a:r>
              <a:rPr lang="en-US" dirty="0" smtClean="0"/>
              <a:t>if it can demonstrate the presence of </a:t>
            </a:r>
            <a:r>
              <a:rPr lang="en-US" i="1" dirty="0" smtClean="0"/>
              <a:t>smaller objects in the image. </a:t>
            </a:r>
          </a:p>
          <a:p>
            <a:r>
              <a:rPr lang="en-US" i="1" dirty="0" smtClean="0"/>
              <a:t>The limiting spatial resolution is the size of the smallest object that an imaging system can </a:t>
            </a:r>
            <a:r>
              <a:rPr lang="en-US" dirty="0" smtClean="0"/>
              <a:t>resolve.</a:t>
            </a:r>
          </a:p>
          <a:p>
            <a:r>
              <a:rPr lang="en-US" dirty="0" smtClean="0"/>
              <a:t>In ultrasound imaging, the wavelength of sound is the fundamental limit of spatial resolution. At 3.5 MHz, the wavelength of sound in soft tissue is about 0.50 mm. At 10 MHz, the wavelength is 0.15 mm.</a:t>
            </a:r>
          </a:p>
          <a:p>
            <a:endParaRPr lang="en-US" dirty="0" smtClean="0"/>
          </a:p>
          <a:p>
            <a:endParaRPr lang="ar-YE"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resolution</a:t>
            </a:r>
            <a:endParaRPr lang="ar-YE" dirty="0"/>
          </a:p>
        </p:txBody>
      </p:sp>
      <p:sp>
        <p:nvSpPr>
          <p:cNvPr id="3" name="Content Placeholder 2"/>
          <p:cNvSpPr>
            <a:spLocks noGrp="1"/>
          </p:cNvSpPr>
          <p:nvPr>
            <p:ph idx="1"/>
          </p:nvPr>
        </p:nvSpPr>
        <p:spPr/>
        <p:txBody>
          <a:bodyPr/>
          <a:lstStyle/>
          <a:p>
            <a:endParaRPr lang="ar-YE"/>
          </a:p>
        </p:txBody>
      </p:sp>
      <p:pic>
        <p:nvPicPr>
          <p:cNvPr id="4098" name="Picture 2"/>
          <p:cNvPicPr>
            <a:picLocks noChangeAspect="1" noChangeArrowheads="1"/>
          </p:cNvPicPr>
          <p:nvPr/>
        </p:nvPicPr>
        <p:blipFill>
          <a:blip r:embed="rId2"/>
          <a:srcRect/>
          <a:stretch>
            <a:fillRect/>
          </a:stretch>
        </p:blipFill>
        <p:spPr bwMode="auto">
          <a:xfrm>
            <a:off x="428596" y="1571612"/>
            <a:ext cx="8715404" cy="506095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a:t>
            </a:r>
            <a:endParaRPr lang="ar-YE" dirty="0"/>
          </a:p>
        </p:txBody>
      </p:sp>
      <p:sp>
        <p:nvSpPr>
          <p:cNvPr id="3" name="Content Placeholder 2"/>
          <p:cNvSpPr>
            <a:spLocks noGrp="1"/>
          </p:cNvSpPr>
          <p:nvPr>
            <p:ph idx="1"/>
          </p:nvPr>
        </p:nvSpPr>
        <p:spPr/>
        <p:txBody>
          <a:bodyPr/>
          <a:lstStyle/>
          <a:p>
            <a:r>
              <a:rPr lang="en-US" dirty="0" smtClean="0"/>
              <a:t>MR and ultrasound, which do not produce any </a:t>
            </a:r>
            <a:r>
              <a:rPr lang="en-US" dirty="0" err="1" smtClean="0"/>
              <a:t>ionising</a:t>
            </a:r>
            <a:r>
              <a:rPr lang="en-US" dirty="0" smtClean="0"/>
              <a:t> radiation, could perform diagnostic roles that were traditionally the preserve of X-ray radiology.</a:t>
            </a:r>
          </a:p>
          <a:p>
            <a:endParaRPr lang="ar-YE"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1143000"/>
          </a:xfrm>
        </p:spPr>
        <p:txBody>
          <a:bodyPr>
            <a:noAutofit/>
          </a:bodyPr>
          <a:lstStyle/>
          <a:p>
            <a:pPr algn="l"/>
            <a:r>
              <a:rPr lang="en-US" sz="2400" dirty="0" smtClean="0"/>
              <a:t>How does the referring doctor decide to request an MRI rather than an X-ray, CT or ultrasound image?</a:t>
            </a:r>
            <a:br>
              <a:rPr lang="en-US" sz="2400" dirty="0" smtClean="0"/>
            </a:br>
            <a:endParaRPr lang="ar-YE" sz="2400" dirty="0"/>
          </a:p>
        </p:txBody>
      </p:sp>
      <p:sp>
        <p:nvSpPr>
          <p:cNvPr id="3" name="Content Placeholder 2"/>
          <p:cNvSpPr>
            <a:spLocks noGrp="1"/>
          </p:cNvSpPr>
          <p:nvPr>
            <p:ph idx="1"/>
          </p:nvPr>
        </p:nvSpPr>
        <p:spPr/>
        <p:txBody>
          <a:bodyPr/>
          <a:lstStyle/>
          <a:p>
            <a:r>
              <a:rPr lang="en-US" dirty="0" smtClean="0"/>
              <a:t>In general, the investigation chosen is the simplest, cheapest and safest able to answer the specific question posed.</a:t>
            </a:r>
          </a:p>
          <a:p>
            <a:endParaRPr lang="en-US" dirty="0" smtClean="0"/>
          </a:p>
          <a:p>
            <a:endParaRPr lang="en-US" dirty="0" smtClean="0"/>
          </a:p>
          <a:p>
            <a:endParaRPr lang="ar-YE"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X-ray</a:t>
            </a:r>
            <a:endParaRPr lang="ar-YE" dirty="0"/>
          </a:p>
        </p:txBody>
      </p:sp>
      <p:sp>
        <p:nvSpPr>
          <p:cNvPr id="3" name="Content Placeholder 2"/>
          <p:cNvSpPr>
            <a:spLocks noGrp="1"/>
          </p:cNvSpPr>
          <p:nvPr>
            <p:ph idx="1"/>
          </p:nvPr>
        </p:nvSpPr>
        <p:spPr/>
        <p:txBody>
          <a:bodyPr>
            <a:normAutofit/>
          </a:bodyPr>
          <a:lstStyle/>
          <a:p>
            <a:r>
              <a:rPr lang="en-US" dirty="0" smtClean="0"/>
              <a:t>Because of the high contrast between bone and soft tissue, the X-ray is particularly useful in the investigation of the skeletal system. </a:t>
            </a:r>
          </a:p>
          <a:p>
            <a:r>
              <a:rPr lang="en-US" dirty="0" smtClean="0"/>
              <a:t>An X-ray image of the chest, for example, reveals a remarkable amount of information about the state of health of the lungs, heart and the soft tissues in the </a:t>
            </a:r>
            <a:r>
              <a:rPr lang="en-US" dirty="0" err="1" smtClean="0"/>
              <a:t>mediastinum</a:t>
            </a:r>
            <a:r>
              <a:rPr lang="en-US" dirty="0" smtClean="0"/>
              <a:t> (the area behind the breast bone).</a:t>
            </a:r>
          </a:p>
          <a:p>
            <a:endParaRPr lang="en-US" dirty="0" smtClean="0"/>
          </a:p>
          <a:p>
            <a:endParaRPr lang="ar-Y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INFORMATION </a:t>
            </a:r>
            <a:endParaRPr lang="ar-YE" dirty="0"/>
          </a:p>
        </p:txBody>
      </p:sp>
      <p:sp>
        <p:nvSpPr>
          <p:cNvPr id="3" name="Content Placeholder 2"/>
          <p:cNvSpPr>
            <a:spLocks noGrp="1"/>
          </p:cNvSpPr>
          <p:nvPr>
            <p:ph idx="1"/>
          </p:nvPr>
        </p:nvSpPr>
        <p:spPr/>
        <p:txBody>
          <a:bodyPr>
            <a:normAutofit fontScale="92500" lnSpcReduction="20000"/>
          </a:bodyPr>
          <a:lstStyle/>
          <a:p>
            <a:pPr lvl="0"/>
            <a:r>
              <a:rPr lang="en-US" b="1" dirty="0" smtClean="0"/>
              <a:t>Course Description:</a:t>
            </a:r>
            <a:r>
              <a:rPr lang="en-US" dirty="0" smtClean="0"/>
              <a:t> </a:t>
            </a:r>
            <a:r>
              <a:rPr lang="ar-YE" dirty="0" smtClean="0"/>
              <a:t>توصيف المقرر</a:t>
            </a:r>
            <a:endParaRPr lang="en-US" dirty="0" smtClean="0"/>
          </a:p>
          <a:p>
            <a:r>
              <a:rPr lang="en-US" dirty="0" smtClean="0"/>
              <a:t>This course covers biomedical imaging modalities: {Ultrasound + X-ray + CT +MRI + PET+ SPECT} </a:t>
            </a:r>
          </a:p>
          <a:p>
            <a:pPr lvl="0"/>
            <a:r>
              <a:rPr lang="en-US" b="1" dirty="0" smtClean="0"/>
              <a:t>Purpose: </a:t>
            </a:r>
            <a:r>
              <a:rPr lang="ar-YE" dirty="0" smtClean="0"/>
              <a:t>الغاية (الهدف) من هذا المقرر</a:t>
            </a:r>
            <a:endParaRPr lang="en-US" dirty="0" smtClean="0"/>
          </a:p>
          <a:p>
            <a:r>
              <a:rPr lang="en-US" dirty="0" smtClean="0"/>
              <a:t>The purpose of this course is to expand the student’s knowledge with new biomedical imaging modalities, advantage, disadvantage, troubleshooting and the future modalities generation. </a:t>
            </a:r>
            <a:endParaRPr lang="en-US" dirty="0" smtClean="0"/>
          </a:p>
          <a:p>
            <a:r>
              <a:rPr lang="en-US" dirty="0" smtClean="0">
                <a:hlinkClick r:id="rId2"/>
              </a:rPr>
              <a:t>www.fadhl-alakwa.weebly.com</a:t>
            </a:r>
            <a:endParaRPr lang="en-US" dirty="0" smtClean="0"/>
          </a:p>
          <a:p>
            <a:endParaRPr lang="en-US" dirty="0" smtClean="0"/>
          </a:p>
          <a:p>
            <a:pPr>
              <a:buNone/>
            </a:pPr>
            <a:endParaRPr lang="ar-Y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X-ray</a:t>
            </a:r>
            <a:endParaRPr lang="ar-YE" dirty="0"/>
          </a:p>
        </p:txBody>
      </p:sp>
      <p:sp>
        <p:nvSpPr>
          <p:cNvPr id="3" name="Content Placeholder 2"/>
          <p:cNvSpPr>
            <a:spLocks noGrp="1"/>
          </p:cNvSpPr>
          <p:nvPr>
            <p:ph idx="1"/>
          </p:nvPr>
        </p:nvSpPr>
        <p:spPr/>
        <p:txBody>
          <a:bodyPr/>
          <a:lstStyle/>
          <a:p>
            <a:r>
              <a:rPr lang="en-US" dirty="0" smtClean="0"/>
              <a:t>In contrast, soft tissue organs such as the spinal cord, kidneys, bladder, gut and blood vessels are very poorly resolved by X-ray. Imaging of these areas necessitates the administration of an artificial contrast medium to help delineate the organ in question.</a:t>
            </a:r>
          </a:p>
          <a:p>
            <a:endParaRPr lang="ar-YE"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ar-YE" dirty="0"/>
          </a:p>
        </p:txBody>
      </p:sp>
      <p:sp>
        <p:nvSpPr>
          <p:cNvPr id="3" name="Content Placeholder 2"/>
          <p:cNvSpPr>
            <a:spLocks noGrp="1"/>
          </p:cNvSpPr>
          <p:nvPr>
            <p:ph idx="1"/>
          </p:nvPr>
        </p:nvSpPr>
        <p:spPr/>
        <p:txBody>
          <a:bodyPr>
            <a:normAutofit fontScale="92500" lnSpcReduction="10000"/>
          </a:bodyPr>
          <a:lstStyle/>
          <a:p>
            <a:r>
              <a:rPr lang="en-US" dirty="0" smtClean="0"/>
              <a:t>In general, CT images are only obtained after a problem has been identified with a single projection X-ray or ultrasound image; however, there are clinical situations (a head injury, for example) in which the clinician will request a CT image as the first investigation.</a:t>
            </a:r>
          </a:p>
          <a:p>
            <a:r>
              <a:rPr lang="en-US" dirty="0" smtClean="0"/>
              <a:t>CT is particularly useful when imaging soft tissue organs such as the brain, lungs, </a:t>
            </a:r>
            <a:r>
              <a:rPr lang="en-US" dirty="0" err="1" smtClean="0"/>
              <a:t>mediastinum</a:t>
            </a:r>
            <a:r>
              <a:rPr lang="en-US" dirty="0" smtClean="0"/>
              <a:t>, abdomen and, with newer ultra-fast acquisitions, the heart.</a:t>
            </a:r>
          </a:p>
          <a:p>
            <a:endParaRPr lang="en-US" dirty="0" smtClean="0"/>
          </a:p>
          <a:p>
            <a:endParaRPr lang="ar-YE"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Gamma imaging: SPECT</a:t>
            </a:r>
            <a:br>
              <a:rPr lang="en-US" b="1" dirty="0" smtClean="0"/>
            </a:br>
            <a:r>
              <a:rPr lang="en-US" sz="2700" dirty="0" smtClean="0"/>
              <a:t>Single Photon Emission Computed Tomography</a:t>
            </a:r>
            <a:r>
              <a:rPr lang="en-US" dirty="0" smtClean="0"/>
              <a:t/>
            </a:r>
            <a:br>
              <a:rPr lang="en-US" dirty="0" smtClean="0"/>
            </a:br>
            <a:endParaRPr lang="ar-YE" dirty="0"/>
          </a:p>
        </p:txBody>
      </p:sp>
      <p:sp>
        <p:nvSpPr>
          <p:cNvPr id="3" name="Content Placeholder 2"/>
          <p:cNvSpPr>
            <a:spLocks noGrp="1"/>
          </p:cNvSpPr>
          <p:nvPr>
            <p:ph idx="1"/>
          </p:nvPr>
        </p:nvSpPr>
        <p:spPr/>
        <p:txBody>
          <a:bodyPr>
            <a:normAutofit/>
          </a:bodyPr>
          <a:lstStyle/>
          <a:p>
            <a:r>
              <a:rPr lang="en-US" dirty="0" smtClean="0"/>
              <a:t>Like X-ray images, gamma investigations are limited by the dose-related effects of </a:t>
            </a:r>
            <a:r>
              <a:rPr lang="en-US" dirty="0" err="1" smtClean="0"/>
              <a:t>ionising</a:t>
            </a:r>
            <a:r>
              <a:rPr lang="en-US" dirty="0" smtClean="0"/>
              <a:t> radiation and their spatial resolution, even with </a:t>
            </a:r>
            <a:r>
              <a:rPr lang="en-US" dirty="0" err="1" smtClean="0"/>
              <a:t>tomographic</a:t>
            </a:r>
            <a:r>
              <a:rPr lang="en-US" dirty="0" smtClean="0"/>
              <a:t> enhancement, means that they are poorly suited for the imaging of anatomical structure. However, the technique has found an important niche in the imaging of </a:t>
            </a:r>
            <a:r>
              <a:rPr lang="en-US" dirty="0" smtClean="0">
                <a:solidFill>
                  <a:srgbClr val="FF0000"/>
                </a:solidFill>
              </a:rPr>
              <a:t>function</a:t>
            </a:r>
            <a:r>
              <a:rPr lang="en-US" dirty="0" smtClean="0"/>
              <a:t>, that is to say, how well a particular organ is working.</a:t>
            </a:r>
          </a:p>
          <a:p>
            <a:endParaRPr lang="ar-YE"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Gamma imaging</a:t>
            </a:r>
            <a:endParaRPr lang="ar-YE" dirty="0"/>
          </a:p>
        </p:txBody>
      </p:sp>
      <p:sp>
        <p:nvSpPr>
          <p:cNvPr id="3" name="Content Placeholder 2"/>
          <p:cNvSpPr>
            <a:spLocks noGrp="1"/>
          </p:cNvSpPr>
          <p:nvPr>
            <p:ph idx="1"/>
          </p:nvPr>
        </p:nvSpPr>
        <p:spPr/>
        <p:txBody>
          <a:bodyPr>
            <a:normAutofit lnSpcReduction="10000"/>
          </a:bodyPr>
          <a:lstStyle/>
          <a:p>
            <a:r>
              <a:rPr lang="en-US" dirty="0" smtClean="0"/>
              <a:t>In practice, function equates to the amount of </a:t>
            </a:r>
            <a:r>
              <a:rPr lang="en-US" dirty="0" err="1" smtClean="0"/>
              <a:t>labelled</a:t>
            </a:r>
            <a:r>
              <a:rPr lang="en-US" dirty="0" smtClean="0"/>
              <a:t> tracer taken up by a particular organ or the amount of </a:t>
            </a:r>
            <a:r>
              <a:rPr lang="en-US" dirty="0" err="1" smtClean="0"/>
              <a:t>labelled</a:t>
            </a:r>
            <a:r>
              <a:rPr lang="en-US" dirty="0" smtClean="0"/>
              <a:t> blood-flow to a particular region. The radionuclide is usually injected into a vein and activity measured after a variable delay depending on the investigation being performed. A quantitative difference in ‘function’ provides the contrast between </a:t>
            </a:r>
            <a:r>
              <a:rPr lang="en-US" dirty="0" err="1" smtClean="0"/>
              <a:t>neighbouring</a:t>
            </a:r>
            <a:r>
              <a:rPr lang="en-US" dirty="0" smtClean="0"/>
              <a:t> tissues, allowing a crude image to be obtained.</a:t>
            </a:r>
          </a:p>
          <a:p>
            <a:endParaRPr lang="en-US" dirty="0" smtClean="0"/>
          </a:p>
          <a:p>
            <a:endParaRPr lang="ar-YE"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Gamma imaging</a:t>
            </a:r>
            <a:endParaRPr lang="ar-YE" dirty="0"/>
          </a:p>
        </p:txBody>
      </p:sp>
      <p:sp>
        <p:nvSpPr>
          <p:cNvPr id="3" name="Content Placeholder 2"/>
          <p:cNvSpPr>
            <a:spLocks noGrp="1"/>
          </p:cNvSpPr>
          <p:nvPr>
            <p:ph idx="1"/>
          </p:nvPr>
        </p:nvSpPr>
        <p:spPr/>
        <p:txBody>
          <a:bodyPr/>
          <a:lstStyle/>
          <a:p>
            <a:r>
              <a:rPr lang="en-US" dirty="0" smtClean="0"/>
              <a:t>In kidney scans, an intravenous injection of 99mTc </a:t>
            </a:r>
            <a:r>
              <a:rPr lang="en-US" dirty="0" err="1" smtClean="0"/>
              <a:t>labelled</a:t>
            </a:r>
            <a:r>
              <a:rPr lang="en-US" dirty="0" smtClean="0"/>
              <a:t> </a:t>
            </a:r>
            <a:r>
              <a:rPr lang="en-US" dirty="0" err="1" smtClean="0"/>
              <a:t>diethylenetriaminepentaacetic</a:t>
            </a:r>
            <a:r>
              <a:rPr lang="en-US" dirty="0" smtClean="0"/>
              <a:t> acid (DTPA) helps quantify the ability of each kidney to extract and excrete the tracer.</a:t>
            </a:r>
          </a:p>
          <a:p>
            <a:endParaRPr lang="ar-YE"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YE"/>
          </a:p>
        </p:txBody>
      </p:sp>
      <p:sp>
        <p:nvSpPr>
          <p:cNvPr id="3" name="Content Placeholder 2"/>
          <p:cNvSpPr>
            <a:spLocks noGrp="1"/>
          </p:cNvSpPr>
          <p:nvPr>
            <p:ph idx="1"/>
          </p:nvPr>
        </p:nvSpPr>
        <p:spPr/>
        <p:txBody>
          <a:bodyPr/>
          <a:lstStyle/>
          <a:p>
            <a:endParaRPr lang="ar-YE"/>
          </a:p>
        </p:txBody>
      </p:sp>
      <p:pic>
        <p:nvPicPr>
          <p:cNvPr id="1026" name="Picture 2"/>
          <p:cNvPicPr>
            <a:picLocks noChangeAspect="1" noChangeArrowheads="1"/>
          </p:cNvPicPr>
          <p:nvPr/>
        </p:nvPicPr>
        <p:blipFill>
          <a:blip r:embed="rId2"/>
          <a:srcRect/>
          <a:stretch>
            <a:fillRect/>
          </a:stretch>
        </p:blipFill>
        <p:spPr bwMode="auto">
          <a:xfrm>
            <a:off x="785786" y="500042"/>
            <a:ext cx="7798242" cy="5143521"/>
          </a:xfrm>
          <a:prstGeom prst="rect">
            <a:avLst/>
          </a:prstGeom>
          <a:noFill/>
          <a:ln w="9525">
            <a:noFill/>
            <a:miter lim="800000"/>
            <a:headEnd/>
            <a:tailEnd/>
          </a:ln>
          <a:effectLst/>
        </p:spPr>
      </p:pic>
      <p:sp>
        <p:nvSpPr>
          <p:cNvPr id="5" name="TextBox 4"/>
          <p:cNvSpPr txBox="1"/>
          <p:nvPr/>
        </p:nvSpPr>
        <p:spPr>
          <a:xfrm>
            <a:off x="2786050" y="5643578"/>
            <a:ext cx="5786478" cy="923330"/>
          </a:xfrm>
          <a:prstGeom prst="rect">
            <a:avLst/>
          </a:prstGeom>
          <a:noFill/>
        </p:spPr>
        <p:txBody>
          <a:bodyPr wrap="square" rtlCol="1">
            <a:spAutoFit/>
          </a:bodyPr>
          <a:lstStyle/>
          <a:p>
            <a:pPr algn="l"/>
            <a:r>
              <a:rPr lang="en-US" dirty="0" smtClean="0"/>
              <a:t>An Introduction to the Principles of Medical Imaging, Chris Guy, 2005.</a:t>
            </a:r>
          </a:p>
          <a:p>
            <a:pPr algn="l"/>
            <a:endParaRPr lang="ar-YE"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PET</a:t>
            </a:r>
            <a:br>
              <a:rPr lang="en-US" dirty="0" smtClean="0"/>
            </a:br>
            <a:r>
              <a:rPr lang="en-US" sz="3100" dirty="0" smtClean="0"/>
              <a:t>Positron Emission Tomography</a:t>
            </a:r>
            <a:r>
              <a:rPr lang="en-US" dirty="0" smtClean="0"/>
              <a:t/>
            </a:r>
            <a:br>
              <a:rPr lang="en-US" dirty="0" smtClean="0"/>
            </a:br>
            <a:endParaRPr lang="ar-YE" dirty="0"/>
          </a:p>
        </p:txBody>
      </p:sp>
      <p:sp>
        <p:nvSpPr>
          <p:cNvPr id="3" name="Content Placeholder 2"/>
          <p:cNvSpPr>
            <a:spLocks noGrp="1"/>
          </p:cNvSpPr>
          <p:nvPr>
            <p:ph idx="1"/>
          </p:nvPr>
        </p:nvSpPr>
        <p:spPr/>
        <p:txBody>
          <a:bodyPr>
            <a:normAutofit fontScale="85000" lnSpcReduction="20000"/>
          </a:bodyPr>
          <a:lstStyle/>
          <a:p>
            <a:r>
              <a:rPr lang="en-US" dirty="0" smtClean="0"/>
              <a:t>In contrast, PET, first proposed in the 1950’s, has taken much longer to be accepted as a clinical tool. The problem is related in part to the cost of the scanner and its ancillary services the cyclotron and </a:t>
            </a:r>
            <a:r>
              <a:rPr lang="en-US" dirty="0" err="1" smtClean="0"/>
              <a:t>radiopharmacy</a:t>
            </a:r>
            <a:r>
              <a:rPr lang="en-US" dirty="0" smtClean="0"/>
              <a:t> — and in part to the absence of a defined clinical niche. Thus, while PET has a number of theoretical advantages over SPECT such as its higher spatial resolution and its use of a number of biologically interesting </a:t>
            </a:r>
            <a:r>
              <a:rPr lang="en-US" dirty="0" err="1" smtClean="0"/>
              <a:t>radionuclides</a:t>
            </a:r>
            <a:r>
              <a:rPr lang="en-US" dirty="0" smtClean="0"/>
              <a:t>, in practice, it remains a research tool, found in a handful of national specialist </a:t>
            </a:r>
            <a:r>
              <a:rPr lang="en-US" dirty="0" err="1" smtClean="0"/>
              <a:t>centres</a:t>
            </a:r>
            <a:r>
              <a:rPr lang="en-US" dirty="0" smtClean="0"/>
              <a:t>, used </a:t>
            </a:r>
            <a:r>
              <a:rPr lang="en-US" dirty="0" smtClean="0">
                <a:solidFill>
                  <a:srgbClr val="FF0000"/>
                </a:solidFill>
              </a:rPr>
              <a:t>in the investigation of </a:t>
            </a:r>
            <a:r>
              <a:rPr lang="en-US" dirty="0" err="1" smtClean="0">
                <a:solidFill>
                  <a:srgbClr val="FF0000"/>
                </a:solidFill>
              </a:rPr>
              <a:t>tumours</a:t>
            </a:r>
            <a:r>
              <a:rPr lang="en-US" dirty="0" smtClean="0">
                <a:solidFill>
                  <a:srgbClr val="FF0000"/>
                </a:solidFill>
              </a:rPr>
              <a:t> or heart and brain function.</a:t>
            </a:r>
          </a:p>
          <a:p>
            <a:endParaRPr lang="ar-YE"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MRI</a:t>
            </a:r>
            <a:endParaRPr lang="ar-YE" dirty="0"/>
          </a:p>
        </p:txBody>
      </p:sp>
      <p:sp>
        <p:nvSpPr>
          <p:cNvPr id="3" name="Content Placeholder 2"/>
          <p:cNvSpPr>
            <a:spLocks noGrp="1"/>
          </p:cNvSpPr>
          <p:nvPr>
            <p:ph idx="1"/>
          </p:nvPr>
        </p:nvSpPr>
        <p:spPr/>
        <p:txBody>
          <a:bodyPr/>
          <a:lstStyle/>
          <a:p>
            <a:r>
              <a:rPr lang="en-US" dirty="0" smtClean="0"/>
              <a:t>it has already found a particular place in the imaging of the brain and spinal cord.</a:t>
            </a:r>
          </a:p>
          <a:p>
            <a:r>
              <a:rPr lang="en-US" dirty="0" smtClean="0"/>
              <a:t>One reason is its ability to detect subtle changes in </a:t>
            </a:r>
            <a:r>
              <a:rPr lang="en-US" dirty="0" smtClean="0">
                <a:solidFill>
                  <a:srgbClr val="FF0000"/>
                </a:solidFill>
              </a:rPr>
              <a:t>cerebral and spinal cord anatomy </a:t>
            </a:r>
            <a:r>
              <a:rPr lang="en-US" dirty="0" smtClean="0"/>
              <a:t>that were not resolvable with CT (a slipped disc pressing on a spinal nerve or a small brain </a:t>
            </a:r>
            <a:r>
              <a:rPr lang="en-US" dirty="0" err="1" smtClean="0"/>
              <a:t>tumour</a:t>
            </a:r>
            <a:r>
              <a:rPr lang="en-US" dirty="0" smtClean="0"/>
              <a:t>, for example).</a:t>
            </a:r>
          </a:p>
          <a:p>
            <a:endParaRPr lang="en-US" dirty="0" smtClean="0"/>
          </a:p>
          <a:p>
            <a:endParaRPr lang="ar-YE"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MRI</a:t>
            </a:r>
            <a:endParaRPr lang="ar-YE" dirty="0"/>
          </a:p>
        </p:txBody>
      </p:sp>
      <p:sp>
        <p:nvSpPr>
          <p:cNvPr id="3" name="Content Placeholder 2"/>
          <p:cNvSpPr>
            <a:spLocks noGrp="1"/>
          </p:cNvSpPr>
          <p:nvPr>
            <p:ph idx="1"/>
          </p:nvPr>
        </p:nvSpPr>
        <p:spPr/>
        <p:txBody>
          <a:bodyPr>
            <a:normAutofit fontScale="85000" lnSpcReduction="10000"/>
          </a:bodyPr>
          <a:lstStyle/>
          <a:p>
            <a:r>
              <a:rPr lang="en-US" dirty="0" smtClean="0"/>
              <a:t>This advantage of MRI over CT is due in part to the superior spatial resolution of the technique and in part to the fact that MR images are insensitive to bone — in CT, the proximity of bony vertebrae to the spinal cord make this region difficult to image as a result of partial volume effects.</a:t>
            </a:r>
          </a:p>
          <a:p>
            <a:r>
              <a:rPr lang="en-US" dirty="0" smtClean="0"/>
              <a:t>Furthermore, patients with pacemakers, artificial joints or surgical clips cannot be scanned and there are technical problems in scanning unconscious patients that require monitoring or artificial ventilation.</a:t>
            </a:r>
          </a:p>
          <a:p>
            <a:endParaRPr lang="en-US" dirty="0" smtClean="0"/>
          </a:p>
          <a:p>
            <a:endParaRPr lang="ar-YE"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Ultrasound</a:t>
            </a:r>
            <a:endParaRPr lang="ar-YE" dirty="0"/>
          </a:p>
        </p:txBody>
      </p:sp>
      <p:sp>
        <p:nvSpPr>
          <p:cNvPr id="3" name="Content Placeholder 2"/>
          <p:cNvSpPr>
            <a:spLocks noGrp="1"/>
          </p:cNvSpPr>
          <p:nvPr>
            <p:ph idx="1"/>
          </p:nvPr>
        </p:nvSpPr>
        <p:spPr/>
        <p:txBody>
          <a:bodyPr>
            <a:normAutofit fontScale="85000" lnSpcReduction="20000"/>
          </a:bodyPr>
          <a:lstStyle/>
          <a:p>
            <a:r>
              <a:rPr lang="en-US" dirty="0" smtClean="0"/>
              <a:t>Ultrasound is an effective and safe investigative tool. It offers only limited spatial resolution but can answer a number of clinical questions without the use of </a:t>
            </a:r>
            <a:r>
              <a:rPr lang="en-US" dirty="0" err="1" smtClean="0"/>
              <a:t>ionising</a:t>
            </a:r>
            <a:r>
              <a:rPr lang="en-US" dirty="0" smtClean="0"/>
              <a:t> radiation and, unlike MRI, the equipment required is portable, compact and relatively inexpensive.</a:t>
            </a:r>
          </a:p>
          <a:p>
            <a:r>
              <a:rPr lang="en-US" dirty="0" smtClean="0"/>
              <a:t>It has found a particular place in the imaging of pregnancy, but it is also used to image the liver, spleen,</a:t>
            </a:r>
          </a:p>
          <a:p>
            <a:r>
              <a:rPr lang="en-US" dirty="0" smtClean="0"/>
              <a:t>kidneys, pancreas, thyroid and prostate glands, and is also used as a screening tool in interventional radiology .</a:t>
            </a:r>
          </a:p>
          <a:p>
            <a:r>
              <a:rPr lang="en-US" dirty="0" smtClean="0"/>
              <a:t>Ultrasound plays an important role in the investigation of the heart and blood vessels</a:t>
            </a:r>
          </a:p>
          <a:p>
            <a:endParaRPr lang="en-US" dirty="0" smtClean="0"/>
          </a:p>
          <a:p>
            <a:endParaRPr lang="en-US" dirty="0" smtClean="0"/>
          </a:p>
          <a:p>
            <a:endParaRPr lang="ar-Y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 SYSTEM</a:t>
            </a:r>
            <a:endParaRPr lang="ar-YE" dirty="0"/>
          </a:p>
        </p:txBody>
      </p:sp>
      <p:sp>
        <p:nvSpPr>
          <p:cNvPr id="3" name="Content Placeholder 2"/>
          <p:cNvSpPr>
            <a:spLocks noGrp="1"/>
          </p:cNvSpPr>
          <p:nvPr>
            <p:ph idx="1"/>
          </p:nvPr>
        </p:nvSpPr>
        <p:spPr/>
        <p:txBody>
          <a:bodyPr/>
          <a:lstStyle/>
          <a:p>
            <a:pPr fontAlgn="auto"/>
            <a:r>
              <a:rPr lang="en-US" dirty="0" smtClean="0"/>
              <a:t>Term Exam:  50 points  </a:t>
            </a:r>
            <a:endParaRPr lang="en-US" b="1" dirty="0" smtClean="0"/>
          </a:p>
          <a:p>
            <a:pPr fontAlgn="auto"/>
            <a:r>
              <a:rPr lang="en-US" dirty="0" smtClean="0"/>
              <a:t>Midterm Exam: 15 Points </a:t>
            </a:r>
            <a:endParaRPr lang="en-US" b="1" dirty="0" smtClean="0"/>
          </a:p>
          <a:p>
            <a:pPr fontAlgn="auto"/>
            <a:r>
              <a:rPr lang="en-US" dirty="0" smtClean="0"/>
              <a:t>Lab: 15 Points</a:t>
            </a:r>
            <a:endParaRPr lang="en-US" b="1" dirty="0" smtClean="0"/>
          </a:p>
          <a:p>
            <a:pPr fontAlgn="auto"/>
            <a:r>
              <a:rPr lang="en-US" dirty="0" smtClean="0"/>
              <a:t>Class Project: 15 Points</a:t>
            </a:r>
            <a:endParaRPr lang="en-US" b="1" dirty="0" smtClean="0"/>
          </a:p>
          <a:p>
            <a:pPr fontAlgn="auto"/>
            <a:r>
              <a:rPr lang="en-US" dirty="0" smtClean="0"/>
              <a:t>Other (Homework assignments, quizzes,</a:t>
            </a:r>
            <a:r>
              <a:rPr lang="en-US" b="1" dirty="0" smtClean="0"/>
              <a:t> </a:t>
            </a:r>
            <a:r>
              <a:rPr lang="en-US" dirty="0" smtClean="0"/>
              <a:t>class participation etc.): 5 points</a:t>
            </a:r>
            <a:endParaRPr lang="en-US" b="1" dirty="0" smtClean="0"/>
          </a:p>
          <a:p>
            <a:endParaRPr lang="ar-YE"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Ultrasound</a:t>
            </a:r>
            <a:endParaRPr lang="ar-YE" dirty="0"/>
          </a:p>
        </p:txBody>
      </p:sp>
      <p:sp>
        <p:nvSpPr>
          <p:cNvPr id="3" name="Content Placeholder 2"/>
          <p:cNvSpPr>
            <a:spLocks noGrp="1"/>
          </p:cNvSpPr>
          <p:nvPr>
            <p:ph idx="1"/>
          </p:nvPr>
        </p:nvSpPr>
        <p:spPr/>
        <p:txBody>
          <a:bodyPr>
            <a:normAutofit/>
          </a:bodyPr>
          <a:lstStyle/>
          <a:p>
            <a:r>
              <a:rPr lang="en-US" dirty="0" smtClean="0"/>
              <a:t>However, there are a number of specific clinical situations in which ultrasound cannot be used. Structures surrounded by bone, such as the brain and spinal cord, do not give clinically useful images, and the attenuation of the ultrasound signal at air/tissue boundaries means that the technique is not suitable for imaging structures in the lung or abdominal organs obscured by gas in the overlying bowel.</a:t>
            </a:r>
          </a:p>
          <a:p>
            <a:endParaRPr lang="ar-Y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Text Book </a:t>
            </a:r>
            <a:r>
              <a:rPr lang="ar-YE" b="1" dirty="0" smtClean="0"/>
              <a:t>الكتاب الأساسي للمقرر</a:t>
            </a:r>
            <a:r>
              <a:rPr lang="en-US" dirty="0" smtClean="0"/>
              <a:t/>
            </a:r>
            <a:br>
              <a:rPr lang="en-US" dirty="0" smtClean="0"/>
            </a:br>
            <a:endParaRPr lang="ar-YE" dirty="0"/>
          </a:p>
        </p:txBody>
      </p:sp>
      <p:sp>
        <p:nvSpPr>
          <p:cNvPr id="3" name="Content Placeholder 2"/>
          <p:cNvSpPr>
            <a:spLocks noGrp="1"/>
          </p:cNvSpPr>
          <p:nvPr>
            <p:ph idx="1"/>
          </p:nvPr>
        </p:nvSpPr>
        <p:spPr/>
        <p:txBody>
          <a:bodyPr/>
          <a:lstStyle/>
          <a:p>
            <a:endParaRPr lang="ar-YE"/>
          </a:p>
        </p:txBody>
      </p:sp>
      <p:pic>
        <p:nvPicPr>
          <p:cNvPr id="5122" name="Picture 2"/>
          <p:cNvPicPr>
            <a:picLocks noChangeAspect="1" noChangeArrowheads="1"/>
          </p:cNvPicPr>
          <p:nvPr/>
        </p:nvPicPr>
        <p:blipFill>
          <a:blip r:embed="rId2"/>
          <a:srcRect/>
          <a:stretch>
            <a:fillRect/>
          </a:stretch>
        </p:blipFill>
        <p:spPr bwMode="auto">
          <a:xfrm>
            <a:off x="2813050" y="1214422"/>
            <a:ext cx="3517900" cy="4030656"/>
          </a:xfrm>
          <a:prstGeom prst="rect">
            <a:avLst/>
          </a:prstGeom>
          <a:noFill/>
          <a:ln w="9525">
            <a:noFill/>
            <a:miter lim="800000"/>
            <a:headEnd/>
            <a:tailEnd/>
          </a:ln>
          <a:effectLst/>
        </p:spPr>
      </p:pic>
      <p:sp>
        <p:nvSpPr>
          <p:cNvPr id="5" name="TextBox 4"/>
          <p:cNvSpPr txBox="1"/>
          <p:nvPr/>
        </p:nvSpPr>
        <p:spPr>
          <a:xfrm>
            <a:off x="1000100" y="5643578"/>
            <a:ext cx="6357982" cy="1107996"/>
          </a:xfrm>
          <a:prstGeom prst="rect">
            <a:avLst/>
          </a:prstGeom>
          <a:noFill/>
        </p:spPr>
        <p:txBody>
          <a:bodyPr wrap="square" rtlCol="0">
            <a:spAutoFit/>
          </a:bodyPr>
          <a:lstStyle/>
          <a:p>
            <a:pPr algn="l" rtl="0"/>
            <a:r>
              <a:rPr lang="en-US" sz="2400" dirty="0" smtClean="0"/>
              <a:t>The Essential Physics of Medical Imaging (2nd Edition), Jerrold T. </a:t>
            </a:r>
            <a:r>
              <a:rPr lang="en-US" sz="2400" dirty="0" err="1" smtClean="0"/>
              <a:t>Bushberg</a:t>
            </a:r>
            <a:r>
              <a:rPr lang="en-US" sz="2400" dirty="0" smtClean="0"/>
              <a:t>, 2001.</a:t>
            </a:r>
          </a:p>
          <a:p>
            <a:pPr algn="l" rtl="0"/>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Supplement (s) </a:t>
            </a:r>
            <a:r>
              <a:rPr lang="ar-YE" b="1" dirty="0" smtClean="0"/>
              <a:t>المراجع الإضافية </a:t>
            </a:r>
            <a:r>
              <a:rPr lang="ar-YE" b="1" dirty="0" err="1" smtClean="0"/>
              <a:t>والداعمة</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32500" lnSpcReduction="20000"/>
          </a:bodyPr>
          <a:lstStyle/>
          <a:p>
            <a:r>
              <a:rPr lang="en-US" sz="4500" dirty="0" smtClean="0"/>
              <a:t>MEDICAL </a:t>
            </a:r>
            <a:r>
              <a:rPr lang="en-US" sz="4500" dirty="0" smtClean="0"/>
              <a:t>IMAGING PHYSICS Fourth Edition, William R. </a:t>
            </a:r>
            <a:r>
              <a:rPr lang="en-US" sz="4500" dirty="0" err="1" smtClean="0"/>
              <a:t>Hendee</a:t>
            </a:r>
            <a:r>
              <a:rPr lang="en-US" sz="4500" dirty="0" smtClean="0"/>
              <a:t>, 2002.</a:t>
            </a:r>
          </a:p>
          <a:p>
            <a:r>
              <a:rPr lang="en-US" sz="4500" dirty="0" smtClean="0"/>
              <a:t>The physics of medical imaging, Steve Webb, 1988.</a:t>
            </a:r>
          </a:p>
          <a:p>
            <a:r>
              <a:rPr lang="en-US" sz="4500" dirty="0" smtClean="0"/>
              <a:t>Introduction to Biomedical Imaging, Andrew Webb – John Wiley &amp; Sons, Inc, 2003.</a:t>
            </a:r>
          </a:p>
          <a:p>
            <a:r>
              <a:rPr lang="en-US" sz="4500" dirty="0" smtClean="0"/>
              <a:t>MEDICAL IMAGING Principles, Detectors, and Electronics, Krzysztof </a:t>
            </a:r>
            <a:r>
              <a:rPr lang="en-US" sz="4500" dirty="0" err="1" smtClean="0"/>
              <a:t>Iniewski</a:t>
            </a:r>
            <a:r>
              <a:rPr lang="en-US" sz="4500" dirty="0" smtClean="0"/>
              <a:t>, 2009.</a:t>
            </a:r>
          </a:p>
          <a:p>
            <a:r>
              <a:rPr lang="en-US" sz="4500" dirty="0" smtClean="0"/>
              <a:t>An Introduction to the Principles of Medical Imaging, Chris Guy, 2005.</a:t>
            </a:r>
          </a:p>
          <a:p>
            <a:r>
              <a:rPr lang="en-US" sz="4500" dirty="0" smtClean="0"/>
              <a:t>Fundamentals of Medical Imaging Second Edition Paul </a:t>
            </a:r>
            <a:r>
              <a:rPr lang="en-US" sz="4500" dirty="0" err="1" smtClean="0"/>
              <a:t>Suetens</a:t>
            </a:r>
            <a:r>
              <a:rPr lang="en-US" sz="4500" dirty="0" smtClean="0"/>
              <a:t> 2002.</a:t>
            </a:r>
          </a:p>
          <a:p>
            <a:r>
              <a:rPr lang="en-US" sz="4500" dirty="0" smtClean="0"/>
              <a:t>Essential Nuclear Medicine Physics Rachel A. </a:t>
            </a:r>
            <a:r>
              <a:rPr lang="en-US" sz="4500" dirty="0" err="1" smtClean="0"/>
              <a:t>Powsner</a:t>
            </a:r>
            <a:r>
              <a:rPr lang="en-US" sz="4500" dirty="0" smtClean="0"/>
              <a:t> 2006.</a:t>
            </a:r>
          </a:p>
          <a:p>
            <a:r>
              <a:rPr lang="en-US" sz="4500" dirty="0" smtClean="0"/>
              <a:t>Biomedical Imaging KAREN M. MUDRY 2003.</a:t>
            </a:r>
          </a:p>
          <a:p>
            <a:r>
              <a:rPr lang="en-US" sz="4500" dirty="0" smtClean="0"/>
              <a:t>Intermediate Physics for Medicine and Biology, Russell K. </a:t>
            </a:r>
            <a:r>
              <a:rPr lang="en-US" sz="4500" dirty="0" err="1" smtClean="0"/>
              <a:t>Hobbie</a:t>
            </a:r>
            <a:r>
              <a:rPr lang="en-US" sz="4500" dirty="0" smtClean="0"/>
              <a:t>, 2001.</a:t>
            </a:r>
          </a:p>
          <a:p>
            <a:r>
              <a:rPr lang="en-US" sz="4500" dirty="0" smtClean="0"/>
              <a:t>Encyclopedia of Medical Devices and Instrumentation, 6 Volume Set - Second Edition by: John G. Webster  </a:t>
            </a:r>
          </a:p>
          <a:p>
            <a:r>
              <a:rPr lang="en-US" sz="4500" dirty="0" smtClean="0"/>
              <a:t>The Biomedical Engineering Handbook, 3rd Edition (3 Volume Set)by: Joseph D. </a:t>
            </a:r>
            <a:r>
              <a:rPr lang="en-US" sz="4500" dirty="0" err="1" smtClean="0"/>
              <a:t>Bronzino</a:t>
            </a:r>
            <a:endParaRPr lang="en-US" sz="4500" b="1" dirty="0" smtClean="0"/>
          </a:p>
          <a:p>
            <a:r>
              <a:rPr lang="en-US" sz="4500" dirty="0" smtClean="0"/>
              <a:t>Medical Instrumentation Application and Design, 4th Edition by: John G. Webster</a:t>
            </a:r>
          </a:p>
          <a:p>
            <a:r>
              <a:rPr lang="en-US" sz="4500" dirty="0" smtClean="0"/>
              <a:t>Handbook of Modern Sensors: Physics, Designs, and Applications, Fourth Edition by: Jacob </a:t>
            </a:r>
            <a:r>
              <a:rPr lang="en-US" sz="4500" dirty="0" err="1" smtClean="0"/>
              <a:t>Fraden</a:t>
            </a:r>
            <a:endParaRPr lang="en-US" sz="4500" dirty="0" smtClean="0"/>
          </a:p>
          <a:p>
            <a:r>
              <a:rPr lang="en-US" sz="4500" dirty="0" smtClean="0"/>
              <a:t>Biomedical Instrumentation: Technology and Applications By R. </a:t>
            </a:r>
            <a:r>
              <a:rPr lang="en-US" sz="4500" dirty="0" err="1" smtClean="0"/>
              <a:t>Khandpur</a:t>
            </a:r>
            <a:r>
              <a:rPr lang="ar-YE" sz="4500" dirty="0" smtClean="0"/>
              <a:t>  </a:t>
            </a:r>
            <a:endParaRPr lang="en-US" sz="45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Imaging</a:t>
            </a:r>
            <a:endParaRPr lang="ar-YE" dirty="0"/>
          </a:p>
        </p:txBody>
      </p:sp>
      <p:sp>
        <p:nvSpPr>
          <p:cNvPr id="3" name="Content Placeholder 2"/>
          <p:cNvSpPr>
            <a:spLocks noGrp="1"/>
          </p:cNvSpPr>
          <p:nvPr>
            <p:ph idx="1"/>
          </p:nvPr>
        </p:nvSpPr>
        <p:spPr/>
        <p:txBody>
          <a:bodyPr/>
          <a:lstStyle/>
          <a:p>
            <a:r>
              <a:rPr lang="en-US" dirty="0" smtClean="0"/>
              <a:t>The overall objective of medical imaging is to acquire useful information about physiological processes or organs of the body by using external or internal sources of energy.</a:t>
            </a:r>
          </a:p>
          <a:p>
            <a:endParaRPr lang="ar-Y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Imaging Modalities</a:t>
            </a:r>
            <a:endParaRPr lang="ar-YE" dirty="0"/>
          </a:p>
        </p:txBody>
      </p:sp>
      <p:sp>
        <p:nvSpPr>
          <p:cNvPr id="3" name="Content Placeholder 2"/>
          <p:cNvSpPr>
            <a:spLocks noGrp="1"/>
          </p:cNvSpPr>
          <p:nvPr>
            <p:ph idx="1"/>
          </p:nvPr>
        </p:nvSpPr>
        <p:spPr/>
        <p:txBody>
          <a:bodyPr>
            <a:normAutofit fontScale="85000" lnSpcReduction="20000"/>
          </a:bodyPr>
          <a:lstStyle/>
          <a:p>
            <a:r>
              <a:rPr lang="en-US" b="1" dirty="0" smtClean="0"/>
              <a:t>Radiography</a:t>
            </a:r>
          </a:p>
          <a:p>
            <a:r>
              <a:rPr lang="en-US" b="1" dirty="0" smtClean="0"/>
              <a:t>Fluoroscopy </a:t>
            </a:r>
          </a:p>
          <a:p>
            <a:r>
              <a:rPr lang="en-US" b="1" dirty="0" smtClean="0"/>
              <a:t>Mammography</a:t>
            </a:r>
          </a:p>
          <a:p>
            <a:r>
              <a:rPr lang="en-US" b="1" dirty="0" smtClean="0"/>
              <a:t>Computed Tomography (CT)</a:t>
            </a:r>
          </a:p>
          <a:p>
            <a:r>
              <a:rPr lang="en-US" b="1" dirty="0" smtClean="0"/>
              <a:t>Nuclear Medicine Imaging</a:t>
            </a:r>
          </a:p>
          <a:p>
            <a:r>
              <a:rPr lang="en-US" b="1" dirty="0" smtClean="0"/>
              <a:t>Single Photon Emission Computed Tomography (SPECT)</a:t>
            </a:r>
          </a:p>
          <a:p>
            <a:r>
              <a:rPr lang="en-US" b="1" dirty="0" smtClean="0"/>
              <a:t>Positron Emission Tomography (PET)</a:t>
            </a:r>
          </a:p>
          <a:p>
            <a:r>
              <a:rPr lang="en-US" b="1" dirty="0" smtClean="0"/>
              <a:t>Magnetic Resonance Imaging (MRI)</a:t>
            </a:r>
          </a:p>
          <a:p>
            <a:r>
              <a:rPr lang="en-US" b="1" dirty="0" smtClean="0"/>
              <a:t>Ultrasound Imaging</a:t>
            </a:r>
          </a:p>
          <a:p>
            <a:r>
              <a:rPr lang="en-US" b="1" dirty="0" smtClean="0"/>
              <a:t>Doppler Ultrasound Imaging</a:t>
            </a:r>
          </a:p>
          <a:p>
            <a:endParaRPr lang="en-US" dirty="0" smtClean="0"/>
          </a:p>
          <a:p>
            <a:endParaRPr lang="ar-YE" dirty="0"/>
          </a:p>
        </p:txBody>
      </p:sp>
      <p:sp>
        <p:nvSpPr>
          <p:cNvPr id="14" name="Right Brace 13"/>
          <p:cNvSpPr/>
          <p:nvPr/>
        </p:nvSpPr>
        <p:spPr>
          <a:xfrm>
            <a:off x="5857884" y="1571612"/>
            <a:ext cx="785818" cy="1643074"/>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YE"/>
          </a:p>
        </p:txBody>
      </p:sp>
      <p:sp>
        <p:nvSpPr>
          <p:cNvPr id="15" name="TextBox 14"/>
          <p:cNvSpPr txBox="1"/>
          <p:nvPr/>
        </p:nvSpPr>
        <p:spPr>
          <a:xfrm>
            <a:off x="6715140" y="2071678"/>
            <a:ext cx="1500198" cy="523220"/>
          </a:xfrm>
          <a:prstGeom prst="rect">
            <a:avLst/>
          </a:prstGeom>
          <a:noFill/>
        </p:spPr>
        <p:txBody>
          <a:bodyPr wrap="square" rtlCol="1">
            <a:spAutoFit/>
          </a:bodyPr>
          <a:lstStyle/>
          <a:p>
            <a:pPr algn="l" rtl="0"/>
            <a:r>
              <a:rPr lang="en-US" sz="2800" b="1" dirty="0" smtClean="0"/>
              <a:t>X-RAY</a:t>
            </a:r>
            <a:endParaRPr lang="ar-YE" sz="28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3119</Words>
  <PresentationFormat>On-screen Show (4:3)</PresentationFormat>
  <Paragraphs>191</Paragraphs>
  <Slides>50</Slides>
  <Notes>4</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سمة Office</vt:lpstr>
      <vt:lpstr> Introduction to medical imaging</vt:lpstr>
      <vt:lpstr>The thing you must have when you graduat?</vt:lpstr>
      <vt:lpstr>Things you must have when you graduate?</vt:lpstr>
      <vt:lpstr>COURSE INFORMATION </vt:lpstr>
      <vt:lpstr>GRADING SYSTEM</vt:lpstr>
      <vt:lpstr>Text Book الكتاب الأساسي للمقرر </vt:lpstr>
      <vt:lpstr>Supplement (s) المراجع الإضافية والداعمة </vt:lpstr>
      <vt:lpstr>Medical Imaging</vt:lpstr>
      <vt:lpstr>Imaging Modalities</vt:lpstr>
      <vt:lpstr>Radiography</vt:lpstr>
      <vt:lpstr>Radiography</vt:lpstr>
      <vt:lpstr>Fluoroscopy </vt:lpstr>
      <vt:lpstr>Mammography</vt:lpstr>
      <vt:lpstr>Computed Tomography (CT)</vt:lpstr>
      <vt:lpstr>Nuclear Medicine Imaging</vt:lpstr>
      <vt:lpstr>Single Photon Emission Computed Tomography (SPECT)</vt:lpstr>
      <vt:lpstr>Positron Emission Tomography (PET)</vt:lpstr>
      <vt:lpstr>Magnetic Resonance Imaging (MRI)</vt:lpstr>
      <vt:lpstr>MRI</vt:lpstr>
      <vt:lpstr>Ultrasound Imaging</vt:lpstr>
      <vt:lpstr>Ultrasound Imaging</vt:lpstr>
      <vt:lpstr>Doppler Ultrasound Imaging</vt:lpstr>
      <vt:lpstr>Slide 23</vt:lpstr>
      <vt:lpstr>Differences</vt:lpstr>
      <vt:lpstr>Differences</vt:lpstr>
      <vt:lpstr>What you want to know about each modalities?</vt:lpstr>
      <vt:lpstr>MEDICAL IMAGING: FROM PHYSIOLOGY TO INFORMATION</vt:lpstr>
      <vt:lpstr>MEDICAL IMAGING: FROM PHYSIOLOGY TO INFORMATION</vt:lpstr>
      <vt:lpstr>MEDICAL IMAGING: FROM PHYSIOLOGY TO INFORMATION</vt:lpstr>
      <vt:lpstr>MEDICAL IMAGING: FROM PHYSIOLOGY TO INFORMATION</vt:lpstr>
      <vt:lpstr>MEDICAL IMAGING: FROM PHYSIOLOGY TO INFORMATION</vt:lpstr>
      <vt:lpstr>Image properties</vt:lpstr>
      <vt:lpstr>Contrast </vt:lpstr>
      <vt:lpstr>Contrast</vt:lpstr>
      <vt:lpstr>Spatial resolution</vt:lpstr>
      <vt:lpstr>Spatial resolution</vt:lpstr>
      <vt:lpstr>Safety</vt:lpstr>
      <vt:lpstr>How does the referring doctor decide to request an MRI rather than an X-ray, CT or ultrasound image? </vt:lpstr>
      <vt:lpstr>X-ray</vt:lpstr>
      <vt:lpstr>X-ray</vt:lpstr>
      <vt:lpstr>CT</vt:lpstr>
      <vt:lpstr>Gamma imaging: SPECT Single Photon Emission Computed Tomography </vt:lpstr>
      <vt:lpstr>Gamma imaging</vt:lpstr>
      <vt:lpstr>Gamma imaging</vt:lpstr>
      <vt:lpstr>Slide 45</vt:lpstr>
      <vt:lpstr>PET Positron Emission Tomography </vt:lpstr>
      <vt:lpstr>MRI</vt:lpstr>
      <vt:lpstr>MRI</vt:lpstr>
      <vt:lpstr>Ultrasound</vt:lpstr>
      <vt:lpstr>Ultrasound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Introduction to medical imaging</dc:title>
  <dc:creator>fadl</dc:creator>
  <cp:lastModifiedBy> </cp:lastModifiedBy>
  <cp:revision>34</cp:revision>
  <dcterms:created xsi:type="dcterms:W3CDTF">2011-09-12T14:53:44Z</dcterms:created>
  <dcterms:modified xsi:type="dcterms:W3CDTF">2011-09-12T20:11:27Z</dcterms:modified>
</cp:coreProperties>
</file>