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Y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Y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DCEA0B-F4A8-444C-A7F4-CFA9DD916605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Y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83CE30-1417-4775-9B02-8229C8647ACA}" type="slidenum">
              <a:rPr lang="ar-YE" smtClean="0"/>
              <a:t>‹#›</a:t>
            </a:fld>
            <a:endParaRPr lang="ar-Y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62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53970-0105-41F0-A17C-CDB08A5FDC41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http://en.wikipedia.org/wiki/Hemocytometer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BC2C-0DDF-4C03-9EE6-4AEE5AC59A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Y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Y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Y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Y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Y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Y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7462-54EC-439C-AB60-A7F60CE53312}" type="datetimeFigureOut">
              <a:rPr lang="ar-YE" smtClean="0"/>
              <a:t>11/02/1432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FF93-3ECA-4981-B72C-D7D16FD2F345}" type="slidenum">
              <a:rPr lang="ar-YE" smtClean="0"/>
              <a:t>‹#›</a:t>
            </a:fld>
            <a:endParaRPr lang="ar-Y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Y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dhl-alakwa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emocytomet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Medical Laboratory Instrumentation</a:t>
            </a:r>
            <a:br>
              <a:rPr lang="en-US" smtClean="0"/>
            </a:br>
            <a:r>
              <a:rPr lang="en-US" smtClean="0"/>
              <a:t>2010-2011</a:t>
            </a:r>
            <a:br>
              <a:rPr lang="en-US" smtClean="0"/>
            </a:br>
            <a:r>
              <a:rPr lang="en-US" smtClean="0"/>
              <a:t>Third Year</a:t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Dr Fadhl Alakwa</a:t>
            </a:r>
            <a:endParaRPr lang="ar-EG" smtClean="0"/>
          </a:p>
          <a:p>
            <a:pPr eaLnBrk="1" hangingPunct="1"/>
            <a:r>
              <a:rPr lang="en-US" smtClean="0">
                <a:hlinkClick r:id="rId3"/>
              </a:rPr>
              <a:t>www.Fadhl-alakwa.weebly.com</a:t>
            </a:r>
            <a:endParaRPr lang="ar-EG" smtClean="0"/>
          </a:p>
          <a:p>
            <a:pPr eaLnBrk="1" hangingPunct="1"/>
            <a:r>
              <a:rPr lang="en-US" smtClean="0"/>
              <a:t>UST-Yemen</a:t>
            </a:r>
          </a:p>
          <a:p>
            <a:pPr eaLnBrk="1" hangingPunct="1"/>
            <a:r>
              <a:rPr lang="en-US" smtClean="0"/>
              <a:t>Biomedical Department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Russian botanist Mikhail </a:t>
            </a:r>
            <a:r>
              <a:rPr lang="en-US" dirty="0" err="1" smtClean="0"/>
              <a:t>Tswett</a:t>
            </a:r>
            <a:r>
              <a:rPr lang="en-US" dirty="0" smtClean="0"/>
              <a:t> invented the technique and coined the name chromatography.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Counter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</a:t>
            </a:r>
          </a:p>
          <a:p>
            <a:pPr lvl="1"/>
            <a:r>
              <a:rPr lang="en-US" dirty="0" err="1" smtClean="0"/>
              <a:t>Hemocytometer</a:t>
            </a:r>
            <a:endParaRPr lang="en-US" dirty="0" smtClean="0"/>
          </a:p>
          <a:p>
            <a:r>
              <a:rPr lang="en-US" dirty="0" smtClean="0"/>
              <a:t>Instrumental</a:t>
            </a:r>
          </a:p>
          <a:p>
            <a:pPr lvl="1"/>
            <a:r>
              <a:rPr lang="en-US" dirty="0" smtClean="0"/>
              <a:t>Wallace coulter (beer law)</a:t>
            </a:r>
          </a:p>
          <a:p>
            <a:pPr lvl="1"/>
            <a:r>
              <a:rPr lang="en-US" dirty="0" smtClean="0"/>
              <a:t>Electric impedance or aperture impedance</a:t>
            </a:r>
          </a:p>
          <a:p>
            <a:pPr lvl="1"/>
            <a:r>
              <a:rPr lang="en-US" dirty="0" smtClean="0"/>
              <a:t>Flow </a:t>
            </a:r>
            <a:r>
              <a:rPr lang="en-US" dirty="0" err="1" smtClean="0"/>
              <a:t>cytometer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25470"/>
          </a:xfrm>
        </p:spPr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3200" dirty="0" err="1" smtClean="0"/>
              <a:t>Hemocytometer</a:t>
            </a:r>
            <a:endParaRPr lang="en-US" sz="3200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71546"/>
            <a:ext cx="4048146" cy="303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36909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429132"/>
            <a:ext cx="2643206" cy="211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Hemocytometer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1142984"/>
            <a:ext cx="8677275" cy="521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3200" dirty="0" err="1" smtClean="0"/>
              <a:t>Hemocytometer</a:t>
            </a:r>
            <a:endParaRPr lang="en-US" sz="3200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0" y="1000108"/>
            <a:ext cx="4495800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>
                <a:hlinkClick r:id="rId3" tooltip="en:Haemocytometer"/>
              </a:rPr>
              <a:t>Haemocytometer</a:t>
            </a:r>
            <a:r>
              <a:rPr lang="en-US" dirty="0" smtClean="0"/>
              <a:t> grid:</a:t>
            </a:r>
            <a:br>
              <a:rPr lang="en-US" dirty="0" smtClean="0"/>
            </a:br>
            <a:r>
              <a:rPr lang="en-US" dirty="0" smtClean="0"/>
              <a:t>red square = 1.0000 mm</a:t>
            </a:r>
            <a:r>
              <a:rPr lang="en-US" baseline="30000" dirty="0" smtClean="0"/>
              <a:t>2</a:t>
            </a:r>
            <a:r>
              <a:rPr lang="en-US" dirty="0" smtClean="0"/>
              <a:t>, 100.00 </a:t>
            </a:r>
            <a:r>
              <a:rPr lang="en-US" dirty="0" err="1" smtClean="0"/>
              <a:t>nl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green square = 0.0625 mm</a:t>
            </a:r>
            <a:r>
              <a:rPr lang="en-US" baseline="30000" dirty="0" smtClean="0"/>
              <a:t>2</a:t>
            </a:r>
            <a:r>
              <a:rPr lang="en-US" dirty="0" smtClean="0"/>
              <a:t>, 6.250 </a:t>
            </a:r>
            <a:r>
              <a:rPr lang="en-US" dirty="0" err="1" smtClean="0"/>
              <a:t>nl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yellow square = 0.040 mm</a:t>
            </a:r>
            <a:r>
              <a:rPr lang="en-US" baseline="30000" dirty="0" smtClean="0"/>
              <a:t>2</a:t>
            </a:r>
            <a:r>
              <a:rPr lang="en-US" dirty="0" smtClean="0"/>
              <a:t>, 4.00 </a:t>
            </a:r>
            <a:r>
              <a:rPr lang="en-US" dirty="0" err="1" smtClean="0"/>
              <a:t>nl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blue square = 0.0025 mm</a:t>
            </a:r>
            <a:r>
              <a:rPr lang="en-US" baseline="30000" dirty="0" smtClean="0"/>
              <a:t>2</a:t>
            </a:r>
            <a:r>
              <a:rPr lang="en-US" dirty="0" smtClean="0"/>
              <a:t>, 0.25 </a:t>
            </a:r>
            <a:r>
              <a:rPr lang="en-US" dirty="0" err="1" smtClean="0"/>
              <a:t>nl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at a depth of 0.1 mm</a:t>
            </a:r>
            <a:endParaRPr lang="en-US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071546"/>
            <a:ext cx="4500574" cy="40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643578"/>
            <a:ext cx="8643998" cy="88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Wallace coulter</a:t>
            </a:r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5557864" cy="395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Electric impedance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929486" cy="459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Flow </a:t>
            </a:r>
            <a:r>
              <a:rPr lang="en-US" sz="4000" dirty="0" err="1" smtClean="0"/>
              <a:t>cytometer</a:t>
            </a:r>
            <a:r>
              <a:rPr lang="en-US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544537" cy="488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Analysis of complex mixtures often requires separation and isolation of components, or classes of components. Examples in </a:t>
            </a:r>
            <a:r>
              <a:rPr lang="en-US" dirty="0" err="1" smtClean="0"/>
              <a:t>noninstrumental</a:t>
            </a:r>
            <a:r>
              <a:rPr lang="en-US" dirty="0" smtClean="0"/>
              <a:t> analysis include extraction, precipitation, and distillation.</a:t>
            </a:r>
          </a:p>
          <a:p>
            <a:r>
              <a:rPr lang="en-US" dirty="0" smtClean="0"/>
              <a:t>A procedure called chromatography automatically and simply applies the principles of these “fractional” separation procedures. Chromatography can separate very complex mixtures composed of many very similar components.</a:t>
            </a:r>
          </a:p>
          <a:p>
            <a:r>
              <a:rPr lang="en-US" dirty="0" smtClean="0"/>
              <a:t>Electrophoresis is also separation technique but the separation principle is different.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On-screen Show (4:3)</PresentationFormat>
  <Paragraphs>29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Medical Laboratory Instrumentation 2010-2011 Third Year </vt:lpstr>
      <vt:lpstr>Cell Counter</vt:lpstr>
      <vt:lpstr>Hemocytometer</vt:lpstr>
      <vt:lpstr>Hemocytometer</vt:lpstr>
      <vt:lpstr>Hemocytometer</vt:lpstr>
      <vt:lpstr>Wallace coulter</vt:lpstr>
      <vt:lpstr>Electric impedance </vt:lpstr>
      <vt:lpstr>Flow cytometer  </vt:lpstr>
      <vt:lpstr>Chromatography</vt:lpstr>
      <vt:lpstr>Chromatography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Laboratory Instrumentation 2010-2011 Third Year </dc:title>
  <dc:creator>fadl</dc:creator>
  <cp:lastModifiedBy>fadl</cp:lastModifiedBy>
  <cp:revision>1</cp:revision>
  <dcterms:created xsi:type="dcterms:W3CDTF">2011-01-16T19:44:08Z</dcterms:created>
  <dcterms:modified xsi:type="dcterms:W3CDTF">2011-01-16T19:46:12Z</dcterms:modified>
</cp:coreProperties>
</file>