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68" r:id="rId2"/>
    <p:sldId id="272" r:id="rId3"/>
    <p:sldId id="269" r:id="rId4"/>
    <p:sldId id="270" r:id="rId5"/>
    <p:sldId id="271" r:id="rId6"/>
    <p:sldId id="273" r:id="rId7"/>
    <p:sldId id="274" r:id="rId8"/>
    <p:sldId id="275" r:id="rId9"/>
    <p:sldId id="276" r:id="rId10"/>
    <p:sldId id="284" r:id="rId11"/>
    <p:sldId id="278" r:id="rId12"/>
    <p:sldId id="279" r:id="rId13"/>
    <p:sldId id="280" r:id="rId14"/>
    <p:sldId id="281" r:id="rId15"/>
    <p:sldId id="282" r:id="rId16"/>
    <p:sldId id="283" r:id="rId17"/>
    <p:sldId id="285" r:id="rId18"/>
    <p:sldId id="286" r:id="rId19"/>
    <p:sldId id="287" r:id="rId20"/>
    <p:sldId id="288" r:id="rId21"/>
    <p:sldId id="291" r:id="rId22"/>
    <p:sldId id="292" r:id="rId23"/>
    <p:sldId id="309" r:id="rId24"/>
    <p:sldId id="310" r:id="rId25"/>
    <p:sldId id="311" r:id="rId26"/>
    <p:sldId id="296" r:id="rId27"/>
    <p:sldId id="297" r:id="rId28"/>
    <p:sldId id="298" r:id="rId29"/>
    <p:sldId id="299" r:id="rId30"/>
    <p:sldId id="300" r:id="rId31"/>
    <p:sldId id="301" r:id="rId32"/>
    <p:sldId id="302" r:id="rId33"/>
    <p:sldId id="303" r:id="rId34"/>
    <p:sldId id="304" r:id="rId35"/>
    <p:sldId id="306" r:id="rId36"/>
    <p:sldId id="308" r:id="rId37"/>
    <p:sldId id="312" r:id="rId38"/>
    <p:sldId id="318" r:id="rId39"/>
    <p:sldId id="319" r:id="rId40"/>
    <p:sldId id="313" r:id="rId41"/>
    <p:sldId id="314" r:id="rId42"/>
    <p:sldId id="315" r:id="rId43"/>
    <p:sldId id="316" r:id="rId44"/>
    <p:sldId id="317" r:id="rId45"/>
    <p:sldId id="289" r:id="rId46"/>
    <p:sldId id="356" r:id="rId47"/>
    <p:sldId id="338" r:id="rId48"/>
    <p:sldId id="339" r:id="rId49"/>
    <p:sldId id="340" r:id="rId50"/>
    <p:sldId id="341" r:id="rId51"/>
    <p:sldId id="342" r:id="rId52"/>
    <p:sldId id="343" r:id="rId53"/>
    <p:sldId id="344" r:id="rId54"/>
    <p:sldId id="345" r:id="rId55"/>
    <p:sldId id="346" r:id="rId56"/>
    <p:sldId id="347" r:id="rId57"/>
    <p:sldId id="348" r:id="rId58"/>
    <p:sldId id="349" r:id="rId59"/>
    <p:sldId id="350" r:id="rId60"/>
    <p:sldId id="351" r:id="rId61"/>
    <p:sldId id="352" r:id="rId62"/>
    <p:sldId id="353" r:id="rId63"/>
    <p:sldId id="354" r:id="rId64"/>
    <p:sldId id="355" r:id="rId65"/>
    <p:sldId id="257" r:id="rId66"/>
    <p:sldId id="258" r:id="rId67"/>
    <p:sldId id="260" r:id="rId68"/>
    <p:sldId id="261" r:id="rId69"/>
    <p:sldId id="262" r:id="rId70"/>
    <p:sldId id="267" r:id="rId7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9464" autoAdjust="0"/>
  </p:normalViewPr>
  <p:slideViewPr>
    <p:cSldViewPr>
      <p:cViewPr>
        <p:scale>
          <a:sx n="59" d="100"/>
          <a:sy n="59" d="100"/>
        </p:scale>
        <p:origin x="-749" y="6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32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B0545B-6C82-4EE4-A6F8-E824CC613A03}" type="datetimeFigureOut">
              <a:rPr lang="en-US" smtClean="0"/>
              <a:pPr/>
              <a:t>1/13/2011</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9C6A4A-82C6-4BE9-98F6-AAF25F77773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11059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عنصر نائب لرقم الشريحة 3"/>
          <p:cNvSpPr>
            <a:spLocks noGrp="1"/>
          </p:cNvSpPr>
          <p:nvPr>
            <p:ph type="sldNum" sz="quarter" idx="5"/>
          </p:nvPr>
        </p:nvSpPr>
        <p:spPr/>
        <p:txBody>
          <a:bodyPr/>
          <a:lstStyle/>
          <a:p>
            <a:pPr>
              <a:defRPr/>
            </a:pPr>
            <a:fld id="{22B1B1FC-A431-4CE2-8664-4EF9BC9C528A}"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A1993A47-F46D-4E3C-B548-296611B069EB}" type="slidenum">
              <a:rPr lang="en-US"/>
              <a:pPr/>
              <a:t>12</a:t>
            </a:fld>
            <a:endParaRPr lang="en-US"/>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1B7AB275-EBDC-416C-AFF1-DF6701B12B59}" type="slidenum">
              <a:rPr lang="en-US"/>
              <a:pPr/>
              <a:t>13</a:t>
            </a:fld>
            <a:endParaRPr lang="en-US"/>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119C6A4A-82C6-4BE9-98F6-AAF25F777732}"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119C6A4A-82C6-4BE9-98F6-AAF25F777732}"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1B7AB275-EBDC-416C-AFF1-DF6701B12B59}" type="slidenum">
              <a:rPr lang="en-US"/>
              <a:pPr/>
              <a:t>16</a:t>
            </a:fld>
            <a:endParaRPr lang="en-US"/>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FE373210-56CA-44B2-8F16-9BDBE7F143EC}"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FE373210-56CA-44B2-8F16-9BDBE7F143EC}"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5E48A5-0974-4691-9C3D-2CADA2225DD5}" type="slidenum">
              <a:rPr lang="en-US"/>
              <a:pPr/>
              <a:t>26</a:t>
            </a:fld>
            <a:endParaRPr lang="en-US"/>
          </a:p>
        </p:txBody>
      </p:sp>
      <p:sp>
        <p:nvSpPr>
          <p:cNvPr id="7170" name="Rectangle 2"/>
          <p:cNvSpPr>
            <a:spLocks noChangeArrowheads="1" noTextEdit="1"/>
          </p:cNvSpPr>
          <p:nvPr>
            <p:ph type="sldImg"/>
          </p:nvPr>
        </p:nvSpPr>
        <p:spPr>
          <a:xfrm>
            <a:off x="1152525" y="719138"/>
            <a:ext cx="4551363" cy="3413125"/>
          </a:xfrm>
          <a:ln w="12699" cap="flat">
            <a:solidFill>
              <a:schemeClr val="tx1"/>
            </a:solidFill>
          </a:ln>
        </p:spPr>
      </p:sp>
      <p:sp>
        <p:nvSpPr>
          <p:cNvPr id="7171" name="Rectangle 3"/>
          <p:cNvSpPr>
            <a:spLocks noGrp="1" noChangeArrowheads="1"/>
          </p:cNvSpPr>
          <p:nvPr>
            <p:ph type="body" idx="1"/>
          </p:nvPr>
        </p:nvSpPr>
        <p:spPr>
          <a:xfrm>
            <a:off x="914400" y="4368800"/>
            <a:ext cx="5026025" cy="4064000"/>
          </a:xfrm>
          <a:ln/>
        </p:spPr>
        <p:txBody>
          <a:bodyPr lIns="92075" tIns="46038" rIns="92075" bIns="46038"/>
          <a:lstStyle/>
          <a:p>
            <a:pPr>
              <a:lnSpc>
                <a:spcPct val="100000"/>
              </a:lnSpc>
              <a:spcBef>
                <a:spcPct val="0"/>
              </a:spcBef>
            </a:pPr>
            <a:endParaRPr lang="en-GB" sz="240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FE373210-56CA-44B2-8F16-9BDBE7F143EC}" type="slidenum">
              <a:rPr lang="en-US" smtClean="0"/>
              <a:pPr/>
              <a:t>27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FE373210-56CA-44B2-8F16-9BDBE7F143EC}" type="slidenum">
              <a:rPr lang="en-US" smtClean="0"/>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119C6A4A-82C6-4BE9-98F6-AAF25F77773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FE373210-56CA-44B2-8F16-9BDBE7F143EC}" type="slidenum">
              <a:rPr lang="en-US" smtClean="0"/>
              <a:pPr/>
              <a:t>29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FE373210-56CA-44B2-8F16-9BDBE7F143EC}" type="slidenum">
              <a:rPr lang="en-US" smtClean="0"/>
              <a:pPr/>
              <a:t>30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FE373210-56CA-44B2-8F16-9BDBE7F143EC}" type="slidenum">
              <a:rPr lang="en-US" smtClean="0"/>
              <a:pPr/>
              <a:t>31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FE373210-56CA-44B2-8F16-9BDBE7F143EC}" type="slidenum">
              <a:rPr lang="en-US" smtClean="0"/>
              <a:pPr/>
              <a:t>35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FE373210-56CA-44B2-8F16-9BDBE7F143EC}" type="slidenum">
              <a:rPr lang="en-US" smtClean="0"/>
              <a:pPr/>
              <a:t>36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FE373210-56CA-44B2-8F16-9BDBE7F143EC}" type="slidenum">
              <a:rPr lang="en-US" smtClean="0"/>
              <a:pPr/>
              <a:t>37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7"/>
          <p:cNvSpPr>
            <a:spLocks noGrp="1" noChangeArrowheads="1"/>
          </p:cNvSpPr>
          <p:nvPr>
            <p:ph type="sldNum" sz="quarter" idx="5"/>
          </p:nvPr>
        </p:nvSpPr>
        <p:spPr>
          <a:ln/>
        </p:spPr>
        <p:txBody>
          <a:bodyPr/>
          <a:lstStyle/>
          <a:p>
            <a:fld id="{BA14EABB-31EC-4CC8-90E9-E3E17850FEE8}" type="slidenum">
              <a:rPr lang="en-US"/>
              <a:pPr/>
              <a:t>38</a:t>
            </a:fld>
            <a:endParaRPr lang="en-US"/>
          </a:p>
        </p:txBody>
      </p:sp>
      <p:sp>
        <p:nvSpPr>
          <p:cNvPr id="183298" name="Rectangle 2"/>
          <p:cNvSpPr>
            <a:spLocks noChangeArrowheads="1"/>
          </p:cNvSpPr>
          <p:nvPr/>
        </p:nvSpPr>
        <p:spPr bwMode="auto">
          <a:xfrm>
            <a:off x="3886200" y="0"/>
            <a:ext cx="2974975" cy="455613"/>
          </a:xfrm>
          <a:prstGeom prst="rect">
            <a:avLst/>
          </a:prstGeom>
          <a:noFill/>
          <a:ln w="9525">
            <a:noFill/>
            <a:miter lim="800000"/>
            <a:headEnd/>
            <a:tailEnd/>
          </a:ln>
          <a:effectLst/>
        </p:spPr>
        <p:txBody>
          <a:bodyPr wrap="none" anchor="ctr"/>
          <a:lstStyle/>
          <a:p>
            <a:endParaRPr lang="en-US"/>
          </a:p>
        </p:txBody>
      </p:sp>
      <p:sp>
        <p:nvSpPr>
          <p:cNvPr id="183299" name="Rectangle 3"/>
          <p:cNvSpPr>
            <a:spLocks noChangeArrowheads="1"/>
          </p:cNvSpPr>
          <p:nvPr/>
        </p:nvSpPr>
        <p:spPr bwMode="auto">
          <a:xfrm>
            <a:off x="-3175" y="8685213"/>
            <a:ext cx="2974975" cy="458787"/>
          </a:xfrm>
          <a:prstGeom prst="rect">
            <a:avLst/>
          </a:prstGeom>
          <a:noFill/>
          <a:ln w="9525">
            <a:noFill/>
            <a:miter lim="800000"/>
            <a:headEnd/>
            <a:tailEnd/>
          </a:ln>
          <a:effectLst/>
        </p:spPr>
        <p:txBody>
          <a:bodyPr wrap="none" anchor="ctr"/>
          <a:lstStyle/>
          <a:p>
            <a:endParaRPr lang="en-US"/>
          </a:p>
        </p:txBody>
      </p:sp>
      <p:sp>
        <p:nvSpPr>
          <p:cNvPr id="183300" name="Rectangle 4"/>
          <p:cNvSpPr>
            <a:spLocks noChangeArrowheads="1"/>
          </p:cNvSpPr>
          <p:nvPr/>
        </p:nvSpPr>
        <p:spPr bwMode="auto">
          <a:xfrm>
            <a:off x="-3175" y="0"/>
            <a:ext cx="2974975" cy="455613"/>
          </a:xfrm>
          <a:prstGeom prst="rect">
            <a:avLst/>
          </a:prstGeom>
          <a:noFill/>
          <a:ln w="9525">
            <a:noFill/>
            <a:miter lim="800000"/>
            <a:headEnd/>
            <a:tailEnd/>
          </a:ln>
          <a:effectLst/>
        </p:spPr>
        <p:txBody>
          <a:bodyPr wrap="none" anchor="ctr"/>
          <a:lstStyle/>
          <a:p>
            <a:endParaRPr lang="en-US"/>
          </a:p>
        </p:txBody>
      </p:sp>
      <p:sp>
        <p:nvSpPr>
          <p:cNvPr id="183301" name="Rectangle 5"/>
          <p:cNvSpPr>
            <a:spLocks noChangeArrowheads="1"/>
          </p:cNvSpPr>
          <p:nvPr/>
        </p:nvSpPr>
        <p:spPr bwMode="auto">
          <a:xfrm>
            <a:off x="3884613" y="0"/>
            <a:ext cx="2971800" cy="454025"/>
          </a:xfrm>
          <a:prstGeom prst="rect">
            <a:avLst/>
          </a:prstGeom>
          <a:noFill/>
          <a:ln w="9525">
            <a:noFill/>
            <a:miter lim="800000"/>
            <a:headEnd/>
            <a:tailEnd/>
          </a:ln>
          <a:effectLst/>
        </p:spPr>
        <p:txBody>
          <a:bodyPr wrap="none" anchor="ctr"/>
          <a:lstStyle/>
          <a:p>
            <a:endParaRPr lang="en-US"/>
          </a:p>
        </p:txBody>
      </p:sp>
      <p:sp>
        <p:nvSpPr>
          <p:cNvPr id="183302" name="Rectangle 6"/>
          <p:cNvSpPr>
            <a:spLocks noChangeArrowheads="1"/>
          </p:cNvSpPr>
          <p:nvPr/>
        </p:nvSpPr>
        <p:spPr bwMode="auto">
          <a:xfrm>
            <a:off x="-1588" y="8685213"/>
            <a:ext cx="2973388" cy="458787"/>
          </a:xfrm>
          <a:prstGeom prst="rect">
            <a:avLst/>
          </a:prstGeom>
          <a:noFill/>
          <a:ln w="9525">
            <a:noFill/>
            <a:miter lim="800000"/>
            <a:headEnd/>
            <a:tailEnd/>
          </a:ln>
          <a:effectLst/>
        </p:spPr>
        <p:txBody>
          <a:bodyPr wrap="none" anchor="ctr"/>
          <a:lstStyle/>
          <a:p>
            <a:endParaRPr lang="en-US"/>
          </a:p>
        </p:txBody>
      </p:sp>
      <p:sp>
        <p:nvSpPr>
          <p:cNvPr id="183303" name="Rectangle 7"/>
          <p:cNvSpPr>
            <a:spLocks noChangeArrowheads="1"/>
          </p:cNvSpPr>
          <p:nvPr/>
        </p:nvSpPr>
        <p:spPr bwMode="auto">
          <a:xfrm>
            <a:off x="-1588" y="0"/>
            <a:ext cx="2973388" cy="454025"/>
          </a:xfrm>
          <a:prstGeom prst="rect">
            <a:avLst/>
          </a:prstGeom>
          <a:noFill/>
          <a:ln w="9525">
            <a:noFill/>
            <a:miter lim="800000"/>
            <a:headEnd/>
            <a:tailEnd/>
          </a:ln>
          <a:effectLst/>
        </p:spPr>
        <p:txBody>
          <a:bodyPr wrap="none" anchor="ctr"/>
          <a:lstStyle/>
          <a:p>
            <a:endParaRPr lang="en-US"/>
          </a:p>
        </p:txBody>
      </p:sp>
      <p:sp>
        <p:nvSpPr>
          <p:cNvPr id="183304" name="Rectangle 8"/>
          <p:cNvSpPr>
            <a:spLocks noChangeArrowheads="1"/>
          </p:cNvSpPr>
          <p:nvPr/>
        </p:nvSpPr>
        <p:spPr bwMode="auto">
          <a:xfrm>
            <a:off x="3884613" y="0"/>
            <a:ext cx="2971800" cy="454025"/>
          </a:xfrm>
          <a:prstGeom prst="rect">
            <a:avLst/>
          </a:prstGeom>
          <a:noFill/>
          <a:ln w="9525">
            <a:noFill/>
            <a:miter lim="800000"/>
            <a:headEnd/>
            <a:tailEnd/>
          </a:ln>
          <a:effectLst/>
        </p:spPr>
        <p:txBody>
          <a:bodyPr wrap="none" anchor="ctr"/>
          <a:lstStyle/>
          <a:p>
            <a:endParaRPr lang="en-US"/>
          </a:p>
        </p:txBody>
      </p:sp>
      <p:sp>
        <p:nvSpPr>
          <p:cNvPr id="183305" name="Rectangle 9"/>
          <p:cNvSpPr>
            <a:spLocks noChangeArrowheads="1"/>
          </p:cNvSpPr>
          <p:nvPr/>
        </p:nvSpPr>
        <p:spPr bwMode="auto">
          <a:xfrm>
            <a:off x="-1588" y="8685213"/>
            <a:ext cx="2973388" cy="458787"/>
          </a:xfrm>
          <a:prstGeom prst="rect">
            <a:avLst/>
          </a:prstGeom>
          <a:noFill/>
          <a:ln w="9525">
            <a:noFill/>
            <a:miter lim="800000"/>
            <a:headEnd/>
            <a:tailEnd/>
          </a:ln>
          <a:effectLst/>
        </p:spPr>
        <p:txBody>
          <a:bodyPr wrap="none" anchor="ctr"/>
          <a:lstStyle/>
          <a:p>
            <a:endParaRPr lang="en-US"/>
          </a:p>
        </p:txBody>
      </p:sp>
      <p:sp>
        <p:nvSpPr>
          <p:cNvPr id="183306" name="Rectangle 10"/>
          <p:cNvSpPr>
            <a:spLocks noChangeArrowheads="1"/>
          </p:cNvSpPr>
          <p:nvPr/>
        </p:nvSpPr>
        <p:spPr bwMode="auto">
          <a:xfrm>
            <a:off x="-1588" y="0"/>
            <a:ext cx="2973388" cy="454025"/>
          </a:xfrm>
          <a:prstGeom prst="rect">
            <a:avLst/>
          </a:prstGeom>
          <a:noFill/>
          <a:ln w="9525">
            <a:noFill/>
            <a:miter lim="800000"/>
            <a:headEnd/>
            <a:tailEnd/>
          </a:ln>
          <a:effectLst/>
        </p:spPr>
        <p:txBody>
          <a:bodyPr wrap="none" anchor="ctr"/>
          <a:lstStyle/>
          <a:p>
            <a:endParaRPr lang="en-US"/>
          </a:p>
        </p:txBody>
      </p:sp>
      <p:sp>
        <p:nvSpPr>
          <p:cNvPr id="183307" name="Rectangle 11"/>
          <p:cNvSpPr>
            <a:spLocks noChangeArrowheads="1"/>
          </p:cNvSpPr>
          <p:nvPr/>
        </p:nvSpPr>
        <p:spPr bwMode="auto">
          <a:xfrm>
            <a:off x="3884613" y="0"/>
            <a:ext cx="2971800" cy="450850"/>
          </a:xfrm>
          <a:prstGeom prst="rect">
            <a:avLst/>
          </a:prstGeom>
          <a:noFill/>
          <a:ln w="9525">
            <a:noFill/>
            <a:miter lim="800000"/>
            <a:headEnd/>
            <a:tailEnd/>
          </a:ln>
          <a:effectLst/>
        </p:spPr>
        <p:txBody>
          <a:bodyPr wrap="none" anchor="ctr"/>
          <a:lstStyle/>
          <a:p>
            <a:endParaRPr lang="en-US"/>
          </a:p>
        </p:txBody>
      </p:sp>
      <p:sp>
        <p:nvSpPr>
          <p:cNvPr id="183308" name="Rectangle 12"/>
          <p:cNvSpPr>
            <a:spLocks noChangeArrowheads="1"/>
          </p:cNvSpPr>
          <p:nvPr/>
        </p:nvSpPr>
        <p:spPr bwMode="auto">
          <a:xfrm>
            <a:off x="-1588" y="0"/>
            <a:ext cx="2973388" cy="450850"/>
          </a:xfrm>
          <a:prstGeom prst="rect">
            <a:avLst/>
          </a:prstGeom>
          <a:noFill/>
          <a:ln w="9525">
            <a:noFill/>
            <a:miter lim="800000"/>
            <a:headEnd/>
            <a:tailEnd/>
          </a:ln>
          <a:effectLst/>
        </p:spPr>
        <p:txBody>
          <a:bodyPr wrap="none" anchor="ctr"/>
          <a:lstStyle/>
          <a:p>
            <a:endParaRPr lang="en-US"/>
          </a:p>
        </p:txBody>
      </p:sp>
      <p:sp>
        <p:nvSpPr>
          <p:cNvPr id="183309" name="Rectangle 13"/>
          <p:cNvSpPr>
            <a:spLocks noChangeArrowheads="1"/>
          </p:cNvSpPr>
          <p:nvPr>
            <p:ph type="body" idx="1"/>
          </p:nvPr>
        </p:nvSpPr>
        <p:spPr bwMode="auto">
          <a:xfrm>
            <a:off x="600075" y="4570413"/>
            <a:ext cx="6100763" cy="4327525"/>
          </a:xfrm>
          <a:prstGeom prst="rect">
            <a:avLst/>
          </a:prstGeom>
          <a:noFill/>
          <a:ln>
            <a:miter lim="800000"/>
            <a:headEnd/>
            <a:tailEnd/>
          </a:ln>
        </p:spPr>
        <p:txBody>
          <a:bodyPr lIns="85479" tIns="43517" rIns="85479" bIns="43517"/>
          <a:lstStyle/>
          <a:p>
            <a:pPr marL="119063" indent="-119063" defTabSz="966788">
              <a:spcBef>
                <a:spcPct val="25000"/>
              </a:spcBef>
              <a:buFontTx/>
              <a:buChar char="•"/>
            </a:pPr>
            <a:r>
              <a:rPr lang="en-US" sz="700" dirty="0"/>
              <a:t>The first letter refers to the chamber(s) being paced</a:t>
            </a:r>
          </a:p>
          <a:p>
            <a:pPr marL="119063" indent="-119063" defTabSz="966788">
              <a:spcBef>
                <a:spcPct val="25000"/>
              </a:spcBef>
            </a:pPr>
            <a:r>
              <a:rPr lang="en-US" sz="700" dirty="0"/>
              <a:t>The second letter refers to the chamber(s) being sensed</a:t>
            </a:r>
          </a:p>
          <a:p>
            <a:pPr marL="119063" indent="-119063" defTabSz="966788">
              <a:spcBef>
                <a:spcPct val="25000"/>
              </a:spcBef>
            </a:pPr>
            <a:r>
              <a:rPr lang="en-US" sz="700" dirty="0"/>
              <a:t>The third letter refers to the pacemaker’s response to a sensed event: </a:t>
            </a:r>
          </a:p>
          <a:p>
            <a:pPr marL="119063" indent="-119063" defTabSz="966788">
              <a:spcBef>
                <a:spcPct val="25000"/>
              </a:spcBef>
            </a:pPr>
            <a:r>
              <a:rPr lang="en-US" sz="700" dirty="0"/>
              <a:t>T = Triggered		D = Dual (inhibited and triggered*)</a:t>
            </a:r>
          </a:p>
          <a:p>
            <a:pPr marL="119063" indent="-119063" defTabSz="966788">
              <a:spcBef>
                <a:spcPct val="25000"/>
              </a:spcBef>
            </a:pPr>
            <a:r>
              <a:rPr lang="en-US" sz="700" dirty="0"/>
              <a:t>I = Inhibited		O = No response</a:t>
            </a:r>
          </a:p>
          <a:p>
            <a:pPr marL="119063" indent="-119063" defTabSz="966788">
              <a:spcBef>
                <a:spcPct val="25000"/>
              </a:spcBef>
            </a:pPr>
            <a:r>
              <a:rPr lang="en-US" sz="700" dirty="0"/>
              <a:t>*In a single chamber mode, “triggered” means that when an intrinsic event is sensed, a pace is triggered immediately thereafter. In a dual chamber mode, “triggered” means that a sensed </a:t>
            </a:r>
            <a:r>
              <a:rPr lang="en-US" sz="700" dirty="0" err="1"/>
              <a:t>atrial</a:t>
            </a:r>
            <a:r>
              <a:rPr lang="en-US" sz="700" dirty="0"/>
              <a:t> event will initiate (trigger) an A-V delay.</a:t>
            </a:r>
          </a:p>
          <a:p>
            <a:pPr marL="119063" indent="-119063" defTabSz="966788">
              <a:spcBef>
                <a:spcPct val="25000"/>
              </a:spcBef>
            </a:pPr>
            <a:endParaRPr lang="en-US" sz="700" dirty="0"/>
          </a:p>
          <a:p>
            <a:pPr marL="119063" indent="-119063" defTabSz="966788">
              <a:spcBef>
                <a:spcPct val="25000"/>
              </a:spcBef>
              <a:buFontTx/>
              <a:buChar char="•"/>
            </a:pPr>
            <a:r>
              <a:rPr lang="en-US" sz="700" dirty="0"/>
              <a:t>The fourth letter denotes the pacemaker’s programmability and whether it is capable of rate response:</a:t>
            </a:r>
          </a:p>
          <a:p>
            <a:pPr marL="119063" indent="-119063" defTabSz="966788">
              <a:spcBef>
                <a:spcPct val="25000"/>
              </a:spcBef>
            </a:pPr>
            <a:r>
              <a:rPr lang="en-US" sz="700" dirty="0"/>
              <a:t>P = Simple Programmable (rate and/or output) </a:t>
            </a:r>
          </a:p>
          <a:p>
            <a:pPr marL="119063" indent="-119063" defTabSz="966788">
              <a:spcBef>
                <a:spcPct val="25000"/>
              </a:spcBef>
            </a:pPr>
            <a:r>
              <a:rPr lang="en-US" sz="700" dirty="0"/>
              <a:t>M = </a:t>
            </a:r>
            <a:r>
              <a:rPr lang="en-US" sz="700" dirty="0" err="1"/>
              <a:t>Multiprogrammable</a:t>
            </a:r>
            <a:r>
              <a:rPr lang="en-US" sz="700" dirty="0"/>
              <a:t> (rate, output, sensitivity, etc.)</a:t>
            </a:r>
          </a:p>
          <a:p>
            <a:pPr marL="119063" indent="-119063" defTabSz="966788">
              <a:spcBef>
                <a:spcPct val="25000"/>
              </a:spcBef>
            </a:pPr>
            <a:r>
              <a:rPr lang="en-US" sz="700" dirty="0"/>
              <a:t>C = Communicating (pacemaker can send/receive information to/from the programmer)</a:t>
            </a:r>
          </a:p>
          <a:p>
            <a:pPr marL="119063" indent="-119063" defTabSz="966788">
              <a:spcBef>
                <a:spcPct val="25000"/>
              </a:spcBef>
            </a:pPr>
            <a:r>
              <a:rPr lang="en-US" sz="700" dirty="0"/>
              <a:t>R = Rate Modulation</a:t>
            </a:r>
          </a:p>
          <a:p>
            <a:pPr marL="119063" indent="-119063" defTabSz="966788">
              <a:spcBef>
                <a:spcPct val="25000"/>
              </a:spcBef>
            </a:pPr>
            <a:r>
              <a:rPr lang="en-US" sz="700" dirty="0"/>
              <a:t>O = None</a:t>
            </a:r>
          </a:p>
          <a:p>
            <a:pPr marL="119063" indent="-119063" defTabSz="966788">
              <a:spcBef>
                <a:spcPct val="25000"/>
              </a:spcBef>
            </a:pPr>
            <a:r>
              <a:rPr lang="en-US" sz="700" dirty="0"/>
              <a:t>Note that this sequence is hierarchical. In other words, it is assumed that if a pacemaker has rate modulation capabilities, “R”, that it also can communicate, “C”.</a:t>
            </a:r>
          </a:p>
          <a:p>
            <a:pPr marL="119063" indent="-119063" defTabSz="966788">
              <a:spcBef>
                <a:spcPct val="25000"/>
              </a:spcBef>
            </a:pPr>
            <a:endParaRPr lang="en-US" sz="700" dirty="0"/>
          </a:p>
          <a:p>
            <a:pPr marL="119063" indent="-119063" defTabSz="966788">
              <a:spcBef>
                <a:spcPct val="25000"/>
              </a:spcBef>
              <a:buFontTx/>
              <a:buChar char="•"/>
            </a:pPr>
            <a:r>
              <a:rPr lang="en-US" sz="700" dirty="0"/>
              <a:t>The fifth letter represents the pacemaker’s </a:t>
            </a:r>
            <a:r>
              <a:rPr lang="en-US" sz="700" dirty="0" err="1"/>
              <a:t>antitachycardia</a:t>
            </a:r>
            <a:r>
              <a:rPr lang="en-US" sz="700" dirty="0"/>
              <a:t> functions:</a:t>
            </a:r>
          </a:p>
          <a:p>
            <a:pPr marL="119063" indent="-119063" defTabSz="966788">
              <a:spcBef>
                <a:spcPct val="25000"/>
              </a:spcBef>
            </a:pPr>
            <a:r>
              <a:rPr lang="en-US" sz="700" dirty="0"/>
              <a:t>P = Pace		D = Dual (pace and shock available)</a:t>
            </a:r>
          </a:p>
          <a:p>
            <a:pPr marL="119063" indent="-119063" defTabSz="966788">
              <a:spcBef>
                <a:spcPct val="25000"/>
              </a:spcBef>
            </a:pPr>
            <a:r>
              <a:rPr lang="en-US" sz="700" dirty="0"/>
              <a:t>S = Shock		O = None</a:t>
            </a:r>
          </a:p>
          <a:p>
            <a:pPr marL="119063" indent="-119063" defTabSz="966788">
              <a:spcBef>
                <a:spcPct val="25000"/>
              </a:spcBef>
            </a:pPr>
            <a:endParaRPr lang="en-US" sz="700" dirty="0"/>
          </a:p>
          <a:p>
            <a:pPr marL="119063" indent="-119063" defTabSz="966788">
              <a:spcBef>
                <a:spcPct val="25000"/>
              </a:spcBef>
            </a:pPr>
            <a:r>
              <a:rPr lang="en-US" sz="700" dirty="0"/>
              <a:t>You may want to test the audience by having them describe different pacing modes. More modes and ECG strips are found in Module 2.</a:t>
            </a:r>
          </a:p>
          <a:p>
            <a:pPr marL="119063" indent="-119063" defTabSz="966788">
              <a:spcBef>
                <a:spcPct val="25000"/>
              </a:spcBef>
            </a:pPr>
            <a:endParaRPr lang="en-US" sz="700" dirty="0"/>
          </a:p>
        </p:txBody>
      </p:sp>
      <p:sp>
        <p:nvSpPr>
          <p:cNvPr id="183310" name="Rectangle 14"/>
          <p:cNvSpPr>
            <a:spLocks noChangeArrowheads="1" noTextEdit="1"/>
          </p:cNvSpPr>
          <p:nvPr>
            <p:ph type="sldImg"/>
          </p:nvPr>
        </p:nvSpPr>
        <p:spPr bwMode="auto">
          <a:xfrm>
            <a:off x="1152525" y="692150"/>
            <a:ext cx="4554538" cy="3416300"/>
          </a:xfrm>
          <a:prstGeom prst="rect">
            <a:avLst/>
          </a:prstGeom>
          <a:noFill/>
          <a:ln w="12700" cap="flat">
            <a:solidFill>
              <a:schemeClr val="tx1"/>
            </a:solidFill>
            <a:miter lim="800000"/>
            <a:headEnd/>
            <a:tailEn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0A4F6E-21EA-4C42-8EBD-931547607235}" type="slidenum">
              <a:rPr lang="en-US"/>
              <a:pPr/>
              <a:t>39</a:t>
            </a:fld>
            <a:endParaRPr lang="en-US"/>
          </a:p>
        </p:txBody>
      </p:sp>
      <p:sp>
        <p:nvSpPr>
          <p:cNvPr id="150530"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053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Biosensors --- most are vibrations sensors that increase HR in proportion to activity sensed, but can also have pH, venous temp, resp rate, QT interval, stroke volume, O2 sat, RA pressure sensors less commonly.</a:t>
            </a:r>
          </a:p>
          <a:p>
            <a:endParaRPr lang="en-US"/>
          </a:p>
          <a:p>
            <a:r>
              <a:rPr lang="en-US"/>
              <a:t>Dual chamber pacing allows for atrial contribution to CO (up to 30% of CO)</a:t>
            </a:r>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FE373210-56CA-44B2-8F16-9BDBE7F143EC}" type="slidenum">
              <a:rPr lang="en-US" smtClean="0"/>
              <a:pPr/>
              <a:t>40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FE373210-56CA-44B2-8F16-9BDBE7F143EC}" type="slidenum">
              <a:rPr lang="en-US" smtClean="0"/>
              <a:pPr/>
              <a:t>41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119C6A4A-82C6-4BE9-98F6-AAF25F777732}"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FE373210-56CA-44B2-8F16-9BDBE7F143EC}" type="slidenum">
              <a:rPr lang="en-US" smtClean="0"/>
              <a:pPr/>
              <a:t>42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FE373210-56CA-44B2-8F16-9BDBE7F143EC}" type="slidenum">
              <a:rPr lang="en-US" smtClean="0"/>
              <a:pPr/>
              <a:t>43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FE373210-56CA-44B2-8F16-9BDBE7F143EC}" type="slidenum">
              <a:rPr lang="en-US" smtClean="0"/>
              <a:pPr/>
              <a:t>44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08B2A2-993F-46B4-BCEC-F62104D92BEB}" type="slidenum">
              <a:rPr lang="en-US"/>
              <a:pPr/>
              <a:t>47</a:t>
            </a:fld>
            <a:endParaRPr lang="en-US"/>
          </a:p>
        </p:txBody>
      </p:sp>
      <p:sp>
        <p:nvSpPr>
          <p:cNvPr id="165890" name="Rectangle 2"/>
          <p:cNvSpPr>
            <a:spLocks noChangeArrowheads="1" noTextEdit="1"/>
          </p:cNvSpPr>
          <p:nvPr>
            <p:ph type="sldImg"/>
          </p:nvPr>
        </p:nvSpPr>
        <p:spPr>
          <a:ln/>
        </p:spPr>
      </p:sp>
      <p:sp>
        <p:nvSpPr>
          <p:cNvPr id="165891" name="Rectangle 3"/>
          <p:cNvSpPr>
            <a:spLocks noGrp="1" noChangeArrowheads="1"/>
          </p:cNvSpPr>
          <p:nvPr>
            <p:ph type="body" idx="1"/>
          </p:nvPr>
        </p:nvSpPr>
        <p:spPr/>
        <p:txBody>
          <a:bodyPr/>
          <a:lstStyle/>
          <a:p>
            <a:r>
              <a:rPr lang="en-US"/>
              <a:t>Cross-talk = oversensing of pacemaker generated electrical activity E.g. vent lead senses atrial pacing spike </a:t>
            </a:r>
            <a:r>
              <a:rPr lang="en-US">
                <a:sym typeface="Wingdings" pitchFamily="2" charset="2"/>
              </a:rPr>
              <a:t> misinterprets as vent contraction  inhibits pacer d/c  skipped beat  dizziness / syncope</a:t>
            </a:r>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7"/>
          <p:cNvSpPr>
            <a:spLocks noGrp="1" noChangeArrowheads="1"/>
          </p:cNvSpPr>
          <p:nvPr>
            <p:ph type="sldNum" sz="quarter" idx="5"/>
          </p:nvPr>
        </p:nvSpPr>
        <p:spPr>
          <a:ln/>
        </p:spPr>
        <p:txBody>
          <a:bodyPr/>
          <a:lstStyle/>
          <a:p>
            <a:fld id="{4079427D-F97A-4A84-99FD-73BAD17EDB27}" type="slidenum">
              <a:rPr lang="en-US"/>
              <a:pPr/>
              <a:t>48</a:t>
            </a:fld>
            <a:endParaRPr lang="en-US"/>
          </a:p>
        </p:txBody>
      </p:sp>
      <p:sp>
        <p:nvSpPr>
          <p:cNvPr id="366594" name="Rectangle 2"/>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366595" name="Rectangle 3"/>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366596" name="Rectangle 4"/>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366597" name="Rectangle 5"/>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366598" name="Rectangle 6"/>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366599" name="Rectangle 7"/>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366600" name="Rectangle 8"/>
          <p:cNvSpPr>
            <a:spLocks noChangeArrowheads="1"/>
          </p:cNvSpPr>
          <p:nvPr/>
        </p:nvSpPr>
        <p:spPr bwMode="auto">
          <a:xfrm>
            <a:off x="3886200" y="0"/>
            <a:ext cx="2974975" cy="455613"/>
          </a:xfrm>
          <a:prstGeom prst="rect">
            <a:avLst/>
          </a:prstGeom>
          <a:noFill/>
          <a:ln w="9525">
            <a:noFill/>
            <a:miter lim="800000"/>
            <a:headEnd/>
            <a:tailEnd/>
          </a:ln>
          <a:effectLst/>
        </p:spPr>
        <p:txBody>
          <a:bodyPr wrap="none" anchor="ctr"/>
          <a:lstStyle/>
          <a:p>
            <a:endParaRPr lang="en-US"/>
          </a:p>
        </p:txBody>
      </p:sp>
      <p:sp>
        <p:nvSpPr>
          <p:cNvPr id="366601" name="Rectangle 9"/>
          <p:cNvSpPr>
            <a:spLocks noChangeArrowheads="1"/>
          </p:cNvSpPr>
          <p:nvPr/>
        </p:nvSpPr>
        <p:spPr bwMode="auto">
          <a:xfrm>
            <a:off x="-3175" y="8685213"/>
            <a:ext cx="2974975" cy="458787"/>
          </a:xfrm>
          <a:prstGeom prst="rect">
            <a:avLst/>
          </a:prstGeom>
          <a:noFill/>
          <a:ln w="9525">
            <a:noFill/>
            <a:miter lim="800000"/>
            <a:headEnd/>
            <a:tailEnd/>
          </a:ln>
          <a:effectLst/>
        </p:spPr>
        <p:txBody>
          <a:bodyPr wrap="none" anchor="ctr"/>
          <a:lstStyle/>
          <a:p>
            <a:endParaRPr lang="en-US"/>
          </a:p>
        </p:txBody>
      </p:sp>
      <p:sp>
        <p:nvSpPr>
          <p:cNvPr id="366602" name="Rectangle 10"/>
          <p:cNvSpPr>
            <a:spLocks noChangeArrowheads="1"/>
          </p:cNvSpPr>
          <p:nvPr/>
        </p:nvSpPr>
        <p:spPr bwMode="auto">
          <a:xfrm>
            <a:off x="-3175" y="0"/>
            <a:ext cx="2974975" cy="455613"/>
          </a:xfrm>
          <a:prstGeom prst="rect">
            <a:avLst/>
          </a:prstGeom>
          <a:noFill/>
          <a:ln w="9525">
            <a:noFill/>
            <a:miter lim="800000"/>
            <a:headEnd/>
            <a:tailEnd/>
          </a:ln>
          <a:effectLst/>
        </p:spPr>
        <p:txBody>
          <a:bodyPr wrap="none" anchor="ctr"/>
          <a:lstStyle/>
          <a:p>
            <a:endParaRPr lang="en-US"/>
          </a:p>
        </p:txBody>
      </p:sp>
      <p:sp>
        <p:nvSpPr>
          <p:cNvPr id="366603" name="Rectangle 11"/>
          <p:cNvSpPr>
            <a:spLocks noChangeArrowheads="1"/>
          </p:cNvSpPr>
          <p:nvPr/>
        </p:nvSpPr>
        <p:spPr bwMode="auto">
          <a:xfrm>
            <a:off x="3884613" y="0"/>
            <a:ext cx="2971800" cy="452438"/>
          </a:xfrm>
          <a:prstGeom prst="rect">
            <a:avLst/>
          </a:prstGeom>
          <a:noFill/>
          <a:ln w="9525">
            <a:noFill/>
            <a:miter lim="800000"/>
            <a:headEnd/>
            <a:tailEnd/>
          </a:ln>
          <a:effectLst/>
        </p:spPr>
        <p:txBody>
          <a:bodyPr wrap="none" anchor="ctr"/>
          <a:lstStyle/>
          <a:p>
            <a:endParaRPr lang="en-US"/>
          </a:p>
        </p:txBody>
      </p:sp>
      <p:sp>
        <p:nvSpPr>
          <p:cNvPr id="366604" name="Rectangle 12"/>
          <p:cNvSpPr>
            <a:spLocks noChangeArrowheads="1"/>
          </p:cNvSpPr>
          <p:nvPr/>
        </p:nvSpPr>
        <p:spPr bwMode="auto">
          <a:xfrm>
            <a:off x="-1588" y="0"/>
            <a:ext cx="2973388" cy="452438"/>
          </a:xfrm>
          <a:prstGeom prst="rect">
            <a:avLst/>
          </a:prstGeom>
          <a:noFill/>
          <a:ln w="9525">
            <a:noFill/>
            <a:miter lim="800000"/>
            <a:headEnd/>
            <a:tailEnd/>
          </a:ln>
          <a:effectLst/>
        </p:spPr>
        <p:txBody>
          <a:bodyPr lIns="19050" tIns="0" rIns="19050" bIns="0"/>
          <a:lstStyle/>
          <a:p>
            <a:endParaRPr lang="en-US" sz="1000" i="1">
              <a:latin typeface="Times New Roman" pitchFamily="18" charset="0"/>
            </a:endParaRPr>
          </a:p>
          <a:p>
            <a:r>
              <a:rPr lang="en-US" sz="1400">
                <a:latin typeface="Times New Roman" pitchFamily="18" charset="0"/>
              </a:rPr>
              <a:t>CorePace Module 4: Troubleshooting</a:t>
            </a:r>
          </a:p>
        </p:txBody>
      </p:sp>
      <p:sp>
        <p:nvSpPr>
          <p:cNvPr id="366605" name="Rectangle 13"/>
          <p:cNvSpPr>
            <a:spLocks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p:spPr>
      </p:sp>
      <p:sp>
        <p:nvSpPr>
          <p:cNvPr id="366606" name="Rectangle 14"/>
          <p:cNvSpPr>
            <a:spLocks noChangeArrowheads="1"/>
          </p:cNvSpPr>
          <p:nvPr>
            <p:ph type="body" idx="1"/>
          </p:nvPr>
        </p:nvSpPr>
        <p:spPr bwMode="auto">
          <a:xfrm>
            <a:off x="762000" y="4570413"/>
            <a:ext cx="5367338" cy="3829050"/>
          </a:xfrm>
          <a:prstGeom prst="rect">
            <a:avLst/>
          </a:prstGeom>
          <a:noFill/>
          <a:ln>
            <a:miter lim="800000"/>
            <a:headEnd/>
            <a:tailEnd/>
          </a:ln>
        </p:spPr>
        <p:txBody>
          <a:bodyPr lIns="92075" tIns="46038" rIns="92075" bIns="46038"/>
          <a:lstStyle/>
          <a:p>
            <a:r>
              <a:rPr lang="en-US"/>
              <a:t>When the pacemaker problem is no output, the marker channel shows pacing markers—AP or VP—although no artifact appears on the ECG.</a:t>
            </a:r>
          </a:p>
          <a:p>
            <a:r>
              <a:rPr lang="en-US"/>
              <a:t>No output is defined as the failure to pace. Impulses are generated from the IPG, but is not transferred to the lead.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2102A7-2D4B-4342-A98C-01F5FAABFC5A}" type="slidenum">
              <a:rPr lang="en-US"/>
              <a:pPr/>
              <a:t>50</a:t>
            </a:fld>
            <a:endParaRPr lang="en-US"/>
          </a:p>
        </p:txBody>
      </p:sp>
      <p:sp>
        <p:nvSpPr>
          <p:cNvPr id="3789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89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b="1"/>
              <a:t>Figure 21-11</a:t>
            </a:r>
            <a:r>
              <a:rPr lang="en-US"/>
              <a:t> A 12-lead ECG with a lead-V1 rhythm strip from an 84-year-old man who returned to a pacemaker clinic with dizziness 11 years after implantation of a VVI pacemaker. </a:t>
            </a:r>
            <a:r>
              <a:rPr lang="en-US" i="1"/>
              <a:t>Arrows</a:t>
            </a:r>
            <a:r>
              <a:rPr lang="en-US"/>
              <a:t> show pacing artifacts continuing regularly (68/min) not sensing for the patient's intrinsic beats and not producing paced beats. The </a:t>
            </a:r>
            <a:r>
              <a:rPr lang="en-US" i="1"/>
              <a:t>asterisks</a:t>
            </a:r>
            <a:r>
              <a:rPr lang="en-US"/>
              <a:t> indicate the single incidence of ventricular capture by the pacemaker</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762F37-8334-49D4-B38E-D854517FB791}" type="slidenum">
              <a:rPr lang="en-US"/>
              <a:pPr/>
              <a:t>51</a:t>
            </a:fld>
            <a:endParaRPr lang="en-US"/>
          </a:p>
        </p:txBody>
      </p:sp>
      <p:sp>
        <p:nvSpPr>
          <p:cNvPr id="4608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608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b="1"/>
              <a:t>Figure 21-12</a:t>
            </a:r>
            <a:r>
              <a:rPr lang="en-US"/>
              <a:t> A 12-lead ECG with a lead-V1 rhythm strip from a 73-year-old man seen in a pacemaker clinic 6 months after implantation of a DDD pacemaker. During the pause after the VPB, minimum-rate pacing occurs (</a:t>
            </a:r>
            <a:r>
              <a:rPr lang="en-US" i="1"/>
              <a:t>the first six arrows</a:t>
            </a:r>
            <a:r>
              <a:rPr lang="en-US"/>
              <a:t>), but with failure of atrial capture. An </a:t>
            </a:r>
            <a:r>
              <a:rPr lang="en-US" i="1"/>
              <a:t>asterisk</a:t>
            </a:r>
            <a:r>
              <a:rPr lang="en-US"/>
              <a:t> and the </a:t>
            </a:r>
            <a:r>
              <a:rPr lang="en-US" i="1"/>
              <a:t>last arrow</a:t>
            </a:r>
            <a:r>
              <a:rPr lang="en-US"/>
              <a:t> indicate the single incidence of atrial capture by the pacemaker.</a:t>
            </a:r>
          </a:p>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7"/>
          <p:cNvSpPr>
            <a:spLocks noGrp="1" noChangeArrowheads="1"/>
          </p:cNvSpPr>
          <p:nvPr>
            <p:ph type="sldNum" sz="quarter" idx="5"/>
          </p:nvPr>
        </p:nvSpPr>
        <p:spPr>
          <a:ln/>
        </p:spPr>
        <p:txBody>
          <a:bodyPr/>
          <a:lstStyle/>
          <a:p>
            <a:fld id="{574CAA83-99C4-4731-9C10-4B09B4DF8F79}" type="slidenum">
              <a:rPr lang="en-US"/>
              <a:pPr/>
              <a:t>53</a:t>
            </a:fld>
            <a:endParaRPr lang="en-US"/>
          </a:p>
        </p:txBody>
      </p:sp>
      <p:sp>
        <p:nvSpPr>
          <p:cNvPr id="263170" name="Rectangle 2"/>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263171" name="Rectangle 3"/>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263172" name="Rectangle 4"/>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263173" name="Rectangle 5"/>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263174" name="Rectangle 6"/>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263175" name="Rectangle 7"/>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263176" name="Rectangle 8"/>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263177" name="Rectangle 9"/>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263178" name="Rectangle 10"/>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263179" name="Rectangle 11"/>
          <p:cNvSpPr>
            <a:spLocks noChangeArrowheads="1"/>
          </p:cNvSpPr>
          <p:nvPr/>
        </p:nvSpPr>
        <p:spPr bwMode="auto">
          <a:xfrm>
            <a:off x="3884613" y="0"/>
            <a:ext cx="2974975" cy="457200"/>
          </a:xfrm>
          <a:prstGeom prst="rect">
            <a:avLst/>
          </a:prstGeom>
          <a:noFill/>
          <a:ln w="9525">
            <a:noFill/>
            <a:miter lim="800000"/>
            <a:headEnd/>
            <a:tailEnd/>
          </a:ln>
          <a:effectLst/>
        </p:spPr>
        <p:txBody>
          <a:bodyPr wrap="none" anchor="ctr"/>
          <a:lstStyle/>
          <a:p>
            <a:endParaRPr lang="en-US"/>
          </a:p>
        </p:txBody>
      </p:sp>
      <p:sp>
        <p:nvSpPr>
          <p:cNvPr id="263180" name="Rectangle 12"/>
          <p:cNvSpPr>
            <a:spLocks noChangeArrowheads="1"/>
          </p:cNvSpPr>
          <p:nvPr/>
        </p:nvSpPr>
        <p:spPr bwMode="auto">
          <a:xfrm>
            <a:off x="-3175" y="8686800"/>
            <a:ext cx="2973388" cy="457200"/>
          </a:xfrm>
          <a:prstGeom prst="rect">
            <a:avLst/>
          </a:prstGeom>
          <a:noFill/>
          <a:ln w="9525">
            <a:noFill/>
            <a:miter lim="800000"/>
            <a:headEnd/>
            <a:tailEnd/>
          </a:ln>
          <a:effectLst/>
        </p:spPr>
        <p:txBody>
          <a:bodyPr wrap="none" anchor="ctr"/>
          <a:lstStyle/>
          <a:p>
            <a:endParaRPr lang="en-US"/>
          </a:p>
        </p:txBody>
      </p:sp>
      <p:sp>
        <p:nvSpPr>
          <p:cNvPr id="263181" name="Rectangle 13"/>
          <p:cNvSpPr>
            <a:spLocks noChangeArrowheads="1"/>
          </p:cNvSpPr>
          <p:nvPr/>
        </p:nvSpPr>
        <p:spPr bwMode="auto">
          <a:xfrm>
            <a:off x="-3175" y="0"/>
            <a:ext cx="2973388" cy="457200"/>
          </a:xfrm>
          <a:prstGeom prst="rect">
            <a:avLst/>
          </a:prstGeom>
          <a:noFill/>
          <a:ln w="9525">
            <a:noFill/>
            <a:miter lim="800000"/>
            <a:headEnd/>
            <a:tailEnd/>
          </a:ln>
          <a:effectLst/>
        </p:spPr>
        <p:txBody>
          <a:bodyPr wrap="none" anchor="ctr"/>
          <a:lstStyle/>
          <a:p>
            <a:endParaRPr lang="en-US"/>
          </a:p>
        </p:txBody>
      </p:sp>
      <p:sp>
        <p:nvSpPr>
          <p:cNvPr id="263182" name="Rectangle 14"/>
          <p:cNvSpPr>
            <a:spLocks noChangeArrowheads="1"/>
          </p:cNvSpPr>
          <p:nvPr/>
        </p:nvSpPr>
        <p:spPr bwMode="auto">
          <a:xfrm>
            <a:off x="3883025" y="0"/>
            <a:ext cx="2971800" cy="457200"/>
          </a:xfrm>
          <a:prstGeom prst="rect">
            <a:avLst/>
          </a:prstGeom>
          <a:noFill/>
          <a:ln w="9525">
            <a:noFill/>
            <a:miter lim="800000"/>
            <a:headEnd/>
            <a:tailEnd/>
          </a:ln>
          <a:effectLst/>
        </p:spPr>
        <p:txBody>
          <a:bodyPr wrap="none" anchor="ctr"/>
          <a:lstStyle/>
          <a:p>
            <a:endParaRPr lang="en-US"/>
          </a:p>
        </p:txBody>
      </p:sp>
      <p:sp>
        <p:nvSpPr>
          <p:cNvPr id="263183" name="Rectangle 15"/>
          <p:cNvSpPr>
            <a:spLocks noChangeArrowheads="1"/>
          </p:cNvSpPr>
          <p:nvPr/>
        </p:nvSpPr>
        <p:spPr bwMode="auto">
          <a:xfrm>
            <a:off x="-1588" y="0"/>
            <a:ext cx="2971801" cy="457200"/>
          </a:xfrm>
          <a:prstGeom prst="rect">
            <a:avLst/>
          </a:prstGeom>
          <a:noFill/>
          <a:ln w="9525">
            <a:noFill/>
            <a:miter lim="800000"/>
            <a:headEnd/>
            <a:tailEnd/>
          </a:ln>
          <a:effectLst/>
        </p:spPr>
        <p:txBody>
          <a:bodyPr wrap="none" anchor="ctr"/>
          <a:lstStyle/>
          <a:p>
            <a:endParaRPr lang="en-US"/>
          </a:p>
        </p:txBody>
      </p:sp>
      <p:sp>
        <p:nvSpPr>
          <p:cNvPr id="263184" name="Rectangle 16"/>
          <p:cNvSpPr>
            <a:spLocks noChangeArrowheads="1"/>
          </p:cNvSpPr>
          <p:nvPr/>
        </p:nvSpPr>
        <p:spPr bwMode="auto">
          <a:xfrm>
            <a:off x="3883025" y="0"/>
            <a:ext cx="2971800" cy="455613"/>
          </a:xfrm>
          <a:prstGeom prst="rect">
            <a:avLst/>
          </a:prstGeom>
          <a:noFill/>
          <a:ln w="9525">
            <a:noFill/>
            <a:miter lim="800000"/>
            <a:headEnd/>
            <a:tailEnd/>
          </a:ln>
          <a:effectLst/>
        </p:spPr>
        <p:txBody>
          <a:bodyPr wrap="none" anchor="ctr"/>
          <a:lstStyle/>
          <a:p>
            <a:endParaRPr lang="en-US"/>
          </a:p>
        </p:txBody>
      </p:sp>
      <p:sp>
        <p:nvSpPr>
          <p:cNvPr id="263185" name="Rectangle 17"/>
          <p:cNvSpPr>
            <a:spLocks noChangeArrowheads="1"/>
          </p:cNvSpPr>
          <p:nvPr/>
        </p:nvSpPr>
        <p:spPr bwMode="auto">
          <a:xfrm>
            <a:off x="-1588" y="0"/>
            <a:ext cx="2971801" cy="455613"/>
          </a:xfrm>
          <a:prstGeom prst="rect">
            <a:avLst/>
          </a:prstGeom>
          <a:noFill/>
          <a:ln w="9525">
            <a:noFill/>
            <a:miter lim="800000"/>
            <a:headEnd/>
            <a:tailEnd/>
          </a:ln>
          <a:effectLst/>
        </p:spPr>
        <p:txBody>
          <a:bodyPr wrap="none" anchor="ctr"/>
          <a:lstStyle/>
          <a:p>
            <a:endParaRPr lang="en-US"/>
          </a:p>
        </p:txBody>
      </p:sp>
      <p:sp>
        <p:nvSpPr>
          <p:cNvPr id="263186" name="Rectangle 18"/>
          <p:cNvSpPr>
            <a:spLocks noChangeArrowheads="1"/>
          </p:cNvSpPr>
          <p:nvPr/>
        </p:nvSpPr>
        <p:spPr bwMode="auto">
          <a:xfrm>
            <a:off x="3883025" y="0"/>
            <a:ext cx="2971800" cy="452438"/>
          </a:xfrm>
          <a:prstGeom prst="rect">
            <a:avLst/>
          </a:prstGeom>
          <a:noFill/>
          <a:ln w="9525">
            <a:noFill/>
            <a:miter lim="800000"/>
            <a:headEnd/>
            <a:tailEnd/>
          </a:ln>
          <a:effectLst/>
        </p:spPr>
        <p:txBody>
          <a:bodyPr wrap="none" anchor="ctr"/>
          <a:lstStyle/>
          <a:p>
            <a:endParaRPr lang="en-US"/>
          </a:p>
        </p:txBody>
      </p:sp>
      <p:sp>
        <p:nvSpPr>
          <p:cNvPr id="263187" name="Rectangle 19"/>
          <p:cNvSpPr>
            <a:spLocks noChangeArrowheads="1"/>
          </p:cNvSpPr>
          <p:nvPr/>
        </p:nvSpPr>
        <p:spPr bwMode="auto">
          <a:xfrm>
            <a:off x="-1588" y="0"/>
            <a:ext cx="2971801" cy="452438"/>
          </a:xfrm>
          <a:prstGeom prst="rect">
            <a:avLst/>
          </a:prstGeom>
          <a:noFill/>
          <a:ln w="9525">
            <a:noFill/>
            <a:miter lim="800000"/>
            <a:headEnd/>
            <a:tailEnd/>
          </a:ln>
          <a:effectLst/>
        </p:spPr>
        <p:txBody>
          <a:bodyPr wrap="none" anchor="ctr"/>
          <a:lstStyle/>
          <a:p>
            <a:endParaRPr lang="en-US"/>
          </a:p>
        </p:txBody>
      </p:sp>
      <p:sp>
        <p:nvSpPr>
          <p:cNvPr id="263188" name="Rectangle 20"/>
          <p:cNvSpPr>
            <a:spLocks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p:spPr>
      </p:sp>
      <p:sp>
        <p:nvSpPr>
          <p:cNvPr id="263189" name="Rectangle 21"/>
          <p:cNvSpPr>
            <a:spLocks noChangeArrowheads="1"/>
          </p:cNvSpPr>
          <p:nvPr>
            <p:ph type="body" idx="1"/>
          </p:nvPr>
        </p:nvSpPr>
        <p:spPr bwMode="auto">
          <a:xfrm>
            <a:off x="760413" y="4572000"/>
            <a:ext cx="5367337" cy="3829050"/>
          </a:xfrm>
          <a:prstGeom prst="rect">
            <a:avLst/>
          </a:prstGeom>
          <a:noFill/>
          <a:ln>
            <a:miter lim="800000"/>
            <a:headEnd/>
            <a:tailEnd/>
          </a:ln>
        </p:spPr>
        <p:txBody>
          <a:bodyPr lIns="92075" tIns="46038" rIns="92075" bIns="46038"/>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7"/>
          <p:cNvSpPr>
            <a:spLocks noGrp="1" noChangeArrowheads="1"/>
          </p:cNvSpPr>
          <p:nvPr>
            <p:ph type="sldNum" sz="quarter" idx="5"/>
          </p:nvPr>
        </p:nvSpPr>
        <p:spPr>
          <a:ln/>
        </p:spPr>
        <p:txBody>
          <a:bodyPr/>
          <a:lstStyle/>
          <a:p>
            <a:fld id="{A06E1E27-FC22-407D-95C7-0A068EEACEE3}" type="slidenum">
              <a:rPr lang="en-US"/>
              <a:pPr/>
              <a:t>54</a:t>
            </a:fld>
            <a:endParaRPr lang="en-US"/>
          </a:p>
        </p:txBody>
      </p:sp>
      <p:sp>
        <p:nvSpPr>
          <p:cNvPr id="308226" name="Rectangle 2"/>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308227" name="Rectangle 3"/>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308228" name="Rectangle 4"/>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308229" name="Rectangle 5"/>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308230" name="Rectangle 6"/>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308231" name="Rectangle 7"/>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308232" name="Rectangle 8"/>
          <p:cNvSpPr>
            <a:spLocks noChangeArrowheads="1"/>
          </p:cNvSpPr>
          <p:nvPr/>
        </p:nvSpPr>
        <p:spPr bwMode="auto">
          <a:xfrm>
            <a:off x="3886200" y="0"/>
            <a:ext cx="2974975" cy="455613"/>
          </a:xfrm>
          <a:prstGeom prst="rect">
            <a:avLst/>
          </a:prstGeom>
          <a:noFill/>
          <a:ln w="9525">
            <a:noFill/>
            <a:miter lim="800000"/>
            <a:headEnd/>
            <a:tailEnd/>
          </a:ln>
          <a:effectLst/>
        </p:spPr>
        <p:txBody>
          <a:bodyPr wrap="none" anchor="ctr"/>
          <a:lstStyle/>
          <a:p>
            <a:endParaRPr lang="en-US"/>
          </a:p>
        </p:txBody>
      </p:sp>
      <p:sp>
        <p:nvSpPr>
          <p:cNvPr id="308233" name="Rectangle 9"/>
          <p:cNvSpPr>
            <a:spLocks noChangeArrowheads="1"/>
          </p:cNvSpPr>
          <p:nvPr/>
        </p:nvSpPr>
        <p:spPr bwMode="auto">
          <a:xfrm>
            <a:off x="-3175" y="8685213"/>
            <a:ext cx="2974975" cy="458787"/>
          </a:xfrm>
          <a:prstGeom prst="rect">
            <a:avLst/>
          </a:prstGeom>
          <a:noFill/>
          <a:ln w="9525">
            <a:noFill/>
            <a:miter lim="800000"/>
            <a:headEnd/>
            <a:tailEnd/>
          </a:ln>
          <a:effectLst/>
        </p:spPr>
        <p:txBody>
          <a:bodyPr wrap="none" anchor="ctr"/>
          <a:lstStyle/>
          <a:p>
            <a:endParaRPr lang="en-US"/>
          </a:p>
        </p:txBody>
      </p:sp>
      <p:sp>
        <p:nvSpPr>
          <p:cNvPr id="308234" name="Rectangle 10"/>
          <p:cNvSpPr>
            <a:spLocks noChangeArrowheads="1"/>
          </p:cNvSpPr>
          <p:nvPr/>
        </p:nvSpPr>
        <p:spPr bwMode="auto">
          <a:xfrm>
            <a:off x="-3175" y="0"/>
            <a:ext cx="2974975" cy="455613"/>
          </a:xfrm>
          <a:prstGeom prst="rect">
            <a:avLst/>
          </a:prstGeom>
          <a:noFill/>
          <a:ln w="9525">
            <a:noFill/>
            <a:miter lim="800000"/>
            <a:headEnd/>
            <a:tailEnd/>
          </a:ln>
          <a:effectLst/>
        </p:spPr>
        <p:txBody>
          <a:bodyPr wrap="none" anchor="ctr"/>
          <a:lstStyle/>
          <a:p>
            <a:endParaRPr lang="en-US"/>
          </a:p>
        </p:txBody>
      </p:sp>
      <p:sp>
        <p:nvSpPr>
          <p:cNvPr id="308235" name="Rectangle 11"/>
          <p:cNvSpPr>
            <a:spLocks noChangeArrowheads="1"/>
          </p:cNvSpPr>
          <p:nvPr/>
        </p:nvSpPr>
        <p:spPr bwMode="auto">
          <a:xfrm>
            <a:off x="3884613" y="0"/>
            <a:ext cx="2971800" cy="452438"/>
          </a:xfrm>
          <a:prstGeom prst="rect">
            <a:avLst/>
          </a:prstGeom>
          <a:noFill/>
          <a:ln w="9525">
            <a:noFill/>
            <a:miter lim="800000"/>
            <a:headEnd/>
            <a:tailEnd/>
          </a:ln>
          <a:effectLst/>
        </p:spPr>
        <p:txBody>
          <a:bodyPr wrap="none" anchor="ctr"/>
          <a:lstStyle/>
          <a:p>
            <a:endParaRPr lang="en-US"/>
          </a:p>
        </p:txBody>
      </p:sp>
      <p:sp>
        <p:nvSpPr>
          <p:cNvPr id="308236" name="Rectangle 12"/>
          <p:cNvSpPr>
            <a:spLocks noChangeArrowheads="1"/>
          </p:cNvSpPr>
          <p:nvPr/>
        </p:nvSpPr>
        <p:spPr bwMode="auto">
          <a:xfrm>
            <a:off x="-1588" y="0"/>
            <a:ext cx="2973388" cy="452438"/>
          </a:xfrm>
          <a:prstGeom prst="rect">
            <a:avLst/>
          </a:prstGeom>
          <a:noFill/>
          <a:ln w="9525">
            <a:noFill/>
            <a:miter lim="800000"/>
            <a:headEnd/>
            <a:tailEnd/>
          </a:ln>
          <a:effectLst/>
        </p:spPr>
        <p:txBody>
          <a:bodyPr lIns="19050" tIns="0" rIns="19050" bIns="0"/>
          <a:lstStyle/>
          <a:p>
            <a:endParaRPr lang="en-US" sz="1000" i="1">
              <a:latin typeface="Times New Roman" pitchFamily="18" charset="0"/>
            </a:endParaRPr>
          </a:p>
          <a:p>
            <a:r>
              <a:rPr lang="en-US" sz="1400">
                <a:latin typeface="Times New Roman" pitchFamily="18" charset="0"/>
              </a:rPr>
              <a:t>CorePace Module 4: Troubleshooting</a:t>
            </a:r>
          </a:p>
        </p:txBody>
      </p:sp>
      <p:sp>
        <p:nvSpPr>
          <p:cNvPr id="308237" name="Rectangle 13"/>
          <p:cNvSpPr>
            <a:spLocks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p:spPr>
      </p:sp>
      <p:sp>
        <p:nvSpPr>
          <p:cNvPr id="308238" name="Rectangle 14"/>
          <p:cNvSpPr>
            <a:spLocks noChangeArrowheads="1"/>
          </p:cNvSpPr>
          <p:nvPr>
            <p:ph type="body" idx="1"/>
          </p:nvPr>
        </p:nvSpPr>
        <p:spPr bwMode="auto">
          <a:xfrm>
            <a:off x="762000" y="4570413"/>
            <a:ext cx="5367338" cy="3829050"/>
          </a:xfrm>
          <a:prstGeom prst="rect">
            <a:avLst/>
          </a:prstGeom>
          <a:noFill/>
          <a:ln>
            <a:miter lim="800000"/>
            <a:headEnd/>
            <a:tailEnd/>
          </a:ln>
        </p:spPr>
        <p:txBody>
          <a:bodyPr lIns="92075" tIns="46038" rIns="92075" bIns="46038"/>
          <a:lstStyle/>
          <a:p>
            <a:r>
              <a:rPr lang="en-US" dirty="0"/>
              <a:t>An intrinsic depolarization occurs in the atrium, but this depolarization is not sensed by the pacemaker. Therefore, the pacemaker sends an inappropriate pacing pulse to that chamber. </a:t>
            </a:r>
            <a:r>
              <a:rPr lang="en-US" dirty="0" err="1"/>
              <a:t>Undersensing</a:t>
            </a:r>
            <a:r>
              <a:rPr lang="en-US" dirty="0"/>
              <a:t> can be thought of as “</a:t>
            </a:r>
            <a:r>
              <a:rPr lang="en-US" dirty="0" err="1"/>
              <a:t>overpacing</a:t>
            </a:r>
            <a:r>
              <a:rPr lang="en-US" dirty="0"/>
              <a:t>.”</a:t>
            </a:r>
          </a:p>
          <a:p>
            <a:r>
              <a:rPr lang="en-US" dirty="0"/>
              <a:t>In this example, an AAI pacemaker is programmed to inhibit the </a:t>
            </a:r>
            <a:r>
              <a:rPr lang="en-US" dirty="0" err="1"/>
              <a:t>atrial</a:t>
            </a:r>
            <a:r>
              <a:rPr lang="en-US" dirty="0"/>
              <a:t> pacing pulse when a P-wave is sensed. Because the P-wave was not sensed, the pacemaker delivered an </a:t>
            </a:r>
            <a:r>
              <a:rPr lang="en-US" dirty="0" err="1"/>
              <a:t>atrial</a:t>
            </a:r>
            <a:r>
              <a:rPr lang="en-US" dirty="0"/>
              <a:t> pulse. If a pacemaker is </a:t>
            </a:r>
            <a:r>
              <a:rPr lang="en-US" dirty="0" err="1"/>
              <a:t>undersensing</a:t>
            </a:r>
            <a:r>
              <a:rPr lang="en-US" dirty="0"/>
              <a:t>, you will not see appropriate </a:t>
            </a:r>
            <a:r>
              <a:rPr lang="en-US" dirty="0" err="1"/>
              <a:t>atrial</a:t>
            </a:r>
            <a:r>
              <a:rPr lang="en-US" dirty="0"/>
              <a:t> sense markers on the marker channel.</a:t>
            </a:r>
          </a:p>
          <a:p>
            <a:r>
              <a:rPr lang="en-US" dirty="0"/>
              <a:t>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7"/>
          <p:cNvSpPr>
            <a:spLocks noGrp="1" noChangeArrowheads="1"/>
          </p:cNvSpPr>
          <p:nvPr>
            <p:ph type="sldNum" sz="quarter" idx="5"/>
          </p:nvPr>
        </p:nvSpPr>
        <p:spPr>
          <a:ln/>
        </p:spPr>
        <p:txBody>
          <a:bodyPr/>
          <a:lstStyle/>
          <a:p>
            <a:fld id="{DADB761D-0B4E-445C-91E8-BBE52B795862}" type="slidenum">
              <a:rPr lang="en-US"/>
              <a:pPr/>
              <a:t>56</a:t>
            </a:fld>
            <a:endParaRPr lang="en-US"/>
          </a:p>
        </p:txBody>
      </p:sp>
      <p:sp>
        <p:nvSpPr>
          <p:cNvPr id="265218" name="Rectangle 2"/>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265219" name="Rectangle 3"/>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265220" name="Rectangle 4"/>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265221" name="Rectangle 5"/>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265222" name="Rectangle 6"/>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265223" name="Rectangle 7"/>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265224" name="Rectangle 8"/>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265225" name="Rectangle 9"/>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265226" name="Rectangle 10"/>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265227" name="Rectangle 11"/>
          <p:cNvSpPr>
            <a:spLocks noChangeArrowheads="1"/>
          </p:cNvSpPr>
          <p:nvPr/>
        </p:nvSpPr>
        <p:spPr bwMode="auto">
          <a:xfrm>
            <a:off x="3884613" y="0"/>
            <a:ext cx="2974975" cy="457200"/>
          </a:xfrm>
          <a:prstGeom prst="rect">
            <a:avLst/>
          </a:prstGeom>
          <a:noFill/>
          <a:ln w="9525">
            <a:noFill/>
            <a:miter lim="800000"/>
            <a:headEnd/>
            <a:tailEnd/>
          </a:ln>
          <a:effectLst/>
        </p:spPr>
        <p:txBody>
          <a:bodyPr wrap="none" anchor="ctr"/>
          <a:lstStyle/>
          <a:p>
            <a:endParaRPr lang="en-US"/>
          </a:p>
        </p:txBody>
      </p:sp>
      <p:sp>
        <p:nvSpPr>
          <p:cNvPr id="265228" name="Rectangle 12"/>
          <p:cNvSpPr>
            <a:spLocks noChangeArrowheads="1"/>
          </p:cNvSpPr>
          <p:nvPr/>
        </p:nvSpPr>
        <p:spPr bwMode="auto">
          <a:xfrm>
            <a:off x="-3175" y="8686800"/>
            <a:ext cx="2973388" cy="457200"/>
          </a:xfrm>
          <a:prstGeom prst="rect">
            <a:avLst/>
          </a:prstGeom>
          <a:noFill/>
          <a:ln w="9525">
            <a:noFill/>
            <a:miter lim="800000"/>
            <a:headEnd/>
            <a:tailEnd/>
          </a:ln>
          <a:effectLst/>
        </p:spPr>
        <p:txBody>
          <a:bodyPr wrap="none" anchor="ctr"/>
          <a:lstStyle/>
          <a:p>
            <a:endParaRPr lang="en-US"/>
          </a:p>
        </p:txBody>
      </p:sp>
      <p:sp>
        <p:nvSpPr>
          <p:cNvPr id="265229" name="Rectangle 13"/>
          <p:cNvSpPr>
            <a:spLocks noChangeArrowheads="1"/>
          </p:cNvSpPr>
          <p:nvPr/>
        </p:nvSpPr>
        <p:spPr bwMode="auto">
          <a:xfrm>
            <a:off x="-3175" y="0"/>
            <a:ext cx="2973388" cy="457200"/>
          </a:xfrm>
          <a:prstGeom prst="rect">
            <a:avLst/>
          </a:prstGeom>
          <a:noFill/>
          <a:ln w="9525">
            <a:noFill/>
            <a:miter lim="800000"/>
            <a:headEnd/>
            <a:tailEnd/>
          </a:ln>
          <a:effectLst/>
        </p:spPr>
        <p:txBody>
          <a:bodyPr wrap="none" anchor="ctr"/>
          <a:lstStyle/>
          <a:p>
            <a:endParaRPr lang="en-US"/>
          </a:p>
        </p:txBody>
      </p:sp>
      <p:sp>
        <p:nvSpPr>
          <p:cNvPr id="265230" name="Rectangle 14"/>
          <p:cNvSpPr>
            <a:spLocks noChangeArrowheads="1"/>
          </p:cNvSpPr>
          <p:nvPr/>
        </p:nvSpPr>
        <p:spPr bwMode="auto">
          <a:xfrm>
            <a:off x="3883025" y="0"/>
            <a:ext cx="2971800" cy="457200"/>
          </a:xfrm>
          <a:prstGeom prst="rect">
            <a:avLst/>
          </a:prstGeom>
          <a:noFill/>
          <a:ln w="9525">
            <a:noFill/>
            <a:miter lim="800000"/>
            <a:headEnd/>
            <a:tailEnd/>
          </a:ln>
          <a:effectLst/>
        </p:spPr>
        <p:txBody>
          <a:bodyPr wrap="none" anchor="ctr"/>
          <a:lstStyle/>
          <a:p>
            <a:endParaRPr lang="en-US"/>
          </a:p>
        </p:txBody>
      </p:sp>
      <p:sp>
        <p:nvSpPr>
          <p:cNvPr id="265231" name="Rectangle 15"/>
          <p:cNvSpPr>
            <a:spLocks noChangeArrowheads="1"/>
          </p:cNvSpPr>
          <p:nvPr/>
        </p:nvSpPr>
        <p:spPr bwMode="auto">
          <a:xfrm>
            <a:off x="-1588" y="0"/>
            <a:ext cx="2971801" cy="457200"/>
          </a:xfrm>
          <a:prstGeom prst="rect">
            <a:avLst/>
          </a:prstGeom>
          <a:noFill/>
          <a:ln w="9525">
            <a:noFill/>
            <a:miter lim="800000"/>
            <a:headEnd/>
            <a:tailEnd/>
          </a:ln>
          <a:effectLst/>
        </p:spPr>
        <p:txBody>
          <a:bodyPr wrap="none" anchor="ctr"/>
          <a:lstStyle/>
          <a:p>
            <a:endParaRPr lang="en-US"/>
          </a:p>
        </p:txBody>
      </p:sp>
      <p:sp>
        <p:nvSpPr>
          <p:cNvPr id="265232" name="Rectangle 16"/>
          <p:cNvSpPr>
            <a:spLocks noChangeArrowheads="1"/>
          </p:cNvSpPr>
          <p:nvPr/>
        </p:nvSpPr>
        <p:spPr bwMode="auto">
          <a:xfrm>
            <a:off x="3883025" y="0"/>
            <a:ext cx="2971800" cy="455613"/>
          </a:xfrm>
          <a:prstGeom prst="rect">
            <a:avLst/>
          </a:prstGeom>
          <a:noFill/>
          <a:ln w="9525">
            <a:noFill/>
            <a:miter lim="800000"/>
            <a:headEnd/>
            <a:tailEnd/>
          </a:ln>
          <a:effectLst/>
        </p:spPr>
        <p:txBody>
          <a:bodyPr wrap="none" anchor="ctr"/>
          <a:lstStyle/>
          <a:p>
            <a:endParaRPr lang="en-US"/>
          </a:p>
        </p:txBody>
      </p:sp>
      <p:sp>
        <p:nvSpPr>
          <p:cNvPr id="265233" name="Rectangle 17"/>
          <p:cNvSpPr>
            <a:spLocks noChangeArrowheads="1"/>
          </p:cNvSpPr>
          <p:nvPr/>
        </p:nvSpPr>
        <p:spPr bwMode="auto">
          <a:xfrm>
            <a:off x="-1588" y="0"/>
            <a:ext cx="2971801" cy="455613"/>
          </a:xfrm>
          <a:prstGeom prst="rect">
            <a:avLst/>
          </a:prstGeom>
          <a:noFill/>
          <a:ln w="9525">
            <a:noFill/>
            <a:miter lim="800000"/>
            <a:headEnd/>
            <a:tailEnd/>
          </a:ln>
          <a:effectLst/>
        </p:spPr>
        <p:txBody>
          <a:bodyPr wrap="none" anchor="ctr"/>
          <a:lstStyle/>
          <a:p>
            <a:endParaRPr lang="en-US"/>
          </a:p>
        </p:txBody>
      </p:sp>
      <p:sp>
        <p:nvSpPr>
          <p:cNvPr id="265234" name="Rectangle 18"/>
          <p:cNvSpPr>
            <a:spLocks noChangeArrowheads="1"/>
          </p:cNvSpPr>
          <p:nvPr/>
        </p:nvSpPr>
        <p:spPr bwMode="auto">
          <a:xfrm>
            <a:off x="3883025" y="0"/>
            <a:ext cx="2971800" cy="452438"/>
          </a:xfrm>
          <a:prstGeom prst="rect">
            <a:avLst/>
          </a:prstGeom>
          <a:noFill/>
          <a:ln w="9525">
            <a:noFill/>
            <a:miter lim="800000"/>
            <a:headEnd/>
            <a:tailEnd/>
          </a:ln>
          <a:effectLst/>
        </p:spPr>
        <p:txBody>
          <a:bodyPr wrap="none" anchor="ctr"/>
          <a:lstStyle/>
          <a:p>
            <a:endParaRPr lang="en-US"/>
          </a:p>
        </p:txBody>
      </p:sp>
      <p:sp>
        <p:nvSpPr>
          <p:cNvPr id="265235" name="Rectangle 19"/>
          <p:cNvSpPr>
            <a:spLocks noChangeArrowheads="1"/>
          </p:cNvSpPr>
          <p:nvPr/>
        </p:nvSpPr>
        <p:spPr bwMode="auto">
          <a:xfrm>
            <a:off x="-1588" y="0"/>
            <a:ext cx="2971801" cy="452438"/>
          </a:xfrm>
          <a:prstGeom prst="rect">
            <a:avLst/>
          </a:prstGeom>
          <a:noFill/>
          <a:ln w="9525">
            <a:noFill/>
            <a:miter lim="800000"/>
            <a:headEnd/>
            <a:tailEnd/>
          </a:ln>
          <a:effectLst/>
        </p:spPr>
        <p:txBody>
          <a:bodyPr wrap="none" anchor="ctr"/>
          <a:lstStyle/>
          <a:p>
            <a:endParaRPr lang="en-US"/>
          </a:p>
        </p:txBody>
      </p:sp>
      <p:sp>
        <p:nvSpPr>
          <p:cNvPr id="265236" name="Rectangle 20"/>
          <p:cNvSpPr>
            <a:spLocks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p:spPr>
      </p:sp>
      <p:sp>
        <p:nvSpPr>
          <p:cNvPr id="265237" name="Rectangle 21"/>
          <p:cNvSpPr>
            <a:spLocks noChangeArrowheads="1"/>
          </p:cNvSpPr>
          <p:nvPr>
            <p:ph type="body" idx="1"/>
          </p:nvPr>
        </p:nvSpPr>
        <p:spPr bwMode="auto">
          <a:xfrm>
            <a:off x="760413" y="4572000"/>
            <a:ext cx="5367337" cy="3829050"/>
          </a:xfrm>
          <a:prstGeom prst="rect">
            <a:avLst/>
          </a:prstGeom>
          <a:noFill/>
          <a:ln>
            <a:miter lim="800000"/>
            <a:headEnd/>
            <a:tailEnd/>
          </a:ln>
        </p:spPr>
        <p:txBody>
          <a:bodyPr lIns="92075" tIns="46038" rIns="92075" bIns="46038"/>
          <a:lstStyle/>
          <a:p>
            <a:r>
              <a:rPr lang="en-US" dirty="0" err="1"/>
              <a:t>Oversensing</a:t>
            </a:r>
            <a:r>
              <a:rPr lang="en-US" dirty="0"/>
              <a:t> will exhibit pauses in single chamber systems.  In dual chamber systems,  </a:t>
            </a:r>
            <a:r>
              <a:rPr lang="en-US" dirty="0" err="1"/>
              <a:t>atrial</a:t>
            </a:r>
            <a:r>
              <a:rPr lang="en-US" dirty="0"/>
              <a:t> </a:t>
            </a:r>
            <a:r>
              <a:rPr lang="en-US" dirty="0" err="1"/>
              <a:t>oversensing</a:t>
            </a:r>
            <a:r>
              <a:rPr lang="en-US" dirty="0"/>
              <a:t> may cause fast ventricular pacing without P waves preceding the paced ventricular events.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119C6A4A-82C6-4BE9-98F6-AAF25F777732}"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3F708F-179B-44E6-A9D2-E646C449C6F3}" type="slidenum">
              <a:rPr lang="en-US"/>
              <a:pPr/>
              <a:t>62</a:t>
            </a:fld>
            <a:endParaRPr lang="en-US"/>
          </a:p>
        </p:txBody>
      </p:sp>
      <p:sp>
        <p:nvSpPr>
          <p:cNvPr id="24578"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57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Fractures occur at sharp turns (pulse generator, entry into vein, in ventricle, </a:t>
            </a:r>
            <a:r>
              <a:rPr lang="en-US" sz="1300">
                <a:solidFill>
                  <a:srgbClr val="000000"/>
                </a:solidFill>
                <a:latin typeface="Verdana" pitchFamily="34" charset="0"/>
              </a:rPr>
              <a:t>most commonly occurring at the clavicle/first rib location</a:t>
            </a:r>
            <a:endParaRPr lang="en-US"/>
          </a:p>
          <a:p>
            <a:r>
              <a:rPr lang="en-US"/>
              <a:t>Measure lead impedance w/ pacemaker programmer</a:t>
            </a:r>
          </a:p>
          <a:p>
            <a:r>
              <a:rPr lang="en-US"/>
              <a:t>Insulation break like leaky garden hose</a:t>
            </a:r>
            <a:endParaRPr lang="en-C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EG" dirty="0" smtClean="0"/>
              <a:t>الوريد</a:t>
            </a:r>
            <a:endParaRPr lang="en-US" dirty="0" smtClean="0"/>
          </a:p>
          <a:p>
            <a:r>
              <a:rPr lang="ar-EG" dirty="0" smtClean="0"/>
              <a:t>عبر الجلد</a:t>
            </a:r>
            <a:endParaRPr lang="en-US" dirty="0"/>
          </a:p>
        </p:txBody>
      </p:sp>
      <p:sp>
        <p:nvSpPr>
          <p:cNvPr id="4" name="عنصر نائب لرقم الشريحة 3"/>
          <p:cNvSpPr>
            <a:spLocks noGrp="1"/>
          </p:cNvSpPr>
          <p:nvPr>
            <p:ph type="sldNum" sz="quarter" idx="10"/>
          </p:nvPr>
        </p:nvSpPr>
        <p:spPr/>
        <p:txBody>
          <a:bodyPr/>
          <a:lstStyle/>
          <a:p>
            <a:fld id="{119C6A4A-82C6-4BE9-98F6-AAF25F777732}" type="slidenum">
              <a:rPr lang="en-US" smtClean="0"/>
              <a:pPr/>
              <a:t>65</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CARDIAC PACING AND DEFIBRILLATION</a:t>
            </a:r>
          </a:p>
          <a:p>
            <a:endParaRPr lang="en-US" dirty="0"/>
          </a:p>
        </p:txBody>
      </p:sp>
      <p:sp>
        <p:nvSpPr>
          <p:cNvPr id="4" name="عنصر نائب لرقم الشريحة 3"/>
          <p:cNvSpPr>
            <a:spLocks noGrp="1"/>
          </p:cNvSpPr>
          <p:nvPr>
            <p:ph type="sldNum" sz="quarter" idx="10"/>
          </p:nvPr>
        </p:nvSpPr>
        <p:spPr/>
        <p:txBody>
          <a:bodyPr/>
          <a:lstStyle/>
          <a:p>
            <a:fld id="{119C6A4A-82C6-4BE9-98F6-AAF25F777732}" type="slidenum">
              <a:rPr lang="en-US" smtClean="0"/>
              <a:pPr/>
              <a:t>66</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119C6A4A-82C6-4BE9-98F6-AAF25F777732}" type="slidenum">
              <a:rPr lang="en-US" smtClean="0"/>
              <a:pPr/>
              <a:t>67</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119C6A4A-82C6-4BE9-98F6-AAF25F777732}" type="slidenum">
              <a:rPr lang="en-US" smtClean="0"/>
              <a:pPr/>
              <a:t>68</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119C6A4A-82C6-4BE9-98F6-AAF25F777732}" type="slidenum">
              <a:rPr lang="en-US" smtClean="0"/>
              <a:pPr/>
              <a:t>69</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119C6A4A-82C6-4BE9-98F6-AAF25F777732}" type="slidenum">
              <a:rPr lang="en-US" smtClean="0"/>
              <a:pPr/>
              <a:t>70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119C6A4A-82C6-4BE9-98F6-AAF25F777732}"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17411" name="Rectangle 3"/>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17412" name="Rectangle 4"/>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17413" name="Rectangle 5"/>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17414" name="Rectangle 6"/>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17415" name="Rectangle 7"/>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17416" name="Rectangle 8"/>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17417" name="Rectangle 9"/>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17418" name="Rectangle 10"/>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17419" name="Rectangle 11"/>
          <p:cNvSpPr>
            <a:spLocks noChangeArrowheads="1"/>
          </p:cNvSpPr>
          <p:nvPr/>
        </p:nvSpPr>
        <p:spPr bwMode="auto">
          <a:xfrm>
            <a:off x="3884613" y="0"/>
            <a:ext cx="2974975" cy="457200"/>
          </a:xfrm>
          <a:prstGeom prst="rect">
            <a:avLst/>
          </a:prstGeom>
          <a:noFill/>
          <a:ln w="9525">
            <a:noFill/>
            <a:miter lim="800000"/>
            <a:headEnd/>
            <a:tailEnd/>
          </a:ln>
          <a:effectLst/>
        </p:spPr>
        <p:txBody>
          <a:bodyPr wrap="none" anchor="ctr"/>
          <a:lstStyle/>
          <a:p>
            <a:endParaRPr lang="en-US"/>
          </a:p>
        </p:txBody>
      </p:sp>
      <p:sp>
        <p:nvSpPr>
          <p:cNvPr id="17420" name="Rectangle 12"/>
          <p:cNvSpPr>
            <a:spLocks noChangeArrowheads="1"/>
          </p:cNvSpPr>
          <p:nvPr/>
        </p:nvSpPr>
        <p:spPr bwMode="auto">
          <a:xfrm>
            <a:off x="-3175" y="8686800"/>
            <a:ext cx="2973388" cy="457200"/>
          </a:xfrm>
          <a:prstGeom prst="rect">
            <a:avLst/>
          </a:prstGeom>
          <a:noFill/>
          <a:ln w="9525">
            <a:noFill/>
            <a:miter lim="800000"/>
            <a:headEnd/>
            <a:tailEnd/>
          </a:ln>
          <a:effectLst/>
        </p:spPr>
        <p:txBody>
          <a:bodyPr wrap="none" anchor="ctr"/>
          <a:lstStyle/>
          <a:p>
            <a:endParaRPr lang="en-US"/>
          </a:p>
        </p:txBody>
      </p:sp>
      <p:sp>
        <p:nvSpPr>
          <p:cNvPr id="17421" name="Rectangle 13"/>
          <p:cNvSpPr>
            <a:spLocks noChangeArrowheads="1"/>
          </p:cNvSpPr>
          <p:nvPr/>
        </p:nvSpPr>
        <p:spPr bwMode="auto">
          <a:xfrm>
            <a:off x="-3175" y="0"/>
            <a:ext cx="2973388" cy="457200"/>
          </a:xfrm>
          <a:prstGeom prst="rect">
            <a:avLst/>
          </a:prstGeom>
          <a:noFill/>
          <a:ln w="9525">
            <a:noFill/>
            <a:miter lim="800000"/>
            <a:headEnd/>
            <a:tailEnd/>
          </a:ln>
          <a:effectLst/>
        </p:spPr>
        <p:txBody>
          <a:bodyPr wrap="none" anchor="ctr"/>
          <a:lstStyle/>
          <a:p>
            <a:endParaRPr lang="en-US"/>
          </a:p>
        </p:txBody>
      </p:sp>
      <p:sp>
        <p:nvSpPr>
          <p:cNvPr id="17422" name="Rectangle 14"/>
          <p:cNvSpPr>
            <a:spLocks noChangeArrowheads="1"/>
          </p:cNvSpPr>
          <p:nvPr/>
        </p:nvSpPr>
        <p:spPr bwMode="auto">
          <a:xfrm>
            <a:off x="3883025" y="0"/>
            <a:ext cx="2971800" cy="457200"/>
          </a:xfrm>
          <a:prstGeom prst="rect">
            <a:avLst/>
          </a:prstGeom>
          <a:noFill/>
          <a:ln w="9525">
            <a:noFill/>
            <a:miter lim="800000"/>
            <a:headEnd/>
            <a:tailEnd/>
          </a:ln>
          <a:effectLst/>
        </p:spPr>
        <p:txBody>
          <a:bodyPr wrap="none" anchor="ctr"/>
          <a:lstStyle/>
          <a:p>
            <a:endParaRPr lang="en-US"/>
          </a:p>
        </p:txBody>
      </p:sp>
      <p:sp>
        <p:nvSpPr>
          <p:cNvPr id="17423" name="Rectangle 15"/>
          <p:cNvSpPr>
            <a:spLocks noChangeArrowheads="1"/>
          </p:cNvSpPr>
          <p:nvPr/>
        </p:nvSpPr>
        <p:spPr bwMode="auto">
          <a:xfrm>
            <a:off x="-1588" y="0"/>
            <a:ext cx="2971801" cy="457200"/>
          </a:xfrm>
          <a:prstGeom prst="rect">
            <a:avLst/>
          </a:prstGeom>
          <a:noFill/>
          <a:ln w="9525">
            <a:noFill/>
            <a:miter lim="800000"/>
            <a:headEnd/>
            <a:tailEnd/>
          </a:ln>
          <a:effectLst/>
        </p:spPr>
        <p:txBody>
          <a:bodyPr wrap="none" anchor="ctr"/>
          <a:lstStyle/>
          <a:p>
            <a:endParaRPr lang="en-US"/>
          </a:p>
        </p:txBody>
      </p:sp>
      <p:sp>
        <p:nvSpPr>
          <p:cNvPr id="17424" name="Rectangle 16"/>
          <p:cNvSpPr>
            <a:spLocks noChangeArrowheads="1"/>
          </p:cNvSpPr>
          <p:nvPr/>
        </p:nvSpPr>
        <p:spPr bwMode="auto">
          <a:xfrm>
            <a:off x="3883025" y="0"/>
            <a:ext cx="2971800" cy="455613"/>
          </a:xfrm>
          <a:prstGeom prst="rect">
            <a:avLst/>
          </a:prstGeom>
          <a:noFill/>
          <a:ln w="9525">
            <a:noFill/>
            <a:miter lim="800000"/>
            <a:headEnd/>
            <a:tailEnd/>
          </a:ln>
          <a:effectLst/>
        </p:spPr>
        <p:txBody>
          <a:bodyPr wrap="none" anchor="ctr"/>
          <a:lstStyle/>
          <a:p>
            <a:endParaRPr lang="en-US"/>
          </a:p>
        </p:txBody>
      </p:sp>
      <p:sp>
        <p:nvSpPr>
          <p:cNvPr id="17425" name="Rectangle 17"/>
          <p:cNvSpPr>
            <a:spLocks noChangeArrowheads="1"/>
          </p:cNvSpPr>
          <p:nvPr/>
        </p:nvSpPr>
        <p:spPr bwMode="auto">
          <a:xfrm>
            <a:off x="-1588" y="0"/>
            <a:ext cx="2971801" cy="455613"/>
          </a:xfrm>
          <a:prstGeom prst="rect">
            <a:avLst/>
          </a:prstGeom>
          <a:noFill/>
          <a:ln w="9525">
            <a:noFill/>
            <a:miter lim="800000"/>
            <a:headEnd/>
            <a:tailEnd/>
          </a:ln>
          <a:effectLst/>
        </p:spPr>
        <p:txBody>
          <a:bodyPr wrap="none" anchor="ctr"/>
          <a:lstStyle/>
          <a:p>
            <a:endParaRPr lang="en-US"/>
          </a:p>
        </p:txBody>
      </p:sp>
      <p:sp>
        <p:nvSpPr>
          <p:cNvPr id="17426" name="Rectangle 18"/>
          <p:cNvSpPr>
            <a:spLocks noChangeArrowheads="1"/>
          </p:cNvSpPr>
          <p:nvPr/>
        </p:nvSpPr>
        <p:spPr bwMode="auto">
          <a:xfrm>
            <a:off x="3883025" y="0"/>
            <a:ext cx="2971800" cy="452438"/>
          </a:xfrm>
          <a:prstGeom prst="rect">
            <a:avLst/>
          </a:prstGeom>
          <a:noFill/>
          <a:ln w="9525">
            <a:noFill/>
            <a:miter lim="800000"/>
            <a:headEnd/>
            <a:tailEnd/>
          </a:ln>
          <a:effectLst/>
        </p:spPr>
        <p:txBody>
          <a:bodyPr wrap="none" anchor="ctr"/>
          <a:lstStyle/>
          <a:p>
            <a:endParaRPr lang="en-US"/>
          </a:p>
        </p:txBody>
      </p:sp>
      <p:sp>
        <p:nvSpPr>
          <p:cNvPr id="17427" name="Rectangle 19"/>
          <p:cNvSpPr>
            <a:spLocks noChangeArrowheads="1"/>
          </p:cNvSpPr>
          <p:nvPr/>
        </p:nvSpPr>
        <p:spPr bwMode="auto">
          <a:xfrm>
            <a:off x="-1588" y="0"/>
            <a:ext cx="2971801" cy="452438"/>
          </a:xfrm>
          <a:prstGeom prst="rect">
            <a:avLst/>
          </a:prstGeom>
          <a:noFill/>
          <a:ln w="9525">
            <a:noFill/>
            <a:miter lim="800000"/>
            <a:headEnd/>
            <a:tailEnd/>
          </a:ln>
          <a:effectLst/>
        </p:spPr>
        <p:txBody>
          <a:bodyPr wrap="none" anchor="ctr"/>
          <a:lstStyle/>
          <a:p>
            <a:endParaRPr lang="en-US"/>
          </a:p>
        </p:txBody>
      </p:sp>
      <p:sp>
        <p:nvSpPr>
          <p:cNvPr id="17428" name="Rectangle 20"/>
          <p:cNvSpPr>
            <a:spLocks noChangeArrowheads="1" noTextEdit="1"/>
          </p:cNvSpPr>
          <p:nvPr>
            <p:ph type="sldImg"/>
          </p:nvPr>
        </p:nvSpPr>
        <p:spPr>
          <a:xfrm>
            <a:off x="1150938" y="692150"/>
            <a:ext cx="4556125" cy="3416300"/>
          </a:xfrm>
          <a:ln cap="flat"/>
        </p:spPr>
      </p:sp>
      <p:sp>
        <p:nvSpPr>
          <p:cNvPr id="17429" name="Rectangle 21"/>
          <p:cNvSpPr>
            <a:spLocks noGrp="1" noChangeArrowheads="1"/>
          </p:cNvSpPr>
          <p:nvPr>
            <p:ph type="body" idx="1"/>
          </p:nvPr>
        </p:nvSpPr>
        <p:spPr>
          <a:noFill/>
          <a:ln/>
        </p:spPr>
        <p:txBody>
          <a:bodyPr/>
          <a:lstStyle/>
          <a:p>
            <a:r>
              <a:rPr lang="en-US"/>
              <a:t>Impulses in a patient with diseased heart tissue may be:</a:t>
            </a:r>
          </a:p>
          <a:p>
            <a:pPr marL="571500" lvl="1" indent="-114300">
              <a:buFontTx/>
              <a:buChar char="•"/>
            </a:pPr>
            <a:r>
              <a:rPr lang="en-US"/>
              <a:t> Intermittent</a:t>
            </a:r>
          </a:p>
          <a:p>
            <a:pPr marL="571500" lvl="1" indent="-114300">
              <a:buFontTx/>
              <a:buChar char="•"/>
            </a:pPr>
            <a:r>
              <a:rPr lang="en-US"/>
              <a:t> Irregular </a:t>
            </a:r>
          </a:p>
          <a:p>
            <a:pPr marL="571500" lvl="1" indent="-114300">
              <a:buFontTx/>
              <a:buChar char="•"/>
            </a:pPr>
            <a:r>
              <a:rPr lang="en-US"/>
              <a:t> Not generated at all</a:t>
            </a:r>
          </a:p>
          <a:p>
            <a:pPr marL="571500" lvl="1" indent="-114300">
              <a:buFontTx/>
              <a:buChar char="•"/>
            </a:pPr>
            <a:r>
              <a:rPr lang="en-US"/>
              <a:t> At an inappropriate rate for the patient’s metabolic demand.</a:t>
            </a:r>
          </a:p>
          <a:p>
            <a:r>
              <a:rPr lang="en-US"/>
              <a:t>Block can occur at any point–within the SA node, AV node, His bundle or distal conduction system.</a:t>
            </a:r>
          </a:p>
          <a:p>
            <a:endParaRPr lang="en-US"/>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119C6A4A-82C6-4BE9-98F6-AAF25F777732}"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FE373210-56CA-44B2-8F16-9BDBE7F143EC}"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A1245B0-6213-46B8-8C4B-56357C27B4AA}" type="slidenum">
              <a:rPr lang="en-US"/>
              <a:pPr/>
              <a:t>11</a:t>
            </a:fld>
            <a:endParaRPr lang="en-US"/>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9E964A6B-21D7-4802-87BB-D5776AB47AB1}" type="datetime1">
              <a:rPr lang="ar-SA" smtClean="0"/>
              <a:t>08/02/1432</a:t>
            </a:fld>
            <a:endParaRPr lang="ar-SA"/>
          </a:p>
        </p:txBody>
      </p:sp>
      <p:sp>
        <p:nvSpPr>
          <p:cNvPr id="5" name="عنصر نائب للتذييل 4"/>
          <p:cNvSpPr>
            <a:spLocks noGrp="1"/>
          </p:cNvSpPr>
          <p:nvPr>
            <p:ph type="ftr" sz="quarter" idx="11"/>
          </p:nvPr>
        </p:nvSpPr>
        <p:spPr/>
        <p:txBody>
          <a:bodyPr/>
          <a:lstStyle/>
          <a:p>
            <a:r>
              <a:rPr lang="en-US" smtClean="0"/>
              <a:t>Please contact Dr Fadhl to use this material</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BF7B61A-76FC-4E62-BAFD-871FEDF5E1FB}" type="datetime1">
              <a:rPr lang="ar-SA" smtClean="0"/>
              <a:t>08/02/1432</a:t>
            </a:fld>
            <a:endParaRPr lang="ar-SA"/>
          </a:p>
        </p:txBody>
      </p:sp>
      <p:sp>
        <p:nvSpPr>
          <p:cNvPr id="5" name="عنصر نائب للتذييل 4"/>
          <p:cNvSpPr>
            <a:spLocks noGrp="1"/>
          </p:cNvSpPr>
          <p:nvPr>
            <p:ph type="ftr" sz="quarter" idx="11"/>
          </p:nvPr>
        </p:nvSpPr>
        <p:spPr/>
        <p:txBody>
          <a:bodyPr/>
          <a:lstStyle/>
          <a:p>
            <a:r>
              <a:rPr lang="en-US" smtClean="0"/>
              <a:t>Please contact Dr Fadhl to use this material</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5A7AD9E0-8091-4B0F-A3E9-9DF3806C4FB0}" type="datetime1">
              <a:rPr lang="ar-SA" smtClean="0"/>
              <a:t>08/02/1432</a:t>
            </a:fld>
            <a:endParaRPr lang="ar-SA"/>
          </a:p>
        </p:txBody>
      </p:sp>
      <p:sp>
        <p:nvSpPr>
          <p:cNvPr id="5" name="عنصر نائب للتذييل 4"/>
          <p:cNvSpPr>
            <a:spLocks noGrp="1"/>
          </p:cNvSpPr>
          <p:nvPr>
            <p:ph type="ftr" sz="quarter" idx="11"/>
          </p:nvPr>
        </p:nvSpPr>
        <p:spPr/>
        <p:txBody>
          <a:bodyPr/>
          <a:lstStyle/>
          <a:p>
            <a:r>
              <a:rPr lang="en-US" smtClean="0"/>
              <a:t>Please contact Dr Fadhl to use this material</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عنوان، ونص، وقصاصة فنية">
    <p:spTree>
      <p:nvGrpSpPr>
        <p:cNvPr id="1" name=""/>
        <p:cNvGrpSpPr/>
        <p:nvPr/>
      </p:nvGrpSpPr>
      <p:grpSpPr>
        <a:xfrm>
          <a:off x="0" y="0"/>
          <a:ext cx="0" cy="0"/>
          <a:chOff x="0" y="0"/>
          <a:chExt cx="0" cy="0"/>
        </a:xfrm>
      </p:grpSpPr>
      <p:sp>
        <p:nvSpPr>
          <p:cNvPr id="2" name="عنوان 1"/>
          <p:cNvSpPr>
            <a:spLocks noGrp="1"/>
          </p:cNvSpPr>
          <p:nvPr>
            <p:ph type="title"/>
          </p:nvPr>
        </p:nvSpPr>
        <p:spPr>
          <a:xfrm>
            <a:off x="668338" y="617538"/>
            <a:ext cx="7702550" cy="804862"/>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sz="half" idx="1"/>
          </p:nvPr>
        </p:nvSpPr>
        <p:spPr>
          <a:xfrm>
            <a:off x="663575" y="1981200"/>
            <a:ext cx="3790950" cy="424815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قصاصة الفنية 3"/>
          <p:cNvSpPr>
            <a:spLocks noGrp="1"/>
          </p:cNvSpPr>
          <p:nvPr>
            <p:ph type="clipArt" sz="half" idx="2"/>
          </p:nvPr>
        </p:nvSpPr>
        <p:spPr>
          <a:xfrm>
            <a:off x="4606925" y="1981200"/>
            <a:ext cx="3790950" cy="4248150"/>
          </a:xfrm>
        </p:spPr>
        <p:txBody>
          <a:bodyPr/>
          <a:lstStyle/>
          <a:p>
            <a:endParaRPr lang="en-US"/>
          </a:p>
        </p:txBody>
      </p:sp>
      <p:sp>
        <p:nvSpPr>
          <p:cNvPr id="5" name="عنصر نائب للتاريخ 4"/>
          <p:cNvSpPr>
            <a:spLocks noGrp="1"/>
          </p:cNvSpPr>
          <p:nvPr>
            <p:ph type="dt" sz="half" idx="10"/>
          </p:nvPr>
        </p:nvSpPr>
        <p:spPr>
          <a:xfrm>
            <a:off x="685800" y="6248400"/>
            <a:ext cx="1905000" cy="457200"/>
          </a:xfrm>
        </p:spPr>
        <p:txBody>
          <a:bodyPr/>
          <a:lstStyle>
            <a:lvl1pPr>
              <a:defRPr/>
            </a:lvl1pPr>
          </a:lstStyle>
          <a:p>
            <a:fld id="{7A96BB1A-7AF4-45A8-97D8-F2F728870CAB}" type="datetime1">
              <a:rPr lang="ar-SA" smtClean="0"/>
              <a:t>08/02/1432</a:t>
            </a:fld>
            <a:endParaRPr lang="en-US"/>
          </a:p>
        </p:txBody>
      </p:sp>
      <p:sp>
        <p:nvSpPr>
          <p:cNvPr id="6" name="عنصر نائب للتذييل 5"/>
          <p:cNvSpPr>
            <a:spLocks noGrp="1"/>
          </p:cNvSpPr>
          <p:nvPr>
            <p:ph type="ftr" sz="quarter" idx="11"/>
          </p:nvPr>
        </p:nvSpPr>
        <p:spPr>
          <a:xfrm>
            <a:off x="3124200" y="6248400"/>
            <a:ext cx="2895600" cy="457200"/>
          </a:xfrm>
        </p:spPr>
        <p:txBody>
          <a:bodyPr/>
          <a:lstStyle>
            <a:lvl1pPr>
              <a:defRPr/>
            </a:lvl1pPr>
          </a:lstStyle>
          <a:p>
            <a:r>
              <a:rPr lang="en-US" smtClean="0"/>
              <a:t>Please contact Dr Fadhl to use this material</a:t>
            </a:r>
            <a:endParaRPr lang="en-US"/>
          </a:p>
        </p:txBody>
      </p:sp>
      <p:sp>
        <p:nvSpPr>
          <p:cNvPr id="7" name="عنصر نائب لرقم الشريحة 6"/>
          <p:cNvSpPr>
            <a:spLocks noGrp="1"/>
          </p:cNvSpPr>
          <p:nvPr>
            <p:ph type="sldNum" sz="quarter" idx="12"/>
          </p:nvPr>
        </p:nvSpPr>
        <p:spPr>
          <a:xfrm>
            <a:off x="6553200" y="6248400"/>
            <a:ext cx="1905000" cy="457200"/>
          </a:xfrm>
        </p:spPr>
        <p:txBody>
          <a:bodyPr/>
          <a:lstStyle>
            <a:lvl1pPr>
              <a:defRPr/>
            </a:lvl1pPr>
          </a:lstStyle>
          <a:p>
            <a:fld id="{D43189FE-8B59-4B8B-A630-2246762F01A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rtl="0">
              <a:defRPr/>
            </a:lvl1pPr>
          </a:lstStyle>
          <a:p>
            <a:r>
              <a:rPr lang="ar-SA" dirty="0" smtClean="0"/>
              <a:t>انقر لتحرير نمط العنوان الرئيسي</a:t>
            </a:r>
            <a:endParaRPr lang="ar-SA" dirty="0"/>
          </a:p>
        </p:txBody>
      </p:sp>
      <p:sp>
        <p:nvSpPr>
          <p:cNvPr id="3" name="عنصر نائب للمحتوى 2"/>
          <p:cNvSpPr>
            <a:spLocks noGrp="1"/>
          </p:cNvSpPr>
          <p:nvPr>
            <p:ph idx="1"/>
          </p:nvPr>
        </p:nvSpPr>
        <p:spPr/>
        <p:txBody>
          <a:bodyPr/>
          <a:lstStyle>
            <a:lvl1pPr algn="l" rtl="0">
              <a:defRPr/>
            </a:lvl1pPr>
            <a:lvl2pPr algn="l" rtl="0">
              <a:defRPr/>
            </a:lvl2pPr>
            <a:lvl3pPr algn="l" rtl="0">
              <a:defRPr/>
            </a:lvl3pPr>
            <a:lvl4pPr algn="l" rtl="0">
              <a:defRPr/>
            </a:lvl4pPr>
            <a:lvl5pPr algn="l" rtl="0">
              <a:defRPr/>
            </a:lvl5pPr>
          </a:lstStyle>
          <a:p>
            <a:pPr lvl="0"/>
            <a:r>
              <a:rPr lang="ar-SA" dirty="0" smtClean="0"/>
              <a:t>انقر لتحرير أنماط النص الرئيسي</a:t>
            </a:r>
          </a:p>
          <a:p>
            <a:pPr lvl="1"/>
            <a:r>
              <a:rPr lang="ar-SA" dirty="0" smtClean="0"/>
              <a:t>المستوى الثاني</a:t>
            </a:r>
          </a:p>
          <a:p>
            <a:pPr lvl="2"/>
            <a:r>
              <a:rPr lang="ar-SA" dirty="0" smtClean="0"/>
              <a:t>المستوى الثالث</a:t>
            </a:r>
          </a:p>
          <a:p>
            <a:pPr lvl="3"/>
            <a:r>
              <a:rPr lang="ar-SA" dirty="0" smtClean="0"/>
              <a:t>المستوى الرابع</a:t>
            </a:r>
          </a:p>
          <a:p>
            <a:pPr lvl="4"/>
            <a:r>
              <a:rPr lang="ar-SA" dirty="0" smtClean="0"/>
              <a:t>المستوى الخامس</a:t>
            </a:r>
            <a:endParaRPr lang="ar-SA" dirty="0"/>
          </a:p>
        </p:txBody>
      </p:sp>
      <p:sp>
        <p:nvSpPr>
          <p:cNvPr id="4" name="عنصر نائب للتاريخ 3"/>
          <p:cNvSpPr>
            <a:spLocks noGrp="1"/>
          </p:cNvSpPr>
          <p:nvPr>
            <p:ph type="dt" sz="half" idx="10"/>
          </p:nvPr>
        </p:nvSpPr>
        <p:spPr/>
        <p:txBody>
          <a:bodyPr/>
          <a:lstStyle/>
          <a:p>
            <a:fld id="{1934F245-5A40-427A-AEA6-B1F57AB53A3E}" type="datetime1">
              <a:rPr lang="ar-SA" smtClean="0"/>
              <a:t>08/02/1432</a:t>
            </a:fld>
            <a:endParaRPr lang="ar-SA"/>
          </a:p>
        </p:txBody>
      </p:sp>
      <p:sp>
        <p:nvSpPr>
          <p:cNvPr id="5" name="عنصر نائب للتذييل 4"/>
          <p:cNvSpPr>
            <a:spLocks noGrp="1"/>
          </p:cNvSpPr>
          <p:nvPr>
            <p:ph type="ftr" sz="quarter" idx="11"/>
          </p:nvPr>
        </p:nvSpPr>
        <p:spPr/>
        <p:txBody>
          <a:bodyPr/>
          <a:lstStyle/>
          <a:p>
            <a:r>
              <a:rPr lang="en-US" smtClean="0"/>
              <a:t>Please contact Dr Fadhl to use this material</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rtl="0">
              <a:defRPr sz="4000" b="1" cap="all"/>
            </a:lvl1pPr>
          </a:lstStyle>
          <a:p>
            <a:r>
              <a:rPr lang="ar-SA" dirty="0" smtClean="0"/>
              <a:t>انقر لتحرير نمط العنوان الرئيسي</a:t>
            </a:r>
            <a:endParaRPr lang="ar-SA" dirty="0"/>
          </a:p>
        </p:txBody>
      </p:sp>
      <p:sp>
        <p:nvSpPr>
          <p:cNvPr id="3" name="عنصر نائب للنص 2"/>
          <p:cNvSpPr>
            <a:spLocks noGrp="1"/>
          </p:cNvSpPr>
          <p:nvPr>
            <p:ph type="body" idx="1"/>
          </p:nvPr>
        </p:nvSpPr>
        <p:spPr>
          <a:xfrm>
            <a:off x="722313" y="2906713"/>
            <a:ext cx="7772400" cy="1500187"/>
          </a:xfrm>
        </p:spPr>
        <p:txBody>
          <a:bodyPr anchor="b"/>
          <a:lstStyle>
            <a:lvl1pPr marL="0" indent="0" algn="l" rtl="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dirty="0" smtClean="0"/>
              <a:t>انقر لتحرير أنماط النص الرئيسي</a:t>
            </a:r>
          </a:p>
        </p:txBody>
      </p:sp>
      <p:sp>
        <p:nvSpPr>
          <p:cNvPr id="4" name="عنصر نائب للتاريخ 3"/>
          <p:cNvSpPr>
            <a:spLocks noGrp="1"/>
          </p:cNvSpPr>
          <p:nvPr>
            <p:ph type="dt" sz="half" idx="10"/>
          </p:nvPr>
        </p:nvSpPr>
        <p:spPr/>
        <p:txBody>
          <a:bodyPr/>
          <a:lstStyle/>
          <a:p>
            <a:fld id="{6344B48C-C7BB-483D-8815-3C6D9D9A8D57}" type="datetime1">
              <a:rPr lang="ar-SA" smtClean="0"/>
              <a:t>08/02/1432</a:t>
            </a:fld>
            <a:endParaRPr lang="ar-SA"/>
          </a:p>
        </p:txBody>
      </p:sp>
      <p:sp>
        <p:nvSpPr>
          <p:cNvPr id="5" name="عنصر نائب للتذييل 4"/>
          <p:cNvSpPr>
            <a:spLocks noGrp="1"/>
          </p:cNvSpPr>
          <p:nvPr>
            <p:ph type="ftr" sz="quarter" idx="11"/>
          </p:nvPr>
        </p:nvSpPr>
        <p:spPr/>
        <p:txBody>
          <a:bodyPr/>
          <a:lstStyle/>
          <a:p>
            <a:r>
              <a:rPr lang="en-US" smtClean="0"/>
              <a:t>Please contact Dr Fadhl to use this material</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rtl="0">
              <a:defRPr/>
            </a:lvl1pPr>
          </a:lstStyle>
          <a:p>
            <a:r>
              <a:rPr lang="ar-SA" dirty="0" smtClean="0"/>
              <a:t>انقر لتحرير نمط العنوان الرئيسي</a:t>
            </a:r>
            <a:endParaRPr lang="ar-SA" dirty="0"/>
          </a:p>
        </p:txBody>
      </p:sp>
      <p:sp>
        <p:nvSpPr>
          <p:cNvPr id="3" name="عنصر نائب للمحتوى 2"/>
          <p:cNvSpPr>
            <a:spLocks noGrp="1"/>
          </p:cNvSpPr>
          <p:nvPr>
            <p:ph sz="half" idx="1"/>
          </p:nvPr>
        </p:nvSpPr>
        <p:spPr>
          <a:xfrm>
            <a:off x="457200" y="1600200"/>
            <a:ext cx="4038600" cy="4525963"/>
          </a:xfrm>
        </p:spPr>
        <p:txBody>
          <a:bodyPr/>
          <a:lstStyle>
            <a:lvl1pPr algn="l" rtl="0">
              <a:defRPr sz="2800"/>
            </a:lvl1pPr>
            <a:lvl2pPr algn="l" rtl="0">
              <a:defRPr sz="24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ar-SA" dirty="0" smtClean="0"/>
              <a:t>انقر لتحرير أنماط النص الرئيسي</a:t>
            </a:r>
          </a:p>
          <a:p>
            <a:pPr lvl="1"/>
            <a:r>
              <a:rPr lang="ar-SA" dirty="0" smtClean="0"/>
              <a:t>المستوى الثاني</a:t>
            </a:r>
          </a:p>
          <a:p>
            <a:pPr lvl="2"/>
            <a:r>
              <a:rPr lang="ar-SA" dirty="0" smtClean="0"/>
              <a:t>المستوى الثالث</a:t>
            </a:r>
          </a:p>
          <a:p>
            <a:pPr lvl="3"/>
            <a:r>
              <a:rPr lang="ar-SA" dirty="0" smtClean="0"/>
              <a:t>المستوى الرابع</a:t>
            </a:r>
          </a:p>
          <a:p>
            <a:pPr lvl="4"/>
            <a:r>
              <a:rPr lang="ar-SA" dirty="0" smtClean="0"/>
              <a:t>المستوى الخامس</a:t>
            </a:r>
            <a:endParaRPr lang="ar-SA" dirty="0"/>
          </a:p>
        </p:txBody>
      </p:sp>
      <p:sp>
        <p:nvSpPr>
          <p:cNvPr id="4" name="عنصر نائب للمحتوى 3"/>
          <p:cNvSpPr>
            <a:spLocks noGrp="1"/>
          </p:cNvSpPr>
          <p:nvPr>
            <p:ph sz="half" idx="2"/>
          </p:nvPr>
        </p:nvSpPr>
        <p:spPr>
          <a:xfrm>
            <a:off x="4648200" y="1600200"/>
            <a:ext cx="4038600" cy="4525963"/>
          </a:xfrm>
        </p:spPr>
        <p:txBody>
          <a:bodyPr/>
          <a:lstStyle>
            <a:lvl1pPr algn="l" rtl="0">
              <a:defRPr sz="2800"/>
            </a:lvl1pPr>
            <a:lvl2pPr algn="l" rtl="0">
              <a:defRPr sz="24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ar-SA" dirty="0" smtClean="0"/>
              <a:t>انقر لتحرير أنماط النص الرئيسي</a:t>
            </a:r>
          </a:p>
          <a:p>
            <a:pPr lvl="1"/>
            <a:r>
              <a:rPr lang="ar-SA" dirty="0" smtClean="0"/>
              <a:t>المستوى الثاني</a:t>
            </a:r>
          </a:p>
          <a:p>
            <a:pPr lvl="2"/>
            <a:r>
              <a:rPr lang="ar-SA" dirty="0" smtClean="0"/>
              <a:t>المستوى الثالث</a:t>
            </a:r>
          </a:p>
          <a:p>
            <a:pPr lvl="3"/>
            <a:r>
              <a:rPr lang="ar-SA" dirty="0" smtClean="0"/>
              <a:t>المستوى الرابع</a:t>
            </a:r>
          </a:p>
          <a:p>
            <a:pPr lvl="4"/>
            <a:r>
              <a:rPr lang="ar-SA" dirty="0" smtClean="0"/>
              <a:t>المستوى الخامس</a:t>
            </a:r>
            <a:endParaRPr lang="ar-SA" dirty="0"/>
          </a:p>
        </p:txBody>
      </p:sp>
      <p:sp>
        <p:nvSpPr>
          <p:cNvPr id="5" name="عنصر نائب للتاريخ 4"/>
          <p:cNvSpPr>
            <a:spLocks noGrp="1"/>
          </p:cNvSpPr>
          <p:nvPr>
            <p:ph type="dt" sz="half" idx="10"/>
          </p:nvPr>
        </p:nvSpPr>
        <p:spPr/>
        <p:txBody>
          <a:bodyPr/>
          <a:lstStyle/>
          <a:p>
            <a:fld id="{A65C5138-633E-445E-BD12-58D699DE9F0A}" type="datetime1">
              <a:rPr lang="ar-SA" smtClean="0"/>
              <a:t>08/02/1432</a:t>
            </a:fld>
            <a:endParaRPr lang="ar-SA"/>
          </a:p>
        </p:txBody>
      </p:sp>
      <p:sp>
        <p:nvSpPr>
          <p:cNvPr id="6" name="عنصر نائب للتذييل 5"/>
          <p:cNvSpPr>
            <a:spLocks noGrp="1"/>
          </p:cNvSpPr>
          <p:nvPr>
            <p:ph type="ftr" sz="quarter" idx="11"/>
          </p:nvPr>
        </p:nvSpPr>
        <p:spPr/>
        <p:txBody>
          <a:bodyPr/>
          <a:lstStyle/>
          <a:p>
            <a:r>
              <a:rPr lang="en-US" smtClean="0"/>
              <a:t>Please contact Dr Fadhl to use this material</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rtl="0">
              <a:defRPr/>
            </a:lvl1pPr>
          </a:lstStyle>
          <a:p>
            <a:r>
              <a:rPr lang="ar-SA" dirty="0" smtClean="0"/>
              <a:t>انقر لتحرير نمط العنوان الرئيسي</a:t>
            </a:r>
            <a:endParaRPr lang="ar-SA" dirty="0"/>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lgn="l" rtl="0">
              <a:defRPr sz="2400"/>
            </a:lvl1pPr>
            <a:lvl2pPr algn="l" rtl="0">
              <a:defRPr sz="20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ar-SA" dirty="0" smtClean="0"/>
              <a:t>انقر لتحرير أنماط النص الرئيسي</a:t>
            </a:r>
          </a:p>
          <a:p>
            <a:pPr lvl="1"/>
            <a:r>
              <a:rPr lang="ar-SA" dirty="0" smtClean="0"/>
              <a:t>المستوى الثاني</a:t>
            </a:r>
          </a:p>
          <a:p>
            <a:pPr lvl="2"/>
            <a:r>
              <a:rPr lang="ar-SA" dirty="0" smtClean="0"/>
              <a:t>المستوى الثالث</a:t>
            </a:r>
          </a:p>
          <a:p>
            <a:pPr lvl="3"/>
            <a:r>
              <a:rPr lang="ar-SA" dirty="0" smtClean="0"/>
              <a:t>المستوى الرابع</a:t>
            </a:r>
          </a:p>
          <a:p>
            <a:pPr lvl="4"/>
            <a:r>
              <a:rPr lang="ar-SA" dirty="0" smtClean="0"/>
              <a:t>المستوى الخامس</a:t>
            </a:r>
            <a:endParaRPr lang="ar-SA" dirty="0"/>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lgn="l" rtl="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dirty="0"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lgn="l" rtl="0">
              <a:defRPr sz="2400"/>
            </a:lvl1pPr>
            <a:lvl2pPr algn="l" rtl="0">
              <a:defRPr sz="20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ar-SA" dirty="0" smtClean="0"/>
              <a:t>انقر لتحرير أنماط النص الرئيسي</a:t>
            </a:r>
          </a:p>
          <a:p>
            <a:pPr lvl="1"/>
            <a:r>
              <a:rPr lang="ar-SA" dirty="0" smtClean="0"/>
              <a:t>المستوى الثاني</a:t>
            </a:r>
          </a:p>
          <a:p>
            <a:pPr lvl="2"/>
            <a:r>
              <a:rPr lang="ar-SA" dirty="0" smtClean="0"/>
              <a:t>المستوى الثالث</a:t>
            </a:r>
          </a:p>
          <a:p>
            <a:pPr lvl="3"/>
            <a:r>
              <a:rPr lang="ar-SA" dirty="0" smtClean="0"/>
              <a:t>المستوى الرابع</a:t>
            </a:r>
          </a:p>
          <a:p>
            <a:pPr lvl="4"/>
            <a:r>
              <a:rPr lang="ar-SA" dirty="0" smtClean="0"/>
              <a:t>المستوى الخامس</a:t>
            </a:r>
            <a:endParaRPr lang="ar-SA" dirty="0"/>
          </a:p>
        </p:txBody>
      </p:sp>
      <p:sp>
        <p:nvSpPr>
          <p:cNvPr id="7" name="عنصر نائب للتاريخ 6"/>
          <p:cNvSpPr>
            <a:spLocks noGrp="1"/>
          </p:cNvSpPr>
          <p:nvPr>
            <p:ph type="dt" sz="half" idx="10"/>
          </p:nvPr>
        </p:nvSpPr>
        <p:spPr/>
        <p:txBody>
          <a:bodyPr/>
          <a:lstStyle/>
          <a:p>
            <a:fld id="{C5B9770B-6308-436C-8664-27B478FD2ED5}" type="datetime1">
              <a:rPr lang="ar-SA" smtClean="0"/>
              <a:t>08/02/1432</a:t>
            </a:fld>
            <a:endParaRPr lang="ar-SA"/>
          </a:p>
        </p:txBody>
      </p:sp>
      <p:sp>
        <p:nvSpPr>
          <p:cNvPr id="8" name="عنصر نائب للتذييل 7"/>
          <p:cNvSpPr>
            <a:spLocks noGrp="1"/>
          </p:cNvSpPr>
          <p:nvPr>
            <p:ph type="ftr" sz="quarter" idx="11"/>
          </p:nvPr>
        </p:nvSpPr>
        <p:spPr/>
        <p:txBody>
          <a:bodyPr/>
          <a:lstStyle/>
          <a:p>
            <a:r>
              <a:rPr lang="en-US" smtClean="0"/>
              <a:t>Please contact Dr Fadhl to use this material</a:t>
            </a:r>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72AFC0D5-7E75-41E6-B7BF-4151D0AC4468}" type="datetime1">
              <a:rPr lang="ar-SA" smtClean="0"/>
              <a:t>08/02/1432</a:t>
            </a:fld>
            <a:endParaRPr lang="ar-SA"/>
          </a:p>
        </p:txBody>
      </p:sp>
      <p:sp>
        <p:nvSpPr>
          <p:cNvPr id="4" name="عنصر نائب للتذييل 3"/>
          <p:cNvSpPr>
            <a:spLocks noGrp="1"/>
          </p:cNvSpPr>
          <p:nvPr>
            <p:ph type="ftr" sz="quarter" idx="11"/>
          </p:nvPr>
        </p:nvSpPr>
        <p:spPr/>
        <p:txBody>
          <a:bodyPr/>
          <a:lstStyle/>
          <a:p>
            <a:r>
              <a:rPr lang="en-US" smtClean="0"/>
              <a:t>Please contact Dr Fadhl to use this material</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0EA24AE-1224-4243-BFAE-A839D4FB4247}" type="datetime1">
              <a:rPr lang="ar-SA" smtClean="0"/>
              <a:t>08/02/1432</a:t>
            </a:fld>
            <a:endParaRPr lang="ar-SA"/>
          </a:p>
        </p:txBody>
      </p:sp>
      <p:sp>
        <p:nvSpPr>
          <p:cNvPr id="3" name="عنصر نائب للتذييل 2"/>
          <p:cNvSpPr>
            <a:spLocks noGrp="1"/>
          </p:cNvSpPr>
          <p:nvPr>
            <p:ph type="ftr" sz="quarter" idx="11"/>
          </p:nvPr>
        </p:nvSpPr>
        <p:spPr/>
        <p:txBody>
          <a:bodyPr/>
          <a:lstStyle/>
          <a:p>
            <a:r>
              <a:rPr lang="en-US" smtClean="0"/>
              <a:t>Please contact Dr Fadhl to use this material</a:t>
            </a:r>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22AA0D3-C9F7-4155-BE7B-CFEAF45B0B64}" type="datetime1">
              <a:rPr lang="ar-SA" smtClean="0"/>
              <a:t>08/02/1432</a:t>
            </a:fld>
            <a:endParaRPr lang="ar-SA"/>
          </a:p>
        </p:txBody>
      </p:sp>
      <p:sp>
        <p:nvSpPr>
          <p:cNvPr id="6" name="عنصر نائب للتذييل 5"/>
          <p:cNvSpPr>
            <a:spLocks noGrp="1"/>
          </p:cNvSpPr>
          <p:nvPr>
            <p:ph type="ftr" sz="quarter" idx="11"/>
          </p:nvPr>
        </p:nvSpPr>
        <p:spPr/>
        <p:txBody>
          <a:bodyPr/>
          <a:lstStyle/>
          <a:p>
            <a:r>
              <a:rPr lang="en-US" smtClean="0"/>
              <a:t>Please contact Dr Fadhl to use this material</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DA20A68-1443-45CB-9709-7B19A843D0F5}" type="datetime1">
              <a:rPr lang="ar-SA" smtClean="0"/>
              <a:t>08/02/1432</a:t>
            </a:fld>
            <a:endParaRPr lang="ar-SA"/>
          </a:p>
        </p:txBody>
      </p:sp>
      <p:sp>
        <p:nvSpPr>
          <p:cNvPr id="6" name="عنصر نائب للتذييل 5"/>
          <p:cNvSpPr>
            <a:spLocks noGrp="1"/>
          </p:cNvSpPr>
          <p:nvPr>
            <p:ph type="ftr" sz="quarter" idx="11"/>
          </p:nvPr>
        </p:nvSpPr>
        <p:spPr/>
        <p:txBody>
          <a:bodyPr/>
          <a:lstStyle/>
          <a:p>
            <a:r>
              <a:rPr lang="en-US" smtClean="0"/>
              <a:t>Please contact Dr Fadhl to use this material</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0DFF376-6A67-49BE-9682-1C234376716A}" type="datetime1">
              <a:rPr lang="ar-SA" smtClean="0"/>
              <a:t>08/02/1432</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en-US" smtClean="0"/>
              <a:t>Please contact Dr Fadhl to use this material</a:t>
            </a:r>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adlwork@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www.fadhl-alakwa.weebly.com/"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714348" y="3071810"/>
            <a:ext cx="7772400" cy="1470025"/>
          </a:xfrm>
        </p:spPr>
        <p:txBody>
          <a:bodyPr>
            <a:normAutofit/>
          </a:bodyPr>
          <a:lstStyle/>
          <a:p>
            <a:pPr rtl="0">
              <a:spcBef>
                <a:spcPts val="0"/>
              </a:spcBef>
              <a:defRPr/>
            </a:pPr>
            <a:r>
              <a:rPr lang="en-US" b="1" dirty="0" smtClean="0"/>
              <a:t>CARDIAC PACING AND DEFIBRILLATION</a:t>
            </a:r>
          </a:p>
        </p:txBody>
      </p:sp>
      <p:sp>
        <p:nvSpPr>
          <p:cNvPr id="3075" name="عنوان فرعي 2"/>
          <p:cNvSpPr>
            <a:spLocks noGrp="1"/>
          </p:cNvSpPr>
          <p:nvPr>
            <p:ph type="subTitle" idx="1"/>
          </p:nvPr>
        </p:nvSpPr>
        <p:spPr>
          <a:xfrm>
            <a:off x="1571604" y="4357694"/>
            <a:ext cx="6400800" cy="1752600"/>
          </a:xfrm>
        </p:spPr>
        <p:txBody>
          <a:bodyPr/>
          <a:lstStyle/>
          <a:p>
            <a:pPr eaLnBrk="1" hangingPunct="1"/>
            <a:r>
              <a:rPr lang="en-US" b="1" dirty="0" smtClean="0">
                <a:solidFill>
                  <a:schemeClr val="tx1"/>
                </a:solidFill>
              </a:rPr>
              <a:t>Dr </a:t>
            </a:r>
            <a:r>
              <a:rPr lang="en-US" b="1" dirty="0" err="1" smtClean="0">
                <a:solidFill>
                  <a:schemeClr val="tx1"/>
                </a:solidFill>
              </a:rPr>
              <a:t>Fadhl</a:t>
            </a:r>
            <a:r>
              <a:rPr lang="en-US" b="1" dirty="0" smtClean="0">
                <a:solidFill>
                  <a:schemeClr val="tx1"/>
                </a:solidFill>
              </a:rPr>
              <a:t> Al-</a:t>
            </a:r>
            <a:r>
              <a:rPr lang="en-US" b="1" dirty="0" err="1" smtClean="0">
                <a:solidFill>
                  <a:schemeClr val="tx1"/>
                </a:solidFill>
              </a:rPr>
              <a:t>Akwaa</a:t>
            </a:r>
            <a:endParaRPr lang="en-US" b="1" dirty="0" smtClean="0">
              <a:solidFill>
                <a:schemeClr val="tx1"/>
              </a:solidFill>
            </a:endParaRPr>
          </a:p>
          <a:p>
            <a:pPr eaLnBrk="1" hangingPunct="1"/>
            <a:r>
              <a:rPr lang="en-US" dirty="0" smtClean="0">
                <a:solidFill>
                  <a:srgbClr val="FF0000"/>
                </a:solidFill>
                <a:hlinkClick r:id="rId3"/>
              </a:rPr>
              <a:t>fadlwork@gmail.com</a:t>
            </a:r>
            <a:endParaRPr lang="en-US" dirty="0" smtClean="0">
              <a:solidFill>
                <a:srgbClr val="FF0000"/>
              </a:solidFill>
            </a:endParaRPr>
          </a:p>
          <a:p>
            <a:pPr eaLnBrk="1" hangingPunct="1"/>
            <a:r>
              <a:rPr lang="en-US" dirty="0" smtClean="0">
                <a:solidFill>
                  <a:srgbClr val="FF0000"/>
                </a:solidFill>
                <a:hlinkClick r:id="rId4"/>
              </a:rPr>
              <a:t>www.Fadhl-alakwa.weebly.com</a:t>
            </a:r>
            <a:endParaRPr lang="en-US" dirty="0" smtClean="0">
              <a:solidFill>
                <a:srgbClr val="FF0000"/>
              </a:solidFill>
            </a:endParaRPr>
          </a:p>
          <a:p>
            <a:pPr eaLnBrk="1" hangingPunct="1"/>
            <a:endParaRPr lang="en-US" dirty="0" smtClean="0">
              <a:solidFill>
                <a:srgbClr val="FF0000"/>
              </a:solidFill>
            </a:endParaRPr>
          </a:p>
          <a:p>
            <a:pPr eaLnBrk="1" hangingPunct="1"/>
            <a:endParaRPr lang="en-US" dirty="0" smtClean="0">
              <a:solidFill>
                <a:srgbClr val="FF0000"/>
              </a:solidFill>
            </a:endParaRPr>
          </a:p>
        </p:txBody>
      </p:sp>
      <p:sp>
        <p:nvSpPr>
          <p:cNvPr id="4" name="عنصر نائب للتذييل 3"/>
          <p:cNvSpPr>
            <a:spLocks noGrp="1"/>
          </p:cNvSpPr>
          <p:nvPr>
            <p:ph type="ftr" sz="quarter" idx="11"/>
          </p:nvPr>
        </p:nvSpPr>
        <p:spPr/>
        <p:txBody>
          <a:bodyPr/>
          <a:lstStyle/>
          <a:p>
            <a:r>
              <a:rPr lang="en-US" smtClean="0"/>
              <a:t>Please contact Dr Fadhl to use this material</a:t>
            </a:r>
            <a:endParaRPr lang="ar-SA"/>
          </a:p>
        </p:txBody>
      </p:sp>
      <p:pic>
        <p:nvPicPr>
          <p:cNvPr id="9" name="Picture 2"/>
          <p:cNvPicPr>
            <a:picLocks noChangeArrowheads="1"/>
          </p:cNvPicPr>
          <p:nvPr/>
        </p:nvPicPr>
        <p:blipFill>
          <a:blip r:embed="rId5"/>
          <a:srcRect/>
          <a:stretch>
            <a:fillRect/>
          </a:stretch>
        </p:blipFill>
        <p:spPr bwMode="auto">
          <a:xfrm>
            <a:off x="1714480" y="142852"/>
            <a:ext cx="5500726" cy="28575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304800"/>
            <a:ext cx="9109075" cy="530915"/>
          </a:xfrm>
          <a:noFill/>
          <a:ln/>
        </p:spPr>
        <p:txBody>
          <a:bodyPr lIns="47625" tIns="19050" rIns="47625" bIns="19050">
            <a:spAutoFit/>
          </a:bodyPr>
          <a:lstStyle/>
          <a:p>
            <a:r>
              <a:rPr lang="en-US" sz="3200" dirty="0">
                <a:solidFill>
                  <a:srgbClr val="FF0000"/>
                </a:solidFill>
              </a:rPr>
              <a:t>Fixation mechanisms of the Electrode</a:t>
            </a:r>
            <a:endParaRPr lang="en-US" sz="1900" b="0" dirty="0">
              <a:solidFill>
                <a:srgbClr val="FF0000"/>
              </a:solidFill>
            </a:endParaRPr>
          </a:p>
        </p:txBody>
      </p:sp>
      <p:pic>
        <p:nvPicPr>
          <p:cNvPr id="54275" name="Picture 3"/>
          <p:cNvPicPr>
            <a:picLocks noChangeArrowheads="1"/>
          </p:cNvPicPr>
          <p:nvPr/>
        </p:nvPicPr>
        <p:blipFill>
          <a:blip r:embed="rId3"/>
          <a:srcRect/>
          <a:stretch>
            <a:fillRect/>
          </a:stretch>
        </p:blipFill>
        <p:spPr bwMode="auto">
          <a:xfrm>
            <a:off x="5892800" y="1414463"/>
            <a:ext cx="2928938" cy="1874837"/>
          </a:xfrm>
          <a:prstGeom prst="rect">
            <a:avLst/>
          </a:prstGeom>
          <a:noFill/>
          <a:ln w="12699">
            <a:solidFill>
              <a:schemeClr val="tx1"/>
            </a:solidFill>
            <a:miter lim="800000"/>
            <a:headEnd/>
            <a:tailEnd/>
          </a:ln>
          <a:effectLst/>
        </p:spPr>
      </p:pic>
      <p:pic>
        <p:nvPicPr>
          <p:cNvPr id="54276" name="Picture 4"/>
          <p:cNvPicPr>
            <a:picLocks noChangeArrowheads="1"/>
          </p:cNvPicPr>
          <p:nvPr/>
        </p:nvPicPr>
        <p:blipFill>
          <a:blip r:embed="rId4"/>
          <a:srcRect/>
          <a:stretch>
            <a:fillRect/>
          </a:stretch>
        </p:blipFill>
        <p:spPr bwMode="auto">
          <a:xfrm>
            <a:off x="3119438" y="1414463"/>
            <a:ext cx="2928937" cy="1874837"/>
          </a:xfrm>
          <a:prstGeom prst="rect">
            <a:avLst/>
          </a:prstGeom>
          <a:noFill/>
          <a:ln w="12699">
            <a:solidFill>
              <a:schemeClr val="tx1"/>
            </a:solidFill>
            <a:miter lim="800000"/>
            <a:headEnd/>
            <a:tailEnd/>
          </a:ln>
          <a:effectLst/>
        </p:spPr>
      </p:pic>
      <p:pic>
        <p:nvPicPr>
          <p:cNvPr id="54277" name="Picture 5"/>
          <p:cNvPicPr>
            <a:picLocks noChangeArrowheads="1"/>
          </p:cNvPicPr>
          <p:nvPr/>
        </p:nvPicPr>
        <p:blipFill>
          <a:blip r:embed="rId5"/>
          <a:srcRect/>
          <a:stretch>
            <a:fillRect/>
          </a:stretch>
        </p:blipFill>
        <p:spPr bwMode="auto">
          <a:xfrm>
            <a:off x="350838" y="1409700"/>
            <a:ext cx="2928937" cy="1874838"/>
          </a:xfrm>
          <a:prstGeom prst="rect">
            <a:avLst/>
          </a:prstGeom>
          <a:noFill/>
          <a:ln w="12699">
            <a:solidFill>
              <a:schemeClr val="tx1"/>
            </a:solidFill>
            <a:miter lim="800000"/>
            <a:headEnd/>
            <a:tailEnd/>
          </a:ln>
          <a:effectLst/>
        </p:spPr>
      </p:pic>
      <p:sp>
        <p:nvSpPr>
          <p:cNvPr id="54278" name="Rectangle 6"/>
          <p:cNvSpPr>
            <a:spLocks noChangeArrowheads="1"/>
          </p:cNvSpPr>
          <p:nvPr/>
        </p:nvSpPr>
        <p:spPr bwMode="auto">
          <a:xfrm>
            <a:off x="3429000" y="3505200"/>
            <a:ext cx="2747963" cy="749300"/>
          </a:xfrm>
          <a:prstGeom prst="rect">
            <a:avLst/>
          </a:prstGeom>
          <a:noFill/>
          <a:ln w="9525">
            <a:noFill/>
            <a:miter lim="800000"/>
            <a:headEnd/>
            <a:tailEnd/>
          </a:ln>
          <a:effectLst/>
        </p:spPr>
        <p:txBody>
          <a:bodyPr lIns="92075" tIns="46038" rIns="92075" bIns="46038">
            <a:spAutoFit/>
          </a:bodyPr>
          <a:lstStyle/>
          <a:p>
            <a:pPr defTabSz="762000">
              <a:lnSpc>
                <a:spcPct val="90000"/>
              </a:lnSpc>
            </a:pPr>
            <a:r>
              <a:rPr lang="en-US" b="1">
                <a:solidFill>
                  <a:schemeClr val="hlink"/>
                </a:solidFill>
                <a:latin typeface="Arial" charset="0"/>
              </a:rPr>
              <a:t>Passive fixation</a:t>
            </a:r>
          </a:p>
          <a:p>
            <a:pPr defTabSz="762000">
              <a:lnSpc>
                <a:spcPct val="90000"/>
              </a:lnSpc>
            </a:pPr>
            <a:r>
              <a:rPr lang="en-US" b="1">
                <a:solidFill>
                  <a:schemeClr val="hlink"/>
                </a:solidFill>
                <a:latin typeface="Arial" charset="0"/>
              </a:rPr>
              <a:t>Wingtips</a:t>
            </a:r>
          </a:p>
        </p:txBody>
      </p:sp>
      <p:sp>
        <p:nvSpPr>
          <p:cNvPr id="54279" name="Rectangle 7"/>
          <p:cNvSpPr>
            <a:spLocks noChangeArrowheads="1"/>
          </p:cNvSpPr>
          <p:nvPr/>
        </p:nvSpPr>
        <p:spPr bwMode="auto">
          <a:xfrm>
            <a:off x="6324600" y="3505200"/>
            <a:ext cx="2266950" cy="749300"/>
          </a:xfrm>
          <a:prstGeom prst="rect">
            <a:avLst/>
          </a:prstGeom>
          <a:noFill/>
          <a:ln w="9525">
            <a:noFill/>
            <a:miter lim="800000"/>
            <a:headEnd/>
            <a:tailEnd/>
          </a:ln>
          <a:effectLst/>
        </p:spPr>
        <p:txBody>
          <a:bodyPr wrap="none" lIns="92075" tIns="46038" rIns="92075" bIns="46038">
            <a:spAutoFit/>
          </a:bodyPr>
          <a:lstStyle/>
          <a:p>
            <a:pPr defTabSz="762000">
              <a:lnSpc>
                <a:spcPct val="90000"/>
              </a:lnSpc>
            </a:pPr>
            <a:r>
              <a:rPr lang="en-US" b="1">
                <a:solidFill>
                  <a:schemeClr val="hlink"/>
                </a:solidFill>
                <a:latin typeface="Arial" charset="0"/>
              </a:rPr>
              <a:t>Active fixation</a:t>
            </a:r>
          </a:p>
          <a:p>
            <a:pPr defTabSz="762000">
              <a:lnSpc>
                <a:spcPct val="90000"/>
              </a:lnSpc>
            </a:pPr>
            <a:r>
              <a:rPr lang="en-US" b="1">
                <a:solidFill>
                  <a:schemeClr val="hlink"/>
                </a:solidFill>
                <a:latin typeface="Arial" charset="0"/>
              </a:rPr>
              <a:t>Screw</a:t>
            </a:r>
          </a:p>
        </p:txBody>
      </p:sp>
      <p:sp>
        <p:nvSpPr>
          <p:cNvPr id="54280" name="Rectangle 8"/>
          <p:cNvSpPr>
            <a:spLocks noChangeArrowheads="1"/>
          </p:cNvSpPr>
          <p:nvPr/>
        </p:nvSpPr>
        <p:spPr bwMode="auto">
          <a:xfrm>
            <a:off x="685800" y="3581400"/>
            <a:ext cx="2266950" cy="749300"/>
          </a:xfrm>
          <a:prstGeom prst="rect">
            <a:avLst/>
          </a:prstGeom>
          <a:noFill/>
          <a:ln w="9525">
            <a:noFill/>
            <a:miter lim="800000"/>
            <a:headEnd/>
            <a:tailEnd/>
          </a:ln>
          <a:effectLst/>
        </p:spPr>
        <p:txBody>
          <a:bodyPr wrap="none" lIns="92075" tIns="46038" rIns="92075" bIns="46038">
            <a:spAutoFit/>
          </a:bodyPr>
          <a:lstStyle/>
          <a:p>
            <a:pPr defTabSz="762000">
              <a:lnSpc>
                <a:spcPct val="90000"/>
              </a:lnSpc>
            </a:pPr>
            <a:r>
              <a:rPr lang="en-US" b="1">
                <a:solidFill>
                  <a:schemeClr val="hlink"/>
                </a:solidFill>
                <a:latin typeface="Arial" charset="0"/>
              </a:rPr>
              <a:t>Active fixation</a:t>
            </a:r>
          </a:p>
          <a:p>
            <a:pPr defTabSz="762000">
              <a:lnSpc>
                <a:spcPct val="90000"/>
              </a:lnSpc>
            </a:pPr>
            <a:r>
              <a:rPr lang="en-US" b="1">
                <a:solidFill>
                  <a:schemeClr val="hlink"/>
                </a:solidFill>
                <a:latin typeface="Arial" charset="0"/>
              </a:rPr>
              <a:t>Tines</a:t>
            </a:r>
          </a:p>
        </p:txBody>
      </p:sp>
      <p:pic>
        <p:nvPicPr>
          <p:cNvPr id="54281" name="Picture 9"/>
          <p:cNvPicPr>
            <a:picLocks noChangeArrowheads="1"/>
          </p:cNvPicPr>
          <p:nvPr/>
        </p:nvPicPr>
        <p:blipFill>
          <a:blip r:embed="rId6"/>
          <a:srcRect/>
          <a:stretch>
            <a:fillRect/>
          </a:stretch>
        </p:blipFill>
        <p:spPr bwMode="auto">
          <a:xfrm>
            <a:off x="769938" y="4460875"/>
            <a:ext cx="2095500" cy="1000125"/>
          </a:xfrm>
          <a:prstGeom prst="rect">
            <a:avLst/>
          </a:prstGeom>
          <a:noFill/>
          <a:ln w="9525">
            <a:noFill/>
            <a:miter lim="800000"/>
            <a:headEnd/>
            <a:tailEnd/>
          </a:ln>
          <a:effectLst/>
        </p:spPr>
      </p:pic>
      <p:pic>
        <p:nvPicPr>
          <p:cNvPr id="54282" name="Picture 10"/>
          <p:cNvPicPr>
            <a:picLocks noChangeArrowheads="1"/>
          </p:cNvPicPr>
          <p:nvPr/>
        </p:nvPicPr>
        <p:blipFill>
          <a:blip r:embed="rId7"/>
          <a:srcRect/>
          <a:stretch>
            <a:fillRect/>
          </a:stretch>
        </p:blipFill>
        <p:spPr bwMode="auto">
          <a:xfrm>
            <a:off x="3486150" y="4460875"/>
            <a:ext cx="2095500" cy="1000125"/>
          </a:xfrm>
          <a:prstGeom prst="rect">
            <a:avLst/>
          </a:prstGeom>
          <a:noFill/>
          <a:ln w="9525">
            <a:noFill/>
            <a:miter lim="800000"/>
            <a:headEnd/>
            <a:tailEnd/>
          </a:ln>
          <a:effectLst/>
        </p:spPr>
      </p:pic>
      <p:pic>
        <p:nvPicPr>
          <p:cNvPr id="54283" name="Picture 11"/>
          <p:cNvPicPr>
            <a:picLocks noChangeArrowheads="1"/>
          </p:cNvPicPr>
          <p:nvPr/>
        </p:nvPicPr>
        <p:blipFill>
          <a:blip r:embed="rId8"/>
          <a:srcRect/>
          <a:stretch>
            <a:fillRect/>
          </a:stretch>
        </p:blipFill>
        <p:spPr bwMode="auto">
          <a:xfrm>
            <a:off x="6272213" y="4451350"/>
            <a:ext cx="2095500" cy="1000125"/>
          </a:xfrm>
          <a:prstGeom prst="rect">
            <a:avLst/>
          </a:prstGeom>
          <a:noFill/>
          <a:ln w="9525">
            <a:noFill/>
            <a:miter lim="800000"/>
            <a:headEnd/>
            <a:tailEnd/>
          </a:ln>
          <a:effec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57158" y="0"/>
            <a:ext cx="8229600" cy="1143000"/>
          </a:xfrm>
        </p:spPr>
        <p:txBody>
          <a:bodyPr/>
          <a:lstStyle/>
          <a:p>
            <a:pPr eaLnBrk="1" hangingPunct="1"/>
            <a:r>
              <a:rPr lang="en-US" sz="5400" b="1" u="sng" dirty="0" smtClean="0">
                <a:solidFill>
                  <a:srgbClr val="FF0000"/>
                </a:solidFill>
              </a:rPr>
              <a:t>N</a:t>
            </a:r>
            <a:r>
              <a:rPr lang="en-US" b="1" dirty="0" smtClean="0"/>
              <a:t>ormal </a:t>
            </a:r>
            <a:r>
              <a:rPr lang="en-US" sz="5400" b="1" u="sng" dirty="0" smtClean="0">
                <a:solidFill>
                  <a:srgbClr val="FF0000"/>
                </a:solidFill>
              </a:rPr>
              <a:t>S</a:t>
            </a:r>
            <a:r>
              <a:rPr lang="en-US" b="1" dirty="0" smtClean="0"/>
              <a:t>inus </a:t>
            </a:r>
            <a:r>
              <a:rPr lang="en-US" sz="5400" b="1" u="sng" dirty="0" smtClean="0">
                <a:solidFill>
                  <a:srgbClr val="FF0000"/>
                </a:solidFill>
              </a:rPr>
              <a:t>R</a:t>
            </a:r>
            <a:r>
              <a:rPr lang="en-US" b="1" dirty="0" smtClean="0"/>
              <a:t>hythm</a:t>
            </a:r>
          </a:p>
        </p:txBody>
      </p:sp>
      <p:pic>
        <p:nvPicPr>
          <p:cNvPr id="40965" name="Picture 5" descr="EKG Dynamics"/>
          <p:cNvPicPr>
            <a:picLocks noChangeAspect="1" noChangeArrowheads="1"/>
          </p:cNvPicPr>
          <p:nvPr>
            <p:ph idx="1"/>
          </p:nvPr>
        </p:nvPicPr>
        <p:blipFill>
          <a:blip r:embed="rId3">
            <a:lum bright="-6000" contrast="6000"/>
          </a:blip>
          <a:srcRect l="4346" t="5556" r="7358" b="22223"/>
          <a:stretch>
            <a:fillRect/>
          </a:stretch>
        </p:blipFill>
        <p:spPr>
          <a:xfrm>
            <a:off x="1071586" y="1214422"/>
            <a:ext cx="6858000" cy="4611688"/>
          </a:xfrm>
          <a:noFill/>
        </p:spPr>
      </p:pic>
      <p:sp>
        <p:nvSpPr>
          <p:cNvPr id="4" name="مربع نص 3"/>
          <p:cNvSpPr txBox="1"/>
          <p:nvPr/>
        </p:nvSpPr>
        <p:spPr>
          <a:xfrm>
            <a:off x="1571604" y="6000768"/>
            <a:ext cx="5214974" cy="646331"/>
          </a:xfrm>
          <a:prstGeom prst="rect">
            <a:avLst/>
          </a:prstGeom>
          <a:noFill/>
        </p:spPr>
        <p:txBody>
          <a:bodyPr wrap="square" rtlCol="0">
            <a:spAutoFit/>
          </a:bodyPr>
          <a:lstStyle/>
          <a:p>
            <a:pPr algn="l" rtl="0"/>
            <a:r>
              <a:rPr lang="en-US" dirty="0" smtClean="0"/>
              <a:t>P-wave for atria, QRS for ventricles</a:t>
            </a:r>
          </a:p>
          <a:p>
            <a:pPr algn="l" rtl="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0965"/>
                                        </p:tgtEl>
                                        <p:attrNameLst>
                                          <p:attrName>style.visibility</p:attrName>
                                        </p:attrNameLst>
                                      </p:cBhvr>
                                      <p:to>
                                        <p:strVal val="visible"/>
                                      </p:to>
                                    </p:set>
                                    <p:animEffect transition="in" filter="wedge">
                                      <p:cBhvr>
                                        <p:cTn id="7" dur="20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5400" b="1" u="sng" smtClean="0">
                <a:solidFill>
                  <a:srgbClr val="FF0000"/>
                </a:solidFill>
              </a:rPr>
              <a:t>N</a:t>
            </a:r>
            <a:r>
              <a:rPr lang="en-US" b="1" smtClean="0"/>
              <a:t>ormal </a:t>
            </a:r>
            <a:r>
              <a:rPr lang="en-US" sz="5400" b="1" u="sng" smtClean="0">
                <a:solidFill>
                  <a:srgbClr val="FF0000"/>
                </a:solidFill>
              </a:rPr>
              <a:t>S</a:t>
            </a:r>
            <a:r>
              <a:rPr lang="en-US" b="1" smtClean="0"/>
              <a:t>inus </a:t>
            </a:r>
            <a:r>
              <a:rPr lang="en-US" sz="5400" b="1" u="sng" smtClean="0">
                <a:solidFill>
                  <a:srgbClr val="FF0000"/>
                </a:solidFill>
              </a:rPr>
              <a:t>R</a:t>
            </a:r>
            <a:r>
              <a:rPr lang="en-US" b="1" smtClean="0"/>
              <a:t>hythm</a:t>
            </a:r>
          </a:p>
        </p:txBody>
      </p:sp>
      <p:pic>
        <p:nvPicPr>
          <p:cNvPr id="44043" name="Picture 11" descr="ECG WAVEFORM"/>
          <p:cNvPicPr>
            <a:picLocks noChangeAspect="1" noChangeArrowheads="1"/>
          </p:cNvPicPr>
          <p:nvPr>
            <p:ph idx="1"/>
          </p:nvPr>
        </p:nvPicPr>
        <p:blipFill>
          <a:blip r:embed="rId3"/>
          <a:srcRect l="14084" t="8839" r="5634" b="13075"/>
          <a:stretch>
            <a:fillRect/>
          </a:stretch>
        </p:blipFill>
        <p:spPr>
          <a:xfrm>
            <a:off x="914400" y="1490663"/>
            <a:ext cx="7010400" cy="5322887"/>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43"/>
                                        </p:tgtEl>
                                        <p:attrNameLst>
                                          <p:attrName>style.visibility</p:attrName>
                                        </p:attrNameLst>
                                      </p:cBhvr>
                                      <p:to>
                                        <p:strVal val="visible"/>
                                      </p:to>
                                    </p:set>
                                    <p:animEffect transition="in" filter="checkerboard(across)">
                                      <p:cBhvr>
                                        <p:cTn id="7" dur="500"/>
                                        <p:tgtEl>
                                          <p:spTgt spid="44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2400" y="292100"/>
            <a:ext cx="8763000" cy="1384300"/>
          </a:xfrm>
        </p:spPr>
        <p:txBody>
          <a:bodyPr/>
          <a:lstStyle/>
          <a:p>
            <a:pPr eaLnBrk="1" hangingPunct="1"/>
            <a:r>
              <a:rPr lang="en-US" b="1" dirty="0" smtClean="0"/>
              <a:t>Sinus / </a:t>
            </a:r>
            <a:r>
              <a:rPr lang="en-US" b="1" dirty="0" err="1" smtClean="0"/>
              <a:t>Atrial</a:t>
            </a:r>
            <a:r>
              <a:rPr lang="en-US" b="1" dirty="0" smtClean="0"/>
              <a:t> </a:t>
            </a:r>
            <a:r>
              <a:rPr lang="en-US" b="1" dirty="0" err="1" smtClean="0"/>
              <a:t>dysrhythmia</a:t>
            </a:r>
            <a:endParaRPr lang="en-US" b="1" dirty="0" smtClean="0"/>
          </a:p>
        </p:txBody>
      </p:sp>
      <p:sp>
        <p:nvSpPr>
          <p:cNvPr id="94211" name="Rectangle 3"/>
          <p:cNvSpPr>
            <a:spLocks noGrp="1" noChangeArrowheads="1"/>
          </p:cNvSpPr>
          <p:nvPr>
            <p:ph type="body" idx="1"/>
          </p:nvPr>
        </p:nvSpPr>
        <p:spPr>
          <a:xfrm>
            <a:off x="457200" y="1905000"/>
            <a:ext cx="8458200" cy="4114800"/>
          </a:xfrm>
        </p:spPr>
        <p:txBody>
          <a:bodyPr/>
          <a:lstStyle/>
          <a:p>
            <a:pPr eaLnBrk="1" hangingPunct="1"/>
            <a:r>
              <a:rPr lang="en-US" b="1" dirty="0" smtClean="0"/>
              <a:t>EXAMPLES</a:t>
            </a:r>
          </a:p>
          <a:p>
            <a:pPr eaLnBrk="1" hangingPunct="1">
              <a:buFontTx/>
              <a:buNone/>
            </a:pPr>
            <a:endParaRPr lang="en-US" b="1" dirty="0" smtClean="0"/>
          </a:p>
          <a:p>
            <a:pPr lvl="1" eaLnBrk="1" hangingPunct="1"/>
            <a:r>
              <a:rPr lang="en-US" sz="3200" b="1" dirty="0" smtClean="0">
                <a:ea typeface="ＭＳ Ｐゴシック" pitchFamily="-109" charset="-128"/>
              </a:rPr>
              <a:t>SINUS TACHYCARDIA</a:t>
            </a:r>
          </a:p>
          <a:p>
            <a:pPr lvl="1" eaLnBrk="1" hangingPunct="1"/>
            <a:r>
              <a:rPr lang="en-US" sz="3200" b="1" dirty="0" smtClean="0">
                <a:ea typeface="ＭＳ Ｐゴシック" pitchFamily="-109" charset="-128"/>
              </a:rPr>
              <a:t>SINUS BRADYCARDIA</a:t>
            </a:r>
          </a:p>
          <a:p>
            <a:pPr lvl="1" eaLnBrk="1" hangingPunct="1"/>
            <a:r>
              <a:rPr lang="en-US" sz="3200" b="1" dirty="0" smtClean="0">
                <a:ea typeface="ＭＳ Ｐゴシック" pitchFamily="-109" charset="-128"/>
              </a:rPr>
              <a:t>ATRIAL FIBRILLATION</a:t>
            </a:r>
          </a:p>
          <a:p>
            <a:pPr lvl="1" eaLnBrk="1" hangingPunct="1"/>
            <a:r>
              <a:rPr lang="en-US" sz="3200" b="1" dirty="0" smtClean="0">
                <a:ea typeface="ＭＳ Ｐゴシック" pitchFamily="-109" charset="-128"/>
              </a:rPr>
              <a:t>ATRIAL FLUTTER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checkerboard(across)">
                                      <p:cBhvr>
                                        <p:cTn id="7" dur="500"/>
                                        <p:tgtEl>
                                          <p:spTgt spid="94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4211">
                                            <p:txEl>
                                              <p:pRg st="2" end="2"/>
                                            </p:txEl>
                                          </p:spTgt>
                                        </p:tgtEl>
                                        <p:attrNameLst>
                                          <p:attrName>style.visibility</p:attrName>
                                        </p:attrNameLst>
                                      </p:cBhvr>
                                      <p:to>
                                        <p:strVal val="visible"/>
                                      </p:to>
                                    </p:set>
                                    <p:animEffect transition="in" filter="checkerboard(across)">
                                      <p:cBhvr>
                                        <p:cTn id="12" dur="500"/>
                                        <p:tgtEl>
                                          <p:spTgt spid="942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4211">
                                            <p:txEl>
                                              <p:pRg st="3" end="3"/>
                                            </p:txEl>
                                          </p:spTgt>
                                        </p:tgtEl>
                                        <p:attrNameLst>
                                          <p:attrName>style.visibility</p:attrName>
                                        </p:attrNameLst>
                                      </p:cBhvr>
                                      <p:to>
                                        <p:strVal val="visible"/>
                                      </p:to>
                                    </p:set>
                                    <p:animEffect transition="in" filter="checkerboard(across)">
                                      <p:cBhvr>
                                        <p:cTn id="17" dur="500"/>
                                        <p:tgtEl>
                                          <p:spTgt spid="942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94211">
                                            <p:txEl>
                                              <p:pRg st="4" end="4"/>
                                            </p:txEl>
                                          </p:spTgt>
                                        </p:tgtEl>
                                        <p:attrNameLst>
                                          <p:attrName>style.visibility</p:attrName>
                                        </p:attrNameLst>
                                      </p:cBhvr>
                                      <p:to>
                                        <p:strVal val="visible"/>
                                      </p:to>
                                    </p:set>
                                    <p:animEffect transition="in" filter="checkerboard(across)">
                                      <p:cBhvr>
                                        <p:cTn id="22" dur="500"/>
                                        <p:tgtEl>
                                          <p:spTgt spid="942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94211">
                                            <p:txEl>
                                              <p:pRg st="5" end="5"/>
                                            </p:txEl>
                                          </p:spTgt>
                                        </p:tgtEl>
                                        <p:attrNameLst>
                                          <p:attrName>style.visibility</p:attrName>
                                        </p:attrNameLst>
                                      </p:cBhvr>
                                      <p:to>
                                        <p:strVal val="visible"/>
                                      </p:to>
                                    </p:set>
                                    <p:animEffect transition="in" filter="checkerboard(across)">
                                      <p:cBhvr>
                                        <p:cTn id="27" dur="500"/>
                                        <p:tgtEl>
                                          <p:spTgt spid="942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ذييل 3"/>
          <p:cNvSpPr>
            <a:spLocks noGrp="1"/>
          </p:cNvSpPr>
          <p:nvPr>
            <p:ph type="ftr" sz="quarter" idx="11"/>
          </p:nvPr>
        </p:nvSpPr>
        <p:spPr/>
        <p:txBody>
          <a:bodyPr/>
          <a:lstStyle/>
          <a:p>
            <a:r>
              <a:rPr lang="en-US" smtClean="0"/>
              <a:t>Please contact Dr Fadhl to use this material</a:t>
            </a:r>
            <a:endParaRPr lang="ar-SA"/>
          </a:p>
        </p:txBody>
      </p:sp>
      <p:pic>
        <p:nvPicPr>
          <p:cNvPr id="5" name="Picture 4" descr="Sinus Tach"/>
          <p:cNvPicPr>
            <a:picLocks noChangeAspect="1" noChangeArrowheads="1"/>
          </p:cNvPicPr>
          <p:nvPr/>
        </p:nvPicPr>
        <p:blipFill>
          <a:blip r:embed="rId3"/>
          <a:srcRect/>
          <a:stretch>
            <a:fillRect/>
          </a:stretch>
        </p:blipFill>
        <p:spPr bwMode="auto">
          <a:xfrm>
            <a:off x="928662" y="-142900"/>
            <a:ext cx="7315200" cy="2071687"/>
          </a:xfrm>
          <a:prstGeom prst="rect">
            <a:avLst/>
          </a:prstGeom>
          <a:noFill/>
          <a:ln w="9525">
            <a:noFill/>
            <a:miter lim="800000"/>
            <a:headEnd/>
            <a:tailEnd/>
          </a:ln>
        </p:spPr>
      </p:pic>
      <p:pic>
        <p:nvPicPr>
          <p:cNvPr id="6" name="Picture 8" descr="EKG pattern 2"/>
          <p:cNvPicPr>
            <a:picLocks noChangeAspect="1" noChangeArrowheads="1"/>
          </p:cNvPicPr>
          <p:nvPr/>
        </p:nvPicPr>
        <p:blipFill>
          <a:blip r:embed="rId4"/>
          <a:srcRect/>
          <a:stretch>
            <a:fillRect/>
          </a:stretch>
        </p:blipFill>
        <p:spPr>
          <a:xfrm>
            <a:off x="642910" y="3429000"/>
            <a:ext cx="8001000" cy="2925762"/>
          </a:xfrm>
          <a:prstGeom prst="rect">
            <a:avLst/>
          </a:prstGeom>
          <a:noFill/>
        </p:spPr>
      </p:pic>
      <p:pic>
        <p:nvPicPr>
          <p:cNvPr id="1026" name="Picture 2"/>
          <p:cNvPicPr>
            <a:picLocks noChangeAspect="1" noChangeArrowheads="1"/>
          </p:cNvPicPr>
          <p:nvPr/>
        </p:nvPicPr>
        <p:blipFill>
          <a:blip r:embed="rId5"/>
          <a:srcRect/>
          <a:stretch>
            <a:fillRect/>
          </a:stretch>
        </p:blipFill>
        <p:spPr bwMode="auto">
          <a:xfrm>
            <a:off x="1142976" y="1857364"/>
            <a:ext cx="6929486" cy="142875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
        <p:nvSpPr>
          <p:cNvPr id="4" name="عنصر نائب للتذييل 3"/>
          <p:cNvSpPr>
            <a:spLocks noGrp="1"/>
          </p:cNvSpPr>
          <p:nvPr>
            <p:ph type="ftr" sz="quarter" idx="11"/>
          </p:nvPr>
        </p:nvSpPr>
        <p:spPr/>
        <p:txBody>
          <a:bodyPr/>
          <a:lstStyle/>
          <a:p>
            <a:r>
              <a:rPr lang="en-US" smtClean="0"/>
              <a:t>Please contact Dr Fadhl to use this material</a:t>
            </a:r>
            <a:endParaRPr lang="ar-SA"/>
          </a:p>
        </p:txBody>
      </p:sp>
      <p:pic>
        <p:nvPicPr>
          <p:cNvPr id="5" name="Picture 6"/>
          <p:cNvPicPr>
            <a:picLocks noChangeAspect="1"/>
          </p:cNvPicPr>
          <p:nvPr/>
        </p:nvPicPr>
        <p:blipFill>
          <a:blip r:embed="rId3"/>
          <a:srcRect/>
          <a:stretch>
            <a:fillRect/>
          </a:stretch>
        </p:blipFill>
        <p:spPr bwMode="auto">
          <a:xfrm>
            <a:off x="1142976" y="2643182"/>
            <a:ext cx="6667500" cy="23495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2400" y="71414"/>
            <a:ext cx="8763000" cy="708008"/>
          </a:xfrm>
        </p:spPr>
        <p:txBody>
          <a:bodyPr>
            <a:normAutofit fontScale="90000"/>
          </a:bodyPr>
          <a:lstStyle/>
          <a:p>
            <a:r>
              <a:rPr lang="en-US" b="1" dirty="0" smtClean="0"/>
              <a:t>Ventricular Arrhythmias</a:t>
            </a:r>
          </a:p>
        </p:txBody>
      </p:sp>
      <p:sp>
        <p:nvSpPr>
          <p:cNvPr id="94211" name="Rectangle 3"/>
          <p:cNvSpPr>
            <a:spLocks noGrp="1" noChangeArrowheads="1"/>
          </p:cNvSpPr>
          <p:nvPr>
            <p:ph type="body" idx="1"/>
          </p:nvPr>
        </p:nvSpPr>
        <p:spPr>
          <a:xfrm>
            <a:off x="357158" y="1000108"/>
            <a:ext cx="8458200" cy="4114800"/>
          </a:xfrm>
        </p:spPr>
        <p:txBody>
          <a:bodyPr/>
          <a:lstStyle/>
          <a:p>
            <a:r>
              <a:rPr lang="en-US" b="1" dirty="0" smtClean="0"/>
              <a:t>VENTRICULAR TACHYCARDIA</a:t>
            </a:r>
          </a:p>
        </p:txBody>
      </p:sp>
      <p:pic>
        <p:nvPicPr>
          <p:cNvPr id="5" name="Picture 6"/>
          <p:cNvPicPr>
            <a:picLocks noChangeAspect="1"/>
          </p:cNvPicPr>
          <p:nvPr/>
        </p:nvPicPr>
        <p:blipFill>
          <a:blip r:embed="rId3"/>
          <a:srcRect/>
          <a:stretch>
            <a:fillRect/>
          </a:stretch>
        </p:blipFill>
        <p:spPr bwMode="auto">
          <a:xfrm>
            <a:off x="714348" y="1500174"/>
            <a:ext cx="8039100" cy="2143140"/>
          </a:xfrm>
          <a:prstGeom prst="rect">
            <a:avLst/>
          </a:prstGeom>
          <a:noFill/>
          <a:ln w="9525">
            <a:noFill/>
            <a:miter lim="800000"/>
            <a:headEnd/>
            <a:tailEnd/>
          </a:ln>
        </p:spPr>
      </p:pic>
      <p:pic>
        <p:nvPicPr>
          <p:cNvPr id="6" name="Picture 3"/>
          <p:cNvPicPr>
            <a:picLocks noChangeAspect="1"/>
          </p:cNvPicPr>
          <p:nvPr/>
        </p:nvPicPr>
        <p:blipFill>
          <a:blip r:embed="rId4"/>
          <a:srcRect/>
          <a:stretch>
            <a:fillRect/>
          </a:stretch>
        </p:blipFill>
        <p:spPr bwMode="auto">
          <a:xfrm>
            <a:off x="428596" y="4643446"/>
            <a:ext cx="8143900" cy="1676416"/>
          </a:xfrm>
          <a:prstGeom prst="rect">
            <a:avLst/>
          </a:prstGeom>
          <a:noFill/>
          <a:ln w="9525">
            <a:noFill/>
            <a:miter lim="800000"/>
            <a:headEnd/>
            <a:tailEnd/>
          </a:ln>
        </p:spPr>
      </p:pic>
      <p:sp>
        <p:nvSpPr>
          <p:cNvPr id="7" name="مربع نص 6"/>
          <p:cNvSpPr txBox="1"/>
          <p:nvPr/>
        </p:nvSpPr>
        <p:spPr>
          <a:xfrm>
            <a:off x="571472" y="4000504"/>
            <a:ext cx="5429288" cy="584775"/>
          </a:xfrm>
          <a:prstGeom prst="rect">
            <a:avLst/>
          </a:prstGeom>
          <a:noFill/>
        </p:spPr>
        <p:txBody>
          <a:bodyPr wrap="square" rtlCol="0">
            <a:spAutoFit/>
          </a:bodyPr>
          <a:lstStyle/>
          <a:p>
            <a:pPr algn="l" rtl="0">
              <a:buFont typeface="Arial" pitchFamily="34" charset="0"/>
              <a:buChar char="•"/>
            </a:pPr>
            <a:r>
              <a:rPr lang="en-US" sz="3200" b="1" dirty="0" smtClean="0"/>
              <a:t> VENTRICULAR </a:t>
            </a:r>
            <a:r>
              <a:rPr lang="en-US" sz="3200" b="1" dirty="0" smtClean="0"/>
              <a:t>FIBRILLATION</a:t>
            </a:r>
            <a:endParaRPr lang="en-US" sz="3200" dirty="0"/>
          </a:p>
        </p:txBody>
      </p:sp>
      <p:sp>
        <p:nvSpPr>
          <p:cNvPr id="8" name="مربع نص 7"/>
          <p:cNvSpPr txBox="1"/>
          <p:nvPr/>
        </p:nvSpPr>
        <p:spPr>
          <a:xfrm>
            <a:off x="2143108" y="6274378"/>
            <a:ext cx="3929090" cy="369332"/>
          </a:xfrm>
          <a:prstGeom prst="rect">
            <a:avLst/>
          </a:prstGeom>
          <a:noFill/>
        </p:spPr>
        <p:txBody>
          <a:bodyPr wrap="square" rtlCol="0">
            <a:spAutoFit/>
          </a:bodyPr>
          <a:lstStyle/>
          <a:p>
            <a:pPr algn="l" rtl="0"/>
            <a:r>
              <a:rPr lang="en-US" b="1" dirty="0" smtClean="0">
                <a:latin typeface="Verdana" pitchFamily="-109" charset="0"/>
              </a:rPr>
              <a:t>NO CARDIAC OUTPUT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checkerboard(across)">
                                      <p:cBhvr>
                                        <p:cTn id="7" dur="500"/>
                                        <p:tgtEl>
                                          <p:spTgt spid="942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352425" y="228600"/>
            <a:ext cx="8428038" cy="652463"/>
          </a:xfrm>
        </p:spPr>
        <p:txBody>
          <a:bodyPr/>
          <a:lstStyle/>
          <a:p>
            <a:r>
              <a:rPr lang="en-US" sz="3600"/>
              <a:t>Refractory Periods</a:t>
            </a:r>
            <a:endParaRPr lang="en-US"/>
          </a:p>
        </p:txBody>
      </p:sp>
      <p:sp>
        <p:nvSpPr>
          <p:cNvPr id="114691" name="Rectangle 3"/>
          <p:cNvSpPr>
            <a:spLocks noGrp="1" noChangeArrowheads="1"/>
          </p:cNvSpPr>
          <p:nvPr>
            <p:ph type="body" idx="1"/>
          </p:nvPr>
        </p:nvSpPr>
        <p:spPr>
          <a:xfrm>
            <a:off x="609600" y="1066800"/>
            <a:ext cx="8020050" cy="4038600"/>
          </a:xfrm>
        </p:spPr>
        <p:txBody>
          <a:bodyPr/>
          <a:lstStyle/>
          <a:p>
            <a:endParaRPr lang="en-US" sz="2800" b="0">
              <a:solidFill>
                <a:srgbClr val="0000CC"/>
              </a:solidFill>
            </a:endParaRPr>
          </a:p>
          <a:p>
            <a:endParaRPr lang="en-US" sz="2800" b="0">
              <a:solidFill>
                <a:srgbClr val="0000CC"/>
              </a:solidFill>
            </a:endParaRPr>
          </a:p>
          <a:p>
            <a:r>
              <a:rPr lang="en-US" sz="2800"/>
              <a:t>Refractory period </a:t>
            </a:r>
            <a:r>
              <a:rPr lang="en-US" sz="2800" b="0"/>
              <a:t>=</a:t>
            </a:r>
            <a:r>
              <a:rPr lang="en-US" sz="2800" b="0">
                <a:solidFill>
                  <a:srgbClr val="0000CC"/>
                </a:solidFill>
              </a:rPr>
              <a:t> </a:t>
            </a:r>
            <a:br>
              <a:rPr lang="en-US" sz="2800" b="0">
                <a:solidFill>
                  <a:srgbClr val="0000CC"/>
                </a:solidFill>
              </a:rPr>
            </a:br>
            <a:r>
              <a:rPr lang="en-US" sz="2800" b="0">
                <a:solidFill>
                  <a:srgbClr val="0000CC"/>
                </a:solidFill>
              </a:rPr>
              <a:t/>
            </a:r>
            <a:br>
              <a:rPr lang="en-US" sz="2800" b="0">
                <a:solidFill>
                  <a:srgbClr val="0000CC"/>
                </a:solidFill>
              </a:rPr>
            </a:br>
            <a:r>
              <a:rPr lang="en-US" sz="2800" b="0"/>
              <a:t>a programmable interval occurring after the delivery of a pacing impulse or after a sensed intrinsic complex, during which the pacemaker can sense signals but chooses to ignore them</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352425" y="228600"/>
            <a:ext cx="8428038" cy="652463"/>
          </a:xfrm>
        </p:spPr>
        <p:txBody>
          <a:bodyPr/>
          <a:lstStyle/>
          <a:p>
            <a:r>
              <a:rPr lang="en-US" sz="3600"/>
              <a:t>Atrial Refractory Period</a:t>
            </a:r>
            <a:endParaRPr lang="en-US"/>
          </a:p>
        </p:txBody>
      </p:sp>
      <p:sp>
        <p:nvSpPr>
          <p:cNvPr id="115715" name="Rectangle 3"/>
          <p:cNvSpPr>
            <a:spLocks noGrp="1" noChangeArrowheads="1"/>
          </p:cNvSpPr>
          <p:nvPr>
            <p:ph type="body" idx="1"/>
          </p:nvPr>
        </p:nvSpPr>
        <p:spPr>
          <a:xfrm>
            <a:off x="228600" y="1600200"/>
            <a:ext cx="8534400" cy="4343400"/>
          </a:xfrm>
        </p:spPr>
        <p:txBody>
          <a:bodyPr/>
          <a:lstStyle/>
          <a:p>
            <a:r>
              <a:rPr lang="en-US" sz="2800" b="0" dirty="0">
                <a:solidFill>
                  <a:schemeClr val="bg1"/>
                </a:solidFill>
              </a:rPr>
              <a:t>AV delay</a:t>
            </a:r>
          </a:p>
          <a:p>
            <a:endParaRPr lang="en-US" sz="2800" b="0" dirty="0">
              <a:solidFill>
                <a:schemeClr val="bg1"/>
              </a:solidFill>
            </a:endParaRPr>
          </a:p>
          <a:p>
            <a:r>
              <a:rPr lang="en-US" sz="2800" b="0" dirty="0">
                <a:solidFill>
                  <a:schemeClr val="bg1"/>
                </a:solidFill>
              </a:rPr>
              <a:t>PVARP= Post Ventricular </a:t>
            </a:r>
            <a:r>
              <a:rPr lang="en-US" sz="2800" b="0" dirty="0" err="1">
                <a:solidFill>
                  <a:schemeClr val="bg1"/>
                </a:solidFill>
              </a:rPr>
              <a:t>Atrial</a:t>
            </a:r>
            <a:r>
              <a:rPr lang="en-US" sz="2800" b="0" dirty="0">
                <a:solidFill>
                  <a:schemeClr val="bg1"/>
                </a:solidFill>
              </a:rPr>
              <a:t> Refractory Period</a:t>
            </a:r>
          </a:p>
          <a:p>
            <a:endParaRPr lang="en-US" sz="2800" b="0" dirty="0">
              <a:solidFill>
                <a:schemeClr val="bg1"/>
              </a:solidFill>
            </a:endParaRPr>
          </a:p>
          <a:p>
            <a:pPr lvl="1">
              <a:buFontTx/>
              <a:buNone/>
            </a:pPr>
            <a:r>
              <a:rPr lang="en-US" sz="2800" b="0" dirty="0">
                <a:solidFill>
                  <a:schemeClr val="bg1"/>
                </a:solidFill>
              </a:rPr>
              <a:t>	 </a:t>
            </a:r>
            <a:r>
              <a:rPr lang="en-US" sz="2800" b="0" dirty="0">
                <a:solidFill>
                  <a:schemeClr val="bg1"/>
                </a:solidFill>
                <a:sym typeface="Directions MT" pitchFamily="2" charset="2"/>
              </a:rPr>
              <a:t></a:t>
            </a:r>
            <a:r>
              <a:rPr lang="en-US" sz="2800" b="0" dirty="0">
                <a:solidFill>
                  <a:schemeClr val="bg1"/>
                </a:solidFill>
              </a:rPr>
              <a:t> 	TARP = Total </a:t>
            </a:r>
            <a:r>
              <a:rPr lang="en-US" sz="2800" b="0" dirty="0" err="1">
                <a:solidFill>
                  <a:schemeClr val="bg1"/>
                </a:solidFill>
              </a:rPr>
              <a:t>Atrial</a:t>
            </a:r>
            <a:r>
              <a:rPr lang="en-US" sz="2800" b="0" dirty="0">
                <a:solidFill>
                  <a:schemeClr val="bg1"/>
                </a:solidFill>
              </a:rPr>
              <a:t> Refractory Period</a:t>
            </a:r>
          </a:p>
          <a:p>
            <a:pPr lvl="3">
              <a:buFontTx/>
              <a:buNone/>
            </a:pPr>
            <a:r>
              <a:rPr lang="en-US" sz="2800" b="0" dirty="0">
                <a:solidFill>
                  <a:schemeClr val="bg1"/>
                </a:solidFill>
              </a:rPr>
              <a:t>		 	 =  AV delay + PVARP</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381000" y="228600"/>
            <a:ext cx="8428038" cy="538163"/>
          </a:xfrm>
        </p:spPr>
        <p:txBody>
          <a:bodyPr>
            <a:normAutofit fontScale="90000"/>
          </a:bodyPr>
          <a:lstStyle/>
          <a:p>
            <a:r>
              <a:rPr lang="en-US" sz="3600"/>
              <a:t>Atrial Refractory Period</a:t>
            </a:r>
            <a:endParaRPr lang="en-US"/>
          </a:p>
        </p:txBody>
      </p:sp>
      <p:sp>
        <p:nvSpPr>
          <p:cNvPr id="116739" name="Line 3"/>
          <p:cNvSpPr>
            <a:spLocks noChangeShapeType="1"/>
          </p:cNvSpPr>
          <p:nvPr/>
        </p:nvSpPr>
        <p:spPr bwMode="auto">
          <a:xfrm>
            <a:off x="1676400" y="4953000"/>
            <a:ext cx="1295400" cy="0"/>
          </a:xfrm>
          <a:prstGeom prst="line">
            <a:avLst/>
          </a:prstGeom>
          <a:noFill/>
          <a:ln w="12700">
            <a:noFill/>
            <a:round/>
            <a:headEnd/>
            <a:tailEnd/>
          </a:ln>
          <a:effectLst/>
        </p:spPr>
        <p:txBody>
          <a:bodyPr wrap="none" anchor="ctr"/>
          <a:lstStyle/>
          <a:p>
            <a:endParaRPr lang="en-US"/>
          </a:p>
        </p:txBody>
      </p:sp>
      <p:grpSp>
        <p:nvGrpSpPr>
          <p:cNvPr id="2" name="Group 4"/>
          <p:cNvGrpSpPr>
            <a:grpSpLocks/>
          </p:cNvGrpSpPr>
          <p:nvPr/>
        </p:nvGrpSpPr>
        <p:grpSpPr bwMode="auto">
          <a:xfrm>
            <a:off x="1447800" y="1600200"/>
            <a:ext cx="6248400" cy="2819400"/>
            <a:chOff x="912" y="1008"/>
            <a:chExt cx="3936" cy="1776"/>
          </a:xfrm>
        </p:grpSpPr>
        <p:sp>
          <p:nvSpPr>
            <p:cNvPr id="116741" name="Line 5"/>
            <p:cNvSpPr>
              <a:spLocks noChangeShapeType="1"/>
            </p:cNvSpPr>
            <p:nvPr/>
          </p:nvSpPr>
          <p:spPr bwMode="auto">
            <a:xfrm>
              <a:off x="912" y="2112"/>
              <a:ext cx="480" cy="0"/>
            </a:xfrm>
            <a:prstGeom prst="line">
              <a:avLst/>
            </a:prstGeom>
            <a:noFill/>
            <a:ln w="76200">
              <a:solidFill>
                <a:srgbClr val="FFFF00"/>
              </a:solidFill>
              <a:round/>
              <a:headEnd/>
              <a:tailEnd/>
            </a:ln>
            <a:effectLst/>
          </p:spPr>
          <p:txBody>
            <a:bodyPr wrap="none" anchor="ctr"/>
            <a:lstStyle/>
            <a:p>
              <a:endParaRPr lang="en-US"/>
            </a:p>
          </p:txBody>
        </p:sp>
        <p:sp>
          <p:nvSpPr>
            <p:cNvPr id="116742" name="Line 6"/>
            <p:cNvSpPr>
              <a:spLocks noChangeShapeType="1"/>
            </p:cNvSpPr>
            <p:nvPr/>
          </p:nvSpPr>
          <p:spPr bwMode="auto">
            <a:xfrm flipV="1">
              <a:off x="1392" y="1968"/>
              <a:ext cx="144" cy="144"/>
            </a:xfrm>
            <a:prstGeom prst="line">
              <a:avLst/>
            </a:prstGeom>
            <a:noFill/>
            <a:ln w="76200">
              <a:solidFill>
                <a:srgbClr val="FFFF00"/>
              </a:solidFill>
              <a:round/>
              <a:headEnd/>
              <a:tailEnd/>
            </a:ln>
            <a:effectLst/>
          </p:spPr>
          <p:txBody>
            <a:bodyPr wrap="none" anchor="ctr"/>
            <a:lstStyle/>
            <a:p>
              <a:endParaRPr lang="en-US"/>
            </a:p>
          </p:txBody>
        </p:sp>
        <p:sp>
          <p:nvSpPr>
            <p:cNvPr id="116743" name="Line 7"/>
            <p:cNvSpPr>
              <a:spLocks noChangeShapeType="1"/>
            </p:cNvSpPr>
            <p:nvPr/>
          </p:nvSpPr>
          <p:spPr bwMode="auto">
            <a:xfrm>
              <a:off x="1536" y="1968"/>
              <a:ext cx="144" cy="144"/>
            </a:xfrm>
            <a:prstGeom prst="line">
              <a:avLst/>
            </a:prstGeom>
            <a:noFill/>
            <a:ln w="76200">
              <a:solidFill>
                <a:srgbClr val="FFFF00"/>
              </a:solidFill>
              <a:round/>
              <a:headEnd/>
              <a:tailEnd/>
            </a:ln>
            <a:effectLst/>
          </p:spPr>
          <p:txBody>
            <a:bodyPr wrap="none" anchor="ctr"/>
            <a:lstStyle/>
            <a:p>
              <a:endParaRPr lang="en-US"/>
            </a:p>
          </p:txBody>
        </p:sp>
        <p:sp>
          <p:nvSpPr>
            <p:cNvPr id="116744" name="Line 8"/>
            <p:cNvSpPr>
              <a:spLocks noChangeShapeType="1"/>
            </p:cNvSpPr>
            <p:nvPr/>
          </p:nvSpPr>
          <p:spPr bwMode="auto">
            <a:xfrm>
              <a:off x="1680" y="2112"/>
              <a:ext cx="528" cy="0"/>
            </a:xfrm>
            <a:prstGeom prst="line">
              <a:avLst/>
            </a:prstGeom>
            <a:noFill/>
            <a:ln w="76200">
              <a:solidFill>
                <a:srgbClr val="FFFF00"/>
              </a:solidFill>
              <a:round/>
              <a:headEnd/>
              <a:tailEnd/>
            </a:ln>
            <a:effectLst/>
          </p:spPr>
          <p:txBody>
            <a:bodyPr wrap="none" anchor="ctr"/>
            <a:lstStyle/>
            <a:p>
              <a:endParaRPr lang="en-US"/>
            </a:p>
          </p:txBody>
        </p:sp>
        <p:sp>
          <p:nvSpPr>
            <p:cNvPr id="116745" name="Line 9"/>
            <p:cNvSpPr>
              <a:spLocks noChangeShapeType="1"/>
            </p:cNvSpPr>
            <p:nvPr/>
          </p:nvSpPr>
          <p:spPr bwMode="auto">
            <a:xfrm flipV="1">
              <a:off x="2208" y="1296"/>
              <a:ext cx="472" cy="816"/>
            </a:xfrm>
            <a:prstGeom prst="line">
              <a:avLst/>
            </a:prstGeom>
            <a:noFill/>
            <a:ln w="76200">
              <a:solidFill>
                <a:srgbClr val="FFFF00"/>
              </a:solidFill>
              <a:round/>
              <a:headEnd/>
              <a:tailEnd/>
            </a:ln>
            <a:effectLst/>
          </p:spPr>
          <p:txBody>
            <a:bodyPr wrap="none" anchor="ctr"/>
            <a:lstStyle/>
            <a:p>
              <a:endParaRPr lang="en-US"/>
            </a:p>
          </p:txBody>
        </p:sp>
        <p:sp>
          <p:nvSpPr>
            <p:cNvPr id="116746" name="Line 10"/>
            <p:cNvSpPr>
              <a:spLocks noChangeShapeType="1"/>
            </p:cNvSpPr>
            <p:nvPr/>
          </p:nvSpPr>
          <p:spPr bwMode="auto">
            <a:xfrm>
              <a:off x="2688" y="1296"/>
              <a:ext cx="398" cy="1488"/>
            </a:xfrm>
            <a:prstGeom prst="line">
              <a:avLst/>
            </a:prstGeom>
            <a:noFill/>
            <a:ln w="76200">
              <a:solidFill>
                <a:srgbClr val="FFFF00"/>
              </a:solidFill>
              <a:round/>
              <a:headEnd/>
              <a:tailEnd/>
            </a:ln>
            <a:effectLst/>
          </p:spPr>
          <p:txBody>
            <a:bodyPr wrap="none" anchor="ctr"/>
            <a:lstStyle/>
            <a:p>
              <a:endParaRPr lang="en-US"/>
            </a:p>
          </p:txBody>
        </p:sp>
        <p:sp>
          <p:nvSpPr>
            <p:cNvPr id="116747" name="Line 11"/>
            <p:cNvSpPr>
              <a:spLocks noChangeShapeType="1"/>
            </p:cNvSpPr>
            <p:nvPr/>
          </p:nvSpPr>
          <p:spPr bwMode="auto">
            <a:xfrm flipV="1">
              <a:off x="3072" y="2064"/>
              <a:ext cx="193" cy="720"/>
            </a:xfrm>
            <a:prstGeom prst="line">
              <a:avLst/>
            </a:prstGeom>
            <a:noFill/>
            <a:ln w="76200">
              <a:solidFill>
                <a:srgbClr val="FFFF00"/>
              </a:solidFill>
              <a:round/>
              <a:headEnd/>
              <a:tailEnd/>
            </a:ln>
            <a:effectLst/>
          </p:spPr>
          <p:txBody>
            <a:bodyPr wrap="none" anchor="ctr"/>
            <a:lstStyle/>
            <a:p>
              <a:endParaRPr lang="en-US"/>
            </a:p>
          </p:txBody>
        </p:sp>
        <p:sp>
          <p:nvSpPr>
            <p:cNvPr id="116748" name="Line 12"/>
            <p:cNvSpPr>
              <a:spLocks noChangeShapeType="1"/>
            </p:cNvSpPr>
            <p:nvPr/>
          </p:nvSpPr>
          <p:spPr bwMode="auto">
            <a:xfrm>
              <a:off x="3264" y="2064"/>
              <a:ext cx="384" cy="0"/>
            </a:xfrm>
            <a:prstGeom prst="line">
              <a:avLst/>
            </a:prstGeom>
            <a:noFill/>
            <a:ln w="76200">
              <a:solidFill>
                <a:srgbClr val="FFFF00"/>
              </a:solidFill>
              <a:round/>
              <a:headEnd/>
              <a:tailEnd/>
            </a:ln>
            <a:effectLst/>
          </p:spPr>
          <p:txBody>
            <a:bodyPr wrap="none" anchor="ctr"/>
            <a:lstStyle/>
            <a:p>
              <a:endParaRPr lang="en-US"/>
            </a:p>
          </p:txBody>
        </p:sp>
        <p:sp>
          <p:nvSpPr>
            <p:cNvPr id="116749" name="Line 13"/>
            <p:cNvSpPr>
              <a:spLocks noChangeShapeType="1"/>
            </p:cNvSpPr>
            <p:nvPr/>
          </p:nvSpPr>
          <p:spPr bwMode="auto">
            <a:xfrm flipV="1">
              <a:off x="3648" y="1824"/>
              <a:ext cx="240" cy="240"/>
            </a:xfrm>
            <a:prstGeom prst="line">
              <a:avLst/>
            </a:prstGeom>
            <a:noFill/>
            <a:ln w="76200">
              <a:solidFill>
                <a:srgbClr val="FFFF00"/>
              </a:solidFill>
              <a:round/>
              <a:headEnd/>
              <a:tailEnd/>
            </a:ln>
            <a:effectLst/>
          </p:spPr>
          <p:txBody>
            <a:bodyPr wrap="none" anchor="ctr"/>
            <a:lstStyle/>
            <a:p>
              <a:endParaRPr lang="en-US"/>
            </a:p>
          </p:txBody>
        </p:sp>
        <p:sp>
          <p:nvSpPr>
            <p:cNvPr id="116750" name="Line 14"/>
            <p:cNvSpPr>
              <a:spLocks noChangeShapeType="1"/>
            </p:cNvSpPr>
            <p:nvPr/>
          </p:nvSpPr>
          <p:spPr bwMode="auto">
            <a:xfrm>
              <a:off x="3888" y="1824"/>
              <a:ext cx="192" cy="240"/>
            </a:xfrm>
            <a:prstGeom prst="line">
              <a:avLst/>
            </a:prstGeom>
            <a:noFill/>
            <a:ln w="76200">
              <a:solidFill>
                <a:srgbClr val="FFFF00"/>
              </a:solidFill>
              <a:round/>
              <a:headEnd/>
              <a:tailEnd/>
            </a:ln>
            <a:effectLst/>
          </p:spPr>
          <p:txBody>
            <a:bodyPr wrap="none" anchor="ctr"/>
            <a:lstStyle/>
            <a:p>
              <a:endParaRPr lang="en-US"/>
            </a:p>
          </p:txBody>
        </p:sp>
        <p:sp>
          <p:nvSpPr>
            <p:cNvPr id="116751" name="Line 15"/>
            <p:cNvSpPr>
              <a:spLocks noChangeShapeType="1"/>
            </p:cNvSpPr>
            <p:nvPr/>
          </p:nvSpPr>
          <p:spPr bwMode="auto">
            <a:xfrm>
              <a:off x="4080" y="2064"/>
              <a:ext cx="768" cy="0"/>
            </a:xfrm>
            <a:prstGeom prst="line">
              <a:avLst/>
            </a:prstGeom>
            <a:noFill/>
            <a:ln w="76200">
              <a:solidFill>
                <a:srgbClr val="FFFF00"/>
              </a:solidFill>
              <a:round/>
              <a:headEnd/>
              <a:tailEnd/>
            </a:ln>
            <a:effectLst/>
          </p:spPr>
          <p:txBody>
            <a:bodyPr wrap="none" anchor="ctr"/>
            <a:lstStyle/>
            <a:p>
              <a:endParaRPr lang="en-US"/>
            </a:p>
          </p:txBody>
        </p:sp>
        <p:sp>
          <p:nvSpPr>
            <p:cNvPr id="116752" name="Line 16"/>
            <p:cNvSpPr>
              <a:spLocks noChangeShapeType="1"/>
            </p:cNvSpPr>
            <p:nvPr/>
          </p:nvSpPr>
          <p:spPr bwMode="auto">
            <a:xfrm flipV="1">
              <a:off x="1392" y="1008"/>
              <a:ext cx="0" cy="1056"/>
            </a:xfrm>
            <a:prstGeom prst="line">
              <a:avLst/>
            </a:prstGeom>
            <a:noFill/>
            <a:ln w="12700">
              <a:solidFill>
                <a:srgbClr val="FFFF00"/>
              </a:solidFill>
              <a:round/>
              <a:headEnd/>
              <a:tailEnd/>
            </a:ln>
            <a:effectLst/>
          </p:spPr>
          <p:txBody>
            <a:bodyPr wrap="none" anchor="ctr"/>
            <a:lstStyle/>
            <a:p>
              <a:endParaRPr lang="en-US"/>
            </a:p>
          </p:txBody>
        </p:sp>
        <p:sp>
          <p:nvSpPr>
            <p:cNvPr id="116753" name="Line 17"/>
            <p:cNvSpPr>
              <a:spLocks noChangeShapeType="1"/>
            </p:cNvSpPr>
            <p:nvPr/>
          </p:nvSpPr>
          <p:spPr bwMode="auto">
            <a:xfrm flipV="1">
              <a:off x="2208" y="1008"/>
              <a:ext cx="0" cy="1104"/>
            </a:xfrm>
            <a:prstGeom prst="line">
              <a:avLst/>
            </a:prstGeom>
            <a:noFill/>
            <a:ln w="12700">
              <a:solidFill>
                <a:srgbClr val="FFFF00"/>
              </a:solidFill>
              <a:round/>
              <a:headEnd/>
              <a:tailEnd/>
            </a:ln>
            <a:effectLst/>
          </p:spPr>
          <p:txBody>
            <a:bodyPr wrap="none" anchor="ctr"/>
            <a:lstStyle/>
            <a:p>
              <a:endParaRPr lang="en-US"/>
            </a:p>
          </p:txBody>
        </p:sp>
      </p:grpSp>
      <p:sp>
        <p:nvSpPr>
          <p:cNvPr id="116754" name="Line 18"/>
          <p:cNvSpPr>
            <a:spLocks noChangeShapeType="1"/>
          </p:cNvSpPr>
          <p:nvPr/>
        </p:nvSpPr>
        <p:spPr bwMode="auto">
          <a:xfrm>
            <a:off x="2209800" y="3657600"/>
            <a:ext cx="0" cy="1066800"/>
          </a:xfrm>
          <a:prstGeom prst="line">
            <a:avLst/>
          </a:prstGeom>
          <a:noFill/>
          <a:ln w="12700">
            <a:solidFill>
              <a:srgbClr val="FFFF00"/>
            </a:solidFill>
            <a:prstDash val="sysDot"/>
            <a:round/>
            <a:headEnd/>
            <a:tailEnd/>
          </a:ln>
          <a:effectLst/>
        </p:spPr>
        <p:txBody>
          <a:bodyPr wrap="none" anchor="ctr"/>
          <a:lstStyle/>
          <a:p>
            <a:endParaRPr lang="en-US"/>
          </a:p>
        </p:txBody>
      </p:sp>
      <p:sp>
        <p:nvSpPr>
          <p:cNvPr id="116755" name="Line 19"/>
          <p:cNvSpPr>
            <a:spLocks noChangeShapeType="1"/>
          </p:cNvSpPr>
          <p:nvPr/>
        </p:nvSpPr>
        <p:spPr bwMode="auto">
          <a:xfrm>
            <a:off x="3505200" y="3657600"/>
            <a:ext cx="0" cy="1066800"/>
          </a:xfrm>
          <a:prstGeom prst="line">
            <a:avLst/>
          </a:prstGeom>
          <a:noFill/>
          <a:ln w="12700">
            <a:solidFill>
              <a:srgbClr val="FFFF00"/>
            </a:solidFill>
            <a:prstDash val="sysDot"/>
            <a:round/>
            <a:headEnd/>
            <a:tailEnd/>
          </a:ln>
          <a:effectLst/>
        </p:spPr>
        <p:txBody>
          <a:bodyPr wrap="none" anchor="ctr"/>
          <a:lstStyle/>
          <a:p>
            <a:endParaRPr lang="en-US"/>
          </a:p>
        </p:txBody>
      </p:sp>
      <p:sp>
        <p:nvSpPr>
          <p:cNvPr id="116756" name="Line 20"/>
          <p:cNvSpPr>
            <a:spLocks noChangeShapeType="1"/>
          </p:cNvSpPr>
          <p:nvPr/>
        </p:nvSpPr>
        <p:spPr bwMode="auto">
          <a:xfrm>
            <a:off x="5562600" y="3657600"/>
            <a:ext cx="0" cy="1066800"/>
          </a:xfrm>
          <a:prstGeom prst="line">
            <a:avLst/>
          </a:prstGeom>
          <a:noFill/>
          <a:ln w="12700">
            <a:solidFill>
              <a:srgbClr val="FFFF00"/>
            </a:solidFill>
            <a:prstDash val="sysDot"/>
            <a:round/>
            <a:headEnd/>
            <a:tailEnd/>
          </a:ln>
          <a:effectLst/>
        </p:spPr>
        <p:txBody>
          <a:bodyPr wrap="none" anchor="ctr"/>
          <a:lstStyle/>
          <a:p>
            <a:endParaRPr lang="en-US"/>
          </a:p>
        </p:txBody>
      </p:sp>
      <p:grpSp>
        <p:nvGrpSpPr>
          <p:cNvPr id="3" name="Group 21"/>
          <p:cNvGrpSpPr>
            <a:grpSpLocks/>
          </p:cNvGrpSpPr>
          <p:nvPr/>
        </p:nvGrpSpPr>
        <p:grpSpPr bwMode="auto">
          <a:xfrm>
            <a:off x="2133600" y="4800600"/>
            <a:ext cx="3429000" cy="1536700"/>
            <a:chOff x="1344" y="3024"/>
            <a:chExt cx="2160" cy="968"/>
          </a:xfrm>
        </p:grpSpPr>
        <p:grpSp>
          <p:nvGrpSpPr>
            <p:cNvPr id="4" name="Group 22"/>
            <p:cNvGrpSpPr>
              <a:grpSpLocks/>
            </p:cNvGrpSpPr>
            <p:nvPr/>
          </p:nvGrpSpPr>
          <p:grpSpPr bwMode="auto">
            <a:xfrm>
              <a:off x="1344" y="3024"/>
              <a:ext cx="2160" cy="864"/>
              <a:chOff x="1344" y="3024"/>
              <a:chExt cx="2160" cy="864"/>
            </a:xfrm>
          </p:grpSpPr>
          <p:sp>
            <p:nvSpPr>
              <p:cNvPr id="116759" name="Line 23"/>
              <p:cNvSpPr>
                <a:spLocks noChangeShapeType="1"/>
              </p:cNvSpPr>
              <p:nvPr/>
            </p:nvSpPr>
            <p:spPr bwMode="auto">
              <a:xfrm>
                <a:off x="1440" y="3024"/>
                <a:ext cx="768" cy="0"/>
              </a:xfrm>
              <a:prstGeom prst="line">
                <a:avLst/>
              </a:prstGeom>
              <a:noFill/>
              <a:ln w="38100">
                <a:solidFill>
                  <a:schemeClr val="hlink"/>
                </a:solidFill>
                <a:round/>
                <a:headEnd type="triangle" w="med" len="med"/>
                <a:tailEnd type="triangle" w="med" len="med"/>
              </a:ln>
              <a:effectLst/>
            </p:spPr>
            <p:txBody>
              <a:bodyPr wrap="none" anchor="ctr"/>
              <a:lstStyle/>
              <a:p>
                <a:endParaRPr lang="en-US"/>
              </a:p>
            </p:txBody>
          </p:sp>
          <p:sp>
            <p:nvSpPr>
              <p:cNvPr id="116760" name="Line 24"/>
              <p:cNvSpPr>
                <a:spLocks noChangeShapeType="1"/>
              </p:cNvSpPr>
              <p:nvPr/>
            </p:nvSpPr>
            <p:spPr bwMode="auto">
              <a:xfrm>
                <a:off x="2208" y="3024"/>
                <a:ext cx="1296" cy="0"/>
              </a:xfrm>
              <a:prstGeom prst="line">
                <a:avLst/>
              </a:prstGeom>
              <a:noFill/>
              <a:ln w="38100">
                <a:solidFill>
                  <a:schemeClr val="hlink"/>
                </a:solidFill>
                <a:round/>
                <a:headEnd type="triangle" w="med" len="med"/>
                <a:tailEnd type="triangle" w="med" len="med"/>
              </a:ln>
              <a:effectLst/>
            </p:spPr>
            <p:txBody>
              <a:bodyPr wrap="none" anchor="ctr"/>
              <a:lstStyle/>
              <a:p>
                <a:endParaRPr lang="en-US"/>
              </a:p>
            </p:txBody>
          </p:sp>
          <p:sp>
            <p:nvSpPr>
              <p:cNvPr id="116761" name="Text Box 25"/>
              <p:cNvSpPr txBox="1">
                <a:spLocks noChangeArrowheads="1"/>
              </p:cNvSpPr>
              <p:nvPr/>
            </p:nvSpPr>
            <p:spPr bwMode="auto">
              <a:xfrm>
                <a:off x="1344" y="3120"/>
                <a:ext cx="1056" cy="296"/>
              </a:xfrm>
              <a:prstGeom prst="rect">
                <a:avLst/>
              </a:prstGeom>
              <a:noFill/>
              <a:ln w="12700">
                <a:solidFill>
                  <a:schemeClr val="hlink"/>
                </a:solidFill>
                <a:miter lim="800000"/>
                <a:headEnd/>
                <a:tailEnd/>
              </a:ln>
              <a:effectLst/>
            </p:spPr>
            <p:txBody>
              <a:bodyPr>
                <a:spAutoFit/>
              </a:bodyPr>
              <a:lstStyle/>
              <a:p>
                <a:pPr>
                  <a:spcBef>
                    <a:spcPct val="50000"/>
                  </a:spcBef>
                </a:pPr>
                <a:r>
                  <a:rPr lang="en-US" b="1">
                    <a:solidFill>
                      <a:srgbClr val="00CC00"/>
                    </a:solidFill>
                  </a:rPr>
                  <a:t>AV delay</a:t>
                </a:r>
                <a:endParaRPr lang="en-US" b="1">
                  <a:solidFill>
                    <a:schemeClr val="hlink"/>
                  </a:solidFill>
                </a:endParaRPr>
              </a:p>
            </p:txBody>
          </p:sp>
          <p:sp>
            <p:nvSpPr>
              <p:cNvPr id="116762" name="Text Box 26"/>
              <p:cNvSpPr txBox="1">
                <a:spLocks noChangeArrowheads="1"/>
              </p:cNvSpPr>
              <p:nvPr/>
            </p:nvSpPr>
            <p:spPr bwMode="auto">
              <a:xfrm>
                <a:off x="2592" y="3120"/>
                <a:ext cx="864" cy="296"/>
              </a:xfrm>
              <a:prstGeom prst="rect">
                <a:avLst/>
              </a:prstGeom>
              <a:noFill/>
              <a:ln w="12700">
                <a:solidFill>
                  <a:schemeClr val="hlink"/>
                </a:solidFill>
                <a:miter lim="800000"/>
                <a:headEnd/>
                <a:tailEnd/>
              </a:ln>
              <a:effectLst/>
            </p:spPr>
            <p:txBody>
              <a:bodyPr>
                <a:spAutoFit/>
              </a:bodyPr>
              <a:lstStyle/>
              <a:p>
                <a:pPr>
                  <a:spcBef>
                    <a:spcPct val="50000"/>
                  </a:spcBef>
                </a:pPr>
                <a:r>
                  <a:rPr lang="en-US" b="1">
                    <a:solidFill>
                      <a:srgbClr val="00CC00"/>
                    </a:solidFill>
                  </a:rPr>
                  <a:t>PVARP</a:t>
                </a:r>
                <a:endParaRPr lang="en-US" b="1"/>
              </a:p>
            </p:txBody>
          </p:sp>
          <p:sp>
            <p:nvSpPr>
              <p:cNvPr id="116763" name="Line 27"/>
              <p:cNvSpPr>
                <a:spLocks noChangeShapeType="1"/>
              </p:cNvSpPr>
              <p:nvPr/>
            </p:nvSpPr>
            <p:spPr bwMode="auto">
              <a:xfrm>
                <a:off x="1392" y="3504"/>
                <a:ext cx="0" cy="384"/>
              </a:xfrm>
              <a:prstGeom prst="line">
                <a:avLst/>
              </a:prstGeom>
              <a:noFill/>
              <a:ln w="12700">
                <a:solidFill>
                  <a:schemeClr val="hlink"/>
                </a:solidFill>
                <a:round/>
                <a:headEnd/>
                <a:tailEnd/>
              </a:ln>
              <a:effectLst/>
            </p:spPr>
            <p:txBody>
              <a:bodyPr wrap="none" anchor="ctr"/>
              <a:lstStyle/>
              <a:p>
                <a:endParaRPr lang="en-US"/>
              </a:p>
            </p:txBody>
          </p:sp>
          <p:sp>
            <p:nvSpPr>
              <p:cNvPr id="116764" name="Line 28"/>
              <p:cNvSpPr>
                <a:spLocks noChangeShapeType="1"/>
              </p:cNvSpPr>
              <p:nvPr/>
            </p:nvSpPr>
            <p:spPr bwMode="auto">
              <a:xfrm>
                <a:off x="3504" y="3504"/>
                <a:ext cx="0" cy="384"/>
              </a:xfrm>
              <a:prstGeom prst="line">
                <a:avLst/>
              </a:prstGeom>
              <a:noFill/>
              <a:ln w="12700">
                <a:solidFill>
                  <a:schemeClr val="hlink"/>
                </a:solidFill>
                <a:round/>
                <a:headEnd/>
                <a:tailEnd/>
              </a:ln>
              <a:effectLst/>
            </p:spPr>
            <p:txBody>
              <a:bodyPr wrap="none" anchor="ctr"/>
              <a:lstStyle/>
              <a:p>
                <a:endParaRPr lang="en-US"/>
              </a:p>
            </p:txBody>
          </p:sp>
          <p:sp>
            <p:nvSpPr>
              <p:cNvPr id="116765" name="Line 29"/>
              <p:cNvSpPr>
                <a:spLocks noChangeShapeType="1"/>
              </p:cNvSpPr>
              <p:nvPr/>
            </p:nvSpPr>
            <p:spPr bwMode="auto">
              <a:xfrm>
                <a:off x="1392" y="3648"/>
                <a:ext cx="2112" cy="0"/>
              </a:xfrm>
              <a:prstGeom prst="line">
                <a:avLst/>
              </a:prstGeom>
              <a:noFill/>
              <a:ln w="38100">
                <a:solidFill>
                  <a:schemeClr val="hlink"/>
                </a:solidFill>
                <a:round/>
                <a:headEnd type="triangle" w="med" len="med"/>
                <a:tailEnd type="triangle" w="med" len="med"/>
              </a:ln>
              <a:effectLst/>
            </p:spPr>
            <p:txBody>
              <a:bodyPr wrap="none" anchor="ctr"/>
              <a:lstStyle/>
              <a:p>
                <a:endParaRPr lang="en-US"/>
              </a:p>
            </p:txBody>
          </p:sp>
        </p:grpSp>
        <p:sp>
          <p:nvSpPr>
            <p:cNvPr id="116766" name="Text Box 30"/>
            <p:cNvSpPr txBox="1">
              <a:spLocks noChangeArrowheads="1"/>
            </p:cNvSpPr>
            <p:nvPr/>
          </p:nvSpPr>
          <p:spPr bwMode="auto">
            <a:xfrm>
              <a:off x="2064" y="3696"/>
              <a:ext cx="864" cy="296"/>
            </a:xfrm>
            <a:prstGeom prst="rect">
              <a:avLst/>
            </a:prstGeom>
            <a:noFill/>
            <a:ln w="12700">
              <a:solidFill>
                <a:schemeClr val="hlink"/>
              </a:solidFill>
              <a:miter lim="800000"/>
              <a:headEnd/>
              <a:tailEnd/>
            </a:ln>
            <a:effectLst/>
          </p:spPr>
          <p:txBody>
            <a:bodyPr>
              <a:spAutoFit/>
            </a:bodyPr>
            <a:lstStyle/>
            <a:p>
              <a:pPr>
                <a:spcBef>
                  <a:spcPct val="50000"/>
                </a:spcBef>
              </a:pPr>
              <a:r>
                <a:rPr lang="en-US" b="1">
                  <a:solidFill>
                    <a:srgbClr val="00CC00"/>
                  </a:solidFill>
                </a:rPr>
                <a:t>TARP</a:t>
              </a:r>
              <a:endParaRPr lang="en-US" b="1">
                <a:solidFill>
                  <a:srgbClr val="CC0000"/>
                </a:solidFill>
              </a:endParaRPr>
            </a:p>
          </p:txBody>
        </p:sp>
      </p:grpSp>
      <p:sp>
        <p:nvSpPr>
          <p:cNvPr id="31" name="مربع نص 30"/>
          <p:cNvSpPr txBox="1"/>
          <p:nvPr/>
        </p:nvSpPr>
        <p:spPr>
          <a:xfrm>
            <a:off x="5000628" y="103038"/>
            <a:ext cx="4143372" cy="1754326"/>
          </a:xfrm>
          <a:prstGeom prst="rect">
            <a:avLst/>
          </a:prstGeom>
          <a:noFill/>
        </p:spPr>
        <p:txBody>
          <a:bodyPr wrap="square" rtlCol="0">
            <a:spAutoFit/>
          </a:bodyPr>
          <a:lstStyle/>
          <a:p>
            <a:pPr algn="l" rtl="0"/>
            <a:r>
              <a:rPr lang="en-US" b="1" dirty="0" smtClean="0">
                <a:solidFill>
                  <a:schemeClr val="bg1"/>
                </a:solidFill>
              </a:rPr>
              <a:t>1. Pacing </a:t>
            </a:r>
            <a:r>
              <a:rPr lang="en-US" b="1" dirty="0" smtClean="0">
                <a:solidFill>
                  <a:schemeClr val="bg1"/>
                </a:solidFill>
              </a:rPr>
              <a:t>pulse delivered to the atrium</a:t>
            </a:r>
          </a:p>
          <a:p>
            <a:pPr algn="l" rtl="0"/>
            <a:r>
              <a:rPr lang="en-US" b="1" dirty="0" smtClean="0">
                <a:solidFill>
                  <a:schemeClr val="bg1"/>
                </a:solidFill>
              </a:rPr>
              <a:t>2. AV delay ([AV Time Out])</a:t>
            </a:r>
          </a:p>
          <a:p>
            <a:pPr algn="l" rtl="0"/>
            <a:r>
              <a:rPr lang="en-US" b="1" dirty="0" smtClean="0">
                <a:solidFill>
                  <a:schemeClr val="bg1"/>
                </a:solidFill>
              </a:rPr>
              <a:t>3. Pacing pulse delivered to ventricle</a:t>
            </a:r>
          </a:p>
          <a:p>
            <a:pPr algn="l" rtl="0"/>
            <a:r>
              <a:rPr lang="en-US" b="1" dirty="0" smtClean="0">
                <a:solidFill>
                  <a:schemeClr val="bg1"/>
                </a:solidFill>
              </a:rPr>
              <a:t>4</a:t>
            </a:r>
            <a:r>
              <a:rPr lang="en-US" b="1" dirty="0" smtClean="0">
                <a:solidFill>
                  <a:schemeClr val="bg1"/>
                </a:solidFill>
              </a:rPr>
              <a:t>. Refractory period ([R Time Out])</a:t>
            </a:r>
          </a:p>
          <a:p>
            <a:pPr algn="l" rtl="0"/>
            <a:r>
              <a:rPr lang="en-US" b="1" dirty="0" smtClean="0">
                <a:solidFill>
                  <a:schemeClr val="bg1"/>
                </a:solidFill>
              </a:rPr>
              <a:t>5. Completely alert period ([A Time Out])</a:t>
            </a:r>
          </a:p>
          <a:p>
            <a:pPr algn="l" rtl="0"/>
            <a:r>
              <a:rPr lang="en-US" b="1" dirty="0" smtClean="0">
                <a:solidFill>
                  <a:schemeClr val="bg1"/>
                </a:solidFill>
              </a:rPr>
              <a:t>6. Go to 1</a:t>
            </a:r>
            <a:r>
              <a:rPr lang="en-US" b="1" dirty="0" smtClean="0">
                <a:solidFill>
                  <a:schemeClr val="bg1"/>
                </a:solidFill>
              </a:rPr>
              <a:t>.</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
        <p:nvSpPr>
          <p:cNvPr id="4" name="عنصر نائب للتذييل 3"/>
          <p:cNvSpPr>
            <a:spLocks noGrp="1"/>
          </p:cNvSpPr>
          <p:nvPr>
            <p:ph type="ftr" sz="quarter" idx="11"/>
          </p:nvPr>
        </p:nvSpPr>
        <p:spPr/>
        <p:txBody>
          <a:bodyPr/>
          <a:lstStyle/>
          <a:p>
            <a:r>
              <a:rPr lang="en-US" smtClean="0"/>
              <a:t>Please contact Dr Fadhl to use this material</a:t>
            </a:r>
            <a:endParaRPr lang="ar-SA"/>
          </a:p>
        </p:txBody>
      </p:sp>
      <p:pic>
        <p:nvPicPr>
          <p:cNvPr id="6" name="Picture 2"/>
          <p:cNvPicPr>
            <a:picLocks noChangeAspect="1" noChangeArrowheads="1"/>
          </p:cNvPicPr>
          <p:nvPr/>
        </p:nvPicPr>
        <p:blipFill>
          <a:blip r:embed="rId3"/>
          <a:srcRect/>
          <a:stretch>
            <a:fillRect/>
          </a:stretch>
        </p:blipFill>
        <p:spPr bwMode="auto">
          <a:xfrm>
            <a:off x="928662" y="1428736"/>
            <a:ext cx="2071702" cy="2589628"/>
          </a:xfrm>
          <a:prstGeom prst="rect">
            <a:avLst/>
          </a:prstGeom>
          <a:noFill/>
          <a:ln w="9525">
            <a:noFill/>
            <a:miter lim="800000"/>
            <a:headEnd/>
            <a:tailEnd/>
          </a:ln>
        </p:spPr>
      </p:pic>
      <p:pic>
        <p:nvPicPr>
          <p:cNvPr id="7" name="Picture 2"/>
          <p:cNvPicPr>
            <a:picLocks noChangeAspect="1" noChangeArrowheads="1"/>
          </p:cNvPicPr>
          <p:nvPr/>
        </p:nvPicPr>
        <p:blipFill>
          <a:blip r:embed="rId4"/>
          <a:srcRect/>
          <a:stretch>
            <a:fillRect/>
          </a:stretch>
        </p:blipFill>
        <p:spPr bwMode="auto">
          <a:xfrm>
            <a:off x="5786446" y="928670"/>
            <a:ext cx="2862270" cy="3491823"/>
          </a:xfrm>
          <a:prstGeom prst="rect">
            <a:avLst/>
          </a:prstGeom>
          <a:noFill/>
          <a:ln w="9525">
            <a:noFill/>
            <a:miter lim="800000"/>
            <a:headEnd/>
            <a:tailEnd/>
          </a:ln>
        </p:spPr>
      </p:pic>
      <p:sp>
        <p:nvSpPr>
          <p:cNvPr id="8" name="مربع نص 7"/>
          <p:cNvSpPr txBox="1"/>
          <p:nvPr/>
        </p:nvSpPr>
        <p:spPr>
          <a:xfrm>
            <a:off x="6572264" y="4429132"/>
            <a:ext cx="2000264" cy="369332"/>
          </a:xfrm>
          <a:prstGeom prst="rect">
            <a:avLst/>
          </a:prstGeom>
          <a:noFill/>
        </p:spPr>
        <p:txBody>
          <a:bodyPr wrap="square" rtlCol="0">
            <a:spAutoFit/>
          </a:bodyPr>
          <a:lstStyle/>
          <a:p>
            <a:pPr algn="l" rtl="0"/>
            <a:r>
              <a:rPr lang="en-US" dirty="0" smtClean="0">
                <a:solidFill>
                  <a:srgbClr val="FF0000"/>
                </a:solidFill>
              </a:rPr>
              <a:t>Impulse </a:t>
            </a:r>
            <a:r>
              <a:rPr lang="en-US" dirty="0" smtClean="0">
                <a:solidFill>
                  <a:srgbClr val="FF0000"/>
                </a:solidFill>
              </a:rPr>
              <a:t>7000DP</a:t>
            </a:r>
            <a:endParaRPr lang="en-US" dirty="0"/>
          </a:p>
        </p:txBody>
      </p:sp>
      <p:sp>
        <p:nvSpPr>
          <p:cNvPr id="9" name="مربع نص 8"/>
          <p:cNvSpPr txBox="1"/>
          <p:nvPr/>
        </p:nvSpPr>
        <p:spPr>
          <a:xfrm>
            <a:off x="928662" y="4286256"/>
            <a:ext cx="2500330" cy="369332"/>
          </a:xfrm>
          <a:prstGeom prst="rect">
            <a:avLst/>
          </a:prstGeom>
          <a:noFill/>
        </p:spPr>
        <p:txBody>
          <a:bodyPr wrap="square" rtlCol="0">
            <a:spAutoFit/>
          </a:bodyPr>
          <a:lstStyle/>
          <a:p>
            <a:pPr algn="l" rtl="0"/>
            <a:r>
              <a:rPr lang="en-US" dirty="0" err="1" smtClean="0">
                <a:solidFill>
                  <a:srgbClr val="FF0000"/>
                </a:solidFill>
              </a:rPr>
              <a:t>SigmaPace</a:t>
            </a:r>
            <a:r>
              <a:rPr lang="en-US" dirty="0" smtClean="0">
                <a:solidFill>
                  <a:srgbClr val="FF0000"/>
                </a:solidFill>
              </a:rPr>
              <a:t>™ 1000</a:t>
            </a:r>
            <a:endParaRPr lang="en-US" dirty="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noAutofit/>
          </a:bodyPr>
          <a:lstStyle/>
          <a:p>
            <a:r>
              <a:rPr lang="en-US" sz="3600" b="1" i="1" dirty="0" smtClean="0"/>
              <a:t>Pacing </a:t>
            </a:r>
            <a:r>
              <a:rPr lang="en-US" sz="3600" b="1" i="1" dirty="0" smtClean="0"/>
              <a:t>Stimulus and sensing  </a:t>
            </a:r>
            <a:r>
              <a:rPr lang="en-US" sz="3600" b="1" i="1" dirty="0" smtClean="0"/>
              <a:t>Parameters</a:t>
            </a:r>
            <a:br>
              <a:rPr lang="en-US" sz="3600" b="1" i="1" dirty="0" smtClean="0"/>
            </a:br>
            <a:endParaRPr lang="en-US" sz="3600" dirty="0"/>
          </a:p>
        </p:txBody>
      </p:sp>
      <p:sp>
        <p:nvSpPr>
          <p:cNvPr id="5" name="عنصر نائب للمحتوى 4"/>
          <p:cNvSpPr>
            <a:spLocks noGrp="1"/>
          </p:cNvSpPr>
          <p:nvPr>
            <p:ph idx="1"/>
          </p:nvPr>
        </p:nvSpPr>
        <p:spPr/>
        <p:txBody>
          <a:bodyPr>
            <a:normAutofit fontScale="77500" lnSpcReduction="20000"/>
          </a:bodyPr>
          <a:lstStyle/>
          <a:p>
            <a:pPr>
              <a:buNone/>
            </a:pPr>
            <a:r>
              <a:rPr lang="en-US" b="1" i="1" dirty="0" smtClean="0"/>
              <a:t>Pacing Stimulus Parameters</a:t>
            </a:r>
          </a:p>
          <a:p>
            <a:pPr>
              <a:buNone/>
            </a:pPr>
            <a:r>
              <a:rPr lang="en-US" dirty="0" smtClean="0"/>
              <a:t>• </a:t>
            </a:r>
            <a:r>
              <a:rPr lang="en-US" i="1" dirty="0" smtClean="0"/>
              <a:t>Pacing pulse width: duration of the pacing pulse, can be implemented in the </a:t>
            </a:r>
            <a:r>
              <a:rPr lang="en-US" i="1" dirty="0" smtClean="0"/>
              <a:t>same </a:t>
            </a:r>
            <a:r>
              <a:rPr lang="en-US" dirty="0" smtClean="0"/>
              <a:t>way </a:t>
            </a:r>
            <a:r>
              <a:rPr lang="en-US" dirty="0" smtClean="0"/>
              <a:t>as timeouts</a:t>
            </a:r>
          </a:p>
          <a:p>
            <a:pPr>
              <a:buNone/>
            </a:pPr>
            <a:r>
              <a:rPr lang="en-US" dirty="0" smtClean="0"/>
              <a:t>• </a:t>
            </a:r>
            <a:r>
              <a:rPr lang="en-US" i="1" dirty="0" smtClean="0"/>
              <a:t>Pacing pulse amplitude: initial voltage of the pacing pulse; requires the hardware </a:t>
            </a:r>
            <a:r>
              <a:rPr lang="en-US" i="1" dirty="0" smtClean="0"/>
              <a:t>to </a:t>
            </a:r>
            <a:r>
              <a:rPr lang="en-US" dirty="0" smtClean="0"/>
              <a:t>enable </a:t>
            </a:r>
            <a:r>
              <a:rPr lang="en-US" dirty="0" smtClean="0"/>
              <a:t>the firmware to adjust the pacing voltage to the desired level</a:t>
            </a:r>
          </a:p>
          <a:p>
            <a:pPr>
              <a:buNone/>
            </a:pPr>
            <a:r>
              <a:rPr lang="en-US" b="1" i="1" dirty="0" smtClean="0"/>
              <a:t>Sensing Parameters</a:t>
            </a:r>
          </a:p>
          <a:p>
            <a:pPr>
              <a:buNone/>
            </a:pPr>
            <a:r>
              <a:rPr lang="en-US" dirty="0" smtClean="0"/>
              <a:t>• </a:t>
            </a:r>
            <a:r>
              <a:rPr lang="en-US" i="1" dirty="0" err="1" smtClean="0"/>
              <a:t>Atrial</a:t>
            </a:r>
            <a:r>
              <a:rPr lang="en-US" i="1" dirty="0" smtClean="0"/>
              <a:t> sensing sensitivity: threshold voltage level (in </a:t>
            </a:r>
            <a:r>
              <a:rPr lang="en-US" i="1" dirty="0" err="1" smtClean="0"/>
              <a:t>millivolts</a:t>
            </a:r>
            <a:r>
              <a:rPr lang="en-US" i="1" dirty="0" smtClean="0"/>
              <a:t>) that the </a:t>
            </a:r>
            <a:r>
              <a:rPr lang="en-US" i="1" dirty="0" err="1" smtClean="0"/>
              <a:t>atrial</a:t>
            </a:r>
            <a:r>
              <a:rPr lang="en-US" i="1" dirty="0" smtClean="0"/>
              <a:t> </a:t>
            </a:r>
            <a:r>
              <a:rPr lang="en-US" i="1" dirty="0" err="1" smtClean="0"/>
              <a:t>electrogram</a:t>
            </a:r>
            <a:r>
              <a:rPr lang="en-US" dirty="0" err="1" smtClean="0"/>
              <a:t>signal</a:t>
            </a:r>
            <a:r>
              <a:rPr lang="en-US" dirty="0" smtClean="0"/>
              <a:t> </a:t>
            </a:r>
            <a:r>
              <a:rPr lang="en-US" dirty="0" smtClean="0"/>
              <a:t>must reach for the sense amplifier to report the occurrence of </a:t>
            </a:r>
            <a:r>
              <a:rPr lang="en-US" dirty="0" smtClean="0"/>
              <a:t>intrinsic </a:t>
            </a:r>
            <a:r>
              <a:rPr lang="en-US" dirty="0" err="1" smtClean="0"/>
              <a:t>atrial</a:t>
            </a:r>
            <a:r>
              <a:rPr lang="en-US" dirty="0" smtClean="0"/>
              <a:t> </a:t>
            </a:r>
            <a:r>
              <a:rPr lang="en-US" dirty="0" smtClean="0"/>
              <a:t>activity as an </a:t>
            </a:r>
            <a:r>
              <a:rPr lang="en-US" dirty="0" err="1" smtClean="0"/>
              <a:t>atrial</a:t>
            </a:r>
            <a:r>
              <a:rPr lang="en-US" dirty="0" smtClean="0"/>
              <a:t> sense event</a:t>
            </a:r>
          </a:p>
          <a:p>
            <a:pPr>
              <a:buNone/>
            </a:pPr>
            <a:r>
              <a:rPr lang="en-US" dirty="0" smtClean="0"/>
              <a:t>• </a:t>
            </a:r>
            <a:r>
              <a:rPr lang="en-US" i="1" dirty="0" smtClean="0"/>
              <a:t>Ventricular sensing sensitivity: same as above, but for the ventricle</a:t>
            </a:r>
          </a:p>
          <a:p>
            <a:pPr>
              <a:buNone/>
            </a:pPr>
            <a:endParaRPr lang="en-US" dirty="0"/>
          </a:p>
        </p:txBody>
      </p:sp>
      <p:sp>
        <p:nvSpPr>
          <p:cNvPr id="3" name="عنصر نائب للتذييل 2"/>
          <p:cNvSpPr>
            <a:spLocks noGrp="1"/>
          </p:cNvSpPr>
          <p:nvPr>
            <p:ph type="ftr" sz="quarter" idx="11"/>
          </p:nvPr>
        </p:nvSpPr>
        <p:spPr/>
        <p:txBody>
          <a:bodyPr/>
          <a:lstStyle/>
          <a:p>
            <a:r>
              <a:rPr lang="en-US" smtClean="0"/>
              <a:t>Please contact Dr Fadhl to use this material</a:t>
            </a:r>
            <a:endParaRPr lang="ar-SA"/>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Pacemaker Block Diagram (page 381)</a:t>
            </a:r>
            <a:endParaRPr lang="en-US" dirty="0"/>
          </a:p>
        </p:txBody>
      </p:sp>
      <p:sp>
        <p:nvSpPr>
          <p:cNvPr id="3" name="عنصر نائب للمحتوى 2"/>
          <p:cNvSpPr>
            <a:spLocks noGrp="1"/>
          </p:cNvSpPr>
          <p:nvPr>
            <p:ph idx="1"/>
          </p:nvPr>
        </p:nvSpPr>
        <p:spPr/>
        <p:txBody>
          <a:bodyPr/>
          <a:lstStyle/>
          <a:p>
            <a:endParaRPr lang="en-US"/>
          </a:p>
        </p:txBody>
      </p:sp>
      <p:sp>
        <p:nvSpPr>
          <p:cNvPr id="4" name="عنصر نائب للتذييل 3"/>
          <p:cNvSpPr>
            <a:spLocks noGrp="1"/>
          </p:cNvSpPr>
          <p:nvPr>
            <p:ph type="ftr" sz="quarter" idx="11"/>
          </p:nvPr>
        </p:nvSpPr>
        <p:spPr/>
        <p:txBody>
          <a:bodyPr/>
          <a:lstStyle/>
          <a:p>
            <a:r>
              <a:rPr lang="en-US" smtClean="0"/>
              <a:t>Please contact Dr Fadhl to use this material</a:t>
            </a:r>
            <a:endParaRPr lang="ar-SA"/>
          </a:p>
        </p:txBody>
      </p:sp>
      <p:pic>
        <p:nvPicPr>
          <p:cNvPr id="3075" name="Picture 3"/>
          <p:cNvPicPr>
            <a:picLocks noChangeAspect="1" noChangeArrowheads="1"/>
          </p:cNvPicPr>
          <p:nvPr/>
        </p:nvPicPr>
        <p:blipFill>
          <a:blip r:embed="rId2"/>
          <a:srcRect/>
          <a:stretch>
            <a:fillRect/>
          </a:stretch>
        </p:blipFill>
        <p:spPr bwMode="auto">
          <a:xfrm>
            <a:off x="785786" y="1785926"/>
            <a:ext cx="7477125" cy="3357586"/>
          </a:xfrm>
          <a:prstGeom prst="rect">
            <a:avLst/>
          </a:prstGeom>
          <a:noFill/>
          <a:ln w="9525">
            <a:noFill/>
            <a:miter lim="800000"/>
            <a:headEnd/>
            <a:tailEnd/>
          </a:ln>
          <a:effectLst/>
        </p:spPr>
      </p:pic>
      <p:sp>
        <p:nvSpPr>
          <p:cNvPr id="7" name="مربع نص 6"/>
          <p:cNvSpPr txBox="1"/>
          <p:nvPr/>
        </p:nvSpPr>
        <p:spPr>
          <a:xfrm>
            <a:off x="928662" y="5572140"/>
            <a:ext cx="7929618" cy="1477328"/>
          </a:xfrm>
          <a:prstGeom prst="rect">
            <a:avLst/>
          </a:prstGeom>
          <a:noFill/>
        </p:spPr>
        <p:txBody>
          <a:bodyPr wrap="square" rtlCol="0">
            <a:spAutoFit/>
          </a:bodyPr>
          <a:lstStyle/>
          <a:p>
            <a:pPr algn="l" rtl="0"/>
            <a:r>
              <a:rPr lang="en-US" b="1" dirty="0" smtClean="0"/>
              <a:t>DESIGN AND </a:t>
            </a:r>
            <a:r>
              <a:rPr lang="en-US" b="1" dirty="0" smtClean="0"/>
              <a:t>DEVELOPMENT OF </a:t>
            </a:r>
            <a:r>
              <a:rPr lang="en-US" b="1" dirty="0" smtClean="0"/>
              <a:t>MEDICAL </a:t>
            </a:r>
            <a:r>
              <a:rPr lang="en-US" b="1" dirty="0" smtClean="0"/>
              <a:t>ELECTRONIC INSTRUMENTATION</a:t>
            </a:r>
            <a:endParaRPr lang="en-US" b="1" dirty="0" smtClean="0"/>
          </a:p>
          <a:p>
            <a:pPr algn="l" rtl="0"/>
            <a:r>
              <a:rPr lang="en-US" b="1" dirty="0" smtClean="0"/>
              <a:t>A Practical Perspective of the Design, </a:t>
            </a:r>
            <a:r>
              <a:rPr lang="en-US" b="1" dirty="0" smtClean="0"/>
              <a:t>Construction, and </a:t>
            </a:r>
            <a:r>
              <a:rPr lang="en-US" b="1" dirty="0" smtClean="0"/>
              <a:t>Test of Medical </a:t>
            </a:r>
            <a:r>
              <a:rPr lang="en-US" b="1" dirty="0" smtClean="0"/>
              <a:t>Devices</a:t>
            </a:r>
          </a:p>
          <a:p>
            <a:pPr algn="l" rtl="0"/>
            <a:r>
              <a:rPr lang="en-US" b="1" dirty="0" smtClean="0"/>
              <a:t>DAVID </a:t>
            </a:r>
            <a:r>
              <a:rPr lang="en-US" b="1" dirty="0" smtClean="0"/>
              <a:t>PRUTCHI and MICHAEL </a:t>
            </a:r>
            <a:r>
              <a:rPr lang="en-US" b="1" dirty="0" smtClean="0"/>
              <a:t>NORRIS</a:t>
            </a:r>
          </a:p>
          <a:p>
            <a:pPr algn="l" rtl="0"/>
            <a:endParaRPr lang="en-US" b="1" dirty="0" smtClean="0"/>
          </a:p>
          <a:p>
            <a:pPr algn="l" rtl="0"/>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Page 374</a:t>
            </a:r>
            <a:endParaRPr lang="en-US" dirty="0"/>
          </a:p>
        </p:txBody>
      </p:sp>
      <p:sp>
        <p:nvSpPr>
          <p:cNvPr id="3" name="عنصر نائب للمحتوى 2"/>
          <p:cNvSpPr>
            <a:spLocks noGrp="1"/>
          </p:cNvSpPr>
          <p:nvPr>
            <p:ph idx="1"/>
          </p:nvPr>
        </p:nvSpPr>
        <p:spPr/>
        <p:txBody>
          <a:bodyPr/>
          <a:lstStyle/>
          <a:p>
            <a:endParaRPr lang="en-US"/>
          </a:p>
        </p:txBody>
      </p:sp>
      <p:sp>
        <p:nvSpPr>
          <p:cNvPr id="4" name="عنصر نائب للتذييل 3"/>
          <p:cNvSpPr>
            <a:spLocks noGrp="1"/>
          </p:cNvSpPr>
          <p:nvPr>
            <p:ph type="ftr" sz="quarter" idx="11"/>
          </p:nvPr>
        </p:nvSpPr>
        <p:spPr/>
        <p:txBody>
          <a:bodyPr/>
          <a:lstStyle/>
          <a:p>
            <a:r>
              <a:rPr lang="en-US" smtClean="0"/>
              <a:t>Please contact Dr Fadhl to use this material</a:t>
            </a:r>
            <a:endParaRPr lang="ar-SA"/>
          </a:p>
        </p:txBody>
      </p:sp>
      <p:pic>
        <p:nvPicPr>
          <p:cNvPr id="4098" name="Picture 2"/>
          <p:cNvPicPr>
            <a:picLocks noChangeAspect="1" noChangeArrowheads="1"/>
          </p:cNvPicPr>
          <p:nvPr/>
        </p:nvPicPr>
        <p:blipFill>
          <a:blip r:embed="rId2"/>
          <a:srcRect/>
          <a:stretch>
            <a:fillRect/>
          </a:stretch>
        </p:blipFill>
        <p:spPr bwMode="auto">
          <a:xfrm>
            <a:off x="1428728" y="1857364"/>
            <a:ext cx="6464300" cy="40132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
        <p:nvSpPr>
          <p:cNvPr id="4" name="عنصر نائب للتذييل 3"/>
          <p:cNvSpPr>
            <a:spLocks noGrp="1"/>
          </p:cNvSpPr>
          <p:nvPr>
            <p:ph type="ftr" sz="quarter" idx="11"/>
          </p:nvPr>
        </p:nvSpPr>
        <p:spPr/>
        <p:txBody>
          <a:bodyPr/>
          <a:lstStyle/>
          <a:p>
            <a:r>
              <a:rPr lang="en-US" smtClean="0"/>
              <a:t>Please contact Dr Fadhl to use this material</a:t>
            </a:r>
            <a:endParaRPr lang="ar-SA"/>
          </a:p>
        </p:txBody>
      </p:sp>
      <p:pic>
        <p:nvPicPr>
          <p:cNvPr id="5122" name="Picture 2"/>
          <p:cNvPicPr>
            <a:picLocks noChangeAspect="1" noChangeArrowheads="1"/>
          </p:cNvPicPr>
          <p:nvPr/>
        </p:nvPicPr>
        <p:blipFill>
          <a:blip r:embed="rId2"/>
          <a:srcRect/>
          <a:stretch>
            <a:fillRect/>
          </a:stretch>
        </p:blipFill>
        <p:spPr bwMode="auto">
          <a:xfrm>
            <a:off x="1142976" y="1857364"/>
            <a:ext cx="6819900" cy="36703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
        <p:nvSpPr>
          <p:cNvPr id="4" name="عنصر نائب للتذييل 3"/>
          <p:cNvSpPr>
            <a:spLocks noGrp="1"/>
          </p:cNvSpPr>
          <p:nvPr>
            <p:ph type="ftr" sz="quarter" idx="11"/>
          </p:nvPr>
        </p:nvSpPr>
        <p:spPr/>
        <p:txBody>
          <a:bodyPr/>
          <a:lstStyle/>
          <a:p>
            <a:r>
              <a:rPr lang="en-US" smtClean="0"/>
              <a:t>Please contact Dr Fadhl to use this material</a:t>
            </a:r>
            <a:endParaRPr lang="ar-SA"/>
          </a:p>
        </p:txBody>
      </p:sp>
      <p:pic>
        <p:nvPicPr>
          <p:cNvPr id="6146" name="Picture 2"/>
          <p:cNvPicPr>
            <a:picLocks noChangeAspect="1" noChangeArrowheads="1"/>
          </p:cNvPicPr>
          <p:nvPr/>
        </p:nvPicPr>
        <p:blipFill>
          <a:blip r:embed="rId2"/>
          <a:srcRect/>
          <a:stretch>
            <a:fillRect/>
          </a:stretch>
        </p:blipFill>
        <p:spPr bwMode="auto">
          <a:xfrm>
            <a:off x="1428728" y="785794"/>
            <a:ext cx="5791200" cy="504825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 or Assembly</a:t>
            </a:r>
            <a:endParaRPr lang="en-US" dirty="0"/>
          </a:p>
        </p:txBody>
      </p:sp>
      <p:sp>
        <p:nvSpPr>
          <p:cNvPr id="3" name="عنصر نائب للمحتوى 2"/>
          <p:cNvSpPr>
            <a:spLocks noGrp="1"/>
          </p:cNvSpPr>
          <p:nvPr>
            <p:ph idx="1"/>
          </p:nvPr>
        </p:nvSpPr>
        <p:spPr/>
        <p:txBody>
          <a:bodyPr>
            <a:normAutofit fontScale="85000" lnSpcReduction="10000"/>
          </a:bodyPr>
          <a:lstStyle/>
          <a:p>
            <a:r>
              <a:rPr lang="en-US" dirty="0" smtClean="0"/>
              <a:t>The microcontroller runs algorithms that implement the state machine as well as </a:t>
            </a:r>
            <a:r>
              <a:rPr lang="en-US" dirty="0" smtClean="0"/>
              <a:t>stimulus routines</a:t>
            </a:r>
            <a:r>
              <a:rPr lang="en-US" dirty="0" smtClean="0"/>
              <a:t>. Firmware for pacemakers is usually coded in assembly language due to </a:t>
            </a:r>
            <a:r>
              <a:rPr lang="en-US" dirty="0" smtClean="0"/>
              <a:t>reliability concerns </a:t>
            </a:r>
            <a:r>
              <a:rPr lang="en-US" dirty="0" smtClean="0"/>
              <a:t>as well as real-time and power consumption issues</a:t>
            </a:r>
            <a:r>
              <a:rPr lang="en-US" dirty="0" smtClean="0"/>
              <a:t>.</a:t>
            </a:r>
          </a:p>
          <a:p>
            <a:r>
              <a:rPr lang="en-US" dirty="0" smtClean="0"/>
              <a:t> </a:t>
            </a:r>
            <a:r>
              <a:rPr lang="en-US" dirty="0" smtClean="0"/>
              <a:t>For clarity in this </a:t>
            </a:r>
            <a:r>
              <a:rPr lang="en-US" dirty="0" smtClean="0"/>
              <a:t>example, however</a:t>
            </a:r>
            <a:r>
              <a:rPr lang="en-US" dirty="0" smtClean="0"/>
              <a:t>, programming was done in C. Despite this, power consumption and </a:t>
            </a:r>
            <a:r>
              <a:rPr lang="en-US" dirty="0" smtClean="0"/>
              <a:t>real-time performance </a:t>
            </a:r>
            <a:r>
              <a:rPr lang="en-US" dirty="0" smtClean="0"/>
              <a:t>are reasonable, and use of a high-level language could be used to </a:t>
            </a:r>
            <a:r>
              <a:rPr lang="en-US" dirty="0" smtClean="0"/>
              <a:t>develop code </a:t>
            </a:r>
            <a:r>
              <a:rPr lang="en-US" dirty="0" smtClean="0"/>
              <a:t>for an implantable device.</a:t>
            </a:r>
          </a:p>
          <a:p>
            <a:endParaRPr lang="en-US" dirty="0"/>
          </a:p>
        </p:txBody>
      </p:sp>
      <p:sp>
        <p:nvSpPr>
          <p:cNvPr id="4" name="عنصر نائب للتذييل 3"/>
          <p:cNvSpPr>
            <a:spLocks noGrp="1"/>
          </p:cNvSpPr>
          <p:nvPr>
            <p:ph type="ftr" sz="quarter" idx="11"/>
          </p:nvPr>
        </p:nvSpPr>
        <p:spPr/>
        <p:txBody>
          <a:bodyPr/>
          <a:lstStyle/>
          <a:p>
            <a:r>
              <a:rPr lang="en-US" smtClean="0"/>
              <a:t>Please contact Dr Fadhl to use this material</a:t>
            </a:r>
            <a:endParaRPr lang="ar-SA"/>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438400" y="228600"/>
            <a:ext cx="4791075" cy="530915"/>
          </a:xfrm>
          <a:noFill/>
          <a:ln/>
        </p:spPr>
        <p:txBody>
          <a:bodyPr lIns="47625" tIns="19050" rIns="47625" bIns="19050">
            <a:spAutoFit/>
          </a:bodyPr>
          <a:lstStyle/>
          <a:p>
            <a:pPr algn="l"/>
            <a:r>
              <a:rPr lang="en-US" sz="3200" dirty="0">
                <a:solidFill>
                  <a:schemeClr val="bg1"/>
                </a:solidFill>
              </a:rPr>
              <a:t>Stimulation Threshold</a:t>
            </a:r>
            <a:endParaRPr lang="en-US" sz="1900" b="0" dirty="0">
              <a:solidFill>
                <a:schemeClr val="bg1"/>
              </a:solidFill>
            </a:endParaRPr>
          </a:p>
        </p:txBody>
      </p:sp>
      <p:sp>
        <p:nvSpPr>
          <p:cNvPr id="6147" name="Rectangle 3"/>
          <p:cNvSpPr>
            <a:spLocks noGrp="1" noChangeArrowheads="1"/>
          </p:cNvSpPr>
          <p:nvPr>
            <p:ph type="body" idx="1"/>
          </p:nvPr>
        </p:nvSpPr>
        <p:spPr>
          <a:xfrm>
            <a:off x="576263" y="2468563"/>
            <a:ext cx="7981950" cy="1614487"/>
          </a:xfrm>
          <a:noFill/>
          <a:ln/>
        </p:spPr>
        <p:txBody>
          <a:bodyPr lIns="47625" tIns="19050" rIns="47625" bIns="19050">
            <a:spAutoFit/>
          </a:bodyPr>
          <a:lstStyle/>
          <a:p>
            <a:pPr marL="0" indent="0" algn="ctr" defTabSz="762000">
              <a:lnSpc>
                <a:spcPct val="123000"/>
              </a:lnSpc>
              <a:spcBef>
                <a:spcPct val="0"/>
              </a:spcBef>
              <a:buFontTx/>
              <a:buNone/>
              <a:tabLst>
                <a:tab pos="1485900" algn="l"/>
                <a:tab pos="2514600" algn="l"/>
                <a:tab pos="4267200" algn="l"/>
                <a:tab pos="7239000" algn="l"/>
                <a:tab pos="7620000" algn="l"/>
                <a:tab pos="8420100" algn="l"/>
              </a:tabLst>
            </a:pPr>
            <a:r>
              <a:rPr lang="en-US" sz="2800" b="0" dirty="0">
                <a:solidFill>
                  <a:srgbClr val="66FF33"/>
                </a:solidFill>
              </a:rPr>
              <a:t>The smallest amount of electrical energy that is required to depolarize the heart adequately outside the refractory period.</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85800" y="1981200"/>
            <a:ext cx="8229600" cy="4114800"/>
          </a:xfrm>
          <a:prstGeom prst="rect">
            <a:avLst/>
          </a:prstGeom>
          <a:noFill/>
          <a:ln w="9525">
            <a:noFill/>
            <a:miter lim="800000"/>
            <a:headEnd/>
            <a:tailEnd/>
          </a:ln>
          <a:effectLst/>
        </p:spPr>
        <p:txBody>
          <a:bodyPr lIns="92075" tIns="46038" rIns="92075" bIns="46038"/>
          <a:lstStyle/>
          <a:p>
            <a:pPr marL="342900" indent="-342900" algn="l" defTabSz="762000" rtl="0">
              <a:spcBef>
                <a:spcPct val="20000"/>
              </a:spcBef>
              <a:buFontTx/>
              <a:buChar char="•"/>
            </a:pPr>
            <a:r>
              <a:rPr lang="en-US" sz="3200" dirty="0">
                <a:solidFill>
                  <a:srgbClr val="66FF33"/>
                </a:solidFill>
              </a:rPr>
              <a:t>Inversely proportional to current density (amount of current per mm²)</a:t>
            </a:r>
          </a:p>
          <a:p>
            <a:pPr marL="342900" indent="-342900" algn="l" defTabSz="762000" rtl="0">
              <a:spcBef>
                <a:spcPct val="20000"/>
              </a:spcBef>
              <a:buFontTx/>
              <a:buChar char="•"/>
            </a:pPr>
            <a:r>
              <a:rPr lang="en-US" sz="3200" dirty="0">
                <a:solidFill>
                  <a:srgbClr val="66FF33"/>
                </a:solidFill>
              </a:rPr>
              <a:t>Electrode surface as small as possible</a:t>
            </a:r>
          </a:p>
          <a:p>
            <a:pPr marL="342900" indent="-342900" algn="l" defTabSz="762000" rtl="0">
              <a:spcBef>
                <a:spcPct val="20000"/>
              </a:spcBef>
              <a:buFontTx/>
              <a:buChar char="•"/>
            </a:pPr>
            <a:r>
              <a:rPr lang="en-US" sz="3200" dirty="0">
                <a:solidFill>
                  <a:srgbClr val="66FF33"/>
                </a:solidFill>
              </a:rPr>
              <a:t>Compromise with the sensing of </a:t>
            </a:r>
            <a:r>
              <a:rPr lang="en-US" sz="3200" dirty="0" err="1">
                <a:solidFill>
                  <a:srgbClr val="66FF33"/>
                </a:solidFill>
              </a:rPr>
              <a:t>intracardiac</a:t>
            </a:r>
            <a:r>
              <a:rPr lang="en-US" sz="3200" dirty="0">
                <a:solidFill>
                  <a:srgbClr val="66FF33"/>
                </a:solidFill>
              </a:rPr>
              <a:t> signals, for which a larger surface is required</a:t>
            </a:r>
          </a:p>
          <a:p>
            <a:pPr marL="342900" indent="-342900" algn="l" defTabSz="762000" rtl="0">
              <a:spcBef>
                <a:spcPct val="20000"/>
              </a:spcBef>
              <a:buFontTx/>
              <a:buChar char="•"/>
            </a:pPr>
            <a:r>
              <a:rPr lang="en-US" sz="3200" dirty="0">
                <a:solidFill>
                  <a:srgbClr val="66FF33"/>
                </a:solidFill>
              </a:rPr>
              <a:t>Surface of the electrode: around 6 to 8 mm²</a:t>
            </a:r>
          </a:p>
        </p:txBody>
      </p:sp>
      <p:sp>
        <p:nvSpPr>
          <p:cNvPr id="8195" name="Rectangle 3"/>
          <p:cNvSpPr>
            <a:spLocks noChangeArrowheads="1"/>
          </p:cNvSpPr>
          <p:nvPr/>
        </p:nvSpPr>
        <p:spPr bwMode="auto">
          <a:xfrm>
            <a:off x="1981200" y="228600"/>
            <a:ext cx="4857750" cy="525463"/>
          </a:xfrm>
          <a:prstGeom prst="rect">
            <a:avLst/>
          </a:prstGeom>
          <a:noFill/>
          <a:ln w="9525">
            <a:noFill/>
            <a:miter lim="800000"/>
            <a:headEnd/>
            <a:tailEnd/>
          </a:ln>
          <a:effectLst/>
        </p:spPr>
        <p:txBody>
          <a:bodyPr lIns="47625" tIns="19050" rIns="47625" bIns="19050">
            <a:spAutoFit/>
          </a:bodyPr>
          <a:lstStyle/>
          <a:p>
            <a:pPr defTabSz="762000"/>
            <a:r>
              <a:rPr lang="en-US" sz="3200" b="1">
                <a:solidFill>
                  <a:srgbClr val="FAFD00"/>
                </a:solidFill>
                <a:latin typeface="Arial" charset="0"/>
              </a:rPr>
              <a:t>Stimulation Threshold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4">
                                            <p:txEl>
                                              <p:pRg st="0" end="0"/>
                                            </p:txEl>
                                          </p:spTgt>
                                        </p:tgtEl>
                                        <p:attrNameLst>
                                          <p:attrName>style.visibility</p:attrName>
                                        </p:attrNameLst>
                                      </p:cBhvr>
                                      <p:to>
                                        <p:strVal val="visible"/>
                                      </p:to>
                                    </p:set>
                                  </p:childTnLst>
                                  <p:subTnLst>
                                    <p:animClr>
                                      <p:cBhvr override="childStyle">
                                        <p:cTn dur="1" fill="hold" display="0" masterRel="nextClick" afterEffect="1"/>
                                        <p:tgtEl>
                                          <p:spTgt spid="8194">
                                            <p:txEl>
                                              <p:pRg st="0" end="0"/>
                                            </p:txEl>
                                          </p:spTgt>
                                        </p:tgtEl>
                                        <p:attrNameLst>
                                          <p:attrName>ppt_c</p:attrName>
                                        </p:attrNameLst>
                                      </p:cBhvr>
                                      <p:to>
                                        <a:srgbClr val="038F8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4">
                                            <p:txEl>
                                              <p:pRg st="1" end="1"/>
                                            </p:txEl>
                                          </p:spTgt>
                                        </p:tgtEl>
                                        <p:attrNameLst>
                                          <p:attrName>style.visibility</p:attrName>
                                        </p:attrNameLst>
                                      </p:cBhvr>
                                      <p:to>
                                        <p:strVal val="visible"/>
                                      </p:to>
                                    </p:set>
                                  </p:childTnLst>
                                  <p:subTnLst>
                                    <p:animClr>
                                      <p:cBhvr override="childStyle">
                                        <p:cTn dur="1" fill="hold" display="0" masterRel="nextClick" afterEffect="1"/>
                                        <p:tgtEl>
                                          <p:spTgt spid="8194">
                                            <p:txEl>
                                              <p:pRg st="1" end="1"/>
                                            </p:txEl>
                                          </p:spTgt>
                                        </p:tgtEl>
                                        <p:attrNameLst>
                                          <p:attrName>ppt_c</p:attrName>
                                        </p:attrNameLst>
                                      </p:cBhvr>
                                      <p:to>
                                        <a:srgbClr val="038F8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4">
                                            <p:txEl>
                                              <p:pRg st="2" end="2"/>
                                            </p:txEl>
                                          </p:spTgt>
                                        </p:tgtEl>
                                        <p:attrNameLst>
                                          <p:attrName>style.visibility</p:attrName>
                                        </p:attrNameLst>
                                      </p:cBhvr>
                                      <p:to>
                                        <p:strVal val="visible"/>
                                      </p:to>
                                    </p:set>
                                  </p:childTnLst>
                                  <p:subTnLst>
                                    <p:animClr>
                                      <p:cBhvr override="childStyle">
                                        <p:cTn dur="1" fill="hold" display="0" masterRel="nextClick" afterEffect="1"/>
                                        <p:tgtEl>
                                          <p:spTgt spid="8194">
                                            <p:txEl>
                                              <p:pRg st="2" end="2"/>
                                            </p:txEl>
                                          </p:spTgt>
                                        </p:tgtEl>
                                        <p:attrNameLst>
                                          <p:attrName>ppt_c</p:attrName>
                                        </p:attrNameLst>
                                      </p:cBhvr>
                                      <p:to>
                                        <a:srgbClr val="038F8F"/>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194">
                                            <p:txEl>
                                              <p:pRg st="3" end="3"/>
                                            </p:txEl>
                                          </p:spTgt>
                                        </p:tgtEl>
                                        <p:attrNameLst>
                                          <p:attrName>style.visibility</p:attrName>
                                        </p:attrNameLst>
                                      </p:cBhvr>
                                      <p:to>
                                        <p:strVal val="visible"/>
                                      </p:to>
                                    </p:set>
                                  </p:childTnLst>
                                  <p:subTnLst>
                                    <p:animClr>
                                      <p:cBhvr override="childStyle">
                                        <p:cTn dur="1" fill="hold" display="0" masterRel="nextClick" afterEffect="1"/>
                                        <p:tgtEl>
                                          <p:spTgt spid="8194">
                                            <p:txEl>
                                              <p:pRg st="3" end="3"/>
                                            </p:txEl>
                                          </p:spTgt>
                                        </p:tgtEl>
                                        <p:attrNameLst>
                                          <p:attrName>ppt_c</p:attrName>
                                        </p:attrNameLst>
                                      </p:cBhvr>
                                      <p:to>
                                        <a:srgbClr val="038F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581400" y="838200"/>
            <a:ext cx="1989138" cy="366713"/>
          </a:xfrm>
          <a:noFill/>
          <a:ln/>
        </p:spPr>
        <p:txBody>
          <a:bodyPr wrap="none" lIns="47625" tIns="19050" rIns="47625" bIns="19050">
            <a:spAutoFit/>
          </a:bodyPr>
          <a:lstStyle/>
          <a:p>
            <a:pPr algn="l"/>
            <a:r>
              <a:rPr lang="en-US" sz="2400">
                <a:solidFill>
                  <a:srgbClr val="66FF33"/>
                </a:solidFill>
              </a:rPr>
              <a:t>Output Pulse</a:t>
            </a:r>
            <a:endParaRPr lang="en-US" sz="1900" b="0"/>
          </a:p>
        </p:txBody>
      </p:sp>
      <p:sp>
        <p:nvSpPr>
          <p:cNvPr id="10243" name="Rectangle 3"/>
          <p:cNvSpPr>
            <a:spLocks noChangeArrowheads="1"/>
          </p:cNvSpPr>
          <p:nvPr/>
        </p:nvSpPr>
        <p:spPr bwMode="auto">
          <a:xfrm>
            <a:off x="609600" y="3429000"/>
            <a:ext cx="1981200" cy="312738"/>
          </a:xfrm>
          <a:prstGeom prst="rect">
            <a:avLst/>
          </a:prstGeom>
          <a:noFill/>
          <a:ln w="9525">
            <a:noFill/>
            <a:miter lim="800000"/>
            <a:headEnd/>
            <a:tailEnd/>
          </a:ln>
          <a:effectLst/>
        </p:spPr>
        <p:txBody>
          <a:bodyPr lIns="47625" tIns="19050" rIns="47625" bIns="19050">
            <a:spAutoFit/>
          </a:bodyPr>
          <a:lstStyle/>
          <a:p>
            <a:pPr defTabSz="762000"/>
            <a:r>
              <a:rPr lang="en-US" sz="1800" b="1">
                <a:solidFill>
                  <a:srgbClr val="FFFFFF"/>
                </a:solidFill>
                <a:latin typeface="Arial" charset="0"/>
              </a:rPr>
              <a:t>Pulse Amplitude</a:t>
            </a:r>
          </a:p>
        </p:txBody>
      </p:sp>
      <p:sp>
        <p:nvSpPr>
          <p:cNvPr id="10244" name="Rectangle 4"/>
          <p:cNvSpPr>
            <a:spLocks noChangeArrowheads="1"/>
          </p:cNvSpPr>
          <p:nvPr/>
        </p:nvSpPr>
        <p:spPr bwMode="auto">
          <a:xfrm>
            <a:off x="3810000" y="4724400"/>
            <a:ext cx="1403350" cy="312738"/>
          </a:xfrm>
          <a:prstGeom prst="rect">
            <a:avLst/>
          </a:prstGeom>
          <a:noFill/>
          <a:ln w="9525">
            <a:noFill/>
            <a:miter lim="800000"/>
            <a:headEnd/>
            <a:tailEnd/>
          </a:ln>
          <a:effectLst/>
        </p:spPr>
        <p:txBody>
          <a:bodyPr wrap="none" lIns="47625" tIns="19050" rIns="47625" bIns="19050">
            <a:spAutoFit/>
          </a:bodyPr>
          <a:lstStyle/>
          <a:p>
            <a:pPr defTabSz="762000"/>
            <a:r>
              <a:rPr lang="en-US" sz="1800" b="1">
                <a:solidFill>
                  <a:srgbClr val="FFFFFF"/>
                </a:solidFill>
                <a:latin typeface="Arial" charset="0"/>
              </a:rPr>
              <a:t>Pulse Width</a:t>
            </a:r>
          </a:p>
        </p:txBody>
      </p:sp>
      <p:sp>
        <p:nvSpPr>
          <p:cNvPr id="10245" name="Rectangle 5"/>
          <p:cNvSpPr>
            <a:spLocks noChangeArrowheads="1"/>
          </p:cNvSpPr>
          <p:nvPr/>
        </p:nvSpPr>
        <p:spPr bwMode="auto">
          <a:xfrm>
            <a:off x="4267200" y="1600200"/>
            <a:ext cx="1593850" cy="312738"/>
          </a:xfrm>
          <a:prstGeom prst="rect">
            <a:avLst/>
          </a:prstGeom>
          <a:noFill/>
          <a:ln w="9525">
            <a:noFill/>
            <a:miter lim="800000"/>
            <a:headEnd/>
            <a:tailEnd/>
          </a:ln>
          <a:effectLst/>
        </p:spPr>
        <p:txBody>
          <a:bodyPr wrap="none" lIns="47625" tIns="19050" rIns="47625" bIns="19050">
            <a:spAutoFit/>
          </a:bodyPr>
          <a:lstStyle/>
          <a:p>
            <a:pPr defTabSz="762000"/>
            <a:r>
              <a:rPr lang="en-US" sz="1800" b="1">
                <a:solidFill>
                  <a:srgbClr val="FFFFFF"/>
                </a:solidFill>
                <a:latin typeface="Arial" charset="0"/>
              </a:rPr>
              <a:t>Leading Edge</a:t>
            </a:r>
          </a:p>
        </p:txBody>
      </p:sp>
      <p:sp>
        <p:nvSpPr>
          <p:cNvPr id="10246" name="Rectangle 6"/>
          <p:cNvSpPr>
            <a:spLocks noGrp="1" noChangeArrowheads="1"/>
          </p:cNvSpPr>
          <p:nvPr>
            <p:ph type="body" idx="1"/>
          </p:nvPr>
        </p:nvSpPr>
        <p:spPr>
          <a:xfrm>
            <a:off x="366713" y="5557838"/>
            <a:ext cx="8385175" cy="587375"/>
          </a:xfrm>
          <a:noFill/>
          <a:ln/>
        </p:spPr>
        <p:txBody>
          <a:bodyPr lIns="47625" tIns="19050" rIns="47625" bIns="19050">
            <a:spAutoFit/>
          </a:bodyPr>
          <a:lstStyle/>
          <a:p>
            <a:pPr marL="381000" indent="-381000" algn="ctr" defTabSz="762000">
              <a:spcBef>
                <a:spcPct val="0"/>
              </a:spcBef>
              <a:buFontTx/>
              <a:buNone/>
            </a:pPr>
            <a:r>
              <a:rPr lang="en-US" sz="2000">
                <a:solidFill>
                  <a:srgbClr val="66FF33"/>
                </a:solidFill>
              </a:rPr>
              <a:t>The energy is proportional to the pulse amplitude and the pulse width (=surface under the curve)</a:t>
            </a:r>
          </a:p>
        </p:txBody>
      </p:sp>
      <p:sp>
        <p:nvSpPr>
          <p:cNvPr id="10247" name="Line 7"/>
          <p:cNvSpPr>
            <a:spLocks noChangeShapeType="1"/>
          </p:cNvSpPr>
          <p:nvPr/>
        </p:nvSpPr>
        <p:spPr bwMode="auto">
          <a:xfrm>
            <a:off x="3311525" y="4664075"/>
            <a:ext cx="0" cy="571500"/>
          </a:xfrm>
          <a:prstGeom prst="line">
            <a:avLst/>
          </a:prstGeom>
          <a:noFill/>
          <a:ln w="12699">
            <a:solidFill>
              <a:srgbClr val="00B7A5"/>
            </a:solidFill>
            <a:round/>
            <a:headEnd type="none" w="sm" len="sm"/>
            <a:tailEnd type="none" w="sm" len="sm"/>
          </a:ln>
          <a:effectLst/>
        </p:spPr>
        <p:txBody>
          <a:bodyPr wrap="none" anchor="ctr"/>
          <a:lstStyle/>
          <a:p>
            <a:endParaRPr lang="en-US"/>
          </a:p>
        </p:txBody>
      </p:sp>
      <p:sp>
        <p:nvSpPr>
          <p:cNvPr id="10248" name="Line 8"/>
          <p:cNvSpPr>
            <a:spLocks noChangeShapeType="1"/>
          </p:cNvSpPr>
          <p:nvPr/>
        </p:nvSpPr>
        <p:spPr bwMode="auto">
          <a:xfrm>
            <a:off x="5815013" y="4624388"/>
            <a:ext cx="0" cy="587375"/>
          </a:xfrm>
          <a:prstGeom prst="line">
            <a:avLst/>
          </a:prstGeom>
          <a:noFill/>
          <a:ln w="12699">
            <a:solidFill>
              <a:srgbClr val="00B7A5"/>
            </a:solidFill>
            <a:round/>
            <a:headEnd type="none" w="sm" len="sm"/>
            <a:tailEnd type="none" w="sm" len="sm"/>
          </a:ln>
          <a:effectLst/>
        </p:spPr>
        <p:txBody>
          <a:bodyPr wrap="none" anchor="ctr"/>
          <a:lstStyle/>
          <a:p>
            <a:endParaRPr lang="en-US"/>
          </a:p>
        </p:txBody>
      </p:sp>
      <p:sp>
        <p:nvSpPr>
          <p:cNvPr id="10249" name="Line 9"/>
          <p:cNvSpPr>
            <a:spLocks noChangeShapeType="1"/>
          </p:cNvSpPr>
          <p:nvPr/>
        </p:nvSpPr>
        <p:spPr bwMode="auto">
          <a:xfrm flipH="1">
            <a:off x="2309813" y="2463800"/>
            <a:ext cx="1001712" cy="0"/>
          </a:xfrm>
          <a:prstGeom prst="line">
            <a:avLst/>
          </a:prstGeom>
          <a:noFill/>
          <a:ln w="12699">
            <a:solidFill>
              <a:srgbClr val="00B7A5"/>
            </a:solidFill>
            <a:round/>
            <a:headEnd type="none" w="sm" len="sm"/>
            <a:tailEnd type="none" w="sm" len="sm"/>
          </a:ln>
          <a:effectLst/>
        </p:spPr>
        <p:txBody>
          <a:bodyPr wrap="none" anchor="ctr"/>
          <a:lstStyle/>
          <a:p>
            <a:endParaRPr lang="en-US"/>
          </a:p>
        </p:txBody>
      </p:sp>
      <p:sp>
        <p:nvSpPr>
          <p:cNvPr id="10250" name="Line 10"/>
          <p:cNvSpPr>
            <a:spLocks noChangeShapeType="1"/>
          </p:cNvSpPr>
          <p:nvPr/>
        </p:nvSpPr>
        <p:spPr bwMode="auto">
          <a:xfrm>
            <a:off x="2733675" y="2622550"/>
            <a:ext cx="0" cy="1828800"/>
          </a:xfrm>
          <a:prstGeom prst="line">
            <a:avLst/>
          </a:prstGeom>
          <a:noFill/>
          <a:ln w="12699">
            <a:solidFill>
              <a:srgbClr val="00DFCA"/>
            </a:solidFill>
            <a:round/>
            <a:headEnd type="none" w="sm" len="sm"/>
            <a:tailEnd type="none" w="sm" len="sm"/>
          </a:ln>
          <a:effectLst/>
        </p:spPr>
        <p:txBody>
          <a:bodyPr wrap="none" anchor="ctr"/>
          <a:lstStyle/>
          <a:p>
            <a:endParaRPr lang="en-US"/>
          </a:p>
        </p:txBody>
      </p:sp>
      <p:sp>
        <p:nvSpPr>
          <p:cNvPr id="10251" name="Freeform 11"/>
          <p:cNvSpPr>
            <a:spLocks/>
          </p:cNvSpPr>
          <p:nvPr/>
        </p:nvSpPr>
        <p:spPr bwMode="auto">
          <a:xfrm>
            <a:off x="2689225" y="4451350"/>
            <a:ext cx="92075" cy="158750"/>
          </a:xfrm>
          <a:custGeom>
            <a:avLst/>
            <a:gdLst/>
            <a:ahLst/>
            <a:cxnLst>
              <a:cxn ang="0">
                <a:pos x="28" y="99"/>
              </a:cxn>
              <a:cxn ang="0">
                <a:pos x="57" y="0"/>
              </a:cxn>
              <a:cxn ang="0">
                <a:pos x="0" y="0"/>
              </a:cxn>
              <a:cxn ang="0">
                <a:pos x="28" y="99"/>
              </a:cxn>
            </a:cxnLst>
            <a:rect l="0" t="0" r="r" b="b"/>
            <a:pathLst>
              <a:path w="58" h="100">
                <a:moveTo>
                  <a:pt x="28" y="99"/>
                </a:moveTo>
                <a:lnTo>
                  <a:pt x="57" y="0"/>
                </a:lnTo>
                <a:lnTo>
                  <a:pt x="0" y="0"/>
                </a:lnTo>
                <a:lnTo>
                  <a:pt x="28" y="99"/>
                </a:lnTo>
              </a:path>
            </a:pathLst>
          </a:custGeom>
          <a:solidFill>
            <a:srgbClr val="00DFCA"/>
          </a:solidFill>
          <a:ln w="12699" cap="rnd" cmpd="sng">
            <a:solidFill>
              <a:srgbClr val="00DFCA"/>
            </a:solidFill>
            <a:prstDash val="solid"/>
            <a:round/>
            <a:headEnd/>
            <a:tailEnd/>
          </a:ln>
          <a:effectLst/>
        </p:spPr>
        <p:txBody>
          <a:bodyPr/>
          <a:lstStyle/>
          <a:p>
            <a:endParaRPr lang="en-US"/>
          </a:p>
        </p:txBody>
      </p:sp>
      <p:sp>
        <p:nvSpPr>
          <p:cNvPr id="10252" name="Freeform 12"/>
          <p:cNvSpPr>
            <a:spLocks/>
          </p:cNvSpPr>
          <p:nvPr/>
        </p:nvSpPr>
        <p:spPr bwMode="auto">
          <a:xfrm>
            <a:off x="2689225" y="2463800"/>
            <a:ext cx="92075" cy="160338"/>
          </a:xfrm>
          <a:custGeom>
            <a:avLst/>
            <a:gdLst/>
            <a:ahLst/>
            <a:cxnLst>
              <a:cxn ang="0">
                <a:pos x="28" y="0"/>
              </a:cxn>
              <a:cxn ang="0">
                <a:pos x="0" y="100"/>
              </a:cxn>
              <a:cxn ang="0">
                <a:pos x="57" y="100"/>
              </a:cxn>
              <a:cxn ang="0">
                <a:pos x="28" y="0"/>
              </a:cxn>
            </a:cxnLst>
            <a:rect l="0" t="0" r="r" b="b"/>
            <a:pathLst>
              <a:path w="58" h="101">
                <a:moveTo>
                  <a:pt x="28" y="0"/>
                </a:moveTo>
                <a:lnTo>
                  <a:pt x="0" y="100"/>
                </a:lnTo>
                <a:lnTo>
                  <a:pt x="57" y="100"/>
                </a:lnTo>
                <a:lnTo>
                  <a:pt x="28" y="0"/>
                </a:lnTo>
              </a:path>
            </a:pathLst>
          </a:custGeom>
          <a:solidFill>
            <a:srgbClr val="00DFCA"/>
          </a:solidFill>
          <a:ln w="12699" cap="rnd" cmpd="sng">
            <a:solidFill>
              <a:srgbClr val="00DFCA"/>
            </a:solidFill>
            <a:prstDash val="solid"/>
            <a:round/>
            <a:headEnd/>
            <a:tailEnd/>
          </a:ln>
          <a:effectLst/>
        </p:spPr>
        <p:txBody>
          <a:bodyPr/>
          <a:lstStyle/>
          <a:p>
            <a:endParaRPr lang="en-US"/>
          </a:p>
        </p:txBody>
      </p:sp>
      <p:grpSp>
        <p:nvGrpSpPr>
          <p:cNvPr id="2" name="Group 20"/>
          <p:cNvGrpSpPr>
            <a:grpSpLocks/>
          </p:cNvGrpSpPr>
          <p:nvPr/>
        </p:nvGrpSpPr>
        <p:grpSpPr bwMode="auto">
          <a:xfrm>
            <a:off x="3352800" y="1905000"/>
            <a:ext cx="825500" cy="471488"/>
            <a:chOff x="2693" y="1425"/>
            <a:chExt cx="520" cy="297"/>
          </a:xfrm>
        </p:grpSpPr>
        <p:sp>
          <p:nvSpPr>
            <p:cNvPr id="10253" name="Line 13"/>
            <p:cNvSpPr>
              <a:spLocks noChangeShapeType="1"/>
            </p:cNvSpPr>
            <p:nvPr/>
          </p:nvSpPr>
          <p:spPr bwMode="auto">
            <a:xfrm flipH="1">
              <a:off x="2788" y="1425"/>
              <a:ext cx="425" cy="242"/>
            </a:xfrm>
            <a:prstGeom prst="line">
              <a:avLst/>
            </a:prstGeom>
            <a:noFill/>
            <a:ln w="12699">
              <a:solidFill>
                <a:srgbClr val="FC0128"/>
              </a:solidFill>
              <a:round/>
              <a:headEnd type="none" w="sm" len="sm"/>
              <a:tailEnd type="none" w="sm" len="sm"/>
            </a:ln>
            <a:effectLst/>
          </p:spPr>
          <p:txBody>
            <a:bodyPr wrap="none" anchor="ctr"/>
            <a:lstStyle/>
            <a:p>
              <a:endParaRPr lang="en-US"/>
            </a:p>
          </p:txBody>
        </p:sp>
        <p:sp>
          <p:nvSpPr>
            <p:cNvPr id="10254" name="Freeform 14"/>
            <p:cNvSpPr>
              <a:spLocks/>
            </p:cNvSpPr>
            <p:nvPr/>
          </p:nvSpPr>
          <p:spPr bwMode="auto">
            <a:xfrm>
              <a:off x="2693" y="1646"/>
              <a:ext cx="113" cy="76"/>
            </a:xfrm>
            <a:custGeom>
              <a:avLst/>
              <a:gdLst/>
              <a:ahLst/>
              <a:cxnLst>
                <a:cxn ang="0">
                  <a:pos x="0" y="75"/>
                </a:cxn>
                <a:cxn ang="0">
                  <a:pos x="112" y="42"/>
                </a:cxn>
                <a:cxn ang="0">
                  <a:pos x="80" y="0"/>
                </a:cxn>
                <a:cxn ang="0">
                  <a:pos x="0" y="75"/>
                </a:cxn>
              </a:cxnLst>
              <a:rect l="0" t="0" r="r" b="b"/>
              <a:pathLst>
                <a:path w="113" h="76">
                  <a:moveTo>
                    <a:pt x="0" y="75"/>
                  </a:moveTo>
                  <a:lnTo>
                    <a:pt x="112" y="42"/>
                  </a:lnTo>
                  <a:lnTo>
                    <a:pt x="80" y="0"/>
                  </a:lnTo>
                  <a:lnTo>
                    <a:pt x="0" y="75"/>
                  </a:lnTo>
                </a:path>
              </a:pathLst>
            </a:custGeom>
            <a:solidFill>
              <a:srgbClr val="FC0128"/>
            </a:solidFill>
            <a:ln w="12699" cap="rnd" cmpd="sng">
              <a:solidFill>
                <a:srgbClr val="FC0128"/>
              </a:solidFill>
              <a:prstDash val="solid"/>
              <a:round/>
              <a:headEnd/>
              <a:tailEnd/>
            </a:ln>
            <a:effectLst/>
          </p:spPr>
          <p:txBody>
            <a:bodyPr/>
            <a:lstStyle/>
            <a:p>
              <a:endParaRPr lang="en-US"/>
            </a:p>
          </p:txBody>
        </p:sp>
      </p:grpSp>
      <p:sp>
        <p:nvSpPr>
          <p:cNvPr id="10255" name="Freeform 15"/>
          <p:cNvSpPr>
            <a:spLocks/>
          </p:cNvSpPr>
          <p:nvPr/>
        </p:nvSpPr>
        <p:spPr bwMode="auto">
          <a:xfrm>
            <a:off x="1752600" y="2463800"/>
            <a:ext cx="1560513" cy="2197100"/>
          </a:xfrm>
          <a:custGeom>
            <a:avLst/>
            <a:gdLst/>
            <a:ahLst/>
            <a:cxnLst>
              <a:cxn ang="0">
                <a:pos x="0" y="1383"/>
              </a:cxn>
              <a:cxn ang="0">
                <a:pos x="982" y="1383"/>
              </a:cxn>
              <a:cxn ang="0">
                <a:pos x="982" y="0"/>
              </a:cxn>
            </a:cxnLst>
            <a:rect l="0" t="0" r="r" b="b"/>
            <a:pathLst>
              <a:path w="983" h="1384">
                <a:moveTo>
                  <a:pt x="0" y="1383"/>
                </a:moveTo>
                <a:lnTo>
                  <a:pt x="982" y="1383"/>
                </a:lnTo>
                <a:lnTo>
                  <a:pt x="982" y="0"/>
                </a:lnTo>
              </a:path>
            </a:pathLst>
          </a:custGeom>
          <a:noFill/>
          <a:ln w="12699" cap="rnd" cmpd="sng">
            <a:solidFill>
              <a:srgbClr val="FAFD00"/>
            </a:solidFill>
            <a:prstDash val="solid"/>
            <a:round/>
            <a:headEnd type="none" w="sm" len="sm"/>
            <a:tailEnd type="none" w="sm" len="sm"/>
          </a:ln>
          <a:effectLst/>
        </p:spPr>
        <p:txBody>
          <a:bodyPr/>
          <a:lstStyle/>
          <a:p>
            <a:endParaRPr lang="en-US"/>
          </a:p>
        </p:txBody>
      </p:sp>
      <p:sp>
        <p:nvSpPr>
          <p:cNvPr id="10256" name="Freeform 16"/>
          <p:cNvSpPr>
            <a:spLocks/>
          </p:cNvSpPr>
          <p:nvPr/>
        </p:nvSpPr>
        <p:spPr bwMode="auto">
          <a:xfrm>
            <a:off x="5815013" y="3086100"/>
            <a:ext cx="1560512" cy="1577975"/>
          </a:xfrm>
          <a:custGeom>
            <a:avLst/>
            <a:gdLst/>
            <a:ahLst/>
            <a:cxnLst>
              <a:cxn ang="0">
                <a:pos x="0" y="0"/>
              </a:cxn>
              <a:cxn ang="0">
                <a:pos x="0" y="993"/>
              </a:cxn>
              <a:cxn ang="0">
                <a:pos x="982" y="993"/>
              </a:cxn>
            </a:cxnLst>
            <a:rect l="0" t="0" r="r" b="b"/>
            <a:pathLst>
              <a:path w="983" h="994">
                <a:moveTo>
                  <a:pt x="0" y="0"/>
                </a:moveTo>
                <a:lnTo>
                  <a:pt x="0" y="993"/>
                </a:lnTo>
                <a:lnTo>
                  <a:pt x="982" y="993"/>
                </a:lnTo>
              </a:path>
            </a:pathLst>
          </a:custGeom>
          <a:noFill/>
          <a:ln w="12699" cap="rnd" cmpd="sng">
            <a:solidFill>
              <a:srgbClr val="FAFD00"/>
            </a:solidFill>
            <a:prstDash val="solid"/>
            <a:round/>
            <a:headEnd type="none" w="sm" len="sm"/>
            <a:tailEnd type="none" w="sm" len="sm"/>
          </a:ln>
          <a:effectLst/>
        </p:spPr>
        <p:txBody>
          <a:bodyPr/>
          <a:lstStyle/>
          <a:p>
            <a:endParaRPr lang="en-US"/>
          </a:p>
        </p:txBody>
      </p:sp>
      <p:sp>
        <p:nvSpPr>
          <p:cNvPr id="10257" name="Freeform 17"/>
          <p:cNvSpPr>
            <a:spLocks/>
          </p:cNvSpPr>
          <p:nvPr/>
        </p:nvSpPr>
        <p:spPr bwMode="auto">
          <a:xfrm>
            <a:off x="3309938" y="2465388"/>
            <a:ext cx="2505075" cy="623887"/>
          </a:xfrm>
          <a:custGeom>
            <a:avLst/>
            <a:gdLst/>
            <a:ahLst/>
            <a:cxnLst>
              <a:cxn ang="0">
                <a:pos x="0" y="0"/>
              </a:cxn>
              <a:cxn ang="0">
                <a:pos x="123" y="43"/>
              </a:cxn>
              <a:cxn ang="0">
                <a:pos x="246" y="83"/>
              </a:cxn>
              <a:cxn ang="0">
                <a:pos x="370" y="122"/>
              </a:cxn>
              <a:cxn ang="0">
                <a:pos x="495" y="159"/>
              </a:cxn>
              <a:cxn ang="0">
                <a:pos x="620" y="193"/>
              </a:cxn>
              <a:cxn ang="0">
                <a:pos x="747" y="225"/>
              </a:cxn>
              <a:cxn ang="0">
                <a:pos x="874" y="257"/>
              </a:cxn>
              <a:cxn ang="0">
                <a:pos x="1001" y="286"/>
              </a:cxn>
              <a:cxn ang="0">
                <a:pos x="1128" y="313"/>
              </a:cxn>
              <a:cxn ang="0">
                <a:pos x="1257" y="338"/>
              </a:cxn>
              <a:cxn ang="0">
                <a:pos x="1386" y="361"/>
              </a:cxn>
              <a:cxn ang="0">
                <a:pos x="1515" y="382"/>
              </a:cxn>
              <a:cxn ang="0">
                <a:pos x="1577" y="392"/>
              </a:cxn>
            </a:cxnLst>
            <a:rect l="0" t="0" r="r" b="b"/>
            <a:pathLst>
              <a:path w="1578" h="393">
                <a:moveTo>
                  <a:pt x="0" y="0"/>
                </a:moveTo>
                <a:lnTo>
                  <a:pt x="123" y="43"/>
                </a:lnTo>
                <a:lnTo>
                  <a:pt x="246" y="83"/>
                </a:lnTo>
                <a:lnTo>
                  <a:pt x="370" y="122"/>
                </a:lnTo>
                <a:lnTo>
                  <a:pt x="495" y="159"/>
                </a:lnTo>
                <a:lnTo>
                  <a:pt x="620" y="193"/>
                </a:lnTo>
                <a:lnTo>
                  <a:pt x="747" y="225"/>
                </a:lnTo>
                <a:lnTo>
                  <a:pt x="874" y="257"/>
                </a:lnTo>
                <a:lnTo>
                  <a:pt x="1001" y="286"/>
                </a:lnTo>
                <a:lnTo>
                  <a:pt x="1128" y="313"/>
                </a:lnTo>
                <a:lnTo>
                  <a:pt x="1257" y="338"/>
                </a:lnTo>
                <a:lnTo>
                  <a:pt x="1386" y="361"/>
                </a:lnTo>
                <a:lnTo>
                  <a:pt x="1515" y="382"/>
                </a:lnTo>
                <a:lnTo>
                  <a:pt x="1577" y="392"/>
                </a:lnTo>
              </a:path>
            </a:pathLst>
          </a:custGeom>
          <a:noFill/>
          <a:ln w="12699" cap="rnd" cmpd="sng">
            <a:solidFill>
              <a:srgbClr val="FAFD00"/>
            </a:solidFill>
            <a:prstDash val="solid"/>
            <a:round/>
            <a:headEnd type="none" w="sm" len="sm"/>
            <a:tailEnd type="none" w="sm" len="sm"/>
          </a:ln>
          <a:effectLst/>
        </p:spPr>
        <p:txBody>
          <a:bodyPr/>
          <a:lstStyle/>
          <a:p>
            <a:endParaRPr lang="en-US"/>
          </a:p>
        </p:txBody>
      </p:sp>
      <p:sp>
        <p:nvSpPr>
          <p:cNvPr id="10258" name="Line 18"/>
          <p:cNvSpPr>
            <a:spLocks noChangeShapeType="1"/>
          </p:cNvSpPr>
          <p:nvPr/>
        </p:nvSpPr>
        <p:spPr bwMode="auto">
          <a:xfrm>
            <a:off x="3308350" y="5106988"/>
            <a:ext cx="2509838" cy="0"/>
          </a:xfrm>
          <a:prstGeom prst="line">
            <a:avLst/>
          </a:prstGeom>
          <a:noFill/>
          <a:ln w="25399">
            <a:solidFill>
              <a:srgbClr val="8CF4EA"/>
            </a:solidFill>
            <a:round/>
            <a:headEnd type="stealth" w="med" len="lg"/>
            <a:tailEnd type="stealth" w="med" len="lg"/>
          </a:ln>
          <a:effectLst/>
        </p:spPr>
        <p:txBody>
          <a:bodyPr wrap="none" anchor="ctr"/>
          <a:lstStyle/>
          <a:p>
            <a:endParaRPr lang="en-US"/>
          </a:p>
        </p:txBody>
      </p:sp>
      <p:sp>
        <p:nvSpPr>
          <p:cNvPr id="10259" name="Rectangle 19"/>
          <p:cNvSpPr>
            <a:spLocks noChangeArrowheads="1"/>
          </p:cNvSpPr>
          <p:nvPr/>
        </p:nvSpPr>
        <p:spPr bwMode="auto">
          <a:xfrm>
            <a:off x="2362200" y="228600"/>
            <a:ext cx="4857750" cy="525463"/>
          </a:xfrm>
          <a:prstGeom prst="rect">
            <a:avLst/>
          </a:prstGeom>
          <a:noFill/>
          <a:ln w="9525">
            <a:noFill/>
            <a:miter lim="800000"/>
            <a:headEnd/>
            <a:tailEnd/>
          </a:ln>
          <a:effectLst/>
        </p:spPr>
        <p:txBody>
          <a:bodyPr lIns="47625" tIns="19050" rIns="47625" bIns="19050">
            <a:spAutoFit/>
          </a:bodyPr>
          <a:lstStyle/>
          <a:p>
            <a:pPr defTabSz="762000"/>
            <a:r>
              <a:rPr lang="en-US" sz="3200" b="1">
                <a:solidFill>
                  <a:srgbClr val="FAFD00"/>
                </a:solidFill>
                <a:latin typeface="Arial" charset="0"/>
              </a:rPr>
              <a:t>Stimulation Threshold</a:t>
            </a:r>
          </a:p>
        </p:txBody>
      </p:sp>
      <p:grpSp>
        <p:nvGrpSpPr>
          <p:cNvPr id="3" name="Group 21"/>
          <p:cNvGrpSpPr>
            <a:grpSpLocks/>
          </p:cNvGrpSpPr>
          <p:nvPr/>
        </p:nvGrpSpPr>
        <p:grpSpPr bwMode="auto">
          <a:xfrm>
            <a:off x="5867400" y="2590800"/>
            <a:ext cx="825500" cy="471488"/>
            <a:chOff x="2693" y="1425"/>
            <a:chExt cx="520" cy="297"/>
          </a:xfrm>
        </p:grpSpPr>
        <p:sp>
          <p:nvSpPr>
            <p:cNvPr id="10262" name="Line 22"/>
            <p:cNvSpPr>
              <a:spLocks noChangeShapeType="1"/>
            </p:cNvSpPr>
            <p:nvPr/>
          </p:nvSpPr>
          <p:spPr bwMode="auto">
            <a:xfrm flipH="1">
              <a:off x="2788" y="1425"/>
              <a:ext cx="425" cy="242"/>
            </a:xfrm>
            <a:prstGeom prst="line">
              <a:avLst/>
            </a:prstGeom>
            <a:noFill/>
            <a:ln w="12699">
              <a:solidFill>
                <a:srgbClr val="FC0128"/>
              </a:solidFill>
              <a:round/>
              <a:headEnd type="none" w="sm" len="sm"/>
              <a:tailEnd type="none" w="sm" len="sm"/>
            </a:ln>
            <a:effectLst/>
          </p:spPr>
          <p:txBody>
            <a:bodyPr wrap="none" anchor="ctr"/>
            <a:lstStyle/>
            <a:p>
              <a:endParaRPr lang="en-US"/>
            </a:p>
          </p:txBody>
        </p:sp>
        <p:sp>
          <p:nvSpPr>
            <p:cNvPr id="10263" name="Freeform 23"/>
            <p:cNvSpPr>
              <a:spLocks/>
            </p:cNvSpPr>
            <p:nvPr/>
          </p:nvSpPr>
          <p:spPr bwMode="auto">
            <a:xfrm>
              <a:off x="2693" y="1646"/>
              <a:ext cx="113" cy="76"/>
            </a:xfrm>
            <a:custGeom>
              <a:avLst/>
              <a:gdLst/>
              <a:ahLst/>
              <a:cxnLst>
                <a:cxn ang="0">
                  <a:pos x="0" y="75"/>
                </a:cxn>
                <a:cxn ang="0">
                  <a:pos x="112" y="42"/>
                </a:cxn>
                <a:cxn ang="0">
                  <a:pos x="80" y="0"/>
                </a:cxn>
                <a:cxn ang="0">
                  <a:pos x="0" y="75"/>
                </a:cxn>
              </a:cxnLst>
              <a:rect l="0" t="0" r="r" b="b"/>
              <a:pathLst>
                <a:path w="113" h="76">
                  <a:moveTo>
                    <a:pt x="0" y="75"/>
                  </a:moveTo>
                  <a:lnTo>
                    <a:pt x="112" y="42"/>
                  </a:lnTo>
                  <a:lnTo>
                    <a:pt x="80" y="0"/>
                  </a:lnTo>
                  <a:lnTo>
                    <a:pt x="0" y="75"/>
                  </a:lnTo>
                </a:path>
              </a:pathLst>
            </a:custGeom>
            <a:solidFill>
              <a:srgbClr val="FC0128"/>
            </a:solidFill>
            <a:ln w="12699" cap="rnd" cmpd="sng">
              <a:solidFill>
                <a:srgbClr val="FC0128"/>
              </a:solidFill>
              <a:prstDash val="solid"/>
              <a:round/>
              <a:headEnd/>
              <a:tailEnd/>
            </a:ln>
            <a:effectLst/>
          </p:spPr>
          <p:txBody>
            <a:bodyPr/>
            <a:lstStyle/>
            <a:p>
              <a:endParaRPr lang="en-US"/>
            </a:p>
          </p:txBody>
        </p:sp>
      </p:grpSp>
      <p:sp>
        <p:nvSpPr>
          <p:cNvPr id="10264" name="Text Box 24"/>
          <p:cNvSpPr txBox="1">
            <a:spLocks noChangeArrowheads="1"/>
          </p:cNvSpPr>
          <p:nvPr/>
        </p:nvSpPr>
        <p:spPr bwMode="auto">
          <a:xfrm>
            <a:off x="6705600" y="2286000"/>
            <a:ext cx="1905000" cy="366713"/>
          </a:xfrm>
          <a:prstGeom prst="rect">
            <a:avLst/>
          </a:prstGeom>
          <a:noFill/>
          <a:ln w="12700">
            <a:noFill/>
            <a:miter lim="800000"/>
            <a:headEnd/>
            <a:tailEnd/>
          </a:ln>
          <a:effectLst/>
        </p:spPr>
        <p:txBody>
          <a:bodyPr>
            <a:spAutoFit/>
          </a:bodyPr>
          <a:lstStyle/>
          <a:p>
            <a:pPr>
              <a:spcBef>
                <a:spcPct val="50000"/>
              </a:spcBef>
            </a:pPr>
            <a:r>
              <a:rPr lang="en-US" sz="1800" b="1">
                <a:latin typeface="Arial" charset="0"/>
              </a:rPr>
              <a:t>Trailing Edge</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98463" y="593725"/>
            <a:ext cx="6281737" cy="525463"/>
          </a:xfrm>
          <a:prstGeom prst="rect">
            <a:avLst/>
          </a:prstGeom>
          <a:noFill/>
          <a:ln w="9525">
            <a:noFill/>
            <a:miter lim="800000"/>
            <a:headEnd/>
            <a:tailEnd/>
          </a:ln>
          <a:effectLst/>
        </p:spPr>
        <p:txBody>
          <a:bodyPr wrap="none" lIns="47625" tIns="19050" rIns="47625" bIns="19050">
            <a:spAutoFit/>
          </a:bodyPr>
          <a:lstStyle/>
          <a:p>
            <a:pPr defTabSz="762000"/>
            <a:r>
              <a:rPr lang="en-US" sz="3200" b="1" dirty="0">
                <a:solidFill>
                  <a:schemeClr val="tx2"/>
                </a:solidFill>
                <a:latin typeface="Arial" charset="0"/>
              </a:rPr>
              <a:t>L’IMPULSION DE STIMULATION</a:t>
            </a:r>
          </a:p>
        </p:txBody>
      </p:sp>
      <p:sp>
        <p:nvSpPr>
          <p:cNvPr id="12291" name="Rectangle 3"/>
          <p:cNvSpPr>
            <a:spLocks noChangeArrowheads="1"/>
          </p:cNvSpPr>
          <p:nvPr/>
        </p:nvSpPr>
        <p:spPr bwMode="auto">
          <a:xfrm>
            <a:off x="3886200" y="4648200"/>
            <a:ext cx="1403350" cy="312738"/>
          </a:xfrm>
          <a:prstGeom prst="rect">
            <a:avLst/>
          </a:prstGeom>
          <a:noFill/>
          <a:ln w="9525">
            <a:noFill/>
            <a:miter lim="800000"/>
            <a:headEnd/>
            <a:tailEnd/>
          </a:ln>
          <a:effectLst/>
        </p:spPr>
        <p:txBody>
          <a:bodyPr wrap="none" lIns="47625" tIns="19050" rIns="47625" bIns="19050">
            <a:spAutoFit/>
          </a:bodyPr>
          <a:lstStyle/>
          <a:p>
            <a:pPr defTabSz="762000"/>
            <a:r>
              <a:rPr lang="en-US" sz="1800" b="1">
                <a:solidFill>
                  <a:srgbClr val="FFFFFF"/>
                </a:solidFill>
                <a:latin typeface="Arial" charset="0"/>
              </a:rPr>
              <a:t>Pulse Width</a:t>
            </a:r>
          </a:p>
        </p:txBody>
      </p:sp>
      <p:sp>
        <p:nvSpPr>
          <p:cNvPr id="12293" name="Line 5"/>
          <p:cNvSpPr>
            <a:spLocks noChangeShapeType="1"/>
          </p:cNvSpPr>
          <p:nvPr/>
        </p:nvSpPr>
        <p:spPr bwMode="auto">
          <a:xfrm>
            <a:off x="3311525" y="4664075"/>
            <a:ext cx="0" cy="571500"/>
          </a:xfrm>
          <a:prstGeom prst="line">
            <a:avLst/>
          </a:prstGeom>
          <a:noFill/>
          <a:ln w="12699">
            <a:solidFill>
              <a:srgbClr val="00B7A5"/>
            </a:solidFill>
            <a:round/>
            <a:headEnd type="none" w="sm" len="sm"/>
            <a:tailEnd type="none" w="sm" len="sm"/>
          </a:ln>
          <a:effectLst/>
        </p:spPr>
        <p:txBody>
          <a:bodyPr wrap="none" anchor="ctr"/>
          <a:lstStyle/>
          <a:p>
            <a:endParaRPr lang="en-US"/>
          </a:p>
        </p:txBody>
      </p:sp>
      <p:sp>
        <p:nvSpPr>
          <p:cNvPr id="12294" name="Line 6"/>
          <p:cNvSpPr>
            <a:spLocks noChangeShapeType="1"/>
          </p:cNvSpPr>
          <p:nvPr/>
        </p:nvSpPr>
        <p:spPr bwMode="auto">
          <a:xfrm>
            <a:off x="5815013" y="4624388"/>
            <a:ext cx="0" cy="587375"/>
          </a:xfrm>
          <a:prstGeom prst="line">
            <a:avLst/>
          </a:prstGeom>
          <a:noFill/>
          <a:ln w="12699">
            <a:solidFill>
              <a:srgbClr val="00B7A5"/>
            </a:solidFill>
            <a:round/>
            <a:headEnd type="none" w="sm" len="sm"/>
            <a:tailEnd type="none" w="sm" len="sm"/>
          </a:ln>
          <a:effectLst/>
        </p:spPr>
        <p:txBody>
          <a:bodyPr wrap="none" anchor="ctr"/>
          <a:lstStyle/>
          <a:p>
            <a:endParaRPr lang="en-US"/>
          </a:p>
        </p:txBody>
      </p:sp>
      <p:sp>
        <p:nvSpPr>
          <p:cNvPr id="12295" name="Line 7"/>
          <p:cNvSpPr>
            <a:spLocks noChangeShapeType="1"/>
          </p:cNvSpPr>
          <p:nvPr/>
        </p:nvSpPr>
        <p:spPr bwMode="auto">
          <a:xfrm flipH="1">
            <a:off x="2309813" y="2463800"/>
            <a:ext cx="1001712" cy="0"/>
          </a:xfrm>
          <a:prstGeom prst="line">
            <a:avLst/>
          </a:prstGeom>
          <a:noFill/>
          <a:ln w="12699">
            <a:solidFill>
              <a:srgbClr val="00B7A5"/>
            </a:solidFill>
            <a:round/>
            <a:headEnd type="none" w="sm" len="sm"/>
            <a:tailEnd type="none" w="sm" len="sm"/>
          </a:ln>
          <a:effectLst/>
        </p:spPr>
        <p:txBody>
          <a:bodyPr wrap="none" anchor="ctr"/>
          <a:lstStyle/>
          <a:p>
            <a:endParaRPr lang="en-US"/>
          </a:p>
        </p:txBody>
      </p:sp>
      <p:sp>
        <p:nvSpPr>
          <p:cNvPr id="12296" name="Line 8"/>
          <p:cNvSpPr>
            <a:spLocks noChangeShapeType="1"/>
          </p:cNvSpPr>
          <p:nvPr/>
        </p:nvSpPr>
        <p:spPr bwMode="auto">
          <a:xfrm>
            <a:off x="2733675" y="2622550"/>
            <a:ext cx="0" cy="1828800"/>
          </a:xfrm>
          <a:prstGeom prst="line">
            <a:avLst/>
          </a:prstGeom>
          <a:noFill/>
          <a:ln w="12699">
            <a:solidFill>
              <a:srgbClr val="00DFCA"/>
            </a:solidFill>
            <a:round/>
            <a:headEnd type="none" w="sm" len="sm"/>
            <a:tailEnd type="none" w="sm" len="sm"/>
          </a:ln>
          <a:effectLst/>
        </p:spPr>
        <p:txBody>
          <a:bodyPr wrap="none" anchor="ctr"/>
          <a:lstStyle/>
          <a:p>
            <a:endParaRPr lang="en-US"/>
          </a:p>
        </p:txBody>
      </p:sp>
      <p:sp>
        <p:nvSpPr>
          <p:cNvPr id="12297" name="Freeform 9"/>
          <p:cNvSpPr>
            <a:spLocks/>
          </p:cNvSpPr>
          <p:nvPr/>
        </p:nvSpPr>
        <p:spPr bwMode="auto">
          <a:xfrm>
            <a:off x="2689225" y="4451350"/>
            <a:ext cx="92075" cy="158750"/>
          </a:xfrm>
          <a:custGeom>
            <a:avLst/>
            <a:gdLst/>
            <a:ahLst/>
            <a:cxnLst>
              <a:cxn ang="0">
                <a:pos x="28" y="99"/>
              </a:cxn>
              <a:cxn ang="0">
                <a:pos x="57" y="0"/>
              </a:cxn>
              <a:cxn ang="0">
                <a:pos x="0" y="0"/>
              </a:cxn>
              <a:cxn ang="0">
                <a:pos x="28" y="99"/>
              </a:cxn>
            </a:cxnLst>
            <a:rect l="0" t="0" r="r" b="b"/>
            <a:pathLst>
              <a:path w="58" h="100">
                <a:moveTo>
                  <a:pt x="28" y="99"/>
                </a:moveTo>
                <a:lnTo>
                  <a:pt x="57" y="0"/>
                </a:lnTo>
                <a:lnTo>
                  <a:pt x="0" y="0"/>
                </a:lnTo>
                <a:lnTo>
                  <a:pt x="28" y="99"/>
                </a:lnTo>
              </a:path>
            </a:pathLst>
          </a:custGeom>
          <a:solidFill>
            <a:srgbClr val="00DFCA"/>
          </a:solidFill>
          <a:ln w="12699" cap="rnd" cmpd="sng">
            <a:solidFill>
              <a:srgbClr val="00DFCA"/>
            </a:solidFill>
            <a:prstDash val="solid"/>
            <a:round/>
            <a:headEnd/>
            <a:tailEnd/>
          </a:ln>
          <a:effectLst/>
        </p:spPr>
        <p:txBody>
          <a:bodyPr/>
          <a:lstStyle/>
          <a:p>
            <a:endParaRPr lang="en-US"/>
          </a:p>
        </p:txBody>
      </p:sp>
      <p:sp>
        <p:nvSpPr>
          <p:cNvPr id="12298" name="Freeform 10"/>
          <p:cNvSpPr>
            <a:spLocks/>
          </p:cNvSpPr>
          <p:nvPr/>
        </p:nvSpPr>
        <p:spPr bwMode="auto">
          <a:xfrm>
            <a:off x="2689225" y="2463800"/>
            <a:ext cx="92075" cy="160338"/>
          </a:xfrm>
          <a:custGeom>
            <a:avLst/>
            <a:gdLst/>
            <a:ahLst/>
            <a:cxnLst>
              <a:cxn ang="0">
                <a:pos x="28" y="0"/>
              </a:cxn>
              <a:cxn ang="0">
                <a:pos x="0" y="100"/>
              </a:cxn>
              <a:cxn ang="0">
                <a:pos x="57" y="100"/>
              </a:cxn>
              <a:cxn ang="0">
                <a:pos x="28" y="0"/>
              </a:cxn>
            </a:cxnLst>
            <a:rect l="0" t="0" r="r" b="b"/>
            <a:pathLst>
              <a:path w="58" h="101">
                <a:moveTo>
                  <a:pt x="28" y="0"/>
                </a:moveTo>
                <a:lnTo>
                  <a:pt x="0" y="100"/>
                </a:lnTo>
                <a:lnTo>
                  <a:pt x="57" y="100"/>
                </a:lnTo>
                <a:lnTo>
                  <a:pt x="28" y="0"/>
                </a:lnTo>
              </a:path>
            </a:pathLst>
          </a:custGeom>
          <a:solidFill>
            <a:srgbClr val="00DFCA"/>
          </a:solidFill>
          <a:ln w="12699" cap="rnd" cmpd="sng">
            <a:solidFill>
              <a:srgbClr val="00DFCA"/>
            </a:solidFill>
            <a:prstDash val="solid"/>
            <a:round/>
            <a:headEnd/>
            <a:tailEnd/>
          </a:ln>
          <a:effectLst/>
        </p:spPr>
        <p:txBody>
          <a:bodyPr/>
          <a:lstStyle/>
          <a:p>
            <a:endParaRPr lang="en-US"/>
          </a:p>
        </p:txBody>
      </p:sp>
      <p:sp>
        <p:nvSpPr>
          <p:cNvPr id="12301" name="Freeform 13"/>
          <p:cNvSpPr>
            <a:spLocks/>
          </p:cNvSpPr>
          <p:nvPr/>
        </p:nvSpPr>
        <p:spPr bwMode="auto">
          <a:xfrm>
            <a:off x="1752600" y="2463800"/>
            <a:ext cx="1560513" cy="2197100"/>
          </a:xfrm>
          <a:custGeom>
            <a:avLst/>
            <a:gdLst/>
            <a:ahLst/>
            <a:cxnLst>
              <a:cxn ang="0">
                <a:pos x="0" y="1383"/>
              </a:cxn>
              <a:cxn ang="0">
                <a:pos x="982" y="1383"/>
              </a:cxn>
              <a:cxn ang="0">
                <a:pos x="982" y="0"/>
              </a:cxn>
            </a:cxnLst>
            <a:rect l="0" t="0" r="r" b="b"/>
            <a:pathLst>
              <a:path w="983" h="1384">
                <a:moveTo>
                  <a:pt x="0" y="1383"/>
                </a:moveTo>
                <a:lnTo>
                  <a:pt x="982" y="1383"/>
                </a:lnTo>
                <a:lnTo>
                  <a:pt x="982" y="0"/>
                </a:lnTo>
              </a:path>
            </a:pathLst>
          </a:custGeom>
          <a:noFill/>
          <a:ln w="12699" cap="rnd" cmpd="sng">
            <a:solidFill>
              <a:srgbClr val="FAFD00"/>
            </a:solidFill>
            <a:prstDash val="solid"/>
            <a:round/>
            <a:headEnd type="none" w="sm" len="sm"/>
            <a:tailEnd type="none" w="sm" len="sm"/>
          </a:ln>
          <a:effectLst/>
        </p:spPr>
        <p:txBody>
          <a:bodyPr/>
          <a:lstStyle/>
          <a:p>
            <a:endParaRPr lang="en-US"/>
          </a:p>
        </p:txBody>
      </p:sp>
      <p:sp>
        <p:nvSpPr>
          <p:cNvPr id="12302" name="Freeform 14"/>
          <p:cNvSpPr>
            <a:spLocks/>
          </p:cNvSpPr>
          <p:nvPr/>
        </p:nvSpPr>
        <p:spPr bwMode="auto">
          <a:xfrm>
            <a:off x="5815013" y="3086100"/>
            <a:ext cx="1560512" cy="1577975"/>
          </a:xfrm>
          <a:custGeom>
            <a:avLst/>
            <a:gdLst/>
            <a:ahLst/>
            <a:cxnLst>
              <a:cxn ang="0">
                <a:pos x="0" y="0"/>
              </a:cxn>
              <a:cxn ang="0">
                <a:pos x="0" y="993"/>
              </a:cxn>
              <a:cxn ang="0">
                <a:pos x="982" y="993"/>
              </a:cxn>
            </a:cxnLst>
            <a:rect l="0" t="0" r="r" b="b"/>
            <a:pathLst>
              <a:path w="983" h="994">
                <a:moveTo>
                  <a:pt x="0" y="0"/>
                </a:moveTo>
                <a:lnTo>
                  <a:pt x="0" y="993"/>
                </a:lnTo>
                <a:lnTo>
                  <a:pt x="982" y="993"/>
                </a:lnTo>
              </a:path>
            </a:pathLst>
          </a:custGeom>
          <a:noFill/>
          <a:ln w="12699" cap="rnd" cmpd="sng">
            <a:solidFill>
              <a:srgbClr val="FAFD00"/>
            </a:solidFill>
            <a:prstDash val="solid"/>
            <a:round/>
            <a:headEnd type="none" w="sm" len="sm"/>
            <a:tailEnd type="none" w="sm" len="sm"/>
          </a:ln>
          <a:effectLst/>
        </p:spPr>
        <p:txBody>
          <a:bodyPr/>
          <a:lstStyle/>
          <a:p>
            <a:endParaRPr lang="en-US"/>
          </a:p>
        </p:txBody>
      </p:sp>
      <p:sp>
        <p:nvSpPr>
          <p:cNvPr id="12303" name="Freeform 15"/>
          <p:cNvSpPr>
            <a:spLocks/>
          </p:cNvSpPr>
          <p:nvPr/>
        </p:nvSpPr>
        <p:spPr bwMode="auto">
          <a:xfrm>
            <a:off x="3309938" y="2465388"/>
            <a:ext cx="2505075" cy="623887"/>
          </a:xfrm>
          <a:custGeom>
            <a:avLst/>
            <a:gdLst/>
            <a:ahLst/>
            <a:cxnLst>
              <a:cxn ang="0">
                <a:pos x="0" y="0"/>
              </a:cxn>
              <a:cxn ang="0">
                <a:pos x="123" y="43"/>
              </a:cxn>
              <a:cxn ang="0">
                <a:pos x="246" y="83"/>
              </a:cxn>
              <a:cxn ang="0">
                <a:pos x="370" y="122"/>
              </a:cxn>
              <a:cxn ang="0">
                <a:pos x="495" y="159"/>
              </a:cxn>
              <a:cxn ang="0">
                <a:pos x="620" y="193"/>
              </a:cxn>
              <a:cxn ang="0">
                <a:pos x="747" y="225"/>
              </a:cxn>
              <a:cxn ang="0">
                <a:pos x="874" y="257"/>
              </a:cxn>
              <a:cxn ang="0">
                <a:pos x="1001" y="286"/>
              </a:cxn>
              <a:cxn ang="0">
                <a:pos x="1128" y="313"/>
              </a:cxn>
              <a:cxn ang="0">
                <a:pos x="1257" y="338"/>
              </a:cxn>
              <a:cxn ang="0">
                <a:pos x="1386" y="361"/>
              </a:cxn>
              <a:cxn ang="0">
                <a:pos x="1515" y="382"/>
              </a:cxn>
              <a:cxn ang="0">
                <a:pos x="1577" y="392"/>
              </a:cxn>
            </a:cxnLst>
            <a:rect l="0" t="0" r="r" b="b"/>
            <a:pathLst>
              <a:path w="1578" h="393">
                <a:moveTo>
                  <a:pt x="0" y="0"/>
                </a:moveTo>
                <a:lnTo>
                  <a:pt x="123" y="43"/>
                </a:lnTo>
                <a:lnTo>
                  <a:pt x="246" y="83"/>
                </a:lnTo>
                <a:lnTo>
                  <a:pt x="370" y="122"/>
                </a:lnTo>
                <a:lnTo>
                  <a:pt x="495" y="159"/>
                </a:lnTo>
                <a:lnTo>
                  <a:pt x="620" y="193"/>
                </a:lnTo>
                <a:lnTo>
                  <a:pt x="747" y="225"/>
                </a:lnTo>
                <a:lnTo>
                  <a:pt x="874" y="257"/>
                </a:lnTo>
                <a:lnTo>
                  <a:pt x="1001" y="286"/>
                </a:lnTo>
                <a:lnTo>
                  <a:pt x="1128" y="313"/>
                </a:lnTo>
                <a:lnTo>
                  <a:pt x="1257" y="338"/>
                </a:lnTo>
                <a:lnTo>
                  <a:pt x="1386" y="361"/>
                </a:lnTo>
                <a:lnTo>
                  <a:pt x="1515" y="382"/>
                </a:lnTo>
                <a:lnTo>
                  <a:pt x="1577" y="392"/>
                </a:lnTo>
              </a:path>
            </a:pathLst>
          </a:custGeom>
          <a:noFill/>
          <a:ln w="12699" cap="rnd" cmpd="sng">
            <a:solidFill>
              <a:srgbClr val="FAFD00"/>
            </a:solidFill>
            <a:prstDash val="solid"/>
            <a:round/>
            <a:headEnd type="none" w="sm" len="sm"/>
            <a:tailEnd type="none" w="sm" len="sm"/>
          </a:ln>
          <a:effectLst/>
        </p:spPr>
        <p:txBody>
          <a:bodyPr/>
          <a:lstStyle/>
          <a:p>
            <a:endParaRPr lang="en-US"/>
          </a:p>
        </p:txBody>
      </p:sp>
      <p:sp>
        <p:nvSpPr>
          <p:cNvPr id="12304" name="Line 16"/>
          <p:cNvSpPr>
            <a:spLocks noChangeShapeType="1"/>
          </p:cNvSpPr>
          <p:nvPr/>
        </p:nvSpPr>
        <p:spPr bwMode="auto">
          <a:xfrm>
            <a:off x="3308350" y="5106988"/>
            <a:ext cx="2509838" cy="0"/>
          </a:xfrm>
          <a:prstGeom prst="line">
            <a:avLst/>
          </a:prstGeom>
          <a:noFill/>
          <a:ln w="25399">
            <a:solidFill>
              <a:srgbClr val="8CF4EA"/>
            </a:solidFill>
            <a:round/>
            <a:headEnd type="stealth" w="med" len="lg"/>
            <a:tailEnd type="stealth" w="med" len="lg"/>
          </a:ln>
          <a:effectLst/>
        </p:spPr>
        <p:txBody>
          <a:bodyPr wrap="none" anchor="ctr"/>
          <a:lstStyle/>
          <a:p>
            <a:endParaRPr lang="en-US"/>
          </a:p>
        </p:txBody>
      </p:sp>
      <p:sp>
        <p:nvSpPr>
          <p:cNvPr id="12305" name="Rectangle 17"/>
          <p:cNvSpPr>
            <a:spLocks noChangeArrowheads="1"/>
          </p:cNvSpPr>
          <p:nvPr/>
        </p:nvSpPr>
        <p:spPr bwMode="auto">
          <a:xfrm>
            <a:off x="2286000" y="228600"/>
            <a:ext cx="4378325" cy="525463"/>
          </a:xfrm>
          <a:prstGeom prst="rect">
            <a:avLst/>
          </a:prstGeom>
          <a:noFill/>
          <a:ln w="9525">
            <a:noFill/>
            <a:miter lim="800000"/>
            <a:headEnd/>
            <a:tailEnd/>
          </a:ln>
          <a:effectLst/>
        </p:spPr>
        <p:txBody>
          <a:bodyPr wrap="none" lIns="47625" tIns="19050" rIns="47625" bIns="19050">
            <a:spAutoFit/>
          </a:bodyPr>
          <a:lstStyle/>
          <a:p>
            <a:pPr defTabSz="762000"/>
            <a:r>
              <a:rPr lang="en-US" sz="3200" b="1">
                <a:solidFill>
                  <a:srgbClr val="FAFD00"/>
                </a:solidFill>
                <a:latin typeface="Arial" charset="0"/>
              </a:rPr>
              <a:t>Stimulation Threshold</a:t>
            </a:r>
          </a:p>
        </p:txBody>
      </p:sp>
      <p:sp>
        <p:nvSpPr>
          <p:cNvPr id="12306" name="Rectangle 18"/>
          <p:cNvSpPr>
            <a:spLocks noChangeArrowheads="1"/>
          </p:cNvSpPr>
          <p:nvPr/>
        </p:nvSpPr>
        <p:spPr bwMode="auto">
          <a:xfrm>
            <a:off x="1447800" y="2819400"/>
            <a:ext cx="1295400" cy="1552575"/>
          </a:xfrm>
          <a:prstGeom prst="rect">
            <a:avLst/>
          </a:prstGeom>
          <a:noFill/>
          <a:ln w="9525">
            <a:noFill/>
            <a:miter lim="800000"/>
            <a:headEnd/>
            <a:tailEnd/>
          </a:ln>
          <a:effectLst/>
        </p:spPr>
        <p:txBody>
          <a:bodyPr lIns="92075" tIns="46038" rIns="92075" bIns="46038">
            <a:spAutoFit/>
          </a:bodyPr>
          <a:lstStyle/>
          <a:p>
            <a:pPr algn="ctr" defTabSz="762000">
              <a:spcBef>
                <a:spcPct val="50000"/>
              </a:spcBef>
            </a:pPr>
            <a:r>
              <a:rPr lang="en-US" b="1">
                <a:solidFill>
                  <a:schemeClr val="hlink"/>
                </a:solidFill>
              </a:rPr>
              <a:t>0.5 V </a:t>
            </a:r>
          </a:p>
          <a:p>
            <a:pPr algn="ctr" defTabSz="762000">
              <a:spcBef>
                <a:spcPct val="50000"/>
              </a:spcBef>
            </a:pPr>
            <a:r>
              <a:rPr lang="en-US" b="1">
                <a:solidFill>
                  <a:schemeClr val="hlink"/>
                </a:solidFill>
              </a:rPr>
              <a:t>to  </a:t>
            </a:r>
          </a:p>
          <a:p>
            <a:pPr algn="ctr" defTabSz="762000">
              <a:spcBef>
                <a:spcPct val="50000"/>
              </a:spcBef>
            </a:pPr>
            <a:r>
              <a:rPr lang="en-US" b="1">
                <a:solidFill>
                  <a:schemeClr val="hlink"/>
                </a:solidFill>
              </a:rPr>
              <a:t>10 V</a:t>
            </a:r>
            <a:endParaRPr lang="en-US">
              <a:solidFill>
                <a:schemeClr val="hlink"/>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AGENDA</a:t>
            </a:r>
            <a:endParaRPr lang="en-US" dirty="0"/>
          </a:p>
        </p:txBody>
      </p:sp>
      <p:sp>
        <p:nvSpPr>
          <p:cNvPr id="3" name="عنصر نائب للمحتوى 2"/>
          <p:cNvSpPr>
            <a:spLocks noGrp="1"/>
          </p:cNvSpPr>
          <p:nvPr>
            <p:ph idx="1"/>
          </p:nvPr>
        </p:nvSpPr>
        <p:spPr/>
        <p:txBody>
          <a:bodyPr/>
          <a:lstStyle/>
          <a:p>
            <a:r>
              <a:rPr lang="en-US" dirty="0" smtClean="0"/>
              <a:t>Heart Anatomy</a:t>
            </a:r>
          </a:p>
          <a:p>
            <a:r>
              <a:rPr lang="en-US" dirty="0" smtClean="0"/>
              <a:t>How to generate ECG EKG?</a:t>
            </a:r>
          </a:p>
          <a:p>
            <a:endParaRPr lang="en-US" dirty="0"/>
          </a:p>
        </p:txBody>
      </p:sp>
      <p:sp>
        <p:nvSpPr>
          <p:cNvPr id="4" name="عنصر نائب للتذييل 3"/>
          <p:cNvSpPr>
            <a:spLocks noGrp="1"/>
          </p:cNvSpPr>
          <p:nvPr>
            <p:ph type="ftr" sz="quarter" idx="11"/>
          </p:nvPr>
        </p:nvSpPr>
        <p:spPr/>
        <p:txBody>
          <a:bodyPr/>
          <a:lstStyle/>
          <a:p>
            <a:r>
              <a:rPr lang="en-US" smtClean="0"/>
              <a:t>Please contact Dr Fadhl to use this material</a:t>
            </a:r>
            <a:endParaRPr lang="ar-SA"/>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98463" y="593725"/>
            <a:ext cx="6281737" cy="525463"/>
          </a:xfrm>
          <a:prstGeom prst="rect">
            <a:avLst/>
          </a:prstGeom>
          <a:noFill/>
          <a:ln w="9525">
            <a:noFill/>
            <a:miter lim="800000"/>
            <a:headEnd/>
            <a:tailEnd/>
          </a:ln>
          <a:effectLst/>
        </p:spPr>
        <p:txBody>
          <a:bodyPr wrap="none" lIns="47625" tIns="19050" rIns="47625" bIns="19050">
            <a:spAutoFit/>
          </a:bodyPr>
          <a:lstStyle/>
          <a:p>
            <a:pPr defTabSz="762000"/>
            <a:r>
              <a:rPr lang="en-US" sz="3200" b="1">
                <a:solidFill>
                  <a:schemeClr val="tx2"/>
                </a:solidFill>
                <a:latin typeface="Arial" charset="0"/>
              </a:rPr>
              <a:t>L’IMPULSION DE STIMULATION</a:t>
            </a:r>
          </a:p>
        </p:txBody>
      </p:sp>
      <p:sp>
        <p:nvSpPr>
          <p:cNvPr id="14340" name="Line 4"/>
          <p:cNvSpPr>
            <a:spLocks noChangeShapeType="1"/>
          </p:cNvSpPr>
          <p:nvPr/>
        </p:nvSpPr>
        <p:spPr bwMode="auto">
          <a:xfrm>
            <a:off x="3311525" y="4664075"/>
            <a:ext cx="0" cy="571500"/>
          </a:xfrm>
          <a:prstGeom prst="line">
            <a:avLst/>
          </a:prstGeom>
          <a:noFill/>
          <a:ln w="12699">
            <a:solidFill>
              <a:srgbClr val="00B7A5"/>
            </a:solidFill>
            <a:round/>
            <a:headEnd type="none" w="sm" len="sm"/>
            <a:tailEnd type="none" w="sm" len="sm"/>
          </a:ln>
          <a:effectLst/>
        </p:spPr>
        <p:txBody>
          <a:bodyPr wrap="none" anchor="ctr"/>
          <a:lstStyle/>
          <a:p>
            <a:endParaRPr lang="en-US"/>
          </a:p>
        </p:txBody>
      </p:sp>
      <p:sp>
        <p:nvSpPr>
          <p:cNvPr id="14341" name="Line 5"/>
          <p:cNvSpPr>
            <a:spLocks noChangeShapeType="1"/>
          </p:cNvSpPr>
          <p:nvPr/>
        </p:nvSpPr>
        <p:spPr bwMode="auto">
          <a:xfrm>
            <a:off x="5815013" y="4624388"/>
            <a:ext cx="0" cy="587375"/>
          </a:xfrm>
          <a:prstGeom prst="line">
            <a:avLst/>
          </a:prstGeom>
          <a:noFill/>
          <a:ln w="12699">
            <a:solidFill>
              <a:srgbClr val="00B7A5"/>
            </a:solidFill>
            <a:round/>
            <a:headEnd type="none" w="sm" len="sm"/>
            <a:tailEnd type="none" w="sm" len="sm"/>
          </a:ln>
          <a:effectLst/>
        </p:spPr>
        <p:txBody>
          <a:bodyPr wrap="none" anchor="ctr"/>
          <a:lstStyle/>
          <a:p>
            <a:endParaRPr lang="en-US"/>
          </a:p>
        </p:txBody>
      </p:sp>
      <p:sp>
        <p:nvSpPr>
          <p:cNvPr id="14342" name="Line 6"/>
          <p:cNvSpPr>
            <a:spLocks noChangeShapeType="1"/>
          </p:cNvSpPr>
          <p:nvPr/>
        </p:nvSpPr>
        <p:spPr bwMode="auto">
          <a:xfrm flipH="1">
            <a:off x="2309813" y="2463800"/>
            <a:ext cx="1001712" cy="0"/>
          </a:xfrm>
          <a:prstGeom prst="line">
            <a:avLst/>
          </a:prstGeom>
          <a:noFill/>
          <a:ln w="12699">
            <a:solidFill>
              <a:srgbClr val="00B7A5"/>
            </a:solidFill>
            <a:round/>
            <a:headEnd type="none" w="sm" len="sm"/>
            <a:tailEnd type="none" w="sm" len="sm"/>
          </a:ln>
          <a:effectLst/>
        </p:spPr>
        <p:txBody>
          <a:bodyPr wrap="none" anchor="ctr"/>
          <a:lstStyle/>
          <a:p>
            <a:endParaRPr lang="en-US"/>
          </a:p>
        </p:txBody>
      </p:sp>
      <p:sp>
        <p:nvSpPr>
          <p:cNvPr id="14343" name="Line 7"/>
          <p:cNvSpPr>
            <a:spLocks noChangeShapeType="1"/>
          </p:cNvSpPr>
          <p:nvPr/>
        </p:nvSpPr>
        <p:spPr bwMode="auto">
          <a:xfrm>
            <a:off x="2733675" y="2622550"/>
            <a:ext cx="0" cy="1828800"/>
          </a:xfrm>
          <a:prstGeom prst="line">
            <a:avLst/>
          </a:prstGeom>
          <a:noFill/>
          <a:ln w="12699">
            <a:solidFill>
              <a:srgbClr val="00DFCA"/>
            </a:solidFill>
            <a:round/>
            <a:headEnd type="none" w="sm" len="sm"/>
            <a:tailEnd type="none" w="sm" len="sm"/>
          </a:ln>
          <a:effectLst/>
        </p:spPr>
        <p:txBody>
          <a:bodyPr wrap="none" anchor="ctr"/>
          <a:lstStyle/>
          <a:p>
            <a:endParaRPr lang="en-US"/>
          </a:p>
        </p:txBody>
      </p:sp>
      <p:sp>
        <p:nvSpPr>
          <p:cNvPr id="14344" name="Freeform 8"/>
          <p:cNvSpPr>
            <a:spLocks/>
          </p:cNvSpPr>
          <p:nvPr/>
        </p:nvSpPr>
        <p:spPr bwMode="auto">
          <a:xfrm>
            <a:off x="2689225" y="4451350"/>
            <a:ext cx="92075" cy="158750"/>
          </a:xfrm>
          <a:custGeom>
            <a:avLst/>
            <a:gdLst/>
            <a:ahLst/>
            <a:cxnLst>
              <a:cxn ang="0">
                <a:pos x="28" y="99"/>
              </a:cxn>
              <a:cxn ang="0">
                <a:pos x="57" y="0"/>
              </a:cxn>
              <a:cxn ang="0">
                <a:pos x="0" y="0"/>
              </a:cxn>
              <a:cxn ang="0">
                <a:pos x="28" y="99"/>
              </a:cxn>
            </a:cxnLst>
            <a:rect l="0" t="0" r="r" b="b"/>
            <a:pathLst>
              <a:path w="58" h="100">
                <a:moveTo>
                  <a:pt x="28" y="99"/>
                </a:moveTo>
                <a:lnTo>
                  <a:pt x="57" y="0"/>
                </a:lnTo>
                <a:lnTo>
                  <a:pt x="0" y="0"/>
                </a:lnTo>
                <a:lnTo>
                  <a:pt x="28" y="99"/>
                </a:lnTo>
              </a:path>
            </a:pathLst>
          </a:custGeom>
          <a:solidFill>
            <a:srgbClr val="00DFCA"/>
          </a:solidFill>
          <a:ln w="12699" cap="rnd" cmpd="sng">
            <a:solidFill>
              <a:srgbClr val="00DFCA"/>
            </a:solidFill>
            <a:prstDash val="solid"/>
            <a:round/>
            <a:headEnd/>
            <a:tailEnd/>
          </a:ln>
          <a:effectLst/>
        </p:spPr>
        <p:txBody>
          <a:bodyPr/>
          <a:lstStyle/>
          <a:p>
            <a:endParaRPr lang="en-US"/>
          </a:p>
        </p:txBody>
      </p:sp>
      <p:sp>
        <p:nvSpPr>
          <p:cNvPr id="14345" name="Freeform 9"/>
          <p:cNvSpPr>
            <a:spLocks/>
          </p:cNvSpPr>
          <p:nvPr/>
        </p:nvSpPr>
        <p:spPr bwMode="auto">
          <a:xfrm>
            <a:off x="2689225" y="2463800"/>
            <a:ext cx="92075" cy="160338"/>
          </a:xfrm>
          <a:custGeom>
            <a:avLst/>
            <a:gdLst/>
            <a:ahLst/>
            <a:cxnLst>
              <a:cxn ang="0">
                <a:pos x="28" y="0"/>
              </a:cxn>
              <a:cxn ang="0">
                <a:pos x="0" y="100"/>
              </a:cxn>
              <a:cxn ang="0">
                <a:pos x="57" y="100"/>
              </a:cxn>
              <a:cxn ang="0">
                <a:pos x="28" y="0"/>
              </a:cxn>
            </a:cxnLst>
            <a:rect l="0" t="0" r="r" b="b"/>
            <a:pathLst>
              <a:path w="58" h="101">
                <a:moveTo>
                  <a:pt x="28" y="0"/>
                </a:moveTo>
                <a:lnTo>
                  <a:pt x="0" y="100"/>
                </a:lnTo>
                <a:lnTo>
                  <a:pt x="57" y="100"/>
                </a:lnTo>
                <a:lnTo>
                  <a:pt x="28" y="0"/>
                </a:lnTo>
              </a:path>
            </a:pathLst>
          </a:custGeom>
          <a:solidFill>
            <a:srgbClr val="00DFCA"/>
          </a:solidFill>
          <a:ln w="12699" cap="rnd" cmpd="sng">
            <a:solidFill>
              <a:srgbClr val="00DFCA"/>
            </a:solidFill>
            <a:prstDash val="solid"/>
            <a:round/>
            <a:headEnd/>
            <a:tailEnd/>
          </a:ln>
          <a:effectLst/>
        </p:spPr>
        <p:txBody>
          <a:bodyPr/>
          <a:lstStyle/>
          <a:p>
            <a:endParaRPr lang="en-US"/>
          </a:p>
        </p:txBody>
      </p:sp>
      <p:sp>
        <p:nvSpPr>
          <p:cNvPr id="14348" name="Freeform 12"/>
          <p:cNvSpPr>
            <a:spLocks/>
          </p:cNvSpPr>
          <p:nvPr/>
        </p:nvSpPr>
        <p:spPr bwMode="auto">
          <a:xfrm>
            <a:off x="1752600" y="2463800"/>
            <a:ext cx="1560513" cy="2197100"/>
          </a:xfrm>
          <a:custGeom>
            <a:avLst/>
            <a:gdLst/>
            <a:ahLst/>
            <a:cxnLst>
              <a:cxn ang="0">
                <a:pos x="0" y="1383"/>
              </a:cxn>
              <a:cxn ang="0">
                <a:pos x="982" y="1383"/>
              </a:cxn>
              <a:cxn ang="0">
                <a:pos x="982" y="0"/>
              </a:cxn>
            </a:cxnLst>
            <a:rect l="0" t="0" r="r" b="b"/>
            <a:pathLst>
              <a:path w="983" h="1384">
                <a:moveTo>
                  <a:pt x="0" y="1383"/>
                </a:moveTo>
                <a:lnTo>
                  <a:pt x="982" y="1383"/>
                </a:lnTo>
                <a:lnTo>
                  <a:pt x="982" y="0"/>
                </a:lnTo>
              </a:path>
            </a:pathLst>
          </a:custGeom>
          <a:noFill/>
          <a:ln w="12699" cap="rnd" cmpd="sng">
            <a:solidFill>
              <a:srgbClr val="FAFD00"/>
            </a:solidFill>
            <a:prstDash val="solid"/>
            <a:round/>
            <a:headEnd type="none" w="sm" len="sm"/>
            <a:tailEnd type="none" w="sm" len="sm"/>
          </a:ln>
          <a:effectLst/>
        </p:spPr>
        <p:txBody>
          <a:bodyPr/>
          <a:lstStyle/>
          <a:p>
            <a:endParaRPr lang="en-US"/>
          </a:p>
        </p:txBody>
      </p:sp>
      <p:sp>
        <p:nvSpPr>
          <p:cNvPr id="14349" name="Freeform 13"/>
          <p:cNvSpPr>
            <a:spLocks/>
          </p:cNvSpPr>
          <p:nvPr/>
        </p:nvSpPr>
        <p:spPr bwMode="auto">
          <a:xfrm>
            <a:off x="5815013" y="3086100"/>
            <a:ext cx="1560512" cy="1577975"/>
          </a:xfrm>
          <a:custGeom>
            <a:avLst/>
            <a:gdLst/>
            <a:ahLst/>
            <a:cxnLst>
              <a:cxn ang="0">
                <a:pos x="0" y="0"/>
              </a:cxn>
              <a:cxn ang="0">
                <a:pos x="0" y="993"/>
              </a:cxn>
              <a:cxn ang="0">
                <a:pos x="982" y="993"/>
              </a:cxn>
            </a:cxnLst>
            <a:rect l="0" t="0" r="r" b="b"/>
            <a:pathLst>
              <a:path w="983" h="994">
                <a:moveTo>
                  <a:pt x="0" y="0"/>
                </a:moveTo>
                <a:lnTo>
                  <a:pt x="0" y="993"/>
                </a:lnTo>
                <a:lnTo>
                  <a:pt x="982" y="993"/>
                </a:lnTo>
              </a:path>
            </a:pathLst>
          </a:custGeom>
          <a:noFill/>
          <a:ln w="12699" cap="rnd" cmpd="sng">
            <a:solidFill>
              <a:srgbClr val="FAFD00"/>
            </a:solidFill>
            <a:prstDash val="solid"/>
            <a:round/>
            <a:headEnd type="none" w="sm" len="sm"/>
            <a:tailEnd type="none" w="sm" len="sm"/>
          </a:ln>
          <a:effectLst/>
        </p:spPr>
        <p:txBody>
          <a:bodyPr/>
          <a:lstStyle/>
          <a:p>
            <a:endParaRPr lang="en-US"/>
          </a:p>
        </p:txBody>
      </p:sp>
      <p:sp>
        <p:nvSpPr>
          <p:cNvPr id="14350" name="Freeform 14"/>
          <p:cNvSpPr>
            <a:spLocks/>
          </p:cNvSpPr>
          <p:nvPr/>
        </p:nvSpPr>
        <p:spPr bwMode="auto">
          <a:xfrm>
            <a:off x="3309938" y="2465388"/>
            <a:ext cx="2505075" cy="623887"/>
          </a:xfrm>
          <a:custGeom>
            <a:avLst/>
            <a:gdLst/>
            <a:ahLst/>
            <a:cxnLst>
              <a:cxn ang="0">
                <a:pos x="0" y="0"/>
              </a:cxn>
              <a:cxn ang="0">
                <a:pos x="123" y="43"/>
              </a:cxn>
              <a:cxn ang="0">
                <a:pos x="246" y="83"/>
              </a:cxn>
              <a:cxn ang="0">
                <a:pos x="370" y="122"/>
              </a:cxn>
              <a:cxn ang="0">
                <a:pos x="495" y="159"/>
              </a:cxn>
              <a:cxn ang="0">
                <a:pos x="620" y="193"/>
              </a:cxn>
              <a:cxn ang="0">
                <a:pos x="747" y="225"/>
              </a:cxn>
              <a:cxn ang="0">
                <a:pos x="874" y="257"/>
              </a:cxn>
              <a:cxn ang="0">
                <a:pos x="1001" y="286"/>
              </a:cxn>
              <a:cxn ang="0">
                <a:pos x="1128" y="313"/>
              </a:cxn>
              <a:cxn ang="0">
                <a:pos x="1257" y="338"/>
              </a:cxn>
              <a:cxn ang="0">
                <a:pos x="1386" y="361"/>
              </a:cxn>
              <a:cxn ang="0">
                <a:pos x="1515" y="382"/>
              </a:cxn>
              <a:cxn ang="0">
                <a:pos x="1577" y="392"/>
              </a:cxn>
            </a:cxnLst>
            <a:rect l="0" t="0" r="r" b="b"/>
            <a:pathLst>
              <a:path w="1578" h="393">
                <a:moveTo>
                  <a:pt x="0" y="0"/>
                </a:moveTo>
                <a:lnTo>
                  <a:pt x="123" y="43"/>
                </a:lnTo>
                <a:lnTo>
                  <a:pt x="246" y="83"/>
                </a:lnTo>
                <a:lnTo>
                  <a:pt x="370" y="122"/>
                </a:lnTo>
                <a:lnTo>
                  <a:pt x="495" y="159"/>
                </a:lnTo>
                <a:lnTo>
                  <a:pt x="620" y="193"/>
                </a:lnTo>
                <a:lnTo>
                  <a:pt x="747" y="225"/>
                </a:lnTo>
                <a:lnTo>
                  <a:pt x="874" y="257"/>
                </a:lnTo>
                <a:lnTo>
                  <a:pt x="1001" y="286"/>
                </a:lnTo>
                <a:lnTo>
                  <a:pt x="1128" y="313"/>
                </a:lnTo>
                <a:lnTo>
                  <a:pt x="1257" y="338"/>
                </a:lnTo>
                <a:lnTo>
                  <a:pt x="1386" y="361"/>
                </a:lnTo>
                <a:lnTo>
                  <a:pt x="1515" y="382"/>
                </a:lnTo>
                <a:lnTo>
                  <a:pt x="1577" y="392"/>
                </a:lnTo>
              </a:path>
            </a:pathLst>
          </a:custGeom>
          <a:noFill/>
          <a:ln w="12699" cap="rnd" cmpd="sng">
            <a:solidFill>
              <a:srgbClr val="FAFD00"/>
            </a:solidFill>
            <a:prstDash val="solid"/>
            <a:round/>
            <a:headEnd type="none" w="sm" len="sm"/>
            <a:tailEnd type="none" w="sm" len="sm"/>
          </a:ln>
          <a:effectLst/>
        </p:spPr>
        <p:txBody>
          <a:bodyPr/>
          <a:lstStyle/>
          <a:p>
            <a:endParaRPr lang="en-US"/>
          </a:p>
        </p:txBody>
      </p:sp>
      <p:sp>
        <p:nvSpPr>
          <p:cNvPr id="14351" name="Line 15"/>
          <p:cNvSpPr>
            <a:spLocks noChangeShapeType="1"/>
          </p:cNvSpPr>
          <p:nvPr/>
        </p:nvSpPr>
        <p:spPr bwMode="auto">
          <a:xfrm>
            <a:off x="3308350" y="5106988"/>
            <a:ext cx="2509838" cy="0"/>
          </a:xfrm>
          <a:prstGeom prst="line">
            <a:avLst/>
          </a:prstGeom>
          <a:noFill/>
          <a:ln w="25399">
            <a:solidFill>
              <a:srgbClr val="8CF4EA"/>
            </a:solidFill>
            <a:round/>
            <a:headEnd type="stealth" w="med" len="lg"/>
            <a:tailEnd type="stealth" w="med" len="lg"/>
          </a:ln>
          <a:effectLst/>
        </p:spPr>
        <p:txBody>
          <a:bodyPr wrap="none" anchor="ctr"/>
          <a:lstStyle/>
          <a:p>
            <a:endParaRPr lang="en-US"/>
          </a:p>
        </p:txBody>
      </p:sp>
      <p:sp>
        <p:nvSpPr>
          <p:cNvPr id="14352" name="Rectangle 16"/>
          <p:cNvSpPr>
            <a:spLocks noChangeArrowheads="1"/>
          </p:cNvSpPr>
          <p:nvPr/>
        </p:nvSpPr>
        <p:spPr bwMode="auto">
          <a:xfrm>
            <a:off x="2057400" y="228600"/>
            <a:ext cx="4378325" cy="525463"/>
          </a:xfrm>
          <a:prstGeom prst="rect">
            <a:avLst/>
          </a:prstGeom>
          <a:noFill/>
          <a:ln w="9525">
            <a:noFill/>
            <a:miter lim="800000"/>
            <a:headEnd/>
            <a:tailEnd/>
          </a:ln>
          <a:effectLst/>
        </p:spPr>
        <p:txBody>
          <a:bodyPr wrap="none" lIns="47625" tIns="19050" rIns="47625" bIns="19050">
            <a:spAutoFit/>
          </a:bodyPr>
          <a:lstStyle/>
          <a:p>
            <a:pPr defTabSz="762000"/>
            <a:r>
              <a:rPr lang="en-US" sz="3200" b="1">
                <a:solidFill>
                  <a:srgbClr val="FAFD00"/>
                </a:solidFill>
                <a:latin typeface="Arial" charset="0"/>
              </a:rPr>
              <a:t>Stimulation Threshold</a:t>
            </a:r>
          </a:p>
        </p:txBody>
      </p:sp>
      <p:sp>
        <p:nvSpPr>
          <p:cNvPr id="14353" name="Rectangle 17"/>
          <p:cNvSpPr>
            <a:spLocks noChangeArrowheads="1"/>
          </p:cNvSpPr>
          <p:nvPr/>
        </p:nvSpPr>
        <p:spPr bwMode="auto">
          <a:xfrm>
            <a:off x="1447800" y="2819400"/>
            <a:ext cx="1295400" cy="1552575"/>
          </a:xfrm>
          <a:prstGeom prst="rect">
            <a:avLst/>
          </a:prstGeom>
          <a:noFill/>
          <a:ln w="9525">
            <a:noFill/>
            <a:miter lim="800000"/>
            <a:headEnd/>
            <a:tailEnd/>
          </a:ln>
          <a:effectLst/>
        </p:spPr>
        <p:txBody>
          <a:bodyPr lIns="92075" tIns="46038" rIns="92075" bIns="46038">
            <a:spAutoFit/>
          </a:bodyPr>
          <a:lstStyle/>
          <a:p>
            <a:pPr algn="ctr" defTabSz="762000">
              <a:spcBef>
                <a:spcPct val="50000"/>
              </a:spcBef>
            </a:pPr>
            <a:r>
              <a:rPr lang="en-US" b="1">
                <a:solidFill>
                  <a:schemeClr val="hlink"/>
                </a:solidFill>
              </a:rPr>
              <a:t>0.5 V </a:t>
            </a:r>
          </a:p>
          <a:p>
            <a:pPr algn="ctr" defTabSz="762000">
              <a:spcBef>
                <a:spcPct val="50000"/>
              </a:spcBef>
            </a:pPr>
            <a:r>
              <a:rPr lang="en-US" b="1">
                <a:solidFill>
                  <a:schemeClr val="hlink"/>
                </a:solidFill>
              </a:rPr>
              <a:t>to</a:t>
            </a:r>
          </a:p>
          <a:p>
            <a:pPr algn="ctr" defTabSz="762000">
              <a:spcBef>
                <a:spcPct val="50000"/>
              </a:spcBef>
            </a:pPr>
            <a:r>
              <a:rPr lang="en-US" b="1">
                <a:solidFill>
                  <a:schemeClr val="hlink"/>
                </a:solidFill>
              </a:rPr>
              <a:t>10 V</a:t>
            </a:r>
          </a:p>
        </p:txBody>
      </p:sp>
      <p:sp>
        <p:nvSpPr>
          <p:cNvPr id="14354" name="Rectangle 18"/>
          <p:cNvSpPr>
            <a:spLocks noChangeArrowheads="1"/>
          </p:cNvSpPr>
          <p:nvPr/>
        </p:nvSpPr>
        <p:spPr bwMode="auto">
          <a:xfrm>
            <a:off x="3565525" y="5318125"/>
            <a:ext cx="1801813" cy="457200"/>
          </a:xfrm>
          <a:prstGeom prst="rect">
            <a:avLst/>
          </a:prstGeom>
          <a:noFill/>
          <a:ln w="9525">
            <a:noFill/>
            <a:miter lim="800000"/>
            <a:headEnd/>
            <a:tailEnd/>
          </a:ln>
          <a:effectLst/>
        </p:spPr>
        <p:txBody>
          <a:bodyPr wrap="none" lIns="92075" tIns="46038" rIns="92075" bIns="46038">
            <a:spAutoFit/>
          </a:bodyPr>
          <a:lstStyle/>
          <a:p>
            <a:pPr defTabSz="762000"/>
            <a:r>
              <a:rPr lang="en-US" b="1">
                <a:solidFill>
                  <a:schemeClr val="hlink"/>
                </a:solidFill>
              </a:rPr>
              <a:t>0.1 to 1.5 ms</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398463" y="593725"/>
            <a:ext cx="6281737" cy="525463"/>
          </a:xfrm>
          <a:prstGeom prst="rect">
            <a:avLst/>
          </a:prstGeom>
          <a:noFill/>
          <a:ln w="9525">
            <a:noFill/>
            <a:miter lim="800000"/>
            <a:headEnd/>
            <a:tailEnd/>
          </a:ln>
          <a:effectLst/>
        </p:spPr>
        <p:txBody>
          <a:bodyPr wrap="none" lIns="47625" tIns="19050" rIns="47625" bIns="19050">
            <a:spAutoFit/>
          </a:bodyPr>
          <a:lstStyle/>
          <a:p>
            <a:pPr defTabSz="762000"/>
            <a:r>
              <a:rPr lang="en-US" sz="3200" b="1">
                <a:solidFill>
                  <a:schemeClr val="tx2"/>
                </a:solidFill>
                <a:latin typeface="Arial" charset="0"/>
              </a:rPr>
              <a:t>L’IMPULSION DE STIMULATION</a:t>
            </a:r>
          </a:p>
        </p:txBody>
      </p:sp>
      <p:sp>
        <p:nvSpPr>
          <p:cNvPr id="16388" name="Line 4"/>
          <p:cNvSpPr>
            <a:spLocks noChangeShapeType="1"/>
          </p:cNvSpPr>
          <p:nvPr/>
        </p:nvSpPr>
        <p:spPr bwMode="auto">
          <a:xfrm>
            <a:off x="3311525" y="4664075"/>
            <a:ext cx="0" cy="571500"/>
          </a:xfrm>
          <a:prstGeom prst="line">
            <a:avLst/>
          </a:prstGeom>
          <a:noFill/>
          <a:ln w="12699">
            <a:solidFill>
              <a:srgbClr val="00B7A5"/>
            </a:solidFill>
            <a:round/>
            <a:headEnd type="none" w="sm" len="sm"/>
            <a:tailEnd type="none" w="sm" len="sm"/>
          </a:ln>
          <a:effectLst/>
        </p:spPr>
        <p:txBody>
          <a:bodyPr wrap="none" anchor="ctr"/>
          <a:lstStyle/>
          <a:p>
            <a:endParaRPr lang="en-US"/>
          </a:p>
        </p:txBody>
      </p:sp>
      <p:sp>
        <p:nvSpPr>
          <p:cNvPr id="16389" name="Line 5"/>
          <p:cNvSpPr>
            <a:spLocks noChangeShapeType="1"/>
          </p:cNvSpPr>
          <p:nvPr/>
        </p:nvSpPr>
        <p:spPr bwMode="auto">
          <a:xfrm>
            <a:off x="5815013" y="4624388"/>
            <a:ext cx="0" cy="587375"/>
          </a:xfrm>
          <a:prstGeom prst="line">
            <a:avLst/>
          </a:prstGeom>
          <a:noFill/>
          <a:ln w="12699">
            <a:solidFill>
              <a:srgbClr val="00B7A5"/>
            </a:solidFill>
            <a:round/>
            <a:headEnd type="none" w="sm" len="sm"/>
            <a:tailEnd type="none" w="sm" len="sm"/>
          </a:ln>
          <a:effectLst/>
        </p:spPr>
        <p:txBody>
          <a:bodyPr wrap="none" anchor="ctr"/>
          <a:lstStyle/>
          <a:p>
            <a:endParaRPr lang="en-US"/>
          </a:p>
        </p:txBody>
      </p:sp>
      <p:sp>
        <p:nvSpPr>
          <p:cNvPr id="16390" name="Line 6"/>
          <p:cNvSpPr>
            <a:spLocks noChangeShapeType="1"/>
          </p:cNvSpPr>
          <p:nvPr/>
        </p:nvSpPr>
        <p:spPr bwMode="auto">
          <a:xfrm flipH="1">
            <a:off x="2309813" y="2463800"/>
            <a:ext cx="1001712" cy="0"/>
          </a:xfrm>
          <a:prstGeom prst="line">
            <a:avLst/>
          </a:prstGeom>
          <a:noFill/>
          <a:ln w="12699">
            <a:solidFill>
              <a:srgbClr val="00B7A5"/>
            </a:solidFill>
            <a:round/>
            <a:headEnd type="none" w="sm" len="sm"/>
            <a:tailEnd type="none" w="sm" len="sm"/>
          </a:ln>
          <a:effectLst/>
        </p:spPr>
        <p:txBody>
          <a:bodyPr wrap="none" anchor="ctr"/>
          <a:lstStyle/>
          <a:p>
            <a:endParaRPr lang="en-US"/>
          </a:p>
        </p:txBody>
      </p:sp>
      <p:sp>
        <p:nvSpPr>
          <p:cNvPr id="16391" name="Line 7"/>
          <p:cNvSpPr>
            <a:spLocks noChangeShapeType="1"/>
          </p:cNvSpPr>
          <p:nvPr/>
        </p:nvSpPr>
        <p:spPr bwMode="auto">
          <a:xfrm>
            <a:off x="2733675" y="2622550"/>
            <a:ext cx="0" cy="1828800"/>
          </a:xfrm>
          <a:prstGeom prst="line">
            <a:avLst/>
          </a:prstGeom>
          <a:noFill/>
          <a:ln w="12699">
            <a:solidFill>
              <a:srgbClr val="00DFCA"/>
            </a:solidFill>
            <a:round/>
            <a:headEnd type="none" w="sm" len="sm"/>
            <a:tailEnd type="none" w="sm" len="sm"/>
          </a:ln>
          <a:effectLst/>
        </p:spPr>
        <p:txBody>
          <a:bodyPr wrap="none" anchor="ctr"/>
          <a:lstStyle/>
          <a:p>
            <a:endParaRPr lang="en-US"/>
          </a:p>
        </p:txBody>
      </p:sp>
      <p:sp>
        <p:nvSpPr>
          <p:cNvPr id="16392" name="Freeform 8"/>
          <p:cNvSpPr>
            <a:spLocks/>
          </p:cNvSpPr>
          <p:nvPr/>
        </p:nvSpPr>
        <p:spPr bwMode="auto">
          <a:xfrm>
            <a:off x="2689225" y="4451350"/>
            <a:ext cx="92075" cy="158750"/>
          </a:xfrm>
          <a:custGeom>
            <a:avLst/>
            <a:gdLst/>
            <a:ahLst/>
            <a:cxnLst>
              <a:cxn ang="0">
                <a:pos x="28" y="99"/>
              </a:cxn>
              <a:cxn ang="0">
                <a:pos x="57" y="0"/>
              </a:cxn>
              <a:cxn ang="0">
                <a:pos x="0" y="0"/>
              </a:cxn>
              <a:cxn ang="0">
                <a:pos x="28" y="99"/>
              </a:cxn>
            </a:cxnLst>
            <a:rect l="0" t="0" r="r" b="b"/>
            <a:pathLst>
              <a:path w="58" h="100">
                <a:moveTo>
                  <a:pt x="28" y="99"/>
                </a:moveTo>
                <a:lnTo>
                  <a:pt x="57" y="0"/>
                </a:lnTo>
                <a:lnTo>
                  <a:pt x="0" y="0"/>
                </a:lnTo>
                <a:lnTo>
                  <a:pt x="28" y="99"/>
                </a:lnTo>
              </a:path>
            </a:pathLst>
          </a:custGeom>
          <a:solidFill>
            <a:srgbClr val="00DFCA"/>
          </a:solidFill>
          <a:ln w="12699" cap="rnd" cmpd="sng">
            <a:solidFill>
              <a:srgbClr val="00DFCA"/>
            </a:solidFill>
            <a:prstDash val="solid"/>
            <a:round/>
            <a:headEnd/>
            <a:tailEnd/>
          </a:ln>
          <a:effectLst/>
        </p:spPr>
        <p:txBody>
          <a:bodyPr/>
          <a:lstStyle/>
          <a:p>
            <a:endParaRPr lang="en-US"/>
          </a:p>
        </p:txBody>
      </p:sp>
      <p:sp>
        <p:nvSpPr>
          <p:cNvPr id="16393" name="Freeform 9"/>
          <p:cNvSpPr>
            <a:spLocks/>
          </p:cNvSpPr>
          <p:nvPr/>
        </p:nvSpPr>
        <p:spPr bwMode="auto">
          <a:xfrm>
            <a:off x="2689225" y="2463800"/>
            <a:ext cx="92075" cy="160338"/>
          </a:xfrm>
          <a:custGeom>
            <a:avLst/>
            <a:gdLst/>
            <a:ahLst/>
            <a:cxnLst>
              <a:cxn ang="0">
                <a:pos x="28" y="0"/>
              </a:cxn>
              <a:cxn ang="0">
                <a:pos x="0" y="100"/>
              </a:cxn>
              <a:cxn ang="0">
                <a:pos x="57" y="100"/>
              </a:cxn>
              <a:cxn ang="0">
                <a:pos x="28" y="0"/>
              </a:cxn>
            </a:cxnLst>
            <a:rect l="0" t="0" r="r" b="b"/>
            <a:pathLst>
              <a:path w="58" h="101">
                <a:moveTo>
                  <a:pt x="28" y="0"/>
                </a:moveTo>
                <a:lnTo>
                  <a:pt x="0" y="100"/>
                </a:lnTo>
                <a:lnTo>
                  <a:pt x="57" y="100"/>
                </a:lnTo>
                <a:lnTo>
                  <a:pt x="28" y="0"/>
                </a:lnTo>
              </a:path>
            </a:pathLst>
          </a:custGeom>
          <a:solidFill>
            <a:srgbClr val="00DFCA"/>
          </a:solidFill>
          <a:ln w="12699" cap="rnd" cmpd="sng">
            <a:solidFill>
              <a:srgbClr val="00DFCA"/>
            </a:solidFill>
            <a:prstDash val="solid"/>
            <a:round/>
            <a:headEnd/>
            <a:tailEnd/>
          </a:ln>
          <a:effectLst/>
        </p:spPr>
        <p:txBody>
          <a:bodyPr/>
          <a:lstStyle/>
          <a:p>
            <a:endParaRPr lang="en-US"/>
          </a:p>
        </p:txBody>
      </p:sp>
      <p:sp>
        <p:nvSpPr>
          <p:cNvPr id="16396" name="Freeform 12" descr="Wide upward diagonal"/>
          <p:cNvSpPr>
            <a:spLocks/>
          </p:cNvSpPr>
          <p:nvPr/>
        </p:nvSpPr>
        <p:spPr bwMode="auto">
          <a:xfrm>
            <a:off x="3322638" y="2482850"/>
            <a:ext cx="2484437" cy="2178050"/>
          </a:xfrm>
          <a:custGeom>
            <a:avLst/>
            <a:gdLst/>
            <a:ahLst/>
            <a:cxnLst>
              <a:cxn ang="0">
                <a:pos x="0" y="0"/>
              </a:cxn>
              <a:cxn ang="0">
                <a:pos x="57" y="18"/>
              </a:cxn>
              <a:cxn ang="0">
                <a:pos x="120" y="40"/>
              </a:cxn>
              <a:cxn ang="0">
                <a:pos x="196" y="64"/>
              </a:cxn>
              <a:cxn ang="0">
                <a:pos x="322" y="104"/>
              </a:cxn>
              <a:cxn ang="0">
                <a:pos x="455" y="144"/>
              </a:cxn>
              <a:cxn ang="0">
                <a:pos x="608" y="187"/>
              </a:cxn>
              <a:cxn ang="0">
                <a:pos x="771" y="230"/>
              </a:cxn>
              <a:cxn ang="0">
                <a:pos x="959" y="273"/>
              </a:cxn>
              <a:cxn ang="0">
                <a:pos x="1104" y="304"/>
              </a:cxn>
              <a:cxn ang="0">
                <a:pos x="1232" y="328"/>
              </a:cxn>
              <a:cxn ang="0">
                <a:pos x="1373" y="356"/>
              </a:cxn>
              <a:cxn ang="0">
                <a:pos x="1474" y="374"/>
              </a:cxn>
              <a:cxn ang="0">
                <a:pos x="1564" y="386"/>
              </a:cxn>
              <a:cxn ang="0">
                <a:pos x="1564" y="1371"/>
              </a:cxn>
              <a:cxn ang="0">
                <a:pos x="0" y="1371"/>
              </a:cxn>
              <a:cxn ang="0">
                <a:pos x="0" y="0"/>
              </a:cxn>
            </a:cxnLst>
            <a:rect l="0" t="0" r="r" b="b"/>
            <a:pathLst>
              <a:path w="1565" h="1372">
                <a:moveTo>
                  <a:pt x="0" y="0"/>
                </a:moveTo>
                <a:lnTo>
                  <a:pt x="57" y="18"/>
                </a:lnTo>
                <a:lnTo>
                  <a:pt x="120" y="40"/>
                </a:lnTo>
                <a:lnTo>
                  <a:pt x="196" y="64"/>
                </a:lnTo>
                <a:lnTo>
                  <a:pt x="322" y="104"/>
                </a:lnTo>
                <a:lnTo>
                  <a:pt x="455" y="144"/>
                </a:lnTo>
                <a:lnTo>
                  <a:pt x="608" y="187"/>
                </a:lnTo>
                <a:lnTo>
                  <a:pt x="771" y="230"/>
                </a:lnTo>
                <a:lnTo>
                  <a:pt x="959" y="273"/>
                </a:lnTo>
                <a:lnTo>
                  <a:pt x="1104" y="304"/>
                </a:lnTo>
                <a:lnTo>
                  <a:pt x="1232" y="328"/>
                </a:lnTo>
                <a:lnTo>
                  <a:pt x="1373" y="356"/>
                </a:lnTo>
                <a:lnTo>
                  <a:pt x="1474" y="374"/>
                </a:lnTo>
                <a:lnTo>
                  <a:pt x="1564" y="386"/>
                </a:lnTo>
                <a:lnTo>
                  <a:pt x="1564" y="1371"/>
                </a:lnTo>
                <a:lnTo>
                  <a:pt x="0" y="1371"/>
                </a:lnTo>
                <a:lnTo>
                  <a:pt x="0" y="0"/>
                </a:lnTo>
              </a:path>
            </a:pathLst>
          </a:custGeom>
          <a:pattFill prst="wdUpDiag">
            <a:fgClr>
              <a:schemeClr val="accent1"/>
            </a:fgClr>
            <a:bgClr>
              <a:schemeClr val="bg1"/>
            </a:bgClr>
          </a:pattFill>
          <a:ln w="9525" cap="rnd">
            <a:noFill/>
            <a:round/>
            <a:headEnd/>
            <a:tailEnd/>
          </a:ln>
          <a:effectLst>
            <a:prstShdw prst="shdw17" dist="17961" dir="2700000">
              <a:schemeClr val="accent1">
                <a:gamma/>
                <a:shade val="60000"/>
                <a:invGamma/>
              </a:schemeClr>
            </a:prstShdw>
          </a:effectLst>
        </p:spPr>
        <p:txBody>
          <a:bodyPr/>
          <a:lstStyle/>
          <a:p>
            <a:endParaRPr lang="en-US"/>
          </a:p>
        </p:txBody>
      </p:sp>
      <p:sp>
        <p:nvSpPr>
          <p:cNvPr id="16397" name="Freeform 13"/>
          <p:cNvSpPr>
            <a:spLocks/>
          </p:cNvSpPr>
          <p:nvPr/>
        </p:nvSpPr>
        <p:spPr bwMode="auto">
          <a:xfrm>
            <a:off x="1752600" y="2463800"/>
            <a:ext cx="1560513" cy="2197100"/>
          </a:xfrm>
          <a:custGeom>
            <a:avLst/>
            <a:gdLst/>
            <a:ahLst/>
            <a:cxnLst>
              <a:cxn ang="0">
                <a:pos x="0" y="1383"/>
              </a:cxn>
              <a:cxn ang="0">
                <a:pos x="982" y="1383"/>
              </a:cxn>
              <a:cxn ang="0">
                <a:pos x="982" y="0"/>
              </a:cxn>
            </a:cxnLst>
            <a:rect l="0" t="0" r="r" b="b"/>
            <a:pathLst>
              <a:path w="983" h="1384">
                <a:moveTo>
                  <a:pt x="0" y="1383"/>
                </a:moveTo>
                <a:lnTo>
                  <a:pt x="982" y="1383"/>
                </a:lnTo>
                <a:lnTo>
                  <a:pt x="982" y="0"/>
                </a:lnTo>
              </a:path>
            </a:pathLst>
          </a:custGeom>
          <a:noFill/>
          <a:ln w="12699" cap="rnd" cmpd="sng">
            <a:solidFill>
              <a:srgbClr val="FAFD00"/>
            </a:solidFill>
            <a:prstDash val="solid"/>
            <a:round/>
            <a:headEnd type="none" w="sm" len="sm"/>
            <a:tailEnd type="none" w="sm" len="sm"/>
          </a:ln>
          <a:effectLst/>
        </p:spPr>
        <p:txBody>
          <a:bodyPr/>
          <a:lstStyle/>
          <a:p>
            <a:endParaRPr lang="en-US"/>
          </a:p>
        </p:txBody>
      </p:sp>
      <p:sp>
        <p:nvSpPr>
          <p:cNvPr id="16398" name="Freeform 14"/>
          <p:cNvSpPr>
            <a:spLocks/>
          </p:cNvSpPr>
          <p:nvPr/>
        </p:nvSpPr>
        <p:spPr bwMode="auto">
          <a:xfrm>
            <a:off x="5815013" y="3086100"/>
            <a:ext cx="1560512" cy="1577975"/>
          </a:xfrm>
          <a:custGeom>
            <a:avLst/>
            <a:gdLst/>
            <a:ahLst/>
            <a:cxnLst>
              <a:cxn ang="0">
                <a:pos x="0" y="0"/>
              </a:cxn>
              <a:cxn ang="0">
                <a:pos x="0" y="993"/>
              </a:cxn>
              <a:cxn ang="0">
                <a:pos x="982" y="993"/>
              </a:cxn>
            </a:cxnLst>
            <a:rect l="0" t="0" r="r" b="b"/>
            <a:pathLst>
              <a:path w="983" h="994">
                <a:moveTo>
                  <a:pt x="0" y="0"/>
                </a:moveTo>
                <a:lnTo>
                  <a:pt x="0" y="993"/>
                </a:lnTo>
                <a:lnTo>
                  <a:pt x="982" y="993"/>
                </a:lnTo>
              </a:path>
            </a:pathLst>
          </a:custGeom>
          <a:noFill/>
          <a:ln w="12699" cap="rnd" cmpd="sng">
            <a:solidFill>
              <a:srgbClr val="FAFD00"/>
            </a:solidFill>
            <a:prstDash val="solid"/>
            <a:round/>
            <a:headEnd type="none" w="sm" len="sm"/>
            <a:tailEnd type="none" w="sm" len="sm"/>
          </a:ln>
          <a:effectLst/>
        </p:spPr>
        <p:txBody>
          <a:bodyPr/>
          <a:lstStyle/>
          <a:p>
            <a:endParaRPr lang="en-US"/>
          </a:p>
        </p:txBody>
      </p:sp>
      <p:sp>
        <p:nvSpPr>
          <p:cNvPr id="16399" name="Freeform 15"/>
          <p:cNvSpPr>
            <a:spLocks/>
          </p:cNvSpPr>
          <p:nvPr/>
        </p:nvSpPr>
        <p:spPr bwMode="auto">
          <a:xfrm>
            <a:off x="3309938" y="2465388"/>
            <a:ext cx="2505075" cy="623887"/>
          </a:xfrm>
          <a:custGeom>
            <a:avLst/>
            <a:gdLst/>
            <a:ahLst/>
            <a:cxnLst>
              <a:cxn ang="0">
                <a:pos x="0" y="0"/>
              </a:cxn>
              <a:cxn ang="0">
                <a:pos x="123" y="43"/>
              </a:cxn>
              <a:cxn ang="0">
                <a:pos x="246" y="83"/>
              </a:cxn>
              <a:cxn ang="0">
                <a:pos x="370" y="122"/>
              </a:cxn>
              <a:cxn ang="0">
                <a:pos x="495" y="159"/>
              </a:cxn>
              <a:cxn ang="0">
                <a:pos x="620" y="193"/>
              </a:cxn>
              <a:cxn ang="0">
                <a:pos x="747" y="225"/>
              </a:cxn>
              <a:cxn ang="0">
                <a:pos x="874" y="257"/>
              </a:cxn>
              <a:cxn ang="0">
                <a:pos x="1001" y="286"/>
              </a:cxn>
              <a:cxn ang="0">
                <a:pos x="1128" y="313"/>
              </a:cxn>
              <a:cxn ang="0">
                <a:pos x="1257" y="338"/>
              </a:cxn>
              <a:cxn ang="0">
                <a:pos x="1386" y="361"/>
              </a:cxn>
              <a:cxn ang="0">
                <a:pos x="1515" y="382"/>
              </a:cxn>
              <a:cxn ang="0">
                <a:pos x="1577" y="392"/>
              </a:cxn>
            </a:cxnLst>
            <a:rect l="0" t="0" r="r" b="b"/>
            <a:pathLst>
              <a:path w="1578" h="393">
                <a:moveTo>
                  <a:pt x="0" y="0"/>
                </a:moveTo>
                <a:lnTo>
                  <a:pt x="123" y="43"/>
                </a:lnTo>
                <a:lnTo>
                  <a:pt x="246" y="83"/>
                </a:lnTo>
                <a:lnTo>
                  <a:pt x="370" y="122"/>
                </a:lnTo>
                <a:lnTo>
                  <a:pt x="495" y="159"/>
                </a:lnTo>
                <a:lnTo>
                  <a:pt x="620" y="193"/>
                </a:lnTo>
                <a:lnTo>
                  <a:pt x="747" y="225"/>
                </a:lnTo>
                <a:lnTo>
                  <a:pt x="874" y="257"/>
                </a:lnTo>
                <a:lnTo>
                  <a:pt x="1001" y="286"/>
                </a:lnTo>
                <a:lnTo>
                  <a:pt x="1128" y="313"/>
                </a:lnTo>
                <a:lnTo>
                  <a:pt x="1257" y="338"/>
                </a:lnTo>
                <a:lnTo>
                  <a:pt x="1386" y="361"/>
                </a:lnTo>
                <a:lnTo>
                  <a:pt x="1515" y="382"/>
                </a:lnTo>
                <a:lnTo>
                  <a:pt x="1577" y="392"/>
                </a:lnTo>
              </a:path>
            </a:pathLst>
          </a:custGeom>
          <a:noFill/>
          <a:ln w="12699" cap="rnd" cmpd="sng">
            <a:solidFill>
              <a:srgbClr val="FAFD00"/>
            </a:solidFill>
            <a:prstDash val="solid"/>
            <a:round/>
            <a:headEnd type="none" w="sm" len="sm"/>
            <a:tailEnd type="none" w="sm" len="sm"/>
          </a:ln>
          <a:effectLst/>
        </p:spPr>
        <p:txBody>
          <a:bodyPr/>
          <a:lstStyle/>
          <a:p>
            <a:endParaRPr lang="en-US"/>
          </a:p>
        </p:txBody>
      </p:sp>
      <p:sp>
        <p:nvSpPr>
          <p:cNvPr id="16400" name="Line 16"/>
          <p:cNvSpPr>
            <a:spLocks noChangeShapeType="1"/>
          </p:cNvSpPr>
          <p:nvPr/>
        </p:nvSpPr>
        <p:spPr bwMode="auto">
          <a:xfrm>
            <a:off x="3308350" y="5106988"/>
            <a:ext cx="2509838" cy="0"/>
          </a:xfrm>
          <a:prstGeom prst="line">
            <a:avLst/>
          </a:prstGeom>
          <a:noFill/>
          <a:ln w="25399">
            <a:solidFill>
              <a:srgbClr val="8CF4EA"/>
            </a:solidFill>
            <a:round/>
            <a:headEnd type="stealth" w="med" len="lg"/>
            <a:tailEnd type="stealth" w="med" len="lg"/>
          </a:ln>
          <a:effectLst/>
        </p:spPr>
        <p:txBody>
          <a:bodyPr wrap="none" anchor="ctr"/>
          <a:lstStyle/>
          <a:p>
            <a:endParaRPr lang="en-US"/>
          </a:p>
        </p:txBody>
      </p:sp>
      <p:sp useBgFill="1">
        <p:nvSpPr>
          <p:cNvPr id="16401" name="Rectangle 17"/>
          <p:cNvSpPr>
            <a:spLocks noChangeArrowheads="1"/>
          </p:cNvSpPr>
          <p:nvPr/>
        </p:nvSpPr>
        <p:spPr bwMode="auto">
          <a:xfrm>
            <a:off x="4048125" y="3570288"/>
            <a:ext cx="958850" cy="339725"/>
          </a:xfrm>
          <a:prstGeom prst="rect">
            <a:avLst/>
          </a:prstGeom>
          <a:ln w="9525">
            <a:noFill/>
            <a:miter lim="800000"/>
            <a:headEnd/>
            <a:tailEnd/>
          </a:ln>
          <a:effectLst/>
        </p:spPr>
        <p:txBody>
          <a:bodyPr wrap="none" lIns="92075" tIns="46038" rIns="92075" bIns="46038">
            <a:spAutoFit/>
          </a:bodyPr>
          <a:lstStyle/>
          <a:p>
            <a:pPr defTabSz="762000">
              <a:lnSpc>
                <a:spcPct val="90000"/>
              </a:lnSpc>
            </a:pPr>
            <a:r>
              <a:rPr lang="en-US" sz="1800" b="1">
                <a:solidFill>
                  <a:schemeClr val="folHlink"/>
                </a:solidFill>
                <a:latin typeface="Arial" charset="0"/>
              </a:rPr>
              <a:t>Energy</a:t>
            </a:r>
          </a:p>
        </p:txBody>
      </p:sp>
      <p:sp>
        <p:nvSpPr>
          <p:cNvPr id="16402" name="Rectangle 18"/>
          <p:cNvSpPr>
            <a:spLocks noChangeArrowheads="1"/>
          </p:cNvSpPr>
          <p:nvPr/>
        </p:nvSpPr>
        <p:spPr bwMode="auto">
          <a:xfrm>
            <a:off x="2057400" y="228600"/>
            <a:ext cx="4378325" cy="525463"/>
          </a:xfrm>
          <a:prstGeom prst="rect">
            <a:avLst/>
          </a:prstGeom>
          <a:noFill/>
          <a:ln w="9525">
            <a:noFill/>
            <a:miter lim="800000"/>
            <a:headEnd/>
            <a:tailEnd/>
          </a:ln>
          <a:effectLst/>
        </p:spPr>
        <p:txBody>
          <a:bodyPr wrap="none" lIns="47625" tIns="19050" rIns="47625" bIns="19050">
            <a:spAutoFit/>
          </a:bodyPr>
          <a:lstStyle/>
          <a:p>
            <a:pPr defTabSz="762000"/>
            <a:r>
              <a:rPr lang="en-US" sz="3200" b="1">
                <a:solidFill>
                  <a:srgbClr val="FAFD00"/>
                </a:solidFill>
                <a:latin typeface="Arial" charset="0"/>
              </a:rPr>
              <a:t>Stimulation Threshold</a:t>
            </a:r>
          </a:p>
        </p:txBody>
      </p:sp>
      <p:sp>
        <p:nvSpPr>
          <p:cNvPr id="16403" name="Rectangle 19"/>
          <p:cNvSpPr>
            <a:spLocks noChangeArrowheads="1"/>
          </p:cNvSpPr>
          <p:nvPr/>
        </p:nvSpPr>
        <p:spPr bwMode="auto">
          <a:xfrm>
            <a:off x="1447800" y="2819400"/>
            <a:ext cx="1295400" cy="1552575"/>
          </a:xfrm>
          <a:prstGeom prst="rect">
            <a:avLst/>
          </a:prstGeom>
          <a:noFill/>
          <a:ln w="9525">
            <a:noFill/>
            <a:miter lim="800000"/>
            <a:headEnd/>
            <a:tailEnd/>
          </a:ln>
          <a:effectLst/>
        </p:spPr>
        <p:txBody>
          <a:bodyPr lIns="92075" tIns="46038" rIns="92075" bIns="46038">
            <a:spAutoFit/>
          </a:bodyPr>
          <a:lstStyle/>
          <a:p>
            <a:pPr algn="ctr" defTabSz="762000">
              <a:spcBef>
                <a:spcPct val="50000"/>
              </a:spcBef>
            </a:pPr>
            <a:r>
              <a:rPr lang="en-US" b="1">
                <a:solidFill>
                  <a:schemeClr val="hlink"/>
                </a:solidFill>
              </a:rPr>
              <a:t>0.5 V </a:t>
            </a:r>
          </a:p>
          <a:p>
            <a:pPr algn="ctr" defTabSz="762000">
              <a:spcBef>
                <a:spcPct val="50000"/>
              </a:spcBef>
            </a:pPr>
            <a:r>
              <a:rPr lang="en-US" b="1">
                <a:solidFill>
                  <a:schemeClr val="hlink"/>
                </a:solidFill>
              </a:rPr>
              <a:t>to</a:t>
            </a:r>
          </a:p>
          <a:p>
            <a:pPr algn="ctr" defTabSz="762000">
              <a:spcBef>
                <a:spcPct val="50000"/>
              </a:spcBef>
            </a:pPr>
            <a:r>
              <a:rPr lang="en-US" b="1">
                <a:solidFill>
                  <a:schemeClr val="hlink"/>
                </a:solidFill>
              </a:rPr>
              <a:t>10 V</a:t>
            </a:r>
          </a:p>
        </p:txBody>
      </p:sp>
      <p:sp>
        <p:nvSpPr>
          <p:cNvPr id="16404" name="Rectangle 20"/>
          <p:cNvSpPr>
            <a:spLocks noChangeArrowheads="1"/>
          </p:cNvSpPr>
          <p:nvPr/>
        </p:nvSpPr>
        <p:spPr bwMode="auto">
          <a:xfrm>
            <a:off x="3565525" y="5318125"/>
            <a:ext cx="1878013" cy="457200"/>
          </a:xfrm>
          <a:prstGeom prst="rect">
            <a:avLst/>
          </a:prstGeom>
          <a:noFill/>
          <a:ln w="9525">
            <a:noFill/>
            <a:miter lim="800000"/>
            <a:headEnd/>
            <a:tailEnd/>
          </a:ln>
          <a:effectLst/>
        </p:spPr>
        <p:txBody>
          <a:bodyPr wrap="none" lIns="92075" tIns="46038" rIns="92075" bIns="46038">
            <a:spAutoFit/>
          </a:bodyPr>
          <a:lstStyle/>
          <a:p>
            <a:pPr defTabSz="762000"/>
            <a:r>
              <a:rPr lang="en-US">
                <a:solidFill>
                  <a:schemeClr val="hlink"/>
                </a:solidFill>
              </a:rPr>
              <a:t> </a:t>
            </a:r>
            <a:r>
              <a:rPr lang="en-US" b="1">
                <a:solidFill>
                  <a:schemeClr val="hlink"/>
                </a:solidFill>
              </a:rPr>
              <a:t>0.1 to 1.5 ms</a:t>
            </a:r>
            <a:endParaRPr lang="en-US">
              <a:solidFill>
                <a:schemeClr val="hlink"/>
              </a:solidFill>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0" y="228600"/>
            <a:ext cx="9144000" cy="525463"/>
          </a:xfrm>
          <a:prstGeom prst="rect">
            <a:avLst/>
          </a:prstGeom>
          <a:noFill/>
          <a:ln w="9525">
            <a:noFill/>
            <a:miter lim="800000"/>
            <a:headEnd/>
            <a:tailEnd/>
          </a:ln>
          <a:effectLst/>
        </p:spPr>
        <p:txBody>
          <a:bodyPr lIns="47625" tIns="19050" rIns="47625" bIns="19050">
            <a:spAutoFit/>
          </a:bodyPr>
          <a:lstStyle/>
          <a:p>
            <a:pPr algn="ctr" defTabSz="762000"/>
            <a:r>
              <a:rPr lang="en-US" sz="3200" b="1">
                <a:solidFill>
                  <a:srgbClr val="FAFD00"/>
                </a:solidFill>
                <a:latin typeface="Arial" charset="0"/>
              </a:rPr>
              <a:t>Strength - Duration Curve</a:t>
            </a:r>
          </a:p>
        </p:txBody>
      </p:sp>
      <p:sp>
        <p:nvSpPr>
          <p:cNvPr id="41988" name="Rectangle 4"/>
          <p:cNvSpPr>
            <a:spLocks noChangeArrowheads="1"/>
          </p:cNvSpPr>
          <p:nvPr/>
        </p:nvSpPr>
        <p:spPr bwMode="auto">
          <a:xfrm>
            <a:off x="6827838" y="5791200"/>
            <a:ext cx="2436812" cy="457200"/>
          </a:xfrm>
          <a:prstGeom prst="rect">
            <a:avLst/>
          </a:prstGeom>
          <a:noFill/>
          <a:ln w="9525">
            <a:noFill/>
            <a:miter lim="800000"/>
            <a:headEnd/>
            <a:tailEnd/>
          </a:ln>
          <a:effectLst/>
        </p:spPr>
        <p:txBody>
          <a:bodyPr wrap="none" lIns="92075" tIns="46038" rIns="92075" bIns="46038">
            <a:spAutoFit/>
          </a:bodyPr>
          <a:lstStyle/>
          <a:p>
            <a:pPr defTabSz="762000"/>
            <a:r>
              <a:rPr lang="en-US" b="1">
                <a:solidFill>
                  <a:srgbClr val="FFFFFF"/>
                </a:solidFill>
              </a:rPr>
              <a:t>Pulse Width (ms)</a:t>
            </a:r>
            <a:endParaRPr lang="en-US">
              <a:solidFill>
                <a:srgbClr val="FFFFFF"/>
              </a:solidFill>
            </a:endParaRPr>
          </a:p>
        </p:txBody>
      </p:sp>
      <p:sp>
        <p:nvSpPr>
          <p:cNvPr id="41987" name="Rectangle 3"/>
          <p:cNvSpPr>
            <a:spLocks noChangeArrowheads="1"/>
          </p:cNvSpPr>
          <p:nvPr/>
        </p:nvSpPr>
        <p:spPr bwMode="auto">
          <a:xfrm>
            <a:off x="228600" y="914400"/>
            <a:ext cx="2843213" cy="457200"/>
          </a:xfrm>
          <a:prstGeom prst="rect">
            <a:avLst/>
          </a:prstGeom>
          <a:noFill/>
          <a:ln w="9525">
            <a:noFill/>
            <a:miter lim="800000"/>
            <a:headEnd/>
            <a:tailEnd/>
          </a:ln>
          <a:effectLst/>
        </p:spPr>
        <p:txBody>
          <a:bodyPr wrap="none" lIns="92075" tIns="46038" rIns="92075" bIns="46038">
            <a:spAutoFit/>
          </a:bodyPr>
          <a:lstStyle/>
          <a:p>
            <a:pPr defTabSz="762000"/>
            <a:r>
              <a:rPr lang="en-US" b="1">
                <a:solidFill>
                  <a:srgbClr val="FFFFFF"/>
                </a:solidFill>
              </a:rPr>
              <a:t>Pulse Amplitude (V)</a:t>
            </a:r>
          </a:p>
        </p:txBody>
      </p:sp>
      <p:sp>
        <p:nvSpPr>
          <p:cNvPr id="41990" name="Rectangle 6"/>
          <p:cNvSpPr>
            <a:spLocks noChangeArrowheads="1"/>
          </p:cNvSpPr>
          <p:nvPr/>
        </p:nvSpPr>
        <p:spPr bwMode="auto">
          <a:xfrm>
            <a:off x="1616075" y="5791200"/>
            <a:ext cx="5089525" cy="304800"/>
          </a:xfrm>
          <a:prstGeom prst="rect">
            <a:avLst/>
          </a:prstGeom>
          <a:solidFill>
            <a:schemeClr val="tx2"/>
          </a:solidFill>
          <a:ln w="9525">
            <a:noFill/>
            <a:miter lim="800000"/>
            <a:headEnd/>
            <a:tailEnd/>
          </a:ln>
          <a:effectLst/>
        </p:spPr>
        <p:txBody>
          <a:bodyPr lIns="92075" tIns="46038" rIns="92075" bIns="46038">
            <a:spAutoFit/>
          </a:bodyPr>
          <a:lstStyle/>
          <a:p>
            <a:pPr defTabSz="762000">
              <a:spcBef>
                <a:spcPct val="50000"/>
              </a:spcBef>
            </a:pPr>
            <a:r>
              <a:rPr lang="en-US" sz="1400">
                <a:solidFill>
                  <a:srgbClr val="FFFFFF"/>
                </a:solidFill>
              </a:rPr>
              <a:t>0.1 0.2  0.3 0.4 0.5 0.6 0.7 0.8 0.9  1  1.1 1.2 1.3  1.4 1.5 1.6 1.7 1.8</a:t>
            </a:r>
          </a:p>
        </p:txBody>
      </p:sp>
      <p:grpSp>
        <p:nvGrpSpPr>
          <p:cNvPr id="2" name="Group 7"/>
          <p:cNvGrpSpPr>
            <a:grpSpLocks/>
          </p:cNvGrpSpPr>
          <p:nvPr/>
        </p:nvGrpSpPr>
        <p:grpSpPr bwMode="auto">
          <a:xfrm>
            <a:off x="1235075" y="1698625"/>
            <a:ext cx="685800" cy="4356100"/>
            <a:chOff x="912" y="1060"/>
            <a:chExt cx="432" cy="2744"/>
          </a:xfrm>
        </p:grpSpPr>
        <p:sp>
          <p:nvSpPr>
            <p:cNvPr id="41992" name="Rectangle 8"/>
            <p:cNvSpPr>
              <a:spLocks noChangeArrowheads="1"/>
            </p:cNvSpPr>
            <p:nvPr/>
          </p:nvSpPr>
          <p:spPr bwMode="auto">
            <a:xfrm>
              <a:off x="988" y="1060"/>
              <a:ext cx="280" cy="2536"/>
            </a:xfrm>
            <a:prstGeom prst="rect">
              <a:avLst/>
            </a:prstGeom>
            <a:solidFill>
              <a:schemeClr val="bg1"/>
            </a:solidFill>
            <a:ln w="12699">
              <a:solidFill>
                <a:schemeClr val="bg1"/>
              </a:solidFill>
              <a:miter lim="800000"/>
              <a:headEnd/>
              <a:tailEnd/>
            </a:ln>
            <a:effectLst/>
          </p:spPr>
          <p:txBody>
            <a:bodyPr wrap="none" anchor="ctr"/>
            <a:lstStyle/>
            <a:p>
              <a:endParaRPr lang="en-US"/>
            </a:p>
          </p:txBody>
        </p:sp>
        <p:sp>
          <p:nvSpPr>
            <p:cNvPr id="41993" name="Rectangle 9"/>
            <p:cNvSpPr>
              <a:spLocks noChangeArrowheads="1"/>
            </p:cNvSpPr>
            <p:nvPr/>
          </p:nvSpPr>
          <p:spPr bwMode="auto">
            <a:xfrm>
              <a:off x="912" y="1104"/>
              <a:ext cx="432" cy="2700"/>
            </a:xfrm>
            <a:prstGeom prst="rect">
              <a:avLst/>
            </a:prstGeom>
            <a:noFill/>
            <a:ln w="9525">
              <a:noFill/>
              <a:miter lim="800000"/>
              <a:headEnd/>
              <a:tailEnd/>
            </a:ln>
            <a:effectLst/>
          </p:spPr>
          <p:txBody>
            <a:bodyPr lIns="92075" tIns="46038" rIns="92075" bIns="46038">
              <a:spAutoFit/>
            </a:bodyPr>
            <a:lstStyle/>
            <a:p>
              <a:pPr defTabSz="762000">
                <a:lnSpc>
                  <a:spcPct val="120000"/>
                </a:lnSpc>
                <a:spcBef>
                  <a:spcPct val="50000"/>
                </a:spcBef>
              </a:pPr>
              <a:r>
                <a:rPr lang="en-US" sz="1400"/>
                <a:t>2.5</a:t>
              </a:r>
            </a:p>
            <a:p>
              <a:pPr defTabSz="762000">
                <a:lnSpc>
                  <a:spcPct val="120000"/>
                </a:lnSpc>
                <a:spcBef>
                  <a:spcPct val="50000"/>
                </a:spcBef>
              </a:pPr>
              <a:r>
                <a:rPr lang="en-US" sz="1400"/>
                <a:t>2.25</a:t>
              </a:r>
            </a:p>
            <a:p>
              <a:pPr defTabSz="762000">
                <a:lnSpc>
                  <a:spcPct val="120000"/>
                </a:lnSpc>
                <a:spcBef>
                  <a:spcPct val="50000"/>
                </a:spcBef>
              </a:pPr>
              <a:r>
                <a:rPr lang="en-US" sz="1400"/>
                <a:t>2</a:t>
              </a:r>
            </a:p>
            <a:p>
              <a:pPr defTabSz="762000">
                <a:lnSpc>
                  <a:spcPct val="120000"/>
                </a:lnSpc>
                <a:spcBef>
                  <a:spcPct val="50000"/>
                </a:spcBef>
              </a:pPr>
              <a:r>
                <a:rPr lang="en-US" sz="1400"/>
                <a:t>1.75</a:t>
              </a:r>
            </a:p>
            <a:p>
              <a:pPr defTabSz="762000">
                <a:lnSpc>
                  <a:spcPct val="120000"/>
                </a:lnSpc>
                <a:spcBef>
                  <a:spcPct val="50000"/>
                </a:spcBef>
              </a:pPr>
              <a:r>
                <a:rPr lang="en-US" sz="1400"/>
                <a:t>1.5</a:t>
              </a:r>
            </a:p>
            <a:p>
              <a:pPr defTabSz="762000">
                <a:lnSpc>
                  <a:spcPct val="120000"/>
                </a:lnSpc>
                <a:spcBef>
                  <a:spcPct val="50000"/>
                </a:spcBef>
              </a:pPr>
              <a:r>
                <a:rPr lang="en-US" sz="1400"/>
                <a:t>1.25</a:t>
              </a:r>
            </a:p>
            <a:p>
              <a:pPr defTabSz="762000">
                <a:lnSpc>
                  <a:spcPct val="120000"/>
                </a:lnSpc>
                <a:spcBef>
                  <a:spcPct val="50000"/>
                </a:spcBef>
              </a:pPr>
              <a:r>
                <a:rPr lang="en-US" sz="1400"/>
                <a:t>1</a:t>
              </a:r>
            </a:p>
            <a:p>
              <a:pPr defTabSz="762000">
                <a:lnSpc>
                  <a:spcPct val="120000"/>
                </a:lnSpc>
                <a:spcBef>
                  <a:spcPct val="50000"/>
                </a:spcBef>
              </a:pPr>
              <a:r>
                <a:rPr lang="en-US" sz="1400"/>
                <a:t>0.75</a:t>
              </a:r>
            </a:p>
            <a:p>
              <a:pPr defTabSz="762000">
                <a:lnSpc>
                  <a:spcPct val="120000"/>
                </a:lnSpc>
                <a:spcBef>
                  <a:spcPct val="50000"/>
                </a:spcBef>
              </a:pPr>
              <a:r>
                <a:rPr lang="en-US" sz="1400"/>
                <a:t>0.5</a:t>
              </a:r>
            </a:p>
            <a:p>
              <a:pPr defTabSz="762000">
                <a:lnSpc>
                  <a:spcPct val="120000"/>
                </a:lnSpc>
                <a:spcBef>
                  <a:spcPct val="50000"/>
                </a:spcBef>
              </a:pPr>
              <a:r>
                <a:rPr lang="en-US" sz="1400"/>
                <a:t>0.25</a:t>
              </a:r>
            </a:p>
            <a:p>
              <a:pPr defTabSz="762000">
                <a:lnSpc>
                  <a:spcPct val="120000"/>
                </a:lnSpc>
                <a:spcBef>
                  <a:spcPct val="50000"/>
                </a:spcBef>
              </a:pPr>
              <a:r>
                <a:rPr lang="en-US" sz="1400"/>
                <a:t>0</a:t>
              </a:r>
            </a:p>
            <a:p>
              <a:pPr defTabSz="762000">
                <a:spcBef>
                  <a:spcPct val="50000"/>
                </a:spcBef>
              </a:pPr>
              <a:endParaRPr lang="en-US" sz="1400"/>
            </a:p>
          </p:txBody>
        </p:sp>
      </p:grpSp>
      <p:sp>
        <p:nvSpPr>
          <p:cNvPr id="41994" name="Line 10"/>
          <p:cNvSpPr>
            <a:spLocks noChangeShapeType="1"/>
          </p:cNvSpPr>
          <p:nvPr/>
        </p:nvSpPr>
        <p:spPr bwMode="auto">
          <a:xfrm>
            <a:off x="1844675" y="1387475"/>
            <a:ext cx="0" cy="4343400"/>
          </a:xfrm>
          <a:prstGeom prst="line">
            <a:avLst/>
          </a:prstGeom>
          <a:noFill/>
          <a:ln w="12700">
            <a:solidFill>
              <a:schemeClr val="tx1"/>
            </a:solidFill>
            <a:round/>
            <a:headEnd/>
            <a:tailEnd/>
          </a:ln>
          <a:effectLst/>
        </p:spPr>
        <p:txBody>
          <a:bodyPr wrap="none" anchor="ctr"/>
          <a:lstStyle/>
          <a:p>
            <a:endParaRPr lang="en-US"/>
          </a:p>
        </p:txBody>
      </p:sp>
      <p:sp>
        <p:nvSpPr>
          <p:cNvPr id="41995" name="Line 11"/>
          <p:cNvSpPr>
            <a:spLocks noChangeShapeType="1"/>
          </p:cNvSpPr>
          <p:nvPr/>
        </p:nvSpPr>
        <p:spPr bwMode="auto">
          <a:xfrm>
            <a:off x="1844675" y="5730875"/>
            <a:ext cx="6553200" cy="0"/>
          </a:xfrm>
          <a:prstGeom prst="line">
            <a:avLst/>
          </a:prstGeom>
          <a:noFill/>
          <a:ln w="12700">
            <a:solidFill>
              <a:schemeClr val="tx1"/>
            </a:solidFill>
            <a:round/>
            <a:headEnd/>
            <a:tailEnd/>
          </a:ln>
          <a:effectLst/>
        </p:spPr>
        <p:txBody>
          <a:bodyPr wrap="none" anchor="ctr"/>
          <a:lstStyle/>
          <a:p>
            <a:endParaRPr lang="en-US"/>
          </a:p>
        </p:txBody>
      </p:sp>
      <p:sp>
        <p:nvSpPr>
          <p:cNvPr id="41997" name="Freeform 13"/>
          <p:cNvSpPr>
            <a:spLocks/>
          </p:cNvSpPr>
          <p:nvPr/>
        </p:nvSpPr>
        <p:spPr bwMode="auto">
          <a:xfrm>
            <a:off x="1222375" y="1463675"/>
            <a:ext cx="6819900" cy="4381500"/>
          </a:xfrm>
          <a:custGeom>
            <a:avLst/>
            <a:gdLst/>
            <a:ahLst/>
            <a:cxnLst>
              <a:cxn ang="0">
                <a:pos x="488" y="0"/>
              </a:cxn>
              <a:cxn ang="0">
                <a:pos x="584" y="2400"/>
              </a:cxn>
              <a:cxn ang="0">
                <a:pos x="3992" y="2160"/>
              </a:cxn>
              <a:cxn ang="0">
                <a:pos x="2408" y="1440"/>
              </a:cxn>
            </a:cxnLst>
            <a:rect l="0" t="0" r="r" b="b"/>
            <a:pathLst>
              <a:path w="4296" h="2760">
                <a:moveTo>
                  <a:pt x="488" y="0"/>
                </a:moveTo>
                <a:cubicBezTo>
                  <a:pt x="244" y="1020"/>
                  <a:pt x="0" y="2040"/>
                  <a:pt x="584" y="2400"/>
                </a:cubicBezTo>
                <a:cubicBezTo>
                  <a:pt x="1168" y="2760"/>
                  <a:pt x="3688" y="2320"/>
                  <a:pt x="3992" y="2160"/>
                </a:cubicBezTo>
                <a:cubicBezTo>
                  <a:pt x="4296" y="2000"/>
                  <a:pt x="2672" y="1552"/>
                  <a:pt x="2408" y="1440"/>
                </a:cubicBezTo>
              </a:path>
            </a:pathLst>
          </a:custGeom>
          <a:noFill/>
          <a:ln w="12700">
            <a:noFill/>
            <a:round/>
            <a:headEnd/>
            <a:tailEnd/>
          </a:ln>
          <a:effectLst/>
        </p:spPr>
        <p:txBody>
          <a:bodyPr wrap="none" anchor="ctr"/>
          <a:lstStyle/>
          <a:p>
            <a:endParaRPr lang="en-US"/>
          </a:p>
        </p:txBody>
      </p:sp>
      <p:sp>
        <p:nvSpPr>
          <p:cNvPr id="41998" name="Freeform 14"/>
          <p:cNvSpPr>
            <a:spLocks/>
          </p:cNvSpPr>
          <p:nvPr/>
        </p:nvSpPr>
        <p:spPr bwMode="auto">
          <a:xfrm>
            <a:off x="1501775" y="1387475"/>
            <a:ext cx="952500" cy="3886200"/>
          </a:xfrm>
          <a:custGeom>
            <a:avLst/>
            <a:gdLst/>
            <a:ahLst/>
            <a:cxnLst>
              <a:cxn ang="0">
                <a:pos x="552" y="0"/>
              </a:cxn>
              <a:cxn ang="0">
                <a:pos x="600" y="2448"/>
              </a:cxn>
            </a:cxnLst>
            <a:rect l="0" t="0" r="r" b="b"/>
            <a:pathLst>
              <a:path w="600" h="2448">
                <a:moveTo>
                  <a:pt x="552" y="0"/>
                </a:moveTo>
                <a:cubicBezTo>
                  <a:pt x="276" y="1068"/>
                  <a:pt x="0" y="2136"/>
                  <a:pt x="600" y="2448"/>
                </a:cubicBezTo>
              </a:path>
            </a:pathLst>
          </a:custGeom>
          <a:noFill/>
          <a:ln w="12700">
            <a:noFill/>
            <a:round/>
            <a:headEnd/>
            <a:tailEnd/>
          </a:ln>
          <a:effectLst/>
        </p:spPr>
        <p:txBody>
          <a:bodyPr wrap="none" anchor="ctr"/>
          <a:lstStyle/>
          <a:p>
            <a:endParaRPr lang="en-US"/>
          </a:p>
        </p:txBody>
      </p:sp>
      <p:sp>
        <p:nvSpPr>
          <p:cNvPr id="42002" name="Freeform 18"/>
          <p:cNvSpPr>
            <a:spLocks/>
          </p:cNvSpPr>
          <p:nvPr/>
        </p:nvSpPr>
        <p:spPr bwMode="auto">
          <a:xfrm>
            <a:off x="2301875" y="4092575"/>
            <a:ext cx="1066800" cy="1295400"/>
          </a:xfrm>
          <a:custGeom>
            <a:avLst/>
            <a:gdLst/>
            <a:ahLst/>
            <a:cxnLst>
              <a:cxn ang="0">
                <a:pos x="0" y="456"/>
              </a:cxn>
              <a:cxn ang="0">
                <a:pos x="432" y="744"/>
              </a:cxn>
              <a:cxn ang="0">
                <a:pos x="480" y="24"/>
              </a:cxn>
              <a:cxn ang="0">
                <a:pos x="576" y="600"/>
              </a:cxn>
              <a:cxn ang="0">
                <a:pos x="672" y="552"/>
              </a:cxn>
            </a:cxnLst>
            <a:rect l="0" t="0" r="r" b="b"/>
            <a:pathLst>
              <a:path w="672" h="816">
                <a:moveTo>
                  <a:pt x="0" y="456"/>
                </a:moveTo>
                <a:cubicBezTo>
                  <a:pt x="176" y="636"/>
                  <a:pt x="352" y="816"/>
                  <a:pt x="432" y="744"/>
                </a:cubicBezTo>
                <a:cubicBezTo>
                  <a:pt x="512" y="672"/>
                  <a:pt x="456" y="48"/>
                  <a:pt x="480" y="24"/>
                </a:cubicBezTo>
                <a:cubicBezTo>
                  <a:pt x="504" y="0"/>
                  <a:pt x="544" y="512"/>
                  <a:pt x="576" y="600"/>
                </a:cubicBezTo>
                <a:cubicBezTo>
                  <a:pt x="608" y="688"/>
                  <a:pt x="640" y="620"/>
                  <a:pt x="672" y="552"/>
                </a:cubicBezTo>
              </a:path>
            </a:pathLst>
          </a:custGeom>
          <a:noFill/>
          <a:ln w="12700">
            <a:noFill/>
            <a:round/>
            <a:headEnd/>
            <a:tailEnd/>
          </a:ln>
          <a:effectLst/>
        </p:spPr>
        <p:txBody>
          <a:bodyPr wrap="none" anchor="ctr"/>
          <a:lstStyle/>
          <a:p>
            <a:endParaRPr lang="en-US"/>
          </a:p>
        </p:txBody>
      </p:sp>
      <p:sp>
        <p:nvSpPr>
          <p:cNvPr id="42011" name="Freeform 27"/>
          <p:cNvSpPr>
            <a:spLocks/>
          </p:cNvSpPr>
          <p:nvPr/>
        </p:nvSpPr>
        <p:spPr bwMode="auto">
          <a:xfrm>
            <a:off x="2225675" y="1844675"/>
            <a:ext cx="5029200" cy="3581400"/>
          </a:xfrm>
          <a:custGeom>
            <a:avLst/>
            <a:gdLst/>
            <a:ahLst/>
            <a:cxnLst>
              <a:cxn ang="0">
                <a:pos x="0" y="0"/>
              </a:cxn>
              <a:cxn ang="0">
                <a:pos x="24" y="396"/>
              </a:cxn>
              <a:cxn ang="0">
                <a:pos x="36" y="972"/>
              </a:cxn>
              <a:cxn ang="0">
                <a:pos x="228" y="1680"/>
              </a:cxn>
              <a:cxn ang="0">
                <a:pos x="480" y="1776"/>
              </a:cxn>
              <a:cxn ang="0">
                <a:pos x="852" y="1848"/>
              </a:cxn>
              <a:cxn ang="0">
                <a:pos x="2604" y="1860"/>
              </a:cxn>
              <a:cxn ang="0">
                <a:pos x="3120" y="1872"/>
              </a:cxn>
            </a:cxnLst>
            <a:rect l="0" t="0" r="r" b="b"/>
            <a:pathLst>
              <a:path w="3120" h="1874">
                <a:moveTo>
                  <a:pt x="0" y="0"/>
                </a:moveTo>
                <a:cubicBezTo>
                  <a:pt x="20" y="183"/>
                  <a:pt x="16" y="126"/>
                  <a:pt x="24" y="396"/>
                </a:cubicBezTo>
                <a:cubicBezTo>
                  <a:pt x="29" y="588"/>
                  <a:pt x="30" y="780"/>
                  <a:pt x="36" y="972"/>
                </a:cubicBezTo>
                <a:cubicBezTo>
                  <a:pt x="42" y="1147"/>
                  <a:pt x="82" y="1559"/>
                  <a:pt x="228" y="1680"/>
                </a:cubicBezTo>
                <a:cubicBezTo>
                  <a:pt x="299" y="1739"/>
                  <a:pt x="393" y="1757"/>
                  <a:pt x="480" y="1776"/>
                </a:cubicBezTo>
                <a:cubicBezTo>
                  <a:pt x="607" y="1804"/>
                  <a:pt x="721" y="1846"/>
                  <a:pt x="852" y="1848"/>
                </a:cubicBezTo>
                <a:cubicBezTo>
                  <a:pt x="1436" y="1855"/>
                  <a:pt x="2020" y="1856"/>
                  <a:pt x="2604" y="1860"/>
                </a:cubicBezTo>
                <a:cubicBezTo>
                  <a:pt x="3000" y="1874"/>
                  <a:pt x="2828" y="1872"/>
                  <a:pt x="3120" y="1872"/>
                </a:cubicBezTo>
              </a:path>
            </a:pathLst>
          </a:custGeom>
          <a:noFill/>
          <a:ln w="12700">
            <a:solidFill>
              <a:schemeClr val="hlink"/>
            </a:solidFill>
            <a:round/>
            <a:headEnd/>
            <a:tailEnd/>
          </a:ln>
          <a:effectLst/>
        </p:spPr>
        <p:txBody>
          <a:bodyPr wrap="none" anchor="ctr"/>
          <a:lstStyle/>
          <a:p>
            <a:endParaRPr lang="en-US"/>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228600"/>
            <a:ext cx="9144000" cy="525463"/>
          </a:xfrm>
          <a:prstGeom prst="rect">
            <a:avLst/>
          </a:prstGeom>
          <a:noFill/>
          <a:ln w="9525">
            <a:noFill/>
            <a:miter lim="800000"/>
            <a:headEnd/>
            <a:tailEnd/>
          </a:ln>
          <a:effectLst/>
        </p:spPr>
        <p:txBody>
          <a:bodyPr lIns="47625" tIns="19050" rIns="47625" bIns="19050">
            <a:spAutoFit/>
          </a:bodyPr>
          <a:lstStyle/>
          <a:p>
            <a:pPr algn="ctr" defTabSz="762000"/>
            <a:r>
              <a:rPr lang="en-US" sz="3200" b="1">
                <a:solidFill>
                  <a:srgbClr val="FAFD00"/>
                </a:solidFill>
                <a:latin typeface="Arial" charset="0"/>
              </a:rPr>
              <a:t>Strength - Duration Curve</a:t>
            </a:r>
            <a:endParaRPr lang="en-US" sz="2800" b="1">
              <a:solidFill>
                <a:srgbClr val="FAFD00"/>
              </a:solidFill>
              <a:latin typeface="Arial" charset="0"/>
            </a:endParaRPr>
          </a:p>
        </p:txBody>
      </p:sp>
      <p:sp>
        <p:nvSpPr>
          <p:cNvPr id="44035" name="Rectangle 3"/>
          <p:cNvSpPr>
            <a:spLocks noChangeArrowheads="1"/>
          </p:cNvSpPr>
          <p:nvPr/>
        </p:nvSpPr>
        <p:spPr bwMode="auto">
          <a:xfrm>
            <a:off x="0" y="914400"/>
            <a:ext cx="3276600" cy="822325"/>
          </a:xfrm>
          <a:prstGeom prst="rect">
            <a:avLst/>
          </a:prstGeom>
          <a:noFill/>
          <a:ln w="9525">
            <a:noFill/>
            <a:miter lim="800000"/>
            <a:headEnd/>
            <a:tailEnd/>
          </a:ln>
          <a:effectLst/>
        </p:spPr>
        <p:txBody>
          <a:bodyPr lIns="92075" tIns="46038" rIns="92075" bIns="46038">
            <a:spAutoFit/>
          </a:bodyPr>
          <a:lstStyle/>
          <a:p>
            <a:pPr defTabSz="762000"/>
            <a:r>
              <a:rPr lang="en-US" b="1">
                <a:solidFill>
                  <a:srgbClr val="FFFFFF"/>
                </a:solidFill>
              </a:rPr>
              <a:t>Pulse Amplitude (V)</a:t>
            </a:r>
          </a:p>
          <a:p>
            <a:pPr defTabSz="762000"/>
            <a:endParaRPr lang="en-US">
              <a:solidFill>
                <a:srgbClr val="FFFFFF"/>
              </a:solidFill>
            </a:endParaRPr>
          </a:p>
        </p:txBody>
      </p:sp>
      <p:sp>
        <p:nvSpPr>
          <p:cNvPr id="44036" name="Rectangle 4"/>
          <p:cNvSpPr>
            <a:spLocks noChangeArrowheads="1"/>
          </p:cNvSpPr>
          <p:nvPr/>
        </p:nvSpPr>
        <p:spPr bwMode="auto">
          <a:xfrm>
            <a:off x="5791200" y="6019800"/>
            <a:ext cx="2436813" cy="457200"/>
          </a:xfrm>
          <a:prstGeom prst="rect">
            <a:avLst/>
          </a:prstGeom>
          <a:noFill/>
          <a:ln w="9525">
            <a:noFill/>
            <a:miter lim="800000"/>
            <a:headEnd/>
            <a:tailEnd/>
          </a:ln>
          <a:effectLst/>
        </p:spPr>
        <p:txBody>
          <a:bodyPr wrap="none" lIns="92075" tIns="46038" rIns="92075" bIns="46038">
            <a:spAutoFit/>
          </a:bodyPr>
          <a:lstStyle/>
          <a:p>
            <a:pPr defTabSz="762000"/>
            <a:r>
              <a:rPr lang="en-US" b="1">
                <a:solidFill>
                  <a:srgbClr val="FFFFFF"/>
                </a:solidFill>
              </a:rPr>
              <a:t>Pulse Width (ms)</a:t>
            </a:r>
            <a:endParaRPr lang="en-US">
              <a:solidFill>
                <a:srgbClr val="FFFFFF"/>
              </a:solidFill>
            </a:endParaRPr>
          </a:p>
        </p:txBody>
      </p:sp>
      <p:sp>
        <p:nvSpPr>
          <p:cNvPr id="44037" name="Freeform 5" descr="Wide upward diagonal"/>
          <p:cNvSpPr>
            <a:spLocks/>
          </p:cNvSpPr>
          <p:nvPr/>
        </p:nvSpPr>
        <p:spPr bwMode="auto">
          <a:xfrm>
            <a:off x="2133600" y="2057400"/>
            <a:ext cx="4711700" cy="3325813"/>
          </a:xfrm>
          <a:custGeom>
            <a:avLst/>
            <a:gdLst/>
            <a:ahLst/>
            <a:cxnLst>
              <a:cxn ang="0">
                <a:pos x="0" y="0"/>
              </a:cxn>
              <a:cxn ang="0">
                <a:pos x="54" y="307"/>
              </a:cxn>
              <a:cxn ang="0">
                <a:pos x="114" y="607"/>
              </a:cxn>
              <a:cxn ang="0">
                <a:pos x="180" y="867"/>
              </a:cxn>
              <a:cxn ang="0">
                <a:pos x="267" y="1080"/>
              </a:cxn>
              <a:cxn ang="0">
                <a:pos x="374" y="1274"/>
              </a:cxn>
              <a:cxn ang="0">
                <a:pos x="534" y="1474"/>
              </a:cxn>
              <a:cxn ang="0">
                <a:pos x="720" y="1627"/>
              </a:cxn>
              <a:cxn ang="0">
                <a:pos x="954" y="1760"/>
              </a:cxn>
              <a:cxn ang="0">
                <a:pos x="1240" y="1860"/>
              </a:cxn>
              <a:cxn ang="0">
                <a:pos x="1654" y="1960"/>
              </a:cxn>
              <a:cxn ang="0">
                <a:pos x="1974" y="2000"/>
              </a:cxn>
              <a:cxn ang="0">
                <a:pos x="2247" y="2040"/>
              </a:cxn>
              <a:cxn ang="0">
                <a:pos x="2527" y="2067"/>
              </a:cxn>
              <a:cxn ang="0">
                <a:pos x="2800" y="2087"/>
              </a:cxn>
              <a:cxn ang="0">
                <a:pos x="2967" y="2094"/>
              </a:cxn>
              <a:cxn ang="0">
                <a:pos x="2967" y="7"/>
              </a:cxn>
              <a:cxn ang="0">
                <a:pos x="0" y="0"/>
              </a:cxn>
            </a:cxnLst>
            <a:rect l="0" t="0" r="r" b="b"/>
            <a:pathLst>
              <a:path w="2968" h="2095">
                <a:moveTo>
                  <a:pt x="0" y="0"/>
                </a:moveTo>
                <a:lnTo>
                  <a:pt x="54" y="307"/>
                </a:lnTo>
                <a:lnTo>
                  <a:pt x="114" y="607"/>
                </a:lnTo>
                <a:lnTo>
                  <a:pt x="180" y="867"/>
                </a:lnTo>
                <a:lnTo>
                  <a:pt x="267" y="1080"/>
                </a:lnTo>
                <a:lnTo>
                  <a:pt x="374" y="1274"/>
                </a:lnTo>
                <a:lnTo>
                  <a:pt x="534" y="1474"/>
                </a:lnTo>
                <a:lnTo>
                  <a:pt x="720" y="1627"/>
                </a:lnTo>
                <a:lnTo>
                  <a:pt x="954" y="1760"/>
                </a:lnTo>
                <a:lnTo>
                  <a:pt x="1240" y="1860"/>
                </a:lnTo>
                <a:lnTo>
                  <a:pt x="1654" y="1960"/>
                </a:lnTo>
                <a:lnTo>
                  <a:pt x="1974" y="2000"/>
                </a:lnTo>
                <a:lnTo>
                  <a:pt x="2247" y="2040"/>
                </a:lnTo>
                <a:lnTo>
                  <a:pt x="2527" y="2067"/>
                </a:lnTo>
                <a:lnTo>
                  <a:pt x="2800" y="2087"/>
                </a:lnTo>
                <a:lnTo>
                  <a:pt x="2967" y="2094"/>
                </a:lnTo>
                <a:lnTo>
                  <a:pt x="2967" y="7"/>
                </a:lnTo>
                <a:lnTo>
                  <a:pt x="0" y="0"/>
                </a:lnTo>
              </a:path>
            </a:pathLst>
          </a:custGeom>
          <a:pattFill prst="wdUpDiag">
            <a:fgClr>
              <a:schemeClr val="accent1"/>
            </a:fgClr>
            <a:bgClr>
              <a:schemeClr val="bg1"/>
            </a:bgClr>
          </a:pattFill>
          <a:ln w="12700" cap="rnd" cmpd="sng">
            <a:noFill/>
            <a:prstDash val="solid"/>
            <a:round/>
            <a:headEnd/>
            <a:tailEnd/>
          </a:ln>
          <a:effectLst/>
        </p:spPr>
        <p:txBody>
          <a:bodyPr/>
          <a:lstStyle/>
          <a:p>
            <a:endParaRPr lang="en-US"/>
          </a:p>
        </p:txBody>
      </p:sp>
      <p:sp>
        <p:nvSpPr>
          <p:cNvPr id="44039" name="Rectangle 7"/>
          <p:cNvSpPr>
            <a:spLocks noChangeArrowheads="1"/>
          </p:cNvSpPr>
          <p:nvPr/>
        </p:nvSpPr>
        <p:spPr bwMode="auto">
          <a:xfrm>
            <a:off x="1828800" y="5791200"/>
            <a:ext cx="5943600" cy="304800"/>
          </a:xfrm>
          <a:prstGeom prst="rect">
            <a:avLst/>
          </a:prstGeom>
          <a:solidFill>
            <a:schemeClr val="tx2"/>
          </a:solidFill>
          <a:ln w="9525">
            <a:noFill/>
            <a:miter lim="800000"/>
            <a:headEnd/>
            <a:tailEnd/>
          </a:ln>
          <a:effectLst/>
        </p:spPr>
        <p:txBody>
          <a:bodyPr lIns="92075" tIns="46038" rIns="92075" bIns="46038">
            <a:spAutoFit/>
          </a:bodyPr>
          <a:lstStyle/>
          <a:p>
            <a:pPr defTabSz="762000">
              <a:spcBef>
                <a:spcPct val="50000"/>
              </a:spcBef>
            </a:pPr>
            <a:r>
              <a:rPr lang="en-US" sz="1400">
                <a:solidFill>
                  <a:srgbClr val="FFFFFF"/>
                </a:solidFill>
              </a:rPr>
              <a:t>0.1 0.2  0.3 0.4 0.5 0.6 0.7 0.8 0.9  1  1.1 1.2 1.3  1.4 1.5 1.6 1.7 1.8</a:t>
            </a:r>
          </a:p>
        </p:txBody>
      </p:sp>
      <p:sp>
        <p:nvSpPr>
          <p:cNvPr id="44040" name="Rectangle 8"/>
          <p:cNvSpPr>
            <a:spLocks noChangeArrowheads="1"/>
          </p:cNvSpPr>
          <p:nvPr/>
        </p:nvSpPr>
        <p:spPr bwMode="auto">
          <a:xfrm>
            <a:off x="3717925" y="3432175"/>
            <a:ext cx="1147763" cy="457200"/>
          </a:xfrm>
          <a:prstGeom prst="rect">
            <a:avLst/>
          </a:prstGeom>
          <a:solidFill>
            <a:schemeClr val="bg2"/>
          </a:solidFill>
          <a:ln w="9525">
            <a:noFill/>
            <a:miter lim="800000"/>
            <a:headEnd/>
            <a:tailEnd/>
          </a:ln>
          <a:effectLst/>
        </p:spPr>
        <p:txBody>
          <a:bodyPr wrap="none" lIns="92075" tIns="46038" rIns="92075" bIns="46038">
            <a:spAutoFit/>
          </a:bodyPr>
          <a:lstStyle/>
          <a:p>
            <a:pPr defTabSz="762000"/>
            <a:r>
              <a:rPr lang="en-US">
                <a:solidFill>
                  <a:srgbClr val="66FF33"/>
                </a:solidFill>
              </a:rPr>
              <a:t>Capture</a:t>
            </a:r>
            <a:endParaRPr lang="en-US">
              <a:solidFill>
                <a:srgbClr val="FFFFFF"/>
              </a:solidFill>
            </a:endParaRPr>
          </a:p>
        </p:txBody>
      </p:sp>
      <p:sp>
        <p:nvSpPr>
          <p:cNvPr id="44041" name="Rectangle 9"/>
          <p:cNvSpPr>
            <a:spLocks noChangeArrowheads="1"/>
          </p:cNvSpPr>
          <p:nvPr/>
        </p:nvSpPr>
        <p:spPr bwMode="auto">
          <a:xfrm>
            <a:off x="2212975" y="5013325"/>
            <a:ext cx="1774825" cy="457200"/>
          </a:xfrm>
          <a:prstGeom prst="rect">
            <a:avLst/>
          </a:prstGeom>
          <a:solidFill>
            <a:schemeClr val="bg2"/>
          </a:solidFill>
          <a:ln w="9525">
            <a:noFill/>
            <a:miter lim="800000"/>
            <a:headEnd/>
            <a:tailEnd/>
          </a:ln>
          <a:effectLst/>
        </p:spPr>
        <p:txBody>
          <a:bodyPr wrap="none" lIns="92075" tIns="46038" rIns="92075" bIns="46038">
            <a:spAutoFit/>
          </a:bodyPr>
          <a:lstStyle/>
          <a:p>
            <a:pPr defTabSz="762000"/>
            <a:r>
              <a:rPr lang="en-US">
                <a:solidFill>
                  <a:srgbClr val="66FF33"/>
                </a:solidFill>
              </a:rPr>
              <a:t>Non-Capture</a:t>
            </a:r>
            <a:endParaRPr lang="en-US">
              <a:solidFill>
                <a:srgbClr val="FFFFFF"/>
              </a:solidFill>
            </a:endParaRPr>
          </a:p>
        </p:txBody>
      </p:sp>
      <p:grpSp>
        <p:nvGrpSpPr>
          <p:cNvPr id="2" name="Group 10"/>
          <p:cNvGrpSpPr>
            <a:grpSpLocks/>
          </p:cNvGrpSpPr>
          <p:nvPr/>
        </p:nvGrpSpPr>
        <p:grpSpPr bwMode="auto">
          <a:xfrm>
            <a:off x="1600200" y="1682750"/>
            <a:ext cx="457200" cy="4356100"/>
            <a:chOff x="1008" y="1060"/>
            <a:chExt cx="288" cy="2744"/>
          </a:xfrm>
        </p:grpSpPr>
        <p:sp>
          <p:nvSpPr>
            <p:cNvPr id="44043" name="Rectangle 11"/>
            <p:cNvSpPr>
              <a:spLocks noChangeArrowheads="1"/>
            </p:cNvSpPr>
            <p:nvPr/>
          </p:nvSpPr>
          <p:spPr bwMode="auto">
            <a:xfrm>
              <a:off x="1060" y="1060"/>
              <a:ext cx="184" cy="2536"/>
            </a:xfrm>
            <a:prstGeom prst="rect">
              <a:avLst/>
            </a:prstGeom>
            <a:solidFill>
              <a:schemeClr val="bg1"/>
            </a:solidFill>
            <a:ln w="12699">
              <a:solidFill>
                <a:schemeClr val="bg1"/>
              </a:solidFill>
              <a:miter lim="800000"/>
              <a:headEnd/>
              <a:tailEnd/>
            </a:ln>
            <a:effectLst/>
          </p:spPr>
          <p:txBody>
            <a:bodyPr wrap="none" anchor="ctr"/>
            <a:lstStyle/>
            <a:p>
              <a:endParaRPr lang="en-US"/>
            </a:p>
          </p:txBody>
        </p:sp>
        <p:sp>
          <p:nvSpPr>
            <p:cNvPr id="44044" name="Rectangle 12"/>
            <p:cNvSpPr>
              <a:spLocks noChangeArrowheads="1"/>
            </p:cNvSpPr>
            <p:nvPr/>
          </p:nvSpPr>
          <p:spPr bwMode="auto">
            <a:xfrm>
              <a:off x="1008" y="1104"/>
              <a:ext cx="288" cy="2700"/>
            </a:xfrm>
            <a:prstGeom prst="rect">
              <a:avLst/>
            </a:prstGeom>
            <a:noFill/>
            <a:ln w="9525">
              <a:noFill/>
              <a:miter lim="800000"/>
              <a:headEnd/>
              <a:tailEnd/>
            </a:ln>
            <a:effectLst/>
          </p:spPr>
          <p:txBody>
            <a:bodyPr lIns="92075" tIns="46038" rIns="92075" bIns="46038">
              <a:spAutoFit/>
            </a:bodyPr>
            <a:lstStyle/>
            <a:p>
              <a:pPr defTabSz="762000">
                <a:lnSpc>
                  <a:spcPct val="120000"/>
                </a:lnSpc>
                <a:spcBef>
                  <a:spcPct val="50000"/>
                </a:spcBef>
              </a:pPr>
              <a:r>
                <a:rPr lang="en-US" sz="1400"/>
                <a:t>5</a:t>
              </a:r>
            </a:p>
            <a:p>
              <a:pPr defTabSz="762000">
                <a:lnSpc>
                  <a:spcPct val="120000"/>
                </a:lnSpc>
                <a:spcBef>
                  <a:spcPct val="50000"/>
                </a:spcBef>
              </a:pPr>
              <a:r>
                <a:rPr lang="en-US" sz="1400"/>
                <a:t>4.5</a:t>
              </a:r>
            </a:p>
            <a:p>
              <a:pPr defTabSz="762000">
                <a:lnSpc>
                  <a:spcPct val="120000"/>
                </a:lnSpc>
                <a:spcBef>
                  <a:spcPct val="50000"/>
                </a:spcBef>
              </a:pPr>
              <a:r>
                <a:rPr lang="en-US" sz="1400"/>
                <a:t>4</a:t>
              </a:r>
            </a:p>
            <a:p>
              <a:pPr defTabSz="762000">
                <a:lnSpc>
                  <a:spcPct val="120000"/>
                </a:lnSpc>
                <a:spcBef>
                  <a:spcPct val="50000"/>
                </a:spcBef>
              </a:pPr>
              <a:r>
                <a:rPr lang="en-US" sz="1400"/>
                <a:t>3.5</a:t>
              </a:r>
            </a:p>
            <a:p>
              <a:pPr defTabSz="762000">
                <a:lnSpc>
                  <a:spcPct val="120000"/>
                </a:lnSpc>
                <a:spcBef>
                  <a:spcPct val="50000"/>
                </a:spcBef>
              </a:pPr>
              <a:r>
                <a:rPr lang="en-US" sz="1400"/>
                <a:t>3</a:t>
              </a:r>
            </a:p>
            <a:p>
              <a:pPr defTabSz="762000">
                <a:lnSpc>
                  <a:spcPct val="120000"/>
                </a:lnSpc>
                <a:spcBef>
                  <a:spcPct val="50000"/>
                </a:spcBef>
              </a:pPr>
              <a:r>
                <a:rPr lang="en-US" sz="1400"/>
                <a:t>2.5</a:t>
              </a:r>
            </a:p>
            <a:p>
              <a:pPr defTabSz="762000">
                <a:lnSpc>
                  <a:spcPct val="120000"/>
                </a:lnSpc>
                <a:spcBef>
                  <a:spcPct val="50000"/>
                </a:spcBef>
              </a:pPr>
              <a:r>
                <a:rPr lang="en-US" sz="1400"/>
                <a:t>2</a:t>
              </a:r>
            </a:p>
            <a:p>
              <a:pPr defTabSz="762000">
                <a:lnSpc>
                  <a:spcPct val="120000"/>
                </a:lnSpc>
                <a:spcBef>
                  <a:spcPct val="50000"/>
                </a:spcBef>
              </a:pPr>
              <a:r>
                <a:rPr lang="en-US" sz="1400"/>
                <a:t>1.5</a:t>
              </a:r>
            </a:p>
            <a:p>
              <a:pPr defTabSz="762000">
                <a:lnSpc>
                  <a:spcPct val="120000"/>
                </a:lnSpc>
                <a:spcBef>
                  <a:spcPct val="50000"/>
                </a:spcBef>
              </a:pPr>
              <a:r>
                <a:rPr lang="en-US" sz="1400"/>
                <a:t>1</a:t>
              </a:r>
            </a:p>
            <a:p>
              <a:pPr defTabSz="762000">
                <a:lnSpc>
                  <a:spcPct val="120000"/>
                </a:lnSpc>
                <a:spcBef>
                  <a:spcPct val="50000"/>
                </a:spcBef>
              </a:pPr>
              <a:r>
                <a:rPr lang="en-US" sz="1400"/>
                <a:t>0.5</a:t>
              </a:r>
            </a:p>
            <a:p>
              <a:pPr defTabSz="762000">
                <a:lnSpc>
                  <a:spcPct val="120000"/>
                </a:lnSpc>
                <a:spcBef>
                  <a:spcPct val="50000"/>
                </a:spcBef>
              </a:pPr>
              <a:r>
                <a:rPr lang="en-US" sz="1400"/>
                <a:t>0</a:t>
              </a:r>
            </a:p>
            <a:p>
              <a:pPr defTabSz="762000">
                <a:spcBef>
                  <a:spcPct val="50000"/>
                </a:spcBef>
              </a:pPr>
              <a:endParaRPr lang="en-US" sz="1400"/>
            </a:p>
          </p:txBody>
        </p:sp>
      </p:grpSp>
      <p:grpSp>
        <p:nvGrpSpPr>
          <p:cNvPr id="3" name="Group 13"/>
          <p:cNvGrpSpPr>
            <a:grpSpLocks/>
          </p:cNvGrpSpPr>
          <p:nvPr/>
        </p:nvGrpSpPr>
        <p:grpSpPr bwMode="auto">
          <a:xfrm>
            <a:off x="1447800" y="1682750"/>
            <a:ext cx="685800" cy="4356100"/>
            <a:chOff x="912" y="1060"/>
            <a:chExt cx="432" cy="2744"/>
          </a:xfrm>
        </p:grpSpPr>
        <p:sp>
          <p:nvSpPr>
            <p:cNvPr id="44046" name="Rectangle 14"/>
            <p:cNvSpPr>
              <a:spLocks noChangeArrowheads="1"/>
            </p:cNvSpPr>
            <p:nvPr/>
          </p:nvSpPr>
          <p:spPr bwMode="auto">
            <a:xfrm>
              <a:off x="988" y="1060"/>
              <a:ext cx="280" cy="2536"/>
            </a:xfrm>
            <a:prstGeom prst="rect">
              <a:avLst/>
            </a:prstGeom>
            <a:solidFill>
              <a:schemeClr val="bg1"/>
            </a:solidFill>
            <a:ln w="12699">
              <a:solidFill>
                <a:schemeClr val="bg1"/>
              </a:solidFill>
              <a:miter lim="800000"/>
              <a:headEnd/>
              <a:tailEnd/>
            </a:ln>
            <a:effectLst/>
          </p:spPr>
          <p:txBody>
            <a:bodyPr wrap="none" anchor="ctr"/>
            <a:lstStyle/>
            <a:p>
              <a:endParaRPr lang="en-US"/>
            </a:p>
          </p:txBody>
        </p:sp>
        <p:sp>
          <p:nvSpPr>
            <p:cNvPr id="44047" name="Rectangle 15"/>
            <p:cNvSpPr>
              <a:spLocks noChangeArrowheads="1"/>
            </p:cNvSpPr>
            <p:nvPr/>
          </p:nvSpPr>
          <p:spPr bwMode="auto">
            <a:xfrm>
              <a:off x="912" y="1104"/>
              <a:ext cx="432" cy="2700"/>
            </a:xfrm>
            <a:prstGeom prst="rect">
              <a:avLst/>
            </a:prstGeom>
            <a:noFill/>
            <a:ln w="9525">
              <a:noFill/>
              <a:miter lim="800000"/>
              <a:headEnd/>
              <a:tailEnd/>
            </a:ln>
            <a:effectLst/>
          </p:spPr>
          <p:txBody>
            <a:bodyPr lIns="92075" tIns="46038" rIns="92075" bIns="46038">
              <a:spAutoFit/>
            </a:bodyPr>
            <a:lstStyle/>
            <a:p>
              <a:pPr defTabSz="762000">
                <a:lnSpc>
                  <a:spcPct val="120000"/>
                </a:lnSpc>
                <a:spcBef>
                  <a:spcPct val="50000"/>
                </a:spcBef>
              </a:pPr>
              <a:r>
                <a:rPr lang="en-US" sz="1400"/>
                <a:t>2.5</a:t>
              </a:r>
            </a:p>
            <a:p>
              <a:pPr defTabSz="762000">
                <a:lnSpc>
                  <a:spcPct val="120000"/>
                </a:lnSpc>
                <a:spcBef>
                  <a:spcPct val="50000"/>
                </a:spcBef>
              </a:pPr>
              <a:r>
                <a:rPr lang="en-US" sz="1400"/>
                <a:t>2.25</a:t>
              </a:r>
            </a:p>
            <a:p>
              <a:pPr defTabSz="762000">
                <a:lnSpc>
                  <a:spcPct val="120000"/>
                </a:lnSpc>
                <a:spcBef>
                  <a:spcPct val="50000"/>
                </a:spcBef>
              </a:pPr>
              <a:r>
                <a:rPr lang="en-US" sz="1400"/>
                <a:t>2</a:t>
              </a:r>
            </a:p>
            <a:p>
              <a:pPr defTabSz="762000">
                <a:lnSpc>
                  <a:spcPct val="120000"/>
                </a:lnSpc>
                <a:spcBef>
                  <a:spcPct val="50000"/>
                </a:spcBef>
              </a:pPr>
              <a:r>
                <a:rPr lang="en-US" sz="1400"/>
                <a:t>1.75</a:t>
              </a:r>
            </a:p>
            <a:p>
              <a:pPr defTabSz="762000">
                <a:lnSpc>
                  <a:spcPct val="120000"/>
                </a:lnSpc>
                <a:spcBef>
                  <a:spcPct val="50000"/>
                </a:spcBef>
              </a:pPr>
              <a:r>
                <a:rPr lang="en-US" sz="1400"/>
                <a:t>1.5</a:t>
              </a:r>
            </a:p>
            <a:p>
              <a:pPr defTabSz="762000">
                <a:lnSpc>
                  <a:spcPct val="120000"/>
                </a:lnSpc>
                <a:spcBef>
                  <a:spcPct val="50000"/>
                </a:spcBef>
              </a:pPr>
              <a:r>
                <a:rPr lang="en-US" sz="1400"/>
                <a:t>1.25</a:t>
              </a:r>
            </a:p>
            <a:p>
              <a:pPr defTabSz="762000">
                <a:lnSpc>
                  <a:spcPct val="120000"/>
                </a:lnSpc>
                <a:spcBef>
                  <a:spcPct val="50000"/>
                </a:spcBef>
              </a:pPr>
              <a:r>
                <a:rPr lang="en-US" sz="1400"/>
                <a:t>1</a:t>
              </a:r>
            </a:p>
            <a:p>
              <a:pPr defTabSz="762000">
                <a:lnSpc>
                  <a:spcPct val="120000"/>
                </a:lnSpc>
                <a:spcBef>
                  <a:spcPct val="50000"/>
                </a:spcBef>
              </a:pPr>
              <a:r>
                <a:rPr lang="en-US" sz="1400"/>
                <a:t>0.75</a:t>
              </a:r>
            </a:p>
            <a:p>
              <a:pPr defTabSz="762000">
                <a:lnSpc>
                  <a:spcPct val="120000"/>
                </a:lnSpc>
                <a:spcBef>
                  <a:spcPct val="50000"/>
                </a:spcBef>
              </a:pPr>
              <a:r>
                <a:rPr lang="en-US" sz="1400"/>
                <a:t>0.5</a:t>
              </a:r>
            </a:p>
            <a:p>
              <a:pPr defTabSz="762000">
                <a:lnSpc>
                  <a:spcPct val="120000"/>
                </a:lnSpc>
                <a:spcBef>
                  <a:spcPct val="50000"/>
                </a:spcBef>
              </a:pPr>
              <a:r>
                <a:rPr lang="en-US" sz="1400"/>
                <a:t>0.25</a:t>
              </a:r>
            </a:p>
            <a:p>
              <a:pPr defTabSz="762000">
                <a:lnSpc>
                  <a:spcPct val="120000"/>
                </a:lnSpc>
                <a:spcBef>
                  <a:spcPct val="50000"/>
                </a:spcBef>
              </a:pPr>
              <a:r>
                <a:rPr lang="en-US" sz="1400"/>
                <a:t>0</a:t>
              </a:r>
            </a:p>
            <a:p>
              <a:pPr defTabSz="762000">
                <a:spcBef>
                  <a:spcPct val="50000"/>
                </a:spcBef>
              </a:pPr>
              <a:endParaRPr lang="en-US" sz="1400"/>
            </a:p>
          </p:txBody>
        </p:sp>
      </p:grpSp>
      <p:sp>
        <p:nvSpPr>
          <p:cNvPr id="44050" name="Freeform 18"/>
          <p:cNvSpPr>
            <a:spLocks/>
          </p:cNvSpPr>
          <p:nvPr/>
        </p:nvSpPr>
        <p:spPr bwMode="auto">
          <a:xfrm>
            <a:off x="2114550" y="2095500"/>
            <a:ext cx="4675188" cy="3352800"/>
          </a:xfrm>
          <a:custGeom>
            <a:avLst/>
            <a:gdLst/>
            <a:ahLst/>
            <a:cxnLst>
              <a:cxn ang="0">
                <a:pos x="1392" y="1884"/>
              </a:cxn>
              <a:cxn ang="0">
                <a:pos x="1512" y="1908"/>
              </a:cxn>
              <a:cxn ang="0">
                <a:pos x="1584" y="1956"/>
              </a:cxn>
              <a:cxn ang="0">
                <a:pos x="1512" y="1932"/>
              </a:cxn>
              <a:cxn ang="0">
                <a:pos x="1476" y="1920"/>
              </a:cxn>
              <a:cxn ang="0">
                <a:pos x="1440" y="1896"/>
              </a:cxn>
              <a:cxn ang="0">
                <a:pos x="1620" y="1980"/>
              </a:cxn>
              <a:cxn ang="0">
                <a:pos x="1860" y="1992"/>
              </a:cxn>
              <a:cxn ang="0">
                <a:pos x="2172" y="2040"/>
              </a:cxn>
              <a:cxn ang="0">
                <a:pos x="2868" y="2112"/>
              </a:cxn>
              <a:cxn ang="0">
                <a:pos x="2928" y="2100"/>
              </a:cxn>
              <a:cxn ang="0">
                <a:pos x="2832" y="2088"/>
              </a:cxn>
              <a:cxn ang="0">
                <a:pos x="2352" y="2052"/>
              </a:cxn>
              <a:cxn ang="0">
                <a:pos x="1620" y="1956"/>
              </a:cxn>
              <a:cxn ang="0">
                <a:pos x="1260" y="1884"/>
              </a:cxn>
              <a:cxn ang="0">
                <a:pos x="1044" y="1800"/>
              </a:cxn>
              <a:cxn ang="0">
                <a:pos x="936" y="1716"/>
              </a:cxn>
              <a:cxn ang="0">
                <a:pos x="516" y="1428"/>
              </a:cxn>
              <a:cxn ang="0">
                <a:pos x="444" y="1356"/>
              </a:cxn>
              <a:cxn ang="0">
                <a:pos x="276" y="1104"/>
              </a:cxn>
              <a:cxn ang="0">
                <a:pos x="204" y="996"/>
              </a:cxn>
              <a:cxn ang="0">
                <a:pos x="168" y="924"/>
              </a:cxn>
              <a:cxn ang="0">
                <a:pos x="84" y="480"/>
              </a:cxn>
              <a:cxn ang="0">
                <a:pos x="48" y="324"/>
              </a:cxn>
              <a:cxn ang="0">
                <a:pos x="0" y="0"/>
              </a:cxn>
            </a:cxnLst>
            <a:rect l="0" t="0" r="r" b="b"/>
            <a:pathLst>
              <a:path w="2945" h="2112">
                <a:moveTo>
                  <a:pt x="1392" y="1884"/>
                </a:moveTo>
                <a:cubicBezTo>
                  <a:pt x="1413" y="1887"/>
                  <a:pt x="1483" y="1892"/>
                  <a:pt x="1512" y="1908"/>
                </a:cubicBezTo>
                <a:cubicBezTo>
                  <a:pt x="1537" y="1922"/>
                  <a:pt x="1611" y="1965"/>
                  <a:pt x="1584" y="1956"/>
                </a:cubicBezTo>
                <a:cubicBezTo>
                  <a:pt x="1560" y="1948"/>
                  <a:pt x="1536" y="1940"/>
                  <a:pt x="1512" y="1932"/>
                </a:cubicBezTo>
                <a:cubicBezTo>
                  <a:pt x="1500" y="1928"/>
                  <a:pt x="1488" y="1924"/>
                  <a:pt x="1476" y="1920"/>
                </a:cubicBezTo>
                <a:cubicBezTo>
                  <a:pt x="1462" y="1915"/>
                  <a:pt x="1428" y="1888"/>
                  <a:pt x="1440" y="1896"/>
                </a:cubicBezTo>
                <a:cubicBezTo>
                  <a:pt x="1492" y="1931"/>
                  <a:pt x="1554" y="1977"/>
                  <a:pt x="1620" y="1980"/>
                </a:cubicBezTo>
                <a:cubicBezTo>
                  <a:pt x="1700" y="1984"/>
                  <a:pt x="1780" y="1988"/>
                  <a:pt x="1860" y="1992"/>
                </a:cubicBezTo>
                <a:cubicBezTo>
                  <a:pt x="1963" y="2018"/>
                  <a:pt x="2067" y="2025"/>
                  <a:pt x="2172" y="2040"/>
                </a:cubicBezTo>
                <a:cubicBezTo>
                  <a:pt x="2403" y="2073"/>
                  <a:pt x="2635" y="2095"/>
                  <a:pt x="2868" y="2112"/>
                </a:cubicBezTo>
                <a:cubicBezTo>
                  <a:pt x="2888" y="2108"/>
                  <a:pt x="2945" y="2111"/>
                  <a:pt x="2928" y="2100"/>
                </a:cubicBezTo>
                <a:cubicBezTo>
                  <a:pt x="2901" y="2082"/>
                  <a:pt x="2864" y="2091"/>
                  <a:pt x="2832" y="2088"/>
                </a:cubicBezTo>
                <a:cubicBezTo>
                  <a:pt x="2672" y="2074"/>
                  <a:pt x="2512" y="2063"/>
                  <a:pt x="2352" y="2052"/>
                </a:cubicBezTo>
                <a:cubicBezTo>
                  <a:pt x="2106" y="2034"/>
                  <a:pt x="1865" y="1982"/>
                  <a:pt x="1620" y="1956"/>
                </a:cubicBezTo>
                <a:cubicBezTo>
                  <a:pt x="1498" y="1943"/>
                  <a:pt x="1382" y="1898"/>
                  <a:pt x="1260" y="1884"/>
                </a:cubicBezTo>
                <a:cubicBezTo>
                  <a:pt x="1179" y="1864"/>
                  <a:pt x="1116" y="1836"/>
                  <a:pt x="1044" y="1800"/>
                </a:cubicBezTo>
                <a:cubicBezTo>
                  <a:pt x="1001" y="1779"/>
                  <a:pt x="979" y="1737"/>
                  <a:pt x="936" y="1716"/>
                </a:cubicBezTo>
                <a:cubicBezTo>
                  <a:pt x="783" y="1639"/>
                  <a:pt x="638" y="1550"/>
                  <a:pt x="516" y="1428"/>
                </a:cubicBezTo>
                <a:cubicBezTo>
                  <a:pt x="492" y="1404"/>
                  <a:pt x="463" y="1384"/>
                  <a:pt x="444" y="1356"/>
                </a:cubicBezTo>
                <a:cubicBezTo>
                  <a:pt x="388" y="1272"/>
                  <a:pt x="332" y="1188"/>
                  <a:pt x="276" y="1104"/>
                </a:cubicBezTo>
                <a:cubicBezTo>
                  <a:pt x="255" y="1073"/>
                  <a:pt x="216" y="1031"/>
                  <a:pt x="204" y="996"/>
                </a:cubicBezTo>
                <a:cubicBezTo>
                  <a:pt x="187" y="946"/>
                  <a:pt x="199" y="971"/>
                  <a:pt x="168" y="924"/>
                </a:cubicBezTo>
                <a:cubicBezTo>
                  <a:pt x="131" y="777"/>
                  <a:pt x="114" y="628"/>
                  <a:pt x="84" y="480"/>
                </a:cubicBezTo>
                <a:cubicBezTo>
                  <a:pt x="73" y="427"/>
                  <a:pt x="57" y="378"/>
                  <a:pt x="48" y="324"/>
                </a:cubicBezTo>
                <a:cubicBezTo>
                  <a:pt x="46" y="291"/>
                  <a:pt x="56" y="56"/>
                  <a:pt x="0" y="0"/>
                </a:cubicBezTo>
              </a:path>
            </a:pathLst>
          </a:custGeom>
          <a:noFill/>
          <a:ln w="12700">
            <a:solidFill>
              <a:schemeClr val="hlink"/>
            </a:solidFill>
            <a:round/>
            <a:headEnd/>
            <a:tailEnd/>
          </a:ln>
          <a:effectLst/>
        </p:spPr>
        <p:txBody>
          <a:bodyPr wrap="none" anchor="ctr"/>
          <a:lstStyle/>
          <a:p>
            <a:endParaRPr lang="en-US"/>
          </a:p>
        </p:txBody>
      </p:sp>
      <p:sp>
        <p:nvSpPr>
          <p:cNvPr id="44051" name="Line 19"/>
          <p:cNvSpPr>
            <a:spLocks noChangeShapeType="1"/>
          </p:cNvSpPr>
          <p:nvPr/>
        </p:nvSpPr>
        <p:spPr bwMode="auto">
          <a:xfrm>
            <a:off x="1981200" y="5715000"/>
            <a:ext cx="4953000" cy="0"/>
          </a:xfrm>
          <a:prstGeom prst="line">
            <a:avLst/>
          </a:prstGeom>
          <a:noFill/>
          <a:ln w="12700">
            <a:solidFill>
              <a:schemeClr val="tx1"/>
            </a:solidFill>
            <a:round/>
            <a:headEnd/>
            <a:tailEnd/>
          </a:ln>
          <a:effectLst/>
        </p:spPr>
        <p:txBody>
          <a:bodyPr wrap="none" anchor="ctr"/>
          <a:lstStyle/>
          <a:p>
            <a:endParaRPr lang="en-US"/>
          </a:p>
        </p:txBody>
      </p:sp>
      <p:sp>
        <p:nvSpPr>
          <p:cNvPr id="44052" name="Line 20"/>
          <p:cNvSpPr>
            <a:spLocks noChangeShapeType="1"/>
          </p:cNvSpPr>
          <p:nvPr/>
        </p:nvSpPr>
        <p:spPr bwMode="auto">
          <a:xfrm flipV="1">
            <a:off x="1981200" y="1828800"/>
            <a:ext cx="0" cy="3886200"/>
          </a:xfrm>
          <a:prstGeom prst="line">
            <a:avLst/>
          </a:prstGeom>
          <a:noFill/>
          <a:ln w="12700">
            <a:solidFill>
              <a:schemeClr val="tx1"/>
            </a:solidFill>
            <a:round/>
            <a:headEnd/>
            <a:tailEnd/>
          </a:ln>
          <a:effectLst/>
        </p:spPr>
        <p:txBody>
          <a:bodyPr wrap="none" anchor="ctr"/>
          <a:lstStyle/>
          <a:p>
            <a:endParaRPr lang="en-US"/>
          </a:p>
        </p:txBody>
      </p:sp>
      <p:sp>
        <p:nvSpPr>
          <p:cNvPr id="44053" name="Freeform 21"/>
          <p:cNvSpPr>
            <a:spLocks/>
          </p:cNvSpPr>
          <p:nvPr/>
        </p:nvSpPr>
        <p:spPr bwMode="auto">
          <a:xfrm>
            <a:off x="2098675" y="2114550"/>
            <a:ext cx="130175" cy="895350"/>
          </a:xfrm>
          <a:custGeom>
            <a:avLst/>
            <a:gdLst/>
            <a:ahLst/>
            <a:cxnLst>
              <a:cxn ang="0">
                <a:pos x="34" y="0"/>
              </a:cxn>
              <a:cxn ang="0">
                <a:pos x="22" y="156"/>
              </a:cxn>
              <a:cxn ang="0">
                <a:pos x="10" y="108"/>
              </a:cxn>
              <a:cxn ang="0">
                <a:pos x="22" y="12"/>
              </a:cxn>
              <a:cxn ang="0">
                <a:pos x="34" y="120"/>
              </a:cxn>
              <a:cxn ang="0">
                <a:pos x="22" y="192"/>
              </a:cxn>
              <a:cxn ang="0">
                <a:pos x="10" y="132"/>
              </a:cxn>
              <a:cxn ang="0">
                <a:pos x="22" y="60"/>
              </a:cxn>
              <a:cxn ang="0">
                <a:pos x="34" y="120"/>
              </a:cxn>
              <a:cxn ang="0">
                <a:pos x="22" y="252"/>
              </a:cxn>
              <a:cxn ang="0">
                <a:pos x="82" y="564"/>
              </a:cxn>
            </a:cxnLst>
            <a:rect l="0" t="0" r="r" b="b"/>
            <a:pathLst>
              <a:path w="82" h="564">
                <a:moveTo>
                  <a:pt x="34" y="0"/>
                </a:moveTo>
                <a:cubicBezTo>
                  <a:pt x="30" y="52"/>
                  <a:pt x="33" y="105"/>
                  <a:pt x="22" y="156"/>
                </a:cubicBezTo>
                <a:cubicBezTo>
                  <a:pt x="18" y="172"/>
                  <a:pt x="10" y="124"/>
                  <a:pt x="10" y="108"/>
                </a:cubicBezTo>
                <a:cubicBezTo>
                  <a:pt x="10" y="76"/>
                  <a:pt x="18" y="44"/>
                  <a:pt x="22" y="12"/>
                </a:cubicBezTo>
                <a:cubicBezTo>
                  <a:pt x="26" y="48"/>
                  <a:pt x="34" y="84"/>
                  <a:pt x="34" y="120"/>
                </a:cubicBezTo>
                <a:cubicBezTo>
                  <a:pt x="34" y="144"/>
                  <a:pt x="44" y="181"/>
                  <a:pt x="22" y="192"/>
                </a:cubicBezTo>
                <a:cubicBezTo>
                  <a:pt x="4" y="201"/>
                  <a:pt x="14" y="152"/>
                  <a:pt x="10" y="132"/>
                </a:cubicBezTo>
                <a:cubicBezTo>
                  <a:pt x="14" y="108"/>
                  <a:pt x="0" y="71"/>
                  <a:pt x="22" y="60"/>
                </a:cubicBezTo>
                <a:cubicBezTo>
                  <a:pt x="40" y="51"/>
                  <a:pt x="34" y="100"/>
                  <a:pt x="34" y="120"/>
                </a:cubicBezTo>
                <a:cubicBezTo>
                  <a:pt x="34" y="164"/>
                  <a:pt x="26" y="208"/>
                  <a:pt x="22" y="252"/>
                </a:cubicBezTo>
                <a:cubicBezTo>
                  <a:pt x="40" y="359"/>
                  <a:pt x="82" y="453"/>
                  <a:pt x="82" y="564"/>
                </a:cubicBezTo>
              </a:path>
            </a:pathLst>
          </a:custGeom>
          <a:noFill/>
          <a:ln w="12700">
            <a:noFill/>
            <a:round/>
            <a:headEnd/>
            <a:tailEnd/>
          </a:ln>
          <a:effectLst/>
        </p:spPr>
        <p:txBody>
          <a:bodyPr wrap="none" anchor="ctr"/>
          <a:lstStyle/>
          <a:p>
            <a:endParaRPr lang="en-US"/>
          </a:p>
        </p:txBody>
      </p:sp>
      <p:sp>
        <p:nvSpPr>
          <p:cNvPr id="44054" name="Freeform 22"/>
          <p:cNvSpPr>
            <a:spLocks/>
          </p:cNvSpPr>
          <p:nvPr/>
        </p:nvSpPr>
        <p:spPr bwMode="auto">
          <a:xfrm>
            <a:off x="4324350" y="5105400"/>
            <a:ext cx="2457450" cy="342900"/>
          </a:xfrm>
          <a:custGeom>
            <a:avLst/>
            <a:gdLst/>
            <a:ahLst/>
            <a:cxnLst>
              <a:cxn ang="0">
                <a:pos x="0" y="0"/>
              </a:cxn>
              <a:cxn ang="0">
                <a:pos x="156" y="48"/>
              </a:cxn>
              <a:cxn ang="0">
                <a:pos x="228" y="84"/>
              </a:cxn>
              <a:cxn ang="0">
                <a:pos x="432" y="96"/>
              </a:cxn>
              <a:cxn ang="0">
                <a:pos x="1548" y="216"/>
              </a:cxn>
            </a:cxnLst>
            <a:rect l="0" t="0" r="r" b="b"/>
            <a:pathLst>
              <a:path w="1548" h="216">
                <a:moveTo>
                  <a:pt x="0" y="0"/>
                </a:moveTo>
                <a:cubicBezTo>
                  <a:pt x="46" y="15"/>
                  <a:pt x="112" y="26"/>
                  <a:pt x="156" y="48"/>
                </a:cubicBezTo>
                <a:cubicBezTo>
                  <a:pt x="189" y="64"/>
                  <a:pt x="190" y="80"/>
                  <a:pt x="228" y="84"/>
                </a:cubicBezTo>
                <a:cubicBezTo>
                  <a:pt x="296" y="91"/>
                  <a:pt x="364" y="92"/>
                  <a:pt x="432" y="96"/>
                </a:cubicBezTo>
                <a:cubicBezTo>
                  <a:pt x="798" y="187"/>
                  <a:pt x="1170" y="216"/>
                  <a:pt x="1548" y="216"/>
                </a:cubicBezTo>
              </a:path>
            </a:pathLst>
          </a:custGeom>
          <a:noFill/>
          <a:ln w="12700">
            <a:noFill/>
            <a:round/>
            <a:headEnd/>
            <a:tailEnd/>
          </a:ln>
          <a:effectLst/>
        </p:spPr>
        <p:txBody>
          <a:bodyPr wrap="none" anchor="ctr"/>
          <a:lstStyle/>
          <a:p>
            <a:endParaRPr lang="en-US"/>
          </a:p>
        </p:txBody>
      </p:sp>
      <p:sp>
        <p:nvSpPr>
          <p:cNvPr id="44055" name="Freeform 23"/>
          <p:cNvSpPr>
            <a:spLocks/>
          </p:cNvSpPr>
          <p:nvPr/>
        </p:nvSpPr>
        <p:spPr bwMode="auto">
          <a:xfrm>
            <a:off x="2125663" y="2076450"/>
            <a:ext cx="2522537" cy="3105150"/>
          </a:xfrm>
          <a:custGeom>
            <a:avLst/>
            <a:gdLst/>
            <a:ahLst/>
            <a:cxnLst>
              <a:cxn ang="0">
                <a:pos x="17" y="0"/>
              </a:cxn>
              <a:cxn ang="0">
                <a:pos x="41" y="216"/>
              </a:cxn>
              <a:cxn ang="0">
                <a:pos x="29" y="108"/>
              </a:cxn>
              <a:cxn ang="0">
                <a:pos x="17" y="60"/>
              </a:cxn>
              <a:cxn ang="0">
                <a:pos x="29" y="204"/>
              </a:cxn>
              <a:cxn ang="0">
                <a:pos x="53" y="552"/>
              </a:cxn>
              <a:cxn ang="0">
                <a:pos x="77" y="624"/>
              </a:cxn>
              <a:cxn ang="0">
                <a:pos x="89" y="660"/>
              </a:cxn>
              <a:cxn ang="0">
                <a:pos x="173" y="984"/>
              </a:cxn>
              <a:cxn ang="0">
                <a:pos x="257" y="1116"/>
              </a:cxn>
              <a:cxn ang="0">
                <a:pos x="281" y="1188"/>
              </a:cxn>
              <a:cxn ang="0">
                <a:pos x="377" y="1332"/>
              </a:cxn>
              <a:cxn ang="0">
                <a:pos x="389" y="1368"/>
              </a:cxn>
              <a:cxn ang="0">
                <a:pos x="425" y="1404"/>
              </a:cxn>
              <a:cxn ang="0">
                <a:pos x="509" y="1500"/>
              </a:cxn>
              <a:cxn ang="0">
                <a:pos x="677" y="1632"/>
              </a:cxn>
              <a:cxn ang="0">
                <a:pos x="857" y="1728"/>
              </a:cxn>
              <a:cxn ang="0">
                <a:pos x="893" y="1752"/>
              </a:cxn>
              <a:cxn ang="0">
                <a:pos x="965" y="1776"/>
              </a:cxn>
              <a:cxn ang="0">
                <a:pos x="1073" y="1824"/>
              </a:cxn>
              <a:cxn ang="0">
                <a:pos x="1109" y="1848"/>
              </a:cxn>
              <a:cxn ang="0">
                <a:pos x="1349" y="1908"/>
              </a:cxn>
              <a:cxn ang="0">
                <a:pos x="1421" y="1932"/>
              </a:cxn>
              <a:cxn ang="0">
                <a:pos x="1457" y="1944"/>
              </a:cxn>
              <a:cxn ang="0">
                <a:pos x="1493" y="1932"/>
              </a:cxn>
              <a:cxn ang="0">
                <a:pos x="1589" y="1956"/>
              </a:cxn>
            </a:cxnLst>
            <a:rect l="0" t="0" r="r" b="b"/>
            <a:pathLst>
              <a:path w="1589" h="1956">
                <a:moveTo>
                  <a:pt x="17" y="0"/>
                </a:moveTo>
                <a:cubicBezTo>
                  <a:pt x="39" y="87"/>
                  <a:pt x="41" y="84"/>
                  <a:pt x="41" y="216"/>
                </a:cubicBezTo>
                <a:cubicBezTo>
                  <a:pt x="41" y="252"/>
                  <a:pt x="35" y="144"/>
                  <a:pt x="29" y="108"/>
                </a:cubicBezTo>
                <a:cubicBezTo>
                  <a:pt x="26" y="92"/>
                  <a:pt x="21" y="76"/>
                  <a:pt x="17" y="60"/>
                </a:cubicBezTo>
                <a:cubicBezTo>
                  <a:pt x="0" y="112"/>
                  <a:pt x="12" y="153"/>
                  <a:pt x="29" y="204"/>
                </a:cubicBezTo>
                <a:cubicBezTo>
                  <a:pt x="38" y="320"/>
                  <a:pt x="37" y="437"/>
                  <a:pt x="53" y="552"/>
                </a:cubicBezTo>
                <a:cubicBezTo>
                  <a:pt x="56" y="577"/>
                  <a:pt x="69" y="600"/>
                  <a:pt x="77" y="624"/>
                </a:cubicBezTo>
                <a:cubicBezTo>
                  <a:pt x="81" y="636"/>
                  <a:pt x="89" y="660"/>
                  <a:pt x="89" y="660"/>
                </a:cubicBezTo>
                <a:cubicBezTo>
                  <a:pt x="104" y="780"/>
                  <a:pt x="120" y="878"/>
                  <a:pt x="173" y="984"/>
                </a:cubicBezTo>
                <a:cubicBezTo>
                  <a:pt x="199" y="1036"/>
                  <a:pt x="208" y="1083"/>
                  <a:pt x="257" y="1116"/>
                </a:cubicBezTo>
                <a:cubicBezTo>
                  <a:pt x="265" y="1140"/>
                  <a:pt x="267" y="1167"/>
                  <a:pt x="281" y="1188"/>
                </a:cubicBezTo>
                <a:cubicBezTo>
                  <a:pt x="303" y="1221"/>
                  <a:pt x="363" y="1290"/>
                  <a:pt x="377" y="1332"/>
                </a:cubicBezTo>
                <a:cubicBezTo>
                  <a:pt x="381" y="1344"/>
                  <a:pt x="382" y="1357"/>
                  <a:pt x="389" y="1368"/>
                </a:cubicBezTo>
                <a:cubicBezTo>
                  <a:pt x="398" y="1382"/>
                  <a:pt x="415" y="1391"/>
                  <a:pt x="425" y="1404"/>
                </a:cubicBezTo>
                <a:cubicBezTo>
                  <a:pt x="500" y="1501"/>
                  <a:pt x="439" y="1454"/>
                  <a:pt x="509" y="1500"/>
                </a:cubicBezTo>
                <a:cubicBezTo>
                  <a:pt x="549" y="1561"/>
                  <a:pt x="617" y="1592"/>
                  <a:pt x="677" y="1632"/>
                </a:cubicBezTo>
                <a:cubicBezTo>
                  <a:pt x="740" y="1674"/>
                  <a:pt x="785" y="1704"/>
                  <a:pt x="857" y="1728"/>
                </a:cubicBezTo>
                <a:cubicBezTo>
                  <a:pt x="871" y="1733"/>
                  <a:pt x="880" y="1746"/>
                  <a:pt x="893" y="1752"/>
                </a:cubicBezTo>
                <a:cubicBezTo>
                  <a:pt x="916" y="1762"/>
                  <a:pt x="944" y="1762"/>
                  <a:pt x="965" y="1776"/>
                </a:cubicBezTo>
                <a:cubicBezTo>
                  <a:pt x="1022" y="1814"/>
                  <a:pt x="987" y="1795"/>
                  <a:pt x="1073" y="1824"/>
                </a:cubicBezTo>
                <a:cubicBezTo>
                  <a:pt x="1087" y="1829"/>
                  <a:pt x="1096" y="1842"/>
                  <a:pt x="1109" y="1848"/>
                </a:cubicBezTo>
                <a:cubicBezTo>
                  <a:pt x="1189" y="1883"/>
                  <a:pt x="1267" y="1883"/>
                  <a:pt x="1349" y="1908"/>
                </a:cubicBezTo>
                <a:cubicBezTo>
                  <a:pt x="1373" y="1915"/>
                  <a:pt x="1397" y="1924"/>
                  <a:pt x="1421" y="1932"/>
                </a:cubicBezTo>
                <a:cubicBezTo>
                  <a:pt x="1433" y="1936"/>
                  <a:pt x="1457" y="1944"/>
                  <a:pt x="1457" y="1944"/>
                </a:cubicBezTo>
                <a:cubicBezTo>
                  <a:pt x="1469" y="1940"/>
                  <a:pt x="1493" y="1932"/>
                  <a:pt x="1493" y="1932"/>
                </a:cubicBezTo>
                <a:lnTo>
                  <a:pt x="1589" y="1956"/>
                </a:lnTo>
              </a:path>
            </a:pathLst>
          </a:custGeom>
          <a:noFill/>
          <a:ln w="12700">
            <a:noFill/>
            <a:round/>
            <a:headEnd/>
            <a:tailEnd/>
          </a:ln>
          <a:effectLst/>
        </p:spPr>
        <p:txBody>
          <a:bodyPr wrap="none" anchor="ctr"/>
          <a:lstStyle/>
          <a:p>
            <a:endParaRPr lang="en-US"/>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0" y="228600"/>
            <a:ext cx="9144000" cy="525463"/>
          </a:xfrm>
          <a:prstGeom prst="rect">
            <a:avLst/>
          </a:prstGeom>
          <a:noFill/>
          <a:ln w="9525">
            <a:noFill/>
            <a:miter lim="800000"/>
            <a:headEnd/>
            <a:tailEnd/>
          </a:ln>
          <a:effectLst/>
        </p:spPr>
        <p:txBody>
          <a:bodyPr lIns="47625" tIns="19050" rIns="47625" bIns="19050">
            <a:spAutoFit/>
          </a:bodyPr>
          <a:lstStyle/>
          <a:p>
            <a:pPr algn="ctr" defTabSz="762000"/>
            <a:r>
              <a:rPr lang="en-US" sz="3200" b="1">
                <a:solidFill>
                  <a:srgbClr val="FAFD00"/>
                </a:solidFill>
                <a:latin typeface="Arial" charset="0"/>
              </a:rPr>
              <a:t>Strength - Duration Curve</a:t>
            </a:r>
          </a:p>
        </p:txBody>
      </p:sp>
      <p:sp>
        <p:nvSpPr>
          <p:cNvPr id="46083" name="Rectangle 3"/>
          <p:cNvSpPr>
            <a:spLocks noChangeArrowheads="1"/>
          </p:cNvSpPr>
          <p:nvPr/>
        </p:nvSpPr>
        <p:spPr bwMode="auto">
          <a:xfrm>
            <a:off x="304800" y="990600"/>
            <a:ext cx="2843213" cy="457200"/>
          </a:xfrm>
          <a:prstGeom prst="rect">
            <a:avLst/>
          </a:prstGeom>
          <a:noFill/>
          <a:ln w="9525">
            <a:noFill/>
            <a:miter lim="800000"/>
            <a:headEnd/>
            <a:tailEnd/>
          </a:ln>
          <a:effectLst/>
        </p:spPr>
        <p:txBody>
          <a:bodyPr wrap="none" lIns="92075" tIns="46038" rIns="92075" bIns="46038">
            <a:spAutoFit/>
          </a:bodyPr>
          <a:lstStyle/>
          <a:p>
            <a:pPr defTabSz="762000"/>
            <a:r>
              <a:rPr lang="en-US" b="1">
                <a:solidFill>
                  <a:srgbClr val="FFFFFF"/>
                </a:solidFill>
              </a:rPr>
              <a:t>Pulse Amplitude (V)</a:t>
            </a:r>
            <a:endParaRPr lang="en-US">
              <a:solidFill>
                <a:srgbClr val="FFFFFF"/>
              </a:solidFill>
            </a:endParaRPr>
          </a:p>
        </p:txBody>
      </p:sp>
      <p:sp>
        <p:nvSpPr>
          <p:cNvPr id="46084" name="Rectangle 4"/>
          <p:cNvSpPr>
            <a:spLocks noChangeArrowheads="1"/>
          </p:cNvSpPr>
          <p:nvPr/>
        </p:nvSpPr>
        <p:spPr bwMode="auto">
          <a:xfrm>
            <a:off x="5181600" y="6096000"/>
            <a:ext cx="2436813" cy="457200"/>
          </a:xfrm>
          <a:prstGeom prst="rect">
            <a:avLst/>
          </a:prstGeom>
          <a:noFill/>
          <a:ln w="9525">
            <a:noFill/>
            <a:miter lim="800000"/>
            <a:headEnd/>
            <a:tailEnd/>
          </a:ln>
          <a:effectLst/>
        </p:spPr>
        <p:txBody>
          <a:bodyPr wrap="none" lIns="92075" tIns="46038" rIns="92075" bIns="46038">
            <a:spAutoFit/>
          </a:bodyPr>
          <a:lstStyle/>
          <a:p>
            <a:pPr defTabSz="762000"/>
            <a:r>
              <a:rPr lang="en-US" b="1">
                <a:solidFill>
                  <a:srgbClr val="FFFFFF"/>
                </a:solidFill>
              </a:rPr>
              <a:t>Pulse Width (ms)</a:t>
            </a:r>
          </a:p>
        </p:txBody>
      </p:sp>
      <p:sp>
        <p:nvSpPr>
          <p:cNvPr id="46086" name="Rectangle 6"/>
          <p:cNvSpPr>
            <a:spLocks noChangeArrowheads="1"/>
          </p:cNvSpPr>
          <p:nvPr/>
        </p:nvSpPr>
        <p:spPr bwMode="auto">
          <a:xfrm>
            <a:off x="1828800" y="5791200"/>
            <a:ext cx="5943600" cy="304800"/>
          </a:xfrm>
          <a:prstGeom prst="rect">
            <a:avLst/>
          </a:prstGeom>
          <a:solidFill>
            <a:schemeClr val="tx2"/>
          </a:solidFill>
          <a:ln w="9525">
            <a:noFill/>
            <a:miter lim="800000"/>
            <a:headEnd/>
            <a:tailEnd/>
          </a:ln>
          <a:effectLst/>
        </p:spPr>
        <p:txBody>
          <a:bodyPr lIns="92075" tIns="46038" rIns="92075" bIns="46038">
            <a:spAutoFit/>
          </a:bodyPr>
          <a:lstStyle/>
          <a:p>
            <a:pPr defTabSz="762000">
              <a:spcBef>
                <a:spcPct val="50000"/>
              </a:spcBef>
            </a:pPr>
            <a:r>
              <a:rPr lang="en-US" sz="1400">
                <a:solidFill>
                  <a:srgbClr val="FFFFFF"/>
                </a:solidFill>
              </a:rPr>
              <a:t>0.1 0.2  0.3 0.4 0.5 0.6 0.7 0.8 0.9  1  1.1 1.2 1.3  1.4 1.5 1.6 1.7 1.8</a:t>
            </a:r>
          </a:p>
        </p:txBody>
      </p:sp>
      <p:sp>
        <p:nvSpPr>
          <p:cNvPr id="46087" name="Line 7"/>
          <p:cNvSpPr>
            <a:spLocks noChangeShapeType="1"/>
          </p:cNvSpPr>
          <p:nvPr/>
        </p:nvSpPr>
        <p:spPr bwMode="auto">
          <a:xfrm>
            <a:off x="2133600" y="4572000"/>
            <a:ext cx="990600" cy="0"/>
          </a:xfrm>
          <a:prstGeom prst="line">
            <a:avLst/>
          </a:prstGeom>
          <a:noFill/>
          <a:ln w="12699">
            <a:solidFill>
              <a:srgbClr val="FFFFFF"/>
            </a:solidFill>
            <a:prstDash val="sysDot"/>
            <a:round/>
            <a:headEnd type="none" w="sm" len="sm"/>
            <a:tailEnd type="none" w="sm" len="sm"/>
          </a:ln>
          <a:effectLst/>
        </p:spPr>
        <p:txBody>
          <a:bodyPr wrap="none" anchor="ctr"/>
          <a:lstStyle/>
          <a:p>
            <a:endParaRPr lang="en-US"/>
          </a:p>
        </p:txBody>
      </p:sp>
      <p:sp>
        <p:nvSpPr>
          <p:cNvPr id="46088" name="Line 8"/>
          <p:cNvSpPr>
            <a:spLocks noChangeShapeType="1"/>
          </p:cNvSpPr>
          <p:nvPr/>
        </p:nvSpPr>
        <p:spPr bwMode="auto">
          <a:xfrm flipH="1">
            <a:off x="3114675" y="4572000"/>
            <a:ext cx="9525" cy="1019175"/>
          </a:xfrm>
          <a:prstGeom prst="line">
            <a:avLst/>
          </a:prstGeom>
          <a:noFill/>
          <a:ln w="12699">
            <a:solidFill>
              <a:srgbClr val="FFFFFF"/>
            </a:solidFill>
            <a:prstDash val="sysDot"/>
            <a:round/>
            <a:headEnd type="none" w="sm" len="sm"/>
            <a:tailEnd type="none" w="sm" len="sm"/>
          </a:ln>
          <a:effectLst/>
        </p:spPr>
        <p:txBody>
          <a:bodyPr wrap="none" anchor="ctr"/>
          <a:lstStyle/>
          <a:p>
            <a:endParaRPr lang="en-US"/>
          </a:p>
        </p:txBody>
      </p:sp>
      <p:sp>
        <p:nvSpPr>
          <p:cNvPr id="46089" name="Rectangle 9"/>
          <p:cNvSpPr>
            <a:spLocks noChangeArrowheads="1"/>
          </p:cNvSpPr>
          <p:nvPr/>
        </p:nvSpPr>
        <p:spPr bwMode="auto">
          <a:xfrm>
            <a:off x="3184525" y="4137025"/>
            <a:ext cx="3681413" cy="457200"/>
          </a:xfrm>
          <a:prstGeom prst="rect">
            <a:avLst/>
          </a:prstGeom>
          <a:noFill/>
          <a:ln w="9525">
            <a:noFill/>
            <a:miter lim="800000"/>
            <a:headEnd/>
            <a:tailEnd/>
          </a:ln>
          <a:effectLst/>
        </p:spPr>
        <p:txBody>
          <a:bodyPr wrap="none" lIns="92075" tIns="46038" rIns="92075" bIns="46038">
            <a:spAutoFit/>
          </a:bodyPr>
          <a:lstStyle/>
          <a:p>
            <a:pPr defTabSz="762000"/>
            <a:r>
              <a:rPr lang="en-US">
                <a:solidFill>
                  <a:srgbClr val="66FF33"/>
                </a:solidFill>
              </a:rPr>
              <a:t>Threshold at  0.5 ms = 0.7 V</a:t>
            </a:r>
          </a:p>
        </p:txBody>
      </p:sp>
      <p:grpSp>
        <p:nvGrpSpPr>
          <p:cNvPr id="2" name="Group 10"/>
          <p:cNvGrpSpPr>
            <a:grpSpLocks/>
          </p:cNvGrpSpPr>
          <p:nvPr/>
        </p:nvGrpSpPr>
        <p:grpSpPr bwMode="auto">
          <a:xfrm>
            <a:off x="1600200" y="1682750"/>
            <a:ext cx="457200" cy="4356100"/>
            <a:chOff x="1008" y="1060"/>
            <a:chExt cx="288" cy="2744"/>
          </a:xfrm>
        </p:grpSpPr>
        <p:sp>
          <p:nvSpPr>
            <p:cNvPr id="46091" name="Rectangle 11"/>
            <p:cNvSpPr>
              <a:spLocks noChangeArrowheads="1"/>
            </p:cNvSpPr>
            <p:nvPr/>
          </p:nvSpPr>
          <p:spPr bwMode="auto">
            <a:xfrm>
              <a:off x="1060" y="1060"/>
              <a:ext cx="184" cy="2536"/>
            </a:xfrm>
            <a:prstGeom prst="rect">
              <a:avLst/>
            </a:prstGeom>
            <a:solidFill>
              <a:schemeClr val="bg1"/>
            </a:solidFill>
            <a:ln w="12699">
              <a:solidFill>
                <a:schemeClr val="bg1"/>
              </a:solidFill>
              <a:miter lim="800000"/>
              <a:headEnd/>
              <a:tailEnd/>
            </a:ln>
            <a:effectLst/>
          </p:spPr>
          <p:txBody>
            <a:bodyPr wrap="none" anchor="ctr"/>
            <a:lstStyle/>
            <a:p>
              <a:endParaRPr lang="en-US"/>
            </a:p>
          </p:txBody>
        </p:sp>
        <p:sp>
          <p:nvSpPr>
            <p:cNvPr id="46092" name="Rectangle 12"/>
            <p:cNvSpPr>
              <a:spLocks noChangeArrowheads="1"/>
            </p:cNvSpPr>
            <p:nvPr/>
          </p:nvSpPr>
          <p:spPr bwMode="auto">
            <a:xfrm>
              <a:off x="1008" y="1104"/>
              <a:ext cx="288" cy="2700"/>
            </a:xfrm>
            <a:prstGeom prst="rect">
              <a:avLst/>
            </a:prstGeom>
            <a:noFill/>
            <a:ln w="9525">
              <a:noFill/>
              <a:miter lim="800000"/>
              <a:headEnd/>
              <a:tailEnd/>
            </a:ln>
            <a:effectLst/>
          </p:spPr>
          <p:txBody>
            <a:bodyPr lIns="92075" tIns="46038" rIns="92075" bIns="46038">
              <a:spAutoFit/>
            </a:bodyPr>
            <a:lstStyle/>
            <a:p>
              <a:pPr defTabSz="762000">
                <a:lnSpc>
                  <a:spcPct val="120000"/>
                </a:lnSpc>
                <a:spcBef>
                  <a:spcPct val="50000"/>
                </a:spcBef>
              </a:pPr>
              <a:r>
                <a:rPr lang="en-US" sz="1400"/>
                <a:t>5</a:t>
              </a:r>
            </a:p>
            <a:p>
              <a:pPr defTabSz="762000">
                <a:lnSpc>
                  <a:spcPct val="120000"/>
                </a:lnSpc>
                <a:spcBef>
                  <a:spcPct val="50000"/>
                </a:spcBef>
              </a:pPr>
              <a:r>
                <a:rPr lang="en-US" sz="1400"/>
                <a:t>4.5</a:t>
              </a:r>
            </a:p>
            <a:p>
              <a:pPr defTabSz="762000">
                <a:lnSpc>
                  <a:spcPct val="120000"/>
                </a:lnSpc>
                <a:spcBef>
                  <a:spcPct val="50000"/>
                </a:spcBef>
              </a:pPr>
              <a:r>
                <a:rPr lang="en-US" sz="1400"/>
                <a:t>4</a:t>
              </a:r>
            </a:p>
            <a:p>
              <a:pPr defTabSz="762000">
                <a:lnSpc>
                  <a:spcPct val="120000"/>
                </a:lnSpc>
                <a:spcBef>
                  <a:spcPct val="50000"/>
                </a:spcBef>
              </a:pPr>
              <a:r>
                <a:rPr lang="en-US" sz="1400"/>
                <a:t>3.5</a:t>
              </a:r>
            </a:p>
            <a:p>
              <a:pPr defTabSz="762000">
                <a:lnSpc>
                  <a:spcPct val="120000"/>
                </a:lnSpc>
                <a:spcBef>
                  <a:spcPct val="50000"/>
                </a:spcBef>
              </a:pPr>
              <a:r>
                <a:rPr lang="en-US" sz="1400"/>
                <a:t>3</a:t>
              </a:r>
            </a:p>
            <a:p>
              <a:pPr defTabSz="762000">
                <a:lnSpc>
                  <a:spcPct val="120000"/>
                </a:lnSpc>
                <a:spcBef>
                  <a:spcPct val="50000"/>
                </a:spcBef>
              </a:pPr>
              <a:r>
                <a:rPr lang="en-US" sz="1400"/>
                <a:t>2.5</a:t>
              </a:r>
            </a:p>
            <a:p>
              <a:pPr defTabSz="762000">
                <a:lnSpc>
                  <a:spcPct val="120000"/>
                </a:lnSpc>
                <a:spcBef>
                  <a:spcPct val="50000"/>
                </a:spcBef>
              </a:pPr>
              <a:r>
                <a:rPr lang="en-US" sz="1400"/>
                <a:t>2</a:t>
              </a:r>
            </a:p>
            <a:p>
              <a:pPr defTabSz="762000">
                <a:lnSpc>
                  <a:spcPct val="120000"/>
                </a:lnSpc>
                <a:spcBef>
                  <a:spcPct val="50000"/>
                </a:spcBef>
              </a:pPr>
              <a:r>
                <a:rPr lang="en-US" sz="1400"/>
                <a:t>1.5</a:t>
              </a:r>
            </a:p>
            <a:p>
              <a:pPr defTabSz="762000">
                <a:lnSpc>
                  <a:spcPct val="120000"/>
                </a:lnSpc>
                <a:spcBef>
                  <a:spcPct val="50000"/>
                </a:spcBef>
              </a:pPr>
              <a:r>
                <a:rPr lang="en-US" sz="1400"/>
                <a:t>1</a:t>
              </a:r>
            </a:p>
            <a:p>
              <a:pPr defTabSz="762000">
                <a:lnSpc>
                  <a:spcPct val="120000"/>
                </a:lnSpc>
                <a:spcBef>
                  <a:spcPct val="50000"/>
                </a:spcBef>
              </a:pPr>
              <a:r>
                <a:rPr lang="en-US" sz="1400"/>
                <a:t>0.5</a:t>
              </a:r>
            </a:p>
            <a:p>
              <a:pPr defTabSz="762000">
                <a:lnSpc>
                  <a:spcPct val="120000"/>
                </a:lnSpc>
                <a:spcBef>
                  <a:spcPct val="50000"/>
                </a:spcBef>
              </a:pPr>
              <a:r>
                <a:rPr lang="en-US" sz="1400"/>
                <a:t>0</a:t>
              </a:r>
            </a:p>
            <a:p>
              <a:pPr defTabSz="762000">
                <a:spcBef>
                  <a:spcPct val="50000"/>
                </a:spcBef>
              </a:pPr>
              <a:endParaRPr lang="en-US" sz="1400"/>
            </a:p>
          </p:txBody>
        </p:sp>
      </p:grpSp>
      <p:grpSp>
        <p:nvGrpSpPr>
          <p:cNvPr id="3" name="Group 13"/>
          <p:cNvGrpSpPr>
            <a:grpSpLocks/>
          </p:cNvGrpSpPr>
          <p:nvPr/>
        </p:nvGrpSpPr>
        <p:grpSpPr bwMode="auto">
          <a:xfrm>
            <a:off x="1447800" y="1682750"/>
            <a:ext cx="685800" cy="4356100"/>
            <a:chOff x="912" y="1060"/>
            <a:chExt cx="432" cy="2744"/>
          </a:xfrm>
        </p:grpSpPr>
        <p:sp>
          <p:nvSpPr>
            <p:cNvPr id="46094" name="Rectangle 14"/>
            <p:cNvSpPr>
              <a:spLocks noChangeArrowheads="1"/>
            </p:cNvSpPr>
            <p:nvPr/>
          </p:nvSpPr>
          <p:spPr bwMode="auto">
            <a:xfrm>
              <a:off x="988" y="1060"/>
              <a:ext cx="280" cy="2536"/>
            </a:xfrm>
            <a:prstGeom prst="rect">
              <a:avLst/>
            </a:prstGeom>
            <a:solidFill>
              <a:schemeClr val="bg1"/>
            </a:solidFill>
            <a:ln w="12699">
              <a:solidFill>
                <a:schemeClr val="bg1"/>
              </a:solidFill>
              <a:miter lim="800000"/>
              <a:headEnd/>
              <a:tailEnd/>
            </a:ln>
            <a:effectLst/>
          </p:spPr>
          <p:txBody>
            <a:bodyPr wrap="none" anchor="ctr"/>
            <a:lstStyle/>
            <a:p>
              <a:endParaRPr lang="en-US"/>
            </a:p>
          </p:txBody>
        </p:sp>
        <p:sp>
          <p:nvSpPr>
            <p:cNvPr id="46095" name="Rectangle 15"/>
            <p:cNvSpPr>
              <a:spLocks noChangeArrowheads="1"/>
            </p:cNvSpPr>
            <p:nvPr/>
          </p:nvSpPr>
          <p:spPr bwMode="auto">
            <a:xfrm>
              <a:off x="912" y="1104"/>
              <a:ext cx="432" cy="2700"/>
            </a:xfrm>
            <a:prstGeom prst="rect">
              <a:avLst/>
            </a:prstGeom>
            <a:noFill/>
            <a:ln w="9525">
              <a:noFill/>
              <a:miter lim="800000"/>
              <a:headEnd/>
              <a:tailEnd/>
            </a:ln>
            <a:effectLst/>
          </p:spPr>
          <p:txBody>
            <a:bodyPr lIns="92075" tIns="46038" rIns="92075" bIns="46038">
              <a:spAutoFit/>
            </a:bodyPr>
            <a:lstStyle/>
            <a:p>
              <a:pPr defTabSz="762000">
                <a:lnSpc>
                  <a:spcPct val="120000"/>
                </a:lnSpc>
                <a:spcBef>
                  <a:spcPct val="50000"/>
                </a:spcBef>
              </a:pPr>
              <a:r>
                <a:rPr lang="en-US" sz="1400"/>
                <a:t>2.5</a:t>
              </a:r>
            </a:p>
            <a:p>
              <a:pPr defTabSz="762000">
                <a:lnSpc>
                  <a:spcPct val="120000"/>
                </a:lnSpc>
                <a:spcBef>
                  <a:spcPct val="50000"/>
                </a:spcBef>
              </a:pPr>
              <a:r>
                <a:rPr lang="en-US" sz="1400"/>
                <a:t>2.25</a:t>
              </a:r>
            </a:p>
            <a:p>
              <a:pPr defTabSz="762000">
                <a:lnSpc>
                  <a:spcPct val="120000"/>
                </a:lnSpc>
                <a:spcBef>
                  <a:spcPct val="50000"/>
                </a:spcBef>
              </a:pPr>
              <a:r>
                <a:rPr lang="en-US" sz="1400"/>
                <a:t>2</a:t>
              </a:r>
            </a:p>
            <a:p>
              <a:pPr defTabSz="762000">
                <a:lnSpc>
                  <a:spcPct val="120000"/>
                </a:lnSpc>
                <a:spcBef>
                  <a:spcPct val="50000"/>
                </a:spcBef>
              </a:pPr>
              <a:r>
                <a:rPr lang="en-US" sz="1400"/>
                <a:t>1.75</a:t>
              </a:r>
            </a:p>
            <a:p>
              <a:pPr defTabSz="762000">
                <a:lnSpc>
                  <a:spcPct val="120000"/>
                </a:lnSpc>
                <a:spcBef>
                  <a:spcPct val="50000"/>
                </a:spcBef>
              </a:pPr>
              <a:r>
                <a:rPr lang="en-US" sz="1400"/>
                <a:t>1.5</a:t>
              </a:r>
            </a:p>
            <a:p>
              <a:pPr defTabSz="762000">
                <a:lnSpc>
                  <a:spcPct val="120000"/>
                </a:lnSpc>
                <a:spcBef>
                  <a:spcPct val="50000"/>
                </a:spcBef>
              </a:pPr>
              <a:r>
                <a:rPr lang="en-US" sz="1400"/>
                <a:t>1.25</a:t>
              </a:r>
            </a:p>
            <a:p>
              <a:pPr defTabSz="762000">
                <a:lnSpc>
                  <a:spcPct val="120000"/>
                </a:lnSpc>
                <a:spcBef>
                  <a:spcPct val="50000"/>
                </a:spcBef>
              </a:pPr>
              <a:r>
                <a:rPr lang="en-US" sz="1400"/>
                <a:t>1</a:t>
              </a:r>
            </a:p>
            <a:p>
              <a:pPr defTabSz="762000">
                <a:lnSpc>
                  <a:spcPct val="120000"/>
                </a:lnSpc>
                <a:spcBef>
                  <a:spcPct val="50000"/>
                </a:spcBef>
              </a:pPr>
              <a:r>
                <a:rPr lang="en-US" sz="1400"/>
                <a:t>0.75</a:t>
              </a:r>
            </a:p>
            <a:p>
              <a:pPr defTabSz="762000">
                <a:lnSpc>
                  <a:spcPct val="120000"/>
                </a:lnSpc>
                <a:spcBef>
                  <a:spcPct val="50000"/>
                </a:spcBef>
              </a:pPr>
              <a:r>
                <a:rPr lang="en-US" sz="1400"/>
                <a:t>0.5</a:t>
              </a:r>
            </a:p>
            <a:p>
              <a:pPr defTabSz="762000">
                <a:lnSpc>
                  <a:spcPct val="120000"/>
                </a:lnSpc>
                <a:spcBef>
                  <a:spcPct val="50000"/>
                </a:spcBef>
              </a:pPr>
              <a:r>
                <a:rPr lang="en-US" sz="1400"/>
                <a:t>0.25</a:t>
              </a:r>
            </a:p>
            <a:p>
              <a:pPr defTabSz="762000">
                <a:lnSpc>
                  <a:spcPct val="120000"/>
                </a:lnSpc>
                <a:spcBef>
                  <a:spcPct val="50000"/>
                </a:spcBef>
              </a:pPr>
              <a:r>
                <a:rPr lang="en-US" sz="1400"/>
                <a:t>0</a:t>
              </a:r>
            </a:p>
            <a:p>
              <a:pPr defTabSz="762000">
                <a:spcBef>
                  <a:spcPct val="50000"/>
                </a:spcBef>
              </a:pPr>
              <a:endParaRPr lang="en-US" sz="1400"/>
            </a:p>
          </p:txBody>
        </p:sp>
      </p:grpSp>
      <p:sp>
        <p:nvSpPr>
          <p:cNvPr id="46096" name="Line 16"/>
          <p:cNvSpPr>
            <a:spLocks noChangeShapeType="1"/>
          </p:cNvSpPr>
          <p:nvPr/>
        </p:nvSpPr>
        <p:spPr bwMode="auto">
          <a:xfrm>
            <a:off x="1981200" y="1600200"/>
            <a:ext cx="0" cy="4114800"/>
          </a:xfrm>
          <a:prstGeom prst="line">
            <a:avLst/>
          </a:prstGeom>
          <a:noFill/>
          <a:ln w="12700">
            <a:solidFill>
              <a:schemeClr val="tx1"/>
            </a:solidFill>
            <a:round/>
            <a:headEnd/>
            <a:tailEnd/>
          </a:ln>
          <a:effectLst/>
        </p:spPr>
        <p:txBody>
          <a:bodyPr wrap="none" anchor="ctr"/>
          <a:lstStyle/>
          <a:p>
            <a:endParaRPr lang="en-US"/>
          </a:p>
        </p:txBody>
      </p:sp>
      <p:sp>
        <p:nvSpPr>
          <p:cNvPr id="46097" name="Line 17"/>
          <p:cNvSpPr>
            <a:spLocks noChangeShapeType="1"/>
          </p:cNvSpPr>
          <p:nvPr/>
        </p:nvSpPr>
        <p:spPr bwMode="auto">
          <a:xfrm flipV="1">
            <a:off x="1981200" y="5715000"/>
            <a:ext cx="6019800" cy="0"/>
          </a:xfrm>
          <a:prstGeom prst="line">
            <a:avLst/>
          </a:prstGeom>
          <a:noFill/>
          <a:ln w="12700">
            <a:solidFill>
              <a:schemeClr val="tx1"/>
            </a:solidFill>
            <a:round/>
            <a:headEnd/>
            <a:tailEnd/>
          </a:ln>
          <a:effectLst/>
        </p:spPr>
        <p:txBody>
          <a:bodyPr wrap="none" anchor="ctr"/>
          <a:lstStyle/>
          <a:p>
            <a:endParaRPr lang="en-US"/>
          </a:p>
        </p:txBody>
      </p:sp>
      <p:sp>
        <p:nvSpPr>
          <p:cNvPr id="46098" name="Freeform 18"/>
          <p:cNvSpPr>
            <a:spLocks/>
          </p:cNvSpPr>
          <p:nvPr/>
        </p:nvSpPr>
        <p:spPr bwMode="auto">
          <a:xfrm>
            <a:off x="2454275" y="1803400"/>
            <a:ext cx="5299075" cy="3419475"/>
          </a:xfrm>
          <a:custGeom>
            <a:avLst/>
            <a:gdLst/>
            <a:ahLst/>
            <a:cxnLst>
              <a:cxn ang="0">
                <a:pos x="2" y="16"/>
              </a:cxn>
              <a:cxn ang="0">
                <a:pos x="26" y="196"/>
              </a:cxn>
              <a:cxn ang="0">
                <a:pos x="62" y="352"/>
              </a:cxn>
              <a:cxn ang="0">
                <a:pos x="134" y="964"/>
              </a:cxn>
              <a:cxn ang="0">
                <a:pos x="254" y="1432"/>
              </a:cxn>
              <a:cxn ang="0">
                <a:pos x="290" y="1540"/>
              </a:cxn>
              <a:cxn ang="0">
                <a:pos x="398" y="1720"/>
              </a:cxn>
              <a:cxn ang="0">
                <a:pos x="470" y="1780"/>
              </a:cxn>
              <a:cxn ang="0">
                <a:pos x="578" y="1888"/>
              </a:cxn>
              <a:cxn ang="0">
                <a:pos x="806" y="1984"/>
              </a:cxn>
              <a:cxn ang="0">
                <a:pos x="890" y="2032"/>
              </a:cxn>
              <a:cxn ang="0">
                <a:pos x="1082" y="2056"/>
              </a:cxn>
              <a:cxn ang="0">
                <a:pos x="1286" y="2104"/>
              </a:cxn>
              <a:cxn ang="0">
                <a:pos x="2426" y="2116"/>
              </a:cxn>
              <a:cxn ang="0">
                <a:pos x="3338" y="2140"/>
              </a:cxn>
            </a:cxnLst>
            <a:rect l="0" t="0" r="r" b="b"/>
            <a:pathLst>
              <a:path w="3338" h="2154">
                <a:moveTo>
                  <a:pt x="2" y="16"/>
                </a:moveTo>
                <a:cubicBezTo>
                  <a:pt x="33" y="108"/>
                  <a:pt x="0" y="0"/>
                  <a:pt x="26" y="196"/>
                </a:cubicBezTo>
                <a:cubicBezTo>
                  <a:pt x="33" y="248"/>
                  <a:pt x="55" y="299"/>
                  <a:pt x="62" y="352"/>
                </a:cubicBezTo>
                <a:cubicBezTo>
                  <a:pt x="87" y="556"/>
                  <a:pt x="111" y="760"/>
                  <a:pt x="134" y="964"/>
                </a:cubicBezTo>
                <a:cubicBezTo>
                  <a:pt x="153" y="1134"/>
                  <a:pt x="186" y="1278"/>
                  <a:pt x="254" y="1432"/>
                </a:cubicBezTo>
                <a:cubicBezTo>
                  <a:pt x="269" y="1467"/>
                  <a:pt x="269" y="1508"/>
                  <a:pt x="290" y="1540"/>
                </a:cubicBezTo>
                <a:cubicBezTo>
                  <a:pt x="331" y="1602"/>
                  <a:pt x="357" y="1658"/>
                  <a:pt x="398" y="1720"/>
                </a:cubicBezTo>
                <a:cubicBezTo>
                  <a:pt x="428" y="1765"/>
                  <a:pt x="434" y="1748"/>
                  <a:pt x="470" y="1780"/>
                </a:cubicBezTo>
                <a:cubicBezTo>
                  <a:pt x="470" y="1780"/>
                  <a:pt x="560" y="1870"/>
                  <a:pt x="578" y="1888"/>
                </a:cubicBezTo>
                <a:cubicBezTo>
                  <a:pt x="637" y="1947"/>
                  <a:pt x="732" y="1950"/>
                  <a:pt x="806" y="1984"/>
                </a:cubicBezTo>
                <a:cubicBezTo>
                  <a:pt x="841" y="2000"/>
                  <a:pt x="848" y="2024"/>
                  <a:pt x="890" y="2032"/>
                </a:cubicBezTo>
                <a:cubicBezTo>
                  <a:pt x="953" y="2045"/>
                  <a:pt x="1019" y="2040"/>
                  <a:pt x="1082" y="2056"/>
                </a:cubicBezTo>
                <a:cubicBezTo>
                  <a:pt x="1139" y="2070"/>
                  <a:pt x="1226" y="2103"/>
                  <a:pt x="1286" y="2104"/>
                </a:cubicBezTo>
                <a:cubicBezTo>
                  <a:pt x="1666" y="2112"/>
                  <a:pt x="2046" y="2112"/>
                  <a:pt x="2426" y="2116"/>
                </a:cubicBezTo>
                <a:cubicBezTo>
                  <a:pt x="2732" y="2154"/>
                  <a:pt x="3025" y="2140"/>
                  <a:pt x="3338" y="2140"/>
                </a:cubicBezTo>
              </a:path>
            </a:pathLst>
          </a:custGeom>
          <a:noFill/>
          <a:ln w="12700">
            <a:solidFill>
              <a:schemeClr val="hlink"/>
            </a:solidFill>
            <a:round/>
            <a:headEnd/>
            <a:tailEnd/>
          </a:ln>
          <a:effectLst/>
        </p:spPr>
        <p:txBody>
          <a:bodyPr wrap="none" anchor="ctr"/>
          <a:lstStyle/>
          <a:p>
            <a:endParaRPr lang="en-US"/>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 name="Rectangle 2"/>
          <p:cNvSpPr>
            <a:spLocks noChangeArrowheads="1"/>
          </p:cNvSpPr>
          <p:nvPr/>
        </p:nvSpPr>
        <p:spPr bwMode="auto">
          <a:xfrm>
            <a:off x="784216" y="1428736"/>
            <a:ext cx="2501900" cy="1358900"/>
          </a:xfrm>
          <a:prstGeom prst="rect">
            <a:avLst/>
          </a:prstGeom>
          <a:gradFill rotWithShape="0">
            <a:gsLst>
              <a:gs pos="0">
                <a:srgbClr val="618FFD">
                  <a:gamma/>
                  <a:shade val="29804"/>
                  <a:invGamma/>
                </a:srgbClr>
              </a:gs>
              <a:gs pos="100000">
                <a:srgbClr val="618FFD"/>
              </a:gs>
            </a:gsLst>
            <a:path path="shape">
              <a:fillToRect l="50000" t="50000" r="50000" b="50000"/>
            </a:path>
          </a:gradFill>
          <a:ln w="12699">
            <a:solidFill>
              <a:schemeClr val="tx1"/>
            </a:solidFill>
            <a:miter lim="800000"/>
            <a:headEnd/>
            <a:tailEnd/>
          </a:ln>
          <a:effectLst/>
        </p:spPr>
        <p:txBody>
          <a:bodyPr wrap="none" anchor="ctr"/>
          <a:lstStyle/>
          <a:p>
            <a:endParaRPr lang="en-US"/>
          </a:p>
        </p:txBody>
      </p:sp>
      <p:sp>
        <p:nvSpPr>
          <p:cNvPr id="26627" name="Rectangle 3"/>
          <p:cNvSpPr>
            <a:spLocks noChangeArrowheads="1"/>
          </p:cNvSpPr>
          <p:nvPr/>
        </p:nvSpPr>
        <p:spPr bwMode="auto">
          <a:xfrm>
            <a:off x="0" y="228600"/>
            <a:ext cx="9144000" cy="525463"/>
          </a:xfrm>
          <a:prstGeom prst="rect">
            <a:avLst/>
          </a:prstGeom>
          <a:noFill/>
          <a:ln w="9525">
            <a:noFill/>
            <a:miter lim="800000"/>
            <a:headEnd/>
            <a:tailEnd/>
          </a:ln>
          <a:effectLst/>
        </p:spPr>
        <p:txBody>
          <a:bodyPr lIns="47625" tIns="19050" rIns="47625" bIns="19050">
            <a:spAutoFit/>
          </a:bodyPr>
          <a:lstStyle/>
          <a:p>
            <a:pPr algn="ctr" defTabSz="762000"/>
            <a:r>
              <a:rPr lang="en-US" sz="3200" b="1">
                <a:solidFill>
                  <a:srgbClr val="FAFD00"/>
                </a:solidFill>
                <a:latin typeface="Arial" charset="0"/>
              </a:rPr>
              <a:t>Energy and Longevity</a:t>
            </a:r>
          </a:p>
        </p:txBody>
      </p:sp>
      <p:sp>
        <p:nvSpPr>
          <p:cNvPr id="26631" name="Line 7"/>
          <p:cNvSpPr>
            <a:spLocks noChangeShapeType="1"/>
          </p:cNvSpPr>
          <p:nvPr/>
        </p:nvSpPr>
        <p:spPr bwMode="auto">
          <a:xfrm>
            <a:off x="1654175" y="2105025"/>
            <a:ext cx="241300" cy="0"/>
          </a:xfrm>
          <a:prstGeom prst="line">
            <a:avLst/>
          </a:prstGeom>
          <a:noFill/>
          <a:ln w="25399">
            <a:solidFill>
              <a:schemeClr val="tx1"/>
            </a:solidFill>
            <a:round/>
            <a:headEnd type="none" w="sm" len="sm"/>
            <a:tailEnd type="none" w="sm" len="sm"/>
          </a:ln>
          <a:effectLst/>
        </p:spPr>
        <p:txBody>
          <a:bodyPr wrap="none" anchor="ctr"/>
          <a:lstStyle/>
          <a:p>
            <a:endParaRPr lang="en-US"/>
          </a:p>
        </p:txBody>
      </p:sp>
      <p:sp>
        <p:nvSpPr>
          <p:cNvPr id="26633" name="Rectangle 9"/>
          <p:cNvSpPr>
            <a:spLocks noChangeArrowheads="1"/>
          </p:cNvSpPr>
          <p:nvPr/>
        </p:nvSpPr>
        <p:spPr bwMode="auto">
          <a:xfrm>
            <a:off x="879475" y="3068638"/>
            <a:ext cx="7456488" cy="1295739"/>
          </a:xfrm>
          <a:prstGeom prst="rect">
            <a:avLst/>
          </a:prstGeom>
          <a:noFill/>
          <a:ln w="9525">
            <a:noFill/>
            <a:miter lim="800000"/>
            <a:headEnd/>
            <a:tailEnd/>
          </a:ln>
          <a:effectLst/>
        </p:spPr>
        <p:txBody>
          <a:bodyPr lIns="47625" tIns="19050" rIns="47625" bIns="19050">
            <a:spAutoFit/>
          </a:bodyPr>
          <a:lstStyle/>
          <a:p>
            <a:pPr algn="l" defTabSz="762000" rtl="0">
              <a:lnSpc>
                <a:spcPct val="95000"/>
              </a:lnSpc>
              <a:tabLst>
                <a:tab pos="1790700" algn="l"/>
                <a:tab pos="2209800" algn="l"/>
                <a:tab pos="3048000" algn="l"/>
                <a:tab pos="4267200" algn="l"/>
                <a:tab pos="7239000" algn="l"/>
                <a:tab pos="7620000" algn="l"/>
                <a:tab pos="8420100" algn="l"/>
              </a:tabLst>
            </a:pPr>
            <a:r>
              <a:rPr lang="en-US" b="1" dirty="0">
                <a:solidFill>
                  <a:srgbClr val="8CF4EA"/>
                </a:solidFill>
                <a:latin typeface="Arial" charset="0"/>
              </a:rPr>
              <a:t>Example : 	</a:t>
            </a:r>
            <a:r>
              <a:rPr lang="en-US" sz="3200" dirty="0">
                <a:solidFill>
                  <a:srgbClr val="8CF4EA"/>
                </a:solidFill>
                <a:latin typeface="Wingdings" pitchFamily="2" charset="2"/>
              </a:rPr>
              <a:t>F</a:t>
            </a:r>
            <a:r>
              <a:rPr lang="en-US" sz="1800" dirty="0">
                <a:solidFill>
                  <a:srgbClr val="8CF4EA"/>
                </a:solidFill>
                <a:latin typeface="Wingdings" pitchFamily="2" charset="2"/>
              </a:rPr>
              <a:t>	</a:t>
            </a:r>
            <a:r>
              <a:rPr lang="en-US" b="1" dirty="0">
                <a:solidFill>
                  <a:srgbClr val="8CF4EA"/>
                </a:solidFill>
                <a:latin typeface="Arial" charset="0"/>
              </a:rPr>
              <a:t>5 V, 	500 </a:t>
            </a:r>
            <a:r>
              <a:rPr lang="en-US" b="1" dirty="0">
                <a:solidFill>
                  <a:srgbClr val="8CF4EA"/>
                </a:solidFill>
                <a:latin typeface="Symbol" pitchFamily="18" charset="2"/>
              </a:rPr>
              <a:t>W</a:t>
            </a:r>
            <a:r>
              <a:rPr lang="en-US" b="1" dirty="0">
                <a:solidFill>
                  <a:srgbClr val="8CF4EA"/>
                </a:solidFill>
                <a:latin typeface="Arial" charset="0"/>
              </a:rPr>
              <a:t> , 0.5 ms</a:t>
            </a:r>
          </a:p>
          <a:p>
            <a:pPr algn="l" defTabSz="762000" rtl="0">
              <a:lnSpc>
                <a:spcPct val="95000"/>
              </a:lnSpc>
              <a:tabLst>
                <a:tab pos="1790700" algn="l"/>
                <a:tab pos="2209800" algn="l"/>
                <a:tab pos="3048000" algn="l"/>
                <a:tab pos="4267200" algn="l"/>
                <a:tab pos="7239000" algn="l"/>
                <a:tab pos="7620000" algn="l"/>
                <a:tab pos="8420100" algn="l"/>
              </a:tabLst>
            </a:pPr>
            <a:endParaRPr lang="en-US" b="1" dirty="0">
              <a:solidFill>
                <a:srgbClr val="8CF4EA"/>
              </a:solidFill>
              <a:latin typeface="Arial" charset="0"/>
            </a:endParaRPr>
          </a:p>
          <a:p>
            <a:pPr algn="l" defTabSz="762000" rtl="0">
              <a:lnSpc>
                <a:spcPct val="95000"/>
              </a:lnSpc>
              <a:tabLst>
                <a:tab pos="1790700" algn="l"/>
                <a:tab pos="2209800" algn="l"/>
                <a:tab pos="3048000" algn="l"/>
                <a:tab pos="4267200" algn="l"/>
                <a:tab pos="7239000" algn="l"/>
                <a:tab pos="7620000" algn="l"/>
                <a:tab pos="8420100" algn="l"/>
              </a:tabLst>
            </a:pPr>
            <a:endParaRPr lang="en-US" b="1" dirty="0">
              <a:solidFill>
                <a:srgbClr val="8CF4EA"/>
              </a:solidFill>
              <a:latin typeface="Arial" charset="0"/>
            </a:endParaRPr>
          </a:p>
          <a:p>
            <a:pPr algn="l" defTabSz="762000" rtl="0">
              <a:lnSpc>
                <a:spcPct val="95000"/>
              </a:lnSpc>
              <a:tabLst>
                <a:tab pos="1790700" algn="l"/>
                <a:tab pos="2209800" algn="l"/>
                <a:tab pos="3048000" algn="l"/>
                <a:tab pos="4267200" algn="l"/>
                <a:tab pos="7239000" algn="l"/>
                <a:tab pos="7620000" algn="l"/>
                <a:tab pos="8420100" algn="l"/>
              </a:tabLst>
            </a:pPr>
            <a:r>
              <a:rPr lang="en-US" b="1" dirty="0">
                <a:solidFill>
                  <a:srgbClr val="8CF4EA"/>
                </a:solidFill>
                <a:latin typeface="Arial" charset="0"/>
              </a:rPr>
              <a:t>	</a:t>
            </a:r>
          </a:p>
        </p:txBody>
      </p:sp>
      <p:sp>
        <p:nvSpPr>
          <p:cNvPr id="26634" name="Rectangle 10"/>
          <p:cNvSpPr>
            <a:spLocks noChangeArrowheads="1"/>
          </p:cNvSpPr>
          <p:nvPr/>
        </p:nvSpPr>
        <p:spPr bwMode="auto">
          <a:xfrm>
            <a:off x="4383088" y="3957638"/>
            <a:ext cx="4227512" cy="325858"/>
          </a:xfrm>
          <a:prstGeom prst="rect">
            <a:avLst/>
          </a:prstGeom>
          <a:noFill/>
          <a:ln w="9525">
            <a:noFill/>
            <a:miter lim="800000"/>
            <a:headEnd/>
            <a:tailEnd/>
          </a:ln>
          <a:effectLst/>
        </p:spPr>
        <p:txBody>
          <a:bodyPr lIns="47625" tIns="19050" rIns="47625" bIns="19050">
            <a:spAutoFit/>
          </a:bodyPr>
          <a:lstStyle/>
          <a:p>
            <a:pPr algn="l" defTabSz="762000" rtl="0">
              <a:lnSpc>
                <a:spcPct val="113000"/>
              </a:lnSpc>
              <a:tabLst>
                <a:tab pos="1485900" algn="l"/>
                <a:tab pos="2514600" algn="l"/>
                <a:tab pos="4267200" algn="l"/>
                <a:tab pos="7239000" algn="l"/>
                <a:tab pos="7620000" algn="l"/>
                <a:tab pos="8420100" algn="l"/>
              </a:tabLst>
            </a:pPr>
            <a:r>
              <a:rPr lang="en-US" b="1" dirty="0">
                <a:solidFill>
                  <a:srgbClr val="00FF00"/>
                </a:solidFill>
                <a:latin typeface="Arial" charset="0"/>
              </a:rPr>
              <a:t>E  =           x  0.5    =  25 µJ</a:t>
            </a:r>
          </a:p>
        </p:txBody>
      </p:sp>
      <p:sp>
        <p:nvSpPr>
          <p:cNvPr id="26635" name="Rectangle 11"/>
          <p:cNvSpPr>
            <a:spLocks noChangeArrowheads="1"/>
          </p:cNvSpPr>
          <p:nvPr/>
        </p:nvSpPr>
        <p:spPr bwMode="auto">
          <a:xfrm>
            <a:off x="5308600" y="3767138"/>
            <a:ext cx="265113" cy="403225"/>
          </a:xfrm>
          <a:prstGeom prst="rect">
            <a:avLst/>
          </a:prstGeom>
          <a:noFill/>
          <a:ln w="9525">
            <a:noFill/>
            <a:miter lim="800000"/>
            <a:headEnd/>
            <a:tailEnd/>
          </a:ln>
          <a:effectLst/>
        </p:spPr>
        <p:txBody>
          <a:bodyPr wrap="none" lIns="47625" tIns="19050" rIns="47625" bIns="19050">
            <a:spAutoFit/>
          </a:bodyPr>
          <a:lstStyle/>
          <a:p>
            <a:pPr defTabSz="762000"/>
            <a:r>
              <a:rPr lang="en-US" b="1">
                <a:solidFill>
                  <a:srgbClr val="00FF00"/>
                </a:solidFill>
                <a:latin typeface="Arial" charset="0"/>
              </a:rPr>
              <a:t>5</a:t>
            </a:r>
          </a:p>
        </p:txBody>
      </p:sp>
      <p:sp>
        <p:nvSpPr>
          <p:cNvPr id="26636" name="Line 12"/>
          <p:cNvSpPr>
            <a:spLocks noChangeShapeType="1"/>
          </p:cNvSpPr>
          <p:nvPr/>
        </p:nvSpPr>
        <p:spPr bwMode="auto">
          <a:xfrm>
            <a:off x="5140325" y="4181475"/>
            <a:ext cx="554038" cy="0"/>
          </a:xfrm>
          <a:prstGeom prst="line">
            <a:avLst/>
          </a:prstGeom>
          <a:noFill/>
          <a:ln w="25399">
            <a:solidFill>
              <a:srgbClr val="66FF33"/>
            </a:solidFill>
            <a:round/>
            <a:headEnd type="none" w="sm" len="sm"/>
            <a:tailEnd type="none" w="sm" len="sm"/>
          </a:ln>
          <a:effectLst/>
        </p:spPr>
        <p:txBody>
          <a:bodyPr wrap="none" anchor="ctr"/>
          <a:lstStyle/>
          <a:p>
            <a:endParaRPr lang="en-US"/>
          </a:p>
        </p:txBody>
      </p:sp>
      <p:sp>
        <p:nvSpPr>
          <p:cNvPr id="26637" name="Rectangle 13"/>
          <p:cNvSpPr>
            <a:spLocks noChangeArrowheads="1"/>
          </p:cNvSpPr>
          <p:nvPr/>
        </p:nvSpPr>
        <p:spPr bwMode="auto">
          <a:xfrm>
            <a:off x="5534025" y="3689350"/>
            <a:ext cx="196850" cy="403225"/>
          </a:xfrm>
          <a:prstGeom prst="rect">
            <a:avLst/>
          </a:prstGeom>
          <a:noFill/>
          <a:ln w="9525">
            <a:noFill/>
            <a:miter lim="800000"/>
            <a:headEnd/>
            <a:tailEnd/>
          </a:ln>
          <a:effectLst/>
        </p:spPr>
        <p:txBody>
          <a:bodyPr wrap="none" lIns="47625" tIns="19050" rIns="47625" bIns="19050">
            <a:spAutoFit/>
          </a:bodyPr>
          <a:lstStyle/>
          <a:p>
            <a:pPr defTabSz="762000"/>
            <a:r>
              <a:rPr lang="en-US" b="1">
                <a:solidFill>
                  <a:srgbClr val="00FF00"/>
                </a:solidFill>
                <a:latin typeface="Arial" charset="0"/>
              </a:rPr>
              <a:t>²</a:t>
            </a:r>
          </a:p>
        </p:txBody>
      </p:sp>
      <p:sp>
        <p:nvSpPr>
          <p:cNvPr id="26638" name="Rectangle 14"/>
          <p:cNvSpPr>
            <a:spLocks noChangeArrowheads="1"/>
          </p:cNvSpPr>
          <p:nvPr/>
        </p:nvSpPr>
        <p:spPr bwMode="auto">
          <a:xfrm>
            <a:off x="5205413" y="4254500"/>
            <a:ext cx="603250" cy="403225"/>
          </a:xfrm>
          <a:prstGeom prst="rect">
            <a:avLst/>
          </a:prstGeom>
          <a:noFill/>
          <a:ln w="9525">
            <a:noFill/>
            <a:miter lim="800000"/>
            <a:headEnd/>
            <a:tailEnd/>
          </a:ln>
          <a:effectLst/>
        </p:spPr>
        <p:txBody>
          <a:bodyPr wrap="none" lIns="47625" tIns="19050" rIns="47625" bIns="19050">
            <a:spAutoFit/>
          </a:bodyPr>
          <a:lstStyle/>
          <a:p>
            <a:pPr defTabSz="762000"/>
            <a:r>
              <a:rPr lang="en-US" b="1">
                <a:solidFill>
                  <a:srgbClr val="00FF00"/>
                </a:solidFill>
                <a:latin typeface="Arial" charset="0"/>
              </a:rPr>
              <a:t>500</a:t>
            </a:r>
          </a:p>
        </p:txBody>
      </p:sp>
      <p:grpSp>
        <p:nvGrpSpPr>
          <p:cNvPr id="23" name="مجموعة 22"/>
          <p:cNvGrpSpPr/>
          <p:nvPr/>
        </p:nvGrpSpPr>
        <p:grpSpPr>
          <a:xfrm>
            <a:off x="1000100" y="1428736"/>
            <a:ext cx="3513137" cy="1065212"/>
            <a:chOff x="1017588" y="1535113"/>
            <a:chExt cx="3513137" cy="1065212"/>
          </a:xfrm>
        </p:grpSpPr>
        <p:sp>
          <p:nvSpPr>
            <p:cNvPr id="24" name="Rectangle 4"/>
            <p:cNvSpPr>
              <a:spLocks noChangeArrowheads="1"/>
            </p:cNvSpPr>
            <p:nvPr/>
          </p:nvSpPr>
          <p:spPr bwMode="auto">
            <a:xfrm>
              <a:off x="1017588" y="1860550"/>
              <a:ext cx="3513137" cy="313356"/>
            </a:xfrm>
            <a:prstGeom prst="rect">
              <a:avLst/>
            </a:prstGeom>
            <a:noFill/>
            <a:ln w="9525">
              <a:noFill/>
              <a:miter lim="800000"/>
              <a:headEnd/>
              <a:tailEnd/>
            </a:ln>
            <a:effectLst/>
          </p:spPr>
          <p:txBody>
            <a:bodyPr lIns="47625" tIns="19050" rIns="47625" bIns="19050">
              <a:spAutoFit/>
            </a:bodyPr>
            <a:lstStyle/>
            <a:p>
              <a:pPr defTabSz="762000">
                <a:lnSpc>
                  <a:spcPct val="107000"/>
                </a:lnSpc>
                <a:tabLst>
                  <a:tab pos="1485900" algn="l"/>
                  <a:tab pos="2514600" algn="l"/>
                  <a:tab pos="4267200" algn="l"/>
                  <a:tab pos="7239000" algn="l"/>
                  <a:tab pos="7620000" algn="l"/>
                  <a:tab pos="8420100" algn="l"/>
                </a:tabLst>
              </a:pPr>
              <a:endParaRPr lang="en-US" b="1" dirty="0">
                <a:solidFill>
                  <a:srgbClr val="FFFFFF"/>
                </a:solidFill>
                <a:latin typeface="Arial" charset="0"/>
              </a:endParaRPr>
            </a:p>
          </p:txBody>
        </p:sp>
        <p:sp>
          <p:nvSpPr>
            <p:cNvPr id="25" name="Rectangle 5"/>
            <p:cNvSpPr>
              <a:spLocks noChangeArrowheads="1"/>
            </p:cNvSpPr>
            <p:nvPr/>
          </p:nvSpPr>
          <p:spPr bwMode="auto">
            <a:xfrm>
              <a:off x="1641475" y="1690688"/>
              <a:ext cx="298450" cy="403225"/>
            </a:xfrm>
            <a:prstGeom prst="rect">
              <a:avLst/>
            </a:prstGeom>
            <a:noFill/>
            <a:ln w="9525">
              <a:noFill/>
              <a:miter lim="800000"/>
              <a:headEnd/>
              <a:tailEnd/>
            </a:ln>
            <a:effectLst/>
          </p:spPr>
          <p:txBody>
            <a:bodyPr wrap="none" lIns="47625" tIns="19050" rIns="47625" bIns="19050">
              <a:spAutoFit/>
            </a:bodyPr>
            <a:lstStyle/>
            <a:p>
              <a:pPr defTabSz="762000"/>
              <a:r>
                <a:rPr lang="en-US" b="1" dirty="0">
                  <a:solidFill>
                    <a:srgbClr val="FFFFFF"/>
                  </a:solidFill>
                  <a:latin typeface="Arial" charset="0"/>
                </a:rPr>
                <a:t>V</a:t>
              </a:r>
            </a:p>
          </p:txBody>
        </p:sp>
        <p:sp>
          <p:nvSpPr>
            <p:cNvPr id="26" name="Rectangle 6"/>
            <p:cNvSpPr>
              <a:spLocks noChangeArrowheads="1"/>
            </p:cNvSpPr>
            <p:nvPr/>
          </p:nvSpPr>
          <p:spPr bwMode="auto">
            <a:xfrm>
              <a:off x="1624013" y="2197100"/>
              <a:ext cx="315912" cy="403225"/>
            </a:xfrm>
            <a:prstGeom prst="rect">
              <a:avLst/>
            </a:prstGeom>
            <a:noFill/>
            <a:ln w="9525">
              <a:noFill/>
              <a:miter lim="800000"/>
              <a:headEnd/>
              <a:tailEnd/>
            </a:ln>
            <a:effectLst/>
          </p:spPr>
          <p:txBody>
            <a:bodyPr wrap="none" lIns="47625" tIns="19050" rIns="47625" bIns="19050">
              <a:spAutoFit/>
            </a:bodyPr>
            <a:lstStyle/>
            <a:p>
              <a:pPr defTabSz="762000"/>
              <a:r>
                <a:rPr lang="en-US" b="1" dirty="0">
                  <a:solidFill>
                    <a:srgbClr val="FFFFFF"/>
                  </a:solidFill>
                  <a:latin typeface="Arial" charset="0"/>
                </a:rPr>
                <a:t>R</a:t>
              </a:r>
            </a:p>
          </p:txBody>
        </p:sp>
        <p:sp>
          <p:nvSpPr>
            <p:cNvPr id="27" name="Line 7"/>
            <p:cNvSpPr>
              <a:spLocks noChangeShapeType="1"/>
            </p:cNvSpPr>
            <p:nvPr/>
          </p:nvSpPr>
          <p:spPr bwMode="auto">
            <a:xfrm>
              <a:off x="1654175" y="2105025"/>
              <a:ext cx="241300" cy="0"/>
            </a:xfrm>
            <a:prstGeom prst="line">
              <a:avLst/>
            </a:prstGeom>
            <a:noFill/>
            <a:ln w="25399">
              <a:solidFill>
                <a:schemeClr val="tx1"/>
              </a:solidFill>
              <a:round/>
              <a:headEnd type="none" w="sm" len="sm"/>
              <a:tailEnd type="none" w="sm" len="sm"/>
            </a:ln>
            <a:effectLst/>
          </p:spPr>
          <p:txBody>
            <a:bodyPr wrap="none" anchor="ctr"/>
            <a:lstStyle/>
            <a:p>
              <a:endParaRPr lang="en-US"/>
            </a:p>
          </p:txBody>
        </p:sp>
        <p:sp>
          <p:nvSpPr>
            <p:cNvPr id="28" name="Rectangle 8"/>
            <p:cNvSpPr>
              <a:spLocks noChangeArrowheads="1"/>
            </p:cNvSpPr>
            <p:nvPr/>
          </p:nvSpPr>
          <p:spPr bwMode="auto">
            <a:xfrm>
              <a:off x="1865313" y="1535113"/>
              <a:ext cx="196850" cy="403225"/>
            </a:xfrm>
            <a:prstGeom prst="rect">
              <a:avLst/>
            </a:prstGeom>
            <a:noFill/>
            <a:ln w="9525">
              <a:noFill/>
              <a:miter lim="800000"/>
              <a:headEnd/>
              <a:tailEnd/>
            </a:ln>
            <a:effectLst/>
          </p:spPr>
          <p:txBody>
            <a:bodyPr wrap="none" lIns="47625" tIns="19050" rIns="47625" bIns="19050">
              <a:spAutoFit/>
            </a:bodyPr>
            <a:lstStyle/>
            <a:p>
              <a:pPr defTabSz="762000"/>
              <a:r>
                <a:rPr lang="en-US" b="1" dirty="0">
                  <a:solidFill>
                    <a:srgbClr val="FFFFFF"/>
                  </a:solidFill>
                  <a:latin typeface="Arial" charset="0"/>
                </a:rPr>
                <a:t>²</a:t>
              </a:r>
            </a:p>
          </p:txBody>
        </p:sp>
      </p:grpSp>
      <p:sp>
        <p:nvSpPr>
          <p:cNvPr id="29" name="Rectangle 4"/>
          <p:cNvSpPr>
            <a:spLocks noChangeArrowheads="1"/>
          </p:cNvSpPr>
          <p:nvPr/>
        </p:nvSpPr>
        <p:spPr bwMode="auto">
          <a:xfrm>
            <a:off x="-869963" y="1785929"/>
            <a:ext cx="3513137" cy="428625"/>
          </a:xfrm>
          <a:prstGeom prst="rect">
            <a:avLst/>
          </a:prstGeom>
          <a:noFill/>
          <a:ln w="9525">
            <a:noFill/>
            <a:miter lim="800000"/>
            <a:headEnd/>
            <a:tailEnd/>
          </a:ln>
          <a:effectLst/>
        </p:spPr>
        <p:txBody>
          <a:bodyPr lIns="47625" tIns="19050" rIns="47625" bIns="19050">
            <a:spAutoFit/>
          </a:bodyPr>
          <a:lstStyle/>
          <a:p>
            <a:pPr defTabSz="762000">
              <a:lnSpc>
                <a:spcPct val="107000"/>
              </a:lnSpc>
              <a:tabLst>
                <a:tab pos="1485900" algn="l"/>
                <a:tab pos="2514600" algn="l"/>
                <a:tab pos="4267200" algn="l"/>
                <a:tab pos="7239000" algn="l"/>
                <a:tab pos="7620000" algn="l"/>
                <a:tab pos="8420100" algn="l"/>
              </a:tabLst>
            </a:pPr>
            <a:r>
              <a:rPr lang="en-US" b="1" dirty="0">
                <a:solidFill>
                  <a:srgbClr val="FFFFFF"/>
                </a:solidFill>
                <a:latin typeface="Arial" charset="0"/>
              </a:rPr>
              <a:t>E =       x  PW</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Line 7"/>
          <p:cNvSpPr>
            <a:spLocks noChangeShapeType="1"/>
          </p:cNvSpPr>
          <p:nvPr/>
        </p:nvSpPr>
        <p:spPr bwMode="auto">
          <a:xfrm>
            <a:off x="1654175" y="2105025"/>
            <a:ext cx="241300" cy="0"/>
          </a:xfrm>
          <a:prstGeom prst="line">
            <a:avLst/>
          </a:prstGeom>
          <a:noFill/>
          <a:ln w="25399">
            <a:solidFill>
              <a:schemeClr val="tx1"/>
            </a:solidFill>
            <a:round/>
            <a:headEnd type="none" w="sm" len="sm"/>
            <a:tailEnd type="none" w="sm" len="sm"/>
          </a:ln>
          <a:effectLst/>
        </p:spPr>
        <p:txBody>
          <a:bodyPr wrap="none" anchor="ctr"/>
          <a:lstStyle/>
          <a:p>
            <a:endParaRPr lang="en-US"/>
          </a:p>
        </p:txBody>
      </p:sp>
      <p:sp>
        <p:nvSpPr>
          <p:cNvPr id="30723" name="Rectangle 3"/>
          <p:cNvSpPr>
            <a:spLocks noChangeArrowheads="1"/>
          </p:cNvSpPr>
          <p:nvPr/>
        </p:nvSpPr>
        <p:spPr bwMode="auto">
          <a:xfrm>
            <a:off x="0" y="228600"/>
            <a:ext cx="9144000" cy="525463"/>
          </a:xfrm>
          <a:prstGeom prst="rect">
            <a:avLst/>
          </a:prstGeom>
          <a:noFill/>
          <a:ln w="9525">
            <a:noFill/>
            <a:miter lim="800000"/>
            <a:headEnd/>
            <a:tailEnd/>
          </a:ln>
          <a:effectLst/>
        </p:spPr>
        <p:txBody>
          <a:bodyPr lIns="47625" tIns="19050" rIns="47625" bIns="19050">
            <a:spAutoFit/>
          </a:bodyPr>
          <a:lstStyle/>
          <a:p>
            <a:pPr algn="ctr" defTabSz="762000"/>
            <a:r>
              <a:rPr lang="en-US" sz="3200" b="1">
                <a:solidFill>
                  <a:srgbClr val="FAFD00"/>
                </a:solidFill>
                <a:latin typeface="Arial" charset="0"/>
              </a:rPr>
              <a:t>Energy and Longevity</a:t>
            </a:r>
          </a:p>
        </p:txBody>
      </p:sp>
      <p:sp>
        <p:nvSpPr>
          <p:cNvPr id="30729" name="Rectangle 9"/>
          <p:cNvSpPr>
            <a:spLocks noChangeArrowheads="1"/>
          </p:cNvSpPr>
          <p:nvPr/>
        </p:nvSpPr>
        <p:spPr bwMode="auto">
          <a:xfrm>
            <a:off x="879475" y="3068638"/>
            <a:ext cx="7456488" cy="2816156"/>
          </a:xfrm>
          <a:prstGeom prst="rect">
            <a:avLst/>
          </a:prstGeom>
          <a:noFill/>
          <a:ln w="9525">
            <a:noFill/>
            <a:miter lim="800000"/>
            <a:headEnd/>
            <a:tailEnd/>
          </a:ln>
          <a:effectLst/>
        </p:spPr>
        <p:txBody>
          <a:bodyPr lIns="47625" tIns="19050" rIns="47625" bIns="19050">
            <a:spAutoFit/>
          </a:bodyPr>
          <a:lstStyle/>
          <a:p>
            <a:pPr algn="l" defTabSz="762000" rtl="0">
              <a:lnSpc>
                <a:spcPct val="95000"/>
              </a:lnSpc>
              <a:tabLst>
                <a:tab pos="1790700" algn="l"/>
                <a:tab pos="2209800" algn="l"/>
                <a:tab pos="3048000" algn="l"/>
                <a:tab pos="4267200" algn="l"/>
                <a:tab pos="7239000" algn="l"/>
                <a:tab pos="7620000" algn="l"/>
                <a:tab pos="8420100" algn="l"/>
              </a:tabLst>
            </a:pPr>
            <a:r>
              <a:rPr lang="en-US" b="1" dirty="0">
                <a:solidFill>
                  <a:srgbClr val="8CF4EA"/>
                </a:solidFill>
                <a:latin typeface="Arial" charset="0"/>
              </a:rPr>
              <a:t>Example : 	</a:t>
            </a:r>
            <a:r>
              <a:rPr lang="en-US" sz="3200" dirty="0">
                <a:solidFill>
                  <a:srgbClr val="8CF4EA"/>
                </a:solidFill>
                <a:latin typeface="Wingdings" pitchFamily="2" charset="2"/>
              </a:rPr>
              <a:t>F</a:t>
            </a:r>
            <a:r>
              <a:rPr lang="en-US" sz="1800" dirty="0">
                <a:solidFill>
                  <a:srgbClr val="8CF4EA"/>
                </a:solidFill>
                <a:latin typeface="Wingdings" pitchFamily="2" charset="2"/>
              </a:rPr>
              <a:t>	</a:t>
            </a:r>
            <a:r>
              <a:rPr lang="en-US" b="1" dirty="0">
                <a:solidFill>
                  <a:srgbClr val="8CF4EA"/>
                </a:solidFill>
                <a:latin typeface="Arial" charset="0"/>
              </a:rPr>
              <a:t>5 V, 	500 </a:t>
            </a:r>
            <a:r>
              <a:rPr lang="en-US" b="1" dirty="0">
                <a:solidFill>
                  <a:srgbClr val="8CF4EA"/>
                </a:solidFill>
                <a:latin typeface="Symbol" pitchFamily="18" charset="2"/>
              </a:rPr>
              <a:t>W</a:t>
            </a:r>
            <a:r>
              <a:rPr lang="en-US" b="1" dirty="0">
                <a:solidFill>
                  <a:srgbClr val="8CF4EA"/>
                </a:solidFill>
                <a:latin typeface="Arial" charset="0"/>
              </a:rPr>
              <a:t> , 0.5 ms</a:t>
            </a:r>
          </a:p>
          <a:p>
            <a:pPr algn="l" defTabSz="762000" rtl="0">
              <a:lnSpc>
                <a:spcPct val="95000"/>
              </a:lnSpc>
              <a:tabLst>
                <a:tab pos="1790700" algn="l"/>
                <a:tab pos="2209800" algn="l"/>
                <a:tab pos="3048000" algn="l"/>
                <a:tab pos="4267200" algn="l"/>
                <a:tab pos="7239000" algn="l"/>
                <a:tab pos="7620000" algn="l"/>
                <a:tab pos="8420100" algn="l"/>
              </a:tabLst>
            </a:pPr>
            <a:endParaRPr lang="en-US" b="1" dirty="0">
              <a:solidFill>
                <a:srgbClr val="8CF4EA"/>
              </a:solidFill>
              <a:latin typeface="Arial" charset="0"/>
            </a:endParaRPr>
          </a:p>
          <a:p>
            <a:pPr algn="l" defTabSz="762000" rtl="0">
              <a:lnSpc>
                <a:spcPct val="95000"/>
              </a:lnSpc>
              <a:tabLst>
                <a:tab pos="1790700" algn="l"/>
                <a:tab pos="2209800" algn="l"/>
                <a:tab pos="3048000" algn="l"/>
                <a:tab pos="4267200" algn="l"/>
                <a:tab pos="7239000" algn="l"/>
                <a:tab pos="7620000" algn="l"/>
                <a:tab pos="8420100" algn="l"/>
              </a:tabLst>
            </a:pPr>
            <a:endParaRPr lang="en-US" b="1" dirty="0">
              <a:solidFill>
                <a:srgbClr val="8CF4EA"/>
              </a:solidFill>
              <a:latin typeface="Arial" charset="0"/>
            </a:endParaRPr>
          </a:p>
          <a:p>
            <a:pPr algn="l" defTabSz="762000" rtl="0">
              <a:lnSpc>
                <a:spcPct val="95000"/>
              </a:lnSpc>
              <a:tabLst>
                <a:tab pos="1790700" algn="l"/>
                <a:tab pos="2209800" algn="l"/>
                <a:tab pos="3048000" algn="l"/>
                <a:tab pos="4267200" algn="l"/>
                <a:tab pos="7239000" algn="l"/>
                <a:tab pos="7620000" algn="l"/>
                <a:tab pos="8420100" algn="l"/>
              </a:tabLst>
            </a:pPr>
            <a:endParaRPr lang="en-US" b="1" dirty="0">
              <a:solidFill>
                <a:srgbClr val="8CF4EA"/>
              </a:solidFill>
              <a:latin typeface="Arial" charset="0"/>
            </a:endParaRPr>
          </a:p>
          <a:p>
            <a:pPr algn="l" defTabSz="762000" rtl="0">
              <a:lnSpc>
                <a:spcPct val="95000"/>
              </a:lnSpc>
              <a:tabLst>
                <a:tab pos="1790700" algn="l"/>
                <a:tab pos="2209800" algn="l"/>
                <a:tab pos="3048000" algn="l"/>
                <a:tab pos="4267200" algn="l"/>
                <a:tab pos="7239000" algn="l"/>
                <a:tab pos="7620000" algn="l"/>
                <a:tab pos="8420100" algn="l"/>
              </a:tabLst>
            </a:pPr>
            <a:r>
              <a:rPr lang="en-US" b="1" dirty="0">
                <a:solidFill>
                  <a:srgbClr val="8CF4EA"/>
                </a:solidFill>
                <a:latin typeface="Arial" charset="0"/>
              </a:rPr>
              <a:t>	</a:t>
            </a:r>
          </a:p>
          <a:p>
            <a:pPr algn="l" defTabSz="762000" rtl="0">
              <a:lnSpc>
                <a:spcPct val="95000"/>
              </a:lnSpc>
              <a:tabLst>
                <a:tab pos="1790700" algn="l"/>
                <a:tab pos="2209800" algn="l"/>
                <a:tab pos="3048000" algn="l"/>
                <a:tab pos="4267200" algn="l"/>
                <a:tab pos="7239000" algn="l"/>
                <a:tab pos="7620000" algn="l"/>
                <a:tab pos="8420100" algn="l"/>
              </a:tabLst>
            </a:pPr>
            <a:r>
              <a:rPr lang="en-US" sz="3200" dirty="0">
                <a:solidFill>
                  <a:srgbClr val="8CF4EA"/>
                </a:solidFill>
                <a:latin typeface="Wingdings" pitchFamily="2" charset="2"/>
              </a:rPr>
              <a:t>	F</a:t>
            </a:r>
            <a:r>
              <a:rPr lang="en-US" b="1" dirty="0">
                <a:solidFill>
                  <a:srgbClr val="8CF4EA"/>
                </a:solidFill>
                <a:latin typeface="Arial" charset="0"/>
              </a:rPr>
              <a:t>2.5 V, 500 </a:t>
            </a:r>
            <a:r>
              <a:rPr lang="en-US" b="1" dirty="0">
                <a:solidFill>
                  <a:srgbClr val="8CF4EA"/>
                </a:solidFill>
                <a:latin typeface="Symbol" pitchFamily="18" charset="2"/>
              </a:rPr>
              <a:t>W</a:t>
            </a:r>
            <a:r>
              <a:rPr lang="en-US" b="1" dirty="0">
                <a:solidFill>
                  <a:srgbClr val="8CF4EA"/>
                </a:solidFill>
                <a:latin typeface="Arial" charset="0"/>
              </a:rPr>
              <a:t> , 0.5 ms</a:t>
            </a:r>
            <a:r>
              <a:rPr lang="en-US" sz="3200" dirty="0">
                <a:solidFill>
                  <a:srgbClr val="8CF4EA"/>
                </a:solidFill>
                <a:latin typeface="Wingdings" pitchFamily="2" charset="2"/>
              </a:rPr>
              <a:t> </a:t>
            </a:r>
            <a:endParaRPr lang="en-US" b="1" dirty="0">
              <a:solidFill>
                <a:srgbClr val="8CF4EA"/>
              </a:solidFill>
              <a:latin typeface="Arial" charset="0"/>
            </a:endParaRPr>
          </a:p>
          <a:p>
            <a:pPr algn="l" defTabSz="762000" rtl="0">
              <a:lnSpc>
                <a:spcPct val="95000"/>
              </a:lnSpc>
              <a:tabLst>
                <a:tab pos="1790700" algn="l"/>
                <a:tab pos="2209800" algn="l"/>
                <a:tab pos="3048000" algn="l"/>
                <a:tab pos="4267200" algn="l"/>
                <a:tab pos="7239000" algn="l"/>
                <a:tab pos="7620000" algn="l"/>
                <a:tab pos="8420100" algn="l"/>
              </a:tabLst>
            </a:pPr>
            <a:endParaRPr lang="en-US" b="1" dirty="0">
              <a:solidFill>
                <a:srgbClr val="8CF4EA"/>
              </a:solidFill>
              <a:latin typeface="Arial" charset="0"/>
            </a:endParaRPr>
          </a:p>
          <a:p>
            <a:pPr algn="l" defTabSz="762000" rtl="0">
              <a:lnSpc>
                <a:spcPct val="95000"/>
              </a:lnSpc>
              <a:tabLst>
                <a:tab pos="1790700" algn="l"/>
                <a:tab pos="2209800" algn="l"/>
                <a:tab pos="3048000" algn="l"/>
                <a:tab pos="4267200" algn="l"/>
                <a:tab pos="7239000" algn="l"/>
                <a:tab pos="7620000" algn="l"/>
                <a:tab pos="8420100" algn="l"/>
              </a:tabLst>
            </a:pPr>
            <a:endParaRPr lang="en-US" b="1" dirty="0">
              <a:solidFill>
                <a:srgbClr val="8CF4EA"/>
              </a:solidFill>
              <a:latin typeface="Arial" charset="0"/>
            </a:endParaRPr>
          </a:p>
          <a:p>
            <a:pPr algn="l" defTabSz="762000" rtl="0">
              <a:lnSpc>
                <a:spcPct val="95000"/>
              </a:lnSpc>
              <a:tabLst>
                <a:tab pos="1790700" algn="l"/>
                <a:tab pos="2209800" algn="l"/>
                <a:tab pos="3048000" algn="l"/>
                <a:tab pos="4267200" algn="l"/>
                <a:tab pos="7239000" algn="l"/>
                <a:tab pos="7620000" algn="l"/>
                <a:tab pos="8420100" algn="l"/>
              </a:tabLst>
            </a:pPr>
            <a:r>
              <a:rPr lang="en-US" b="1" dirty="0">
                <a:solidFill>
                  <a:srgbClr val="8CF4EA"/>
                </a:solidFill>
                <a:latin typeface="Arial" charset="0"/>
              </a:rPr>
              <a:t>	</a:t>
            </a:r>
          </a:p>
        </p:txBody>
      </p:sp>
      <p:sp>
        <p:nvSpPr>
          <p:cNvPr id="30730" name="Rectangle 10"/>
          <p:cNvSpPr>
            <a:spLocks noChangeArrowheads="1"/>
          </p:cNvSpPr>
          <p:nvPr/>
        </p:nvSpPr>
        <p:spPr bwMode="auto">
          <a:xfrm>
            <a:off x="4383088" y="3957638"/>
            <a:ext cx="4227512" cy="325858"/>
          </a:xfrm>
          <a:prstGeom prst="rect">
            <a:avLst/>
          </a:prstGeom>
          <a:noFill/>
          <a:ln w="9525">
            <a:noFill/>
            <a:miter lim="800000"/>
            <a:headEnd/>
            <a:tailEnd/>
          </a:ln>
          <a:effectLst/>
        </p:spPr>
        <p:txBody>
          <a:bodyPr lIns="47625" tIns="19050" rIns="47625" bIns="19050">
            <a:spAutoFit/>
          </a:bodyPr>
          <a:lstStyle/>
          <a:p>
            <a:pPr algn="l" defTabSz="762000" rtl="0">
              <a:lnSpc>
                <a:spcPct val="113000"/>
              </a:lnSpc>
              <a:tabLst>
                <a:tab pos="1485900" algn="l"/>
                <a:tab pos="2514600" algn="l"/>
                <a:tab pos="4267200" algn="l"/>
                <a:tab pos="7239000" algn="l"/>
                <a:tab pos="7620000" algn="l"/>
                <a:tab pos="8420100" algn="l"/>
              </a:tabLst>
            </a:pPr>
            <a:r>
              <a:rPr lang="en-US" b="1" dirty="0">
                <a:solidFill>
                  <a:srgbClr val="00FF00"/>
                </a:solidFill>
                <a:latin typeface="Arial" charset="0"/>
              </a:rPr>
              <a:t>E  =           x  0.5    =  25 µJ</a:t>
            </a:r>
          </a:p>
        </p:txBody>
      </p:sp>
      <p:sp>
        <p:nvSpPr>
          <p:cNvPr id="30731" name="Rectangle 11"/>
          <p:cNvSpPr>
            <a:spLocks noChangeArrowheads="1"/>
          </p:cNvSpPr>
          <p:nvPr/>
        </p:nvSpPr>
        <p:spPr bwMode="auto">
          <a:xfrm>
            <a:off x="5308600" y="3767138"/>
            <a:ext cx="265113" cy="403225"/>
          </a:xfrm>
          <a:prstGeom prst="rect">
            <a:avLst/>
          </a:prstGeom>
          <a:noFill/>
          <a:ln w="9525">
            <a:noFill/>
            <a:miter lim="800000"/>
            <a:headEnd/>
            <a:tailEnd/>
          </a:ln>
          <a:effectLst/>
        </p:spPr>
        <p:txBody>
          <a:bodyPr wrap="none" lIns="47625" tIns="19050" rIns="47625" bIns="19050">
            <a:spAutoFit/>
          </a:bodyPr>
          <a:lstStyle/>
          <a:p>
            <a:pPr defTabSz="762000"/>
            <a:r>
              <a:rPr lang="en-US" b="1">
                <a:solidFill>
                  <a:srgbClr val="00FF00"/>
                </a:solidFill>
                <a:latin typeface="Arial" charset="0"/>
              </a:rPr>
              <a:t>5</a:t>
            </a:r>
          </a:p>
        </p:txBody>
      </p:sp>
      <p:sp>
        <p:nvSpPr>
          <p:cNvPr id="30732" name="Line 12"/>
          <p:cNvSpPr>
            <a:spLocks noChangeShapeType="1"/>
          </p:cNvSpPr>
          <p:nvPr/>
        </p:nvSpPr>
        <p:spPr bwMode="auto">
          <a:xfrm>
            <a:off x="5140325" y="4181475"/>
            <a:ext cx="554038" cy="0"/>
          </a:xfrm>
          <a:prstGeom prst="line">
            <a:avLst/>
          </a:prstGeom>
          <a:noFill/>
          <a:ln w="25399">
            <a:solidFill>
              <a:srgbClr val="66FF33"/>
            </a:solidFill>
            <a:round/>
            <a:headEnd type="none" w="sm" len="sm"/>
            <a:tailEnd type="none" w="sm" len="sm"/>
          </a:ln>
          <a:effectLst/>
        </p:spPr>
        <p:txBody>
          <a:bodyPr wrap="none" anchor="ctr"/>
          <a:lstStyle/>
          <a:p>
            <a:endParaRPr lang="en-US"/>
          </a:p>
        </p:txBody>
      </p:sp>
      <p:sp>
        <p:nvSpPr>
          <p:cNvPr id="30733" name="Rectangle 13"/>
          <p:cNvSpPr>
            <a:spLocks noChangeArrowheads="1"/>
          </p:cNvSpPr>
          <p:nvPr/>
        </p:nvSpPr>
        <p:spPr bwMode="auto">
          <a:xfrm>
            <a:off x="5534025" y="3689350"/>
            <a:ext cx="196850" cy="403225"/>
          </a:xfrm>
          <a:prstGeom prst="rect">
            <a:avLst/>
          </a:prstGeom>
          <a:noFill/>
          <a:ln w="9525">
            <a:noFill/>
            <a:miter lim="800000"/>
            <a:headEnd/>
            <a:tailEnd/>
          </a:ln>
          <a:effectLst/>
        </p:spPr>
        <p:txBody>
          <a:bodyPr wrap="none" lIns="47625" tIns="19050" rIns="47625" bIns="19050">
            <a:spAutoFit/>
          </a:bodyPr>
          <a:lstStyle/>
          <a:p>
            <a:pPr defTabSz="762000"/>
            <a:r>
              <a:rPr lang="en-US" b="1">
                <a:solidFill>
                  <a:srgbClr val="00FF00"/>
                </a:solidFill>
                <a:latin typeface="Arial" charset="0"/>
              </a:rPr>
              <a:t>²</a:t>
            </a:r>
          </a:p>
        </p:txBody>
      </p:sp>
      <p:sp>
        <p:nvSpPr>
          <p:cNvPr id="30734" name="Rectangle 14"/>
          <p:cNvSpPr>
            <a:spLocks noChangeArrowheads="1"/>
          </p:cNvSpPr>
          <p:nvPr/>
        </p:nvSpPr>
        <p:spPr bwMode="auto">
          <a:xfrm>
            <a:off x="5205413" y="4254500"/>
            <a:ext cx="603250" cy="403225"/>
          </a:xfrm>
          <a:prstGeom prst="rect">
            <a:avLst/>
          </a:prstGeom>
          <a:noFill/>
          <a:ln w="9525">
            <a:noFill/>
            <a:miter lim="800000"/>
            <a:headEnd/>
            <a:tailEnd/>
          </a:ln>
          <a:effectLst/>
        </p:spPr>
        <p:txBody>
          <a:bodyPr wrap="none" lIns="47625" tIns="19050" rIns="47625" bIns="19050">
            <a:spAutoFit/>
          </a:bodyPr>
          <a:lstStyle/>
          <a:p>
            <a:pPr defTabSz="762000"/>
            <a:r>
              <a:rPr lang="en-US" b="1">
                <a:solidFill>
                  <a:srgbClr val="00FF00"/>
                </a:solidFill>
                <a:latin typeface="Arial" charset="0"/>
              </a:rPr>
              <a:t>500</a:t>
            </a:r>
          </a:p>
        </p:txBody>
      </p:sp>
      <p:sp>
        <p:nvSpPr>
          <p:cNvPr id="30735" name="Rectangle 15"/>
          <p:cNvSpPr>
            <a:spLocks noChangeArrowheads="1"/>
          </p:cNvSpPr>
          <p:nvPr/>
        </p:nvSpPr>
        <p:spPr bwMode="auto">
          <a:xfrm>
            <a:off x="4408488" y="5832475"/>
            <a:ext cx="4202112" cy="325345"/>
          </a:xfrm>
          <a:prstGeom prst="rect">
            <a:avLst/>
          </a:prstGeom>
          <a:noFill/>
          <a:ln w="9525">
            <a:noFill/>
            <a:miter lim="800000"/>
            <a:headEnd/>
            <a:tailEnd/>
          </a:ln>
          <a:effectLst/>
        </p:spPr>
        <p:txBody>
          <a:bodyPr lIns="47625" tIns="19050" rIns="47625" bIns="19050">
            <a:spAutoFit/>
          </a:bodyPr>
          <a:lstStyle/>
          <a:p>
            <a:pPr algn="l" defTabSz="762000" rtl="0">
              <a:lnSpc>
                <a:spcPct val="113000"/>
              </a:lnSpc>
              <a:tabLst>
                <a:tab pos="1485900" algn="l"/>
                <a:tab pos="2514600" algn="l"/>
                <a:tab pos="4267200" algn="l"/>
                <a:tab pos="7239000" algn="l"/>
                <a:tab pos="7620000" algn="l"/>
                <a:tab pos="8420100" algn="l"/>
              </a:tabLst>
            </a:pPr>
            <a:r>
              <a:rPr lang="en-US" b="1" dirty="0">
                <a:solidFill>
                  <a:schemeClr val="hlink"/>
                </a:solidFill>
                <a:latin typeface="Arial" charset="0"/>
              </a:rPr>
              <a:t>E  =            x  0.5   =  6.25  </a:t>
            </a:r>
            <a:r>
              <a:rPr lang="en-US" b="1" dirty="0" err="1">
                <a:solidFill>
                  <a:schemeClr val="hlink"/>
                </a:solidFill>
                <a:latin typeface="Symbol" pitchFamily="18" charset="2"/>
              </a:rPr>
              <a:t>m</a:t>
            </a:r>
            <a:r>
              <a:rPr lang="en-US" b="1" dirty="0" err="1">
                <a:solidFill>
                  <a:schemeClr val="hlink"/>
                </a:solidFill>
                <a:latin typeface="Arial" charset="0"/>
              </a:rPr>
              <a:t>J</a:t>
            </a:r>
            <a:endParaRPr lang="en-US" b="1" dirty="0">
              <a:solidFill>
                <a:schemeClr val="hlink"/>
              </a:solidFill>
              <a:latin typeface="Arial" charset="0"/>
            </a:endParaRPr>
          </a:p>
        </p:txBody>
      </p:sp>
      <p:sp>
        <p:nvSpPr>
          <p:cNvPr id="30736" name="Rectangle 16"/>
          <p:cNvSpPr>
            <a:spLocks noChangeArrowheads="1"/>
          </p:cNvSpPr>
          <p:nvPr/>
        </p:nvSpPr>
        <p:spPr bwMode="auto">
          <a:xfrm>
            <a:off x="5135563" y="5622925"/>
            <a:ext cx="519112" cy="403225"/>
          </a:xfrm>
          <a:prstGeom prst="rect">
            <a:avLst/>
          </a:prstGeom>
          <a:noFill/>
          <a:ln w="9525">
            <a:noFill/>
            <a:miter lim="800000"/>
            <a:headEnd/>
            <a:tailEnd/>
          </a:ln>
          <a:effectLst/>
        </p:spPr>
        <p:txBody>
          <a:bodyPr wrap="none" lIns="47625" tIns="19050" rIns="47625" bIns="19050">
            <a:spAutoFit/>
          </a:bodyPr>
          <a:lstStyle/>
          <a:p>
            <a:pPr defTabSz="762000"/>
            <a:r>
              <a:rPr lang="en-US" b="1" dirty="0">
                <a:solidFill>
                  <a:schemeClr val="hlink"/>
                </a:solidFill>
                <a:latin typeface="Arial" charset="0"/>
              </a:rPr>
              <a:t>2.5</a:t>
            </a:r>
          </a:p>
        </p:txBody>
      </p:sp>
      <p:sp>
        <p:nvSpPr>
          <p:cNvPr id="30737" name="Rectangle 17"/>
          <p:cNvSpPr>
            <a:spLocks noChangeArrowheads="1"/>
          </p:cNvSpPr>
          <p:nvPr/>
        </p:nvSpPr>
        <p:spPr bwMode="auto">
          <a:xfrm>
            <a:off x="5118100" y="6148388"/>
            <a:ext cx="603250" cy="403225"/>
          </a:xfrm>
          <a:prstGeom prst="rect">
            <a:avLst/>
          </a:prstGeom>
          <a:noFill/>
          <a:ln w="9525">
            <a:noFill/>
            <a:miter lim="800000"/>
            <a:headEnd/>
            <a:tailEnd/>
          </a:ln>
          <a:effectLst/>
        </p:spPr>
        <p:txBody>
          <a:bodyPr wrap="none" lIns="47625" tIns="19050" rIns="47625" bIns="19050">
            <a:spAutoFit/>
          </a:bodyPr>
          <a:lstStyle/>
          <a:p>
            <a:pPr defTabSz="762000"/>
            <a:r>
              <a:rPr lang="en-US" b="1" dirty="0">
                <a:solidFill>
                  <a:schemeClr val="hlink"/>
                </a:solidFill>
                <a:latin typeface="Arial" charset="0"/>
              </a:rPr>
              <a:t>500</a:t>
            </a:r>
          </a:p>
        </p:txBody>
      </p:sp>
      <p:sp>
        <p:nvSpPr>
          <p:cNvPr id="30738" name="Line 18"/>
          <p:cNvSpPr>
            <a:spLocks noChangeShapeType="1"/>
          </p:cNvSpPr>
          <p:nvPr/>
        </p:nvSpPr>
        <p:spPr bwMode="auto">
          <a:xfrm>
            <a:off x="5097463" y="6075363"/>
            <a:ext cx="692150" cy="0"/>
          </a:xfrm>
          <a:prstGeom prst="line">
            <a:avLst/>
          </a:prstGeom>
          <a:noFill/>
          <a:ln w="12699">
            <a:solidFill>
              <a:schemeClr val="hlink"/>
            </a:solidFill>
            <a:round/>
            <a:headEnd type="none" w="sm" len="sm"/>
            <a:tailEnd type="none" w="sm" len="sm"/>
          </a:ln>
          <a:effectLst/>
        </p:spPr>
        <p:txBody>
          <a:bodyPr wrap="none" anchor="ctr"/>
          <a:lstStyle/>
          <a:p>
            <a:endParaRPr lang="en-US"/>
          </a:p>
        </p:txBody>
      </p:sp>
      <p:sp>
        <p:nvSpPr>
          <p:cNvPr id="30739" name="Rectangle 19"/>
          <p:cNvSpPr>
            <a:spLocks noChangeArrowheads="1"/>
          </p:cNvSpPr>
          <p:nvPr/>
        </p:nvSpPr>
        <p:spPr bwMode="auto">
          <a:xfrm>
            <a:off x="5584825" y="5486400"/>
            <a:ext cx="196850" cy="403225"/>
          </a:xfrm>
          <a:prstGeom prst="rect">
            <a:avLst/>
          </a:prstGeom>
          <a:noFill/>
          <a:ln w="9525">
            <a:noFill/>
            <a:miter lim="800000"/>
            <a:headEnd/>
            <a:tailEnd/>
          </a:ln>
          <a:effectLst/>
        </p:spPr>
        <p:txBody>
          <a:bodyPr wrap="none" lIns="47625" tIns="19050" rIns="47625" bIns="19050">
            <a:spAutoFit/>
          </a:bodyPr>
          <a:lstStyle/>
          <a:p>
            <a:pPr defTabSz="762000"/>
            <a:r>
              <a:rPr lang="en-US" b="1">
                <a:solidFill>
                  <a:schemeClr val="hlink"/>
                </a:solidFill>
                <a:latin typeface="Arial" charset="0"/>
              </a:rPr>
              <a:t>²</a:t>
            </a:r>
          </a:p>
        </p:txBody>
      </p:sp>
      <p:sp>
        <p:nvSpPr>
          <p:cNvPr id="30740" name="Rectangle 20"/>
          <p:cNvSpPr>
            <a:spLocks noChangeArrowheads="1"/>
          </p:cNvSpPr>
          <p:nvPr/>
        </p:nvSpPr>
        <p:spPr bwMode="auto">
          <a:xfrm>
            <a:off x="1143000" y="5867400"/>
            <a:ext cx="2609850" cy="403225"/>
          </a:xfrm>
          <a:prstGeom prst="rect">
            <a:avLst/>
          </a:prstGeom>
          <a:noFill/>
          <a:ln w="9525">
            <a:noFill/>
            <a:miter lim="800000"/>
            <a:headEnd/>
            <a:tailEnd/>
          </a:ln>
          <a:effectLst/>
        </p:spPr>
        <p:txBody>
          <a:bodyPr wrap="none" lIns="47625" tIns="19050" rIns="47625" bIns="19050">
            <a:spAutoFit/>
          </a:bodyPr>
          <a:lstStyle/>
          <a:p>
            <a:pPr defTabSz="762000"/>
            <a:r>
              <a:rPr lang="en-US" b="1" dirty="0">
                <a:solidFill>
                  <a:srgbClr val="66FF33"/>
                </a:solidFill>
                <a:latin typeface="Arial" charset="0"/>
              </a:rPr>
              <a:t>(</a:t>
            </a:r>
            <a:r>
              <a:rPr lang="en-US" sz="1800" b="1" dirty="0">
                <a:solidFill>
                  <a:srgbClr val="66FF33"/>
                </a:solidFill>
                <a:latin typeface="Arial" charset="0"/>
              </a:rPr>
              <a:t> Increased longevity! )</a:t>
            </a:r>
            <a:endParaRPr lang="en-US" sz="1800" b="1" dirty="0">
              <a:solidFill>
                <a:srgbClr val="51DC00"/>
              </a:solidFill>
              <a:latin typeface="Arial" charset="0"/>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26"/>
          <p:cNvSpPr>
            <a:spLocks noChangeArrowheads="1"/>
          </p:cNvSpPr>
          <p:nvPr/>
        </p:nvSpPr>
        <p:spPr bwMode="auto">
          <a:xfrm>
            <a:off x="6350" y="6350"/>
            <a:ext cx="9129713" cy="6843713"/>
          </a:xfrm>
          <a:prstGeom prst="rect">
            <a:avLst/>
          </a:prstGeom>
          <a:gradFill rotWithShape="0">
            <a:gsLst>
              <a:gs pos="0">
                <a:srgbClr val="618FFD">
                  <a:gamma/>
                  <a:shade val="0"/>
                  <a:invGamma/>
                </a:srgbClr>
              </a:gs>
              <a:gs pos="100000">
                <a:srgbClr val="618FFD"/>
              </a:gs>
            </a:gsLst>
            <a:path path="shape">
              <a:fillToRect l="50000" t="50000" r="50000" b="50000"/>
            </a:path>
          </a:gradFill>
          <a:ln w="12699">
            <a:solidFill>
              <a:schemeClr val="tx1"/>
            </a:solidFill>
            <a:miter lim="800000"/>
            <a:headEnd/>
            <a:tailEnd/>
          </a:ln>
          <a:effectLst/>
        </p:spPr>
        <p:txBody>
          <a:bodyPr wrap="none" anchor="ctr"/>
          <a:lstStyle/>
          <a:p>
            <a:endParaRPr lang="en-US"/>
          </a:p>
        </p:txBody>
      </p:sp>
      <p:sp>
        <p:nvSpPr>
          <p:cNvPr id="56323" name="Rectangle 1027"/>
          <p:cNvSpPr>
            <a:spLocks noChangeArrowheads="1"/>
          </p:cNvSpPr>
          <p:nvPr/>
        </p:nvSpPr>
        <p:spPr bwMode="auto">
          <a:xfrm>
            <a:off x="1066800" y="2635250"/>
            <a:ext cx="7086600" cy="1311275"/>
          </a:xfrm>
          <a:prstGeom prst="rect">
            <a:avLst/>
          </a:prstGeom>
          <a:noFill/>
          <a:ln w="9525">
            <a:noFill/>
            <a:miter lim="800000"/>
            <a:headEnd/>
            <a:tailEnd/>
          </a:ln>
          <a:effectLst/>
        </p:spPr>
        <p:txBody>
          <a:bodyPr lIns="92075" tIns="46038" rIns="92075" bIns="46038">
            <a:spAutoFit/>
          </a:bodyPr>
          <a:lstStyle/>
          <a:p>
            <a:pPr algn="ctr" defTabSz="762000"/>
            <a:r>
              <a:rPr lang="en-US" sz="4000" b="1">
                <a:solidFill>
                  <a:srgbClr val="FAFD00"/>
                </a:solidFill>
                <a:latin typeface="Arial Rounded MT Bold" pitchFamily="34" charset="0"/>
              </a:rPr>
              <a:t>Pacemaker codes and modes</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box(out)">
                                      <p:cBhvr>
                                        <p:cTn id="7" dur="500"/>
                                        <p:tgtEl>
                                          <p:spTgt spid="563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pPr algn="l" rtl="0"/>
            <a:endParaRPr lang="en-US"/>
          </a:p>
        </p:txBody>
      </p:sp>
      <p:sp>
        <p:nvSpPr>
          <p:cNvPr id="182275"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pPr algn="l" rtl="0"/>
            <a:endParaRPr lang="en-US"/>
          </a:p>
        </p:txBody>
      </p:sp>
      <p:sp>
        <p:nvSpPr>
          <p:cNvPr id="182276" name="Rectangle 4"/>
          <p:cNvSpPr>
            <a:spLocks noChangeArrowheads="1"/>
          </p:cNvSpPr>
          <p:nvPr/>
        </p:nvSpPr>
        <p:spPr bwMode="blackWhite">
          <a:xfrm>
            <a:off x="349250" y="1657350"/>
            <a:ext cx="8455025" cy="1149350"/>
          </a:xfrm>
          <a:prstGeom prst="rect">
            <a:avLst/>
          </a:prstGeom>
          <a:solidFill>
            <a:schemeClr val="accent2"/>
          </a:solidFill>
          <a:ln w="12700">
            <a:solidFill>
              <a:schemeClr val="tx1"/>
            </a:solidFill>
            <a:miter lim="800000"/>
            <a:headEnd/>
            <a:tailEnd/>
          </a:ln>
          <a:effectLst/>
        </p:spPr>
        <p:txBody>
          <a:bodyPr wrap="none" anchor="ctr"/>
          <a:lstStyle/>
          <a:p>
            <a:pPr algn="l" rtl="0"/>
            <a:endParaRPr lang="en-US"/>
          </a:p>
        </p:txBody>
      </p:sp>
      <p:sp>
        <p:nvSpPr>
          <p:cNvPr id="182277" name="Rectangle 5"/>
          <p:cNvSpPr>
            <a:spLocks noChangeArrowheads="1"/>
          </p:cNvSpPr>
          <p:nvPr/>
        </p:nvSpPr>
        <p:spPr bwMode="auto">
          <a:xfrm>
            <a:off x="3124200" y="6400800"/>
            <a:ext cx="2895600" cy="457200"/>
          </a:xfrm>
          <a:prstGeom prst="rect">
            <a:avLst/>
          </a:prstGeom>
          <a:noFill/>
          <a:ln w="9525">
            <a:noFill/>
            <a:miter lim="800000"/>
            <a:headEnd/>
            <a:tailEnd/>
          </a:ln>
          <a:effectLst/>
        </p:spPr>
        <p:txBody>
          <a:bodyPr wrap="none" anchor="ctr"/>
          <a:lstStyle/>
          <a:p>
            <a:pPr algn="l" rtl="0"/>
            <a:endParaRPr lang="en-US"/>
          </a:p>
        </p:txBody>
      </p:sp>
      <p:sp>
        <p:nvSpPr>
          <p:cNvPr id="182278" name="Rectangle 6"/>
          <p:cNvSpPr>
            <a:spLocks noGrp="1" noChangeArrowheads="1"/>
          </p:cNvSpPr>
          <p:nvPr>
            <p:ph type="title"/>
          </p:nvPr>
        </p:nvSpPr>
        <p:spPr>
          <a:noFill/>
          <a:ln/>
        </p:spPr>
        <p:txBody>
          <a:bodyPr lIns="92075" tIns="46038" rIns="92075" bIns="46038"/>
          <a:lstStyle/>
          <a:p>
            <a:pPr rtl="0"/>
            <a:r>
              <a:rPr lang="en-US"/>
              <a:t>Pacemaker Code</a:t>
            </a:r>
          </a:p>
        </p:txBody>
      </p:sp>
      <p:grpSp>
        <p:nvGrpSpPr>
          <p:cNvPr id="2" name="Group 7"/>
          <p:cNvGrpSpPr>
            <a:grpSpLocks/>
          </p:cNvGrpSpPr>
          <p:nvPr/>
        </p:nvGrpSpPr>
        <p:grpSpPr bwMode="auto">
          <a:xfrm>
            <a:off x="533400" y="1671638"/>
            <a:ext cx="8112125" cy="1168400"/>
            <a:chOff x="336" y="1053"/>
            <a:chExt cx="5110" cy="736"/>
          </a:xfrm>
        </p:grpSpPr>
        <p:grpSp>
          <p:nvGrpSpPr>
            <p:cNvPr id="3" name="Group 8"/>
            <p:cNvGrpSpPr>
              <a:grpSpLocks/>
            </p:cNvGrpSpPr>
            <p:nvPr/>
          </p:nvGrpSpPr>
          <p:grpSpPr bwMode="auto">
            <a:xfrm>
              <a:off x="336" y="1053"/>
              <a:ext cx="700" cy="568"/>
              <a:chOff x="336" y="1053"/>
              <a:chExt cx="700" cy="568"/>
            </a:xfrm>
          </p:grpSpPr>
          <p:sp>
            <p:nvSpPr>
              <p:cNvPr id="182281" name="Rectangle 9"/>
              <p:cNvSpPr>
                <a:spLocks noChangeArrowheads="1"/>
              </p:cNvSpPr>
              <p:nvPr/>
            </p:nvSpPr>
            <p:spPr bwMode="auto">
              <a:xfrm>
                <a:off x="613" y="1053"/>
                <a:ext cx="172" cy="231"/>
              </a:xfrm>
              <a:prstGeom prst="rect">
                <a:avLst/>
              </a:prstGeom>
              <a:noFill/>
              <a:ln w="9525">
                <a:noFill/>
                <a:miter lim="800000"/>
                <a:headEnd/>
                <a:tailEnd/>
              </a:ln>
              <a:effectLst/>
            </p:spPr>
            <p:txBody>
              <a:bodyPr wrap="none" lIns="92075" tIns="46038" rIns="92075" bIns="46038">
                <a:spAutoFit/>
              </a:bodyPr>
              <a:lstStyle/>
              <a:p>
                <a:pPr algn="l" rtl="0"/>
                <a:r>
                  <a:rPr lang="en-US" sz="1800" b="1">
                    <a:latin typeface="Times New Roman" pitchFamily="18" charset="0"/>
                  </a:rPr>
                  <a:t>I</a:t>
                </a:r>
              </a:p>
            </p:txBody>
          </p:sp>
          <p:sp>
            <p:nvSpPr>
              <p:cNvPr id="182282" name="Rectangle 10"/>
              <p:cNvSpPr>
                <a:spLocks noChangeArrowheads="1"/>
              </p:cNvSpPr>
              <p:nvPr/>
            </p:nvSpPr>
            <p:spPr bwMode="auto">
              <a:xfrm>
                <a:off x="336" y="1221"/>
                <a:ext cx="700" cy="231"/>
              </a:xfrm>
              <a:prstGeom prst="rect">
                <a:avLst/>
              </a:prstGeom>
              <a:noFill/>
              <a:ln w="9525">
                <a:noFill/>
                <a:miter lim="800000"/>
                <a:headEnd/>
                <a:tailEnd/>
              </a:ln>
              <a:effectLst/>
            </p:spPr>
            <p:txBody>
              <a:bodyPr wrap="none" lIns="92075" tIns="46038" rIns="92075" bIns="46038">
                <a:spAutoFit/>
              </a:bodyPr>
              <a:lstStyle/>
              <a:p>
                <a:pPr algn="l" rtl="0"/>
                <a:r>
                  <a:rPr lang="en-US" sz="1800" b="1">
                    <a:latin typeface="Times New Roman" pitchFamily="18" charset="0"/>
                  </a:rPr>
                  <a:t>Chamber</a:t>
                </a:r>
              </a:p>
            </p:txBody>
          </p:sp>
          <p:sp>
            <p:nvSpPr>
              <p:cNvPr id="182283" name="Rectangle 11"/>
              <p:cNvSpPr>
                <a:spLocks noChangeArrowheads="1"/>
              </p:cNvSpPr>
              <p:nvPr/>
            </p:nvSpPr>
            <p:spPr bwMode="auto">
              <a:xfrm>
                <a:off x="429" y="1390"/>
                <a:ext cx="484" cy="231"/>
              </a:xfrm>
              <a:prstGeom prst="rect">
                <a:avLst/>
              </a:prstGeom>
              <a:noFill/>
              <a:ln w="9525">
                <a:noFill/>
                <a:miter lim="800000"/>
                <a:headEnd/>
                <a:tailEnd/>
              </a:ln>
              <a:effectLst/>
            </p:spPr>
            <p:txBody>
              <a:bodyPr wrap="none" lIns="92075" tIns="46038" rIns="92075" bIns="46038">
                <a:spAutoFit/>
              </a:bodyPr>
              <a:lstStyle/>
              <a:p>
                <a:pPr algn="l" rtl="0"/>
                <a:r>
                  <a:rPr lang="en-US" sz="1800" b="1">
                    <a:latin typeface="Times New Roman" pitchFamily="18" charset="0"/>
                  </a:rPr>
                  <a:t>Paced</a:t>
                </a:r>
              </a:p>
            </p:txBody>
          </p:sp>
        </p:grpSp>
        <p:grpSp>
          <p:nvGrpSpPr>
            <p:cNvPr id="4" name="Group 12"/>
            <p:cNvGrpSpPr>
              <a:grpSpLocks/>
            </p:cNvGrpSpPr>
            <p:nvPr/>
          </p:nvGrpSpPr>
          <p:grpSpPr bwMode="auto">
            <a:xfrm>
              <a:off x="1348" y="1053"/>
              <a:ext cx="700" cy="568"/>
              <a:chOff x="1348" y="1053"/>
              <a:chExt cx="700" cy="568"/>
            </a:xfrm>
          </p:grpSpPr>
          <p:sp>
            <p:nvSpPr>
              <p:cNvPr id="182285" name="Rectangle 13"/>
              <p:cNvSpPr>
                <a:spLocks noChangeArrowheads="1"/>
              </p:cNvSpPr>
              <p:nvPr/>
            </p:nvSpPr>
            <p:spPr bwMode="auto">
              <a:xfrm>
                <a:off x="1605" y="1053"/>
                <a:ext cx="228" cy="231"/>
              </a:xfrm>
              <a:prstGeom prst="rect">
                <a:avLst/>
              </a:prstGeom>
              <a:noFill/>
              <a:ln w="9525">
                <a:noFill/>
                <a:miter lim="800000"/>
                <a:headEnd/>
                <a:tailEnd/>
              </a:ln>
              <a:effectLst/>
            </p:spPr>
            <p:txBody>
              <a:bodyPr wrap="none" lIns="92075" tIns="46038" rIns="92075" bIns="46038">
                <a:spAutoFit/>
              </a:bodyPr>
              <a:lstStyle/>
              <a:p>
                <a:pPr algn="l" rtl="0"/>
                <a:r>
                  <a:rPr lang="en-US" sz="1800" b="1">
                    <a:latin typeface="Times New Roman" pitchFamily="18" charset="0"/>
                  </a:rPr>
                  <a:t>II</a:t>
                </a:r>
              </a:p>
            </p:txBody>
          </p:sp>
          <p:sp>
            <p:nvSpPr>
              <p:cNvPr id="182286" name="Rectangle 14"/>
              <p:cNvSpPr>
                <a:spLocks noChangeArrowheads="1"/>
              </p:cNvSpPr>
              <p:nvPr/>
            </p:nvSpPr>
            <p:spPr bwMode="auto">
              <a:xfrm>
                <a:off x="1348" y="1221"/>
                <a:ext cx="700" cy="231"/>
              </a:xfrm>
              <a:prstGeom prst="rect">
                <a:avLst/>
              </a:prstGeom>
              <a:noFill/>
              <a:ln w="9525">
                <a:noFill/>
                <a:miter lim="800000"/>
                <a:headEnd/>
                <a:tailEnd/>
              </a:ln>
              <a:effectLst/>
            </p:spPr>
            <p:txBody>
              <a:bodyPr wrap="none" lIns="92075" tIns="46038" rIns="92075" bIns="46038">
                <a:spAutoFit/>
              </a:bodyPr>
              <a:lstStyle/>
              <a:p>
                <a:pPr algn="l" rtl="0"/>
                <a:r>
                  <a:rPr lang="en-US" sz="1800" b="1">
                    <a:latin typeface="Times New Roman" pitchFamily="18" charset="0"/>
                  </a:rPr>
                  <a:t>Chamber</a:t>
                </a:r>
              </a:p>
            </p:txBody>
          </p:sp>
          <p:sp>
            <p:nvSpPr>
              <p:cNvPr id="182287" name="Rectangle 15"/>
              <p:cNvSpPr>
                <a:spLocks noChangeArrowheads="1"/>
              </p:cNvSpPr>
              <p:nvPr/>
            </p:nvSpPr>
            <p:spPr bwMode="auto">
              <a:xfrm>
                <a:off x="1400" y="1390"/>
                <a:ext cx="540" cy="231"/>
              </a:xfrm>
              <a:prstGeom prst="rect">
                <a:avLst/>
              </a:prstGeom>
              <a:noFill/>
              <a:ln w="9525">
                <a:noFill/>
                <a:miter lim="800000"/>
                <a:headEnd/>
                <a:tailEnd/>
              </a:ln>
              <a:effectLst/>
            </p:spPr>
            <p:txBody>
              <a:bodyPr wrap="none" lIns="92075" tIns="46038" rIns="92075" bIns="46038">
                <a:spAutoFit/>
              </a:bodyPr>
              <a:lstStyle/>
              <a:p>
                <a:pPr algn="l" rtl="0"/>
                <a:r>
                  <a:rPr lang="en-US" sz="1800" b="1">
                    <a:latin typeface="Times New Roman" pitchFamily="18" charset="0"/>
                  </a:rPr>
                  <a:t>Sensed</a:t>
                </a:r>
              </a:p>
            </p:txBody>
          </p:sp>
        </p:grpSp>
        <p:grpSp>
          <p:nvGrpSpPr>
            <p:cNvPr id="5" name="Group 16"/>
            <p:cNvGrpSpPr>
              <a:grpSpLocks/>
            </p:cNvGrpSpPr>
            <p:nvPr/>
          </p:nvGrpSpPr>
          <p:grpSpPr bwMode="auto">
            <a:xfrm>
              <a:off x="2267" y="1053"/>
              <a:ext cx="744" cy="568"/>
              <a:chOff x="2267" y="1053"/>
              <a:chExt cx="744" cy="568"/>
            </a:xfrm>
          </p:grpSpPr>
          <p:sp>
            <p:nvSpPr>
              <p:cNvPr id="182289" name="Rectangle 17"/>
              <p:cNvSpPr>
                <a:spLocks noChangeArrowheads="1"/>
              </p:cNvSpPr>
              <p:nvPr/>
            </p:nvSpPr>
            <p:spPr bwMode="auto">
              <a:xfrm>
                <a:off x="2547" y="1053"/>
                <a:ext cx="284" cy="231"/>
              </a:xfrm>
              <a:prstGeom prst="rect">
                <a:avLst/>
              </a:prstGeom>
              <a:noFill/>
              <a:ln w="9525">
                <a:noFill/>
                <a:miter lim="800000"/>
                <a:headEnd/>
                <a:tailEnd/>
              </a:ln>
              <a:effectLst/>
            </p:spPr>
            <p:txBody>
              <a:bodyPr wrap="none" lIns="92075" tIns="46038" rIns="92075" bIns="46038">
                <a:spAutoFit/>
              </a:bodyPr>
              <a:lstStyle/>
              <a:p>
                <a:pPr algn="l" rtl="0"/>
                <a:r>
                  <a:rPr lang="en-US" sz="1800" b="1">
                    <a:latin typeface="Times New Roman" pitchFamily="18" charset="0"/>
                  </a:rPr>
                  <a:t>III</a:t>
                </a:r>
              </a:p>
            </p:txBody>
          </p:sp>
          <p:sp>
            <p:nvSpPr>
              <p:cNvPr id="182290" name="Rectangle 18"/>
              <p:cNvSpPr>
                <a:spLocks noChangeArrowheads="1"/>
              </p:cNvSpPr>
              <p:nvPr/>
            </p:nvSpPr>
            <p:spPr bwMode="auto">
              <a:xfrm>
                <a:off x="2283" y="1221"/>
                <a:ext cx="692" cy="231"/>
              </a:xfrm>
              <a:prstGeom prst="rect">
                <a:avLst/>
              </a:prstGeom>
              <a:noFill/>
              <a:ln w="9525">
                <a:noFill/>
                <a:miter lim="800000"/>
                <a:headEnd/>
                <a:tailEnd/>
              </a:ln>
              <a:effectLst/>
            </p:spPr>
            <p:txBody>
              <a:bodyPr wrap="none" lIns="92075" tIns="46038" rIns="92075" bIns="46038">
                <a:spAutoFit/>
              </a:bodyPr>
              <a:lstStyle/>
              <a:p>
                <a:pPr algn="l" rtl="0"/>
                <a:r>
                  <a:rPr lang="en-US" sz="1800" b="1">
                    <a:latin typeface="Times New Roman" pitchFamily="18" charset="0"/>
                  </a:rPr>
                  <a:t>Response</a:t>
                </a:r>
              </a:p>
            </p:txBody>
          </p:sp>
          <p:sp>
            <p:nvSpPr>
              <p:cNvPr id="182291" name="Rectangle 19"/>
              <p:cNvSpPr>
                <a:spLocks noChangeArrowheads="1"/>
              </p:cNvSpPr>
              <p:nvPr/>
            </p:nvSpPr>
            <p:spPr bwMode="auto">
              <a:xfrm>
                <a:off x="2267" y="1390"/>
                <a:ext cx="744" cy="231"/>
              </a:xfrm>
              <a:prstGeom prst="rect">
                <a:avLst/>
              </a:prstGeom>
              <a:noFill/>
              <a:ln w="9525">
                <a:noFill/>
                <a:miter lim="800000"/>
                <a:headEnd/>
                <a:tailEnd/>
              </a:ln>
              <a:effectLst/>
            </p:spPr>
            <p:txBody>
              <a:bodyPr wrap="none" lIns="92075" tIns="46038" rIns="92075" bIns="46038">
                <a:spAutoFit/>
              </a:bodyPr>
              <a:lstStyle/>
              <a:p>
                <a:pPr algn="l" rtl="0"/>
                <a:r>
                  <a:rPr lang="en-US" sz="1800" b="1">
                    <a:latin typeface="Times New Roman" pitchFamily="18" charset="0"/>
                  </a:rPr>
                  <a:t>to Sensing</a:t>
                </a:r>
              </a:p>
            </p:txBody>
          </p:sp>
        </p:grpSp>
        <p:grpSp>
          <p:nvGrpSpPr>
            <p:cNvPr id="6" name="Group 20"/>
            <p:cNvGrpSpPr>
              <a:grpSpLocks/>
            </p:cNvGrpSpPr>
            <p:nvPr/>
          </p:nvGrpSpPr>
          <p:grpSpPr bwMode="auto">
            <a:xfrm>
              <a:off x="3263" y="1053"/>
              <a:ext cx="1074" cy="736"/>
              <a:chOff x="3263" y="1053"/>
              <a:chExt cx="1074" cy="736"/>
            </a:xfrm>
          </p:grpSpPr>
          <p:sp>
            <p:nvSpPr>
              <p:cNvPr id="182293" name="Rectangle 21"/>
              <p:cNvSpPr>
                <a:spLocks noChangeArrowheads="1"/>
              </p:cNvSpPr>
              <p:nvPr/>
            </p:nvSpPr>
            <p:spPr bwMode="auto">
              <a:xfrm>
                <a:off x="3724" y="1053"/>
                <a:ext cx="276" cy="231"/>
              </a:xfrm>
              <a:prstGeom prst="rect">
                <a:avLst/>
              </a:prstGeom>
              <a:noFill/>
              <a:ln w="9525">
                <a:noFill/>
                <a:miter lim="800000"/>
                <a:headEnd/>
                <a:tailEnd/>
              </a:ln>
              <a:effectLst/>
            </p:spPr>
            <p:txBody>
              <a:bodyPr wrap="none" lIns="92075" tIns="46038" rIns="92075" bIns="46038">
                <a:spAutoFit/>
              </a:bodyPr>
              <a:lstStyle/>
              <a:p>
                <a:pPr algn="l" rtl="0"/>
                <a:r>
                  <a:rPr lang="en-US" sz="1800" b="1">
                    <a:latin typeface="Times New Roman" pitchFamily="18" charset="0"/>
                  </a:rPr>
                  <a:t>IV</a:t>
                </a:r>
              </a:p>
            </p:txBody>
          </p:sp>
          <p:sp>
            <p:nvSpPr>
              <p:cNvPr id="182294" name="Rectangle 22"/>
              <p:cNvSpPr>
                <a:spLocks noChangeArrowheads="1"/>
              </p:cNvSpPr>
              <p:nvPr/>
            </p:nvSpPr>
            <p:spPr bwMode="auto">
              <a:xfrm>
                <a:off x="3293" y="1220"/>
                <a:ext cx="1044" cy="231"/>
              </a:xfrm>
              <a:prstGeom prst="rect">
                <a:avLst/>
              </a:prstGeom>
              <a:noFill/>
              <a:ln w="9525">
                <a:noFill/>
                <a:miter lim="800000"/>
                <a:headEnd/>
                <a:tailEnd/>
              </a:ln>
              <a:effectLst/>
            </p:spPr>
            <p:txBody>
              <a:bodyPr wrap="none" lIns="92075" tIns="46038" rIns="92075" bIns="46038">
                <a:spAutoFit/>
              </a:bodyPr>
              <a:lstStyle/>
              <a:p>
                <a:pPr algn="l" rtl="0"/>
                <a:r>
                  <a:rPr lang="en-US" sz="1800" b="1">
                    <a:latin typeface="Times New Roman" pitchFamily="18" charset="0"/>
                  </a:rPr>
                  <a:t>Programmable</a:t>
                </a:r>
              </a:p>
            </p:txBody>
          </p:sp>
          <p:sp>
            <p:nvSpPr>
              <p:cNvPr id="182295" name="Rectangle 23"/>
              <p:cNvSpPr>
                <a:spLocks noChangeArrowheads="1"/>
              </p:cNvSpPr>
              <p:nvPr/>
            </p:nvSpPr>
            <p:spPr bwMode="auto">
              <a:xfrm>
                <a:off x="3263" y="1407"/>
                <a:ext cx="1052" cy="231"/>
              </a:xfrm>
              <a:prstGeom prst="rect">
                <a:avLst/>
              </a:prstGeom>
              <a:noFill/>
              <a:ln w="9525">
                <a:noFill/>
                <a:miter lim="800000"/>
                <a:headEnd/>
                <a:tailEnd/>
              </a:ln>
              <a:effectLst/>
            </p:spPr>
            <p:txBody>
              <a:bodyPr wrap="none" lIns="92075" tIns="46038" rIns="92075" bIns="46038">
                <a:spAutoFit/>
              </a:bodyPr>
              <a:lstStyle/>
              <a:p>
                <a:pPr algn="l" rtl="0"/>
                <a:r>
                  <a:rPr lang="en-US" sz="1800" b="1">
                    <a:latin typeface="Times New Roman" pitchFamily="18" charset="0"/>
                  </a:rPr>
                  <a:t>Functions/Rate</a:t>
                </a:r>
              </a:p>
            </p:txBody>
          </p:sp>
          <p:sp>
            <p:nvSpPr>
              <p:cNvPr id="182296" name="Rectangle 24"/>
              <p:cNvSpPr>
                <a:spLocks noChangeArrowheads="1"/>
              </p:cNvSpPr>
              <p:nvPr/>
            </p:nvSpPr>
            <p:spPr bwMode="auto">
              <a:xfrm>
                <a:off x="3441" y="1558"/>
                <a:ext cx="836" cy="231"/>
              </a:xfrm>
              <a:prstGeom prst="rect">
                <a:avLst/>
              </a:prstGeom>
              <a:noFill/>
              <a:ln w="9525">
                <a:noFill/>
                <a:miter lim="800000"/>
                <a:headEnd/>
                <a:tailEnd/>
              </a:ln>
              <a:effectLst/>
            </p:spPr>
            <p:txBody>
              <a:bodyPr wrap="none" lIns="92075" tIns="46038" rIns="92075" bIns="46038">
                <a:spAutoFit/>
              </a:bodyPr>
              <a:lstStyle/>
              <a:p>
                <a:pPr algn="l" rtl="0"/>
                <a:r>
                  <a:rPr lang="en-US" sz="1800" b="1">
                    <a:latin typeface="Times New Roman" pitchFamily="18" charset="0"/>
                  </a:rPr>
                  <a:t>Modulation</a:t>
                </a:r>
              </a:p>
            </p:txBody>
          </p:sp>
        </p:grpSp>
        <p:grpSp>
          <p:nvGrpSpPr>
            <p:cNvPr id="7" name="Group 25"/>
            <p:cNvGrpSpPr>
              <a:grpSpLocks/>
            </p:cNvGrpSpPr>
            <p:nvPr/>
          </p:nvGrpSpPr>
          <p:grpSpPr bwMode="auto">
            <a:xfrm>
              <a:off x="4626" y="1053"/>
              <a:ext cx="820" cy="585"/>
              <a:chOff x="4626" y="1053"/>
              <a:chExt cx="820" cy="585"/>
            </a:xfrm>
          </p:grpSpPr>
          <p:sp>
            <p:nvSpPr>
              <p:cNvPr id="182298" name="Rectangle 26"/>
              <p:cNvSpPr>
                <a:spLocks noChangeArrowheads="1"/>
              </p:cNvSpPr>
              <p:nvPr/>
            </p:nvSpPr>
            <p:spPr bwMode="auto">
              <a:xfrm>
                <a:off x="4964" y="1053"/>
                <a:ext cx="220" cy="231"/>
              </a:xfrm>
              <a:prstGeom prst="rect">
                <a:avLst/>
              </a:prstGeom>
              <a:noFill/>
              <a:ln w="9525">
                <a:noFill/>
                <a:miter lim="800000"/>
                <a:headEnd/>
                <a:tailEnd/>
              </a:ln>
              <a:effectLst/>
            </p:spPr>
            <p:txBody>
              <a:bodyPr wrap="none" lIns="92075" tIns="46038" rIns="92075" bIns="46038">
                <a:spAutoFit/>
              </a:bodyPr>
              <a:lstStyle/>
              <a:p>
                <a:pPr algn="l" rtl="0"/>
                <a:r>
                  <a:rPr lang="en-US" sz="1800" b="1">
                    <a:latin typeface="Times New Roman" pitchFamily="18" charset="0"/>
                  </a:rPr>
                  <a:t>V</a:t>
                </a:r>
              </a:p>
            </p:txBody>
          </p:sp>
          <p:sp>
            <p:nvSpPr>
              <p:cNvPr id="182299" name="Rectangle 27"/>
              <p:cNvSpPr>
                <a:spLocks noChangeArrowheads="1"/>
              </p:cNvSpPr>
              <p:nvPr/>
            </p:nvSpPr>
            <p:spPr bwMode="auto">
              <a:xfrm>
                <a:off x="4691" y="1220"/>
                <a:ext cx="724" cy="231"/>
              </a:xfrm>
              <a:prstGeom prst="rect">
                <a:avLst/>
              </a:prstGeom>
              <a:noFill/>
              <a:ln w="9525">
                <a:noFill/>
                <a:miter lim="800000"/>
                <a:headEnd/>
                <a:tailEnd/>
              </a:ln>
              <a:effectLst/>
            </p:spPr>
            <p:txBody>
              <a:bodyPr wrap="none" lIns="92075" tIns="46038" rIns="92075" bIns="46038">
                <a:spAutoFit/>
              </a:bodyPr>
              <a:lstStyle/>
              <a:p>
                <a:pPr algn="l" rtl="0"/>
                <a:r>
                  <a:rPr lang="en-US" sz="1800" b="1">
                    <a:latin typeface="Times New Roman" pitchFamily="18" charset="0"/>
                  </a:rPr>
                  <a:t>Antitachy</a:t>
                </a:r>
              </a:p>
            </p:txBody>
          </p:sp>
          <p:sp>
            <p:nvSpPr>
              <p:cNvPr id="182300" name="Rectangle 28"/>
              <p:cNvSpPr>
                <a:spLocks noChangeArrowheads="1"/>
              </p:cNvSpPr>
              <p:nvPr/>
            </p:nvSpPr>
            <p:spPr bwMode="auto">
              <a:xfrm>
                <a:off x="4626" y="1407"/>
                <a:ext cx="820" cy="231"/>
              </a:xfrm>
              <a:prstGeom prst="rect">
                <a:avLst/>
              </a:prstGeom>
              <a:noFill/>
              <a:ln w="9525">
                <a:noFill/>
                <a:miter lim="800000"/>
                <a:headEnd/>
                <a:tailEnd/>
              </a:ln>
              <a:effectLst/>
            </p:spPr>
            <p:txBody>
              <a:bodyPr wrap="none" lIns="92075" tIns="46038" rIns="92075" bIns="46038">
                <a:spAutoFit/>
              </a:bodyPr>
              <a:lstStyle/>
              <a:p>
                <a:pPr algn="l" rtl="0"/>
                <a:r>
                  <a:rPr lang="en-US" sz="1800" b="1">
                    <a:latin typeface="Times New Roman" pitchFamily="18" charset="0"/>
                  </a:rPr>
                  <a:t>Function(s)</a:t>
                </a:r>
              </a:p>
            </p:txBody>
          </p:sp>
        </p:grpSp>
      </p:grpSp>
      <p:sp>
        <p:nvSpPr>
          <p:cNvPr id="182301" name="Rectangle 29"/>
          <p:cNvSpPr>
            <a:spLocks noChangeArrowheads="1"/>
          </p:cNvSpPr>
          <p:nvPr/>
        </p:nvSpPr>
        <p:spPr bwMode="auto">
          <a:xfrm>
            <a:off x="381000" y="2952750"/>
            <a:ext cx="1414362" cy="385363"/>
          </a:xfrm>
          <a:prstGeom prst="rect">
            <a:avLst/>
          </a:prstGeom>
          <a:noFill/>
          <a:ln w="9525">
            <a:noFill/>
            <a:miter lim="800000"/>
            <a:headEnd/>
            <a:tailEnd/>
          </a:ln>
          <a:effectLst/>
        </p:spPr>
        <p:txBody>
          <a:bodyPr wrap="none" lIns="92075" tIns="46038" rIns="92075" bIns="46038">
            <a:spAutoFit/>
          </a:bodyPr>
          <a:lstStyle/>
          <a:p>
            <a:pPr algn="l" rtl="0"/>
            <a:r>
              <a:rPr lang="en-US" sz="1900" b="1">
                <a:latin typeface="Times New Roman" pitchFamily="18" charset="0"/>
              </a:rPr>
              <a:t>V: Ventricle</a:t>
            </a:r>
            <a:endParaRPr lang="en-US" sz="1900" b="1">
              <a:solidFill>
                <a:srgbClr val="FFFFFF"/>
              </a:solidFill>
              <a:latin typeface="Times New Roman" pitchFamily="18" charset="0"/>
            </a:endParaRPr>
          </a:p>
        </p:txBody>
      </p:sp>
      <p:sp>
        <p:nvSpPr>
          <p:cNvPr id="182302" name="Rectangle 30"/>
          <p:cNvSpPr>
            <a:spLocks noChangeArrowheads="1"/>
          </p:cNvSpPr>
          <p:nvPr/>
        </p:nvSpPr>
        <p:spPr bwMode="auto">
          <a:xfrm>
            <a:off x="1946275" y="2957513"/>
            <a:ext cx="1414362" cy="385363"/>
          </a:xfrm>
          <a:prstGeom prst="rect">
            <a:avLst/>
          </a:prstGeom>
          <a:noFill/>
          <a:ln w="9525">
            <a:noFill/>
            <a:miter lim="800000"/>
            <a:headEnd/>
            <a:tailEnd/>
          </a:ln>
          <a:effectLst/>
        </p:spPr>
        <p:txBody>
          <a:bodyPr wrap="none" lIns="92075" tIns="46038" rIns="92075" bIns="46038">
            <a:spAutoFit/>
          </a:bodyPr>
          <a:lstStyle/>
          <a:p>
            <a:pPr algn="l" rtl="0"/>
            <a:r>
              <a:rPr lang="en-US" sz="1900" b="1">
                <a:latin typeface="Times New Roman" pitchFamily="18" charset="0"/>
              </a:rPr>
              <a:t>V: Ventricle</a:t>
            </a:r>
          </a:p>
        </p:txBody>
      </p:sp>
      <p:sp>
        <p:nvSpPr>
          <p:cNvPr id="182303" name="Rectangle 31"/>
          <p:cNvSpPr>
            <a:spLocks noChangeArrowheads="1"/>
          </p:cNvSpPr>
          <p:nvPr/>
        </p:nvSpPr>
        <p:spPr bwMode="auto">
          <a:xfrm>
            <a:off x="3479800" y="2957513"/>
            <a:ext cx="1484252" cy="385363"/>
          </a:xfrm>
          <a:prstGeom prst="rect">
            <a:avLst/>
          </a:prstGeom>
          <a:noFill/>
          <a:ln w="9525">
            <a:noFill/>
            <a:miter lim="800000"/>
            <a:headEnd/>
            <a:tailEnd/>
          </a:ln>
          <a:effectLst/>
        </p:spPr>
        <p:txBody>
          <a:bodyPr wrap="none" lIns="92075" tIns="46038" rIns="92075" bIns="46038">
            <a:spAutoFit/>
          </a:bodyPr>
          <a:lstStyle/>
          <a:p>
            <a:pPr algn="l" rtl="0"/>
            <a:r>
              <a:rPr lang="en-US" sz="1900" b="1">
                <a:latin typeface="Times New Roman" pitchFamily="18" charset="0"/>
              </a:rPr>
              <a:t>T: Triggered</a:t>
            </a:r>
            <a:endParaRPr lang="en-US" sz="1900" b="1">
              <a:solidFill>
                <a:srgbClr val="FFFFFF"/>
              </a:solidFill>
              <a:latin typeface="Times New Roman" pitchFamily="18" charset="0"/>
            </a:endParaRPr>
          </a:p>
        </p:txBody>
      </p:sp>
      <p:sp>
        <p:nvSpPr>
          <p:cNvPr id="182304" name="Rectangle 32"/>
          <p:cNvSpPr>
            <a:spLocks noChangeArrowheads="1"/>
          </p:cNvSpPr>
          <p:nvPr/>
        </p:nvSpPr>
        <p:spPr bwMode="auto">
          <a:xfrm>
            <a:off x="5002213" y="2843213"/>
            <a:ext cx="2042610" cy="677751"/>
          </a:xfrm>
          <a:prstGeom prst="rect">
            <a:avLst/>
          </a:prstGeom>
          <a:noFill/>
          <a:ln w="9525">
            <a:noFill/>
            <a:miter lim="800000"/>
            <a:headEnd/>
            <a:tailEnd/>
          </a:ln>
          <a:effectLst/>
        </p:spPr>
        <p:txBody>
          <a:bodyPr wrap="none" lIns="92075" tIns="46038" rIns="92075" bIns="46038">
            <a:spAutoFit/>
          </a:bodyPr>
          <a:lstStyle/>
          <a:p>
            <a:pPr algn="l" rtl="0"/>
            <a:r>
              <a:rPr lang="en-US" sz="1900" b="1">
                <a:latin typeface="Times New Roman" pitchFamily="18" charset="0"/>
              </a:rPr>
              <a:t>P: Simple</a:t>
            </a:r>
          </a:p>
          <a:p>
            <a:pPr algn="l" rtl="0"/>
            <a:r>
              <a:rPr lang="en-US" sz="1900" b="1">
                <a:latin typeface="Times New Roman" pitchFamily="18" charset="0"/>
              </a:rPr>
              <a:t>     programmable</a:t>
            </a:r>
            <a:endParaRPr lang="en-US" sz="1900" b="1">
              <a:solidFill>
                <a:srgbClr val="FFFFFF"/>
              </a:solidFill>
              <a:latin typeface="Times New Roman" pitchFamily="18" charset="0"/>
            </a:endParaRPr>
          </a:p>
        </p:txBody>
      </p:sp>
      <p:sp>
        <p:nvSpPr>
          <p:cNvPr id="182305" name="Rectangle 33"/>
          <p:cNvSpPr>
            <a:spLocks noChangeArrowheads="1"/>
          </p:cNvSpPr>
          <p:nvPr/>
        </p:nvSpPr>
        <p:spPr bwMode="auto">
          <a:xfrm>
            <a:off x="7256463" y="2957513"/>
            <a:ext cx="963405" cy="385363"/>
          </a:xfrm>
          <a:prstGeom prst="rect">
            <a:avLst/>
          </a:prstGeom>
          <a:noFill/>
          <a:ln w="9525">
            <a:noFill/>
            <a:miter lim="800000"/>
            <a:headEnd/>
            <a:tailEnd/>
          </a:ln>
          <a:effectLst/>
        </p:spPr>
        <p:txBody>
          <a:bodyPr wrap="none" lIns="92075" tIns="46038" rIns="92075" bIns="46038">
            <a:spAutoFit/>
          </a:bodyPr>
          <a:lstStyle/>
          <a:p>
            <a:pPr algn="l" rtl="0"/>
            <a:r>
              <a:rPr lang="en-US" sz="1900" b="1">
                <a:latin typeface="Times New Roman" pitchFamily="18" charset="0"/>
              </a:rPr>
              <a:t>P: Pace</a:t>
            </a:r>
            <a:endParaRPr lang="en-US" sz="1900" b="1">
              <a:solidFill>
                <a:srgbClr val="FFFFFF"/>
              </a:solidFill>
              <a:latin typeface="Times New Roman" pitchFamily="18" charset="0"/>
            </a:endParaRPr>
          </a:p>
        </p:txBody>
      </p:sp>
      <p:sp>
        <p:nvSpPr>
          <p:cNvPr id="182306" name="Rectangle 34"/>
          <p:cNvSpPr>
            <a:spLocks noChangeArrowheads="1"/>
          </p:cNvSpPr>
          <p:nvPr/>
        </p:nvSpPr>
        <p:spPr bwMode="auto">
          <a:xfrm>
            <a:off x="381000" y="3665538"/>
            <a:ext cx="1264129" cy="385363"/>
          </a:xfrm>
          <a:prstGeom prst="rect">
            <a:avLst/>
          </a:prstGeom>
          <a:noFill/>
          <a:ln w="9525">
            <a:noFill/>
            <a:miter lim="800000"/>
            <a:headEnd/>
            <a:tailEnd/>
          </a:ln>
          <a:effectLst/>
        </p:spPr>
        <p:txBody>
          <a:bodyPr wrap="none" lIns="92075" tIns="46038" rIns="92075" bIns="46038">
            <a:spAutoFit/>
          </a:bodyPr>
          <a:lstStyle/>
          <a:p>
            <a:pPr algn="l" rtl="0"/>
            <a:r>
              <a:rPr lang="en-US" sz="1900" b="1">
                <a:latin typeface="Times New Roman" pitchFamily="18" charset="0"/>
              </a:rPr>
              <a:t>A: Atrium</a:t>
            </a:r>
          </a:p>
        </p:txBody>
      </p:sp>
      <p:sp>
        <p:nvSpPr>
          <p:cNvPr id="182307" name="Rectangle 35"/>
          <p:cNvSpPr>
            <a:spLocks noChangeArrowheads="1"/>
          </p:cNvSpPr>
          <p:nvPr/>
        </p:nvSpPr>
        <p:spPr bwMode="auto">
          <a:xfrm>
            <a:off x="1946275" y="3665538"/>
            <a:ext cx="1264129" cy="385363"/>
          </a:xfrm>
          <a:prstGeom prst="rect">
            <a:avLst/>
          </a:prstGeom>
          <a:noFill/>
          <a:ln w="9525">
            <a:noFill/>
            <a:miter lim="800000"/>
            <a:headEnd/>
            <a:tailEnd/>
          </a:ln>
          <a:effectLst/>
        </p:spPr>
        <p:txBody>
          <a:bodyPr wrap="none" lIns="92075" tIns="46038" rIns="92075" bIns="46038">
            <a:spAutoFit/>
          </a:bodyPr>
          <a:lstStyle/>
          <a:p>
            <a:pPr algn="l" rtl="0"/>
            <a:r>
              <a:rPr lang="en-US" sz="1900" b="1">
                <a:latin typeface="Times New Roman" pitchFamily="18" charset="0"/>
              </a:rPr>
              <a:t>A: Atrium</a:t>
            </a:r>
          </a:p>
        </p:txBody>
      </p:sp>
      <p:sp>
        <p:nvSpPr>
          <p:cNvPr id="182308" name="Rectangle 36"/>
          <p:cNvSpPr>
            <a:spLocks noChangeArrowheads="1"/>
          </p:cNvSpPr>
          <p:nvPr/>
        </p:nvSpPr>
        <p:spPr bwMode="auto">
          <a:xfrm>
            <a:off x="3517900" y="3665538"/>
            <a:ext cx="1386598" cy="385363"/>
          </a:xfrm>
          <a:prstGeom prst="rect">
            <a:avLst/>
          </a:prstGeom>
          <a:noFill/>
          <a:ln w="9525">
            <a:noFill/>
            <a:miter lim="800000"/>
            <a:headEnd/>
            <a:tailEnd/>
          </a:ln>
          <a:effectLst/>
        </p:spPr>
        <p:txBody>
          <a:bodyPr wrap="none" lIns="92075" tIns="46038" rIns="92075" bIns="46038">
            <a:spAutoFit/>
          </a:bodyPr>
          <a:lstStyle/>
          <a:p>
            <a:pPr algn="l" rtl="0"/>
            <a:r>
              <a:rPr lang="en-US" sz="1900" b="1">
                <a:latin typeface="Times New Roman" pitchFamily="18" charset="0"/>
              </a:rPr>
              <a:t>I: Inhibited</a:t>
            </a:r>
            <a:endParaRPr lang="en-US" sz="1900" b="1">
              <a:solidFill>
                <a:srgbClr val="FFFFFF"/>
              </a:solidFill>
              <a:latin typeface="Times New Roman" pitchFamily="18" charset="0"/>
            </a:endParaRPr>
          </a:p>
        </p:txBody>
      </p:sp>
      <p:sp>
        <p:nvSpPr>
          <p:cNvPr id="182309" name="Rectangle 37"/>
          <p:cNvSpPr>
            <a:spLocks noChangeArrowheads="1"/>
          </p:cNvSpPr>
          <p:nvPr/>
        </p:nvSpPr>
        <p:spPr bwMode="auto">
          <a:xfrm>
            <a:off x="5002213" y="3532188"/>
            <a:ext cx="2103525" cy="677751"/>
          </a:xfrm>
          <a:prstGeom prst="rect">
            <a:avLst/>
          </a:prstGeom>
          <a:noFill/>
          <a:ln w="9525">
            <a:noFill/>
            <a:miter lim="800000"/>
            <a:headEnd/>
            <a:tailEnd/>
          </a:ln>
          <a:effectLst/>
        </p:spPr>
        <p:txBody>
          <a:bodyPr wrap="none" lIns="92075" tIns="46038" rIns="92075" bIns="46038">
            <a:spAutoFit/>
          </a:bodyPr>
          <a:lstStyle/>
          <a:p>
            <a:pPr algn="l" rtl="0"/>
            <a:r>
              <a:rPr lang="en-US" sz="1900" b="1">
                <a:latin typeface="Times New Roman" pitchFamily="18" charset="0"/>
              </a:rPr>
              <a:t>M: Multi-</a:t>
            </a:r>
          </a:p>
          <a:p>
            <a:pPr algn="l" rtl="0"/>
            <a:r>
              <a:rPr lang="en-US" sz="1900" b="1">
                <a:latin typeface="Times New Roman" pitchFamily="18" charset="0"/>
              </a:rPr>
              <a:t>      programmable</a:t>
            </a:r>
            <a:endParaRPr lang="en-US" sz="1900" b="1">
              <a:solidFill>
                <a:srgbClr val="FFFFFF"/>
              </a:solidFill>
              <a:latin typeface="Times New Roman" pitchFamily="18" charset="0"/>
            </a:endParaRPr>
          </a:p>
        </p:txBody>
      </p:sp>
      <p:sp>
        <p:nvSpPr>
          <p:cNvPr id="182310" name="Rectangle 38"/>
          <p:cNvSpPr>
            <a:spLocks noChangeArrowheads="1"/>
          </p:cNvSpPr>
          <p:nvPr/>
        </p:nvSpPr>
        <p:spPr bwMode="auto">
          <a:xfrm>
            <a:off x="7269163" y="3665538"/>
            <a:ext cx="1102866" cy="385363"/>
          </a:xfrm>
          <a:prstGeom prst="rect">
            <a:avLst/>
          </a:prstGeom>
          <a:noFill/>
          <a:ln w="9525">
            <a:noFill/>
            <a:miter lim="800000"/>
            <a:headEnd/>
            <a:tailEnd/>
          </a:ln>
          <a:effectLst/>
        </p:spPr>
        <p:txBody>
          <a:bodyPr wrap="none" lIns="92075" tIns="46038" rIns="92075" bIns="46038">
            <a:spAutoFit/>
          </a:bodyPr>
          <a:lstStyle/>
          <a:p>
            <a:pPr algn="l" rtl="0"/>
            <a:r>
              <a:rPr lang="en-US" sz="1900" b="1">
                <a:latin typeface="Times New Roman" pitchFamily="18" charset="0"/>
              </a:rPr>
              <a:t>S: Shock</a:t>
            </a:r>
            <a:endParaRPr lang="en-US" sz="1900" b="1">
              <a:solidFill>
                <a:srgbClr val="FFFFFF"/>
              </a:solidFill>
              <a:latin typeface="Times New Roman" pitchFamily="18" charset="0"/>
            </a:endParaRPr>
          </a:p>
        </p:txBody>
      </p:sp>
      <p:sp>
        <p:nvSpPr>
          <p:cNvPr id="182311" name="Rectangle 39"/>
          <p:cNvSpPr>
            <a:spLocks noChangeArrowheads="1"/>
          </p:cNvSpPr>
          <p:nvPr/>
        </p:nvSpPr>
        <p:spPr bwMode="auto">
          <a:xfrm>
            <a:off x="361950" y="4392613"/>
            <a:ext cx="1548501" cy="385363"/>
          </a:xfrm>
          <a:prstGeom prst="rect">
            <a:avLst/>
          </a:prstGeom>
          <a:noFill/>
          <a:ln w="9525">
            <a:noFill/>
            <a:miter lim="800000"/>
            <a:headEnd/>
            <a:tailEnd/>
          </a:ln>
          <a:effectLst/>
        </p:spPr>
        <p:txBody>
          <a:bodyPr wrap="none" lIns="92075" tIns="46038" rIns="92075" bIns="46038">
            <a:spAutoFit/>
          </a:bodyPr>
          <a:lstStyle/>
          <a:p>
            <a:pPr algn="l" rtl="0"/>
            <a:r>
              <a:rPr lang="en-US" sz="1900" b="1">
                <a:latin typeface="Times New Roman" pitchFamily="18" charset="0"/>
              </a:rPr>
              <a:t>D: Dual </a:t>
            </a:r>
            <a:r>
              <a:rPr lang="en-US" sz="1400" b="1">
                <a:latin typeface="Times New Roman" pitchFamily="18" charset="0"/>
              </a:rPr>
              <a:t>(A+V)</a:t>
            </a:r>
          </a:p>
        </p:txBody>
      </p:sp>
      <p:sp>
        <p:nvSpPr>
          <p:cNvPr id="182312" name="Rectangle 40"/>
          <p:cNvSpPr>
            <a:spLocks noChangeArrowheads="1"/>
          </p:cNvSpPr>
          <p:nvPr/>
        </p:nvSpPr>
        <p:spPr bwMode="auto">
          <a:xfrm>
            <a:off x="1946275" y="4398963"/>
            <a:ext cx="1548501" cy="385363"/>
          </a:xfrm>
          <a:prstGeom prst="rect">
            <a:avLst/>
          </a:prstGeom>
          <a:noFill/>
          <a:ln w="9525">
            <a:noFill/>
            <a:miter lim="800000"/>
            <a:headEnd/>
            <a:tailEnd/>
          </a:ln>
          <a:effectLst/>
        </p:spPr>
        <p:txBody>
          <a:bodyPr wrap="none" lIns="92075" tIns="46038" rIns="92075" bIns="46038">
            <a:spAutoFit/>
          </a:bodyPr>
          <a:lstStyle/>
          <a:p>
            <a:pPr algn="l" rtl="0"/>
            <a:r>
              <a:rPr lang="en-US" sz="1900" b="1">
                <a:latin typeface="Times New Roman" pitchFamily="18" charset="0"/>
              </a:rPr>
              <a:t>D: Dual </a:t>
            </a:r>
            <a:r>
              <a:rPr lang="en-US" sz="1400" b="1">
                <a:latin typeface="Times New Roman" pitchFamily="18" charset="0"/>
              </a:rPr>
              <a:t>(A+V)</a:t>
            </a:r>
          </a:p>
        </p:txBody>
      </p:sp>
      <p:sp>
        <p:nvSpPr>
          <p:cNvPr id="182313" name="Rectangle 41"/>
          <p:cNvSpPr>
            <a:spLocks noChangeArrowheads="1"/>
          </p:cNvSpPr>
          <p:nvPr/>
        </p:nvSpPr>
        <p:spPr bwMode="auto">
          <a:xfrm>
            <a:off x="3492500" y="4392613"/>
            <a:ext cx="1479572" cy="385363"/>
          </a:xfrm>
          <a:prstGeom prst="rect">
            <a:avLst/>
          </a:prstGeom>
          <a:noFill/>
          <a:ln w="9525">
            <a:noFill/>
            <a:miter lim="800000"/>
            <a:headEnd/>
            <a:tailEnd/>
          </a:ln>
          <a:effectLst/>
        </p:spPr>
        <p:txBody>
          <a:bodyPr wrap="none" lIns="92075" tIns="46038" rIns="92075" bIns="46038">
            <a:spAutoFit/>
          </a:bodyPr>
          <a:lstStyle/>
          <a:p>
            <a:pPr algn="l" rtl="0"/>
            <a:r>
              <a:rPr lang="en-US" sz="1900" b="1">
                <a:latin typeface="Times New Roman" pitchFamily="18" charset="0"/>
              </a:rPr>
              <a:t>D: Dual </a:t>
            </a:r>
            <a:r>
              <a:rPr lang="en-US" sz="1400" b="1">
                <a:latin typeface="Times New Roman" pitchFamily="18" charset="0"/>
              </a:rPr>
              <a:t>(T+I)</a:t>
            </a:r>
          </a:p>
        </p:txBody>
      </p:sp>
      <p:sp>
        <p:nvSpPr>
          <p:cNvPr id="182314" name="Rectangle 42"/>
          <p:cNvSpPr>
            <a:spLocks noChangeArrowheads="1"/>
          </p:cNvSpPr>
          <p:nvPr/>
        </p:nvSpPr>
        <p:spPr bwMode="auto">
          <a:xfrm>
            <a:off x="5002213" y="4398963"/>
            <a:ext cx="2186496" cy="385363"/>
          </a:xfrm>
          <a:prstGeom prst="rect">
            <a:avLst/>
          </a:prstGeom>
          <a:noFill/>
          <a:ln w="9525">
            <a:noFill/>
            <a:miter lim="800000"/>
            <a:headEnd/>
            <a:tailEnd/>
          </a:ln>
          <a:effectLst/>
        </p:spPr>
        <p:txBody>
          <a:bodyPr wrap="none" lIns="92075" tIns="46038" rIns="92075" bIns="46038">
            <a:spAutoFit/>
          </a:bodyPr>
          <a:lstStyle/>
          <a:p>
            <a:pPr algn="l" rtl="0"/>
            <a:r>
              <a:rPr lang="en-US" sz="1900" b="1">
                <a:latin typeface="Times New Roman" pitchFamily="18" charset="0"/>
              </a:rPr>
              <a:t>C: Communicating</a:t>
            </a:r>
            <a:endParaRPr lang="en-US" sz="1900" b="1">
              <a:solidFill>
                <a:srgbClr val="FFFFFF"/>
              </a:solidFill>
              <a:latin typeface="Times New Roman" pitchFamily="18" charset="0"/>
            </a:endParaRPr>
          </a:p>
        </p:txBody>
      </p:sp>
      <p:sp>
        <p:nvSpPr>
          <p:cNvPr id="182315" name="Rectangle 43"/>
          <p:cNvSpPr>
            <a:spLocks noChangeArrowheads="1"/>
          </p:cNvSpPr>
          <p:nvPr/>
        </p:nvSpPr>
        <p:spPr bwMode="auto">
          <a:xfrm>
            <a:off x="7256463" y="4392613"/>
            <a:ext cx="1497205" cy="385363"/>
          </a:xfrm>
          <a:prstGeom prst="rect">
            <a:avLst/>
          </a:prstGeom>
          <a:noFill/>
          <a:ln w="9525">
            <a:noFill/>
            <a:miter lim="800000"/>
            <a:headEnd/>
            <a:tailEnd/>
          </a:ln>
          <a:effectLst/>
        </p:spPr>
        <p:txBody>
          <a:bodyPr wrap="none" lIns="92075" tIns="46038" rIns="92075" bIns="46038">
            <a:spAutoFit/>
          </a:bodyPr>
          <a:lstStyle/>
          <a:p>
            <a:pPr algn="l" rtl="0"/>
            <a:r>
              <a:rPr lang="en-US" sz="1900" b="1">
                <a:latin typeface="Times New Roman" pitchFamily="18" charset="0"/>
              </a:rPr>
              <a:t>D: Dual </a:t>
            </a:r>
            <a:r>
              <a:rPr lang="en-US" sz="1400" b="1">
                <a:latin typeface="Times New Roman" pitchFamily="18" charset="0"/>
              </a:rPr>
              <a:t>(P+S)</a:t>
            </a:r>
          </a:p>
        </p:txBody>
      </p:sp>
      <p:sp>
        <p:nvSpPr>
          <p:cNvPr id="182316" name="Rectangle 44"/>
          <p:cNvSpPr>
            <a:spLocks noChangeArrowheads="1"/>
          </p:cNvSpPr>
          <p:nvPr/>
        </p:nvSpPr>
        <p:spPr bwMode="auto">
          <a:xfrm>
            <a:off x="374650" y="5062538"/>
            <a:ext cx="1059585" cy="385363"/>
          </a:xfrm>
          <a:prstGeom prst="rect">
            <a:avLst/>
          </a:prstGeom>
          <a:noFill/>
          <a:ln w="9525">
            <a:noFill/>
            <a:miter lim="800000"/>
            <a:headEnd/>
            <a:tailEnd/>
          </a:ln>
          <a:effectLst/>
        </p:spPr>
        <p:txBody>
          <a:bodyPr wrap="none" lIns="92075" tIns="46038" rIns="92075" bIns="46038">
            <a:spAutoFit/>
          </a:bodyPr>
          <a:lstStyle/>
          <a:p>
            <a:pPr algn="l" rtl="0"/>
            <a:r>
              <a:rPr lang="en-US" sz="1900" b="1">
                <a:latin typeface="Times New Roman" pitchFamily="18" charset="0"/>
              </a:rPr>
              <a:t>O: None</a:t>
            </a:r>
          </a:p>
        </p:txBody>
      </p:sp>
      <p:sp>
        <p:nvSpPr>
          <p:cNvPr id="182317" name="Rectangle 45"/>
          <p:cNvSpPr>
            <a:spLocks noChangeArrowheads="1"/>
          </p:cNvSpPr>
          <p:nvPr/>
        </p:nvSpPr>
        <p:spPr bwMode="auto">
          <a:xfrm>
            <a:off x="1927225" y="5062538"/>
            <a:ext cx="1059585" cy="385363"/>
          </a:xfrm>
          <a:prstGeom prst="rect">
            <a:avLst/>
          </a:prstGeom>
          <a:noFill/>
          <a:ln w="9525">
            <a:noFill/>
            <a:miter lim="800000"/>
            <a:headEnd/>
            <a:tailEnd/>
          </a:ln>
          <a:effectLst/>
        </p:spPr>
        <p:txBody>
          <a:bodyPr wrap="none" lIns="92075" tIns="46038" rIns="92075" bIns="46038">
            <a:spAutoFit/>
          </a:bodyPr>
          <a:lstStyle/>
          <a:p>
            <a:pPr algn="l" rtl="0"/>
            <a:r>
              <a:rPr lang="en-US" sz="1900" b="1">
                <a:latin typeface="Times New Roman" pitchFamily="18" charset="0"/>
              </a:rPr>
              <a:t>O: None</a:t>
            </a:r>
            <a:endParaRPr lang="en-US" sz="1900" b="1">
              <a:solidFill>
                <a:srgbClr val="FFFFFF"/>
              </a:solidFill>
              <a:latin typeface="Times New Roman" pitchFamily="18" charset="0"/>
            </a:endParaRPr>
          </a:p>
        </p:txBody>
      </p:sp>
      <p:sp>
        <p:nvSpPr>
          <p:cNvPr id="182318" name="Rectangle 46"/>
          <p:cNvSpPr>
            <a:spLocks noChangeArrowheads="1"/>
          </p:cNvSpPr>
          <p:nvPr/>
        </p:nvSpPr>
        <p:spPr bwMode="auto">
          <a:xfrm>
            <a:off x="3492500" y="5062538"/>
            <a:ext cx="1059585" cy="385363"/>
          </a:xfrm>
          <a:prstGeom prst="rect">
            <a:avLst/>
          </a:prstGeom>
          <a:noFill/>
          <a:ln w="9525">
            <a:noFill/>
            <a:miter lim="800000"/>
            <a:headEnd/>
            <a:tailEnd/>
          </a:ln>
          <a:effectLst/>
        </p:spPr>
        <p:txBody>
          <a:bodyPr wrap="none" lIns="92075" tIns="46038" rIns="92075" bIns="46038">
            <a:spAutoFit/>
          </a:bodyPr>
          <a:lstStyle/>
          <a:p>
            <a:pPr algn="l" rtl="0"/>
            <a:r>
              <a:rPr lang="en-US" sz="1900" b="1">
                <a:latin typeface="Times New Roman" pitchFamily="18" charset="0"/>
              </a:rPr>
              <a:t>O: None</a:t>
            </a:r>
          </a:p>
        </p:txBody>
      </p:sp>
      <p:sp>
        <p:nvSpPr>
          <p:cNvPr id="182319" name="Rectangle 47"/>
          <p:cNvSpPr>
            <a:spLocks noChangeArrowheads="1"/>
          </p:cNvSpPr>
          <p:nvPr/>
        </p:nvSpPr>
        <p:spPr bwMode="auto">
          <a:xfrm>
            <a:off x="5002213" y="5075238"/>
            <a:ext cx="2247410" cy="385363"/>
          </a:xfrm>
          <a:prstGeom prst="rect">
            <a:avLst/>
          </a:prstGeom>
          <a:noFill/>
          <a:ln w="9525">
            <a:noFill/>
            <a:miter lim="800000"/>
            <a:headEnd/>
            <a:tailEnd/>
          </a:ln>
          <a:effectLst/>
        </p:spPr>
        <p:txBody>
          <a:bodyPr wrap="none" lIns="92075" tIns="46038" rIns="92075" bIns="46038">
            <a:spAutoFit/>
          </a:bodyPr>
          <a:lstStyle/>
          <a:p>
            <a:pPr algn="l" rtl="0"/>
            <a:r>
              <a:rPr lang="en-US" sz="1900" b="1">
                <a:latin typeface="Times New Roman" pitchFamily="18" charset="0"/>
              </a:rPr>
              <a:t>R: Rate modulating</a:t>
            </a:r>
            <a:endParaRPr lang="en-US" sz="1900" b="1">
              <a:solidFill>
                <a:srgbClr val="FFFFFF"/>
              </a:solidFill>
              <a:latin typeface="Times New Roman" pitchFamily="18" charset="0"/>
            </a:endParaRPr>
          </a:p>
        </p:txBody>
      </p:sp>
      <p:sp>
        <p:nvSpPr>
          <p:cNvPr id="182320" name="Rectangle 48"/>
          <p:cNvSpPr>
            <a:spLocks noChangeArrowheads="1"/>
          </p:cNvSpPr>
          <p:nvPr/>
        </p:nvSpPr>
        <p:spPr bwMode="auto">
          <a:xfrm>
            <a:off x="7269163" y="5056188"/>
            <a:ext cx="1059585" cy="385363"/>
          </a:xfrm>
          <a:prstGeom prst="rect">
            <a:avLst/>
          </a:prstGeom>
          <a:noFill/>
          <a:ln w="9525">
            <a:noFill/>
            <a:miter lim="800000"/>
            <a:headEnd/>
            <a:tailEnd/>
          </a:ln>
          <a:effectLst/>
        </p:spPr>
        <p:txBody>
          <a:bodyPr wrap="none" lIns="92075" tIns="46038" rIns="92075" bIns="46038">
            <a:spAutoFit/>
          </a:bodyPr>
          <a:lstStyle/>
          <a:p>
            <a:pPr algn="l" rtl="0"/>
            <a:r>
              <a:rPr lang="en-US" sz="1900" b="1">
                <a:latin typeface="Times New Roman" pitchFamily="18" charset="0"/>
              </a:rPr>
              <a:t>O: None</a:t>
            </a:r>
          </a:p>
        </p:txBody>
      </p:sp>
      <p:sp>
        <p:nvSpPr>
          <p:cNvPr id="182321" name="Rectangle 49"/>
          <p:cNvSpPr>
            <a:spLocks noChangeArrowheads="1"/>
          </p:cNvSpPr>
          <p:nvPr/>
        </p:nvSpPr>
        <p:spPr bwMode="auto">
          <a:xfrm>
            <a:off x="361950" y="5618163"/>
            <a:ext cx="1121717" cy="600807"/>
          </a:xfrm>
          <a:prstGeom prst="rect">
            <a:avLst/>
          </a:prstGeom>
          <a:noFill/>
          <a:ln w="9525">
            <a:noFill/>
            <a:miter lim="800000"/>
            <a:headEnd/>
            <a:tailEnd/>
          </a:ln>
          <a:effectLst/>
        </p:spPr>
        <p:txBody>
          <a:bodyPr wrap="none" lIns="92075" tIns="46038" rIns="92075" bIns="46038">
            <a:spAutoFit/>
          </a:bodyPr>
          <a:lstStyle/>
          <a:p>
            <a:pPr algn="l" rtl="0"/>
            <a:r>
              <a:rPr lang="en-US" sz="1900" b="1">
                <a:latin typeface="Times New Roman" pitchFamily="18" charset="0"/>
              </a:rPr>
              <a:t>S: Single</a:t>
            </a:r>
          </a:p>
          <a:p>
            <a:pPr algn="l" rtl="0"/>
            <a:r>
              <a:rPr lang="en-US" sz="1400" b="1">
                <a:latin typeface="Times New Roman" pitchFamily="18" charset="0"/>
              </a:rPr>
              <a:t>       (A or V)</a:t>
            </a:r>
          </a:p>
        </p:txBody>
      </p:sp>
      <p:sp>
        <p:nvSpPr>
          <p:cNvPr id="182322" name="Rectangle 50"/>
          <p:cNvSpPr>
            <a:spLocks noChangeArrowheads="1"/>
          </p:cNvSpPr>
          <p:nvPr/>
        </p:nvSpPr>
        <p:spPr bwMode="auto">
          <a:xfrm>
            <a:off x="1927225" y="5618163"/>
            <a:ext cx="1166601" cy="631584"/>
          </a:xfrm>
          <a:prstGeom prst="rect">
            <a:avLst/>
          </a:prstGeom>
          <a:noFill/>
          <a:ln w="9525">
            <a:noFill/>
            <a:miter lim="800000"/>
            <a:headEnd/>
            <a:tailEnd/>
          </a:ln>
          <a:effectLst/>
        </p:spPr>
        <p:txBody>
          <a:bodyPr wrap="none" lIns="92075" tIns="46038" rIns="92075" bIns="46038">
            <a:spAutoFit/>
          </a:bodyPr>
          <a:lstStyle/>
          <a:p>
            <a:pPr algn="l" rtl="0"/>
            <a:r>
              <a:rPr lang="en-US" sz="1900" b="1">
                <a:latin typeface="Times New Roman" pitchFamily="18" charset="0"/>
              </a:rPr>
              <a:t>S: Single</a:t>
            </a:r>
            <a:r>
              <a:rPr lang="en-US" sz="1600" b="1">
                <a:latin typeface="Times New Roman" pitchFamily="18" charset="0"/>
              </a:rPr>
              <a:t> </a:t>
            </a:r>
          </a:p>
          <a:p>
            <a:pPr algn="l" rtl="0"/>
            <a:r>
              <a:rPr lang="en-US" sz="1600" b="1">
                <a:latin typeface="Times New Roman" pitchFamily="18" charset="0"/>
              </a:rPr>
              <a:t>       </a:t>
            </a:r>
            <a:r>
              <a:rPr lang="en-US" sz="1400" b="1">
                <a:latin typeface="Times New Roman" pitchFamily="18" charset="0"/>
              </a:rPr>
              <a:t>(A or V)</a:t>
            </a:r>
          </a:p>
        </p:txBody>
      </p:sp>
      <p:sp>
        <p:nvSpPr>
          <p:cNvPr id="182323" name="Rectangle 51"/>
          <p:cNvSpPr>
            <a:spLocks noChangeArrowheads="1"/>
          </p:cNvSpPr>
          <p:nvPr/>
        </p:nvSpPr>
        <p:spPr bwMode="auto">
          <a:xfrm>
            <a:off x="4983163" y="5624513"/>
            <a:ext cx="1120500" cy="385363"/>
          </a:xfrm>
          <a:prstGeom prst="rect">
            <a:avLst/>
          </a:prstGeom>
          <a:noFill/>
          <a:ln w="9525">
            <a:noFill/>
            <a:miter lim="800000"/>
            <a:headEnd/>
            <a:tailEnd/>
          </a:ln>
          <a:effectLst/>
        </p:spPr>
        <p:txBody>
          <a:bodyPr wrap="none" lIns="92075" tIns="46038" rIns="92075" bIns="46038">
            <a:spAutoFit/>
          </a:bodyPr>
          <a:lstStyle/>
          <a:p>
            <a:pPr algn="l" rtl="0"/>
            <a:r>
              <a:rPr lang="en-US" sz="1900" b="1">
                <a:latin typeface="Times New Roman" pitchFamily="18" charset="0"/>
              </a:rPr>
              <a:t>O:  None</a:t>
            </a:r>
          </a:p>
        </p:txBody>
      </p:sp>
      <p:grpSp>
        <p:nvGrpSpPr>
          <p:cNvPr id="8" name="Group 52"/>
          <p:cNvGrpSpPr>
            <a:grpSpLocks/>
          </p:cNvGrpSpPr>
          <p:nvPr/>
        </p:nvGrpSpPr>
        <p:grpSpPr bwMode="auto">
          <a:xfrm>
            <a:off x="342900" y="2813050"/>
            <a:ext cx="8496300" cy="2743200"/>
            <a:chOff x="216" y="1772"/>
            <a:chExt cx="5352" cy="1728"/>
          </a:xfrm>
        </p:grpSpPr>
        <p:sp>
          <p:nvSpPr>
            <p:cNvPr id="182325" name="Line 53"/>
            <p:cNvSpPr>
              <a:spLocks noChangeShapeType="1"/>
            </p:cNvSpPr>
            <p:nvPr/>
          </p:nvSpPr>
          <p:spPr bwMode="auto">
            <a:xfrm>
              <a:off x="216" y="1772"/>
              <a:ext cx="5340" cy="0"/>
            </a:xfrm>
            <a:prstGeom prst="line">
              <a:avLst/>
            </a:prstGeom>
            <a:noFill/>
            <a:ln w="12700">
              <a:solidFill>
                <a:schemeClr val="tx1"/>
              </a:solidFill>
              <a:round/>
              <a:headEnd type="none" w="sm" len="sm"/>
              <a:tailEnd type="none" w="sm" len="sm"/>
            </a:ln>
            <a:effectLst/>
          </p:spPr>
          <p:txBody>
            <a:bodyPr/>
            <a:lstStyle/>
            <a:p>
              <a:pPr algn="l" rtl="0"/>
              <a:endParaRPr lang="en-US"/>
            </a:p>
          </p:txBody>
        </p:sp>
        <p:sp>
          <p:nvSpPr>
            <p:cNvPr id="182326" name="Line 54"/>
            <p:cNvSpPr>
              <a:spLocks noChangeShapeType="1"/>
            </p:cNvSpPr>
            <p:nvPr/>
          </p:nvSpPr>
          <p:spPr bwMode="auto">
            <a:xfrm>
              <a:off x="216" y="2216"/>
              <a:ext cx="5340" cy="0"/>
            </a:xfrm>
            <a:prstGeom prst="line">
              <a:avLst/>
            </a:prstGeom>
            <a:noFill/>
            <a:ln w="12700">
              <a:solidFill>
                <a:schemeClr val="tx1"/>
              </a:solidFill>
              <a:round/>
              <a:headEnd type="none" w="sm" len="sm"/>
              <a:tailEnd type="none" w="sm" len="sm"/>
            </a:ln>
            <a:effectLst/>
          </p:spPr>
          <p:txBody>
            <a:bodyPr/>
            <a:lstStyle/>
            <a:p>
              <a:pPr algn="l" rtl="0"/>
              <a:endParaRPr lang="en-US"/>
            </a:p>
          </p:txBody>
        </p:sp>
        <p:sp>
          <p:nvSpPr>
            <p:cNvPr id="182327" name="Line 55"/>
            <p:cNvSpPr>
              <a:spLocks noChangeShapeType="1"/>
            </p:cNvSpPr>
            <p:nvPr/>
          </p:nvSpPr>
          <p:spPr bwMode="auto">
            <a:xfrm>
              <a:off x="216" y="2660"/>
              <a:ext cx="5340" cy="0"/>
            </a:xfrm>
            <a:prstGeom prst="line">
              <a:avLst/>
            </a:prstGeom>
            <a:noFill/>
            <a:ln w="12700">
              <a:solidFill>
                <a:schemeClr val="tx1"/>
              </a:solidFill>
              <a:round/>
              <a:headEnd type="none" w="sm" len="sm"/>
              <a:tailEnd type="none" w="sm" len="sm"/>
            </a:ln>
            <a:effectLst/>
          </p:spPr>
          <p:txBody>
            <a:bodyPr/>
            <a:lstStyle/>
            <a:p>
              <a:pPr algn="l" rtl="0"/>
              <a:endParaRPr lang="en-US"/>
            </a:p>
          </p:txBody>
        </p:sp>
        <p:sp>
          <p:nvSpPr>
            <p:cNvPr id="182328" name="Line 56"/>
            <p:cNvSpPr>
              <a:spLocks noChangeShapeType="1"/>
            </p:cNvSpPr>
            <p:nvPr/>
          </p:nvSpPr>
          <p:spPr bwMode="auto">
            <a:xfrm>
              <a:off x="228" y="3092"/>
              <a:ext cx="5340" cy="0"/>
            </a:xfrm>
            <a:prstGeom prst="line">
              <a:avLst/>
            </a:prstGeom>
            <a:noFill/>
            <a:ln w="12700">
              <a:solidFill>
                <a:schemeClr val="tx1"/>
              </a:solidFill>
              <a:round/>
              <a:headEnd type="none" w="sm" len="sm"/>
              <a:tailEnd type="none" w="sm" len="sm"/>
            </a:ln>
            <a:effectLst/>
          </p:spPr>
          <p:txBody>
            <a:bodyPr/>
            <a:lstStyle/>
            <a:p>
              <a:pPr algn="l" rtl="0"/>
              <a:endParaRPr lang="en-US"/>
            </a:p>
          </p:txBody>
        </p:sp>
        <p:sp>
          <p:nvSpPr>
            <p:cNvPr id="182329" name="Line 57"/>
            <p:cNvSpPr>
              <a:spLocks noChangeShapeType="1"/>
            </p:cNvSpPr>
            <p:nvPr/>
          </p:nvSpPr>
          <p:spPr bwMode="auto">
            <a:xfrm>
              <a:off x="220" y="3500"/>
              <a:ext cx="5340" cy="0"/>
            </a:xfrm>
            <a:prstGeom prst="line">
              <a:avLst/>
            </a:prstGeom>
            <a:noFill/>
            <a:ln w="12700">
              <a:solidFill>
                <a:schemeClr val="tx1"/>
              </a:solidFill>
              <a:round/>
              <a:headEnd type="none" w="sm" len="sm"/>
              <a:tailEnd type="none" w="sm" len="sm"/>
            </a:ln>
            <a:effectLst/>
          </p:spPr>
          <p:txBody>
            <a:bodyPr/>
            <a:lstStyle/>
            <a:p>
              <a:pPr algn="l" rtl="0"/>
              <a:endParaRPr lang="en-US"/>
            </a:p>
          </p:txBody>
        </p:sp>
      </p:grpSp>
      <p:grpSp>
        <p:nvGrpSpPr>
          <p:cNvPr id="9" name="Group 58"/>
          <p:cNvGrpSpPr>
            <a:grpSpLocks/>
          </p:cNvGrpSpPr>
          <p:nvPr/>
        </p:nvGrpSpPr>
        <p:grpSpPr bwMode="auto">
          <a:xfrm>
            <a:off x="349250" y="1651000"/>
            <a:ext cx="8464550" cy="4610100"/>
            <a:chOff x="220" y="1040"/>
            <a:chExt cx="5332" cy="2904"/>
          </a:xfrm>
        </p:grpSpPr>
        <p:sp>
          <p:nvSpPr>
            <p:cNvPr id="182331" name="Rectangle 59"/>
            <p:cNvSpPr>
              <a:spLocks noChangeArrowheads="1"/>
            </p:cNvSpPr>
            <p:nvPr/>
          </p:nvSpPr>
          <p:spPr bwMode="auto">
            <a:xfrm>
              <a:off x="220" y="1044"/>
              <a:ext cx="5332" cy="2896"/>
            </a:xfrm>
            <a:prstGeom prst="rect">
              <a:avLst/>
            </a:prstGeom>
            <a:noFill/>
            <a:ln w="12700">
              <a:solidFill>
                <a:schemeClr val="tx1"/>
              </a:solidFill>
              <a:miter lim="800000"/>
              <a:headEnd/>
              <a:tailEnd/>
            </a:ln>
            <a:effectLst/>
          </p:spPr>
          <p:txBody>
            <a:bodyPr wrap="none" anchor="ctr"/>
            <a:lstStyle/>
            <a:p>
              <a:pPr algn="l" rtl="0"/>
              <a:endParaRPr lang="en-US"/>
            </a:p>
          </p:txBody>
        </p:sp>
        <p:sp>
          <p:nvSpPr>
            <p:cNvPr id="182332" name="Line 60"/>
            <p:cNvSpPr>
              <a:spLocks noChangeShapeType="1"/>
            </p:cNvSpPr>
            <p:nvPr/>
          </p:nvSpPr>
          <p:spPr bwMode="auto">
            <a:xfrm>
              <a:off x="1222" y="1044"/>
              <a:ext cx="4" cy="2900"/>
            </a:xfrm>
            <a:prstGeom prst="line">
              <a:avLst/>
            </a:prstGeom>
            <a:noFill/>
            <a:ln w="12700">
              <a:solidFill>
                <a:schemeClr val="tx1"/>
              </a:solidFill>
              <a:round/>
              <a:headEnd type="none" w="sm" len="sm"/>
              <a:tailEnd type="none" w="sm" len="sm"/>
            </a:ln>
            <a:effectLst/>
          </p:spPr>
          <p:txBody>
            <a:bodyPr/>
            <a:lstStyle/>
            <a:p>
              <a:pPr algn="l" rtl="0"/>
              <a:endParaRPr lang="en-US"/>
            </a:p>
          </p:txBody>
        </p:sp>
        <p:sp>
          <p:nvSpPr>
            <p:cNvPr id="182333" name="Line 61"/>
            <p:cNvSpPr>
              <a:spLocks noChangeShapeType="1"/>
            </p:cNvSpPr>
            <p:nvPr/>
          </p:nvSpPr>
          <p:spPr bwMode="auto">
            <a:xfrm>
              <a:off x="2206" y="1040"/>
              <a:ext cx="4" cy="2900"/>
            </a:xfrm>
            <a:prstGeom prst="line">
              <a:avLst/>
            </a:prstGeom>
            <a:noFill/>
            <a:ln w="12700">
              <a:solidFill>
                <a:schemeClr val="tx1"/>
              </a:solidFill>
              <a:round/>
              <a:headEnd type="none" w="sm" len="sm"/>
              <a:tailEnd type="none" w="sm" len="sm"/>
            </a:ln>
            <a:effectLst/>
          </p:spPr>
          <p:txBody>
            <a:bodyPr/>
            <a:lstStyle/>
            <a:p>
              <a:pPr algn="l" rtl="0"/>
              <a:endParaRPr lang="en-US"/>
            </a:p>
          </p:txBody>
        </p:sp>
        <p:sp>
          <p:nvSpPr>
            <p:cNvPr id="182334" name="Line 62"/>
            <p:cNvSpPr>
              <a:spLocks noChangeShapeType="1"/>
            </p:cNvSpPr>
            <p:nvPr/>
          </p:nvSpPr>
          <p:spPr bwMode="auto">
            <a:xfrm>
              <a:off x="3150" y="1044"/>
              <a:ext cx="4" cy="2900"/>
            </a:xfrm>
            <a:prstGeom prst="line">
              <a:avLst/>
            </a:prstGeom>
            <a:noFill/>
            <a:ln w="12700">
              <a:solidFill>
                <a:schemeClr val="tx1"/>
              </a:solidFill>
              <a:round/>
              <a:headEnd type="none" w="sm" len="sm"/>
              <a:tailEnd type="none" w="sm" len="sm"/>
            </a:ln>
            <a:effectLst/>
          </p:spPr>
          <p:txBody>
            <a:bodyPr/>
            <a:lstStyle/>
            <a:p>
              <a:pPr algn="l" rtl="0"/>
              <a:endParaRPr lang="en-US"/>
            </a:p>
          </p:txBody>
        </p:sp>
        <p:sp>
          <p:nvSpPr>
            <p:cNvPr id="182335" name="Line 63"/>
            <p:cNvSpPr>
              <a:spLocks noChangeShapeType="1"/>
            </p:cNvSpPr>
            <p:nvPr/>
          </p:nvSpPr>
          <p:spPr bwMode="auto">
            <a:xfrm>
              <a:off x="4566" y="1040"/>
              <a:ext cx="4" cy="2900"/>
            </a:xfrm>
            <a:prstGeom prst="line">
              <a:avLst/>
            </a:prstGeom>
            <a:noFill/>
            <a:ln w="12700">
              <a:solidFill>
                <a:schemeClr val="tx1"/>
              </a:solidFill>
              <a:round/>
              <a:headEnd type="none" w="sm" len="sm"/>
              <a:tailEnd type="none" w="sm" len="sm"/>
            </a:ln>
            <a:effectLst/>
          </p:spPr>
          <p:txBody>
            <a:bodyPr/>
            <a:lstStyle/>
            <a:p>
              <a:pPr algn="l" rtl="0"/>
              <a:endParaRPr lang="en-US"/>
            </a:p>
          </p:txBody>
        </p:sp>
      </p:gr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8" name="Rectangle 4"/>
          <p:cNvSpPr>
            <a:spLocks noGrp="1" noChangeArrowheads="1"/>
          </p:cNvSpPr>
          <p:nvPr>
            <p:ph type="title"/>
          </p:nvPr>
        </p:nvSpPr>
        <p:spPr/>
        <p:txBody>
          <a:bodyPr/>
          <a:lstStyle/>
          <a:p>
            <a:r>
              <a:rPr lang="en-US"/>
              <a:t>Common Pacemakers</a:t>
            </a:r>
            <a:endParaRPr lang="en-CA"/>
          </a:p>
        </p:txBody>
      </p:sp>
      <p:sp>
        <p:nvSpPr>
          <p:cNvPr id="149509" name="Rectangle 5"/>
          <p:cNvSpPr>
            <a:spLocks noGrp="1" noChangeArrowheads="1"/>
          </p:cNvSpPr>
          <p:nvPr>
            <p:ph type="body" idx="1"/>
          </p:nvPr>
        </p:nvSpPr>
        <p:spPr/>
        <p:txBody>
          <a:bodyPr/>
          <a:lstStyle/>
          <a:p>
            <a:pPr>
              <a:lnSpc>
                <a:spcPct val="90000"/>
              </a:lnSpc>
            </a:pPr>
            <a:r>
              <a:rPr lang="en-US" sz="2400"/>
              <a:t>VVI</a:t>
            </a:r>
          </a:p>
          <a:p>
            <a:pPr lvl="1">
              <a:lnSpc>
                <a:spcPct val="90000"/>
              </a:lnSpc>
            </a:pPr>
            <a:r>
              <a:rPr lang="en-US" sz="2400"/>
              <a:t>Ventricular Pacing : Ventricular sensing; intrinsic QRS Inhibits pacer discharge</a:t>
            </a:r>
          </a:p>
          <a:p>
            <a:pPr>
              <a:lnSpc>
                <a:spcPct val="90000"/>
              </a:lnSpc>
            </a:pPr>
            <a:r>
              <a:rPr lang="en-US" sz="2400"/>
              <a:t>VVIR</a:t>
            </a:r>
          </a:p>
          <a:p>
            <a:pPr lvl="1">
              <a:lnSpc>
                <a:spcPct val="90000"/>
              </a:lnSpc>
            </a:pPr>
            <a:r>
              <a:rPr lang="en-US" sz="2400"/>
              <a:t>As above + has biosensor to provide Rate-responsiveness</a:t>
            </a:r>
          </a:p>
          <a:p>
            <a:pPr>
              <a:lnSpc>
                <a:spcPct val="90000"/>
              </a:lnSpc>
            </a:pPr>
            <a:r>
              <a:rPr lang="en-US" sz="2400"/>
              <a:t>DDD	</a:t>
            </a:r>
          </a:p>
          <a:p>
            <a:pPr lvl="1">
              <a:lnSpc>
                <a:spcPct val="90000"/>
              </a:lnSpc>
            </a:pPr>
            <a:r>
              <a:rPr lang="en-US" sz="2400"/>
              <a:t>Paces + Senses both atrium + ventricle, intrinsic cardiac activity inhibits pacer d/c, no activity: trigger d/c</a:t>
            </a:r>
          </a:p>
          <a:p>
            <a:pPr>
              <a:lnSpc>
                <a:spcPct val="90000"/>
              </a:lnSpc>
            </a:pPr>
            <a:r>
              <a:rPr lang="en-US" sz="2400"/>
              <a:t>DDDR</a:t>
            </a:r>
          </a:p>
          <a:p>
            <a:pPr lvl="1">
              <a:lnSpc>
                <a:spcPct val="90000"/>
              </a:lnSpc>
            </a:pPr>
            <a:r>
              <a:rPr lang="en-US" sz="2400"/>
              <a:t>As above but adds rate responsiveness to allow for exercise</a:t>
            </a:r>
            <a:endParaRPr lang="en-CA"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t>Heart </a:t>
            </a:r>
            <a:r>
              <a:rPr lang="en-US" dirty="0" smtClean="0"/>
              <a:t>Anatomy</a:t>
            </a:r>
            <a:endParaRPr lang="en-US" dirty="0"/>
          </a:p>
        </p:txBody>
      </p:sp>
      <p:sp>
        <p:nvSpPr>
          <p:cNvPr id="3" name="عنصر نائب للمحتوى 2"/>
          <p:cNvSpPr>
            <a:spLocks noGrp="1"/>
          </p:cNvSpPr>
          <p:nvPr>
            <p:ph idx="1"/>
          </p:nvPr>
        </p:nvSpPr>
        <p:spPr/>
        <p:txBody>
          <a:bodyPr>
            <a:normAutofit/>
          </a:bodyPr>
          <a:lstStyle/>
          <a:p>
            <a:r>
              <a:rPr lang="en-US" dirty="0" smtClean="0"/>
              <a:t>The heart is a pump that normally beats approximately 72 times every minute</a:t>
            </a:r>
            <a:r>
              <a:rPr lang="en-US" dirty="0" smtClean="0"/>
              <a:t>.</a:t>
            </a:r>
          </a:p>
          <a:p>
            <a:r>
              <a:rPr lang="en-US" dirty="0" smtClean="0"/>
              <a:t> </a:t>
            </a:r>
            <a:r>
              <a:rPr lang="en-US" dirty="0" smtClean="0"/>
              <a:t>This </a:t>
            </a:r>
            <a:r>
              <a:rPr lang="en-US" dirty="0" smtClean="0"/>
              <a:t>adds up </a:t>
            </a:r>
            <a:r>
              <a:rPr lang="en-US" dirty="0" smtClean="0"/>
              <a:t>to an impressive 38 million beats every year. </a:t>
            </a:r>
            <a:endParaRPr lang="en-US" dirty="0" smtClean="0"/>
          </a:p>
          <a:p>
            <a:r>
              <a:rPr lang="en-US" dirty="0" smtClean="0"/>
              <a:t>The </a:t>
            </a:r>
            <a:r>
              <a:rPr lang="en-US" dirty="0" smtClean="0"/>
              <a:t>walls of the heart are made of </a:t>
            </a:r>
            <a:r>
              <a:rPr lang="en-US" dirty="0" smtClean="0"/>
              <a:t>muscle tissue</a:t>
            </a:r>
            <a:r>
              <a:rPr lang="en-US" dirty="0" smtClean="0"/>
              <a:t>. When they contract, the blood is ejected from the heart into the arteries of </a:t>
            </a:r>
            <a:r>
              <a:rPr lang="en-US" dirty="0" smtClean="0"/>
              <a:t>the body</a:t>
            </a:r>
            <a:r>
              <a:rPr lang="en-US" dirty="0" smtClean="0"/>
              <a:t>. </a:t>
            </a:r>
          </a:p>
          <a:p>
            <a:endParaRPr lang="en-US" dirty="0"/>
          </a:p>
        </p:txBody>
      </p:sp>
      <p:sp>
        <p:nvSpPr>
          <p:cNvPr id="4" name="عنصر نائب للتذييل 3"/>
          <p:cNvSpPr>
            <a:spLocks noGrp="1"/>
          </p:cNvSpPr>
          <p:nvPr>
            <p:ph type="ftr" sz="quarter" idx="11"/>
          </p:nvPr>
        </p:nvSpPr>
        <p:spPr/>
        <p:txBody>
          <a:bodyPr/>
          <a:lstStyle/>
          <a:p>
            <a:r>
              <a:rPr lang="en-US" smtClean="0"/>
              <a:t>Please contact Dr Fadhl to use this material</a:t>
            </a:r>
            <a:endParaRPr lang="ar-SA"/>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26"/>
          <p:cNvSpPr>
            <a:spLocks noGrp="1" noChangeArrowheads="1"/>
          </p:cNvSpPr>
          <p:nvPr>
            <p:ph type="title"/>
          </p:nvPr>
        </p:nvSpPr>
        <p:spPr>
          <a:xfrm>
            <a:off x="0" y="304800"/>
            <a:ext cx="9144000" cy="762000"/>
          </a:xfrm>
        </p:spPr>
        <p:txBody>
          <a:bodyPr>
            <a:normAutofit fontScale="90000"/>
          </a:bodyPr>
          <a:lstStyle/>
          <a:p>
            <a:r>
              <a:rPr lang="en-US"/>
              <a:t>NASPE/ BPEG Generic (NBG) Pacemaker Code</a:t>
            </a:r>
          </a:p>
        </p:txBody>
      </p:sp>
      <p:sp>
        <p:nvSpPr>
          <p:cNvPr id="57347" name="Text Box 1027"/>
          <p:cNvSpPr txBox="1">
            <a:spLocks noChangeArrowheads="1"/>
          </p:cNvSpPr>
          <p:nvPr/>
        </p:nvSpPr>
        <p:spPr bwMode="auto">
          <a:xfrm>
            <a:off x="0" y="1371600"/>
            <a:ext cx="9144000" cy="5824538"/>
          </a:xfrm>
          <a:prstGeom prst="rect">
            <a:avLst/>
          </a:prstGeom>
          <a:noFill/>
          <a:ln w="12700">
            <a:noFill/>
            <a:miter lim="800000"/>
            <a:headEnd/>
            <a:tailEnd/>
          </a:ln>
          <a:effectLst/>
        </p:spPr>
        <p:txBody>
          <a:bodyPr>
            <a:spAutoFit/>
          </a:bodyPr>
          <a:lstStyle/>
          <a:p>
            <a:pPr algn="l" rtl="0">
              <a:spcBef>
                <a:spcPct val="50000"/>
              </a:spcBef>
            </a:pPr>
            <a:r>
              <a:rPr lang="en-US" sz="1800" b="1" dirty="0">
                <a:solidFill>
                  <a:schemeClr val="hlink"/>
                </a:solidFill>
              </a:rPr>
              <a:t>I. Chamber</a:t>
            </a:r>
            <a:r>
              <a:rPr lang="en-US" sz="1800" b="1" dirty="0"/>
              <a:t>     </a:t>
            </a:r>
            <a:r>
              <a:rPr lang="en-US" sz="1800" b="1" dirty="0">
                <a:solidFill>
                  <a:srgbClr val="66FF33"/>
                </a:solidFill>
              </a:rPr>
              <a:t>II. Chamber</a:t>
            </a:r>
            <a:r>
              <a:rPr lang="en-US" sz="1800" b="1" dirty="0"/>
              <a:t>       </a:t>
            </a:r>
            <a:r>
              <a:rPr lang="en-US" sz="1800" b="1" dirty="0">
                <a:solidFill>
                  <a:srgbClr val="FF99CC"/>
                </a:solidFill>
              </a:rPr>
              <a:t>III. Response to</a:t>
            </a:r>
            <a:r>
              <a:rPr lang="en-US" sz="1800" b="1" dirty="0"/>
              <a:t>      </a:t>
            </a:r>
            <a:r>
              <a:rPr lang="en-US" sz="1800" b="1" dirty="0">
                <a:solidFill>
                  <a:srgbClr val="00CCFF"/>
                </a:solidFill>
              </a:rPr>
              <a:t>IV. Programmability</a:t>
            </a:r>
            <a:r>
              <a:rPr lang="en-US" sz="1800" b="1" dirty="0"/>
              <a:t>        V. </a:t>
            </a:r>
            <a:r>
              <a:rPr lang="en-US" sz="1800" b="1" dirty="0" err="1"/>
              <a:t>Antitachy</a:t>
            </a:r>
            <a:endParaRPr lang="en-US" sz="1800" b="1" dirty="0"/>
          </a:p>
          <a:p>
            <a:pPr algn="l" rtl="0">
              <a:lnSpc>
                <a:spcPct val="60000"/>
              </a:lnSpc>
              <a:spcBef>
                <a:spcPct val="50000"/>
              </a:spcBef>
            </a:pPr>
            <a:r>
              <a:rPr lang="en-US" sz="1800" b="1" dirty="0"/>
              <a:t>   </a:t>
            </a:r>
            <a:r>
              <a:rPr lang="en-US" sz="1800" b="1" dirty="0">
                <a:solidFill>
                  <a:schemeClr val="hlink"/>
                </a:solidFill>
              </a:rPr>
              <a:t> Paced</a:t>
            </a:r>
            <a:r>
              <a:rPr lang="en-US" sz="1800" b="1" dirty="0"/>
              <a:t>	              </a:t>
            </a:r>
            <a:r>
              <a:rPr lang="en-US" sz="1800" b="1" dirty="0">
                <a:solidFill>
                  <a:srgbClr val="66FF33"/>
                </a:solidFill>
              </a:rPr>
              <a:t>Sensed</a:t>
            </a:r>
            <a:r>
              <a:rPr lang="en-US" sz="1800" b="1" dirty="0"/>
              <a:t>	       </a:t>
            </a:r>
            <a:r>
              <a:rPr lang="en-US" sz="1800" b="1" dirty="0">
                <a:solidFill>
                  <a:srgbClr val="FF99CC"/>
                </a:solidFill>
              </a:rPr>
              <a:t>     Sensing</a:t>
            </a:r>
            <a:r>
              <a:rPr lang="en-US" sz="1800" b="1" dirty="0"/>
              <a:t>	             </a:t>
            </a:r>
            <a:r>
              <a:rPr lang="en-US" sz="1800" b="1" dirty="0">
                <a:solidFill>
                  <a:srgbClr val="00CCFF"/>
                </a:solidFill>
              </a:rPr>
              <a:t>Rate Modulation</a:t>
            </a:r>
            <a:r>
              <a:rPr lang="en-US" sz="1800" b="1" dirty="0"/>
              <a:t>    arrhythmia </a:t>
            </a:r>
            <a:r>
              <a:rPr lang="en-US" sz="1800" b="1" dirty="0" err="1"/>
              <a:t>funct</a:t>
            </a:r>
            <a:r>
              <a:rPr lang="en-US" sz="1800" b="1" dirty="0"/>
              <a:t>.</a:t>
            </a:r>
          </a:p>
          <a:p>
            <a:pPr algn="l" rtl="0">
              <a:lnSpc>
                <a:spcPct val="60000"/>
              </a:lnSpc>
              <a:spcBef>
                <a:spcPct val="50000"/>
              </a:spcBef>
            </a:pPr>
            <a:endParaRPr lang="en-US" sz="1800" b="1" dirty="0"/>
          </a:p>
          <a:p>
            <a:pPr algn="l" rtl="0">
              <a:lnSpc>
                <a:spcPct val="60000"/>
              </a:lnSpc>
              <a:spcBef>
                <a:spcPct val="50000"/>
              </a:spcBef>
            </a:pPr>
            <a:endParaRPr lang="en-US" sz="1800" b="1" dirty="0"/>
          </a:p>
          <a:p>
            <a:pPr algn="l" rtl="0">
              <a:lnSpc>
                <a:spcPct val="60000"/>
              </a:lnSpc>
              <a:spcBef>
                <a:spcPct val="50000"/>
              </a:spcBef>
            </a:pPr>
            <a:r>
              <a:rPr lang="en-US" sz="1800" b="1" dirty="0"/>
              <a:t>O= none	        O= none          O= none		    O= none		    O= none</a:t>
            </a:r>
          </a:p>
          <a:p>
            <a:pPr algn="l" rtl="0">
              <a:lnSpc>
                <a:spcPct val="60000"/>
              </a:lnSpc>
              <a:spcBef>
                <a:spcPct val="50000"/>
              </a:spcBef>
            </a:pPr>
            <a:r>
              <a:rPr lang="en-US" sz="1800" b="1" dirty="0"/>
              <a:t>A=atrium       A= atrium       T= triggered	    P= simple		    P= pacing</a:t>
            </a:r>
          </a:p>
          <a:p>
            <a:pPr algn="l" rtl="0">
              <a:lnSpc>
                <a:spcPct val="60000"/>
              </a:lnSpc>
              <a:spcBef>
                <a:spcPct val="50000"/>
              </a:spcBef>
            </a:pPr>
            <a:r>
              <a:rPr lang="en-US" sz="1800" b="1" dirty="0"/>
              <a:t>V= ventricle   V= ventricle	  I= inhibited	    M= multi		    S= shock</a:t>
            </a:r>
          </a:p>
          <a:p>
            <a:pPr algn="l" rtl="0">
              <a:lnSpc>
                <a:spcPct val="60000"/>
              </a:lnSpc>
              <a:spcBef>
                <a:spcPct val="50000"/>
              </a:spcBef>
            </a:pPr>
            <a:r>
              <a:rPr lang="en-US" sz="1800" b="1" dirty="0"/>
              <a:t>D= dual           D= dual           D= dual		    C= communication	    D= dual</a:t>
            </a:r>
          </a:p>
          <a:p>
            <a:pPr algn="l" rtl="0">
              <a:lnSpc>
                <a:spcPct val="60000"/>
              </a:lnSpc>
              <a:spcBef>
                <a:spcPct val="50000"/>
              </a:spcBef>
            </a:pPr>
            <a:r>
              <a:rPr lang="en-US" sz="1800" b="1" dirty="0"/>
              <a:t>(A+V)	         (A+V)              (T+I)		    R= Rate Modulation</a:t>
            </a:r>
          </a:p>
          <a:p>
            <a:pPr algn="l" rtl="0">
              <a:lnSpc>
                <a:spcPct val="60000"/>
              </a:lnSpc>
              <a:spcBef>
                <a:spcPct val="50000"/>
              </a:spcBef>
            </a:pPr>
            <a:endParaRPr lang="en-US" sz="1800" b="1" dirty="0"/>
          </a:p>
          <a:p>
            <a:pPr algn="l" rtl="0">
              <a:lnSpc>
                <a:spcPct val="60000"/>
              </a:lnSpc>
              <a:spcBef>
                <a:spcPct val="50000"/>
              </a:spcBef>
            </a:pPr>
            <a:endParaRPr lang="en-US" sz="1800" b="1" dirty="0"/>
          </a:p>
          <a:p>
            <a:pPr algn="l" rtl="0">
              <a:lnSpc>
                <a:spcPct val="60000"/>
              </a:lnSpc>
              <a:spcBef>
                <a:spcPct val="50000"/>
              </a:spcBef>
            </a:pPr>
            <a:r>
              <a:rPr lang="en-US" sz="1800" b="1" dirty="0"/>
              <a:t>Manufacturers’ Designation only:</a:t>
            </a:r>
          </a:p>
          <a:p>
            <a:pPr algn="l" rtl="0">
              <a:lnSpc>
                <a:spcPct val="60000"/>
              </a:lnSpc>
              <a:spcBef>
                <a:spcPct val="50000"/>
              </a:spcBef>
            </a:pPr>
            <a:endParaRPr lang="en-US" sz="1800" b="1" dirty="0"/>
          </a:p>
          <a:p>
            <a:pPr algn="l" rtl="0">
              <a:lnSpc>
                <a:spcPct val="60000"/>
              </a:lnSpc>
              <a:spcBef>
                <a:spcPct val="50000"/>
              </a:spcBef>
            </a:pPr>
            <a:r>
              <a:rPr lang="en-US" sz="1800" b="1" dirty="0"/>
              <a:t>S= single	       S= single</a:t>
            </a:r>
          </a:p>
          <a:p>
            <a:pPr algn="l" rtl="0">
              <a:lnSpc>
                <a:spcPct val="60000"/>
              </a:lnSpc>
              <a:spcBef>
                <a:spcPct val="50000"/>
              </a:spcBef>
            </a:pPr>
            <a:r>
              <a:rPr lang="en-US" sz="1800" b="1" dirty="0"/>
              <a:t>(A or V)	       (A or V)</a:t>
            </a:r>
          </a:p>
          <a:p>
            <a:pPr algn="l" rtl="0">
              <a:lnSpc>
                <a:spcPct val="60000"/>
              </a:lnSpc>
              <a:spcBef>
                <a:spcPct val="50000"/>
              </a:spcBef>
            </a:pPr>
            <a:endParaRPr lang="en-US" sz="1800" b="1" dirty="0"/>
          </a:p>
          <a:p>
            <a:pPr algn="l" rtl="0">
              <a:lnSpc>
                <a:spcPct val="60000"/>
              </a:lnSpc>
              <a:spcBef>
                <a:spcPct val="50000"/>
              </a:spcBef>
            </a:pPr>
            <a:endParaRPr lang="en-US" sz="1800" b="1" dirty="0"/>
          </a:p>
          <a:p>
            <a:pPr algn="l" rtl="0">
              <a:lnSpc>
                <a:spcPct val="60000"/>
              </a:lnSpc>
              <a:spcBef>
                <a:spcPct val="50000"/>
              </a:spcBef>
            </a:pPr>
            <a:endParaRPr lang="en-US" sz="1800" b="1" dirty="0"/>
          </a:p>
          <a:p>
            <a:pPr algn="l" rtl="0">
              <a:lnSpc>
                <a:spcPct val="60000"/>
              </a:lnSpc>
              <a:spcBef>
                <a:spcPct val="50000"/>
              </a:spcBef>
            </a:pPr>
            <a:endParaRPr lang="en-US" sz="1800" b="1" dirty="0"/>
          </a:p>
        </p:txBody>
      </p:sp>
      <p:sp>
        <p:nvSpPr>
          <p:cNvPr id="57348" name="Line 1028"/>
          <p:cNvSpPr>
            <a:spLocks noChangeShapeType="1"/>
          </p:cNvSpPr>
          <p:nvPr/>
        </p:nvSpPr>
        <p:spPr bwMode="auto">
          <a:xfrm>
            <a:off x="0" y="2362200"/>
            <a:ext cx="9144000" cy="0"/>
          </a:xfrm>
          <a:prstGeom prst="line">
            <a:avLst/>
          </a:prstGeom>
          <a:noFill/>
          <a:ln w="12700">
            <a:solidFill>
              <a:schemeClr val="tx1"/>
            </a:solidFill>
            <a:round/>
            <a:headEnd/>
            <a:tailEnd/>
          </a:ln>
          <a:effectLst/>
        </p:spPr>
        <p:txBody>
          <a:bodyPr wrap="none" anchor="ct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1026"/>
          <p:cNvSpPr txBox="1">
            <a:spLocks noChangeArrowheads="1"/>
          </p:cNvSpPr>
          <p:nvPr/>
        </p:nvSpPr>
        <p:spPr bwMode="auto">
          <a:xfrm>
            <a:off x="0" y="304800"/>
            <a:ext cx="9144000" cy="10796588"/>
          </a:xfrm>
          <a:prstGeom prst="rect">
            <a:avLst/>
          </a:prstGeom>
          <a:noFill/>
          <a:ln w="9525">
            <a:noFill/>
            <a:miter lim="800000"/>
            <a:headEnd/>
            <a:tailEnd/>
          </a:ln>
          <a:effectLst/>
        </p:spPr>
        <p:txBody>
          <a:bodyPr>
            <a:spAutoFit/>
          </a:bodyPr>
          <a:lstStyle/>
          <a:p>
            <a:pPr algn="ctr" rtl="0"/>
            <a:r>
              <a:rPr lang="en-US" sz="2000" b="1" dirty="0"/>
              <a:t>Causes of </a:t>
            </a:r>
            <a:r>
              <a:rPr lang="en-US" sz="2000" b="1" dirty="0" err="1"/>
              <a:t>bradycardia</a:t>
            </a:r>
            <a:r>
              <a:rPr lang="en-US" sz="2000" b="1" dirty="0"/>
              <a:t> requiring pacing and recommended pacemaker modes</a:t>
            </a:r>
          </a:p>
          <a:p>
            <a:pPr algn="l" rtl="0"/>
            <a:endParaRPr lang="en-US" sz="2000" b="1" dirty="0"/>
          </a:p>
          <a:p>
            <a:pPr algn="l" rtl="0"/>
            <a:endParaRPr lang="en-US" sz="2000" b="1" dirty="0"/>
          </a:p>
          <a:p>
            <a:pPr algn="l" rtl="0"/>
            <a:r>
              <a:rPr lang="en-US" sz="1800" b="1" dirty="0"/>
              <a:t>Diagnosis           Incidence (%)		Recommended  Pacemaker Mode</a:t>
            </a:r>
          </a:p>
          <a:p>
            <a:pPr algn="l" rtl="0"/>
            <a:r>
              <a:rPr lang="en-US" sz="1800" b="1" dirty="0"/>
              <a:t>				Optimal		Alternative	Inappropriate</a:t>
            </a:r>
            <a:endParaRPr lang="en-US" sz="1600" dirty="0"/>
          </a:p>
          <a:p>
            <a:pPr algn="l" rtl="0"/>
            <a:endParaRPr lang="en-US" sz="1600" dirty="0"/>
          </a:p>
          <a:p>
            <a:pPr algn="l" rtl="0"/>
            <a:endParaRPr lang="en-US" sz="1600" dirty="0"/>
          </a:p>
          <a:p>
            <a:pPr algn="l" rtl="0"/>
            <a:r>
              <a:rPr lang="en-US" sz="1800" dirty="0"/>
              <a:t>Sinus node disease	     25		AAIR		AAI		VVI; VDD</a:t>
            </a:r>
          </a:p>
          <a:p>
            <a:pPr algn="l" rtl="0"/>
            <a:endParaRPr lang="en-US" sz="1800" dirty="0"/>
          </a:p>
          <a:p>
            <a:pPr algn="l" rtl="0"/>
            <a:r>
              <a:rPr lang="en-US" sz="1800" dirty="0"/>
              <a:t>AV block		     42		VDDR		DDD		AAI; DDI</a:t>
            </a:r>
          </a:p>
          <a:p>
            <a:pPr algn="l" rtl="0"/>
            <a:endParaRPr lang="en-US" sz="1800" dirty="0"/>
          </a:p>
          <a:p>
            <a:pPr algn="l" rtl="0"/>
            <a:r>
              <a:rPr lang="en-US" sz="1800" dirty="0"/>
              <a:t>Sinus node disease</a:t>
            </a:r>
          </a:p>
          <a:p>
            <a:pPr algn="l" rtl="0"/>
            <a:r>
              <a:rPr lang="en-US" sz="1800" dirty="0"/>
              <a:t>+ AV block	     10		DDDR		DDD		AAI; VVI</a:t>
            </a:r>
          </a:p>
          <a:p>
            <a:pPr algn="l" rtl="0"/>
            <a:r>
              <a:rPr lang="en-US" sz="1800" dirty="0"/>
              <a:t>	</a:t>
            </a:r>
          </a:p>
          <a:p>
            <a:pPr algn="l" rtl="0"/>
            <a:r>
              <a:rPr lang="en-US" sz="1800" dirty="0"/>
              <a:t>Chronic A fib</a:t>
            </a:r>
          </a:p>
          <a:p>
            <a:pPr algn="l" rtl="0"/>
            <a:r>
              <a:rPr lang="en-US" sz="1800" dirty="0"/>
              <a:t>with AV block	     13		VVIR		VVI		AAI; DDD; VDD</a:t>
            </a:r>
          </a:p>
          <a:p>
            <a:pPr algn="l" rtl="0"/>
            <a:endParaRPr lang="en-US" sz="1800" dirty="0"/>
          </a:p>
          <a:p>
            <a:pPr algn="l" rtl="0"/>
            <a:r>
              <a:rPr lang="en-US" sz="1800" dirty="0"/>
              <a:t>Carotid Sinus S.	     10		DDD		AAI		VVI; VDD</a:t>
            </a:r>
          </a:p>
          <a:p>
            <a:pPr algn="l" rtl="0"/>
            <a:r>
              <a:rPr lang="en-US" sz="1800" dirty="0" err="1"/>
              <a:t>Neurocardiogenic</a:t>
            </a:r>
            <a:r>
              <a:rPr lang="en-US" sz="1800" dirty="0"/>
              <a:t>			+ hysteresis	+ hysteresis</a:t>
            </a:r>
            <a:endParaRPr lang="en-US" sz="1800" b="1" dirty="0"/>
          </a:p>
          <a:p>
            <a:pPr algn="l" rtl="0"/>
            <a:r>
              <a:rPr lang="en-US" sz="1800" dirty="0"/>
              <a:t>Syncope</a:t>
            </a:r>
            <a:endParaRPr lang="en-US" sz="2000" b="1" dirty="0"/>
          </a:p>
          <a:p>
            <a:pPr algn="l" rtl="0"/>
            <a:endParaRPr lang="en-US" sz="2000" b="1" dirty="0"/>
          </a:p>
          <a:p>
            <a:pPr algn="l" rtl="0"/>
            <a:endParaRPr lang="en-US" sz="2000" b="1" dirty="0"/>
          </a:p>
          <a:p>
            <a:pPr algn="l" rtl="0"/>
            <a:endParaRPr lang="en-US" sz="2000" b="1" dirty="0"/>
          </a:p>
          <a:p>
            <a:pPr algn="l" rtl="0"/>
            <a:endParaRPr lang="en-US" sz="2000" b="1" dirty="0"/>
          </a:p>
          <a:p>
            <a:pPr algn="l" rtl="0"/>
            <a:endParaRPr lang="en-US" sz="2000" b="1" dirty="0"/>
          </a:p>
          <a:p>
            <a:pPr algn="l" rtl="0"/>
            <a:endParaRPr lang="en-US" sz="2000" b="1" dirty="0"/>
          </a:p>
          <a:p>
            <a:pPr algn="l" rtl="0"/>
            <a:endParaRPr lang="en-US" sz="2000" b="1" dirty="0"/>
          </a:p>
          <a:p>
            <a:pPr algn="l" rtl="0"/>
            <a:endParaRPr lang="en-US" sz="2000" b="1" dirty="0"/>
          </a:p>
          <a:p>
            <a:pPr algn="l" rtl="0"/>
            <a:endParaRPr lang="en-US" sz="2000" b="1" dirty="0"/>
          </a:p>
          <a:p>
            <a:pPr algn="l" rtl="0"/>
            <a:endParaRPr lang="en-US" sz="2000" b="1" dirty="0"/>
          </a:p>
          <a:p>
            <a:pPr algn="l" rtl="0"/>
            <a:endParaRPr lang="en-US" sz="2000" b="1" dirty="0"/>
          </a:p>
          <a:p>
            <a:pPr algn="l" rtl="0"/>
            <a:endParaRPr lang="en-US" sz="2000" b="1" dirty="0"/>
          </a:p>
          <a:p>
            <a:pPr algn="l" rtl="0"/>
            <a:endParaRPr lang="en-US" sz="2000" b="1" dirty="0"/>
          </a:p>
          <a:p>
            <a:pPr algn="l" rtl="0"/>
            <a:endParaRPr lang="en-US" sz="2000" b="1" dirty="0"/>
          </a:p>
          <a:p>
            <a:pPr algn="l" rtl="0"/>
            <a:endParaRPr lang="en-US" sz="2000" b="1" dirty="0"/>
          </a:p>
          <a:p>
            <a:pPr algn="l" rtl="0"/>
            <a:endParaRPr lang="en-US" sz="2000" b="1" dirty="0"/>
          </a:p>
          <a:p>
            <a:pPr algn="l" rtl="0"/>
            <a:endParaRPr lang="en-US" sz="2000" b="1" dirty="0"/>
          </a:p>
        </p:txBody>
      </p:sp>
      <p:sp>
        <p:nvSpPr>
          <p:cNvPr id="58371" name="Line 1027"/>
          <p:cNvSpPr>
            <a:spLocks noChangeShapeType="1"/>
          </p:cNvSpPr>
          <p:nvPr/>
        </p:nvSpPr>
        <p:spPr bwMode="auto">
          <a:xfrm>
            <a:off x="0" y="1905000"/>
            <a:ext cx="9144000" cy="0"/>
          </a:xfrm>
          <a:prstGeom prst="line">
            <a:avLst/>
          </a:prstGeom>
          <a:noFill/>
          <a:ln w="12700">
            <a:noFill/>
            <a:round/>
            <a:headEnd/>
            <a:tailEnd/>
          </a:ln>
          <a:effectLst/>
        </p:spPr>
        <p:txBody>
          <a:bodyPr wrap="none" anchor="ctr"/>
          <a:lstStyle/>
          <a:p>
            <a:endParaRPr lang="en-US"/>
          </a:p>
        </p:txBody>
      </p:sp>
      <p:sp>
        <p:nvSpPr>
          <p:cNvPr id="58372" name="Line 1028"/>
          <p:cNvSpPr>
            <a:spLocks noChangeShapeType="1"/>
          </p:cNvSpPr>
          <p:nvPr/>
        </p:nvSpPr>
        <p:spPr bwMode="auto">
          <a:xfrm>
            <a:off x="0" y="1905000"/>
            <a:ext cx="9144000" cy="0"/>
          </a:xfrm>
          <a:prstGeom prst="line">
            <a:avLst/>
          </a:prstGeom>
          <a:noFill/>
          <a:ln w="12700">
            <a:solidFill>
              <a:schemeClr val="tx2"/>
            </a:solidFill>
            <a:round/>
            <a:headEnd/>
            <a:tailEnd/>
          </a:ln>
          <a:effectLst/>
        </p:spPr>
        <p:txBody>
          <a:bodyPr wrap="none" anchor="ctr"/>
          <a:lstStyle/>
          <a:p>
            <a:endParaRPr lang="en-US"/>
          </a:p>
        </p:txBody>
      </p:sp>
      <p:sp>
        <p:nvSpPr>
          <p:cNvPr id="58373" name="Line 1029"/>
          <p:cNvSpPr>
            <a:spLocks noChangeShapeType="1"/>
          </p:cNvSpPr>
          <p:nvPr/>
        </p:nvSpPr>
        <p:spPr bwMode="auto">
          <a:xfrm>
            <a:off x="0" y="2057400"/>
            <a:ext cx="9144000" cy="0"/>
          </a:xfrm>
          <a:prstGeom prst="line">
            <a:avLst/>
          </a:prstGeom>
          <a:noFill/>
          <a:ln w="12700">
            <a:solidFill>
              <a:schemeClr val="tx1"/>
            </a:solidFill>
            <a:round/>
            <a:headEnd/>
            <a:tailEnd/>
          </a:ln>
          <a:effectLst/>
        </p:spPr>
        <p:txBody>
          <a:bodyPr wrap="none" anchor="ct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26"/>
          <p:cNvSpPr>
            <a:spLocks noGrp="1" noChangeArrowheads="1"/>
          </p:cNvSpPr>
          <p:nvPr>
            <p:ph type="title"/>
          </p:nvPr>
        </p:nvSpPr>
        <p:spPr>
          <a:xfrm>
            <a:off x="0" y="304800"/>
            <a:ext cx="9144000" cy="530915"/>
          </a:xfrm>
          <a:noFill/>
          <a:ln/>
        </p:spPr>
        <p:txBody>
          <a:bodyPr lIns="47625" tIns="19050" rIns="47625" bIns="19050">
            <a:spAutoFit/>
          </a:bodyPr>
          <a:lstStyle/>
          <a:p>
            <a:r>
              <a:rPr lang="en-US" sz="3200"/>
              <a:t>Choice of a Stimulation Mode</a:t>
            </a:r>
            <a:endParaRPr lang="en-US" sz="1900" b="0"/>
          </a:p>
        </p:txBody>
      </p:sp>
      <p:sp>
        <p:nvSpPr>
          <p:cNvPr id="59395" name="Rectangle 1027"/>
          <p:cNvSpPr>
            <a:spLocks noChangeArrowheads="1"/>
          </p:cNvSpPr>
          <p:nvPr/>
        </p:nvSpPr>
        <p:spPr bwMode="auto">
          <a:xfrm>
            <a:off x="2685443" y="1484313"/>
            <a:ext cx="2853345" cy="591573"/>
          </a:xfrm>
          <a:prstGeom prst="rect">
            <a:avLst/>
          </a:prstGeom>
          <a:noFill/>
          <a:ln w="9525">
            <a:noFill/>
            <a:miter lim="800000"/>
            <a:headEnd/>
            <a:tailEnd/>
          </a:ln>
          <a:effectLst/>
        </p:spPr>
        <p:txBody>
          <a:bodyPr wrap="none" lIns="92075" tIns="46038" rIns="92075" bIns="46038">
            <a:spAutoFit/>
          </a:bodyPr>
          <a:lstStyle/>
          <a:p>
            <a:pPr defTabSz="762000">
              <a:lnSpc>
                <a:spcPct val="90000"/>
              </a:lnSpc>
            </a:pPr>
            <a:r>
              <a:rPr lang="en-US" sz="3600" b="1">
                <a:latin typeface="Arial" charset="0"/>
              </a:rPr>
              <a:t>Bradycardia</a:t>
            </a:r>
          </a:p>
        </p:txBody>
      </p:sp>
      <p:sp>
        <p:nvSpPr>
          <p:cNvPr id="59396" name="Rectangle 1028"/>
          <p:cNvSpPr>
            <a:spLocks noChangeArrowheads="1"/>
          </p:cNvSpPr>
          <p:nvPr/>
        </p:nvSpPr>
        <p:spPr bwMode="auto">
          <a:xfrm>
            <a:off x="2348173" y="2649538"/>
            <a:ext cx="1122102" cy="342274"/>
          </a:xfrm>
          <a:prstGeom prst="rect">
            <a:avLst/>
          </a:prstGeom>
          <a:noFill/>
          <a:ln w="9525">
            <a:noFill/>
            <a:miter lim="800000"/>
            <a:headEnd/>
            <a:tailEnd/>
          </a:ln>
          <a:effectLst/>
        </p:spPr>
        <p:txBody>
          <a:bodyPr wrap="none" lIns="92075" tIns="46038" rIns="92075" bIns="46038">
            <a:spAutoFit/>
          </a:bodyPr>
          <a:lstStyle/>
          <a:p>
            <a:pPr defTabSz="762000">
              <a:lnSpc>
                <a:spcPct val="90000"/>
              </a:lnSpc>
            </a:pPr>
            <a:r>
              <a:rPr lang="en-US" b="1">
                <a:latin typeface="Arial" charset="0"/>
              </a:rPr>
              <a:t>Atrial fib</a:t>
            </a:r>
          </a:p>
        </p:txBody>
      </p:sp>
      <p:sp>
        <p:nvSpPr>
          <p:cNvPr id="59397" name="Rectangle 1029"/>
          <p:cNvSpPr>
            <a:spLocks noChangeArrowheads="1"/>
          </p:cNvSpPr>
          <p:nvPr/>
        </p:nvSpPr>
        <p:spPr bwMode="auto">
          <a:xfrm>
            <a:off x="5544680" y="2609850"/>
            <a:ext cx="1951495" cy="342274"/>
          </a:xfrm>
          <a:prstGeom prst="rect">
            <a:avLst/>
          </a:prstGeom>
          <a:noFill/>
          <a:ln w="9525">
            <a:noFill/>
            <a:miter lim="800000"/>
            <a:headEnd/>
            <a:tailEnd/>
          </a:ln>
          <a:effectLst/>
        </p:spPr>
        <p:txBody>
          <a:bodyPr wrap="none" lIns="92075" tIns="46038" rIns="92075" bIns="46038">
            <a:spAutoFit/>
          </a:bodyPr>
          <a:lstStyle/>
          <a:p>
            <a:pPr defTabSz="762000">
              <a:lnSpc>
                <a:spcPct val="90000"/>
              </a:lnSpc>
            </a:pPr>
            <a:r>
              <a:rPr lang="en-US" b="1">
                <a:latin typeface="Arial" charset="0"/>
              </a:rPr>
              <a:t>Normal P waves</a:t>
            </a:r>
          </a:p>
        </p:txBody>
      </p:sp>
      <p:sp>
        <p:nvSpPr>
          <p:cNvPr id="59398" name="Rectangle 1030"/>
          <p:cNvSpPr>
            <a:spLocks noChangeArrowheads="1"/>
          </p:cNvSpPr>
          <p:nvPr/>
        </p:nvSpPr>
        <p:spPr bwMode="auto">
          <a:xfrm>
            <a:off x="1675774" y="3675063"/>
            <a:ext cx="721351" cy="342274"/>
          </a:xfrm>
          <a:prstGeom prst="rect">
            <a:avLst/>
          </a:prstGeom>
          <a:noFill/>
          <a:ln w="9525">
            <a:noFill/>
            <a:miter lim="800000"/>
            <a:headEnd/>
            <a:tailEnd/>
          </a:ln>
          <a:effectLst/>
        </p:spPr>
        <p:txBody>
          <a:bodyPr wrap="none" lIns="92075" tIns="46038" rIns="92075" bIns="46038" anchor="ctr">
            <a:spAutoFit/>
          </a:bodyPr>
          <a:lstStyle/>
          <a:p>
            <a:pPr defTabSz="762000">
              <a:lnSpc>
                <a:spcPct val="90000"/>
              </a:lnSpc>
            </a:pPr>
            <a:r>
              <a:rPr lang="en-US" b="1">
                <a:latin typeface="Arial" charset="0"/>
              </a:rPr>
              <a:t>RR </a:t>
            </a:r>
            <a:r>
              <a:rPr lang="en-US" baseline="30000">
                <a:latin typeface="Wingdings" pitchFamily="2" charset="2"/>
              </a:rPr>
              <a:t>é</a:t>
            </a:r>
          </a:p>
        </p:txBody>
      </p:sp>
      <p:sp>
        <p:nvSpPr>
          <p:cNvPr id="59399" name="Rectangle 1031"/>
          <p:cNvSpPr>
            <a:spLocks noChangeArrowheads="1"/>
          </p:cNvSpPr>
          <p:nvPr/>
        </p:nvSpPr>
        <p:spPr bwMode="auto">
          <a:xfrm>
            <a:off x="4266603" y="3525838"/>
            <a:ext cx="1434111" cy="342274"/>
          </a:xfrm>
          <a:prstGeom prst="rect">
            <a:avLst/>
          </a:prstGeom>
          <a:noFill/>
          <a:ln w="9525">
            <a:noFill/>
            <a:miter lim="800000"/>
            <a:headEnd/>
            <a:tailEnd/>
          </a:ln>
          <a:effectLst/>
        </p:spPr>
        <p:txBody>
          <a:bodyPr wrap="none" lIns="92075" tIns="46038" rIns="92075" bIns="46038">
            <a:spAutoFit/>
          </a:bodyPr>
          <a:lstStyle/>
          <a:p>
            <a:pPr defTabSz="762000">
              <a:lnSpc>
                <a:spcPct val="90000"/>
              </a:lnSpc>
            </a:pPr>
            <a:r>
              <a:rPr lang="en-US" b="1">
                <a:latin typeface="Arial" charset="0"/>
              </a:rPr>
              <a:t>Normal A-V</a:t>
            </a:r>
          </a:p>
        </p:txBody>
      </p:sp>
      <p:sp>
        <p:nvSpPr>
          <p:cNvPr id="59400" name="Rectangle 1032"/>
          <p:cNvSpPr>
            <a:spLocks noChangeArrowheads="1"/>
          </p:cNvSpPr>
          <p:nvPr/>
        </p:nvSpPr>
        <p:spPr bwMode="auto">
          <a:xfrm>
            <a:off x="6626585" y="3525838"/>
            <a:ext cx="1275990" cy="342274"/>
          </a:xfrm>
          <a:prstGeom prst="rect">
            <a:avLst/>
          </a:prstGeom>
          <a:noFill/>
          <a:ln w="9525">
            <a:noFill/>
            <a:miter lim="800000"/>
            <a:headEnd/>
            <a:tailEnd/>
          </a:ln>
          <a:effectLst/>
        </p:spPr>
        <p:txBody>
          <a:bodyPr wrap="none" lIns="92075" tIns="46038" rIns="92075" bIns="46038">
            <a:spAutoFit/>
          </a:bodyPr>
          <a:lstStyle/>
          <a:p>
            <a:pPr defTabSz="762000">
              <a:lnSpc>
                <a:spcPct val="90000"/>
              </a:lnSpc>
            </a:pPr>
            <a:r>
              <a:rPr lang="en-US" b="1">
                <a:latin typeface="Arial" charset="0"/>
              </a:rPr>
              <a:t>A-V Block</a:t>
            </a:r>
          </a:p>
        </p:txBody>
      </p:sp>
      <p:sp>
        <p:nvSpPr>
          <p:cNvPr id="59401" name="Rectangle 1033"/>
          <p:cNvSpPr>
            <a:spLocks noChangeArrowheads="1"/>
          </p:cNvSpPr>
          <p:nvPr/>
        </p:nvSpPr>
        <p:spPr bwMode="auto">
          <a:xfrm>
            <a:off x="2739151" y="3687763"/>
            <a:ext cx="746999" cy="342274"/>
          </a:xfrm>
          <a:prstGeom prst="rect">
            <a:avLst/>
          </a:prstGeom>
          <a:noFill/>
          <a:ln w="9525">
            <a:noFill/>
            <a:miter lim="800000"/>
            <a:headEnd/>
            <a:tailEnd/>
          </a:ln>
          <a:effectLst/>
        </p:spPr>
        <p:txBody>
          <a:bodyPr wrap="none" lIns="92075" tIns="46038" rIns="92075" bIns="46038">
            <a:spAutoFit/>
          </a:bodyPr>
          <a:lstStyle/>
          <a:p>
            <a:pPr defTabSz="762000">
              <a:lnSpc>
                <a:spcPct val="90000"/>
              </a:lnSpc>
            </a:pPr>
            <a:r>
              <a:rPr lang="en-US" b="1">
                <a:latin typeface="Arial" charset="0"/>
              </a:rPr>
              <a:t>RR </a:t>
            </a:r>
            <a:r>
              <a:rPr lang="en-US" baseline="30000">
                <a:latin typeface="Wingdings" pitchFamily="2" charset="2"/>
              </a:rPr>
              <a:t>è</a:t>
            </a:r>
          </a:p>
        </p:txBody>
      </p:sp>
      <p:sp>
        <p:nvSpPr>
          <p:cNvPr id="59402" name="Rectangle 1034"/>
          <p:cNvSpPr>
            <a:spLocks noChangeArrowheads="1"/>
          </p:cNvSpPr>
          <p:nvPr/>
        </p:nvSpPr>
        <p:spPr bwMode="auto">
          <a:xfrm>
            <a:off x="3696662" y="4292600"/>
            <a:ext cx="721351" cy="342274"/>
          </a:xfrm>
          <a:prstGeom prst="rect">
            <a:avLst/>
          </a:prstGeom>
          <a:noFill/>
          <a:ln w="9525">
            <a:noFill/>
            <a:miter lim="800000"/>
            <a:headEnd/>
            <a:tailEnd/>
          </a:ln>
          <a:effectLst/>
        </p:spPr>
        <p:txBody>
          <a:bodyPr wrap="none" lIns="92075" tIns="46038" rIns="92075" bIns="46038">
            <a:spAutoFit/>
          </a:bodyPr>
          <a:lstStyle/>
          <a:p>
            <a:pPr defTabSz="762000">
              <a:lnSpc>
                <a:spcPct val="90000"/>
              </a:lnSpc>
            </a:pPr>
            <a:r>
              <a:rPr lang="en-US" b="1">
                <a:latin typeface="Arial" charset="0"/>
              </a:rPr>
              <a:t>RR </a:t>
            </a:r>
            <a:r>
              <a:rPr lang="en-US" baseline="30000">
                <a:latin typeface="Wingdings" pitchFamily="2" charset="2"/>
              </a:rPr>
              <a:t>é</a:t>
            </a:r>
          </a:p>
        </p:txBody>
      </p:sp>
      <p:sp>
        <p:nvSpPr>
          <p:cNvPr id="59403" name="Rectangle 1035"/>
          <p:cNvSpPr>
            <a:spLocks noChangeArrowheads="1"/>
          </p:cNvSpPr>
          <p:nvPr/>
        </p:nvSpPr>
        <p:spPr bwMode="auto">
          <a:xfrm>
            <a:off x="4842589" y="4292600"/>
            <a:ext cx="746999" cy="342274"/>
          </a:xfrm>
          <a:prstGeom prst="rect">
            <a:avLst/>
          </a:prstGeom>
          <a:noFill/>
          <a:ln w="9525">
            <a:noFill/>
            <a:miter lim="800000"/>
            <a:headEnd/>
            <a:tailEnd/>
          </a:ln>
          <a:effectLst/>
        </p:spPr>
        <p:txBody>
          <a:bodyPr wrap="none" lIns="92075" tIns="46038" rIns="92075" bIns="46038">
            <a:spAutoFit/>
          </a:bodyPr>
          <a:lstStyle/>
          <a:p>
            <a:pPr defTabSz="762000">
              <a:lnSpc>
                <a:spcPct val="90000"/>
              </a:lnSpc>
            </a:pPr>
            <a:r>
              <a:rPr lang="en-US" b="1">
                <a:latin typeface="Arial" charset="0"/>
              </a:rPr>
              <a:t>RR </a:t>
            </a:r>
            <a:r>
              <a:rPr lang="en-US" baseline="30000">
                <a:latin typeface="Wingdings" pitchFamily="2" charset="2"/>
              </a:rPr>
              <a:t>è</a:t>
            </a:r>
          </a:p>
        </p:txBody>
      </p:sp>
      <p:sp>
        <p:nvSpPr>
          <p:cNvPr id="59404" name="Rectangle 1036"/>
          <p:cNvSpPr>
            <a:spLocks noChangeArrowheads="1"/>
          </p:cNvSpPr>
          <p:nvPr/>
        </p:nvSpPr>
        <p:spPr bwMode="auto">
          <a:xfrm>
            <a:off x="5985837" y="4292600"/>
            <a:ext cx="721351" cy="342274"/>
          </a:xfrm>
          <a:prstGeom prst="rect">
            <a:avLst/>
          </a:prstGeom>
          <a:noFill/>
          <a:ln w="9525">
            <a:noFill/>
            <a:miter lim="800000"/>
            <a:headEnd/>
            <a:tailEnd/>
          </a:ln>
          <a:effectLst/>
        </p:spPr>
        <p:txBody>
          <a:bodyPr wrap="none" lIns="92075" tIns="46038" rIns="92075" bIns="46038">
            <a:spAutoFit/>
          </a:bodyPr>
          <a:lstStyle/>
          <a:p>
            <a:pPr defTabSz="762000">
              <a:lnSpc>
                <a:spcPct val="90000"/>
              </a:lnSpc>
            </a:pPr>
            <a:r>
              <a:rPr lang="en-US" b="1">
                <a:latin typeface="Arial" charset="0"/>
              </a:rPr>
              <a:t>RR </a:t>
            </a:r>
            <a:r>
              <a:rPr lang="en-US" baseline="30000">
                <a:latin typeface="Wingdings" pitchFamily="2" charset="2"/>
              </a:rPr>
              <a:t>é</a:t>
            </a:r>
          </a:p>
        </p:txBody>
      </p:sp>
      <p:sp>
        <p:nvSpPr>
          <p:cNvPr id="59405" name="Rectangle 1037"/>
          <p:cNvSpPr>
            <a:spLocks noChangeArrowheads="1"/>
          </p:cNvSpPr>
          <p:nvPr/>
        </p:nvSpPr>
        <p:spPr bwMode="auto">
          <a:xfrm>
            <a:off x="7041891" y="4292600"/>
            <a:ext cx="519373" cy="342274"/>
          </a:xfrm>
          <a:prstGeom prst="rect">
            <a:avLst/>
          </a:prstGeom>
          <a:noFill/>
          <a:ln w="9525">
            <a:noFill/>
            <a:miter lim="800000"/>
            <a:headEnd/>
            <a:tailEnd/>
          </a:ln>
          <a:effectLst/>
        </p:spPr>
        <p:txBody>
          <a:bodyPr wrap="none" lIns="92075" tIns="46038" rIns="92075" bIns="46038">
            <a:spAutoFit/>
          </a:bodyPr>
          <a:lstStyle/>
          <a:p>
            <a:pPr defTabSz="762000">
              <a:lnSpc>
                <a:spcPct val="90000"/>
              </a:lnSpc>
            </a:pPr>
            <a:r>
              <a:rPr lang="en-US" b="1">
                <a:latin typeface="Arial" charset="0"/>
              </a:rPr>
              <a:t>RR</a:t>
            </a:r>
            <a:endParaRPr lang="en-US" baseline="30000">
              <a:latin typeface="Wingdings" pitchFamily="2" charset="2"/>
            </a:endParaRPr>
          </a:p>
        </p:txBody>
      </p:sp>
      <p:sp>
        <p:nvSpPr>
          <p:cNvPr id="59406" name="Line 1038"/>
          <p:cNvSpPr>
            <a:spLocks noChangeShapeType="1"/>
          </p:cNvSpPr>
          <p:nvPr/>
        </p:nvSpPr>
        <p:spPr bwMode="auto">
          <a:xfrm>
            <a:off x="1798638" y="4041775"/>
            <a:ext cx="0" cy="1109663"/>
          </a:xfrm>
          <a:prstGeom prst="line">
            <a:avLst/>
          </a:prstGeom>
          <a:noFill/>
          <a:ln w="25399">
            <a:solidFill>
              <a:srgbClr val="8CF4EA"/>
            </a:solidFill>
            <a:round/>
            <a:headEnd type="none" w="sm" len="sm"/>
            <a:tailEnd type="stealth" w="med" len="lg"/>
          </a:ln>
          <a:effectLst/>
        </p:spPr>
        <p:txBody>
          <a:bodyPr wrap="none" anchor="ctr"/>
          <a:lstStyle/>
          <a:p>
            <a:endParaRPr lang="en-US"/>
          </a:p>
        </p:txBody>
      </p:sp>
      <p:sp>
        <p:nvSpPr>
          <p:cNvPr id="59407" name="Line 1039"/>
          <p:cNvSpPr>
            <a:spLocks noChangeShapeType="1"/>
          </p:cNvSpPr>
          <p:nvPr/>
        </p:nvSpPr>
        <p:spPr bwMode="auto">
          <a:xfrm>
            <a:off x="2835275" y="4041775"/>
            <a:ext cx="0" cy="1128713"/>
          </a:xfrm>
          <a:prstGeom prst="line">
            <a:avLst/>
          </a:prstGeom>
          <a:noFill/>
          <a:ln w="25399">
            <a:solidFill>
              <a:srgbClr val="8CF4EA"/>
            </a:solidFill>
            <a:round/>
            <a:headEnd type="none" w="sm" len="sm"/>
            <a:tailEnd type="stealth" w="med" len="lg"/>
          </a:ln>
          <a:effectLst/>
        </p:spPr>
        <p:txBody>
          <a:bodyPr wrap="none" anchor="ctr"/>
          <a:lstStyle/>
          <a:p>
            <a:endParaRPr lang="en-US"/>
          </a:p>
        </p:txBody>
      </p:sp>
      <p:sp>
        <p:nvSpPr>
          <p:cNvPr id="59408" name="Line 1040"/>
          <p:cNvSpPr>
            <a:spLocks noChangeShapeType="1"/>
          </p:cNvSpPr>
          <p:nvPr/>
        </p:nvSpPr>
        <p:spPr bwMode="auto">
          <a:xfrm>
            <a:off x="3819525" y="4686300"/>
            <a:ext cx="0" cy="406400"/>
          </a:xfrm>
          <a:prstGeom prst="line">
            <a:avLst/>
          </a:prstGeom>
          <a:noFill/>
          <a:ln w="25399">
            <a:solidFill>
              <a:srgbClr val="8CF4EA"/>
            </a:solidFill>
            <a:round/>
            <a:headEnd type="none" w="sm" len="sm"/>
            <a:tailEnd type="stealth" w="med" len="lg"/>
          </a:ln>
          <a:effectLst/>
        </p:spPr>
        <p:txBody>
          <a:bodyPr wrap="none" anchor="ctr"/>
          <a:lstStyle/>
          <a:p>
            <a:endParaRPr lang="en-US"/>
          </a:p>
        </p:txBody>
      </p:sp>
      <p:sp>
        <p:nvSpPr>
          <p:cNvPr id="59409" name="Line 1041"/>
          <p:cNvSpPr>
            <a:spLocks noChangeShapeType="1"/>
          </p:cNvSpPr>
          <p:nvPr/>
        </p:nvSpPr>
        <p:spPr bwMode="auto">
          <a:xfrm>
            <a:off x="4956175" y="4686300"/>
            <a:ext cx="0" cy="425450"/>
          </a:xfrm>
          <a:prstGeom prst="line">
            <a:avLst/>
          </a:prstGeom>
          <a:noFill/>
          <a:ln w="25399">
            <a:solidFill>
              <a:srgbClr val="8CF4EA"/>
            </a:solidFill>
            <a:round/>
            <a:headEnd type="none" w="sm" len="sm"/>
            <a:tailEnd type="stealth" w="med" len="lg"/>
          </a:ln>
          <a:effectLst/>
        </p:spPr>
        <p:txBody>
          <a:bodyPr wrap="none" anchor="ctr"/>
          <a:lstStyle/>
          <a:p>
            <a:endParaRPr lang="en-US"/>
          </a:p>
        </p:txBody>
      </p:sp>
      <p:sp>
        <p:nvSpPr>
          <p:cNvPr id="59410" name="Line 1042"/>
          <p:cNvSpPr>
            <a:spLocks noChangeShapeType="1"/>
          </p:cNvSpPr>
          <p:nvPr/>
        </p:nvSpPr>
        <p:spPr bwMode="auto">
          <a:xfrm>
            <a:off x="6091238" y="4686300"/>
            <a:ext cx="0" cy="406400"/>
          </a:xfrm>
          <a:prstGeom prst="line">
            <a:avLst/>
          </a:prstGeom>
          <a:noFill/>
          <a:ln w="25399">
            <a:solidFill>
              <a:srgbClr val="8CF4EA"/>
            </a:solidFill>
            <a:round/>
            <a:headEnd type="none" w="sm" len="sm"/>
            <a:tailEnd type="stealth" w="med" len="lg"/>
          </a:ln>
          <a:effectLst/>
        </p:spPr>
        <p:txBody>
          <a:bodyPr wrap="none" anchor="ctr"/>
          <a:lstStyle/>
          <a:p>
            <a:endParaRPr lang="en-US"/>
          </a:p>
        </p:txBody>
      </p:sp>
      <p:sp>
        <p:nvSpPr>
          <p:cNvPr id="59411" name="Line 1043"/>
          <p:cNvSpPr>
            <a:spLocks noChangeShapeType="1"/>
          </p:cNvSpPr>
          <p:nvPr/>
        </p:nvSpPr>
        <p:spPr bwMode="auto">
          <a:xfrm>
            <a:off x="7227888" y="4665663"/>
            <a:ext cx="0" cy="446087"/>
          </a:xfrm>
          <a:prstGeom prst="line">
            <a:avLst/>
          </a:prstGeom>
          <a:noFill/>
          <a:ln w="25399">
            <a:solidFill>
              <a:srgbClr val="8CF4EA"/>
            </a:solidFill>
            <a:round/>
            <a:headEnd type="none" w="sm" len="sm"/>
            <a:tailEnd type="stealth" w="med" len="lg"/>
          </a:ln>
          <a:effectLst/>
        </p:spPr>
        <p:txBody>
          <a:bodyPr wrap="none" anchor="ctr"/>
          <a:lstStyle/>
          <a:p>
            <a:endParaRPr lang="en-US"/>
          </a:p>
        </p:txBody>
      </p:sp>
      <p:sp>
        <p:nvSpPr>
          <p:cNvPr id="59412" name="Line 1044"/>
          <p:cNvSpPr>
            <a:spLocks noChangeShapeType="1"/>
          </p:cNvSpPr>
          <p:nvPr/>
        </p:nvSpPr>
        <p:spPr bwMode="auto">
          <a:xfrm flipV="1">
            <a:off x="3854450" y="3886200"/>
            <a:ext cx="241300" cy="357188"/>
          </a:xfrm>
          <a:prstGeom prst="line">
            <a:avLst/>
          </a:prstGeom>
          <a:noFill/>
          <a:ln w="25399">
            <a:solidFill>
              <a:srgbClr val="8CF4EA"/>
            </a:solidFill>
            <a:round/>
            <a:headEnd type="stealth" w="med" len="lg"/>
            <a:tailEnd type="none" w="sm" len="sm"/>
          </a:ln>
          <a:effectLst/>
        </p:spPr>
        <p:txBody>
          <a:bodyPr wrap="none" anchor="ctr"/>
          <a:lstStyle/>
          <a:p>
            <a:endParaRPr lang="en-US"/>
          </a:p>
        </p:txBody>
      </p:sp>
      <p:sp>
        <p:nvSpPr>
          <p:cNvPr id="59413" name="Line 1045"/>
          <p:cNvSpPr>
            <a:spLocks noChangeShapeType="1"/>
          </p:cNvSpPr>
          <p:nvPr/>
        </p:nvSpPr>
        <p:spPr bwMode="auto">
          <a:xfrm>
            <a:off x="4695825" y="3892550"/>
            <a:ext cx="225425" cy="334963"/>
          </a:xfrm>
          <a:prstGeom prst="line">
            <a:avLst/>
          </a:prstGeom>
          <a:noFill/>
          <a:ln w="25399">
            <a:solidFill>
              <a:srgbClr val="8CF4EA"/>
            </a:solidFill>
            <a:round/>
            <a:headEnd type="none" w="sm" len="sm"/>
            <a:tailEnd type="stealth" w="med" len="lg"/>
          </a:ln>
          <a:effectLst/>
        </p:spPr>
        <p:txBody>
          <a:bodyPr wrap="none" anchor="ctr"/>
          <a:lstStyle/>
          <a:p>
            <a:endParaRPr lang="en-US"/>
          </a:p>
        </p:txBody>
      </p:sp>
      <p:sp>
        <p:nvSpPr>
          <p:cNvPr id="59414" name="Line 1046"/>
          <p:cNvSpPr>
            <a:spLocks noChangeShapeType="1"/>
          </p:cNvSpPr>
          <p:nvPr/>
        </p:nvSpPr>
        <p:spPr bwMode="auto">
          <a:xfrm>
            <a:off x="6864350" y="3892550"/>
            <a:ext cx="293688" cy="355600"/>
          </a:xfrm>
          <a:prstGeom prst="line">
            <a:avLst/>
          </a:prstGeom>
          <a:noFill/>
          <a:ln w="25399">
            <a:solidFill>
              <a:srgbClr val="8CF4EA"/>
            </a:solidFill>
            <a:round/>
            <a:headEnd type="none" w="sm" len="sm"/>
            <a:tailEnd type="stealth" w="med" len="lg"/>
          </a:ln>
          <a:effectLst/>
        </p:spPr>
        <p:txBody>
          <a:bodyPr wrap="none" anchor="ctr"/>
          <a:lstStyle/>
          <a:p>
            <a:endParaRPr lang="en-US"/>
          </a:p>
        </p:txBody>
      </p:sp>
      <p:sp>
        <p:nvSpPr>
          <p:cNvPr id="59415" name="Line 1047"/>
          <p:cNvSpPr>
            <a:spLocks noChangeShapeType="1"/>
          </p:cNvSpPr>
          <p:nvPr/>
        </p:nvSpPr>
        <p:spPr bwMode="auto">
          <a:xfrm flipV="1">
            <a:off x="6157913" y="3911600"/>
            <a:ext cx="242887" cy="304800"/>
          </a:xfrm>
          <a:prstGeom prst="line">
            <a:avLst/>
          </a:prstGeom>
          <a:noFill/>
          <a:ln w="25399">
            <a:solidFill>
              <a:srgbClr val="8CF4EA"/>
            </a:solidFill>
            <a:round/>
            <a:headEnd type="stealth" w="med" len="lg"/>
            <a:tailEnd type="none" w="sm" len="sm"/>
          </a:ln>
          <a:effectLst/>
        </p:spPr>
        <p:txBody>
          <a:bodyPr wrap="none" anchor="ctr"/>
          <a:lstStyle/>
          <a:p>
            <a:endParaRPr lang="en-US"/>
          </a:p>
        </p:txBody>
      </p:sp>
      <p:sp>
        <p:nvSpPr>
          <p:cNvPr id="59416" name="Line 1048"/>
          <p:cNvSpPr>
            <a:spLocks noChangeShapeType="1"/>
          </p:cNvSpPr>
          <p:nvPr/>
        </p:nvSpPr>
        <p:spPr bwMode="auto">
          <a:xfrm flipH="1">
            <a:off x="1816100" y="3041650"/>
            <a:ext cx="346075" cy="542925"/>
          </a:xfrm>
          <a:prstGeom prst="line">
            <a:avLst/>
          </a:prstGeom>
          <a:noFill/>
          <a:ln w="25399">
            <a:solidFill>
              <a:srgbClr val="8CF4EA"/>
            </a:solidFill>
            <a:round/>
            <a:headEnd type="none" w="sm" len="sm"/>
            <a:tailEnd type="stealth" w="med" len="lg"/>
          </a:ln>
          <a:effectLst/>
        </p:spPr>
        <p:txBody>
          <a:bodyPr wrap="none" anchor="ctr"/>
          <a:lstStyle/>
          <a:p>
            <a:endParaRPr lang="en-US"/>
          </a:p>
        </p:txBody>
      </p:sp>
      <p:sp>
        <p:nvSpPr>
          <p:cNvPr id="59417" name="Line 1049"/>
          <p:cNvSpPr>
            <a:spLocks noChangeShapeType="1"/>
          </p:cNvSpPr>
          <p:nvPr/>
        </p:nvSpPr>
        <p:spPr bwMode="auto">
          <a:xfrm>
            <a:off x="2454275" y="3016250"/>
            <a:ext cx="363538" cy="547688"/>
          </a:xfrm>
          <a:prstGeom prst="line">
            <a:avLst/>
          </a:prstGeom>
          <a:noFill/>
          <a:ln w="25399">
            <a:solidFill>
              <a:srgbClr val="8CF4EA"/>
            </a:solidFill>
            <a:round/>
            <a:headEnd type="none" w="sm" len="sm"/>
            <a:tailEnd type="stealth" w="med" len="lg"/>
          </a:ln>
          <a:effectLst/>
        </p:spPr>
        <p:txBody>
          <a:bodyPr wrap="none" anchor="ctr"/>
          <a:lstStyle/>
          <a:p>
            <a:endParaRPr lang="en-US"/>
          </a:p>
        </p:txBody>
      </p:sp>
      <p:sp>
        <p:nvSpPr>
          <p:cNvPr id="59418" name="Line 1050"/>
          <p:cNvSpPr>
            <a:spLocks noChangeShapeType="1"/>
          </p:cNvSpPr>
          <p:nvPr/>
        </p:nvSpPr>
        <p:spPr bwMode="auto">
          <a:xfrm flipH="1">
            <a:off x="4637088" y="3036888"/>
            <a:ext cx="346075" cy="425450"/>
          </a:xfrm>
          <a:prstGeom prst="line">
            <a:avLst/>
          </a:prstGeom>
          <a:noFill/>
          <a:ln w="25399">
            <a:solidFill>
              <a:srgbClr val="8CF4EA"/>
            </a:solidFill>
            <a:round/>
            <a:headEnd type="none" w="sm" len="sm"/>
            <a:tailEnd type="stealth" w="med" len="lg"/>
          </a:ln>
          <a:effectLst/>
        </p:spPr>
        <p:txBody>
          <a:bodyPr wrap="none" anchor="ctr"/>
          <a:lstStyle/>
          <a:p>
            <a:endParaRPr lang="en-US"/>
          </a:p>
        </p:txBody>
      </p:sp>
      <p:sp>
        <p:nvSpPr>
          <p:cNvPr id="59419" name="Line 1051"/>
          <p:cNvSpPr>
            <a:spLocks noChangeShapeType="1"/>
          </p:cNvSpPr>
          <p:nvPr/>
        </p:nvSpPr>
        <p:spPr bwMode="auto">
          <a:xfrm>
            <a:off x="6238875" y="3017838"/>
            <a:ext cx="431800" cy="468312"/>
          </a:xfrm>
          <a:prstGeom prst="line">
            <a:avLst/>
          </a:prstGeom>
          <a:noFill/>
          <a:ln w="25399">
            <a:solidFill>
              <a:srgbClr val="8CF4EA"/>
            </a:solidFill>
            <a:round/>
            <a:headEnd type="none" w="sm" len="sm"/>
            <a:tailEnd type="stealth" w="med" len="lg"/>
          </a:ln>
          <a:effectLst/>
        </p:spPr>
        <p:txBody>
          <a:bodyPr wrap="none" anchor="ctr"/>
          <a:lstStyle/>
          <a:p>
            <a:endParaRPr lang="en-US"/>
          </a:p>
        </p:txBody>
      </p:sp>
      <p:sp>
        <p:nvSpPr>
          <p:cNvPr id="59420" name="Line 1052"/>
          <p:cNvSpPr>
            <a:spLocks noChangeShapeType="1"/>
          </p:cNvSpPr>
          <p:nvPr/>
        </p:nvSpPr>
        <p:spPr bwMode="auto">
          <a:xfrm flipV="1">
            <a:off x="2587625" y="2076450"/>
            <a:ext cx="346075" cy="517525"/>
          </a:xfrm>
          <a:prstGeom prst="line">
            <a:avLst/>
          </a:prstGeom>
          <a:noFill/>
          <a:ln w="25399">
            <a:solidFill>
              <a:srgbClr val="8CF4EA"/>
            </a:solidFill>
            <a:round/>
            <a:headEnd type="stealth" w="med" len="lg"/>
            <a:tailEnd type="none" w="sm" len="sm"/>
          </a:ln>
          <a:effectLst/>
        </p:spPr>
        <p:txBody>
          <a:bodyPr wrap="none" anchor="ctr"/>
          <a:lstStyle/>
          <a:p>
            <a:endParaRPr lang="en-US"/>
          </a:p>
        </p:txBody>
      </p:sp>
      <p:sp>
        <p:nvSpPr>
          <p:cNvPr id="59421" name="Line 1053"/>
          <p:cNvSpPr>
            <a:spLocks noChangeShapeType="1"/>
          </p:cNvSpPr>
          <p:nvPr/>
        </p:nvSpPr>
        <p:spPr bwMode="auto">
          <a:xfrm flipH="1" flipV="1">
            <a:off x="5137150" y="2057400"/>
            <a:ext cx="381000" cy="477838"/>
          </a:xfrm>
          <a:prstGeom prst="line">
            <a:avLst/>
          </a:prstGeom>
          <a:noFill/>
          <a:ln w="25399">
            <a:solidFill>
              <a:srgbClr val="8CF4EA"/>
            </a:solidFill>
            <a:round/>
            <a:headEnd type="stealth" w="med" len="lg"/>
            <a:tailEnd type="none" w="sm" len="sm"/>
          </a:ln>
          <a:effectLst/>
        </p:spPr>
        <p:txBody>
          <a:bodyPr wrap="none" anchor="ctr"/>
          <a:lstStyle/>
          <a:p>
            <a:endParaRPr lang="en-US"/>
          </a:p>
        </p:txBody>
      </p:sp>
      <p:sp>
        <p:nvSpPr>
          <p:cNvPr id="59422" name="Rectangle 1054"/>
          <p:cNvSpPr>
            <a:spLocks noChangeArrowheads="1"/>
          </p:cNvSpPr>
          <p:nvPr/>
        </p:nvSpPr>
        <p:spPr bwMode="auto">
          <a:xfrm>
            <a:off x="1634493" y="5248275"/>
            <a:ext cx="557845" cy="342274"/>
          </a:xfrm>
          <a:prstGeom prst="rect">
            <a:avLst/>
          </a:prstGeom>
          <a:noFill/>
          <a:ln w="9525">
            <a:noFill/>
            <a:miter lim="800000"/>
            <a:headEnd/>
            <a:tailEnd/>
          </a:ln>
          <a:effectLst/>
        </p:spPr>
        <p:txBody>
          <a:bodyPr wrap="none" lIns="92075" tIns="46038" rIns="92075" bIns="46038">
            <a:spAutoFit/>
          </a:bodyPr>
          <a:lstStyle/>
          <a:p>
            <a:pPr defTabSz="762000">
              <a:lnSpc>
                <a:spcPct val="90000"/>
              </a:lnSpc>
            </a:pPr>
            <a:r>
              <a:rPr lang="en-US" b="1">
                <a:latin typeface="Arial" charset="0"/>
              </a:rPr>
              <a:t>VVI</a:t>
            </a:r>
          </a:p>
        </p:txBody>
      </p:sp>
      <p:sp>
        <p:nvSpPr>
          <p:cNvPr id="59423" name="Rectangle 1055"/>
          <p:cNvSpPr>
            <a:spLocks noChangeArrowheads="1"/>
          </p:cNvSpPr>
          <p:nvPr/>
        </p:nvSpPr>
        <p:spPr bwMode="auto">
          <a:xfrm>
            <a:off x="3663070" y="5210175"/>
            <a:ext cx="583493" cy="591573"/>
          </a:xfrm>
          <a:prstGeom prst="rect">
            <a:avLst/>
          </a:prstGeom>
          <a:noFill/>
          <a:ln w="9525">
            <a:noFill/>
            <a:miter lim="800000"/>
            <a:headEnd/>
            <a:tailEnd/>
          </a:ln>
          <a:effectLst/>
        </p:spPr>
        <p:txBody>
          <a:bodyPr wrap="none" lIns="92075" tIns="46038" rIns="92075" bIns="46038">
            <a:spAutoFit/>
          </a:bodyPr>
          <a:lstStyle/>
          <a:p>
            <a:pPr defTabSz="762000">
              <a:lnSpc>
                <a:spcPct val="90000"/>
              </a:lnSpc>
            </a:pPr>
            <a:r>
              <a:rPr lang="en-US" b="1">
                <a:latin typeface="Arial" charset="0"/>
              </a:rPr>
              <a:t>AAI</a:t>
            </a:r>
          </a:p>
          <a:p>
            <a:pPr defTabSz="762000">
              <a:lnSpc>
                <a:spcPct val="90000"/>
              </a:lnSpc>
            </a:pPr>
            <a:r>
              <a:rPr lang="en-US" b="1">
                <a:latin typeface="Arial" charset="0"/>
              </a:rPr>
              <a:t>DDI</a:t>
            </a:r>
          </a:p>
        </p:txBody>
      </p:sp>
      <p:sp>
        <p:nvSpPr>
          <p:cNvPr id="59424" name="Rectangle 1056"/>
          <p:cNvSpPr>
            <a:spLocks noChangeArrowheads="1"/>
          </p:cNvSpPr>
          <p:nvPr/>
        </p:nvSpPr>
        <p:spPr bwMode="auto">
          <a:xfrm>
            <a:off x="4758420" y="5210175"/>
            <a:ext cx="750205" cy="591573"/>
          </a:xfrm>
          <a:prstGeom prst="rect">
            <a:avLst/>
          </a:prstGeom>
          <a:noFill/>
          <a:ln w="9525">
            <a:noFill/>
            <a:miter lim="800000"/>
            <a:headEnd/>
            <a:tailEnd/>
          </a:ln>
          <a:effectLst/>
        </p:spPr>
        <p:txBody>
          <a:bodyPr wrap="none" lIns="92075" tIns="46038" rIns="92075" bIns="46038">
            <a:spAutoFit/>
          </a:bodyPr>
          <a:lstStyle/>
          <a:p>
            <a:pPr defTabSz="762000">
              <a:lnSpc>
                <a:spcPct val="90000"/>
              </a:lnSpc>
            </a:pPr>
            <a:r>
              <a:rPr lang="en-US" b="1">
                <a:latin typeface="Arial" charset="0"/>
              </a:rPr>
              <a:t>AAIR</a:t>
            </a:r>
          </a:p>
          <a:p>
            <a:pPr defTabSz="762000">
              <a:lnSpc>
                <a:spcPct val="90000"/>
              </a:lnSpc>
            </a:pPr>
            <a:r>
              <a:rPr lang="en-US" b="1">
                <a:latin typeface="Arial" charset="0"/>
              </a:rPr>
              <a:t>DDIR</a:t>
            </a:r>
          </a:p>
        </p:txBody>
      </p:sp>
      <p:sp>
        <p:nvSpPr>
          <p:cNvPr id="59425" name="Rectangle 1057"/>
          <p:cNvSpPr>
            <a:spLocks noChangeArrowheads="1"/>
          </p:cNvSpPr>
          <p:nvPr/>
        </p:nvSpPr>
        <p:spPr bwMode="auto">
          <a:xfrm>
            <a:off x="5905215" y="5195888"/>
            <a:ext cx="686085" cy="342274"/>
          </a:xfrm>
          <a:prstGeom prst="rect">
            <a:avLst/>
          </a:prstGeom>
          <a:noFill/>
          <a:ln w="9525">
            <a:noFill/>
            <a:miter lim="800000"/>
            <a:headEnd/>
            <a:tailEnd/>
          </a:ln>
          <a:effectLst/>
        </p:spPr>
        <p:txBody>
          <a:bodyPr wrap="none" lIns="92075" tIns="46038" rIns="92075" bIns="46038">
            <a:spAutoFit/>
          </a:bodyPr>
          <a:lstStyle/>
          <a:p>
            <a:pPr defTabSz="762000">
              <a:lnSpc>
                <a:spcPct val="90000"/>
              </a:lnSpc>
            </a:pPr>
            <a:r>
              <a:rPr lang="en-US" b="1">
                <a:latin typeface="Arial" charset="0"/>
              </a:rPr>
              <a:t>DDD</a:t>
            </a:r>
          </a:p>
        </p:txBody>
      </p:sp>
      <p:sp>
        <p:nvSpPr>
          <p:cNvPr id="59426" name="Rectangle 1058"/>
          <p:cNvSpPr>
            <a:spLocks noChangeArrowheads="1"/>
          </p:cNvSpPr>
          <p:nvPr/>
        </p:nvSpPr>
        <p:spPr bwMode="auto">
          <a:xfrm>
            <a:off x="7095816" y="5195888"/>
            <a:ext cx="852798" cy="342274"/>
          </a:xfrm>
          <a:prstGeom prst="rect">
            <a:avLst/>
          </a:prstGeom>
          <a:noFill/>
          <a:ln w="9525">
            <a:noFill/>
            <a:miter lim="800000"/>
            <a:headEnd/>
            <a:tailEnd/>
          </a:ln>
          <a:effectLst/>
        </p:spPr>
        <p:txBody>
          <a:bodyPr wrap="none" lIns="92075" tIns="46038" rIns="92075" bIns="46038">
            <a:spAutoFit/>
          </a:bodyPr>
          <a:lstStyle/>
          <a:p>
            <a:pPr defTabSz="762000">
              <a:lnSpc>
                <a:spcPct val="90000"/>
              </a:lnSpc>
            </a:pPr>
            <a:r>
              <a:rPr lang="en-US" b="1">
                <a:latin typeface="Arial" charset="0"/>
              </a:rPr>
              <a:t>DDDR</a:t>
            </a:r>
          </a:p>
        </p:txBody>
      </p:sp>
      <p:sp>
        <p:nvSpPr>
          <p:cNvPr id="59427" name="Rectangle 1059"/>
          <p:cNvSpPr>
            <a:spLocks noChangeArrowheads="1"/>
          </p:cNvSpPr>
          <p:nvPr/>
        </p:nvSpPr>
        <p:spPr bwMode="auto">
          <a:xfrm>
            <a:off x="2588556" y="5248275"/>
            <a:ext cx="724557" cy="342274"/>
          </a:xfrm>
          <a:prstGeom prst="rect">
            <a:avLst/>
          </a:prstGeom>
          <a:noFill/>
          <a:ln w="9525">
            <a:noFill/>
            <a:miter lim="800000"/>
            <a:headEnd/>
            <a:tailEnd/>
          </a:ln>
          <a:effectLst/>
        </p:spPr>
        <p:txBody>
          <a:bodyPr wrap="none" lIns="92075" tIns="46038" rIns="92075" bIns="46038">
            <a:spAutoFit/>
          </a:bodyPr>
          <a:lstStyle/>
          <a:p>
            <a:pPr defTabSz="762000">
              <a:lnSpc>
                <a:spcPct val="90000"/>
              </a:lnSpc>
            </a:pPr>
            <a:r>
              <a:rPr lang="en-US" b="1">
                <a:latin typeface="Arial" charset="0"/>
              </a:rPr>
              <a:t>VVIR</a:t>
            </a:r>
          </a:p>
        </p:txBody>
      </p:sp>
    </p:spTree>
  </p:cSld>
  <p:clrMapOvr>
    <a:masterClrMapping/>
  </p:clrMapOvr>
  <p:transition spd="slow" advTm="4000">
    <p:split orient="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26"/>
          <p:cNvSpPr>
            <a:spLocks noGrp="1" noChangeArrowheads="1"/>
          </p:cNvSpPr>
          <p:nvPr>
            <p:ph type="title"/>
          </p:nvPr>
        </p:nvSpPr>
        <p:spPr>
          <a:xfrm>
            <a:off x="0" y="304800"/>
            <a:ext cx="9144000" cy="530915"/>
          </a:xfrm>
          <a:noFill/>
          <a:ln/>
        </p:spPr>
        <p:txBody>
          <a:bodyPr lIns="47625" tIns="19050" rIns="47625" bIns="19050">
            <a:spAutoFit/>
          </a:bodyPr>
          <a:lstStyle/>
          <a:p>
            <a:r>
              <a:rPr lang="en-US" sz="3200" dirty="0"/>
              <a:t>Single Chamber Pacing</a:t>
            </a:r>
            <a:endParaRPr lang="en-US" sz="1900" b="0" dirty="0"/>
          </a:p>
        </p:txBody>
      </p:sp>
      <p:pic>
        <p:nvPicPr>
          <p:cNvPr id="60419" name="Picture 1027"/>
          <p:cNvPicPr>
            <a:picLocks noChangeArrowheads="1"/>
          </p:cNvPicPr>
          <p:nvPr/>
        </p:nvPicPr>
        <p:blipFill>
          <a:blip r:embed="rId3"/>
          <a:srcRect/>
          <a:stretch>
            <a:fillRect/>
          </a:stretch>
        </p:blipFill>
        <p:spPr bwMode="auto">
          <a:xfrm>
            <a:off x="268288" y="1279525"/>
            <a:ext cx="4429125" cy="4695825"/>
          </a:xfrm>
          <a:prstGeom prst="rect">
            <a:avLst/>
          </a:prstGeom>
          <a:noFill/>
          <a:ln w="9525">
            <a:noFill/>
            <a:miter lim="800000"/>
            <a:headEnd/>
            <a:tailEnd/>
          </a:ln>
          <a:effectLst/>
        </p:spPr>
      </p:pic>
      <p:sp>
        <p:nvSpPr>
          <p:cNvPr id="60420" name="Text Box 1028"/>
          <p:cNvSpPr txBox="1">
            <a:spLocks noChangeArrowheads="1"/>
          </p:cNvSpPr>
          <p:nvPr/>
        </p:nvSpPr>
        <p:spPr bwMode="auto">
          <a:xfrm>
            <a:off x="5257800" y="3352800"/>
            <a:ext cx="2971800" cy="701675"/>
          </a:xfrm>
          <a:prstGeom prst="rect">
            <a:avLst/>
          </a:prstGeom>
          <a:noFill/>
          <a:ln w="12700">
            <a:noFill/>
            <a:miter lim="800000"/>
            <a:headEnd/>
            <a:tailEnd/>
          </a:ln>
          <a:effectLst/>
        </p:spPr>
        <p:txBody>
          <a:bodyPr>
            <a:spAutoFit/>
          </a:bodyPr>
          <a:lstStyle/>
          <a:p>
            <a:pPr algn="l" rtl="0">
              <a:spcBef>
                <a:spcPct val="50000"/>
              </a:spcBef>
            </a:pPr>
            <a:r>
              <a:rPr lang="en-US" sz="4000" b="1" dirty="0"/>
              <a:t>VVI (R)</a:t>
            </a:r>
          </a:p>
        </p:txBody>
      </p:sp>
    </p:spTree>
  </p:cSld>
  <p:clrMapOvr>
    <a:masterClrMapping/>
  </p:clrMapOvr>
  <p:transition spd="slow" advTm="4000">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26"/>
          <p:cNvSpPr>
            <a:spLocks noGrp="1" noChangeArrowheads="1"/>
          </p:cNvSpPr>
          <p:nvPr>
            <p:ph type="title"/>
          </p:nvPr>
        </p:nvSpPr>
        <p:spPr>
          <a:xfrm>
            <a:off x="0" y="304800"/>
            <a:ext cx="9144000" cy="530915"/>
          </a:xfrm>
          <a:noFill/>
          <a:ln/>
        </p:spPr>
        <p:txBody>
          <a:bodyPr lIns="47625" tIns="19050" rIns="47625" bIns="19050">
            <a:spAutoFit/>
          </a:bodyPr>
          <a:lstStyle/>
          <a:p>
            <a:r>
              <a:rPr lang="en-US" sz="3200" dirty="0"/>
              <a:t>Single Chamber Pacing</a:t>
            </a:r>
            <a:endParaRPr lang="en-US" sz="1900" b="0" dirty="0"/>
          </a:p>
        </p:txBody>
      </p:sp>
      <p:pic>
        <p:nvPicPr>
          <p:cNvPr id="61443" name="Picture 1027"/>
          <p:cNvPicPr>
            <a:picLocks noChangeArrowheads="1"/>
          </p:cNvPicPr>
          <p:nvPr/>
        </p:nvPicPr>
        <p:blipFill>
          <a:blip r:embed="rId3"/>
          <a:srcRect/>
          <a:stretch>
            <a:fillRect/>
          </a:stretch>
        </p:blipFill>
        <p:spPr bwMode="auto">
          <a:xfrm>
            <a:off x="304800" y="1279525"/>
            <a:ext cx="4391025" cy="4714875"/>
          </a:xfrm>
          <a:prstGeom prst="rect">
            <a:avLst/>
          </a:prstGeom>
          <a:noFill/>
          <a:ln w="9525">
            <a:noFill/>
            <a:miter lim="800000"/>
            <a:headEnd/>
            <a:tailEnd/>
          </a:ln>
          <a:effectLst/>
        </p:spPr>
      </p:pic>
      <p:sp>
        <p:nvSpPr>
          <p:cNvPr id="61444" name="Text Box 1028"/>
          <p:cNvSpPr txBox="1">
            <a:spLocks noChangeArrowheads="1"/>
          </p:cNvSpPr>
          <p:nvPr/>
        </p:nvSpPr>
        <p:spPr bwMode="auto">
          <a:xfrm>
            <a:off x="5334000" y="3505200"/>
            <a:ext cx="3124200" cy="701675"/>
          </a:xfrm>
          <a:prstGeom prst="rect">
            <a:avLst/>
          </a:prstGeom>
          <a:noFill/>
          <a:ln w="12700">
            <a:noFill/>
            <a:miter lim="800000"/>
            <a:headEnd/>
            <a:tailEnd/>
          </a:ln>
          <a:effectLst/>
        </p:spPr>
        <p:txBody>
          <a:bodyPr>
            <a:spAutoFit/>
          </a:bodyPr>
          <a:lstStyle/>
          <a:p>
            <a:pPr>
              <a:spcBef>
                <a:spcPct val="50000"/>
              </a:spcBef>
            </a:pPr>
            <a:r>
              <a:rPr lang="en-US" sz="4000" b="1" dirty="0">
                <a:solidFill>
                  <a:srgbClr val="00CCFF"/>
                </a:solidFill>
              </a:rPr>
              <a:t>AAI (R)</a:t>
            </a:r>
          </a:p>
        </p:txBody>
      </p:sp>
    </p:spTree>
  </p:cSld>
  <p:clrMapOvr>
    <a:masterClrMapping/>
  </p:clrMapOvr>
  <p:transition spd="slow" advTm="4000">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ctrTitle"/>
          </p:nvPr>
        </p:nvSpPr>
        <p:spPr/>
        <p:txBody>
          <a:bodyPr/>
          <a:lstStyle/>
          <a:p>
            <a:r>
              <a:rPr lang="en-US"/>
              <a:t>Pacemaker Malfunction</a:t>
            </a:r>
          </a:p>
        </p:txBody>
      </p:sp>
      <p:sp>
        <p:nvSpPr>
          <p:cNvPr id="99331" name="Rectangle 3"/>
          <p:cNvSpPr>
            <a:spLocks noGrp="1" noChangeArrowheads="1"/>
          </p:cNvSpPr>
          <p:nvPr>
            <p:ph type="subTitle" idx="1"/>
          </p:nvPr>
        </p:nvSpPr>
        <p:spPr/>
        <p:txBody>
          <a:bodyPr/>
          <a:lstStyle/>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t>4 broad categories</a:t>
            </a:r>
          </a:p>
        </p:txBody>
      </p:sp>
      <p:sp>
        <p:nvSpPr>
          <p:cNvPr id="75779" name="Rectangle 3"/>
          <p:cNvSpPr>
            <a:spLocks noGrp="1" noChangeArrowheads="1"/>
          </p:cNvSpPr>
          <p:nvPr>
            <p:ph type="body" idx="1"/>
          </p:nvPr>
        </p:nvSpPr>
        <p:spPr/>
        <p:txBody>
          <a:bodyPr/>
          <a:lstStyle/>
          <a:p>
            <a:pPr marL="609600" indent="-609600">
              <a:buFontTx/>
              <a:buAutoNum type="arabicPeriod"/>
            </a:pPr>
            <a:r>
              <a:rPr lang="en-US"/>
              <a:t>Failure to Output</a:t>
            </a:r>
          </a:p>
          <a:p>
            <a:pPr marL="609600" indent="-609600">
              <a:buFontTx/>
              <a:buAutoNum type="arabicPeriod"/>
            </a:pPr>
            <a:r>
              <a:rPr lang="en-US"/>
              <a:t>Failure to Capture</a:t>
            </a:r>
          </a:p>
          <a:p>
            <a:pPr marL="609600" indent="-609600">
              <a:buFontTx/>
              <a:buAutoNum type="arabicPeriod"/>
            </a:pPr>
            <a:r>
              <a:rPr lang="en-US"/>
              <a:t>Inappropriate sensing: under or over</a:t>
            </a:r>
          </a:p>
          <a:p>
            <a:pPr marL="609600" indent="-609600">
              <a:buFontTx/>
              <a:buAutoNum type="arabicPeriod"/>
            </a:pPr>
            <a:r>
              <a:rPr lang="en-US"/>
              <a:t>Inappropriate pacemaker rate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a:t>Failure to Output</a:t>
            </a:r>
          </a:p>
        </p:txBody>
      </p:sp>
      <p:sp>
        <p:nvSpPr>
          <p:cNvPr id="162819" name="Rectangle 3"/>
          <p:cNvSpPr>
            <a:spLocks noGrp="1" noChangeArrowheads="1"/>
          </p:cNvSpPr>
          <p:nvPr>
            <p:ph type="body" idx="1"/>
          </p:nvPr>
        </p:nvSpPr>
        <p:spPr/>
        <p:txBody>
          <a:bodyPr/>
          <a:lstStyle/>
          <a:p>
            <a:pPr>
              <a:buFont typeface="Wingdings" pitchFamily="2" charset="2"/>
              <a:buNone/>
            </a:pPr>
            <a:r>
              <a:rPr lang="en-US" sz="2800"/>
              <a:t>absence of pacemaker spikes despite indication to pace</a:t>
            </a:r>
          </a:p>
          <a:p>
            <a:r>
              <a:rPr lang="en-US" sz="2800"/>
              <a:t>dead battery</a:t>
            </a:r>
          </a:p>
          <a:p>
            <a:r>
              <a:rPr lang="en-US" sz="2800"/>
              <a:t>fracture of pacemaker lead</a:t>
            </a:r>
          </a:p>
          <a:p>
            <a:r>
              <a:rPr lang="en-US" sz="2800"/>
              <a:t>disconnection of lead from pulse generator unit</a:t>
            </a:r>
          </a:p>
          <a:p>
            <a:r>
              <a:rPr lang="en-US" sz="2800"/>
              <a:t>Oversensing</a:t>
            </a:r>
          </a:p>
          <a:p>
            <a:r>
              <a:rPr lang="en-US" sz="2800"/>
              <a:t>Cross-talk: atrial output sensed by vent lead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365571"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365572" name="Rectangle 4"/>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365573" name="Rectangle 5"/>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365574" name="Rectangle 6"/>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365575" name="Rectangle 7"/>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365576" name="Rectangle 8"/>
          <p:cNvSpPr>
            <a:spLocks noGrp="1" noChangeArrowheads="1"/>
          </p:cNvSpPr>
          <p:nvPr>
            <p:ph type="title"/>
          </p:nvPr>
        </p:nvSpPr>
        <p:spPr>
          <a:noFill/>
          <a:ln/>
        </p:spPr>
        <p:txBody>
          <a:bodyPr lIns="92075" tIns="46038" rIns="92075" bIns="46038"/>
          <a:lstStyle/>
          <a:p>
            <a:r>
              <a:rPr lang="en-US"/>
              <a:t>No Output</a:t>
            </a:r>
          </a:p>
        </p:txBody>
      </p:sp>
      <p:sp>
        <p:nvSpPr>
          <p:cNvPr id="365577" name="Rectangle 9"/>
          <p:cNvSpPr>
            <a:spLocks noGrp="1" noChangeArrowheads="1"/>
          </p:cNvSpPr>
          <p:nvPr>
            <p:ph type="body" sz="half" idx="1"/>
          </p:nvPr>
        </p:nvSpPr>
        <p:spPr>
          <a:xfrm>
            <a:off x="663575" y="1685925"/>
            <a:ext cx="7908925" cy="1652588"/>
          </a:xfrm>
          <a:noFill/>
          <a:ln/>
        </p:spPr>
        <p:txBody>
          <a:bodyPr lIns="92075" tIns="46038" rIns="92075" bIns="46038"/>
          <a:lstStyle/>
          <a:p>
            <a:r>
              <a:rPr lang="en-US"/>
              <a:t>Pacemaker artifacts do not appear on the ECG; rate is less than the lower rate </a:t>
            </a:r>
          </a:p>
          <a:p>
            <a:pPr>
              <a:buFont typeface="Wingdings" pitchFamily="2" charset="2"/>
              <a:buNone/>
            </a:pPr>
            <a:endParaRPr lang="en-US"/>
          </a:p>
        </p:txBody>
      </p:sp>
      <p:pic>
        <p:nvPicPr>
          <p:cNvPr id="365578" name="Picture 10"/>
          <p:cNvPicPr>
            <a:picLocks noChangeArrowheads="1"/>
          </p:cNvPicPr>
          <p:nvPr/>
        </p:nvPicPr>
        <p:blipFill>
          <a:blip r:embed="rId3"/>
          <a:srcRect/>
          <a:stretch>
            <a:fillRect/>
          </a:stretch>
        </p:blipFill>
        <p:spPr bwMode="auto">
          <a:xfrm>
            <a:off x="963613" y="2752725"/>
            <a:ext cx="7315200" cy="3348038"/>
          </a:xfrm>
          <a:prstGeom prst="rect">
            <a:avLst/>
          </a:prstGeom>
          <a:noFill/>
          <a:ln w="9525">
            <a:noFill/>
            <a:miter lim="800000"/>
            <a:headEnd/>
            <a:tailEnd/>
          </a:ln>
          <a:effectLst/>
        </p:spPr>
      </p:pic>
      <p:sp>
        <p:nvSpPr>
          <p:cNvPr id="365579" name="Rectangle 11"/>
          <p:cNvSpPr>
            <a:spLocks noChangeArrowheads="1"/>
          </p:cNvSpPr>
          <p:nvPr/>
        </p:nvSpPr>
        <p:spPr bwMode="blackWhite">
          <a:xfrm>
            <a:off x="2409825" y="4718050"/>
            <a:ext cx="3060700" cy="530225"/>
          </a:xfrm>
          <a:prstGeom prst="rect">
            <a:avLst/>
          </a:prstGeom>
          <a:solidFill>
            <a:schemeClr val="accent2"/>
          </a:solidFill>
          <a:ln w="12700">
            <a:solidFill>
              <a:schemeClr val="bg2"/>
            </a:solidFill>
            <a:miter lim="800000"/>
            <a:headEnd/>
            <a:tailEnd/>
          </a:ln>
          <a:effectLst/>
        </p:spPr>
        <p:txBody>
          <a:bodyPr lIns="92075" tIns="46038" rIns="92075" bIns="46038">
            <a:spAutoFit/>
          </a:bodyPr>
          <a:lstStyle/>
          <a:p>
            <a:pPr>
              <a:spcBef>
                <a:spcPct val="50000"/>
              </a:spcBef>
            </a:pPr>
            <a:r>
              <a:rPr lang="en-US" sz="1400" b="1" i="1">
                <a:latin typeface="Arial" charset="0"/>
              </a:rPr>
              <a:t>Pacing output delivered; no evidence of pacing spike is seen</a:t>
            </a:r>
          </a:p>
        </p:txBody>
      </p:sp>
      <p:sp>
        <p:nvSpPr>
          <p:cNvPr id="365581" name="Line 13"/>
          <p:cNvSpPr>
            <a:spLocks noChangeShapeType="1"/>
          </p:cNvSpPr>
          <p:nvPr/>
        </p:nvSpPr>
        <p:spPr bwMode="auto">
          <a:xfrm flipV="1">
            <a:off x="4876800" y="3733800"/>
            <a:ext cx="760413" cy="1095375"/>
          </a:xfrm>
          <a:prstGeom prst="line">
            <a:avLst/>
          </a:prstGeom>
          <a:noFill/>
          <a:ln w="12700">
            <a:solidFill>
              <a:srgbClr val="000000"/>
            </a:solidFill>
            <a:round/>
            <a:headEnd type="none" w="sm" len="sm"/>
            <a:tailEnd type="stealth" w="med" len="lg"/>
          </a:ln>
          <a:effectLst/>
        </p:spPr>
        <p:txBody>
          <a:bodyPr/>
          <a:lstStyle/>
          <a:p>
            <a:endParaRPr lang="en-US"/>
          </a:p>
        </p:txBody>
      </p:sp>
      <p:sp>
        <p:nvSpPr>
          <p:cNvPr id="365583" name="Line 15"/>
          <p:cNvSpPr>
            <a:spLocks noChangeShapeType="1"/>
          </p:cNvSpPr>
          <p:nvPr/>
        </p:nvSpPr>
        <p:spPr bwMode="auto">
          <a:xfrm flipH="1" flipV="1">
            <a:off x="3962400" y="3733800"/>
            <a:ext cx="914400" cy="990600"/>
          </a:xfrm>
          <a:prstGeom prst="line">
            <a:avLst/>
          </a:prstGeom>
          <a:noFill/>
          <a:ln w="9525">
            <a:solidFill>
              <a:schemeClr val="tx1"/>
            </a:solidFill>
            <a:round/>
            <a:headEnd/>
            <a:tailEnd type="triangle" w="med" len="med"/>
          </a:ln>
          <a:effectLst/>
        </p:spPr>
        <p:txBody>
          <a:bodyPr wrap="none" anchor="ctr"/>
          <a:lstStyle/>
          <a:p>
            <a:endParaRPr lang="en-US"/>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4"/>
          <p:cNvSpPr>
            <a:spLocks noGrp="1" noChangeArrowheads="1"/>
          </p:cNvSpPr>
          <p:nvPr>
            <p:ph type="body" idx="1"/>
          </p:nvPr>
        </p:nvSpPr>
        <p:spPr/>
        <p:txBody>
          <a:bodyPr/>
          <a:lstStyle/>
          <a:p>
            <a:pPr marL="533400" indent="-533400">
              <a:buFont typeface="Wingdings" pitchFamily="2" charset="2"/>
              <a:buNone/>
            </a:pPr>
            <a:r>
              <a:rPr lang="en-US"/>
              <a:t>spikes not followed by a stimulus-induced complex</a:t>
            </a:r>
          </a:p>
          <a:p>
            <a:pPr marL="533400" indent="-533400"/>
            <a:r>
              <a:rPr lang="en-US"/>
              <a:t>change in endocardium: ischemia, infarction, hyperkalemia, class III antiarrhythmics (amiodarone, bertylium)</a:t>
            </a:r>
          </a:p>
        </p:txBody>
      </p:sp>
      <p:sp>
        <p:nvSpPr>
          <p:cNvPr id="86021" name="Rectangle 5"/>
          <p:cNvSpPr>
            <a:spLocks noGrp="1" noChangeArrowheads="1"/>
          </p:cNvSpPr>
          <p:nvPr>
            <p:ph type="title"/>
          </p:nvPr>
        </p:nvSpPr>
        <p:spPr/>
        <p:txBody>
          <a:bodyPr/>
          <a:lstStyle/>
          <a:p>
            <a:r>
              <a:rPr lang="en-US"/>
              <a:t>Failure to capture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noAutofit/>
          </a:bodyPr>
          <a:lstStyle/>
          <a:p>
            <a:r>
              <a:rPr lang="en-US" sz="2400" dirty="0" smtClean="0"/>
              <a:t>The electrical signal that initiates each normal heartbeat arises from a small structure located at the top of the right atrium called the </a:t>
            </a:r>
            <a:r>
              <a:rPr lang="en-US" sz="2400" i="1" dirty="0" smtClean="0"/>
              <a:t>sinus node or </a:t>
            </a:r>
            <a:r>
              <a:rPr lang="en-US" sz="2400" i="1" dirty="0" err="1" smtClean="0"/>
              <a:t>sinoatrial</a:t>
            </a:r>
            <a:r>
              <a:rPr lang="en-US" sz="2400" i="1" dirty="0" smtClean="0"/>
              <a:t> node</a:t>
            </a:r>
            <a:r>
              <a:rPr lang="en-US" sz="2400" i="1" dirty="0" smtClean="0"/>
              <a:t>.</a:t>
            </a:r>
            <a:r>
              <a:rPr lang="en-US" sz="2400" dirty="0" smtClean="0"/>
              <a:t/>
            </a:r>
            <a:br>
              <a:rPr lang="en-US" sz="2400" dirty="0" smtClean="0"/>
            </a:br>
            <a:endParaRPr lang="en-US" sz="2400" dirty="0"/>
          </a:p>
        </p:txBody>
      </p:sp>
      <p:sp>
        <p:nvSpPr>
          <p:cNvPr id="7" name="عنصر نائب للمحتوى 6"/>
          <p:cNvSpPr>
            <a:spLocks noGrp="1"/>
          </p:cNvSpPr>
          <p:nvPr>
            <p:ph sz="half" idx="2"/>
          </p:nvPr>
        </p:nvSpPr>
        <p:spPr>
          <a:xfrm>
            <a:off x="428596" y="1600201"/>
            <a:ext cx="8286808" cy="4686320"/>
          </a:xfrm>
          <a:solidFill>
            <a:schemeClr val="tx2"/>
          </a:solidFill>
        </p:spPr>
        <p:txBody>
          <a:bodyPr/>
          <a:lstStyle/>
          <a:p>
            <a:endParaRPr lang="en-US" dirty="0"/>
          </a:p>
        </p:txBody>
      </p:sp>
      <p:sp>
        <p:nvSpPr>
          <p:cNvPr id="4" name="عنصر نائب للتذييل 3"/>
          <p:cNvSpPr>
            <a:spLocks noGrp="1"/>
          </p:cNvSpPr>
          <p:nvPr>
            <p:ph type="ftr" sz="quarter" idx="11"/>
          </p:nvPr>
        </p:nvSpPr>
        <p:spPr/>
        <p:txBody>
          <a:bodyPr/>
          <a:lstStyle/>
          <a:p>
            <a:r>
              <a:rPr lang="en-US" dirty="0" smtClean="0"/>
              <a:t>Please contact Dr </a:t>
            </a:r>
            <a:r>
              <a:rPr lang="en-US" dirty="0" err="1" smtClean="0"/>
              <a:t>Fadhl</a:t>
            </a:r>
            <a:r>
              <a:rPr lang="en-US" dirty="0" smtClean="0"/>
              <a:t> to use this material</a:t>
            </a:r>
            <a:endParaRPr lang="ar-SA" dirty="0"/>
          </a:p>
        </p:txBody>
      </p:sp>
      <p:grpSp>
        <p:nvGrpSpPr>
          <p:cNvPr id="27" name="مجموعة 26"/>
          <p:cNvGrpSpPr/>
          <p:nvPr/>
        </p:nvGrpSpPr>
        <p:grpSpPr>
          <a:xfrm>
            <a:off x="1111272" y="1857364"/>
            <a:ext cx="6604000" cy="4114800"/>
            <a:chOff x="860425" y="1981200"/>
            <a:chExt cx="6604000" cy="4114800"/>
          </a:xfrm>
        </p:grpSpPr>
        <p:sp>
          <p:nvSpPr>
            <p:cNvPr id="8" name="Rectangle 10"/>
            <p:cNvSpPr>
              <a:spLocks noChangeArrowheads="1"/>
            </p:cNvSpPr>
            <p:nvPr/>
          </p:nvSpPr>
          <p:spPr bwMode="blackWhite">
            <a:xfrm>
              <a:off x="6059488" y="3930650"/>
              <a:ext cx="1168400" cy="317500"/>
            </a:xfrm>
            <a:prstGeom prst="rect">
              <a:avLst/>
            </a:prstGeom>
            <a:solidFill>
              <a:schemeClr val="accent2"/>
            </a:solidFill>
            <a:ln w="12700">
              <a:solidFill>
                <a:schemeClr val="bg2"/>
              </a:solidFill>
              <a:miter lim="800000"/>
              <a:headEnd/>
              <a:tailEnd/>
            </a:ln>
            <a:effectLst/>
          </p:spPr>
          <p:txBody>
            <a:bodyPr lIns="92075" tIns="46038" rIns="92075" bIns="46038">
              <a:spAutoFit/>
            </a:bodyPr>
            <a:lstStyle/>
            <a:p>
              <a:pPr algn="ctr">
                <a:spcBef>
                  <a:spcPct val="50000"/>
                </a:spcBef>
              </a:pPr>
              <a:r>
                <a:rPr lang="en-US" sz="1400" b="1" i="1">
                  <a:latin typeface="Arial" charset="0"/>
                </a:rPr>
                <a:t>Ventricles</a:t>
              </a:r>
            </a:p>
          </p:txBody>
        </p:sp>
        <p:sp>
          <p:nvSpPr>
            <p:cNvPr id="9" name="Rectangle 11"/>
            <p:cNvSpPr>
              <a:spLocks noChangeArrowheads="1"/>
            </p:cNvSpPr>
            <p:nvPr/>
          </p:nvSpPr>
          <p:spPr bwMode="blackWhite">
            <a:xfrm>
              <a:off x="1127125" y="3216275"/>
              <a:ext cx="2076450" cy="317500"/>
            </a:xfrm>
            <a:prstGeom prst="rect">
              <a:avLst/>
            </a:prstGeom>
            <a:solidFill>
              <a:schemeClr val="accent2"/>
            </a:solidFill>
            <a:ln w="12700">
              <a:solidFill>
                <a:schemeClr val="bg2"/>
              </a:solidFill>
              <a:miter lim="800000"/>
              <a:headEnd/>
              <a:tailEnd/>
            </a:ln>
            <a:effectLst/>
          </p:spPr>
          <p:txBody>
            <a:bodyPr lIns="92075" tIns="46038" rIns="92075" bIns="46038">
              <a:spAutoFit/>
            </a:bodyPr>
            <a:lstStyle/>
            <a:p>
              <a:pPr algn="ctr">
                <a:spcBef>
                  <a:spcPct val="50000"/>
                </a:spcBef>
              </a:pPr>
              <a:r>
                <a:rPr lang="en-US" sz="1400" b="1" i="1" dirty="0" err="1">
                  <a:latin typeface="Arial" charset="0"/>
                </a:rPr>
                <a:t>Sinoatrial</a:t>
              </a:r>
              <a:r>
                <a:rPr lang="en-US" sz="1400" b="1" i="1" dirty="0">
                  <a:latin typeface="Arial" charset="0"/>
                </a:rPr>
                <a:t> (SA) Node</a:t>
              </a:r>
            </a:p>
          </p:txBody>
        </p:sp>
        <p:pic>
          <p:nvPicPr>
            <p:cNvPr id="10" name="Picture 12"/>
            <p:cNvPicPr>
              <a:picLocks noChangeArrowheads="1"/>
            </p:cNvPicPr>
            <p:nvPr/>
          </p:nvPicPr>
          <p:blipFill>
            <a:blip r:embed="rId2"/>
            <a:srcRect/>
            <a:stretch>
              <a:fillRect/>
            </a:stretch>
          </p:blipFill>
          <p:spPr bwMode="auto">
            <a:xfrm>
              <a:off x="2520950" y="1981200"/>
              <a:ext cx="4167188" cy="4114800"/>
            </a:xfrm>
            <a:prstGeom prst="rect">
              <a:avLst/>
            </a:prstGeom>
            <a:noFill/>
            <a:ln w="9525">
              <a:noFill/>
              <a:miter lim="800000"/>
              <a:headEnd/>
              <a:tailEnd/>
            </a:ln>
            <a:effectLst/>
          </p:spPr>
        </p:pic>
        <p:sp>
          <p:nvSpPr>
            <p:cNvPr id="11" name="Freeform 13"/>
            <p:cNvSpPr>
              <a:spLocks/>
            </p:cNvSpPr>
            <p:nvPr/>
          </p:nvSpPr>
          <p:spPr bwMode="auto">
            <a:xfrm>
              <a:off x="3824288" y="4114800"/>
              <a:ext cx="1544637" cy="1420813"/>
            </a:xfrm>
            <a:custGeom>
              <a:avLst/>
              <a:gdLst/>
              <a:ahLst/>
              <a:cxnLst>
                <a:cxn ang="0">
                  <a:pos x="339" y="0"/>
                </a:cxn>
                <a:cxn ang="0">
                  <a:pos x="373" y="1"/>
                </a:cxn>
                <a:cxn ang="0">
                  <a:pos x="496" y="136"/>
                </a:cxn>
                <a:cxn ang="0">
                  <a:pos x="502" y="196"/>
                </a:cxn>
                <a:cxn ang="0">
                  <a:pos x="571" y="277"/>
                </a:cxn>
                <a:cxn ang="0">
                  <a:pos x="604" y="343"/>
                </a:cxn>
                <a:cxn ang="0">
                  <a:pos x="658" y="376"/>
                </a:cxn>
                <a:cxn ang="0">
                  <a:pos x="712" y="436"/>
                </a:cxn>
                <a:cxn ang="0">
                  <a:pos x="775" y="505"/>
                </a:cxn>
                <a:cxn ang="0">
                  <a:pos x="807" y="579"/>
                </a:cxn>
                <a:cxn ang="0">
                  <a:pos x="906" y="657"/>
                </a:cxn>
                <a:cxn ang="0">
                  <a:pos x="972" y="774"/>
                </a:cxn>
                <a:cxn ang="0">
                  <a:pos x="966" y="837"/>
                </a:cxn>
                <a:cxn ang="0">
                  <a:pos x="930" y="870"/>
                </a:cxn>
                <a:cxn ang="0">
                  <a:pos x="849" y="894"/>
                </a:cxn>
                <a:cxn ang="0">
                  <a:pos x="630" y="879"/>
                </a:cxn>
                <a:cxn ang="0">
                  <a:pos x="501" y="849"/>
                </a:cxn>
                <a:cxn ang="0">
                  <a:pos x="399" y="846"/>
                </a:cxn>
                <a:cxn ang="0">
                  <a:pos x="351" y="819"/>
                </a:cxn>
                <a:cxn ang="0">
                  <a:pos x="291" y="804"/>
                </a:cxn>
                <a:cxn ang="0">
                  <a:pos x="132" y="738"/>
                </a:cxn>
                <a:cxn ang="0">
                  <a:pos x="51" y="690"/>
                </a:cxn>
                <a:cxn ang="0">
                  <a:pos x="0" y="627"/>
                </a:cxn>
              </a:cxnLst>
              <a:rect l="0" t="0" r="r" b="b"/>
              <a:pathLst>
                <a:path w="973" h="895">
                  <a:moveTo>
                    <a:pt x="339" y="0"/>
                  </a:moveTo>
                  <a:lnTo>
                    <a:pt x="373" y="1"/>
                  </a:lnTo>
                  <a:lnTo>
                    <a:pt x="496" y="136"/>
                  </a:lnTo>
                  <a:lnTo>
                    <a:pt x="502" y="196"/>
                  </a:lnTo>
                  <a:lnTo>
                    <a:pt x="571" y="277"/>
                  </a:lnTo>
                  <a:lnTo>
                    <a:pt x="604" y="343"/>
                  </a:lnTo>
                  <a:lnTo>
                    <a:pt x="658" y="376"/>
                  </a:lnTo>
                  <a:lnTo>
                    <a:pt x="712" y="436"/>
                  </a:lnTo>
                  <a:lnTo>
                    <a:pt x="775" y="505"/>
                  </a:lnTo>
                  <a:lnTo>
                    <a:pt x="807" y="579"/>
                  </a:lnTo>
                  <a:lnTo>
                    <a:pt x="906" y="657"/>
                  </a:lnTo>
                  <a:lnTo>
                    <a:pt x="972" y="774"/>
                  </a:lnTo>
                  <a:lnTo>
                    <a:pt x="966" y="837"/>
                  </a:lnTo>
                  <a:lnTo>
                    <a:pt x="930" y="870"/>
                  </a:lnTo>
                  <a:lnTo>
                    <a:pt x="849" y="894"/>
                  </a:lnTo>
                  <a:lnTo>
                    <a:pt x="630" y="879"/>
                  </a:lnTo>
                  <a:lnTo>
                    <a:pt x="501" y="849"/>
                  </a:lnTo>
                  <a:lnTo>
                    <a:pt x="399" y="846"/>
                  </a:lnTo>
                  <a:lnTo>
                    <a:pt x="351" y="819"/>
                  </a:lnTo>
                  <a:lnTo>
                    <a:pt x="291" y="804"/>
                  </a:lnTo>
                  <a:lnTo>
                    <a:pt x="132" y="738"/>
                  </a:lnTo>
                  <a:lnTo>
                    <a:pt x="51" y="690"/>
                  </a:lnTo>
                  <a:lnTo>
                    <a:pt x="0" y="627"/>
                  </a:lnTo>
                </a:path>
              </a:pathLst>
            </a:custGeom>
            <a:noFill/>
            <a:ln w="50800" cap="rnd" cmpd="sng">
              <a:solidFill>
                <a:srgbClr val="FF0000"/>
              </a:solidFill>
              <a:prstDash val="solid"/>
              <a:round/>
              <a:headEnd type="none" w="sm" len="sm"/>
              <a:tailEnd type="none" w="sm" len="sm"/>
            </a:ln>
            <a:effectLst/>
          </p:spPr>
          <p:txBody>
            <a:bodyPr/>
            <a:lstStyle/>
            <a:p>
              <a:endParaRPr lang="en-US"/>
            </a:p>
          </p:txBody>
        </p:sp>
        <p:sp>
          <p:nvSpPr>
            <p:cNvPr id="12" name="Freeform 14"/>
            <p:cNvSpPr>
              <a:spLocks/>
            </p:cNvSpPr>
            <p:nvPr/>
          </p:nvSpPr>
          <p:spPr bwMode="auto">
            <a:xfrm>
              <a:off x="4683125" y="4329113"/>
              <a:ext cx="1014413" cy="882650"/>
            </a:xfrm>
            <a:custGeom>
              <a:avLst/>
              <a:gdLst/>
              <a:ahLst/>
              <a:cxnLst>
                <a:cxn ang="0">
                  <a:pos x="0" y="46"/>
                </a:cxn>
                <a:cxn ang="0">
                  <a:pos x="51" y="55"/>
                </a:cxn>
                <a:cxn ang="0">
                  <a:pos x="99" y="88"/>
                </a:cxn>
                <a:cxn ang="0">
                  <a:pos x="123" y="130"/>
                </a:cxn>
                <a:cxn ang="0">
                  <a:pos x="135" y="154"/>
                </a:cxn>
                <a:cxn ang="0">
                  <a:pos x="186" y="178"/>
                </a:cxn>
                <a:cxn ang="0">
                  <a:pos x="216" y="214"/>
                </a:cxn>
                <a:cxn ang="0">
                  <a:pos x="240" y="241"/>
                </a:cxn>
                <a:cxn ang="0">
                  <a:pos x="249" y="268"/>
                </a:cxn>
                <a:cxn ang="0">
                  <a:pos x="270" y="310"/>
                </a:cxn>
                <a:cxn ang="0">
                  <a:pos x="312" y="337"/>
                </a:cxn>
                <a:cxn ang="0">
                  <a:pos x="372" y="394"/>
                </a:cxn>
                <a:cxn ang="0">
                  <a:pos x="411" y="427"/>
                </a:cxn>
                <a:cxn ang="0">
                  <a:pos x="474" y="466"/>
                </a:cxn>
                <a:cxn ang="0">
                  <a:pos x="590" y="555"/>
                </a:cxn>
                <a:cxn ang="0">
                  <a:pos x="632" y="492"/>
                </a:cxn>
                <a:cxn ang="0">
                  <a:pos x="638" y="414"/>
                </a:cxn>
                <a:cxn ang="0">
                  <a:pos x="629" y="327"/>
                </a:cxn>
                <a:cxn ang="0">
                  <a:pos x="638" y="249"/>
                </a:cxn>
                <a:cxn ang="0">
                  <a:pos x="602" y="180"/>
                </a:cxn>
                <a:cxn ang="0">
                  <a:pos x="587" y="132"/>
                </a:cxn>
                <a:cxn ang="0">
                  <a:pos x="560" y="93"/>
                </a:cxn>
                <a:cxn ang="0">
                  <a:pos x="533" y="51"/>
                </a:cxn>
                <a:cxn ang="0">
                  <a:pos x="515" y="0"/>
                </a:cxn>
              </a:cxnLst>
              <a:rect l="0" t="0" r="r" b="b"/>
              <a:pathLst>
                <a:path w="639" h="556">
                  <a:moveTo>
                    <a:pt x="0" y="46"/>
                  </a:moveTo>
                  <a:lnTo>
                    <a:pt x="51" y="55"/>
                  </a:lnTo>
                  <a:lnTo>
                    <a:pt x="99" y="88"/>
                  </a:lnTo>
                  <a:lnTo>
                    <a:pt x="123" y="130"/>
                  </a:lnTo>
                  <a:lnTo>
                    <a:pt x="135" y="154"/>
                  </a:lnTo>
                  <a:lnTo>
                    <a:pt x="186" y="178"/>
                  </a:lnTo>
                  <a:lnTo>
                    <a:pt x="216" y="214"/>
                  </a:lnTo>
                  <a:lnTo>
                    <a:pt x="240" y="241"/>
                  </a:lnTo>
                  <a:lnTo>
                    <a:pt x="249" y="268"/>
                  </a:lnTo>
                  <a:lnTo>
                    <a:pt x="270" y="310"/>
                  </a:lnTo>
                  <a:lnTo>
                    <a:pt x="312" y="337"/>
                  </a:lnTo>
                  <a:lnTo>
                    <a:pt x="372" y="394"/>
                  </a:lnTo>
                  <a:lnTo>
                    <a:pt x="411" y="427"/>
                  </a:lnTo>
                  <a:lnTo>
                    <a:pt x="474" y="466"/>
                  </a:lnTo>
                  <a:lnTo>
                    <a:pt x="590" y="555"/>
                  </a:lnTo>
                  <a:lnTo>
                    <a:pt x="632" y="492"/>
                  </a:lnTo>
                  <a:lnTo>
                    <a:pt x="638" y="414"/>
                  </a:lnTo>
                  <a:lnTo>
                    <a:pt x="629" y="327"/>
                  </a:lnTo>
                  <a:lnTo>
                    <a:pt x="638" y="249"/>
                  </a:lnTo>
                  <a:lnTo>
                    <a:pt x="602" y="180"/>
                  </a:lnTo>
                  <a:lnTo>
                    <a:pt x="587" y="132"/>
                  </a:lnTo>
                  <a:lnTo>
                    <a:pt x="560" y="93"/>
                  </a:lnTo>
                  <a:lnTo>
                    <a:pt x="533" y="51"/>
                  </a:lnTo>
                  <a:lnTo>
                    <a:pt x="515" y="0"/>
                  </a:lnTo>
                </a:path>
              </a:pathLst>
            </a:custGeom>
            <a:noFill/>
            <a:ln w="50800" cap="rnd" cmpd="sng">
              <a:solidFill>
                <a:srgbClr val="FF0000"/>
              </a:solidFill>
              <a:prstDash val="solid"/>
              <a:round/>
              <a:headEnd type="none" w="sm" len="sm"/>
              <a:tailEnd type="none" w="sm" len="sm"/>
            </a:ln>
            <a:effectLst/>
          </p:spPr>
          <p:txBody>
            <a:bodyPr/>
            <a:lstStyle/>
            <a:p>
              <a:endParaRPr lang="en-US"/>
            </a:p>
          </p:txBody>
        </p:sp>
        <p:sp>
          <p:nvSpPr>
            <p:cNvPr id="13" name="Arc 15"/>
            <p:cNvSpPr>
              <a:spLocks/>
            </p:cNvSpPr>
            <p:nvPr/>
          </p:nvSpPr>
          <p:spPr bwMode="auto">
            <a:xfrm>
              <a:off x="3776663" y="3830638"/>
              <a:ext cx="363537" cy="152400"/>
            </a:xfrm>
            <a:custGeom>
              <a:avLst/>
              <a:gdLst>
                <a:gd name="G0" fmla="+- 4129 0 0"/>
                <a:gd name="G1" fmla="+- 21600 0 0"/>
                <a:gd name="G2" fmla="+- 21600 0 0"/>
                <a:gd name="T0" fmla="*/ 0 w 25729"/>
                <a:gd name="T1" fmla="*/ 398 h 21600"/>
                <a:gd name="T2" fmla="*/ 25729 w 25729"/>
                <a:gd name="T3" fmla="*/ 21600 h 21600"/>
                <a:gd name="T4" fmla="*/ 4129 w 25729"/>
                <a:gd name="T5" fmla="*/ 21600 h 21600"/>
              </a:gdLst>
              <a:ahLst/>
              <a:cxnLst>
                <a:cxn ang="0">
                  <a:pos x="T0" y="T1"/>
                </a:cxn>
                <a:cxn ang="0">
                  <a:pos x="T2" y="T3"/>
                </a:cxn>
                <a:cxn ang="0">
                  <a:pos x="T4" y="T5"/>
                </a:cxn>
              </a:cxnLst>
              <a:rect l="0" t="0" r="r" b="b"/>
              <a:pathLst>
                <a:path w="25729" h="21600" fill="none" extrusionOk="0">
                  <a:moveTo>
                    <a:pt x="0" y="398"/>
                  </a:moveTo>
                  <a:cubicBezTo>
                    <a:pt x="1360" y="133"/>
                    <a:pt x="2743" y="-1"/>
                    <a:pt x="4129" y="0"/>
                  </a:cubicBezTo>
                  <a:cubicBezTo>
                    <a:pt x="16058" y="0"/>
                    <a:pt x="25729" y="9670"/>
                    <a:pt x="25729" y="21600"/>
                  </a:cubicBezTo>
                </a:path>
                <a:path w="25729" h="21600" stroke="0" extrusionOk="0">
                  <a:moveTo>
                    <a:pt x="0" y="398"/>
                  </a:moveTo>
                  <a:cubicBezTo>
                    <a:pt x="1360" y="133"/>
                    <a:pt x="2743" y="-1"/>
                    <a:pt x="4129" y="0"/>
                  </a:cubicBezTo>
                  <a:cubicBezTo>
                    <a:pt x="16058" y="0"/>
                    <a:pt x="25729" y="9670"/>
                    <a:pt x="25729" y="21600"/>
                  </a:cubicBezTo>
                  <a:lnTo>
                    <a:pt x="4129" y="21600"/>
                  </a:lnTo>
                  <a:close/>
                </a:path>
              </a:pathLst>
            </a:custGeom>
            <a:noFill/>
            <a:ln w="12700" cap="rnd">
              <a:solidFill>
                <a:srgbClr val="FF0000"/>
              </a:solidFill>
              <a:round/>
              <a:headEnd type="none" w="sm" len="sm"/>
              <a:tailEnd type="none" w="sm" len="sm"/>
            </a:ln>
            <a:effectLst/>
          </p:spPr>
          <p:txBody>
            <a:bodyPr/>
            <a:lstStyle/>
            <a:p>
              <a:endParaRPr lang="en-US"/>
            </a:p>
          </p:txBody>
        </p:sp>
        <p:sp>
          <p:nvSpPr>
            <p:cNvPr id="14" name="Arc 16"/>
            <p:cNvSpPr>
              <a:spLocks/>
            </p:cNvSpPr>
            <p:nvPr/>
          </p:nvSpPr>
          <p:spPr bwMode="auto">
            <a:xfrm>
              <a:off x="3800475" y="3868738"/>
              <a:ext cx="228600" cy="762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rgbClr val="FF0000"/>
              </a:solidFill>
              <a:round/>
              <a:headEnd type="none" w="sm" len="sm"/>
              <a:tailEnd type="none" w="sm" len="sm"/>
            </a:ln>
            <a:effectLst/>
          </p:spPr>
          <p:txBody>
            <a:bodyPr/>
            <a:lstStyle/>
            <a:p>
              <a:endParaRPr lang="en-US"/>
            </a:p>
          </p:txBody>
        </p:sp>
        <p:sp>
          <p:nvSpPr>
            <p:cNvPr id="15" name="Arc 17"/>
            <p:cNvSpPr>
              <a:spLocks/>
            </p:cNvSpPr>
            <p:nvPr/>
          </p:nvSpPr>
          <p:spPr bwMode="auto">
            <a:xfrm>
              <a:off x="3795713" y="3921125"/>
              <a:ext cx="152400" cy="762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rgbClr val="FF0000"/>
              </a:solidFill>
              <a:round/>
              <a:headEnd type="none" w="sm" len="sm"/>
              <a:tailEnd type="none" w="sm" len="sm"/>
            </a:ln>
            <a:effectLst/>
          </p:spPr>
          <p:txBody>
            <a:bodyPr/>
            <a:lstStyle/>
            <a:p>
              <a:endParaRPr lang="en-US"/>
            </a:p>
          </p:txBody>
        </p:sp>
        <p:sp>
          <p:nvSpPr>
            <p:cNvPr id="16" name="Arc 18"/>
            <p:cNvSpPr>
              <a:spLocks/>
            </p:cNvSpPr>
            <p:nvPr/>
          </p:nvSpPr>
          <p:spPr bwMode="auto">
            <a:xfrm rot="10080000">
              <a:off x="3721100" y="3940175"/>
              <a:ext cx="263525" cy="211138"/>
            </a:xfrm>
            <a:custGeom>
              <a:avLst/>
              <a:gdLst>
                <a:gd name="G0" fmla="+- 15820 0 0"/>
                <a:gd name="G1" fmla="+- 21600 0 0"/>
                <a:gd name="G2" fmla="+- 21600 0 0"/>
                <a:gd name="T0" fmla="*/ 0 w 37420"/>
                <a:gd name="T1" fmla="*/ 6894 h 29972"/>
                <a:gd name="T2" fmla="*/ 35732 w 37420"/>
                <a:gd name="T3" fmla="*/ 29972 h 29972"/>
                <a:gd name="T4" fmla="*/ 15820 w 37420"/>
                <a:gd name="T5" fmla="*/ 21600 h 29972"/>
              </a:gdLst>
              <a:ahLst/>
              <a:cxnLst>
                <a:cxn ang="0">
                  <a:pos x="T0" y="T1"/>
                </a:cxn>
                <a:cxn ang="0">
                  <a:pos x="T2" y="T3"/>
                </a:cxn>
                <a:cxn ang="0">
                  <a:pos x="T4" y="T5"/>
                </a:cxn>
              </a:cxnLst>
              <a:rect l="0" t="0" r="r" b="b"/>
              <a:pathLst>
                <a:path w="37420" h="29972" fill="none" extrusionOk="0">
                  <a:moveTo>
                    <a:pt x="-1" y="6893"/>
                  </a:moveTo>
                  <a:cubicBezTo>
                    <a:pt x="4086" y="2497"/>
                    <a:pt x="9817" y="-1"/>
                    <a:pt x="15820" y="0"/>
                  </a:cubicBezTo>
                  <a:cubicBezTo>
                    <a:pt x="27749" y="0"/>
                    <a:pt x="37420" y="9670"/>
                    <a:pt x="37420" y="21600"/>
                  </a:cubicBezTo>
                  <a:cubicBezTo>
                    <a:pt x="37420" y="24475"/>
                    <a:pt x="36845" y="27321"/>
                    <a:pt x="35731" y="29971"/>
                  </a:cubicBezTo>
                </a:path>
                <a:path w="37420" h="29972" stroke="0" extrusionOk="0">
                  <a:moveTo>
                    <a:pt x="-1" y="6893"/>
                  </a:moveTo>
                  <a:cubicBezTo>
                    <a:pt x="4086" y="2497"/>
                    <a:pt x="9817" y="-1"/>
                    <a:pt x="15820" y="0"/>
                  </a:cubicBezTo>
                  <a:cubicBezTo>
                    <a:pt x="27749" y="0"/>
                    <a:pt x="37420" y="9670"/>
                    <a:pt x="37420" y="21600"/>
                  </a:cubicBezTo>
                  <a:cubicBezTo>
                    <a:pt x="37420" y="24475"/>
                    <a:pt x="36845" y="27321"/>
                    <a:pt x="35731" y="29971"/>
                  </a:cubicBezTo>
                  <a:lnTo>
                    <a:pt x="15820" y="21600"/>
                  </a:lnTo>
                  <a:close/>
                </a:path>
              </a:pathLst>
            </a:custGeom>
            <a:noFill/>
            <a:ln w="12700" cap="rnd">
              <a:solidFill>
                <a:srgbClr val="FF0000"/>
              </a:solidFill>
              <a:round/>
              <a:headEnd type="none" w="sm" len="sm"/>
              <a:tailEnd type="none" w="sm" len="sm"/>
            </a:ln>
            <a:effectLst/>
          </p:spPr>
          <p:txBody>
            <a:bodyPr/>
            <a:lstStyle/>
            <a:p>
              <a:endParaRPr lang="en-US"/>
            </a:p>
          </p:txBody>
        </p:sp>
        <p:sp>
          <p:nvSpPr>
            <p:cNvPr id="17" name="Arc 19"/>
            <p:cNvSpPr>
              <a:spLocks/>
            </p:cNvSpPr>
            <p:nvPr/>
          </p:nvSpPr>
          <p:spPr bwMode="auto">
            <a:xfrm rot="10140000">
              <a:off x="3673475" y="3906838"/>
              <a:ext cx="384175" cy="317500"/>
            </a:xfrm>
            <a:custGeom>
              <a:avLst/>
              <a:gdLst>
                <a:gd name="G0" fmla="+- 14743 0 0"/>
                <a:gd name="G1" fmla="+- 21600 0 0"/>
                <a:gd name="G2" fmla="+- 21600 0 0"/>
                <a:gd name="T0" fmla="*/ 0 w 36343"/>
                <a:gd name="T1" fmla="*/ 5814 h 30036"/>
                <a:gd name="T2" fmla="*/ 34628 w 36343"/>
                <a:gd name="T3" fmla="*/ 30036 h 30036"/>
                <a:gd name="T4" fmla="*/ 14743 w 36343"/>
                <a:gd name="T5" fmla="*/ 21600 h 30036"/>
              </a:gdLst>
              <a:ahLst/>
              <a:cxnLst>
                <a:cxn ang="0">
                  <a:pos x="T0" y="T1"/>
                </a:cxn>
                <a:cxn ang="0">
                  <a:pos x="T2" y="T3"/>
                </a:cxn>
                <a:cxn ang="0">
                  <a:pos x="T4" y="T5"/>
                </a:cxn>
              </a:cxnLst>
              <a:rect l="0" t="0" r="r" b="b"/>
              <a:pathLst>
                <a:path w="36343" h="30036" fill="none" extrusionOk="0">
                  <a:moveTo>
                    <a:pt x="-1" y="5813"/>
                  </a:moveTo>
                  <a:cubicBezTo>
                    <a:pt x="4000" y="2077"/>
                    <a:pt x="9269" y="-1"/>
                    <a:pt x="14743" y="0"/>
                  </a:cubicBezTo>
                  <a:cubicBezTo>
                    <a:pt x="26672" y="0"/>
                    <a:pt x="36343" y="9670"/>
                    <a:pt x="36343" y="21600"/>
                  </a:cubicBezTo>
                  <a:cubicBezTo>
                    <a:pt x="36343" y="24498"/>
                    <a:pt x="35759" y="27367"/>
                    <a:pt x="34627" y="30035"/>
                  </a:cubicBezTo>
                </a:path>
                <a:path w="36343" h="30036" stroke="0" extrusionOk="0">
                  <a:moveTo>
                    <a:pt x="-1" y="5813"/>
                  </a:moveTo>
                  <a:cubicBezTo>
                    <a:pt x="4000" y="2077"/>
                    <a:pt x="9269" y="-1"/>
                    <a:pt x="14743" y="0"/>
                  </a:cubicBezTo>
                  <a:cubicBezTo>
                    <a:pt x="26672" y="0"/>
                    <a:pt x="36343" y="9670"/>
                    <a:pt x="36343" y="21600"/>
                  </a:cubicBezTo>
                  <a:cubicBezTo>
                    <a:pt x="36343" y="24498"/>
                    <a:pt x="35759" y="27367"/>
                    <a:pt x="34627" y="30035"/>
                  </a:cubicBezTo>
                  <a:lnTo>
                    <a:pt x="14743" y="21600"/>
                  </a:lnTo>
                  <a:close/>
                </a:path>
              </a:pathLst>
            </a:custGeom>
            <a:noFill/>
            <a:ln w="12700" cap="rnd">
              <a:solidFill>
                <a:srgbClr val="FF0000"/>
              </a:solidFill>
              <a:round/>
              <a:headEnd type="none" w="sm" len="sm"/>
              <a:tailEnd type="none" w="sm" len="sm"/>
            </a:ln>
            <a:effectLst/>
          </p:spPr>
          <p:txBody>
            <a:bodyPr/>
            <a:lstStyle/>
            <a:p>
              <a:endParaRPr lang="en-US"/>
            </a:p>
          </p:txBody>
        </p:sp>
        <p:sp>
          <p:nvSpPr>
            <p:cNvPr id="18" name="Arc 20"/>
            <p:cNvSpPr>
              <a:spLocks/>
            </p:cNvSpPr>
            <p:nvPr/>
          </p:nvSpPr>
          <p:spPr bwMode="auto">
            <a:xfrm rot="11280000">
              <a:off x="3762375" y="3979863"/>
              <a:ext cx="166688" cy="79375"/>
            </a:xfrm>
            <a:custGeom>
              <a:avLst/>
              <a:gdLst>
                <a:gd name="G0" fmla="+- 1996 0 0"/>
                <a:gd name="G1" fmla="+- 21600 0 0"/>
                <a:gd name="G2" fmla="+- 21600 0 0"/>
                <a:gd name="T0" fmla="*/ 0 w 23592"/>
                <a:gd name="T1" fmla="*/ 92 h 21600"/>
                <a:gd name="T2" fmla="*/ 23592 w 23592"/>
                <a:gd name="T3" fmla="*/ 21164 h 21600"/>
                <a:gd name="T4" fmla="*/ 1996 w 23592"/>
                <a:gd name="T5" fmla="*/ 21600 h 21600"/>
              </a:gdLst>
              <a:ahLst/>
              <a:cxnLst>
                <a:cxn ang="0">
                  <a:pos x="T0" y="T1"/>
                </a:cxn>
                <a:cxn ang="0">
                  <a:pos x="T2" y="T3"/>
                </a:cxn>
                <a:cxn ang="0">
                  <a:pos x="T4" y="T5"/>
                </a:cxn>
              </a:cxnLst>
              <a:rect l="0" t="0" r="r" b="b"/>
              <a:pathLst>
                <a:path w="23592" h="21600" fill="none" extrusionOk="0">
                  <a:moveTo>
                    <a:pt x="0" y="92"/>
                  </a:moveTo>
                  <a:cubicBezTo>
                    <a:pt x="663" y="30"/>
                    <a:pt x="1329" y="-1"/>
                    <a:pt x="1996" y="0"/>
                  </a:cubicBezTo>
                  <a:cubicBezTo>
                    <a:pt x="13755" y="0"/>
                    <a:pt x="23354" y="9406"/>
                    <a:pt x="23591" y="21164"/>
                  </a:cubicBezTo>
                </a:path>
                <a:path w="23592" h="21600" stroke="0" extrusionOk="0">
                  <a:moveTo>
                    <a:pt x="0" y="92"/>
                  </a:moveTo>
                  <a:cubicBezTo>
                    <a:pt x="663" y="30"/>
                    <a:pt x="1329" y="-1"/>
                    <a:pt x="1996" y="0"/>
                  </a:cubicBezTo>
                  <a:cubicBezTo>
                    <a:pt x="13755" y="0"/>
                    <a:pt x="23354" y="9406"/>
                    <a:pt x="23591" y="21164"/>
                  </a:cubicBezTo>
                  <a:lnTo>
                    <a:pt x="1996" y="21600"/>
                  </a:lnTo>
                  <a:close/>
                </a:path>
              </a:pathLst>
            </a:custGeom>
            <a:noFill/>
            <a:ln w="12700" cap="rnd">
              <a:solidFill>
                <a:srgbClr val="FF0000"/>
              </a:solidFill>
              <a:round/>
              <a:headEnd type="none" w="sm" len="sm"/>
              <a:tailEnd type="none" w="sm" len="sm"/>
            </a:ln>
            <a:effectLst/>
          </p:spPr>
          <p:txBody>
            <a:bodyPr/>
            <a:lstStyle/>
            <a:p>
              <a:endParaRPr lang="en-US"/>
            </a:p>
          </p:txBody>
        </p:sp>
        <p:sp>
          <p:nvSpPr>
            <p:cNvPr id="19" name="Line 21"/>
            <p:cNvSpPr>
              <a:spLocks noChangeShapeType="1"/>
            </p:cNvSpPr>
            <p:nvPr/>
          </p:nvSpPr>
          <p:spPr bwMode="auto">
            <a:xfrm>
              <a:off x="3067050" y="3448050"/>
              <a:ext cx="598488" cy="412750"/>
            </a:xfrm>
            <a:prstGeom prst="line">
              <a:avLst/>
            </a:prstGeom>
            <a:noFill/>
            <a:ln w="12700">
              <a:solidFill>
                <a:schemeClr val="tx1"/>
              </a:solidFill>
              <a:round/>
              <a:headEnd type="none" w="sm" len="sm"/>
              <a:tailEnd type="none" w="sm" len="sm"/>
            </a:ln>
            <a:effectLst/>
          </p:spPr>
          <p:txBody>
            <a:bodyPr/>
            <a:lstStyle/>
            <a:p>
              <a:endParaRPr lang="en-US"/>
            </a:p>
          </p:txBody>
        </p:sp>
        <p:sp>
          <p:nvSpPr>
            <p:cNvPr id="20" name="Rectangle 22"/>
            <p:cNvSpPr>
              <a:spLocks noChangeArrowheads="1"/>
            </p:cNvSpPr>
            <p:nvPr/>
          </p:nvSpPr>
          <p:spPr bwMode="blackWhite">
            <a:xfrm>
              <a:off x="860425" y="4865688"/>
              <a:ext cx="2547938" cy="317500"/>
            </a:xfrm>
            <a:prstGeom prst="rect">
              <a:avLst/>
            </a:prstGeom>
            <a:solidFill>
              <a:schemeClr val="accent2"/>
            </a:solidFill>
            <a:ln w="12700">
              <a:solidFill>
                <a:schemeClr val="bg2"/>
              </a:solidFill>
              <a:miter lim="800000"/>
              <a:headEnd/>
              <a:tailEnd/>
            </a:ln>
            <a:effectLst/>
          </p:spPr>
          <p:txBody>
            <a:bodyPr lIns="92075" tIns="46038" rIns="92075" bIns="46038">
              <a:spAutoFit/>
            </a:bodyPr>
            <a:lstStyle/>
            <a:p>
              <a:pPr algn="ctr">
                <a:spcBef>
                  <a:spcPct val="50000"/>
                </a:spcBef>
              </a:pPr>
              <a:r>
                <a:rPr lang="en-US" sz="1400" b="1" i="1" dirty="0" err="1">
                  <a:latin typeface="Arial" charset="0"/>
                </a:rPr>
                <a:t>Atrioventricular</a:t>
              </a:r>
              <a:r>
                <a:rPr lang="en-US" sz="1400" b="1" i="1" dirty="0">
                  <a:latin typeface="Arial" charset="0"/>
                </a:rPr>
                <a:t> (AV) Node</a:t>
              </a:r>
            </a:p>
          </p:txBody>
        </p:sp>
        <p:sp>
          <p:nvSpPr>
            <p:cNvPr id="21" name="Line 23"/>
            <p:cNvSpPr>
              <a:spLocks noChangeShapeType="1"/>
            </p:cNvSpPr>
            <p:nvPr/>
          </p:nvSpPr>
          <p:spPr bwMode="auto">
            <a:xfrm flipV="1">
              <a:off x="3257550" y="4152900"/>
              <a:ext cx="866775" cy="800100"/>
            </a:xfrm>
            <a:prstGeom prst="line">
              <a:avLst/>
            </a:prstGeom>
            <a:noFill/>
            <a:ln w="12700">
              <a:solidFill>
                <a:schemeClr val="tx1"/>
              </a:solidFill>
              <a:round/>
              <a:headEnd type="none" w="sm" len="sm"/>
              <a:tailEnd type="none" w="sm" len="sm"/>
            </a:ln>
            <a:effectLst/>
          </p:spPr>
          <p:txBody>
            <a:bodyPr/>
            <a:lstStyle/>
            <a:p>
              <a:endParaRPr lang="en-US"/>
            </a:p>
          </p:txBody>
        </p:sp>
        <p:sp>
          <p:nvSpPr>
            <p:cNvPr id="22" name="Rectangle 24"/>
            <p:cNvSpPr>
              <a:spLocks noChangeArrowheads="1"/>
            </p:cNvSpPr>
            <p:nvPr/>
          </p:nvSpPr>
          <p:spPr bwMode="blackWhite">
            <a:xfrm>
              <a:off x="6356350" y="2894013"/>
              <a:ext cx="1108075" cy="317500"/>
            </a:xfrm>
            <a:prstGeom prst="rect">
              <a:avLst/>
            </a:prstGeom>
            <a:solidFill>
              <a:schemeClr val="accent2"/>
            </a:solidFill>
            <a:ln w="12700">
              <a:solidFill>
                <a:schemeClr val="bg2"/>
              </a:solidFill>
              <a:miter lim="800000"/>
              <a:headEnd/>
              <a:tailEnd/>
            </a:ln>
            <a:effectLst/>
          </p:spPr>
          <p:txBody>
            <a:bodyPr lIns="92075" tIns="46038" rIns="92075" bIns="46038">
              <a:spAutoFit/>
            </a:bodyPr>
            <a:lstStyle/>
            <a:p>
              <a:pPr algn="ctr">
                <a:spcBef>
                  <a:spcPct val="50000"/>
                </a:spcBef>
              </a:pPr>
              <a:r>
                <a:rPr lang="en-US" sz="1400" b="1" i="1">
                  <a:latin typeface="Arial" charset="0"/>
                </a:rPr>
                <a:t>Atria</a:t>
              </a:r>
            </a:p>
          </p:txBody>
        </p:sp>
        <p:sp>
          <p:nvSpPr>
            <p:cNvPr id="23" name="Line 25"/>
            <p:cNvSpPr>
              <a:spLocks noChangeShapeType="1"/>
            </p:cNvSpPr>
            <p:nvPr/>
          </p:nvSpPr>
          <p:spPr bwMode="auto">
            <a:xfrm flipH="1">
              <a:off x="4038600" y="3057525"/>
              <a:ext cx="2533650" cy="790575"/>
            </a:xfrm>
            <a:prstGeom prst="line">
              <a:avLst/>
            </a:prstGeom>
            <a:noFill/>
            <a:ln w="12700">
              <a:solidFill>
                <a:schemeClr val="tx1"/>
              </a:solidFill>
              <a:round/>
              <a:headEnd type="none" w="sm" len="sm"/>
              <a:tailEnd type="none" w="sm" len="sm"/>
            </a:ln>
            <a:effectLst/>
          </p:spPr>
          <p:txBody>
            <a:bodyPr/>
            <a:lstStyle/>
            <a:p>
              <a:endParaRPr lang="en-US"/>
            </a:p>
          </p:txBody>
        </p:sp>
        <p:sp>
          <p:nvSpPr>
            <p:cNvPr id="24" name="Line 26"/>
            <p:cNvSpPr>
              <a:spLocks noChangeShapeType="1"/>
            </p:cNvSpPr>
            <p:nvPr/>
          </p:nvSpPr>
          <p:spPr bwMode="auto">
            <a:xfrm flipH="1">
              <a:off x="5060950" y="3048000"/>
              <a:ext cx="1549400" cy="974725"/>
            </a:xfrm>
            <a:prstGeom prst="line">
              <a:avLst/>
            </a:prstGeom>
            <a:noFill/>
            <a:ln w="12700">
              <a:solidFill>
                <a:schemeClr val="tx1"/>
              </a:solidFill>
              <a:round/>
              <a:headEnd type="none" w="sm" len="sm"/>
              <a:tailEnd type="none" w="sm" len="sm"/>
            </a:ln>
            <a:effectLst/>
          </p:spPr>
          <p:txBody>
            <a:bodyPr/>
            <a:lstStyle/>
            <a:p>
              <a:endParaRPr lang="en-US"/>
            </a:p>
          </p:txBody>
        </p:sp>
        <p:sp>
          <p:nvSpPr>
            <p:cNvPr id="25" name="Line 27"/>
            <p:cNvSpPr>
              <a:spLocks noChangeShapeType="1"/>
            </p:cNvSpPr>
            <p:nvPr/>
          </p:nvSpPr>
          <p:spPr bwMode="auto">
            <a:xfrm flipH="1">
              <a:off x="5013325" y="4191000"/>
              <a:ext cx="1349375" cy="1171575"/>
            </a:xfrm>
            <a:prstGeom prst="line">
              <a:avLst/>
            </a:prstGeom>
            <a:noFill/>
            <a:ln w="12700">
              <a:solidFill>
                <a:schemeClr val="tx1"/>
              </a:solidFill>
              <a:round/>
              <a:headEnd type="none" w="sm" len="sm"/>
              <a:tailEnd type="none" w="sm" len="sm"/>
            </a:ln>
            <a:effectLst/>
          </p:spPr>
          <p:txBody>
            <a:bodyPr/>
            <a:lstStyle/>
            <a:p>
              <a:endParaRPr lang="en-US"/>
            </a:p>
          </p:txBody>
        </p:sp>
        <p:sp>
          <p:nvSpPr>
            <p:cNvPr id="26" name="Line 28"/>
            <p:cNvSpPr>
              <a:spLocks noChangeShapeType="1"/>
            </p:cNvSpPr>
            <p:nvPr/>
          </p:nvSpPr>
          <p:spPr bwMode="auto">
            <a:xfrm flipH="1">
              <a:off x="5435600" y="4191000"/>
              <a:ext cx="927100" cy="517525"/>
            </a:xfrm>
            <a:prstGeom prst="line">
              <a:avLst/>
            </a:prstGeom>
            <a:noFill/>
            <a:ln w="12700">
              <a:solidFill>
                <a:schemeClr val="tx1"/>
              </a:solidFill>
              <a:round/>
              <a:headEnd type="none" w="sm" len="sm"/>
              <a:tailEnd type="none" w="sm" len="sm"/>
            </a:ln>
            <a:effectLst/>
          </p:spPr>
          <p:txBody>
            <a:bodyPr/>
            <a:lstStyle/>
            <a:p>
              <a:endParaRPr lang="en-US"/>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E:\21-11.jpg"/>
          <p:cNvPicPr>
            <a:picLocks noChangeAspect="1" noChangeArrowheads="1"/>
          </p:cNvPicPr>
          <p:nvPr/>
        </p:nvPicPr>
        <p:blipFill>
          <a:blip r:embed="rId3"/>
          <a:srcRect/>
          <a:stretch>
            <a:fillRect/>
          </a:stretch>
        </p:blipFill>
        <p:spPr bwMode="auto">
          <a:xfrm>
            <a:off x="0" y="0"/>
            <a:ext cx="9144000" cy="6400800"/>
          </a:xfrm>
          <a:prstGeom prst="rect">
            <a:avLst/>
          </a:prstGeom>
          <a:noFill/>
        </p:spPr>
      </p:pic>
      <p:sp>
        <p:nvSpPr>
          <p:cNvPr id="36867" name="Text Box 3"/>
          <p:cNvSpPr txBox="1">
            <a:spLocks noChangeArrowheads="1"/>
          </p:cNvSpPr>
          <p:nvPr/>
        </p:nvSpPr>
        <p:spPr bwMode="auto">
          <a:xfrm>
            <a:off x="288925" y="6518275"/>
            <a:ext cx="4329113" cy="457200"/>
          </a:xfrm>
          <a:prstGeom prst="rect">
            <a:avLst/>
          </a:prstGeom>
          <a:noFill/>
          <a:ln w="9525">
            <a:noFill/>
            <a:miter lim="800000"/>
            <a:headEnd/>
            <a:tailEnd/>
          </a:ln>
          <a:effectLst/>
        </p:spPr>
        <p:txBody>
          <a:bodyPr wrap="none">
            <a:spAutoFit/>
          </a:bodyPr>
          <a:lstStyle/>
          <a:p>
            <a:pPr eaLnBrk="1" hangingPunct="1"/>
            <a:r>
              <a:rPr lang="en-US">
                <a:latin typeface="Times New Roman" pitchFamily="18" charset="0"/>
              </a:rPr>
              <a:t>Failure to sense or capture in VVI</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E:\21-12.jpg"/>
          <p:cNvPicPr>
            <a:picLocks noChangeAspect="1" noChangeArrowheads="1"/>
          </p:cNvPicPr>
          <p:nvPr/>
        </p:nvPicPr>
        <p:blipFill>
          <a:blip r:embed="rId3"/>
          <a:srcRect/>
          <a:stretch>
            <a:fillRect/>
          </a:stretch>
        </p:blipFill>
        <p:spPr bwMode="auto">
          <a:xfrm>
            <a:off x="0" y="0"/>
            <a:ext cx="9144000" cy="6248400"/>
          </a:xfrm>
          <a:prstGeom prst="rect">
            <a:avLst/>
          </a:prstGeom>
          <a:noFill/>
        </p:spPr>
      </p:pic>
      <p:sp>
        <p:nvSpPr>
          <p:cNvPr id="45059" name="Text Box 3"/>
          <p:cNvSpPr txBox="1">
            <a:spLocks noChangeArrowheads="1"/>
          </p:cNvSpPr>
          <p:nvPr/>
        </p:nvSpPr>
        <p:spPr bwMode="auto">
          <a:xfrm>
            <a:off x="288925" y="6289675"/>
            <a:ext cx="4310063" cy="457200"/>
          </a:xfrm>
          <a:prstGeom prst="rect">
            <a:avLst/>
          </a:prstGeom>
          <a:noFill/>
          <a:ln w="9525">
            <a:noFill/>
            <a:miter lim="800000"/>
            <a:headEnd/>
            <a:tailEnd/>
          </a:ln>
          <a:effectLst/>
        </p:spPr>
        <p:txBody>
          <a:bodyPr wrap="none">
            <a:spAutoFit/>
          </a:bodyPr>
          <a:lstStyle/>
          <a:p>
            <a:pPr eaLnBrk="1" hangingPunct="1"/>
            <a:r>
              <a:rPr lang="en-US">
                <a:latin typeface="Times New Roman" pitchFamily="18" charset="0"/>
              </a:rPr>
              <a:t>A: failure to capture atria in DDD</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fontScale="90000"/>
          </a:bodyPr>
          <a:lstStyle/>
          <a:p>
            <a:r>
              <a:rPr lang="en-US"/>
              <a:t>Inappropriate sensing: Undersensing</a:t>
            </a:r>
          </a:p>
        </p:txBody>
      </p:sp>
      <p:sp>
        <p:nvSpPr>
          <p:cNvPr id="90115" name="Rectangle 3"/>
          <p:cNvSpPr>
            <a:spLocks noGrp="1" noChangeArrowheads="1"/>
          </p:cNvSpPr>
          <p:nvPr>
            <p:ph type="body" idx="1"/>
          </p:nvPr>
        </p:nvSpPr>
        <p:spPr/>
        <p:txBody>
          <a:bodyPr/>
          <a:lstStyle/>
          <a:p>
            <a:pPr>
              <a:lnSpc>
                <a:spcPct val="90000"/>
              </a:lnSpc>
              <a:buFont typeface="Wingdings" pitchFamily="2" charset="2"/>
              <a:buNone/>
            </a:pPr>
            <a:r>
              <a:rPr lang="en-US" sz="2800"/>
              <a:t>Pacemaker incorrectly misses an intrinsic deoplarization </a:t>
            </a:r>
            <a:r>
              <a:rPr lang="en-US" sz="2800">
                <a:sym typeface="Monotype Sorts" pitchFamily="2" charset="2"/>
              </a:rPr>
              <a:t> </a:t>
            </a:r>
            <a:r>
              <a:rPr lang="en-US" sz="2800"/>
              <a:t>paces despite intrinsic activity</a:t>
            </a:r>
          </a:p>
          <a:p>
            <a:pPr>
              <a:lnSpc>
                <a:spcPct val="90000"/>
              </a:lnSpc>
            </a:pPr>
            <a:r>
              <a:rPr lang="en-US" sz="2800"/>
              <a:t>Appearance of pacemaker spikes occurring earlier than the programmed rate: “overpacing”</a:t>
            </a:r>
          </a:p>
          <a:p>
            <a:pPr>
              <a:lnSpc>
                <a:spcPct val="90000"/>
              </a:lnSpc>
            </a:pPr>
            <a:r>
              <a:rPr lang="en-US" sz="2800"/>
              <a:t>may or may not be followed by paced complex: depends on timing with respect to refractory period</a:t>
            </a:r>
          </a:p>
          <a:p>
            <a:pPr>
              <a:lnSpc>
                <a:spcPct val="90000"/>
              </a:lnSpc>
            </a:pPr>
            <a:r>
              <a:rPr lang="en-US" sz="2800"/>
              <a:t>AMI, progressive fibrosis, lead displacement, fracture, poor contact with endocardium</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262147"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262148" name="Rectangle 4"/>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262149" name="Rectangle 5"/>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262150" name="Rectangle 6"/>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262151" name="Rectangle 7"/>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262152" name="Rectangle 8"/>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262153" name="Rectangle 9"/>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262154" name="Rectangle 10"/>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262155" name="Rectangle 11"/>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262156" name="Rectangle 1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262157" name="Rectangle 1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262158" name="Rectangle 14"/>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262159" name="Rectangle 15"/>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262160" name="Rectangle 16"/>
          <p:cNvSpPr>
            <a:spLocks noGrp="1" noChangeArrowheads="1"/>
          </p:cNvSpPr>
          <p:nvPr>
            <p:ph type="title"/>
          </p:nvPr>
        </p:nvSpPr>
        <p:spPr>
          <a:noFill/>
          <a:ln/>
        </p:spPr>
        <p:txBody>
          <a:bodyPr lIns="92075" tIns="46038" rIns="92075" bIns="46038"/>
          <a:lstStyle/>
          <a:p>
            <a:r>
              <a:rPr lang="en-US"/>
              <a:t>Undersensing </a:t>
            </a:r>
          </a:p>
        </p:txBody>
      </p:sp>
      <p:sp>
        <p:nvSpPr>
          <p:cNvPr id="262161" name="Rectangle 17"/>
          <p:cNvSpPr>
            <a:spLocks noGrp="1" noChangeArrowheads="1"/>
          </p:cNvSpPr>
          <p:nvPr>
            <p:ph type="body" idx="1"/>
          </p:nvPr>
        </p:nvSpPr>
        <p:spPr>
          <a:noFill/>
          <a:ln/>
        </p:spPr>
        <p:txBody>
          <a:bodyPr lIns="92075" tIns="46038" rIns="92075" bIns="46038"/>
          <a:lstStyle/>
          <a:p>
            <a:r>
              <a:rPr lang="en-US"/>
              <a:t>Pacemaker does not “see” the intrinsic beat, and therefore does not respond appropriately</a:t>
            </a:r>
          </a:p>
        </p:txBody>
      </p:sp>
      <p:pic>
        <p:nvPicPr>
          <p:cNvPr id="262162" name="Picture 18"/>
          <p:cNvPicPr>
            <a:picLocks noChangeArrowheads="1"/>
          </p:cNvPicPr>
          <p:nvPr/>
        </p:nvPicPr>
        <p:blipFill>
          <a:blip r:embed="rId3"/>
          <a:srcRect b="15190"/>
          <a:stretch>
            <a:fillRect/>
          </a:stretch>
        </p:blipFill>
        <p:spPr bwMode="auto">
          <a:xfrm>
            <a:off x="990600" y="3505200"/>
            <a:ext cx="7270750" cy="2243138"/>
          </a:xfrm>
          <a:prstGeom prst="rect">
            <a:avLst/>
          </a:prstGeom>
          <a:noFill/>
          <a:ln w="9525">
            <a:noFill/>
            <a:miter lim="800000"/>
            <a:headEnd/>
            <a:tailEnd/>
          </a:ln>
          <a:effectLst/>
        </p:spPr>
      </p:pic>
      <p:sp>
        <p:nvSpPr>
          <p:cNvPr id="262163" name="Rectangle 19"/>
          <p:cNvSpPr>
            <a:spLocks noChangeArrowheads="1"/>
          </p:cNvSpPr>
          <p:nvPr/>
        </p:nvSpPr>
        <p:spPr bwMode="blackWhite">
          <a:xfrm>
            <a:off x="2460625" y="4432300"/>
            <a:ext cx="1416050" cy="530225"/>
          </a:xfrm>
          <a:prstGeom prst="rect">
            <a:avLst/>
          </a:prstGeom>
          <a:solidFill>
            <a:schemeClr val="accent2"/>
          </a:solidFill>
          <a:ln w="12700">
            <a:solidFill>
              <a:schemeClr val="bg2"/>
            </a:solidFill>
            <a:miter lim="800000"/>
            <a:headEnd/>
            <a:tailEnd/>
          </a:ln>
          <a:effectLst/>
        </p:spPr>
        <p:txBody>
          <a:bodyPr lIns="92075" tIns="46038" rIns="92075" bIns="46038">
            <a:spAutoFit/>
          </a:bodyPr>
          <a:lstStyle/>
          <a:p>
            <a:pPr algn="ctr">
              <a:spcBef>
                <a:spcPct val="50000"/>
              </a:spcBef>
            </a:pPr>
            <a:r>
              <a:rPr lang="en-US" sz="1400" b="1" i="1">
                <a:solidFill>
                  <a:schemeClr val="accent1"/>
                </a:solidFill>
                <a:latin typeface="Arial" charset="0"/>
              </a:rPr>
              <a:t>Intrinsic beat not sensed</a:t>
            </a:r>
          </a:p>
        </p:txBody>
      </p:sp>
      <p:sp>
        <p:nvSpPr>
          <p:cNvPr id="262164" name="Line 20"/>
          <p:cNvSpPr>
            <a:spLocks noChangeShapeType="1"/>
          </p:cNvSpPr>
          <p:nvPr/>
        </p:nvSpPr>
        <p:spPr bwMode="auto">
          <a:xfrm flipV="1">
            <a:off x="3752850" y="4076700"/>
            <a:ext cx="304800" cy="457200"/>
          </a:xfrm>
          <a:prstGeom prst="line">
            <a:avLst/>
          </a:prstGeom>
          <a:noFill/>
          <a:ln w="25400">
            <a:solidFill>
              <a:srgbClr val="000000"/>
            </a:solidFill>
            <a:round/>
            <a:headEnd type="none" w="sm" len="sm"/>
            <a:tailEnd type="stealth" w="med" len="lg"/>
          </a:ln>
          <a:effectLst/>
        </p:spPr>
        <p:txBody>
          <a:bodyPr/>
          <a:lstStyle/>
          <a:p>
            <a:endParaRPr lang="en-US"/>
          </a:p>
        </p:txBody>
      </p:sp>
      <p:sp>
        <p:nvSpPr>
          <p:cNvPr id="262165" name="Rectangle 21"/>
          <p:cNvSpPr>
            <a:spLocks noChangeArrowheads="1"/>
          </p:cNvSpPr>
          <p:nvPr/>
        </p:nvSpPr>
        <p:spPr bwMode="blackWhite">
          <a:xfrm>
            <a:off x="4813300" y="4279900"/>
            <a:ext cx="1765300" cy="530225"/>
          </a:xfrm>
          <a:prstGeom prst="rect">
            <a:avLst/>
          </a:prstGeom>
          <a:solidFill>
            <a:schemeClr val="accent2"/>
          </a:solidFill>
          <a:ln w="12700">
            <a:solidFill>
              <a:schemeClr val="bg2"/>
            </a:solidFill>
            <a:miter lim="800000"/>
            <a:headEnd/>
            <a:tailEnd/>
          </a:ln>
          <a:effectLst/>
        </p:spPr>
        <p:txBody>
          <a:bodyPr lIns="92075" tIns="46038" rIns="92075" bIns="46038">
            <a:spAutoFit/>
          </a:bodyPr>
          <a:lstStyle/>
          <a:p>
            <a:pPr algn="ctr">
              <a:spcBef>
                <a:spcPct val="50000"/>
              </a:spcBef>
            </a:pPr>
            <a:r>
              <a:rPr lang="en-US" sz="1400" b="1" i="1">
                <a:solidFill>
                  <a:schemeClr val="accent1"/>
                </a:solidFill>
                <a:latin typeface="Arial" charset="0"/>
              </a:rPr>
              <a:t>Scheduled pace delivered</a:t>
            </a:r>
          </a:p>
        </p:txBody>
      </p:sp>
      <p:sp>
        <p:nvSpPr>
          <p:cNvPr id="262166" name="Line 22"/>
          <p:cNvSpPr>
            <a:spLocks noChangeShapeType="1"/>
          </p:cNvSpPr>
          <p:nvPr/>
        </p:nvSpPr>
        <p:spPr bwMode="auto">
          <a:xfrm flipH="1" flipV="1">
            <a:off x="4514850" y="4305300"/>
            <a:ext cx="438150" cy="209550"/>
          </a:xfrm>
          <a:prstGeom prst="line">
            <a:avLst/>
          </a:prstGeom>
          <a:noFill/>
          <a:ln w="25400">
            <a:solidFill>
              <a:srgbClr val="000000"/>
            </a:solidFill>
            <a:round/>
            <a:headEnd type="none" w="sm" len="sm"/>
            <a:tailEnd type="stealth" w="med" len="lg"/>
          </a:ln>
          <a:effectLst/>
        </p:spPr>
        <p:txBody>
          <a:bodyPr/>
          <a:lstStyle/>
          <a:p>
            <a:endParaRPr lang="en-US"/>
          </a:p>
        </p:txBody>
      </p:sp>
      <p:sp>
        <p:nvSpPr>
          <p:cNvPr id="262167" name="Rectangle 23"/>
          <p:cNvSpPr>
            <a:spLocks noChangeArrowheads="1"/>
          </p:cNvSpPr>
          <p:nvPr/>
        </p:nvSpPr>
        <p:spPr bwMode="auto">
          <a:xfrm>
            <a:off x="7105650" y="5657850"/>
            <a:ext cx="1485900" cy="412750"/>
          </a:xfrm>
          <a:prstGeom prst="rect">
            <a:avLst/>
          </a:prstGeom>
          <a:noFill/>
          <a:ln w="9525">
            <a:noFill/>
            <a:miter lim="800000"/>
            <a:headEnd/>
            <a:tailEnd/>
          </a:ln>
          <a:effectLst/>
        </p:spPr>
        <p:txBody>
          <a:bodyPr lIns="92075" tIns="46038" rIns="92075" bIns="46038">
            <a:spAutoFit/>
          </a:bodyPr>
          <a:lstStyle/>
          <a:p>
            <a:pPr algn="ctr">
              <a:spcBef>
                <a:spcPct val="50000"/>
              </a:spcBef>
            </a:pPr>
            <a:r>
              <a:rPr lang="en-US" sz="2100" b="1">
                <a:latin typeface="Times New Roman" pitchFamily="18" charset="0"/>
              </a:rPr>
              <a:t>VVI / 60</a:t>
            </a:r>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307203"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307204" name="Rectangle 4"/>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307205" name="Rectangle 5"/>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307206" name="Rectangle 6"/>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307207" name="Rectangle 7"/>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307208" name="Rectangle 8"/>
          <p:cNvSpPr>
            <a:spLocks noGrp="1" noChangeArrowheads="1"/>
          </p:cNvSpPr>
          <p:nvPr>
            <p:ph type="title"/>
          </p:nvPr>
        </p:nvSpPr>
        <p:spPr>
          <a:noFill/>
          <a:ln/>
        </p:spPr>
        <p:txBody>
          <a:bodyPr lIns="92075" tIns="46038" rIns="92075" bIns="46038"/>
          <a:lstStyle/>
          <a:p>
            <a:r>
              <a:rPr lang="en-US"/>
              <a:t>Undersensing</a:t>
            </a:r>
          </a:p>
        </p:txBody>
      </p:sp>
      <p:sp>
        <p:nvSpPr>
          <p:cNvPr id="307209" name="Rectangle 9"/>
          <p:cNvSpPr>
            <a:spLocks noGrp="1" noChangeArrowheads="1"/>
          </p:cNvSpPr>
          <p:nvPr>
            <p:ph type="body" sz="half" idx="1"/>
          </p:nvPr>
        </p:nvSpPr>
        <p:spPr>
          <a:xfrm>
            <a:off x="1173163" y="1981200"/>
            <a:ext cx="7450137" cy="1524000"/>
          </a:xfrm>
          <a:noFill/>
          <a:ln/>
        </p:spPr>
        <p:txBody>
          <a:bodyPr lIns="92075" tIns="46038" rIns="92075" bIns="46038"/>
          <a:lstStyle/>
          <a:p>
            <a:pPr marL="350838" indent="-350838" algn="l" rtl="0">
              <a:lnSpc>
                <a:spcPct val="90000"/>
              </a:lnSpc>
            </a:pPr>
            <a:r>
              <a:rPr lang="en-US" dirty="0"/>
              <a:t>An intrinsic depolarization that is present, yet not seen or sensed by the pacemaker</a:t>
            </a:r>
          </a:p>
        </p:txBody>
      </p:sp>
      <p:pic>
        <p:nvPicPr>
          <p:cNvPr id="307210" name="Picture 10"/>
          <p:cNvPicPr>
            <a:picLocks noChangeArrowheads="1"/>
          </p:cNvPicPr>
          <p:nvPr/>
        </p:nvPicPr>
        <p:blipFill>
          <a:blip r:embed="rId3"/>
          <a:srcRect b="19189"/>
          <a:stretch>
            <a:fillRect/>
          </a:stretch>
        </p:blipFill>
        <p:spPr bwMode="auto">
          <a:xfrm>
            <a:off x="1600200" y="3505200"/>
            <a:ext cx="6665913" cy="1744663"/>
          </a:xfrm>
          <a:prstGeom prst="rect">
            <a:avLst/>
          </a:prstGeom>
          <a:noFill/>
          <a:ln w="9525">
            <a:noFill/>
            <a:miter lim="800000"/>
            <a:headEnd/>
            <a:tailEnd/>
          </a:ln>
          <a:effectLst/>
        </p:spPr>
      </p:pic>
      <p:sp>
        <p:nvSpPr>
          <p:cNvPr id="307211" name="Rectangle 11"/>
          <p:cNvSpPr>
            <a:spLocks noChangeArrowheads="1"/>
          </p:cNvSpPr>
          <p:nvPr/>
        </p:nvSpPr>
        <p:spPr bwMode="blackWhite">
          <a:xfrm>
            <a:off x="611188" y="3903663"/>
            <a:ext cx="1155700" cy="530225"/>
          </a:xfrm>
          <a:prstGeom prst="rect">
            <a:avLst/>
          </a:prstGeom>
          <a:solidFill>
            <a:schemeClr val="accent2"/>
          </a:solidFill>
          <a:ln w="12700">
            <a:solidFill>
              <a:schemeClr val="tx1"/>
            </a:solidFill>
            <a:miter lim="800000"/>
            <a:headEnd/>
            <a:tailEnd/>
          </a:ln>
          <a:effectLst/>
        </p:spPr>
        <p:txBody>
          <a:bodyPr lIns="92075" tIns="46038" rIns="92075" bIns="46038">
            <a:spAutoFit/>
          </a:bodyPr>
          <a:lstStyle/>
          <a:p>
            <a:pPr algn="ctr">
              <a:spcBef>
                <a:spcPct val="50000"/>
              </a:spcBef>
            </a:pPr>
            <a:r>
              <a:rPr lang="en-US" sz="1400" b="1" i="1">
                <a:latin typeface="Arial" charset="0"/>
              </a:rPr>
              <a:t>P-wave</a:t>
            </a:r>
            <a:br>
              <a:rPr lang="en-US" sz="1400" b="1" i="1">
                <a:latin typeface="Arial" charset="0"/>
              </a:rPr>
            </a:br>
            <a:r>
              <a:rPr lang="en-US" sz="1400" b="1" i="1">
                <a:latin typeface="Arial" charset="0"/>
              </a:rPr>
              <a:t>not sensed</a:t>
            </a:r>
          </a:p>
        </p:txBody>
      </p:sp>
      <p:sp>
        <p:nvSpPr>
          <p:cNvPr id="307212" name="Rectangle 12"/>
          <p:cNvSpPr>
            <a:spLocks noChangeArrowheads="1"/>
          </p:cNvSpPr>
          <p:nvPr/>
        </p:nvSpPr>
        <p:spPr bwMode="auto">
          <a:xfrm>
            <a:off x="3336925" y="5289550"/>
            <a:ext cx="2743200" cy="336550"/>
          </a:xfrm>
          <a:prstGeom prst="rect">
            <a:avLst/>
          </a:prstGeom>
          <a:noFill/>
          <a:ln w="9525">
            <a:noFill/>
            <a:miter lim="800000"/>
            <a:headEnd/>
            <a:tailEnd/>
          </a:ln>
          <a:effectLst/>
        </p:spPr>
        <p:txBody>
          <a:bodyPr lIns="92075" tIns="46038" rIns="92075" bIns="46038">
            <a:spAutoFit/>
          </a:bodyPr>
          <a:lstStyle/>
          <a:p>
            <a:pPr algn="ctr">
              <a:spcBef>
                <a:spcPct val="50000"/>
              </a:spcBef>
            </a:pPr>
            <a:r>
              <a:rPr lang="en-US" sz="1600" b="1" i="1">
                <a:effectLst>
                  <a:outerShdw blurRad="38100" dist="38100" dir="2700000" algn="tl">
                    <a:srgbClr val="C0C0C0"/>
                  </a:outerShdw>
                </a:effectLst>
                <a:latin typeface="Arial" charset="0"/>
              </a:rPr>
              <a:t>Atrial Undersensing</a:t>
            </a:r>
          </a:p>
        </p:txBody>
      </p:sp>
      <p:sp>
        <p:nvSpPr>
          <p:cNvPr id="307213" name="Line 13"/>
          <p:cNvSpPr>
            <a:spLocks noChangeShapeType="1"/>
          </p:cNvSpPr>
          <p:nvPr/>
        </p:nvSpPr>
        <p:spPr bwMode="auto">
          <a:xfrm flipV="1">
            <a:off x="1584325" y="3765550"/>
            <a:ext cx="304800" cy="304800"/>
          </a:xfrm>
          <a:prstGeom prst="line">
            <a:avLst/>
          </a:prstGeom>
          <a:noFill/>
          <a:ln w="12700">
            <a:solidFill>
              <a:srgbClr val="000000"/>
            </a:solidFill>
            <a:round/>
            <a:headEnd type="none" w="sm" len="sm"/>
            <a:tailEnd type="stealth" w="med" len="lg"/>
          </a:ln>
          <a:effectLst/>
        </p:spPr>
        <p:txBody>
          <a:bodyPr/>
          <a:lstStyle/>
          <a:p>
            <a:endParaRPr lang="en-US"/>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4" name="Rectangle 4"/>
          <p:cNvSpPr>
            <a:spLocks noGrp="1" noChangeArrowheads="1"/>
          </p:cNvSpPr>
          <p:nvPr>
            <p:ph type="title"/>
          </p:nvPr>
        </p:nvSpPr>
        <p:spPr/>
        <p:txBody>
          <a:bodyPr/>
          <a:lstStyle/>
          <a:p>
            <a:r>
              <a:rPr lang="en-US"/>
              <a:t>Inappropriate sensing: Oversensing</a:t>
            </a:r>
          </a:p>
        </p:txBody>
      </p:sp>
      <p:sp>
        <p:nvSpPr>
          <p:cNvPr id="92165" name="Rectangle 5"/>
          <p:cNvSpPr>
            <a:spLocks noGrp="1" noChangeArrowheads="1"/>
          </p:cNvSpPr>
          <p:nvPr>
            <p:ph type="body" idx="1"/>
          </p:nvPr>
        </p:nvSpPr>
        <p:spPr/>
        <p:txBody>
          <a:bodyPr/>
          <a:lstStyle/>
          <a:p>
            <a:pPr>
              <a:lnSpc>
                <a:spcPct val="90000"/>
              </a:lnSpc>
              <a:buFont typeface="Wingdings" pitchFamily="2" charset="2"/>
              <a:buNone/>
            </a:pPr>
            <a:r>
              <a:rPr lang="en-US" sz="3000"/>
              <a:t>Detection of electrical activity not of cardiac origin </a:t>
            </a:r>
            <a:r>
              <a:rPr lang="en-US" sz="3000">
                <a:sym typeface="Monotype Sorts" pitchFamily="2" charset="2"/>
              </a:rPr>
              <a:t> i</a:t>
            </a:r>
            <a:r>
              <a:rPr lang="en-US" sz="3000"/>
              <a:t>nhibition of pacing activity</a:t>
            </a:r>
          </a:p>
          <a:p>
            <a:pPr>
              <a:lnSpc>
                <a:spcPct val="90000"/>
              </a:lnSpc>
            </a:pPr>
            <a:r>
              <a:rPr lang="en-US" sz="3000"/>
              <a:t>“underpacing”</a:t>
            </a:r>
          </a:p>
          <a:p>
            <a:pPr>
              <a:lnSpc>
                <a:spcPct val="90000"/>
              </a:lnSpc>
            </a:pPr>
            <a:r>
              <a:rPr lang="en-US" sz="3000"/>
              <a:t>pectoralis major: myopotentials oversensed</a:t>
            </a:r>
          </a:p>
          <a:p>
            <a:pPr>
              <a:lnSpc>
                <a:spcPct val="90000"/>
              </a:lnSpc>
            </a:pPr>
            <a:r>
              <a:rPr lang="en-US" sz="3000"/>
              <a:t>Electrocautery</a:t>
            </a:r>
          </a:p>
          <a:p>
            <a:pPr>
              <a:lnSpc>
                <a:spcPct val="90000"/>
              </a:lnSpc>
            </a:pPr>
            <a:r>
              <a:rPr lang="en-US" sz="3000"/>
              <a:t>MRI: alters pacemaker circuitry and results in fixed-rate or asynchronous pacing</a:t>
            </a:r>
          </a:p>
          <a:p>
            <a:pPr>
              <a:lnSpc>
                <a:spcPct val="90000"/>
              </a:lnSpc>
            </a:pPr>
            <a:r>
              <a:rPr lang="en-US" sz="3000"/>
              <a:t>Cellular phone: pacemaker inhibition, asynchronous pacing</a:t>
            </a:r>
            <a:endParaRPr lang="en-US"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16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16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16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216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216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5"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264195"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264196" name="Rectangle 4"/>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264197" name="Rectangle 5"/>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264198" name="Rectangle 6"/>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264199" name="Rectangle 7"/>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264200" name="Rectangle 8"/>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264201" name="Rectangle 9"/>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264202" name="Rectangle 10"/>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264203" name="Rectangle 11"/>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264204" name="Rectangle 1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264205" name="Rectangle 1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264206" name="Rectangle 14"/>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264207" name="Rectangle 15"/>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pic>
        <p:nvPicPr>
          <p:cNvPr id="264208" name="Picture 16"/>
          <p:cNvPicPr>
            <a:picLocks noChangeArrowheads="1"/>
          </p:cNvPicPr>
          <p:nvPr/>
        </p:nvPicPr>
        <p:blipFill>
          <a:blip r:embed="rId3"/>
          <a:srcRect b="32809"/>
          <a:stretch>
            <a:fillRect/>
          </a:stretch>
        </p:blipFill>
        <p:spPr bwMode="auto">
          <a:xfrm>
            <a:off x="550863" y="2133600"/>
            <a:ext cx="7608887" cy="1901825"/>
          </a:xfrm>
          <a:prstGeom prst="rect">
            <a:avLst/>
          </a:prstGeom>
          <a:noFill/>
          <a:ln w="9525">
            <a:noFill/>
            <a:miter lim="800000"/>
            <a:headEnd/>
            <a:tailEnd/>
          </a:ln>
          <a:effectLst/>
        </p:spPr>
      </p:pic>
      <p:sp>
        <p:nvSpPr>
          <p:cNvPr id="264209" name="Rectangle 17"/>
          <p:cNvSpPr>
            <a:spLocks noGrp="1" noChangeArrowheads="1"/>
          </p:cNvSpPr>
          <p:nvPr>
            <p:ph type="title"/>
          </p:nvPr>
        </p:nvSpPr>
        <p:spPr>
          <a:noFill/>
          <a:ln/>
        </p:spPr>
        <p:txBody>
          <a:bodyPr lIns="92075" tIns="46038" rIns="92075" bIns="46038"/>
          <a:lstStyle/>
          <a:p>
            <a:r>
              <a:rPr lang="en-US"/>
              <a:t>Oversensing</a:t>
            </a:r>
          </a:p>
        </p:txBody>
      </p:sp>
      <p:sp>
        <p:nvSpPr>
          <p:cNvPr id="264210" name="Rectangle 18"/>
          <p:cNvSpPr>
            <a:spLocks noGrp="1" noChangeArrowheads="1"/>
          </p:cNvSpPr>
          <p:nvPr>
            <p:ph type="body" sz="half" idx="1"/>
          </p:nvPr>
        </p:nvSpPr>
        <p:spPr>
          <a:xfrm>
            <a:off x="347663" y="4286250"/>
            <a:ext cx="7964487" cy="2082800"/>
          </a:xfrm>
          <a:noFill/>
          <a:ln/>
        </p:spPr>
        <p:txBody>
          <a:bodyPr lIns="92075" tIns="46038" rIns="92075" bIns="46038"/>
          <a:lstStyle/>
          <a:p>
            <a:pPr algn="l" rtl="0">
              <a:buFont typeface="Wingdings" pitchFamily="2" charset="2"/>
              <a:buNone/>
            </a:pPr>
            <a:endParaRPr lang="en-US" dirty="0"/>
          </a:p>
          <a:p>
            <a:pPr algn="l" rtl="0"/>
            <a:r>
              <a:rPr lang="en-US" dirty="0"/>
              <a:t>An electrical signal other than the intended P or R wave is detected</a:t>
            </a:r>
          </a:p>
        </p:txBody>
      </p:sp>
      <p:sp>
        <p:nvSpPr>
          <p:cNvPr id="264211" name="Rectangle 19"/>
          <p:cNvSpPr>
            <a:spLocks noChangeArrowheads="1"/>
          </p:cNvSpPr>
          <p:nvPr/>
        </p:nvSpPr>
        <p:spPr bwMode="blackWhite">
          <a:xfrm>
            <a:off x="1577975" y="2873375"/>
            <a:ext cx="1651000" cy="742950"/>
          </a:xfrm>
          <a:prstGeom prst="rect">
            <a:avLst/>
          </a:prstGeom>
          <a:solidFill>
            <a:schemeClr val="accent2"/>
          </a:solidFill>
          <a:ln w="12700">
            <a:solidFill>
              <a:schemeClr val="bg2"/>
            </a:solidFill>
            <a:miter lim="800000"/>
            <a:headEnd/>
            <a:tailEnd/>
          </a:ln>
          <a:effectLst/>
        </p:spPr>
        <p:txBody>
          <a:bodyPr lIns="92075" tIns="46038" rIns="92075" bIns="46038">
            <a:spAutoFit/>
          </a:bodyPr>
          <a:lstStyle/>
          <a:p>
            <a:pPr algn="ctr">
              <a:spcBef>
                <a:spcPct val="50000"/>
              </a:spcBef>
            </a:pPr>
            <a:r>
              <a:rPr lang="en-US" sz="1400" b="1" i="1" dirty="0">
                <a:solidFill>
                  <a:schemeClr val="accent1"/>
                </a:solidFill>
                <a:latin typeface="Arial" charset="0"/>
              </a:rPr>
              <a:t>Marker channel shows intrinsic activity...</a:t>
            </a:r>
          </a:p>
        </p:txBody>
      </p:sp>
      <p:sp>
        <p:nvSpPr>
          <p:cNvPr id="264212" name="Rectangle 20"/>
          <p:cNvSpPr>
            <a:spLocks noChangeArrowheads="1"/>
          </p:cNvSpPr>
          <p:nvPr/>
        </p:nvSpPr>
        <p:spPr bwMode="blackWhite">
          <a:xfrm>
            <a:off x="3727450" y="2644775"/>
            <a:ext cx="1746250" cy="530225"/>
          </a:xfrm>
          <a:prstGeom prst="rect">
            <a:avLst/>
          </a:prstGeom>
          <a:solidFill>
            <a:schemeClr val="accent2"/>
          </a:solidFill>
          <a:ln w="12700">
            <a:solidFill>
              <a:schemeClr val="bg2"/>
            </a:solidFill>
            <a:miter lim="800000"/>
            <a:headEnd/>
            <a:tailEnd/>
          </a:ln>
          <a:effectLst/>
        </p:spPr>
        <p:txBody>
          <a:bodyPr lIns="92075" tIns="46038" rIns="92075" bIns="46038">
            <a:spAutoFit/>
          </a:bodyPr>
          <a:lstStyle/>
          <a:p>
            <a:pPr algn="ctr">
              <a:spcBef>
                <a:spcPct val="50000"/>
              </a:spcBef>
            </a:pPr>
            <a:r>
              <a:rPr lang="en-US" sz="1400" b="1" i="1">
                <a:solidFill>
                  <a:schemeClr val="accent1"/>
                </a:solidFill>
                <a:latin typeface="Arial" charset="0"/>
              </a:rPr>
              <a:t> ...though no activity is present </a:t>
            </a:r>
          </a:p>
        </p:txBody>
      </p:sp>
      <p:grpSp>
        <p:nvGrpSpPr>
          <p:cNvPr id="2" name="Group 21"/>
          <p:cNvGrpSpPr>
            <a:grpSpLocks/>
          </p:cNvGrpSpPr>
          <p:nvPr/>
        </p:nvGrpSpPr>
        <p:grpSpPr bwMode="auto">
          <a:xfrm>
            <a:off x="3086100" y="2381250"/>
            <a:ext cx="5791200" cy="2338388"/>
            <a:chOff x="1944" y="1500"/>
            <a:chExt cx="3648" cy="1473"/>
          </a:xfrm>
        </p:grpSpPr>
        <p:sp>
          <p:nvSpPr>
            <p:cNvPr id="264214" name="Rectangle 22"/>
            <p:cNvSpPr>
              <a:spLocks noChangeArrowheads="1"/>
            </p:cNvSpPr>
            <p:nvPr/>
          </p:nvSpPr>
          <p:spPr bwMode="auto">
            <a:xfrm>
              <a:off x="4104" y="2713"/>
              <a:ext cx="1488" cy="260"/>
            </a:xfrm>
            <a:prstGeom prst="rect">
              <a:avLst/>
            </a:prstGeom>
            <a:noFill/>
            <a:ln w="9525">
              <a:noFill/>
              <a:miter lim="800000"/>
              <a:headEnd/>
              <a:tailEnd/>
            </a:ln>
            <a:effectLst/>
          </p:spPr>
          <p:txBody>
            <a:bodyPr lIns="92075" tIns="46038" rIns="92075" bIns="46038">
              <a:spAutoFit/>
            </a:bodyPr>
            <a:lstStyle/>
            <a:p>
              <a:pPr algn="ctr">
                <a:spcBef>
                  <a:spcPct val="50000"/>
                </a:spcBef>
              </a:pPr>
              <a:r>
                <a:rPr lang="en-US" sz="2100" b="1">
                  <a:latin typeface="Times New Roman" pitchFamily="18" charset="0"/>
                </a:rPr>
                <a:t>VVI / 60</a:t>
              </a:r>
            </a:p>
          </p:txBody>
        </p:sp>
        <p:sp>
          <p:nvSpPr>
            <p:cNvPr id="264215" name="Line 23"/>
            <p:cNvSpPr>
              <a:spLocks noChangeShapeType="1"/>
            </p:cNvSpPr>
            <p:nvPr/>
          </p:nvSpPr>
          <p:spPr bwMode="auto">
            <a:xfrm flipH="1" flipV="1">
              <a:off x="2192" y="1500"/>
              <a:ext cx="224" cy="264"/>
            </a:xfrm>
            <a:prstGeom prst="line">
              <a:avLst/>
            </a:prstGeom>
            <a:noFill/>
            <a:ln w="12700">
              <a:solidFill>
                <a:srgbClr val="000000"/>
              </a:solidFill>
              <a:round/>
              <a:headEnd type="stealth" w="med" len="lg"/>
              <a:tailEnd type="stealth" w="med" len="lg"/>
            </a:ln>
            <a:effectLst/>
          </p:spPr>
          <p:txBody>
            <a:bodyPr/>
            <a:lstStyle/>
            <a:p>
              <a:endParaRPr lang="en-US"/>
            </a:p>
          </p:txBody>
        </p:sp>
        <p:sp>
          <p:nvSpPr>
            <p:cNvPr id="264216" name="Line 24"/>
            <p:cNvSpPr>
              <a:spLocks noChangeShapeType="1"/>
            </p:cNvSpPr>
            <p:nvPr/>
          </p:nvSpPr>
          <p:spPr bwMode="auto">
            <a:xfrm>
              <a:off x="1944" y="1976"/>
              <a:ext cx="240" cy="248"/>
            </a:xfrm>
            <a:prstGeom prst="line">
              <a:avLst/>
            </a:prstGeom>
            <a:noFill/>
            <a:ln w="12700">
              <a:solidFill>
                <a:srgbClr val="000000"/>
              </a:solidFill>
              <a:round/>
              <a:headEnd type="stealth" w="med" len="lg"/>
              <a:tailEnd type="stealth" w="med" len="lg"/>
            </a:ln>
            <a:effectLst/>
          </p:spPr>
          <p:txBody>
            <a:bodyPr/>
            <a:lstStyle/>
            <a:p>
              <a:endParaRPr lang="en-US"/>
            </a:p>
          </p:txBody>
        </p:sp>
      </p:gr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Inappropriate Pacemaker Rate</a:t>
            </a:r>
            <a:endParaRPr lang="en-CA"/>
          </a:p>
        </p:txBody>
      </p:sp>
      <p:sp>
        <p:nvSpPr>
          <p:cNvPr id="32771" name="Rectangle 3"/>
          <p:cNvSpPr>
            <a:spLocks noGrp="1" noChangeArrowheads="1"/>
          </p:cNvSpPr>
          <p:nvPr>
            <p:ph type="body" idx="1"/>
          </p:nvPr>
        </p:nvSpPr>
        <p:spPr/>
        <p:txBody>
          <a:bodyPr/>
          <a:lstStyle/>
          <a:p>
            <a:pPr>
              <a:lnSpc>
                <a:spcPct val="90000"/>
              </a:lnSpc>
            </a:pPr>
            <a:r>
              <a:rPr lang="en-US" sz="2800"/>
              <a:t>Rare reentrant tachycardia seen w/ dual chamber pacers </a:t>
            </a:r>
          </a:p>
          <a:p>
            <a:pPr>
              <a:lnSpc>
                <a:spcPct val="90000"/>
              </a:lnSpc>
            </a:pPr>
            <a:r>
              <a:rPr lang="en-US" sz="2800"/>
              <a:t>Premature atrial or vent contraction </a:t>
            </a:r>
            <a:r>
              <a:rPr lang="en-US" sz="2800">
                <a:sym typeface="Wingdings" pitchFamily="2" charset="2"/>
              </a:rPr>
              <a:t> sensed by atrial lead  triggers vent contraction  retrograde VA conduction  sensed by atrial lead  triggers vent contraction  etc etc etc</a:t>
            </a:r>
          </a:p>
          <a:p>
            <a:pPr>
              <a:lnSpc>
                <a:spcPct val="90000"/>
              </a:lnSpc>
            </a:pPr>
            <a:r>
              <a:rPr lang="en-US" sz="2800">
                <a:sym typeface="Wingdings" pitchFamily="2" charset="2"/>
              </a:rPr>
              <a:t>Tx: Magnet application:  fixed rate, terminates tachyarrthymia,</a:t>
            </a:r>
          </a:p>
          <a:p>
            <a:pPr>
              <a:lnSpc>
                <a:spcPct val="90000"/>
              </a:lnSpc>
            </a:pPr>
            <a:r>
              <a:rPr lang="en-US" sz="2800">
                <a:sym typeface="Wingdings" pitchFamily="2" charset="2"/>
              </a:rPr>
              <a:t>reprogram to decrease atrial sensing</a:t>
            </a:r>
            <a:endParaRPr lang="en-CA" sz="28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t>Causes of Pacemaker Malfunction</a:t>
            </a:r>
          </a:p>
        </p:txBody>
      </p:sp>
      <p:sp>
        <p:nvSpPr>
          <p:cNvPr id="74755" name="Rectangle 3"/>
          <p:cNvSpPr>
            <a:spLocks noGrp="1" noChangeArrowheads="1"/>
          </p:cNvSpPr>
          <p:nvPr>
            <p:ph type="body" idx="1"/>
          </p:nvPr>
        </p:nvSpPr>
        <p:spPr/>
        <p:txBody>
          <a:bodyPr/>
          <a:lstStyle/>
          <a:p>
            <a:pPr marL="609600" indent="-609600"/>
            <a:r>
              <a:rPr lang="en-US"/>
              <a:t>Circuitry or power source of pulse generator</a:t>
            </a:r>
          </a:p>
          <a:p>
            <a:pPr marL="609600" indent="-609600"/>
            <a:r>
              <a:rPr lang="en-US"/>
              <a:t>Pacemaker leads</a:t>
            </a:r>
          </a:p>
          <a:p>
            <a:pPr marL="609600" indent="-609600"/>
            <a:r>
              <a:rPr lang="en-US"/>
              <a:t>Interface between pacing electrode and myocardium</a:t>
            </a:r>
          </a:p>
          <a:p>
            <a:pPr marL="609600" indent="-609600"/>
            <a:r>
              <a:rPr lang="en-US"/>
              <a:t>Environmental factors interfering with normal function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173163" y="766763"/>
            <a:ext cx="7772400" cy="523875"/>
          </a:xfrm>
        </p:spPr>
        <p:txBody>
          <a:bodyPr>
            <a:normAutofit fontScale="90000"/>
          </a:bodyPr>
          <a:lstStyle/>
          <a:p>
            <a:r>
              <a:rPr lang="en-US"/>
              <a:t>Pulse Generator</a:t>
            </a:r>
            <a:endParaRPr lang="en-CA"/>
          </a:p>
        </p:txBody>
      </p:sp>
      <p:sp>
        <p:nvSpPr>
          <p:cNvPr id="27651" name="Rectangle 3"/>
          <p:cNvSpPr>
            <a:spLocks noGrp="1" noChangeArrowheads="1"/>
          </p:cNvSpPr>
          <p:nvPr>
            <p:ph type="body" idx="1"/>
          </p:nvPr>
        </p:nvSpPr>
        <p:spPr/>
        <p:txBody>
          <a:bodyPr/>
          <a:lstStyle/>
          <a:p>
            <a:pPr>
              <a:lnSpc>
                <a:spcPct val="90000"/>
              </a:lnSpc>
            </a:pPr>
            <a:r>
              <a:rPr lang="en-US"/>
              <a:t>Loose connections	</a:t>
            </a:r>
          </a:p>
          <a:p>
            <a:pPr lvl="1">
              <a:lnSpc>
                <a:spcPct val="90000"/>
              </a:lnSpc>
            </a:pPr>
            <a:r>
              <a:rPr lang="en-US"/>
              <a:t>Similar to lead fracture</a:t>
            </a:r>
          </a:p>
          <a:p>
            <a:pPr lvl="1">
              <a:lnSpc>
                <a:spcPct val="90000"/>
              </a:lnSpc>
            </a:pPr>
            <a:r>
              <a:rPr lang="en-US"/>
              <a:t>Intermittent failure to sense or pace</a:t>
            </a:r>
          </a:p>
          <a:p>
            <a:pPr>
              <a:lnSpc>
                <a:spcPct val="90000"/>
              </a:lnSpc>
            </a:pPr>
            <a:r>
              <a:rPr lang="en-US"/>
              <a:t>Migration</a:t>
            </a:r>
          </a:p>
          <a:p>
            <a:pPr lvl="1">
              <a:lnSpc>
                <a:spcPct val="90000"/>
              </a:lnSpc>
            </a:pPr>
            <a:r>
              <a:rPr lang="en-US"/>
              <a:t>Dissects along pectoral fascial plane</a:t>
            </a:r>
          </a:p>
          <a:p>
            <a:pPr lvl="1">
              <a:lnSpc>
                <a:spcPct val="90000"/>
              </a:lnSpc>
            </a:pPr>
            <a:r>
              <a:rPr lang="en-US"/>
              <a:t>Failure to pace</a:t>
            </a:r>
          </a:p>
          <a:p>
            <a:pPr>
              <a:lnSpc>
                <a:spcPct val="90000"/>
              </a:lnSpc>
            </a:pPr>
            <a:r>
              <a:rPr lang="en-US"/>
              <a:t>Twiddlers syndrome</a:t>
            </a:r>
          </a:p>
          <a:p>
            <a:pPr lvl="1">
              <a:lnSpc>
                <a:spcPct val="90000"/>
              </a:lnSpc>
            </a:pPr>
            <a:r>
              <a:rPr lang="en-US"/>
              <a:t>Manipulation </a:t>
            </a:r>
            <a:r>
              <a:rPr lang="en-US">
                <a:sym typeface="Wingdings" pitchFamily="2" charset="2"/>
              </a:rPr>
              <a:t> lead dislodgement</a:t>
            </a:r>
            <a:endParaRPr lang="en-CA"/>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noAutofit/>
          </a:bodyPr>
          <a:lstStyle/>
          <a:p>
            <a:pPr algn="l"/>
            <a:r>
              <a:rPr lang="en-US" sz="2000" dirty="0" smtClean="0"/>
              <a:t>Electrical activity from the atria is transferred to the ventricles via a</a:t>
            </a:r>
            <a:br>
              <a:rPr lang="en-US" sz="2000" dirty="0" smtClean="0"/>
            </a:br>
            <a:r>
              <a:rPr lang="en-US" sz="2000" dirty="0" smtClean="0"/>
              <a:t>second electrical structure of the heart called the </a:t>
            </a:r>
            <a:r>
              <a:rPr lang="en-US" sz="2000" i="1" dirty="0" err="1" smtClean="0"/>
              <a:t>atrioventricular</a:t>
            </a:r>
            <a:r>
              <a:rPr lang="en-US" sz="2000" i="1" dirty="0" smtClean="0"/>
              <a:t> node or AV node, </a:t>
            </a:r>
            <a:r>
              <a:rPr lang="en-US" sz="2000" i="1" dirty="0" smtClean="0"/>
              <a:t>located </a:t>
            </a:r>
            <a:r>
              <a:rPr lang="en-US" sz="2000" dirty="0" smtClean="0"/>
              <a:t>deep </a:t>
            </a:r>
            <a:r>
              <a:rPr lang="en-US" sz="2000" dirty="0" smtClean="0"/>
              <a:t>in the center of the heart. </a:t>
            </a:r>
          </a:p>
        </p:txBody>
      </p:sp>
      <p:sp>
        <p:nvSpPr>
          <p:cNvPr id="7" name="عنصر نائب للمحتوى 6"/>
          <p:cNvSpPr>
            <a:spLocks noGrp="1"/>
          </p:cNvSpPr>
          <p:nvPr>
            <p:ph sz="half" idx="2"/>
          </p:nvPr>
        </p:nvSpPr>
        <p:spPr>
          <a:xfrm>
            <a:off x="428596" y="1600201"/>
            <a:ext cx="8286808" cy="4686320"/>
          </a:xfrm>
          <a:solidFill>
            <a:schemeClr val="tx2"/>
          </a:solidFill>
        </p:spPr>
        <p:txBody>
          <a:bodyPr/>
          <a:lstStyle/>
          <a:p>
            <a:endParaRPr lang="en-US" dirty="0"/>
          </a:p>
        </p:txBody>
      </p:sp>
      <p:sp>
        <p:nvSpPr>
          <p:cNvPr id="4" name="عنصر نائب للتذييل 3"/>
          <p:cNvSpPr>
            <a:spLocks noGrp="1"/>
          </p:cNvSpPr>
          <p:nvPr>
            <p:ph type="ftr" sz="quarter" idx="11"/>
          </p:nvPr>
        </p:nvSpPr>
        <p:spPr/>
        <p:txBody>
          <a:bodyPr/>
          <a:lstStyle/>
          <a:p>
            <a:r>
              <a:rPr lang="en-US" dirty="0" smtClean="0"/>
              <a:t>Please contact Dr </a:t>
            </a:r>
            <a:r>
              <a:rPr lang="en-US" dirty="0" err="1" smtClean="0"/>
              <a:t>Fadhl</a:t>
            </a:r>
            <a:r>
              <a:rPr lang="en-US" dirty="0" smtClean="0"/>
              <a:t> to use this material</a:t>
            </a:r>
            <a:endParaRPr lang="ar-SA" dirty="0"/>
          </a:p>
        </p:txBody>
      </p:sp>
      <p:grpSp>
        <p:nvGrpSpPr>
          <p:cNvPr id="2" name="مجموعة 26"/>
          <p:cNvGrpSpPr/>
          <p:nvPr/>
        </p:nvGrpSpPr>
        <p:grpSpPr>
          <a:xfrm>
            <a:off x="1111272" y="1857364"/>
            <a:ext cx="6604000" cy="4114800"/>
            <a:chOff x="860425" y="1981200"/>
            <a:chExt cx="6604000" cy="4114800"/>
          </a:xfrm>
        </p:grpSpPr>
        <p:sp>
          <p:nvSpPr>
            <p:cNvPr id="8" name="Rectangle 10"/>
            <p:cNvSpPr>
              <a:spLocks noChangeArrowheads="1"/>
            </p:cNvSpPr>
            <p:nvPr/>
          </p:nvSpPr>
          <p:spPr bwMode="blackWhite">
            <a:xfrm>
              <a:off x="6059488" y="3930650"/>
              <a:ext cx="1168400" cy="317500"/>
            </a:xfrm>
            <a:prstGeom prst="rect">
              <a:avLst/>
            </a:prstGeom>
            <a:solidFill>
              <a:schemeClr val="accent2"/>
            </a:solidFill>
            <a:ln w="12700">
              <a:solidFill>
                <a:schemeClr val="bg2"/>
              </a:solidFill>
              <a:miter lim="800000"/>
              <a:headEnd/>
              <a:tailEnd/>
            </a:ln>
            <a:effectLst/>
          </p:spPr>
          <p:txBody>
            <a:bodyPr lIns="92075" tIns="46038" rIns="92075" bIns="46038">
              <a:spAutoFit/>
            </a:bodyPr>
            <a:lstStyle/>
            <a:p>
              <a:pPr algn="ctr">
                <a:spcBef>
                  <a:spcPct val="50000"/>
                </a:spcBef>
              </a:pPr>
              <a:r>
                <a:rPr lang="en-US" sz="1400" b="1" i="1">
                  <a:latin typeface="Arial" charset="0"/>
                </a:rPr>
                <a:t>Ventricles</a:t>
              </a:r>
            </a:p>
          </p:txBody>
        </p:sp>
        <p:sp>
          <p:nvSpPr>
            <p:cNvPr id="9" name="Rectangle 11"/>
            <p:cNvSpPr>
              <a:spLocks noChangeArrowheads="1"/>
            </p:cNvSpPr>
            <p:nvPr/>
          </p:nvSpPr>
          <p:spPr bwMode="blackWhite">
            <a:xfrm>
              <a:off x="1127125" y="3216275"/>
              <a:ext cx="2076450" cy="317500"/>
            </a:xfrm>
            <a:prstGeom prst="rect">
              <a:avLst/>
            </a:prstGeom>
            <a:solidFill>
              <a:schemeClr val="accent2"/>
            </a:solidFill>
            <a:ln w="12700">
              <a:solidFill>
                <a:schemeClr val="bg2"/>
              </a:solidFill>
              <a:miter lim="800000"/>
              <a:headEnd/>
              <a:tailEnd/>
            </a:ln>
            <a:effectLst/>
          </p:spPr>
          <p:txBody>
            <a:bodyPr lIns="92075" tIns="46038" rIns="92075" bIns="46038">
              <a:spAutoFit/>
            </a:bodyPr>
            <a:lstStyle/>
            <a:p>
              <a:pPr algn="ctr">
                <a:spcBef>
                  <a:spcPct val="50000"/>
                </a:spcBef>
              </a:pPr>
              <a:r>
                <a:rPr lang="en-US" sz="1400" b="1" i="1" dirty="0" err="1">
                  <a:latin typeface="Arial" charset="0"/>
                </a:rPr>
                <a:t>Sinoatrial</a:t>
              </a:r>
              <a:r>
                <a:rPr lang="en-US" sz="1400" b="1" i="1" dirty="0">
                  <a:latin typeface="Arial" charset="0"/>
                </a:rPr>
                <a:t> (SA) Node</a:t>
              </a:r>
            </a:p>
          </p:txBody>
        </p:sp>
        <p:pic>
          <p:nvPicPr>
            <p:cNvPr id="10" name="Picture 12"/>
            <p:cNvPicPr>
              <a:picLocks noChangeArrowheads="1"/>
            </p:cNvPicPr>
            <p:nvPr/>
          </p:nvPicPr>
          <p:blipFill>
            <a:blip r:embed="rId2"/>
            <a:srcRect/>
            <a:stretch>
              <a:fillRect/>
            </a:stretch>
          </p:blipFill>
          <p:spPr bwMode="auto">
            <a:xfrm>
              <a:off x="2520950" y="1981200"/>
              <a:ext cx="4167188" cy="4114800"/>
            </a:xfrm>
            <a:prstGeom prst="rect">
              <a:avLst/>
            </a:prstGeom>
            <a:noFill/>
            <a:ln w="9525">
              <a:noFill/>
              <a:miter lim="800000"/>
              <a:headEnd/>
              <a:tailEnd/>
            </a:ln>
            <a:effectLst/>
          </p:spPr>
        </p:pic>
        <p:sp>
          <p:nvSpPr>
            <p:cNvPr id="11" name="Freeform 13"/>
            <p:cNvSpPr>
              <a:spLocks/>
            </p:cNvSpPr>
            <p:nvPr/>
          </p:nvSpPr>
          <p:spPr bwMode="auto">
            <a:xfrm>
              <a:off x="3824288" y="4114800"/>
              <a:ext cx="1544637" cy="1420813"/>
            </a:xfrm>
            <a:custGeom>
              <a:avLst/>
              <a:gdLst/>
              <a:ahLst/>
              <a:cxnLst>
                <a:cxn ang="0">
                  <a:pos x="339" y="0"/>
                </a:cxn>
                <a:cxn ang="0">
                  <a:pos x="373" y="1"/>
                </a:cxn>
                <a:cxn ang="0">
                  <a:pos x="496" y="136"/>
                </a:cxn>
                <a:cxn ang="0">
                  <a:pos x="502" y="196"/>
                </a:cxn>
                <a:cxn ang="0">
                  <a:pos x="571" y="277"/>
                </a:cxn>
                <a:cxn ang="0">
                  <a:pos x="604" y="343"/>
                </a:cxn>
                <a:cxn ang="0">
                  <a:pos x="658" y="376"/>
                </a:cxn>
                <a:cxn ang="0">
                  <a:pos x="712" y="436"/>
                </a:cxn>
                <a:cxn ang="0">
                  <a:pos x="775" y="505"/>
                </a:cxn>
                <a:cxn ang="0">
                  <a:pos x="807" y="579"/>
                </a:cxn>
                <a:cxn ang="0">
                  <a:pos x="906" y="657"/>
                </a:cxn>
                <a:cxn ang="0">
                  <a:pos x="972" y="774"/>
                </a:cxn>
                <a:cxn ang="0">
                  <a:pos x="966" y="837"/>
                </a:cxn>
                <a:cxn ang="0">
                  <a:pos x="930" y="870"/>
                </a:cxn>
                <a:cxn ang="0">
                  <a:pos x="849" y="894"/>
                </a:cxn>
                <a:cxn ang="0">
                  <a:pos x="630" y="879"/>
                </a:cxn>
                <a:cxn ang="0">
                  <a:pos x="501" y="849"/>
                </a:cxn>
                <a:cxn ang="0">
                  <a:pos x="399" y="846"/>
                </a:cxn>
                <a:cxn ang="0">
                  <a:pos x="351" y="819"/>
                </a:cxn>
                <a:cxn ang="0">
                  <a:pos x="291" y="804"/>
                </a:cxn>
                <a:cxn ang="0">
                  <a:pos x="132" y="738"/>
                </a:cxn>
                <a:cxn ang="0">
                  <a:pos x="51" y="690"/>
                </a:cxn>
                <a:cxn ang="0">
                  <a:pos x="0" y="627"/>
                </a:cxn>
              </a:cxnLst>
              <a:rect l="0" t="0" r="r" b="b"/>
              <a:pathLst>
                <a:path w="973" h="895">
                  <a:moveTo>
                    <a:pt x="339" y="0"/>
                  </a:moveTo>
                  <a:lnTo>
                    <a:pt x="373" y="1"/>
                  </a:lnTo>
                  <a:lnTo>
                    <a:pt x="496" y="136"/>
                  </a:lnTo>
                  <a:lnTo>
                    <a:pt x="502" y="196"/>
                  </a:lnTo>
                  <a:lnTo>
                    <a:pt x="571" y="277"/>
                  </a:lnTo>
                  <a:lnTo>
                    <a:pt x="604" y="343"/>
                  </a:lnTo>
                  <a:lnTo>
                    <a:pt x="658" y="376"/>
                  </a:lnTo>
                  <a:lnTo>
                    <a:pt x="712" y="436"/>
                  </a:lnTo>
                  <a:lnTo>
                    <a:pt x="775" y="505"/>
                  </a:lnTo>
                  <a:lnTo>
                    <a:pt x="807" y="579"/>
                  </a:lnTo>
                  <a:lnTo>
                    <a:pt x="906" y="657"/>
                  </a:lnTo>
                  <a:lnTo>
                    <a:pt x="972" y="774"/>
                  </a:lnTo>
                  <a:lnTo>
                    <a:pt x="966" y="837"/>
                  </a:lnTo>
                  <a:lnTo>
                    <a:pt x="930" y="870"/>
                  </a:lnTo>
                  <a:lnTo>
                    <a:pt x="849" y="894"/>
                  </a:lnTo>
                  <a:lnTo>
                    <a:pt x="630" y="879"/>
                  </a:lnTo>
                  <a:lnTo>
                    <a:pt x="501" y="849"/>
                  </a:lnTo>
                  <a:lnTo>
                    <a:pt x="399" y="846"/>
                  </a:lnTo>
                  <a:lnTo>
                    <a:pt x="351" y="819"/>
                  </a:lnTo>
                  <a:lnTo>
                    <a:pt x="291" y="804"/>
                  </a:lnTo>
                  <a:lnTo>
                    <a:pt x="132" y="738"/>
                  </a:lnTo>
                  <a:lnTo>
                    <a:pt x="51" y="690"/>
                  </a:lnTo>
                  <a:lnTo>
                    <a:pt x="0" y="627"/>
                  </a:lnTo>
                </a:path>
              </a:pathLst>
            </a:custGeom>
            <a:noFill/>
            <a:ln w="50800" cap="rnd" cmpd="sng">
              <a:solidFill>
                <a:srgbClr val="FF0000"/>
              </a:solidFill>
              <a:prstDash val="solid"/>
              <a:round/>
              <a:headEnd type="none" w="sm" len="sm"/>
              <a:tailEnd type="none" w="sm" len="sm"/>
            </a:ln>
            <a:effectLst/>
          </p:spPr>
          <p:txBody>
            <a:bodyPr/>
            <a:lstStyle/>
            <a:p>
              <a:endParaRPr lang="en-US"/>
            </a:p>
          </p:txBody>
        </p:sp>
        <p:sp>
          <p:nvSpPr>
            <p:cNvPr id="12" name="Freeform 14"/>
            <p:cNvSpPr>
              <a:spLocks/>
            </p:cNvSpPr>
            <p:nvPr/>
          </p:nvSpPr>
          <p:spPr bwMode="auto">
            <a:xfrm>
              <a:off x="4683125" y="4329113"/>
              <a:ext cx="1014413" cy="882650"/>
            </a:xfrm>
            <a:custGeom>
              <a:avLst/>
              <a:gdLst/>
              <a:ahLst/>
              <a:cxnLst>
                <a:cxn ang="0">
                  <a:pos x="0" y="46"/>
                </a:cxn>
                <a:cxn ang="0">
                  <a:pos x="51" y="55"/>
                </a:cxn>
                <a:cxn ang="0">
                  <a:pos x="99" y="88"/>
                </a:cxn>
                <a:cxn ang="0">
                  <a:pos x="123" y="130"/>
                </a:cxn>
                <a:cxn ang="0">
                  <a:pos x="135" y="154"/>
                </a:cxn>
                <a:cxn ang="0">
                  <a:pos x="186" y="178"/>
                </a:cxn>
                <a:cxn ang="0">
                  <a:pos x="216" y="214"/>
                </a:cxn>
                <a:cxn ang="0">
                  <a:pos x="240" y="241"/>
                </a:cxn>
                <a:cxn ang="0">
                  <a:pos x="249" y="268"/>
                </a:cxn>
                <a:cxn ang="0">
                  <a:pos x="270" y="310"/>
                </a:cxn>
                <a:cxn ang="0">
                  <a:pos x="312" y="337"/>
                </a:cxn>
                <a:cxn ang="0">
                  <a:pos x="372" y="394"/>
                </a:cxn>
                <a:cxn ang="0">
                  <a:pos x="411" y="427"/>
                </a:cxn>
                <a:cxn ang="0">
                  <a:pos x="474" y="466"/>
                </a:cxn>
                <a:cxn ang="0">
                  <a:pos x="590" y="555"/>
                </a:cxn>
                <a:cxn ang="0">
                  <a:pos x="632" y="492"/>
                </a:cxn>
                <a:cxn ang="0">
                  <a:pos x="638" y="414"/>
                </a:cxn>
                <a:cxn ang="0">
                  <a:pos x="629" y="327"/>
                </a:cxn>
                <a:cxn ang="0">
                  <a:pos x="638" y="249"/>
                </a:cxn>
                <a:cxn ang="0">
                  <a:pos x="602" y="180"/>
                </a:cxn>
                <a:cxn ang="0">
                  <a:pos x="587" y="132"/>
                </a:cxn>
                <a:cxn ang="0">
                  <a:pos x="560" y="93"/>
                </a:cxn>
                <a:cxn ang="0">
                  <a:pos x="533" y="51"/>
                </a:cxn>
                <a:cxn ang="0">
                  <a:pos x="515" y="0"/>
                </a:cxn>
              </a:cxnLst>
              <a:rect l="0" t="0" r="r" b="b"/>
              <a:pathLst>
                <a:path w="639" h="556">
                  <a:moveTo>
                    <a:pt x="0" y="46"/>
                  </a:moveTo>
                  <a:lnTo>
                    <a:pt x="51" y="55"/>
                  </a:lnTo>
                  <a:lnTo>
                    <a:pt x="99" y="88"/>
                  </a:lnTo>
                  <a:lnTo>
                    <a:pt x="123" y="130"/>
                  </a:lnTo>
                  <a:lnTo>
                    <a:pt x="135" y="154"/>
                  </a:lnTo>
                  <a:lnTo>
                    <a:pt x="186" y="178"/>
                  </a:lnTo>
                  <a:lnTo>
                    <a:pt x="216" y="214"/>
                  </a:lnTo>
                  <a:lnTo>
                    <a:pt x="240" y="241"/>
                  </a:lnTo>
                  <a:lnTo>
                    <a:pt x="249" y="268"/>
                  </a:lnTo>
                  <a:lnTo>
                    <a:pt x="270" y="310"/>
                  </a:lnTo>
                  <a:lnTo>
                    <a:pt x="312" y="337"/>
                  </a:lnTo>
                  <a:lnTo>
                    <a:pt x="372" y="394"/>
                  </a:lnTo>
                  <a:lnTo>
                    <a:pt x="411" y="427"/>
                  </a:lnTo>
                  <a:lnTo>
                    <a:pt x="474" y="466"/>
                  </a:lnTo>
                  <a:lnTo>
                    <a:pt x="590" y="555"/>
                  </a:lnTo>
                  <a:lnTo>
                    <a:pt x="632" y="492"/>
                  </a:lnTo>
                  <a:lnTo>
                    <a:pt x="638" y="414"/>
                  </a:lnTo>
                  <a:lnTo>
                    <a:pt x="629" y="327"/>
                  </a:lnTo>
                  <a:lnTo>
                    <a:pt x="638" y="249"/>
                  </a:lnTo>
                  <a:lnTo>
                    <a:pt x="602" y="180"/>
                  </a:lnTo>
                  <a:lnTo>
                    <a:pt x="587" y="132"/>
                  </a:lnTo>
                  <a:lnTo>
                    <a:pt x="560" y="93"/>
                  </a:lnTo>
                  <a:lnTo>
                    <a:pt x="533" y="51"/>
                  </a:lnTo>
                  <a:lnTo>
                    <a:pt x="515" y="0"/>
                  </a:lnTo>
                </a:path>
              </a:pathLst>
            </a:custGeom>
            <a:noFill/>
            <a:ln w="50800" cap="rnd" cmpd="sng">
              <a:solidFill>
                <a:srgbClr val="FF0000"/>
              </a:solidFill>
              <a:prstDash val="solid"/>
              <a:round/>
              <a:headEnd type="none" w="sm" len="sm"/>
              <a:tailEnd type="none" w="sm" len="sm"/>
            </a:ln>
            <a:effectLst/>
          </p:spPr>
          <p:txBody>
            <a:bodyPr/>
            <a:lstStyle/>
            <a:p>
              <a:endParaRPr lang="en-US"/>
            </a:p>
          </p:txBody>
        </p:sp>
        <p:sp>
          <p:nvSpPr>
            <p:cNvPr id="13" name="Arc 15"/>
            <p:cNvSpPr>
              <a:spLocks/>
            </p:cNvSpPr>
            <p:nvPr/>
          </p:nvSpPr>
          <p:spPr bwMode="auto">
            <a:xfrm>
              <a:off x="3776663" y="3830638"/>
              <a:ext cx="363537" cy="152400"/>
            </a:xfrm>
            <a:custGeom>
              <a:avLst/>
              <a:gdLst>
                <a:gd name="G0" fmla="+- 4129 0 0"/>
                <a:gd name="G1" fmla="+- 21600 0 0"/>
                <a:gd name="G2" fmla="+- 21600 0 0"/>
                <a:gd name="T0" fmla="*/ 0 w 25729"/>
                <a:gd name="T1" fmla="*/ 398 h 21600"/>
                <a:gd name="T2" fmla="*/ 25729 w 25729"/>
                <a:gd name="T3" fmla="*/ 21600 h 21600"/>
                <a:gd name="T4" fmla="*/ 4129 w 25729"/>
                <a:gd name="T5" fmla="*/ 21600 h 21600"/>
              </a:gdLst>
              <a:ahLst/>
              <a:cxnLst>
                <a:cxn ang="0">
                  <a:pos x="T0" y="T1"/>
                </a:cxn>
                <a:cxn ang="0">
                  <a:pos x="T2" y="T3"/>
                </a:cxn>
                <a:cxn ang="0">
                  <a:pos x="T4" y="T5"/>
                </a:cxn>
              </a:cxnLst>
              <a:rect l="0" t="0" r="r" b="b"/>
              <a:pathLst>
                <a:path w="25729" h="21600" fill="none" extrusionOk="0">
                  <a:moveTo>
                    <a:pt x="0" y="398"/>
                  </a:moveTo>
                  <a:cubicBezTo>
                    <a:pt x="1360" y="133"/>
                    <a:pt x="2743" y="-1"/>
                    <a:pt x="4129" y="0"/>
                  </a:cubicBezTo>
                  <a:cubicBezTo>
                    <a:pt x="16058" y="0"/>
                    <a:pt x="25729" y="9670"/>
                    <a:pt x="25729" y="21600"/>
                  </a:cubicBezTo>
                </a:path>
                <a:path w="25729" h="21600" stroke="0" extrusionOk="0">
                  <a:moveTo>
                    <a:pt x="0" y="398"/>
                  </a:moveTo>
                  <a:cubicBezTo>
                    <a:pt x="1360" y="133"/>
                    <a:pt x="2743" y="-1"/>
                    <a:pt x="4129" y="0"/>
                  </a:cubicBezTo>
                  <a:cubicBezTo>
                    <a:pt x="16058" y="0"/>
                    <a:pt x="25729" y="9670"/>
                    <a:pt x="25729" y="21600"/>
                  </a:cubicBezTo>
                  <a:lnTo>
                    <a:pt x="4129" y="21600"/>
                  </a:lnTo>
                  <a:close/>
                </a:path>
              </a:pathLst>
            </a:custGeom>
            <a:noFill/>
            <a:ln w="12700" cap="rnd">
              <a:solidFill>
                <a:srgbClr val="FF0000"/>
              </a:solidFill>
              <a:round/>
              <a:headEnd type="none" w="sm" len="sm"/>
              <a:tailEnd type="none" w="sm" len="sm"/>
            </a:ln>
            <a:effectLst/>
          </p:spPr>
          <p:txBody>
            <a:bodyPr/>
            <a:lstStyle/>
            <a:p>
              <a:endParaRPr lang="en-US"/>
            </a:p>
          </p:txBody>
        </p:sp>
        <p:sp>
          <p:nvSpPr>
            <p:cNvPr id="14" name="Arc 16"/>
            <p:cNvSpPr>
              <a:spLocks/>
            </p:cNvSpPr>
            <p:nvPr/>
          </p:nvSpPr>
          <p:spPr bwMode="auto">
            <a:xfrm>
              <a:off x="3800475" y="3868738"/>
              <a:ext cx="228600" cy="762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rgbClr val="FF0000"/>
              </a:solidFill>
              <a:round/>
              <a:headEnd type="none" w="sm" len="sm"/>
              <a:tailEnd type="none" w="sm" len="sm"/>
            </a:ln>
            <a:effectLst/>
          </p:spPr>
          <p:txBody>
            <a:bodyPr/>
            <a:lstStyle/>
            <a:p>
              <a:endParaRPr lang="en-US"/>
            </a:p>
          </p:txBody>
        </p:sp>
        <p:sp>
          <p:nvSpPr>
            <p:cNvPr id="15" name="Arc 17"/>
            <p:cNvSpPr>
              <a:spLocks/>
            </p:cNvSpPr>
            <p:nvPr/>
          </p:nvSpPr>
          <p:spPr bwMode="auto">
            <a:xfrm>
              <a:off x="3795713" y="3921125"/>
              <a:ext cx="152400" cy="762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rgbClr val="FF0000"/>
              </a:solidFill>
              <a:round/>
              <a:headEnd type="none" w="sm" len="sm"/>
              <a:tailEnd type="none" w="sm" len="sm"/>
            </a:ln>
            <a:effectLst/>
          </p:spPr>
          <p:txBody>
            <a:bodyPr/>
            <a:lstStyle/>
            <a:p>
              <a:endParaRPr lang="en-US"/>
            </a:p>
          </p:txBody>
        </p:sp>
        <p:sp>
          <p:nvSpPr>
            <p:cNvPr id="16" name="Arc 18"/>
            <p:cNvSpPr>
              <a:spLocks/>
            </p:cNvSpPr>
            <p:nvPr/>
          </p:nvSpPr>
          <p:spPr bwMode="auto">
            <a:xfrm rot="10080000">
              <a:off x="3721100" y="3940175"/>
              <a:ext cx="263525" cy="211138"/>
            </a:xfrm>
            <a:custGeom>
              <a:avLst/>
              <a:gdLst>
                <a:gd name="G0" fmla="+- 15820 0 0"/>
                <a:gd name="G1" fmla="+- 21600 0 0"/>
                <a:gd name="G2" fmla="+- 21600 0 0"/>
                <a:gd name="T0" fmla="*/ 0 w 37420"/>
                <a:gd name="T1" fmla="*/ 6894 h 29972"/>
                <a:gd name="T2" fmla="*/ 35732 w 37420"/>
                <a:gd name="T3" fmla="*/ 29972 h 29972"/>
                <a:gd name="T4" fmla="*/ 15820 w 37420"/>
                <a:gd name="T5" fmla="*/ 21600 h 29972"/>
              </a:gdLst>
              <a:ahLst/>
              <a:cxnLst>
                <a:cxn ang="0">
                  <a:pos x="T0" y="T1"/>
                </a:cxn>
                <a:cxn ang="0">
                  <a:pos x="T2" y="T3"/>
                </a:cxn>
                <a:cxn ang="0">
                  <a:pos x="T4" y="T5"/>
                </a:cxn>
              </a:cxnLst>
              <a:rect l="0" t="0" r="r" b="b"/>
              <a:pathLst>
                <a:path w="37420" h="29972" fill="none" extrusionOk="0">
                  <a:moveTo>
                    <a:pt x="-1" y="6893"/>
                  </a:moveTo>
                  <a:cubicBezTo>
                    <a:pt x="4086" y="2497"/>
                    <a:pt x="9817" y="-1"/>
                    <a:pt x="15820" y="0"/>
                  </a:cubicBezTo>
                  <a:cubicBezTo>
                    <a:pt x="27749" y="0"/>
                    <a:pt x="37420" y="9670"/>
                    <a:pt x="37420" y="21600"/>
                  </a:cubicBezTo>
                  <a:cubicBezTo>
                    <a:pt x="37420" y="24475"/>
                    <a:pt x="36845" y="27321"/>
                    <a:pt x="35731" y="29971"/>
                  </a:cubicBezTo>
                </a:path>
                <a:path w="37420" h="29972" stroke="0" extrusionOk="0">
                  <a:moveTo>
                    <a:pt x="-1" y="6893"/>
                  </a:moveTo>
                  <a:cubicBezTo>
                    <a:pt x="4086" y="2497"/>
                    <a:pt x="9817" y="-1"/>
                    <a:pt x="15820" y="0"/>
                  </a:cubicBezTo>
                  <a:cubicBezTo>
                    <a:pt x="27749" y="0"/>
                    <a:pt x="37420" y="9670"/>
                    <a:pt x="37420" y="21600"/>
                  </a:cubicBezTo>
                  <a:cubicBezTo>
                    <a:pt x="37420" y="24475"/>
                    <a:pt x="36845" y="27321"/>
                    <a:pt x="35731" y="29971"/>
                  </a:cubicBezTo>
                  <a:lnTo>
                    <a:pt x="15820" y="21600"/>
                  </a:lnTo>
                  <a:close/>
                </a:path>
              </a:pathLst>
            </a:custGeom>
            <a:noFill/>
            <a:ln w="12700" cap="rnd">
              <a:solidFill>
                <a:srgbClr val="FF0000"/>
              </a:solidFill>
              <a:round/>
              <a:headEnd type="none" w="sm" len="sm"/>
              <a:tailEnd type="none" w="sm" len="sm"/>
            </a:ln>
            <a:effectLst/>
          </p:spPr>
          <p:txBody>
            <a:bodyPr/>
            <a:lstStyle/>
            <a:p>
              <a:endParaRPr lang="en-US"/>
            </a:p>
          </p:txBody>
        </p:sp>
        <p:sp>
          <p:nvSpPr>
            <p:cNvPr id="17" name="Arc 19"/>
            <p:cNvSpPr>
              <a:spLocks/>
            </p:cNvSpPr>
            <p:nvPr/>
          </p:nvSpPr>
          <p:spPr bwMode="auto">
            <a:xfrm rot="10140000">
              <a:off x="3673475" y="3906838"/>
              <a:ext cx="384175" cy="317500"/>
            </a:xfrm>
            <a:custGeom>
              <a:avLst/>
              <a:gdLst>
                <a:gd name="G0" fmla="+- 14743 0 0"/>
                <a:gd name="G1" fmla="+- 21600 0 0"/>
                <a:gd name="G2" fmla="+- 21600 0 0"/>
                <a:gd name="T0" fmla="*/ 0 w 36343"/>
                <a:gd name="T1" fmla="*/ 5814 h 30036"/>
                <a:gd name="T2" fmla="*/ 34628 w 36343"/>
                <a:gd name="T3" fmla="*/ 30036 h 30036"/>
                <a:gd name="T4" fmla="*/ 14743 w 36343"/>
                <a:gd name="T5" fmla="*/ 21600 h 30036"/>
              </a:gdLst>
              <a:ahLst/>
              <a:cxnLst>
                <a:cxn ang="0">
                  <a:pos x="T0" y="T1"/>
                </a:cxn>
                <a:cxn ang="0">
                  <a:pos x="T2" y="T3"/>
                </a:cxn>
                <a:cxn ang="0">
                  <a:pos x="T4" y="T5"/>
                </a:cxn>
              </a:cxnLst>
              <a:rect l="0" t="0" r="r" b="b"/>
              <a:pathLst>
                <a:path w="36343" h="30036" fill="none" extrusionOk="0">
                  <a:moveTo>
                    <a:pt x="-1" y="5813"/>
                  </a:moveTo>
                  <a:cubicBezTo>
                    <a:pt x="4000" y="2077"/>
                    <a:pt x="9269" y="-1"/>
                    <a:pt x="14743" y="0"/>
                  </a:cubicBezTo>
                  <a:cubicBezTo>
                    <a:pt x="26672" y="0"/>
                    <a:pt x="36343" y="9670"/>
                    <a:pt x="36343" y="21600"/>
                  </a:cubicBezTo>
                  <a:cubicBezTo>
                    <a:pt x="36343" y="24498"/>
                    <a:pt x="35759" y="27367"/>
                    <a:pt x="34627" y="30035"/>
                  </a:cubicBezTo>
                </a:path>
                <a:path w="36343" h="30036" stroke="0" extrusionOk="0">
                  <a:moveTo>
                    <a:pt x="-1" y="5813"/>
                  </a:moveTo>
                  <a:cubicBezTo>
                    <a:pt x="4000" y="2077"/>
                    <a:pt x="9269" y="-1"/>
                    <a:pt x="14743" y="0"/>
                  </a:cubicBezTo>
                  <a:cubicBezTo>
                    <a:pt x="26672" y="0"/>
                    <a:pt x="36343" y="9670"/>
                    <a:pt x="36343" y="21600"/>
                  </a:cubicBezTo>
                  <a:cubicBezTo>
                    <a:pt x="36343" y="24498"/>
                    <a:pt x="35759" y="27367"/>
                    <a:pt x="34627" y="30035"/>
                  </a:cubicBezTo>
                  <a:lnTo>
                    <a:pt x="14743" y="21600"/>
                  </a:lnTo>
                  <a:close/>
                </a:path>
              </a:pathLst>
            </a:custGeom>
            <a:noFill/>
            <a:ln w="12700" cap="rnd">
              <a:solidFill>
                <a:srgbClr val="FF0000"/>
              </a:solidFill>
              <a:round/>
              <a:headEnd type="none" w="sm" len="sm"/>
              <a:tailEnd type="none" w="sm" len="sm"/>
            </a:ln>
            <a:effectLst/>
          </p:spPr>
          <p:txBody>
            <a:bodyPr/>
            <a:lstStyle/>
            <a:p>
              <a:endParaRPr lang="en-US"/>
            </a:p>
          </p:txBody>
        </p:sp>
        <p:sp>
          <p:nvSpPr>
            <p:cNvPr id="18" name="Arc 20"/>
            <p:cNvSpPr>
              <a:spLocks/>
            </p:cNvSpPr>
            <p:nvPr/>
          </p:nvSpPr>
          <p:spPr bwMode="auto">
            <a:xfrm rot="11280000">
              <a:off x="3762375" y="3979863"/>
              <a:ext cx="166688" cy="79375"/>
            </a:xfrm>
            <a:custGeom>
              <a:avLst/>
              <a:gdLst>
                <a:gd name="G0" fmla="+- 1996 0 0"/>
                <a:gd name="G1" fmla="+- 21600 0 0"/>
                <a:gd name="G2" fmla="+- 21600 0 0"/>
                <a:gd name="T0" fmla="*/ 0 w 23592"/>
                <a:gd name="T1" fmla="*/ 92 h 21600"/>
                <a:gd name="T2" fmla="*/ 23592 w 23592"/>
                <a:gd name="T3" fmla="*/ 21164 h 21600"/>
                <a:gd name="T4" fmla="*/ 1996 w 23592"/>
                <a:gd name="T5" fmla="*/ 21600 h 21600"/>
              </a:gdLst>
              <a:ahLst/>
              <a:cxnLst>
                <a:cxn ang="0">
                  <a:pos x="T0" y="T1"/>
                </a:cxn>
                <a:cxn ang="0">
                  <a:pos x="T2" y="T3"/>
                </a:cxn>
                <a:cxn ang="0">
                  <a:pos x="T4" y="T5"/>
                </a:cxn>
              </a:cxnLst>
              <a:rect l="0" t="0" r="r" b="b"/>
              <a:pathLst>
                <a:path w="23592" h="21600" fill="none" extrusionOk="0">
                  <a:moveTo>
                    <a:pt x="0" y="92"/>
                  </a:moveTo>
                  <a:cubicBezTo>
                    <a:pt x="663" y="30"/>
                    <a:pt x="1329" y="-1"/>
                    <a:pt x="1996" y="0"/>
                  </a:cubicBezTo>
                  <a:cubicBezTo>
                    <a:pt x="13755" y="0"/>
                    <a:pt x="23354" y="9406"/>
                    <a:pt x="23591" y="21164"/>
                  </a:cubicBezTo>
                </a:path>
                <a:path w="23592" h="21600" stroke="0" extrusionOk="0">
                  <a:moveTo>
                    <a:pt x="0" y="92"/>
                  </a:moveTo>
                  <a:cubicBezTo>
                    <a:pt x="663" y="30"/>
                    <a:pt x="1329" y="-1"/>
                    <a:pt x="1996" y="0"/>
                  </a:cubicBezTo>
                  <a:cubicBezTo>
                    <a:pt x="13755" y="0"/>
                    <a:pt x="23354" y="9406"/>
                    <a:pt x="23591" y="21164"/>
                  </a:cubicBezTo>
                  <a:lnTo>
                    <a:pt x="1996" y="21600"/>
                  </a:lnTo>
                  <a:close/>
                </a:path>
              </a:pathLst>
            </a:custGeom>
            <a:noFill/>
            <a:ln w="12700" cap="rnd">
              <a:solidFill>
                <a:srgbClr val="FF0000"/>
              </a:solidFill>
              <a:round/>
              <a:headEnd type="none" w="sm" len="sm"/>
              <a:tailEnd type="none" w="sm" len="sm"/>
            </a:ln>
            <a:effectLst/>
          </p:spPr>
          <p:txBody>
            <a:bodyPr/>
            <a:lstStyle/>
            <a:p>
              <a:endParaRPr lang="en-US"/>
            </a:p>
          </p:txBody>
        </p:sp>
        <p:sp>
          <p:nvSpPr>
            <p:cNvPr id="19" name="Line 21"/>
            <p:cNvSpPr>
              <a:spLocks noChangeShapeType="1"/>
            </p:cNvSpPr>
            <p:nvPr/>
          </p:nvSpPr>
          <p:spPr bwMode="auto">
            <a:xfrm>
              <a:off x="3067050" y="3448050"/>
              <a:ext cx="598488" cy="412750"/>
            </a:xfrm>
            <a:prstGeom prst="line">
              <a:avLst/>
            </a:prstGeom>
            <a:noFill/>
            <a:ln w="12700">
              <a:solidFill>
                <a:schemeClr val="tx1"/>
              </a:solidFill>
              <a:round/>
              <a:headEnd type="none" w="sm" len="sm"/>
              <a:tailEnd type="none" w="sm" len="sm"/>
            </a:ln>
            <a:effectLst/>
          </p:spPr>
          <p:txBody>
            <a:bodyPr/>
            <a:lstStyle/>
            <a:p>
              <a:endParaRPr lang="en-US"/>
            </a:p>
          </p:txBody>
        </p:sp>
        <p:sp>
          <p:nvSpPr>
            <p:cNvPr id="20" name="Rectangle 22"/>
            <p:cNvSpPr>
              <a:spLocks noChangeArrowheads="1"/>
            </p:cNvSpPr>
            <p:nvPr/>
          </p:nvSpPr>
          <p:spPr bwMode="blackWhite">
            <a:xfrm>
              <a:off x="860425" y="4865688"/>
              <a:ext cx="2547938" cy="317500"/>
            </a:xfrm>
            <a:prstGeom prst="rect">
              <a:avLst/>
            </a:prstGeom>
            <a:solidFill>
              <a:schemeClr val="accent2"/>
            </a:solidFill>
            <a:ln w="12700">
              <a:solidFill>
                <a:schemeClr val="bg2"/>
              </a:solidFill>
              <a:miter lim="800000"/>
              <a:headEnd/>
              <a:tailEnd/>
            </a:ln>
            <a:effectLst/>
          </p:spPr>
          <p:txBody>
            <a:bodyPr lIns="92075" tIns="46038" rIns="92075" bIns="46038">
              <a:spAutoFit/>
            </a:bodyPr>
            <a:lstStyle/>
            <a:p>
              <a:pPr algn="ctr">
                <a:spcBef>
                  <a:spcPct val="50000"/>
                </a:spcBef>
              </a:pPr>
              <a:r>
                <a:rPr lang="en-US" sz="1400" b="1" i="1" dirty="0" err="1">
                  <a:latin typeface="Arial" charset="0"/>
                </a:rPr>
                <a:t>Atrioventricular</a:t>
              </a:r>
              <a:r>
                <a:rPr lang="en-US" sz="1400" b="1" i="1" dirty="0">
                  <a:latin typeface="Arial" charset="0"/>
                </a:rPr>
                <a:t> (AV) Node</a:t>
              </a:r>
            </a:p>
          </p:txBody>
        </p:sp>
        <p:sp>
          <p:nvSpPr>
            <p:cNvPr id="21" name="Line 23"/>
            <p:cNvSpPr>
              <a:spLocks noChangeShapeType="1"/>
            </p:cNvSpPr>
            <p:nvPr/>
          </p:nvSpPr>
          <p:spPr bwMode="auto">
            <a:xfrm flipV="1">
              <a:off x="3257550" y="4152900"/>
              <a:ext cx="866775" cy="800100"/>
            </a:xfrm>
            <a:prstGeom prst="line">
              <a:avLst/>
            </a:prstGeom>
            <a:noFill/>
            <a:ln w="12700">
              <a:solidFill>
                <a:schemeClr val="tx1"/>
              </a:solidFill>
              <a:round/>
              <a:headEnd type="none" w="sm" len="sm"/>
              <a:tailEnd type="none" w="sm" len="sm"/>
            </a:ln>
            <a:effectLst/>
          </p:spPr>
          <p:txBody>
            <a:bodyPr/>
            <a:lstStyle/>
            <a:p>
              <a:endParaRPr lang="en-US"/>
            </a:p>
          </p:txBody>
        </p:sp>
        <p:sp>
          <p:nvSpPr>
            <p:cNvPr id="22" name="Rectangle 24"/>
            <p:cNvSpPr>
              <a:spLocks noChangeArrowheads="1"/>
            </p:cNvSpPr>
            <p:nvPr/>
          </p:nvSpPr>
          <p:spPr bwMode="blackWhite">
            <a:xfrm>
              <a:off x="6356350" y="2894013"/>
              <a:ext cx="1108075" cy="317500"/>
            </a:xfrm>
            <a:prstGeom prst="rect">
              <a:avLst/>
            </a:prstGeom>
            <a:solidFill>
              <a:schemeClr val="accent2"/>
            </a:solidFill>
            <a:ln w="12700">
              <a:solidFill>
                <a:schemeClr val="bg2"/>
              </a:solidFill>
              <a:miter lim="800000"/>
              <a:headEnd/>
              <a:tailEnd/>
            </a:ln>
            <a:effectLst/>
          </p:spPr>
          <p:txBody>
            <a:bodyPr lIns="92075" tIns="46038" rIns="92075" bIns="46038">
              <a:spAutoFit/>
            </a:bodyPr>
            <a:lstStyle/>
            <a:p>
              <a:pPr algn="ctr">
                <a:spcBef>
                  <a:spcPct val="50000"/>
                </a:spcBef>
              </a:pPr>
              <a:r>
                <a:rPr lang="en-US" sz="1400" b="1" i="1">
                  <a:latin typeface="Arial" charset="0"/>
                </a:rPr>
                <a:t>Atria</a:t>
              </a:r>
            </a:p>
          </p:txBody>
        </p:sp>
        <p:sp>
          <p:nvSpPr>
            <p:cNvPr id="23" name="Line 25"/>
            <p:cNvSpPr>
              <a:spLocks noChangeShapeType="1"/>
            </p:cNvSpPr>
            <p:nvPr/>
          </p:nvSpPr>
          <p:spPr bwMode="auto">
            <a:xfrm flipH="1">
              <a:off x="4038600" y="3057525"/>
              <a:ext cx="2533650" cy="790575"/>
            </a:xfrm>
            <a:prstGeom prst="line">
              <a:avLst/>
            </a:prstGeom>
            <a:noFill/>
            <a:ln w="12700">
              <a:solidFill>
                <a:schemeClr val="tx1"/>
              </a:solidFill>
              <a:round/>
              <a:headEnd type="none" w="sm" len="sm"/>
              <a:tailEnd type="none" w="sm" len="sm"/>
            </a:ln>
            <a:effectLst/>
          </p:spPr>
          <p:txBody>
            <a:bodyPr/>
            <a:lstStyle/>
            <a:p>
              <a:endParaRPr lang="en-US"/>
            </a:p>
          </p:txBody>
        </p:sp>
        <p:sp>
          <p:nvSpPr>
            <p:cNvPr id="24" name="Line 26"/>
            <p:cNvSpPr>
              <a:spLocks noChangeShapeType="1"/>
            </p:cNvSpPr>
            <p:nvPr/>
          </p:nvSpPr>
          <p:spPr bwMode="auto">
            <a:xfrm flipH="1">
              <a:off x="5060950" y="3048000"/>
              <a:ext cx="1549400" cy="974725"/>
            </a:xfrm>
            <a:prstGeom prst="line">
              <a:avLst/>
            </a:prstGeom>
            <a:noFill/>
            <a:ln w="12700">
              <a:solidFill>
                <a:schemeClr val="tx1"/>
              </a:solidFill>
              <a:round/>
              <a:headEnd type="none" w="sm" len="sm"/>
              <a:tailEnd type="none" w="sm" len="sm"/>
            </a:ln>
            <a:effectLst/>
          </p:spPr>
          <p:txBody>
            <a:bodyPr/>
            <a:lstStyle/>
            <a:p>
              <a:endParaRPr lang="en-US"/>
            </a:p>
          </p:txBody>
        </p:sp>
        <p:sp>
          <p:nvSpPr>
            <p:cNvPr id="25" name="Line 27"/>
            <p:cNvSpPr>
              <a:spLocks noChangeShapeType="1"/>
            </p:cNvSpPr>
            <p:nvPr/>
          </p:nvSpPr>
          <p:spPr bwMode="auto">
            <a:xfrm flipH="1">
              <a:off x="5013325" y="4191000"/>
              <a:ext cx="1349375" cy="1171575"/>
            </a:xfrm>
            <a:prstGeom prst="line">
              <a:avLst/>
            </a:prstGeom>
            <a:noFill/>
            <a:ln w="12700">
              <a:solidFill>
                <a:schemeClr val="tx1"/>
              </a:solidFill>
              <a:round/>
              <a:headEnd type="none" w="sm" len="sm"/>
              <a:tailEnd type="none" w="sm" len="sm"/>
            </a:ln>
            <a:effectLst/>
          </p:spPr>
          <p:txBody>
            <a:bodyPr/>
            <a:lstStyle/>
            <a:p>
              <a:endParaRPr lang="en-US"/>
            </a:p>
          </p:txBody>
        </p:sp>
        <p:sp>
          <p:nvSpPr>
            <p:cNvPr id="26" name="Line 28"/>
            <p:cNvSpPr>
              <a:spLocks noChangeShapeType="1"/>
            </p:cNvSpPr>
            <p:nvPr/>
          </p:nvSpPr>
          <p:spPr bwMode="auto">
            <a:xfrm flipH="1">
              <a:off x="5435600" y="4191000"/>
              <a:ext cx="927100" cy="517525"/>
            </a:xfrm>
            <a:prstGeom prst="line">
              <a:avLst/>
            </a:prstGeom>
            <a:noFill/>
            <a:ln w="12700">
              <a:solidFill>
                <a:schemeClr val="tx1"/>
              </a:solidFill>
              <a:round/>
              <a:headEnd type="none" w="sm" len="sm"/>
              <a:tailEnd type="none" w="sm" len="sm"/>
            </a:ln>
            <a:effectLst/>
          </p:spPr>
          <p:txBody>
            <a:bodyPr/>
            <a:lstStyle/>
            <a:p>
              <a:endParaRPr lang="en-US"/>
            </a:p>
          </p:txBody>
        </p:sp>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p:txBody>
          <a:bodyPr/>
          <a:lstStyle/>
          <a:p>
            <a:r>
              <a:rPr lang="en-US"/>
              <a:t>Twiddler’s Syndrome</a:t>
            </a:r>
          </a:p>
        </p:txBody>
      </p:sp>
      <p:pic>
        <p:nvPicPr>
          <p:cNvPr id="331781" name="Picture 5" descr="pacemakertwiddler1.php                                         00028682Macintosh HD                   B746AFEA:"/>
          <p:cNvPicPr>
            <a:picLocks noChangeAspect="1" noChangeArrowheads="1"/>
          </p:cNvPicPr>
          <p:nvPr>
            <p:ph idx="1"/>
          </p:nvPr>
        </p:nvPicPr>
        <p:blipFill>
          <a:blip r:embed="rId2"/>
          <a:srcRect/>
          <a:stretch>
            <a:fillRect/>
          </a:stretch>
        </p:blipFill>
        <p:spPr>
          <a:xfrm>
            <a:off x="2543175" y="1981200"/>
            <a:ext cx="5032375" cy="4114800"/>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lstStyle/>
          <a:p>
            <a:r>
              <a:rPr lang="en-US"/>
              <a:t>Twiddler’s Syndrome</a:t>
            </a:r>
          </a:p>
        </p:txBody>
      </p:sp>
      <p:pic>
        <p:nvPicPr>
          <p:cNvPr id="332805" name="Picture 5" descr="pacemakertwidder2.php                                          00028682Macintosh HD                   B746AFEA:"/>
          <p:cNvPicPr>
            <a:picLocks noChangeAspect="1" noChangeArrowheads="1"/>
          </p:cNvPicPr>
          <p:nvPr>
            <p:ph idx="1"/>
          </p:nvPr>
        </p:nvPicPr>
        <p:blipFill>
          <a:blip r:embed="rId2"/>
          <a:srcRect/>
          <a:stretch>
            <a:fillRect/>
          </a:stretch>
        </p:blipFill>
        <p:spPr>
          <a:xfrm>
            <a:off x="2773363" y="1981200"/>
            <a:ext cx="4572000" cy="4114800"/>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173163" y="766763"/>
            <a:ext cx="7772400" cy="523875"/>
          </a:xfrm>
        </p:spPr>
        <p:txBody>
          <a:bodyPr>
            <a:normAutofit fontScale="90000"/>
          </a:bodyPr>
          <a:lstStyle/>
          <a:p>
            <a:r>
              <a:rPr lang="en-US"/>
              <a:t>Leads</a:t>
            </a:r>
            <a:endParaRPr lang="en-CA"/>
          </a:p>
        </p:txBody>
      </p:sp>
      <p:sp>
        <p:nvSpPr>
          <p:cNvPr id="23555" name="Rectangle 3"/>
          <p:cNvSpPr>
            <a:spLocks noGrp="1" noChangeArrowheads="1"/>
          </p:cNvSpPr>
          <p:nvPr>
            <p:ph type="body" idx="1"/>
          </p:nvPr>
        </p:nvSpPr>
        <p:spPr/>
        <p:txBody>
          <a:bodyPr/>
          <a:lstStyle/>
          <a:p>
            <a:r>
              <a:rPr lang="en-US"/>
              <a:t>Dislodgement or fracture (anytime)</a:t>
            </a:r>
          </a:p>
          <a:p>
            <a:pPr lvl="1"/>
            <a:r>
              <a:rPr lang="en-US"/>
              <a:t>Incidence 2-3%</a:t>
            </a:r>
          </a:p>
          <a:p>
            <a:pPr lvl="1"/>
            <a:r>
              <a:rPr lang="en-US"/>
              <a:t>Failure to sense or pace</a:t>
            </a:r>
          </a:p>
          <a:p>
            <a:pPr lvl="1"/>
            <a:r>
              <a:rPr lang="en-US"/>
              <a:t>Dx w/ CXR, lead impedance</a:t>
            </a:r>
          </a:p>
          <a:p>
            <a:r>
              <a:rPr lang="en-US"/>
              <a:t>Insulation breaks</a:t>
            </a:r>
          </a:p>
          <a:p>
            <a:pPr lvl="1"/>
            <a:r>
              <a:rPr lang="en-US"/>
              <a:t>Current leaks </a:t>
            </a:r>
            <a:r>
              <a:rPr lang="en-US">
                <a:sym typeface="Wingdings" pitchFamily="2" charset="2"/>
              </a:rPr>
              <a:t> failure to capture</a:t>
            </a:r>
          </a:p>
          <a:p>
            <a:pPr lvl="1"/>
            <a:r>
              <a:rPr lang="en-US">
                <a:sym typeface="Wingdings" pitchFamily="2" charset="2"/>
              </a:rPr>
              <a:t>Dx w/ measuring lead impedance (low)</a:t>
            </a:r>
            <a:endParaRPr lang="en-CA"/>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173163" y="766763"/>
            <a:ext cx="7772400" cy="523875"/>
          </a:xfrm>
        </p:spPr>
        <p:txBody>
          <a:bodyPr>
            <a:normAutofit fontScale="90000"/>
          </a:bodyPr>
          <a:lstStyle/>
          <a:p>
            <a:r>
              <a:rPr lang="en-US"/>
              <a:t>Cardiac Perforation</a:t>
            </a:r>
            <a:endParaRPr lang="en-CA"/>
          </a:p>
        </p:txBody>
      </p:sp>
      <p:sp>
        <p:nvSpPr>
          <p:cNvPr id="25603" name="Rectangle 3"/>
          <p:cNvSpPr>
            <a:spLocks noGrp="1" noChangeArrowheads="1"/>
          </p:cNvSpPr>
          <p:nvPr>
            <p:ph type="body" idx="1"/>
          </p:nvPr>
        </p:nvSpPr>
        <p:spPr/>
        <p:txBody>
          <a:bodyPr/>
          <a:lstStyle/>
          <a:p>
            <a:r>
              <a:rPr lang="en-US"/>
              <a:t>Early or late</a:t>
            </a:r>
          </a:p>
          <a:p>
            <a:r>
              <a:rPr lang="en-US"/>
              <a:t>Usually well tolerated</a:t>
            </a:r>
          </a:p>
          <a:p>
            <a:pPr lvl="1"/>
            <a:r>
              <a:rPr lang="en-US"/>
              <a:t>Asymptomatic </a:t>
            </a:r>
            <a:r>
              <a:rPr lang="en-US">
                <a:sym typeface="Wingdings" pitchFamily="2" charset="2"/>
              </a:rPr>
              <a:t> inc’d pacing threshold, hiccups</a:t>
            </a:r>
          </a:p>
          <a:p>
            <a:pPr lvl="1"/>
            <a:r>
              <a:rPr lang="en-US">
                <a:sym typeface="Wingdings" pitchFamily="2" charset="2"/>
              </a:rPr>
              <a:t>Dx: P/E (hiccups, pericardial friction rub), CXR, Echo</a:t>
            </a:r>
            <a:endParaRPr lang="en-CA"/>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normAutofit fontScale="90000"/>
          </a:bodyPr>
          <a:lstStyle/>
          <a:p>
            <a:r>
              <a:rPr lang="en-US"/>
              <a:t>Environmental Factors Interfering with Sensing</a:t>
            </a:r>
          </a:p>
        </p:txBody>
      </p:sp>
      <p:sp>
        <p:nvSpPr>
          <p:cNvPr id="168963" name="Rectangle 3"/>
          <p:cNvSpPr>
            <a:spLocks noGrp="1" noChangeArrowheads="1"/>
          </p:cNvSpPr>
          <p:nvPr>
            <p:ph type="body" idx="1"/>
          </p:nvPr>
        </p:nvSpPr>
        <p:spPr/>
        <p:txBody>
          <a:bodyPr/>
          <a:lstStyle/>
          <a:p>
            <a:pPr lvl="2"/>
            <a:r>
              <a:rPr lang="en-US" sz="3200"/>
              <a:t>MRI</a:t>
            </a:r>
          </a:p>
          <a:p>
            <a:pPr lvl="2"/>
            <a:r>
              <a:rPr lang="en-US" sz="3200"/>
              <a:t>Electrocautery</a:t>
            </a:r>
          </a:p>
          <a:p>
            <a:pPr lvl="2"/>
            <a:r>
              <a:rPr lang="en-US" sz="3200"/>
              <a:t>Arc welding</a:t>
            </a:r>
          </a:p>
          <a:p>
            <a:pPr lvl="2"/>
            <a:r>
              <a:rPr lang="en-US" sz="3200"/>
              <a:t>Lithotripsy</a:t>
            </a:r>
          </a:p>
          <a:p>
            <a:pPr lvl="2"/>
            <a:r>
              <a:rPr lang="en-US" sz="3200"/>
              <a:t>Cell phones</a:t>
            </a:r>
          </a:p>
          <a:p>
            <a:pPr lvl="2"/>
            <a:r>
              <a:rPr lang="en-US" sz="3200"/>
              <a:t>Microwaves</a:t>
            </a:r>
          </a:p>
          <a:p>
            <a:pPr lvl="2"/>
            <a:r>
              <a:rPr lang="en-US" sz="3200"/>
              <a:t>Mypotentials from muscle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42852"/>
            <a:ext cx="8229600" cy="725470"/>
          </a:xfrm>
        </p:spPr>
        <p:txBody>
          <a:bodyPr>
            <a:normAutofit fontScale="90000"/>
          </a:bodyPr>
          <a:lstStyle/>
          <a:p>
            <a:r>
              <a:rPr lang="en-US" b="1" dirty="0" smtClean="0"/>
              <a:t>Pacemakers</a:t>
            </a:r>
            <a:br>
              <a:rPr lang="en-US" b="1" dirty="0" smtClean="0"/>
            </a:br>
            <a:endParaRPr lang="en-US" b="1" dirty="0"/>
          </a:p>
        </p:txBody>
      </p:sp>
      <p:sp>
        <p:nvSpPr>
          <p:cNvPr id="3" name="عنصر نائب للمحتوى 2"/>
          <p:cNvSpPr>
            <a:spLocks noGrp="1"/>
          </p:cNvSpPr>
          <p:nvPr>
            <p:ph idx="1"/>
          </p:nvPr>
        </p:nvSpPr>
        <p:spPr>
          <a:xfrm>
            <a:off x="0" y="1000108"/>
            <a:ext cx="8229600" cy="4525963"/>
          </a:xfrm>
        </p:spPr>
        <p:txBody>
          <a:bodyPr/>
          <a:lstStyle/>
          <a:p>
            <a:r>
              <a:rPr lang="en-US" b="1" i="1" dirty="0" smtClean="0"/>
              <a:t>intrinsic </a:t>
            </a:r>
            <a:r>
              <a:rPr lang="en-US" b="1" dirty="0" smtClean="0"/>
              <a:t>Pacemaker “Permanent“</a:t>
            </a:r>
          </a:p>
          <a:p>
            <a:pPr lvl="1"/>
            <a:r>
              <a:rPr lang="en-US" b="1" i="1" dirty="0" smtClean="0"/>
              <a:t>Implantable pacemaker</a:t>
            </a:r>
          </a:p>
          <a:p>
            <a:r>
              <a:rPr lang="en-US" b="1" i="1" dirty="0" smtClean="0"/>
              <a:t>External </a:t>
            </a:r>
            <a:r>
              <a:rPr lang="en-US" b="1" dirty="0" smtClean="0"/>
              <a:t>Pacemaker “</a:t>
            </a:r>
            <a:r>
              <a:rPr lang="en-US" dirty="0" smtClean="0"/>
              <a:t>temporary”</a:t>
            </a:r>
            <a:endParaRPr lang="en-US" b="1" i="1" dirty="0" smtClean="0"/>
          </a:p>
          <a:p>
            <a:pPr lvl="1"/>
            <a:r>
              <a:rPr lang="en-US" b="1" i="1" dirty="0" err="1" smtClean="0"/>
              <a:t>Transvenous</a:t>
            </a:r>
            <a:r>
              <a:rPr lang="en-US" b="1" i="1" dirty="0" smtClean="0"/>
              <a:t> </a:t>
            </a:r>
            <a:r>
              <a:rPr lang="en-US" b="1" dirty="0" smtClean="0"/>
              <a:t>Pacemaker “Invasive”</a:t>
            </a:r>
            <a:endParaRPr lang="en-US" b="1" i="1" dirty="0" smtClean="0"/>
          </a:p>
          <a:p>
            <a:pPr lvl="1"/>
            <a:r>
              <a:rPr lang="en-US" b="1" dirty="0" err="1" smtClean="0"/>
              <a:t>Transcutaneou</a:t>
            </a:r>
            <a:r>
              <a:rPr lang="en-US" b="1" dirty="0" smtClean="0"/>
              <a:t> Pacemaker “Non Invasive”</a:t>
            </a:r>
          </a:p>
          <a:p>
            <a:pPr lvl="1"/>
            <a:r>
              <a:rPr lang="en-US" b="1" dirty="0" err="1" smtClean="0"/>
              <a:t>Transthoracic</a:t>
            </a:r>
            <a:r>
              <a:rPr lang="en-US" b="1" dirty="0" smtClean="0"/>
              <a:t> </a:t>
            </a:r>
            <a:r>
              <a:rPr lang="ar-EG" b="1" dirty="0" smtClean="0"/>
              <a:t>عبر الصدر</a:t>
            </a:r>
            <a:endParaRPr lang="en-US" b="1" dirty="0"/>
          </a:p>
        </p:txBody>
      </p:sp>
      <p:pic>
        <p:nvPicPr>
          <p:cNvPr id="1026" name="Picture 2" descr="cardioversion pads"/>
          <p:cNvPicPr>
            <a:picLocks noChangeAspect="1" noChangeArrowheads="1"/>
          </p:cNvPicPr>
          <p:nvPr/>
        </p:nvPicPr>
        <p:blipFill>
          <a:blip r:embed="rId3"/>
          <a:srcRect/>
          <a:stretch>
            <a:fillRect/>
          </a:stretch>
        </p:blipFill>
        <p:spPr bwMode="auto">
          <a:xfrm>
            <a:off x="5572132" y="3857628"/>
            <a:ext cx="3286132" cy="2464599"/>
          </a:xfrm>
          <a:prstGeom prst="rect">
            <a:avLst/>
          </a:prstGeom>
          <a:noFill/>
          <a:ln w="9525">
            <a:noFill/>
            <a:miter lim="800000"/>
            <a:headEnd/>
            <a:tailEnd/>
          </a:ln>
        </p:spPr>
      </p:pic>
      <p:sp>
        <p:nvSpPr>
          <p:cNvPr id="5" name="عنصر نائب للتذييل 4"/>
          <p:cNvSpPr>
            <a:spLocks noGrp="1"/>
          </p:cNvSpPr>
          <p:nvPr>
            <p:ph type="ftr" sz="quarter" idx="11"/>
          </p:nvPr>
        </p:nvSpPr>
        <p:spPr/>
        <p:txBody>
          <a:bodyPr/>
          <a:lstStyle/>
          <a:p>
            <a:r>
              <a:rPr lang="en-US" dirty="0" smtClean="0"/>
              <a:t>Please contact Dr </a:t>
            </a:r>
            <a:r>
              <a:rPr lang="en-US" dirty="0" err="1" smtClean="0"/>
              <a:t>Fadhl</a:t>
            </a:r>
            <a:r>
              <a:rPr lang="en-US" dirty="0" smtClean="0"/>
              <a:t> to use this material</a:t>
            </a:r>
            <a:endParaRPr lang="ar-SA"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Terminology</a:t>
            </a:r>
            <a:endParaRPr lang="en-US" dirty="0"/>
          </a:p>
        </p:txBody>
      </p:sp>
      <p:sp>
        <p:nvSpPr>
          <p:cNvPr id="3" name="عنصر نائب للمحتوى 2"/>
          <p:cNvSpPr>
            <a:spLocks noGrp="1"/>
          </p:cNvSpPr>
          <p:nvPr>
            <p:ph idx="1"/>
          </p:nvPr>
        </p:nvSpPr>
        <p:spPr/>
        <p:txBody>
          <a:bodyPr>
            <a:normAutofit fontScale="92500" lnSpcReduction="20000"/>
          </a:bodyPr>
          <a:lstStyle/>
          <a:p>
            <a:r>
              <a:rPr lang="en-US" dirty="0" smtClean="0"/>
              <a:t>Dual-Chamber</a:t>
            </a:r>
          </a:p>
          <a:p>
            <a:r>
              <a:rPr lang="en-US" b="1" dirty="0" err="1" smtClean="0"/>
              <a:t>Transcutaneou</a:t>
            </a:r>
            <a:r>
              <a:rPr lang="en-US" b="1" dirty="0" smtClean="0"/>
              <a:t> </a:t>
            </a:r>
            <a:r>
              <a:rPr lang="ar-EG" dirty="0" smtClean="0"/>
              <a:t>عبر الجلد</a:t>
            </a:r>
            <a:endParaRPr lang="en-US" b="1" dirty="0" smtClean="0"/>
          </a:p>
          <a:p>
            <a:r>
              <a:rPr lang="en-US" b="1" i="1" dirty="0" err="1" smtClean="0"/>
              <a:t>Transvenous</a:t>
            </a:r>
            <a:r>
              <a:rPr lang="en-US" b="1" i="1" dirty="0" smtClean="0"/>
              <a:t> </a:t>
            </a:r>
            <a:r>
              <a:rPr lang="ar-EG" dirty="0" smtClean="0"/>
              <a:t>الوريد</a:t>
            </a:r>
            <a:endParaRPr lang="en-US" b="1" i="1" dirty="0" smtClean="0"/>
          </a:p>
          <a:p>
            <a:r>
              <a:rPr lang="en-US" dirty="0" smtClean="0"/>
              <a:t>Resuscitation </a:t>
            </a:r>
            <a:r>
              <a:rPr lang="ar-EG" dirty="0" smtClean="0"/>
              <a:t>إحياء</a:t>
            </a:r>
            <a:endParaRPr lang="en-US" dirty="0" smtClean="0"/>
          </a:p>
          <a:p>
            <a:r>
              <a:rPr lang="en-US" dirty="0" smtClean="0"/>
              <a:t>Asynchronous  non-demand</a:t>
            </a:r>
          </a:p>
          <a:p>
            <a:r>
              <a:rPr lang="en-US" dirty="0" smtClean="0"/>
              <a:t>Demand</a:t>
            </a:r>
          </a:p>
          <a:p>
            <a:r>
              <a:rPr lang="en-US" dirty="0" smtClean="0"/>
              <a:t>Electrocardiography (ECG, or </a:t>
            </a:r>
            <a:r>
              <a:rPr lang="en-US" b="1" dirty="0" smtClean="0"/>
              <a:t>EKG)</a:t>
            </a:r>
          </a:p>
          <a:p>
            <a:r>
              <a:rPr lang="en-US" dirty="0" smtClean="0"/>
              <a:t>sensing circuit</a:t>
            </a:r>
          </a:p>
          <a:p>
            <a:r>
              <a:rPr lang="en-US" dirty="0" smtClean="0"/>
              <a:t>pacing circuit</a:t>
            </a:r>
          </a:p>
          <a:p>
            <a:endParaRPr lang="en-US" dirty="0"/>
          </a:p>
        </p:txBody>
      </p:sp>
      <p:sp>
        <p:nvSpPr>
          <p:cNvPr id="4" name="عنصر نائب للتذييل 3"/>
          <p:cNvSpPr>
            <a:spLocks noGrp="1"/>
          </p:cNvSpPr>
          <p:nvPr>
            <p:ph type="ftr" sz="quarter" idx="11"/>
          </p:nvPr>
        </p:nvSpPr>
        <p:spPr/>
        <p:txBody>
          <a:bodyPr/>
          <a:lstStyle/>
          <a:p>
            <a:r>
              <a:rPr lang="en-US" smtClean="0"/>
              <a:t>Please contact Dr Fadhl to use this material</a:t>
            </a:r>
            <a:endParaRPr lang="ar-SA"/>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i="1" dirty="0" err="1" smtClean="0"/>
              <a:t>Transcutaneous</a:t>
            </a:r>
            <a:r>
              <a:rPr lang="en-US" b="1" i="1" dirty="0" smtClean="0"/>
              <a:t> Pacemaker Tests</a:t>
            </a:r>
            <a:endParaRPr lang="en-US" dirty="0"/>
          </a:p>
        </p:txBody>
      </p:sp>
      <p:sp>
        <p:nvSpPr>
          <p:cNvPr id="3" name="عنصر نائب للمحتوى 2"/>
          <p:cNvSpPr>
            <a:spLocks noGrp="1"/>
          </p:cNvSpPr>
          <p:nvPr>
            <p:ph idx="1"/>
          </p:nvPr>
        </p:nvSpPr>
        <p:spPr/>
        <p:txBody>
          <a:bodyPr/>
          <a:lstStyle/>
          <a:p>
            <a:r>
              <a:rPr lang="en-US" i="1" dirty="0" smtClean="0"/>
              <a:t>Output Pulse Measurement</a:t>
            </a:r>
          </a:p>
          <a:p>
            <a:r>
              <a:rPr lang="en-US" i="1" dirty="0" smtClean="0"/>
              <a:t>Demand Mode Test</a:t>
            </a:r>
          </a:p>
          <a:p>
            <a:r>
              <a:rPr lang="en-US" i="1" dirty="0" smtClean="0"/>
              <a:t>Asynchronous Mode Test</a:t>
            </a:r>
          </a:p>
          <a:p>
            <a:r>
              <a:rPr lang="en-US" i="1" dirty="0" smtClean="0"/>
              <a:t>Amplitude Sensitivity Test</a:t>
            </a:r>
          </a:p>
          <a:p>
            <a:r>
              <a:rPr lang="en-US" i="1" dirty="0" smtClean="0"/>
              <a:t>Noise Immunity Test</a:t>
            </a:r>
          </a:p>
          <a:p>
            <a:r>
              <a:rPr lang="en-US" i="1" dirty="0" smtClean="0"/>
              <a:t>Paced Refractory Period Test (PRP)</a:t>
            </a:r>
          </a:p>
          <a:p>
            <a:r>
              <a:rPr lang="en-US" i="1" dirty="0" smtClean="0"/>
              <a:t>Sensed Refractory Period Test (SRP)</a:t>
            </a:r>
          </a:p>
          <a:p>
            <a:endParaRPr lang="en-US" dirty="0"/>
          </a:p>
        </p:txBody>
      </p:sp>
      <p:sp>
        <p:nvSpPr>
          <p:cNvPr id="4" name="عنصر نائب للتذييل 3"/>
          <p:cNvSpPr>
            <a:spLocks noGrp="1"/>
          </p:cNvSpPr>
          <p:nvPr>
            <p:ph type="ftr" sz="quarter" idx="11"/>
          </p:nvPr>
        </p:nvSpPr>
        <p:spPr/>
        <p:txBody>
          <a:bodyPr/>
          <a:lstStyle/>
          <a:p>
            <a:r>
              <a:rPr lang="en-US" smtClean="0"/>
              <a:t>Please contact Dr Fadhl to use this material</a:t>
            </a:r>
            <a:endParaRPr lang="ar-SA"/>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i="1" dirty="0" err="1" smtClean="0"/>
              <a:t>Transvenous</a:t>
            </a:r>
            <a:r>
              <a:rPr lang="en-US" b="1" i="1" dirty="0" smtClean="0"/>
              <a:t> Pacemaker Tests</a:t>
            </a:r>
            <a:br>
              <a:rPr lang="en-US" b="1" i="1" dirty="0" smtClean="0"/>
            </a:br>
            <a:endParaRPr lang="en-US" dirty="0"/>
          </a:p>
        </p:txBody>
      </p:sp>
      <p:sp>
        <p:nvSpPr>
          <p:cNvPr id="3" name="عنصر نائب للمحتوى 2"/>
          <p:cNvSpPr>
            <a:spLocks noGrp="1"/>
          </p:cNvSpPr>
          <p:nvPr>
            <p:ph idx="1"/>
          </p:nvPr>
        </p:nvSpPr>
        <p:spPr>
          <a:xfrm>
            <a:off x="457200" y="1071546"/>
            <a:ext cx="8329642" cy="5572164"/>
          </a:xfrm>
        </p:spPr>
        <p:txBody>
          <a:bodyPr>
            <a:normAutofit fontScale="55000" lnSpcReduction="20000"/>
          </a:bodyPr>
          <a:lstStyle/>
          <a:p>
            <a:r>
              <a:rPr lang="en-US" sz="3800" i="1" dirty="0" smtClean="0"/>
              <a:t>Output Pulse Measurement </a:t>
            </a:r>
            <a:r>
              <a:rPr lang="en-US" sz="3800" dirty="0" smtClean="0"/>
              <a:t>Quantitative</a:t>
            </a:r>
            <a:endParaRPr lang="en-US" sz="3800" i="1" dirty="0" smtClean="0"/>
          </a:p>
          <a:p>
            <a:r>
              <a:rPr lang="en-US" sz="3800" i="1" dirty="0" smtClean="0"/>
              <a:t>AV Interval (Delay Time) </a:t>
            </a:r>
            <a:r>
              <a:rPr lang="en-US" sz="3800" dirty="0" smtClean="0"/>
              <a:t>Quantitative</a:t>
            </a:r>
            <a:endParaRPr lang="en-US" sz="3800" i="1" dirty="0" smtClean="0"/>
          </a:p>
          <a:p>
            <a:r>
              <a:rPr lang="en-US" sz="3800" i="1" dirty="0" smtClean="0"/>
              <a:t>Demand Mode Test </a:t>
            </a:r>
            <a:r>
              <a:rPr lang="en-US" sz="3800" dirty="0" smtClean="0"/>
              <a:t>Qualitative </a:t>
            </a:r>
            <a:endParaRPr lang="en-US" sz="3800" i="1" dirty="0" smtClean="0"/>
          </a:p>
          <a:p>
            <a:r>
              <a:rPr lang="en-US" sz="3800" i="1" dirty="0" smtClean="0"/>
              <a:t>Asynchronous Mode Test </a:t>
            </a:r>
            <a:r>
              <a:rPr lang="en-US" sz="3800" dirty="0" smtClean="0"/>
              <a:t>Qualitative</a:t>
            </a:r>
            <a:endParaRPr lang="en-US" sz="3800" i="1" dirty="0" smtClean="0"/>
          </a:p>
          <a:p>
            <a:r>
              <a:rPr lang="en-US" sz="3800" i="1" dirty="0" smtClean="0"/>
              <a:t>Amplitude Sensitivity Test </a:t>
            </a:r>
            <a:r>
              <a:rPr lang="en-US" sz="3800" dirty="0" smtClean="0"/>
              <a:t>Qualitative</a:t>
            </a:r>
          </a:p>
          <a:p>
            <a:r>
              <a:rPr lang="en-US" sz="3800" b="1" dirty="0" err="1" smtClean="0"/>
              <a:t>Atrial</a:t>
            </a:r>
            <a:r>
              <a:rPr lang="en-US" sz="3800" b="1" dirty="0" smtClean="0"/>
              <a:t> Channel </a:t>
            </a:r>
            <a:r>
              <a:rPr lang="en-US" sz="3800" dirty="0" smtClean="0"/>
              <a:t>Quantitative</a:t>
            </a:r>
          </a:p>
          <a:p>
            <a:r>
              <a:rPr lang="en-US" sz="3800" b="1" dirty="0" smtClean="0"/>
              <a:t>Ventricular Channel </a:t>
            </a:r>
            <a:r>
              <a:rPr lang="en-US" sz="3800" dirty="0" smtClean="0"/>
              <a:t>Quantitative</a:t>
            </a:r>
          </a:p>
          <a:p>
            <a:r>
              <a:rPr lang="en-US" sz="3800" i="1" dirty="0" smtClean="0"/>
              <a:t>Noise Immunity Test </a:t>
            </a:r>
            <a:r>
              <a:rPr lang="en-US" sz="3800" dirty="0" smtClean="0"/>
              <a:t>Qualitative</a:t>
            </a:r>
          </a:p>
          <a:p>
            <a:r>
              <a:rPr lang="en-US" sz="3800" i="1" dirty="0" smtClean="0"/>
              <a:t>Refractory Period Test (</a:t>
            </a:r>
            <a:r>
              <a:rPr lang="en-US" sz="3800" i="1" dirty="0" err="1" smtClean="0"/>
              <a:t>Atrial</a:t>
            </a:r>
            <a:r>
              <a:rPr lang="en-US" sz="3800" i="1" dirty="0" smtClean="0"/>
              <a:t> Channel)</a:t>
            </a:r>
          </a:p>
          <a:p>
            <a:pPr lvl="1"/>
            <a:r>
              <a:rPr lang="en-US" sz="3200" dirty="0" smtClean="0"/>
              <a:t>Paced Refractory Period (PRP)</a:t>
            </a:r>
          </a:p>
          <a:p>
            <a:pPr lvl="1"/>
            <a:r>
              <a:rPr lang="en-US" sz="3200" dirty="0" smtClean="0"/>
              <a:t>Sensed Refractory Period (SRP)</a:t>
            </a:r>
          </a:p>
          <a:p>
            <a:pPr marL="338138" lvl="1" indent="-338138">
              <a:buFont typeface="Arial" pitchFamily="34" charset="0"/>
              <a:buChar char="•"/>
            </a:pPr>
            <a:r>
              <a:rPr lang="en-US" sz="3200" i="1" dirty="0" smtClean="0"/>
              <a:t>Refractory Period Test (Ventricular Channel)</a:t>
            </a:r>
          </a:p>
          <a:p>
            <a:pPr marL="338138" lvl="1" indent="-338138">
              <a:buFont typeface="Arial" pitchFamily="34" charset="0"/>
              <a:buChar char="•"/>
            </a:pPr>
            <a:r>
              <a:rPr lang="en-US" sz="3200" i="1" dirty="0" smtClean="0"/>
              <a:t>DC Leakage Current </a:t>
            </a:r>
            <a:r>
              <a:rPr lang="en-US" sz="3200" dirty="0" smtClean="0"/>
              <a:t>Quantitative</a:t>
            </a:r>
          </a:p>
          <a:p>
            <a:pPr marL="738188" lvl="2" indent="-338138"/>
            <a:r>
              <a:rPr lang="en-US" i="1" dirty="0" smtClean="0"/>
              <a:t>Static Tests (Pacemaker Power OFF):</a:t>
            </a:r>
          </a:p>
          <a:p>
            <a:pPr marL="738188" lvl="2" indent="-338138"/>
            <a:r>
              <a:rPr lang="en-US" i="1" dirty="0" smtClean="0"/>
              <a:t>Dynamic Tests (Pacemaker Power ON):</a:t>
            </a:r>
            <a:endParaRPr lang="en-US" dirty="0" smtClean="0"/>
          </a:p>
          <a:p>
            <a:pPr marL="338138" lvl="1" indent="-338138">
              <a:buFont typeface="Arial" pitchFamily="34" charset="0"/>
              <a:buChar char="•"/>
            </a:pPr>
            <a:r>
              <a:rPr lang="en-US" sz="3200" i="1" dirty="0" smtClean="0"/>
              <a:t>Current Drain Test </a:t>
            </a:r>
            <a:r>
              <a:rPr lang="en-US" sz="3200" dirty="0" smtClean="0"/>
              <a:t>Quantitative</a:t>
            </a:r>
          </a:p>
          <a:p>
            <a:pPr marL="338138" lvl="1" indent="-338138">
              <a:buFont typeface="Arial" pitchFamily="34" charset="0"/>
              <a:buChar char="•"/>
            </a:pPr>
            <a:r>
              <a:rPr lang="en-US" sz="3200" i="1" dirty="0" smtClean="0"/>
              <a:t>Long Term Test</a:t>
            </a:r>
          </a:p>
          <a:p>
            <a:pPr marL="338138" lvl="1" indent="-338138">
              <a:buFont typeface="Arial" pitchFamily="34" charset="0"/>
              <a:buChar char="•"/>
            </a:pPr>
            <a:r>
              <a:rPr lang="en-US" sz="3200" i="1" dirty="0" smtClean="0"/>
              <a:t>Interactive Pacer ECG Simulation</a:t>
            </a:r>
          </a:p>
          <a:p>
            <a:pPr marL="338138" lvl="1" indent="-338138">
              <a:buFont typeface="Arial" pitchFamily="34" charset="0"/>
              <a:buChar char="•"/>
            </a:pPr>
            <a:endParaRPr lang="en-US" i="1" dirty="0" smtClean="0"/>
          </a:p>
          <a:p>
            <a:pPr marL="338138" lvl="1" indent="-338138">
              <a:buFont typeface="Arial" pitchFamily="34" charset="0"/>
              <a:buChar char="•"/>
            </a:pPr>
            <a:endParaRPr lang="en-US" i="1" dirty="0" smtClean="0"/>
          </a:p>
          <a:p>
            <a:pPr marL="338138" lvl="1" indent="-338138">
              <a:buFont typeface="Arial" pitchFamily="34" charset="0"/>
              <a:buChar char="•"/>
            </a:pPr>
            <a:endParaRPr lang="en-US" i="1" dirty="0" smtClean="0"/>
          </a:p>
          <a:p>
            <a:pPr lvl="1"/>
            <a:endParaRPr lang="en-US" dirty="0" smtClean="0"/>
          </a:p>
          <a:p>
            <a:endParaRPr lang="en-US" i="1" dirty="0" smtClean="0"/>
          </a:p>
          <a:p>
            <a:endParaRPr lang="en-US" b="1" dirty="0" smtClean="0"/>
          </a:p>
          <a:p>
            <a:endParaRPr lang="en-US" b="1" dirty="0" smtClean="0"/>
          </a:p>
          <a:p>
            <a:endParaRPr lang="en-US" i="1" dirty="0" smtClean="0"/>
          </a:p>
          <a:p>
            <a:endParaRPr lang="en-US" dirty="0"/>
          </a:p>
        </p:txBody>
      </p:sp>
      <p:sp>
        <p:nvSpPr>
          <p:cNvPr id="4" name="عنصر نائب للتذييل 3"/>
          <p:cNvSpPr>
            <a:spLocks noGrp="1"/>
          </p:cNvSpPr>
          <p:nvPr>
            <p:ph type="ftr" sz="quarter" idx="11"/>
          </p:nvPr>
        </p:nvSpPr>
        <p:spPr/>
        <p:txBody>
          <a:bodyPr/>
          <a:lstStyle/>
          <a:p>
            <a:r>
              <a:rPr lang="en-US" smtClean="0"/>
              <a:t>Please contact Dr Fadhl to use this material</a:t>
            </a:r>
            <a:endParaRPr lang="ar-SA"/>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 </a:t>
            </a:r>
            <a:r>
              <a:rPr lang="en-US" b="1" dirty="0" err="1" smtClean="0"/>
              <a:t>Transvenous</a:t>
            </a:r>
            <a:r>
              <a:rPr lang="en-US" b="1" dirty="0" smtClean="0"/>
              <a:t> and </a:t>
            </a:r>
            <a:r>
              <a:rPr lang="en-US" b="1" i="1" dirty="0" err="1" smtClean="0"/>
              <a:t>Transcutaneous</a:t>
            </a:r>
            <a:r>
              <a:rPr lang="en-US" b="1" dirty="0" smtClean="0"/>
              <a:t> </a:t>
            </a:r>
            <a:r>
              <a:rPr lang="en-US" dirty="0" smtClean="0"/>
              <a:t/>
            </a:r>
            <a:br>
              <a:rPr lang="en-US" dirty="0" smtClean="0"/>
            </a:br>
            <a:r>
              <a:rPr lang="en-US" b="1" i="1" dirty="0" smtClean="0"/>
              <a:t>Pacemaker Testing</a:t>
            </a:r>
            <a:endParaRPr lang="en-US" dirty="0"/>
          </a:p>
        </p:txBody>
      </p:sp>
      <p:sp>
        <p:nvSpPr>
          <p:cNvPr id="5" name="عنصر نائب للمحتوى 4"/>
          <p:cNvSpPr>
            <a:spLocks noGrp="1"/>
          </p:cNvSpPr>
          <p:nvPr>
            <p:ph sz="half" idx="1"/>
          </p:nvPr>
        </p:nvSpPr>
        <p:spPr/>
        <p:txBody>
          <a:bodyPr/>
          <a:lstStyle/>
          <a:p>
            <a:endParaRPr lang="en-US"/>
          </a:p>
        </p:txBody>
      </p:sp>
      <p:sp>
        <p:nvSpPr>
          <p:cNvPr id="6" name="عنصر نائب للمحتوى 5"/>
          <p:cNvSpPr>
            <a:spLocks noGrp="1"/>
          </p:cNvSpPr>
          <p:nvPr>
            <p:ph sz="half" idx="2"/>
          </p:nvPr>
        </p:nvSpPr>
        <p:spPr/>
        <p:txBody>
          <a:bodyPr/>
          <a:lstStyle/>
          <a:p>
            <a:endParaRPr lang="en-US"/>
          </a:p>
        </p:txBody>
      </p:sp>
      <p:pic>
        <p:nvPicPr>
          <p:cNvPr id="2050" name="Picture 2"/>
          <p:cNvPicPr>
            <a:picLocks noChangeAspect="1" noChangeArrowheads="1"/>
          </p:cNvPicPr>
          <p:nvPr/>
        </p:nvPicPr>
        <p:blipFill>
          <a:blip r:embed="rId3"/>
          <a:srcRect/>
          <a:stretch>
            <a:fillRect/>
          </a:stretch>
        </p:blipFill>
        <p:spPr bwMode="auto">
          <a:xfrm>
            <a:off x="4643438" y="1785926"/>
            <a:ext cx="4146050" cy="3260486"/>
          </a:xfrm>
          <a:prstGeom prst="rect">
            <a:avLst/>
          </a:prstGeom>
          <a:noFill/>
          <a:ln w="9525">
            <a:noFill/>
            <a:miter lim="800000"/>
            <a:headEnd/>
            <a:tailEnd/>
          </a:ln>
          <a:effectLst/>
        </p:spPr>
      </p:pic>
      <p:pic>
        <p:nvPicPr>
          <p:cNvPr id="7" name="Picture 2"/>
          <p:cNvPicPr>
            <a:picLocks noChangeAspect="1" noChangeArrowheads="1"/>
          </p:cNvPicPr>
          <p:nvPr/>
        </p:nvPicPr>
        <p:blipFill>
          <a:blip r:embed="rId4"/>
          <a:srcRect/>
          <a:stretch>
            <a:fillRect/>
          </a:stretch>
        </p:blipFill>
        <p:spPr bwMode="auto">
          <a:xfrm>
            <a:off x="357158" y="2143116"/>
            <a:ext cx="3975282" cy="3286148"/>
          </a:xfrm>
          <a:prstGeom prst="rect">
            <a:avLst/>
          </a:prstGeom>
          <a:noFill/>
          <a:ln w="9525">
            <a:noFill/>
            <a:miter lim="800000"/>
            <a:headEnd/>
            <a:tailEnd/>
          </a:ln>
          <a:effectLst/>
        </p:spPr>
      </p:pic>
      <p:sp>
        <p:nvSpPr>
          <p:cNvPr id="8" name="مربع نص 7"/>
          <p:cNvSpPr txBox="1"/>
          <p:nvPr/>
        </p:nvSpPr>
        <p:spPr>
          <a:xfrm>
            <a:off x="4929190" y="6072206"/>
            <a:ext cx="3571900" cy="461665"/>
          </a:xfrm>
          <a:prstGeom prst="rect">
            <a:avLst/>
          </a:prstGeom>
          <a:noFill/>
        </p:spPr>
        <p:txBody>
          <a:bodyPr wrap="square" rtlCol="0">
            <a:spAutoFit/>
          </a:bodyPr>
          <a:lstStyle/>
          <a:p>
            <a:pPr algn="l" rtl="0"/>
            <a:r>
              <a:rPr lang="en-US" sz="2400" b="1" i="1" dirty="0" err="1" smtClean="0"/>
              <a:t>Transcutaneous</a:t>
            </a:r>
            <a:endParaRPr lang="en-US" dirty="0"/>
          </a:p>
        </p:txBody>
      </p:sp>
      <p:sp>
        <p:nvSpPr>
          <p:cNvPr id="9" name="مربع نص 8"/>
          <p:cNvSpPr txBox="1"/>
          <p:nvPr/>
        </p:nvSpPr>
        <p:spPr>
          <a:xfrm>
            <a:off x="714348" y="6072206"/>
            <a:ext cx="3071834" cy="523220"/>
          </a:xfrm>
          <a:prstGeom prst="rect">
            <a:avLst/>
          </a:prstGeom>
          <a:noFill/>
        </p:spPr>
        <p:txBody>
          <a:bodyPr wrap="square" rtlCol="0">
            <a:spAutoFit/>
          </a:bodyPr>
          <a:lstStyle/>
          <a:p>
            <a:pPr algn="l" rtl="0"/>
            <a:r>
              <a:rPr lang="en-US" sz="2800" b="1" dirty="0" smtClean="0"/>
              <a:t> </a:t>
            </a:r>
            <a:r>
              <a:rPr lang="en-US" sz="2800" b="1" dirty="0" err="1" smtClean="0"/>
              <a:t>Transvenous</a:t>
            </a:r>
            <a:r>
              <a:rPr lang="en-US" sz="2800" b="1" dirty="0" smtClean="0"/>
              <a:t> </a:t>
            </a:r>
            <a:endParaRPr lang="en-US" sz="2800" dirty="0"/>
          </a:p>
        </p:txBody>
      </p:sp>
      <p:sp>
        <p:nvSpPr>
          <p:cNvPr id="10" name="عنصر نائب للتذييل 9"/>
          <p:cNvSpPr>
            <a:spLocks noGrp="1"/>
          </p:cNvSpPr>
          <p:nvPr>
            <p:ph type="ftr" sz="quarter" idx="11"/>
          </p:nvPr>
        </p:nvSpPr>
        <p:spPr/>
        <p:txBody>
          <a:bodyPr/>
          <a:lstStyle/>
          <a:p>
            <a:r>
              <a:rPr lang="en-US" smtClean="0"/>
              <a:t>Please contact Dr Fadhl to use this material</a:t>
            </a:r>
            <a:endParaRPr lang="ar-SA"/>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title"/>
          </p:nvPr>
        </p:nvSpPr>
        <p:spPr/>
        <p:txBody>
          <a:bodyPr/>
          <a:lstStyle/>
          <a:p>
            <a:r>
              <a:rPr lang="en-US" i="1" dirty="0" err="1" smtClean="0"/>
              <a:t>Bradycardia</a:t>
            </a:r>
            <a:r>
              <a:rPr lang="en-US" i="1" dirty="0" smtClean="0"/>
              <a:t> and Tachycardia</a:t>
            </a:r>
            <a:endParaRPr lang="en-US" dirty="0"/>
          </a:p>
        </p:txBody>
      </p:sp>
      <p:sp>
        <p:nvSpPr>
          <p:cNvPr id="7" name="عنصر نائب للمحتوى 6"/>
          <p:cNvSpPr>
            <a:spLocks noGrp="1"/>
          </p:cNvSpPr>
          <p:nvPr>
            <p:ph idx="1"/>
          </p:nvPr>
        </p:nvSpPr>
        <p:spPr/>
        <p:txBody>
          <a:bodyPr/>
          <a:lstStyle/>
          <a:p>
            <a:r>
              <a:rPr lang="en-US" dirty="0" smtClean="0"/>
              <a:t>slow heart rhythms, also known as </a:t>
            </a:r>
            <a:r>
              <a:rPr lang="en-US" i="1" dirty="0" err="1" smtClean="0"/>
              <a:t>bradycardia</a:t>
            </a:r>
            <a:r>
              <a:rPr lang="en-US" i="1" dirty="0" smtClean="0"/>
              <a:t> (from the Greek </a:t>
            </a:r>
            <a:r>
              <a:rPr lang="en-US" i="1" dirty="0" err="1" smtClean="0"/>
              <a:t>brady</a:t>
            </a:r>
            <a:r>
              <a:rPr lang="en-US" i="1" dirty="0" smtClean="0"/>
              <a:t>=slow </a:t>
            </a:r>
            <a:r>
              <a:rPr lang="en-US" i="1" dirty="0" err="1" smtClean="0"/>
              <a:t>Cardia</a:t>
            </a:r>
            <a:r>
              <a:rPr lang="en-US" i="1" dirty="0" smtClean="0"/>
              <a:t>=heart).</a:t>
            </a:r>
          </a:p>
          <a:p>
            <a:r>
              <a:rPr lang="en-US" dirty="0" smtClean="0"/>
              <a:t>heart to beat rapidly, in a condition known as </a:t>
            </a:r>
            <a:r>
              <a:rPr lang="en-US" i="1" dirty="0" smtClean="0"/>
              <a:t>tachycardia </a:t>
            </a:r>
            <a:r>
              <a:rPr lang="en-US" dirty="0" smtClean="0"/>
              <a:t>(from </a:t>
            </a:r>
            <a:r>
              <a:rPr lang="en-US" dirty="0" smtClean="0"/>
              <a:t>the Greek, </a:t>
            </a:r>
            <a:r>
              <a:rPr lang="en-US" i="1" dirty="0" err="1" smtClean="0"/>
              <a:t>tachy</a:t>
            </a:r>
            <a:r>
              <a:rPr lang="en-US" i="1" dirty="0" smtClean="0"/>
              <a:t>=fast</a:t>
            </a:r>
            <a:r>
              <a:rPr lang="en-US" i="1" dirty="0" smtClean="0"/>
              <a:t>).</a:t>
            </a:r>
          </a:p>
          <a:p>
            <a:endParaRPr lang="en-US" i="1" dirty="0" smtClean="0"/>
          </a:p>
          <a:p>
            <a:endParaRPr lang="en-US" i="1" dirty="0" smtClean="0"/>
          </a:p>
          <a:p>
            <a:endParaRPr lang="en-US" dirty="0"/>
          </a:p>
        </p:txBody>
      </p:sp>
      <p:sp>
        <p:nvSpPr>
          <p:cNvPr id="5" name="عنصر نائب للتذييل 4"/>
          <p:cNvSpPr>
            <a:spLocks noGrp="1"/>
          </p:cNvSpPr>
          <p:nvPr>
            <p:ph type="ftr" sz="quarter" idx="11"/>
          </p:nvPr>
        </p:nvSpPr>
        <p:spPr/>
        <p:txBody>
          <a:bodyPr/>
          <a:lstStyle/>
          <a:p>
            <a:r>
              <a:rPr lang="en-US" smtClean="0"/>
              <a:t>Please contact Dr Fadhl to use this material</a:t>
            </a:r>
            <a:endParaRPr lang="ar-SA"/>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 </a:t>
            </a:r>
            <a:r>
              <a:rPr lang="en-US" b="1" dirty="0" err="1" smtClean="0"/>
              <a:t>Transvenous</a:t>
            </a:r>
            <a:r>
              <a:rPr lang="en-US" b="1" dirty="0" smtClean="0"/>
              <a:t> and </a:t>
            </a:r>
            <a:r>
              <a:rPr lang="en-US" b="1" i="1" dirty="0" err="1" smtClean="0"/>
              <a:t>Transcutaneous</a:t>
            </a:r>
            <a:r>
              <a:rPr lang="en-US" b="1" dirty="0" smtClean="0"/>
              <a:t> </a:t>
            </a:r>
            <a:r>
              <a:rPr lang="en-US" dirty="0" smtClean="0"/>
              <a:t/>
            </a:r>
            <a:br>
              <a:rPr lang="en-US" dirty="0" smtClean="0"/>
            </a:br>
            <a:r>
              <a:rPr lang="en-US" b="1" i="1" dirty="0" smtClean="0"/>
              <a:t>Pacemaker Testing</a:t>
            </a:r>
            <a:endParaRPr lang="en-US" dirty="0"/>
          </a:p>
        </p:txBody>
      </p:sp>
      <p:sp>
        <p:nvSpPr>
          <p:cNvPr id="3" name="عنصر نائب للمحتوى 2"/>
          <p:cNvSpPr>
            <a:spLocks noGrp="1"/>
          </p:cNvSpPr>
          <p:nvPr>
            <p:ph sz="half" idx="1"/>
          </p:nvPr>
        </p:nvSpPr>
        <p:spPr/>
        <p:txBody>
          <a:bodyPr/>
          <a:lstStyle/>
          <a:p>
            <a:r>
              <a:rPr lang="en-US" dirty="0" smtClean="0"/>
              <a:t>Pulse Amplitude (</a:t>
            </a:r>
            <a:r>
              <a:rPr lang="en-US" dirty="0" err="1" smtClean="0"/>
              <a:t>milliamperes</a:t>
            </a:r>
            <a:r>
              <a:rPr lang="en-US" dirty="0" smtClean="0"/>
              <a:t>)</a:t>
            </a:r>
          </a:p>
          <a:p>
            <a:r>
              <a:rPr lang="en-US" dirty="0" smtClean="0"/>
              <a:t>Pulse Rate (pulses per minute)</a:t>
            </a:r>
          </a:p>
          <a:p>
            <a:r>
              <a:rPr lang="en-US" dirty="0" smtClean="0"/>
              <a:t>Pulse Width (milliseconds)</a:t>
            </a:r>
          </a:p>
          <a:p>
            <a:r>
              <a:rPr lang="en-US" dirty="0" smtClean="0"/>
              <a:t>Pulse Energy (joules)</a:t>
            </a:r>
          </a:p>
          <a:p>
            <a:endParaRPr lang="en-US" dirty="0" smtClean="0"/>
          </a:p>
          <a:p>
            <a:endParaRPr lang="en-US" dirty="0"/>
          </a:p>
        </p:txBody>
      </p:sp>
      <p:sp>
        <p:nvSpPr>
          <p:cNvPr id="4" name="عنصر نائب للمحتوى 3"/>
          <p:cNvSpPr>
            <a:spLocks noGrp="1"/>
          </p:cNvSpPr>
          <p:nvPr>
            <p:ph sz="half" idx="2"/>
          </p:nvPr>
        </p:nvSpPr>
        <p:spPr/>
        <p:txBody>
          <a:bodyPr/>
          <a:lstStyle/>
          <a:p>
            <a:r>
              <a:rPr lang="en-US" dirty="0" smtClean="0"/>
              <a:t>Pulse Amplitude = </a:t>
            </a:r>
            <a:r>
              <a:rPr lang="en-US" dirty="0" err="1" smtClean="0"/>
              <a:t>milliamperes</a:t>
            </a:r>
            <a:endParaRPr lang="en-US" dirty="0" smtClean="0"/>
          </a:p>
          <a:p>
            <a:pPr>
              <a:buNone/>
            </a:pPr>
            <a:r>
              <a:rPr lang="en-US" dirty="0" smtClean="0"/>
              <a:t>• Pulse Rate = pulses per minute</a:t>
            </a:r>
          </a:p>
          <a:p>
            <a:pPr>
              <a:buNone/>
            </a:pPr>
            <a:r>
              <a:rPr lang="en-US" dirty="0" smtClean="0"/>
              <a:t>• Pulse Width = milliseconds</a:t>
            </a:r>
          </a:p>
          <a:p>
            <a:pPr>
              <a:buNone/>
            </a:pPr>
            <a:r>
              <a:rPr lang="en-US" dirty="0" smtClean="0"/>
              <a:t>• AV Delay = milliseconds</a:t>
            </a:r>
          </a:p>
          <a:p>
            <a:pPr>
              <a:buNone/>
            </a:pPr>
            <a:r>
              <a:rPr lang="en-US" dirty="0" smtClean="0"/>
              <a:t>• Voltage = volts</a:t>
            </a:r>
          </a:p>
          <a:p>
            <a:pPr>
              <a:buNone/>
            </a:pPr>
            <a:r>
              <a:rPr lang="en-US" dirty="0" smtClean="0"/>
              <a:t>• Energy = joules</a:t>
            </a:r>
          </a:p>
          <a:p>
            <a:endParaRPr lang="en-US" dirty="0" smtClean="0"/>
          </a:p>
          <a:p>
            <a:endParaRPr lang="en-US" dirty="0"/>
          </a:p>
        </p:txBody>
      </p:sp>
      <p:sp>
        <p:nvSpPr>
          <p:cNvPr id="5" name="عنصر نائب للتذييل 4"/>
          <p:cNvSpPr>
            <a:spLocks noGrp="1"/>
          </p:cNvSpPr>
          <p:nvPr>
            <p:ph type="ftr" sz="quarter" idx="11"/>
          </p:nvPr>
        </p:nvSpPr>
        <p:spPr/>
        <p:txBody>
          <a:bodyPr/>
          <a:lstStyle/>
          <a:p>
            <a:r>
              <a:rPr lang="en-US" smtClean="0"/>
              <a:t>Please contact Dr Fadhl to use this material</a:t>
            </a:r>
            <a:endParaRPr lang="ar-SA"/>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16387"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16388" name="Rectangle 4"/>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16389" name="Rectangle 5"/>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16390" name="Rectangle 6"/>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16391" name="Rectangle 7"/>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16392" name="Rectangle 8"/>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16393" name="Rectangle 9"/>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16394" name="Rectangle 10"/>
          <p:cNvSpPr>
            <a:spLocks noChangeArrowheads="1"/>
          </p:cNvSpPr>
          <p:nvPr/>
        </p:nvSpPr>
        <p:spPr bwMode="auto">
          <a:xfrm>
            <a:off x="231775" y="92075"/>
            <a:ext cx="184150" cy="641350"/>
          </a:xfrm>
          <a:prstGeom prst="rect">
            <a:avLst/>
          </a:prstGeom>
          <a:noFill/>
          <a:ln w="9525">
            <a:noFill/>
            <a:miter lim="800000"/>
            <a:headEnd/>
            <a:tailEnd/>
          </a:ln>
          <a:effectLst/>
        </p:spPr>
        <p:txBody>
          <a:bodyPr wrap="none" lIns="92075" tIns="46038" rIns="92075" bIns="46038">
            <a:spAutoFit/>
          </a:bodyPr>
          <a:lstStyle/>
          <a:p>
            <a:endParaRPr lang="en-US" sz="1800" b="1"/>
          </a:p>
          <a:p>
            <a:endParaRPr lang="en-US" sz="1800" b="1"/>
          </a:p>
        </p:txBody>
      </p:sp>
      <p:sp>
        <p:nvSpPr>
          <p:cNvPr id="16395" name="Rectangle 11"/>
          <p:cNvSpPr>
            <a:spLocks noChangeArrowheads="1"/>
          </p:cNvSpPr>
          <p:nvPr/>
        </p:nvSpPr>
        <p:spPr bwMode="auto">
          <a:xfrm>
            <a:off x="4535488" y="1863725"/>
            <a:ext cx="3821112" cy="4403725"/>
          </a:xfrm>
          <a:prstGeom prst="rect">
            <a:avLst/>
          </a:prstGeom>
          <a:solidFill>
            <a:schemeClr val="accent1"/>
          </a:solidFill>
          <a:ln w="12700">
            <a:solidFill>
              <a:schemeClr val="tx1"/>
            </a:solidFill>
            <a:miter lim="800000"/>
            <a:headEnd/>
            <a:tailEnd/>
          </a:ln>
          <a:effectLst/>
        </p:spPr>
        <p:txBody>
          <a:bodyPr wrap="none" anchor="ctr"/>
          <a:lstStyle/>
          <a:p>
            <a:endParaRPr lang="en-US"/>
          </a:p>
        </p:txBody>
      </p:sp>
      <p:pic>
        <p:nvPicPr>
          <p:cNvPr id="16396" name="Picture 12"/>
          <p:cNvPicPr>
            <a:picLocks noChangeArrowheads="1"/>
          </p:cNvPicPr>
          <p:nvPr/>
        </p:nvPicPr>
        <p:blipFill>
          <a:blip r:embed="rId3"/>
          <a:srcRect/>
          <a:stretch>
            <a:fillRect/>
          </a:stretch>
        </p:blipFill>
        <p:spPr bwMode="auto">
          <a:xfrm>
            <a:off x="5180013" y="2136775"/>
            <a:ext cx="3406775" cy="3541713"/>
          </a:xfrm>
          <a:prstGeom prst="rect">
            <a:avLst/>
          </a:prstGeom>
          <a:noFill/>
          <a:ln w="9525">
            <a:noFill/>
            <a:miter lim="800000"/>
            <a:headEnd/>
            <a:tailEnd/>
          </a:ln>
          <a:effectLst/>
        </p:spPr>
      </p:pic>
      <p:sp>
        <p:nvSpPr>
          <p:cNvPr id="16397" name="Rectangle 13"/>
          <p:cNvSpPr>
            <a:spLocks noChangeArrowheads="1"/>
          </p:cNvSpPr>
          <p:nvPr/>
        </p:nvSpPr>
        <p:spPr bwMode="blackWhite">
          <a:xfrm>
            <a:off x="4619625" y="2897188"/>
            <a:ext cx="1073150" cy="317500"/>
          </a:xfrm>
          <a:prstGeom prst="rect">
            <a:avLst/>
          </a:prstGeom>
          <a:solidFill>
            <a:schemeClr val="accent2"/>
          </a:solidFill>
          <a:ln w="12700">
            <a:solidFill>
              <a:schemeClr val="bg2"/>
            </a:solidFill>
            <a:miter lim="800000"/>
            <a:headEnd/>
            <a:tailEnd/>
          </a:ln>
          <a:effectLst/>
        </p:spPr>
        <p:txBody>
          <a:bodyPr lIns="92075" tIns="46038" rIns="92075" bIns="46038">
            <a:spAutoFit/>
          </a:bodyPr>
          <a:lstStyle/>
          <a:p>
            <a:pPr algn="ctr">
              <a:spcBef>
                <a:spcPct val="50000"/>
              </a:spcBef>
            </a:pPr>
            <a:r>
              <a:rPr lang="en-US" sz="1400" b="1" i="1">
                <a:latin typeface="Arial" charset="0"/>
              </a:rPr>
              <a:t>SA  node</a:t>
            </a:r>
          </a:p>
        </p:txBody>
      </p:sp>
      <p:sp>
        <p:nvSpPr>
          <p:cNvPr id="16398" name="Line 14"/>
          <p:cNvSpPr>
            <a:spLocks noChangeShapeType="1"/>
          </p:cNvSpPr>
          <p:nvPr/>
        </p:nvSpPr>
        <p:spPr bwMode="auto">
          <a:xfrm>
            <a:off x="5180013" y="3190875"/>
            <a:ext cx="1004887" cy="582613"/>
          </a:xfrm>
          <a:prstGeom prst="line">
            <a:avLst/>
          </a:prstGeom>
          <a:noFill/>
          <a:ln w="12700">
            <a:solidFill>
              <a:srgbClr val="000000"/>
            </a:solidFill>
            <a:round/>
            <a:headEnd type="none" w="sm" len="sm"/>
            <a:tailEnd type="none" w="sm" len="sm"/>
          </a:ln>
          <a:effectLst/>
        </p:spPr>
        <p:txBody>
          <a:bodyPr/>
          <a:lstStyle/>
          <a:p>
            <a:endParaRPr lang="en-US"/>
          </a:p>
        </p:txBody>
      </p:sp>
      <p:sp>
        <p:nvSpPr>
          <p:cNvPr id="16399" name="Rectangle 15"/>
          <p:cNvSpPr>
            <a:spLocks noGrp="1" noChangeArrowheads="1"/>
          </p:cNvSpPr>
          <p:nvPr>
            <p:ph type="body" sz="half" idx="1"/>
          </p:nvPr>
        </p:nvSpPr>
        <p:spPr>
          <a:noFill/>
          <a:ln/>
        </p:spPr>
        <p:txBody>
          <a:bodyPr/>
          <a:lstStyle/>
          <a:p>
            <a:pPr algn="l" rtl="0"/>
            <a:r>
              <a:rPr lang="en-US" dirty="0"/>
              <a:t>Prevent impulse generation in the SA node</a:t>
            </a:r>
          </a:p>
          <a:p>
            <a:pPr algn="l" rtl="0"/>
            <a:r>
              <a:rPr lang="en-US" dirty="0"/>
              <a:t>Inhibit impulse conduction</a:t>
            </a:r>
          </a:p>
        </p:txBody>
      </p:sp>
      <p:sp>
        <p:nvSpPr>
          <p:cNvPr id="16400" name="Rectangle 16"/>
          <p:cNvSpPr>
            <a:spLocks noChangeArrowheads="1"/>
          </p:cNvSpPr>
          <p:nvPr/>
        </p:nvSpPr>
        <p:spPr bwMode="blackWhite">
          <a:xfrm>
            <a:off x="4479925" y="4398963"/>
            <a:ext cx="1079500" cy="317500"/>
          </a:xfrm>
          <a:prstGeom prst="rect">
            <a:avLst/>
          </a:prstGeom>
          <a:solidFill>
            <a:schemeClr val="accent2"/>
          </a:solidFill>
          <a:ln w="12700">
            <a:solidFill>
              <a:schemeClr val="bg2"/>
            </a:solidFill>
            <a:miter lim="800000"/>
            <a:headEnd/>
            <a:tailEnd/>
          </a:ln>
          <a:effectLst/>
        </p:spPr>
        <p:txBody>
          <a:bodyPr lIns="92075" tIns="46038" rIns="92075" bIns="46038">
            <a:spAutoFit/>
          </a:bodyPr>
          <a:lstStyle/>
          <a:p>
            <a:pPr algn="ctr">
              <a:spcBef>
                <a:spcPct val="50000"/>
              </a:spcBef>
            </a:pPr>
            <a:r>
              <a:rPr lang="en-US" sz="1400" b="1" i="1">
                <a:latin typeface="Arial" charset="0"/>
              </a:rPr>
              <a:t>AV  node</a:t>
            </a:r>
          </a:p>
        </p:txBody>
      </p:sp>
      <p:sp>
        <p:nvSpPr>
          <p:cNvPr id="16401" name="Line 17"/>
          <p:cNvSpPr>
            <a:spLocks noChangeShapeType="1"/>
          </p:cNvSpPr>
          <p:nvPr/>
        </p:nvSpPr>
        <p:spPr bwMode="auto">
          <a:xfrm flipV="1">
            <a:off x="5486400" y="3943350"/>
            <a:ext cx="895350" cy="590550"/>
          </a:xfrm>
          <a:prstGeom prst="line">
            <a:avLst/>
          </a:prstGeom>
          <a:noFill/>
          <a:ln w="12700">
            <a:solidFill>
              <a:srgbClr val="000000"/>
            </a:solidFill>
            <a:round/>
            <a:headEnd type="none" w="sm" len="sm"/>
            <a:tailEnd type="none" w="sm" len="sm"/>
          </a:ln>
          <a:effectLst/>
        </p:spPr>
        <p:txBody>
          <a:bodyPr/>
          <a:lstStyle/>
          <a:p>
            <a:endParaRPr lang="en-US"/>
          </a:p>
        </p:txBody>
      </p:sp>
      <p:sp>
        <p:nvSpPr>
          <p:cNvPr id="16402" name="Rectangle 18"/>
          <p:cNvSpPr>
            <a:spLocks noGrp="1" noChangeArrowheads="1"/>
          </p:cNvSpPr>
          <p:nvPr>
            <p:ph type="title"/>
          </p:nvPr>
        </p:nvSpPr>
        <p:spPr>
          <a:noFill/>
          <a:ln/>
        </p:spPr>
        <p:txBody>
          <a:bodyPr/>
          <a:lstStyle/>
          <a:p>
            <a:r>
              <a:rPr lang="en-US"/>
              <a:t>Diseased Heart Tissue May:</a:t>
            </a:r>
          </a:p>
        </p:txBody>
      </p:sp>
      <p:sp>
        <p:nvSpPr>
          <p:cNvPr id="19" name="عنصر نائب للتذييل 18"/>
          <p:cNvSpPr>
            <a:spLocks noGrp="1"/>
          </p:cNvSpPr>
          <p:nvPr>
            <p:ph type="ftr" sz="quarter" idx="11"/>
          </p:nvPr>
        </p:nvSpPr>
        <p:spPr/>
        <p:txBody>
          <a:bodyPr/>
          <a:lstStyle/>
          <a:p>
            <a:r>
              <a:rPr lang="en-US" smtClean="0"/>
              <a:t>Please contact Dr Fadhl to use this material</a:t>
            </a:r>
            <a:endParaRPr lang="en-US"/>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EG" sz="3600" dirty="0" smtClean="0"/>
              <a:t> </a:t>
            </a:r>
            <a:r>
              <a:rPr lang="en-US" sz="3600" dirty="0" smtClean="0"/>
              <a:t>Single and Dual-Chamber pacemaker</a:t>
            </a:r>
            <a:endParaRPr lang="en-US" sz="3600" dirty="0"/>
          </a:p>
        </p:txBody>
      </p:sp>
      <p:sp>
        <p:nvSpPr>
          <p:cNvPr id="3" name="عنصر نائب للنص 2"/>
          <p:cNvSpPr>
            <a:spLocks noGrp="1"/>
          </p:cNvSpPr>
          <p:nvPr>
            <p:ph type="body" sz="half" idx="1"/>
          </p:nvPr>
        </p:nvSpPr>
        <p:spPr/>
        <p:txBody>
          <a:bodyPr/>
          <a:lstStyle/>
          <a:p>
            <a:endParaRPr lang="en-US"/>
          </a:p>
        </p:txBody>
      </p:sp>
      <p:sp>
        <p:nvSpPr>
          <p:cNvPr id="4" name="عنصر نائب للقصاصة الفنية 3"/>
          <p:cNvSpPr>
            <a:spLocks noGrp="1"/>
          </p:cNvSpPr>
          <p:nvPr>
            <p:ph type="clipArt" sz="half" idx="2"/>
          </p:nvPr>
        </p:nvSpPr>
        <p:spPr/>
      </p:sp>
      <p:sp>
        <p:nvSpPr>
          <p:cNvPr id="5" name="عنصر نائب للتذييل 4"/>
          <p:cNvSpPr>
            <a:spLocks noGrp="1"/>
          </p:cNvSpPr>
          <p:nvPr>
            <p:ph type="ftr" sz="quarter" idx="11"/>
          </p:nvPr>
        </p:nvSpPr>
        <p:spPr/>
        <p:txBody>
          <a:bodyPr/>
          <a:lstStyle/>
          <a:p>
            <a:r>
              <a:rPr lang="en-US" smtClean="0"/>
              <a:t>Please contact Dr Fadhl to use this material</a:t>
            </a:r>
            <a:endParaRPr lang="en-US"/>
          </a:p>
        </p:txBody>
      </p:sp>
      <p:pic>
        <p:nvPicPr>
          <p:cNvPr id="7" name="Picture 20"/>
          <p:cNvPicPr>
            <a:picLocks noChangeArrowheads="1"/>
          </p:cNvPicPr>
          <p:nvPr/>
        </p:nvPicPr>
        <p:blipFill>
          <a:blip r:embed="rId3"/>
          <a:srcRect/>
          <a:stretch>
            <a:fillRect/>
          </a:stretch>
        </p:blipFill>
        <p:spPr bwMode="auto">
          <a:xfrm>
            <a:off x="214282" y="2000240"/>
            <a:ext cx="4254500" cy="4335462"/>
          </a:xfrm>
          <a:prstGeom prst="rect">
            <a:avLst/>
          </a:prstGeom>
          <a:noFill/>
          <a:ln w="12700">
            <a:solidFill>
              <a:srgbClr val="000000"/>
            </a:solidFill>
            <a:miter lim="800000"/>
            <a:headEnd/>
            <a:tailEnd/>
          </a:ln>
          <a:effectLst/>
        </p:spPr>
      </p:pic>
      <p:pic>
        <p:nvPicPr>
          <p:cNvPr id="8" name="Picture 3"/>
          <p:cNvPicPr>
            <a:picLocks noChangeArrowheads="1"/>
          </p:cNvPicPr>
          <p:nvPr/>
        </p:nvPicPr>
        <p:blipFill>
          <a:blip r:embed="rId4"/>
          <a:srcRect/>
          <a:stretch>
            <a:fillRect/>
          </a:stretch>
        </p:blipFill>
        <p:spPr bwMode="auto">
          <a:xfrm>
            <a:off x="312738" y="1928812"/>
            <a:ext cx="4116386" cy="4286269"/>
          </a:xfrm>
          <a:prstGeom prst="rect">
            <a:avLst/>
          </a:prstGeom>
          <a:noFill/>
          <a:ln w="50799">
            <a:solidFill>
              <a:schemeClr val="accent2"/>
            </a:solidFill>
            <a:miter lim="800000"/>
            <a:headEnd/>
            <a:tailEnd/>
          </a:ln>
          <a:effectLst/>
        </p:spPr>
      </p:pic>
      <p:pic>
        <p:nvPicPr>
          <p:cNvPr id="9" name="Picture 1027"/>
          <p:cNvPicPr>
            <a:picLocks noChangeArrowheads="1"/>
          </p:cNvPicPr>
          <p:nvPr/>
        </p:nvPicPr>
        <p:blipFill>
          <a:blip r:embed="rId5"/>
          <a:srcRect/>
          <a:stretch>
            <a:fillRect/>
          </a:stretch>
        </p:blipFill>
        <p:spPr bwMode="auto">
          <a:xfrm>
            <a:off x="4752975" y="1928802"/>
            <a:ext cx="4391025" cy="4429123"/>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TotalTime>
  <Words>2621</Words>
  <PresentationFormat>عرض على الشاشة (3:4)‏</PresentationFormat>
  <Paragraphs>627</Paragraphs>
  <Slides>70</Slides>
  <Notes>46</Notes>
  <HiddenSlides>0</HiddenSlides>
  <MMClips>0</MMClips>
  <ScaleCrop>false</ScaleCrop>
  <HeadingPairs>
    <vt:vector size="4" baseType="variant">
      <vt:variant>
        <vt:lpstr>سمة</vt:lpstr>
      </vt:variant>
      <vt:variant>
        <vt:i4>1</vt:i4>
      </vt:variant>
      <vt:variant>
        <vt:lpstr>عناوين الشرائح</vt:lpstr>
      </vt:variant>
      <vt:variant>
        <vt:i4>70</vt:i4>
      </vt:variant>
    </vt:vector>
  </HeadingPairs>
  <TitlesOfParts>
    <vt:vector size="71" baseType="lpstr">
      <vt:lpstr>سمة Office</vt:lpstr>
      <vt:lpstr>CARDIAC PACING AND DEFIBRILLATION</vt:lpstr>
      <vt:lpstr>الشريحة 2</vt:lpstr>
      <vt:lpstr>AGENDA</vt:lpstr>
      <vt:lpstr>Heart Anatomy</vt:lpstr>
      <vt:lpstr>The electrical signal that initiates each normal heartbeat arises from a small structure located at the top of the right atrium called the sinus node or sinoatrial node. </vt:lpstr>
      <vt:lpstr>Electrical activity from the atria is transferred to the ventricles via a second electrical structure of the heart called the atrioventricular node or AV node, located deep in the center of the heart. </vt:lpstr>
      <vt:lpstr>Bradycardia and Tachycardia</vt:lpstr>
      <vt:lpstr>Diseased Heart Tissue May:</vt:lpstr>
      <vt:lpstr> Single and Dual-Chamber pacemaker</vt:lpstr>
      <vt:lpstr>Fixation mechanisms of the Electrode</vt:lpstr>
      <vt:lpstr>Normal Sinus Rhythm</vt:lpstr>
      <vt:lpstr>Normal Sinus Rhythm</vt:lpstr>
      <vt:lpstr>Sinus / Atrial dysrhythmia</vt:lpstr>
      <vt:lpstr>الشريحة 14</vt:lpstr>
      <vt:lpstr>الشريحة 15</vt:lpstr>
      <vt:lpstr>Ventricular Arrhythmias</vt:lpstr>
      <vt:lpstr>Refractory Periods</vt:lpstr>
      <vt:lpstr>Atrial Refractory Period</vt:lpstr>
      <vt:lpstr>Atrial Refractory Period</vt:lpstr>
      <vt:lpstr>Pacing Stimulus and sensing  Parameters </vt:lpstr>
      <vt:lpstr>Pacemaker Block Diagram (page 381)</vt:lpstr>
      <vt:lpstr>Page 374</vt:lpstr>
      <vt:lpstr>الشريحة 23</vt:lpstr>
      <vt:lpstr>الشريحة 24</vt:lpstr>
      <vt:lpstr>C or Assembly</vt:lpstr>
      <vt:lpstr>Stimulation Threshold</vt:lpstr>
      <vt:lpstr>الشريحة 27</vt:lpstr>
      <vt:lpstr>Output Pulse</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Pacemaker Code</vt:lpstr>
      <vt:lpstr>Common Pacemakers</vt:lpstr>
      <vt:lpstr>NASPE/ BPEG Generic (NBG) Pacemaker Code</vt:lpstr>
      <vt:lpstr>الشريحة 41</vt:lpstr>
      <vt:lpstr>Choice of a Stimulation Mode</vt:lpstr>
      <vt:lpstr>Single Chamber Pacing</vt:lpstr>
      <vt:lpstr>Single Chamber Pacing</vt:lpstr>
      <vt:lpstr>Pacemaker Malfunction</vt:lpstr>
      <vt:lpstr>4 broad categories</vt:lpstr>
      <vt:lpstr>Failure to Output</vt:lpstr>
      <vt:lpstr>No Output</vt:lpstr>
      <vt:lpstr>Failure to capture</vt:lpstr>
      <vt:lpstr>الشريحة 50</vt:lpstr>
      <vt:lpstr>الشريحة 51</vt:lpstr>
      <vt:lpstr>Inappropriate sensing: Undersensing</vt:lpstr>
      <vt:lpstr>Undersensing </vt:lpstr>
      <vt:lpstr>Undersensing</vt:lpstr>
      <vt:lpstr>Inappropriate sensing: Oversensing</vt:lpstr>
      <vt:lpstr>Oversensing</vt:lpstr>
      <vt:lpstr>Inappropriate Pacemaker Rate</vt:lpstr>
      <vt:lpstr>Causes of Pacemaker Malfunction</vt:lpstr>
      <vt:lpstr>Pulse Generator</vt:lpstr>
      <vt:lpstr>Twiddler’s Syndrome</vt:lpstr>
      <vt:lpstr>Twiddler’s Syndrome</vt:lpstr>
      <vt:lpstr>Leads</vt:lpstr>
      <vt:lpstr>Cardiac Perforation</vt:lpstr>
      <vt:lpstr>Environmental Factors Interfering with Sensing</vt:lpstr>
      <vt:lpstr>Pacemakers </vt:lpstr>
      <vt:lpstr>Terminology</vt:lpstr>
      <vt:lpstr>Transcutaneous Pacemaker Tests</vt:lpstr>
      <vt:lpstr>Transvenous Pacemaker Tests </vt:lpstr>
      <vt:lpstr> Transvenous and Transcutaneous  Pacemaker Testing</vt:lpstr>
      <vt:lpstr> Transvenous and Transcutaneous  Pacemaker Testing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cp:lastModifiedBy>Fadhl</cp:lastModifiedBy>
  <cp:revision>39</cp:revision>
  <dcterms:modified xsi:type="dcterms:W3CDTF">2011-01-13T04:52:33Z</dcterms:modified>
</cp:coreProperties>
</file>