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notesMasterIdLst>
    <p:notesMasterId r:id="rId38"/>
  </p:notesMasterIdLst>
  <p:sldIdLst>
    <p:sldId id="303" r:id="rId2"/>
    <p:sldId id="330" r:id="rId3"/>
    <p:sldId id="256" r:id="rId4"/>
    <p:sldId id="265" r:id="rId5"/>
    <p:sldId id="266" r:id="rId6"/>
    <p:sldId id="267" r:id="rId7"/>
    <p:sldId id="306" r:id="rId8"/>
    <p:sldId id="269" r:id="rId9"/>
    <p:sldId id="270" r:id="rId10"/>
    <p:sldId id="286" r:id="rId11"/>
    <p:sldId id="320" r:id="rId12"/>
    <p:sldId id="321" r:id="rId13"/>
    <p:sldId id="287" r:id="rId14"/>
    <p:sldId id="289" r:id="rId15"/>
    <p:sldId id="283" r:id="rId16"/>
    <p:sldId id="323" r:id="rId17"/>
    <p:sldId id="324" r:id="rId18"/>
    <p:sldId id="284" r:id="rId19"/>
    <p:sldId id="288" r:id="rId20"/>
    <p:sldId id="291" r:id="rId21"/>
    <p:sldId id="292" r:id="rId22"/>
    <p:sldId id="302" r:id="rId23"/>
    <p:sldId id="312" r:id="rId24"/>
    <p:sldId id="313" r:id="rId25"/>
    <p:sldId id="314" r:id="rId26"/>
    <p:sldId id="315" r:id="rId27"/>
    <p:sldId id="317" r:id="rId28"/>
    <p:sldId id="325" r:id="rId29"/>
    <p:sldId id="318" r:id="rId30"/>
    <p:sldId id="319" r:id="rId31"/>
    <p:sldId id="326" r:id="rId32"/>
    <p:sldId id="327" r:id="rId33"/>
    <p:sldId id="328" r:id="rId34"/>
    <p:sldId id="329" r:id="rId35"/>
    <p:sldId id="304" r:id="rId36"/>
    <p:sldId id="281"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06" autoAdjust="0"/>
    <p:restoredTop sz="94671" autoAdjust="0"/>
  </p:normalViewPr>
  <p:slideViewPr>
    <p:cSldViewPr>
      <p:cViewPr varScale="1">
        <p:scale>
          <a:sx n="70" d="100"/>
          <a:sy n="70" d="100"/>
        </p:scale>
        <p:origin x="-13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5A56F-54FB-4FE7-8265-0CAE6EB89744}" type="datetimeFigureOut">
              <a:rPr lang="en-US" smtClean="0"/>
              <a:pPr/>
              <a:t>3/25/2012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BF2E4-76C2-4969-B137-8360F9C3F369}" type="slidenum">
              <a:rPr lang="en-US" smtClean="0"/>
              <a:pPr/>
              <a:t>‹#›</a:t>
            </a:fld>
            <a:endParaRPr lang="en-US"/>
          </a:p>
        </p:txBody>
      </p:sp>
    </p:spTree>
    <p:extLst>
      <p:ext uri="{BB962C8B-B14F-4D97-AF65-F5344CB8AC3E}">
        <p14:creationId xmlns:p14="http://schemas.microsoft.com/office/powerpoint/2010/main" val="257549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ar-SA" smtClean="0"/>
              <a:t>انقر لتحرير نمط العنوان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وان فرعي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3">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a:xfrm>
            <a:off x="7924800" y="6416675"/>
            <a:ext cx="762000" cy="365125"/>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ar-SA" smtClean="0">
                <a:solidFill>
                  <a:schemeClr val="lt1"/>
                </a:solidFill>
                <a:latin typeface="+mn-lt"/>
                <a:ea typeface="+mn-ea"/>
                <a:cs typeface="+mn-cs"/>
              </a:rPr>
              <a:t>انقر فوق الأيقونة لإضافة صورة</a:t>
            </a:r>
            <a:endParaRPr kumimoji="0" lang="en-US" dirty="0">
              <a:solidFill>
                <a:schemeClr val="lt1"/>
              </a:solidFill>
              <a:latin typeface="+mn-lt"/>
              <a:ea typeface="+mn-ea"/>
              <a:cs typeface="+mn-cs"/>
            </a:endParaRPr>
          </a:p>
        </p:txBody>
      </p:sp>
      <p:sp>
        <p:nvSpPr>
          <p:cNvPr id="4" name="عنصر نائب للنص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03/05/1433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8ABB09-4A1D-463E-8065-109CC2B7EFAA}" type="datetimeFigureOut">
              <a:rPr lang="ar-SA" smtClean="0"/>
              <a:pPr/>
              <a:t>03/05/1433</a:t>
            </a:fld>
            <a:endParaRPr lang="ar-SA"/>
          </a:p>
        </p:txBody>
      </p:sp>
      <p:sp>
        <p:nvSpPr>
          <p:cNvPr id="3" name="عنصر نائب للتذييل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a:p>
        </p:txBody>
      </p:sp>
      <p:sp>
        <p:nvSpPr>
          <p:cNvPr id="23" name="عنصر نائب لرقم الشريحة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7142660" y="711164"/>
            <a:ext cx="1242060" cy="1259205"/>
          </a:xfrm>
          <a:prstGeom prst="rect">
            <a:avLst/>
          </a:prstGeom>
          <a:noFill/>
          <a:ln>
            <a:noFill/>
          </a:ln>
        </p:spPr>
      </p:pic>
      <p:sp>
        <p:nvSpPr>
          <p:cNvPr id="3" name="مستطيل 2"/>
          <p:cNvSpPr/>
          <p:nvPr/>
        </p:nvSpPr>
        <p:spPr>
          <a:xfrm>
            <a:off x="395536" y="724377"/>
            <a:ext cx="4572000" cy="923330"/>
          </a:xfrm>
          <a:prstGeom prst="rect">
            <a:avLst/>
          </a:prstGeom>
        </p:spPr>
        <p:txBody>
          <a:bodyPr>
            <a:spAutoFit/>
          </a:bodyPr>
          <a:lstStyle/>
          <a:p>
            <a:pPr algn="l" rtl="0"/>
            <a:r>
              <a:rPr lang="en-US" dirty="0"/>
              <a:t>University of Science &amp;Technology</a:t>
            </a:r>
          </a:p>
          <a:p>
            <a:pPr algn="l"/>
            <a:r>
              <a:rPr lang="en-US" dirty="0"/>
              <a:t>Biomedical Engineering Department</a:t>
            </a:r>
          </a:p>
          <a:p>
            <a:pPr algn="l" rtl="0"/>
            <a:r>
              <a:rPr lang="en-US" dirty="0"/>
              <a:t> </a:t>
            </a:r>
            <a:r>
              <a:rPr lang="en-US" dirty="0" smtClean="0"/>
              <a:t>Level </a:t>
            </a:r>
            <a:r>
              <a:rPr lang="en-US" dirty="0"/>
              <a:t>: 4th</a:t>
            </a:r>
          </a:p>
        </p:txBody>
      </p:sp>
      <p:sp>
        <p:nvSpPr>
          <p:cNvPr id="4" name="مستطيل 3"/>
          <p:cNvSpPr/>
          <p:nvPr/>
        </p:nvSpPr>
        <p:spPr>
          <a:xfrm>
            <a:off x="2011163" y="2492896"/>
            <a:ext cx="4964757" cy="584775"/>
          </a:xfrm>
          <a:prstGeom prst="rect">
            <a:avLst/>
          </a:prstGeom>
        </p:spPr>
        <p:txBody>
          <a:bodyPr wrap="none">
            <a:spAutoFit/>
          </a:bodyPr>
          <a:lstStyle/>
          <a:p>
            <a:pPr algn="ctr" rtl="0"/>
            <a:r>
              <a:rPr lang="en-US" sz="3200" b="1" i="1" cap="all" dirty="0"/>
              <a:t>Blood gas </a:t>
            </a:r>
            <a:r>
              <a:rPr lang="en-US" sz="3200" b="1" i="1" cap="all" dirty="0" smtClean="0"/>
              <a:t>ANALYZER</a:t>
            </a:r>
            <a:endParaRPr lang="en-US" sz="3200" dirty="0"/>
          </a:p>
        </p:txBody>
      </p:sp>
      <p:sp>
        <p:nvSpPr>
          <p:cNvPr id="5" name="مستطيل 4"/>
          <p:cNvSpPr/>
          <p:nvPr/>
        </p:nvSpPr>
        <p:spPr>
          <a:xfrm>
            <a:off x="611560" y="3933056"/>
            <a:ext cx="7121107" cy="1938992"/>
          </a:xfrm>
          <a:prstGeom prst="rect">
            <a:avLst/>
          </a:prstGeom>
        </p:spPr>
        <p:txBody>
          <a:bodyPr wrap="square">
            <a:spAutoFit/>
          </a:bodyPr>
          <a:lstStyle/>
          <a:p>
            <a:pPr algn="l" rtl="0"/>
            <a:r>
              <a:rPr lang="en-US" sz="2000" b="1" dirty="0"/>
              <a:t>Student work :                </a:t>
            </a:r>
            <a:r>
              <a:rPr lang="en-US" sz="2000" b="1" dirty="0" smtClean="0"/>
              <a:t>                         </a:t>
            </a:r>
            <a:r>
              <a:rPr lang="en-US" sz="2000" b="1" dirty="0"/>
              <a:t>Work done :</a:t>
            </a:r>
          </a:p>
          <a:p>
            <a:pPr algn="l" rtl="0"/>
            <a:r>
              <a:rPr lang="en-US" sz="2000" dirty="0" smtClean="0"/>
              <a:t>      Abdullah  </a:t>
            </a:r>
            <a:r>
              <a:rPr lang="en-US" sz="2000" dirty="0"/>
              <a:t>Saleh  Bin_Madhi    </a:t>
            </a:r>
            <a:r>
              <a:rPr lang="en-US" sz="2000" dirty="0" smtClean="0"/>
              <a:t>             Dr</a:t>
            </a:r>
            <a:r>
              <a:rPr lang="en-US" sz="2000" dirty="0"/>
              <a:t>. Fadhl Alakwaa</a:t>
            </a:r>
          </a:p>
          <a:p>
            <a:pPr algn="l" rtl="0"/>
            <a:r>
              <a:rPr lang="en-US" sz="2000" dirty="0" smtClean="0"/>
              <a:t>      Faiz  </a:t>
            </a:r>
            <a:r>
              <a:rPr lang="en-US" sz="2000" dirty="0"/>
              <a:t>Ramadan Obad</a:t>
            </a:r>
          </a:p>
          <a:p>
            <a:pPr algn="l" rtl="0"/>
            <a:r>
              <a:rPr lang="en-US" sz="2000" dirty="0" smtClean="0"/>
              <a:t>      Mohammed </a:t>
            </a:r>
            <a:r>
              <a:rPr lang="en-US" sz="2000" dirty="0"/>
              <a:t>Zyad Fetna</a:t>
            </a:r>
          </a:p>
          <a:p>
            <a:pPr algn="l" rtl="0"/>
            <a:r>
              <a:rPr lang="en-US" sz="2000" dirty="0" smtClean="0"/>
              <a:t>      Hamza Najm Aldeen</a:t>
            </a:r>
          </a:p>
          <a:p>
            <a:pPr algn="l" rtl="0"/>
            <a:r>
              <a:rPr lang="en-US" sz="2000" dirty="0"/>
              <a:t> </a:t>
            </a:r>
            <a:r>
              <a:rPr lang="en-US" sz="2000" dirty="0" smtClean="0"/>
              <a:t>     ahmed mohammad abokhleel  </a:t>
            </a:r>
            <a:endParaRPr lang="en-US" sz="2000" dirty="0"/>
          </a:p>
        </p:txBody>
      </p:sp>
    </p:spTree>
    <p:extLst>
      <p:ext uri="{BB962C8B-B14F-4D97-AF65-F5344CB8AC3E}">
        <p14:creationId xmlns:p14="http://schemas.microsoft.com/office/powerpoint/2010/main" val="3288648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u="sng" dirty="0" smtClean="0"/>
              <a:t>Theory of operation </a:t>
            </a:r>
            <a:endParaRPr lang="en-US" sz="4000" dirty="0"/>
          </a:p>
        </p:txBody>
      </p:sp>
      <p:sp>
        <p:nvSpPr>
          <p:cNvPr id="3" name="عنصر نائب للمحتوى 2"/>
          <p:cNvSpPr>
            <a:spLocks noGrp="1"/>
          </p:cNvSpPr>
          <p:nvPr>
            <p:ph idx="1"/>
          </p:nvPr>
        </p:nvSpPr>
        <p:spPr/>
        <p:txBody>
          <a:bodyPr>
            <a:normAutofit/>
          </a:bodyPr>
          <a:lstStyle/>
          <a:p>
            <a:r>
              <a:rPr lang="en-US" sz="37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en-US" sz="37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PO</a:t>
            </a:r>
            <a:r>
              <a:rPr lang="en-US" sz="3700" baseline="-250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2</a:t>
            </a:r>
            <a:r>
              <a:rPr lang="en-US" sz="37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Electrode</a:t>
            </a:r>
            <a:r>
              <a:rPr lang="en-US" sz="37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en-US" b="1" dirty="0" smtClean="0"/>
              <a:t/>
            </a:r>
            <a:br>
              <a:rPr lang="en-US" b="1" dirty="0" smtClean="0"/>
            </a:br>
            <a:r>
              <a:rPr lang="en-US" dirty="0" smtClean="0"/>
              <a:t>The </a:t>
            </a:r>
            <a:r>
              <a:rPr lang="en-US" dirty="0"/>
              <a:t>PO</a:t>
            </a:r>
            <a:r>
              <a:rPr lang="en-US" baseline="-25000" dirty="0"/>
              <a:t>2</a:t>
            </a:r>
            <a:r>
              <a:rPr lang="en-US" dirty="0"/>
              <a:t> electrode basically consists of two terminals (1).The cathode, which usually made of platinum (negatively charged) and (2) the anode, which usually made of silver– sliver chloride (positively charged). How does this unit measure PO</a:t>
            </a:r>
            <a:r>
              <a:rPr lang="en-US" baseline="-25000" dirty="0"/>
              <a:t>2</a:t>
            </a:r>
            <a:r>
              <a:rPr lang="en-US" dirty="0"/>
              <a:t> in the blood sample? As shown in Fig.5, the electricity source (battery or wall electricity) supplies the platinum cathode with energy (voltage of 700 mV).</a:t>
            </a:r>
          </a:p>
          <a:p>
            <a:pPr algn="l" rtl="0"/>
            <a:endParaRPr lang="en-US" dirty="0"/>
          </a:p>
        </p:txBody>
      </p:sp>
    </p:spTree>
    <p:extLst>
      <p:ext uri="{BB962C8B-B14F-4D97-AF65-F5344CB8AC3E}">
        <p14:creationId xmlns:p14="http://schemas.microsoft.com/office/powerpoint/2010/main" val="1427881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rotWithShape="1">
          <a:blip r:embed="rId2"/>
          <a:srcRect l="37686" t="23631" r="8254" b="9497"/>
          <a:stretch/>
        </p:blipFill>
        <p:spPr bwMode="auto">
          <a:xfrm>
            <a:off x="1259632" y="332656"/>
            <a:ext cx="6480720" cy="4006882"/>
          </a:xfrm>
          <a:prstGeom prst="rect">
            <a:avLst/>
          </a:prstGeom>
          <a:ln>
            <a:noFill/>
          </a:ln>
          <a:extLst>
            <a:ext uri="{53640926-AAD7-44D8-BBD7-CCE9431645EC}">
              <a14:shadowObscured xmlns:a14="http://schemas.microsoft.com/office/drawing/2010/main"/>
            </a:ext>
          </a:extLst>
        </p:spPr>
      </p:pic>
      <p:sp>
        <p:nvSpPr>
          <p:cNvPr id="2" name="مربع نص 1"/>
          <p:cNvSpPr txBox="1"/>
          <p:nvPr/>
        </p:nvSpPr>
        <p:spPr>
          <a:xfrm>
            <a:off x="1403648" y="4437112"/>
            <a:ext cx="6120680" cy="2308324"/>
          </a:xfrm>
          <a:prstGeom prst="rect">
            <a:avLst/>
          </a:prstGeom>
          <a:noFill/>
        </p:spPr>
        <p:txBody>
          <a:bodyPr wrap="square" rtlCol="0">
            <a:spAutoFit/>
          </a:bodyPr>
          <a:lstStyle/>
          <a:p>
            <a:pPr algn="l" rtl="0"/>
            <a:r>
              <a:rPr lang="en-US" dirty="0" smtClean="0"/>
              <a:t>The </a:t>
            </a:r>
            <a:r>
              <a:rPr lang="en-US" dirty="0"/>
              <a:t>cathode, which usually made of platinum (negatively charged) and (2) the anode, which usually made of silver– sliver chloride (positively charged). </a:t>
            </a:r>
            <a:endParaRPr lang="en-US" dirty="0" smtClean="0"/>
          </a:p>
          <a:p>
            <a:pPr algn="l" rtl="0"/>
            <a:endParaRPr lang="en-US" dirty="0" smtClean="0"/>
          </a:p>
          <a:p>
            <a:pPr algn="l" rtl="0"/>
            <a:r>
              <a:rPr lang="en-US" dirty="0" smtClean="0"/>
              <a:t>Source : </a:t>
            </a:r>
            <a:r>
              <a:rPr lang="en-US" dirty="0" err="1" smtClean="0"/>
              <a:t>Akay</a:t>
            </a:r>
            <a:r>
              <a:rPr lang="en-US" dirty="0"/>
              <a:t>, M., </a:t>
            </a:r>
            <a:r>
              <a:rPr lang="en-US" i="1" dirty="0"/>
              <a:t>WILEY ENCYCLOPEDIA OF BIOMEDICAL ENGINEERING</a:t>
            </a:r>
            <a:r>
              <a:rPr lang="en-US" dirty="0"/>
              <a:t>. 2006, Washington: simultaneously in Canada.</a:t>
            </a:r>
          </a:p>
          <a:p>
            <a:pPr algn="l" rtl="0"/>
            <a:endParaRPr lang="en-US" dirty="0"/>
          </a:p>
        </p:txBody>
      </p:sp>
    </p:spTree>
    <p:extLst>
      <p:ext uri="{BB962C8B-B14F-4D97-AF65-F5344CB8AC3E}">
        <p14:creationId xmlns:p14="http://schemas.microsoft.com/office/powerpoint/2010/main" val="3744202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p:cNvPicPr>
          <p:nvPr>
            <p:ph idx="1"/>
          </p:nvPr>
        </p:nvPicPr>
        <p:blipFill rotWithShape="1">
          <a:blip r:embed="rId2"/>
          <a:srcRect l="29013" t="21625" r="13580" b="10028"/>
          <a:stretch/>
        </p:blipFill>
        <p:spPr bwMode="auto">
          <a:xfrm>
            <a:off x="1547664" y="260648"/>
            <a:ext cx="5900068" cy="3960440"/>
          </a:xfrm>
          <a:prstGeom prst="rect">
            <a:avLst/>
          </a:prstGeom>
          <a:ln>
            <a:noFill/>
          </a:ln>
          <a:extLst>
            <a:ext uri="{53640926-AAD7-44D8-BBD7-CCE9431645EC}">
              <a14:shadowObscured xmlns:a14="http://schemas.microsoft.com/office/drawing/2010/main"/>
            </a:ext>
          </a:extLst>
        </p:spPr>
      </p:pic>
      <p:sp>
        <p:nvSpPr>
          <p:cNvPr id="2" name="مربع نص 1"/>
          <p:cNvSpPr txBox="1"/>
          <p:nvPr/>
        </p:nvSpPr>
        <p:spPr>
          <a:xfrm>
            <a:off x="1763688" y="4581128"/>
            <a:ext cx="5256584" cy="1477328"/>
          </a:xfrm>
          <a:prstGeom prst="rect">
            <a:avLst/>
          </a:prstGeom>
          <a:noFill/>
        </p:spPr>
        <p:txBody>
          <a:bodyPr wrap="square" rtlCol="0">
            <a:spAutoFit/>
          </a:bodyPr>
          <a:lstStyle/>
          <a:p>
            <a:pPr algn="l" rtl="0"/>
            <a:r>
              <a:rPr lang="en-US" dirty="0"/>
              <a:t>The </a:t>
            </a:r>
            <a:r>
              <a:rPr lang="en-US" i="1" dirty="0" smtClean="0"/>
              <a:t>P</a:t>
            </a:r>
            <a:r>
              <a:rPr lang="en-US" dirty="0" smtClean="0"/>
              <a:t>O</a:t>
            </a:r>
            <a:r>
              <a:rPr lang="en-US" baseline="-25000" dirty="0" smtClean="0"/>
              <a:t>2</a:t>
            </a:r>
            <a:r>
              <a:rPr lang="en-US" dirty="0" smtClean="0"/>
              <a:t> </a:t>
            </a:r>
            <a:r>
              <a:rPr lang="en-US" dirty="0"/>
              <a:t>electrode system uses principles similar to those for pH measurement. </a:t>
            </a:r>
            <a:endParaRPr lang="en-US" dirty="0" smtClean="0"/>
          </a:p>
          <a:p>
            <a:pPr algn="l" rtl="0"/>
            <a:endParaRPr lang="en-US" dirty="0" smtClean="0"/>
          </a:p>
          <a:p>
            <a:pPr algn="l" rtl="0"/>
            <a:r>
              <a:rPr lang="en-US" dirty="0" smtClean="0"/>
              <a:t>Source : ECRI</a:t>
            </a:r>
            <a:r>
              <a:rPr lang="en-US" dirty="0"/>
              <a:t>, Blood Gas/pH Analyzers, H.P.C. System, Editor. 2001. p. 1-4.</a:t>
            </a:r>
          </a:p>
        </p:txBody>
      </p:sp>
    </p:spTree>
    <p:extLst>
      <p:ext uri="{BB962C8B-B14F-4D97-AF65-F5344CB8AC3E}">
        <p14:creationId xmlns:p14="http://schemas.microsoft.com/office/powerpoint/2010/main" val="4013846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a:t>This voltage attracts oxygen molecules to the cathode surface, where they react with water. This reaction consumes four electrons for every oxygen molecule reacts with water and produces four hydroxyl ions. The consumed four electrons, in turn, are replaced rapidly in the electrolyte solution as silver and chloride react at the anode.</a:t>
            </a:r>
          </a:p>
        </p:txBody>
      </p:sp>
      <p:sp>
        <p:nvSpPr>
          <p:cNvPr id="2" name="مربع نص 1"/>
          <p:cNvSpPr txBox="1"/>
          <p:nvPr/>
        </p:nvSpPr>
        <p:spPr>
          <a:xfrm>
            <a:off x="3635896" y="764704"/>
            <a:ext cx="1872208" cy="707886"/>
          </a:xfrm>
          <a:prstGeom prst="rect">
            <a:avLst/>
          </a:prstGeom>
          <a:noFill/>
        </p:spPr>
        <p:txBody>
          <a:bodyPr wrap="square" rtlCol="0">
            <a:spAutoFit/>
          </a:bodyPr>
          <a:lstStyle/>
          <a:p>
            <a:pPr lvl="0" algn="ctr" rtl="0"/>
            <a:r>
              <a:rPr lang="en-US" sz="4000" dirty="0">
                <a:solidFill>
                  <a:schemeClr val="accent1">
                    <a:lumMod val="60000"/>
                    <a:lumOff val="40000"/>
                  </a:schemeClr>
                </a:solidFill>
              </a:rPr>
              <a:t>Cont</a:t>
            </a:r>
            <a:r>
              <a:rPr lang="en-US" sz="4000" dirty="0" smtClean="0">
                <a:solidFill>
                  <a:schemeClr val="accent1">
                    <a:lumMod val="60000"/>
                    <a:lumOff val="40000"/>
                  </a:schemeClr>
                </a:solidFill>
              </a:rPr>
              <a:t>.</a:t>
            </a:r>
            <a:endParaRPr lang="en-US" sz="4000" dirty="0">
              <a:solidFill>
                <a:schemeClr val="accent1">
                  <a:lumMod val="60000"/>
                  <a:lumOff val="40000"/>
                </a:schemeClr>
              </a:solidFill>
            </a:endParaRPr>
          </a:p>
        </p:txBody>
      </p:sp>
    </p:spTree>
    <p:extLst>
      <p:ext uri="{BB962C8B-B14F-4D97-AF65-F5344CB8AC3E}">
        <p14:creationId xmlns:p14="http://schemas.microsoft.com/office/powerpoint/2010/main" val="3621543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a:t>. This continuous reaction leads to continuous flow of electrons from the anode to the cathode (electrical current). This electrical current is measured by using an ammeter (electrical current flow meter). The current generated is indirect proportion to the amount of dissolved oxygen in the blood sample, which in direct proportion to PO</a:t>
            </a:r>
            <a:r>
              <a:rPr lang="en-US" baseline="-25000" dirty="0"/>
              <a:t>2</a:t>
            </a:r>
            <a:r>
              <a:rPr lang="en-US" dirty="0"/>
              <a:t> in that </a:t>
            </a:r>
            <a:r>
              <a:rPr lang="en-US" dirty="0" smtClean="0"/>
              <a:t>sample.</a:t>
            </a:r>
            <a:endParaRPr lang="en-US" dirty="0"/>
          </a:p>
        </p:txBody>
      </p:sp>
      <p:sp>
        <p:nvSpPr>
          <p:cNvPr id="2" name="مربع نص 1"/>
          <p:cNvSpPr txBox="1"/>
          <p:nvPr/>
        </p:nvSpPr>
        <p:spPr>
          <a:xfrm>
            <a:off x="3563888" y="836712"/>
            <a:ext cx="2088232" cy="707886"/>
          </a:xfrm>
          <a:prstGeom prst="rect">
            <a:avLst/>
          </a:prstGeom>
          <a:noFill/>
        </p:spPr>
        <p:txBody>
          <a:bodyPr wrap="square" rtlCol="0">
            <a:spAutoFit/>
          </a:bodyPr>
          <a:lstStyle/>
          <a:p>
            <a:pPr lvl="0" algn="ctr" rtl="0"/>
            <a:r>
              <a:rPr lang="en-US" sz="4000" dirty="0">
                <a:solidFill>
                  <a:schemeClr val="accent1">
                    <a:lumMod val="60000"/>
                    <a:lumOff val="40000"/>
                  </a:schemeClr>
                </a:solidFill>
              </a:rPr>
              <a:t>Cont</a:t>
            </a:r>
            <a:r>
              <a:rPr lang="en-US" sz="4000" dirty="0" smtClean="0">
                <a:solidFill>
                  <a:schemeClr val="accent1">
                    <a:lumMod val="60000"/>
                    <a:lumOff val="40000"/>
                  </a:schemeClr>
                </a:solidFill>
              </a:rPr>
              <a:t>.</a:t>
            </a:r>
            <a:endParaRPr lang="en-US" sz="4000" dirty="0">
              <a:solidFill>
                <a:schemeClr val="accent1">
                  <a:lumMod val="60000"/>
                  <a:lumOff val="40000"/>
                </a:schemeClr>
              </a:solidFill>
            </a:endParaRPr>
          </a:p>
        </p:txBody>
      </p:sp>
    </p:spTree>
    <p:extLst>
      <p:ext uri="{BB962C8B-B14F-4D97-AF65-F5344CB8AC3E}">
        <p14:creationId xmlns:p14="http://schemas.microsoft.com/office/powerpoint/2010/main" val="3302267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7467600" cy="1143000"/>
          </a:xfrm>
        </p:spPr>
        <p:txBody>
          <a:bodyPr>
            <a:noAutofit/>
          </a:bodyPr>
          <a:lstStyle/>
          <a:p>
            <a:pPr algn="ctr"/>
            <a:r>
              <a:rPr lang="en-US" sz="3200" b="1" dirty="0" smtClean="0"/>
              <a:t>     </a:t>
            </a:r>
            <a:endParaRPr lang="en-US" sz="3600" b="1" dirty="0"/>
          </a:p>
        </p:txBody>
      </p:sp>
      <p:sp>
        <p:nvSpPr>
          <p:cNvPr id="3" name="عنصر نائب للمحتوى 2"/>
          <p:cNvSpPr>
            <a:spLocks noGrp="1"/>
          </p:cNvSpPr>
          <p:nvPr>
            <p:ph idx="1"/>
          </p:nvPr>
        </p:nvSpPr>
        <p:spPr>
          <a:xfrm>
            <a:off x="457200" y="1000108"/>
            <a:ext cx="8229600" cy="5309252"/>
          </a:xfrm>
        </p:spPr>
        <p:txBody>
          <a:bodyPr>
            <a:normAutofit/>
          </a:bodyPr>
          <a:lstStyle/>
          <a:p>
            <a:pPr marL="36576" indent="0" algn="ctr">
              <a:buNone/>
            </a:pPr>
            <a:r>
              <a:rPr lang="en-US" sz="3200" b="1" u="sng" dirty="0">
                <a:solidFill>
                  <a:schemeClr val="accent1">
                    <a:lumMod val="60000"/>
                    <a:lumOff val="40000"/>
                  </a:schemeClr>
                </a:solidFill>
              </a:rPr>
              <a:t>pH Electrode</a:t>
            </a:r>
            <a:endParaRPr lang="en-US" u="sng" dirty="0" smtClean="0">
              <a:solidFill>
                <a:schemeClr val="accent1">
                  <a:lumMod val="60000"/>
                  <a:lumOff val="40000"/>
                </a:schemeClr>
              </a:solidFill>
            </a:endParaRPr>
          </a:p>
          <a:p>
            <a:pPr algn="l" rtl="0"/>
            <a:endParaRPr lang="en-US" dirty="0" smtClean="0"/>
          </a:p>
          <a:p>
            <a:pPr algn="l" rtl="0"/>
            <a:r>
              <a:rPr lang="en-US" dirty="0" smtClean="0"/>
              <a:t>The </a:t>
            </a:r>
            <a:r>
              <a:rPr lang="en-US" dirty="0"/>
              <a:t>pH electrode uses voltage to measure pH, rather than actual current as in PO</a:t>
            </a:r>
            <a:r>
              <a:rPr lang="en-US" baseline="-25000" dirty="0"/>
              <a:t>2</a:t>
            </a:r>
            <a:r>
              <a:rPr lang="en-US" dirty="0"/>
              <a:t> electrode. It compares a voltage created through the blood sample (with unknown pH) to known reference voltage (in a solution with known pH). To make this possible, the pH electrode basically needs four electrode terminals (Fig. 4),</a:t>
            </a:r>
          </a:p>
        </p:txBody>
      </p:sp>
    </p:spTree>
    <p:extLst>
      <p:ext uri="{BB962C8B-B14F-4D97-AF65-F5344CB8AC3E}">
        <p14:creationId xmlns:p14="http://schemas.microsoft.com/office/powerpoint/2010/main" val="3936550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rotWithShape="1">
          <a:blip r:embed="rId2"/>
          <a:srcRect l="36855" t="38414" r="25376" b="25457"/>
          <a:stretch/>
        </p:blipFill>
        <p:spPr bwMode="auto">
          <a:xfrm>
            <a:off x="1547664" y="332656"/>
            <a:ext cx="5904656" cy="3960440"/>
          </a:xfrm>
          <a:prstGeom prst="rect">
            <a:avLst/>
          </a:prstGeom>
          <a:ln>
            <a:noFill/>
          </a:ln>
          <a:extLst>
            <a:ext uri="{53640926-AAD7-44D8-BBD7-CCE9431645EC}">
              <a14:shadowObscured xmlns:a14="http://schemas.microsoft.com/office/drawing/2010/main"/>
            </a:ext>
          </a:extLst>
        </p:spPr>
      </p:pic>
      <p:sp>
        <p:nvSpPr>
          <p:cNvPr id="3" name="مستطيل 2"/>
          <p:cNvSpPr/>
          <p:nvPr/>
        </p:nvSpPr>
        <p:spPr>
          <a:xfrm>
            <a:off x="1214414" y="4581128"/>
            <a:ext cx="7572428" cy="1754326"/>
          </a:xfrm>
          <a:prstGeom prst="rect">
            <a:avLst/>
          </a:prstGeom>
        </p:spPr>
        <p:txBody>
          <a:bodyPr wrap="square">
            <a:spAutoFit/>
          </a:bodyPr>
          <a:lstStyle/>
          <a:p>
            <a:pPr algn="l" rtl="0"/>
            <a:r>
              <a:rPr lang="en-US" dirty="0" smtClean="0"/>
              <a:t>Figure A </a:t>
            </a:r>
            <a:r>
              <a:rPr lang="en-US" dirty="0"/>
              <a:t>specific equation is used to calculate the blood sample pH, using the reference fluid pH, the created voltage, and the fluid temperature. </a:t>
            </a:r>
            <a:endParaRPr lang="en-US" dirty="0" smtClean="0"/>
          </a:p>
          <a:p>
            <a:pPr algn="l" rtl="0"/>
            <a:endParaRPr lang="en-US" dirty="0" smtClean="0"/>
          </a:p>
          <a:p>
            <a:pPr algn="l" rtl="0"/>
            <a:r>
              <a:rPr lang="en-US" dirty="0" smtClean="0"/>
              <a:t>Source : </a:t>
            </a:r>
            <a:r>
              <a:rPr lang="en-US" dirty="0" err="1" smtClean="0"/>
              <a:t>Akay</a:t>
            </a:r>
            <a:r>
              <a:rPr lang="en-US" dirty="0"/>
              <a:t>, M., </a:t>
            </a:r>
            <a:r>
              <a:rPr lang="en-US" i="1" dirty="0"/>
              <a:t>WILEY ENCYCLOPEDIA OF BIOMEDICAL ENGINEERING</a:t>
            </a:r>
            <a:r>
              <a:rPr lang="en-US" dirty="0"/>
              <a:t>. 2006, Washington: simultaneously in Canada.</a:t>
            </a:r>
          </a:p>
        </p:txBody>
      </p:sp>
    </p:spTree>
    <p:extLst>
      <p:ext uri="{BB962C8B-B14F-4D97-AF65-F5344CB8AC3E}">
        <p14:creationId xmlns:p14="http://schemas.microsoft.com/office/powerpoint/2010/main" val="3057343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09283" y="332656"/>
            <a:ext cx="5813465" cy="401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979712" y="4674115"/>
            <a:ext cx="5472608" cy="1754326"/>
          </a:xfrm>
          <a:prstGeom prst="rect">
            <a:avLst/>
          </a:prstGeom>
          <a:noFill/>
        </p:spPr>
        <p:txBody>
          <a:bodyPr wrap="square" rtlCol="0">
            <a:spAutoFit/>
          </a:bodyPr>
          <a:lstStyle/>
          <a:p>
            <a:pPr algn="l" rtl="0"/>
            <a:r>
              <a:rPr lang="en-US" dirty="0"/>
              <a:t>The pH measurement is performed using two separate electrodes: a pH-measuring electrode and a reference </a:t>
            </a:r>
            <a:r>
              <a:rPr lang="en-US" dirty="0" smtClean="0"/>
              <a:t>electrode.</a:t>
            </a:r>
          </a:p>
          <a:p>
            <a:pPr algn="l" rtl="0"/>
            <a:endParaRPr lang="en-US" dirty="0" smtClean="0"/>
          </a:p>
          <a:p>
            <a:pPr algn="l" rtl="0"/>
            <a:r>
              <a:rPr lang="en-US" dirty="0" smtClean="0"/>
              <a:t>Source : </a:t>
            </a:r>
            <a:r>
              <a:rPr lang="en-US" dirty="0"/>
              <a:t>ECRI, Blood Gas/pH Analyzers, H.P.C. System, Editor. 2001. p. 1-4.</a:t>
            </a:r>
          </a:p>
        </p:txBody>
      </p:sp>
    </p:spTree>
    <p:extLst>
      <p:ext uri="{BB962C8B-B14F-4D97-AF65-F5344CB8AC3E}">
        <p14:creationId xmlns:p14="http://schemas.microsoft.com/office/powerpoint/2010/main" val="2886514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l" rtl="0">
              <a:buNone/>
            </a:pPr>
            <a:r>
              <a:rPr lang="en-US" dirty="0" smtClean="0"/>
              <a:t>rather </a:t>
            </a:r>
            <a:r>
              <a:rPr lang="en-US" dirty="0"/>
              <a:t>than two terminals (as in the </a:t>
            </a:r>
            <a:r>
              <a:rPr lang="en-US" dirty="0" smtClean="0"/>
              <a:t>PO</a:t>
            </a:r>
            <a:r>
              <a:rPr lang="en-US" baseline="-25000" dirty="0" smtClean="0"/>
              <a:t>2</a:t>
            </a:r>
            <a:r>
              <a:rPr lang="en-US" dirty="0" smtClean="0"/>
              <a:t>electrode</a:t>
            </a:r>
            <a:r>
              <a:rPr lang="en-US" dirty="0"/>
              <a:t>). Practically, one common pH-sensitive glass electrode terminal between the two solutions is adequate. This glass terminal allows the hydrogen ions to diffuse into it from each side. The difference in the hydrogen ions concentration across this glass terminal creates a net electrical potential (voltage). A specific equation is used to calculate the blood sample pH, using the reference fluid pH, the created voltage, and the fluid temperature.</a:t>
            </a:r>
          </a:p>
        </p:txBody>
      </p:sp>
      <p:sp>
        <p:nvSpPr>
          <p:cNvPr id="2" name="مربع نص 1"/>
          <p:cNvSpPr txBox="1"/>
          <p:nvPr/>
        </p:nvSpPr>
        <p:spPr>
          <a:xfrm>
            <a:off x="3203848" y="692696"/>
            <a:ext cx="2376264" cy="707886"/>
          </a:xfrm>
          <a:prstGeom prst="rect">
            <a:avLst/>
          </a:prstGeom>
          <a:noFill/>
        </p:spPr>
        <p:txBody>
          <a:bodyPr wrap="square" rtlCol="0">
            <a:spAutoFit/>
          </a:bodyPr>
          <a:lstStyle/>
          <a:p>
            <a:pPr algn="ctr" rtl="0"/>
            <a:r>
              <a:rPr lang="en-US" sz="4000" dirty="0" smtClean="0">
                <a:solidFill>
                  <a:schemeClr val="accent1">
                    <a:lumMod val="60000"/>
                    <a:lumOff val="40000"/>
                  </a:schemeClr>
                </a:solidFill>
              </a:rPr>
              <a:t>Cont.</a:t>
            </a:r>
            <a:endParaRPr lang="en-US" sz="4000" dirty="0">
              <a:solidFill>
                <a:schemeClr val="accent1">
                  <a:lumMod val="60000"/>
                  <a:lumOff val="40000"/>
                </a:schemeClr>
              </a:solidFill>
            </a:endParaRPr>
          </a:p>
        </p:txBody>
      </p:sp>
    </p:spTree>
    <p:extLst>
      <p:ext uri="{BB962C8B-B14F-4D97-AF65-F5344CB8AC3E}">
        <p14:creationId xmlns:p14="http://schemas.microsoft.com/office/powerpoint/2010/main" val="1052821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PCO</a:t>
            </a:r>
            <a:r>
              <a:rPr lang="en-US" b="1" baseline="-25000" dirty="0"/>
              <a:t>2</a:t>
            </a:r>
            <a:r>
              <a:rPr lang="en-US" b="1" dirty="0"/>
              <a:t> Electrode</a:t>
            </a:r>
            <a:br>
              <a:rPr lang="en-US" b="1" dirty="0"/>
            </a:br>
            <a:endParaRPr lang="en-US" dirty="0"/>
          </a:p>
        </p:txBody>
      </p:sp>
      <p:sp>
        <p:nvSpPr>
          <p:cNvPr id="3" name="عنصر نائب للمحتوى 2"/>
          <p:cNvSpPr>
            <a:spLocks noGrp="1"/>
          </p:cNvSpPr>
          <p:nvPr>
            <p:ph idx="1"/>
          </p:nvPr>
        </p:nvSpPr>
        <p:spPr/>
        <p:txBody>
          <a:bodyPr>
            <a:normAutofit lnSpcReduction="10000"/>
          </a:bodyPr>
          <a:lstStyle/>
          <a:p>
            <a:pPr algn="l" rtl="0"/>
            <a:r>
              <a:rPr lang="en-US" dirty="0"/>
              <a:t>The PCO</a:t>
            </a:r>
            <a:r>
              <a:rPr lang="en-US" baseline="-25000" dirty="0"/>
              <a:t>2</a:t>
            </a:r>
            <a:r>
              <a:rPr lang="en-US" dirty="0"/>
              <a:t> electrode is a modified pH electrode. There are two major differences between this electrode and the pH electrode. The first difference is that in this electrode, the blood sample comes in contact with a CO</a:t>
            </a:r>
            <a:r>
              <a:rPr lang="en-US" baseline="-25000" dirty="0"/>
              <a:t>2</a:t>
            </a:r>
            <a:r>
              <a:rPr lang="en-US" dirty="0"/>
              <a:t> permeable membrane (such as Teflon, Silicone rubber), rather than a pH-sensitive glass (in the pH electrode), as shown in (Fig.6). The CO</a:t>
            </a:r>
            <a:r>
              <a:rPr lang="en-US" baseline="-25000" dirty="0"/>
              <a:t>2</a:t>
            </a:r>
            <a:r>
              <a:rPr lang="en-US" dirty="0"/>
              <a:t> from the blood sample diffuses via the CO</a:t>
            </a:r>
            <a:r>
              <a:rPr lang="en-US" baseline="-25000" dirty="0"/>
              <a:t>2 </a:t>
            </a:r>
            <a:r>
              <a:rPr lang="en-US" dirty="0"/>
              <a:t>permeable (silicone) membrane into a bicarbonate solution. </a:t>
            </a:r>
          </a:p>
          <a:p>
            <a:pPr algn="l" rtl="0"/>
            <a:endParaRPr lang="en-US" dirty="0"/>
          </a:p>
        </p:txBody>
      </p:sp>
    </p:spTree>
    <p:extLst>
      <p:ext uri="{BB962C8B-B14F-4D97-AF65-F5344CB8AC3E}">
        <p14:creationId xmlns:p14="http://schemas.microsoft.com/office/powerpoint/2010/main" val="280873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yad\Desktop\726px-BG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0"/>
            <a:ext cx="8928993"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55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algn="l" rtl="0">
              <a:buNone/>
            </a:pPr>
            <a:r>
              <a:rPr lang="en-US" dirty="0"/>
              <a:t>The amount of the hydrogen ions produced by </a:t>
            </a:r>
            <a:r>
              <a:rPr lang="en-US" dirty="0" smtClean="0"/>
              <a:t>the</a:t>
            </a:r>
          </a:p>
          <a:p>
            <a:pPr algn="l" rtl="0">
              <a:buNone/>
            </a:pPr>
            <a:r>
              <a:rPr lang="en-US" dirty="0" smtClean="0"/>
              <a:t>hydrolysis </a:t>
            </a:r>
            <a:r>
              <a:rPr lang="en-US" dirty="0"/>
              <a:t>process in the bicarbonate solution </a:t>
            </a:r>
            <a:r>
              <a:rPr lang="en-US" dirty="0" smtClean="0"/>
              <a:t>is</a:t>
            </a:r>
          </a:p>
          <a:p>
            <a:pPr algn="l" rtl="0">
              <a:buNone/>
            </a:pPr>
            <a:r>
              <a:rPr lang="en-US" dirty="0" smtClean="0"/>
              <a:t>proportional </a:t>
            </a:r>
            <a:r>
              <a:rPr lang="en-US" dirty="0"/>
              <a:t>to the amount of the CO</a:t>
            </a:r>
            <a:r>
              <a:rPr lang="en-US" baseline="-25000" dirty="0"/>
              <a:t>2</a:t>
            </a:r>
            <a:r>
              <a:rPr lang="en-US" dirty="0"/>
              <a:t> </a:t>
            </a:r>
            <a:r>
              <a:rPr lang="en-US" dirty="0" smtClean="0"/>
              <a:t>diffused</a:t>
            </a:r>
          </a:p>
          <a:p>
            <a:pPr algn="l" rtl="0">
              <a:buNone/>
            </a:pPr>
            <a:r>
              <a:rPr lang="en-US" dirty="0" smtClean="0"/>
              <a:t>through </a:t>
            </a:r>
            <a:r>
              <a:rPr lang="en-US" dirty="0"/>
              <a:t>the silicone membrane. The difference in </a:t>
            </a:r>
            <a:r>
              <a:rPr lang="en-US" dirty="0" smtClean="0"/>
              <a:t>the</a:t>
            </a:r>
          </a:p>
          <a:p>
            <a:pPr algn="l" rtl="0">
              <a:buNone/>
            </a:pPr>
            <a:r>
              <a:rPr lang="en-US" dirty="0" smtClean="0"/>
              <a:t>hydrogen </a:t>
            </a:r>
            <a:r>
              <a:rPr lang="en-US" dirty="0"/>
              <a:t>ions concentration across the </a:t>
            </a:r>
            <a:r>
              <a:rPr lang="en-US" dirty="0" smtClean="0"/>
              <a:t>pH-sensitive</a:t>
            </a:r>
          </a:p>
          <a:p>
            <a:pPr algn="l" rtl="0">
              <a:buNone/>
            </a:pPr>
            <a:r>
              <a:rPr lang="en-US" dirty="0" smtClean="0"/>
              <a:t>glass </a:t>
            </a:r>
            <a:r>
              <a:rPr lang="en-US" dirty="0"/>
              <a:t>terminal creates a voltage. The </a:t>
            </a:r>
            <a:r>
              <a:rPr lang="en-US" dirty="0" smtClean="0"/>
              <a:t>measured</a:t>
            </a:r>
          </a:p>
          <a:p>
            <a:pPr algn="l" rtl="0">
              <a:buNone/>
            </a:pPr>
            <a:r>
              <a:rPr lang="en-US" dirty="0" smtClean="0"/>
              <a:t>voltage </a:t>
            </a:r>
            <a:r>
              <a:rPr lang="en-US" dirty="0"/>
              <a:t>(by voltmeter) can be converted to </a:t>
            </a:r>
            <a:r>
              <a:rPr lang="en-US" dirty="0" smtClean="0"/>
              <a:t>PCO</a:t>
            </a:r>
            <a:r>
              <a:rPr lang="en-US" baseline="-25000" dirty="0" smtClean="0"/>
              <a:t>2</a:t>
            </a:r>
            <a:endParaRPr lang="en-US" baseline="-25000" dirty="0"/>
          </a:p>
          <a:p>
            <a:pPr algn="l" rtl="0">
              <a:buNone/>
            </a:pPr>
            <a:r>
              <a:rPr lang="en-US" dirty="0" smtClean="0"/>
              <a:t>units</a:t>
            </a:r>
            <a:r>
              <a:rPr lang="en-US" dirty="0"/>
              <a:t>. The other difference is that the CO</a:t>
            </a:r>
            <a:r>
              <a:rPr lang="en-US" baseline="-25000" dirty="0"/>
              <a:t>2</a:t>
            </a:r>
            <a:r>
              <a:rPr lang="en-US" dirty="0"/>
              <a:t> </a:t>
            </a:r>
            <a:r>
              <a:rPr lang="en-US" dirty="0" smtClean="0"/>
              <a:t>electrode</a:t>
            </a:r>
          </a:p>
          <a:p>
            <a:pPr algn="l" rtl="0">
              <a:buNone/>
            </a:pPr>
            <a:r>
              <a:rPr lang="en-US" dirty="0" smtClean="0"/>
              <a:t>has </a:t>
            </a:r>
            <a:r>
              <a:rPr lang="en-US" dirty="0"/>
              <a:t>two similar electrode terminals (</a:t>
            </a:r>
            <a:r>
              <a:rPr lang="en-US" dirty="0" smtClean="0"/>
              <a:t>silver–silver</a:t>
            </a:r>
          </a:p>
          <a:p>
            <a:pPr algn="l" rtl="0">
              <a:buNone/>
            </a:pPr>
            <a:r>
              <a:rPr lang="en-US" dirty="0" smtClean="0"/>
              <a:t>chloride</a:t>
            </a:r>
            <a:r>
              <a:rPr lang="en-US" dirty="0"/>
              <a:t>). However, the pH electrode has </a:t>
            </a:r>
            <a:r>
              <a:rPr lang="en-US" dirty="0" smtClean="0"/>
              <a:t>two</a:t>
            </a:r>
          </a:p>
          <a:p>
            <a:pPr algn="l" rtl="0">
              <a:buNone/>
            </a:pPr>
            <a:r>
              <a:rPr lang="en-US" dirty="0" smtClean="0"/>
              <a:t>different </a:t>
            </a:r>
            <a:r>
              <a:rPr lang="en-US" dirty="0"/>
              <a:t>electrode terminals (silver–silver </a:t>
            </a:r>
            <a:r>
              <a:rPr lang="en-US" dirty="0" smtClean="0"/>
              <a:t>chloride</a:t>
            </a:r>
          </a:p>
          <a:p>
            <a:pPr algn="l" rtl="0">
              <a:buNone/>
            </a:pPr>
            <a:r>
              <a:rPr lang="en-US" dirty="0" smtClean="0"/>
              <a:t>and </a:t>
            </a:r>
            <a:r>
              <a:rPr lang="en-US" dirty="0"/>
              <a:t>mercury–</a:t>
            </a:r>
            <a:r>
              <a:rPr lang="en-US" dirty="0" err="1"/>
              <a:t>mercurous</a:t>
            </a:r>
            <a:r>
              <a:rPr lang="en-US" dirty="0"/>
              <a:t> chloride)</a:t>
            </a:r>
          </a:p>
        </p:txBody>
      </p:sp>
      <p:sp>
        <p:nvSpPr>
          <p:cNvPr id="2" name="مربع نص 1"/>
          <p:cNvSpPr txBox="1"/>
          <p:nvPr/>
        </p:nvSpPr>
        <p:spPr>
          <a:xfrm>
            <a:off x="3419872" y="692696"/>
            <a:ext cx="2232248" cy="707886"/>
          </a:xfrm>
          <a:prstGeom prst="rect">
            <a:avLst/>
          </a:prstGeom>
          <a:noFill/>
        </p:spPr>
        <p:txBody>
          <a:bodyPr wrap="square" rtlCol="0">
            <a:spAutoFit/>
          </a:bodyPr>
          <a:lstStyle/>
          <a:p>
            <a:pPr lvl="0" algn="ctr" rtl="0"/>
            <a:r>
              <a:rPr lang="en-US" sz="4000" dirty="0">
                <a:solidFill>
                  <a:schemeClr val="accent1">
                    <a:lumMod val="60000"/>
                    <a:lumOff val="40000"/>
                  </a:schemeClr>
                </a:solidFill>
              </a:rPr>
              <a:t>Cont</a:t>
            </a:r>
            <a:r>
              <a:rPr lang="en-US" sz="4000" dirty="0" smtClean="0">
                <a:solidFill>
                  <a:schemeClr val="accent1">
                    <a:lumMod val="60000"/>
                    <a:lumOff val="40000"/>
                  </a:schemeClr>
                </a:solidFill>
              </a:rPr>
              <a:t>.</a:t>
            </a:r>
            <a:endParaRPr lang="en-US" sz="4000" dirty="0">
              <a:solidFill>
                <a:schemeClr val="accent1">
                  <a:lumMod val="60000"/>
                  <a:lumOff val="40000"/>
                </a:schemeClr>
              </a:solidFill>
            </a:endParaRPr>
          </a:p>
        </p:txBody>
      </p:sp>
    </p:spTree>
    <p:extLst>
      <p:ext uri="{BB962C8B-B14F-4D97-AF65-F5344CB8AC3E}">
        <p14:creationId xmlns:p14="http://schemas.microsoft.com/office/powerpoint/2010/main" val="1833436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rotWithShape="1">
          <a:blip r:embed="rId2"/>
          <a:srcRect l="32871" t="28762" r="8949" b="17988"/>
          <a:stretch/>
        </p:blipFill>
        <p:spPr bwMode="auto">
          <a:xfrm>
            <a:off x="1403648" y="476672"/>
            <a:ext cx="6156052" cy="3744416"/>
          </a:xfrm>
          <a:prstGeom prst="rect">
            <a:avLst/>
          </a:prstGeom>
          <a:ln>
            <a:noFill/>
          </a:ln>
          <a:extLst>
            <a:ext uri="{53640926-AAD7-44D8-BBD7-CCE9431645EC}">
              <a14:shadowObscured xmlns:a14="http://schemas.microsoft.com/office/drawing/2010/main"/>
            </a:ext>
          </a:extLst>
        </p:spPr>
      </p:pic>
      <p:sp>
        <p:nvSpPr>
          <p:cNvPr id="2" name="مستطيل 1"/>
          <p:cNvSpPr/>
          <p:nvPr/>
        </p:nvSpPr>
        <p:spPr>
          <a:xfrm>
            <a:off x="1619672" y="4653136"/>
            <a:ext cx="5760640" cy="2031325"/>
          </a:xfrm>
          <a:prstGeom prst="rect">
            <a:avLst/>
          </a:prstGeom>
        </p:spPr>
        <p:txBody>
          <a:bodyPr wrap="square">
            <a:spAutoFit/>
          </a:bodyPr>
          <a:lstStyle/>
          <a:p>
            <a:pPr algn="l" rtl="0"/>
            <a:r>
              <a:rPr lang="en-US" dirty="0"/>
              <a:t>The PCO</a:t>
            </a:r>
            <a:r>
              <a:rPr lang="en-US" baseline="-25000" dirty="0"/>
              <a:t>2</a:t>
            </a:r>
            <a:r>
              <a:rPr lang="en-US" dirty="0"/>
              <a:t> electrode is a modified pH electrode. There are two major differences between this electrode and the pH electrode.</a:t>
            </a:r>
            <a:r>
              <a:rPr lang="en-US" i="1" dirty="0"/>
              <a:t> </a:t>
            </a:r>
            <a:endParaRPr lang="en-US" dirty="0" smtClean="0"/>
          </a:p>
          <a:p>
            <a:pPr algn="l" rtl="0"/>
            <a:endParaRPr lang="en-US" dirty="0" smtClean="0"/>
          </a:p>
          <a:p>
            <a:pPr algn="l" rtl="0"/>
            <a:r>
              <a:rPr lang="en-US" dirty="0" smtClean="0"/>
              <a:t>Source </a:t>
            </a:r>
            <a:r>
              <a:rPr lang="en-US" dirty="0"/>
              <a:t>: </a:t>
            </a:r>
            <a:r>
              <a:rPr lang="en-US" dirty="0" err="1"/>
              <a:t>Akay</a:t>
            </a:r>
            <a:r>
              <a:rPr lang="en-US" dirty="0"/>
              <a:t>, M., </a:t>
            </a:r>
            <a:r>
              <a:rPr lang="en-US" i="1" dirty="0"/>
              <a:t>WILEY ENCYCLOPEDIA OF BIOMEDICAL ENGINEERING</a:t>
            </a:r>
            <a:r>
              <a:rPr lang="en-US" dirty="0"/>
              <a:t>. 2006, Washington: simultaneously in Canada.</a:t>
            </a:r>
          </a:p>
        </p:txBody>
      </p:sp>
    </p:spTree>
    <p:extLst>
      <p:ext uri="{BB962C8B-B14F-4D97-AF65-F5344CB8AC3E}">
        <p14:creationId xmlns:p14="http://schemas.microsoft.com/office/powerpoint/2010/main" val="2550383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p:cNvPicPr>
          <p:nvPr>
            <p:ph idx="1"/>
          </p:nvPr>
        </p:nvPicPr>
        <p:blipFill rotWithShape="1">
          <a:blip r:embed="rId2"/>
          <a:srcRect l="10779" t="21788" r="30756" b="9192"/>
          <a:stretch/>
        </p:blipFill>
        <p:spPr bwMode="auto">
          <a:xfrm>
            <a:off x="1514367" y="332656"/>
            <a:ext cx="6691330" cy="4536504"/>
          </a:xfrm>
          <a:prstGeom prst="rect">
            <a:avLst/>
          </a:prstGeom>
          <a:ln>
            <a:noFill/>
          </a:ln>
          <a:extLst>
            <a:ext uri="{53640926-AAD7-44D8-BBD7-CCE9431645EC}">
              <a14:shadowObscured xmlns:a14="http://schemas.microsoft.com/office/drawing/2010/main"/>
            </a:ext>
          </a:extLst>
        </p:spPr>
      </p:pic>
      <p:sp>
        <p:nvSpPr>
          <p:cNvPr id="2" name="مستطيل 1"/>
          <p:cNvSpPr/>
          <p:nvPr/>
        </p:nvSpPr>
        <p:spPr>
          <a:xfrm>
            <a:off x="1763688" y="5229200"/>
            <a:ext cx="6192688" cy="1477328"/>
          </a:xfrm>
          <a:prstGeom prst="rect">
            <a:avLst/>
          </a:prstGeom>
        </p:spPr>
        <p:txBody>
          <a:bodyPr wrap="square">
            <a:spAutoFit/>
          </a:bodyPr>
          <a:lstStyle/>
          <a:p>
            <a:pPr algn="l" rtl="0"/>
            <a:r>
              <a:rPr lang="en-US" dirty="0"/>
              <a:t>The </a:t>
            </a:r>
            <a:r>
              <a:rPr lang="en-US" i="1" dirty="0"/>
              <a:t>P</a:t>
            </a:r>
            <a:r>
              <a:rPr lang="en-US" dirty="0"/>
              <a:t>CO</a:t>
            </a:r>
            <a:r>
              <a:rPr lang="en-US" baseline="-25000" dirty="0"/>
              <a:t>2</a:t>
            </a:r>
            <a:r>
              <a:rPr lang="en-US" dirty="0"/>
              <a:t> electrode system uses principles similar to those for pH measurement. </a:t>
            </a:r>
            <a:endParaRPr lang="en-US" dirty="0" smtClean="0"/>
          </a:p>
          <a:p>
            <a:pPr algn="l" rtl="0"/>
            <a:endParaRPr lang="en-US" dirty="0" smtClean="0"/>
          </a:p>
          <a:p>
            <a:pPr algn="l" rtl="0"/>
            <a:r>
              <a:rPr lang="en-US" dirty="0" smtClean="0"/>
              <a:t>Source </a:t>
            </a:r>
            <a:r>
              <a:rPr lang="en-US" dirty="0"/>
              <a:t>: ECRI, Blood Gas/pH Analyzers, H.P.C. System, Editor. 2001. p. 1-4.</a:t>
            </a:r>
          </a:p>
        </p:txBody>
      </p:sp>
    </p:spTree>
    <p:extLst>
      <p:ext uri="{BB962C8B-B14F-4D97-AF65-F5344CB8AC3E}">
        <p14:creationId xmlns:p14="http://schemas.microsoft.com/office/powerpoint/2010/main" val="3053283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Block diagram</a:t>
            </a:r>
            <a:endParaRPr lang="en-US" dirty="0"/>
          </a:p>
        </p:txBody>
      </p:sp>
      <p:sp>
        <p:nvSpPr>
          <p:cNvPr id="3" name="عنصر نائب للمحتوى 2"/>
          <p:cNvSpPr>
            <a:spLocks noGrp="1"/>
          </p:cNvSpPr>
          <p:nvPr>
            <p:ph idx="1"/>
          </p:nvPr>
        </p:nvSpPr>
        <p:spPr/>
        <p:txBody>
          <a:bodyPr>
            <a:normAutofit/>
          </a:bodyPr>
          <a:lstStyle/>
          <a:p>
            <a:pPr marL="0" indent="0" algn="just" rtl="0">
              <a:buNone/>
            </a:pPr>
            <a:r>
              <a:rPr lang="en-US" sz="2800" dirty="0"/>
              <a:t>Most blood gas analyzers have multiple sensors that are driven through an amplifier and a multiplexer to an analog-to-digital converter (ADC). The data is processed in </a:t>
            </a:r>
            <a:r>
              <a:rPr lang="en-US" sz="2800" dirty="0" smtClean="0"/>
              <a:t>the microcontroller</a:t>
            </a:r>
            <a:r>
              <a:rPr lang="en-US" sz="2800" dirty="0"/>
              <a:t>, which is connected to a PC or other instruments </a:t>
            </a:r>
            <a:r>
              <a:rPr lang="en-US" sz="2800" dirty="0" smtClean="0"/>
              <a:t>through RS-232</a:t>
            </a:r>
            <a:r>
              <a:rPr lang="en-US" sz="2800" dirty="0"/>
              <a:t>, USB, or Ethernet. A </a:t>
            </a:r>
            <a:r>
              <a:rPr lang="en-US" sz="2800" dirty="0" smtClean="0"/>
              <a:t>digital-</a:t>
            </a:r>
            <a:r>
              <a:rPr lang="en-US" sz="2800" dirty="0" err="1" smtClean="0"/>
              <a:t>toanalog</a:t>
            </a:r>
            <a:r>
              <a:rPr lang="en-US" sz="2800" dirty="0" smtClean="0"/>
              <a:t> converter </a:t>
            </a:r>
            <a:r>
              <a:rPr lang="en-US" sz="2800" dirty="0"/>
              <a:t>(DAC) is often </a:t>
            </a:r>
            <a:r>
              <a:rPr lang="en-US" sz="2800" dirty="0" smtClean="0"/>
              <a:t>used to </a:t>
            </a:r>
            <a:r>
              <a:rPr lang="en-US" sz="2800" dirty="0"/>
              <a:t>calibrate the sensor </a:t>
            </a:r>
            <a:r>
              <a:rPr lang="en-US" sz="2800" dirty="0" smtClean="0"/>
              <a:t>amplifiers to </a:t>
            </a:r>
            <a:r>
              <a:rPr lang="en-US" sz="2800" dirty="0"/>
              <a:t>maximize the sensitivity of </a:t>
            </a:r>
            <a:r>
              <a:rPr lang="en-US" sz="2800" dirty="0" smtClean="0"/>
              <a:t>the electrodes</a:t>
            </a:r>
            <a:r>
              <a:rPr lang="en-US" sz="2800" dirty="0"/>
              <a:t>.</a:t>
            </a:r>
          </a:p>
        </p:txBody>
      </p:sp>
    </p:spTree>
    <p:extLst>
      <p:ext uri="{BB962C8B-B14F-4D97-AF65-F5344CB8AC3E}">
        <p14:creationId xmlns:p14="http://schemas.microsoft.com/office/powerpoint/2010/main" val="2181645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39" t="15279" r="13969" b="27975"/>
          <a:stretch/>
        </p:blipFill>
        <p:spPr bwMode="auto">
          <a:xfrm>
            <a:off x="0" y="0"/>
            <a:ext cx="9144000" cy="524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683568" y="5733256"/>
            <a:ext cx="7171959" cy="461665"/>
          </a:xfrm>
          <a:prstGeom prst="rect">
            <a:avLst/>
          </a:prstGeom>
          <a:noFill/>
        </p:spPr>
        <p:txBody>
          <a:bodyPr wrap="square" rtlCol="0">
            <a:spAutoFit/>
          </a:bodyPr>
          <a:lstStyle/>
          <a:p>
            <a:pPr algn="ctr" rtl="0"/>
            <a:r>
              <a:rPr lang="en-US" sz="2400" dirty="0" smtClean="0"/>
              <a:t>Source:  www.maxim-ic.com/medical</a:t>
            </a:r>
            <a:endParaRPr lang="en-US" sz="2400" dirty="0"/>
          </a:p>
        </p:txBody>
      </p:sp>
    </p:spTree>
    <p:extLst>
      <p:ext uri="{BB962C8B-B14F-4D97-AF65-F5344CB8AC3E}">
        <p14:creationId xmlns:p14="http://schemas.microsoft.com/office/powerpoint/2010/main" val="1974004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dirty="0" smtClean="0"/>
              <a:t>Implementation </a:t>
            </a:r>
            <a:endParaRPr lang="en-US" b="1" dirty="0"/>
          </a:p>
        </p:txBody>
      </p:sp>
      <p:sp>
        <p:nvSpPr>
          <p:cNvPr id="3" name="عنصر نائب للمحتوى 2"/>
          <p:cNvSpPr>
            <a:spLocks noGrp="1"/>
          </p:cNvSpPr>
          <p:nvPr>
            <p:ph idx="1"/>
          </p:nvPr>
        </p:nvSpPr>
        <p:spPr/>
        <p:txBody>
          <a:bodyPr>
            <a:normAutofit/>
          </a:bodyPr>
          <a:lstStyle/>
          <a:p>
            <a:pPr algn="just" rtl="0"/>
            <a:r>
              <a:rPr lang="en-US" dirty="0"/>
              <a:t>The </a:t>
            </a:r>
            <a:r>
              <a:rPr lang="en-US" dirty="0" smtClean="0"/>
              <a:t>amplifier circuit </a:t>
            </a:r>
            <a:r>
              <a:rPr lang="en-US" dirty="0"/>
              <a:t>of Figure </a:t>
            </a:r>
            <a:r>
              <a:rPr lang="en-US" dirty="0" smtClean="0"/>
              <a:t>illustrates </a:t>
            </a:r>
            <a:r>
              <a:rPr lang="en-US" dirty="0"/>
              <a:t>how this may be done. Due to the high electrical resistance of </a:t>
            </a:r>
            <a:r>
              <a:rPr lang="en-US" dirty="0" smtClean="0"/>
              <a:t>the indicator </a:t>
            </a:r>
            <a:r>
              <a:rPr lang="en-US" dirty="0"/>
              <a:t>electrode’s glass membrane, the meter must have </a:t>
            </a:r>
            <a:r>
              <a:rPr lang="en-US" dirty="0" smtClean="0"/>
              <a:t>a correspondingly </a:t>
            </a:r>
            <a:r>
              <a:rPr lang="en-US" dirty="0"/>
              <a:t>high input impedance.</a:t>
            </a:r>
          </a:p>
          <a:p>
            <a:pPr algn="just" rtl="0"/>
            <a:r>
              <a:rPr lang="en-US" dirty="0"/>
              <a:t>Most pH meters currently sold contain built-in microprocessors that simplify pH measurement </a:t>
            </a:r>
            <a:r>
              <a:rPr lang="en-US" dirty="0" smtClean="0"/>
              <a:t>by performing </a:t>
            </a:r>
            <a:r>
              <a:rPr lang="en-US" dirty="0"/>
              <a:t>and storing calibrations, doing diagnostics, and implementing temperature compensation.</a:t>
            </a:r>
          </a:p>
        </p:txBody>
      </p:sp>
    </p:spTree>
    <p:extLst>
      <p:ext uri="{BB962C8B-B14F-4D97-AF65-F5344CB8AC3E}">
        <p14:creationId xmlns:p14="http://schemas.microsoft.com/office/powerpoint/2010/main" val="4200128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33" t="14286" r="16001" b="17063"/>
          <a:stretch/>
        </p:blipFill>
        <p:spPr bwMode="auto">
          <a:xfrm>
            <a:off x="0" y="40820"/>
            <a:ext cx="9116291" cy="502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827584" y="5805264"/>
            <a:ext cx="7416824" cy="369332"/>
          </a:xfrm>
          <a:prstGeom prst="rect">
            <a:avLst/>
          </a:prstGeom>
          <a:noFill/>
        </p:spPr>
        <p:txBody>
          <a:bodyPr wrap="square" rtlCol="0">
            <a:spAutoFit/>
          </a:bodyPr>
          <a:lstStyle/>
          <a:p>
            <a:pPr algn="l" rtl="0"/>
            <a:r>
              <a:rPr lang="en-US" dirty="0" smtClean="0"/>
              <a:t>Source : </a:t>
            </a:r>
            <a:r>
              <a:rPr lang="en-US" dirty="0" err="1" smtClean="0"/>
              <a:t>Aller</a:t>
            </a:r>
            <a:r>
              <a:rPr lang="en-US" dirty="0"/>
              <a:t>, M., </a:t>
            </a:r>
            <a:r>
              <a:rPr lang="en-US" i="1" dirty="0"/>
              <a:t>Measurement Instrumentation Sensors</a:t>
            </a:r>
            <a:r>
              <a:rPr lang="en-US" dirty="0"/>
              <a:t>1999: CRC Press LLC</a:t>
            </a:r>
            <a:r>
              <a:rPr lang="en-US" dirty="0" smtClean="0"/>
              <a:t>.</a:t>
            </a:r>
            <a:endParaRPr lang="en-US" dirty="0"/>
          </a:p>
        </p:txBody>
      </p:sp>
    </p:spTree>
    <p:extLst>
      <p:ext uri="{BB962C8B-B14F-4D97-AF65-F5344CB8AC3E}">
        <p14:creationId xmlns:p14="http://schemas.microsoft.com/office/powerpoint/2010/main" val="2309574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8625" y="476671"/>
            <a:ext cx="7772400" cy="822869"/>
          </a:xfrm>
        </p:spPr>
        <p:txBody>
          <a:bodyPr>
            <a:noAutofit/>
          </a:bodyPr>
          <a:lstStyle/>
          <a:p>
            <a:pPr rtl="0" eaLnBrk="1" hangingPunct="1"/>
            <a:r>
              <a:rPr lang="en-US" sz="4000" b="1" dirty="0" smtClean="0">
                <a:solidFill>
                  <a:schemeClr val="tx1"/>
                </a:solidFill>
                <a:latin typeface="Times New Roman" pitchFamily="18" charset="0"/>
                <a:cs typeface="Times New Roman" pitchFamily="18" charset="0"/>
              </a:rPr>
              <a:t>Opamp</a:t>
            </a:r>
            <a:r>
              <a:rPr lang="en-US" sz="4000" b="1" dirty="0">
                <a:solidFill>
                  <a:schemeClr val="tx1"/>
                </a:solidFill>
                <a:latin typeface="Times New Roman" pitchFamily="18" charset="0"/>
                <a:cs typeface="Times New Roman" pitchFamily="18" charset="0"/>
              </a:rPr>
              <a:t> </a:t>
            </a:r>
            <a:r>
              <a:rPr lang="en-US" sz="4000" b="1" dirty="0" smtClean="0">
                <a:solidFill>
                  <a:schemeClr val="tx1"/>
                </a:solidFill>
                <a:latin typeface="Times New Roman" pitchFamily="18" charset="0"/>
                <a:cs typeface="Times New Roman" pitchFamily="18" charset="0"/>
              </a:rPr>
              <a:t>Amplifier</a:t>
            </a:r>
          </a:p>
        </p:txBody>
      </p:sp>
      <p:sp>
        <p:nvSpPr>
          <p:cNvPr id="12" name="عنصر نائب لرقم الشريحة 11"/>
          <p:cNvSpPr>
            <a:spLocks noGrp="1"/>
          </p:cNvSpPr>
          <p:nvPr>
            <p:ph type="sldNum" sz="quarter" idx="12"/>
          </p:nvPr>
        </p:nvSpPr>
        <p:spPr/>
        <p:txBody>
          <a:bodyPr/>
          <a:lstStyle/>
          <a:p>
            <a:fld id="{9FDF8638-9647-4CD2-8D87-F37159F1DBEC}" type="slidenum">
              <a:rPr lang="en-US" smtClean="0"/>
              <a:pPr/>
              <a:t>27</a:t>
            </a:fld>
            <a:endParaRPr lang="en-US"/>
          </a:p>
        </p:txBody>
      </p:sp>
      <p:pic>
        <p:nvPicPr>
          <p:cNvPr id="15364" name="Picture 4"/>
          <p:cNvPicPr>
            <a:picLocks noChangeAspect="1" noChangeArrowheads="1"/>
          </p:cNvPicPr>
          <p:nvPr/>
        </p:nvPicPr>
        <p:blipFill>
          <a:blip r:embed="rId2">
            <a:lum bright="-10000" contrast="40000"/>
          </a:blip>
          <a:srcRect/>
          <a:stretch>
            <a:fillRect/>
          </a:stretch>
        </p:blipFill>
        <p:spPr bwMode="auto">
          <a:xfrm>
            <a:off x="914399" y="1299540"/>
            <a:ext cx="4953745" cy="2733675"/>
          </a:xfrm>
          <a:prstGeom prst="rect">
            <a:avLst/>
          </a:prstGeom>
          <a:noFill/>
          <a:ln w="9525">
            <a:noFill/>
            <a:miter lim="800000"/>
            <a:headEnd/>
            <a:tailEnd/>
          </a:ln>
        </p:spPr>
      </p:pic>
      <p:sp>
        <p:nvSpPr>
          <p:cNvPr id="15365" name="Line 5"/>
          <p:cNvSpPr>
            <a:spLocks noChangeShapeType="1"/>
          </p:cNvSpPr>
          <p:nvPr/>
        </p:nvSpPr>
        <p:spPr bwMode="auto">
          <a:xfrm>
            <a:off x="3276600" y="2514600"/>
            <a:ext cx="0" cy="533400"/>
          </a:xfrm>
          <a:prstGeom prst="line">
            <a:avLst/>
          </a:prstGeom>
          <a:noFill/>
          <a:ln w="9525">
            <a:solidFill>
              <a:schemeClr val="tx1"/>
            </a:solidFill>
            <a:round/>
            <a:headEnd/>
            <a:tailEnd type="triangle" w="med" len="med"/>
          </a:ln>
        </p:spPr>
        <p:txBody>
          <a:bodyPr/>
          <a:lstStyle/>
          <a:p>
            <a:endParaRPr lang="en-US"/>
          </a:p>
        </p:txBody>
      </p:sp>
      <p:sp>
        <p:nvSpPr>
          <p:cNvPr id="15366" name="Line 6"/>
          <p:cNvSpPr>
            <a:spLocks noChangeShapeType="1"/>
          </p:cNvSpPr>
          <p:nvPr/>
        </p:nvSpPr>
        <p:spPr bwMode="auto">
          <a:xfrm>
            <a:off x="1676400" y="3276600"/>
            <a:ext cx="0" cy="609600"/>
          </a:xfrm>
          <a:prstGeom prst="line">
            <a:avLst/>
          </a:prstGeom>
          <a:noFill/>
          <a:ln w="9525">
            <a:solidFill>
              <a:schemeClr val="tx1"/>
            </a:solidFill>
            <a:round/>
            <a:headEnd/>
            <a:tailEnd type="triangle" w="med" len="med"/>
          </a:ln>
        </p:spPr>
        <p:txBody>
          <a:bodyPr/>
          <a:lstStyle/>
          <a:p>
            <a:endParaRPr lang="en-US"/>
          </a:p>
        </p:txBody>
      </p:sp>
      <p:sp>
        <p:nvSpPr>
          <p:cNvPr id="15368" name="Text Box 8"/>
          <p:cNvSpPr txBox="1">
            <a:spLocks noChangeArrowheads="1"/>
          </p:cNvSpPr>
          <p:nvPr/>
        </p:nvSpPr>
        <p:spPr bwMode="auto">
          <a:xfrm>
            <a:off x="914400" y="4343400"/>
            <a:ext cx="7848600" cy="2123658"/>
          </a:xfrm>
          <a:prstGeom prst="rect">
            <a:avLst/>
          </a:prstGeom>
          <a:noFill/>
          <a:ln w="9525">
            <a:noFill/>
            <a:miter lim="800000"/>
            <a:headEnd/>
            <a:tailEnd/>
          </a:ln>
        </p:spPr>
        <p:txBody>
          <a:bodyPr>
            <a:spAutoFit/>
          </a:bodyPr>
          <a:lstStyle/>
          <a:p>
            <a:pPr algn="l" rtl="0">
              <a:spcBef>
                <a:spcPct val="50000"/>
              </a:spcBef>
            </a:pPr>
            <a:r>
              <a:rPr lang="en-US" sz="2400" dirty="0" smtClean="0"/>
              <a:t> </a:t>
            </a:r>
            <a:r>
              <a:rPr lang="en-US" sz="2400" dirty="0"/>
              <a:t>I</a:t>
            </a:r>
            <a:r>
              <a:rPr lang="en-US" sz="2400" baseline="-25000" dirty="0"/>
              <a:t>1</a:t>
            </a:r>
            <a:r>
              <a:rPr lang="en-US" sz="2400" dirty="0"/>
              <a:t> = V</a:t>
            </a:r>
            <a:r>
              <a:rPr lang="en-US" sz="2400" baseline="-25000" dirty="0"/>
              <a:t>IN</a:t>
            </a:r>
            <a:r>
              <a:rPr lang="en-US" sz="2400" dirty="0"/>
              <a:t>/R</a:t>
            </a:r>
            <a:r>
              <a:rPr lang="en-US" sz="2400" baseline="-25000" dirty="0"/>
              <a:t>1</a:t>
            </a:r>
          </a:p>
          <a:p>
            <a:pPr algn="l" rtl="0">
              <a:spcBef>
                <a:spcPct val="50000"/>
              </a:spcBef>
            </a:pPr>
            <a:r>
              <a:rPr lang="en-US" sz="2400" dirty="0" smtClean="0"/>
              <a:t>I</a:t>
            </a:r>
            <a:r>
              <a:rPr lang="en-US" sz="2400" baseline="-25000" dirty="0" smtClean="0"/>
              <a:t>2 </a:t>
            </a:r>
            <a:r>
              <a:rPr lang="en-US" sz="2400" dirty="0"/>
              <a:t>= (V</a:t>
            </a:r>
            <a:r>
              <a:rPr lang="en-US" sz="2400" baseline="-25000" dirty="0"/>
              <a:t>OUT</a:t>
            </a:r>
            <a:r>
              <a:rPr lang="en-US" sz="2400" dirty="0"/>
              <a:t> - V</a:t>
            </a:r>
            <a:r>
              <a:rPr lang="en-US" sz="2400" baseline="-25000" dirty="0"/>
              <a:t>IN</a:t>
            </a:r>
            <a:r>
              <a:rPr lang="en-US" sz="2400" dirty="0"/>
              <a:t>)/R</a:t>
            </a:r>
            <a:r>
              <a:rPr lang="en-US" sz="2400" baseline="-25000" dirty="0"/>
              <a:t>2 </a:t>
            </a:r>
            <a:r>
              <a:rPr lang="en-US" sz="2400" dirty="0"/>
              <a:t>=&gt; V</a:t>
            </a:r>
            <a:r>
              <a:rPr lang="en-US" sz="2400" baseline="-25000" dirty="0"/>
              <a:t>OUT</a:t>
            </a:r>
            <a:r>
              <a:rPr lang="en-US" sz="2400" dirty="0"/>
              <a:t> = V</a:t>
            </a:r>
            <a:r>
              <a:rPr lang="en-US" sz="2400" baseline="-25000" dirty="0"/>
              <a:t>IN</a:t>
            </a:r>
            <a:r>
              <a:rPr lang="en-US" sz="2400" dirty="0"/>
              <a:t> + I</a:t>
            </a:r>
            <a:r>
              <a:rPr lang="en-US" sz="2400" baseline="-25000" dirty="0"/>
              <a:t>2</a:t>
            </a:r>
            <a:r>
              <a:rPr lang="en-US" sz="2400" dirty="0"/>
              <a:t>R</a:t>
            </a:r>
            <a:r>
              <a:rPr lang="en-US" sz="2400" baseline="-25000" dirty="0"/>
              <a:t>2</a:t>
            </a:r>
          </a:p>
          <a:p>
            <a:pPr algn="l" rtl="0">
              <a:spcBef>
                <a:spcPct val="50000"/>
              </a:spcBef>
            </a:pPr>
            <a:r>
              <a:rPr lang="en-US" sz="2400" dirty="0" smtClean="0"/>
              <a:t>V</a:t>
            </a:r>
            <a:r>
              <a:rPr lang="en-US" sz="2400" baseline="-25000" dirty="0" smtClean="0"/>
              <a:t>OUT</a:t>
            </a:r>
            <a:r>
              <a:rPr lang="en-US" sz="2400" dirty="0" smtClean="0"/>
              <a:t> </a:t>
            </a:r>
            <a:r>
              <a:rPr lang="en-US" sz="2400" dirty="0"/>
              <a:t>= I</a:t>
            </a:r>
            <a:r>
              <a:rPr lang="en-US" sz="2400" baseline="-25000" dirty="0"/>
              <a:t>1</a:t>
            </a:r>
            <a:r>
              <a:rPr lang="en-US" sz="2400" dirty="0"/>
              <a:t>R</a:t>
            </a:r>
            <a:r>
              <a:rPr lang="en-US" sz="2400" baseline="-25000" dirty="0"/>
              <a:t>1</a:t>
            </a:r>
            <a:r>
              <a:rPr lang="en-US" sz="2400" dirty="0"/>
              <a:t> + I</a:t>
            </a:r>
            <a:r>
              <a:rPr lang="en-US" sz="2400" baseline="-25000" dirty="0"/>
              <a:t>2</a:t>
            </a:r>
            <a:r>
              <a:rPr lang="en-US" sz="2400" dirty="0"/>
              <a:t>R</a:t>
            </a:r>
            <a:r>
              <a:rPr lang="en-US" sz="2400" baseline="-25000" dirty="0"/>
              <a:t>2</a:t>
            </a:r>
            <a:r>
              <a:rPr lang="en-US" sz="2400" dirty="0"/>
              <a:t> = (R</a:t>
            </a:r>
            <a:r>
              <a:rPr lang="en-US" sz="2400" baseline="-25000" dirty="0"/>
              <a:t>1</a:t>
            </a:r>
            <a:r>
              <a:rPr lang="en-US" sz="2400" dirty="0"/>
              <a:t>+R</a:t>
            </a:r>
            <a:r>
              <a:rPr lang="en-US" sz="2400" baseline="-25000" dirty="0"/>
              <a:t>2</a:t>
            </a:r>
            <a:r>
              <a:rPr lang="en-US" sz="2400" dirty="0"/>
              <a:t>)I</a:t>
            </a:r>
            <a:r>
              <a:rPr lang="en-US" sz="2400" baseline="-25000" dirty="0"/>
              <a:t>1</a:t>
            </a:r>
            <a:r>
              <a:rPr lang="en-US" sz="2400" dirty="0"/>
              <a:t> = (R</a:t>
            </a:r>
            <a:r>
              <a:rPr lang="en-US" sz="2400" baseline="-25000" dirty="0"/>
              <a:t>1</a:t>
            </a:r>
            <a:r>
              <a:rPr lang="en-US" sz="2400" dirty="0"/>
              <a:t>+R</a:t>
            </a:r>
            <a:r>
              <a:rPr lang="en-US" sz="2400" baseline="-25000" dirty="0"/>
              <a:t>2</a:t>
            </a:r>
            <a:r>
              <a:rPr lang="en-US" sz="2400" dirty="0"/>
              <a:t>)V</a:t>
            </a:r>
            <a:r>
              <a:rPr lang="en-US" sz="2400" baseline="-25000" dirty="0"/>
              <a:t>IN</a:t>
            </a:r>
            <a:r>
              <a:rPr lang="en-US" sz="2400" dirty="0"/>
              <a:t>/R</a:t>
            </a:r>
            <a:r>
              <a:rPr lang="en-US" sz="2400" baseline="-25000" dirty="0"/>
              <a:t>1</a:t>
            </a:r>
          </a:p>
          <a:p>
            <a:pPr algn="l" rtl="0">
              <a:spcBef>
                <a:spcPct val="50000"/>
              </a:spcBef>
            </a:pPr>
            <a:r>
              <a:rPr lang="en-US" sz="2400" dirty="0" smtClean="0"/>
              <a:t>Therefore </a:t>
            </a:r>
            <a:r>
              <a:rPr lang="en-US" sz="2400" b="1" dirty="0"/>
              <a:t>V</a:t>
            </a:r>
            <a:r>
              <a:rPr lang="en-US" sz="2400" b="1" baseline="-25000" dirty="0"/>
              <a:t>OUT</a:t>
            </a:r>
            <a:r>
              <a:rPr lang="en-US" sz="2400" b="1" dirty="0"/>
              <a:t> = (1 + R</a:t>
            </a:r>
            <a:r>
              <a:rPr lang="en-US" sz="2400" b="1" baseline="-25000" dirty="0"/>
              <a:t>2</a:t>
            </a:r>
            <a:r>
              <a:rPr lang="en-US" sz="2400" b="1" dirty="0"/>
              <a:t>/R</a:t>
            </a:r>
            <a:r>
              <a:rPr lang="en-US" sz="2400" b="1" baseline="-25000" dirty="0"/>
              <a:t>1</a:t>
            </a:r>
            <a:r>
              <a:rPr lang="en-US" sz="2400" b="1" dirty="0"/>
              <a:t>)V</a:t>
            </a:r>
            <a:r>
              <a:rPr lang="en-US" sz="2400" b="1" baseline="-25000" dirty="0"/>
              <a:t>IN</a:t>
            </a:r>
          </a:p>
        </p:txBody>
      </p:sp>
      <p:sp>
        <p:nvSpPr>
          <p:cNvPr id="15369" name="Line 9"/>
          <p:cNvSpPr>
            <a:spLocks noChangeShapeType="1"/>
          </p:cNvSpPr>
          <p:nvPr/>
        </p:nvSpPr>
        <p:spPr bwMode="auto">
          <a:xfrm>
            <a:off x="685800" y="2590800"/>
            <a:ext cx="1219200" cy="609600"/>
          </a:xfrm>
          <a:prstGeom prst="line">
            <a:avLst/>
          </a:prstGeom>
          <a:noFill/>
          <a:ln w="9525">
            <a:solidFill>
              <a:schemeClr val="tx1"/>
            </a:solidFill>
            <a:round/>
            <a:headEnd/>
            <a:tailEnd type="triangle" w="med" len="med"/>
          </a:ln>
        </p:spPr>
        <p:txBody>
          <a:bodyPr/>
          <a:lstStyle/>
          <a:p>
            <a:endParaRPr lang="en-US"/>
          </a:p>
        </p:txBody>
      </p:sp>
      <p:sp>
        <p:nvSpPr>
          <p:cNvPr id="15370" name="Text Box 10"/>
          <p:cNvSpPr txBox="1">
            <a:spLocks noChangeArrowheads="1"/>
          </p:cNvSpPr>
          <p:nvPr/>
        </p:nvSpPr>
        <p:spPr bwMode="auto">
          <a:xfrm>
            <a:off x="0" y="2209800"/>
            <a:ext cx="1828800" cy="336550"/>
          </a:xfrm>
          <a:prstGeom prst="rect">
            <a:avLst/>
          </a:prstGeom>
          <a:noFill/>
          <a:ln w="9525">
            <a:noFill/>
            <a:miter lim="800000"/>
            <a:headEnd/>
            <a:tailEnd/>
          </a:ln>
        </p:spPr>
        <p:txBody>
          <a:bodyPr>
            <a:spAutoFit/>
          </a:bodyPr>
          <a:lstStyle/>
          <a:p>
            <a:pPr>
              <a:spcBef>
                <a:spcPct val="50000"/>
              </a:spcBef>
            </a:pPr>
            <a:r>
              <a:rPr lang="en-US" sz="1600" b="1">
                <a:solidFill>
                  <a:schemeClr val="accent2"/>
                </a:solidFill>
                <a:latin typeface="Times New Roman" pitchFamily="18" charset="0"/>
              </a:rPr>
              <a:t>Approx. Vin</a:t>
            </a:r>
          </a:p>
        </p:txBody>
      </p:sp>
      <p:sp>
        <p:nvSpPr>
          <p:cNvPr id="15371" name="Text Box 11"/>
          <p:cNvSpPr txBox="1">
            <a:spLocks noChangeArrowheads="1"/>
          </p:cNvSpPr>
          <p:nvPr/>
        </p:nvSpPr>
        <p:spPr bwMode="auto">
          <a:xfrm>
            <a:off x="2971800" y="3473450"/>
            <a:ext cx="1828800" cy="336550"/>
          </a:xfrm>
          <a:prstGeom prst="rect">
            <a:avLst/>
          </a:prstGeom>
          <a:noFill/>
          <a:ln w="9525">
            <a:noFill/>
            <a:miter lim="800000"/>
            <a:headEnd/>
            <a:tailEnd/>
          </a:ln>
        </p:spPr>
        <p:txBody>
          <a:bodyPr>
            <a:spAutoFit/>
          </a:bodyPr>
          <a:lstStyle/>
          <a:p>
            <a:pPr>
              <a:spcBef>
                <a:spcPct val="50000"/>
              </a:spcBef>
            </a:pPr>
            <a:r>
              <a:rPr lang="en-US" sz="1600" b="1">
                <a:solidFill>
                  <a:schemeClr val="accent2"/>
                </a:solidFill>
                <a:latin typeface="Times New Roman" pitchFamily="18" charset="0"/>
              </a:rPr>
              <a:t>I2 approx = I1</a:t>
            </a:r>
          </a:p>
        </p:txBody>
      </p:sp>
    </p:spTree>
    <p:extLst>
      <p:ext uri="{BB962C8B-B14F-4D97-AF65-F5344CB8AC3E}">
        <p14:creationId xmlns:p14="http://schemas.microsoft.com/office/powerpoint/2010/main" val="2839005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pic>
        <p:nvPicPr>
          <p:cNvPr id="4" name="عنصر نائب للمحتوى 3"/>
          <p:cNvPicPr>
            <a:picLocks/>
          </p:cNvPicPr>
          <p:nvPr/>
        </p:nvPicPr>
        <p:blipFill>
          <a:blip r:embed="rId2" cstate="print">
            <a:extLst>
              <a:ext uri="{28A0092B-C50C-407E-A947-70E740481C1C}">
                <a14:useLocalDpi xmlns:a14="http://schemas.microsoft.com/office/drawing/2010/main" val="0"/>
              </a:ext>
            </a:extLst>
          </a:blip>
          <a:srcRect l="24219" t="54167" r="21093" b="8334"/>
          <a:stretch>
            <a:fillRect/>
          </a:stretch>
        </p:blipFill>
        <p:spPr bwMode="auto">
          <a:xfrm>
            <a:off x="0" y="-71462"/>
            <a:ext cx="9144000" cy="4786322"/>
          </a:xfrm>
          <a:prstGeom prst="rect">
            <a:avLst/>
          </a:prstGeom>
          <a:noFill/>
          <a:ln>
            <a:noFill/>
          </a:ln>
        </p:spPr>
      </p:pic>
      <p:sp>
        <p:nvSpPr>
          <p:cNvPr id="5" name="مربع نص 4"/>
          <p:cNvSpPr txBox="1"/>
          <p:nvPr/>
        </p:nvSpPr>
        <p:spPr>
          <a:xfrm>
            <a:off x="214282" y="4857760"/>
            <a:ext cx="8786874" cy="2246769"/>
          </a:xfrm>
          <a:prstGeom prst="rect">
            <a:avLst/>
          </a:prstGeom>
          <a:noFill/>
        </p:spPr>
        <p:txBody>
          <a:bodyPr wrap="square" rtlCol="1">
            <a:spAutoFit/>
          </a:bodyPr>
          <a:lstStyle/>
          <a:p>
            <a:pPr algn="l" rtl="0"/>
            <a:r>
              <a:rPr lang="en-US" sz="2000" b="1" dirty="0" smtClean="0"/>
              <a:t>FIGURE  </a:t>
            </a:r>
            <a:r>
              <a:rPr lang="en-US" sz="2000" dirty="0" smtClean="0"/>
              <a:t> Current/Voltage converter used for an oxygen sensor.</a:t>
            </a:r>
          </a:p>
          <a:p>
            <a:pPr algn="l" rtl="0"/>
            <a:endParaRPr lang="en-US" sz="2400" dirty="0" smtClean="0"/>
          </a:p>
          <a:p>
            <a:pPr algn="l" rtl="0"/>
            <a:r>
              <a:rPr lang="en-US" sz="2400" dirty="0" smtClean="0">
                <a:solidFill>
                  <a:schemeClr val="bg1"/>
                </a:solidFill>
              </a:rPr>
              <a:t>source</a:t>
            </a:r>
            <a:r>
              <a:rPr lang="en-US" dirty="0" smtClean="0">
                <a:solidFill>
                  <a:schemeClr val="bg1"/>
                </a:solidFill>
              </a:rPr>
              <a:t>: John D. </a:t>
            </a:r>
            <a:r>
              <a:rPr lang="en-US" dirty="0" err="1" smtClean="0">
                <a:solidFill>
                  <a:schemeClr val="bg1"/>
                </a:solidFill>
              </a:rPr>
              <a:t>Enderle</a:t>
            </a:r>
            <a:r>
              <a:rPr lang="en-US" dirty="0" smtClean="0">
                <a:solidFill>
                  <a:schemeClr val="bg1"/>
                </a:solidFill>
              </a:rPr>
              <a:t>, S. M. B., Joseph D. </a:t>
            </a:r>
            <a:r>
              <a:rPr lang="en-US" dirty="0" err="1" smtClean="0">
                <a:solidFill>
                  <a:schemeClr val="bg1"/>
                </a:solidFill>
              </a:rPr>
              <a:t>Bronzino</a:t>
            </a:r>
            <a:r>
              <a:rPr lang="en-US" dirty="0" smtClean="0">
                <a:solidFill>
                  <a:schemeClr val="bg1"/>
                </a:solidFill>
              </a:rPr>
              <a:t> (2005). </a:t>
            </a:r>
            <a:r>
              <a:rPr lang="en-US" u="sng" dirty="0" smtClean="0">
                <a:solidFill>
                  <a:schemeClr val="bg1"/>
                </a:solidFill>
              </a:rPr>
              <a:t>INTRODUCTION TO BIOMEDICAL ENGINEERING</a:t>
            </a:r>
            <a:r>
              <a:rPr lang="en-US" dirty="0" smtClean="0">
                <a:solidFill>
                  <a:schemeClr val="bg1"/>
                </a:solidFill>
              </a:rPr>
              <a:t>, Elsevier Inc.</a:t>
            </a:r>
          </a:p>
          <a:p>
            <a:pPr algn="l" rtl="0"/>
            <a:r>
              <a:rPr lang="en-US" dirty="0" smtClean="0"/>
              <a:t> </a:t>
            </a:r>
          </a:p>
          <a:p>
            <a:pPr algn="l" rtl="0"/>
            <a:r>
              <a:rPr lang="en-US" dirty="0" smtClean="0"/>
              <a:t> </a:t>
            </a:r>
          </a:p>
          <a:p>
            <a:pPr algn="l" rtl="0"/>
            <a:endParaRPr lang="ar-SA" dirty="0"/>
          </a:p>
        </p:txBody>
      </p:sp>
    </p:spTree>
    <p:extLst>
      <p:ext uri="{BB962C8B-B14F-4D97-AF65-F5344CB8AC3E}">
        <p14:creationId xmlns:p14="http://schemas.microsoft.com/office/powerpoint/2010/main" val="2935934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plementation of a multiplex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6102052" cy="406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1528517" y="5373216"/>
            <a:ext cx="6102052" cy="1200329"/>
          </a:xfrm>
          <a:prstGeom prst="rect">
            <a:avLst/>
          </a:prstGeom>
          <a:noFill/>
        </p:spPr>
        <p:txBody>
          <a:bodyPr wrap="square" rtlCol="0">
            <a:spAutoFit/>
          </a:bodyPr>
          <a:lstStyle/>
          <a:p>
            <a:pPr algn="l" rtl="0"/>
            <a:r>
              <a:rPr lang="en-US" dirty="0"/>
              <a:t>A multiplexer performs the function of selecting the input on any one of 'n' input lines and feeding this input to one output line.</a:t>
            </a:r>
          </a:p>
          <a:p>
            <a:pPr algn="l" rtl="0"/>
            <a:endParaRPr lang="en-US" dirty="0"/>
          </a:p>
        </p:txBody>
      </p:sp>
      <p:sp>
        <p:nvSpPr>
          <p:cNvPr id="4" name="مربع نص 3"/>
          <p:cNvSpPr txBox="1"/>
          <p:nvPr/>
        </p:nvSpPr>
        <p:spPr>
          <a:xfrm>
            <a:off x="1547664" y="332656"/>
            <a:ext cx="6082905" cy="584775"/>
          </a:xfrm>
          <a:prstGeom prst="rect">
            <a:avLst/>
          </a:prstGeom>
          <a:noFill/>
        </p:spPr>
        <p:txBody>
          <a:bodyPr wrap="square" rtlCol="0">
            <a:spAutoFit/>
          </a:bodyPr>
          <a:lstStyle/>
          <a:p>
            <a:pPr algn="ctr" rtl="0"/>
            <a:r>
              <a:rPr lang="en-US" sz="3200" b="1" dirty="0"/>
              <a:t>multiplexer </a:t>
            </a:r>
          </a:p>
        </p:txBody>
      </p:sp>
    </p:spTree>
    <p:extLst>
      <p:ext uri="{BB962C8B-B14F-4D97-AF65-F5344CB8AC3E}">
        <p14:creationId xmlns:p14="http://schemas.microsoft.com/office/powerpoint/2010/main" val="252239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مربع نص 5"/>
          <p:cNvSpPr txBox="1"/>
          <p:nvPr/>
        </p:nvSpPr>
        <p:spPr>
          <a:xfrm>
            <a:off x="714348" y="928670"/>
            <a:ext cx="7572428" cy="3462486"/>
          </a:xfrm>
          <a:prstGeom prst="rect">
            <a:avLst/>
          </a:prstGeom>
          <a:noFill/>
        </p:spPr>
        <p:txBody>
          <a:bodyPr wrap="square" rtlCol="1">
            <a:spAutoFit/>
          </a:bodyPr>
          <a:lstStyle/>
          <a:p>
            <a:pPr algn="ctr"/>
            <a:r>
              <a:rPr lang="en-US"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Agenda</a:t>
            </a:r>
          </a:p>
          <a:p>
            <a:pPr algn="l" rtl="0"/>
            <a:endParaRPr lang="en-US" sz="3200" b="1" u="sng" dirty="0" smtClean="0"/>
          </a:p>
          <a:p>
            <a:pPr algn="l" rtl="0"/>
            <a:r>
              <a:rPr lang="en-US" sz="3200" b="1" u="sng" dirty="0" smtClean="0"/>
              <a:t>1- Theory of operation.</a:t>
            </a:r>
          </a:p>
          <a:p>
            <a:pPr algn="l"/>
            <a:r>
              <a:rPr lang="en-US" sz="3200" b="1" u="sng" dirty="0" smtClean="0"/>
              <a:t>2- </a:t>
            </a:r>
            <a:r>
              <a:rPr lang="en-US" sz="3200" b="1" u="sng" dirty="0" smtClean="0"/>
              <a:t>block </a:t>
            </a:r>
            <a:r>
              <a:rPr lang="en-US" sz="3200" b="1" u="sng" dirty="0" smtClean="0"/>
              <a:t>diagram.</a:t>
            </a:r>
          </a:p>
          <a:p>
            <a:pPr algn="l"/>
            <a:r>
              <a:rPr lang="en-US" sz="3200" b="1" u="sng" dirty="0" smtClean="0"/>
              <a:t>3- implementation</a:t>
            </a:r>
            <a:r>
              <a:rPr lang="en-US" sz="3200" b="1" u="sng" dirty="0" smtClean="0"/>
              <a:t>.</a:t>
            </a:r>
          </a:p>
          <a:p>
            <a:pPr algn="l"/>
            <a:r>
              <a:rPr lang="en-US" sz="3200" b="1" u="sng" dirty="0" smtClean="0"/>
              <a:t>4- Survey</a:t>
            </a:r>
            <a:r>
              <a:rPr lang="en-US" sz="3200" b="1" u="sng" dirty="0" smtClean="0"/>
              <a:t>. </a:t>
            </a:r>
          </a:p>
          <a:p>
            <a:pPr algn="l"/>
            <a:endParaRPr lang="ar-SA" dirty="0"/>
          </a:p>
        </p:txBody>
      </p:sp>
    </p:spTree>
    <p:extLst>
      <p:ext uri="{BB962C8B-B14F-4D97-AF65-F5344CB8AC3E}">
        <p14:creationId xmlns:p14="http://schemas.microsoft.com/office/powerpoint/2010/main" val="1883900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zyad\Desktop\ad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272807" cy="452053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1115616" y="5445224"/>
            <a:ext cx="7056784" cy="646331"/>
          </a:xfrm>
          <a:prstGeom prst="rect">
            <a:avLst/>
          </a:prstGeom>
          <a:noFill/>
        </p:spPr>
        <p:txBody>
          <a:bodyPr wrap="square" rtlCol="0">
            <a:spAutoFit/>
          </a:bodyPr>
          <a:lstStyle/>
          <a:p>
            <a:pPr algn="l" rtl="0"/>
            <a:r>
              <a:rPr lang="en-US" dirty="0" smtClean="0"/>
              <a:t>Figure convert the signal from analog to digital</a:t>
            </a:r>
          </a:p>
          <a:p>
            <a:pPr algn="l" rtl="0"/>
            <a:r>
              <a:rPr lang="en-US" dirty="0"/>
              <a:t>Source </a:t>
            </a:r>
            <a:r>
              <a:rPr lang="en-US" dirty="0" smtClean="0"/>
              <a:t>http</a:t>
            </a:r>
            <a:r>
              <a:rPr lang="en-US" dirty="0"/>
              <a:t>://www.jrmiller.demon.co.uk/products/p3adc.html</a:t>
            </a:r>
          </a:p>
        </p:txBody>
      </p:sp>
    </p:spTree>
    <p:extLst>
      <p:ext uri="{BB962C8B-B14F-4D97-AF65-F5344CB8AC3E}">
        <p14:creationId xmlns:p14="http://schemas.microsoft.com/office/powerpoint/2010/main" val="2517587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549269831"/>
              </p:ext>
            </p:extLst>
          </p:nvPr>
        </p:nvGraphicFramePr>
        <p:xfrm>
          <a:off x="179511" y="116632"/>
          <a:ext cx="8712968" cy="6408711"/>
        </p:xfrm>
        <a:graphic>
          <a:graphicData uri="http://schemas.openxmlformats.org/drawingml/2006/table">
            <a:tbl>
              <a:tblPr firstRow="1" firstCol="1" bandRow="1">
                <a:tableStyleId>{5C22544A-7EE6-4342-B048-85BDC9FD1C3A}</a:tableStyleId>
              </a:tblPr>
              <a:tblGrid>
                <a:gridCol w="2000684"/>
                <a:gridCol w="1761712"/>
                <a:gridCol w="1695755"/>
                <a:gridCol w="1559062"/>
                <a:gridCol w="1695755"/>
              </a:tblGrid>
              <a:tr h="2302161">
                <a:tc>
                  <a:txBody>
                    <a:bodyPr/>
                    <a:lstStyle/>
                    <a:p>
                      <a:pPr algn="ctr">
                        <a:lnSpc>
                          <a:spcPct val="115000"/>
                        </a:lnSpc>
                        <a:spcAft>
                          <a:spcPts val="0"/>
                        </a:spcAft>
                      </a:pPr>
                      <a:r>
                        <a:rPr lang="en-US" sz="1000" dirty="0">
                          <a:effectLst/>
                        </a:rPr>
                        <a:t>MODEL</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AVL</a:t>
                      </a:r>
                      <a:endParaRPr lang="en-US" sz="1100" dirty="0">
                        <a:effectLst/>
                      </a:endParaRPr>
                    </a:p>
                    <a:p>
                      <a:pPr algn="ctr">
                        <a:lnSpc>
                          <a:spcPct val="115000"/>
                        </a:lnSpc>
                        <a:spcAft>
                          <a:spcPts val="0"/>
                        </a:spcAft>
                      </a:pPr>
                      <a:r>
                        <a:rPr lang="en-US" sz="1000" dirty="0">
                          <a:effectLst/>
                        </a:rPr>
                        <a:t>FAILED TO RESPOND *</a:t>
                      </a:r>
                      <a:endParaRPr lang="en-US" sz="1100" dirty="0">
                        <a:effectLst/>
                      </a:endParaRPr>
                    </a:p>
                    <a:p>
                      <a:pPr algn="ctr">
                        <a:lnSpc>
                          <a:spcPct val="115000"/>
                        </a:lnSpc>
                        <a:spcAft>
                          <a:spcPts val="0"/>
                        </a:spcAft>
                      </a:pPr>
                      <a:r>
                        <a:rPr lang="en-US" sz="1000" dirty="0">
                          <a:effectLst/>
                        </a:rPr>
                        <a:t>Compact 3</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BAYER</a:t>
                      </a:r>
                      <a:endParaRPr lang="en-US" sz="1100">
                        <a:effectLst/>
                      </a:endParaRPr>
                    </a:p>
                    <a:p>
                      <a:pPr algn="ctr">
                        <a:lnSpc>
                          <a:spcPct val="115000"/>
                        </a:lnSpc>
                        <a:spcAft>
                          <a:spcPts val="0"/>
                        </a:spcAft>
                      </a:pPr>
                      <a:r>
                        <a:rPr lang="en-US" sz="1000">
                          <a:effectLst/>
                        </a:rPr>
                        <a:t>Rapidlab 248</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NOVA</a:t>
                      </a:r>
                      <a:endParaRPr lang="en-US" sz="1100">
                        <a:effectLst/>
                      </a:endParaRPr>
                    </a:p>
                    <a:p>
                      <a:pPr algn="ctr">
                        <a:lnSpc>
                          <a:spcPct val="115000"/>
                        </a:lnSpc>
                        <a:spcAft>
                          <a:spcPts val="0"/>
                        </a:spcAft>
                      </a:pPr>
                      <a:r>
                        <a:rPr lang="en-US" sz="1000">
                          <a:effectLst/>
                        </a:rPr>
                        <a:t>Stat Profile M</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VIA MEDICAL</a:t>
                      </a:r>
                      <a:endParaRPr lang="en-US" sz="1100" dirty="0">
                        <a:effectLst/>
                      </a:endParaRPr>
                    </a:p>
                    <a:p>
                      <a:pPr algn="ctr">
                        <a:lnSpc>
                          <a:spcPct val="115000"/>
                        </a:lnSpc>
                        <a:spcAft>
                          <a:spcPts val="0"/>
                        </a:spcAft>
                      </a:pPr>
                      <a:r>
                        <a:rPr lang="en-US" sz="1000" dirty="0">
                          <a:effectLst/>
                        </a:rPr>
                        <a:t>ABG</a:t>
                      </a:r>
                      <a:endParaRPr lang="en-US" sz="1100" dirty="0">
                        <a:effectLst/>
                        <a:latin typeface="Calibri"/>
                        <a:ea typeface="Calibri"/>
                        <a:cs typeface="Arial"/>
                      </a:endParaRPr>
                    </a:p>
                  </a:txBody>
                  <a:tcPr marL="68580" marR="68580" marT="0" marB="0" anchor="ctr"/>
                </a:tc>
              </a:tr>
              <a:tr h="262843">
                <a:tc>
                  <a:txBody>
                    <a:bodyPr/>
                    <a:lstStyle/>
                    <a:p>
                      <a:pPr algn="ctr">
                        <a:lnSpc>
                          <a:spcPct val="115000"/>
                        </a:lnSpc>
                        <a:spcAft>
                          <a:spcPts val="0"/>
                        </a:spcAft>
                      </a:pPr>
                      <a:r>
                        <a:rPr lang="en-US" sz="1000">
                          <a:effectLst/>
                        </a:rPr>
                        <a:t>WHERE MARKETED</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Worldwide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Worldwide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Worldwide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Japan, USA</a:t>
                      </a:r>
                      <a:endParaRPr lang="en-US" sz="1100">
                        <a:effectLst/>
                        <a:latin typeface="Calibri"/>
                        <a:ea typeface="Calibri"/>
                        <a:cs typeface="Arial"/>
                      </a:endParaRPr>
                    </a:p>
                  </a:txBody>
                  <a:tcPr marL="68580" marR="68580" marT="0" marB="0" anchor="ctr"/>
                </a:tc>
              </a:tr>
              <a:tr h="262843">
                <a:tc>
                  <a:txBody>
                    <a:bodyPr/>
                    <a:lstStyle/>
                    <a:p>
                      <a:pPr algn="ctr">
                        <a:lnSpc>
                          <a:spcPct val="115000"/>
                        </a:lnSpc>
                        <a:spcAft>
                          <a:spcPts val="0"/>
                        </a:spcAft>
                      </a:pPr>
                      <a:r>
                        <a:rPr lang="en-US" sz="1000">
                          <a:effectLst/>
                        </a:rPr>
                        <a:t>FDA CLEARANCE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r>
              <a:tr h="1659010">
                <a:tc>
                  <a:txBody>
                    <a:bodyPr/>
                    <a:lstStyle/>
                    <a:p>
                      <a:pPr algn="ctr">
                        <a:lnSpc>
                          <a:spcPct val="115000"/>
                        </a:lnSpc>
                        <a:spcAft>
                          <a:spcPts val="0"/>
                        </a:spcAft>
                      </a:pPr>
                      <a:r>
                        <a:rPr lang="en-US" sz="1000">
                          <a:effectLst/>
                        </a:rPr>
                        <a:t>TESTS AVAILABLE</a:t>
                      </a:r>
                      <a:endParaRPr lang="en-US" sz="1100">
                        <a:effectLst/>
                      </a:endParaRPr>
                    </a:p>
                    <a:p>
                      <a:pPr algn="ctr">
                        <a:lnSpc>
                          <a:spcPct val="115000"/>
                        </a:lnSpc>
                        <a:spcAft>
                          <a:spcPts val="0"/>
                        </a:spcAft>
                      </a:pPr>
                      <a:r>
                        <a:rPr lang="en-US" sz="1000">
                          <a:effectLst/>
                        </a:rPr>
                        <a:t>Measured (range)</a:t>
                      </a:r>
                      <a:endParaRPr lang="en-US" sz="1100">
                        <a:effectLst/>
                      </a:endParaRPr>
                    </a:p>
                    <a:p>
                      <a:pPr algn="ctr">
                        <a:lnSpc>
                          <a:spcPct val="115000"/>
                        </a:lnSpc>
                        <a:spcAft>
                          <a:spcPts val="0"/>
                        </a:spcAft>
                      </a:pPr>
                      <a:r>
                        <a:rPr lang="en-US" sz="1000">
                          <a:effectLst/>
                        </a:rPr>
                        <a:t>BP, mm Hg</a:t>
                      </a:r>
                      <a:endParaRPr lang="en-US" sz="1100">
                        <a:effectLst/>
                      </a:endParaRPr>
                    </a:p>
                    <a:p>
                      <a:pPr algn="ctr">
                        <a:lnSpc>
                          <a:spcPct val="115000"/>
                        </a:lnSpc>
                        <a:spcAft>
                          <a:spcPts val="0"/>
                        </a:spcAft>
                      </a:pPr>
                      <a:r>
                        <a:rPr lang="en-US" sz="1000">
                          <a:effectLst/>
                        </a:rPr>
                        <a:t>pH</a:t>
                      </a:r>
                      <a:endParaRPr lang="en-US" sz="1100">
                        <a:effectLst/>
                      </a:endParaRPr>
                    </a:p>
                    <a:p>
                      <a:pPr algn="ctr">
                        <a:lnSpc>
                          <a:spcPct val="115000"/>
                        </a:lnSpc>
                        <a:spcAft>
                          <a:spcPts val="0"/>
                        </a:spcAft>
                      </a:pPr>
                      <a:r>
                        <a:rPr lang="en-US" sz="1000">
                          <a:effectLst/>
                        </a:rPr>
                        <a:t>PCO2, mmHg</a:t>
                      </a:r>
                      <a:endParaRPr lang="en-US" sz="1100">
                        <a:effectLst/>
                      </a:endParaRPr>
                    </a:p>
                    <a:p>
                      <a:pPr algn="ctr">
                        <a:lnSpc>
                          <a:spcPct val="115000"/>
                        </a:lnSpc>
                        <a:spcAft>
                          <a:spcPts val="0"/>
                        </a:spcAft>
                      </a:pPr>
                      <a:r>
                        <a:rPr lang="en-US" sz="1000">
                          <a:effectLst/>
                        </a:rPr>
                        <a:t>PO2, mmHg</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300-800</a:t>
                      </a:r>
                      <a:endParaRPr lang="en-US" sz="1100">
                        <a:effectLst/>
                      </a:endParaRPr>
                    </a:p>
                    <a:p>
                      <a:pPr algn="ctr">
                        <a:lnSpc>
                          <a:spcPct val="115000"/>
                        </a:lnSpc>
                        <a:spcAft>
                          <a:spcPts val="0"/>
                        </a:spcAft>
                      </a:pPr>
                      <a:r>
                        <a:rPr lang="en-US" sz="1000">
                          <a:effectLst/>
                        </a:rPr>
                        <a:t>6.000-8.000</a:t>
                      </a:r>
                      <a:endParaRPr lang="en-US" sz="1100">
                        <a:effectLst/>
                      </a:endParaRPr>
                    </a:p>
                    <a:p>
                      <a:pPr algn="ctr">
                        <a:lnSpc>
                          <a:spcPct val="115000"/>
                        </a:lnSpc>
                        <a:spcAft>
                          <a:spcPts val="0"/>
                        </a:spcAft>
                      </a:pPr>
                      <a:r>
                        <a:rPr lang="en-US" sz="1000">
                          <a:effectLst/>
                        </a:rPr>
                        <a:t>4-200</a:t>
                      </a:r>
                      <a:endParaRPr lang="en-US" sz="1100">
                        <a:effectLst/>
                      </a:endParaRPr>
                    </a:p>
                    <a:p>
                      <a:pPr algn="ctr">
                        <a:lnSpc>
                          <a:spcPct val="115000"/>
                        </a:lnSpc>
                        <a:spcAft>
                          <a:spcPts val="0"/>
                        </a:spcAft>
                      </a:pPr>
                      <a:r>
                        <a:rPr lang="en-US" sz="1000">
                          <a:effectLst/>
                        </a:rPr>
                        <a:t>0-740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400-825</a:t>
                      </a:r>
                      <a:endParaRPr lang="en-US" sz="1100">
                        <a:effectLst/>
                      </a:endParaRPr>
                    </a:p>
                    <a:p>
                      <a:pPr algn="ctr">
                        <a:lnSpc>
                          <a:spcPct val="115000"/>
                        </a:lnSpc>
                        <a:spcAft>
                          <a:spcPts val="0"/>
                        </a:spcAft>
                      </a:pPr>
                      <a:r>
                        <a:rPr lang="en-US" sz="1000">
                          <a:effectLst/>
                        </a:rPr>
                        <a:t>6.500-8.000</a:t>
                      </a:r>
                      <a:endParaRPr lang="en-US" sz="1100">
                        <a:effectLst/>
                      </a:endParaRPr>
                    </a:p>
                    <a:p>
                      <a:pPr algn="ctr">
                        <a:lnSpc>
                          <a:spcPct val="115000"/>
                        </a:lnSpc>
                        <a:spcAft>
                          <a:spcPts val="0"/>
                        </a:spcAft>
                      </a:pPr>
                      <a:r>
                        <a:rPr lang="en-US" sz="1000">
                          <a:effectLst/>
                        </a:rPr>
                        <a:t>5-250</a:t>
                      </a:r>
                      <a:endParaRPr lang="en-US" sz="1100">
                        <a:effectLst/>
                      </a:endParaRPr>
                    </a:p>
                    <a:p>
                      <a:pPr algn="ctr">
                        <a:lnSpc>
                          <a:spcPct val="115000"/>
                        </a:lnSpc>
                        <a:spcAft>
                          <a:spcPts val="0"/>
                        </a:spcAft>
                      </a:pPr>
                      <a:r>
                        <a:rPr lang="en-US" sz="1000">
                          <a:effectLst/>
                        </a:rPr>
                        <a:t>0-749</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450-800</a:t>
                      </a:r>
                      <a:endParaRPr lang="en-US" sz="1100">
                        <a:effectLst/>
                      </a:endParaRPr>
                    </a:p>
                    <a:p>
                      <a:pPr algn="ctr">
                        <a:lnSpc>
                          <a:spcPct val="115000"/>
                        </a:lnSpc>
                        <a:spcAft>
                          <a:spcPts val="0"/>
                        </a:spcAft>
                      </a:pPr>
                      <a:r>
                        <a:rPr lang="en-US" sz="1000">
                          <a:effectLst/>
                        </a:rPr>
                        <a:t>6.5-8.0</a:t>
                      </a:r>
                      <a:endParaRPr lang="en-US" sz="1100">
                        <a:effectLst/>
                      </a:endParaRPr>
                    </a:p>
                    <a:p>
                      <a:pPr algn="ctr">
                        <a:lnSpc>
                          <a:spcPct val="115000"/>
                        </a:lnSpc>
                        <a:spcAft>
                          <a:spcPts val="0"/>
                        </a:spcAft>
                      </a:pPr>
                      <a:r>
                        <a:rPr lang="en-US" sz="1000">
                          <a:effectLst/>
                        </a:rPr>
                        <a:t>3-200</a:t>
                      </a:r>
                      <a:endParaRPr lang="en-US" sz="1100">
                        <a:effectLst/>
                      </a:endParaRPr>
                    </a:p>
                    <a:p>
                      <a:pPr algn="ctr">
                        <a:lnSpc>
                          <a:spcPct val="115000"/>
                        </a:lnSpc>
                        <a:spcAft>
                          <a:spcPts val="0"/>
                        </a:spcAft>
                      </a:pPr>
                      <a:r>
                        <a:rPr lang="en-US" sz="1000">
                          <a:effectLst/>
                        </a:rPr>
                        <a:t>0-800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No</a:t>
                      </a:r>
                      <a:endParaRPr lang="en-US" sz="1100">
                        <a:effectLst/>
                      </a:endParaRPr>
                    </a:p>
                    <a:p>
                      <a:pPr algn="ctr">
                        <a:lnSpc>
                          <a:spcPct val="115000"/>
                        </a:lnSpc>
                        <a:spcAft>
                          <a:spcPts val="0"/>
                        </a:spcAft>
                      </a:pPr>
                      <a:r>
                        <a:rPr lang="en-US" sz="1000">
                          <a:effectLst/>
                        </a:rPr>
                        <a:t>6.80-7.70</a:t>
                      </a:r>
                      <a:endParaRPr lang="en-US" sz="1100">
                        <a:effectLst/>
                      </a:endParaRPr>
                    </a:p>
                    <a:p>
                      <a:pPr algn="ctr">
                        <a:lnSpc>
                          <a:spcPct val="115000"/>
                        </a:lnSpc>
                        <a:spcAft>
                          <a:spcPts val="0"/>
                        </a:spcAft>
                      </a:pPr>
                      <a:r>
                        <a:rPr lang="en-US" sz="1000">
                          <a:effectLst/>
                        </a:rPr>
                        <a:t>10-150</a:t>
                      </a:r>
                      <a:endParaRPr lang="en-US" sz="1100">
                        <a:effectLst/>
                      </a:endParaRPr>
                    </a:p>
                    <a:p>
                      <a:pPr algn="ctr">
                        <a:lnSpc>
                          <a:spcPct val="115000"/>
                        </a:lnSpc>
                        <a:spcAft>
                          <a:spcPts val="0"/>
                        </a:spcAft>
                      </a:pPr>
                      <a:r>
                        <a:rPr lang="en-US" sz="1000">
                          <a:effectLst/>
                        </a:rPr>
                        <a:t>20-699</a:t>
                      </a:r>
                      <a:endParaRPr lang="en-US" sz="1100">
                        <a:effectLst/>
                        <a:latin typeface="Calibri"/>
                        <a:ea typeface="Calibri"/>
                        <a:cs typeface="Arial"/>
                      </a:endParaRPr>
                    </a:p>
                  </a:txBody>
                  <a:tcPr marL="68580" marR="68580" marT="0" marB="0" anchor="ctr"/>
                </a:tc>
              </a:tr>
              <a:tr h="821311">
                <a:tc>
                  <a:txBody>
                    <a:bodyPr/>
                    <a:lstStyle/>
                    <a:p>
                      <a:pPr algn="ctr">
                        <a:lnSpc>
                          <a:spcPct val="115000"/>
                        </a:lnSpc>
                        <a:spcAft>
                          <a:spcPts val="0"/>
                        </a:spcAft>
                      </a:pPr>
                      <a:r>
                        <a:rPr lang="en-US" sz="1000" dirty="0">
                          <a:effectLst/>
                        </a:rPr>
                        <a:t>AMBIENT TEMPERATURE</a:t>
                      </a:r>
                      <a:endParaRPr lang="en-US" sz="1100" dirty="0">
                        <a:effectLst/>
                      </a:endParaRPr>
                    </a:p>
                    <a:p>
                      <a:pPr algn="ctr">
                        <a:lnSpc>
                          <a:spcPct val="115000"/>
                        </a:lnSpc>
                        <a:spcAft>
                          <a:spcPts val="0"/>
                        </a:spcAft>
                      </a:pPr>
                      <a:r>
                        <a:rPr lang="en-US" sz="1000" dirty="0">
                          <a:effectLst/>
                        </a:rPr>
                        <a:t>RANGE, °C</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15-32</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 </a:t>
                      </a:r>
                      <a:endParaRPr lang="en-US" sz="1100" dirty="0">
                        <a:effectLst/>
                      </a:endParaRPr>
                    </a:p>
                    <a:p>
                      <a:pPr algn="ctr">
                        <a:lnSpc>
                          <a:spcPct val="115000"/>
                        </a:lnSpc>
                        <a:spcAft>
                          <a:spcPts val="0"/>
                        </a:spcAft>
                      </a:pPr>
                      <a:r>
                        <a:rPr lang="en-US" sz="1000" dirty="0">
                          <a:effectLst/>
                        </a:rPr>
                        <a:t>15-32</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16-30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18-30</a:t>
                      </a:r>
                      <a:endParaRPr lang="en-US" sz="1100">
                        <a:effectLst/>
                        <a:latin typeface="Calibri"/>
                        <a:ea typeface="Calibri"/>
                        <a:cs typeface="Arial"/>
                      </a:endParaRPr>
                    </a:p>
                  </a:txBody>
                  <a:tcPr marL="68580" marR="68580" marT="0" marB="0" anchor="ctr"/>
                </a:tc>
              </a:tr>
              <a:tr h="1100543">
                <a:tc>
                  <a:txBody>
                    <a:bodyPr/>
                    <a:lstStyle/>
                    <a:p>
                      <a:pPr algn="ctr">
                        <a:lnSpc>
                          <a:spcPct val="115000"/>
                        </a:lnSpc>
                        <a:spcAft>
                          <a:spcPts val="0"/>
                        </a:spcAft>
                      </a:pPr>
                      <a:r>
                        <a:rPr lang="en-US" sz="1000">
                          <a:effectLst/>
                        </a:rPr>
                        <a:t>SAMPLE VOLUME, mL</a:t>
                      </a:r>
                      <a:endParaRPr lang="en-US" sz="1100">
                        <a:effectLst/>
                      </a:endParaRPr>
                    </a:p>
                    <a:p>
                      <a:pPr algn="ctr">
                        <a:lnSpc>
                          <a:spcPct val="115000"/>
                        </a:lnSpc>
                        <a:spcAft>
                          <a:spcPts val="0"/>
                        </a:spcAft>
                      </a:pPr>
                      <a:r>
                        <a:rPr lang="en-US" sz="1000">
                          <a:effectLst/>
                        </a:rPr>
                        <a:t>Normal</a:t>
                      </a:r>
                      <a:endParaRPr lang="en-US" sz="1100">
                        <a:effectLst/>
                      </a:endParaRPr>
                    </a:p>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Micro</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55</a:t>
                      </a:r>
                      <a:endParaRPr lang="en-US" sz="1100">
                        <a:effectLst/>
                      </a:endParaRPr>
                    </a:p>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25 (step mode)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90</a:t>
                      </a:r>
                      <a:endParaRPr lang="en-US" sz="1100">
                        <a:effectLst/>
                      </a:endParaRPr>
                    </a:p>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35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190</a:t>
                      </a:r>
                      <a:endParaRPr lang="en-US" sz="1100">
                        <a:effectLst/>
                      </a:endParaRPr>
                    </a:p>
                    <a:p>
                      <a:pPr algn="ctr">
                        <a:lnSpc>
                          <a:spcPct val="115000"/>
                        </a:lnSpc>
                        <a:spcAft>
                          <a:spcPts val="0"/>
                        </a:spcAft>
                      </a:pPr>
                      <a:r>
                        <a:rPr lang="en-US" sz="1000">
                          <a:effectLst/>
                        </a:rPr>
                        <a:t> </a:t>
                      </a:r>
                      <a:endParaRPr lang="en-US" sz="1100">
                        <a:effectLst/>
                      </a:endParaRPr>
                    </a:p>
                    <a:p>
                      <a:pPr algn="ctr">
                        <a:lnSpc>
                          <a:spcPct val="115000"/>
                        </a:lnSpc>
                        <a:spcAft>
                          <a:spcPts val="0"/>
                        </a:spcAft>
                      </a:pPr>
                      <a:r>
                        <a:rPr lang="en-US" sz="1000">
                          <a:effectLst/>
                        </a:rPr>
                        <a:t>85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 </a:t>
                      </a:r>
                      <a:endParaRPr lang="en-US" sz="1100" dirty="0">
                        <a:effectLst/>
                      </a:endParaRPr>
                    </a:p>
                    <a:p>
                      <a:pPr algn="ctr">
                        <a:lnSpc>
                          <a:spcPct val="115000"/>
                        </a:lnSpc>
                        <a:spcAft>
                          <a:spcPts val="0"/>
                        </a:spcAft>
                      </a:pPr>
                      <a:r>
                        <a:rPr lang="en-US" sz="1000" dirty="0">
                          <a:effectLst/>
                        </a:rPr>
                        <a:t>0</a:t>
                      </a:r>
                      <a:endParaRPr lang="en-US" sz="1100" dirty="0">
                        <a:effectLst/>
                      </a:endParaRPr>
                    </a:p>
                    <a:p>
                      <a:pPr algn="ctr">
                        <a:lnSpc>
                          <a:spcPct val="115000"/>
                        </a:lnSpc>
                        <a:spcAft>
                          <a:spcPts val="0"/>
                        </a:spcAft>
                      </a:pPr>
                      <a:r>
                        <a:rPr lang="en-US" sz="1000" dirty="0">
                          <a:effectLst/>
                        </a:rPr>
                        <a:t> </a:t>
                      </a:r>
                      <a:endParaRPr lang="en-US" sz="1100" dirty="0">
                        <a:effectLst/>
                      </a:endParaRPr>
                    </a:p>
                    <a:p>
                      <a:pPr algn="ctr">
                        <a:lnSpc>
                          <a:spcPct val="115000"/>
                        </a:lnSpc>
                        <a:spcAft>
                          <a:spcPts val="0"/>
                        </a:spcAft>
                      </a:pPr>
                      <a:r>
                        <a:rPr lang="en-US" sz="1000" dirty="0">
                          <a:effectLst/>
                        </a:rPr>
                        <a:t>NA</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1651010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564428935"/>
              </p:ext>
            </p:extLst>
          </p:nvPr>
        </p:nvGraphicFramePr>
        <p:xfrm>
          <a:off x="323528" y="260648"/>
          <a:ext cx="8496944" cy="6336703"/>
        </p:xfrm>
        <a:graphic>
          <a:graphicData uri="http://schemas.openxmlformats.org/drawingml/2006/table">
            <a:tbl>
              <a:tblPr firstRow="1" firstCol="1" bandRow="1">
                <a:tableStyleId>{5C22544A-7EE6-4342-B048-85BDC9FD1C3A}</a:tableStyleId>
              </a:tblPr>
              <a:tblGrid>
                <a:gridCol w="2008141"/>
                <a:gridCol w="1768277"/>
                <a:gridCol w="1495793"/>
                <a:gridCol w="1564873"/>
                <a:gridCol w="1659860"/>
              </a:tblGrid>
              <a:tr h="495374">
                <a:tc>
                  <a:txBody>
                    <a:bodyPr/>
                    <a:lstStyle/>
                    <a:p>
                      <a:pPr algn="ctr">
                        <a:lnSpc>
                          <a:spcPct val="115000"/>
                        </a:lnSpc>
                        <a:spcAft>
                          <a:spcPts val="0"/>
                        </a:spcAft>
                      </a:pPr>
                      <a:r>
                        <a:rPr lang="en-US" sz="1000" dirty="0">
                          <a:effectLst/>
                        </a:rPr>
                        <a:t>WAVELENGTH OXIMETER</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NO</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a:t>
                      </a:r>
                      <a:endParaRPr lang="en-US" sz="1100">
                        <a:effectLst/>
                        <a:latin typeface="Calibri"/>
                        <a:ea typeface="Calibri"/>
                        <a:cs typeface="Arial"/>
                      </a:endParaRPr>
                    </a:p>
                  </a:txBody>
                  <a:tcPr marL="68580" marR="68580" marT="0" marB="0" anchor="ctr"/>
                </a:tc>
              </a:tr>
              <a:tr h="721981">
                <a:tc>
                  <a:txBody>
                    <a:bodyPr/>
                    <a:lstStyle/>
                    <a:p>
                      <a:pPr algn="ctr">
                        <a:lnSpc>
                          <a:spcPct val="115000"/>
                        </a:lnSpc>
                        <a:spcAft>
                          <a:spcPts val="0"/>
                        </a:spcAft>
                      </a:pPr>
                      <a:r>
                        <a:rPr lang="en-US" sz="1000">
                          <a:effectLst/>
                        </a:rPr>
                        <a:t>VISIBLE SAMPLE</a:t>
                      </a:r>
                      <a:endParaRPr lang="en-US" sz="1100">
                        <a:effectLst/>
                      </a:endParaRPr>
                    </a:p>
                    <a:p>
                      <a:pPr algn="ctr">
                        <a:lnSpc>
                          <a:spcPct val="115000"/>
                        </a:lnSpc>
                        <a:spcAft>
                          <a:spcPts val="0"/>
                        </a:spcAft>
                      </a:pPr>
                      <a:r>
                        <a:rPr lang="en-US" sz="1000">
                          <a:effectLst/>
                        </a:rPr>
                        <a:t>CHAMBER</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a:t>
                      </a:r>
                      <a:endParaRPr lang="en-US" sz="1100">
                        <a:effectLst/>
                        <a:latin typeface="Calibri"/>
                        <a:ea typeface="Calibri"/>
                        <a:cs typeface="Arial"/>
                      </a:endParaRPr>
                    </a:p>
                  </a:txBody>
                  <a:tcPr marL="68580" marR="68580" marT="0" marB="0" anchor="ctr"/>
                </a:tc>
              </a:tr>
              <a:tr h="350074">
                <a:tc>
                  <a:txBody>
                    <a:bodyPr/>
                    <a:lstStyle/>
                    <a:p>
                      <a:pPr algn="ctr">
                        <a:lnSpc>
                          <a:spcPct val="115000"/>
                        </a:lnSpc>
                        <a:spcAft>
                          <a:spcPts val="0"/>
                        </a:spcAft>
                      </a:pPr>
                      <a:r>
                        <a:rPr lang="en-US" sz="1000">
                          <a:effectLst/>
                        </a:rPr>
                        <a:t>ANALYSIS TIME, sec</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20</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60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108</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70</a:t>
                      </a:r>
                      <a:endParaRPr lang="en-US" sz="1100">
                        <a:effectLst/>
                        <a:latin typeface="Calibri"/>
                        <a:ea typeface="Calibri"/>
                        <a:cs typeface="Arial"/>
                      </a:endParaRPr>
                    </a:p>
                  </a:txBody>
                  <a:tcPr marL="68580" marR="68580" marT="0" marB="0" anchor="ctr"/>
                </a:tc>
              </a:tr>
              <a:tr h="1837694">
                <a:tc>
                  <a:txBody>
                    <a:bodyPr/>
                    <a:lstStyle/>
                    <a:p>
                      <a:pPr algn="ctr">
                        <a:lnSpc>
                          <a:spcPct val="115000"/>
                        </a:lnSpc>
                        <a:spcAft>
                          <a:spcPts val="0"/>
                        </a:spcAft>
                      </a:pPr>
                      <a:r>
                        <a:rPr lang="en-US" sz="1000">
                          <a:effectLst/>
                        </a:rPr>
                        <a:t>USER-ENTERED DATA</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Patient temp, FiO2,</a:t>
                      </a:r>
                      <a:endParaRPr lang="en-US" sz="1100" dirty="0">
                        <a:effectLst/>
                      </a:endParaRPr>
                    </a:p>
                    <a:p>
                      <a:pPr algn="ctr">
                        <a:lnSpc>
                          <a:spcPct val="115000"/>
                        </a:lnSpc>
                        <a:spcAft>
                          <a:spcPts val="0"/>
                        </a:spcAft>
                      </a:pPr>
                      <a:r>
                        <a:rPr lang="en-US" sz="1000" dirty="0">
                          <a:effectLst/>
                        </a:rPr>
                        <a:t>RQ, </a:t>
                      </a:r>
                      <a:r>
                        <a:rPr lang="en-US" sz="1000" dirty="0" err="1">
                          <a:effectLst/>
                        </a:rPr>
                        <a:t>Hb</a:t>
                      </a:r>
                      <a:r>
                        <a:rPr lang="en-US" sz="1000" dirty="0">
                          <a:effectLst/>
                        </a:rPr>
                        <a:t> (adult or</a:t>
                      </a:r>
                      <a:endParaRPr lang="en-US" sz="1100" dirty="0">
                        <a:effectLst/>
                      </a:endParaRPr>
                    </a:p>
                    <a:p>
                      <a:pPr algn="ctr">
                        <a:lnSpc>
                          <a:spcPct val="115000"/>
                        </a:lnSpc>
                        <a:spcAft>
                          <a:spcPts val="0"/>
                        </a:spcAft>
                      </a:pPr>
                      <a:r>
                        <a:rPr lang="en-US" sz="1000" dirty="0">
                          <a:effectLst/>
                        </a:rPr>
                        <a:t>fetal</a:t>
                      </a:r>
                      <a:r>
                        <a:rPr lang="en-US" sz="1000" dirty="0" smtClean="0">
                          <a:effectLst/>
                        </a:rPr>
                        <a:t>), </a:t>
                      </a:r>
                      <a:r>
                        <a:rPr lang="en-US" sz="1000" dirty="0" err="1">
                          <a:effectLst/>
                        </a:rPr>
                        <a:t>tHb</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Patient temp, FiO2</a:t>
                      </a:r>
                      <a:endParaRPr lang="en-US" sz="1100">
                        <a:effectLst/>
                      </a:endParaRPr>
                    </a:p>
                    <a:p>
                      <a:pPr algn="ctr">
                        <a:lnSpc>
                          <a:spcPct val="115000"/>
                        </a:lnSpc>
                        <a:spcAft>
                          <a:spcPts val="0"/>
                        </a:spcAft>
                      </a:pPr>
                      <a:r>
                        <a:rPr lang="en-US" sz="1000">
                          <a:effectLst/>
                        </a:rPr>
                        <a:t>patient/operator ID,</a:t>
                      </a:r>
                      <a:endParaRPr lang="en-US" sz="1100">
                        <a:effectLst/>
                      </a:endParaRPr>
                    </a:p>
                    <a:p>
                      <a:pPr algn="ctr">
                        <a:lnSpc>
                          <a:spcPct val="115000"/>
                        </a:lnSpc>
                        <a:spcAft>
                          <a:spcPts val="0"/>
                        </a:spcAft>
                      </a:pPr>
                      <a:r>
                        <a:rPr lang="en-US" sz="1000">
                          <a:effectLst/>
                        </a:rPr>
                        <a:t>tHb</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Patient ID and temp,</a:t>
                      </a:r>
                      <a:endParaRPr lang="en-US" sz="1100" dirty="0">
                        <a:effectLst/>
                      </a:endParaRPr>
                    </a:p>
                    <a:p>
                      <a:pPr algn="ctr">
                        <a:lnSpc>
                          <a:spcPct val="115000"/>
                        </a:lnSpc>
                        <a:spcAft>
                          <a:spcPts val="0"/>
                        </a:spcAft>
                      </a:pPr>
                      <a:r>
                        <a:rPr lang="en-US" sz="1000" dirty="0">
                          <a:effectLst/>
                        </a:rPr>
                        <a:t>FiO2, accession</a:t>
                      </a:r>
                      <a:endParaRPr lang="en-US" sz="1100" dirty="0">
                        <a:effectLst/>
                      </a:endParaRPr>
                    </a:p>
                    <a:p>
                      <a:pPr algn="ctr">
                        <a:lnSpc>
                          <a:spcPct val="115000"/>
                        </a:lnSpc>
                        <a:spcAft>
                          <a:spcPts val="0"/>
                        </a:spcAft>
                      </a:pPr>
                      <a:r>
                        <a:rPr lang="en-US" sz="1000" dirty="0">
                          <a:effectLst/>
                        </a:rPr>
                        <a:t>number</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Patient ID, name,</a:t>
                      </a:r>
                      <a:endParaRPr lang="en-US" sz="1100">
                        <a:effectLst/>
                      </a:endParaRPr>
                    </a:p>
                    <a:p>
                      <a:pPr algn="ctr">
                        <a:lnSpc>
                          <a:spcPct val="115000"/>
                        </a:lnSpc>
                        <a:spcAft>
                          <a:spcPts val="0"/>
                        </a:spcAft>
                      </a:pPr>
                      <a:r>
                        <a:rPr lang="en-US" sz="1000">
                          <a:effectLst/>
                        </a:rPr>
                        <a:t>Temp</a:t>
                      </a:r>
                      <a:endParaRPr lang="en-US" sz="1100">
                        <a:effectLst/>
                        <a:latin typeface="Calibri"/>
                        <a:ea typeface="Calibri"/>
                        <a:cs typeface="Arial"/>
                      </a:endParaRPr>
                    </a:p>
                  </a:txBody>
                  <a:tcPr marL="68580" marR="68580" marT="0" marB="0" anchor="ctr"/>
                </a:tc>
              </a:tr>
              <a:tr h="2209599">
                <a:tc>
                  <a:txBody>
                    <a:bodyPr/>
                    <a:lstStyle/>
                    <a:p>
                      <a:pPr algn="ctr">
                        <a:lnSpc>
                          <a:spcPct val="115000"/>
                        </a:lnSpc>
                        <a:spcAft>
                          <a:spcPts val="0"/>
                        </a:spcAft>
                      </a:pPr>
                      <a:r>
                        <a:rPr lang="en-US" sz="1000">
                          <a:effectLst/>
                        </a:rPr>
                        <a:t>ELECTRODE</a:t>
                      </a:r>
                      <a:endParaRPr lang="en-US" sz="1100">
                        <a:effectLst/>
                      </a:endParaRPr>
                    </a:p>
                    <a:p>
                      <a:pPr algn="ctr">
                        <a:lnSpc>
                          <a:spcPct val="115000"/>
                        </a:lnSpc>
                        <a:spcAft>
                          <a:spcPts val="0"/>
                        </a:spcAft>
                      </a:pPr>
                      <a:r>
                        <a:rPr lang="en-US" sz="1000">
                          <a:effectLst/>
                        </a:rPr>
                        <a:t>MAINTENANCE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Zero-maintenance or</a:t>
                      </a:r>
                      <a:endParaRPr lang="en-US" sz="1100" dirty="0">
                        <a:effectLst/>
                      </a:endParaRPr>
                    </a:p>
                    <a:p>
                      <a:pPr algn="ctr">
                        <a:lnSpc>
                          <a:spcPct val="115000"/>
                        </a:lnSpc>
                        <a:spcAft>
                          <a:spcPts val="0"/>
                        </a:spcAft>
                      </a:pPr>
                      <a:r>
                        <a:rPr lang="en-US" sz="1000" dirty="0">
                          <a:effectLst/>
                        </a:rPr>
                        <a:t>optional </a:t>
                      </a:r>
                      <a:r>
                        <a:rPr lang="en-US" sz="1000" dirty="0" err="1">
                          <a:effectLst/>
                        </a:rPr>
                        <a:t>premem</a:t>
                      </a:r>
                      <a:r>
                        <a:rPr lang="en-US" sz="1000" dirty="0">
                          <a:effectLst/>
                        </a:rPr>
                        <a:t>-</a:t>
                      </a:r>
                      <a:endParaRPr lang="en-US" sz="1100" dirty="0">
                        <a:effectLst/>
                      </a:endParaRPr>
                    </a:p>
                    <a:p>
                      <a:pPr algn="ctr">
                        <a:lnSpc>
                          <a:spcPct val="115000"/>
                        </a:lnSpc>
                        <a:spcAft>
                          <a:spcPts val="0"/>
                        </a:spcAft>
                      </a:pPr>
                      <a:r>
                        <a:rPr lang="en-US" sz="1000" dirty="0" err="1">
                          <a:effectLst/>
                        </a:rPr>
                        <a:t>braned</a:t>
                      </a:r>
                      <a:r>
                        <a:rPr lang="en-US" sz="1000" dirty="0">
                          <a:effectLst/>
                        </a:rPr>
                        <a:t> electrode</a:t>
                      </a:r>
                      <a:endParaRPr lang="en-US" sz="1100" dirty="0">
                        <a:effectLst/>
                      </a:endParaRPr>
                    </a:p>
                    <a:p>
                      <a:pPr algn="ctr">
                        <a:lnSpc>
                          <a:spcPct val="115000"/>
                        </a:lnSpc>
                        <a:spcAft>
                          <a:spcPts val="0"/>
                        </a:spcAft>
                      </a:pPr>
                      <a:r>
                        <a:rPr lang="en-US" sz="1000" dirty="0">
                          <a:effectLst/>
                        </a:rPr>
                        <a:t>housing replacement</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None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Some maintenance-</a:t>
                      </a:r>
                      <a:endParaRPr lang="en-US" sz="1100">
                        <a:effectLst/>
                      </a:endParaRPr>
                    </a:p>
                    <a:p>
                      <a:pPr algn="ctr">
                        <a:lnSpc>
                          <a:spcPct val="115000"/>
                        </a:lnSpc>
                        <a:spcAft>
                          <a:spcPts val="0"/>
                        </a:spcAft>
                      </a:pPr>
                      <a:r>
                        <a:rPr lang="en-US" sz="1000">
                          <a:effectLst/>
                        </a:rPr>
                        <a:t>free, some pre-</a:t>
                      </a:r>
                      <a:endParaRPr lang="en-US" sz="1100">
                        <a:effectLst/>
                      </a:endParaRPr>
                    </a:p>
                    <a:p>
                      <a:pPr algn="ctr">
                        <a:lnSpc>
                          <a:spcPct val="115000"/>
                        </a:lnSpc>
                        <a:spcAft>
                          <a:spcPts val="0"/>
                        </a:spcAft>
                      </a:pPr>
                      <a:r>
                        <a:rPr lang="en-US" sz="1000">
                          <a:effectLst/>
                        </a:rPr>
                        <a:t>membraned snap-on</a:t>
                      </a:r>
                      <a:endParaRPr lang="en-US" sz="1100">
                        <a:effectLst/>
                      </a:endParaRPr>
                    </a:p>
                    <a:p>
                      <a:pPr algn="ctr">
                        <a:lnSpc>
                          <a:spcPct val="115000"/>
                        </a:lnSpc>
                        <a:spcAft>
                          <a:spcPts val="0"/>
                        </a:spcAft>
                      </a:pPr>
                      <a:r>
                        <a:rPr lang="en-US" sz="1000">
                          <a:effectLst/>
                        </a:rPr>
                        <a:t>caps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Disposable</a:t>
                      </a:r>
                      <a:endParaRPr lang="en-US" sz="1100">
                        <a:effectLst/>
                        <a:latin typeface="Calibri"/>
                        <a:ea typeface="Calibri"/>
                        <a:cs typeface="Arial"/>
                      </a:endParaRPr>
                    </a:p>
                  </a:txBody>
                  <a:tcPr marL="68580" marR="68580" marT="0" marB="0" anchor="ctr"/>
                </a:tc>
              </a:tr>
              <a:tr h="721981">
                <a:tc>
                  <a:txBody>
                    <a:bodyPr/>
                    <a:lstStyle/>
                    <a:p>
                      <a:pPr algn="ctr">
                        <a:lnSpc>
                          <a:spcPct val="115000"/>
                        </a:lnSpc>
                        <a:spcAft>
                          <a:spcPts val="0"/>
                        </a:spcAft>
                      </a:pPr>
                      <a:r>
                        <a:rPr lang="en-US" sz="1000">
                          <a:effectLst/>
                        </a:rPr>
                        <a:t>DISPLAY</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LCD</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LCD</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CRT</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Vacuum fluorescent</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524310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032296980"/>
              </p:ext>
            </p:extLst>
          </p:nvPr>
        </p:nvGraphicFramePr>
        <p:xfrm>
          <a:off x="179512" y="188642"/>
          <a:ext cx="8784977" cy="6480721"/>
        </p:xfrm>
        <a:graphic>
          <a:graphicData uri="http://schemas.openxmlformats.org/drawingml/2006/table">
            <a:tbl>
              <a:tblPr firstRow="1" firstCol="1" bandRow="1">
                <a:tableStyleId>{5C22544A-7EE6-4342-B048-85BDC9FD1C3A}</a:tableStyleId>
              </a:tblPr>
              <a:tblGrid>
                <a:gridCol w="2017219"/>
                <a:gridCol w="1776271"/>
                <a:gridCol w="1709770"/>
                <a:gridCol w="1571947"/>
                <a:gridCol w="1709770"/>
              </a:tblGrid>
              <a:tr h="973079">
                <a:tc>
                  <a:txBody>
                    <a:bodyPr/>
                    <a:lstStyle/>
                    <a:p>
                      <a:pPr algn="ctr">
                        <a:lnSpc>
                          <a:spcPct val="115000"/>
                        </a:lnSpc>
                        <a:spcAft>
                          <a:spcPts val="0"/>
                        </a:spcAft>
                      </a:pPr>
                      <a:r>
                        <a:rPr lang="en-US" sz="1000" dirty="0">
                          <a:effectLst/>
                        </a:rPr>
                        <a:t>PRINTOUT</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Thermal printer,</a:t>
                      </a:r>
                      <a:endParaRPr lang="en-US" sz="1100">
                        <a:effectLst/>
                      </a:endParaRPr>
                    </a:p>
                    <a:p>
                      <a:pPr algn="ctr">
                        <a:lnSpc>
                          <a:spcPct val="115000"/>
                        </a:lnSpc>
                        <a:spcAft>
                          <a:spcPts val="0"/>
                        </a:spcAft>
                      </a:pPr>
                      <a:r>
                        <a:rPr lang="en-US" sz="1000">
                          <a:effectLst/>
                        </a:rPr>
                        <a:t>optional ticket</a:t>
                      </a:r>
                      <a:endParaRPr lang="en-US" sz="1100">
                        <a:effectLst/>
                      </a:endParaRPr>
                    </a:p>
                    <a:p>
                      <a:pPr algn="ctr">
                        <a:lnSpc>
                          <a:spcPct val="115000"/>
                        </a:lnSpc>
                        <a:spcAft>
                          <a:spcPts val="0"/>
                        </a:spcAft>
                      </a:pPr>
                      <a:r>
                        <a:rPr lang="en-US" sz="1000">
                          <a:effectLst/>
                        </a:rPr>
                        <a:t>printer</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Roll printer</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Thermal printer,</a:t>
                      </a:r>
                      <a:endParaRPr lang="en-US" sz="1100">
                        <a:effectLst/>
                      </a:endParaRPr>
                    </a:p>
                    <a:p>
                      <a:pPr algn="ctr">
                        <a:lnSpc>
                          <a:spcPct val="115000"/>
                        </a:lnSpc>
                        <a:spcAft>
                          <a:spcPts val="0"/>
                        </a:spcAft>
                      </a:pPr>
                      <a:r>
                        <a:rPr lang="en-US" sz="1000">
                          <a:effectLst/>
                        </a:rPr>
                        <a:t>optional ticket</a:t>
                      </a:r>
                      <a:endParaRPr lang="en-US" sz="1100">
                        <a:effectLst/>
                      </a:endParaRPr>
                    </a:p>
                    <a:p>
                      <a:pPr algn="ctr">
                        <a:lnSpc>
                          <a:spcPct val="115000"/>
                        </a:lnSpc>
                        <a:spcAft>
                          <a:spcPts val="0"/>
                        </a:spcAft>
                      </a:pPr>
                      <a:r>
                        <a:rPr lang="en-US" sz="1000">
                          <a:effectLst/>
                        </a:rPr>
                        <a:t>printer</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Thermal</a:t>
                      </a:r>
                      <a:endParaRPr lang="en-US" sz="1100">
                        <a:effectLst/>
                        <a:latin typeface="Calibri"/>
                        <a:ea typeface="Calibri"/>
                        <a:cs typeface="Arial"/>
                      </a:endParaRPr>
                    </a:p>
                  </a:txBody>
                  <a:tcPr marL="68580" marR="68580" marT="0" marB="0" anchor="ctr"/>
                </a:tc>
              </a:tr>
              <a:tr h="2296409">
                <a:tc>
                  <a:txBody>
                    <a:bodyPr/>
                    <a:lstStyle/>
                    <a:p>
                      <a:pPr algn="ctr">
                        <a:lnSpc>
                          <a:spcPct val="115000"/>
                        </a:lnSpc>
                        <a:spcAft>
                          <a:spcPts val="0"/>
                        </a:spcAft>
                      </a:pPr>
                      <a:r>
                        <a:rPr lang="en-US" sz="1000">
                          <a:effectLst/>
                        </a:rPr>
                        <a:t>CALIBRATION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Automatic,</a:t>
                      </a:r>
                      <a:endParaRPr lang="en-US" sz="1100" dirty="0">
                        <a:effectLst/>
                      </a:endParaRPr>
                    </a:p>
                    <a:p>
                      <a:pPr algn="ctr">
                        <a:lnSpc>
                          <a:spcPct val="115000"/>
                        </a:lnSpc>
                        <a:spcAft>
                          <a:spcPts val="0"/>
                        </a:spcAft>
                      </a:pPr>
                      <a:r>
                        <a:rPr lang="en-US" sz="1000" dirty="0">
                          <a:effectLst/>
                        </a:rPr>
                        <a:t>programmable </a:t>
                      </a:r>
                      <a:r>
                        <a:rPr lang="en-US" sz="1000" dirty="0" smtClean="0">
                          <a:effectLst/>
                        </a:rPr>
                        <a:t>and</a:t>
                      </a:r>
                      <a:endParaRPr lang="en-US" sz="1100" dirty="0">
                        <a:effectLst/>
                      </a:endParaRPr>
                    </a:p>
                    <a:p>
                      <a:pPr algn="ctr">
                        <a:lnSpc>
                          <a:spcPct val="115000"/>
                        </a:lnSpc>
                        <a:spcAft>
                          <a:spcPts val="0"/>
                        </a:spcAft>
                      </a:pPr>
                      <a:r>
                        <a:rPr lang="en-US" sz="1000" dirty="0" smtClean="0">
                          <a:effectLst/>
                        </a:rPr>
                        <a:t>point </a:t>
                      </a:r>
                      <a:r>
                        <a:rPr lang="en-US" sz="1000" dirty="0">
                          <a:effectLst/>
                        </a:rPr>
                        <a:t>calibration</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Automatic,</a:t>
                      </a:r>
                      <a:endParaRPr lang="en-US" sz="1100">
                        <a:effectLst/>
                      </a:endParaRPr>
                    </a:p>
                    <a:p>
                      <a:pPr algn="ctr">
                        <a:lnSpc>
                          <a:spcPct val="115000"/>
                        </a:lnSpc>
                        <a:spcAft>
                          <a:spcPts val="0"/>
                        </a:spcAft>
                      </a:pPr>
                      <a:r>
                        <a:rPr lang="en-US" sz="1000">
                          <a:effectLst/>
                        </a:rPr>
                        <a:t>programmable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Automatic </a:t>
                      </a:r>
                      <a:r>
                        <a:rPr lang="en-US" sz="1000" dirty="0" smtClean="0">
                          <a:effectLst/>
                        </a:rPr>
                        <a:t>(point</a:t>
                      </a:r>
                      <a:endParaRPr lang="en-US" sz="1100" dirty="0">
                        <a:effectLst/>
                      </a:endParaRPr>
                    </a:p>
                    <a:p>
                      <a:pPr algn="ctr">
                        <a:lnSpc>
                          <a:spcPct val="115000"/>
                        </a:lnSpc>
                        <a:spcAft>
                          <a:spcPts val="0"/>
                        </a:spcAft>
                      </a:pPr>
                      <a:r>
                        <a:rPr lang="en-US" sz="1000" dirty="0">
                          <a:effectLst/>
                        </a:rPr>
                        <a:t>every 2-6 </a:t>
                      </a:r>
                      <a:r>
                        <a:rPr lang="en-US" sz="1000" dirty="0" err="1">
                          <a:effectLst/>
                        </a:rPr>
                        <a:t>hr</a:t>
                      </a:r>
                      <a:r>
                        <a:rPr lang="en-US" sz="1000" dirty="0" smtClean="0">
                          <a:effectLst/>
                        </a:rPr>
                        <a:t>;</a:t>
                      </a:r>
                      <a:endParaRPr lang="en-US" sz="1100" dirty="0">
                        <a:effectLst/>
                      </a:endParaRPr>
                    </a:p>
                    <a:p>
                      <a:pPr algn="ctr">
                        <a:lnSpc>
                          <a:spcPct val="115000"/>
                        </a:lnSpc>
                        <a:spcAft>
                          <a:spcPts val="0"/>
                        </a:spcAft>
                      </a:pPr>
                      <a:r>
                        <a:rPr lang="en-US" sz="1000" dirty="0" smtClean="0">
                          <a:effectLst/>
                        </a:rPr>
                        <a:t>point </a:t>
                      </a:r>
                      <a:r>
                        <a:rPr lang="en-US" sz="1000" dirty="0">
                          <a:effectLst/>
                        </a:rPr>
                        <a:t>with every</a:t>
                      </a:r>
                      <a:endParaRPr lang="en-US" sz="1100" dirty="0">
                        <a:effectLst/>
                      </a:endParaRPr>
                    </a:p>
                    <a:p>
                      <a:pPr algn="ctr">
                        <a:lnSpc>
                          <a:spcPct val="115000"/>
                        </a:lnSpc>
                        <a:spcAft>
                          <a:spcPts val="0"/>
                        </a:spcAft>
                      </a:pPr>
                      <a:r>
                        <a:rPr lang="en-US" sz="1000" dirty="0" smtClean="0">
                          <a:effectLst/>
                        </a:rPr>
                        <a:t>Sample.</a:t>
                      </a:r>
                      <a:endParaRPr lang="en-US" sz="1100" dirty="0">
                        <a:effectLst/>
                      </a:endParaRPr>
                    </a:p>
                  </a:txBody>
                  <a:tcPr marL="68580" marR="68580" marT="0" marB="0" anchor="ctr"/>
                </a:tc>
                <a:tc>
                  <a:txBody>
                    <a:bodyPr/>
                    <a:lstStyle/>
                    <a:p>
                      <a:pPr algn="ctr">
                        <a:lnSpc>
                          <a:spcPct val="115000"/>
                        </a:lnSpc>
                        <a:spcAft>
                          <a:spcPts val="0"/>
                        </a:spcAft>
                      </a:pPr>
                      <a:r>
                        <a:rPr lang="en-US" sz="1000" dirty="0" smtClean="0">
                          <a:effectLst/>
                        </a:rPr>
                        <a:t>Initial point</a:t>
                      </a:r>
                      <a:r>
                        <a:rPr lang="en-US" sz="1000" dirty="0">
                          <a:effectLst/>
                        </a:rPr>
                        <a:t>;</a:t>
                      </a:r>
                      <a:endParaRPr lang="en-US" sz="1100" dirty="0">
                        <a:effectLst/>
                      </a:endParaRPr>
                    </a:p>
                    <a:p>
                      <a:pPr algn="ctr">
                        <a:lnSpc>
                          <a:spcPct val="115000"/>
                        </a:lnSpc>
                        <a:spcAft>
                          <a:spcPts val="0"/>
                        </a:spcAft>
                      </a:pPr>
                      <a:r>
                        <a:rPr lang="en-US" sz="1000" dirty="0">
                          <a:effectLst/>
                        </a:rPr>
                        <a:t>automatic </a:t>
                      </a:r>
                      <a:r>
                        <a:rPr lang="en-US" sz="1000" dirty="0" smtClean="0">
                          <a:effectLst/>
                        </a:rPr>
                        <a:t>point</a:t>
                      </a:r>
                      <a:endParaRPr lang="en-US" sz="1100" dirty="0">
                        <a:effectLst/>
                      </a:endParaRPr>
                    </a:p>
                    <a:p>
                      <a:pPr algn="ctr">
                        <a:lnSpc>
                          <a:spcPct val="115000"/>
                        </a:lnSpc>
                        <a:spcAft>
                          <a:spcPts val="0"/>
                        </a:spcAft>
                      </a:pPr>
                      <a:r>
                        <a:rPr lang="en-US" sz="1000" dirty="0">
                          <a:effectLst/>
                        </a:rPr>
                        <a:t>every 10 min</a:t>
                      </a:r>
                      <a:endParaRPr lang="en-US" sz="1100" dirty="0">
                        <a:effectLst/>
                      </a:endParaRPr>
                    </a:p>
                    <a:p>
                      <a:pPr algn="ctr">
                        <a:lnSpc>
                          <a:spcPct val="115000"/>
                        </a:lnSpc>
                        <a:spcAft>
                          <a:spcPts val="0"/>
                        </a:spcAft>
                      </a:pPr>
                      <a:r>
                        <a:rPr lang="en-US" sz="1000" dirty="0">
                          <a:effectLst/>
                        </a:rPr>
                        <a:t>after initial</a:t>
                      </a:r>
                      <a:endParaRPr lang="en-US" sz="1100" dirty="0">
                        <a:effectLst/>
                        <a:latin typeface="Calibri"/>
                        <a:ea typeface="Calibri"/>
                        <a:cs typeface="Arial"/>
                      </a:endParaRPr>
                    </a:p>
                  </a:txBody>
                  <a:tcPr marL="68580" marR="68580" marT="0" marB="0" anchor="ctr"/>
                </a:tc>
              </a:tr>
              <a:tr h="311414">
                <a:tc>
                  <a:txBody>
                    <a:bodyPr/>
                    <a:lstStyle/>
                    <a:p>
                      <a:pPr algn="ctr">
                        <a:lnSpc>
                          <a:spcPct val="115000"/>
                        </a:lnSpc>
                        <a:spcAft>
                          <a:spcPts val="0"/>
                        </a:spcAft>
                      </a:pPr>
                      <a:r>
                        <a:rPr lang="en-US" sz="1000">
                          <a:effectLst/>
                        </a:rPr>
                        <a:t>STANDBY MODE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Not specified</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r>
              <a:tr h="1634744">
                <a:tc>
                  <a:txBody>
                    <a:bodyPr/>
                    <a:lstStyle/>
                    <a:p>
                      <a:pPr algn="ctr">
                        <a:lnSpc>
                          <a:spcPct val="115000"/>
                        </a:lnSpc>
                        <a:spcAft>
                          <a:spcPts val="0"/>
                        </a:spcAft>
                      </a:pPr>
                      <a:r>
                        <a:rPr lang="en-US" sz="1000">
                          <a:effectLst/>
                        </a:rPr>
                        <a:t>DATA MANAGEMENT</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Onboard QC, stores</a:t>
                      </a:r>
                      <a:endParaRPr lang="en-US" sz="1100">
                        <a:effectLst/>
                      </a:endParaRPr>
                    </a:p>
                    <a:p>
                      <a:pPr algn="ctr">
                        <a:lnSpc>
                          <a:spcPct val="115000"/>
                        </a:lnSpc>
                        <a:spcAft>
                          <a:spcPts val="0"/>
                        </a:spcAft>
                      </a:pPr>
                      <a:r>
                        <a:rPr lang="en-US" sz="1000">
                          <a:effectLst/>
                        </a:rPr>
                        <a:t>last 3 patient re-</a:t>
                      </a:r>
                      <a:endParaRPr lang="en-US" sz="1100">
                        <a:effectLst/>
                      </a:endParaRPr>
                    </a:p>
                    <a:p>
                      <a:pPr algn="ctr">
                        <a:lnSpc>
                          <a:spcPct val="115000"/>
                        </a:lnSpc>
                        <a:spcAft>
                          <a:spcPts val="0"/>
                        </a:spcAft>
                      </a:pPr>
                      <a:r>
                        <a:rPr lang="en-US" sz="1000">
                          <a:effectLst/>
                        </a:rPr>
                        <a:t>sults, error logbook</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Optional</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Onboard QC, Windows</a:t>
                      </a:r>
                      <a:endParaRPr lang="en-US" sz="1100">
                        <a:effectLst/>
                      </a:endParaRPr>
                    </a:p>
                    <a:p>
                      <a:pPr algn="ctr">
                        <a:lnSpc>
                          <a:spcPct val="115000"/>
                        </a:lnSpc>
                        <a:spcAft>
                          <a:spcPts val="0"/>
                        </a:spcAft>
                      </a:pPr>
                      <a:r>
                        <a:rPr lang="en-US" sz="1000">
                          <a:effectLst/>
                        </a:rPr>
                        <a:t>NT, data manager</a:t>
                      </a:r>
                      <a:endParaRPr lang="en-US" sz="1100">
                        <a:effectLst/>
                      </a:endParaRPr>
                    </a:p>
                    <a:p>
                      <a:pPr algn="ctr">
                        <a:lnSpc>
                          <a:spcPct val="115000"/>
                        </a:lnSpc>
                        <a:spcAft>
                          <a:spcPts val="0"/>
                        </a:spcAft>
                      </a:pPr>
                      <a:r>
                        <a:rPr lang="en-US" sz="1000">
                          <a:effectLst/>
                        </a:rPr>
                        <a:t>option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r>
              <a:tr h="311414">
                <a:tc>
                  <a:txBody>
                    <a:bodyPr/>
                    <a:lstStyle/>
                    <a:p>
                      <a:pPr algn="ctr">
                        <a:lnSpc>
                          <a:spcPct val="115000"/>
                        </a:lnSpc>
                        <a:spcAft>
                          <a:spcPts val="0"/>
                        </a:spcAft>
                      </a:pPr>
                      <a:r>
                        <a:rPr lang="en-US" sz="1000">
                          <a:effectLst/>
                        </a:rPr>
                        <a:t>INTERFACE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RS232 (3)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RS232</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RS232</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RS232</a:t>
                      </a:r>
                      <a:endParaRPr lang="en-US" sz="1100">
                        <a:effectLst/>
                        <a:latin typeface="Calibri"/>
                        <a:ea typeface="Calibri"/>
                        <a:cs typeface="Arial"/>
                      </a:endParaRPr>
                    </a:p>
                  </a:txBody>
                  <a:tcPr marL="68580" marR="68580" marT="0" marB="0" anchor="ctr"/>
                </a:tc>
              </a:tr>
              <a:tr h="311414">
                <a:tc>
                  <a:txBody>
                    <a:bodyPr/>
                    <a:lstStyle/>
                    <a:p>
                      <a:pPr algn="ctr">
                        <a:lnSpc>
                          <a:spcPct val="115000"/>
                        </a:lnSpc>
                        <a:spcAft>
                          <a:spcPts val="0"/>
                        </a:spcAft>
                      </a:pPr>
                      <a:r>
                        <a:rPr lang="en-US" sz="1000">
                          <a:effectLst/>
                        </a:rPr>
                        <a:t>BAR-CODE READER</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Not specified</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Optional</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a:t>
                      </a:r>
                      <a:endParaRPr lang="en-US" sz="1100">
                        <a:effectLst/>
                        <a:latin typeface="Calibri"/>
                        <a:ea typeface="Calibri"/>
                        <a:cs typeface="Arial"/>
                      </a:endParaRPr>
                    </a:p>
                  </a:txBody>
                  <a:tcPr marL="68580" marR="68580" marT="0" marB="0" anchor="ctr"/>
                </a:tc>
              </a:tr>
              <a:tr h="642247">
                <a:tc>
                  <a:txBody>
                    <a:bodyPr/>
                    <a:lstStyle/>
                    <a:p>
                      <a:pPr algn="ctr">
                        <a:lnSpc>
                          <a:spcPct val="115000"/>
                        </a:lnSpc>
                        <a:spcAft>
                          <a:spcPts val="0"/>
                        </a:spcAft>
                      </a:pPr>
                      <a:r>
                        <a:rPr lang="en-US" sz="1000">
                          <a:effectLst/>
                        </a:rPr>
                        <a:t>PASSWORD PROTECTION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Not specified</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No</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621138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522213405"/>
              </p:ext>
            </p:extLst>
          </p:nvPr>
        </p:nvGraphicFramePr>
        <p:xfrm>
          <a:off x="179512" y="188639"/>
          <a:ext cx="8784976" cy="5400600"/>
        </p:xfrm>
        <a:graphic>
          <a:graphicData uri="http://schemas.openxmlformats.org/drawingml/2006/table">
            <a:tbl>
              <a:tblPr firstRow="1" firstCol="1" bandRow="1">
                <a:tableStyleId>{5C22544A-7EE6-4342-B048-85BDC9FD1C3A}</a:tableStyleId>
              </a:tblPr>
              <a:tblGrid>
                <a:gridCol w="1994873"/>
                <a:gridCol w="1735966"/>
                <a:gridCol w="1759772"/>
                <a:gridCol w="1534593"/>
                <a:gridCol w="1759772"/>
              </a:tblGrid>
              <a:tr h="1363758">
                <a:tc>
                  <a:txBody>
                    <a:bodyPr/>
                    <a:lstStyle/>
                    <a:p>
                      <a:pPr algn="ctr">
                        <a:lnSpc>
                          <a:spcPct val="115000"/>
                        </a:lnSpc>
                        <a:spcAft>
                          <a:spcPts val="0"/>
                        </a:spcAft>
                      </a:pPr>
                      <a:r>
                        <a:rPr lang="en-US" sz="1000" dirty="0">
                          <a:effectLst/>
                        </a:rPr>
                        <a:t>POWER REQUIREMENTS,</a:t>
                      </a:r>
                      <a:endParaRPr lang="en-US" sz="1100" dirty="0">
                        <a:effectLst/>
                      </a:endParaRPr>
                    </a:p>
                    <a:p>
                      <a:pPr algn="ctr">
                        <a:lnSpc>
                          <a:spcPct val="115000"/>
                        </a:lnSpc>
                        <a:spcAft>
                          <a:spcPts val="0"/>
                        </a:spcAft>
                      </a:pPr>
                      <a:r>
                        <a:rPr lang="en-US" sz="1000" dirty="0">
                          <a:effectLst/>
                        </a:rPr>
                        <a:t>VAC, Hz</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100-240,</a:t>
                      </a:r>
                      <a:endParaRPr lang="en-US" sz="1100">
                        <a:effectLst/>
                      </a:endParaRPr>
                    </a:p>
                    <a:p>
                      <a:pPr algn="ctr">
                        <a:lnSpc>
                          <a:spcPct val="115000"/>
                        </a:lnSpc>
                        <a:spcAft>
                          <a:spcPts val="0"/>
                        </a:spcAft>
                      </a:pPr>
                      <a:r>
                        <a:rPr lang="en-US" sz="1000">
                          <a:effectLst/>
                        </a:rPr>
                        <a:t>50/60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100/120/220/240,</a:t>
                      </a:r>
                      <a:endParaRPr lang="en-US" sz="1100">
                        <a:effectLst/>
                      </a:endParaRPr>
                    </a:p>
                    <a:p>
                      <a:pPr algn="ctr">
                        <a:lnSpc>
                          <a:spcPct val="115000"/>
                        </a:lnSpc>
                        <a:spcAft>
                          <a:spcPts val="0"/>
                        </a:spcAft>
                      </a:pPr>
                      <a:r>
                        <a:rPr lang="en-US" sz="1000">
                          <a:effectLst/>
                        </a:rPr>
                        <a:t>50/60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90-264,</a:t>
                      </a:r>
                      <a:endParaRPr lang="en-US" sz="1100">
                        <a:effectLst/>
                      </a:endParaRPr>
                    </a:p>
                    <a:p>
                      <a:pPr algn="ctr">
                        <a:lnSpc>
                          <a:spcPct val="115000"/>
                        </a:lnSpc>
                        <a:spcAft>
                          <a:spcPts val="0"/>
                        </a:spcAft>
                      </a:pPr>
                      <a:r>
                        <a:rPr lang="en-US" sz="1000">
                          <a:effectLst/>
                        </a:rPr>
                        <a:t>50/60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110/120/220/240,</a:t>
                      </a:r>
                      <a:endParaRPr lang="en-US" sz="1100">
                        <a:effectLst/>
                      </a:endParaRPr>
                    </a:p>
                    <a:p>
                      <a:pPr algn="ctr">
                        <a:lnSpc>
                          <a:spcPct val="115000"/>
                        </a:lnSpc>
                        <a:spcAft>
                          <a:spcPts val="0"/>
                        </a:spcAft>
                      </a:pPr>
                      <a:r>
                        <a:rPr lang="en-US" sz="1000">
                          <a:effectLst/>
                        </a:rPr>
                        <a:t>50/60</a:t>
                      </a:r>
                      <a:endParaRPr lang="en-US" sz="1100">
                        <a:effectLst/>
                        <a:latin typeface="Calibri"/>
                        <a:ea typeface="Calibri"/>
                        <a:cs typeface="Arial"/>
                      </a:endParaRPr>
                    </a:p>
                  </a:txBody>
                  <a:tcPr marL="68580" marR="68580" marT="0" marB="0" anchor="ctr"/>
                </a:tc>
              </a:tr>
              <a:tr h="900100">
                <a:tc>
                  <a:txBody>
                    <a:bodyPr/>
                    <a:lstStyle/>
                    <a:p>
                      <a:pPr algn="ctr">
                        <a:lnSpc>
                          <a:spcPct val="115000"/>
                        </a:lnSpc>
                        <a:spcAft>
                          <a:spcPts val="0"/>
                        </a:spcAft>
                      </a:pPr>
                      <a:r>
                        <a:rPr lang="en-US" sz="1000">
                          <a:effectLst/>
                        </a:rPr>
                        <a:t>POWER CONSUMPTION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65 VA, max 110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Not specified</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200 W</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Not specified</a:t>
                      </a:r>
                      <a:endParaRPr lang="en-US" sz="1100">
                        <a:effectLst/>
                        <a:latin typeface="Calibri"/>
                        <a:ea typeface="Calibri"/>
                        <a:cs typeface="Arial"/>
                      </a:endParaRPr>
                    </a:p>
                  </a:txBody>
                  <a:tcPr marL="68580" marR="68580" marT="0" marB="0" anchor="ctr"/>
                </a:tc>
              </a:tr>
              <a:tr h="436442">
                <a:tc>
                  <a:txBody>
                    <a:bodyPr/>
                    <a:lstStyle/>
                    <a:p>
                      <a:pPr algn="ctr">
                        <a:lnSpc>
                          <a:spcPct val="115000"/>
                        </a:lnSpc>
                        <a:spcAft>
                          <a:spcPts val="0"/>
                        </a:spcAft>
                      </a:pPr>
                      <a:r>
                        <a:rPr lang="en-US" sz="1000">
                          <a:effectLst/>
                        </a:rPr>
                        <a:t>H x W x D, cm</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34 x 34 x 31.5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38.1 x 38.1 x 33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46 x 56 x 48</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21.6 x 24.1 x 22.9</a:t>
                      </a:r>
                      <a:endParaRPr lang="en-US" sz="1100">
                        <a:effectLst/>
                        <a:latin typeface="Calibri"/>
                        <a:ea typeface="Calibri"/>
                        <a:cs typeface="Arial"/>
                      </a:endParaRPr>
                    </a:p>
                  </a:txBody>
                  <a:tcPr marL="68580" marR="68580" marT="0" marB="0" anchor="ctr"/>
                </a:tc>
              </a:tr>
              <a:tr h="436442">
                <a:tc>
                  <a:txBody>
                    <a:bodyPr/>
                    <a:lstStyle/>
                    <a:p>
                      <a:pPr algn="ctr">
                        <a:lnSpc>
                          <a:spcPct val="115000"/>
                        </a:lnSpc>
                        <a:spcAft>
                          <a:spcPts val="0"/>
                        </a:spcAft>
                      </a:pPr>
                      <a:r>
                        <a:rPr lang="en-US" sz="1000">
                          <a:effectLst/>
                        </a:rPr>
                        <a:t>WEIGHT, kg</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9.1</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31</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7.3</a:t>
                      </a:r>
                      <a:endParaRPr lang="en-US" sz="1100">
                        <a:effectLst/>
                        <a:latin typeface="Calibri"/>
                        <a:ea typeface="Calibri"/>
                        <a:cs typeface="Arial"/>
                      </a:endParaRPr>
                    </a:p>
                  </a:txBody>
                  <a:tcPr marL="68580" marR="68580" marT="0" marB="0" anchor="ctr"/>
                </a:tc>
              </a:tr>
              <a:tr h="1363758">
                <a:tc>
                  <a:txBody>
                    <a:bodyPr/>
                    <a:lstStyle/>
                    <a:p>
                      <a:pPr algn="ctr">
                        <a:lnSpc>
                          <a:spcPct val="115000"/>
                        </a:lnSpc>
                        <a:spcAft>
                          <a:spcPts val="0"/>
                        </a:spcAft>
                      </a:pPr>
                      <a:r>
                        <a:rPr lang="en-US" sz="1000">
                          <a:effectLst/>
                        </a:rPr>
                        <a:t>LIST PRICE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$16,995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$19,500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$25,750-52,750</a:t>
                      </a:r>
                      <a:endParaRPr lang="en-US" sz="1100">
                        <a:effectLst/>
                      </a:endParaRPr>
                    </a:p>
                    <a:p>
                      <a:pPr algn="ctr">
                        <a:lnSpc>
                          <a:spcPct val="115000"/>
                        </a:lnSpc>
                        <a:spcAft>
                          <a:spcPts val="0"/>
                        </a:spcAft>
                      </a:pPr>
                      <a:r>
                        <a:rPr lang="en-US" sz="1000">
                          <a:effectLst/>
                        </a:rPr>
                        <a:t>varies by test menu</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Not specified</a:t>
                      </a:r>
                      <a:endParaRPr lang="en-US" sz="1100">
                        <a:effectLst/>
                        <a:latin typeface="Calibri"/>
                        <a:ea typeface="Calibri"/>
                        <a:cs typeface="Arial"/>
                      </a:endParaRPr>
                    </a:p>
                  </a:txBody>
                  <a:tcPr marL="68580" marR="68580" marT="0" marB="0" anchor="ctr"/>
                </a:tc>
              </a:tr>
              <a:tr h="900100">
                <a:tc>
                  <a:txBody>
                    <a:bodyPr/>
                    <a:lstStyle/>
                    <a:p>
                      <a:pPr algn="ctr">
                        <a:lnSpc>
                          <a:spcPct val="115000"/>
                        </a:lnSpc>
                        <a:spcAft>
                          <a:spcPts val="0"/>
                        </a:spcAft>
                      </a:pPr>
                      <a:r>
                        <a:rPr lang="en-US" sz="1000">
                          <a:effectLst/>
                        </a:rPr>
                        <a:t>Warranty</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 year, including</a:t>
                      </a:r>
                      <a:endParaRPr lang="en-US" sz="1100">
                        <a:effectLst/>
                      </a:endParaRPr>
                    </a:p>
                    <a:p>
                      <a:pPr algn="ctr">
                        <a:lnSpc>
                          <a:spcPct val="115000"/>
                        </a:lnSpc>
                        <a:spcAft>
                          <a:spcPts val="0"/>
                        </a:spcAft>
                      </a:pPr>
                      <a:r>
                        <a:rPr lang="en-US" sz="1000">
                          <a:effectLst/>
                        </a:rPr>
                        <a:t>electrodes</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1 year</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 year</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1 year</a:t>
                      </a:r>
                      <a:endParaRPr lang="en-US" sz="1100" dirty="0">
                        <a:effectLst/>
                        <a:latin typeface="Calibri"/>
                        <a:ea typeface="Calibri"/>
                        <a:cs typeface="Arial"/>
                      </a:endParaRPr>
                    </a:p>
                  </a:txBody>
                  <a:tcPr marL="68580" marR="68580" marT="0" marB="0" anchor="ctr"/>
                </a:tc>
              </a:tr>
            </a:tbl>
          </a:graphicData>
        </a:graphic>
      </p:graphicFrame>
      <p:sp>
        <p:nvSpPr>
          <p:cNvPr id="7" name="مربع نص 6"/>
          <p:cNvSpPr txBox="1"/>
          <p:nvPr/>
        </p:nvSpPr>
        <p:spPr>
          <a:xfrm>
            <a:off x="482600" y="5877272"/>
            <a:ext cx="7950200" cy="369332"/>
          </a:xfrm>
          <a:prstGeom prst="rect">
            <a:avLst/>
          </a:prstGeom>
          <a:noFill/>
        </p:spPr>
        <p:txBody>
          <a:bodyPr wrap="square" rtlCol="0">
            <a:spAutoFit/>
          </a:bodyPr>
          <a:lstStyle/>
          <a:p>
            <a:pPr algn="l" rtl="0"/>
            <a:r>
              <a:rPr lang="en-US" dirty="0" smtClean="0"/>
              <a:t>Source : </a:t>
            </a:r>
            <a:r>
              <a:rPr lang="en-US" dirty="0"/>
              <a:t>ECRI, Blood Gas/pH Analyzers, H.P.C. System, Editor. 2001. p. 1-4.</a:t>
            </a:r>
          </a:p>
        </p:txBody>
      </p:sp>
    </p:spTree>
    <p:extLst>
      <p:ext uri="{BB962C8B-B14F-4D97-AF65-F5344CB8AC3E}">
        <p14:creationId xmlns:p14="http://schemas.microsoft.com/office/powerpoint/2010/main" val="100275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references</a:t>
            </a:r>
          </a:p>
        </p:txBody>
      </p:sp>
      <p:sp>
        <p:nvSpPr>
          <p:cNvPr id="3" name="عنصر نائب للمحتوى 2"/>
          <p:cNvSpPr>
            <a:spLocks noGrp="1"/>
          </p:cNvSpPr>
          <p:nvPr>
            <p:ph idx="1"/>
          </p:nvPr>
        </p:nvSpPr>
        <p:spPr>
          <a:xfrm>
            <a:off x="467544" y="1484784"/>
            <a:ext cx="8229600" cy="4709160"/>
          </a:xfrm>
        </p:spPr>
        <p:txBody>
          <a:bodyPr>
            <a:normAutofit lnSpcReduction="10000"/>
          </a:bodyPr>
          <a:lstStyle/>
          <a:p>
            <a:pPr marL="137160" indent="0">
              <a:buNone/>
            </a:pPr>
            <a:r>
              <a:rPr lang="en-US" sz="2400" dirty="0" smtClean="0"/>
              <a:t>[1] </a:t>
            </a:r>
            <a:r>
              <a:rPr lang="en-US" sz="2400" dirty="0"/>
              <a:t>John D. </a:t>
            </a:r>
            <a:r>
              <a:rPr lang="en-US" sz="2400" dirty="0" err="1"/>
              <a:t>Enderle</a:t>
            </a:r>
            <a:r>
              <a:rPr lang="en-US" sz="2400" dirty="0"/>
              <a:t>, S. M. B., Joseph D. </a:t>
            </a:r>
            <a:r>
              <a:rPr lang="en-US" sz="2400" dirty="0" err="1"/>
              <a:t>Bronzino</a:t>
            </a:r>
            <a:r>
              <a:rPr lang="en-US" sz="2400" dirty="0"/>
              <a:t> (2005). </a:t>
            </a:r>
            <a:r>
              <a:rPr lang="en-US" sz="2400" u="sng" dirty="0"/>
              <a:t>INTRODUCTION TO BIOMEDICAL ENGINEERING</a:t>
            </a:r>
            <a:r>
              <a:rPr lang="en-US" sz="2400" dirty="0"/>
              <a:t>, Elsevier Inc.</a:t>
            </a:r>
          </a:p>
          <a:p>
            <a:pPr marL="137160" indent="0">
              <a:buNone/>
            </a:pPr>
            <a:r>
              <a:rPr lang="en-US" sz="2400" dirty="0" smtClean="0"/>
              <a:t>[2] </a:t>
            </a:r>
            <a:r>
              <a:rPr lang="en-US" sz="2400" dirty="0" err="1"/>
              <a:t>Akay</a:t>
            </a:r>
            <a:r>
              <a:rPr lang="en-US" sz="2400" dirty="0"/>
              <a:t>, M. (2006). </a:t>
            </a:r>
            <a:r>
              <a:rPr lang="en-US" sz="2400" u="sng" dirty="0"/>
              <a:t>WILEY ENCYCLOPEDIA OF BIOMEDICAL ENGINEERING</a:t>
            </a:r>
            <a:r>
              <a:rPr lang="en-US" sz="2400" dirty="0"/>
              <a:t>. Washington, simultaneously in Canada</a:t>
            </a:r>
            <a:r>
              <a:rPr lang="en-US" sz="2400" dirty="0" smtClean="0"/>
              <a:t>.</a:t>
            </a:r>
            <a:r>
              <a:rPr lang="en-US" sz="2400" dirty="0"/>
              <a:t>	</a:t>
            </a:r>
          </a:p>
          <a:p>
            <a:pPr marL="137160" indent="0">
              <a:buNone/>
            </a:pPr>
            <a:r>
              <a:rPr lang="en-US" sz="2400" dirty="0" smtClean="0"/>
              <a:t>[3] </a:t>
            </a:r>
            <a:r>
              <a:rPr lang="en-US" sz="2400" dirty="0"/>
              <a:t>ECRI, Blood Gas/pH Analyzers, H.P.C. System, Editor. 2001. p. 1-4</a:t>
            </a:r>
            <a:r>
              <a:rPr lang="en-US" sz="2400" dirty="0" smtClean="0"/>
              <a:t>.</a:t>
            </a:r>
          </a:p>
          <a:p>
            <a:pPr marL="137160" indent="0">
              <a:buNone/>
            </a:pPr>
            <a:r>
              <a:rPr lang="en-US" sz="2400" dirty="0" smtClean="0"/>
              <a:t>[4] </a:t>
            </a:r>
            <a:r>
              <a:rPr lang="en-US" sz="2400" dirty="0" err="1"/>
              <a:t>Khandpur</a:t>
            </a:r>
            <a:r>
              <a:rPr lang="en-US" sz="2400" dirty="0"/>
              <a:t>, R. S. (2003). </a:t>
            </a:r>
            <a:r>
              <a:rPr lang="en-US" sz="2400" u="sng" dirty="0"/>
              <a:t>Handbook of Biomedical Instrumentation </a:t>
            </a:r>
            <a:r>
              <a:rPr lang="en-US" sz="2400" dirty="0"/>
              <a:t>New Delhi, Tata McGraw-Hill.</a:t>
            </a:r>
          </a:p>
          <a:p>
            <a:pPr marL="137160" indent="0">
              <a:buNone/>
            </a:pPr>
            <a:r>
              <a:rPr lang="en-US" sz="2400" dirty="0" smtClean="0"/>
              <a:t>[5] </a:t>
            </a:r>
            <a:r>
              <a:rPr lang="en-US" sz="2400" dirty="0" err="1" smtClean="0"/>
              <a:t>Bronzino</a:t>
            </a:r>
            <a:r>
              <a:rPr lang="en-US" sz="2400" dirty="0"/>
              <a:t>, J.D., </a:t>
            </a:r>
            <a:r>
              <a:rPr lang="en-US" sz="2400" i="1" dirty="0"/>
              <a:t>The Biomedical Engineering </a:t>
            </a:r>
            <a:r>
              <a:rPr lang="en-US" sz="2400" i="1" dirty="0" err="1"/>
              <a:t>HandBook</a:t>
            </a:r>
            <a:r>
              <a:rPr lang="en-US" sz="2400" i="1" dirty="0"/>
              <a:t>.</a:t>
            </a:r>
            <a:r>
              <a:rPr lang="en-US" sz="2400" dirty="0"/>
              <a:t> Second ed. 2000.</a:t>
            </a:r>
            <a:endParaRPr lang="en-US" sz="2400" dirty="0" smtClean="0"/>
          </a:p>
        </p:txBody>
      </p:sp>
    </p:spTree>
    <p:extLst>
      <p:ext uri="{BB962C8B-B14F-4D97-AF65-F5344CB8AC3E}">
        <p14:creationId xmlns:p14="http://schemas.microsoft.com/office/powerpoint/2010/main" val="3971312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following</a:t>
            </a:r>
            <a:endParaRPr lang="ar-YE" dirty="0"/>
          </a:p>
        </p:txBody>
      </p:sp>
      <p:sp>
        <p:nvSpPr>
          <p:cNvPr id="3" name="عنصر نائب للمحتوى 2"/>
          <p:cNvSpPr>
            <a:spLocks noGrp="1"/>
          </p:cNvSpPr>
          <p:nvPr>
            <p:ph idx="1"/>
          </p:nvPr>
        </p:nvSpPr>
        <p:spPr/>
        <p:txBody>
          <a:bodyPr/>
          <a:lstStyle/>
          <a:p>
            <a:pPr algn="l" rtl="0"/>
            <a:r>
              <a:rPr lang="en-US" u="sng" dirty="0"/>
              <a:t>http//www.AVL.com/support</a:t>
            </a:r>
            <a:endParaRPr lang="en-US" dirty="0"/>
          </a:p>
          <a:p>
            <a:pPr algn="l" rtl="0"/>
            <a:r>
              <a:rPr lang="en-US" u="sng" dirty="0"/>
              <a:t>http://www.labtestsonline.org/understanding/analytes/blood_gases/test.html</a:t>
            </a:r>
            <a:endParaRPr lang="en-US" dirty="0"/>
          </a:p>
          <a:p>
            <a:pPr algn="l" rtl="0"/>
            <a:r>
              <a:rPr lang="en-US" u="sng" dirty="0"/>
              <a:t>http://www.nlm.nih.gov/medlineplus/ency/article/003855.htm</a:t>
            </a:r>
            <a:endParaRPr lang="en-US" dirty="0"/>
          </a:p>
          <a:p>
            <a:pPr algn="l" rtl="0"/>
            <a:r>
              <a:rPr lang="en-US" u="sng" dirty="0"/>
              <a:t>www.ecri.org</a:t>
            </a:r>
            <a:endParaRPr lang="en-US" dirty="0"/>
          </a:p>
          <a:p>
            <a:pPr algn="l" rtl="0"/>
            <a:endParaRPr lang="ar-YE" dirty="0"/>
          </a:p>
        </p:txBody>
      </p:sp>
    </p:spTree>
    <p:extLst>
      <p:ext uri="{BB962C8B-B14F-4D97-AF65-F5344CB8AC3E}">
        <p14:creationId xmlns:p14="http://schemas.microsoft.com/office/powerpoint/2010/main" val="3123029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7467600" cy="1143000"/>
          </a:xfrm>
        </p:spPr>
        <p:txBody>
          <a:bodyPr>
            <a:normAutofit/>
          </a:bodyPr>
          <a:lstStyle/>
          <a:p>
            <a:r>
              <a:rPr lang="en-US" b="1" dirty="0" smtClean="0"/>
              <a:t>   </a:t>
            </a:r>
            <a:r>
              <a:rPr lang="en-US" u="sng" dirty="0" smtClean="0"/>
              <a:t>Definition</a:t>
            </a:r>
            <a:endParaRPr lang="ar-YE" b="1" dirty="0"/>
          </a:p>
        </p:txBody>
      </p:sp>
      <p:sp>
        <p:nvSpPr>
          <p:cNvPr id="3" name="عنصر نائب للمحتوى 2"/>
          <p:cNvSpPr>
            <a:spLocks noGrp="1"/>
          </p:cNvSpPr>
          <p:nvPr>
            <p:ph idx="1"/>
          </p:nvPr>
        </p:nvSpPr>
        <p:spPr/>
        <p:txBody>
          <a:bodyPr/>
          <a:lstStyle/>
          <a:p>
            <a:pPr marL="0" indent="0" algn="ctr" rtl="0">
              <a:buNone/>
            </a:pPr>
            <a:endParaRPr lang="en-US" u="sng" dirty="0" smtClean="0"/>
          </a:p>
          <a:p>
            <a:pPr algn="just" rtl="0"/>
            <a:r>
              <a:rPr lang="en-US" dirty="0" smtClean="0"/>
              <a:t>Blood </a:t>
            </a:r>
            <a:r>
              <a:rPr lang="en-US" dirty="0"/>
              <a:t>gas analysis, also called arterial blood gas (ABG) analysis, is a test which measures the amounts of oxygen and carbon dioxide in the blood, as well as the acidity (pH) of the blood</a:t>
            </a:r>
            <a:r>
              <a:rPr lang="en-US" dirty="0" smtClean="0"/>
              <a:t>.</a:t>
            </a:r>
            <a:endParaRPr lang="en-US" dirty="0"/>
          </a:p>
          <a:p>
            <a:pPr algn="l" rtl="0"/>
            <a:endParaRPr lang="ar-YE" dirty="0"/>
          </a:p>
        </p:txBody>
      </p:sp>
    </p:spTree>
    <p:extLst>
      <p:ext uri="{BB962C8B-B14F-4D97-AF65-F5344CB8AC3E}">
        <p14:creationId xmlns:p14="http://schemas.microsoft.com/office/powerpoint/2010/main" val="338657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143000"/>
          </a:xfrm>
        </p:spPr>
        <p:txBody>
          <a:bodyPr/>
          <a:lstStyle/>
          <a:p>
            <a:r>
              <a:rPr lang="en-US" b="1" dirty="0" smtClean="0"/>
              <a:t>IMPORTANT </a:t>
            </a:r>
            <a:endParaRPr lang="ar-YE" b="1" dirty="0"/>
          </a:p>
        </p:txBody>
      </p:sp>
      <p:sp>
        <p:nvSpPr>
          <p:cNvPr id="3" name="عنصر نائب للمحتوى 2"/>
          <p:cNvSpPr>
            <a:spLocks noGrp="1"/>
          </p:cNvSpPr>
          <p:nvPr>
            <p:ph idx="1"/>
          </p:nvPr>
        </p:nvSpPr>
        <p:spPr/>
        <p:txBody>
          <a:bodyPr>
            <a:normAutofit/>
          </a:bodyPr>
          <a:lstStyle/>
          <a:p>
            <a:pPr algn="just" rtl="0">
              <a:buNone/>
            </a:pPr>
            <a:endParaRPr lang="en-US" sz="3200" dirty="0" smtClean="0"/>
          </a:p>
          <a:p>
            <a:pPr algn="just" rtl="0">
              <a:buNone/>
            </a:pPr>
            <a:r>
              <a:rPr lang="en-US" sz="3200" dirty="0" smtClean="0"/>
              <a:t>An </a:t>
            </a:r>
            <a:r>
              <a:rPr lang="en-US" sz="3200" dirty="0"/>
              <a:t>ABG analysis evaluates how effectively the lungs are delivering oxygen to the blood and how efficiently they are eliminating carbon dioxide from it. The test also indicates how well the lungs and kidneys are interacting to maintain normal blood pH (acid-base balance). </a:t>
            </a:r>
            <a:endParaRPr lang="en-US" sz="3200" dirty="0" smtClean="0"/>
          </a:p>
          <a:p>
            <a:pPr algn="l" rtl="0"/>
            <a:endParaRPr lang="ar-YE" sz="2400" dirty="0"/>
          </a:p>
        </p:txBody>
      </p:sp>
    </p:spTree>
    <p:extLst>
      <p:ext uri="{BB962C8B-B14F-4D97-AF65-F5344CB8AC3E}">
        <p14:creationId xmlns:p14="http://schemas.microsoft.com/office/powerpoint/2010/main" val="183029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smtClean="0"/>
              <a:t>Parameter Blood Gases</a:t>
            </a:r>
            <a:endParaRPr lang="ar-YE" b="1" dirty="0"/>
          </a:p>
        </p:txBody>
      </p:sp>
      <p:sp>
        <p:nvSpPr>
          <p:cNvPr id="3" name="عنصر نائب للمحتوى 2"/>
          <p:cNvSpPr>
            <a:spLocks noGrp="1"/>
          </p:cNvSpPr>
          <p:nvPr>
            <p:ph idx="1"/>
          </p:nvPr>
        </p:nvSpPr>
        <p:spPr>
          <a:xfrm>
            <a:off x="323528" y="1600201"/>
            <a:ext cx="8640960" cy="4349079"/>
          </a:xfrm>
        </p:spPr>
        <p:txBody>
          <a:bodyPr>
            <a:normAutofit/>
          </a:bodyPr>
          <a:lstStyle/>
          <a:p>
            <a:pPr marL="0" indent="0" algn="just" rtl="0">
              <a:buNone/>
            </a:pPr>
            <a:endParaRPr lang="en-US" dirty="0" smtClean="0"/>
          </a:p>
          <a:p>
            <a:pPr marL="514350" indent="-514350" algn="just" rtl="0">
              <a:buAutoNum type="arabicParenR"/>
            </a:pPr>
            <a:r>
              <a:rPr lang="en-US" dirty="0" err="1" smtClean="0"/>
              <a:t>pH:This</a:t>
            </a:r>
            <a:r>
              <a:rPr lang="en-US" dirty="0" smtClean="0"/>
              <a:t> is </a:t>
            </a:r>
            <a:r>
              <a:rPr lang="en-US" dirty="0" err="1" smtClean="0"/>
              <a:t>alogarithmic</a:t>
            </a:r>
            <a:r>
              <a:rPr lang="en-US" dirty="0" smtClean="0"/>
              <a:t> expression of hydrogen ion concentration the </a:t>
            </a:r>
            <a:r>
              <a:rPr lang="en-US" dirty="0"/>
              <a:t>acidity or alkalinity of the </a:t>
            </a:r>
            <a:r>
              <a:rPr lang="en-US" dirty="0" smtClean="0"/>
              <a:t>blood.</a:t>
            </a:r>
            <a:endParaRPr lang="en-US" dirty="0"/>
          </a:p>
          <a:p>
            <a:pPr marL="0" indent="0" algn="just">
              <a:buNone/>
            </a:pPr>
            <a:r>
              <a:rPr lang="en-US" dirty="0"/>
              <a:t> The normal human arterial pH is 7.4. Any pH below this is acid, and any pH above it is alkaline. There is a narrow range of pH values (7.35 to 7.45) that the human body.</a:t>
            </a:r>
            <a:endParaRPr lang="en-US" dirty="0" smtClean="0"/>
          </a:p>
        </p:txBody>
      </p:sp>
    </p:spTree>
    <p:extLst>
      <p:ext uri="{BB962C8B-B14F-4D97-AF65-F5344CB8AC3E}">
        <p14:creationId xmlns:p14="http://schemas.microsoft.com/office/powerpoint/2010/main" val="315671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Cont.</a:t>
            </a:r>
            <a:endParaRPr lang="en-US"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92500"/>
              </a:bodyPr>
              <a:lstStyle/>
              <a:p>
                <a:pPr marL="137160" indent="0">
                  <a:buNone/>
                </a:pPr>
                <a:r>
                  <a:rPr lang="en-US" dirty="0"/>
                  <a:t> </a:t>
                </a:r>
                <a:r>
                  <a:rPr lang="en-US" dirty="0" smtClean="0"/>
                  <a:t>The </a:t>
                </a:r>
                <a:r>
                  <a:rPr lang="en-US" dirty="0"/>
                  <a:t>interfacial potential difference, </a:t>
                </a:r>
                <a:r>
                  <a:rPr lang="en-US" i="1" dirty="0"/>
                  <a:t>E</a:t>
                </a:r>
                <a:r>
                  <a:rPr lang="en-US" dirty="0"/>
                  <a:t>, of an electrode can be calculated using the Nernst equation [3]:</a:t>
                </a:r>
              </a:p>
              <a:p>
                <a:pPr marL="137160" indent="0" algn="ctr">
                  <a:buNone/>
                </a:pPr>
                <a:r>
                  <a:rPr lang="en-US" dirty="0" smtClean="0"/>
                  <a:t>E=</a:t>
                </a:r>
                <a:r>
                  <a:rPr lang="en-US" dirty="0" err="1" smtClean="0"/>
                  <a:t>E</a:t>
                </a:r>
                <a:r>
                  <a:rPr lang="en-US" baseline="30000" dirty="0" err="1" smtClean="0"/>
                  <a:t>o</a:t>
                </a:r>
                <a:r>
                  <a:rPr lang="en-US" baseline="30000" dirty="0" smtClean="0"/>
                  <a:t> </a:t>
                </a:r>
                <a14:m>
                  <m:oMath xmlns:m="http://schemas.openxmlformats.org/officeDocument/2006/math">
                    <m:f>
                      <m:fPr>
                        <m:ctrlPr>
                          <a:rPr lang="en-US" i="1">
                            <a:latin typeface="Cambria Math"/>
                          </a:rPr>
                        </m:ctrlPr>
                      </m:fPr>
                      <m:num>
                        <m:r>
                          <a:rPr lang="en-US" i="1">
                            <a:latin typeface="Cambria Math"/>
                          </a:rPr>
                          <m:t>𝑅𝑇</m:t>
                        </m:r>
                      </m:num>
                      <m:den>
                        <m:r>
                          <a:rPr lang="en-US" i="1">
                            <a:latin typeface="Cambria Math"/>
                          </a:rPr>
                          <m:t>𝑛𝐹</m:t>
                        </m:r>
                      </m:den>
                    </m:f>
                    <m:r>
                      <a:rPr lang="en-US" i="1">
                        <a:latin typeface="Cambria Math"/>
                      </a:rPr>
                      <m:t>(</m:t>
                    </m:r>
                    <m:f>
                      <m:fPr>
                        <m:ctrlPr>
                          <a:rPr lang="en-US" i="1">
                            <a:latin typeface="Cambria Math"/>
                          </a:rPr>
                        </m:ctrlPr>
                      </m:fPr>
                      <m:num>
                        <m:r>
                          <a:rPr lang="en-US" i="1">
                            <a:latin typeface="Cambria Math"/>
                          </a:rPr>
                          <m:t>𝐶</m:t>
                        </m:r>
                        <m:r>
                          <a:rPr lang="en-US" i="1" baseline="-25000">
                            <a:latin typeface="Cambria Math"/>
                          </a:rPr>
                          <m:t>𝑜</m:t>
                        </m:r>
                      </m:num>
                      <m:den>
                        <m:r>
                          <a:rPr lang="en-US" i="1">
                            <a:latin typeface="Cambria Math"/>
                          </a:rPr>
                          <m:t>𝐶</m:t>
                        </m:r>
                        <m:r>
                          <a:rPr lang="en-US" i="1" baseline="-25000">
                            <a:latin typeface="Cambria Math"/>
                          </a:rPr>
                          <m:t>𝑅</m:t>
                        </m:r>
                      </m:den>
                    </m:f>
                    <m:r>
                      <a:rPr lang="en-US" i="1">
                        <a:latin typeface="Cambria Math"/>
                      </a:rPr>
                      <m:t>)</m:t>
                    </m:r>
                  </m:oMath>
                </a14:m>
                <a:endParaRPr lang="en-US" dirty="0"/>
              </a:p>
              <a:p>
                <a:pPr marL="137160" indent="0">
                  <a:buNone/>
                </a:pPr>
                <a:endParaRPr lang="en-US" dirty="0"/>
              </a:p>
              <a:p>
                <a:pPr marL="137160" indent="0">
                  <a:buNone/>
                </a:pPr>
                <a:r>
                  <a:rPr lang="en-US" dirty="0"/>
                  <a:t>where </a:t>
                </a:r>
                <a:r>
                  <a:rPr lang="en-US" i="1" dirty="0" err="1"/>
                  <a:t>Eo</a:t>
                </a:r>
                <a:r>
                  <a:rPr lang="en-US" i="1" dirty="0"/>
                  <a:t> </a:t>
                </a:r>
                <a:r>
                  <a:rPr lang="en-US" dirty="0"/>
                  <a:t>is the standard potential of the electrode, </a:t>
                </a:r>
                <a:r>
                  <a:rPr lang="en-US" i="1" dirty="0"/>
                  <a:t>R </a:t>
                </a:r>
                <a:r>
                  <a:rPr lang="en-US" dirty="0"/>
                  <a:t>is the molar gas constant, </a:t>
                </a:r>
                <a:r>
                  <a:rPr lang="en-US" i="1" dirty="0"/>
                  <a:t>T </a:t>
                </a:r>
                <a:r>
                  <a:rPr lang="en-US" dirty="0"/>
                  <a:t>is the absolute temperature, </a:t>
                </a:r>
                <a:r>
                  <a:rPr lang="en-US" i="1" dirty="0"/>
                  <a:t>n </a:t>
                </a:r>
                <a:r>
                  <a:rPr lang="en-US" dirty="0"/>
                  <a:t>is the number of electrons transferred in the reaction, </a:t>
                </a:r>
                <a:r>
                  <a:rPr lang="en-US" i="1" dirty="0"/>
                  <a:t>F </a:t>
                </a:r>
                <a:r>
                  <a:rPr lang="en-US" dirty="0"/>
                  <a:t>is Faraday’s constant, and </a:t>
                </a:r>
                <a:r>
                  <a:rPr lang="en-US" i="1" dirty="0"/>
                  <a:t>CO </a:t>
                </a:r>
                <a:r>
                  <a:rPr lang="en-US" dirty="0"/>
                  <a:t>and </a:t>
                </a:r>
                <a:r>
                  <a:rPr lang="en-US" i="1" dirty="0"/>
                  <a:t>CR </a:t>
                </a:r>
                <a:r>
                  <a:rPr lang="en-US" dirty="0"/>
                  <a:t>are the concentration of the oxidized and reduced forms of the species, respectively [3]. </a:t>
                </a:r>
              </a:p>
              <a:p>
                <a:pPr marL="137160" indent="0">
                  <a:buNone/>
                </a:pP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t="-1166" r="-1037"/>
                </a:stretch>
              </a:blipFill>
            </p:spPr>
            <p:txBody>
              <a:bodyPr/>
              <a:lstStyle/>
              <a:p>
                <a:r>
                  <a:rPr lang="en-US">
                    <a:noFill/>
                  </a:rPr>
                  <a:t> </a:t>
                </a:r>
              </a:p>
            </p:txBody>
          </p:sp>
        </mc:Fallback>
      </mc:AlternateContent>
    </p:spTree>
    <p:extLst>
      <p:ext uri="{BB962C8B-B14F-4D97-AF65-F5344CB8AC3E}">
        <p14:creationId xmlns:p14="http://schemas.microsoft.com/office/powerpoint/2010/main" val="194502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84784"/>
            <a:ext cx="8229600" cy="4641379"/>
          </a:xfrm>
        </p:spPr>
        <p:txBody>
          <a:bodyPr/>
          <a:lstStyle/>
          <a:p>
            <a:pPr marL="0" indent="0" algn="just" rtl="0">
              <a:buNone/>
            </a:pPr>
            <a:endParaRPr lang="en-US" dirty="0" smtClean="0"/>
          </a:p>
          <a:p>
            <a:pPr marL="0" indent="0" algn="just" rtl="0">
              <a:buNone/>
            </a:pPr>
            <a:r>
              <a:rPr lang="en-US" dirty="0" smtClean="0"/>
              <a:t>2) PCO</a:t>
            </a:r>
            <a:r>
              <a:rPr lang="en-US" baseline="-25000" dirty="0" smtClean="0"/>
              <a:t>2</a:t>
            </a:r>
            <a:r>
              <a:rPr lang="en-US" dirty="0" smtClean="0"/>
              <a:t>: This </a:t>
            </a:r>
            <a:r>
              <a:rPr lang="en-US" dirty="0"/>
              <a:t>value is measured directly by the </a:t>
            </a:r>
            <a:r>
              <a:rPr lang="en-US" dirty="0" smtClean="0"/>
              <a:t>CO</a:t>
            </a:r>
            <a:r>
              <a:rPr lang="en-US" baseline="-25000" dirty="0" smtClean="0"/>
              <a:t>2</a:t>
            </a:r>
            <a:r>
              <a:rPr lang="en-US" dirty="0" smtClean="0"/>
              <a:t>electrode</a:t>
            </a:r>
            <a:r>
              <a:rPr lang="en-US" dirty="0"/>
              <a:t>. An increased </a:t>
            </a:r>
            <a:r>
              <a:rPr lang="en-US" dirty="0" smtClean="0"/>
              <a:t>PCO</a:t>
            </a:r>
            <a:r>
              <a:rPr lang="en-US" baseline="-25000" dirty="0" smtClean="0"/>
              <a:t>2</a:t>
            </a:r>
            <a:r>
              <a:rPr lang="en-US" dirty="0" smtClean="0"/>
              <a:t> Is often </a:t>
            </a:r>
            <a:r>
              <a:rPr lang="en-US" dirty="0"/>
              <a:t>the result of acute, chronic or impending respiratory failure, whereas a decreased </a:t>
            </a:r>
            <a:r>
              <a:rPr lang="en-US" dirty="0" smtClean="0"/>
              <a:t>PCO</a:t>
            </a:r>
            <a:r>
              <a:rPr lang="en-US" baseline="-25000" dirty="0" smtClean="0"/>
              <a:t>2</a:t>
            </a:r>
            <a:r>
              <a:rPr lang="en-US" dirty="0" smtClean="0"/>
              <a:t> </a:t>
            </a:r>
            <a:r>
              <a:rPr lang="en-US" dirty="0"/>
              <a:t>is the result of hyperventilation stimulated by a metabolic acidosis or hysteria and severe anxiety reactions. The normal arterial </a:t>
            </a:r>
            <a:r>
              <a:rPr lang="en-US" dirty="0" smtClean="0"/>
              <a:t>PCO</a:t>
            </a:r>
            <a:r>
              <a:rPr lang="en-US" baseline="-25000" dirty="0" smtClean="0"/>
              <a:t>2</a:t>
            </a:r>
            <a:r>
              <a:rPr lang="en-US" dirty="0" smtClean="0"/>
              <a:t> </a:t>
            </a:r>
            <a:r>
              <a:rPr lang="en-US" dirty="0"/>
              <a:t>is 40 mmHg.</a:t>
            </a:r>
          </a:p>
          <a:p>
            <a:pPr algn="just" rtl="0"/>
            <a:endParaRPr lang="ar-YE" dirty="0"/>
          </a:p>
        </p:txBody>
      </p:sp>
      <p:sp>
        <p:nvSpPr>
          <p:cNvPr id="2" name="مربع نص 1"/>
          <p:cNvSpPr txBox="1"/>
          <p:nvPr/>
        </p:nvSpPr>
        <p:spPr>
          <a:xfrm>
            <a:off x="3851920" y="692696"/>
            <a:ext cx="1512168" cy="707886"/>
          </a:xfrm>
          <a:prstGeom prst="rect">
            <a:avLst/>
          </a:prstGeom>
          <a:noFill/>
        </p:spPr>
        <p:txBody>
          <a:bodyPr wrap="square" rtlCol="0">
            <a:spAutoFit/>
          </a:bodyPr>
          <a:lstStyle/>
          <a:p>
            <a:pPr lvl="0" algn="ctr" rtl="0"/>
            <a:r>
              <a:rPr lang="en-US" sz="4000" b="1" dirty="0" smtClean="0">
                <a:solidFill>
                  <a:schemeClr val="accent1">
                    <a:lumMod val="60000"/>
                    <a:lumOff val="40000"/>
                  </a:schemeClr>
                </a:solidFill>
              </a:rPr>
              <a:t>Cont.</a:t>
            </a:r>
            <a:endParaRPr lang="en-US" sz="4000" b="1" dirty="0">
              <a:solidFill>
                <a:schemeClr val="accent1">
                  <a:lumMod val="60000"/>
                  <a:lumOff val="40000"/>
                </a:schemeClr>
              </a:solidFill>
            </a:endParaRPr>
          </a:p>
        </p:txBody>
      </p:sp>
    </p:spTree>
    <p:extLst>
      <p:ext uri="{BB962C8B-B14F-4D97-AF65-F5344CB8AC3E}">
        <p14:creationId xmlns:p14="http://schemas.microsoft.com/office/powerpoint/2010/main" val="2842137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56792"/>
            <a:ext cx="8229600" cy="4709160"/>
          </a:xfrm>
        </p:spPr>
        <p:txBody>
          <a:bodyPr>
            <a:normAutofit/>
          </a:bodyPr>
          <a:lstStyle/>
          <a:p>
            <a:pPr marL="0" indent="0" algn="just" rtl="0">
              <a:buNone/>
            </a:pPr>
            <a:r>
              <a:rPr lang="en-US" dirty="0" smtClean="0"/>
              <a:t>3) PO</a:t>
            </a:r>
            <a:r>
              <a:rPr lang="en-US" baseline="-25000" dirty="0" smtClean="0"/>
              <a:t>2</a:t>
            </a:r>
            <a:r>
              <a:rPr lang="en-US" dirty="0" smtClean="0"/>
              <a:t>: The </a:t>
            </a:r>
            <a:r>
              <a:rPr lang="en-US" dirty="0"/>
              <a:t>partial pressure of oxygen in </a:t>
            </a:r>
            <a:r>
              <a:rPr lang="en-US" dirty="0" smtClean="0"/>
              <a:t>the blood </a:t>
            </a:r>
            <a:r>
              <a:rPr lang="en-US" dirty="0"/>
              <a:t>is measured directly by </a:t>
            </a:r>
            <a:r>
              <a:rPr lang="en-US" dirty="0" smtClean="0"/>
              <a:t>electrode</a:t>
            </a:r>
            <a:r>
              <a:rPr lang="en-US" dirty="0"/>
              <a:t>. </a:t>
            </a:r>
            <a:endParaRPr lang="en-US" dirty="0" smtClean="0"/>
          </a:p>
          <a:p>
            <a:pPr marL="0" indent="0" algn="just" rtl="0">
              <a:buNone/>
            </a:pPr>
            <a:r>
              <a:rPr lang="en-US" dirty="0" smtClean="0"/>
              <a:t>The </a:t>
            </a:r>
            <a:r>
              <a:rPr lang="en-US" dirty="0"/>
              <a:t>normal acceptable range is roughly between 85 and 100. An increased PO</a:t>
            </a:r>
            <a:r>
              <a:rPr lang="en-US" baseline="-25000" dirty="0"/>
              <a:t>2</a:t>
            </a:r>
            <a:r>
              <a:rPr lang="en-US" dirty="0"/>
              <a:t> is usually the result of excessive oxygen administration that needs to be adjusted downwards on such results. A decreased </a:t>
            </a:r>
            <a:r>
              <a:rPr lang="en-US" dirty="0" smtClean="0"/>
              <a:t>PO</a:t>
            </a:r>
            <a:r>
              <a:rPr lang="en-US" baseline="-25000" dirty="0"/>
              <a:t>2</a:t>
            </a:r>
            <a:r>
              <a:rPr lang="en-US" dirty="0" smtClean="0"/>
              <a:t> </a:t>
            </a:r>
            <a:r>
              <a:rPr lang="en-US" dirty="0"/>
              <a:t>is often the result of any number of respiratory or cardiopulmonary problems.</a:t>
            </a:r>
            <a:endParaRPr lang="ar-YE" dirty="0"/>
          </a:p>
        </p:txBody>
      </p:sp>
      <p:sp>
        <p:nvSpPr>
          <p:cNvPr id="4" name="مربع نص 3"/>
          <p:cNvSpPr txBox="1"/>
          <p:nvPr/>
        </p:nvSpPr>
        <p:spPr>
          <a:xfrm>
            <a:off x="3851920" y="764704"/>
            <a:ext cx="1584176" cy="984885"/>
          </a:xfrm>
          <a:prstGeom prst="rect">
            <a:avLst/>
          </a:prstGeom>
          <a:noFill/>
        </p:spPr>
        <p:txBody>
          <a:bodyPr wrap="square" rtlCol="0">
            <a:spAutoFit/>
          </a:bodyPr>
          <a:lstStyle/>
          <a:p>
            <a:pPr algn="ctr" rtl="0"/>
            <a:r>
              <a:rPr lang="en-US" sz="4000" b="1" dirty="0" smtClean="0">
                <a:solidFill>
                  <a:schemeClr val="accent1">
                    <a:lumMod val="60000"/>
                    <a:lumOff val="40000"/>
                  </a:schemeClr>
                </a:solidFill>
              </a:rPr>
              <a:t>Cont.</a:t>
            </a:r>
          </a:p>
          <a:p>
            <a:pPr algn="ctr" rtl="0"/>
            <a:endParaRPr lang="en-US" b="1" dirty="0">
              <a:solidFill>
                <a:schemeClr val="accent1">
                  <a:lumMod val="60000"/>
                  <a:lumOff val="40000"/>
                </a:schemeClr>
              </a:solidFill>
            </a:endParaRPr>
          </a:p>
        </p:txBody>
      </p:sp>
    </p:spTree>
    <p:extLst>
      <p:ext uri="{BB962C8B-B14F-4D97-AF65-F5344CB8AC3E}">
        <p14:creationId xmlns:p14="http://schemas.microsoft.com/office/powerpoint/2010/main" val="2883267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ذروة">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ذروة">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ذروة">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1264</TotalTime>
  <Words>1845</Words>
  <Application>Microsoft Office PowerPoint</Application>
  <PresentationFormat>عرض على الشاشة (3:4)‏</PresentationFormat>
  <Paragraphs>328</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ذروة</vt:lpstr>
      <vt:lpstr>عرض تقديمي في PowerPoint</vt:lpstr>
      <vt:lpstr>عرض تقديمي في PowerPoint</vt:lpstr>
      <vt:lpstr>عرض تقديمي في PowerPoint</vt:lpstr>
      <vt:lpstr>   Definition</vt:lpstr>
      <vt:lpstr>IMPORTANT </vt:lpstr>
      <vt:lpstr>Parameter Blood Gases</vt:lpstr>
      <vt:lpstr>Cont.</vt:lpstr>
      <vt:lpstr>عرض تقديمي في PowerPoint</vt:lpstr>
      <vt:lpstr>عرض تقديمي في PowerPoint</vt:lpstr>
      <vt:lpstr>Theory of operation </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PCO2 Electrode </vt:lpstr>
      <vt:lpstr>عرض تقديمي في PowerPoint</vt:lpstr>
      <vt:lpstr>عرض تقديمي في PowerPoint</vt:lpstr>
      <vt:lpstr>عرض تقديمي في PowerPoint</vt:lpstr>
      <vt:lpstr>Block diagram</vt:lpstr>
      <vt:lpstr>عرض تقديمي في PowerPoint</vt:lpstr>
      <vt:lpstr>Implementation </vt:lpstr>
      <vt:lpstr>عرض تقديمي في PowerPoint</vt:lpstr>
      <vt:lpstr>Opamp Amplifier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references</vt:lpstr>
      <vt:lpstr>following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zyad</dc:creator>
  <cp:lastModifiedBy>zyad</cp:lastModifiedBy>
  <cp:revision>185</cp:revision>
  <dcterms:created xsi:type="dcterms:W3CDTF">2012-02-20T08:17:59Z</dcterms:created>
  <dcterms:modified xsi:type="dcterms:W3CDTF">2012-03-25T10:07:25Z</dcterms:modified>
</cp:coreProperties>
</file>