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79" r:id="rId3"/>
    <p:sldId id="321" r:id="rId4"/>
    <p:sldId id="325" r:id="rId5"/>
    <p:sldId id="328" r:id="rId6"/>
    <p:sldId id="329" r:id="rId7"/>
    <p:sldId id="315" r:id="rId8"/>
    <p:sldId id="320" r:id="rId9"/>
    <p:sldId id="383" r:id="rId10"/>
    <p:sldId id="384" r:id="rId11"/>
    <p:sldId id="334" r:id="rId12"/>
    <p:sldId id="333" r:id="rId13"/>
    <p:sldId id="338" r:id="rId14"/>
    <p:sldId id="341" r:id="rId15"/>
    <p:sldId id="339" r:id="rId16"/>
    <p:sldId id="337" r:id="rId17"/>
    <p:sldId id="340" r:id="rId18"/>
    <p:sldId id="349" r:id="rId19"/>
    <p:sldId id="335" r:id="rId20"/>
    <p:sldId id="336" r:id="rId21"/>
    <p:sldId id="342" r:id="rId22"/>
    <p:sldId id="343" r:id="rId23"/>
    <p:sldId id="344" r:id="rId24"/>
    <p:sldId id="345" r:id="rId25"/>
    <p:sldId id="346" r:id="rId26"/>
    <p:sldId id="382" r:id="rId27"/>
    <p:sldId id="347" r:id="rId28"/>
    <p:sldId id="348" r:id="rId29"/>
    <p:sldId id="37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80" r:id="rId59"/>
    <p:sldId id="322" r:id="rId60"/>
    <p:sldId id="323" r:id="rId61"/>
    <p:sldId id="324" r:id="rId62"/>
    <p:sldId id="318" r:id="rId63"/>
    <p:sldId id="385" r:id="rId64"/>
    <p:sldId id="386" r:id="rId65"/>
    <p:sldId id="326" r:id="rId66"/>
    <p:sldId id="327" r:id="rId67"/>
    <p:sldId id="330" r:id="rId68"/>
    <p:sldId id="331" r:id="rId69"/>
    <p:sldId id="332" r:id="rId70"/>
    <p:sldId id="381" r:id="rId71"/>
    <p:sldId id="378" r:id="rId7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50" d="100"/>
          <a:sy n="50" d="100"/>
        </p:scale>
        <p:origin x="-119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8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954E7-6001-4AD2-9EBF-8D18CE91A245}" type="datetimeFigureOut">
              <a:rPr lang="en-US" smtClean="0"/>
              <a:pPr/>
              <a:t>5/22/2012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FC39F-28E3-4CD1-B6A1-07A26A4CE1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1105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عنصر نائب لرقم الشريحة 3"/>
          <p:cNvSpPr>
            <a:spLocks noGrp="1"/>
          </p:cNvSpPr>
          <p:nvPr>
            <p:ph type="sldNum" sz="quarter" idx="5"/>
          </p:nvPr>
        </p:nvSpPr>
        <p:spPr/>
        <p:txBody>
          <a:bodyPr/>
          <a:lstStyle/>
          <a:p>
            <a:pPr>
              <a:defRPr/>
            </a:pPr>
            <a:fld id="{794A58AA-C689-4475-B62C-2C00A057A5B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B114682-2320-4AF7-92E4-ECC8B9DE8925}" type="slidenum">
              <a:rPr lang="en-US">
                <a:latin typeface="Times New Roman" pitchFamily="18" charset="0"/>
              </a:rPr>
              <a:pPr/>
              <a:t>34</a:t>
            </a:fld>
            <a:endParaRPr lang="en-US">
              <a:latin typeface="Times New Roman" pitchFamily="18"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4A9FEAE-E9EC-496C-B3DB-9437EF014BF0}" type="slidenum">
              <a:rPr lang="en-US">
                <a:latin typeface="Times New Roman" pitchFamily="18" charset="0"/>
              </a:rPr>
              <a:pPr/>
              <a:t>35</a:t>
            </a:fld>
            <a:endParaRPr lang="en-US">
              <a:latin typeface="Times New Roman" pitchFamily="18"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D75F4A6-E9B3-4D3C-8322-D431761E03AB}" type="slidenum">
              <a:rPr lang="en-US">
                <a:latin typeface="Times New Roman" pitchFamily="18" charset="0"/>
              </a:rPr>
              <a:pPr/>
              <a:t>36</a:t>
            </a:fld>
            <a:endParaRPr lang="en-US">
              <a:latin typeface="Times New Roman" pitchFamily="18"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F35523E-779F-47BD-A349-2BF05AC374EC}" type="slidenum">
              <a:rPr lang="en-US">
                <a:latin typeface="Times New Roman" pitchFamily="18" charset="0"/>
              </a:rPr>
              <a:pPr/>
              <a:t>37</a:t>
            </a:fld>
            <a:endParaRPr lang="en-US">
              <a:latin typeface="Times New Roman" pitchFamily="18"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DE972E6-DA5C-446B-807C-B481BED45D25}" type="slidenum">
              <a:rPr lang="en-US">
                <a:latin typeface="Times New Roman" pitchFamily="18" charset="0"/>
              </a:rPr>
              <a:pPr/>
              <a:t>38</a:t>
            </a:fld>
            <a:endParaRPr lang="en-US">
              <a:latin typeface="Times New Roman" pitchFamily="18"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EBEF5B2-1AC0-4C23-9BCA-285F9956F19C}" type="slidenum">
              <a:rPr lang="en-US">
                <a:latin typeface="Times New Roman" pitchFamily="18" charset="0"/>
              </a:rPr>
              <a:pPr/>
              <a:t>39</a:t>
            </a:fld>
            <a:endParaRPr lang="en-US">
              <a:latin typeface="Times New Roman" pitchFamily="18"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6862982-224E-4E8D-A3E4-00376EF9B032}" type="slidenum">
              <a:rPr lang="en-US">
                <a:latin typeface="Times New Roman" pitchFamily="18" charset="0"/>
              </a:rPr>
              <a:pPr/>
              <a:t>40</a:t>
            </a:fld>
            <a:endParaRPr lang="en-US">
              <a:latin typeface="Times New Roman" pitchFamily="18"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96F6C65-08FC-46A7-B70A-3E792F3EED87}" type="slidenum">
              <a:rPr lang="en-US">
                <a:latin typeface="Times New Roman" pitchFamily="18" charset="0"/>
              </a:rPr>
              <a:pPr/>
              <a:t>41</a:t>
            </a:fld>
            <a:endParaRPr lang="en-US">
              <a:latin typeface="Times New Roman" pitchFamily="18" charset="0"/>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AF1EE4B-7122-4BF0-B45E-0E1D0A4E97C6}" type="slidenum">
              <a:rPr lang="en-US">
                <a:latin typeface="Times New Roman" pitchFamily="18" charset="0"/>
              </a:rPr>
              <a:pPr/>
              <a:t>42</a:t>
            </a:fld>
            <a:endParaRPr lang="en-US">
              <a:latin typeface="Times New Roman" pitchFamily="18"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7B0E755-2D8A-4ABD-B6A1-462644B3EC2F}" type="slidenum">
              <a:rPr lang="en-US">
                <a:latin typeface="Times New Roman" pitchFamily="18" charset="0"/>
              </a:rPr>
              <a:pPr/>
              <a:t>43</a:t>
            </a:fld>
            <a:endParaRPr lang="en-US">
              <a:latin typeface="Times New Roman" pitchFamily="18"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5E393-7920-4B16-82C6-0D388171A225}" type="slidenum">
              <a:rPr lang="en-US"/>
              <a:pPr/>
              <a:t>6</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9572199-4F89-45A1-9DCD-BE099E2E9E17}" type="slidenum">
              <a:rPr lang="en-US">
                <a:latin typeface="Times New Roman" pitchFamily="18" charset="0"/>
              </a:rPr>
              <a:pPr/>
              <a:t>44</a:t>
            </a:fld>
            <a:endParaRPr lang="en-US">
              <a:latin typeface="Times New Roman" pitchFamily="18"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7FBBA24-DE89-4330-A7FA-4F51948A6F76}" type="slidenum">
              <a:rPr lang="en-US">
                <a:latin typeface="Times New Roman" pitchFamily="18" charset="0"/>
              </a:rPr>
              <a:pPr/>
              <a:t>45</a:t>
            </a:fld>
            <a:endParaRPr lang="en-US">
              <a:latin typeface="Times New Roman" pitchFamily="18"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3B49AC3-0F24-415C-B046-B56834F31B91}" type="slidenum">
              <a:rPr lang="en-US">
                <a:latin typeface="Times New Roman" pitchFamily="18" charset="0"/>
              </a:rPr>
              <a:pPr/>
              <a:t>46</a:t>
            </a:fld>
            <a:endParaRPr lang="en-US">
              <a:latin typeface="Times New Roman"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AA2BCE5-CA50-460E-8360-D94CC2AD2883}" type="slidenum">
              <a:rPr lang="en-US">
                <a:latin typeface="Times New Roman" pitchFamily="18" charset="0"/>
              </a:rPr>
              <a:pPr/>
              <a:t>47</a:t>
            </a:fld>
            <a:endParaRPr lang="en-US">
              <a:latin typeface="Times New Roman" pitchFamily="18"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34835F-9DAF-48EF-B918-3E82D0736267}" type="slidenum">
              <a:rPr lang="en-US">
                <a:latin typeface="Times New Roman" pitchFamily="18" charset="0"/>
              </a:rPr>
              <a:pPr/>
              <a:t>48</a:t>
            </a:fld>
            <a:endParaRPr lang="en-US">
              <a:latin typeface="Times New Roman" pitchFamily="18" charset="0"/>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BC06383-FCB0-4796-A4EB-09FD1367841D}" type="slidenum">
              <a:rPr lang="en-US">
                <a:latin typeface="Times New Roman" pitchFamily="18" charset="0"/>
              </a:rPr>
              <a:pPr/>
              <a:t>49</a:t>
            </a:fld>
            <a:endParaRPr lang="en-US">
              <a:latin typeface="Times New Roman" pitchFamily="18" charset="0"/>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EC991D-3BF4-4782-9859-DCC5447EC790}" type="slidenum">
              <a:rPr lang="en-US">
                <a:latin typeface="Times New Roman" pitchFamily="18" charset="0"/>
              </a:rPr>
              <a:pPr/>
              <a:t>50</a:t>
            </a:fld>
            <a:endParaRPr lang="en-US">
              <a:latin typeface="Times New Roman" pitchFamily="18"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FA7B722-FC2D-4D24-9BD2-E21641323737}" type="slidenum">
              <a:rPr lang="en-US">
                <a:latin typeface="Times New Roman" pitchFamily="18" charset="0"/>
              </a:rPr>
              <a:pPr/>
              <a:t>51</a:t>
            </a:fld>
            <a:endParaRPr lang="en-US">
              <a:latin typeface="Times New Roman" pitchFamily="18" charset="0"/>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37C7863-BC74-4BAC-8D18-4C38BAA27F27}" type="slidenum">
              <a:rPr lang="en-US">
                <a:latin typeface="Times New Roman" pitchFamily="18" charset="0"/>
              </a:rPr>
              <a:pPr/>
              <a:t>52</a:t>
            </a:fld>
            <a:endParaRPr lang="en-US">
              <a:latin typeface="Times New Roman" pitchFamily="18" charset="0"/>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7F542F9-DA98-4ABA-A52E-CFCA4F37D836}" type="slidenum">
              <a:rPr lang="en-US">
                <a:latin typeface="Times New Roman" pitchFamily="18" charset="0"/>
              </a:rPr>
              <a:pPr/>
              <a:t>53</a:t>
            </a:fld>
            <a:endParaRPr lang="en-US">
              <a:latin typeface="Times New Roman" pitchFamily="18"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DA3FC39F-28E3-4CD1-B6A1-07A26A4CE1D5}"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FAF5FE7-6AE4-48A0-8277-CA04DAF5981F}" type="slidenum">
              <a:rPr lang="en-US">
                <a:latin typeface="Times New Roman" pitchFamily="18" charset="0"/>
              </a:rPr>
              <a:pPr/>
              <a:t>54</a:t>
            </a:fld>
            <a:endParaRPr lang="en-US">
              <a:latin typeface="Times New Roman" pitchFamily="18"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97CE8C5-11E2-44D2-85BD-0195F78C89FA}" type="slidenum">
              <a:rPr lang="en-US">
                <a:latin typeface="Times New Roman" pitchFamily="18" charset="0"/>
              </a:rPr>
              <a:pPr/>
              <a:t>55</a:t>
            </a:fld>
            <a:endParaRPr lang="en-US">
              <a:latin typeface="Times New Roman"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60CF395-4E76-48F0-901B-2E32E3607ED4}" type="slidenum">
              <a:rPr lang="en-US">
                <a:latin typeface="Times New Roman" pitchFamily="18" charset="0"/>
              </a:rPr>
              <a:pPr/>
              <a:t>56</a:t>
            </a:fld>
            <a:endParaRPr lang="en-US">
              <a:latin typeface="Times New Roman" pitchFamily="18" charset="0"/>
            </a:endParaRPr>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DA3FC39F-28E3-4CD1-B6A1-07A26A4CE1D5}"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F165B68-897A-4439-9CFD-A9A0238BD8DF}" type="slidenum">
              <a:rPr lang="en-US">
                <a:latin typeface="Times New Roman" pitchFamily="18" charset="0"/>
              </a:rPr>
              <a:pPr/>
              <a:t>29</a:t>
            </a:fld>
            <a:endParaRPr lang="en-US">
              <a:latin typeface="Times New Roman" pitchFamily="18" charset="0"/>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B5C03D9-0599-4FD2-B44D-B493D8CF68DB}" type="slidenum">
              <a:rPr lang="en-US">
                <a:latin typeface="Times New Roman" pitchFamily="18" charset="0"/>
              </a:rPr>
              <a:pPr/>
              <a:t>30</a:t>
            </a:fld>
            <a:endParaRPr lang="en-US">
              <a:latin typeface="Times New Roman" pitchFamily="18"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70CD036-F1F0-4421-974F-A335B76881B2}" type="slidenum">
              <a:rPr lang="en-US">
                <a:latin typeface="Times New Roman" pitchFamily="18" charset="0"/>
              </a:rPr>
              <a:pPr/>
              <a:t>31</a:t>
            </a:fld>
            <a:endParaRPr lang="en-US">
              <a:latin typeface="Times New Roman" pitchFamily="18"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EAC2A70-B645-4FC7-8FFA-357F2A8D529D}" type="slidenum">
              <a:rPr lang="en-US">
                <a:latin typeface="Times New Roman" pitchFamily="18" charset="0"/>
              </a:rPr>
              <a:pPr/>
              <a:t>32</a:t>
            </a:fld>
            <a:endParaRPr lang="en-US">
              <a:latin typeface="Times New Roman" pitchFamily="18"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C572922-E2D6-4B89-AFEC-4DCFB2D268B4}" type="slidenum">
              <a:rPr lang="en-US">
                <a:latin typeface="Times New Roman" pitchFamily="18" charset="0"/>
              </a:rPr>
              <a:pPr/>
              <a:t>33</a:t>
            </a:fld>
            <a:endParaRPr lang="en-US">
              <a:latin typeface="Times New Roman" pitchFamily="18"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ar-YE"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0279ADDB-3A92-4354-9474-091D18E6058D}" type="datetime1">
              <a:rPr lang="ar-SA" smtClean="0"/>
              <a:pPr/>
              <a:t>02/07/1433</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0FC8A89-6558-4C92-9A47-3A291C227246}" type="datetime1">
              <a:rPr lang="ar-SA" smtClean="0"/>
              <a:pPr/>
              <a:t>02/07/1433</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D07150B-CCAC-437C-A1EF-8A6BD216BDEC}" type="datetime1">
              <a:rPr lang="ar-SA" smtClean="0"/>
              <a:pPr/>
              <a:t>02/07/1433</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latin typeface="Tahoma" charset="0"/>
                </a:endParaRPr>
              </a:p>
            </p:txBody>
          </p:sp>
          <p:grpSp>
            <p:nvGrpSpPr>
              <p:cNvPr id="4" name="Group 5"/>
              <p:cNvGrpSpPr>
                <a:grpSpLocks/>
              </p:cNvGrpSpPr>
              <p:nvPr userDrawn="1"/>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grpSp>
        <p:grpSp>
          <p:nvGrpSpPr>
            <p:cNvPr id="5" name="Group 58"/>
            <p:cNvGrpSpPr>
              <a:grpSpLocks/>
            </p:cNvGrpSpPr>
            <p:nvPr userDrawn="1"/>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latin typeface="Tahoma" charset="0"/>
                </a:endParaRPr>
              </a:p>
            </p:txBody>
          </p:sp>
        </p:grpSp>
        <p:grpSp>
          <p:nvGrpSpPr>
            <p:cNvPr id="6" name="Group 63"/>
            <p:cNvGrpSpPr>
              <a:grpSpLocks/>
            </p:cNvGrpSpPr>
            <p:nvPr userDrawn="1"/>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latin typeface="Tahoma" charset="0"/>
                </a:endParaRPr>
              </a:p>
            </p:txBody>
          </p:sp>
        </p:grpSp>
      </p:grpSp>
      <p:sp>
        <p:nvSpPr>
          <p:cNvPr id="4163"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p:txBody>
          <a:bodyPr/>
          <a:lstStyle>
            <a:lvl1pPr>
              <a:defRPr smtClean="0"/>
            </a:lvl1pPr>
          </a:lstStyle>
          <a:p>
            <a:pPr>
              <a:defRPr/>
            </a:pPr>
            <a:endParaRPr lang="en-US"/>
          </a:p>
        </p:txBody>
      </p:sp>
      <p:sp>
        <p:nvSpPr>
          <p:cNvPr id="70" name="Rectangle 70"/>
          <p:cNvSpPr>
            <a:spLocks noGrp="1" noChangeArrowheads="1"/>
          </p:cNvSpPr>
          <p:nvPr>
            <p:ph type="ftr" sz="quarter" idx="11"/>
          </p:nvPr>
        </p:nvSpPr>
        <p:spPr/>
        <p:txBody>
          <a:bodyPr/>
          <a:lstStyle>
            <a:lvl1pPr>
              <a:defRPr smtClean="0"/>
            </a:lvl1pPr>
          </a:lstStyle>
          <a:p>
            <a:pPr>
              <a:defRPr/>
            </a:pPr>
            <a:endParaRPr lang="en-US"/>
          </a:p>
        </p:txBody>
      </p:sp>
      <p:sp>
        <p:nvSpPr>
          <p:cNvPr id="71" name="Rectangle 71"/>
          <p:cNvSpPr>
            <a:spLocks noGrp="1" noChangeArrowheads="1"/>
          </p:cNvSpPr>
          <p:nvPr>
            <p:ph type="sldNum" sz="quarter" idx="12"/>
          </p:nvPr>
        </p:nvSpPr>
        <p:spPr/>
        <p:txBody>
          <a:bodyPr/>
          <a:lstStyle>
            <a:lvl1pPr>
              <a:defRPr smtClean="0"/>
            </a:lvl1pPr>
          </a:lstStyle>
          <a:p>
            <a:pPr>
              <a:defRPr/>
            </a:pPr>
            <a:fld id="{B69235EF-C131-4647-822A-C750C4A3C4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7B934D02-D13D-480C-896E-E7DA00688B3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424223E2-BDD9-4483-9AD8-44C91935BE8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C556493E-3A11-41B0-844D-94BFD5B223A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5"/>
          <p:cNvSpPr>
            <a:spLocks noGrp="1" noChangeArrowheads="1"/>
          </p:cNvSpPr>
          <p:nvPr>
            <p:ph type="dt" sz="half" idx="10"/>
          </p:nvPr>
        </p:nvSpPr>
        <p:spPr>
          <a:ln/>
        </p:spPr>
        <p:txBody>
          <a:bodyPr/>
          <a:lstStyle>
            <a:lvl1pPr>
              <a:defRPr/>
            </a:lvl1pPr>
          </a:lstStyle>
          <a:p>
            <a:pPr>
              <a:defRPr/>
            </a:pPr>
            <a:endParaRPr lang="en-US"/>
          </a:p>
        </p:txBody>
      </p:sp>
      <p:sp>
        <p:nvSpPr>
          <p:cNvPr id="8" name="Rectangle 66"/>
          <p:cNvSpPr>
            <a:spLocks noGrp="1" noChangeArrowheads="1"/>
          </p:cNvSpPr>
          <p:nvPr>
            <p:ph type="ftr" sz="quarter" idx="11"/>
          </p:nvPr>
        </p:nvSpPr>
        <p:spPr>
          <a:ln/>
        </p:spPr>
        <p:txBody>
          <a:bodyPr/>
          <a:lstStyle>
            <a:lvl1pPr>
              <a:defRPr/>
            </a:lvl1pPr>
          </a:lstStyle>
          <a:p>
            <a:pPr>
              <a:defRPr/>
            </a:pPr>
            <a:endParaRPr lang="en-US"/>
          </a:p>
        </p:txBody>
      </p:sp>
      <p:sp>
        <p:nvSpPr>
          <p:cNvPr id="9" name="Rectangle 67"/>
          <p:cNvSpPr>
            <a:spLocks noGrp="1" noChangeArrowheads="1"/>
          </p:cNvSpPr>
          <p:nvPr>
            <p:ph type="sldNum" sz="quarter" idx="12"/>
          </p:nvPr>
        </p:nvSpPr>
        <p:spPr>
          <a:ln/>
        </p:spPr>
        <p:txBody>
          <a:bodyPr/>
          <a:lstStyle>
            <a:lvl1pPr>
              <a:defRPr/>
            </a:lvl1pPr>
          </a:lstStyle>
          <a:p>
            <a:pPr>
              <a:defRPr/>
            </a:pPr>
            <a:fld id="{9150AABF-B0AB-410F-AEF7-0D813EFEF85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5"/>
          <p:cNvSpPr>
            <a:spLocks noGrp="1" noChangeArrowheads="1"/>
          </p:cNvSpPr>
          <p:nvPr>
            <p:ph type="dt" sz="half" idx="10"/>
          </p:nvPr>
        </p:nvSpPr>
        <p:spPr>
          <a:ln/>
        </p:spPr>
        <p:txBody>
          <a:bodyPr/>
          <a:lstStyle>
            <a:lvl1pPr>
              <a:defRPr/>
            </a:lvl1pPr>
          </a:lstStyle>
          <a:p>
            <a:pPr>
              <a:defRPr/>
            </a:pPr>
            <a:endParaRPr lang="en-US"/>
          </a:p>
        </p:txBody>
      </p:sp>
      <p:sp>
        <p:nvSpPr>
          <p:cNvPr id="4" name="Rectangle 66"/>
          <p:cNvSpPr>
            <a:spLocks noGrp="1" noChangeArrowheads="1"/>
          </p:cNvSpPr>
          <p:nvPr>
            <p:ph type="ftr" sz="quarter" idx="11"/>
          </p:nvPr>
        </p:nvSpPr>
        <p:spPr>
          <a:ln/>
        </p:spPr>
        <p:txBody>
          <a:bodyPr/>
          <a:lstStyle>
            <a:lvl1pPr>
              <a:defRPr/>
            </a:lvl1pPr>
          </a:lstStyle>
          <a:p>
            <a:pPr>
              <a:defRPr/>
            </a:pPr>
            <a:endParaRPr lang="en-US"/>
          </a:p>
        </p:txBody>
      </p:sp>
      <p:sp>
        <p:nvSpPr>
          <p:cNvPr id="5" name="Rectangle 67"/>
          <p:cNvSpPr>
            <a:spLocks noGrp="1" noChangeArrowheads="1"/>
          </p:cNvSpPr>
          <p:nvPr>
            <p:ph type="sldNum" sz="quarter" idx="12"/>
          </p:nvPr>
        </p:nvSpPr>
        <p:spPr>
          <a:ln/>
        </p:spPr>
        <p:txBody>
          <a:bodyPr/>
          <a:lstStyle>
            <a:lvl1pPr>
              <a:defRPr/>
            </a:lvl1pPr>
          </a:lstStyle>
          <a:p>
            <a:pPr>
              <a:defRPr/>
            </a:pPr>
            <a:fld id="{8A894A18-9556-4D0D-AA51-EBECC565A4E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en-US"/>
          </a:p>
        </p:txBody>
      </p:sp>
      <p:sp>
        <p:nvSpPr>
          <p:cNvPr id="3" name="Rectangle 66"/>
          <p:cNvSpPr>
            <a:spLocks noGrp="1" noChangeArrowheads="1"/>
          </p:cNvSpPr>
          <p:nvPr>
            <p:ph type="ftr" sz="quarter" idx="11"/>
          </p:nvPr>
        </p:nvSpPr>
        <p:spPr>
          <a:ln/>
        </p:spPr>
        <p:txBody>
          <a:bodyPr/>
          <a:lstStyle>
            <a:lvl1pPr>
              <a:defRPr/>
            </a:lvl1pPr>
          </a:lstStyle>
          <a:p>
            <a:pPr>
              <a:defRPr/>
            </a:pPr>
            <a:endParaRPr lang="en-US"/>
          </a:p>
        </p:txBody>
      </p:sp>
      <p:sp>
        <p:nvSpPr>
          <p:cNvPr id="4" name="Rectangle 67"/>
          <p:cNvSpPr>
            <a:spLocks noGrp="1" noChangeArrowheads="1"/>
          </p:cNvSpPr>
          <p:nvPr>
            <p:ph type="sldNum" sz="quarter" idx="12"/>
          </p:nvPr>
        </p:nvSpPr>
        <p:spPr>
          <a:ln/>
        </p:spPr>
        <p:txBody>
          <a:bodyPr/>
          <a:lstStyle>
            <a:lvl1pPr>
              <a:defRPr/>
            </a:lvl1pPr>
          </a:lstStyle>
          <a:p>
            <a:pPr>
              <a:defRPr/>
            </a:pPr>
            <a:fld id="{240D3EBC-3643-4919-94DA-72496F20DF1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76851495-E378-43A3-9B70-76EAAE0090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rtl="0">
              <a:defRPr/>
            </a:lvl1pPr>
          </a:lstStyle>
          <a:p>
            <a:r>
              <a:rPr lang="ar-SA" dirty="0" smtClean="0"/>
              <a:t>انقر لتحرير نمط العنوان الرئيسي</a:t>
            </a:r>
            <a:endParaRPr lang="ar-SA" dirty="0"/>
          </a:p>
        </p:txBody>
      </p:sp>
      <p:sp>
        <p:nvSpPr>
          <p:cNvPr id="3" name="عنصر نائب للمحتوى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ar-SA" dirty="0"/>
          </a:p>
        </p:txBody>
      </p:sp>
      <p:sp>
        <p:nvSpPr>
          <p:cNvPr id="4" name="عنصر نائب للتاريخ 3"/>
          <p:cNvSpPr>
            <a:spLocks noGrp="1"/>
          </p:cNvSpPr>
          <p:nvPr>
            <p:ph type="dt" sz="half" idx="10"/>
          </p:nvPr>
        </p:nvSpPr>
        <p:spPr/>
        <p:txBody>
          <a:bodyPr/>
          <a:lstStyle/>
          <a:p>
            <a:fld id="{177EC485-331D-4B7A-A504-38E9B2E5EFA5}" type="datetime1">
              <a:rPr lang="ar-SA" smtClean="0"/>
              <a:pPr/>
              <a:t>02/07/1433</a:t>
            </a:fld>
            <a:endParaRPr lang="ar-SA"/>
          </a:p>
        </p:txBody>
      </p:sp>
      <p:sp>
        <p:nvSpPr>
          <p:cNvPr id="5" name="عنصر نائب للتذييل 4"/>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9EFFE6E4-5058-4CBF-B453-B9F018E025B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E55951DA-D968-441E-ABA6-71DB97CA69D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5"/>
          <p:cNvSpPr>
            <a:spLocks noGrp="1" noChangeArrowheads="1"/>
          </p:cNvSpPr>
          <p:nvPr>
            <p:ph type="dt" sz="half" idx="10"/>
          </p:nvPr>
        </p:nvSpPr>
        <p:spPr>
          <a:ln/>
        </p:spPr>
        <p:txBody>
          <a:bodyPr/>
          <a:lstStyle>
            <a:lvl1pPr>
              <a:defRPr/>
            </a:lvl1pPr>
          </a:lstStyle>
          <a:p>
            <a:pPr>
              <a:defRPr/>
            </a:pPr>
            <a:endParaRPr lang="en-US"/>
          </a:p>
        </p:txBody>
      </p:sp>
      <p:sp>
        <p:nvSpPr>
          <p:cNvPr id="5" name="Rectangle 66"/>
          <p:cNvSpPr>
            <a:spLocks noGrp="1" noChangeArrowheads="1"/>
          </p:cNvSpPr>
          <p:nvPr>
            <p:ph type="ftr" sz="quarter" idx="11"/>
          </p:nvPr>
        </p:nvSpPr>
        <p:spPr>
          <a:ln/>
        </p:spPr>
        <p:txBody>
          <a:bodyPr/>
          <a:lstStyle>
            <a:lvl1pPr>
              <a:defRPr/>
            </a:lvl1pPr>
          </a:lstStyle>
          <a:p>
            <a:pPr>
              <a:defRPr/>
            </a:pPr>
            <a:endParaRPr lang="en-US"/>
          </a:p>
        </p:txBody>
      </p:sp>
      <p:sp>
        <p:nvSpPr>
          <p:cNvPr id="6" name="Rectangle 67"/>
          <p:cNvSpPr>
            <a:spLocks noGrp="1" noChangeArrowheads="1"/>
          </p:cNvSpPr>
          <p:nvPr>
            <p:ph type="sldNum" sz="quarter" idx="12"/>
          </p:nvPr>
        </p:nvSpPr>
        <p:spPr>
          <a:ln/>
        </p:spPr>
        <p:txBody>
          <a:bodyPr/>
          <a:lstStyle>
            <a:lvl1pPr>
              <a:defRPr/>
            </a:lvl1pPr>
          </a:lstStyle>
          <a:p>
            <a:pPr>
              <a:defRPr/>
            </a:pPr>
            <a:fld id="{B12E062F-4D99-4CC1-8C70-5A284C7A56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5"/>
          <p:cNvSpPr>
            <a:spLocks noGrp="1" noChangeArrowheads="1"/>
          </p:cNvSpPr>
          <p:nvPr>
            <p:ph type="dt" sz="half" idx="10"/>
          </p:nvPr>
        </p:nvSpPr>
        <p:spPr>
          <a:ln/>
        </p:spPr>
        <p:txBody>
          <a:bodyPr/>
          <a:lstStyle>
            <a:lvl1pPr>
              <a:defRPr/>
            </a:lvl1pPr>
          </a:lstStyle>
          <a:p>
            <a:pPr>
              <a:defRPr/>
            </a:pPr>
            <a:endParaRPr lang="en-US"/>
          </a:p>
        </p:txBody>
      </p:sp>
      <p:sp>
        <p:nvSpPr>
          <p:cNvPr id="7" name="Rectangle 66"/>
          <p:cNvSpPr>
            <a:spLocks noGrp="1" noChangeArrowheads="1"/>
          </p:cNvSpPr>
          <p:nvPr>
            <p:ph type="ftr" sz="quarter" idx="11"/>
          </p:nvPr>
        </p:nvSpPr>
        <p:spPr>
          <a:ln/>
        </p:spPr>
        <p:txBody>
          <a:bodyPr/>
          <a:lstStyle>
            <a:lvl1pPr>
              <a:defRPr/>
            </a:lvl1pPr>
          </a:lstStyle>
          <a:p>
            <a:pPr>
              <a:defRPr/>
            </a:pPr>
            <a:endParaRPr lang="en-US"/>
          </a:p>
        </p:txBody>
      </p:sp>
      <p:sp>
        <p:nvSpPr>
          <p:cNvPr id="8" name="Rectangle 67"/>
          <p:cNvSpPr>
            <a:spLocks noGrp="1" noChangeArrowheads="1"/>
          </p:cNvSpPr>
          <p:nvPr>
            <p:ph type="sldNum" sz="quarter" idx="12"/>
          </p:nvPr>
        </p:nvSpPr>
        <p:spPr>
          <a:ln/>
        </p:spPr>
        <p:txBody>
          <a:bodyPr/>
          <a:lstStyle>
            <a:lvl1pPr>
              <a:defRPr/>
            </a:lvl1pPr>
          </a:lstStyle>
          <a:p>
            <a:pPr>
              <a:defRPr/>
            </a:pPr>
            <a:fld id="{2F9256CB-DCCD-4FF4-9B3D-3C2F6D60F68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07203433-CDB6-467A-A08D-7471D1EA8B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21F69AF-4F43-4340-B914-C959D4B28D33}" type="datetime1">
              <a:rPr lang="ar-SA" smtClean="0"/>
              <a:pPr/>
              <a:t>02/07/1433</a:t>
            </a:fld>
            <a:endParaRPr lang="ar-SA"/>
          </a:p>
        </p:txBody>
      </p:sp>
      <p:sp>
        <p:nvSpPr>
          <p:cNvPr id="5" name="عنصر نائب للتذييل 4"/>
          <p:cNvSpPr>
            <a:spLocks noGrp="1"/>
          </p:cNvSpPr>
          <p:nvPr>
            <p:ph type="ftr" sz="quarter" idx="11"/>
          </p:nvPr>
        </p:nvSpPr>
        <p:spPr/>
        <p:txBody>
          <a:bodyPr/>
          <a:lstStyle/>
          <a:p>
            <a:r>
              <a:rPr lang="en-US" smtClean="0"/>
              <a:t>Please contact Dr Fadhl to use this material</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95DF54B-F3F0-4B07-9D76-7094A728FE30}" type="datetime1">
              <a:rPr lang="ar-SA" smtClean="0"/>
              <a:pPr/>
              <a:t>02/07/1433</a:t>
            </a:fld>
            <a:endParaRPr lang="ar-SA"/>
          </a:p>
        </p:txBody>
      </p:sp>
      <p:sp>
        <p:nvSpPr>
          <p:cNvPr id="6" name="عنصر نائب للتذييل 5"/>
          <p:cNvSpPr>
            <a:spLocks noGrp="1"/>
          </p:cNvSpPr>
          <p:nvPr>
            <p:ph type="ftr" sz="quarter" idx="11"/>
          </p:nvPr>
        </p:nvSpPr>
        <p:spPr/>
        <p:txBody>
          <a:bodyPr/>
          <a:lstStyle/>
          <a:p>
            <a:r>
              <a:rPr lang="en-US" smtClean="0"/>
              <a:t>Please contact Dr Fadhl to use this material</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0926648F-102B-44FB-9C76-929AAF5651A9}" type="datetime1">
              <a:rPr lang="ar-SA" smtClean="0"/>
              <a:pPr/>
              <a:t>02/07/1433</a:t>
            </a:fld>
            <a:endParaRPr lang="ar-SA"/>
          </a:p>
        </p:txBody>
      </p:sp>
      <p:sp>
        <p:nvSpPr>
          <p:cNvPr id="8" name="عنصر نائب للتذييل 7"/>
          <p:cNvSpPr>
            <a:spLocks noGrp="1"/>
          </p:cNvSpPr>
          <p:nvPr>
            <p:ph type="ftr" sz="quarter" idx="11"/>
          </p:nvPr>
        </p:nvSpPr>
        <p:spPr/>
        <p:txBody>
          <a:bodyPr/>
          <a:lstStyle/>
          <a:p>
            <a:r>
              <a:rPr lang="en-US" smtClean="0"/>
              <a:t>Please contact Dr Fadhl to use this material</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84A910F-8C57-482C-BE93-53DE7DB0BE69}" type="datetime1">
              <a:rPr lang="ar-SA" smtClean="0"/>
              <a:pPr/>
              <a:t>02/07/1433</a:t>
            </a:fld>
            <a:endParaRPr lang="ar-SA"/>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5029FCC-877A-4762-BB10-794074EF639E}" type="datetime1">
              <a:rPr lang="ar-SA" smtClean="0"/>
              <a:pPr/>
              <a:t>02/07/1433</a:t>
            </a:fld>
            <a:endParaRPr lang="ar-SA"/>
          </a:p>
        </p:txBody>
      </p:sp>
      <p:sp>
        <p:nvSpPr>
          <p:cNvPr id="3" name="عنصر نائب للتذييل 2"/>
          <p:cNvSpPr>
            <a:spLocks noGrp="1"/>
          </p:cNvSpPr>
          <p:nvPr>
            <p:ph type="ftr" sz="quarter" idx="11"/>
          </p:nvPr>
        </p:nvSpPr>
        <p:spPr/>
        <p:txBody>
          <a:bodyPr/>
          <a:lstStyle/>
          <a:p>
            <a:r>
              <a:rPr lang="en-US" smtClean="0"/>
              <a:t>Please contact Dr Fadhl to use this material</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DECD263-A714-4874-A408-FE64809AD890}" type="datetime1">
              <a:rPr lang="ar-SA" smtClean="0"/>
              <a:pPr/>
              <a:t>02/07/1433</a:t>
            </a:fld>
            <a:endParaRPr lang="ar-SA"/>
          </a:p>
        </p:txBody>
      </p:sp>
      <p:sp>
        <p:nvSpPr>
          <p:cNvPr id="6" name="عنصر نائب للتذييل 5"/>
          <p:cNvSpPr>
            <a:spLocks noGrp="1"/>
          </p:cNvSpPr>
          <p:nvPr>
            <p:ph type="ftr" sz="quarter" idx="11"/>
          </p:nvPr>
        </p:nvSpPr>
        <p:spPr/>
        <p:txBody>
          <a:bodyPr/>
          <a:lstStyle/>
          <a:p>
            <a:r>
              <a:rPr lang="en-US" smtClean="0"/>
              <a:t>Please contact Dr Fadhl to use this material</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451C611-C36E-4D6B-BE38-3640933B42EE}" type="datetime1">
              <a:rPr lang="ar-SA" smtClean="0"/>
              <a:pPr/>
              <a:t>02/07/1433</a:t>
            </a:fld>
            <a:endParaRPr lang="ar-SA"/>
          </a:p>
        </p:txBody>
      </p:sp>
      <p:sp>
        <p:nvSpPr>
          <p:cNvPr id="6" name="عنصر نائب للتذييل 5"/>
          <p:cNvSpPr>
            <a:spLocks noGrp="1"/>
          </p:cNvSpPr>
          <p:nvPr>
            <p:ph type="ftr" sz="quarter" idx="11"/>
          </p:nvPr>
        </p:nvSpPr>
        <p:spPr/>
        <p:txBody>
          <a:bodyPr/>
          <a:lstStyle/>
          <a:p>
            <a:r>
              <a:rPr lang="en-US" smtClean="0"/>
              <a:t>Please contact Dr Fadhl to use this material</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42744C-6369-4512-A967-9ED7EFE2831D}" type="datetime1">
              <a:rPr lang="ar-SA" smtClean="0"/>
              <a:pPr/>
              <a:t>02/07/1433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Please contact Dr Fadhl to use this material</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p:nvGrpSpPr>
          <p:grpSpPr bwMode="auto">
            <a:xfrm>
              <a:off x="0" y="0"/>
              <a:ext cx="5760" cy="4320"/>
              <a:chOff x="0" y="0"/>
              <a:chExt cx="5760" cy="4320"/>
            </a:xfrm>
          </p:grpSpPr>
          <p:grpSp>
            <p:nvGrpSpPr>
              <p:cNvPr id="4" name="Group 4"/>
              <p:cNvGrpSpPr>
                <a:grpSpLocks/>
              </p:cNvGrpSpPr>
              <p:nvPr/>
            </p:nvGrpSpPr>
            <p:grpSpPr bwMode="auto">
              <a:xfrm>
                <a:off x="0" y="192"/>
                <a:ext cx="5760" cy="4032"/>
                <a:chOff x="0" y="192"/>
                <a:chExt cx="5760" cy="4032"/>
              </a:xfrm>
            </p:grpSpPr>
            <p:sp>
              <p:nvSpPr>
                <p:cNvPr id="30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0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grpSp>
          <p:grpSp>
            <p:nvGrpSpPr>
              <p:cNvPr id="5" name="Group 27"/>
              <p:cNvGrpSpPr>
                <a:grpSpLocks/>
              </p:cNvGrpSpPr>
              <p:nvPr/>
            </p:nvGrpSpPr>
            <p:grpSpPr bwMode="auto">
              <a:xfrm>
                <a:off x="192" y="0"/>
                <a:ext cx="5376" cy="4320"/>
                <a:chOff x="192" y="0"/>
                <a:chExt cx="5376" cy="4320"/>
              </a:xfrm>
            </p:grpSpPr>
            <p:sp>
              <p:nvSpPr>
                <p:cNvPr id="31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sp>
              <p:nvSpPr>
                <p:cNvPr id="31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Tahoma" charset="0"/>
                  </a:endParaRPr>
                </a:p>
              </p:txBody>
            </p:sp>
          </p:grpSp>
        </p:grpSp>
        <p:sp>
          <p:nvSpPr>
            <p:cNvPr id="31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latin typeface="Tahoma" charset="0"/>
              </a:endParaRPr>
            </a:p>
          </p:txBody>
        </p:sp>
        <p:sp>
          <p:nvSpPr>
            <p:cNvPr id="31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grpSp>
          <p:nvGrpSpPr>
            <p:cNvPr id="6" name="Group 59"/>
            <p:cNvGrpSpPr>
              <a:grpSpLocks/>
            </p:cNvGrpSpPr>
            <p:nvPr/>
          </p:nvGrpSpPr>
          <p:grpSpPr bwMode="auto">
            <a:xfrm>
              <a:off x="261" y="892"/>
              <a:ext cx="1124" cy="1464"/>
              <a:chOff x="96" y="916"/>
              <a:chExt cx="2208" cy="2876"/>
            </a:xfrm>
          </p:grpSpPr>
          <p:sp>
            <p:nvSpPr>
              <p:cNvPr id="3132"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31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latin typeface="Tahoma" charset="0"/>
                </a:endParaRPr>
              </a:p>
            </p:txBody>
          </p:sp>
          <p:sp>
            <p:nvSpPr>
              <p:cNvPr id="3134"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latin typeface="Tahoma" charset="0"/>
                </a:endParaRPr>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7"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Tahoma" charset="0"/>
              </a:defRPr>
            </a:lvl1pPr>
          </a:lstStyle>
          <a:p>
            <a:pPr>
              <a:defRPr/>
            </a:pPr>
            <a:endParaRPr lang="en-US"/>
          </a:p>
        </p:txBody>
      </p:sp>
      <p:sp>
        <p:nvSpPr>
          <p:cNvPr id="3138"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Tahoma" charset="0"/>
              </a:defRPr>
            </a:lvl1pPr>
          </a:lstStyle>
          <a:p>
            <a:pPr>
              <a:defRPr/>
            </a:pPr>
            <a:endParaRPr lang="en-US"/>
          </a:p>
        </p:txBody>
      </p:sp>
      <p:sp>
        <p:nvSpPr>
          <p:cNvPr id="3139"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Tahoma" charset="0"/>
              </a:defRPr>
            </a:lvl1pPr>
          </a:lstStyle>
          <a:p>
            <a:pPr>
              <a:defRPr/>
            </a:pPr>
            <a:fld id="{D256EBEA-25C9-4DB7-B57E-8F2273850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dlwork@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adhl-alakwa.weebly.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courses.washington.edu/med610/mechanicalventilation/mv_prime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0" y="1219200"/>
            <a:ext cx="7772400" cy="1470025"/>
          </a:xfrm>
        </p:spPr>
        <p:txBody>
          <a:bodyPr>
            <a:normAutofit fontScale="90000"/>
          </a:bodyPr>
          <a:lstStyle/>
          <a:p>
            <a:pPr rtl="0"/>
            <a:r>
              <a:rPr lang="en-US" b="1" dirty="0" smtClean="0">
                <a:solidFill>
                  <a:srgbClr val="0D3EC9"/>
                </a:solidFill>
              </a:rPr>
              <a:t/>
            </a:r>
            <a:br>
              <a:rPr lang="en-US" b="1" dirty="0" smtClean="0">
                <a:solidFill>
                  <a:srgbClr val="0D3EC9"/>
                </a:solidFill>
              </a:rPr>
            </a:br>
            <a:r>
              <a:rPr lang="en-US" b="1" dirty="0" smtClean="0">
                <a:solidFill>
                  <a:srgbClr val="0D3EC9"/>
                </a:solidFill>
              </a:rPr>
              <a:t/>
            </a:r>
            <a:br>
              <a:rPr lang="en-US" b="1" dirty="0" smtClean="0">
                <a:solidFill>
                  <a:srgbClr val="0D3EC9"/>
                </a:solidFill>
              </a:rPr>
            </a:br>
            <a:r>
              <a:rPr lang="en-US" b="1" dirty="0" smtClean="0">
                <a:solidFill>
                  <a:srgbClr val="0D3EC9"/>
                </a:solidFill>
              </a:rPr>
              <a:t/>
            </a:r>
            <a:br>
              <a:rPr lang="en-US" b="1" dirty="0" smtClean="0">
                <a:solidFill>
                  <a:srgbClr val="0D3EC9"/>
                </a:solidFill>
              </a:rPr>
            </a:br>
            <a:r>
              <a:rPr lang="en-US" dirty="0" smtClean="0"/>
              <a:t> </a:t>
            </a:r>
            <a:r>
              <a:rPr lang="en-US" dirty="0" smtClean="0"/>
              <a:t>Ventilator</a:t>
            </a:r>
            <a:r>
              <a:rPr lang="en-US" dirty="0" smtClean="0"/>
              <a:t/>
            </a:r>
            <a:br>
              <a:rPr lang="en-US" dirty="0" smtClean="0"/>
            </a:br>
            <a:r>
              <a:rPr lang="en-US" b="1" dirty="0" smtClean="0"/>
              <a:t>VT Plus HF</a:t>
            </a:r>
            <a:br>
              <a:rPr lang="en-US" b="1" dirty="0" smtClean="0"/>
            </a:br>
            <a:r>
              <a:rPr lang="en-US" dirty="0" smtClean="0"/>
              <a:t>Gas flow analyzer</a:t>
            </a:r>
            <a:r>
              <a:rPr lang="en-US" dirty="0" smtClean="0"/>
              <a:t/>
            </a:r>
            <a:br>
              <a:rPr lang="en-US" dirty="0" smtClean="0"/>
            </a:br>
            <a:r>
              <a:rPr lang="en-US" dirty="0" smtClean="0"/>
              <a:t> </a:t>
            </a:r>
            <a:r>
              <a:rPr lang="en-US" b="1" dirty="0" smtClean="0">
                <a:solidFill>
                  <a:srgbClr val="0D3EC9"/>
                </a:solidFill>
              </a:rPr>
              <a:t/>
            </a:r>
            <a:br>
              <a:rPr lang="en-US" b="1" dirty="0" smtClean="0">
                <a:solidFill>
                  <a:srgbClr val="0D3EC9"/>
                </a:solidFill>
              </a:rPr>
            </a:br>
            <a:r>
              <a:rPr lang="en-US" b="1" dirty="0" smtClean="0">
                <a:solidFill>
                  <a:srgbClr val="0D3EC9"/>
                </a:solidFill>
              </a:rPr>
              <a:t/>
            </a:r>
            <a:br>
              <a:rPr lang="en-US" b="1" dirty="0" smtClean="0">
                <a:solidFill>
                  <a:srgbClr val="0D3EC9"/>
                </a:solidFill>
              </a:rPr>
            </a:br>
            <a:r>
              <a:rPr lang="en-US" b="1" dirty="0" smtClean="0"/>
              <a:t> </a:t>
            </a:r>
            <a:br>
              <a:rPr lang="en-US" b="1" dirty="0" smtClean="0"/>
            </a:br>
            <a:endParaRPr lang="en-US" b="1" dirty="0" smtClean="0">
              <a:solidFill>
                <a:srgbClr val="0D3EC9"/>
              </a:solidFill>
            </a:endParaRPr>
          </a:p>
        </p:txBody>
      </p:sp>
      <p:sp>
        <p:nvSpPr>
          <p:cNvPr id="3075" name="عنوان فرعي 2"/>
          <p:cNvSpPr>
            <a:spLocks noGrp="1"/>
          </p:cNvSpPr>
          <p:nvPr>
            <p:ph type="subTitle" idx="1"/>
          </p:nvPr>
        </p:nvSpPr>
        <p:spPr>
          <a:xfrm>
            <a:off x="1524000" y="3429000"/>
            <a:ext cx="6400800" cy="1752600"/>
          </a:xfrm>
        </p:spPr>
        <p:txBody>
          <a:bodyPr/>
          <a:lstStyle/>
          <a:p>
            <a:pPr eaLnBrk="1" hangingPunct="1"/>
            <a:r>
              <a:rPr lang="en-US" b="1" smtClean="0">
                <a:solidFill>
                  <a:schemeClr val="tx1"/>
                </a:solidFill>
              </a:rPr>
              <a:t>Dr </a:t>
            </a:r>
            <a:r>
              <a:rPr lang="en-US" b="1" dirty="0" err="1" smtClean="0">
                <a:solidFill>
                  <a:schemeClr val="tx1"/>
                </a:solidFill>
              </a:rPr>
              <a:t>Fadhl</a:t>
            </a:r>
            <a:r>
              <a:rPr lang="en-US" b="1" dirty="0" smtClean="0">
                <a:solidFill>
                  <a:schemeClr val="tx1"/>
                </a:solidFill>
              </a:rPr>
              <a:t> Al-</a:t>
            </a:r>
            <a:r>
              <a:rPr lang="en-US" b="1" dirty="0" err="1" smtClean="0">
                <a:solidFill>
                  <a:schemeClr val="tx1"/>
                </a:solidFill>
              </a:rPr>
              <a:t>Akwaa</a:t>
            </a:r>
            <a:endParaRPr lang="en-US" b="1" dirty="0" smtClean="0">
              <a:solidFill>
                <a:schemeClr val="tx1"/>
              </a:solidFill>
            </a:endParaRPr>
          </a:p>
          <a:p>
            <a:pPr eaLnBrk="1" hangingPunct="1"/>
            <a:r>
              <a:rPr lang="en-US" dirty="0" smtClean="0">
                <a:solidFill>
                  <a:srgbClr val="FF0000"/>
                </a:solidFill>
                <a:hlinkClick r:id="rId3"/>
              </a:rPr>
              <a:t>fadlwork@gmail.com</a:t>
            </a:r>
            <a:endParaRPr lang="en-US" dirty="0" smtClean="0">
              <a:solidFill>
                <a:srgbClr val="FF0000"/>
              </a:solidFill>
            </a:endParaRPr>
          </a:p>
          <a:p>
            <a:pPr eaLnBrk="1" hangingPunct="1"/>
            <a:r>
              <a:rPr lang="en-US" dirty="0" smtClean="0">
                <a:solidFill>
                  <a:srgbClr val="FF0000"/>
                </a:solidFill>
                <a:hlinkClick r:id="rId4"/>
              </a:rPr>
              <a:t>www.Fadhl-alakwa.weebly.com</a:t>
            </a:r>
            <a:endParaRPr lang="en-US" dirty="0" smtClean="0">
              <a:solidFill>
                <a:srgbClr val="FF0000"/>
              </a:solidFill>
            </a:endParaRPr>
          </a:p>
          <a:p>
            <a:pPr eaLnBrk="1" hangingPunct="1"/>
            <a:endParaRPr lang="en-US" dirty="0" smtClean="0">
              <a:solidFill>
                <a:srgbClr val="FF0000"/>
              </a:solidFill>
            </a:endParaRPr>
          </a:p>
          <a:p>
            <a:pPr eaLnBrk="1" hangingPunct="1"/>
            <a:endParaRPr lang="en-US" dirty="0" smtClean="0">
              <a:solidFill>
                <a:srgbClr val="FF0000"/>
              </a:solidFill>
            </a:endParaRPr>
          </a:p>
        </p:txBody>
      </p:sp>
      <p:sp>
        <p:nvSpPr>
          <p:cNvPr id="4" name="عنصر نائب للتذييل 3"/>
          <p:cNvSpPr>
            <a:spLocks noGrp="1"/>
          </p:cNvSpPr>
          <p:nvPr>
            <p:ph type="ftr" sz="quarter" idx="11"/>
          </p:nvPr>
        </p:nvSpPr>
        <p:spPr/>
        <p:txBody>
          <a:bodyPr/>
          <a:lstStyle/>
          <a:p>
            <a:r>
              <a:rPr lang="en-US" smtClean="0"/>
              <a:t>Please contact Dr Fadhl to use this material</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ar-YE" smtClean="0"/>
          </a:p>
        </p:txBody>
      </p:sp>
      <p:sp>
        <p:nvSpPr>
          <p:cNvPr id="30723" name="Content Placeholder 2"/>
          <p:cNvSpPr>
            <a:spLocks noGrp="1"/>
          </p:cNvSpPr>
          <p:nvPr>
            <p:ph idx="1"/>
          </p:nvPr>
        </p:nvSpPr>
        <p:spPr/>
        <p:txBody>
          <a:bodyPr/>
          <a:lstStyle/>
          <a:p>
            <a:endParaRPr lang="ar-YE" smtClean="0"/>
          </a:p>
        </p:txBody>
      </p:sp>
      <p:pic>
        <p:nvPicPr>
          <p:cNvPr id="30724" name="Picture 2"/>
          <p:cNvPicPr>
            <a:picLocks noChangeAspect="1" noChangeArrowheads="1"/>
          </p:cNvPicPr>
          <p:nvPr/>
        </p:nvPicPr>
        <p:blipFill>
          <a:blip r:embed="rId2"/>
          <a:srcRect/>
          <a:stretch>
            <a:fillRect/>
          </a:stretch>
        </p:blipFill>
        <p:spPr bwMode="auto">
          <a:xfrm>
            <a:off x="714348" y="1281113"/>
            <a:ext cx="7572428" cy="4926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Terminology</a:t>
            </a:r>
            <a:endParaRPr lang="en-US" dirty="0"/>
          </a:p>
        </p:txBody>
      </p:sp>
      <p:sp>
        <p:nvSpPr>
          <p:cNvPr id="3" name="عنصر نائب للمحتوى 2"/>
          <p:cNvSpPr>
            <a:spLocks noGrp="1"/>
          </p:cNvSpPr>
          <p:nvPr>
            <p:ph idx="1"/>
          </p:nvPr>
        </p:nvSpPr>
        <p:spPr/>
        <p:txBody>
          <a:bodyPr>
            <a:normAutofit/>
          </a:bodyPr>
          <a:lstStyle/>
          <a:p>
            <a:pPr lvl="1">
              <a:tabLst>
                <a:tab pos="2743200" algn="l"/>
              </a:tabLst>
            </a:pPr>
            <a:r>
              <a:rPr lang="en-US" b="1" i="1" dirty="0" err="1" smtClean="0"/>
              <a:t>Apena</a:t>
            </a:r>
            <a:r>
              <a:rPr lang="en-US" dirty="0" smtClean="0"/>
              <a:t>	The patient has stopped 	breathing.</a:t>
            </a:r>
          </a:p>
          <a:p>
            <a:pPr lvl="1">
              <a:tabLst>
                <a:tab pos="2743200" algn="l"/>
              </a:tabLst>
            </a:pPr>
            <a:r>
              <a:rPr lang="en-US" b="1" i="1" dirty="0" smtClean="0"/>
              <a:t>Sigh</a:t>
            </a:r>
            <a:r>
              <a:rPr lang="en-US" dirty="0" smtClean="0"/>
              <a:t>	A breath delivered by the 	ventilator that differs in duration 	and pressure from a nominal 	breath.</a:t>
            </a:r>
          </a:p>
          <a:p>
            <a:pPr lvl="1">
              <a:tabLst>
                <a:tab pos="2743200" algn="l"/>
              </a:tabLst>
            </a:pPr>
            <a:r>
              <a:rPr lang="en-US" b="1" i="1" dirty="0" smtClean="0"/>
              <a:t>Nebulizer</a:t>
            </a:r>
            <a:r>
              <a:rPr lang="en-US" dirty="0" smtClean="0"/>
              <a:t>	A device for producing a fine 	spray of liquid or medication into 	the patient’s air.</a:t>
            </a:r>
          </a:p>
          <a:p>
            <a:pPr>
              <a:buNone/>
            </a:pPr>
            <a:endParaRPr lang="en-US" dirty="0" smtClean="0"/>
          </a:p>
          <a:p>
            <a:endParaRPr lang="en-US" dirty="0" smtClean="0"/>
          </a:p>
          <a:p>
            <a:endParaRPr lang="en-US" dirty="0" smtClean="0"/>
          </a:p>
          <a:p>
            <a:endParaRPr lang="en-US" dirty="0" smtClean="0"/>
          </a:p>
          <a:p>
            <a:endParaRPr lang="en-US" i="1" dirty="0" smtClean="0"/>
          </a:p>
          <a:p>
            <a:endParaRPr lang="en-US" dirty="0" smtClean="0"/>
          </a:p>
          <a:p>
            <a:endParaRPr lang="en-US" i="1" dirty="0" smtClean="0"/>
          </a:p>
          <a:p>
            <a:endParaRPr lang="en-US" dirty="0"/>
          </a:p>
        </p:txBody>
      </p:sp>
      <p:sp>
        <p:nvSpPr>
          <p:cNvPr id="4" name="عنصر نائب للتذييل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trigger</a:t>
            </a:r>
            <a:endParaRPr lang="ar-YE" dirty="0"/>
          </a:p>
        </p:txBody>
      </p:sp>
      <p:sp>
        <p:nvSpPr>
          <p:cNvPr id="3" name="Content Placeholder 2"/>
          <p:cNvSpPr>
            <a:spLocks noGrp="1"/>
          </p:cNvSpPr>
          <p:nvPr>
            <p:ph idx="1"/>
          </p:nvPr>
        </p:nvSpPr>
        <p:spPr/>
        <p:txBody>
          <a:bodyPr/>
          <a:lstStyle/>
          <a:p>
            <a:r>
              <a:rPr lang="en-US" dirty="0" smtClean="0"/>
              <a:t>The trigger variable, which causes inspiration to begin, can be a preset pressure variation (pressure triggering), a preset volume (volume triggering), a designated flow change (flow triggering), or an elapsed time (time triggering).</a:t>
            </a:r>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The distinction between volume-targeted and pressure-targeted ventilation </a:t>
            </a:r>
            <a:endParaRPr lang="ar-YE" sz="3300" dirty="0"/>
          </a:p>
        </p:txBody>
      </p:sp>
      <p:sp>
        <p:nvSpPr>
          <p:cNvPr id="3" name="Content Placeholder 2"/>
          <p:cNvSpPr>
            <a:spLocks noGrp="1"/>
          </p:cNvSpPr>
          <p:nvPr>
            <p:ph idx="1"/>
          </p:nvPr>
        </p:nvSpPr>
        <p:spPr/>
        <p:txBody>
          <a:bodyPr/>
          <a:lstStyle/>
          <a:p>
            <a:r>
              <a:rPr lang="en-US" dirty="0" smtClean="0"/>
              <a:t>Volume-targeted </a:t>
            </a:r>
            <a:r>
              <a:rPr lang="en-US" dirty="0" smtClean="0"/>
              <a:t>modes deliver a fixed tidal volume (</a:t>
            </a:r>
            <a:r>
              <a:rPr lang="en-US" dirty="0" err="1" smtClean="0"/>
              <a:t>Vt</a:t>
            </a:r>
            <a:r>
              <a:rPr lang="en-US" dirty="0" smtClean="0"/>
              <a:t>) with each breath. This means that airway pressure during a given breath can vary depending on the resistance to airflow during inspiration and on the patient’s lung and chest wall compliance.</a:t>
            </a:r>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limit variable</a:t>
            </a:r>
            <a:endParaRPr lang="ar-YE" dirty="0"/>
          </a:p>
        </p:txBody>
      </p:sp>
      <p:sp>
        <p:nvSpPr>
          <p:cNvPr id="3" name="Content Placeholder 2"/>
          <p:cNvSpPr>
            <a:spLocks noGrp="1"/>
          </p:cNvSpPr>
          <p:nvPr>
            <p:ph idx="1"/>
          </p:nvPr>
        </p:nvSpPr>
        <p:spPr/>
        <p:txBody>
          <a:bodyPr/>
          <a:lstStyle/>
          <a:p>
            <a:r>
              <a:rPr lang="en-US" dirty="0" smtClean="0"/>
              <a:t>The limit variable is the pressure, volume, or flow target that cannot be exceeded during inspiration. An inspiration may thus be limited when a preset peak airway pressure is reached (pressure limiting), when a preset volume is delivered (volume limiting), or when a preset peak flow is attained (flow limiting).</a:t>
            </a:r>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Cycling</a:t>
            </a:r>
            <a:endParaRPr lang="ar-YE" dirty="0"/>
          </a:p>
        </p:txBody>
      </p:sp>
      <p:sp>
        <p:nvSpPr>
          <p:cNvPr id="3" name="Content Placeholder 2"/>
          <p:cNvSpPr>
            <a:spLocks noGrp="1"/>
          </p:cNvSpPr>
          <p:nvPr>
            <p:ph idx="1"/>
          </p:nvPr>
        </p:nvSpPr>
        <p:spPr/>
        <p:txBody>
          <a:bodyPr/>
          <a:lstStyle/>
          <a:p>
            <a:r>
              <a:rPr lang="en-US" dirty="0" smtClean="0"/>
              <a:t>Cycling refers to the factors that terminate inspiration. A breath may be pressure, volume, or time cycled when a preset pressure, volume, or flow as time interval has been reached, respectively. </a:t>
            </a:r>
          </a:p>
          <a:p>
            <a:endParaRPr lang="en-US"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a:xfrm>
            <a:off x="457200" y="4786322"/>
            <a:ext cx="8229600" cy="1857388"/>
          </a:xfrm>
        </p:spPr>
        <p:txBody>
          <a:bodyPr>
            <a:normAutofit fontScale="62500" lnSpcReduction="20000"/>
          </a:bodyPr>
          <a:lstStyle/>
          <a:p>
            <a:r>
              <a:rPr lang="en-US" dirty="0" smtClean="0"/>
              <a:t>Pressure profile of a volume-targeted breath in which flow is interrupted at end-inspiration, allowing measurement of the quasi-static properties of the respiratory system. PEEP, positive end-expiratory pressure; PIP, peak </a:t>
            </a:r>
            <a:r>
              <a:rPr lang="en-US" dirty="0" err="1" smtClean="0"/>
              <a:t>inspiratory</a:t>
            </a:r>
            <a:r>
              <a:rPr lang="en-US" dirty="0" smtClean="0"/>
              <a:t> pressure; </a:t>
            </a:r>
            <a:r>
              <a:rPr lang="en-US" dirty="0" err="1" smtClean="0"/>
              <a:t>Pplat</a:t>
            </a:r>
            <a:r>
              <a:rPr lang="en-US" dirty="0" smtClean="0"/>
              <a:t>, end-</a:t>
            </a:r>
            <a:r>
              <a:rPr lang="en-US" dirty="0" err="1" smtClean="0"/>
              <a:t>inspiratory</a:t>
            </a:r>
            <a:r>
              <a:rPr lang="en-US" dirty="0" smtClean="0"/>
              <a:t> plateau pressure; auto-PEEP, pressure above the set level of PEEP that is generated by dynamic hyperinflation due to incomplete exhalation in the presence of obstructive lung disease. </a:t>
            </a:r>
          </a:p>
          <a:p>
            <a:endParaRPr lang="ar-YE"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0242" name="Picture 2"/>
          <p:cNvPicPr>
            <a:picLocks noChangeAspect="1" noChangeArrowheads="1"/>
          </p:cNvPicPr>
          <p:nvPr/>
        </p:nvPicPr>
        <p:blipFill>
          <a:blip r:embed="rId2"/>
          <a:srcRect/>
          <a:stretch>
            <a:fillRect/>
          </a:stretch>
        </p:blipFill>
        <p:spPr bwMode="auto">
          <a:xfrm>
            <a:off x="428596" y="0"/>
            <a:ext cx="8258175" cy="463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WEANING AND EXTUBATION </a:t>
            </a:r>
            <a:endParaRPr lang="ar-YE" dirty="0"/>
          </a:p>
        </p:txBody>
      </p:sp>
      <p:sp>
        <p:nvSpPr>
          <p:cNvPr id="3" name="Content Placeholder 2"/>
          <p:cNvSpPr>
            <a:spLocks noGrp="1"/>
          </p:cNvSpPr>
          <p:nvPr>
            <p:ph idx="1"/>
          </p:nvPr>
        </p:nvSpPr>
        <p:spPr/>
        <p:txBody>
          <a:bodyPr/>
          <a:lstStyle/>
          <a:p>
            <a:r>
              <a:rPr lang="en-US" dirty="0" smtClean="0"/>
              <a:t>break away from something one is accustomed </a:t>
            </a:r>
            <a:r>
              <a:rPr lang="en-US" dirty="0" smtClean="0"/>
              <a:t>to.</a:t>
            </a:r>
          </a:p>
          <a:p>
            <a:r>
              <a:rPr lang="en-US" dirty="0" smtClean="0"/>
              <a:t>switch from full </a:t>
            </a:r>
            <a:r>
              <a:rPr lang="en-US" dirty="0" err="1" smtClean="0"/>
              <a:t>ventilatory</a:t>
            </a:r>
            <a:r>
              <a:rPr lang="en-US" dirty="0" smtClean="0"/>
              <a:t> support to fully spontaneous breathing.</a:t>
            </a:r>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10566" cy="4910158"/>
          </a:xfrm>
        </p:spPr>
        <p:txBody>
          <a:bodyPr rtlCol="1">
            <a:normAutofit/>
          </a:bodyPr>
          <a:lstStyle/>
          <a:p>
            <a:pPr algn="l" rtl="0" fontAlgn="auto">
              <a:spcAft>
                <a:spcPts val="0"/>
              </a:spcAft>
              <a:defRPr/>
            </a:pPr>
            <a:r>
              <a:rPr lang="en-US" dirty="0" smtClean="0"/>
              <a:t>Three different types of breath can be provided during mechanical ventilation, depending upon whether the ventilator or the patient does the work and whether the ventilator or the patient initiates (triggers) the breath. </a:t>
            </a:r>
            <a:endParaRPr lang="en-US" dirty="0" smtClean="0"/>
          </a:p>
          <a:p>
            <a:pPr algn="l" rtl="0" fontAlgn="auto">
              <a:spcAft>
                <a:spcPts val="0"/>
              </a:spcAft>
              <a:defRPr/>
            </a:pPr>
            <a:r>
              <a:rPr lang="en-US" dirty="0" smtClean="0"/>
              <a:t>These </a:t>
            </a:r>
            <a:r>
              <a:rPr lang="en-US" dirty="0" smtClean="0"/>
              <a:t>types are mandatory, assisted, and spontaneous breaths. </a:t>
            </a:r>
            <a:endParaRPr lang="en-US" dirty="0" smtClean="0"/>
          </a:p>
          <a:p>
            <a:pPr algn="l" rtl="0" fontAlgn="auto">
              <a:spcAft>
                <a:spcPts val="0"/>
              </a:spcAft>
              <a:defRPr/>
            </a:pPr>
            <a:endParaRPr lang="ar-YE" dirty="0" smtClean="0"/>
          </a:p>
        </p:txBody>
      </p:sp>
      <p:sp>
        <p:nvSpPr>
          <p:cNvPr id="32771" name="TextBox 3"/>
          <p:cNvSpPr txBox="1">
            <a:spLocks noChangeArrowheads="1"/>
          </p:cNvSpPr>
          <p:nvPr/>
        </p:nvSpPr>
        <p:spPr bwMode="auto">
          <a:xfrm>
            <a:off x="914400" y="533400"/>
            <a:ext cx="6800872" cy="1107996"/>
          </a:xfrm>
          <a:prstGeom prst="rect">
            <a:avLst/>
          </a:prstGeom>
          <a:noFill/>
          <a:ln w="9525">
            <a:noFill/>
            <a:miter lim="800000"/>
            <a:headEnd/>
            <a:tailEnd/>
          </a:ln>
        </p:spPr>
        <p:txBody>
          <a:bodyPr wrap="square">
            <a:spAutoFit/>
          </a:bodyPr>
          <a:lstStyle/>
          <a:p>
            <a:pPr algn="l" rtl="0"/>
            <a:r>
              <a:rPr lang="en-US" sz="3300" b="1" dirty="0" smtClean="0"/>
              <a:t>M</a:t>
            </a:r>
            <a:r>
              <a:rPr lang="en-US" sz="3300" b="1" dirty="0" smtClean="0"/>
              <a:t>ode </a:t>
            </a:r>
            <a:r>
              <a:rPr lang="en-US" sz="3300" b="1" dirty="0"/>
              <a:t>of </a:t>
            </a:r>
            <a:r>
              <a:rPr lang="en-US" sz="3300" b="1" dirty="0" smtClean="0"/>
              <a:t>Ventilation</a:t>
            </a:r>
            <a:endParaRPr lang="en-US" sz="3300" b="1" dirty="0"/>
          </a:p>
          <a:p>
            <a:endParaRPr lang="ar-YE" sz="33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714488"/>
            <a:ext cx="8143932" cy="4714908"/>
          </a:xfrm>
        </p:spPr>
        <p:txBody>
          <a:bodyPr rtlCol="1">
            <a:normAutofit fontScale="85000" lnSpcReduction="10000"/>
          </a:bodyPr>
          <a:lstStyle/>
          <a:p>
            <a:pPr>
              <a:defRPr/>
            </a:pPr>
            <a:r>
              <a:rPr lang="en-US" dirty="0" smtClean="0"/>
              <a:t>Mandatory breaths are machine cycled, and are triggered, limited, and cycled by the ventilator.</a:t>
            </a:r>
            <a:endParaRPr lang="en-US" dirty="0" smtClean="0"/>
          </a:p>
          <a:p>
            <a:pPr algn="l" rtl="0" fontAlgn="auto">
              <a:spcAft>
                <a:spcPts val="0"/>
              </a:spcAft>
              <a:defRPr/>
            </a:pPr>
            <a:r>
              <a:rPr lang="en-US" dirty="0" smtClean="0"/>
              <a:t>The </a:t>
            </a:r>
            <a:r>
              <a:rPr lang="en-US" dirty="0" smtClean="0"/>
              <a:t>patient is entirely passive, and the ventilator performs the work of breathing. </a:t>
            </a:r>
            <a:endParaRPr lang="en-US" dirty="0" smtClean="0"/>
          </a:p>
          <a:p>
            <a:pPr algn="l" rtl="0" fontAlgn="auto">
              <a:spcAft>
                <a:spcPts val="0"/>
              </a:spcAft>
              <a:defRPr/>
            </a:pPr>
            <a:r>
              <a:rPr lang="en-US" dirty="0" smtClean="0"/>
              <a:t>Assisted </a:t>
            </a:r>
            <a:r>
              <a:rPr lang="en-US" dirty="0" smtClean="0"/>
              <a:t>breaths are like mandatory breaths in that they are limited and cycled by the ventilator, but are triggered by the patient. Breathing work is thus partly provided by the ventilator and partly by the patient. </a:t>
            </a:r>
            <a:endParaRPr lang="en-US" dirty="0" smtClean="0"/>
          </a:p>
          <a:p>
            <a:pPr algn="l" rtl="0" fontAlgn="auto">
              <a:spcAft>
                <a:spcPts val="0"/>
              </a:spcAft>
              <a:defRPr/>
            </a:pPr>
            <a:r>
              <a:rPr lang="en-US" dirty="0" smtClean="0"/>
              <a:t>Spontaneous </a:t>
            </a:r>
            <a:r>
              <a:rPr lang="en-US" dirty="0" smtClean="0"/>
              <a:t>breaths are triggered, limited, and cycled by the patient, who performs all the work of breathing.</a:t>
            </a:r>
            <a:endParaRPr lang="ar-YE" dirty="0" smtClean="0"/>
          </a:p>
        </p:txBody>
      </p:sp>
      <p:sp>
        <p:nvSpPr>
          <p:cNvPr id="4" name="TextBox 3"/>
          <p:cNvSpPr txBox="1">
            <a:spLocks noChangeArrowheads="1"/>
          </p:cNvSpPr>
          <p:nvPr/>
        </p:nvSpPr>
        <p:spPr bwMode="auto">
          <a:xfrm>
            <a:off x="914400" y="533400"/>
            <a:ext cx="8015318" cy="1107996"/>
          </a:xfrm>
          <a:prstGeom prst="rect">
            <a:avLst/>
          </a:prstGeom>
          <a:noFill/>
          <a:ln w="9525">
            <a:noFill/>
            <a:miter lim="800000"/>
            <a:headEnd/>
            <a:tailEnd/>
          </a:ln>
        </p:spPr>
        <p:txBody>
          <a:bodyPr wrap="square">
            <a:spAutoFit/>
          </a:bodyPr>
          <a:lstStyle/>
          <a:p>
            <a:pPr algn="l" rtl="0"/>
            <a:r>
              <a:rPr lang="en-US" sz="3300" b="1" dirty="0" smtClean="0"/>
              <a:t>M</a:t>
            </a:r>
            <a:r>
              <a:rPr lang="en-US" sz="3300" b="1" dirty="0" smtClean="0"/>
              <a:t>ode </a:t>
            </a:r>
            <a:r>
              <a:rPr lang="en-US" sz="3300" b="1" dirty="0"/>
              <a:t>of </a:t>
            </a:r>
            <a:r>
              <a:rPr lang="en-US" sz="3300" b="1" dirty="0" smtClean="0"/>
              <a:t>Ventilation</a:t>
            </a:r>
            <a:endParaRPr lang="en-US" sz="3300" b="1" dirty="0"/>
          </a:p>
          <a:p>
            <a:endParaRPr lang="ar-YE" sz="33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027" name="Picture 3"/>
          <p:cNvPicPr>
            <a:picLocks noChangeAspect="1" noChangeArrowheads="1"/>
          </p:cNvPicPr>
          <p:nvPr/>
        </p:nvPicPr>
        <p:blipFill>
          <a:blip r:embed="rId2"/>
          <a:srcRect/>
          <a:stretch>
            <a:fillRect/>
          </a:stretch>
        </p:blipFill>
        <p:spPr bwMode="auto">
          <a:xfrm>
            <a:off x="1500166" y="571480"/>
            <a:ext cx="6624664" cy="510817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t>Volume-Targeted Modes </a:t>
            </a:r>
            <a:endParaRPr lang="ar-YE" dirty="0"/>
          </a:p>
        </p:txBody>
      </p:sp>
      <p:sp>
        <p:nvSpPr>
          <p:cNvPr id="3" name="Content Placeholder 2"/>
          <p:cNvSpPr>
            <a:spLocks noGrp="1"/>
          </p:cNvSpPr>
          <p:nvPr>
            <p:ph idx="1"/>
          </p:nvPr>
        </p:nvSpPr>
        <p:spPr/>
        <p:txBody>
          <a:bodyPr>
            <a:normAutofit fontScale="92500" lnSpcReduction="20000"/>
          </a:bodyPr>
          <a:lstStyle/>
          <a:p>
            <a:r>
              <a:rPr lang="en-US" dirty="0" smtClean="0"/>
              <a:t>Assist/control </a:t>
            </a:r>
            <a:r>
              <a:rPr lang="en-US" dirty="0" smtClean="0"/>
              <a:t>(A/C, or AMV</a:t>
            </a:r>
            <a:r>
              <a:rPr lang="en-US" dirty="0" smtClean="0"/>
              <a:t>)</a:t>
            </a:r>
          </a:p>
          <a:p>
            <a:r>
              <a:rPr lang="en-US" dirty="0" smtClean="0"/>
              <a:t>synchronized </a:t>
            </a:r>
            <a:r>
              <a:rPr lang="en-US" dirty="0" smtClean="0"/>
              <a:t>intermittent mandatory ventilation (SIMV). </a:t>
            </a:r>
            <a:endParaRPr lang="en-US" dirty="0" smtClean="0"/>
          </a:p>
          <a:p>
            <a:r>
              <a:rPr lang="en-US" dirty="0" smtClean="0"/>
              <a:t>controlled mechanical ventilation (CMV</a:t>
            </a:r>
            <a:r>
              <a:rPr lang="en-US" dirty="0" smtClean="0"/>
              <a:t>)</a:t>
            </a:r>
          </a:p>
          <a:p>
            <a:r>
              <a:rPr lang="en-US" dirty="0" smtClean="0"/>
              <a:t>The theoretic risk of ‘stacking’ a mandatory breath on top of a large spontaneous breath, which might produce </a:t>
            </a:r>
            <a:r>
              <a:rPr lang="en-US" dirty="0" err="1" smtClean="0"/>
              <a:t>barotrauma</a:t>
            </a:r>
            <a:r>
              <a:rPr lang="en-US" dirty="0" smtClean="0"/>
              <a:t>, means that most ventilators deliver IMV in such a way that mandatory breaths can only be delivered after expiration is sensed, called SIMV.</a:t>
            </a:r>
          </a:p>
          <a:p>
            <a:pPr>
              <a:buNone/>
            </a:pPr>
            <a:r>
              <a:rPr lang="en-US" dirty="0" smtClean="0"/>
              <a:t> </a:t>
            </a:r>
            <a:endParaRPr lang="en-US" dirty="0" smtClean="0"/>
          </a:p>
          <a:p>
            <a:pPr>
              <a:buNone/>
            </a:pPr>
            <a:endParaRPr lang="en-US" dirty="0" smtClean="0"/>
          </a:p>
          <a:p>
            <a:endParaRPr lang="ar-YE"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1266" name="Picture 2"/>
          <p:cNvPicPr>
            <a:picLocks noChangeAspect="1" noChangeArrowheads="1"/>
          </p:cNvPicPr>
          <p:nvPr/>
        </p:nvPicPr>
        <p:blipFill>
          <a:blip r:embed="rId2"/>
          <a:srcRect/>
          <a:stretch>
            <a:fillRect/>
          </a:stretch>
        </p:blipFill>
        <p:spPr bwMode="auto">
          <a:xfrm>
            <a:off x="881063" y="395288"/>
            <a:ext cx="7381875" cy="606742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2291" name="Picture 3"/>
          <p:cNvPicPr>
            <a:picLocks noChangeAspect="1" noChangeArrowheads="1"/>
          </p:cNvPicPr>
          <p:nvPr/>
        </p:nvPicPr>
        <p:blipFill>
          <a:blip r:embed="rId2"/>
          <a:srcRect/>
          <a:stretch>
            <a:fillRect/>
          </a:stretch>
        </p:blipFill>
        <p:spPr bwMode="auto">
          <a:xfrm>
            <a:off x="571472" y="285728"/>
            <a:ext cx="8215370" cy="575289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3314" name="Picture 2"/>
          <p:cNvPicPr>
            <a:picLocks noChangeAspect="1" noChangeArrowheads="1"/>
          </p:cNvPicPr>
          <p:nvPr/>
        </p:nvPicPr>
        <p:blipFill>
          <a:blip r:embed="rId2"/>
          <a:srcRect/>
          <a:stretch>
            <a:fillRect/>
          </a:stretch>
        </p:blipFill>
        <p:spPr bwMode="auto">
          <a:xfrm>
            <a:off x="847725" y="23813"/>
            <a:ext cx="7448550" cy="661989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CMV  A/C SIMV</a:t>
            </a:r>
            <a:endParaRPr lang="ar-YE" dirty="0"/>
          </a:p>
        </p:txBody>
      </p:sp>
      <p:sp>
        <p:nvSpPr>
          <p:cNvPr id="3" name="Content Placeholder 2"/>
          <p:cNvSpPr>
            <a:spLocks noGrp="1"/>
          </p:cNvSpPr>
          <p:nvPr>
            <p:ph idx="1"/>
          </p:nvPr>
        </p:nvSpPr>
        <p:spPr/>
        <p:txBody>
          <a:bodyPr>
            <a:normAutofit fontScale="77500" lnSpcReduction="20000"/>
          </a:bodyPr>
          <a:lstStyle/>
          <a:p>
            <a:r>
              <a:rPr lang="en-US" dirty="0" smtClean="0"/>
              <a:t>Full </a:t>
            </a:r>
            <a:r>
              <a:rPr lang="en-US" dirty="0" err="1" smtClean="0"/>
              <a:t>ventilatory</a:t>
            </a:r>
            <a:r>
              <a:rPr lang="en-US" dirty="0" smtClean="0"/>
              <a:t> support is provided by CMV, which means that all work performed on the respiratory system during ventilation is provided by the ventilator (the patient is passive). In A/C ventilation, full </a:t>
            </a:r>
            <a:r>
              <a:rPr lang="en-US" dirty="0" err="1" smtClean="0"/>
              <a:t>ventilatory</a:t>
            </a:r>
            <a:r>
              <a:rPr lang="en-US" dirty="0" smtClean="0"/>
              <a:t> support is provided when the patient is not triggering, but partial </a:t>
            </a:r>
            <a:r>
              <a:rPr lang="en-US" dirty="0" err="1" smtClean="0"/>
              <a:t>ventilatory</a:t>
            </a:r>
            <a:r>
              <a:rPr lang="en-US" dirty="0" smtClean="0"/>
              <a:t> support when the patient breathes at a rate greater than the fixed backup rate. Studies have shown that patient work can be substantial in A/C, continuing throughout the </a:t>
            </a:r>
            <a:r>
              <a:rPr lang="en-US" dirty="0" err="1" smtClean="0"/>
              <a:t>inspiratory</a:t>
            </a:r>
            <a:r>
              <a:rPr lang="en-US" dirty="0" smtClean="0"/>
              <a:t> phase, particularly if the patient is air-hungry and the </a:t>
            </a:r>
            <a:r>
              <a:rPr lang="en-US" dirty="0" err="1" smtClean="0"/>
              <a:t>inspiratory</a:t>
            </a:r>
            <a:r>
              <a:rPr lang="en-US" dirty="0" smtClean="0"/>
              <a:t> flows provided by the ventilator are low. In SIMV, full </a:t>
            </a:r>
            <a:r>
              <a:rPr lang="en-US" dirty="0" err="1" smtClean="0"/>
              <a:t>ventilatory</a:t>
            </a:r>
            <a:r>
              <a:rPr lang="en-US" dirty="0" smtClean="0"/>
              <a:t> support is provided when the patient is not attempting to breathe above the mandatory rate, and partial </a:t>
            </a:r>
            <a:r>
              <a:rPr lang="en-US" dirty="0" err="1" smtClean="0"/>
              <a:t>ventilatory</a:t>
            </a:r>
            <a:r>
              <a:rPr lang="en-US" dirty="0" smtClean="0"/>
              <a:t> support when any spontaneous ventilation is present. </a:t>
            </a:r>
          </a:p>
          <a:p>
            <a:endParaRPr lang="ar-YE"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928670"/>
          </a:xfrm>
        </p:spPr>
        <p:txBody>
          <a:bodyPr/>
          <a:lstStyle/>
          <a:p>
            <a:r>
              <a:rPr lang="en-US" dirty="0" smtClean="0"/>
              <a:t>CMV  A/C SIMV</a:t>
            </a:r>
            <a:endParaRPr lang="ar-YE" dirty="0"/>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5" name="Picture 5" descr="msotw9_temp0"/>
          <p:cNvPicPr>
            <a:picLocks noChangeAspect="1" noChangeArrowheads="1"/>
          </p:cNvPicPr>
          <p:nvPr/>
        </p:nvPicPr>
        <p:blipFill>
          <a:blip r:embed="rId2"/>
          <a:srcRect/>
          <a:stretch>
            <a:fillRect/>
          </a:stretch>
        </p:blipFill>
        <p:spPr>
          <a:xfrm>
            <a:off x="357158" y="1142985"/>
            <a:ext cx="4357686" cy="3000396"/>
          </a:xfrm>
          <a:prstGeom prst="rect">
            <a:avLst/>
          </a:prstGeom>
          <a:noFill/>
          <a:ln/>
        </p:spPr>
      </p:pic>
      <p:pic>
        <p:nvPicPr>
          <p:cNvPr id="6" name="Picture 5" descr="msotw9_temp0"/>
          <p:cNvPicPr>
            <a:picLocks noChangeAspect="1" noChangeArrowheads="1"/>
          </p:cNvPicPr>
          <p:nvPr/>
        </p:nvPicPr>
        <p:blipFill>
          <a:blip r:embed="rId3"/>
          <a:srcRect/>
          <a:stretch>
            <a:fillRect/>
          </a:stretch>
        </p:blipFill>
        <p:spPr>
          <a:xfrm>
            <a:off x="4733613" y="1142984"/>
            <a:ext cx="4410387" cy="3000396"/>
          </a:xfrm>
          <a:prstGeom prst="rect">
            <a:avLst/>
          </a:prstGeom>
          <a:noFill/>
          <a:ln/>
        </p:spPr>
      </p:pic>
      <p:pic>
        <p:nvPicPr>
          <p:cNvPr id="7" name="Picture 3" descr="msotw9_temp0"/>
          <p:cNvPicPr>
            <a:picLocks noChangeAspect="1" noChangeArrowheads="1"/>
          </p:cNvPicPr>
          <p:nvPr/>
        </p:nvPicPr>
        <p:blipFill>
          <a:blip r:embed="rId4"/>
          <a:srcRect/>
          <a:stretch>
            <a:fillRect/>
          </a:stretch>
        </p:blipFill>
        <p:spPr bwMode="auto">
          <a:xfrm>
            <a:off x="2000232" y="4094167"/>
            <a:ext cx="5494352" cy="276383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u="sng" dirty="0" smtClean="0"/>
              <a:t>Pressure-Targeted Modes </a:t>
            </a:r>
            <a:endParaRPr lang="ar-YE" dirty="0"/>
          </a:p>
        </p:txBody>
      </p:sp>
      <p:sp>
        <p:nvSpPr>
          <p:cNvPr id="3" name="Content Placeholder 2"/>
          <p:cNvSpPr>
            <a:spLocks noGrp="1"/>
          </p:cNvSpPr>
          <p:nvPr>
            <p:ph idx="1"/>
          </p:nvPr>
        </p:nvSpPr>
        <p:spPr/>
        <p:txBody>
          <a:bodyPr>
            <a:normAutofit fontScale="92500" lnSpcReduction="20000"/>
          </a:bodyPr>
          <a:lstStyle/>
          <a:p>
            <a:r>
              <a:rPr lang="fr-FR" dirty="0" smtClean="0"/>
              <a:t>pressure support ventilation (PSV</a:t>
            </a:r>
            <a:r>
              <a:rPr lang="fr-FR" dirty="0" smtClean="0"/>
              <a:t>)</a:t>
            </a:r>
          </a:p>
          <a:p>
            <a:r>
              <a:rPr lang="fr-FR" dirty="0" smtClean="0"/>
              <a:t>pressure </a:t>
            </a:r>
            <a:r>
              <a:rPr lang="fr-FR" dirty="0" smtClean="0"/>
              <a:t>control ventilation (PCV</a:t>
            </a:r>
            <a:r>
              <a:rPr lang="fr-FR" dirty="0" smtClean="0"/>
              <a:t>),</a:t>
            </a:r>
          </a:p>
          <a:p>
            <a:r>
              <a:rPr lang="en-US" dirty="0" smtClean="0"/>
              <a:t>intermittent positive-pressure breathing (IPPB</a:t>
            </a:r>
            <a:r>
              <a:rPr lang="en-US" dirty="0" smtClean="0"/>
              <a:t>),</a:t>
            </a:r>
          </a:p>
          <a:p>
            <a:r>
              <a:rPr lang="en-US" dirty="0" smtClean="0"/>
              <a:t>Continuous positive airway pressure (CPAP</a:t>
            </a:r>
            <a:r>
              <a:rPr lang="en-US" dirty="0" smtClean="0"/>
              <a:t>) </a:t>
            </a:r>
            <a:endParaRPr lang="en-US" dirty="0" smtClean="0"/>
          </a:p>
          <a:p>
            <a:r>
              <a:rPr lang="en-US" dirty="0" smtClean="0"/>
              <a:t>This variant of PCV has been used in patients who have severe hypoxemic respiratory failure in an attempt to improve oxygenation, but its popularity has waned because of the high incidence of hemodynamic compromise and </a:t>
            </a:r>
            <a:r>
              <a:rPr lang="en-US" dirty="0" err="1" smtClean="0"/>
              <a:t>barotrauma</a:t>
            </a:r>
            <a:r>
              <a:rPr lang="en-US" dirty="0" smtClean="0"/>
              <a:t>.</a:t>
            </a:r>
          </a:p>
          <a:p>
            <a:pPr>
              <a:buNone/>
            </a:pPr>
            <a:endParaRPr lang="fr-FR"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Volume-Targeted Ventilation (VTV) and Pressure-Targeted Ventilation (PTV</a:t>
            </a:r>
            <a:r>
              <a:rPr lang="en-US" dirty="0" smtClean="0"/>
              <a:t>)</a:t>
            </a:r>
            <a:endParaRPr lang="ar-YE" dirty="0"/>
          </a:p>
        </p:txBody>
      </p:sp>
      <p:sp>
        <p:nvSpPr>
          <p:cNvPr id="3" name="Content Placeholder 2"/>
          <p:cNvSpPr>
            <a:spLocks noGrp="1"/>
          </p:cNvSpPr>
          <p:nvPr>
            <p:ph idx="1"/>
          </p:nvPr>
        </p:nvSpPr>
        <p:spPr>
          <a:xfrm>
            <a:off x="457200" y="1600200"/>
            <a:ext cx="8229600" cy="4757758"/>
          </a:xfrm>
        </p:spPr>
        <p:txBody>
          <a:bodyPr>
            <a:normAutofit fontScale="70000" lnSpcReduction="20000"/>
          </a:bodyPr>
          <a:lstStyle/>
          <a:p>
            <a:r>
              <a:rPr lang="en-US" dirty="0" smtClean="0"/>
              <a:t>A key distinction between volume- and pressure-targeted modes relates to what happens when the mechanics of the patient-ventilator system change. When a patient who receives volume-targeted ventilation develops a </a:t>
            </a:r>
            <a:r>
              <a:rPr lang="en-US" dirty="0" err="1" smtClean="0"/>
              <a:t>pneumothorax</a:t>
            </a:r>
            <a:r>
              <a:rPr lang="en-US" dirty="0" smtClean="0"/>
              <a:t> or partial airway obstruction by </a:t>
            </a:r>
            <a:r>
              <a:rPr lang="en-US" dirty="0" err="1" smtClean="0"/>
              <a:t>inspissated</a:t>
            </a:r>
            <a:r>
              <a:rPr lang="en-US" dirty="0" smtClean="0"/>
              <a:t> secretions, the same </a:t>
            </a:r>
            <a:r>
              <a:rPr lang="en-US" dirty="0" err="1" smtClean="0"/>
              <a:t>Vt</a:t>
            </a:r>
            <a:r>
              <a:rPr lang="en-US" dirty="0" smtClean="0"/>
              <a:t> is delivered as before, but at higher peak and static airway pressures. However, with pressure-targeted ventilation, maximal airway pressure is preset and cannot increase under these circumstances. Instead, with obstruction in the airway or a decrease in compliance, the pressure stays the same and the delivered </a:t>
            </a:r>
            <a:r>
              <a:rPr lang="en-US" dirty="0" err="1" smtClean="0"/>
              <a:t>Vt</a:t>
            </a:r>
            <a:r>
              <a:rPr lang="en-US" dirty="0" smtClean="0"/>
              <a:t> decreases. Thus, the clinician needs to be aware that complications may be manifested differently in the different modes. When managing a patient whose pulmonary process may improve rapidly, as in acute asthma or pulmonary edema, the clinician needs to be prepared to make frequent ventilator adjustments when pressure ventilation is used. </a:t>
            </a:r>
          </a:p>
          <a:p>
            <a:endParaRPr lang="ar-YE"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Volume-Targeted Ventilation (VTV) and Pressure-Targeted Ventilation (PTV)</a:t>
            </a:r>
            <a:br>
              <a:rPr lang="en-US" dirty="0" smtClean="0"/>
            </a:br>
            <a:endParaRPr lang="ar-YE" dirty="0"/>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5362" name="Picture 2"/>
          <p:cNvPicPr>
            <a:picLocks noChangeAspect="1" noChangeArrowheads="1"/>
          </p:cNvPicPr>
          <p:nvPr/>
        </p:nvPicPr>
        <p:blipFill>
          <a:blip r:embed="rId2"/>
          <a:srcRect/>
          <a:stretch>
            <a:fillRect/>
          </a:stretch>
        </p:blipFill>
        <p:spPr bwMode="auto">
          <a:xfrm>
            <a:off x="500034" y="1928802"/>
            <a:ext cx="8334375" cy="335757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3800" smtClean="0"/>
              <a:t>Principles of Mechanical Ventilation</a:t>
            </a:r>
          </a:p>
        </p:txBody>
      </p:sp>
      <p:sp>
        <p:nvSpPr>
          <p:cNvPr id="3075" name="Rectangle 3" descr="Rectangle: Click to edit Master text styles&#10;Second level&#10;Third level&#10;Fourth level&#10;Fifth level"/>
          <p:cNvSpPr>
            <a:spLocks noGrp="1" noChangeArrowheads="1"/>
          </p:cNvSpPr>
          <p:nvPr>
            <p:ph type="subTitle" idx="1"/>
          </p:nvPr>
        </p:nvSpPr>
        <p:spPr/>
        <p:txBody>
          <a:bodyPr/>
          <a:lstStyle/>
          <a:p>
            <a:pPr eaLnBrk="1" hangingPunct="1"/>
            <a:r>
              <a:rPr lang="en-US" sz="2800" b="1" dirty="0" smtClean="0"/>
              <a:t>RET 2284L</a:t>
            </a:r>
            <a:r>
              <a:rPr lang="en-US" sz="2800" dirty="0" smtClean="0"/>
              <a:t> </a:t>
            </a:r>
          </a:p>
          <a:p>
            <a:pPr eaLnBrk="1" hangingPunct="1"/>
            <a:r>
              <a:rPr lang="en-US" sz="2800" dirty="0" smtClean="0"/>
              <a:t>Module 1.0 </a:t>
            </a:r>
          </a:p>
          <a:p>
            <a:pPr eaLnBrk="1" hangingPunct="1"/>
            <a:r>
              <a:rPr lang="en-US" sz="2800" b="1" dirty="0" smtClean="0"/>
              <a:t>How Ventilators </a:t>
            </a:r>
            <a:r>
              <a:rPr lang="en-US" sz="2800" b="1" dirty="0" smtClean="0"/>
              <a:t>Work</a:t>
            </a:r>
          </a:p>
          <a:p>
            <a:pPr eaLnBrk="1" hangingPunct="1"/>
            <a:r>
              <a:rPr lang="en-US" sz="2800" b="1" dirty="0" smtClean="0"/>
              <a:t>http://faculty.mdc.edu/pslocum/RET%202284%20Mod%203.0%20Modes%20of%20Ventilation.ppt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7170" name="Picture 2"/>
          <p:cNvPicPr>
            <a:picLocks noChangeAspect="1" noChangeArrowheads="1"/>
          </p:cNvPicPr>
          <p:nvPr/>
        </p:nvPicPr>
        <p:blipFill>
          <a:blip r:embed="rId2"/>
          <a:srcRect/>
          <a:stretch>
            <a:fillRect/>
          </a:stretch>
        </p:blipFill>
        <p:spPr bwMode="auto">
          <a:xfrm>
            <a:off x="1752600" y="223838"/>
            <a:ext cx="5638800" cy="6410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b="1" smtClean="0"/>
              <a:t>How Ventilators Work</a:t>
            </a:r>
          </a:p>
        </p:txBody>
      </p:sp>
      <p:sp>
        <p:nvSpPr>
          <p:cNvPr id="4099" name="Rectangle 3" descr="Rectangle: Click to edit Master text styles&#10;Second level&#10;Third level&#10;Fourth level&#10;Fifth level"/>
          <p:cNvSpPr>
            <a:spLocks noGrp="1" noChangeArrowheads="1"/>
          </p:cNvSpPr>
          <p:nvPr>
            <p:ph type="body" sz="half" idx="1"/>
          </p:nvPr>
        </p:nvSpPr>
        <p:spPr>
          <a:xfrm>
            <a:off x="838200" y="1905000"/>
            <a:ext cx="7696200" cy="4114800"/>
          </a:xfrm>
        </p:spPr>
        <p:txBody>
          <a:bodyPr/>
          <a:lstStyle/>
          <a:p>
            <a:pPr eaLnBrk="1" hangingPunct="1">
              <a:buFont typeface="Wingdings" pitchFamily="2" charset="2"/>
              <a:buNone/>
            </a:pPr>
            <a:r>
              <a:rPr lang="en-US" sz="2400" smtClean="0"/>
              <a:t>	“To properly care for a critically ill person on ventilatory support, clinicians must know the various functions of the ventilator used.  They must understand how the ventilator interacts with the patient and how changes in the patient’s lung condition can alter the ventilator’s performance”</a:t>
            </a:r>
          </a:p>
        </p:txBody>
      </p:sp>
      <p:pic>
        <p:nvPicPr>
          <p:cNvPr id="4100" name="Picture 5" descr="image1"/>
          <p:cNvPicPr>
            <a:picLocks noChangeAspect="1" noChangeArrowheads="1"/>
          </p:cNvPicPr>
          <p:nvPr>
            <p:ph sz="quarter" idx="2"/>
          </p:nvPr>
        </p:nvPicPr>
        <p:blipFill>
          <a:blip r:embed="rId3"/>
          <a:srcRect/>
          <a:stretch>
            <a:fillRect/>
          </a:stretch>
        </p:blipFill>
        <p:spPr>
          <a:xfrm>
            <a:off x="1981200" y="4529138"/>
            <a:ext cx="2690813" cy="2100262"/>
          </a:xfrm>
          <a:noFill/>
        </p:spPr>
      </p:pic>
      <p:pic>
        <p:nvPicPr>
          <p:cNvPr id="4101" name="Picture 8" descr="Week%202-05"/>
          <p:cNvPicPr>
            <a:picLocks noChangeAspect="1" noChangeArrowheads="1"/>
          </p:cNvPicPr>
          <p:nvPr>
            <p:ph sz="quarter" idx="3"/>
          </p:nvPr>
        </p:nvPicPr>
        <p:blipFill>
          <a:blip r:embed="rId4"/>
          <a:srcRect/>
          <a:stretch>
            <a:fillRect/>
          </a:stretch>
        </p:blipFill>
        <p:spPr>
          <a:xfrm>
            <a:off x="5715000" y="4514850"/>
            <a:ext cx="2819400" cy="211455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200" b="1" smtClean="0"/>
              <a:t>How Ventilators Work</a:t>
            </a:r>
          </a:p>
        </p:txBody>
      </p:sp>
      <p:sp>
        <p:nvSpPr>
          <p:cNvPr id="5123" name="Rectangle 3" descr="Rectangle: Click to edit Master text styles&#10;Second level&#10;Third level&#10;Fourth level&#10;Fifth level"/>
          <p:cNvSpPr>
            <a:spLocks noGrp="1" noChangeArrowheads="1"/>
          </p:cNvSpPr>
          <p:nvPr>
            <p:ph type="body" idx="1"/>
          </p:nvPr>
        </p:nvSpPr>
        <p:spPr>
          <a:xfrm>
            <a:off x="838200" y="1905000"/>
            <a:ext cx="7772400" cy="4343400"/>
          </a:xfrm>
        </p:spPr>
        <p:txBody>
          <a:bodyPr/>
          <a:lstStyle/>
          <a:p>
            <a:pPr eaLnBrk="1" hangingPunct="1"/>
            <a:r>
              <a:rPr lang="en-US" sz="2800" b="1" smtClean="0"/>
              <a:t>How Ventilators Work</a:t>
            </a:r>
          </a:p>
          <a:p>
            <a:pPr lvl="1" eaLnBrk="1" hangingPunct="1"/>
            <a:endParaRPr lang="en-US" smtClean="0"/>
          </a:p>
          <a:p>
            <a:pPr lvl="1" eaLnBrk="1" hangingPunct="1"/>
            <a:r>
              <a:rPr lang="en-US" sz="2400" smtClean="0"/>
              <a:t>Input Power</a:t>
            </a:r>
          </a:p>
          <a:p>
            <a:pPr lvl="1" eaLnBrk="1" hangingPunct="1"/>
            <a:endParaRPr lang="en-US" sz="2400" smtClean="0"/>
          </a:p>
          <a:p>
            <a:pPr lvl="1" eaLnBrk="1" hangingPunct="1"/>
            <a:r>
              <a:rPr lang="en-US" sz="2400" smtClean="0"/>
              <a:t>Power Transmission and Conversion</a:t>
            </a:r>
          </a:p>
          <a:p>
            <a:pPr lvl="1" eaLnBrk="1" hangingPunct="1"/>
            <a:endParaRPr lang="en-US" sz="2400" smtClean="0"/>
          </a:p>
          <a:p>
            <a:pPr lvl="1" eaLnBrk="1" hangingPunct="1"/>
            <a:r>
              <a:rPr lang="en-US" sz="2400" smtClean="0"/>
              <a:t>Control System</a:t>
            </a:r>
          </a:p>
          <a:p>
            <a:pPr lvl="1" eaLnBrk="1" hangingPunct="1"/>
            <a:endParaRPr lang="en-US" sz="2400" smtClean="0"/>
          </a:p>
          <a:p>
            <a:pPr lvl="1" eaLnBrk="1" hangingPunct="1"/>
            <a:r>
              <a:rPr lang="en-US" sz="2400" smtClean="0"/>
              <a:t>Phase Variable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b="1" smtClean="0"/>
              <a:t>How Ventilators Work</a:t>
            </a:r>
          </a:p>
        </p:txBody>
      </p:sp>
      <p:sp>
        <p:nvSpPr>
          <p:cNvPr id="6147" name="Rectangle 3" descr="Rectangle: Click to edit Master text styles&#10;Second level&#10;Third level&#10;Fourth level&#10;Fifth level"/>
          <p:cNvSpPr>
            <a:spLocks noGrp="1" noChangeArrowheads="1"/>
          </p:cNvSpPr>
          <p:nvPr>
            <p:ph type="body" idx="1"/>
          </p:nvPr>
        </p:nvSpPr>
        <p:spPr>
          <a:xfrm>
            <a:off x="838200" y="1905000"/>
            <a:ext cx="7772400" cy="4343400"/>
          </a:xfrm>
        </p:spPr>
        <p:txBody>
          <a:bodyPr/>
          <a:lstStyle/>
          <a:p>
            <a:pPr eaLnBrk="1" hangingPunct="1"/>
            <a:r>
              <a:rPr lang="en-US" sz="2800" b="1" smtClean="0"/>
              <a:t>Input Power (power source)</a:t>
            </a:r>
            <a:endParaRPr lang="en-US" sz="2800" smtClean="0"/>
          </a:p>
          <a:p>
            <a:pPr lvl="1" eaLnBrk="1" hangingPunct="1"/>
            <a:r>
              <a:rPr lang="en-US" sz="2400" smtClean="0"/>
              <a:t>The power source enables the machine to perform the work of ventilating the patient</a:t>
            </a:r>
          </a:p>
          <a:p>
            <a:pPr lvl="2" eaLnBrk="1" hangingPunct="1"/>
            <a:endParaRPr lang="en-US" sz="2000" smtClean="0"/>
          </a:p>
          <a:p>
            <a:pPr lvl="2" eaLnBrk="1" hangingPunct="1"/>
            <a:r>
              <a:rPr lang="en-US" sz="2000" smtClean="0"/>
              <a:t>Electrically powered</a:t>
            </a:r>
          </a:p>
          <a:p>
            <a:pPr lvl="2" eaLnBrk="1" hangingPunct="1"/>
            <a:endParaRPr lang="en-US" sz="2000" smtClean="0"/>
          </a:p>
          <a:p>
            <a:pPr lvl="2" eaLnBrk="1" hangingPunct="1"/>
            <a:r>
              <a:rPr lang="en-US" sz="2000" smtClean="0"/>
              <a:t>Pneumatically powered</a:t>
            </a:r>
          </a:p>
          <a:p>
            <a:pPr lvl="2" eaLnBrk="1" hangingPunct="1"/>
            <a:endParaRPr lang="en-US" sz="2000" smtClean="0"/>
          </a:p>
          <a:p>
            <a:pPr lvl="2" eaLnBrk="1" hangingPunct="1"/>
            <a:r>
              <a:rPr lang="en-US" sz="2000" smtClean="0"/>
              <a:t>Combination electrical/pneumatic powered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b="1" smtClean="0"/>
              <a:t>How Ventilators Work</a:t>
            </a:r>
          </a:p>
        </p:txBody>
      </p:sp>
      <p:sp>
        <p:nvSpPr>
          <p:cNvPr id="7171" name="Rectangle 3" descr="Rectangle: Click to edit Master text styles&#10;Second level&#10;Third level&#10;Fourth level&#10;Fifth level"/>
          <p:cNvSpPr>
            <a:spLocks noGrp="1" noChangeArrowheads="1"/>
          </p:cNvSpPr>
          <p:nvPr>
            <p:ph type="body" idx="1"/>
          </p:nvPr>
        </p:nvSpPr>
        <p:spPr>
          <a:xfrm>
            <a:off x="838200" y="1905000"/>
            <a:ext cx="7772400" cy="3581400"/>
          </a:xfrm>
        </p:spPr>
        <p:txBody>
          <a:bodyPr/>
          <a:lstStyle/>
          <a:p>
            <a:pPr eaLnBrk="1" hangingPunct="1"/>
            <a:r>
              <a:rPr lang="en-US" sz="2800" b="1" smtClean="0"/>
              <a:t>Input Power</a:t>
            </a:r>
            <a:endParaRPr lang="en-US" sz="2400" smtClean="0"/>
          </a:p>
          <a:p>
            <a:pPr lvl="1" eaLnBrk="1" hangingPunct="1"/>
            <a:r>
              <a:rPr lang="en-US" sz="2400" smtClean="0"/>
              <a:t>Electrically Powered Ventilators</a:t>
            </a:r>
          </a:p>
          <a:p>
            <a:pPr lvl="2" eaLnBrk="1" hangingPunct="1"/>
            <a:r>
              <a:rPr lang="en-US" sz="2000" smtClean="0"/>
              <a:t>Rely on electricity to drive motors, electromagnets, potentiometers, computers, etc., which help ensure a controlled pressure and gas flow to the patient</a:t>
            </a:r>
          </a:p>
          <a:p>
            <a:pPr lvl="3" eaLnBrk="1" hangingPunct="1"/>
            <a:r>
              <a:rPr lang="en-US" sz="1800" smtClean="0"/>
              <a:t>Alternating current (AC) – 120V</a:t>
            </a:r>
          </a:p>
          <a:p>
            <a:pPr lvl="3" eaLnBrk="1" hangingPunct="1"/>
            <a:r>
              <a:rPr lang="en-US" sz="1800" smtClean="0"/>
              <a:t>Direct current (DC) – 12V battery</a:t>
            </a:r>
          </a:p>
          <a:p>
            <a:pPr lvl="4" eaLnBrk="1" hangingPunct="1"/>
            <a:r>
              <a:rPr lang="en-US" sz="1600" smtClean="0"/>
              <a:t>Short term transport</a:t>
            </a:r>
          </a:p>
          <a:p>
            <a:pPr lvl="4" eaLnBrk="1" hangingPunct="1"/>
            <a:r>
              <a:rPr lang="en-US" sz="1600" smtClean="0"/>
              <a:t>Backup power</a:t>
            </a:r>
          </a:p>
        </p:txBody>
      </p:sp>
      <p:pic>
        <p:nvPicPr>
          <p:cNvPr id="7172" name="Picture 5" descr="Bear_33"/>
          <p:cNvPicPr>
            <a:picLocks noChangeAspect="1" noChangeArrowheads="1"/>
          </p:cNvPicPr>
          <p:nvPr/>
        </p:nvPicPr>
        <p:blipFill>
          <a:blip r:embed="rId3"/>
          <a:srcRect/>
          <a:stretch>
            <a:fillRect/>
          </a:stretch>
        </p:blipFill>
        <p:spPr bwMode="auto">
          <a:xfrm>
            <a:off x="304800" y="5181600"/>
            <a:ext cx="2133600" cy="1420813"/>
          </a:xfrm>
          <a:prstGeom prst="rect">
            <a:avLst/>
          </a:prstGeom>
          <a:noFill/>
          <a:ln w="9525">
            <a:noFill/>
            <a:miter lim="800000"/>
            <a:headEnd/>
            <a:tailEnd/>
          </a:ln>
        </p:spPr>
      </p:pic>
      <p:pic>
        <p:nvPicPr>
          <p:cNvPr id="7173" name="Picture 7" descr="Puri2801"/>
          <p:cNvPicPr>
            <a:picLocks noChangeAspect="1" noChangeArrowheads="1"/>
          </p:cNvPicPr>
          <p:nvPr/>
        </p:nvPicPr>
        <p:blipFill>
          <a:blip r:embed="rId4"/>
          <a:srcRect/>
          <a:stretch>
            <a:fillRect/>
          </a:stretch>
        </p:blipFill>
        <p:spPr bwMode="auto">
          <a:xfrm>
            <a:off x="6629400" y="5181600"/>
            <a:ext cx="1600200" cy="1408113"/>
          </a:xfrm>
          <a:prstGeom prst="rect">
            <a:avLst/>
          </a:prstGeom>
          <a:noFill/>
          <a:ln w="9525">
            <a:noFill/>
            <a:miter lim="800000"/>
            <a:headEnd/>
            <a:tailEnd/>
          </a:ln>
        </p:spPr>
      </p:pic>
      <p:sp>
        <p:nvSpPr>
          <p:cNvPr id="7174" name="Text Box 8"/>
          <p:cNvSpPr txBox="1">
            <a:spLocks noChangeArrowheads="1"/>
          </p:cNvSpPr>
          <p:nvPr/>
        </p:nvSpPr>
        <p:spPr bwMode="auto">
          <a:xfrm>
            <a:off x="533400" y="4648200"/>
            <a:ext cx="1447800" cy="366713"/>
          </a:xfrm>
          <a:prstGeom prst="rect">
            <a:avLst/>
          </a:prstGeom>
          <a:noFill/>
          <a:ln w="9525">
            <a:noFill/>
            <a:miter lim="800000"/>
            <a:headEnd/>
            <a:tailEnd/>
          </a:ln>
        </p:spPr>
        <p:txBody>
          <a:bodyPr>
            <a:spAutoFit/>
          </a:bodyPr>
          <a:lstStyle/>
          <a:p>
            <a:pPr>
              <a:spcBef>
                <a:spcPct val="50000"/>
              </a:spcBef>
            </a:pPr>
            <a:r>
              <a:rPr lang="en-US" sz="1800" b="1"/>
              <a:t>Bear 33</a:t>
            </a:r>
          </a:p>
        </p:txBody>
      </p:sp>
      <p:sp>
        <p:nvSpPr>
          <p:cNvPr id="7175" name="Text Box 9"/>
          <p:cNvSpPr txBox="1">
            <a:spLocks noChangeArrowheads="1"/>
          </p:cNvSpPr>
          <p:nvPr/>
        </p:nvSpPr>
        <p:spPr bwMode="auto">
          <a:xfrm>
            <a:off x="6096000" y="4648200"/>
            <a:ext cx="2590800" cy="366713"/>
          </a:xfrm>
          <a:prstGeom prst="rect">
            <a:avLst/>
          </a:prstGeom>
          <a:noFill/>
          <a:ln w="9525">
            <a:noFill/>
            <a:miter lim="800000"/>
            <a:headEnd/>
            <a:tailEnd/>
          </a:ln>
        </p:spPr>
        <p:txBody>
          <a:bodyPr>
            <a:spAutoFit/>
          </a:bodyPr>
          <a:lstStyle/>
          <a:p>
            <a:pPr>
              <a:spcBef>
                <a:spcPct val="50000"/>
              </a:spcBef>
            </a:pPr>
            <a:r>
              <a:rPr lang="en-US" sz="1800" b="1"/>
              <a:t>PB 2801 Companion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smtClean="0"/>
              <a:t>How Ventilators Work</a:t>
            </a:r>
          </a:p>
        </p:txBody>
      </p:sp>
      <p:sp>
        <p:nvSpPr>
          <p:cNvPr id="8195" name="Rectangle 3" descr="Rectangle: Click to edit Master text styles&#10;Second level&#10;Third level&#10;Fourth level&#10;Fifth level"/>
          <p:cNvSpPr>
            <a:spLocks noGrp="1" noChangeArrowheads="1"/>
          </p:cNvSpPr>
          <p:nvPr>
            <p:ph type="body" idx="1"/>
          </p:nvPr>
        </p:nvSpPr>
        <p:spPr>
          <a:xfrm>
            <a:off x="838200" y="1905000"/>
            <a:ext cx="7772400" cy="4495800"/>
          </a:xfrm>
        </p:spPr>
        <p:txBody>
          <a:bodyPr/>
          <a:lstStyle/>
          <a:p>
            <a:pPr eaLnBrk="1" hangingPunct="1"/>
            <a:r>
              <a:rPr lang="en-US" sz="2800" b="1" smtClean="0"/>
              <a:t>Input Power</a:t>
            </a:r>
            <a:endParaRPr lang="en-US" sz="2800" smtClean="0"/>
          </a:p>
          <a:p>
            <a:pPr lvl="1" eaLnBrk="1" hangingPunct="1"/>
            <a:r>
              <a:rPr lang="en-US" sz="2400" smtClean="0"/>
              <a:t>Pneumatically Powered Ventilators</a:t>
            </a:r>
          </a:p>
          <a:p>
            <a:pPr lvl="2" eaLnBrk="1" hangingPunct="1"/>
            <a:r>
              <a:rPr lang="en-US" sz="2000" smtClean="0"/>
              <a:t>Depend entirely on a compressed gas source for power</a:t>
            </a:r>
          </a:p>
          <a:p>
            <a:pPr lvl="3" eaLnBrk="1" hangingPunct="1"/>
            <a:r>
              <a:rPr lang="en-US" sz="1800" smtClean="0"/>
              <a:t>Require 50 psi gas sources</a:t>
            </a:r>
          </a:p>
          <a:p>
            <a:pPr lvl="3" eaLnBrk="1" hangingPunct="1"/>
            <a:r>
              <a:rPr lang="en-US" sz="1800" smtClean="0"/>
              <a:t>Built-in reducing valves to control operating pressure</a:t>
            </a:r>
          </a:p>
          <a:p>
            <a:pPr lvl="3" eaLnBrk="1" hangingPunct="1"/>
            <a:r>
              <a:rPr lang="en-US" sz="1800" smtClean="0"/>
              <a:t>Ideal for transport, MRI, or during power failure</a:t>
            </a:r>
          </a:p>
        </p:txBody>
      </p:sp>
      <p:pic>
        <p:nvPicPr>
          <p:cNvPr id="82948" name="Picture 4" descr="04-18a"/>
          <p:cNvPicPr>
            <a:picLocks noChangeAspect="1" noChangeArrowheads="1"/>
          </p:cNvPicPr>
          <p:nvPr/>
        </p:nvPicPr>
        <p:blipFill>
          <a:blip r:embed="rId3"/>
          <a:srcRect/>
          <a:stretch>
            <a:fillRect/>
          </a:stretch>
        </p:blipFill>
        <p:spPr bwMode="auto">
          <a:xfrm>
            <a:off x="1143000" y="5181600"/>
            <a:ext cx="2057400" cy="1439863"/>
          </a:xfrm>
          <a:prstGeom prst="rect">
            <a:avLst/>
          </a:prstGeom>
          <a:noFill/>
          <a:ln w="9525">
            <a:noFill/>
            <a:miter lim="800000"/>
            <a:headEnd/>
            <a:tailEnd/>
          </a:ln>
        </p:spPr>
      </p:pic>
      <p:sp>
        <p:nvSpPr>
          <p:cNvPr id="82949" name="Text Box 5"/>
          <p:cNvSpPr txBox="1">
            <a:spLocks noChangeArrowheads="1"/>
          </p:cNvSpPr>
          <p:nvPr/>
        </p:nvSpPr>
        <p:spPr bwMode="auto">
          <a:xfrm>
            <a:off x="1295400" y="4648200"/>
            <a:ext cx="1752600" cy="366713"/>
          </a:xfrm>
          <a:prstGeom prst="rect">
            <a:avLst/>
          </a:prstGeom>
          <a:noFill/>
          <a:ln w="9525">
            <a:noFill/>
            <a:miter lim="800000"/>
            <a:headEnd/>
            <a:tailEnd/>
          </a:ln>
        </p:spPr>
        <p:txBody>
          <a:bodyPr>
            <a:spAutoFit/>
          </a:bodyPr>
          <a:lstStyle/>
          <a:p>
            <a:pPr>
              <a:spcBef>
                <a:spcPct val="50000"/>
              </a:spcBef>
            </a:pPr>
            <a:r>
              <a:rPr lang="en-US" sz="1800" b="1"/>
              <a:t>Bird Mark 7</a:t>
            </a:r>
          </a:p>
        </p:txBody>
      </p:sp>
      <p:pic>
        <p:nvPicPr>
          <p:cNvPr id="8198" name="Picture 6" descr="impact750"/>
          <p:cNvPicPr>
            <a:picLocks noChangeAspect="1" noChangeArrowheads="1"/>
          </p:cNvPicPr>
          <p:nvPr/>
        </p:nvPicPr>
        <p:blipFill>
          <a:blip r:embed="rId4"/>
          <a:srcRect/>
          <a:stretch>
            <a:fillRect/>
          </a:stretch>
        </p:blipFill>
        <p:spPr bwMode="auto">
          <a:xfrm>
            <a:off x="5867400" y="4953000"/>
            <a:ext cx="1412875" cy="1676400"/>
          </a:xfrm>
          <a:prstGeom prst="rect">
            <a:avLst/>
          </a:prstGeom>
          <a:noFill/>
          <a:ln w="9525">
            <a:noFill/>
            <a:miter lim="800000"/>
            <a:headEnd/>
            <a:tailEnd/>
          </a:ln>
        </p:spPr>
      </p:pic>
      <p:sp>
        <p:nvSpPr>
          <p:cNvPr id="8199" name="Rectangle 7"/>
          <p:cNvSpPr>
            <a:spLocks noChangeArrowheads="1"/>
          </p:cNvSpPr>
          <p:nvPr/>
        </p:nvSpPr>
        <p:spPr bwMode="auto">
          <a:xfrm>
            <a:off x="4572000" y="4572000"/>
            <a:ext cx="3984625" cy="396875"/>
          </a:xfrm>
          <a:prstGeom prst="rect">
            <a:avLst/>
          </a:prstGeom>
          <a:noFill/>
          <a:ln w="9525">
            <a:noFill/>
            <a:miter lim="800000"/>
            <a:headEnd/>
            <a:tailEnd/>
          </a:ln>
        </p:spPr>
        <p:txBody>
          <a:bodyPr wrap="none" anchor="ctr">
            <a:spAutoFit/>
          </a:bodyPr>
          <a:lstStyle/>
          <a:p>
            <a:r>
              <a:rPr lang="en-US" sz="1800" b="1"/>
              <a:t>Impact 750 Transport Ventilator</a:t>
            </a:r>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additive="base">
                                        <p:cTn id="7" dur="500" fill="hold"/>
                                        <p:tgtEl>
                                          <p:spTgt spid="82948"/>
                                        </p:tgtEl>
                                        <p:attrNameLst>
                                          <p:attrName>ppt_x</p:attrName>
                                        </p:attrNameLst>
                                      </p:cBhvr>
                                      <p:tavLst>
                                        <p:tav tm="0">
                                          <p:val>
                                            <p:strVal val="#ppt_x"/>
                                          </p:val>
                                        </p:tav>
                                        <p:tav tm="100000">
                                          <p:val>
                                            <p:strVal val="#ppt_x"/>
                                          </p:val>
                                        </p:tav>
                                      </p:tavLst>
                                    </p:anim>
                                    <p:anim calcmode="lin" valueType="num">
                                      <p:cBhvr additive="base">
                                        <p:cTn id="8" dur="500" fill="hold"/>
                                        <p:tgtEl>
                                          <p:spTgt spid="829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2949"/>
                                        </p:tgtEl>
                                        <p:attrNameLst>
                                          <p:attrName>style.visibility</p:attrName>
                                        </p:attrNameLst>
                                      </p:cBhvr>
                                      <p:to>
                                        <p:strVal val="visible"/>
                                      </p:to>
                                    </p:set>
                                    <p:anim calcmode="lin" valueType="num">
                                      <p:cBhvr additive="base">
                                        <p:cTn id="12" dur="500" fill="hold"/>
                                        <p:tgtEl>
                                          <p:spTgt spid="82949"/>
                                        </p:tgtEl>
                                        <p:attrNameLst>
                                          <p:attrName>ppt_x</p:attrName>
                                        </p:attrNameLst>
                                      </p:cBhvr>
                                      <p:tavLst>
                                        <p:tav tm="0">
                                          <p:val>
                                            <p:strVal val="1+#ppt_w/2"/>
                                          </p:val>
                                        </p:tav>
                                        <p:tav tm="100000">
                                          <p:val>
                                            <p:strVal val="#ppt_x"/>
                                          </p:val>
                                        </p:tav>
                                      </p:tavLst>
                                    </p:anim>
                                    <p:anim calcmode="lin" valueType="num">
                                      <p:cBhvr additive="base">
                                        <p:cTn id="13" dur="500" fill="hold"/>
                                        <p:tgtEl>
                                          <p:spTgt spid="829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1" descr="840-small"/>
          <p:cNvPicPr>
            <a:picLocks noChangeAspect="1" noChangeArrowheads="1"/>
          </p:cNvPicPr>
          <p:nvPr>
            <p:ph sz="half" idx="2"/>
          </p:nvPr>
        </p:nvPicPr>
        <p:blipFill>
          <a:blip r:embed="rId3"/>
          <a:srcRect/>
          <a:stretch>
            <a:fillRect/>
          </a:stretch>
        </p:blipFill>
        <p:spPr>
          <a:xfrm>
            <a:off x="381000" y="3276600"/>
            <a:ext cx="1428750" cy="3238500"/>
          </a:xfrm>
          <a:noFill/>
        </p:spPr>
      </p:pic>
      <p:sp>
        <p:nvSpPr>
          <p:cNvPr id="9219" name="Rectangle 2"/>
          <p:cNvSpPr>
            <a:spLocks noGrp="1" noChangeArrowheads="1"/>
          </p:cNvSpPr>
          <p:nvPr>
            <p:ph type="title"/>
          </p:nvPr>
        </p:nvSpPr>
        <p:spPr/>
        <p:txBody>
          <a:bodyPr/>
          <a:lstStyle/>
          <a:p>
            <a:pPr eaLnBrk="1" hangingPunct="1"/>
            <a:r>
              <a:rPr lang="en-US" sz="3200" b="1" smtClean="0"/>
              <a:t>How Ventilators Work</a:t>
            </a:r>
          </a:p>
        </p:txBody>
      </p:sp>
      <p:sp>
        <p:nvSpPr>
          <p:cNvPr id="9220" name="Rectangle 3" descr="Rectangle: Click to edit Master text styles&#10;Second level&#10;Third level&#10;Fourth level&#10;Fifth level"/>
          <p:cNvSpPr>
            <a:spLocks noGrp="1" noChangeArrowheads="1"/>
          </p:cNvSpPr>
          <p:nvPr>
            <p:ph type="body" sz="half" idx="1"/>
          </p:nvPr>
        </p:nvSpPr>
        <p:spPr>
          <a:xfrm>
            <a:off x="838200" y="1905000"/>
            <a:ext cx="6172200" cy="4114800"/>
          </a:xfrm>
        </p:spPr>
        <p:txBody>
          <a:bodyPr/>
          <a:lstStyle/>
          <a:p>
            <a:pPr eaLnBrk="1" hangingPunct="1"/>
            <a:r>
              <a:rPr lang="en-US" sz="2800" b="1" smtClean="0"/>
              <a:t>Input Power</a:t>
            </a:r>
            <a:endParaRPr lang="en-US" sz="2800" smtClean="0"/>
          </a:p>
          <a:p>
            <a:pPr lvl="1" eaLnBrk="1" hangingPunct="1"/>
            <a:r>
              <a:rPr lang="en-US" sz="2200" smtClean="0"/>
              <a:t>Combined Powered Ventilators</a:t>
            </a:r>
          </a:p>
          <a:p>
            <a:pPr lvl="2" eaLnBrk="1" hangingPunct="1"/>
            <a:r>
              <a:rPr lang="en-US" sz="2000" smtClean="0"/>
              <a:t>Pneumatically powered, electronically or microprocessor controlled</a:t>
            </a:r>
          </a:p>
          <a:p>
            <a:pPr lvl="3" eaLnBrk="1" hangingPunct="1"/>
            <a:r>
              <a:rPr lang="en-US" sz="1600" smtClean="0"/>
              <a:t>Pneumatic power provides the energy to deliver the breath to the patient</a:t>
            </a:r>
          </a:p>
          <a:p>
            <a:pPr lvl="3" eaLnBrk="1" hangingPunct="1"/>
            <a:r>
              <a:rPr lang="en-US" sz="1600" smtClean="0"/>
              <a:t>Electrical power energizes the microprocessor to control special valves that regulate the characteristics of the breath delivered (inspiration and expiration)</a:t>
            </a:r>
          </a:p>
          <a:p>
            <a:pPr lvl="3" eaLnBrk="1" hangingPunct="1"/>
            <a:r>
              <a:rPr lang="en-US" sz="1600" smtClean="0"/>
              <a:t>Most current ICU ventilators are this type</a:t>
            </a:r>
          </a:p>
        </p:txBody>
      </p:sp>
      <p:sp>
        <p:nvSpPr>
          <p:cNvPr id="9221" name="Text Box 17"/>
          <p:cNvSpPr txBox="1">
            <a:spLocks noChangeArrowheads="1"/>
          </p:cNvSpPr>
          <p:nvPr/>
        </p:nvSpPr>
        <p:spPr bwMode="auto">
          <a:xfrm>
            <a:off x="2133600" y="5867400"/>
            <a:ext cx="2590800" cy="366713"/>
          </a:xfrm>
          <a:prstGeom prst="rect">
            <a:avLst/>
          </a:prstGeom>
          <a:noFill/>
          <a:ln w="9525">
            <a:noFill/>
            <a:miter lim="800000"/>
            <a:headEnd/>
            <a:tailEnd/>
          </a:ln>
        </p:spPr>
        <p:txBody>
          <a:bodyPr>
            <a:spAutoFit/>
          </a:bodyPr>
          <a:lstStyle/>
          <a:p>
            <a:pPr>
              <a:spcBef>
                <a:spcPct val="50000"/>
              </a:spcBef>
            </a:pPr>
            <a:r>
              <a:rPr lang="en-US" sz="1800" b="1"/>
              <a:t>Puritan Bennett 840</a:t>
            </a:r>
          </a:p>
        </p:txBody>
      </p:sp>
      <p:pic>
        <p:nvPicPr>
          <p:cNvPr id="9222" name="Picture 19" descr="galileogold"/>
          <p:cNvPicPr>
            <a:picLocks noChangeAspect="1" noChangeArrowheads="1"/>
          </p:cNvPicPr>
          <p:nvPr/>
        </p:nvPicPr>
        <p:blipFill>
          <a:blip r:embed="rId4"/>
          <a:srcRect/>
          <a:stretch>
            <a:fillRect/>
          </a:stretch>
        </p:blipFill>
        <p:spPr bwMode="auto">
          <a:xfrm>
            <a:off x="7010400" y="3276600"/>
            <a:ext cx="1905000" cy="3362325"/>
          </a:xfrm>
          <a:prstGeom prst="rect">
            <a:avLst/>
          </a:prstGeom>
          <a:noFill/>
          <a:ln w="9525">
            <a:noFill/>
            <a:miter lim="800000"/>
            <a:headEnd/>
            <a:tailEnd/>
          </a:ln>
        </p:spPr>
      </p:pic>
      <p:sp>
        <p:nvSpPr>
          <p:cNvPr id="9223" name="Text Box 20"/>
          <p:cNvSpPr txBox="1">
            <a:spLocks noChangeArrowheads="1"/>
          </p:cNvSpPr>
          <p:nvPr/>
        </p:nvSpPr>
        <p:spPr bwMode="auto">
          <a:xfrm>
            <a:off x="6934200" y="2667000"/>
            <a:ext cx="1905000" cy="366713"/>
          </a:xfrm>
          <a:prstGeom prst="rect">
            <a:avLst/>
          </a:prstGeom>
          <a:noFill/>
          <a:ln w="9525">
            <a:noFill/>
            <a:miter lim="800000"/>
            <a:headEnd/>
            <a:tailEnd/>
          </a:ln>
        </p:spPr>
        <p:txBody>
          <a:bodyPr>
            <a:spAutoFit/>
          </a:bodyPr>
          <a:lstStyle/>
          <a:p>
            <a:pPr>
              <a:spcBef>
                <a:spcPct val="50000"/>
              </a:spcBef>
            </a:pPr>
            <a:r>
              <a:rPr lang="en-US" sz="1800" b="1"/>
              <a:t>Galileo Gold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b="1" smtClean="0"/>
              <a:t>How Ventilators Work</a:t>
            </a:r>
          </a:p>
        </p:txBody>
      </p:sp>
      <p:sp>
        <p:nvSpPr>
          <p:cNvPr id="10243" name="Rectangle 3" descr="Rectangle: Click to edit Master text styles&#10;Second level&#10;Third level&#10;Fourth level&#10;Fifth level"/>
          <p:cNvSpPr>
            <a:spLocks noGrp="1" noChangeArrowheads="1"/>
          </p:cNvSpPr>
          <p:nvPr>
            <p:ph type="body" sz="half" idx="1"/>
          </p:nvPr>
        </p:nvSpPr>
        <p:spPr>
          <a:xfrm>
            <a:off x="838200" y="1905000"/>
            <a:ext cx="8001000" cy="4114800"/>
          </a:xfrm>
        </p:spPr>
        <p:txBody>
          <a:bodyPr/>
          <a:lstStyle/>
          <a:p>
            <a:pPr eaLnBrk="1" hangingPunct="1"/>
            <a:r>
              <a:rPr lang="en-US" sz="2700" b="1" smtClean="0"/>
              <a:t>Positive and Negative Pressure Ventilators</a:t>
            </a:r>
          </a:p>
          <a:p>
            <a:pPr lvl="1" eaLnBrk="1" hangingPunct="1"/>
            <a:r>
              <a:rPr lang="en-US" sz="2400" smtClean="0"/>
              <a:t>Ventilator gas flow into the lungs is based on two different methods:</a:t>
            </a:r>
          </a:p>
          <a:p>
            <a:pPr lvl="2" eaLnBrk="1" hangingPunct="1"/>
            <a:endParaRPr lang="en-US" sz="2000" smtClean="0"/>
          </a:p>
          <a:p>
            <a:pPr lvl="2" eaLnBrk="1" hangingPunct="1"/>
            <a:r>
              <a:rPr lang="en-US" sz="2000" smtClean="0"/>
              <a:t>Positive pressure</a:t>
            </a:r>
          </a:p>
          <a:p>
            <a:pPr lvl="2" eaLnBrk="1" hangingPunct="1"/>
            <a:endParaRPr lang="en-US" sz="2000" smtClean="0"/>
          </a:p>
          <a:p>
            <a:pPr lvl="2" eaLnBrk="1" hangingPunct="1"/>
            <a:r>
              <a:rPr lang="en-US" sz="2000" smtClean="0"/>
              <a:t>Negative pressure</a:t>
            </a:r>
          </a:p>
          <a:p>
            <a:pPr lvl="2" eaLnBrk="1" hangingPunct="1"/>
            <a:endParaRPr lang="en-US" sz="20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b="1" smtClean="0"/>
              <a:t>How Ventilators Work</a:t>
            </a:r>
          </a:p>
        </p:txBody>
      </p:sp>
      <p:sp>
        <p:nvSpPr>
          <p:cNvPr id="11267" name="Rectangle 3" descr="Rectangle: Click to edit Master text styles&#10;Second level&#10;Third level&#10;Fourth level&#10;Fifth level"/>
          <p:cNvSpPr>
            <a:spLocks noGrp="1" noChangeArrowheads="1"/>
          </p:cNvSpPr>
          <p:nvPr>
            <p:ph type="body" sz="half" idx="1"/>
          </p:nvPr>
        </p:nvSpPr>
        <p:spPr>
          <a:xfrm>
            <a:off x="838200" y="1905000"/>
            <a:ext cx="5715000" cy="4114800"/>
          </a:xfrm>
        </p:spPr>
        <p:txBody>
          <a:bodyPr/>
          <a:lstStyle/>
          <a:p>
            <a:pPr eaLnBrk="1" hangingPunct="1"/>
            <a:r>
              <a:rPr lang="en-US" sz="2800" b="1" dirty="0" smtClean="0"/>
              <a:t>Positive Pressure Ventilators</a:t>
            </a:r>
          </a:p>
          <a:p>
            <a:pPr lvl="2" eaLnBrk="1" hangingPunct="1"/>
            <a:endParaRPr lang="en-US" sz="2000" b="1" dirty="0" smtClean="0"/>
          </a:p>
          <a:p>
            <a:pPr lvl="1" eaLnBrk="1" hangingPunct="1"/>
            <a:r>
              <a:rPr lang="en-US" sz="2200" dirty="0" smtClean="0"/>
              <a:t>Applies pressure inside the chest to expand it.</a:t>
            </a:r>
          </a:p>
          <a:p>
            <a:pPr lvl="1" eaLnBrk="1" hangingPunct="1"/>
            <a:endParaRPr lang="en-US" sz="2200" dirty="0" smtClean="0"/>
          </a:p>
          <a:p>
            <a:pPr lvl="1" eaLnBrk="1" hangingPunct="1"/>
            <a:r>
              <a:rPr lang="en-US" sz="2200" dirty="0" smtClean="0"/>
              <a:t>Requires tight fitting mask or an artificial </a:t>
            </a:r>
            <a:r>
              <a:rPr lang="en-US" sz="2200" dirty="0" smtClean="0"/>
              <a:t>airway</a:t>
            </a:r>
          </a:p>
          <a:p>
            <a:pPr lvl="1" eaLnBrk="1" hangingPunct="1"/>
            <a:r>
              <a:rPr lang="en-US" sz="2400" b="1" u="sng" dirty="0" smtClean="0"/>
              <a:t>Flow = Pressure divided by resistance</a:t>
            </a:r>
          </a:p>
          <a:p>
            <a:pPr lvl="1" eaLnBrk="1" hangingPunct="1"/>
            <a:endParaRPr lang="en-US" sz="2200" dirty="0" smtClean="0"/>
          </a:p>
        </p:txBody>
      </p:sp>
      <p:pic>
        <p:nvPicPr>
          <p:cNvPr id="11268" name="Picture 4" descr="A02215-11-001"/>
          <p:cNvPicPr>
            <a:picLocks noChangeAspect="1" noChangeArrowheads="1"/>
          </p:cNvPicPr>
          <p:nvPr>
            <p:ph sz="half" idx="2"/>
          </p:nvPr>
        </p:nvPicPr>
        <p:blipFill>
          <a:blip r:embed="rId3"/>
          <a:srcRect r="19041"/>
          <a:stretch>
            <a:fillRect/>
          </a:stretch>
        </p:blipFill>
        <p:spPr>
          <a:xfrm>
            <a:off x="6211888" y="2438400"/>
            <a:ext cx="2627312" cy="3733800"/>
          </a:xfrm>
          <a:noFill/>
        </p:spPr>
      </p:pic>
      <p:pic>
        <p:nvPicPr>
          <p:cNvPr id="5" name="Picture 5" descr="msotw9_temp0"/>
          <p:cNvPicPr>
            <a:picLocks noChangeAspect="1" noChangeArrowheads="1"/>
          </p:cNvPicPr>
          <p:nvPr/>
        </p:nvPicPr>
        <p:blipFill>
          <a:blip r:embed="rId4"/>
          <a:srcRect/>
          <a:stretch>
            <a:fillRect/>
          </a:stretch>
        </p:blipFill>
        <p:spPr bwMode="auto">
          <a:xfrm>
            <a:off x="3500430" y="5236357"/>
            <a:ext cx="1928826" cy="16216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b="1" smtClean="0"/>
              <a:t>How Ventilators Work</a:t>
            </a:r>
          </a:p>
        </p:txBody>
      </p:sp>
      <p:sp>
        <p:nvSpPr>
          <p:cNvPr id="12291" name="Rectangle 3" descr="Rectangle: Click to edit Master text styles&#10;Second level&#10;Third level&#10;Fourth level&#10;Fifth level"/>
          <p:cNvSpPr>
            <a:spLocks noGrp="1" noChangeArrowheads="1"/>
          </p:cNvSpPr>
          <p:nvPr>
            <p:ph type="body" sz="half" idx="1"/>
          </p:nvPr>
        </p:nvSpPr>
        <p:spPr>
          <a:xfrm>
            <a:off x="838200" y="1905000"/>
            <a:ext cx="6019800" cy="4114800"/>
          </a:xfrm>
        </p:spPr>
        <p:txBody>
          <a:bodyPr/>
          <a:lstStyle/>
          <a:p>
            <a:pPr eaLnBrk="1" hangingPunct="1"/>
            <a:r>
              <a:rPr lang="en-US" sz="2800" b="1" smtClean="0"/>
              <a:t>Negative Pressure Ventilators</a:t>
            </a:r>
          </a:p>
          <a:p>
            <a:pPr lvl="2" eaLnBrk="1" hangingPunct="1"/>
            <a:endParaRPr lang="en-US" sz="2000" smtClean="0"/>
          </a:p>
          <a:p>
            <a:pPr lvl="1" eaLnBrk="1" hangingPunct="1"/>
            <a:r>
              <a:rPr lang="en-US" sz="2000" smtClean="0"/>
              <a:t>Applies subatmospheric pressure outside of the chest to inflate the lungs</a:t>
            </a:r>
          </a:p>
          <a:p>
            <a:pPr lvl="1" eaLnBrk="1" hangingPunct="1"/>
            <a:endParaRPr lang="en-US" sz="2000" smtClean="0"/>
          </a:p>
          <a:p>
            <a:pPr lvl="1" eaLnBrk="1" hangingPunct="1"/>
            <a:r>
              <a:rPr lang="en-US" sz="2000" smtClean="0"/>
              <a:t>Removing the negative pressure allows passive exhalation</a:t>
            </a:r>
          </a:p>
          <a:p>
            <a:pPr lvl="2" eaLnBrk="1" hangingPunct="1"/>
            <a:endParaRPr lang="en-US" sz="2000" smtClean="0"/>
          </a:p>
          <a:p>
            <a:pPr lvl="2" eaLnBrk="1" hangingPunct="1"/>
            <a:r>
              <a:rPr lang="en-US" sz="2000" smtClean="0"/>
              <a:t>Chest Cuirass</a:t>
            </a:r>
          </a:p>
          <a:p>
            <a:pPr lvl="2" eaLnBrk="1" hangingPunct="1"/>
            <a:r>
              <a:rPr lang="en-US" sz="2000" smtClean="0"/>
              <a:t>Iron Lung</a:t>
            </a:r>
          </a:p>
        </p:txBody>
      </p:sp>
      <p:pic>
        <p:nvPicPr>
          <p:cNvPr id="12292" name="Picture 4" descr="A02215-11-002"/>
          <p:cNvPicPr>
            <a:picLocks noChangeAspect="1" noChangeArrowheads="1"/>
          </p:cNvPicPr>
          <p:nvPr/>
        </p:nvPicPr>
        <p:blipFill>
          <a:blip r:embed="rId3"/>
          <a:srcRect/>
          <a:stretch>
            <a:fillRect/>
          </a:stretch>
        </p:blipFill>
        <p:spPr bwMode="auto">
          <a:xfrm>
            <a:off x="6384925" y="3200400"/>
            <a:ext cx="2513013"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b="1" smtClean="0"/>
              <a:t>How Ventilators Work</a:t>
            </a:r>
          </a:p>
        </p:txBody>
      </p:sp>
      <p:sp>
        <p:nvSpPr>
          <p:cNvPr id="13315" name="Rectangle 3" descr="Rectangle: Click to edit Master text styles&#10;Second level&#10;Third level&#10;Fourth level&#10;Fifth level"/>
          <p:cNvSpPr>
            <a:spLocks noGrp="1" noChangeArrowheads="1"/>
          </p:cNvSpPr>
          <p:nvPr>
            <p:ph type="body" idx="1"/>
          </p:nvPr>
        </p:nvSpPr>
        <p:spPr>
          <a:xfrm>
            <a:off x="838200" y="1905000"/>
            <a:ext cx="7772400" cy="3810000"/>
          </a:xfrm>
        </p:spPr>
        <p:txBody>
          <a:bodyPr/>
          <a:lstStyle/>
          <a:p>
            <a:pPr eaLnBrk="1" hangingPunct="1"/>
            <a:r>
              <a:rPr lang="en-US" sz="2800" b="1" smtClean="0"/>
              <a:t>Control Systems and Circuits</a:t>
            </a:r>
            <a:endParaRPr lang="en-US" sz="2800" smtClean="0"/>
          </a:p>
          <a:p>
            <a:pPr lvl="1" eaLnBrk="1" hangingPunct="1"/>
            <a:r>
              <a:rPr lang="en-US" sz="2200" smtClean="0"/>
              <a:t>The control system (control circuit), or decision-making system, regulates ventilator function</a:t>
            </a:r>
          </a:p>
          <a:p>
            <a:pPr lvl="1" eaLnBrk="1" hangingPunct="1"/>
            <a:endParaRPr lang="en-US" sz="1000" smtClean="0"/>
          </a:p>
          <a:p>
            <a:pPr lvl="2" eaLnBrk="1" hangingPunct="1"/>
            <a:r>
              <a:rPr lang="en-US" sz="2000" smtClean="0"/>
              <a:t>Open loop control circuits (unintelligent)</a:t>
            </a:r>
          </a:p>
          <a:p>
            <a:pPr lvl="3" eaLnBrk="1" hangingPunct="1"/>
            <a:r>
              <a:rPr lang="en-US" smtClean="0"/>
              <a:t>Operator sets control (e.g., tidal volume), and the ventilator delivers that volume to the patient circuit – the ventilator cannot be programmed to respond to changing conditions, e.g., gas leak</a:t>
            </a:r>
          </a:p>
          <a:p>
            <a:pPr lvl="4" eaLnBrk="1" hangingPunct="1"/>
            <a:r>
              <a:rPr lang="en-US" smtClean="0"/>
              <a:t>Usually, not microprocessor controlled</a:t>
            </a:r>
          </a:p>
          <a:p>
            <a:pPr lvl="2" eaLnBrk="1" hangingPunct="1"/>
            <a:endParaRPr lang="en-U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8194" name="Picture 2"/>
          <p:cNvPicPr>
            <a:picLocks noChangeAspect="1" noChangeArrowheads="1"/>
          </p:cNvPicPr>
          <p:nvPr/>
        </p:nvPicPr>
        <p:blipFill>
          <a:blip r:embed="rId2"/>
          <a:srcRect/>
          <a:stretch>
            <a:fillRect/>
          </a:stretch>
        </p:blipFill>
        <p:spPr bwMode="auto">
          <a:xfrm>
            <a:off x="714348" y="209550"/>
            <a:ext cx="7072362" cy="64389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200" b="1" smtClean="0"/>
              <a:t>How Ventilators Work</a:t>
            </a:r>
          </a:p>
        </p:txBody>
      </p:sp>
      <p:sp>
        <p:nvSpPr>
          <p:cNvPr id="14339" name="Rectangle 3" descr="Rectangle: Click to edit Master text styles&#10;Second level&#10;Third level&#10;Fourth level&#10;Fifth level"/>
          <p:cNvSpPr>
            <a:spLocks noGrp="1" noChangeArrowheads="1"/>
          </p:cNvSpPr>
          <p:nvPr>
            <p:ph type="body" idx="1"/>
          </p:nvPr>
        </p:nvSpPr>
        <p:spPr>
          <a:xfrm>
            <a:off x="838200" y="1905000"/>
            <a:ext cx="7772400" cy="3810000"/>
          </a:xfrm>
        </p:spPr>
        <p:txBody>
          <a:bodyPr/>
          <a:lstStyle/>
          <a:p>
            <a:pPr eaLnBrk="1" hangingPunct="1"/>
            <a:r>
              <a:rPr lang="en-US" sz="2800" b="1" smtClean="0"/>
              <a:t>Control Systems and Circuits</a:t>
            </a:r>
            <a:endParaRPr lang="en-US" sz="2800" smtClean="0"/>
          </a:p>
          <a:p>
            <a:pPr lvl="1" eaLnBrk="1" hangingPunct="1"/>
            <a:r>
              <a:rPr lang="en-US" sz="2200" smtClean="0"/>
              <a:t>The control system (control circuit), or decision-making system, regulates ventilator function</a:t>
            </a:r>
          </a:p>
          <a:p>
            <a:pPr lvl="1" eaLnBrk="1" hangingPunct="1"/>
            <a:endParaRPr lang="en-US" sz="1000" smtClean="0"/>
          </a:p>
          <a:p>
            <a:pPr lvl="2" eaLnBrk="1" hangingPunct="1"/>
            <a:r>
              <a:rPr lang="en-US" sz="2000" smtClean="0"/>
              <a:t>Closed loop control circuits (intelligent, servo controlled)</a:t>
            </a:r>
          </a:p>
          <a:p>
            <a:pPr lvl="3" eaLnBrk="1" hangingPunct="1"/>
            <a:r>
              <a:rPr lang="en-US" smtClean="0"/>
              <a:t>Compares the set control variable to the measured control variable, e.g., compares the tidal setting to the measured tidal volume exhaled by the patient.  If the two differ, the control system may alter the volume delivery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b="1" smtClean="0"/>
              <a:t>How Ventilators Work</a:t>
            </a:r>
          </a:p>
        </p:txBody>
      </p:sp>
      <p:sp>
        <p:nvSpPr>
          <p:cNvPr id="15363" name="Rectangle 3" descr="Rectangle: Click to edit Master text styles&#10;Second level&#10;Third level&#10;Fourth level&#10;Fifth level"/>
          <p:cNvSpPr>
            <a:spLocks noGrp="1" noChangeArrowheads="1"/>
          </p:cNvSpPr>
          <p:nvPr>
            <p:ph type="body" sz="half" idx="1"/>
          </p:nvPr>
        </p:nvSpPr>
        <p:spPr>
          <a:xfrm>
            <a:off x="838200" y="1905000"/>
            <a:ext cx="7467600" cy="4114800"/>
          </a:xfrm>
        </p:spPr>
        <p:txBody>
          <a:bodyPr/>
          <a:lstStyle/>
          <a:p>
            <a:pPr eaLnBrk="1" hangingPunct="1">
              <a:buFont typeface="Wingdings" pitchFamily="2" charset="2"/>
              <a:buNone/>
            </a:pPr>
            <a:r>
              <a:rPr lang="en-US" sz="2400" smtClean="0"/>
              <a:t>	</a:t>
            </a:r>
          </a:p>
          <a:p>
            <a:pPr eaLnBrk="1" hangingPunct="1">
              <a:buFont typeface="Wingdings" pitchFamily="2" charset="2"/>
              <a:buNone/>
            </a:pPr>
            <a:r>
              <a:rPr lang="en-US" sz="2400" smtClean="0"/>
              <a:t>	A. Open loop circuit</a:t>
            </a:r>
          </a:p>
          <a:p>
            <a:pPr eaLnBrk="1" hangingPunct="1">
              <a:buFont typeface="Wingdings" pitchFamily="2" charset="2"/>
              <a:buNone/>
            </a:pPr>
            <a:r>
              <a:rPr lang="en-US" sz="2400" smtClean="0"/>
              <a:t>	    (unintelligent)</a:t>
            </a:r>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endParaRPr lang="en-US" sz="2400" smtClean="0"/>
          </a:p>
          <a:p>
            <a:pPr eaLnBrk="1" hangingPunct="1">
              <a:buFont typeface="Wingdings" pitchFamily="2" charset="2"/>
              <a:buNone/>
            </a:pPr>
            <a:r>
              <a:rPr lang="en-US" sz="2400" smtClean="0"/>
              <a:t>	B. Closed loop circuit</a:t>
            </a:r>
          </a:p>
          <a:p>
            <a:pPr eaLnBrk="1" hangingPunct="1">
              <a:buFont typeface="Wingdings" pitchFamily="2" charset="2"/>
              <a:buNone/>
            </a:pPr>
            <a:r>
              <a:rPr lang="en-US" sz="2400" smtClean="0"/>
              <a:t>	    (intelligent)</a:t>
            </a:r>
          </a:p>
        </p:txBody>
      </p:sp>
      <p:pic>
        <p:nvPicPr>
          <p:cNvPr id="15364" name="Picture 4" descr="3FF4A"/>
          <p:cNvPicPr>
            <a:picLocks noChangeAspect="1" noChangeArrowheads="1"/>
          </p:cNvPicPr>
          <p:nvPr/>
        </p:nvPicPr>
        <p:blipFill>
          <a:blip r:embed="rId3"/>
          <a:srcRect/>
          <a:stretch>
            <a:fillRect/>
          </a:stretch>
        </p:blipFill>
        <p:spPr bwMode="auto">
          <a:xfrm>
            <a:off x="4572000" y="2117725"/>
            <a:ext cx="2514600" cy="1989138"/>
          </a:xfrm>
          <a:prstGeom prst="rect">
            <a:avLst/>
          </a:prstGeom>
          <a:noFill/>
          <a:ln w="9525">
            <a:noFill/>
            <a:miter lim="800000"/>
            <a:headEnd/>
            <a:tailEnd/>
          </a:ln>
        </p:spPr>
      </p:pic>
      <p:pic>
        <p:nvPicPr>
          <p:cNvPr id="15365" name="Picture 5" descr="3FF4B"/>
          <p:cNvPicPr>
            <a:picLocks noChangeAspect="1" noChangeArrowheads="1"/>
          </p:cNvPicPr>
          <p:nvPr>
            <p:ph sz="half" idx="2"/>
          </p:nvPr>
        </p:nvPicPr>
        <p:blipFill>
          <a:blip r:embed="rId4"/>
          <a:srcRect/>
          <a:stretch>
            <a:fillRect/>
          </a:stretch>
        </p:blipFill>
        <p:spPr>
          <a:xfrm>
            <a:off x="4724400" y="4432300"/>
            <a:ext cx="2743200" cy="22987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b="1" smtClean="0"/>
              <a:t>How Ventilators Work</a:t>
            </a:r>
          </a:p>
        </p:txBody>
      </p:sp>
      <p:sp>
        <p:nvSpPr>
          <p:cNvPr id="16387" name="Rectangle 3" descr="Rectangle: Click to edit Master text styles&#10;Second level&#10;Third level&#10;Fourth level&#10;Fifth level"/>
          <p:cNvSpPr>
            <a:spLocks noGrp="1" noChangeArrowheads="1"/>
          </p:cNvSpPr>
          <p:nvPr>
            <p:ph type="body" sz="half" idx="1"/>
          </p:nvPr>
        </p:nvSpPr>
        <p:spPr>
          <a:xfrm>
            <a:off x="838200" y="1905000"/>
            <a:ext cx="7467600" cy="4114800"/>
          </a:xfrm>
        </p:spPr>
        <p:txBody>
          <a:bodyPr/>
          <a:lstStyle/>
          <a:p>
            <a:pPr eaLnBrk="1" hangingPunct="1"/>
            <a:r>
              <a:rPr lang="en-US" sz="2800" smtClean="0"/>
              <a:t>Question</a:t>
            </a:r>
          </a:p>
          <a:p>
            <a:pPr lvl="1" eaLnBrk="1" hangingPunct="1"/>
            <a:r>
              <a:rPr lang="en-US" sz="2200" smtClean="0"/>
              <a:t>A respiratory therapist sets a ventilator tidal volume at 650 mL.  Volume measured at the exhalation valve is 500 mL.  These measurements occur over the next several breaths with no changes.  Is this open-loop or closed-loop logic?</a:t>
            </a:r>
          </a:p>
        </p:txBody>
      </p:sp>
      <p:sp>
        <p:nvSpPr>
          <p:cNvPr id="198660" name="Text Box 4"/>
          <p:cNvSpPr txBox="1">
            <a:spLocks noChangeArrowheads="1"/>
          </p:cNvSpPr>
          <p:nvPr/>
        </p:nvSpPr>
        <p:spPr bwMode="auto">
          <a:xfrm>
            <a:off x="2057400" y="5638800"/>
            <a:ext cx="4876800" cy="457200"/>
          </a:xfrm>
          <a:prstGeom prst="rect">
            <a:avLst/>
          </a:prstGeom>
          <a:noFill/>
          <a:ln w="9525">
            <a:noFill/>
            <a:miter lim="800000"/>
            <a:headEnd/>
            <a:tailEnd/>
          </a:ln>
        </p:spPr>
        <p:txBody>
          <a:bodyPr>
            <a:spAutoFit/>
          </a:bodyPr>
          <a:lstStyle/>
          <a:p>
            <a:pPr>
              <a:spcBef>
                <a:spcPct val="50000"/>
              </a:spcBef>
            </a:pPr>
            <a:r>
              <a:rPr lang="en-US"/>
              <a:t>Answer:  Open-loop logic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checkerboard(across)">
                                      <p:cBhvr>
                                        <p:cTn id="7" dur="500"/>
                                        <p:tgtEl>
                                          <p:spTgt spid="19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3200" b="1" smtClean="0"/>
              <a:t>How Ventilators Work</a:t>
            </a:r>
          </a:p>
        </p:txBody>
      </p:sp>
      <p:sp>
        <p:nvSpPr>
          <p:cNvPr id="17411" name="Rectangle 3" descr="Rectangle: Click to edit Master text styles&#10;Second level&#10;Third level&#10;Fourth level&#10;Fifth level"/>
          <p:cNvSpPr>
            <a:spLocks noGrp="1" noChangeArrowheads="1"/>
          </p:cNvSpPr>
          <p:nvPr>
            <p:ph type="body" sz="half" idx="1"/>
          </p:nvPr>
        </p:nvSpPr>
        <p:spPr>
          <a:xfrm>
            <a:off x="838200" y="1905000"/>
            <a:ext cx="7467600" cy="4114800"/>
          </a:xfrm>
        </p:spPr>
        <p:txBody>
          <a:bodyPr/>
          <a:lstStyle/>
          <a:p>
            <a:pPr eaLnBrk="1" hangingPunct="1"/>
            <a:r>
              <a:rPr lang="en-US" sz="2800" smtClean="0"/>
              <a:t>Question</a:t>
            </a:r>
          </a:p>
          <a:p>
            <a:pPr lvl="1" eaLnBrk="1" hangingPunct="1"/>
            <a:r>
              <a:rPr lang="en-US" sz="2200" smtClean="0"/>
              <a:t>A respiratory therapist sets the tidal volume at 650 mL.  After one breath, the exhaled volume measures 500 mL and the peak pressure is 8 cm H2O.  After a second breath, the exhaled volume is 600 mL and the pressure is 14 cm H2O.  After a third breath, the exhaled volume is 649 mL and the peak pressure is 16 cm H20.  What type of system is this?</a:t>
            </a:r>
          </a:p>
        </p:txBody>
      </p:sp>
      <p:sp>
        <p:nvSpPr>
          <p:cNvPr id="200708" name="Text Box 4"/>
          <p:cNvSpPr txBox="1">
            <a:spLocks noChangeArrowheads="1"/>
          </p:cNvSpPr>
          <p:nvPr/>
        </p:nvSpPr>
        <p:spPr bwMode="auto">
          <a:xfrm>
            <a:off x="2209800" y="5791200"/>
            <a:ext cx="4876800" cy="457200"/>
          </a:xfrm>
          <a:prstGeom prst="rect">
            <a:avLst/>
          </a:prstGeom>
          <a:noFill/>
          <a:ln w="9525">
            <a:noFill/>
            <a:miter lim="800000"/>
            <a:headEnd/>
            <a:tailEnd/>
          </a:ln>
        </p:spPr>
        <p:txBody>
          <a:bodyPr>
            <a:spAutoFit/>
          </a:bodyPr>
          <a:lstStyle/>
          <a:p>
            <a:pPr>
              <a:spcBef>
                <a:spcPct val="50000"/>
              </a:spcBef>
            </a:pPr>
            <a:r>
              <a:rPr lang="en-US"/>
              <a:t>Answer:  Closed-loop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checkerboard(across)">
                                      <p:cBhvr>
                                        <p:cTn id="7" dur="500"/>
                                        <p:tgtEl>
                                          <p:spTgt spid="200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b="1" smtClean="0"/>
              <a:t>How Ventilators Work</a:t>
            </a:r>
          </a:p>
        </p:txBody>
      </p:sp>
      <p:sp>
        <p:nvSpPr>
          <p:cNvPr id="18435" name="Rectangle 3" descr="Rectangle: Click to edit Master text styles&#10;Second level&#10;Third level&#10;Fourth level&#10;Fifth level"/>
          <p:cNvSpPr>
            <a:spLocks noGrp="1" noChangeArrowheads="1"/>
          </p:cNvSpPr>
          <p:nvPr>
            <p:ph type="body" sz="half" idx="1"/>
          </p:nvPr>
        </p:nvSpPr>
        <p:spPr>
          <a:xfrm>
            <a:off x="838200" y="1905000"/>
            <a:ext cx="7467600" cy="4114800"/>
          </a:xfrm>
        </p:spPr>
        <p:txBody>
          <a:bodyPr/>
          <a:lstStyle/>
          <a:p>
            <a:pPr eaLnBrk="1" hangingPunct="1">
              <a:lnSpc>
                <a:spcPct val="90000"/>
              </a:lnSpc>
            </a:pPr>
            <a:r>
              <a:rPr lang="en-US" sz="2800" b="1" smtClean="0"/>
              <a:t>Control Systems and Circuits</a:t>
            </a:r>
          </a:p>
          <a:p>
            <a:pPr lvl="1" eaLnBrk="1" hangingPunct="1">
              <a:lnSpc>
                <a:spcPct val="90000"/>
              </a:lnSpc>
            </a:pPr>
            <a:r>
              <a:rPr lang="en-US" sz="2400" smtClean="0"/>
              <a:t>Control Panel</a:t>
            </a:r>
          </a:p>
          <a:p>
            <a:pPr lvl="2" eaLnBrk="1" hangingPunct="1">
              <a:lnSpc>
                <a:spcPct val="90000"/>
              </a:lnSpc>
            </a:pPr>
            <a:r>
              <a:rPr lang="en-US" sz="2000" smtClean="0"/>
              <a:t>The control panel or user interface, is located on the surface of the ventilator and is monitored and set by the ventilator operator</a:t>
            </a:r>
          </a:p>
          <a:p>
            <a:pPr lvl="2" eaLnBrk="1" hangingPunct="1">
              <a:lnSpc>
                <a:spcPct val="90000"/>
              </a:lnSpc>
            </a:pPr>
            <a:endParaRPr lang="en-US" sz="2000" smtClean="0"/>
          </a:p>
          <a:p>
            <a:pPr lvl="2" eaLnBrk="1" hangingPunct="1">
              <a:lnSpc>
                <a:spcPct val="90000"/>
              </a:lnSpc>
            </a:pPr>
            <a:r>
              <a:rPr lang="en-US" sz="2000" smtClean="0"/>
              <a:t>The internal control system reads the and uses the operator’s settings to control the function of the drive mechanism</a:t>
            </a:r>
          </a:p>
          <a:p>
            <a:pPr lvl="2" eaLnBrk="1" hangingPunct="1">
              <a:lnSpc>
                <a:spcPct val="90000"/>
              </a:lnSpc>
            </a:pPr>
            <a:endParaRPr lang="en-US" sz="2000" smtClean="0"/>
          </a:p>
          <a:p>
            <a:pPr lvl="2" eaLnBrk="1" hangingPunct="1">
              <a:lnSpc>
                <a:spcPct val="90000"/>
              </a:lnSpc>
            </a:pPr>
            <a:r>
              <a:rPr lang="en-US" sz="2000" smtClean="0"/>
              <a:t>For setting such components as VT, rate, inspiratory time, alarms, and FiO2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b="1" smtClean="0"/>
              <a:t>Puritan Bennett 840 Ventilator</a:t>
            </a:r>
          </a:p>
        </p:txBody>
      </p:sp>
      <p:sp>
        <p:nvSpPr>
          <p:cNvPr id="19459" name="Rectangle 3" descr="Rectangle: Click to edit Master text styles&#10;Second level&#10;Third level&#10;Fourth level&#10;Fifth level"/>
          <p:cNvSpPr>
            <a:spLocks noGrp="1" noChangeArrowheads="1"/>
          </p:cNvSpPr>
          <p:nvPr>
            <p:ph type="body" sz="half" idx="1"/>
          </p:nvPr>
        </p:nvSpPr>
        <p:spPr>
          <a:xfrm>
            <a:off x="838200" y="1905000"/>
            <a:ext cx="3352800" cy="4114800"/>
          </a:xfrm>
        </p:spPr>
        <p:txBody>
          <a:bodyPr/>
          <a:lstStyle/>
          <a:p>
            <a:pPr eaLnBrk="1" hangingPunct="1"/>
            <a:r>
              <a:rPr lang="en-US" sz="2800" b="1" smtClean="0"/>
              <a:t>Control Panel</a:t>
            </a:r>
          </a:p>
          <a:p>
            <a:pPr eaLnBrk="1" hangingPunct="1">
              <a:buFont typeface="Wingdings" pitchFamily="2" charset="2"/>
              <a:buNone/>
            </a:pPr>
            <a:endParaRPr lang="en-US" sz="2800" b="1" smtClean="0"/>
          </a:p>
        </p:txBody>
      </p:sp>
      <p:pic>
        <p:nvPicPr>
          <p:cNvPr id="19460" name="Picture 4" descr="A02215-12-061"/>
          <p:cNvPicPr>
            <a:picLocks noChangeAspect="1" noChangeArrowheads="1"/>
          </p:cNvPicPr>
          <p:nvPr/>
        </p:nvPicPr>
        <p:blipFill>
          <a:blip r:embed="rId3"/>
          <a:srcRect t="3870" b="9705"/>
          <a:stretch>
            <a:fillRect/>
          </a:stretch>
        </p:blipFill>
        <p:spPr bwMode="auto">
          <a:xfrm>
            <a:off x="3886200" y="1600200"/>
            <a:ext cx="444182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b="1" smtClean="0"/>
              <a:t>Maquet’s Servo </a:t>
            </a:r>
            <a:r>
              <a:rPr lang="en-US" sz="3200" b="1" i="1" smtClean="0"/>
              <a:t>i</a:t>
            </a:r>
            <a:endParaRPr lang="en-US" sz="3200" b="1" smtClean="0"/>
          </a:p>
        </p:txBody>
      </p:sp>
      <p:sp>
        <p:nvSpPr>
          <p:cNvPr id="20483" name="Rectangle 3" descr="Rectangle: Click to edit Master text styles&#10;Second level&#10;Third level&#10;Fourth level&#10;Fifth level"/>
          <p:cNvSpPr>
            <a:spLocks noGrp="1" noChangeArrowheads="1"/>
          </p:cNvSpPr>
          <p:nvPr>
            <p:ph type="body" sz="half" idx="1"/>
          </p:nvPr>
        </p:nvSpPr>
        <p:spPr>
          <a:xfrm>
            <a:off x="838200" y="1905000"/>
            <a:ext cx="3352800" cy="4114800"/>
          </a:xfrm>
        </p:spPr>
        <p:txBody>
          <a:bodyPr/>
          <a:lstStyle/>
          <a:p>
            <a:pPr eaLnBrk="1" hangingPunct="1"/>
            <a:r>
              <a:rPr lang="en-US" sz="2800" b="1" smtClean="0"/>
              <a:t>Control Panel</a:t>
            </a:r>
          </a:p>
          <a:p>
            <a:pPr eaLnBrk="1" hangingPunct="1">
              <a:buFont typeface="Wingdings" pitchFamily="2" charset="2"/>
              <a:buNone/>
            </a:pPr>
            <a:endParaRPr lang="en-US" sz="1400" b="1" smtClean="0"/>
          </a:p>
        </p:txBody>
      </p:sp>
      <p:pic>
        <p:nvPicPr>
          <p:cNvPr id="20484" name="Picture 6" descr="003005"/>
          <p:cNvPicPr>
            <a:picLocks noChangeAspect="1" noChangeArrowheads="1"/>
          </p:cNvPicPr>
          <p:nvPr>
            <p:ph sz="half" idx="2"/>
          </p:nvPr>
        </p:nvPicPr>
        <p:blipFill>
          <a:blip r:embed="rId3"/>
          <a:srcRect/>
          <a:stretch>
            <a:fillRect/>
          </a:stretch>
        </p:blipFill>
        <p:spPr>
          <a:xfrm>
            <a:off x="2057400" y="2743200"/>
            <a:ext cx="4572000" cy="3789363"/>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b="1" smtClean="0"/>
              <a:t>How Ventilators Work</a:t>
            </a:r>
          </a:p>
        </p:txBody>
      </p:sp>
      <p:sp>
        <p:nvSpPr>
          <p:cNvPr id="21507" name="Rectangle 3" descr="Rectangle: Click to edit Master text styles&#10;Second level&#10;Third level&#10;Fourth level&#10;Fifth level"/>
          <p:cNvSpPr>
            <a:spLocks noGrp="1" noChangeArrowheads="1"/>
          </p:cNvSpPr>
          <p:nvPr>
            <p:ph type="body" idx="1"/>
          </p:nvPr>
        </p:nvSpPr>
        <p:spPr>
          <a:xfrm>
            <a:off x="838200" y="1905000"/>
            <a:ext cx="7772400" cy="4343400"/>
          </a:xfrm>
        </p:spPr>
        <p:txBody>
          <a:bodyPr/>
          <a:lstStyle/>
          <a:p>
            <a:pPr eaLnBrk="1" hangingPunct="1"/>
            <a:r>
              <a:rPr lang="en-US" sz="2800" b="1" smtClean="0"/>
              <a:t>Control Systems and Circuits</a:t>
            </a:r>
          </a:p>
          <a:p>
            <a:pPr lvl="1" eaLnBrk="1" hangingPunct="1"/>
            <a:r>
              <a:rPr lang="en-US" sz="2400" b="1" smtClean="0"/>
              <a:t>Pneumatic Circuit</a:t>
            </a:r>
          </a:p>
          <a:p>
            <a:pPr lvl="2" eaLnBrk="1" hangingPunct="1"/>
            <a:r>
              <a:rPr lang="en-US" sz="2000" smtClean="0"/>
              <a:t>Internal Pneumatic Circuit</a:t>
            </a:r>
          </a:p>
          <a:p>
            <a:pPr lvl="3" eaLnBrk="1" hangingPunct="1"/>
            <a:r>
              <a:rPr lang="en-US" sz="1800" smtClean="0"/>
              <a:t>A series of tubes within the ventilator that directs the flow of gas from the generating source to the ventilator’s outside surface</a:t>
            </a:r>
          </a:p>
          <a:p>
            <a:pPr lvl="3" eaLnBrk="1" hangingPunct="1"/>
            <a:endParaRPr lang="en-US" sz="1800" smtClean="0"/>
          </a:p>
          <a:p>
            <a:pPr lvl="2" eaLnBrk="1" hangingPunct="1"/>
            <a:r>
              <a:rPr lang="en-US" sz="2000" smtClean="0"/>
              <a:t>External Pneumatic Circuit</a:t>
            </a:r>
          </a:p>
          <a:p>
            <a:pPr lvl="3" eaLnBrk="1" hangingPunct="1"/>
            <a:r>
              <a:rPr lang="en-US" sz="1800" smtClean="0"/>
              <a:t>Also known as the </a:t>
            </a:r>
            <a:r>
              <a:rPr lang="en-US" sz="1800" i="1" smtClean="0"/>
              <a:t>patient circuit, </a:t>
            </a:r>
            <a:r>
              <a:rPr lang="en-US" sz="1800" smtClean="0"/>
              <a:t>connects the ventilator to the patient’s artificial airway</a:t>
            </a:r>
          </a:p>
          <a:p>
            <a:pPr lvl="3" eaLnBrk="1" hangingPunct="1"/>
            <a:endParaRPr lang="en-US" sz="1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b="1" smtClean="0"/>
              <a:t>How Ventilators Work</a:t>
            </a:r>
          </a:p>
        </p:txBody>
      </p:sp>
      <p:sp>
        <p:nvSpPr>
          <p:cNvPr id="22531" name="Rectangle 3" descr="Rectangle: Click to edit Master text styles&#10;Second level&#10;Third level&#10;Fourth level&#10;Fifth level"/>
          <p:cNvSpPr>
            <a:spLocks noGrp="1" noChangeArrowheads="1"/>
          </p:cNvSpPr>
          <p:nvPr>
            <p:ph type="body" sz="half" idx="1"/>
          </p:nvPr>
        </p:nvSpPr>
        <p:spPr>
          <a:xfrm>
            <a:off x="838200" y="1905000"/>
            <a:ext cx="7543800" cy="4114800"/>
          </a:xfrm>
        </p:spPr>
        <p:txBody>
          <a:bodyPr/>
          <a:lstStyle/>
          <a:p>
            <a:pPr eaLnBrk="1" hangingPunct="1"/>
            <a:r>
              <a:rPr lang="en-US" sz="2800" b="1" smtClean="0"/>
              <a:t>Control Systems and Circuits</a:t>
            </a:r>
          </a:p>
          <a:p>
            <a:pPr lvl="1" eaLnBrk="1" hangingPunct="1"/>
            <a:r>
              <a:rPr lang="en-US" sz="2200" b="1" smtClean="0"/>
              <a:t>Pneumatic Circuit</a:t>
            </a:r>
            <a:endParaRPr lang="en-US" sz="2200" smtClean="0"/>
          </a:p>
          <a:p>
            <a:pPr lvl="2" eaLnBrk="1" hangingPunct="1"/>
            <a:r>
              <a:rPr lang="en-US" sz="2000" smtClean="0"/>
              <a:t>External Pneumatic Circuit</a:t>
            </a:r>
          </a:p>
          <a:p>
            <a:pPr lvl="3" eaLnBrk="1" hangingPunct="1"/>
            <a:r>
              <a:rPr lang="en-US" smtClean="0"/>
              <a:t>Also known as the </a:t>
            </a:r>
            <a:r>
              <a:rPr lang="en-US" i="1" smtClean="0"/>
              <a:t>patient circuit, </a:t>
            </a:r>
            <a:r>
              <a:rPr lang="en-US" smtClean="0"/>
              <a:t>connects the ventilator to the patient’s artificial airway</a:t>
            </a:r>
          </a:p>
          <a:p>
            <a:pPr lvl="3" eaLnBrk="1" hangingPunct="1"/>
            <a:endParaRPr lang="en-US" smtClean="0"/>
          </a:p>
        </p:txBody>
      </p:sp>
      <p:pic>
        <p:nvPicPr>
          <p:cNvPr id="22532" name="Picture 5" descr="003008B"/>
          <p:cNvPicPr>
            <a:picLocks noChangeAspect="1" noChangeArrowheads="1"/>
          </p:cNvPicPr>
          <p:nvPr>
            <p:ph sz="quarter" idx="2"/>
          </p:nvPr>
        </p:nvPicPr>
        <p:blipFill>
          <a:blip r:embed="rId3"/>
          <a:srcRect/>
          <a:stretch>
            <a:fillRect/>
          </a:stretch>
        </p:blipFill>
        <p:spPr>
          <a:xfrm>
            <a:off x="3352800" y="4495800"/>
            <a:ext cx="4800600" cy="1416050"/>
          </a:xfrm>
          <a:noFill/>
        </p:spPr>
      </p:pic>
      <p:pic>
        <p:nvPicPr>
          <p:cNvPr id="22533" name="Picture 7" descr="galileogold"/>
          <p:cNvPicPr>
            <a:picLocks noChangeAspect="1" noChangeArrowheads="1"/>
          </p:cNvPicPr>
          <p:nvPr>
            <p:ph sz="quarter" idx="3"/>
          </p:nvPr>
        </p:nvPicPr>
        <p:blipFill>
          <a:blip r:embed="rId4"/>
          <a:srcRect/>
          <a:stretch>
            <a:fillRect/>
          </a:stretch>
        </p:blipFill>
        <p:spPr>
          <a:xfrm>
            <a:off x="533400" y="3429000"/>
            <a:ext cx="1684338" cy="297180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b="1" smtClean="0"/>
              <a:t>How Ventilators Work</a:t>
            </a:r>
          </a:p>
        </p:txBody>
      </p:sp>
      <p:sp>
        <p:nvSpPr>
          <p:cNvPr id="23555" name="Rectangle 3" descr="Rectangle: Click to edit Master text styles&#10;Second level&#10;Third level&#10;Fourth level&#10;Fifth level"/>
          <p:cNvSpPr>
            <a:spLocks noGrp="1" noChangeArrowheads="1"/>
          </p:cNvSpPr>
          <p:nvPr>
            <p:ph type="body" idx="1"/>
          </p:nvPr>
        </p:nvSpPr>
        <p:spPr>
          <a:xfrm>
            <a:off x="838200" y="1905000"/>
            <a:ext cx="7772400" cy="3886200"/>
          </a:xfrm>
        </p:spPr>
        <p:txBody>
          <a:bodyPr/>
          <a:lstStyle/>
          <a:p>
            <a:pPr eaLnBrk="1" hangingPunct="1">
              <a:lnSpc>
                <a:spcPct val="90000"/>
              </a:lnSpc>
            </a:pPr>
            <a:r>
              <a:rPr lang="en-US" sz="2800" b="1" smtClean="0"/>
              <a:t>Drive Mechanism</a:t>
            </a:r>
            <a:endParaRPr lang="en-US" sz="2800" smtClean="0"/>
          </a:p>
          <a:p>
            <a:pPr lvl="1" eaLnBrk="1" hangingPunct="1">
              <a:lnSpc>
                <a:spcPct val="90000"/>
              </a:lnSpc>
            </a:pPr>
            <a:r>
              <a:rPr lang="en-US" sz="2000" smtClean="0"/>
              <a:t>The internal hardware (mechanical device) of the ventilator that converts the electrical or pneumatic power into a useful system that produces gas flow to the patient</a:t>
            </a:r>
          </a:p>
          <a:p>
            <a:pPr lvl="2" eaLnBrk="1" hangingPunct="1">
              <a:lnSpc>
                <a:spcPct val="90000"/>
              </a:lnSpc>
            </a:pPr>
            <a:r>
              <a:rPr lang="en-US" sz="1800" smtClean="0"/>
              <a:t>The type of drive mechanism determines the characteristic flow and pressure patterns each ventilator produces</a:t>
            </a:r>
          </a:p>
          <a:p>
            <a:pPr lvl="2" eaLnBrk="1" hangingPunct="1">
              <a:lnSpc>
                <a:spcPct val="90000"/>
              </a:lnSpc>
            </a:pPr>
            <a:endParaRPr lang="en-US" sz="1800" smtClean="0"/>
          </a:p>
          <a:p>
            <a:pPr lvl="3" eaLnBrk="1" hangingPunct="1">
              <a:lnSpc>
                <a:spcPct val="90000"/>
              </a:lnSpc>
            </a:pPr>
            <a:r>
              <a:rPr lang="en-US" sz="1800" smtClean="0"/>
              <a:t>Piston Drive Mechanism</a:t>
            </a:r>
          </a:p>
          <a:p>
            <a:pPr lvl="3" eaLnBrk="1" hangingPunct="1">
              <a:lnSpc>
                <a:spcPct val="90000"/>
              </a:lnSpc>
            </a:pPr>
            <a:r>
              <a:rPr lang="en-US" sz="1800" smtClean="0"/>
              <a:t>Bellow Drive Mechanism</a:t>
            </a:r>
          </a:p>
          <a:p>
            <a:pPr lvl="3" eaLnBrk="1" hangingPunct="1">
              <a:lnSpc>
                <a:spcPct val="90000"/>
              </a:lnSpc>
            </a:pPr>
            <a:r>
              <a:rPr lang="en-US" sz="1800" smtClean="0"/>
              <a:t>Proportional Solenoid</a:t>
            </a:r>
          </a:p>
          <a:p>
            <a:pPr lvl="3" eaLnBrk="1" hangingPunct="1">
              <a:lnSpc>
                <a:spcPct val="90000"/>
              </a:lnSpc>
            </a:pPr>
            <a:r>
              <a:rPr lang="en-US" sz="1800" smtClean="0"/>
              <a:t>Microprocessor-Controlled On/Off Valves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9218" name="Picture 2"/>
          <p:cNvPicPr>
            <a:picLocks noChangeAspect="1" noChangeArrowheads="1"/>
          </p:cNvPicPr>
          <p:nvPr/>
        </p:nvPicPr>
        <p:blipFill>
          <a:blip r:embed="rId2"/>
          <a:srcRect/>
          <a:stretch>
            <a:fillRect/>
          </a:stretch>
        </p:blipFill>
        <p:spPr bwMode="auto">
          <a:xfrm>
            <a:off x="714348" y="38100"/>
            <a:ext cx="8143932" cy="660561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b="1" smtClean="0"/>
              <a:t>How Ventilators Work</a:t>
            </a:r>
          </a:p>
        </p:txBody>
      </p:sp>
      <p:sp>
        <p:nvSpPr>
          <p:cNvPr id="24579" name="Rectangle 3" descr="Rectangle: Click to edit Master text styles&#10;Second level&#10;Third level&#10;Fourth level&#10;Fifth level"/>
          <p:cNvSpPr>
            <a:spLocks noGrp="1" noChangeArrowheads="1"/>
          </p:cNvSpPr>
          <p:nvPr>
            <p:ph type="body" idx="1"/>
          </p:nvPr>
        </p:nvSpPr>
        <p:spPr>
          <a:xfrm>
            <a:off x="838200" y="1905000"/>
            <a:ext cx="7772400" cy="3581400"/>
          </a:xfrm>
        </p:spPr>
        <p:txBody>
          <a:bodyPr/>
          <a:lstStyle/>
          <a:p>
            <a:pPr eaLnBrk="1" hangingPunct="1"/>
            <a:r>
              <a:rPr lang="en-US" sz="2800" b="1" smtClean="0"/>
              <a:t>Power Transmission and Conversion</a:t>
            </a:r>
          </a:p>
          <a:p>
            <a:pPr lvl="1" eaLnBrk="1" hangingPunct="1"/>
            <a:r>
              <a:rPr lang="en-US" sz="2400" smtClean="0"/>
              <a:t>The ventilator’s internal hardware that converts electrical or pneumatic energy into a useful system that provides a breath to a patient is called the </a:t>
            </a:r>
            <a:r>
              <a:rPr lang="en-US" sz="2400" i="1" smtClean="0">
                <a:solidFill>
                  <a:schemeClr val="tx2"/>
                </a:solidFill>
              </a:rPr>
              <a:t>power transmission and conversion mechanism</a:t>
            </a:r>
            <a:endParaRPr lang="en-US" sz="2400" smtClean="0">
              <a:solidFill>
                <a:schemeClr val="tx2"/>
              </a:solidFill>
            </a:endParaRPr>
          </a:p>
          <a:p>
            <a:pPr lvl="1" eaLnBrk="1" hangingPunct="1"/>
            <a:endParaRPr lang="en-US" smtClean="0">
              <a:solidFill>
                <a:schemeClr val="tx2"/>
              </a:solidFill>
            </a:endParaRPr>
          </a:p>
          <a:p>
            <a:pPr lvl="2" eaLnBrk="1" hangingPunct="1"/>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b="1" smtClean="0"/>
              <a:t>How Ventilators Work</a:t>
            </a:r>
          </a:p>
        </p:txBody>
      </p:sp>
      <p:sp>
        <p:nvSpPr>
          <p:cNvPr id="25603" name="Rectangle 3" descr="Rectangle: Click to edit Master text styles&#10;Second level&#10;Third level&#10;Fourth level&#10;Fifth level"/>
          <p:cNvSpPr>
            <a:spLocks noGrp="1" noChangeArrowheads="1"/>
          </p:cNvSpPr>
          <p:nvPr>
            <p:ph type="body" idx="1"/>
          </p:nvPr>
        </p:nvSpPr>
        <p:spPr>
          <a:xfrm>
            <a:off x="838200" y="1905000"/>
            <a:ext cx="7772400" cy="3581400"/>
          </a:xfrm>
        </p:spPr>
        <p:txBody>
          <a:bodyPr/>
          <a:lstStyle/>
          <a:p>
            <a:pPr eaLnBrk="1" hangingPunct="1"/>
            <a:r>
              <a:rPr lang="en-US" sz="2800" b="1" smtClean="0"/>
              <a:t>Power Transmission and Conversion</a:t>
            </a:r>
          </a:p>
          <a:p>
            <a:pPr lvl="1" eaLnBrk="1" hangingPunct="1"/>
            <a:endParaRPr lang="en-US" sz="2400" smtClean="0"/>
          </a:p>
          <a:p>
            <a:pPr lvl="1" eaLnBrk="1" hangingPunct="1"/>
            <a:r>
              <a:rPr lang="en-US" sz="2400" smtClean="0"/>
              <a:t>Drive Mechanism</a:t>
            </a:r>
          </a:p>
          <a:p>
            <a:pPr lvl="2" eaLnBrk="1" hangingPunct="1"/>
            <a:r>
              <a:rPr lang="en-US" sz="2000" smtClean="0"/>
              <a:t>The mechanical device that produces gas flow to the patient</a:t>
            </a:r>
          </a:p>
          <a:p>
            <a:pPr lvl="2" eaLnBrk="1" hangingPunct="1"/>
            <a:endParaRPr lang="en-US" sz="2000" smtClean="0"/>
          </a:p>
          <a:p>
            <a:pPr lvl="1" eaLnBrk="1" hangingPunct="1"/>
            <a:r>
              <a:rPr lang="en-US" sz="2400" smtClean="0"/>
              <a:t>Output Control Mechanism</a:t>
            </a:r>
          </a:p>
          <a:p>
            <a:pPr lvl="2" eaLnBrk="1" hangingPunct="1"/>
            <a:r>
              <a:rPr lang="en-US" sz="2000" smtClean="0"/>
              <a:t>One or more valves that regulate gas flow to the patient</a:t>
            </a:r>
          </a:p>
          <a:p>
            <a:pPr lvl="2" eaLnBrk="1" hangingPunct="1"/>
            <a:endParaRPr lang="en-US" sz="20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3200" b="1" smtClean="0"/>
              <a:t>How Ventilators Work</a:t>
            </a:r>
          </a:p>
        </p:txBody>
      </p:sp>
      <p:sp>
        <p:nvSpPr>
          <p:cNvPr id="26627" name="Rectangle 3" descr="Rectangle: Click to edit Master text styles&#10;Second level&#10;Third level&#10;Fourth level&#10;Fifth level"/>
          <p:cNvSpPr>
            <a:spLocks noGrp="1" noChangeArrowheads="1"/>
          </p:cNvSpPr>
          <p:nvPr>
            <p:ph type="body" idx="1"/>
          </p:nvPr>
        </p:nvSpPr>
        <p:spPr>
          <a:xfrm>
            <a:off x="838200" y="1905000"/>
            <a:ext cx="7772400" cy="2057400"/>
          </a:xfrm>
        </p:spPr>
        <p:txBody>
          <a:bodyPr/>
          <a:lstStyle/>
          <a:p>
            <a:pPr eaLnBrk="1" hangingPunct="1"/>
            <a:r>
              <a:rPr lang="en-US" sz="2800" b="1" smtClean="0"/>
              <a:t>Drive Mechanism</a:t>
            </a:r>
            <a:endParaRPr lang="en-US" sz="2800" smtClean="0"/>
          </a:p>
          <a:p>
            <a:pPr lvl="1" eaLnBrk="1" hangingPunct="1"/>
            <a:r>
              <a:rPr lang="en-US" sz="2400" smtClean="0"/>
              <a:t>Piston Drive Mechanism </a:t>
            </a:r>
            <a:r>
              <a:rPr lang="en-US" sz="2000" smtClean="0"/>
              <a:t>(usually electrically powered)</a:t>
            </a:r>
          </a:p>
          <a:p>
            <a:pPr lvl="2" eaLnBrk="1" hangingPunct="1"/>
            <a:r>
              <a:rPr lang="en-US" sz="2000" smtClean="0"/>
              <a:t>Linear-driven</a:t>
            </a:r>
          </a:p>
          <a:p>
            <a:pPr lvl="2" eaLnBrk="1" hangingPunct="1"/>
            <a:r>
              <a:rPr lang="en-US" sz="2000" smtClean="0"/>
              <a:t>Rotary-driven</a:t>
            </a:r>
          </a:p>
          <a:p>
            <a:pPr lvl="1" eaLnBrk="1" hangingPunct="1"/>
            <a:endParaRPr lang="en-US" sz="2000" smtClean="0"/>
          </a:p>
          <a:p>
            <a:pPr lvl="1" eaLnBrk="1" hangingPunct="1">
              <a:buFont typeface="Wingdings" pitchFamily="2" charset="2"/>
              <a:buNone/>
            </a:pPr>
            <a:endParaRPr lang="en-US" sz="2000" smtClean="0"/>
          </a:p>
        </p:txBody>
      </p:sp>
      <p:pic>
        <p:nvPicPr>
          <p:cNvPr id="26628" name="Picture 4" descr="A02215-11-008"/>
          <p:cNvPicPr>
            <a:picLocks noChangeAspect="1" noChangeArrowheads="1"/>
          </p:cNvPicPr>
          <p:nvPr/>
        </p:nvPicPr>
        <p:blipFill>
          <a:blip r:embed="rId3"/>
          <a:srcRect/>
          <a:stretch>
            <a:fillRect/>
          </a:stretch>
        </p:blipFill>
        <p:spPr bwMode="auto">
          <a:xfrm>
            <a:off x="4038600" y="2971800"/>
            <a:ext cx="3962400" cy="363061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b="1" smtClean="0"/>
              <a:t>How Ventilators Work</a:t>
            </a:r>
          </a:p>
        </p:txBody>
      </p:sp>
      <p:sp>
        <p:nvSpPr>
          <p:cNvPr id="27651" name="Rectangle 3" descr="Rectangle: Click to edit Master text styles&#10;Second level&#10;Third level&#10;Fourth level&#10;Fifth level"/>
          <p:cNvSpPr>
            <a:spLocks noGrp="1" noChangeArrowheads="1"/>
          </p:cNvSpPr>
          <p:nvPr>
            <p:ph type="body" idx="1"/>
          </p:nvPr>
        </p:nvSpPr>
        <p:spPr>
          <a:xfrm>
            <a:off x="838200" y="1905000"/>
            <a:ext cx="7772400" cy="4343400"/>
          </a:xfrm>
        </p:spPr>
        <p:txBody>
          <a:bodyPr/>
          <a:lstStyle/>
          <a:p>
            <a:pPr eaLnBrk="1" hangingPunct="1"/>
            <a:r>
              <a:rPr lang="en-US" sz="2800" b="1" smtClean="0"/>
              <a:t>Drive Mechanism</a:t>
            </a:r>
            <a:endParaRPr lang="en-US" sz="2800" smtClean="0"/>
          </a:p>
          <a:p>
            <a:pPr lvl="1" eaLnBrk="1" hangingPunct="1"/>
            <a:r>
              <a:rPr lang="en-US" sz="2400" smtClean="0"/>
              <a:t>Bellows Drive Mechanism</a:t>
            </a:r>
          </a:p>
          <a:p>
            <a:pPr lvl="2" eaLnBrk="1" hangingPunct="1"/>
            <a:r>
              <a:rPr lang="en-US" sz="2000" smtClean="0"/>
              <a:t>Uses a bellows to compress the gas for delivery to the patient</a:t>
            </a:r>
          </a:p>
          <a:p>
            <a:pPr lvl="2" eaLnBrk="1" hangingPunct="1"/>
            <a:r>
              <a:rPr lang="en-US" sz="2000" smtClean="0"/>
              <a:t>Bellows may be compressed by:</a:t>
            </a:r>
          </a:p>
          <a:p>
            <a:pPr lvl="3" eaLnBrk="1" hangingPunct="1"/>
            <a:r>
              <a:rPr lang="en-US" smtClean="0"/>
              <a:t>Spring</a:t>
            </a:r>
          </a:p>
          <a:p>
            <a:pPr lvl="3" eaLnBrk="1" hangingPunct="1"/>
            <a:r>
              <a:rPr lang="en-US" smtClean="0"/>
              <a:t>Gas pressure</a:t>
            </a:r>
          </a:p>
        </p:txBody>
      </p:sp>
      <p:pic>
        <p:nvPicPr>
          <p:cNvPr id="27652" name="Picture 6" descr="A02215-11-013"/>
          <p:cNvPicPr>
            <a:picLocks noChangeAspect="1" noChangeArrowheads="1"/>
          </p:cNvPicPr>
          <p:nvPr/>
        </p:nvPicPr>
        <p:blipFill>
          <a:blip r:embed="rId3"/>
          <a:srcRect/>
          <a:stretch>
            <a:fillRect/>
          </a:stretch>
        </p:blipFill>
        <p:spPr bwMode="auto">
          <a:xfrm>
            <a:off x="6157913" y="3657600"/>
            <a:ext cx="2579687" cy="29718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b="1" smtClean="0"/>
              <a:t>How Ventilators Work</a:t>
            </a:r>
          </a:p>
        </p:txBody>
      </p:sp>
      <p:sp>
        <p:nvSpPr>
          <p:cNvPr id="28675" name="Rectangle 3" descr="Rectangle: Click to edit Master text styles&#10;Second level&#10;Third level&#10;Fourth level&#10;Fifth level"/>
          <p:cNvSpPr>
            <a:spLocks noGrp="1" noChangeArrowheads="1"/>
          </p:cNvSpPr>
          <p:nvPr>
            <p:ph type="body" idx="1"/>
          </p:nvPr>
        </p:nvSpPr>
        <p:spPr>
          <a:xfrm>
            <a:off x="838200" y="1905000"/>
            <a:ext cx="7772400" cy="1295400"/>
          </a:xfrm>
        </p:spPr>
        <p:txBody>
          <a:bodyPr/>
          <a:lstStyle/>
          <a:p>
            <a:pPr eaLnBrk="1" hangingPunct="1"/>
            <a:r>
              <a:rPr lang="en-US" sz="2800" b="1" smtClean="0"/>
              <a:t>Drive Mechanism</a:t>
            </a:r>
            <a:endParaRPr lang="en-US" sz="2800" smtClean="0"/>
          </a:p>
          <a:p>
            <a:pPr lvl="1" eaLnBrk="1" hangingPunct="1"/>
            <a:r>
              <a:rPr lang="en-US" sz="2400" smtClean="0"/>
              <a:t>Bellows Drive Mechanism</a:t>
            </a:r>
            <a:endParaRPr lang="en-US" smtClean="0"/>
          </a:p>
        </p:txBody>
      </p:sp>
      <p:pic>
        <p:nvPicPr>
          <p:cNvPr id="28676" name="Picture 6" descr="3FF7A"/>
          <p:cNvPicPr>
            <a:picLocks noChangeAspect="1" noChangeArrowheads="1"/>
          </p:cNvPicPr>
          <p:nvPr/>
        </p:nvPicPr>
        <p:blipFill>
          <a:blip r:embed="rId3"/>
          <a:srcRect/>
          <a:stretch>
            <a:fillRect/>
          </a:stretch>
        </p:blipFill>
        <p:spPr bwMode="auto">
          <a:xfrm>
            <a:off x="762000" y="3505200"/>
            <a:ext cx="3810000" cy="2881313"/>
          </a:xfrm>
          <a:prstGeom prst="rect">
            <a:avLst/>
          </a:prstGeom>
          <a:noFill/>
          <a:ln w="9525">
            <a:noFill/>
            <a:miter lim="800000"/>
            <a:headEnd/>
            <a:tailEnd/>
          </a:ln>
        </p:spPr>
      </p:pic>
      <p:pic>
        <p:nvPicPr>
          <p:cNvPr id="28677" name="Picture 10" descr="3FF7B"/>
          <p:cNvPicPr>
            <a:picLocks noChangeAspect="1" noChangeArrowheads="1"/>
          </p:cNvPicPr>
          <p:nvPr/>
        </p:nvPicPr>
        <p:blipFill>
          <a:blip r:embed="rId4"/>
          <a:srcRect/>
          <a:stretch>
            <a:fillRect/>
          </a:stretch>
        </p:blipFill>
        <p:spPr bwMode="auto">
          <a:xfrm>
            <a:off x="4800600" y="3505200"/>
            <a:ext cx="3810000" cy="28479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3FF10"/>
          <p:cNvPicPr>
            <a:picLocks noChangeAspect="1" noChangeArrowheads="1"/>
          </p:cNvPicPr>
          <p:nvPr>
            <p:ph sz="half" idx="2"/>
          </p:nvPr>
        </p:nvPicPr>
        <p:blipFill>
          <a:blip r:embed="rId3"/>
          <a:srcRect/>
          <a:stretch>
            <a:fillRect/>
          </a:stretch>
        </p:blipFill>
        <p:spPr>
          <a:xfrm>
            <a:off x="4979988" y="3276600"/>
            <a:ext cx="2281237" cy="3352800"/>
          </a:xfrm>
          <a:noFill/>
        </p:spPr>
      </p:pic>
      <p:sp>
        <p:nvSpPr>
          <p:cNvPr id="29699" name="Rectangle 2"/>
          <p:cNvSpPr>
            <a:spLocks noGrp="1" noChangeArrowheads="1"/>
          </p:cNvSpPr>
          <p:nvPr>
            <p:ph type="title"/>
          </p:nvPr>
        </p:nvSpPr>
        <p:spPr/>
        <p:txBody>
          <a:bodyPr/>
          <a:lstStyle/>
          <a:p>
            <a:pPr eaLnBrk="1" hangingPunct="1"/>
            <a:r>
              <a:rPr lang="en-US" sz="3200" b="1" dirty="0" smtClean="0"/>
              <a:t>How Ventilators Work</a:t>
            </a:r>
          </a:p>
        </p:txBody>
      </p:sp>
      <p:sp>
        <p:nvSpPr>
          <p:cNvPr id="29700" name="Rectangle 3" descr="Rectangle: Click to edit Master text styles&#10;Second level&#10;Third level&#10;Fourth level&#10;Fifth level"/>
          <p:cNvSpPr>
            <a:spLocks noGrp="1" noChangeArrowheads="1"/>
          </p:cNvSpPr>
          <p:nvPr>
            <p:ph type="body" sz="half" idx="1"/>
          </p:nvPr>
        </p:nvSpPr>
        <p:spPr>
          <a:xfrm>
            <a:off x="838200" y="1905000"/>
            <a:ext cx="6781800" cy="4114800"/>
          </a:xfrm>
        </p:spPr>
        <p:txBody>
          <a:bodyPr/>
          <a:lstStyle/>
          <a:p>
            <a:pPr eaLnBrk="1" hangingPunct="1"/>
            <a:r>
              <a:rPr lang="en-US" sz="2800" b="1" smtClean="0"/>
              <a:t>Drive Mechanism</a:t>
            </a:r>
            <a:endParaRPr lang="en-US" sz="2800" smtClean="0"/>
          </a:p>
          <a:p>
            <a:pPr lvl="1" eaLnBrk="1" hangingPunct="1"/>
            <a:r>
              <a:rPr lang="en-US" sz="2400" smtClean="0"/>
              <a:t>Proportional Solenoid Valve Mechanism</a:t>
            </a:r>
          </a:p>
          <a:p>
            <a:pPr lvl="2" eaLnBrk="1" hangingPunct="1"/>
            <a:r>
              <a:rPr lang="en-US" sz="2000" smtClean="0"/>
              <a:t>Flow control valve</a:t>
            </a:r>
          </a:p>
          <a:p>
            <a:pPr lvl="1" eaLnBrk="1" hangingPunct="1">
              <a:buFont typeface="Wingdings" pitchFamily="2" charset="2"/>
              <a:buNone/>
            </a:pPr>
            <a:endParaRPr lang="en-US" sz="20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b="1" smtClean="0"/>
              <a:t>How Ventilators Work</a:t>
            </a:r>
          </a:p>
        </p:txBody>
      </p:sp>
      <p:sp>
        <p:nvSpPr>
          <p:cNvPr id="30723" name="Rectangle 3" descr="Rectangle: Click to edit Master text styles&#10;Second level&#10;Third level&#10;Fourth level&#10;Fifth level"/>
          <p:cNvSpPr>
            <a:spLocks noGrp="1" noChangeArrowheads="1"/>
          </p:cNvSpPr>
          <p:nvPr>
            <p:ph type="body" sz="half" idx="1"/>
          </p:nvPr>
        </p:nvSpPr>
        <p:spPr>
          <a:xfrm>
            <a:off x="838200" y="1905000"/>
            <a:ext cx="7696200" cy="4114800"/>
          </a:xfrm>
        </p:spPr>
        <p:txBody>
          <a:bodyPr/>
          <a:lstStyle/>
          <a:p>
            <a:pPr eaLnBrk="1" hangingPunct="1"/>
            <a:r>
              <a:rPr lang="en-US" sz="2800" b="1" smtClean="0"/>
              <a:t>Drive Mechanism</a:t>
            </a:r>
            <a:endParaRPr lang="en-US" sz="2800" smtClean="0"/>
          </a:p>
          <a:p>
            <a:pPr lvl="1" eaLnBrk="1" hangingPunct="1"/>
            <a:r>
              <a:rPr lang="en-US" sz="2400" smtClean="0"/>
              <a:t>Microprocessor-Controlled On/Off Valves</a:t>
            </a:r>
          </a:p>
          <a:p>
            <a:pPr lvl="2" eaLnBrk="1" hangingPunct="1"/>
            <a:r>
              <a:rPr lang="en-US" sz="1800" smtClean="0"/>
              <a:t>Use proportional solenoid valves controlled by a microprocessor to control flow</a:t>
            </a:r>
          </a:p>
          <a:p>
            <a:pPr lvl="1" eaLnBrk="1" hangingPunct="1">
              <a:buFont typeface="Wingdings" pitchFamily="2" charset="2"/>
              <a:buNone/>
            </a:pPr>
            <a:endParaRPr lang="en-US" sz="2000" smtClean="0"/>
          </a:p>
        </p:txBody>
      </p:sp>
      <p:pic>
        <p:nvPicPr>
          <p:cNvPr id="30724" name="Picture 5" descr="3FF11"/>
          <p:cNvPicPr>
            <a:picLocks noChangeAspect="1" noChangeArrowheads="1"/>
          </p:cNvPicPr>
          <p:nvPr>
            <p:ph sz="half" idx="2"/>
          </p:nvPr>
        </p:nvPicPr>
        <p:blipFill>
          <a:blip r:embed="rId3"/>
          <a:srcRect/>
          <a:stretch>
            <a:fillRect/>
          </a:stretch>
        </p:blipFill>
        <p:spPr>
          <a:xfrm>
            <a:off x="4114800" y="3810000"/>
            <a:ext cx="3505200" cy="2813050"/>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pic>
        <p:nvPicPr>
          <p:cNvPr id="16386" name="Picture 2"/>
          <p:cNvPicPr>
            <a:picLocks noChangeAspect="1" noChangeArrowheads="1"/>
          </p:cNvPicPr>
          <p:nvPr/>
        </p:nvPicPr>
        <p:blipFill>
          <a:blip r:embed="rId2"/>
          <a:srcRect/>
          <a:stretch>
            <a:fillRect/>
          </a:stretch>
        </p:blipFill>
        <p:spPr bwMode="auto">
          <a:xfrm>
            <a:off x="633413" y="257050"/>
            <a:ext cx="8224867" cy="60866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2050" name="Picture 2"/>
          <p:cNvPicPr>
            <a:picLocks noChangeAspect="1" noChangeArrowheads="1"/>
          </p:cNvPicPr>
          <p:nvPr/>
        </p:nvPicPr>
        <p:blipFill>
          <a:blip r:embed="rId2"/>
          <a:srcRect/>
          <a:stretch>
            <a:fillRect/>
          </a:stretch>
        </p:blipFill>
        <p:spPr bwMode="auto">
          <a:xfrm>
            <a:off x="714348" y="285728"/>
            <a:ext cx="7764472" cy="5927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3074" name="Picture 2"/>
          <p:cNvPicPr>
            <a:picLocks noChangeAspect="1" noChangeArrowheads="1"/>
          </p:cNvPicPr>
          <p:nvPr/>
        </p:nvPicPr>
        <p:blipFill>
          <a:blip r:embed="rId2"/>
          <a:srcRect/>
          <a:stretch>
            <a:fillRect/>
          </a:stretch>
        </p:blipFill>
        <p:spPr bwMode="auto">
          <a:xfrm>
            <a:off x="142875" y="395288"/>
            <a:ext cx="8858250" cy="60674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GB" dirty="0" smtClean="0"/>
              <a:t>AGENDA</a:t>
            </a:r>
            <a:endParaRPr lang="en-GB" dirty="0"/>
          </a:p>
        </p:txBody>
      </p:sp>
      <p:sp>
        <p:nvSpPr>
          <p:cNvPr id="10243" name="Rectangle 3"/>
          <p:cNvSpPr>
            <a:spLocks noGrp="1" noChangeArrowheads="1"/>
          </p:cNvSpPr>
          <p:nvPr>
            <p:ph type="body" idx="1"/>
          </p:nvPr>
        </p:nvSpPr>
        <p:spPr/>
        <p:txBody>
          <a:bodyPr>
            <a:normAutofit/>
          </a:bodyPr>
          <a:lstStyle/>
          <a:p>
            <a:pPr marL="609600" indent="-609600"/>
            <a:r>
              <a:rPr lang="en-GB" sz="3300" dirty="0" smtClean="0"/>
              <a:t>Medical Terminology</a:t>
            </a:r>
          </a:p>
          <a:p>
            <a:pPr marL="609600" indent="-609600"/>
            <a:r>
              <a:rPr lang="en-GB" sz="3300" dirty="0" smtClean="0"/>
              <a:t>How Ventilators </a:t>
            </a:r>
            <a:r>
              <a:rPr lang="en-GB" sz="3300" dirty="0" smtClean="0"/>
              <a:t>Work</a:t>
            </a:r>
          </a:p>
          <a:p>
            <a:pPr marL="609600" indent="-609600"/>
            <a:r>
              <a:rPr lang="en-GB" sz="3300" dirty="0" smtClean="0"/>
              <a:t>Modes of </a:t>
            </a:r>
            <a:r>
              <a:rPr lang="en-GB" sz="3300" dirty="0" smtClean="0"/>
              <a:t>Ventilation</a:t>
            </a:r>
          </a:p>
          <a:p>
            <a:pPr marL="609600" indent="-609600"/>
            <a:r>
              <a:rPr lang="en-GB" sz="3300" dirty="0" smtClean="0"/>
              <a:t>Block diagram</a:t>
            </a:r>
          </a:p>
          <a:p>
            <a:pPr marL="609600" indent="-609600"/>
            <a:r>
              <a:rPr lang="en-GB" sz="3300" dirty="0" smtClean="0"/>
              <a:t>Ventilator performance test</a:t>
            </a:r>
          </a:p>
          <a:p>
            <a:pPr marL="609600" indent="-609600"/>
            <a:endParaRPr lang="en-GB" sz="3300" dirty="0" smtClean="0"/>
          </a:p>
          <a:p>
            <a:pPr marL="609600" indent="-609600"/>
            <a:endParaRPr lang="en-GB" sz="3300" dirty="0" smtClean="0"/>
          </a:p>
          <a:p>
            <a:pPr marL="609600" indent="-609600"/>
            <a:endParaRPr lang="en-GB" sz="3300" dirty="0" smtClean="0"/>
          </a:p>
          <a:p>
            <a:pPr marL="609600" indent="-609600"/>
            <a:endParaRPr lang="en-GB" sz="3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7"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Drager_Savina_-_Service_manual</a:t>
            </a:r>
            <a:endParaRPr lang="ar-YE" dirty="0"/>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4098" name="Picture 2"/>
          <p:cNvPicPr>
            <a:picLocks noChangeAspect="1" noChangeArrowheads="1"/>
          </p:cNvPicPr>
          <p:nvPr/>
        </p:nvPicPr>
        <p:blipFill>
          <a:blip r:embed="rId2"/>
          <a:srcRect/>
          <a:stretch>
            <a:fillRect/>
          </a:stretch>
        </p:blipFill>
        <p:spPr bwMode="auto">
          <a:xfrm>
            <a:off x="357158" y="1571613"/>
            <a:ext cx="3007076" cy="26432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00628" y="1571612"/>
            <a:ext cx="3632654" cy="2428892"/>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rot="2188324">
            <a:off x="2500298" y="3714752"/>
            <a:ext cx="3424243" cy="2534829"/>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What to test?</a:t>
            </a:r>
            <a:endParaRPr lang="en-US" dirty="0"/>
          </a:p>
        </p:txBody>
      </p:sp>
      <p:sp>
        <p:nvSpPr>
          <p:cNvPr id="3" name="عنصر نائب للمحتوى 2"/>
          <p:cNvSpPr>
            <a:spLocks noGrp="1"/>
          </p:cNvSpPr>
          <p:nvPr>
            <p:ph idx="1"/>
          </p:nvPr>
        </p:nvSpPr>
        <p:spPr/>
        <p:txBody>
          <a:bodyPr/>
          <a:lstStyle/>
          <a:p>
            <a:r>
              <a:rPr lang="en-US" b="1" dirty="0" smtClean="0"/>
              <a:t>Electrical safety</a:t>
            </a:r>
          </a:p>
          <a:p>
            <a:endParaRPr lang="en-US" b="1" dirty="0" smtClean="0"/>
          </a:p>
          <a:p>
            <a:endParaRPr lang="en-US" dirty="0"/>
          </a:p>
        </p:txBody>
      </p:sp>
      <p:sp>
        <p:nvSpPr>
          <p:cNvPr id="4" name="عنصر نائب للتذييل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Flow </a:t>
            </a:r>
            <a:r>
              <a:rPr lang="en-US" b="1" i="1" dirty="0" smtClean="0"/>
              <a:t>Measurements</a:t>
            </a:r>
            <a:endParaRPr lang="ar-YE" dirty="0"/>
          </a:p>
        </p:txBody>
      </p:sp>
      <p:sp>
        <p:nvSpPr>
          <p:cNvPr id="3" name="Content Placeholder 2"/>
          <p:cNvSpPr>
            <a:spLocks noGrp="1"/>
          </p:cNvSpPr>
          <p:nvPr>
            <p:ph idx="1"/>
          </p:nvPr>
        </p:nvSpPr>
        <p:spPr/>
        <p:txBody>
          <a:bodyPr/>
          <a:lstStyle/>
          <a:p>
            <a:r>
              <a:rPr lang="en-US" dirty="0" smtClean="0"/>
              <a:t>How to measure flow rate?</a:t>
            </a:r>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Flow </a:t>
            </a:r>
            <a:r>
              <a:rPr lang="en-US" b="1" i="1" dirty="0" smtClean="0"/>
              <a:t>Measurements</a:t>
            </a:r>
            <a:endParaRPr lang="ar-YE" dirty="0"/>
          </a:p>
        </p:txBody>
      </p:sp>
      <p:sp>
        <p:nvSpPr>
          <p:cNvPr id="3" name="Content Placeholder 2"/>
          <p:cNvSpPr>
            <a:spLocks noGrp="1"/>
          </p:cNvSpPr>
          <p:nvPr>
            <p:ph idx="1"/>
          </p:nvPr>
        </p:nvSpPr>
        <p:spPr/>
        <p:txBody>
          <a:bodyPr/>
          <a:lstStyle/>
          <a:p>
            <a:r>
              <a:rPr lang="en-US" dirty="0" smtClean="0"/>
              <a:t>How to measure flow rate?</a:t>
            </a:r>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5" name="Picture 5" descr="msotw9_temp0"/>
          <p:cNvPicPr>
            <a:picLocks noChangeAspect="1" noChangeArrowheads="1"/>
          </p:cNvPicPr>
          <p:nvPr/>
        </p:nvPicPr>
        <p:blipFill>
          <a:blip r:embed="rId2"/>
          <a:srcRect/>
          <a:stretch>
            <a:fillRect/>
          </a:stretch>
        </p:blipFill>
        <p:spPr bwMode="auto">
          <a:xfrm>
            <a:off x="3143240" y="3357562"/>
            <a:ext cx="1928826" cy="1621643"/>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5122" name="Picture 2"/>
          <p:cNvPicPr>
            <a:picLocks noChangeAspect="1" noChangeArrowheads="1"/>
          </p:cNvPicPr>
          <p:nvPr/>
        </p:nvPicPr>
        <p:blipFill>
          <a:blip r:embed="rId2"/>
          <a:srcRect/>
          <a:stretch>
            <a:fillRect/>
          </a:stretch>
        </p:blipFill>
        <p:spPr bwMode="auto">
          <a:xfrm>
            <a:off x="757238" y="814388"/>
            <a:ext cx="7629525" cy="5229225"/>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YE"/>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6146" name="Picture 2"/>
          <p:cNvPicPr>
            <a:picLocks noChangeAspect="1" noChangeArrowheads="1"/>
          </p:cNvPicPr>
          <p:nvPr/>
        </p:nvPicPr>
        <p:blipFill>
          <a:blip r:embed="rId2"/>
          <a:srcRect/>
          <a:stretch>
            <a:fillRect/>
          </a:stretch>
        </p:blipFill>
        <p:spPr bwMode="auto">
          <a:xfrm>
            <a:off x="1643042" y="357166"/>
            <a:ext cx="5953149" cy="5945661"/>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ar-YE" smtClean="0"/>
          </a:p>
        </p:txBody>
      </p:sp>
      <p:sp>
        <p:nvSpPr>
          <p:cNvPr id="34819" name="Content Placeholder 2"/>
          <p:cNvSpPr>
            <a:spLocks noGrp="1"/>
          </p:cNvSpPr>
          <p:nvPr>
            <p:ph idx="1"/>
          </p:nvPr>
        </p:nvSpPr>
        <p:spPr/>
        <p:txBody>
          <a:bodyPr/>
          <a:lstStyle/>
          <a:p>
            <a:endParaRPr lang="ar-YE" smtClean="0"/>
          </a:p>
        </p:txBody>
      </p:sp>
      <p:pic>
        <p:nvPicPr>
          <p:cNvPr id="34820" name="Picture 2"/>
          <p:cNvPicPr>
            <a:picLocks noChangeAspect="1" noChangeArrowheads="1"/>
          </p:cNvPicPr>
          <p:nvPr/>
        </p:nvPicPr>
        <p:blipFill>
          <a:blip r:embed="rId2"/>
          <a:srcRect/>
          <a:stretch>
            <a:fillRect/>
          </a:stretch>
        </p:blipFill>
        <p:spPr bwMode="auto">
          <a:xfrm>
            <a:off x="1047750" y="328613"/>
            <a:ext cx="7048500" cy="620077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ar-YE" smtClean="0"/>
          </a:p>
        </p:txBody>
      </p:sp>
      <p:sp>
        <p:nvSpPr>
          <p:cNvPr id="35843" name="Content Placeholder 2"/>
          <p:cNvSpPr>
            <a:spLocks noGrp="1"/>
          </p:cNvSpPr>
          <p:nvPr>
            <p:ph idx="1"/>
          </p:nvPr>
        </p:nvSpPr>
        <p:spPr/>
        <p:txBody>
          <a:bodyPr/>
          <a:lstStyle/>
          <a:p>
            <a:endParaRPr lang="ar-YE" smtClean="0"/>
          </a:p>
        </p:txBody>
      </p:sp>
      <p:pic>
        <p:nvPicPr>
          <p:cNvPr id="35844" name="Picture 2"/>
          <p:cNvPicPr>
            <a:picLocks noChangeAspect="1" noChangeArrowheads="1"/>
          </p:cNvPicPr>
          <p:nvPr/>
        </p:nvPicPr>
        <p:blipFill>
          <a:blip r:embed="rId2"/>
          <a:srcRect/>
          <a:stretch>
            <a:fillRect/>
          </a:stretch>
        </p:blipFill>
        <p:spPr bwMode="auto">
          <a:xfrm>
            <a:off x="1828800" y="638175"/>
            <a:ext cx="5486400" cy="55816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ar-YE" smtClean="0"/>
          </a:p>
        </p:txBody>
      </p:sp>
      <p:sp>
        <p:nvSpPr>
          <p:cNvPr id="36867" name="Content Placeholder 2"/>
          <p:cNvSpPr>
            <a:spLocks noGrp="1"/>
          </p:cNvSpPr>
          <p:nvPr>
            <p:ph idx="1"/>
          </p:nvPr>
        </p:nvSpPr>
        <p:spPr/>
        <p:txBody>
          <a:bodyPr/>
          <a:lstStyle/>
          <a:p>
            <a:endParaRPr lang="ar-YE" smtClean="0"/>
          </a:p>
        </p:txBody>
      </p:sp>
      <p:pic>
        <p:nvPicPr>
          <p:cNvPr id="36868" name="Picture 2"/>
          <p:cNvPicPr>
            <a:picLocks noChangeAspect="1" noChangeArrowheads="1"/>
          </p:cNvPicPr>
          <p:nvPr/>
        </p:nvPicPr>
        <p:blipFill>
          <a:blip r:embed="rId2"/>
          <a:srcRect/>
          <a:stretch>
            <a:fillRect/>
          </a:stretch>
        </p:blipFill>
        <p:spPr bwMode="auto">
          <a:xfrm>
            <a:off x="1142976" y="377825"/>
            <a:ext cx="6223024" cy="61023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Anesthesia machine vs. ventilator</a:t>
            </a:r>
            <a:endParaRPr lang="ar-YE" dirty="0"/>
          </a:p>
        </p:txBody>
      </p:sp>
      <p:sp>
        <p:nvSpPr>
          <p:cNvPr id="3" name="Content Placeholder 2"/>
          <p:cNvSpPr>
            <a:spLocks noGrp="1"/>
          </p:cNvSpPr>
          <p:nvPr>
            <p:ph idx="1"/>
          </p:nvPr>
        </p:nvSpPr>
        <p:spPr/>
        <p:txBody>
          <a:bodyPr/>
          <a:lstStyle/>
          <a:p>
            <a:endParaRPr lang="ar-YE"/>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pic>
        <p:nvPicPr>
          <p:cNvPr id="17410" name="Picture 2"/>
          <p:cNvPicPr>
            <a:picLocks noChangeAspect="1" noChangeArrowheads="1"/>
          </p:cNvPicPr>
          <p:nvPr/>
        </p:nvPicPr>
        <p:blipFill>
          <a:blip r:embed="rId2"/>
          <a:srcRect/>
          <a:stretch>
            <a:fillRect/>
          </a:stretch>
        </p:blipFill>
        <p:spPr bwMode="auto">
          <a:xfrm>
            <a:off x="2000232" y="1428736"/>
            <a:ext cx="5400675" cy="46005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Terminology</a:t>
            </a:r>
            <a:endParaRPr lang="en-US" dirty="0"/>
          </a:p>
        </p:txBody>
      </p:sp>
      <p:sp>
        <p:nvSpPr>
          <p:cNvPr id="3" name="عنصر نائب للمحتوى 2"/>
          <p:cNvSpPr>
            <a:spLocks noGrp="1"/>
          </p:cNvSpPr>
          <p:nvPr>
            <p:ph idx="1"/>
          </p:nvPr>
        </p:nvSpPr>
        <p:spPr/>
        <p:txBody>
          <a:bodyPr>
            <a:normAutofit lnSpcReduction="10000"/>
          </a:bodyPr>
          <a:lstStyle/>
          <a:p>
            <a:r>
              <a:rPr lang="en-US" dirty="0" smtClean="0"/>
              <a:t>Expiration </a:t>
            </a:r>
            <a:r>
              <a:rPr lang="en-US" dirty="0" smtClean="0"/>
              <a:t>= Exhalation</a:t>
            </a:r>
            <a:r>
              <a:rPr lang="en-US" dirty="0" smtClean="0"/>
              <a:t>= breathing out</a:t>
            </a:r>
          </a:p>
          <a:p>
            <a:r>
              <a:rPr lang="en-US" dirty="0" smtClean="0"/>
              <a:t>Inspiration </a:t>
            </a:r>
            <a:r>
              <a:rPr lang="en-US" dirty="0" smtClean="0"/>
              <a:t>=inhalation</a:t>
            </a:r>
            <a:r>
              <a:rPr lang="en-US" dirty="0" smtClean="0"/>
              <a:t>= breathing in</a:t>
            </a:r>
          </a:p>
          <a:p>
            <a:r>
              <a:rPr lang="en-US" dirty="0" smtClean="0"/>
              <a:t>tidal volume (TV</a:t>
            </a:r>
            <a:r>
              <a:rPr lang="en-US" dirty="0" smtClean="0"/>
              <a:t>) =The </a:t>
            </a:r>
            <a:r>
              <a:rPr lang="en-US" dirty="0" smtClean="0"/>
              <a:t>amount of air flowing into and out of the lungs with each </a:t>
            </a:r>
            <a:r>
              <a:rPr lang="en-US" dirty="0" smtClean="0"/>
              <a:t>breath.</a:t>
            </a:r>
            <a:endParaRPr lang="en-US" dirty="0" smtClean="0"/>
          </a:p>
          <a:p>
            <a:pPr lvl="1"/>
            <a:r>
              <a:rPr lang="en-US" dirty="0" smtClean="0"/>
              <a:t>In a typical adult this amounts to about 500 </a:t>
            </a:r>
            <a:r>
              <a:rPr lang="en-US" dirty="0" err="1" smtClean="0"/>
              <a:t>mL</a:t>
            </a:r>
            <a:r>
              <a:rPr lang="en-US" dirty="0" smtClean="0"/>
              <a:t>(0.5 L) </a:t>
            </a:r>
            <a:r>
              <a:rPr lang="en-US" dirty="0" smtClean="0"/>
              <a:t>during quiet breathing.</a:t>
            </a:r>
          </a:p>
          <a:p>
            <a:r>
              <a:rPr lang="en-US" dirty="0" smtClean="0"/>
              <a:t>The </a:t>
            </a:r>
            <a:r>
              <a:rPr lang="en-US" i="1" dirty="0" smtClean="0"/>
              <a:t>minute volume </a:t>
            </a:r>
            <a:r>
              <a:rPr lang="en-US" dirty="0" smtClean="0"/>
              <a:t>(MV) is the volume of air per breath (tidal volume) </a:t>
            </a:r>
            <a:r>
              <a:rPr lang="en-US" dirty="0" smtClean="0"/>
              <a:t>multiplied by </a:t>
            </a:r>
            <a:r>
              <a:rPr lang="en-US" dirty="0" smtClean="0"/>
              <a:t>the respiratory rate (R), i.e., MV = (TV) </a:t>
            </a:r>
            <a:r>
              <a:rPr lang="en-US" dirty="0" smtClean="0"/>
              <a:t>R  (L/M)</a:t>
            </a:r>
            <a:endParaRPr lang="en-US" dirty="0" smtClean="0"/>
          </a:p>
          <a:p>
            <a:endParaRPr lang="en-US" dirty="0" smtClean="0"/>
          </a:p>
          <a:p>
            <a:endParaRPr lang="en-US" dirty="0" smtClean="0"/>
          </a:p>
          <a:p>
            <a:endParaRPr lang="en-US" dirty="0" smtClean="0"/>
          </a:p>
          <a:p>
            <a:endParaRPr lang="en-US" i="1" dirty="0" smtClean="0"/>
          </a:p>
          <a:p>
            <a:endParaRPr lang="en-US" dirty="0" smtClean="0"/>
          </a:p>
          <a:p>
            <a:endParaRPr lang="en-US" i="1" dirty="0" smtClean="0"/>
          </a:p>
          <a:p>
            <a:endParaRPr lang="en-US" dirty="0"/>
          </a:p>
        </p:txBody>
      </p:sp>
      <p:sp>
        <p:nvSpPr>
          <p:cNvPr id="4" name="عنصر نائب للتذييل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RESOURCES</a:t>
            </a:r>
            <a:endParaRPr lang="ar-YE" dirty="0"/>
          </a:p>
        </p:txBody>
      </p:sp>
      <p:sp>
        <p:nvSpPr>
          <p:cNvPr id="3" name="Content Placeholder 2"/>
          <p:cNvSpPr>
            <a:spLocks noGrp="1"/>
          </p:cNvSpPr>
          <p:nvPr>
            <p:ph idx="1"/>
          </p:nvPr>
        </p:nvSpPr>
        <p:spPr/>
        <p:txBody>
          <a:bodyPr>
            <a:normAutofit fontScale="85000" lnSpcReduction="10000"/>
          </a:bodyPr>
          <a:lstStyle/>
          <a:p>
            <a:r>
              <a:rPr lang="en-US" b="1" i="1" dirty="0" smtClean="0"/>
              <a:t>A </a:t>
            </a:r>
            <a:r>
              <a:rPr lang="en-US" b="1" i="1" dirty="0" smtClean="0"/>
              <a:t>Primer on Mechanical Ventilation</a:t>
            </a:r>
            <a:r>
              <a:rPr lang="en-US" b="1" dirty="0" smtClean="0"/>
              <a:t/>
            </a:r>
            <a:br>
              <a:rPr lang="en-US" b="1" dirty="0" smtClean="0"/>
            </a:br>
            <a:r>
              <a:rPr lang="en-US" b="1" dirty="0" smtClean="0"/>
              <a:t>by David J Pierson </a:t>
            </a:r>
            <a:r>
              <a:rPr lang="en-US" b="1" dirty="0" smtClean="0"/>
              <a:t>MD</a:t>
            </a:r>
          </a:p>
          <a:p>
            <a:r>
              <a:rPr lang="en-US" b="1" dirty="0" smtClean="0">
                <a:hlinkClick r:id="rId2"/>
              </a:rPr>
              <a:t>http://</a:t>
            </a:r>
            <a:r>
              <a:rPr lang="en-US" b="1" dirty="0" smtClean="0">
                <a:hlinkClick r:id="rId2"/>
              </a:rPr>
              <a:t>courses.washington.edu/med610/mechanicalventilation/mv_primer.html</a:t>
            </a:r>
            <a:endParaRPr lang="en-US" b="1" dirty="0" smtClean="0"/>
          </a:p>
          <a:p>
            <a:r>
              <a:rPr lang="en-US" b="1" dirty="0" smtClean="0"/>
              <a:t>RET 2284L – PRINCIPLES OF MECHANICAL </a:t>
            </a:r>
            <a:r>
              <a:rPr lang="en-US" b="1" dirty="0" smtClean="0"/>
              <a:t>VENTILATION. MEDICAL </a:t>
            </a:r>
            <a:r>
              <a:rPr lang="en-US" b="1" dirty="0" smtClean="0"/>
              <a:t>CENTER </a:t>
            </a:r>
            <a:r>
              <a:rPr lang="en-US" b="1" dirty="0" smtClean="0"/>
              <a:t>CAMPUS SCHOOL </a:t>
            </a:r>
            <a:r>
              <a:rPr lang="en-US" b="1" dirty="0" smtClean="0"/>
              <a:t>OF HEALTH </a:t>
            </a:r>
            <a:r>
              <a:rPr lang="en-US" b="1" dirty="0" smtClean="0"/>
              <a:t>SCIENCES RESPIRATORY </a:t>
            </a:r>
            <a:r>
              <a:rPr lang="en-US" b="1" dirty="0" smtClean="0"/>
              <a:t>CARE </a:t>
            </a:r>
            <a:r>
              <a:rPr lang="en-US" b="1" dirty="0" smtClean="0"/>
              <a:t>PROGRAM</a:t>
            </a:r>
          </a:p>
          <a:p>
            <a:r>
              <a:rPr lang="en-US" dirty="0" smtClean="0"/>
              <a:t>Encyclopedia of Medical Devices and Instrumentation, 6 Volume Set - Second Edition by: John G. Webster  </a:t>
            </a:r>
          </a:p>
          <a:p>
            <a:r>
              <a:rPr lang="en-US" dirty="0" smtClean="0"/>
              <a:t>The Biomedical Engineering Handbook, 3rd Edition (3 Volume Set) by: Joseph D. </a:t>
            </a:r>
            <a:r>
              <a:rPr lang="en-US" dirty="0" err="1" smtClean="0"/>
              <a:t>Bronzino</a:t>
            </a:r>
            <a:endParaRPr lang="en-US" b="1" dirty="0" smtClean="0"/>
          </a:p>
          <a:p>
            <a:endParaRPr lang="en-US" b="1" dirty="0" smtClean="0"/>
          </a:p>
          <a:p>
            <a:endParaRPr lang="en-US" b="1" dirty="0" smtClean="0"/>
          </a:p>
          <a:p>
            <a:endParaRPr lang="ar-YE" dirty="0"/>
          </a:p>
        </p:txBody>
      </p:sp>
      <p:sp>
        <p:nvSpPr>
          <p:cNvPr id="4" name="Footer Placeholder 3"/>
          <p:cNvSpPr>
            <a:spLocks noGrp="1"/>
          </p:cNvSpPr>
          <p:nvPr>
            <p:ph type="ftr" sz="quarter" idx="11"/>
          </p:nvPr>
        </p:nvSpPr>
        <p:spPr/>
        <p:txBody>
          <a:bodyPr/>
          <a:lstStyle/>
          <a:p>
            <a:r>
              <a:rPr lang="en-US" smtClean="0">
                <a:solidFill>
                  <a:srgbClr val="FF0000"/>
                </a:solidFill>
              </a:rPr>
              <a:t>Please contact Dr Fadhl to use this material</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xfrm>
            <a:off x="685800" y="304800"/>
            <a:ext cx="7772400" cy="990600"/>
          </a:xfrm>
        </p:spPr>
        <p:txBody>
          <a:bodyPr/>
          <a:lstStyle/>
          <a:p>
            <a:r>
              <a:rPr lang="en-US"/>
              <a:t>Spontaneous Breathing</a:t>
            </a:r>
          </a:p>
        </p:txBody>
      </p:sp>
      <p:pic>
        <p:nvPicPr>
          <p:cNvPr id="30724" name="Picture 1028" descr="msotw9_temp0"/>
          <p:cNvPicPr>
            <a:picLocks noChangeAspect="1" noChangeArrowheads="1"/>
          </p:cNvPicPr>
          <p:nvPr/>
        </p:nvPicPr>
        <p:blipFill>
          <a:blip r:embed="rId2"/>
          <a:srcRect/>
          <a:stretch>
            <a:fillRect/>
          </a:stretch>
        </p:blipFill>
        <p:spPr bwMode="auto">
          <a:xfrm>
            <a:off x="457200" y="1371600"/>
            <a:ext cx="8229600" cy="51974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Positive Pressure Breath</a:t>
            </a:r>
          </a:p>
        </p:txBody>
      </p:sp>
      <p:pic>
        <p:nvPicPr>
          <p:cNvPr id="32771" name="Picture 3" descr="msotw9_temp0"/>
          <p:cNvPicPr>
            <a:picLocks noChangeAspect="1" noChangeArrowheads="1"/>
          </p:cNvPicPr>
          <p:nvPr/>
        </p:nvPicPr>
        <p:blipFill>
          <a:blip r:embed="rId2"/>
          <a:srcRect/>
          <a:stretch>
            <a:fillRect/>
          </a:stretch>
        </p:blipFill>
        <p:spPr bwMode="auto">
          <a:xfrm>
            <a:off x="838200" y="1600200"/>
            <a:ext cx="6873875" cy="5029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2276</Words>
  <PresentationFormat>On-screen Show (4:3)</PresentationFormat>
  <Paragraphs>329</Paragraphs>
  <Slides>70</Slides>
  <Notes>32</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سمة Office</vt:lpstr>
      <vt:lpstr>Blueprint</vt:lpstr>
      <vt:lpstr>    Ventilator VT Plus HF Gas flow analyzer      </vt:lpstr>
      <vt:lpstr>Slide 2</vt:lpstr>
      <vt:lpstr>Slide 3</vt:lpstr>
      <vt:lpstr>Slide 4</vt:lpstr>
      <vt:lpstr>Slide 5</vt:lpstr>
      <vt:lpstr>AGENDA</vt:lpstr>
      <vt:lpstr>Terminology</vt:lpstr>
      <vt:lpstr>Spontaneous Breathing</vt:lpstr>
      <vt:lpstr>Positive Pressure Breath</vt:lpstr>
      <vt:lpstr>Slide 10</vt:lpstr>
      <vt:lpstr>Terminology</vt:lpstr>
      <vt:lpstr>The trigger</vt:lpstr>
      <vt:lpstr>The distinction between volume-targeted and pressure-targeted ventilation </vt:lpstr>
      <vt:lpstr>The limit variable</vt:lpstr>
      <vt:lpstr>Cycling</vt:lpstr>
      <vt:lpstr>Slide 16</vt:lpstr>
      <vt:lpstr>WEANING AND EXTUBATION </vt:lpstr>
      <vt:lpstr>Slide 18</vt:lpstr>
      <vt:lpstr>Slide 19</vt:lpstr>
      <vt:lpstr>Volume-Targeted Modes </vt:lpstr>
      <vt:lpstr>Slide 21</vt:lpstr>
      <vt:lpstr>Slide 22</vt:lpstr>
      <vt:lpstr>Slide 23</vt:lpstr>
      <vt:lpstr>CMV  A/C SIMV</vt:lpstr>
      <vt:lpstr>CMV  A/C SIMV</vt:lpstr>
      <vt:lpstr>Pressure-Targeted Modes </vt:lpstr>
      <vt:lpstr>Volume-Targeted Ventilation (VTV) and Pressure-Targeted Ventilation (PTV)</vt:lpstr>
      <vt:lpstr>Volume-Targeted Ventilation (VTV) and Pressure-Targeted Ventilation (PTV) </vt:lpstr>
      <vt:lpstr>Principles of Mechanical Ventilation</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Puritan Bennett 840 Ventilator</vt:lpstr>
      <vt:lpstr>Maquet’s Servo i</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How Ventilators Work</vt:lpstr>
      <vt:lpstr>Slide 57</vt:lpstr>
      <vt:lpstr>Slide 58</vt:lpstr>
      <vt:lpstr>Slide 59</vt:lpstr>
      <vt:lpstr>Drager_Savina_-_Service_manual</vt:lpstr>
      <vt:lpstr>What to test?</vt:lpstr>
      <vt:lpstr>Flow Measurements</vt:lpstr>
      <vt:lpstr>Flow Measurements</vt:lpstr>
      <vt:lpstr>Slide 64</vt:lpstr>
      <vt:lpstr>Slide 65</vt:lpstr>
      <vt:lpstr>Slide 66</vt:lpstr>
      <vt:lpstr>Slide 67</vt:lpstr>
      <vt:lpstr>Slide 68</vt:lpstr>
      <vt:lpstr>Anesthesia machine vs. ventilator</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dc:title>
  <cp:lastModifiedBy>fadl</cp:lastModifiedBy>
  <cp:revision>59</cp:revision>
  <dcterms:modified xsi:type="dcterms:W3CDTF">2012-05-23T02:33:06Z</dcterms:modified>
</cp:coreProperties>
</file>