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tags/tag49.xml" ContentType="application/vnd.openxmlformats-officedocument.presentationml.tags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tags/tag52.xml" ContentType="application/vnd.openxmlformats-officedocument.presentationml.tags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tags/tag57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slides/slide108.xml" ContentType="application/vnd.openxmlformats-officedocument.presentationml.slide+xml"/>
  <Override PartName="/ppt/tags/tag13.xml" ContentType="application/vnd.openxmlformats-officedocument.presentationml.tags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65.xml" ContentType="application/vnd.openxmlformats-officedocument.presentationml.notes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notesSlides/notesSlide32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43.xml" ContentType="application/vnd.openxmlformats-officedocument.presentationml.tags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Override PartName="/ppt/tags/tag59.xml" ContentType="application/vnd.openxmlformats-officedocument.presentationml.tags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Default Extension="wav" ContentType="audio/wav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slides/slide139.xml" ContentType="application/vnd.openxmlformats-officedocument.presentationml.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tags/tag11.xml" ContentType="application/vnd.openxmlformats-officedocument.presentationml.tags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tags/tag45.xml" ContentType="application/vnd.openxmlformats-officedocument.presentationml.tags+xml"/>
  <Override PartName="/ppt/notesSlides/notesSlide70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slides/slide118.xml" ContentType="application/vnd.openxmlformats-officedocument.presentationml.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39.xml" ContentType="application/vnd.openxmlformats-officedocument.presentationml.tags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notesSlides/notesSlide42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53.xml" ContentType="application/vnd.openxmlformats-officedocument.presentationml.tags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94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notesSlides/notesSlide36.xml" ContentType="application/vnd.openxmlformats-officedocument.presentationml.notesSlide+xml"/>
  <Override PartName="/ppt/tags/tag58.xml" ContentType="application/vnd.openxmlformats-officedocument.presentationml.tags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tags/tag47.xml" ContentType="application/vnd.openxmlformats-officedocument.presentationml.tags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notesSlides/notesSlide61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50.xml" ContentType="application/vnd.openxmlformats-officedocument.presentationml.notesSlide+xml"/>
  <Override PartName="/ppt/slides/slide109.xml" ContentType="application/vnd.openxmlformats-officedocument.presentationml.slide+xml"/>
  <Override PartName="/ppt/tags/tag50.xml" ContentType="application/vnd.openxmlformats-officedocument.presentationml.tags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3"/>
  </p:notesMasterIdLst>
  <p:sldIdLst>
    <p:sldId id="256" r:id="rId2"/>
    <p:sldId id="280" r:id="rId3"/>
    <p:sldId id="281" r:id="rId4"/>
    <p:sldId id="404" r:id="rId5"/>
    <p:sldId id="405" r:id="rId6"/>
    <p:sldId id="406" r:id="rId7"/>
    <p:sldId id="407" r:id="rId8"/>
    <p:sldId id="257" r:id="rId9"/>
    <p:sldId id="287" r:id="rId10"/>
    <p:sldId id="288" r:id="rId11"/>
    <p:sldId id="289" r:id="rId12"/>
    <p:sldId id="291" r:id="rId13"/>
    <p:sldId id="306" r:id="rId14"/>
    <p:sldId id="293" r:id="rId15"/>
    <p:sldId id="294" r:id="rId16"/>
    <p:sldId id="295" r:id="rId17"/>
    <p:sldId id="31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4" r:id="rId26"/>
    <p:sldId id="313" r:id="rId27"/>
    <p:sldId id="311" r:id="rId28"/>
    <p:sldId id="309" r:id="rId29"/>
    <p:sldId id="316" r:id="rId30"/>
    <p:sldId id="317" r:id="rId31"/>
    <p:sldId id="312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5" r:id="rId40"/>
    <p:sldId id="326" r:id="rId41"/>
    <p:sldId id="327" r:id="rId42"/>
    <p:sldId id="328" r:id="rId43"/>
    <p:sldId id="329" r:id="rId44"/>
    <p:sldId id="330" r:id="rId45"/>
    <p:sldId id="331" r:id="rId46"/>
    <p:sldId id="332" r:id="rId47"/>
    <p:sldId id="333" r:id="rId48"/>
    <p:sldId id="314" r:id="rId49"/>
    <p:sldId id="334" r:id="rId50"/>
    <p:sldId id="335" r:id="rId51"/>
    <p:sldId id="336" r:id="rId52"/>
    <p:sldId id="337" r:id="rId53"/>
    <p:sldId id="338" r:id="rId54"/>
    <p:sldId id="339" r:id="rId55"/>
    <p:sldId id="340" r:id="rId56"/>
    <p:sldId id="341" r:id="rId57"/>
    <p:sldId id="398" r:id="rId58"/>
    <p:sldId id="342" r:id="rId59"/>
    <p:sldId id="348" r:id="rId60"/>
    <p:sldId id="349" r:id="rId61"/>
    <p:sldId id="353" r:id="rId62"/>
    <p:sldId id="354" r:id="rId63"/>
    <p:sldId id="355" r:id="rId64"/>
    <p:sldId id="395" r:id="rId65"/>
    <p:sldId id="356" r:id="rId66"/>
    <p:sldId id="357" r:id="rId67"/>
    <p:sldId id="358" r:id="rId68"/>
    <p:sldId id="359" r:id="rId69"/>
    <p:sldId id="360" r:id="rId70"/>
    <p:sldId id="361" r:id="rId71"/>
    <p:sldId id="362" r:id="rId72"/>
    <p:sldId id="363" r:id="rId73"/>
    <p:sldId id="364" r:id="rId74"/>
    <p:sldId id="365" r:id="rId75"/>
    <p:sldId id="366" r:id="rId76"/>
    <p:sldId id="367" r:id="rId77"/>
    <p:sldId id="368" r:id="rId78"/>
    <p:sldId id="371" r:id="rId79"/>
    <p:sldId id="372" r:id="rId80"/>
    <p:sldId id="374" r:id="rId81"/>
    <p:sldId id="375" r:id="rId82"/>
    <p:sldId id="376" r:id="rId83"/>
    <p:sldId id="377" r:id="rId84"/>
    <p:sldId id="378" r:id="rId85"/>
    <p:sldId id="379" r:id="rId86"/>
    <p:sldId id="380" r:id="rId87"/>
    <p:sldId id="381" r:id="rId88"/>
    <p:sldId id="382" r:id="rId89"/>
    <p:sldId id="396" r:id="rId90"/>
    <p:sldId id="397" r:id="rId91"/>
    <p:sldId id="383" r:id="rId92"/>
    <p:sldId id="399" r:id="rId93"/>
    <p:sldId id="384" r:id="rId94"/>
    <p:sldId id="385" r:id="rId95"/>
    <p:sldId id="386" r:id="rId96"/>
    <p:sldId id="387" r:id="rId97"/>
    <p:sldId id="388" r:id="rId98"/>
    <p:sldId id="389" r:id="rId99"/>
    <p:sldId id="390" r:id="rId100"/>
    <p:sldId id="391" r:id="rId101"/>
    <p:sldId id="392" r:id="rId102"/>
    <p:sldId id="393" r:id="rId103"/>
    <p:sldId id="346" r:id="rId104"/>
    <p:sldId id="262" r:id="rId105"/>
    <p:sldId id="263" r:id="rId106"/>
    <p:sldId id="264" r:id="rId107"/>
    <p:sldId id="265" r:id="rId108"/>
    <p:sldId id="266" r:id="rId109"/>
    <p:sldId id="267" r:id="rId110"/>
    <p:sldId id="269" r:id="rId111"/>
    <p:sldId id="400" r:id="rId112"/>
    <p:sldId id="401" r:id="rId113"/>
    <p:sldId id="402" r:id="rId114"/>
    <p:sldId id="403" r:id="rId115"/>
    <p:sldId id="408" r:id="rId116"/>
    <p:sldId id="409" r:id="rId117"/>
    <p:sldId id="410" r:id="rId118"/>
    <p:sldId id="411" r:id="rId119"/>
    <p:sldId id="412" r:id="rId120"/>
    <p:sldId id="413" r:id="rId121"/>
    <p:sldId id="414" r:id="rId122"/>
    <p:sldId id="415" r:id="rId123"/>
    <p:sldId id="416" r:id="rId124"/>
    <p:sldId id="417" r:id="rId125"/>
    <p:sldId id="418" r:id="rId126"/>
    <p:sldId id="419" r:id="rId127"/>
    <p:sldId id="420" r:id="rId128"/>
    <p:sldId id="421" r:id="rId129"/>
    <p:sldId id="422" r:id="rId130"/>
    <p:sldId id="423" r:id="rId131"/>
    <p:sldId id="424" r:id="rId132"/>
    <p:sldId id="425" r:id="rId133"/>
    <p:sldId id="426" r:id="rId134"/>
    <p:sldId id="427" r:id="rId135"/>
    <p:sldId id="428" r:id="rId136"/>
    <p:sldId id="282" r:id="rId137"/>
    <p:sldId id="283" r:id="rId138"/>
    <p:sldId id="284" r:id="rId139"/>
    <p:sldId id="285" r:id="rId140"/>
    <p:sldId id="286" r:id="rId141"/>
    <p:sldId id="347" r:id="rId14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561" autoAdjust="0"/>
    <p:restoredTop sz="79574" autoAdjust="0"/>
  </p:normalViewPr>
  <p:slideViewPr>
    <p:cSldViewPr>
      <p:cViewPr varScale="1">
        <p:scale>
          <a:sx n="43" d="100"/>
          <a:sy n="43" d="100"/>
        </p:scale>
        <p:origin x="-1531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651"/>
    </p:cViewPr>
  </p:sorterViewPr>
  <p:notesViewPr>
    <p:cSldViewPr>
      <p:cViewPr varScale="1">
        <p:scale>
          <a:sx n="42" d="100"/>
          <a:sy n="42" d="100"/>
        </p:scale>
        <p:origin x="-2242" y="-8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Y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26FAEEA-4B24-4232-8BA2-977DB6119722}" type="datetimeFigureOut">
              <a:rPr lang="ar-YE" smtClean="0"/>
              <a:t>13/11/1432</a:t>
            </a:fld>
            <a:endParaRPr lang="ar-Y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Y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Y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Y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D269350-4BC3-4EF2-87FC-665CC7DD441C}" type="slidenum">
              <a:rPr lang="ar-YE" smtClean="0"/>
              <a:t>‹#›</a:t>
            </a:fld>
            <a:endParaRPr lang="ar-Y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0B706E-CA38-4DFF-9347-3F56E3C75529}" type="slidenum">
              <a:rPr lang="de-DE"/>
              <a:pPr/>
              <a:t>13</a:t>
            </a:fld>
            <a:endParaRPr lang="de-DE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325" y="4355757"/>
            <a:ext cx="5031352" cy="4135100"/>
          </a:xfrm>
          <a:ln/>
        </p:spPr>
        <p:txBody>
          <a:bodyPr lIns="92075" tIns="46038" rIns="92075" bIns="46038"/>
          <a:lstStyle/>
          <a:p>
            <a:endParaRPr lang="ar-YE"/>
          </a:p>
        </p:txBody>
      </p:sp>
      <p:sp>
        <p:nvSpPr>
          <p:cNvPr id="590851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298575" y="796925"/>
            <a:ext cx="4262438" cy="3197225"/>
          </a:xfrm>
          <a:ln w="12699"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26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10240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07" y="4325623"/>
            <a:ext cx="5028787" cy="409951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223" tIns="45612" rIns="91223" bIns="45612"/>
          <a:lstStyle/>
          <a:p>
            <a:endParaRPr lang="ar-Y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C8D498-9188-4760-A741-0DF47262E34E}" type="slidenum">
              <a:rPr lang="en-US"/>
              <a:pPr/>
              <a:t>134</a:t>
            </a:fld>
            <a:endParaRPr lang="en-US"/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69988" y="600851"/>
            <a:ext cx="4530725" cy="338532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1BE0C9-3E9E-4434-BED2-8B30D91E0D62}" type="slidenum">
              <a:rPr lang="en-US"/>
              <a:pPr/>
              <a:t>135</a:t>
            </a:fld>
            <a:endParaRPr lang="en-US"/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69988" y="600851"/>
            <a:ext cx="4530725" cy="338532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7EBA0E-2B61-4580-8B7C-606055E40F92}" type="slidenum">
              <a:rPr lang="en-US" smtClean="0"/>
              <a:pPr/>
              <a:t>141</a:t>
            </a:fld>
            <a:endParaRPr lang="en-US" smtClean="0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180" y="4342777"/>
            <a:ext cx="5487640" cy="41151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ar-Y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93639" y="603468"/>
            <a:ext cx="4483123" cy="3382219"/>
          </a:xfrm>
          <a:ln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1AD250-1846-448C-B66A-3402969372C4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180" y="4342777"/>
            <a:ext cx="5487640" cy="41151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ar-Y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D2A547-79E9-40BE-B3A9-01C67E854502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180" y="4342777"/>
            <a:ext cx="5487640" cy="41151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ar-Y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3CE7E3-D34A-4CBE-BDCF-4B8C27C92EC0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180" y="4342777"/>
            <a:ext cx="5487640" cy="41151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ar-Y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007585-D8BF-4A02-88DC-E5115DBA9CE5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180" y="4342777"/>
            <a:ext cx="5487640" cy="41151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ar-Y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42940C-065E-48E5-8E52-B14C38B1B047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180" y="4342777"/>
            <a:ext cx="5487640" cy="41151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ar-Y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35D59A-1C24-4739-8C61-14216D459AF6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180" y="4342777"/>
            <a:ext cx="5487640" cy="41151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ar-Y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CF3001-9FDD-451E-B712-B0FB449B7984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180" y="4342777"/>
            <a:ext cx="5487640" cy="41151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ar-Y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761977-251C-4FF8-A473-4D070217F14A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180" y="4342777"/>
            <a:ext cx="5487640" cy="41151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ar-Y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633671-907F-49E4-85A1-42CC474D1E10}" type="slidenum">
              <a:rPr lang="de-DE"/>
              <a:pPr/>
              <a:t>16</a:t>
            </a:fld>
            <a:endParaRPr lang="de-DE"/>
          </a:p>
        </p:txBody>
      </p:sp>
      <p:sp>
        <p:nvSpPr>
          <p:cNvPr id="601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325" y="4355757"/>
            <a:ext cx="5031352" cy="4135100"/>
          </a:xfrm>
          <a:ln/>
        </p:spPr>
        <p:txBody>
          <a:bodyPr lIns="92075" tIns="46038" rIns="92075" bIns="46038"/>
          <a:lstStyle/>
          <a:p>
            <a:endParaRPr lang="ar-YE"/>
          </a:p>
        </p:txBody>
      </p:sp>
      <p:sp>
        <p:nvSpPr>
          <p:cNvPr id="601091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298575" y="796925"/>
            <a:ext cx="4262438" cy="3197225"/>
          </a:xfrm>
          <a:ln w="12699" cap="flat"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8EB98A-53D9-4210-BAD0-CEE97ED86984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180" y="4342777"/>
            <a:ext cx="5487640" cy="41151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ar-Y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3BB99A-5857-4FCF-92C9-A1A73BBD9A9F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180" y="4342777"/>
            <a:ext cx="5487640" cy="41151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ar-Y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D93701-7F32-45D7-BF85-4D05B1367100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180" y="4342777"/>
            <a:ext cx="5487640" cy="41151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ar-Y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F4C4C2-2CA8-433B-930D-E578D6BF3DCF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180" y="4342777"/>
            <a:ext cx="5487640" cy="41151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ar-Y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A6AFF3-8B9C-40ED-ACBA-2E774F36472C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93187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180" y="4342777"/>
            <a:ext cx="5487640" cy="41151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ar-Y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4009AC-99BC-47A2-97C3-FBA0C8B82BE3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94211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180" y="4342777"/>
            <a:ext cx="5487640" cy="41151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ar-Y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4F45FD-7A42-4FB7-8BF2-333ABFFFD902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95235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180" y="4342777"/>
            <a:ext cx="5487640" cy="41151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ar-Y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7A7B25-13BD-42DD-AE84-748476ACC477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92090" y="600348"/>
            <a:ext cx="4487773" cy="3385338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AFE96F-A8C0-4E90-8CED-7481314251E6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92090" y="600348"/>
            <a:ext cx="4487773" cy="3385338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1EF90A-8ED8-461E-A5A9-79F715537A7F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92090" y="600348"/>
            <a:ext cx="4487773" cy="3385338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753" y="8685552"/>
            <a:ext cx="2971697" cy="45688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EBB0F018-13B2-4C1F-9FD1-878E720C0D4F}" type="slidenum">
              <a:rPr lang="en-US"/>
              <a:pPr/>
              <a:t>17</a:t>
            </a:fld>
            <a:endParaRPr lang="en-US"/>
          </a:p>
        </p:txBody>
      </p:sp>
      <p:sp>
        <p:nvSpPr>
          <p:cNvPr id="114691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1182688" y="603250"/>
            <a:ext cx="4508500" cy="3382963"/>
          </a:xfrm>
          <a:ln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C554EC-D205-494E-9177-74C4A006EF3B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92090" y="600348"/>
            <a:ext cx="4487773" cy="3385338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733C21-16D7-4BF8-B1DF-3B07758B6A90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56323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1167287" y="580076"/>
            <a:ext cx="4538929" cy="342432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6324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07" y="4325623"/>
            <a:ext cx="5028787" cy="409951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223" tIns="45612" rIns="91223" bIns="45612"/>
          <a:lstStyle/>
          <a:p>
            <a:endParaRPr lang="ar-Y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9813EF-1CD5-49E6-98DB-C6D312229313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4113" y="579438"/>
            <a:ext cx="4564062" cy="3424237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07" y="4325623"/>
            <a:ext cx="5028787" cy="409951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223" tIns="45612" rIns="91223" bIns="45612"/>
          <a:lstStyle/>
          <a:p>
            <a:endParaRPr lang="ar-Y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9292A7-942A-48CC-A67B-06111170CE67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4113" y="579438"/>
            <a:ext cx="4564062" cy="3424237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07" y="4325623"/>
            <a:ext cx="5028787" cy="409951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223" tIns="45612" rIns="91223" bIns="45612"/>
          <a:lstStyle/>
          <a:p>
            <a:endParaRPr lang="ar-Y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B00C00-33F1-497D-B67D-0A9C6F99B914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4113" y="579438"/>
            <a:ext cx="4564062" cy="3424237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07" y="4325623"/>
            <a:ext cx="5028787" cy="409951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223" tIns="45612" rIns="91223" bIns="45612"/>
          <a:lstStyle/>
          <a:p>
            <a:endParaRPr lang="ar-Y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95190" y="603468"/>
            <a:ext cx="4483123" cy="3382219"/>
          </a:xfrm>
          <a:ln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07" y="4325623"/>
            <a:ext cx="5028787" cy="409951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223" tIns="45612" rIns="91223" bIns="45612"/>
          <a:lstStyle/>
          <a:p>
            <a:endParaRPr lang="ar-Y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95190" y="603468"/>
            <a:ext cx="4483123" cy="3382219"/>
          </a:xfrm>
          <a:ln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2688" y="603250"/>
            <a:ext cx="4508500" cy="3382963"/>
          </a:xfrm>
          <a:ln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2688" y="603250"/>
            <a:ext cx="4508500" cy="3382963"/>
          </a:xfrm>
          <a:ln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F378E1-D68D-4DC3-A62F-3B6BF8BD1023}" type="slidenum">
              <a:rPr lang="de-DE"/>
              <a:pPr/>
              <a:t>19</a:t>
            </a:fld>
            <a:endParaRPr lang="de-DE"/>
          </a:p>
        </p:txBody>
      </p:sp>
      <p:sp>
        <p:nvSpPr>
          <p:cNvPr id="6236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325" y="4355757"/>
            <a:ext cx="5031352" cy="4135100"/>
          </a:xfrm>
          <a:ln/>
        </p:spPr>
        <p:txBody>
          <a:bodyPr lIns="92075" tIns="46038" rIns="92075" bIns="46038"/>
          <a:lstStyle/>
          <a:p>
            <a:endParaRPr lang="ar-YE"/>
          </a:p>
        </p:txBody>
      </p:sp>
      <p:sp>
        <p:nvSpPr>
          <p:cNvPr id="623619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897188" y="797305"/>
            <a:ext cx="5065239" cy="3196576"/>
          </a:xfrm>
          <a:ln w="12699" cap="flat"/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2688" y="603250"/>
            <a:ext cx="4508500" cy="3382963"/>
          </a:xfrm>
          <a:ln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95190" y="603468"/>
            <a:ext cx="4483123" cy="3382219"/>
          </a:xfrm>
          <a:ln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95190" y="603468"/>
            <a:ext cx="4483123" cy="3382219"/>
          </a:xfrm>
          <a:ln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93639" y="603468"/>
            <a:ext cx="4483123" cy="3382219"/>
          </a:xfrm>
          <a:ln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67287" y="583196"/>
            <a:ext cx="4537379" cy="3422763"/>
          </a:xfrm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07" y="4325623"/>
            <a:ext cx="5028787" cy="409951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223" tIns="45612" rIns="91223" bIns="45612"/>
          <a:lstStyle/>
          <a:p>
            <a:endParaRPr lang="ar-Y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95190" y="603467"/>
            <a:ext cx="4481572" cy="3380660"/>
          </a:xfrm>
          <a:ln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95190" y="603467"/>
            <a:ext cx="4481572" cy="3380660"/>
          </a:xfrm>
          <a:ln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180" y="4342777"/>
            <a:ext cx="5487640" cy="41151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ar-Y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95190" y="603467"/>
            <a:ext cx="4481572" cy="3380660"/>
          </a:xfrm>
          <a:ln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95190" y="603467"/>
            <a:ext cx="4481572" cy="3380660"/>
          </a:xfrm>
          <a:ln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08BDCB-631A-434B-92AD-2C7F9A77677D}" type="slidenum">
              <a:rPr lang="de-DE"/>
              <a:pPr/>
              <a:t>20</a:t>
            </a:fld>
            <a:endParaRPr lang="de-DE"/>
          </a:p>
        </p:txBody>
      </p:sp>
      <p:sp>
        <p:nvSpPr>
          <p:cNvPr id="6256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325" y="4355757"/>
            <a:ext cx="5031352" cy="4135100"/>
          </a:xfrm>
          <a:ln/>
        </p:spPr>
        <p:txBody>
          <a:bodyPr lIns="92075" tIns="46038" rIns="92075" bIns="46038"/>
          <a:lstStyle/>
          <a:p>
            <a:endParaRPr lang="ar-YE"/>
          </a:p>
        </p:txBody>
      </p:sp>
      <p:sp>
        <p:nvSpPr>
          <p:cNvPr id="625667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897188" y="797305"/>
            <a:ext cx="5065239" cy="3196576"/>
          </a:xfrm>
          <a:ln w="12699" cap="flat"/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95190" y="603467"/>
            <a:ext cx="4481572" cy="3380660"/>
          </a:xfrm>
          <a:ln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95190" y="603467"/>
            <a:ext cx="4481572" cy="3380660"/>
          </a:xfrm>
          <a:ln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180" y="4342777"/>
            <a:ext cx="5487640" cy="41151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ar-Y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95190" y="603467"/>
            <a:ext cx="4481572" cy="3380660"/>
          </a:xfrm>
          <a:ln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180" y="4342777"/>
            <a:ext cx="5487640" cy="41151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ar-Y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95190" y="603467"/>
            <a:ext cx="4481572" cy="3380660"/>
          </a:xfrm>
          <a:ln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95190" y="603467"/>
            <a:ext cx="4481572" cy="3380660"/>
          </a:xfrm>
          <a:ln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180" y="4342777"/>
            <a:ext cx="5487640" cy="41151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ar-Y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95190" y="603467"/>
            <a:ext cx="4481572" cy="3380660"/>
          </a:xfrm>
          <a:ln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07" y="4325623"/>
            <a:ext cx="5028787" cy="409951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223" tIns="45612" rIns="91223" bIns="45612"/>
          <a:lstStyle/>
          <a:p>
            <a:endParaRPr lang="ar-Y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29D313-BD9D-4611-B951-C0BE1A8465D3}" type="slidenum">
              <a:rPr lang="de-DE"/>
              <a:pPr/>
              <a:t>21</a:t>
            </a:fld>
            <a:endParaRPr lang="de-DE"/>
          </a:p>
        </p:txBody>
      </p:sp>
      <p:sp>
        <p:nvSpPr>
          <p:cNvPr id="6277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325" y="4355757"/>
            <a:ext cx="5031352" cy="4135100"/>
          </a:xfrm>
          <a:ln/>
        </p:spPr>
        <p:txBody>
          <a:bodyPr lIns="92075" tIns="46038" rIns="92075" bIns="46038"/>
          <a:lstStyle/>
          <a:p>
            <a:endParaRPr lang="ar-YE"/>
          </a:p>
        </p:txBody>
      </p:sp>
      <p:sp>
        <p:nvSpPr>
          <p:cNvPr id="627715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897188" y="797305"/>
            <a:ext cx="5065239" cy="3196576"/>
          </a:xfrm>
          <a:ln w="12699" cap="flat"/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07" y="4325623"/>
            <a:ext cx="5028787" cy="409951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223" tIns="45612" rIns="91223" bIns="45612"/>
          <a:lstStyle/>
          <a:p>
            <a:endParaRPr lang="ar-Y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07" y="4325623"/>
            <a:ext cx="5028787" cy="409951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223" tIns="45612" rIns="91223" bIns="45612"/>
          <a:lstStyle/>
          <a:p>
            <a:endParaRPr lang="ar-Y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00075"/>
            <a:ext cx="4513263" cy="3386138"/>
          </a:xfrm>
          <a:ln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00075"/>
            <a:ext cx="4513263" cy="3386138"/>
          </a:xfrm>
          <a:ln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753" y="8685552"/>
            <a:ext cx="2971697" cy="45688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05CE665-DDDD-49DF-9E72-8E07115D77A7}" type="slidenum">
              <a:rPr lang="en-US"/>
              <a:pPr/>
              <a:t>89</a:t>
            </a:fld>
            <a:endParaRPr lang="en-US"/>
          </a:p>
        </p:txBody>
      </p:sp>
      <p:sp>
        <p:nvSpPr>
          <p:cNvPr id="14643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9513" y="598488"/>
            <a:ext cx="4514850" cy="3387725"/>
          </a:xfrm>
          <a:ln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753" y="8685552"/>
            <a:ext cx="2971697" cy="45688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3BF3555-969B-46AB-86CB-7E368F23131E}" type="slidenum">
              <a:rPr lang="en-US"/>
              <a:pPr/>
              <a:t>90</a:t>
            </a:fld>
            <a:endParaRPr lang="en-US"/>
          </a:p>
        </p:txBody>
      </p:sp>
      <p:sp>
        <p:nvSpPr>
          <p:cNvPr id="14541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95190" y="603468"/>
            <a:ext cx="4483123" cy="3382219"/>
          </a:xfrm>
          <a:ln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07" y="4325623"/>
            <a:ext cx="5028787" cy="409951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223" tIns="45612" rIns="91223" bIns="45612"/>
          <a:lstStyle/>
          <a:p>
            <a:endParaRPr lang="ar-Y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07" y="4325623"/>
            <a:ext cx="5028787" cy="409951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223" tIns="45612" rIns="91223" bIns="45612"/>
          <a:lstStyle/>
          <a:p>
            <a:endParaRPr lang="ar-Y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07" y="4325623"/>
            <a:ext cx="5028787" cy="409951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223" tIns="45612" rIns="91223" bIns="45612"/>
          <a:lstStyle/>
          <a:p>
            <a:endParaRPr lang="ar-Y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07" y="4325623"/>
            <a:ext cx="5028787" cy="409951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223" tIns="45612" rIns="91223" bIns="45612"/>
          <a:lstStyle/>
          <a:p>
            <a:endParaRPr lang="ar-Y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3F00CB-AAE8-43C8-B825-40EBB3E188CC}" type="slidenum">
              <a:rPr lang="de-DE"/>
              <a:pPr/>
              <a:t>22</a:t>
            </a:fld>
            <a:endParaRPr lang="de-DE"/>
          </a:p>
        </p:txBody>
      </p:sp>
      <p:sp>
        <p:nvSpPr>
          <p:cNvPr id="6297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325" y="4355757"/>
            <a:ext cx="5031352" cy="4135100"/>
          </a:xfrm>
          <a:ln/>
        </p:spPr>
        <p:txBody>
          <a:bodyPr lIns="92075" tIns="46038" rIns="92075" bIns="46038"/>
          <a:lstStyle/>
          <a:p>
            <a:endParaRPr lang="ar-YE"/>
          </a:p>
        </p:txBody>
      </p:sp>
      <p:sp>
        <p:nvSpPr>
          <p:cNvPr id="629763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897188" y="797305"/>
            <a:ext cx="5065239" cy="3196576"/>
          </a:xfrm>
          <a:ln w="12699" cap="flat"/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180" y="4342777"/>
            <a:ext cx="5487640" cy="41151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ar-Y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95190" y="603468"/>
            <a:ext cx="4483123" cy="3382219"/>
          </a:xfrm>
          <a:ln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95190" y="603468"/>
            <a:ext cx="4483123" cy="3382219"/>
          </a:xfrm>
          <a:ln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95190" y="603468"/>
            <a:ext cx="4483123" cy="3382219"/>
          </a:xfrm>
          <a:ln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95190" y="603467"/>
            <a:ext cx="4481572" cy="3380660"/>
          </a:xfrm>
          <a:ln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95190" y="603468"/>
            <a:ext cx="4483123" cy="3382219"/>
          </a:xfrm>
          <a:ln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95190" y="603468"/>
            <a:ext cx="4483123" cy="3382219"/>
          </a:xfrm>
          <a:ln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spatial map is overlaid on a B-mode gray-scale image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depicts an estimate of blood flow mean velocity, indicating the direction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flow encoded in colors (often blue away from the transducer and red toward it),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amplitude of mean velocity by brightness, and turbulence by a third color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(often green). It is also known as a ‘‘color flow Doppler.’’ Visualization is usually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two-dimensional (2D) but can also be three-dimensional (3D) or four-dimensional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(4D) (see Figure 10.6a).</a:t>
            </a:r>
          </a:p>
          <a:p>
            <a:endParaRPr lang="ar-Y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9350-4BC3-4EF2-87FC-665CC7DD441C}" type="slidenum">
              <a:rPr lang="ar-YE" smtClean="0"/>
              <a:t>106</a:t>
            </a:fld>
            <a:endParaRPr lang="ar-YE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Continuous wave (CW) Doppler: This Doppler mode is sensitive to the Doppler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shift of blood flow all along a line (see Figure 11.13).</a:t>
            </a:r>
          </a:p>
          <a:p>
            <a:endParaRPr lang="ar-Y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9350-4BC3-4EF2-87FC-665CC7DD441C}" type="slidenum">
              <a:rPr lang="ar-YE" smtClean="0"/>
              <a:t>107</a:t>
            </a:fld>
            <a:endParaRPr lang="ar-YE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M-mode: This mode of operation is brightness modulated, where depth is the y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deflection (fast time), and the x deflection is the same imaging line shown as a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 of slow time. This mode displays the time history of a single line at the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same spatial position over time (see Figure 10.4).</a:t>
            </a:r>
          </a:p>
          <a:p>
            <a:pPr algn="l" rtl="0"/>
            <a:endParaRPr lang="ar-Y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9350-4BC3-4EF2-87FC-665CC7DD441C}" type="slidenum">
              <a:rPr lang="ar-YE" smtClean="0"/>
              <a:t>108</a:t>
            </a:fld>
            <a:endParaRPr lang="ar-Y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3F28AA-C066-429F-9284-00CE860CE403}" type="slidenum">
              <a:rPr lang="de-DE"/>
              <a:pPr/>
              <a:t>23</a:t>
            </a:fld>
            <a:endParaRPr lang="de-DE"/>
          </a:p>
        </p:txBody>
      </p:sp>
      <p:sp>
        <p:nvSpPr>
          <p:cNvPr id="6318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325" y="4355757"/>
            <a:ext cx="5031352" cy="4135100"/>
          </a:xfrm>
          <a:ln/>
        </p:spPr>
        <p:txBody>
          <a:bodyPr lIns="92075" tIns="46038" rIns="92075" bIns="46038"/>
          <a:lstStyle/>
          <a:p>
            <a:endParaRPr lang="ar-YE"/>
          </a:p>
        </p:txBody>
      </p:sp>
      <p:sp>
        <p:nvSpPr>
          <p:cNvPr id="631811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298575" y="796925"/>
            <a:ext cx="4262438" cy="3197225"/>
          </a:xfrm>
          <a:ln w="12699" cap="flat"/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Power Doppler (mode): This color-coded image of blood flow is based on intensity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rather than on direction of flow, with a paler color representing higher intensity.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also known as ‘‘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angio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’’ (see Figure 11.23).</a:t>
            </a:r>
          </a:p>
          <a:p>
            <a:endParaRPr lang="ar-Y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9350-4BC3-4EF2-87FC-665CC7DD441C}" type="slidenum">
              <a:rPr lang="ar-YE" smtClean="0"/>
              <a:t>109</a:t>
            </a:fld>
            <a:endParaRPr lang="ar-YE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Pulsed wave Doppler: This Doppler mode uses pulses to measure flow in a region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interest (see Figures 11.15 and 11.21).</a:t>
            </a:r>
          </a:p>
          <a:p>
            <a:endParaRPr lang="ar-Y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9350-4BC3-4EF2-87FC-665CC7DD441C}" type="slidenum">
              <a:rPr lang="ar-YE" smtClean="0"/>
              <a:t>110</a:t>
            </a:fld>
            <a:endParaRPr lang="ar-YE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D2597B-88A3-4867-A278-2FD38D3BED6B}" type="slidenum">
              <a:rPr lang="en-US"/>
              <a:pPr/>
              <a:t>116</a:t>
            </a:fld>
            <a:endParaRPr lang="en-US"/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520"/>
            <a:ext cx="5486400" cy="411424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ar-Y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B820F7-F6E8-48A6-8E2C-AED0E3079F43}" type="slidenum">
              <a:rPr lang="en-US"/>
              <a:pPr/>
              <a:t>117</a:t>
            </a:fld>
            <a:endParaRPr lang="en-US"/>
          </a:p>
        </p:txBody>
      </p:sp>
      <p:sp>
        <p:nvSpPr>
          <p:cNvPr id="47107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1171575" y="604013"/>
            <a:ext cx="4527550" cy="3382158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DEE4DE-A141-4810-8423-F84A50EABCC8}" type="slidenum">
              <a:rPr lang="en-US"/>
              <a:pPr/>
              <a:t>118</a:t>
            </a:fld>
            <a:endParaRPr lang="en-US"/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1575" y="604013"/>
            <a:ext cx="4527550" cy="3382158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F110E5-81E1-4F17-A042-4BDDD758ABC9}" type="slidenum">
              <a:rPr lang="en-US"/>
              <a:pPr/>
              <a:t>119</a:t>
            </a:fld>
            <a:endParaRPr lang="en-US"/>
          </a:p>
        </p:txBody>
      </p:sp>
      <p:sp>
        <p:nvSpPr>
          <p:cNvPr id="49155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1171575" y="604013"/>
            <a:ext cx="4527550" cy="3382158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763F70-25A9-4DF9-B2E7-7896D7D6E94D}" type="slidenum">
              <a:rPr lang="en-US"/>
              <a:pPr/>
              <a:t>120</a:t>
            </a:fld>
            <a:endParaRPr lang="en-US"/>
          </a:p>
        </p:txBody>
      </p:sp>
      <p:sp>
        <p:nvSpPr>
          <p:cNvPr id="50179" name="Rectangle 2050"/>
          <p:cNvSpPr>
            <a:spLocks noChangeArrowheads="1" noTextEdit="1"/>
          </p:cNvSpPr>
          <p:nvPr>
            <p:ph type="sldImg"/>
          </p:nvPr>
        </p:nvSpPr>
        <p:spPr>
          <a:xfrm>
            <a:off x="1171575" y="604013"/>
            <a:ext cx="4527550" cy="3382158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0BCFA9-979A-40F6-8394-981FC085F470}" type="slidenum">
              <a:rPr lang="en-US"/>
              <a:pPr/>
              <a:t>121</a:t>
            </a:fld>
            <a:endParaRPr lang="en-US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520"/>
            <a:ext cx="5486400" cy="411424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ar-Y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64D45C-6402-42D7-8959-068FF8FEC305}" type="slidenum">
              <a:rPr lang="en-US"/>
              <a:pPr/>
              <a:t>122</a:t>
            </a:fld>
            <a:endParaRPr lang="en-US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520"/>
            <a:ext cx="5486400" cy="411424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ar-Y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F889FF-BD46-4D77-A6AD-1B721B70CAAD}" type="slidenum">
              <a:rPr lang="en-US"/>
              <a:pPr/>
              <a:t>123</a:t>
            </a:fld>
            <a:endParaRPr lang="en-US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3163" y="604013"/>
            <a:ext cx="4527550" cy="3382158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001764-698A-4A4B-9DF1-F5F4B4308EBD}" type="slidenum">
              <a:rPr lang="de-DE"/>
              <a:pPr/>
              <a:t>24</a:t>
            </a:fld>
            <a:endParaRPr lang="de-DE"/>
          </a:p>
        </p:txBody>
      </p:sp>
      <p:sp>
        <p:nvSpPr>
          <p:cNvPr id="6338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325" y="4355757"/>
            <a:ext cx="5031352" cy="4135100"/>
          </a:xfrm>
          <a:ln/>
        </p:spPr>
        <p:txBody>
          <a:bodyPr lIns="92075" tIns="46038" rIns="92075" bIns="46038"/>
          <a:lstStyle/>
          <a:p>
            <a:endParaRPr lang="ar-YE"/>
          </a:p>
        </p:txBody>
      </p:sp>
      <p:sp>
        <p:nvSpPr>
          <p:cNvPr id="633859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298575" y="796925"/>
            <a:ext cx="4262438" cy="3197225"/>
          </a:xfrm>
          <a:ln w="12699" cap="flat"/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8EA39C-E079-46CD-90BF-A07E4D43D41F}" type="slidenum">
              <a:rPr lang="en-US"/>
              <a:pPr/>
              <a:t>124</a:t>
            </a:fld>
            <a:endParaRPr lang="en-US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3072"/>
            <a:ext cx="4572000" cy="3415362"/>
          </a:xfrm>
          <a:ln>
            <a:solidFill>
              <a:srgbClr val="000000"/>
            </a:solidFill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26126"/>
            <a:ext cx="5029200" cy="409843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ar-Y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611A7F-4D91-4153-ADE0-428604F75CD3}" type="slidenum">
              <a:rPr lang="en-US"/>
              <a:pPr/>
              <a:t>125</a:t>
            </a:fld>
            <a:endParaRPr lang="en-US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3072"/>
            <a:ext cx="4572000" cy="3415362"/>
          </a:xfrm>
          <a:ln>
            <a:solidFill>
              <a:srgbClr val="000000"/>
            </a:solidFill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26126"/>
            <a:ext cx="5029200" cy="409843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ar-Y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3438FB-4E11-421B-AF89-3495979FE66D}" type="slidenum">
              <a:rPr lang="en-US"/>
              <a:pPr/>
              <a:t>126</a:t>
            </a:fld>
            <a:endParaRPr lang="en-US"/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3072"/>
            <a:ext cx="4572000" cy="3415362"/>
          </a:xfrm>
          <a:ln>
            <a:solidFill>
              <a:srgbClr val="000000"/>
            </a:solidFill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26126"/>
            <a:ext cx="5029200" cy="409843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ar-Y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D6B4C0-AA80-434E-A2EB-B7BEDF4A4781}" type="slidenum">
              <a:rPr lang="en-US"/>
              <a:pPr/>
              <a:t>127</a:t>
            </a:fld>
            <a:endParaRPr lang="en-US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3072"/>
            <a:ext cx="4572000" cy="3415362"/>
          </a:xfrm>
          <a:ln>
            <a:solidFill>
              <a:srgbClr val="000000"/>
            </a:solidFill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26126"/>
            <a:ext cx="5029200" cy="409843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ar-Y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573A53-A03E-4C60-97BC-4E165C49309A}" type="slidenum">
              <a:rPr lang="en-US"/>
              <a:pPr/>
              <a:t>128</a:t>
            </a:fld>
            <a:endParaRPr lang="en-US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1100" y="603250"/>
            <a:ext cx="4511675" cy="33829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1B8815-BDBA-4FE1-9F6A-600A6FE968D7}" type="slidenum">
              <a:rPr lang="en-US"/>
              <a:pPr/>
              <a:t>129</a:t>
            </a:fld>
            <a:endParaRPr lang="en-US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1100" y="603250"/>
            <a:ext cx="4511675" cy="33829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1A57FF-540B-441B-808B-6D271A27BE0F}" type="slidenum">
              <a:rPr lang="en-US"/>
              <a:pPr/>
              <a:t>130</a:t>
            </a:fld>
            <a:endParaRPr lang="en-US"/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3163" y="604013"/>
            <a:ext cx="4527550" cy="3382158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C8D616-0126-490F-BC52-C7AA1C21741E}" type="slidenum">
              <a:rPr lang="en-US"/>
              <a:pPr/>
              <a:t>131</a:t>
            </a:fld>
            <a:endParaRPr lang="en-US"/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520"/>
            <a:ext cx="5486400" cy="411424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ar-Y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7F2349-3C5E-42C8-AB1B-6439B5C7A450}" type="slidenum">
              <a:rPr lang="en-US"/>
              <a:pPr/>
              <a:t>132</a:t>
            </a:fld>
            <a:endParaRPr lang="en-US"/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520"/>
            <a:ext cx="5486400" cy="411424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ar-Y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890829-3DAB-4054-838E-4AC19F08C831}" type="slidenum">
              <a:rPr lang="en-US"/>
              <a:pPr/>
              <a:t>133</a:t>
            </a:fld>
            <a:endParaRPr lang="en-US"/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69988" y="600851"/>
            <a:ext cx="4530725" cy="338532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rtl="0">
              <a:defRPr/>
            </a:lvl1pPr>
          </a:lstStyle>
          <a:p>
            <a:r>
              <a:rPr lang="ar-SA" dirty="0" smtClean="0"/>
              <a:t>انقر لتحرير نمط العنوان الرئيسي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dirty="0" smtClean="0"/>
              <a:t>انقر لتحرير نمط العنوان الثانوي الرئيسي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13/11/1432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13/11/1432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13/11/1432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ar-SA" dirty="0" smtClean="0"/>
              <a:t>انقر لتحرير نمط العنوان الرئيسي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ar-SA" dirty="0" smtClean="0"/>
              <a:t>انقر لتحرير أنماط النص الرئيسي</a:t>
            </a:r>
          </a:p>
          <a:p>
            <a:pPr lvl="1"/>
            <a:r>
              <a:rPr lang="ar-SA" dirty="0" smtClean="0"/>
              <a:t>المستوى الثاني</a:t>
            </a:r>
          </a:p>
          <a:p>
            <a:pPr lvl="2"/>
            <a:r>
              <a:rPr lang="ar-SA" dirty="0" smtClean="0"/>
              <a:t>المستوى الثالث</a:t>
            </a:r>
          </a:p>
          <a:p>
            <a:pPr lvl="3"/>
            <a:r>
              <a:rPr lang="ar-SA" dirty="0" smtClean="0"/>
              <a:t>المستوى الرابع</a:t>
            </a:r>
          </a:p>
          <a:p>
            <a:pPr lvl="4"/>
            <a:r>
              <a:rPr lang="ar-SA" dirty="0" smtClean="0"/>
              <a:t>المستوى الخامس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13/11/1432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13/11/1432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13/11/1432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13/11/1432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13/11/1432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13/11/1432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13/11/1432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13/11/1432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13/11/1432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4.jpeg"/><Relationship Id="rId2" Type="http://schemas.openxmlformats.org/officeDocument/2006/relationships/audio" Target="../media/audio2.wav"/><Relationship Id="rId1" Type="http://schemas.openxmlformats.org/officeDocument/2006/relationships/audio" Target="file:///C:\Documents%20and%20Settings\gdavid.MEDICAL-A5J95SJ\My%20Documents\CLASS\ResLecs\US\Savannah\doppler.wav" TargetMode="Externa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6.jpeg"/><Relationship Id="rId4" Type="http://schemas.openxmlformats.org/officeDocument/2006/relationships/notesSlide" Target="../notesSlides/notesSlide88.xml"/><Relationship Id="rId9" Type="http://schemas.openxmlformats.org/officeDocument/2006/relationships/hyperlink" Target="http://images.google.com/imgres?imgurl=www.users.waitrose.com/~laceyhelen/train.jpg&amp;imgrefurl=http://www.users.waitrose.com/~laceyhelen/cross.htm&amp;h=432&amp;w=390&amp;prev=/images%3Fq%3Dtrain%26start%3D20%26svnum%3D10%26hl%3Den%26lr%3D%26ie%3DUTF-8%26safe%3Doff%26sa%3DN" TargetMode="Externa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rrow.dit.ie/cgi/viewcontent.cgi?article=1010&amp;context=scschphyart&amp;sei-redir=1&amp;referer=http%3A%2F%2Fwww.google.com%2Furl%3Fsa%3Dt%26source%3Dweb%26cd%3D19%26ved%3D0CFoQFjAIOAo%26url%3Dhttp%253A%252F%252Farrow.dit.ie%252Fcgi%252Fviewcontent.cgi%253Farticle%253D1010%2526context%253Dscschphyart%26rct%3Dj%26q%3DUltrasound%2520Equipment%2520Evaluation%2520Project%26ei%3DhzeTTuiLG46AhQeu743eDw%26usg%3DAFQjCNEOpgQsPUCSHU2TjvFSZYYKHlAgqg%26cad%3Drja" TargetMode="External"/><Relationship Id="rId2" Type="http://schemas.openxmlformats.org/officeDocument/2006/relationships/hyperlink" Target="http://www.compareultrasound.com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notesSlide" Target="../notesSlides/notesSlide27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10" Type="http://schemas.openxmlformats.org/officeDocument/2006/relationships/tags" Target="../tags/tag27.xml"/><Relationship Id="rId19" Type="http://schemas.openxmlformats.org/officeDocument/2006/relationships/notesSlide" Target="../notesSlides/notesSlide28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notesSlide" Target="../notesSlides/notesSlide29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10" Type="http://schemas.openxmlformats.org/officeDocument/2006/relationships/tags" Target="../tags/tag44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9" Type="http://schemas.openxmlformats.org/officeDocument/2006/relationships/notesSlide" Target="../notesSlides/notesSlide3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notesSlide" Target="../notesSlides/notesSlide4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604" y="0"/>
            <a:ext cx="5557854" cy="1470025"/>
          </a:xfrm>
        </p:spPr>
        <p:txBody>
          <a:bodyPr/>
          <a:lstStyle/>
          <a:p>
            <a:r>
              <a:rPr lang="en-US" dirty="0" err="1" smtClean="0"/>
              <a:t>UltarSound</a:t>
            </a:r>
            <a:r>
              <a:rPr lang="en-US" dirty="0" smtClean="0"/>
              <a:t> Machine</a:t>
            </a:r>
            <a:br>
              <a:rPr lang="en-US" dirty="0" smtClean="0"/>
            </a:br>
            <a:r>
              <a:rPr lang="en-US" dirty="0" smtClean="0"/>
              <a:t>Dr </a:t>
            </a:r>
            <a:r>
              <a:rPr lang="en-US" dirty="0" err="1" smtClean="0"/>
              <a:t>Fadhl</a:t>
            </a:r>
            <a:r>
              <a:rPr lang="en-US" dirty="0" smtClean="0"/>
              <a:t> </a:t>
            </a:r>
            <a:r>
              <a:rPr lang="en-US" dirty="0" err="1" smtClean="0"/>
              <a:t>Alakwaa</a:t>
            </a:r>
            <a:endParaRPr lang="ar-Y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0166" y="5786454"/>
            <a:ext cx="6400800" cy="781040"/>
          </a:xfrm>
        </p:spPr>
        <p:txBody>
          <a:bodyPr/>
          <a:lstStyle/>
          <a:p>
            <a:r>
              <a:rPr lang="en-US" dirty="0" smtClean="0"/>
              <a:t>fadlwork@gmail.com</a:t>
            </a:r>
            <a:endParaRPr lang="ar-Y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00174"/>
            <a:ext cx="44481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2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 development</a:t>
            </a:r>
            <a:endParaRPr lang="ar-Y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Y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806137"/>
            <a:ext cx="5643602" cy="605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reeform 2"/>
          <p:cNvSpPr>
            <a:spLocks/>
          </p:cNvSpPr>
          <p:nvPr/>
        </p:nvSpPr>
        <p:spPr bwMode="auto">
          <a:xfrm>
            <a:off x="854075" y="395288"/>
            <a:ext cx="7720013" cy="2749550"/>
          </a:xfrm>
          <a:custGeom>
            <a:avLst/>
            <a:gdLst>
              <a:gd name="T0" fmla="*/ 0 w 4863"/>
              <a:gd name="T1" fmla="*/ 2147483647 h 1082"/>
              <a:gd name="T2" fmla="*/ 2147483647 w 4863"/>
              <a:gd name="T3" fmla="*/ 2147483647 h 1082"/>
              <a:gd name="T4" fmla="*/ 2147483647 w 4863"/>
              <a:gd name="T5" fmla="*/ 2147483647 h 1082"/>
              <a:gd name="T6" fmla="*/ 2147483647 w 4863"/>
              <a:gd name="T7" fmla="*/ 2147483647 h 1082"/>
              <a:gd name="T8" fmla="*/ 2147483647 w 4863"/>
              <a:gd name="T9" fmla="*/ 2147483647 h 1082"/>
              <a:gd name="T10" fmla="*/ 2147483647 w 4863"/>
              <a:gd name="T11" fmla="*/ 2147483647 h 1082"/>
              <a:gd name="T12" fmla="*/ 2147483647 w 4863"/>
              <a:gd name="T13" fmla="*/ 2147483647 h 1082"/>
              <a:gd name="T14" fmla="*/ 2147483647 w 4863"/>
              <a:gd name="T15" fmla="*/ 2147483647 h 1082"/>
              <a:gd name="T16" fmla="*/ 2147483647 w 4863"/>
              <a:gd name="T17" fmla="*/ 2147483647 h 1082"/>
              <a:gd name="T18" fmla="*/ 2147483647 w 4863"/>
              <a:gd name="T19" fmla="*/ 2147483647 h 1082"/>
              <a:gd name="T20" fmla="*/ 2147483647 w 4863"/>
              <a:gd name="T21" fmla="*/ 2147483647 h 1082"/>
              <a:gd name="T22" fmla="*/ 2147483647 w 4863"/>
              <a:gd name="T23" fmla="*/ 2147483647 h 1082"/>
              <a:gd name="T24" fmla="*/ 2147483647 w 4863"/>
              <a:gd name="T25" fmla="*/ 2147483647 h 1082"/>
              <a:gd name="T26" fmla="*/ 2147483647 w 4863"/>
              <a:gd name="T27" fmla="*/ 2147483647 h 1082"/>
              <a:gd name="T28" fmla="*/ 2147483647 w 4863"/>
              <a:gd name="T29" fmla="*/ 2147483647 h 1082"/>
              <a:gd name="T30" fmla="*/ 2147483647 w 4863"/>
              <a:gd name="T31" fmla="*/ 2147483647 h 1082"/>
              <a:gd name="T32" fmla="*/ 2147483647 w 4863"/>
              <a:gd name="T33" fmla="*/ 2147483647 h 108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863"/>
              <a:gd name="T52" fmla="*/ 0 h 1082"/>
              <a:gd name="T53" fmla="*/ 4863 w 4863"/>
              <a:gd name="T54" fmla="*/ 1082 h 108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863" h="1082">
                <a:moveTo>
                  <a:pt x="0" y="1082"/>
                </a:moveTo>
                <a:cubicBezTo>
                  <a:pt x="216" y="1003"/>
                  <a:pt x="433" y="924"/>
                  <a:pt x="576" y="786"/>
                </a:cubicBezTo>
                <a:cubicBezTo>
                  <a:pt x="719" y="648"/>
                  <a:pt x="767" y="325"/>
                  <a:pt x="856" y="251"/>
                </a:cubicBezTo>
                <a:cubicBezTo>
                  <a:pt x="945" y="177"/>
                  <a:pt x="1034" y="280"/>
                  <a:pt x="1111" y="342"/>
                </a:cubicBezTo>
                <a:cubicBezTo>
                  <a:pt x="1188" y="404"/>
                  <a:pt x="1246" y="580"/>
                  <a:pt x="1316" y="621"/>
                </a:cubicBezTo>
                <a:cubicBezTo>
                  <a:pt x="1386" y="662"/>
                  <a:pt x="1453" y="632"/>
                  <a:pt x="1530" y="588"/>
                </a:cubicBezTo>
                <a:cubicBezTo>
                  <a:pt x="1607" y="544"/>
                  <a:pt x="1696" y="363"/>
                  <a:pt x="1777" y="358"/>
                </a:cubicBezTo>
                <a:cubicBezTo>
                  <a:pt x="1858" y="353"/>
                  <a:pt x="1923" y="467"/>
                  <a:pt x="2016" y="556"/>
                </a:cubicBezTo>
                <a:cubicBezTo>
                  <a:pt x="2109" y="645"/>
                  <a:pt x="2226" y="883"/>
                  <a:pt x="2337" y="893"/>
                </a:cubicBezTo>
                <a:cubicBezTo>
                  <a:pt x="2448" y="903"/>
                  <a:pt x="2585" y="747"/>
                  <a:pt x="2682" y="613"/>
                </a:cubicBezTo>
                <a:cubicBezTo>
                  <a:pt x="2779" y="479"/>
                  <a:pt x="2832" y="172"/>
                  <a:pt x="2921" y="86"/>
                </a:cubicBezTo>
                <a:cubicBezTo>
                  <a:pt x="3010" y="0"/>
                  <a:pt x="3109" y="37"/>
                  <a:pt x="3217" y="95"/>
                </a:cubicBezTo>
                <a:cubicBezTo>
                  <a:pt x="3325" y="153"/>
                  <a:pt x="3459" y="310"/>
                  <a:pt x="3571" y="432"/>
                </a:cubicBezTo>
                <a:cubicBezTo>
                  <a:pt x="3683" y="554"/>
                  <a:pt x="3789" y="798"/>
                  <a:pt x="3892" y="827"/>
                </a:cubicBezTo>
                <a:cubicBezTo>
                  <a:pt x="3995" y="856"/>
                  <a:pt x="4096" y="717"/>
                  <a:pt x="4188" y="605"/>
                </a:cubicBezTo>
                <a:cubicBezTo>
                  <a:pt x="4280" y="493"/>
                  <a:pt x="4331" y="82"/>
                  <a:pt x="4443" y="152"/>
                </a:cubicBezTo>
                <a:cubicBezTo>
                  <a:pt x="4555" y="222"/>
                  <a:pt x="4796" y="877"/>
                  <a:pt x="4863" y="1025"/>
                </a:cubicBezTo>
              </a:path>
            </a:pathLst>
          </a:cu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>
            <a:off x="866775" y="3119438"/>
            <a:ext cx="7864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 flipV="1">
            <a:off x="866775" y="49213"/>
            <a:ext cx="0" cy="305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879475" y="2755900"/>
            <a:ext cx="78644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866775" y="2393950"/>
            <a:ext cx="78644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879475" y="2030413"/>
            <a:ext cx="78644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862013" y="1668463"/>
            <a:ext cx="78644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874713" y="1304925"/>
            <a:ext cx="78644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862013" y="942975"/>
            <a:ext cx="78644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>
            <a:off x="874713" y="581025"/>
            <a:ext cx="78644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565150" y="2806700"/>
            <a:ext cx="311150" cy="3397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565150" y="2384425"/>
            <a:ext cx="311150" cy="3397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565150" y="2012950"/>
            <a:ext cx="311150" cy="3397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565150" y="1682750"/>
            <a:ext cx="311150" cy="3397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565150" y="1287463"/>
            <a:ext cx="311150" cy="3397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565150" y="955675"/>
            <a:ext cx="311150" cy="3397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565150" y="547688"/>
            <a:ext cx="311150" cy="3397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7</a:t>
            </a:r>
          </a:p>
        </p:txBody>
      </p:sp>
      <p:sp>
        <p:nvSpPr>
          <p:cNvPr id="38931" name="Line 19"/>
          <p:cNvSpPr>
            <a:spLocks noChangeShapeType="1"/>
          </p:cNvSpPr>
          <p:nvPr/>
        </p:nvSpPr>
        <p:spPr bwMode="auto">
          <a:xfrm flipV="1">
            <a:off x="1298575" y="611188"/>
            <a:ext cx="0" cy="2547937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8932" name="Line 20"/>
          <p:cNvSpPr>
            <a:spLocks noChangeShapeType="1"/>
          </p:cNvSpPr>
          <p:nvPr/>
        </p:nvSpPr>
        <p:spPr bwMode="auto">
          <a:xfrm flipV="1">
            <a:off x="1717675" y="611188"/>
            <a:ext cx="0" cy="2547937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8933" name="Line 21"/>
          <p:cNvSpPr>
            <a:spLocks noChangeShapeType="1"/>
          </p:cNvSpPr>
          <p:nvPr/>
        </p:nvSpPr>
        <p:spPr bwMode="auto">
          <a:xfrm flipV="1">
            <a:off x="2133600" y="585788"/>
            <a:ext cx="0" cy="2547937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8934" name="Line 22"/>
          <p:cNvSpPr>
            <a:spLocks noChangeShapeType="1"/>
          </p:cNvSpPr>
          <p:nvPr/>
        </p:nvSpPr>
        <p:spPr bwMode="auto">
          <a:xfrm flipV="1">
            <a:off x="2552700" y="585788"/>
            <a:ext cx="0" cy="2547937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8935" name="Line 23"/>
          <p:cNvSpPr>
            <a:spLocks noChangeShapeType="1"/>
          </p:cNvSpPr>
          <p:nvPr/>
        </p:nvSpPr>
        <p:spPr bwMode="auto">
          <a:xfrm flipV="1">
            <a:off x="2970213" y="598488"/>
            <a:ext cx="0" cy="2547937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8936" name="Line 24"/>
          <p:cNvSpPr>
            <a:spLocks noChangeShapeType="1"/>
          </p:cNvSpPr>
          <p:nvPr/>
        </p:nvSpPr>
        <p:spPr bwMode="auto">
          <a:xfrm flipV="1">
            <a:off x="3389313" y="598488"/>
            <a:ext cx="0" cy="2547937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8937" name="Line 25"/>
          <p:cNvSpPr>
            <a:spLocks noChangeShapeType="1"/>
          </p:cNvSpPr>
          <p:nvPr/>
        </p:nvSpPr>
        <p:spPr bwMode="auto">
          <a:xfrm flipV="1">
            <a:off x="3821113" y="573088"/>
            <a:ext cx="0" cy="2547937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8938" name="Line 26"/>
          <p:cNvSpPr>
            <a:spLocks noChangeShapeType="1"/>
          </p:cNvSpPr>
          <p:nvPr/>
        </p:nvSpPr>
        <p:spPr bwMode="auto">
          <a:xfrm flipV="1">
            <a:off x="4240213" y="573088"/>
            <a:ext cx="0" cy="2547937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8939" name="Line 27"/>
          <p:cNvSpPr>
            <a:spLocks noChangeShapeType="1"/>
          </p:cNvSpPr>
          <p:nvPr/>
        </p:nvSpPr>
        <p:spPr bwMode="auto">
          <a:xfrm flipV="1">
            <a:off x="4656138" y="547688"/>
            <a:ext cx="0" cy="2547937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8940" name="Line 28"/>
          <p:cNvSpPr>
            <a:spLocks noChangeShapeType="1"/>
          </p:cNvSpPr>
          <p:nvPr/>
        </p:nvSpPr>
        <p:spPr bwMode="auto">
          <a:xfrm flipV="1">
            <a:off x="5075238" y="547688"/>
            <a:ext cx="0" cy="2547937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8941" name="Line 29"/>
          <p:cNvSpPr>
            <a:spLocks noChangeShapeType="1"/>
          </p:cNvSpPr>
          <p:nvPr/>
        </p:nvSpPr>
        <p:spPr bwMode="auto">
          <a:xfrm flipV="1">
            <a:off x="5492750" y="560388"/>
            <a:ext cx="0" cy="2547937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8942" name="Line 30"/>
          <p:cNvSpPr>
            <a:spLocks noChangeShapeType="1"/>
          </p:cNvSpPr>
          <p:nvPr/>
        </p:nvSpPr>
        <p:spPr bwMode="auto">
          <a:xfrm flipV="1">
            <a:off x="5911850" y="560388"/>
            <a:ext cx="0" cy="2547937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8943" name="Line 31"/>
          <p:cNvSpPr>
            <a:spLocks noChangeShapeType="1"/>
          </p:cNvSpPr>
          <p:nvPr/>
        </p:nvSpPr>
        <p:spPr bwMode="auto">
          <a:xfrm flipV="1">
            <a:off x="6329363" y="611188"/>
            <a:ext cx="0" cy="2547937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8944" name="Line 32"/>
          <p:cNvSpPr>
            <a:spLocks noChangeShapeType="1"/>
          </p:cNvSpPr>
          <p:nvPr/>
        </p:nvSpPr>
        <p:spPr bwMode="auto">
          <a:xfrm flipV="1">
            <a:off x="6748463" y="611188"/>
            <a:ext cx="0" cy="2547937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8945" name="Line 33"/>
          <p:cNvSpPr>
            <a:spLocks noChangeShapeType="1"/>
          </p:cNvSpPr>
          <p:nvPr/>
        </p:nvSpPr>
        <p:spPr bwMode="auto">
          <a:xfrm flipV="1">
            <a:off x="7164388" y="585788"/>
            <a:ext cx="0" cy="2547937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8946" name="Line 34"/>
          <p:cNvSpPr>
            <a:spLocks noChangeShapeType="1"/>
          </p:cNvSpPr>
          <p:nvPr/>
        </p:nvSpPr>
        <p:spPr bwMode="auto">
          <a:xfrm flipV="1">
            <a:off x="7583488" y="585788"/>
            <a:ext cx="0" cy="2547937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8947" name="Line 35"/>
          <p:cNvSpPr>
            <a:spLocks noChangeShapeType="1"/>
          </p:cNvSpPr>
          <p:nvPr/>
        </p:nvSpPr>
        <p:spPr bwMode="auto">
          <a:xfrm flipV="1">
            <a:off x="8001000" y="598488"/>
            <a:ext cx="0" cy="2547937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8948" name="Line 36"/>
          <p:cNvSpPr>
            <a:spLocks noChangeShapeType="1"/>
          </p:cNvSpPr>
          <p:nvPr/>
        </p:nvSpPr>
        <p:spPr bwMode="auto">
          <a:xfrm flipV="1">
            <a:off x="8420100" y="598488"/>
            <a:ext cx="0" cy="2547937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8949" name="Text Box 37"/>
          <p:cNvSpPr txBox="1">
            <a:spLocks noChangeArrowheads="1"/>
          </p:cNvSpPr>
          <p:nvPr/>
        </p:nvSpPr>
        <p:spPr bwMode="auto">
          <a:xfrm>
            <a:off x="1127125" y="3187700"/>
            <a:ext cx="311150" cy="3397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9966"/>
                </a:solidFill>
              </a:rPr>
              <a:t>1</a:t>
            </a:r>
          </a:p>
        </p:txBody>
      </p:sp>
      <p:sp>
        <p:nvSpPr>
          <p:cNvPr id="38950" name="Text Box 38"/>
          <p:cNvSpPr txBox="1">
            <a:spLocks noChangeArrowheads="1"/>
          </p:cNvSpPr>
          <p:nvPr/>
        </p:nvSpPr>
        <p:spPr bwMode="auto">
          <a:xfrm>
            <a:off x="1557338" y="3186113"/>
            <a:ext cx="311150" cy="3397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9966"/>
                </a:solidFill>
              </a:rPr>
              <a:t>2</a:t>
            </a:r>
          </a:p>
        </p:txBody>
      </p:sp>
      <p:sp>
        <p:nvSpPr>
          <p:cNvPr id="38951" name="Text Box 39"/>
          <p:cNvSpPr txBox="1">
            <a:spLocks noChangeArrowheads="1"/>
          </p:cNvSpPr>
          <p:nvPr/>
        </p:nvSpPr>
        <p:spPr bwMode="auto">
          <a:xfrm>
            <a:off x="1989138" y="3187700"/>
            <a:ext cx="311150" cy="3397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9966"/>
                </a:solidFill>
              </a:rPr>
              <a:t>6</a:t>
            </a:r>
          </a:p>
        </p:txBody>
      </p:sp>
      <p:sp>
        <p:nvSpPr>
          <p:cNvPr id="38952" name="Text Box 40"/>
          <p:cNvSpPr txBox="1">
            <a:spLocks noChangeArrowheads="1"/>
          </p:cNvSpPr>
          <p:nvPr/>
        </p:nvSpPr>
        <p:spPr bwMode="auto">
          <a:xfrm>
            <a:off x="2366963" y="3187700"/>
            <a:ext cx="311150" cy="3397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9966"/>
                </a:solidFill>
              </a:rPr>
              <a:t>6</a:t>
            </a:r>
          </a:p>
        </p:txBody>
      </p:sp>
      <p:sp>
        <p:nvSpPr>
          <p:cNvPr id="38953" name="Text Box 41"/>
          <p:cNvSpPr txBox="1">
            <a:spLocks noChangeArrowheads="1"/>
          </p:cNvSpPr>
          <p:nvPr/>
        </p:nvSpPr>
        <p:spPr bwMode="auto">
          <a:xfrm>
            <a:off x="2786063" y="3187700"/>
            <a:ext cx="311150" cy="3397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9966"/>
                </a:solidFill>
              </a:rPr>
              <a:t>4</a:t>
            </a:r>
          </a:p>
        </p:txBody>
      </p:sp>
      <p:sp>
        <p:nvSpPr>
          <p:cNvPr id="38954" name="Text Box 42"/>
          <p:cNvSpPr txBox="1">
            <a:spLocks noChangeArrowheads="1"/>
          </p:cNvSpPr>
          <p:nvPr/>
        </p:nvSpPr>
        <p:spPr bwMode="auto">
          <a:xfrm>
            <a:off x="3230563" y="3187700"/>
            <a:ext cx="311150" cy="3397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9966"/>
                </a:solidFill>
              </a:rPr>
              <a:t>4</a:t>
            </a:r>
          </a:p>
        </p:txBody>
      </p:sp>
      <p:sp>
        <p:nvSpPr>
          <p:cNvPr id="38955" name="Text Box 43"/>
          <p:cNvSpPr txBox="1">
            <a:spLocks noChangeArrowheads="1"/>
          </p:cNvSpPr>
          <p:nvPr/>
        </p:nvSpPr>
        <p:spPr bwMode="auto">
          <a:xfrm>
            <a:off x="3660775" y="3186113"/>
            <a:ext cx="311150" cy="3397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9966"/>
                </a:solidFill>
              </a:rPr>
              <a:t>5</a:t>
            </a:r>
          </a:p>
        </p:txBody>
      </p:sp>
      <p:sp>
        <p:nvSpPr>
          <p:cNvPr id="38956" name="Text Box 44"/>
          <p:cNvSpPr txBox="1">
            <a:spLocks noChangeArrowheads="1"/>
          </p:cNvSpPr>
          <p:nvPr/>
        </p:nvSpPr>
        <p:spPr bwMode="auto">
          <a:xfrm>
            <a:off x="4065588" y="3186113"/>
            <a:ext cx="311150" cy="3397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9966"/>
                </a:solidFill>
              </a:rPr>
              <a:t>3</a:t>
            </a:r>
          </a:p>
        </p:txBody>
      </p:sp>
      <p:sp>
        <p:nvSpPr>
          <p:cNvPr id="38957" name="Text Box 45"/>
          <p:cNvSpPr txBox="1">
            <a:spLocks noChangeArrowheads="1"/>
          </p:cNvSpPr>
          <p:nvPr/>
        </p:nvSpPr>
        <p:spPr bwMode="auto">
          <a:xfrm>
            <a:off x="4457700" y="3186113"/>
            <a:ext cx="311150" cy="3397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9966"/>
                </a:solidFill>
              </a:rPr>
              <a:t>2</a:t>
            </a:r>
          </a:p>
        </p:txBody>
      </p:sp>
      <p:sp>
        <p:nvSpPr>
          <p:cNvPr id="38958" name="Text Box 46"/>
          <p:cNvSpPr txBox="1">
            <a:spLocks noChangeArrowheads="1"/>
          </p:cNvSpPr>
          <p:nvPr/>
        </p:nvSpPr>
        <p:spPr bwMode="auto">
          <a:xfrm>
            <a:off x="4900613" y="3186113"/>
            <a:ext cx="311150" cy="3397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9966"/>
                </a:solidFill>
              </a:rPr>
              <a:t>3</a:t>
            </a:r>
          </a:p>
        </p:txBody>
      </p:sp>
      <p:sp>
        <p:nvSpPr>
          <p:cNvPr id="38959" name="Text Box 47"/>
          <p:cNvSpPr txBox="1">
            <a:spLocks noChangeArrowheads="1"/>
          </p:cNvSpPr>
          <p:nvPr/>
        </p:nvSpPr>
        <p:spPr bwMode="auto">
          <a:xfrm>
            <a:off x="5357813" y="3186113"/>
            <a:ext cx="311150" cy="3397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9966"/>
                </a:solidFill>
              </a:rPr>
              <a:t>7</a:t>
            </a:r>
          </a:p>
        </p:txBody>
      </p:sp>
      <p:sp>
        <p:nvSpPr>
          <p:cNvPr id="38960" name="Text Box 48"/>
          <p:cNvSpPr txBox="1">
            <a:spLocks noChangeArrowheads="1"/>
          </p:cNvSpPr>
          <p:nvPr/>
        </p:nvSpPr>
        <p:spPr bwMode="auto">
          <a:xfrm>
            <a:off x="5762625" y="3186113"/>
            <a:ext cx="311150" cy="3397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9966"/>
                </a:solidFill>
              </a:rPr>
              <a:t>7</a:t>
            </a:r>
          </a:p>
        </p:txBody>
      </p:sp>
      <p:sp>
        <p:nvSpPr>
          <p:cNvPr id="38961" name="Text Box 49"/>
          <p:cNvSpPr txBox="1">
            <a:spLocks noChangeArrowheads="1"/>
          </p:cNvSpPr>
          <p:nvPr/>
        </p:nvSpPr>
        <p:spPr bwMode="auto">
          <a:xfrm>
            <a:off x="6089650" y="3186113"/>
            <a:ext cx="311150" cy="3397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9966"/>
                </a:solidFill>
              </a:rPr>
              <a:t>6</a:t>
            </a:r>
          </a:p>
        </p:txBody>
      </p:sp>
      <p:sp>
        <p:nvSpPr>
          <p:cNvPr id="38962" name="Text Box 50"/>
          <p:cNvSpPr txBox="1">
            <a:spLocks noChangeArrowheads="1"/>
          </p:cNvSpPr>
          <p:nvPr/>
        </p:nvSpPr>
        <p:spPr bwMode="auto">
          <a:xfrm>
            <a:off x="6561138" y="3186113"/>
            <a:ext cx="311150" cy="3397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9966"/>
                </a:solidFill>
              </a:rPr>
              <a:t>4</a:t>
            </a:r>
          </a:p>
        </p:txBody>
      </p:sp>
      <p:sp>
        <p:nvSpPr>
          <p:cNvPr id="38963" name="Text Box 51"/>
          <p:cNvSpPr txBox="1">
            <a:spLocks noChangeArrowheads="1"/>
          </p:cNvSpPr>
          <p:nvPr/>
        </p:nvSpPr>
        <p:spPr bwMode="auto">
          <a:xfrm>
            <a:off x="6978650" y="3187700"/>
            <a:ext cx="311150" cy="3397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9966"/>
                </a:solidFill>
              </a:rPr>
              <a:t>2</a:t>
            </a:r>
          </a:p>
        </p:txBody>
      </p:sp>
      <p:sp>
        <p:nvSpPr>
          <p:cNvPr id="38964" name="Text Box 52"/>
          <p:cNvSpPr txBox="1">
            <a:spLocks noChangeArrowheads="1"/>
          </p:cNvSpPr>
          <p:nvPr/>
        </p:nvSpPr>
        <p:spPr bwMode="auto">
          <a:xfrm>
            <a:off x="7397750" y="3187700"/>
            <a:ext cx="311150" cy="3397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9966"/>
                </a:solidFill>
              </a:rPr>
              <a:t>5</a:t>
            </a:r>
          </a:p>
        </p:txBody>
      </p:sp>
      <p:sp>
        <p:nvSpPr>
          <p:cNvPr id="38965" name="Text Box 53"/>
          <p:cNvSpPr txBox="1">
            <a:spLocks noChangeArrowheads="1"/>
          </p:cNvSpPr>
          <p:nvPr/>
        </p:nvSpPr>
        <p:spPr bwMode="auto">
          <a:xfrm>
            <a:off x="7867650" y="3186113"/>
            <a:ext cx="311150" cy="3397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9966"/>
                </a:solidFill>
              </a:rPr>
              <a:t>5</a:t>
            </a:r>
          </a:p>
        </p:txBody>
      </p:sp>
      <p:sp>
        <p:nvSpPr>
          <p:cNvPr id="38966" name="Text Box 54"/>
          <p:cNvSpPr txBox="1">
            <a:spLocks noChangeArrowheads="1"/>
          </p:cNvSpPr>
          <p:nvPr/>
        </p:nvSpPr>
        <p:spPr bwMode="auto">
          <a:xfrm>
            <a:off x="8270875" y="3186113"/>
            <a:ext cx="311150" cy="3397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9966"/>
                </a:solidFill>
              </a:rPr>
              <a:t>2</a:t>
            </a:r>
          </a:p>
        </p:txBody>
      </p:sp>
      <p:sp>
        <p:nvSpPr>
          <p:cNvPr id="38967" name="Oval 55"/>
          <p:cNvSpPr>
            <a:spLocks noChangeArrowheads="1"/>
          </p:cNvSpPr>
          <p:nvPr/>
        </p:nvSpPr>
        <p:spPr bwMode="auto">
          <a:xfrm>
            <a:off x="2787650" y="1565275"/>
            <a:ext cx="796925" cy="627063"/>
          </a:xfrm>
          <a:prstGeom prst="ellips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38968" name="Oval 56"/>
          <p:cNvSpPr>
            <a:spLocks noChangeArrowheads="1"/>
          </p:cNvSpPr>
          <p:nvPr/>
        </p:nvSpPr>
        <p:spPr bwMode="auto">
          <a:xfrm>
            <a:off x="2722563" y="2989263"/>
            <a:ext cx="796925" cy="627062"/>
          </a:xfrm>
          <a:prstGeom prst="ellips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38969" name="Freeform 57"/>
          <p:cNvSpPr>
            <a:spLocks/>
          </p:cNvSpPr>
          <p:nvPr/>
        </p:nvSpPr>
        <p:spPr bwMode="auto">
          <a:xfrm>
            <a:off x="889000" y="3636963"/>
            <a:ext cx="7720013" cy="2749550"/>
          </a:xfrm>
          <a:custGeom>
            <a:avLst/>
            <a:gdLst>
              <a:gd name="T0" fmla="*/ 0 w 4863"/>
              <a:gd name="T1" fmla="*/ 2147483647 h 1082"/>
              <a:gd name="T2" fmla="*/ 2147483647 w 4863"/>
              <a:gd name="T3" fmla="*/ 2147483647 h 1082"/>
              <a:gd name="T4" fmla="*/ 2147483647 w 4863"/>
              <a:gd name="T5" fmla="*/ 2147483647 h 1082"/>
              <a:gd name="T6" fmla="*/ 2147483647 w 4863"/>
              <a:gd name="T7" fmla="*/ 2147483647 h 1082"/>
              <a:gd name="T8" fmla="*/ 2147483647 w 4863"/>
              <a:gd name="T9" fmla="*/ 2147483647 h 1082"/>
              <a:gd name="T10" fmla="*/ 2147483647 w 4863"/>
              <a:gd name="T11" fmla="*/ 2147483647 h 1082"/>
              <a:gd name="T12" fmla="*/ 2147483647 w 4863"/>
              <a:gd name="T13" fmla="*/ 2147483647 h 1082"/>
              <a:gd name="T14" fmla="*/ 2147483647 w 4863"/>
              <a:gd name="T15" fmla="*/ 2147483647 h 1082"/>
              <a:gd name="T16" fmla="*/ 2147483647 w 4863"/>
              <a:gd name="T17" fmla="*/ 2147483647 h 1082"/>
              <a:gd name="T18" fmla="*/ 2147483647 w 4863"/>
              <a:gd name="T19" fmla="*/ 2147483647 h 1082"/>
              <a:gd name="T20" fmla="*/ 2147483647 w 4863"/>
              <a:gd name="T21" fmla="*/ 2147483647 h 1082"/>
              <a:gd name="T22" fmla="*/ 2147483647 w 4863"/>
              <a:gd name="T23" fmla="*/ 2147483647 h 1082"/>
              <a:gd name="T24" fmla="*/ 2147483647 w 4863"/>
              <a:gd name="T25" fmla="*/ 2147483647 h 1082"/>
              <a:gd name="T26" fmla="*/ 2147483647 w 4863"/>
              <a:gd name="T27" fmla="*/ 2147483647 h 1082"/>
              <a:gd name="T28" fmla="*/ 2147483647 w 4863"/>
              <a:gd name="T29" fmla="*/ 2147483647 h 1082"/>
              <a:gd name="T30" fmla="*/ 2147483647 w 4863"/>
              <a:gd name="T31" fmla="*/ 2147483647 h 1082"/>
              <a:gd name="T32" fmla="*/ 2147483647 w 4863"/>
              <a:gd name="T33" fmla="*/ 2147483647 h 108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863"/>
              <a:gd name="T52" fmla="*/ 0 h 1082"/>
              <a:gd name="T53" fmla="*/ 4863 w 4863"/>
              <a:gd name="T54" fmla="*/ 1082 h 108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863" h="1082">
                <a:moveTo>
                  <a:pt x="0" y="1082"/>
                </a:moveTo>
                <a:cubicBezTo>
                  <a:pt x="216" y="1003"/>
                  <a:pt x="433" y="924"/>
                  <a:pt x="576" y="786"/>
                </a:cubicBezTo>
                <a:cubicBezTo>
                  <a:pt x="719" y="648"/>
                  <a:pt x="767" y="325"/>
                  <a:pt x="856" y="251"/>
                </a:cubicBezTo>
                <a:cubicBezTo>
                  <a:pt x="945" y="177"/>
                  <a:pt x="1034" y="280"/>
                  <a:pt x="1111" y="342"/>
                </a:cubicBezTo>
                <a:cubicBezTo>
                  <a:pt x="1188" y="404"/>
                  <a:pt x="1246" y="580"/>
                  <a:pt x="1316" y="621"/>
                </a:cubicBezTo>
                <a:cubicBezTo>
                  <a:pt x="1386" y="662"/>
                  <a:pt x="1453" y="632"/>
                  <a:pt x="1530" y="588"/>
                </a:cubicBezTo>
                <a:cubicBezTo>
                  <a:pt x="1607" y="544"/>
                  <a:pt x="1696" y="363"/>
                  <a:pt x="1777" y="358"/>
                </a:cubicBezTo>
                <a:cubicBezTo>
                  <a:pt x="1858" y="353"/>
                  <a:pt x="1923" y="467"/>
                  <a:pt x="2016" y="556"/>
                </a:cubicBezTo>
                <a:cubicBezTo>
                  <a:pt x="2109" y="645"/>
                  <a:pt x="2226" y="883"/>
                  <a:pt x="2337" y="893"/>
                </a:cubicBezTo>
                <a:cubicBezTo>
                  <a:pt x="2448" y="903"/>
                  <a:pt x="2585" y="747"/>
                  <a:pt x="2682" y="613"/>
                </a:cubicBezTo>
                <a:cubicBezTo>
                  <a:pt x="2779" y="479"/>
                  <a:pt x="2832" y="172"/>
                  <a:pt x="2921" y="86"/>
                </a:cubicBezTo>
                <a:cubicBezTo>
                  <a:pt x="3010" y="0"/>
                  <a:pt x="3109" y="37"/>
                  <a:pt x="3217" y="95"/>
                </a:cubicBezTo>
                <a:cubicBezTo>
                  <a:pt x="3325" y="153"/>
                  <a:pt x="3459" y="310"/>
                  <a:pt x="3571" y="432"/>
                </a:cubicBezTo>
                <a:cubicBezTo>
                  <a:pt x="3683" y="554"/>
                  <a:pt x="3789" y="798"/>
                  <a:pt x="3892" y="827"/>
                </a:cubicBezTo>
                <a:cubicBezTo>
                  <a:pt x="3995" y="856"/>
                  <a:pt x="4096" y="717"/>
                  <a:pt x="4188" y="605"/>
                </a:cubicBezTo>
                <a:cubicBezTo>
                  <a:pt x="4280" y="493"/>
                  <a:pt x="4331" y="82"/>
                  <a:pt x="4443" y="152"/>
                </a:cubicBezTo>
                <a:cubicBezTo>
                  <a:pt x="4555" y="222"/>
                  <a:pt x="4796" y="877"/>
                  <a:pt x="4863" y="1025"/>
                </a:cubicBezTo>
              </a:path>
            </a:pathLst>
          </a:cu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8970" name="Line 58"/>
          <p:cNvSpPr>
            <a:spLocks noChangeShapeType="1"/>
          </p:cNvSpPr>
          <p:nvPr/>
        </p:nvSpPr>
        <p:spPr bwMode="auto">
          <a:xfrm>
            <a:off x="901700" y="6361113"/>
            <a:ext cx="7864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8971" name="Line 59"/>
          <p:cNvSpPr>
            <a:spLocks noChangeShapeType="1"/>
          </p:cNvSpPr>
          <p:nvPr/>
        </p:nvSpPr>
        <p:spPr bwMode="auto">
          <a:xfrm flipV="1">
            <a:off x="901700" y="3290888"/>
            <a:ext cx="0" cy="305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8972" name="Line 60"/>
          <p:cNvSpPr>
            <a:spLocks noChangeShapeType="1"/>
          </p:cNvSpPr>
          <p:nvPr/>
        </p:nvSpPr>
        <p:spPr bwMode="auto">
          <a:xfrm>
            <a:off x="914400" y="5997575"/>
            <a:ext cx="78644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8973" name="Line 61"/>
          <p:cNvSpPr>
            <a:spLocks noChangeShapeType="1"/>
          </p:cNvSpPr>
          <p:nvPr/>
        </p:nvSpPr>
        <p:spPr bwMode="auto">
          <a:xfrm>
            <a:off x="901700" y="5635625"/>
            <a:ext cx="78644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8974" name="Line 62"/>
          <p:cNvSpPr>
            <a:spLocks noChangeShapeType="1"/>
          </p:cNvSpPr>
          <p:nvPr/>
        </p:nvSpPr>
        <p:spPr bwMode="auto">
          <a:xfrm>
            <a:off x="914400" y="5272088"/>
            <a:ext cx="78644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8975" name="Line 63"/>
          <p:cNvSpPr>
            <a:spLocks noChangeShapeType="1"/>
          </p:cNvSpPr>
          <p:nvPr/>
        </p:nvSpPr>
        <p:spPr bwMode="auto">
          <a:xfrm>
            <a:off x="896938" y="4910138"/>
            <a:ext cx="78644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8976" name="Line 64"/>
          <p:cNvSpPr>
            <a:spLocks noChangeShapeType="1"/>
          </p:cNvSpPr>
          <p:nvPr/>
        </p:nvSpPr>
        <p:spPr bwMode="auto">
          <a:xfrm>
            <a:off x="909638" y="4546600"/>
            <a:ext cx="78644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8977" name="Line 65"/>
          <p:cNvSpPr>
            <a:spLocks noChangeShapeType="1"/>
          </p:cNvSpPr>
          <p:nvPr/>
        </p:nvSpPr>
        <p:spPr bwMode="auto">
          <a:xfrm>
            <a:off x="896938" y="4184650"/>
            <a:ext cx="78644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8978" name="Line 66"/>
          <p:cNvSpPr>
            <a:spLocks noChangeShapeType="1"/>
          </p:cNvSpPr>
          <p:nvPr/>
        </p:nvSpPr>
        <p:spPr bwMode="auto">
          <a:xfrm>
            <a:off x="909638" y="3822700"/>
            <a:ext cx="78644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8979" name="Text Box 67"/>
          <p:cNvSpPr txBox="1">
            <a:spLocks noChangeArrowheads="1"/>
          </p:cNvSpPr>
          <p:nvPr/>
        </p:nvSpPr>
        <p:spPr bwMode="auto">
          <a:xfrm>
            <a:off x="666750" y="6173788"/>
            <a:ext cx="268288" cy="25717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38980" name="Text Box 68"/>
          <p:cNvSpPr txBox="1">
            <a:spLocks noChangeArrowheads="1"/>
          </p:cNvSpPr>
          <p:nvPr/>
        </p:nvSpPr>
        <p:spPr bwMode="auto">
          <a:xfrm>
            <a:off x="666750" y="5989638"/>
            <a:ext cx="268288" cy="25717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/>
              <a:t>2</a:t>
            </a:r>
          </a:p>
        </p:txBody>
      </p:sp>
      <p:sp>
        <p:nvSpPr>
          <p:cNvPr id="38981" name="Text Box 69"/>
          <p:cNvSpPr txBox="1">
            <a:spLocks noChangeArrowheads="1"/>
          </p:cNvSpPr>
          <p:nvPr/>
        </p:nvSpPr>
        <p:spPr bwMode="auto">
          <a:xfrm>
            <a:off x="666750" y="5805488"/>
            <a:ext cx="268288" cy="25717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/>
              <a:t>3</a:t>
            </a:r>
          </a:p>
        </p:txBody>
      </p:sp>
      <p:sp>
        <p:nvSpPr>
          <p:cNvPr id="38982" name="Text Box 70"/>
          <p:cNvSpPr txBox="1">
            <a:spLocks noChangeArrowheads="1"/>
          </p:cNvSpPr>
          <p:nvPr/>
        </p:nvSpPr>
        <p:spPr bwMode="auto">
          <a:xfrm>
            <a:off x="666750" y="5621338"/>
            <a:ext cx="268288" cy="25717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/>
              <a:t>4</a:t>
            </a:r>
          </a:p>
        </p:txBody>
      </p:sp>
      <p:sp>
        <p:nvSpPr>
          <p:cNvPr id="38983" name="Text Box 71"/>
          <p:cNvSpPr txBox="1">
            <a:spLocks noChangeArrowheads="1"/>
          </p:cNvSpPr>
          <p:nvPr/>
        </p:nvSpPr>
        <p:spPr bwMode="auto">
          <a:xfrm>
            <a:off x="666750" y="5437188"/>
            <a:ext cx="268288" cy="25717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/>
              <a:t>5</a:t>
            </a:r>
          </a:p>
        </p:txBody>
      </p:sp>
      <p:sp>
        <p:nvSpPr>
          <p:cNvPr id="38984" name="Text Box 72"/>
          <p:cNvSpPr txBox="1">
            <a:spLocks noChangeArrowheads="1"/>
          </p:cNvSpPr>
          <p:nvPr/>
        </p:nvSpPr>
        <p:spPr bwMode="auto">
          <a:xfrm>
            <a:off x="666750" y="5253038"/>
            <a:ext cx="268288" cy="25717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/>
              <a:t>6</a:t>
            </a:r>
          </a:p>
        </p:txBody>
      </p:sp>
      <p:sp>
        <p:nvSpPr>
          <p:cNvPr id="38985" name="Text Box 73"/>
          <p:cNvSpPr txBox="1">
            <a:spLocks noChangeArrowheads="1"/>
          </p:cNvSpPr>
          <p:nvPr/>
        </p:nvSpPr>
        <p:spPr bwMode="auto">
          <a:xfrm>
            <a:off x="666750" y="5067300"/>
            <a:ext cx="268288" cy="25717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US" sz="1200"/>
              <a:t>7</a:t>
            </a:r>
          </a:p>
        </p:txBody>
      </p:sp>
      <p:sp>
        <p:nvSpPr>
          <p:cNvPr id="38986" name="Line 74"/>
          <p:cNvSpPr>
            <a:spLocks noChangeShapeType="1"/>
          </p:cNvSpPr>
          <p:nvPr/>
        </p:nvSpPr>
        <p:spPr bwMode="auto">
          <a:xfrm flipV="1">
            <a:off x="1333500" y="3852863"/>
            <a:ext cx="0" cy="2547937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8987" name="Line 75"/>
          <p:cNvSpPr>
            <a:spLocks noChangeShapeType="1"/>
          </p:cNvSpPr>
          <p:nvPr/>
        </p:nvSpPr>
        <p:spPr bwMode="auto">
          <a:xfrm flipV="1">
            <a:off x="1752600" y="3852863"/>
            <a:ext cx="0" cy="2547937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8988" name="Line 76"/>
          <p:cNvSpPr>
            <a:spLocks noChangeShapeType="1"/>
          </p:cNvSpPr>
          <p:nvPr/>
        </p:nvSpPr>
        <p:spPr bwMode="auto">
          <a:xfrm flipV="1">
            <a:off x="2168525" y="3827463"/>
            <a:ext cx="0" cy="2547937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8989" name="Line 77"/>
          <p:cNvSpPr>
            <a:spLocks noChangeShapeType="1"/>
          </p:cNvSpPr>
          <p:nvPr/>
        </p:nvSpPr>
        <p:spPr bwMode="auto">
          <a:xfrm flipV="1">
            <a:off x="2587625" y="3827463"/>
            <a:ext cx="0" cy="2547937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8990" name="Line 78"/>
          <p:cNvSpPr>
            <a:spLocks noChangeShapeType="1"/>
          </p:cNvSpPr>
          <p:nvPr/>
        </p:nvSpPr>
        <p:spPr bwMode="auto">
          <a:xfrm flipV="1">
            <a:off x="3005138" y="3840163"/>
            <a:ext cx="0" cy="2547937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8991" name="Line 79"/>
          <p:cNvSpPr>
            <a:spLocks noChangeShapeType="1"/>
          </p:cNvSpPr>
          <p:nvPr/>
        </p:nvSpPr>
        <p:spPr bwMode="auto">
          <a:xfrm flipV="1">
            <a:off x="3424238" y="3840163"/>
            <a:ext cx="0" cy="2547937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8992" name="Line 80"/>
          <p:cNvSpPr>
            <a:spLocks noChangeShapeType="1"/>
          </p:cNvSpPr>
          <p:nvPr/>
        </p:nvSpPr>
        <p:spPr bwMode="auto">
          <a:xfrm flipV="1">
            <a:off x="3856038" y="3814763"/>
            <a:ext cx="0" cy="2547937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8993" name="Line 81"/>
          <p:cNvSpPr>
            <a:spLocks noChangeShapeType="1"/>
          </p:cNvSpPr>
          <p:nvPr/>
        </p:nvSpPr>
        <p:spPr bwMode="auto">
          <a:xfrm flipV="1">
            <a:off x="4275138" y="3814763"/>
            <a:ext cx="0" cy="2547937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8994" name="Line 82"/>
          <p:cNvSpPr>
            <a:spLocks noChangeShapeType="1"/>
          </p:cNvSpPr>
          <p:nvPr/>
        </p:nvSpPr>
        <p:spPr bwMode="auto">
          <a:xfrm flipV="1">
            <a:off x="4691063" y="3789363"/>
            <a:ext cx="0" cy="2547937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8995" name="Line 83"/>
          <p:cNvSpPr>
            <a:spLocks noChangeShapeType="1"/>
          </p:cNvSpPr>
          <p:nvPr/>
        </p:nvSpPr>
        <p:spPr bwMode="auto">
          <a:xfrm flipV="1">
            <a:off x="5110163" y="3789363"/>
            <a:ext cx="0" cy="2547937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8996" name="Line 84"/>
          <p:cNvSpPr>
            <a:spLocks noChangeShapeType="1"/>
          </p:cNvSpPr>
          <p:nvPr/>
        </p:nvSpPr>
        <p:spPr bwMode="auto">
          <a:xfrm flipV="1">
            <a:off x="5527675" y="3802063"/>
            <a:ext cx="0" cy="2547937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8997" name="Line 85"/>
          <p:cNvSpPr>
            <a:spLocks noChangeShapeType="1"/>
          </p:cNvSpPr>
          <p:nvPr/>
        </p:nvSpPr>
        <p:spPr bwMode="auto">
          <a:xfrm flipV="1">
            <a:off x="5946775" y="3802063"/>
            <a:ext cx="0" cy="2547937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8998" name="Line 86"/>
          <p:cNvSpPr>
            <a:spLocks noChangeShapeType="1"/>
          </p:cNvSpPr>
          <p:nvPr/>
        </p:nvSpPr>
        <p:spPr bwMode="auto">
          <a:xfrm flipV="1">
            <a:off x="6364288" y="3852863"/>
            <a:ext cx="0" cy="2547937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8999" name="Line 87"/>
          <p:cNvSpPr>
            <a:spLocks noChangeShapeType="1"/>
          </p:cNvSpPr>
          <p:nvPr/>
        </p:nvSpPr>
        <p:spPr bwMode="auto">
          <a:xfrm flipV="1">
            <a:off x="6783388" y="3852863"/>
            <a:ext cx="0" cy="2547937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9000" name="Line 88"/>
          <p:cNvSpPr>
            <a:spLocks noChangeShapeType="1"/>
          </p:cNvSpPr>
          <p:nvPr/>
        </p:nvSpPr>
        <p:spPr bwMode="auto">
          <a:xfrm flipV="1">
            <a:off x="7199313" y="3827463"/>
            <a:ext cx="0" cy="2547937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9001" name="Line 89"/>
          <p:cNvSpPr>
            <a:spLocks noChangeShapeType="1"/>
          </p:cNvSpPr>
          <p:nvPr/>
        </p:nvSpPr>
        <p:spPr bwMode="auto">
          <a:xfrm flipV="1">
            <a:off x="7618413" y="3827463"/>
            <a:ext cx="0" cy="2547937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9002" name="Line 90"/>
          <p:cNvSpPr>
            <a:spLocks noChangeShapeType="1"/>
          </p:cNvSpPr>
          <p:nvPr/>
        </p:nvSpPr>
        <p:spPr bwMode="auto">
          <a:xfrm flipV="1">
            <a:off x="8035925" y="3840163"/>
            <a:ext cx="0" cy="2547937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9003" name="Line 91"/>
          <p:cNvSpPr>
            <a:spLocks noChangeShapeType="1"/>
          </p:cNvSpPr>
          <p:nvPr/>
        </p:nvSpPr>
        <p:spPr bwMode="auto">
          <a:xfrm flipV="1">
            <a:off x="8455025" y="3840163"/>
            <a:ext cx="0" cy="2547937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9004" name="Text Box 92"/>
          <p:cNvSpPr txBox="1">
            <a:spLocks noChangeArrowheads="1"/>
          </p:cNvSpPr>
          <p:nvPr/>
        </p:nvSpPr>
        <p:spPr bwMode="auto">
          <a:xfrm>
            <a:off x="1162050" y="6429375"/>
            <a:ext cx="311150" cy="3397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9966"/>
                </a:solidFill>
              </a:rPr>
              <a:t>2</a:t>
            </a:r>
          </a:p>
        </p:txBody>
      </p:sp>
      <p:sp>
        <p:nvSpPr>
          <p:cNvPr id="39005" name="Text Box 93"/>
          <p:cNvSpPr txBox="1">
            <a:spLocks noChangeArrowheads="1"/>
          </p:cNvSpPr>
          <p:nvPr/>
        </p:nvSpPr>
        <p:spPr bwMode="auto">
          <a:xfrm>
            <a:off x="1592263" y="6427788"/>
            <a:ext cx="311150" cy="3397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9966"/>
                </a:solidFill>
              </a:rPr>
              <a:t>4</a:t>
            </a:r>
          </a:p>
        </p:txBody>
      </p:sp>
      <p:sp>
        <p:nvSpPr>
          <p:cNvPr id="39006" name="Text Box 94"/>
          <p:cNvSpPr txBox="1">
            <a:spLocks noChangeArrowheads="1"/>
          </p:cNvSpPr>
          <p:nvPr/>
        </p:nvSpPr>
        <p:spPr bwMode="auto">
          <a:xfrm>
            <a:off x="2024063" y="6429375"/>
            <a:ext cx="438150" cy="3397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9966"/>
                </a:solidFill>
              </a:rPr>
              <a:t>11</a:t>
            </a:r>
          </a:p>
        </p:txBody>
      </p:sp>
      <p:sp>
        <p:nvSpPr>
          <p:cNvPr id="39007" name="Text Box 95"/>
          <p:cNvSpPr txBox="1">
            <a:spLocks noChangeArrowheads="1"/>
          </p:cNvSpPr>
          <p:nvPr/>
        </p:nvSpPr>
        <p:spPr bwMode="auto">
          <a:xfrm>
            <a:off x="2401888" y="6429375"/>
            <a:ext cx="438150" cy="3397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9966"/>
                </a:solidFill>
              </a:rPr>
              <a:t>11</a:t>
            </a:r>
          </a:p>
        </p:txBody>
      </p:sp>
      <p:sp>
        <p:nvSpPr>
          <p:cNvPr id="39008" name="Text Box 96"/>
          <p:cNvSpPr txBox="1">
            <a:spLocks noChangeArrowheads="1"/>
          </p:cNvSpPr>
          <p:nvPr/>
        </p:nvSpPr>
        <p:spPr bwMode="auto">
          <a:xfrm>
            <a:off x="2820988" y="6429375"/>
            <a:ext cx="311150" cy="3397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9966"/>
                </a:solidFill>
              </a:rPr>
              <a:t>7</a:t>
            </a:r>
          </a:p>
        </p:txBody>
      </p:sp>
      <p:sp>
        <p:nvSpPr>
          <p:cNvPr id="39009" name="Text Box 97"/>
          <p:cNvSpPr txBox="1">
            <a:spLocks noChangeArrowheads="1"/>
          </p:cNvSpPr>
          <p:nvPr/>
        </p:nvSpPr>
        <p:spPr bwMode="auto">
          <a:xfrm>
            <a:off x="3265488" y="6429375"/>
            <a:ext cx="311150" cy="3397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9966"/>
                </a:solidFill>
              </a:rPr>
              <a:t>8</a:t>
            </a:r>
          </a:p>
        </p:txBody>
      </p:sp>
      <p:sp>
        <p:nvSpPr>
          <p:cNvPr id="39010" name="Text Box 98"/>
          <p:cNvSpPr txBox="1">
            <a:spLocks noChangeArrowheads="1"/>
          </p:cNvSpPr>
          <p:nvPr/>
        </p:nvSpPr>
        <p:spPr bwMode="auto">
          <a:xfrm>
            <a:off x="3695700" y="6427788"/>
            <a:ext cx="438150" cy="3397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9966"/>
                </a:solidFill>
              </a:rPr>
              <a:t>10</a:t>
            </a:r>
          </a:p>
        </p:txBody>
      </p:sp>
      <p:sp>
        <p:nvSpPr>
          <p:cNvPr id="39011" name="Text Box 99"/>
          <p:cNvSpPr txBox="1">
            <a:spLocks noChangeArrowheads="1"/>
          </p:cNvSpPr>
          <p:nvPr/>
        </p:nvSpPr>
        <p:spPr bwMode="auto">
          <a:xfrm>
            <a:off x="4100513" y="6427788"/>
            <a:ext cx="311150" cy="3397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9966"/>
                </a:solidFill>
              </a:rPr>
              <a:t>6</a:t>
            </a:r>
          </a:p>
        </p:txBody>
      </p:sp>
      <p:sp>
        <p:nvSpPr>
          <p:cNvPr id="39012" name="Text Box 100"/>
          <p:cNvSpPr txBox="1">
            <a:spLocks noChangeArrowheads="1"/>
          </p:cNvSpPr>
          <p:nvPr/>
        </p:nvSpPr>
        <p:spPr bwMode="auto">
          <a:xfrm>
            <a:off x="4492625" y="6427788"/>
            <a:ext cx="311150" cy="3397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9966"/>
                </a:solidFill>
              </a:rPr>
              <a:t>3</a:t>
            </a:r>
          </a:p>
        </p:txBody>
      </p:sp>
      <p:sp>
        <p:nvSpPr>
          <p:cNvPr id="39013" name="Text Box 101"/>
          <p:cNvSpPr txBox="1">
            <a:spLocks noChangeArrowheads="1"/>
          </p:cNvSpPr>
          <p:nvPr/>
        </p:nvSpPr>
        <p:spPr bwMode="auto">
          <a:xfrm>
            <a:off x="4935538" y="6427788"/>
            <a:ext cx="311150" cy="3397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9966"/>
                </a:solidFill>
              </a:rPr>
              <a:t>6</a:t>
            </a:r>
          </a:p>
        </p:txBody>
      </p:sp>
      <p:sp>
        <p:nvSpPr>
          <p:cNvPr id="39014" name="Text Box 102"/>
          <p:cNvSpPr txBox="1">
            <a:spLocks noChangeArrowheads="1"/>
          </p:cNvSpPr>
          <p:nvPr/>
        </p:nvSpPr>
        <p:spPr bwMode="auto">
          <a:xfrm>
            <a:off x="5332413" y="6415088"/>
            <a:ext cx="438150" cy="3397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9966"/>
                </a:solidFill>
              </a:rPr>
              <a:t>14</a:t>
            </a:r>
          </a:p>
        </p:txBody>
      </p:sp>
      <p:sp>
        <p:nvSpPr>
          <p:cNvPr id="39015" name="Text Box 103"/>
          <p:cNvSpPr txBox="1">
            <a:spLocks noChangeArrowheads="1"/>
          </p:cNvSpPr>
          <p:nvPr/>
        </p:nvSpPr>
        <p:spPr bwMode="auto">
          <a:xfrm>
            <a:off x="5691188" y="6415088"/>
            <a:ext cx="438150" cy="3397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9966"/>
                </a:solidFill>
              </a:rPr>
              <a:t>14</a:t>
            </a:r>
          </a:p>
        </p:txBody>
      </p:sp>
      <p:sp>
        <p:nvSpPr>
          <p:cNvPr id="39016" name="Text Box 104"/>
          <p:cNvSpPr txBox="1">
            <a:spLocks noChangeArrowheads="1"/>
          </p:cNvSpPr>
          <p:nvPr/>
        </p:nvSpPr>
        <p:spPr bwMode="auto">
          <a:xfrm>
            <a:off x="6124575" y="6427788"/>
            <a:ext cx="438150" cy="3397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9966"/>
                </a:solidFill>
              </a:rPr>
              <a:t>11</a:t>
            </a:r>
          </a:p>
        </p:txBody>
      </p:sp>
      <p:sp>
        <p:nvSpPr>
          <p:cNvPr id="39017" name="Text Box 105"/>
          <p:cNvSpPr txBox="1">
            <a:spLocks noChangeArrowheads="1"/>
          </p:cNvSpPr>
          <p:nvPr/>
        </p:nvSpPr>
        <p:spPr bwMode="auto">
          <a:xfrm>
            <a:off x="6596063" y="6427788"/>
            <a:ext cx="311150" cy="3397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9966"/>
                </a:solidFill>
              </a:rPr>
              <a:t>6</a:t>
            </a:r>
          </a:p>
        </p:txBody>
      </p:sp>
      <p:sp>
        <p:nvSpPr>
          <p:cNvPr id="39018" name="Text Box 106"/>
          <p:cNvSpPr txBox="1">
            <a:spLocks noChangeArrowheads="1"/>
          </p:cNvSpPr>
          <p:nvPr/>
        </p:nvSpPr>
        <p:spPr bwMode="auto">
          <a:xfrm>
            <a:off x="7013575" y="6429375"/>
            <a:ext cx="311150" cy="3397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9966"/>
                </a:solidFill>
              </a:rPr>
              <a:t>4</a:t>
            </a:r>
          </a:p>
        </p:txBody>
      </p:sp>
      <p:sp>
        <p:nvSpPr>
          <p:cNvPr id="39019" name="Text Box 107"/>
          <p:cNvSpPr txBox="1">
            <a:spLocks noChangeArrowheads="1"/>
          </p:cNvSpPr>
          <p:nvPr/>
        </p:nvSpPr>
        <p:spPr bwMode="auto">
          <a:xfrm>
            <a:off x="7432675" y="6429375"/>
            <a:ext cx="311150" cy="3397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9966"/>
                </a:solidFill>
              </a:rPr>
              <a:t>8</a:t>
            </a:r>
          </a:p>
        </p:txBody>
      </p:sp>
      <p:sp>
        <p:nvSpPr>
          <p:cNvPr id="39020" name="Text Box 108"/>
          <p:cNvSpPr txBox="1">
            <a:spLocks noChangeArrowheads="1"/>
          </p:cNvSpPr>
          <p:nvPr/>
        </p:nvSpPr>
        <p:spPr bwMode="auto">
          <a:xfrm>
            <a:off x="7902575" y="6427788"/>
            <a:ext cx="438150" cy="3397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9966"/>
                </a:solidFill>
              </a:rPr>
              <a:t>12</a:t>
            </a:r>
          </a:p>
        </p:txBody>
      </p:sp>
      <p:sp>
        <p:nvSpPr>
          <p:cNvPr id="39021" name="Text Box 109"/>
          <p:cNvSpPr txBox="1">
            <a:spLocks noChangeArrowheads="1"/>
          </p:cNvSpPr>
          <p:nvPr/>
        </p:nvSpPr>
        <p:spPr bwMode="auto">
          <a:xfrm>
            <a:off x="8305800" y="6427788"/>
            <a:ext cx="311150" cy="3397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9966"/>
                </a:solidFill>
              </a:rPr>
              <a:t>4</a:t>
            </a:r>
          </a:p>
        </p:txBody>
      </p:sp>
      <p:sp>
        <p:nvSpPr>
          <p:cNvPr id="39022" name="Oval 110"/>
          <p:cNvSpPr>
            <a:spLocks noChangeArrowheads="1"/>
          </p:cNvSpPr>
          <p:nvPr/>
        </p:nvSpPr>
        <p:spPr bwMode="auto">
          <a:xfrm>
            <a:off x="2822575" y="4806950"/>
            <a:ext cx="796925" cy="627063"/>
          </a:xfrm>
          <a:prstGeom prst="ellips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39023" name="Oval 111"/>
          <p:cNvSpPr>
            <a:spLocks noChangeArrowheads="1"/>
          </p:cNvSpPr>
          <p:nvPr/>
        </p:nvSpPr>
        <p:spPr bwMode="auto">
          <a:xfrm>
            <a:off x="2757488" y="6230938"/>
            <a:ext cx="796925" cy="627062"/>
          </a:xfrm>
          <a:prstGeom prst="ellips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39024" name="Line 112"/>
          <p:cNvSpPr>
            <a:spLocks noChangeShapeType="1"/>
          </p:cNvSpPr>
          <p:nvPr/>
        </p:nvSpPr>
        <p:spPr bwMode="auto">
          <a:xfrm>
            <a:off x="914400" y="6175375"/>
            <a:ext cx="78644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9025" name="Line 113"/>
          <p:cNvSpPr>
            <a:spLocks noChangeShapeType="1"/>
          </p:cNvSpPr>
          <p:nvPr/>
        </p:nvSpPr>
        <p:spPr bwMode="auto">
          <a:xfrm>
            <a:off x="901700" y="5813425"/>
            <a:ext cx="78644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9026" name="Line 114"/>
          <p:cNvSpPr>
            <a:spLocks noChangeShapeType="1"/>
          </p:cNvSpPr>
          <p:nvPr/>
        </p:nvSpPr>
        <p:spPr bwMode="auto">
          <a:xfrm>
            <a:off x="914400" y="5449888"/>
            <a:ext cx="78644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9027" name="Line 115"/>
          <p:cNvSpPr>
            <a:spLocks noChangeShapeType="1"/>
          </p:cNvSpPr>
          <p:nvPr/>
        </p:nvSpPr>
        <p:spPr bwMode="auto">
          <a:xfrm>
            <a:off x="896938" y="5087938"/>
            <a:ext cx="78644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9028" name="Line 116"/>
          <p:cNvSpPr>
            <a:spLocks noChangeShapeType="1"/>
          </p:cNvSpPr>
          <p:nvPr/>
        </p:nvSpPr>
        <p:spPr bwMode="auto">
          <a:xfrm>
            <a:off x="909638" y="4724400"/>
            <a:ext cx="78644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9029" name="Line 117"/>
          <p:cNvSpPr>
            <a:spLocks noChangeShapeType="1"/>
          </p:cNvSpPr>
          <p:nvPr/>
        </p:nvSpPr>
        <p:spPr bwMode="auto">
          <a:xfrm>
            <a:off x="896938" y="4362450"/>
            <a:ext cx="78644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9030" name="Line 118"/>
          <p:cNvSpPr>
            <a:spLocks noChangeShapeType="1"/>
          </p:cNvSpPr>
          <p:nvPr/>
        </p:nvSpPr>
        <p:spPr bwMode="auto">
          <a:xfrm>
            <a:off x="909638" y="4000500"/>
            <a:ext cx="78644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39031" name="Text Box 119"/>
          <p:cNvSpPr txBox="1">
            <a:spLocks noChangeArrowheads="1"/>
          </p:cNvSpPr>
          <p:nvPr/>
        </p:nvSpPr>
        <p:spPr bwMode="auto">
          <a:xfrm>
            <a:off x="666750" y="4856163"/>
            <a:ext cx="268288" cy="25717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US" sz="1200"/>
              <a:t>8</a:t>
            </a:r>
          </a:p>
        </p:txBody>
      </p:sp>
      <p:sp>
        <p:nvSpPr>
          <p:cNvPr id="39032" name="Text Box 120"/>
          <p:cNvSpPr txBox="1">
            <a:spLocks noChangeArrowheads="1"/>
          </p:cNvSpPr>
          <p:nvPr/>
        </p:nvSpPr>
        <p:spPr bwMode="auto">
          <a:xfrm>
            <a:off x="666750" y="4672013"/>
            <a:ext cx="268288" cy="25717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US" sz="1200"/>
              <a:t>9</a:t>
            </a:r>
          </a:p>
        </p:txBody>
      </p:sp>
      <p:sp>
        <p:nvSpPr>
          <p:cNvPr id="39033" name="Text Box 121"/>
          <p:cNvSpPr txBox="1">
            <a:spLocks noChangeArrowheads="1"/>
          </p:cNvSpPr>
          <p:nvPr/>
        </p:nvSpPr>
        <p:spPr bwMode="auto">
          <a:xfrm>
            <a:off x="582613" y="4487863"/>
            <a:ext cx="352425" cy="25717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US" sz="1200"/>
              <a:t>10</a:t>
            </a:r>
          </a:p>
        </p:txBody>
      </p:sp>
      <p:sp>
        <p:nvSpPr>
          <p:cNvPr id="39034" name="Text Box 122"/>
          <p:cNvSpPr txBox="1">
            <a:spLocks noChangeArrowheads="1"/>
          </p:cNvSpPr>
          <p:nvPr/>
        </p:nvSpPr>
        <p:spPr bwMode="auto">
          <a:xfrm>
            <a:off x="582613" y="4303713"/>
            <a:ext cx="352425" cy="25717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US" sz="1200"/>
              <a:t>11</a:t>
            </a:r>
          </a:p>
        </p:txBody>
      </p:sp>
      <p:sp>
        <p:nvSpPr>
          <p:cNvPr id="39035" name="Text Box 123"/>
          <p:cNvSpPr txBox="1">
            <a:spLocks noChangeArrowheads="1"/>
          </p:cNvSpPr>
          <p:nvPr/>
        </p:nvSpPr>
        <p:spPr bwMode="auto">
          <a:xfrm>
            <a:off x="582613" y="4119563"/>
            <a:ext cx="352425" cy="25717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US" sz="1200"/>
              <a:t>12</a:t>
            </a:r>
          </a:p>
        </p:txBody>
      </p:sp>
      <p:sp>
        <p:nvSpPr>
          <p:cNvPr id="39036" name="Text Box 124"/>
          <p:cNvSpPr txBox="1">
            <a:spLocks noChangeArrowheads="1"/>
          </p:cNvSpPr>
          <p:nvPr/>
        </p:nvSpPr>
        <p:spPr bwMode="auto">
          <a:xfrm>
            <a:off x="582613" y="3935413"/>
            <a:ext cx="352425" cy="25717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US" sz="1200"/>
              <a:t>13</a:t>
            </a:r>
          </a:p>
        </p:txBody>
      </p:sp>
      <p:sp>
        <p:nvSpPr>
          <p:cNvPr id="39037" name="Text Box 125"/>
          <p:cNvSpPr txBox="1">
            <a:spLocks noChangeArrowheads="1"/>
          </p:cNvSpPr>
          <p:nvPr/>
        </p:nvSpPr>
        <p:spPr bwMode="auto">
          <a:xfrm>
            <a:off x="582613" y="3749675"/>
            <a:ext cx="352425" cy="25717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US" sz="1200"/>
              <a:t>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Display Limitations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idx="1"/>
          </p:nvPr>
        </p:nvSpPr>
        <p:spPr>
          <a:xfrm>
            <a:off x="869950" y="971550"/>
            <a:ext cx="7802563" cy="352425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2800" smtClean="0"/>
              <a:t>not possible to display all shades of gray simultaneously</a:t>
            </a:r>
          </a:p>
          <a:p>
            <a:pPr eaLnBrk="1" hangingPunct="1"/>
            <a:r>
              <a:rPr lang="en-US" sz="2800" smtClean="0"/>
              <a:t>window &amp; level controls determine how pixel values are mapped to gray shades </a:t>
            </a:r>
          </a:p>
          <a:p>
            <a:pPr eaLnBrk="1" hangingPunct="1"/>
            <a:r>
              <a:rPr lang="en-US" sz="2800" smtClean="0"/>
              <a:t>numbers (pixel values) do not change; window &amp; level only change gray shade mapping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12788" y="4410075"/>
            <a:ext cx="2409825" cy="898525"/>
            <a:chOff x="4226" y="3638"/>
            <a:chExt cx="1518" cy="566"/>
          </a:xfrm>
        </p:grpSpPr>
        <p:sp>
          <p:nvSpPr>
            <p:cNvPr id="39951" name="Rectangle 5"/>
            <p:cNvSpPr>
              <a:spLocks noChangeArrowheads="1"/>
            </p:cNvSpPr>
            <p:nvPr/>
          </p:nvSpPr>
          <p:spPr bwMode="auto">
            <a:xfrm>
              <a:off x="4226" y="3646"/>
              <a:ext cx="550" cy="55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3200">
                  <a:solidFill>
                    <a:srgbClr val="000000"/>
                  </a:solidFill>
                </a:rPr>
                <a:t>17</a:t>
              </a:r>
            </a:p>
          </p:txBody>
        </p:sp>
        <p:sp>
          <p:nvSpPr>
            <p:cNvPr id="39952" name="Rectangle 6"/>
            <p:cNvSpPr>
              <a:spLocks noChangeArrowheads="1"/>
            </p:cNvSpPr>
            <p:nvPr/>
          </p:nvSpPr>
          <p:spPr bwMode="auto">
            <a:xfrm>
              <a:off x="5178" y="3638"/>
              <a:ext cx="566" cy="566"/>
            </a:xfrm>
            <a:prstGeom prst="rect">
              <a:avLst/>
            </a:prstGeom>
            <a:solidFill>
              <a:srgbClr val="77777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39953" name="Rectangle 7"/>
            <p:cNvSpPr>
              <a:spLocks noChangeArrowheads="1"/>
            </p:cNvSpPr>
            <p:nvPr/>
          </p:nvSpPr>
          <p:spPr bwMode="auto">
            <a:xfrm>
              <a:off x="4886" y="3748"/>
              <a:ext cx="266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3200"/>
                <a:t>=</a:t>
              </a:r>
            </a:p>
          </p:txBody>
        </p:sp>
      </p:grpSp>
      <p:sp>
        <p:nvSpPr>
          <p:cNvPr id="39941" name="Rectangle 8"/>
          <p:cNvSpPr>
            <a:spLocks noChangeArrowheads="1"/>
          </p:cNvSpPr>
          <p:nvPr/>
        </p:nvSpPr>
        <p:spPr bwMode="auto">
          <a:xfrm>
            <a:off x="739775" y="5521325"/>
            <a:ext cx="873125" cy="8731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65</a:t>
            </a:r>
          </a:p>
        </p:txBody>
      </p:sp>
      <p:sp>
        <p:nvSpPr>
          <p:cNvPr id="39942" name="Rectangle 9"/>
          <p:cNvSpPr>
            <a:spLocks noChangeArrowheads="1"/>
          </p:cNvSpPr>
          <p:nvPr/>
        </p:nvSpPr>
        <p:spPr bwMode="auto">
          <a:xfrm>
            <a:off x="2251075" y="5508625"/>
            <a:ext cx="898525" cy="898525"/>
          </a:xfrm>
          <a:prstGeom prst="rect">
            <a:avLst/>
          </a:prstGeom>
          <a:solidFill>
            <a:srgbClr val="39393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39943" name="Rectangle 10"/>
          <p:cNvSpPr>
            <a:spLocks noChangeArrowheads="1"/>
          </p:cNvSpPr>
          <p:nvPr/>
        </p:nvSpPr>
        <p:spPr bwMode="auto">
          <a:xfrm>
            <a:off x="1787525" y="5683250"/>
            <a:ext cx="4222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3200"/>
              <a:t>=</a:t>
            </a:r>
          </a:p>
        </p:txBody>
      </p:sp>
      <p:sp>
        <p:nvSpPr>
          <p:cNvPr id="39944" name="AutoShape 11"/>
          <p:cNvSpPr>
            <a:spLocks noChangeArrowheads="1"/>
          </p:cNvSpPr>
          <p:nvPr/>
        </p:nvSpPr>
        <p:spPr bwMode="auto">
          <a:xfrm>
            <a:off x="3395663" y="4975225"/>
            <a:ext cx="1722437" cy="712788"/>
          </a:xfrm>
          <a:prstGeom prst="homePlate">
            <a:avLst>
              <a:gd name="adj" fmla="val 60412"/>
            </a:avLst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US"/>
              <a:t>Change window / level</a:t>
            </a:r>
          </a:p>
        </p:txBody>
      </p:sp>
      <p:sp>
        <p:nvSpPr>
          <p:cNvPr id="39945" name="Rectangle 12"/>
          <p:cNvSpPr>
            <a:spLocks noChangeArrowheads="1"/>
          </p:cNvSpPr>
          <p:nvPr/>
        </p:nvSpPr>
        <p:spPr bwMode="auto">
          <a:xfrm>
            <a:off x="5557838" y="4422775"/>
            <a:ext cx="873125" cy="8731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17</a:t>
            </a:r>
          </a:p>
        </p:txBody>
      </p:sp>
      <p:sp>
        <p:nvSpPr>
          <p:cNvPr id="39946" name="Rectangle 13"/>
          <p:cNvSpPr>
            <a:spLocks noChangeArrowheads="1"/>
          </p:cNvSpPr>
          <p:nvPr/>
        </p:nvSpPr>
        <p:spPr bwMode="auto">
          <a:xfrm>
            <a:off x="7069138" y="4410075"/>
            <a:ext cx="898525" cy="898525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39947" name="Rectangle 14"/>
          <p:cNvSpPr>
            <a:spLocks noChangeArrowheads="1"/>
          </p:cNvSpPr>
          <p:nvPr/>
        </p:nvSpPr>
        <p:spPr bwMode="auto">
          <a:xfrm>
            <a:off x="6605588" y="4584700"/>
            <a:ext cx="4222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3200"/>
              <a:t>=</a:t>
            </a:r>
          </a:p>
        </p:txBody>
      </p:sp>
      <p:sp>
        <p:nvSpPr>
          <p:cNvPr id="39948" name="Rectangle 15"/>
          <p:cNvSpPr>
            <a:spLocks noChangeArrowheads="1"/>
          </p:cNvSpPr>
          <p:nvPr/>
        </p:nvSpPr>
        <p:spPr bwMode="auto">
          <a:xfrm>
            <a:off x="5584825" y="5521325"/>
            <a:ext cx="873125" cy="8731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65</a:t>
            </a:r>
          </a:p>
        </p:txBody>
      </p:sp>
      <p:sp>
        <p:nvSpPr>
          <p:cNvPr id="39949" name="Rectangle 16"/>
          <p:cNvSpPr>
            <a:spLocks noChangeArrowheads="1"/>
          </p:cNvSpPr>
          <p:nvPr/>
        </p:nvSpPr>
        <p:spPr bwMode="auto">
          <a:xfrm>
            <a:off x="7096125" y="5508625"/>
            <a:ext cx="898525" cy="898525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39950" name="Rectangle 17"/>
          <p:cNvSpPr>
            <a:spLocks noChangeArrowheads="1"/>
          </p:cNvSpPr>
          <p:nvPr/>
        </p:nvSpPr>
        <p:spPr bwMode="auto">
          <a:xfrm>
            <a:off x="6632575" y="5683250"/>
            <a:ext cx="4222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3200"/>
              <a:t>=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6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0" grpId="0" autoUpdateAnimBg="0"/>
      <p:bldP spid="324611" grpId="0" build="p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5302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/>
              <a:t>Presentation of Brightness Levels</a:t>
            </a: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489950" cy="3330575"/>
          </a:xfrm>
        </p:spPr>
        <p:txBody>
          <a:bodyPr lIns="92075" tIns="46038" rIns="92075" bIns="46038"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pixel values assigned brightness levels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pre-processing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manipulating brightness levels does not affect image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post-processing</a:t>
            </a:r>
          </a:p>
          <a:p>
            <a:pPr lvl="2" eaLnBrk="1" hangingPunct="1">
              <a:lnSpc>
                <a:spcPct val="80000"/>
              </a:lnSpc>
            </a:pPr>
            <a:r>
              <a:rPr lang="en-US" smtClean="0"/>
              <a:t>window</a:t>
            </a:r>
          </a:p>
          <a:p>
            <a:pPr lvl="2" eaLnBrk="1" hangingPunct="1">
              <a:lnSpc>
                <a:spcPct val="80000"/>
              </a:lnSpc>
            </a:pPr>
            <a:r>
              <a:rPr lang="en-US" smtClean="0"/>
              <a:t>level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89050" y="4603750"/>
            <a:ext cx="3706813" cy="2100263"/>
            <a:chOff x="812" y="2900"/>
            <a:chExt cx="2335" cy="1323"/>
          </a:xfrm>
        </p:grpSpPr>
        <p:sp>
          <p:nvSpPr>
            <p:cNvPr id="41005" name="Rectangle 5"/>
            <p:cNvSpPr>
              <a:spLocks noChangeArrowheads="1"/>
            </p:cNvSpPr>
            <p:nvPr/>
          </p:nvSpPr>
          <p:spPr bwMode="auto">
            <a:xfrm>
              <a:off x="819" y="2912"/>
              <a:ext cx="2321" cy="1299"/>
            </a:xfrm>
            <a:prstGeom prst="rect">
              <a:avLst/>
            </a:prstGeom>
            <a:solidFill>
              <a:schemeClr val="bg2"/>
            </a:solidFill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41006" name="Line 6"/>
            <p:cNvSpPr>
              <a:spLocks noChangeShapeType="1"/>
            </p:cNvSpPr>
            <p:nvPr/>
          </p:nvSpPr>
          <p:spPr bwMode="auto">
            <a:xfrm>
              <a:off x="1147" y="2900"/>
              <a:ext cx="0" cy="13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41007" name="Line 7"/>
            <p:cNvSpPr>
              <a:spLocks noChangeShapeType="1"/>
            </p:cNvSpPr>
            <p:nvPr/>
          </p:nvSpPr>
          <p:spPr bwMode="auto">
            <a:xfrm>
              <a:off x="1479" y="2900"/>
              <a:ext cx="0" cy="13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41008" name="Line 8"/>
            <p:cNvSpPr>
              <a:spLocks noChangeShapeType="1"/>
            </p:cNvSpPr>
            <p:nvPr/>
          </p:nvSpPr>
          <p:spPr bwMode="auto">
            <a:xfrm>
              <a:off x="1813" y="2900"/>
              <a:ext cx="0" cy="13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41009" name="Line 9"/>
            <p:cNvSpPr>
              <a:spLocks noChangeShapeType="1"/>
            </p:cNvSpPr>
            <p:nvPr/>
          </p:nvSpPr>
          <p:spPr bwMode="auto">
            <a:xfrm>
              <a:off x="2145" y="2900"/>
              <a:ext cx="0" cy="13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41010" name="Line 10"/>
            <p:cNvSpPr>
              <a:spLocks noChangeShapeType="1"/>
            </p:cNvSpPr>
            <p:nvPr/>
          </p:nvSpPr>
          <p:spPr bwMode="auto">
            <a:xfrm>
              <a:off x="2480" y="2900"/>
              <a:ext cx="0" cy="13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41011" name="Line 11"/>
            <p:cNvSpPr>
              <a:spLocks noChangeShapeType="1"/>
            </p:cNvSpPr>
            <p:nvPr/>
          </p:nvSpPr>
          <p:spPr bwMode="auto">
            <a:xfrm>
              <a:off x="2811" y="2900"/>
              <a:ext cx="0" cy="13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41012" name="Line 12"/>
            <p:cNvSpPr>
              <a:spLocks noChangeShapeType="1"/>
            </p:cNvSpPr>
            <p:nvPr/>
          </p:nvSpPr>
          <p:spPr bwMode="auto">
            <a:xfrm>
              <a:off x="812" y="3170"/>
              <a:ext cx="233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41013" name="Line 13"/>
            <p:cNvSpPr>
              <a:spLocks noChangeShapeType="1"/>
            </p:cNvSpPr>
            <p:nvPr/>
          </p:nvSpPr>
          <p:spPr bwMode="auto">
            <a:xfrm>
              <a:off x="812" y="3433"/>
              <a:ext cx="233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41014" name="Line 14"/>
            <p:cNvSpPr>
              <a:spLocks noChangeShapeType="1"/>
            </p:cNvSpPr>
            <p:nvPr/>
          </p:nvSpPr>
          <p:spPr bwMode="auto">
            <a:xfrm>
              <a:off x="812" y="3697"/>
              <a:ext cx="233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41015" name="Line 15"/>
            <p:cNvSpPr>
              <a:spLocks noChangeShapeType="1"/>
            </p:cNvSpPr>
            <p:nvPr/>
          </p:nvSpPr>
          <p:spPr bwMode="auto">
            <a:xfrm>
              <a:off x="812" y="3960"/>
              <a:ext cx="233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41016" name="Rectangle 16"/>
            <p:cNvSpPr>
              <a:spLocks noChangeArrowheads="1"/>
            </p:cNvSpPr>
            <p:nvPr/>
          </p:nvSpPr>
          <p:spPr bwMode="auto">
            <a:xfrm>
              <a:off x="868" y="3005"/>
              <a:ext cx="249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125</a:t>
              </a:r>
            </a:p>
          </p:txBody>
        </p:sp>
        <p:sp>
          <p:nvSpPr>
            <p:cNvPr id="41017" name="Rectangle 17"/>
            <p:cNvSpPr>
              <a:spLocks noChangeArrowheads="1"/>
            </p:cNvSpPr>
            <p:nvPr/>
          </p:nvSpPr>
          <p:spPr bwMode="auto">
            <a:xfrm>
              <a:off x="1201" y="3005"/>
              <a:ext cx="227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 25</a:t>
              </a:r>
            </a:p>
          </p:txBody>
        </p:sp>
        <p:sp>
          <p:nvSpPr>
            <p:cNvPr id="41018" name="Rectangle 18"/>
            <p:cNvSpPr>
              <a:spLocks noChangeArrowheads="1"/>
            </p:cNvSpPr>
            <p:nvPr/>
          </p:nvSpPr>
          <p:spPr bwMode="auto">
            <a:xfrm>
              <a:off x="1533" y="3005"/>
              <a:ext cx="249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311</a:t>
              </a:r>
            </a:p>
          </p:txBody>
        </p:sp>
        <p:sp>
          <p:nvSpPr>
            <p:cNvPr id="41019" name="Rectangle 19"/>
            <p:cNvSpPr>
              <a:spLocks noChangeArrowheads="1"/>
            </p:cNvSpPr>
            <p:nvPr/>
          </p:nvSpPr>
          <p:spPr bwMode="auto">
            <a:xfrm>
              <a:off x="1868" y="3005"/>
              <a:ext cx="249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111</a:t>
              </a:r>
            </a:p>
          </p:txBody>
        </p:sp>
        <p:sp>
          <p:nvSpPr>
            <p:cNvPr id="41020" name="Rectangle 20"/>
            <p:cNvSpPr>
              <a:spLocks noChangeArrowheads="1"/>
            </p:cNvSpPr>
            <p:nvPr/>
          </p:nvSpPr>
          <p:spPr bwMode="auto">
            <a:xfrm>
              <a:off x="2200" y="3005"/>
              <a:ext cx="249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182</a:t>
              </a:r>
            </a:p>
          </p:txBody>
        </p:sp>
        <p:sp>
          <p:nvSpPr>
            <p:cNvPr id="41021" name="Rectangle 21"/>
            <p:cNvSpPr>
              <a:spLocks noChangeArrowheads="1"/>
            </p:cNvSpPr>
            <p:nvPr/>
          </p:nvSpPr>
          <p:spPr bwMode="auto">
            <a:xfrm>
              <a:off x="2535" y="3005"/>
              <a:ext cx="249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222</a:t>
              </a:r>
            </a:p>
          </p:txBody>
        </p:sp>
        <p:sp>
          <p:nvSpPr>
            <p:cNvPr id="41022" name="Rectangle 22"/>
            <p:cNvSpPr>
              <a:spLocks noChangeArrowheads="1"/>
            </p:cNvSpPr>
            <p:nvPr/>
          </p:nvSpPr>
          <p:spPr bwMode="auto">
            <a:xfrm>
              <a:off x="2867" y="3005"/>
              <a:ext cx="249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176</a:t>
              </a:r>
            </a:p>
          </p:txBody>
        </p:sp>
        <p:sp>
          <p:nvSpPr>
            <p:cNvPr id="41023" name="Rectangle 23"/>
            <p:cNvSpPr>
              <a:spLocks noChangeArrowheads="1"/>
            </p:cNvSpPr>
            <p:nvPr/>
          </p:nvSpPr>
          <p:spPr bwMode="auto">
            <a:xfrm>
              <a:off x="868" y="3268"/>
              <a:ext cx="249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199</a:t>
              </a:r>
            </a:p>
          </p:txBody>
        </p:sp>
        <p:sp>
          <p:nvSpPr>
            <p:cNvPr id="41024" name="Rectangle 24"/>
            <p:cNvSpPr>
              <a:spLocks noChangeArrowheads="1"/>
            </p:cNvSpPr>
            <p:nvPr/>
          </p:nvSpPr>
          <p:spPr bwMode="auto">
            <a:xfrm>
              <a:off x="1201" y="3268"/>
              <a:ext cx="249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192</a:t>
              </a:r>
            </a:p>
          </p:txBody>
        </p:sp>
        <p:sp>
          <p:nvSpPr>
            <p:cNvPr id="41025" name="Rectangle 25"/>
            <p:cNvSpPr>
              <a:spLocks noChangeArrowheads="1"/>
            </p:cNvSpPr>
            <p:nvPr/>
          </p:nvSpPr>
          <p:spPr bwMode="auto">
            <a:xfrm>
              <a:off x="1533" y="3268"/>
              <a:ext cx="227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 85</a:t>
              </a:r>
            </a:p>
          </p:txBody>
        </p:sp>
        <p:sp>
          <p:nvSpPr>
            <p:cNvPr id="41026" name="Rectangle 26"/>
            <p:cNvSpPr>
              <a:spLocks noChangeArrowheads="1"/>
            </p:cNvSpPr>
            <p:nvPr/>
          </p:nvSpPr>
          <p:spPr bwMode="auto">
            <a:xfrm>
              <a:off x="1868" y="3268"/>
              <a:ext cx="227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 69</a:t>
              </a:r>
            </a:p>
          </p:txBody>
        </p:sp>
        <p:sp>
          <p:nvSpPr>
            <p:cNvPr id="41027" name="Rectangle 27"/>
            <p:cNvSpPr>
              <a:spLocks noChangeArrowheads="1"/>
            </p:cNvSpPr>
            <p:nvPr/>
          </p:nvSpPr>
          <p:spPr bwMode="auto">
            <a:xfrm>
              <a:off x="2200" y="3268"/>
              <a:ext cx="249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133</a:t>
              </a:r>
            </a:p>
          </p:txBody>
        </p:sp>
        <p:sp>
          <p:nvSpPr>
            <p:cNvPr id="41028" name="Rectangle 28"/>
            <p:cNvSpPr>
              <a:spLocks noChangeArrowheads="1"/>
            </p:cNvSpPr>
            <p:nvPr/>
          </p:nvSpPr>
          <p:spPr bwMode="auto">
            <a:xfrm>
              <a:off x="2535" y="3268"/>
              <a:ext cx="249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149</a:t>
              </a:r>
            </a:p>
          </p:txBody>
        </p:sp>
        <p:sp>
          <p:nvSpPr>
            <p:cNvPr id="41029" name="Rectangle 29"/>
            <p:cNvSpPr>
              <a:spLocks noChangeArrowheads="1"/>
            </p:cNvSpPr>
            <p:nvPr/>
          </p:nvSpPr>
          <p:spPr bwMode="auto">
            <a:xfrm>
              <a:off x="2867" y="3268"/>
              <a:ext cx="249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112</a:t>
              </a:r>
            </a:p>
          </p:txBody>
        </p:sp>
        <p:sp>
          <p:nvSpPr>
            <p:cNvPr id="41030" name="Rectangle 30"/>
            <p:cNvSpPr>
              <a:spLocks noChangeArrowheads="1"/>
            </p:cNvSpPr>
            <p:nvPr/>
          </p:nvSpPr>
          <p:spPr bwMode="auto">
            <a:xfrm>
              <a:off x="868" y="3532"/>
              <a:ext cx="227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 77</a:t>
              </a:r>
            </a:p>
          </p:txBody>
        </p:sp>
        <p:sp>
          <p:nvSpPr>
            <p:cNvPr id="41031" name="Rectangle 31"/>
            <p:cNvSpPr>
              <a:spLocks noChangeArrowheads="1"/>
            </p:cNvSpPr>
            <p:nvPr/>
          </p:nvSpPr>
          <p:spPr bwMode="auto">
            <a:xfrm>
              <a:off x="1201" y="3532"/>
              <a:ext cx="249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103</a:t>
              </a:r>
            </a:p>
          </p:txBody>
        </p:sp>
        <p:sp>
          <p:nvSpPr>
            <p:cNvPr id="41032" name="Rectangle 32"/>
            <p:cNvSpPr>
              <a:spLocks noChangeArrowheads="1"/>
            </p:cNvSpPr>
            <p:nvPr/>
          </p:nvSpPr>
          <p:spPr bwMode="auto">
            <a:xfrm>
              <a:off x="1533" y="3532"/>
              <a:ext cx="249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118</a:t>
              </a:r>
            </a:p>
          </p:txBody>
        </p:sp>
        <p:sp>
          <p:nvSpPr>
            <p:cNvPr id="41033" name="Rectangle 33"/>
            <p:cNvSpPr>
              <a:spLocks noChangeArrowheads="1"/>
            </p:cNvSpPr>
            <p:nvPr/>
          </p:nvSpPr>
          <p:spPr bwMode="auto">
            <a:xfrm>
              <a:off x="1868" y="3532"/>
              <a:ext cx="249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139</a:t>
              </a:r>
            </a:p>
          </p:txBody>
        </p:sp>
        <p:sp>
          <p:nvSpPr>
            <p:cNvPr id="41034" name="Rectangle 34"/>
            <p:cNvSpPr>
              <a:spLocks noChangeArrowheads="1"/>
            </p:cNvSpPr>
            <p:nvPr/>
          </p:nvSpPr>
          <p:spPr bwMode="auto">
            <a:xfrm>
              <a:off x="2200" y="3532"/>
              <a:ext cx="249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154</a:t>
              </a:r>
            </a:p>
          </p:txBody>
        </p:sp>
        <p:sp>
          <p:nvSpPr>
            <p:cNvPr id="41035" name="Rectangle 35"/>
            <p:cNvSpPr>
              <a:spLocks noChangeArrowheads="1"/>
            </p:cNvSpPr>
            <p:nvPr/>
          </p:nvSpPr>
          <p:spPr bwMode="auto">
            <a:xfrm>
              <a:off x="2535" y="3532"/>
              <a:ext cx="249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125</a:t>
              </a:r>
            </a:p>
          </p:txBody>
        </p:sp>
        <p:sp>
          <p:nvSpPr>
            <p:cNvPr id="41036" name="Rectangle 36"/>
            <p:cNvSpPr>
              <a:spLocks noChangeArrowheads="1"/>
            </p:cNvSpPr>
            <p:nvPr/>
          </p:nvSpPr>
          <p:spPr bwMode="auto">
            <a:xfrm>
              <a:off x="2867" y="3532"/>
              <a:ext cx="249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120</a:t>
              </a:r>
            </a:p>
          </p:txBody>
        </p:sp>
        <p:sp>
          <p:nvSpPr>
            <p:cNvPr id="41037" name="Rectangle 37"/>
            <p:cNvSpPr>
              <a:spLocks noChangeArrowheads="1"/>
            </p:cNvSpPr>
            <p:nvPr/>
          </p:nvSpPr>
          <p:spPr bwMode="auto">
            <a:xfrm>
              <a:off x="868" y="3795"/>
              <a:ext cx="249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145</a:t>
              </a:r>
            </a:p>
          </p:txBody>
        </p:sp>
        <p:sp>
          <p:nvSpPr>
            <p:cNvPr id="41038" name="Rectangle 38"/>
            <p:cNvSpPr>
              <a:spLocks noChangeArrowheads="1"/>
            </p:cNvSpPr>
            <p:nvPr/>
          </p:nvSpPr>
          <p:spPr bwMode="auto">
            <a:xfrm>
              <a:off x="1201" y="3795"/>
              <a:ext cx="249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301</a:t>
              </a:r>
            </a:p>
          </p:txBody>
        </p:sp>
        <p:sp>
          <p:nvSpPr>
            <p:cNvPr id="41039" name="Rectangle 39"/>
            <p:cNvSpPr>
              <a:spLocks noChangeArrowheads="1"/>
            </p:cNvSpPr>
            <p:nvPr/>
          </p:nvSpPr>
          <p:spPr bwMode="auto">
            <a:xfrm>
              <a:off x="1533" y="3795"/>
              <a:ext cx="249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256</a:t>
              </a:r>
            </a:p>
          </p:txBody>
        </p:sp>
        <p:sp>
          <p:nvSpPr>
            <p:cNvPr id="41040" name="Rectangle 40"/>
            <p:cNvSpPr>
              <a:spLocks noChangeArrowheads="1"/>
            </p:cNvSpPr>
            <p:nvPr/>
          </p:nvSpPr>
          <p:spPr bwMode="auto">
            <a:xfrm>
              <a:off x="1868" y="3795"/>
              <a:ext cx="249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223</a:t>
              </a:r>
            </a:p>
          </p:txBody>
        </p:sp>
        <p:sp>
          <p:nvSpPr>
            <p:cNvPr id="41041" name="Rectangle 41"/>
            <p:cNvSpPr>
              <a:spLocks noChangeArrowheads="1"/>
            </p:cNvSpPr>
            <p:nvPr/>
          </p:nvSpPr>
          <p:spPr bwMode="auto">
            <a:xfrm>
              <a:off x="2200" y="3795"/>
              <a:ext cx="249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287</a:t>
              </a:r>
            </a:p>
          </p:txBody>
        </p:sp>
        <p:sp>
          <p:nvSpPr>
            <p:cNvPr id="41042" name="Rectangle 42"/>
            <p:cNvSpPr>
              <a:spLocks noChangeArrowheads="1"/>
            </p:cNvSpPr>
            <p:nvPr/>
          </p:nvSpPr>
          <p:spPr bwMode="auto">
            <a:xfrm>
              <a:off x="2535" y="3795"/>
              <a:ext cx="249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256</a:t>
              </a:r>
            </a:p>
          </p:txBody>
        </p:sp>
        <p:sp>
          <p:nvSpPr>
            <p:cNvPr id="41043" name="Rectangle 43"/>
            <p:cNvSpPr>
              <a:spLocks noChangeArrowheads="1"/>
            </p:cNvSpPr>
            <p:nvPr/>
          </p:nvSpPr>
          <p:spPr bwMode="auto">
            <a:xfrm>
              <a:off x="2867" y="3795"/>
              <a:ext cx="249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225</a:t>
              </a:r>
            </a:p>
          </p:txBody>
        </p:sp>
        <p:sp>
          <p:nvSpPr>
            <p:cNvPr id="41044" name="Rectangle 44"/>
            <p:cNvSpPr>
              <a:spLocks noChangeArrowheads="1"/>
            </p:cNvSpPr>
            <p:nvPr/>
          </p:nvSpPr>
          <p:spPr bwMode="auto">
            <a:xfrm>
              <a:off x="868" y="4058"/>
              <a:ext cx="249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178</a:t>
              </a:r>
            </a:p>
          </p:txBody>
        </p:sp>
        <p:sp>
          <p:nvSpPr>
            <p:cNvPr id="41045" name="Rectangle 45"/>
            <p:cNvSpPr>
              <a:spLocks noChangeArrowheads="1"/>
            </p:cNvSpPr>
            <p:nvPr/>
          </p:nvSpPr>
          <p:spPr bwMode="auto">
            <a:xfrm>
              <a:off x="1201" y="4058"/>
              <a:ext cx="249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322</a:t>
              </a:r>
            </a:p>
          </p:txBody>
        </p:sp>
        <p:sp>
          <p:nvSpPr>
            <p:cNvPr id="41046" name="Rectangle 46"/>
            <p:cNvSpPr>
              <a:spLocks noChangeArrowheads="1"/>
            </p:cNvSpPr>
            <p:nvPr/>
          </p:nvSpPr>
          <p:spPr bwMode="auto">
            <a:xfrm>
              <a:off x="1533" y="4058"/>
              <a:ext cx="249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325</a:t>
              </a:r>
            </a:p>
          </p:txBody>
        </p:sp>
        <p:sp>
          <p:nvSpPr>
            <p:cNvPr id="41047" name="Rectangle 47"/>
            <p:cNvSpPr>
              <a:spLocks noChangeArrowheads="1"/>
            </p:cNvSpPr>
            <p:nvPr/>
          </p:nvSpPr>
          <p:spPr bwMode="auto">
            <a:xfrm>
              <a:off x="1868" y="4058"/>
              <a:ext cx="249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299</a:t>
              </a:r>
            </a:p>
          </p:txBody>
        </p:sp>
        <p:sp>
          <p:nvSpPr>
            <p:cNvPr id="41048" name="Rectangle 48"/>
            <p:cNvSpPr>
              <a:spLocks noChangeArrowheads="1"/>
            </p:cNvSpPr>
            <p:nvPr/>
          </p:nvSpPr>
          <p:spPr bwMode="auto">
            <a:xfrm>
              <a:off x="2200" y="4058"/>
              <a:ext cx="249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353</a:t>
              </a:r>
            </a:p>
          </p:txBody>
        </p:sp>
        <p:sp>
          <p:nvSpPr>
            <p:cNvPr id="41049" name="Rectangle 49"/>
            <p:cNvSpPr>
              <a:spLocks noChangeArrowheads="1"/>
            </p:cNvSpPr>
            <p:nvPr/>
          </p:nvSpPr>
          <p:spPr bwMode="auto">
            <a:xfrm>
              <a:off x="2535" y="4058"/>
              <a:ext cx="249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333</a:t>
              </a:r>
            </a:p>
          </p:txBody>
        </p:sp>
        <p:sp>
          <p:nvSpPr>
            <p:cNvPr id="41050" name="Rectangle 50"/>
            <p:cNvSpPr>
              <a:spLocks noChangeArrowheads="1"/>
            </p:cNvSpPr>
            <p:nvPr/>
          </p:nvSpPr>
          <p:spPr bwMode="auto">
            <a:xfrm>
              <a:off x="2867" y="4058"/>
              <a:ext cx="249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300</a:t>
              </a: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5207000" y="4587875"/>
            <a:ext cx="3708400" cy="2090738"/>
            <a:chOff x="3280" y="2890"/>
            <a:chExt cx="2336" cy="1317"/>
          </a:xfrm>
        </p:grpSpPr>
        <p:sp>
          <p:nvSpPr>
            <p:cNvPr id="40966" name="Rectangle 52"/>
            <p:cNvSpPr>
              <a:spLocks noChangeArrowheads="1"/>
            </p:cNvSpPr>
            <p:nvPr/>
          </p:nvSpPr>
          <p:spPr bwMode="auto">
            <a:xfrm>
              <a:off x="3280" y="3417"/>
              <a:ext cx="334" cy="263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40967" name="Rectangle 53"/>
            <p:cNvSpPr>
              <a:spLocks noChangeArrowheads="1"/>
            </p:cNvSpPr>
            <p:nvPr/>
          </p:nvSpPr>
          <p:spPr bwMode="auto">
            <a:xfrm>
              <a:off x="3280" y="3680"/>
              <a:ext cx="334" cy="264"/>
            </a:xfrm>
            <a:prstGeom prst="rect">
              <a:avLst/>
            </a:prstGeom>
            <a:solidFill>
              <a:srgbClr val="47474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40968" name="Rectangle 54"/>
            <p:cNvSpPr>
              <a:spLocks noChangeArrowheads="1"/>
            </p:cNvSpPr>
            <p:nvPr/>
          </p:nvSpPr>
          <p:spPr bwMode="auto">
            <a:xfrm>
              <a:off x="3280" y="3944"/>
              <a:ext cx="334" cy="263"/>
            </a:xfrm>
            <a:prstGeom prst="rect">
              <a:avLst/>
            </a:prstGeom>
            <a:solidFill>
              <a:srgbClr val="67676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40969" name="Rectangle 55"/>
            <p:cNvSpPr>
              <a:spLocks noChangeArrowheads="1"/>
            </p:cNvSpPr>
            <p:nvPr/>
          </p:nvSpPr>
          <p:spPr bwMode="auto">
            <a:xfrm>
              <a:off x="3280" y="3153"/>
              <a:ext cx="334" cy="2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40970" name="Rectangle 56"/>
            <p:cNvSpPr>
              <a:spLocks noChangeArrowheads="1"/>
            </p:cNvSpPr>
            <p:nvPr/>
          </p:nvSpPr>
          <p:spPr bwMode="auto">
            <a:xfrm>
              <a:off x="3280" y="2890"/>
              <a:ext cx="334" cy="263"/>
            </a:xfrm>
            <a:prstGeom prst="rect">
              <a:avLst/>
            </a:prstGeom>
            <a:solidFill>
              <a:srgbClr val="41414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grpSp>
          <p:nvGrpSpPr>
            <p:cNvPr id="4" name="Group 57"/>
            <p:cNvGrpSpPr>
              <a:grpSpLocks/>
            </p:cNvGrpSpPr>
            <p:nvPr/>
          </p:nvGrpSpPr>
          <p:grpSpPr bwMode="auto">
            <a:xfrm>
              <a:off x="3614" y="2890"/>
              <a:ext cx="334" cy="1317"/>
              <a:chOff x="3614" y="2890"/>
              <a:chExt cx="334" cy="1317"/>
            </a:xfrm>
          </p:grpSpPr>
          <p:sp>
            <p:nvSpPr>
              <p:cNvPr id="41000" name="Rectangle 58"/>
              <p:cNvSpPr>
                <a:spLocks noChangeArrowheads="1"/>
              </p:cNvSpPr>
              <p:nvPr/>
            </p:nvSpPr>
            <p:spPr bwMode="auto">
              <a:xfrm>
                <a:off x="3614" y="3417"/>
                <a:ext cx="334" cy="263"/>
              </a:xfrm>
              <a:prstGeom prst="rect">
                <a:avLst/>
              </a:prstGeom>
              <a:solidFill>
                <a:srgbClr val="33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41001" name="Rectangle 59"/>
              <p:cNvSpPr>
                <a:spLocks noChangeArrowheads="1"/>
              </p:cNvSpPr>
              <p:nvPr/>
            </p:nvSpPr>
            <p:spPr bwMode="auto">
              <a:xfrm>
                <a:off x="3614" y="3153"/>
                <a:ext cx="334" cy="264"/>
              </a:xfrm>
              <a:prstGeom prst="rect">
                <a:avLst/>
              </a:prstGeom>
              <a:solidFill>
                <a:srgbClr val="47474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41002" name="Rectangle 60"/>
              <p:cNvSpPr>
                <a:spLocks noChangeArrowheads="1"/>
              </p:cNvSpPr>
              <p:nvPr/>
            </p:nvSpPr>
            <p:spPr bwMode="auto">
              <a:xfrm>
                <a:off x="3614" y="2890"/>
                <a:ext cx="334" cy="263"/>
              </a:xfrm>
              <a:prstGeom prst="rect">
                <a:avLst/>
              </a:prstGeom>
              <a:solidFill>
                <a:srgbClr val="67676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41003" name="Rectangle 61"/>
              <p:cNvSpPr>
                <a:spLocks noChangeArrowheads="1"/>
              </p:cNvSpPr>
              <p:nvPr/>
            </p:nvSpPr>
            <p:spPr bwMode="auto">
              <a:xfrm>
                <a:off x="3614" y="3680"/>
                <a:ext cx="334" cy="26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41004" name="Rectangle 62"/>
              <p:cNvSpPr>
                <a:spLocks noChangeArrowheads="1"/>
              </p:cNvSpPr>
              <p:nvPr/>
            </p:nvSpPr>
            <p:spPr bwMode="auto">
              <a:xfrm>
                <a:off x="3614" y="3944"/>
                <a:ext cx="334" cy="263"/>
              </a:xfrm>
              <a:prstGeom prst="rect">
                <a:avLst/>
              </a:prstGeom>
              <a:solidFill>
                <a:srgbClr val="41414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</p:grpSp>
        <p:grpSp>
          <p:nvGrpSpPr>
            <p:cNvPr id="5" name="Group 63"/>
            <p:cNvGrpSpPr>
              <a:grpSpLocks/>
            </p:cNvGrpSpPr>
            <p:nvPr/>
          </p:nvGrpSpPr>
          <p:grpSpPr bwMode="auto">
            <a:xfrm>
              <a:off x="3948" y="3153"/>
              <a:ext cx="333" cy="527"/>
              <a:chOff x="3948" y="3153"/>
              <a:chExt cx="333" cy="527"/>
            </a:xfrm>
          </p:grpSpPr>
          <p:sp>
            <p:nvSpPr>
              <p:cNvPr id="40998" name="Rectangle 64"/>
              <p:cNvSpPr>
                <a:spLocks noChangeArrowheads="1"/>
              </p:cNvSpPr>
              <p:nvPr/>
            </p:nvSpPr>
            <p:spPr bwMode="auto">
              <a:xfrm>
                <a:off x="3948" y="3153"/>
                <a:ext cx="333" cy="264"/>
              </a:xfrm>
              <a:prstGeom prst="rect">
                <a:avLst/>
              </a:prstGeom>
              <a:solidFill>
                <a:srgbClr val="33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40999" name="Rectangle 65"/>
              <p:cNvSpPr>
                <a:spLocks noChangeArrowheads="1"/>
              </p:cNvSpPr>
              <p:nvPr/>
            </p:nvSpPr>
            <p:spPr bwMode="auto">
              <a:xfrm>
                <a:off x="3948" y="3417"/>
                <a:ext cx="333" cy="263"/>
              </a:xfrm>
              <a:prstGeom prst="rect">
                <a:avLst/>
              </a:prstGeom>
              <a:solidFill>
                <a:srgbClr val="47474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</p:grpSp>
        <p:sp>
          <p:nvSpPr>
            <p:cNvPr id="40973" name="Rectangle 66"/>
            <p:cNvSpPr>
              <a:spLocks noChangeArrowheads="1"/>
            </p:cNvSpPr>
            <p:nvPr/>
          </p:nvSpPr>
          <p:spPr bwMode="auto">
            <a:xfrm>
              <a:off x="3948" y="2890"/>
              <a:ext cx="333" cy="263"/>
            </a:xfrm>
            <a:prstGeom prst="rect">
              <a:avLst/>
            </a:prstGeom>
            <a:solidFill>
              <a:srgbClr val="23232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40974" name="Rectangle 67"/>
            <p:cNvSpPr>
              <a:spLocks noChangeArrowheads="1"/>
            </p:cNvSpPr>
            <p:nvPr/>
          </p:nvSpPr>
          <p:spPr bwMode="auto">
            <a:xfrm>
              <a:off x="3948" y="3680"/>
              <a:ext cx="333" cy="264"/>
            </a:xfrm>
            <a:prstGeom prst="rect">
              <a:avLst/>
            </a:prstGeom>
            <a:solidFill>
              <a:srgbClr val="23232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40975" name="Rectangle 68"/>
            <p:cNvSpPr>
              <a:spLocks noChangeArrowheads="1"/>
            </p:cNvSpPr>
            <p:nvPr/>
          </p:nvSpPr>
          <p:spPr bwMode="auto">
            <a:xfrm>
              <a:off x="3948" y="3944"/>
              <a:ext cx="333" cy="263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40976" name="Rectangle 69"/>
            <p:cNvSpPr>
              <a:spLocks noChangeArrowheads="1"/>
            </p:cNvSpPr>
            <p:nvPr/>
          </p:nvSpPr>
          <p:spPr bwMode="auto">
            <a:xfrm>
              <a:off x="4281" y="3417"/>
              <a:ext cx="334" cy="263"/>
            </a:xfrm>
            <a:prstGeom prst="rect">
              <a:avLst/>
            </a:prstGeom>
            <a:solidFill>
              <a:srgbClr val="91919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40977" name="Rectangle 70"/>
            <p:cNvSpPr>
              <a:spLocks noChangeArrowheads="1"/>
            </p:cNvSpPr>
            <p:nvPr/>
          </p:nvSpPr>
          <p:spPr bwMode="auto">
            <a:xfrm>
              <a:off x="4281" y="3680"/>
              <a:ext cx="334" cy="264"/>
            </a:xfrm>
            <a:prstGeom prst="rect">
              <a:avLst/>
            </a:prstGeom>
            <a:solidFill>
              <a:srgbClr val="47474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40978" name="Rectangle 71"/>
            <p:cNvSpPr>
              <a:spLocks noChangeArrowheads="1"/>
            </p:cNvSpPr>
            <p:nvPr/>
          </p:nvSpPr>
          <p:spPr bwMode="auto">
            <a:xfrm>
              <a:off x="4281" y="3944"/>
              <a:ext cx="334" cy="26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40979" name="Rectangle 72"/>
            <p:cNvSpPr>
              <a:spLocks noChangeArrowheads="1"/>
            </p:cNvSpPr>
            <p:nvPr/>
          </p:nvSpPr>
          <p:spPr bwMode="auto">
            <a:xfrm>
              <a:off x="4281" y="3153"/>
              <a:ext cx="334" cy="2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40980" name="Rectangle 73"/>
            <p:cNvSpPr>
              <a:spLocks noChangeArrowheads="1"/>
            </p:cNvSpPr>
            <p:nvPr/>
          </p:nvSpPr>
          <p:spPr bwMode="auto">
            <a:xfrm>
              <a:off x="4281" y="2890"/>
              <a:ext cx="334" cy="263"/>
            </a:xfrm>
            <a:prstGeom prst="rect">
              <a:avLst/>
            </a:prstGeom>
            <a:solidFill>
              <a:srgbClr val="41414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grpSp>
          <p:nvGrpSpPr>
            <p:cNvPr id="6" name="Group 74"/>
            <p:cNvGrpSpPr>
              <a:grpSpLocks/>
            </p:cNvGrpSpPr>
            <p:nvPr/>
          </p:nvGrpSpPr>
          <p:grpSpPr bwMode="auto">
            <a:xfrm>
              <a:off x="4615" y="2890"/>
              <a:ext cx="334" cy="1317"/>
              <a:chOff x="4615" y="2890"/>
              <a:chExt cx="334" cy="1317"/>
            </a:xfrm>
          </p:grpSpPr>
          <p:sp>
            <p:nvSpPr>
              <p:cNvPr id="40993" name="Rectangle 75"/>
              <p:cNvSpPr>
                <a:spLocks noChangeArrowheads="1"/>
              </p:cNvSpPr>
              <p:nvPr/>
            </p:nvSpPr>
            <p:spPr bwMode="auto">
              <a:xfrm>
                <a:off x="4615" y="3417"/>
                <a:ext cx="334" cy="263"/>
              </a:xfrm>
              <a:prstGeom prst="rect">
                <a:avLst/>
              </a:prstGeom>
              <a:solidFill>
                <a:srgbClr val="33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40994" name="Rectangle 76"/>
              <p:cNvSpPr>
                <a:spLocks noChangeArrowheads="1"/>
              </p:cNvSpPr>
              <p:nvPr/>
            </p:nvSpPr>
            <p:spPr bwMode="auto">
              <a:xfrm>
                <a:off x="4615" y="3153"/>
                <a:ext cx="334" cy="264"/>
              </a:xfrm>
              <a:prstGeom prst="rect">
                <a:avLst/>
              </a:prstGeom>
              <a:solidFill>
                <a:srgbClr val="47474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40995" name="Rectangle 77"/>
              <p:cNvSpPr>
                <a:spLocks noChangeArrowheads="1"/>
              </p:cNvSpPr>
              <p:nvPr/>
            </p:nvSpPr>
            <p:spPr bwMode="auto">
              <a:xfrm>
                <a:off x="4615" y="2890"/>
                <a:ext cx="334" cy="263"/>
              </a:xfrm>
              <a:prstGeom prst="rect">
                <a:avLst/>
              </a:prstGeom>
              <a:solidFill>
                <a:srgbClr val="67676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40996" name="Rectangle 78"/>
              <p:cNvSpPr>
                <a:spLocks noChangeArrowheads="1"/>
              </p:cNvSpPr>
              <p:nvPr/>
            </p:nvSpPr>
            <p:spPr bwMode="auto">
              <a:xfrm>
                <a:off x="4615" y="3680"/>
                <a:ext cx="334" cy="26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40997" name="Rectangle 79"/>
              <p:cNvSpPr>
                <a:spLocks noChangeArrowheads="1"/>
              </p:cNvSpPr>
              <p:nvPr/>
            </p:nvSpPr>
            <p:spPr bwMode="auto">
              <a:xfrm>
                <a:off x="4615" y="3944"/>
                <a:ext cx="334" cy="263"/>
              </a:xfrm>
              <a:prstGeom prst="rect">
                <a:avLst/>
              </a:prstGeom>
              <a:solidFill>
                <a:srgbClr val="41414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</p:grpSp>
        <p:sp>
          <p:nvSpPr>
            <p:cNvPr id="40982" name="Rectangle 80"/>
            <p:cNvSpPr>
              <a:spLocks noChangeArrowheads="1"/>
            </p:cNvSpPr>
            <p:nvPr/>
          </p:nvSpPr>
          <p:spPr bwMode="auto">
            <a:xfrm>
              <a:off x="4949" y="3417"/>
              <a:ext cx="333" cy="263"/>
            </a:xfrm>
            <a:prstGeom prst="rect">
              <a:avLst/>
            </a:prstGeom>
            <a:solidFill>
              <a:srgbClr val="41414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40983" name="Rectangle 81"/>
            <p:cNvSpPr>
              <a:spLocks noChangeArrowheads="1"/>
            </p:cNvSpPr>
            <p:nvPr/>
          </p:nvSpPr>
          <p:spPr bwMode="auto">
            <a:xfrm>
              <a:off x="4949" y="3680"/>
              <a:ext cx="333" cy="264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40984" name="Rectangle 82"/>
            <p:cNvSpPr>
              <a:spLocks noChangeArrowheads="1"/>
            </p:cNvSpPr>
            <p:nvPr/>
          </p:nvSpPr>
          <p:spPr bwMode="auto">
            <a:xfrm>
              <a:off x="4949" y="3944"/>
              <a:ext cx="333" cy="263"/>
            </a:xfrm>
            <a:prstGeom prst="rect">
              <a:avLst/>
            </a:prstGeom>
            <a:solidFill>
              <a:srgbClr val="67676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40985" name="Rectangle 83"/>
            <p:cNvSpPr>
              <a:spLocks noChangeArrowheads="1"/>
            </p:cNvSpPr>
            <p:nvPr/>
          </p:nvSpPr>
          <p:spPr bwMode="auto">
            <a:xfrm>
              <a:off x="4949" y="3153"/>
              <a:ext cx="333" cy="264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40986" name="Rectangle 84"/>
            <p:cNvSpPr>
              <a:spLocks noChangeArrowheads="1"/>
            </p:cNvSpPr>
            <p:nvPr/>
          </p:nvSpPr>
          <p:spPr bwMode="auto">
            <a:xfrm>
              <a:off x="4949" y="2890"/>
              <a:ext cx="333" cy="263"/>
            </a:xfrm>
            <a:prstGeom prst="rect">
              <a:avLst/>
            </a:prstGeom>
            <a:solidFill>
              <a:srgbClr val="41414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grpSp>
          <p:nvGrpSpPr>
            <p:cNvPr id="7" name="Group 85"/>
            <p:cNvGrpSpPr>
              <a:grpSpLocks/>
            </p:cNvGrpSpPr>
            <p:nvPr/>
          </p:nvGrpSpPr>
          <p:grpSpPr bwMode="auto">
            <a:xfrm>
              <a:off x="5282" y="2890"/>
              <a:ext cx="334" cy="1317"/>
              <a:chOff x="5282" y="2890"/>
              <a:chExt cx="334" cy="1317"/>
            </a:xfrm>
          </p:grpSpPr>
          <p:sp>
            <p:nvSpPr>
              <p:cNvPr id="40988" name="Rectangle 86"/>
              <p:cNvSpPr>
                <a:spLocks noChangeArrowheads="1"/>
              </p:cNvSpPr>
              <p:nvPr/>
            </p:nvSpPr>
            <p:spPr bwMode="auto">
              <a:xfrm>
                <a:off x="5282" y="3417"/>
                <a:ext cx="334" cy="263"/>
              </a:xfrm>
              <a:prstGeom prst="rect">
                <a:avLst/>
              </a:prstGeom>
              <a:solidFill>
                <a:srgbClr val="33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40989" name="Rectangle 87"/>
              <p:cNvSpPr>
                <a:spLocks noChangeArrowheads="1"/>
              </p:cNvSpPr>
              <p:nvPr/>
            </p:nvSpPr>
            <p:spPr bwMode="auto">
              <a:xfrm>
                <a:off x="5282" y="3153"/>
                <a:ext cx="334" cy="264"/>
              </a:xfrm>
              <a:prstGeom prst="rect">
                <a:avLst/>
              </a:prstGeom>
              <a:solidFill>
                <a:srgbClr val="47474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40990" name="Rectangle 88"/>
              <p:cNvSpPr>
                <a:spLocks noChangeArrowheads="1"/>
              </p:cNvSpPr>
              <p:nvPr/>
            </p:nvSpPr>
            <p:spPr bwMode="auto">
              <a:xfrm>
                <a:off x="5282" y="2890"/>
                <a:ext cx="334" cy="263"/>
              </a:xfrm>
              <a:prstGeom prst="rect">
                <a:avLst/>
              </a:prstGeom>
              <a:solidFill>
                <a:srgbClr val="67676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40991" name="Rectangle 89"/>
              <p:cNvSpPr>
                <a:spLocks noChangeArrowheads="1"/>
              </p:cNvSpPr>
              <p:nvPr/>
            </p:nvSpPr>
            <p:spPr bwMode="auto">
              <a:xfrm>
                <a:off x="5282" y="3680"/>
                <a:ext cx="334" cy="26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40992" name="Rectangle 90"/>
              <p:cNvSpPr>
                <a:spLocks noChangeArrowheads="1"/>
              </p:cNvSpPr>
              <p:nvPr/>
            </p:nvSpPr>
            <p:spPr bwMode="auto">
              <a:xfrm>
                <a:off x="5282" y="3944"/>
                <a:ext cx="334" cy="263"/>
              </a:xfrm>
              <a:prstGeom prst="rect">
                <a:avLst/>
              </a:prstGeom>
              <a:solidFill>
                <a:srgbClr val="41414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</p:grp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ultrasound-par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6225" y="0"/>
            <a:ext cx="6051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en-US" dirty="0" smtClean="0"/>
              <a:t>Block Diagram</a:t>
            </a:r>
            <a:endParaRPr lang="ar-Y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Y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09692"/>
            <a:ext cx="8143932" cy="550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 Mode </a:t>
            </a:r>
            <a:endParaRPr lang="ar-Y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Y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85860"/>
            <a:ext cx="6535380" cy="530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Color flow imaging (mode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Color Doppler (mode):</a:t>
            </a:r>
            <a:br>
              <a:rPr lang="en-US" dirty="0" smtClean="0"/>
            </a:br>
            <a:endParaRPr lang="ar-Y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Y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357298"/>
            <a:ext cx="675322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Continuous wave (CW) Doppler: </a:t>
            </a:r>
            <a:endParaRPr lang="ar-Y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Y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500174"/>
            <a:ext cx="6210318" cy="461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M-mode: </a:t>
            </a:r>
            <a:endParaRPr lang="ar-Y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Y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928802"/>
            <a:ext cx="5753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 Doppler (mode): </a:t>
            </a:r>
            <a:br>
              <a:rPr lang="en-US" dirty="0" smtClean="0"/>
            </a:br>
            <a:endParaRPr lang="ar-Y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Y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071546"/>
            <a:ext cx="5934075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Y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Y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71546"/>
            <a:ext cx="6939678" cy="476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Pulsed wave </a:t>
            </a:r>
            <a:r>
              <a:rPr lang="en-US" dirty="0" smtClean="0"/>
              <a:t>Doppler</a:t>
            </a:r>
            <a:r>
              <a:rPr lang="en-US" dirty="0" smtClean="0"/>
              <a:t/>
            </a:r>
            <a:br>
              <a:rPr lang="en-US" dirty="0" smtClean="0"/>
            </a:br>
            <a:endParaRPr lang="ar-Y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YE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214422"/>
            <a:ext cx="58578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YE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214290"/>
          <a:ext cx="8572559" cy="7482810"/>
        </p:xfrm>
        <a:graphic>
          <a:graphicData uri="http://schemas.openxmlformats.org/drawingml/2006/table">
            <a:tbl>
              <a:tblPr/>
              <a:tblGrid>
                <a:gridCol w="1232255"/>
                <a:gridCol w="1614437"/>
                <a:gridCol w="1796778"/>
                <a:gridCol w="785818"/>
                <a:gridCol w="1911016"/>
                <a:gridCol w="1232255"/>
              </a:tblGrid>
              <a:tr h="167655">
                <a:tc rowSpan="2"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621" marR="39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621" marR="39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Transducer/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frequency MHZ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9621" marR="39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Depth cm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9621" marR="39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Y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Mode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9621" marR="39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10">
                <a:tc vMerge="1">
                  <a:txBody>
                    <a:bodyPr/>
                    <a:lstStyle/>
                    <a:p>
                      <a:pPr rtl="1"/>
                      <a:endParaRPr lang="ar-Y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Y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Y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Min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9621" marR="39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Req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9621" marR="39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YE"/>
                    </a:p>
                  </a:txBody>
                  <a:tcPr/>
                </a:tc>
              </a:tr>
              <a:tr h="396210">
                <a:tc rowSpan="3"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Abdominal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9621" marR="39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liver, spleen, kidney, gallbladder, pancreas and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retroperitoneum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39621" marR="39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LCA/PA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2-7 min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2-10 req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9621" marR="39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9621" marR="39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9621" marR="39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9621" marR="39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10">
                <a:tc vMerge="1">
                  <a:txBody>
                    <a:bodyPr/>
                    <a:lstStyle/>
                    <a:p>
                      <a:pPr rtl="1"/>
                      <a:endParaRPr lang="ar-Y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Y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LCA/PA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2-5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1.5-4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9621" marR="39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9621" marR="39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9621" marR="39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Spectral Doppler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9621" marR="39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10">
                <a:tc vMerge="1">
                  <a:txBody>
                    <a:bodyPr/>
                    <a:lstStyle/>
                    <a:p>
                      <a:pPr rtl="1"/>
                      <a:endParaRPr lang="ar-Y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Y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LCA/PA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2-5 min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1.5-4 req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9621" marR="39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9621" marR="39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9621" marR="39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Flow imaging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9621" marR="39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10">
                <a:tc rowSpan="3"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Small parts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9621" marR="39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621" marR="39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LA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7-10 min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5-15 req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9621" marR="39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9621" marR="39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8-10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9621" marR="39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Dynamic imaging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9621" marR="39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10">
                <a:tc vMerge="1">
                  <a:txBody>
                    <a:bodyPr/>
                    <a:lstStyle/>
                    <a:p>
                      <a:pPr rtl="1"/>
                      <a:endParaRPr lang="ar-Y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Y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LA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4-5 min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4-8 req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9621" marR="39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9621" marR="39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8-10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9621" marR="39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Spectral Doppler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9621" marR="39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10">
                <a:tc vMerge="1">
                  <a:txBody>
                    <a:bodyPr/>
                    <a:lstStyle/>
                    <a:p>
                      <a:pPr rtl="1"/>
                      <a:endParaRPr lang="ar-Y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Y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LA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4-5 min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4-8 req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9621" marR="39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9621" marR="39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8-10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9621" marR="39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Flow imaging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9621" marR="39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280">
                <a:tc rowSpan="3"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Vascular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9621" marR="39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621" marR="39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LA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CLA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2-8 MIN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2-10 REQ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9621" marR="39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9621" marR="39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9621" marR="39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Dynamic imaging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9621" marR="39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280">
                <a:tc vMerge="1">
                  <a:txBody>
                    <a:bodyPr/>
                    <a:lstStyle/>
                    <a:p>
                      <a:pPr rtl="1"/>
                      <a:endParaRPr lang="ar-Y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Y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LA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CLA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2-8 MIN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2-10 REQ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9621" marR="39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9621" marR="39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9621" marR="39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Spectral Doppler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9621" marR="39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280">
                <a:tc vMerge="1">
                  <a:txBody>
                    <a:bodyPr/>
                    <a:lstStyle/>
                    <a:p>
                      <a:pPr rtl="1"/>
                      <a:endParaRPr lang="ar-Y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Y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LA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CLA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3-5 MIN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3-6 REQ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9621" marR="39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9621" marR="39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9621" marR="39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Flow imaging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39621" marR="39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YE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52537" y="2346484"/>
          <a:ext cx="6638925" cy="3033395"/>
        </p:xfrm>
        <a:graphic>
          <a:graphicData uri="http://schemas.openxmlformats.org/drawingml/2006/table">
            <a:tbl>
              <a:tblPr/>
              <a:tblGrid>
                <a:gridCol w="1113790"/>
                <a:gridCol w="1459230"/>
                <a:gridCol w="1113790"/>
                <a:gridCol w="561975"/>
                <a:gridCol w="1113790"/>
                <a:gridCol w="162560"/>
                <a:gridCol w="1113790"/>
              </a:tblGrid>
              <a:tr h="290195">
                <a:tc rowSpan="2"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Transducer/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frequency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MHZ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Depth cm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Y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Y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Mode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05">
                <a:tc vMerge="1">
                  <a:txBody>
                    <a:bodyPr/>
                    <a:lstStyle/>
                    <a:p>
                      <a:pPr rtl="1"/>
                      <a:endParaRPr lang="ar-Y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Y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Y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Min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Y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Req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YE"/>
                    </a:p>
                  </a:txBody>
                  <a:tcPr/>
                </a:tc>
              </a:tr>
              <a:tr h="611505">
                <a:tc rowSpan="3"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Abdominal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liver, spleen, kidney, gallbladder, pancreas and retroperitoneum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LCA/PA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2-7 min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2-10 req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Y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570">
                <a:tc vMerge="1">
                  <a:txBody>
                    <a:bodyPr/>
                    <a:lstStyle/>
                    <a:p>
                      <a:pPr rtl="1"/>
                      <a:endParaRPr lang="ar-Y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Y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LCA/PA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2-5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1.5-4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Y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Spectral Doppler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080">
                <a:tc vMerge="1">
                  <a:txBody>
                    <a:bodyPr/>
                    <a:lstStyle/>
                    <a:p>
                      <a:pPr rtl="1"/>
                      <a:endParaRPr lang="ar-Y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Y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LCA/PA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2-5 min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1.5-4 req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Y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Flow imaging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YE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33817" y="2834481"/>
          <a:ext cx="6476365" cy="2057400"/>
        </p:xfrm>
        <a:graphic>
          <a:graphicData uri="http://schemas.openxmlformats.org/drawingml/2006/table">
            <a:tbl>
              <a:tblPr/>
              <a:tblGrid>
                <a:gridCol w="1113790"/>
                <a:gridCol w="1459230"/>
                <a:gridCol w="1113790"/>
                <a:gridCol w="561975"/>
                <a:gridCol w="1113790"/>
                <a:gridCol w="1113790"/>
              </a:tblGrid>
              <a:tr h="513080">
                <a:tc rowSpan="3"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Small parts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LA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7-10 min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5-15 req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8-10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Dynamic imaging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505">
                <a:tc vMerge="1">
                  <a:txBody>
                    <a:bodyPr/>
                    <a:lstStyle/>
                    <a:p>
                      <a:pPr rtl="1"/>
                      <a:endParaRPr lang="ar-Y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Y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LA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4-5 min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4-8 req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8-10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Spectral Doppler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145">
                <a:tc vMerge="1">
                  <a:txBody>
                    <a:bodyPr/>
                    <a:lstStyle/>
                    <a:p>
                      <a:pPr rtl="1"/>
                      <a:endParaRPr lang="ar-Y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Y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LA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4-5 min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4-8 req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8-10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Flow imaging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YE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82002" y="2491581"/>
          <a:ext cx="7579995" cy="2743200"/>
        </p:xfrm>
        <a:graphic>
          <a:graphicData uri="http://schemas.openxmlformats.org/drawingml/2006/table">
            <a:tbl>
              <a:tblPr/>
              <a:tblGrid>
                <a:gridCol w="1113790"/>
                <a:gridCol w="1459230"/>
                <a:gridCol w="1113790"/>
                <a:gridCol w="551815"/>
                <a:gridCol w="1113790"/>
                <a:gridCol w="1113790"/>
                <a:gridCol w="1113790"/>
              </a:tblGrid>
              <a:tr h="543560">
                <a:tc rowSpan="3"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Vascular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LA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CLA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2-8 MIN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2-10 REQ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Y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Dynamic imaging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780">
                <a:tc vMerge="1">
                  <a:txBody>
                    <a:bodyPr/>
                    <a:lstStyle/>
                    <a:p>
                      <a:pPr rtl="1"/>
                      <a:endParaRPr lang="ar-Y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Y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LA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CLA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2-8 MIN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2-10 REQ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Y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Spectral Doppler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270">
                <a:tc vMerge="1">
                  <a:txBody>
                    <a:bodyPr/>
                    <a:lstStyle/>
                    <a:p>
                      <a:pPr rtl="1"/>
                      <a:endParaRPr lang="ar-Y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Y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LA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CLA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3-5 MIN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3-6 REQ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Y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 rtl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Flow imaging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DOPPLER US</a:t>
            </a:r>
            <a:endParaRPr lang="ar-Y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YE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49275" y="128588"/>
            <a:ext cx="8229600" cy="1143000"/>
          </a:xfrm>
        </p:spPr>
        <p:txBody>
          <a:bodyPr/>
          <a:lstStyle/>
          <a:p>
            <a:r>
              <a:rPr lang="en-US" smtClean="0"/>
              <a:t>Hemodynamics</a:t>
            </a:r>
          </a:p>
        </p:txBody>
      </p:sp>
      <p:sp>
        <p:nvSpPr>
          <p:cNvPr id="6147" name="Rectangle 1027"/>
          <p:cNvSpPr>
            <a:spLocks noGrp="1" noChangeArrowheads="1"/>
          </p:cNvSpPr>
          <p:nvPr>
            <p:ph idx="1"/>
          </p:nvPr>
        </p:nvSpPr>
        <p:spPr>
          <a:xfrm>
            <a:off x="3352800" y="3124200"/>
            <a:ext cx="3486150" cy="29718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mtClean="0"/>
              <a:t>Plug</a:t>
            </a:r>
          </a:p>
          <a:p>
            <a:r>
              <a:rPr lang="en-US" smtClean="0"/>
              <a:t>Laminar</a:t>
            </a:r>
          </a:p>
          <a:p>
            <a:r>
              <a:rPr lang="en-US" smtClean="0"/>
              <a:t>Disturbed</a:t>
            </a:r>
          </a:p>
          <a:p>
            <a:r>
              <a:rPr lang="en-US" smtClean="0"/>
              <a:t>Turbulent</a:t>
            </a:r>
          </a:p>
        </p:txBody>
      </p:sp>
      <p:sp>
        <p:nvSpPr>
          <p:cNvPr id="6148" name="Text Box 1028"/>
          <p:cNvSpPr txBox="1">
            <a:spLocks noChangeArrowheads="1"/>
          </p:cNvSpPr>
          <p:nvPr/>
        </p:nvSpPr>
        <p:spPr bwMode="auto">
          <a:xfrm>
            <a:off x="2057400" y="2286000"/>
            <a:ext cx="5562600" cy="42068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Blood Flow Characterization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128588"/>
            <a:ext cx="8229600" cy="1143000"/>
          </a:xfrm>
        </p:spPr>
        <p:txBody>
          <a:bodyPr/>
          <a:lstStyle/>
          <a:p>
            <a:r>
              <a:rPr lang="en-US" smtClean="0"/>
              <a:t>Plug Flow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336675" y="2392363"/>
            <a:ext cx="5664200" cy="3086100"/>
          </a:xfrm>
        </p:spPr>
        <p:txBody>
          <a:bodyPr/>
          <a:lstStyle/>
          <a:p>
            <a:r>
              <a:rPr lang="en-US" smtClean="0"/>
              <a:t>Type of normal flow</a:t>
            </a:r>
          </a:p>
          <a:p>
            <a:r>
              <a:rPr lang="en-US" smtClean="0"/>
              <a:t>Constant fluid speed across tube</a:t>
            </a:r>
          </a:p>
          <a:p>
            <a:r>
              <a:rPr lang="en-US" smtClean="0"/>
              <a:t>Occurs near entrance of flow into tube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7170738" y="2822575"/>
            <a:ext cx="0" cy="78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7162800" y="3609975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7183438" y="4206875"/>
            <a:ext cx="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7175500" y="4206875"/>
            <a:ext cx="1816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7391400" y="3673475"/>
            <a:ext cx="6731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7391400" y="3838575"/>
            <a:ext cx="6731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7404100" y="3990975"/>
            <a:ext cx="6731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7391400" y="4130675"/>
            <a:ext cx="6731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49275" y="128588"/>
            <a:ext cx="8229600" cy="1143000"/>
          </a:xfrm>
        </p:spPr>
        <p:txBody>
          <a:bodyPr/>
          <a:lstStyle/>
          <a:p>
            <a:r>
              <a:rPr lang="en-US" smtClean="0"/>
              <a:t>Laminar Flow</a:t>
            </a:r>
          </a:p>
        </p:txBody>
      </p:sp>
      <p:sp>
        <p:nvSpPr>
          <p:cNvPr id="129027" name="Rectangle 1027"/>
          <p:cNvSpPr>
            <a:spLocks noGrp="1" noChangeArrowheads="1"/>
          </p:cNvSpPr>
          <p:nvPr>
            <p:ph idx="1"/>
          </p:nvPr>
        </p:nvSpPr>
        <p:spPr>
          <a:xfrm>
            <a:off x="185738" y="1736725"/>
            <a:ext cx="6672262" cy="4829175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also called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parabolic flow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fluid layers slide over one another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occurs further from entrance to tube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central portion of fluid moves at maximum speed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flow near vessel wall hardly moves at all</a:t>
            </a:r>
          </a:p>
          <a:p>
            <a:pPr marL="640080" lvl="1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friction with wall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6934200" y="4483100"/>
            <a:ext cx="2032000" cy="533400"/>
            <a:chOff x="4368" y="2824"/>
            <a:chExt cx="1280" cy="336"/>
          </a:xfrm>
        </p:grpSpPr>
        <p:sp>
          <p:nvSpPr>
            <p:cNvPr id="8205" name="Line 1029"/>
            <p:cNvSpPr>
              <a:spLocks noChangeShapeType="1"/>
            </p:cNvSpPr>
            <p:nvPr/>
          </p:nvSpPr>
          <p:spPr bwMode="auto">
            <a:xfrm>
              <a:off x="4377" y="2824"/>
              <a:ext cx="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8206" name="Line 1030"/>
            <p:cNvSpPr>
              <a:spLocks noChangeShapeType="1"/>
            </p:cNvSpPr>
            <p:nvPr/>
          </p:nvSpPr>
          <p:spPr bwMode="auto">
            <a:xfrm>
              <a:off x="4368" y="3160"/>
              <a:ext cx="12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</p:grpSp>
      <p:grpSp>
        <p:nvGrpSpPr>
          <p:cNvPr id="3" name="Group 1031"/>
          <p:cNvGrpSpPr>
            <a:grpSpLocks/>
          </p:cNvGrpSpPr>
          <p:nvPr/>
        </p:nvGrpSpPr>
        <p:grpSpPr bwMode="auto">
          <a:xfrm>
            <a:off x="6934200" y="5638800"/>
            <a:ext cx="1981200" cy="685800"/>
            <a:chOff x="4368" y="3552"/>
            <a:chExt cx="1248" cy="432"/>
          </a:xfrm>
        </p:grpSpPr>
        <p:sp>
          <p:nvSpPr>
            <p:cNvPr id="8203" name="Line 1032"/>
            <p:cNvSpPr>
              <a:spLocks noChangeShapeType="1"/>
            </p:cNvSpPr>
            <p:nvPr/>
          </p:nvSpPr>
          <p:spPr bwMode="auto">
            <a:xfrm>
              <a:off x="4377" y="3552"/>
              <a:ext cx="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8204" name="Line 1033"/>
            <p:cNvSpPr>
              <a:spLocks noChangeShapeType="1"/>
            </p:cNvSpPr>
            <p:nvPr/>
          </p:nvSpPr>
          <p:spPr bwMode="auto">
            <a:xfrm>
              <a:off x="4368" y="3552"/>
              <a:ext cx="124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</p:grpSp>
      <p:grpSp>
        <p:nvGrpSpPr>
          <p:cNvPr id="4" name="Group 1034"/>
          <p:cNvGrpSpPr>
            <a:grpSpLocks/>
          </p:cNvGrpSpPr>
          <p:nvPr/>
        </p:nvGrpSpPr>
        <p:grpSpPr bwMode="auto">
          <a:xfrm>
            <a:off x="8051800" y="5118100"/>
            <a:ext cx="927100" cy="457200"/>
            <a:chOff x="5072" y="3224"/>
            <a:chExt cx="584" cy="288"/>
          </a:xfrm>
        </p:grpSpPr>
        <p:sp>
          <p:nvSpPr>
            <p:cNvPr id="8199" name="Line 1035"/>
            <p:cNvSpPr>
              <a:spLocks noChangeShapeType="1"/>
            </p:cNvSpPr>
            <p:nvPr/>
          </p:nvSpPr>
          <p:spPr bwMode="auto">
            <a:xfrm>
              <a:off x="5080" y="3224"/>
              <a:ext cx="21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8200" name="Line 1036"/>
            <p:cNvSpPr>
              <a:spLocks noChangeShapeType="1"/>
            </p:cNvSpPr>
            <p:nvPr/>
          </p:nvSpPr>
          <p:spPr bwMode="auto">
            <a:xfrm>
              <a:off x="5080" y="3328"/>
              <a:ext cx="544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8201" name="Line 1037"/>
            <p:cNvSpPr>
              <a:spLocks noChangeShapeType="1"/>
            </p:cNvSpPr>
            <p:nvPr/>
          </p:nvSpPr>
          <p:spPr bwMode="auto">
            <a:xfrm>
              <a:off x="5080" y="3424"/>
              <a:ext cx="5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8202" name="Line 1038"/>
            <p:cNvSpPr>
              <a:spLocks noChangeShapeType="1"/>
            </p:cNvSpPr>
            <p:nvPr/>
          </p:nvSpPr>
          <p:spPr bwMode="auto">
            <a:xfrm>
              <a:off x="5072" y="3512"/>
              <a:ext cx="264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ar-Y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 autoUpdateAnimBg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128588"/>
            <a:ext cx="8229600" cy="895350"/>
          </a:xfrm>
        </p:spPr>
        <p:txBody>
          <a:bodyPr/>
          <a:lstStyle/>
          <a:p>
            <a:r>
              <a:rPr lang="en-US" smtClean="0"/>
              <a:t>Flow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404813" y="1303338"/>
            <a:ext cx="7162800" cy="41148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Disturbed Flow</a:t>
            </a:r>
          </a:p>
          <a:p>
            <a:pPr marL="640080" lvl="1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Normal parallel stream lines disturbed</a:t>
            </a:r>
          </a:p>
          <a:p>
            <a:pPr marL="640080" lvl="1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primarily forward particles still flow</a:t>
            </a:r>
            <a:br>
              <a:rPr lang="en-US" dirty="0"/>
            </a:br>
            <a:endParaRPr lang="en-US" dirty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Turbulent Flow</a:t>
            </a:r>
            <a:endParaRPr lang="en-US" dirty="0"/>
          </a:p>
          <a:p>
            <a:pPr marL="640080" lvl="1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random &amp; chaotic</a:t>
            </a:r>
          </a:p>
          <a:p>
            <a:pPr marL="640080" lvl="1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individual particles flow in all directions</a:t>
            </a:r>
          </a:p>
          <a:p>
            <a:pPr marL="640080" lvl="1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net flow is forward</a:t>
            </a:r>
          </a:p>
          <a:p>
            <a:pPr marL="640080" lvl="1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Often occurs beyond obstruction</a:t>
            </a:r>
            <a:br>
              <a:rPr lang="en-US" dirty="0"/>
            </a:br>
            <a:r>
              <a:rPr lang="en-US" dirty="0"/>
              <a:t>such as plaque on vessel wall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951663" y="5003800"/>
            <a:ext cx="2032000" cy="533400"/>
            <a:chOff x="4379" y="3152"/>
            <a:chExt cx="1280" cy="336"/>
          </a:xfrm>
        </p:grpSpPr>
        <p:sp>
          <p:nvSpPr>
            <p:cNvPr id="9235" name="Line 5"/>
            <p:cNvSpPr>
              <a:spLocks noChangeShapeType="1"/>
            </p:cNvSpPr>
            <p:nvPr/>
          </p:nvSpPr>
          <p:spPr bwMode="auto">
            <a:xfrm>
              <a:off x="4388" y="3152"/>
              <a:ext cx="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9236" name="Line 6"/>
            <p:cNvSpPr>
              <a:spLocks noChangeShapeType="1"/>
            </p:cNvSpPr>
            <p:nvPr/>
          </p:nvSpPr>
          <p:spPr bwMode="auto">
            <a:xfrm>
              <a:off x="4379" y="3488"/>
              <a:ext cx="12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951663" y="6159500"/>
            <a:ext cx="1981200" cy="685800"/>
            <a:chOff x="4379" y="3880"/>
            <a:chExt cx="1248" cy="432"/>
          </a:xfrm>
        </p:grpSpPr>
        <p:sp>
          <p:nvSpPr>
            <p:cNvPr id="9233" name="Line 8"/>
            <p:cNvSpPr>
              <a:spLocks noChangeShapeType="1"/>
            </p:cNvSpPr>
            <p:nvPr/>
          </p:nvSpPr>
          <p:spPr bwMode="auto">
            <a:xfrm>
              <a:off x="4388" y="3880"/>
              <a:ext cx="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9234" name="Line 9"/>
            <p:cNvSpPr>
              <a:spLocks noChangeShapeType="1"/>
            </p:cNvSpPr>
            <p:nvPr/>
          </p:nvSpPr>
          <p:spPr bwMode="auto">
            <a:xfrm>
              <a:off x="4379" y="3880"/>
              <a:ext cx="124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</p:grpSp>
      <p:sp>
        <p:nvSpPr>
          <p:cNvPr id="9222" name="Line 10"/>
          <p:cNvSpPr>
            <a:spLocks noChangeShapeType="1"/>
          </p:cNvSpPr>
          <p:nvPr/>
        </p:nvSpPr>
        <p:spPr bwMode="auto">
          <a:xfrm>
            <a:off x="8064500" y="5803900"/>
            <a:ext cx="863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7735888" y="5637213"/>
            <a:ext cx="322262" cy="368300"/>
            <a:chOff x="4873" y="3551"/>
            <a:chExt cx="203" cy="232"/>
          </a:xfrm>
        </p:grpSpPr>
        <p:sp>
          <p:nvSpPr>
            <p:cNvPr id="9231" name="Arc 12"/>
            <p:cNvSpPr>
              <a:spLocks/>
            </p:cNvSpPr>
            <p:nvPr/>
          </p:nvSpPr>
          <p:spPr bwMode="auto">
            <a:xfrm>
              <a:off x="4873" y="3694"/>
              <a:ext cx="203" cy="89"/>
            </a:xfrm>
            <a:custGeom>
              <a:avLst/>
              <a:gdLst>
                <a:gd name="T0" fmla="*/ 203 w 21600"/>
                <a:gd name="T1" fmla="*/ 0 h 21600"/>
                <a:gd name="T2" fmla="*/ 0 w 21600"/>
                <a:gd name="T3" fmla="*/ 89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9232" name="Arc 13"/>
            <p:cNvSpPr>
              <a:spLocks/>
            </p:cNvSpPr>
            <p:nvPr/>
          </p:nvSpPr>
          <p:spPr bwMode="auto">
            <a:xfrm>
              <a:off x="4932" y="3551"/>
              <a:ext cx="133" cy="181"/>
            </a:xfrm>
            <a:custGeom>
              <a:avLst/>
              <a:gdLst>
                <a:gd name="T0" fmla="*/ 0 w 21763"/>
                <a:gd name="T1" fmla="*/ 0 h 21600"/>
                <a:gd name="T2" fmla="*/ 133 w 21763"/>
                <a:gd name="T3" fmla="*/ 181 h 21600"/>
                <a:gd name="T4" fmla="*/ 1 w 21763"/>
                <a:gd name="T5" fmla="*/ 181 h 21600"/>
                <a:gd name="T6" fmla="*/ 0 60000 65536"/>
                <a:gd name="T7" fmla="*/ 0 60000 65536"/>
                <a:gd name="T8" fmla="*/ 0 60000 65536"/>
                <a:gd name="T9" fmla="*/ 0 w 21763"/>
                <a:gd name="T10" fmla="*/ 0 h 21600"/>
                <a:gd name="T11" fmla="*/ 21763 w 2176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63" h="21600" fill="none" extrusionOk="0">
                  <a:moveTo>
                    <a:pt x="-1" y="0"/>
                  </a:moveTo>
                  <a:cubicBezTo>
                    <a:pt x="54" y="0"/>
                    <a:pt x="108" y="-1"/>
                    <a:pt x="163" y="0"/>
                  </a:cubicBezTo>
                  <a:cubicBezTo>
                    <a:pt x="12092" y="0"/>
                    <a:pt x="21763" y="9670"/>
                    <a:pt x="21763" y="21600"/>
                  </a:cubicBezTo>
                </a:path>
                <a:path w="21763" h="21600" stroke="0" extrusionOk="0">
                  <a:moveTo>
                    <a:pt x="-1" y="0"/>
                  </a:moveTo>
                  <a:cubicBezTo>
                    <a:pt x="54" y="0"/>
                    <a:pt x="108" y="-1"/>
                    <a:pt x="163" y="0"/>
                  </a:cubicBezTo>
                  <a:cubicBezTo>
                    <a:pt x="12092" y="0"/>
                    <a:pt x="21763" y="9670"/>
                    <a:pt x="21763" y="21600"/>
                  </a:cubicBezTo>
                  <a:lnTo>
                    <a:pt x="163" y="21600"/>
                  </a:ln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8293100" y="5635625"/>
            <a:ext cx="323850" cy="366713"/>
            <a:chOff x="5224" y="3550"/>
            <a:chExt cx="204" cy="231"/>
          </a:xfrm>
        </p:grpSpPr>
        <p:sp>
          <p:nvSpPr>
            <p:cNvPr id="9229" name="Arc 15"/>
            <p:cNvSpPr>
              <a:spLocks/>
            </p:cNvSpPr>
            <p:nvPr/>
          </p:nvSpPr>
          <p:spPr bwMode="auto">
            <a:xfrm>
              <a:off x="5224" y="3550"/>
              <a:ext cx="204" cy="89"/>
            </a:xfrm>
            <a:custGeom>
              <a:avLst/>
              <a:gdLst>
                <a:gd name="T0" fmla="*/ 0 w 21706"/>
                <a:gd name="T1" fmla="*/ 0 h 21600"/>
                <a:gd name="T2" fmla="*/ 204 w 21706"/>
                <a:gd name="T3" fmla="*/ 89 h 21600"/>
                <a:gd name="T4" fmla="*/ 1 w 21706"/>
                <a:gd name="T5" fmla="*/ 89 h 21600"/>
                <a:gd name="T6" fmla="*/ 0 60000 65536"/>
                <a:gd name="T7" fmla="*/ 0 60000 65536"/>
                <a:gd name="T8" fmla="*/ 0 60000 65536"/>
                <a:gd name="T9" fmla="*/ 0 w 21706"/>
                <a:gd name="T10" fmla="*/ 0 h 21600"/>
                <a:gd name="T11" fmla="*/ 21706 w 2170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06" h="21600" fill="none" extrusionOk="0">
                  <a:moveTo>
                    <a:pt x="0" y="0"/>
                  </a:moveTo>
                  <a:cubicBezTo>
                    <a:pt x="35" y="0"/>
                    <a:pt x="70" y="-1"/>
                    <a:pt x="106" y="0"/>
                  </a:cubicBezTo>
                  <a:cubicBezTo>
                    <a:pt x="12035" y="0"/>
                    <a:pt x="21706" y="9670"/>
                    <a:pt x="21706" y="21600"/>
                  </a:cubicBezTo>
                </a:path>
                <a:path w="21706" h="21600" stroke="0" extrusionOk="0">
                  <a:moveTo>
                    <a:pt x="0" y="0"/>
                  </a:moveTo>
                  <a:cubicBezTo>
                    <a:pt x="35" y="0"/>
                    <a:pt x="70" y="-1"/>
                    <a:pt x="106" y="0"/>
                  </a:cubicBezTo>
                  <a:cubicBezTo>
                    <a:pt x="12035" y="0"/>
                    <a:pt x="21706" y="9670"/>
                    <a:pt x="21706" y="21600"/>
                  </a:cubicBezTo>
                  <a:lnTo>
                    <a:pt x="106" y="21600"/>
                  </a:ln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9230" name="Arc 16"/>
            <p:cNvSpPr>
              <a:spLocks/>
            </p:cNvSpPr>
            <p:nvPr/>
          </p:nvSpPr>
          <p:spPr bwMode="auto">
            <a:xfrm>
              <a:off x="5284" y="3600"/>
              <a:ext cx="133" cy="181"/>
            </a:xfrm>
            <a:custGeom>
              <a:avLst/>
              <a:gdLst>
                <a:gd name="T0" fmla="*/ 133 w 21763"/>
                <a:gd name="T1" fmla="*/ 0 h 21600"/>
                <a:gd name="T2" fmla="*/ 0 w 21763"/>
                <a:gd name="T3" fmla="*/ 181 h 21600"/>
                <a:gd name="T4" fmla="*/ 1 w 21763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63"/>
                <a:gd name="T10" fmla="*/ 0 h 21600"/>
                <a:gd name="T11" fmla="*/ 21763 w 2176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63" h="21600" fill="none" extrusionOk="0">
                  <a:moveTo>
                    <a:pt x="21763" y="0"/>
                  </a:moveTo>
                  <a:cubicBezTo>
                    <a:pt x="21763" y="11929"/>
                    <a:pt x="12092" y="21600"/>
                    <a:pt x="163" y="21600"/>
                  </a:cubicBezTo>
                  <a:cubicBezTo>
                    <a:pt x="108" y="21600"/>
                    <a:pt x="54" y="21599"/>
                    <a:pt x="-1" y="21599"/>
                  </a:cubicBezTo>
                </a:path>
                <a:path w="21763" h="21600" stroke="0" extrusionOk="0">
                  <a:moveTo>
                    <a:pt x="21763" y="0"/>
                  </a:moveTo>
                  <a:cubicBezTo>
                    <a:pt x="21763" y="11929"/>
                    <a:pt x="12092" y="21600"/>
                    <a:pt x="163" y="21600"/>
                  </a:cubicBezTo>
                  <a:cubicBezTo>
                    <a:pt x="108" y="21600"/>
                    <a:pt x="54" y="21599"/>
                    <a:pt x="-1" y="21599"/>
                  </a:cubicBezTo>
                  <a:lnTo>
                    <a:pt x="163" y="0"/>
                  </a:ln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ar-YE"/>
            </a:p>
          </p:txBody>
        </p:sp>
      </p:grpSp>
      <p:sp>
        <p:nvSpPr>
          <p:cNvPr id="9225" name="Line 17"/>
          <p:cNvSpPr>
            <a:spLocks noChangeShapeType="1"/>
          </p:cNvSpPr>
          <p:nvPr/>
        </p:nvSpPr>
        <p:spPr bwMode="auto">
          <a:xfrm flipV="1">
            <a:off x="7975600" y="5664200"/>
            <a:ext cx="287338" cy="4397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9226" name="Line 18"/>
          <p:cNvSpPr>
            <a:spLocks noChangeShapeType="1"/>
          </p:cNvSpPr>
          <p:nvPr/>
        </p:nvSpPr>
        <p:spPr bwMode="auto">
          <a:xfrm>
            <a:off x="8110538" y="5630863"/>
            <a:ext cx="238125" cy="4730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9227" name="AutoShape 19"/>
          <p:cNvSpPr>
            <a:spLocks noChangeArrowheads="1"/>
          </p:cNvSpPr>
          <p:nvPr/>
        </p:nvSpPr>
        <p:spPr bwMode="auto">
          <a:xfrm>
            <a:off x="7294563" y="5948363"/>
            <a:ext cx="312737" cy="193675"/>
          </a:xfrm>
          <a:prstGeom prst="triangle">
            <a:avLst>
              <a:gd name="adj" fmla="val 49995"/>
            </a:avLst>
          </a:prstGeom>
          <a:solidFill>
            <a:schemeClr val="tx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9228" name="AutoShape 20"/>
          <p:cNvSpPr>
            <a:spLocks noChangeArrowheads="1"/>
          </p:cNvSpPr>
          <p:nvPr/>
        </p:nvSpPr>
        <p:spPr bwMode="auto">
          <a:xfrm rot="10800000" flipH="1">
            <a:off x="7429500" y="5557838"/>
            <a:ext cx="312738" cy="193675"/>
          </a:xfrm>
          <a:prstGeom prst="triangle">
            <a:avLst>
              <a:gd name="adj" fmla="val 49995"/>
            </a:avLst>
          </a:prstGeom>
          <a:solidFill>
            <a:schemeClr val="tx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smtClean="0"/>
              <a:t>Ultrasound machine? 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Ultrasound</a:t>
            </a:r>
            <a:r>
              <a:rPr lang="en-US" dirty="0"/>
              <a:t> or </a:t>
            </a:r>
            <a:r>
              <a:rPr lang="en-US" b="1" dirty="0" err="1"/>
              <a:t>ultrasonography</a:t>
            </a:r>
            <a:r>
              <a:rPr lang="en-US" dirty="0"/>
              <a:t> is a medical imaging technique that uses high frequency sound waves and their echoes. </a:t>
            </a:r>
            <a:endParaRPr lang="en-US" dirty="0" smtClean="0"/>
          </a:p>
          <a:p>
            <a:r>
              <a:rPr lang="en-US" dirty="0" smtClean="0"/>
              <a:t>But what is the ultrasound waves?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6334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Flow, Pressure &amp; Resistance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67818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mtClean="0"/>
              <a:t>Pressure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pressure difference between ends of tube drives fluid flow</a:t>
            </a:r>
          </a:p>
          <a:p>
            <a:pPr>
              <a:lnSpc>
                <a:spcPct val="80000"/>
              </a:lnSpc>
            </a:pPr>
            <a:r>
              <a:rPr lang="en-US" smtClean="0"/>
              <a:t>Resistance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more resistance = lower flow rate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resistance affected by</a:t>
            </a:r>
            <a:br>
              <a:rPr lang="en-US" smtClean="0"/>
            </a:br>
            <a:endParaRPr lang="en-US" smtClean="0"/>
          </a:p>
          <a:p>
            <a:pPr lvl="2">
              <a:lnSpc>
                <a:spcPct val="80000"/>
              </a:lnSpc>
            </a:pPr>
            <a:r>
              <a:rPr lang="en-US" smtClean="0">
                <a:solidFill>
                  <a:schemeClr val="tx2"/>
                </a:solidFill>
              </a:rPr>
              <a:t>fluid’s viscosity</a:t>
            </a:r>
          </a:p>
          <a:p>
            <a:pPr lvl="2">
              <a:lnSpc>
                <a:spcPct val="80000"/>
              </a:lnSpc>
            </a:pPr>
            <a:r>
              <a:rPr lang="en-US" smtClean="0">
                <a:solidFill>
                  <a:schemeClr val="tx2"/>
                </a:solidFill>
              </a:rPr>
              <a:t>vessel length</a:t>
            </a:r>
          </a:p>
          <a:p>
            <a:pPr lvl="2">
              <a:lnSpc>
                <a:spcPct val="80000"/>
              </a:lnSpc>
            </a:pPr>
            <a:r>
              <a:rPr lang="en-US" smtClean="0">
                <a:solidFill>
                  <a:schemeClr val="tx2"/>
                </a:solidFill>
              </a:rPr>
              <a:t>vessel diameter</a:t>
            </a:r>
            <a:br>
              <a:rPr lang="en-US" smtClean="0">
                <a:solidFill>
                  <a:schemeClr val="tx2"/>
                </a:solidFill>
              </a:rPr>
            </a:br>
            <a:endParaRPr lang="en-US" smtClean="0">
              <a:solidFill>
                <a:schemeClr val="tx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mtClean="0"/>
              <a:t>flow for a given pressure determined by resistance</a:t>
            </a:r>
          </a:p>
          <a:p>
            <a:pPr lvl="2">
              <a:lnSpc>
                <a:spcPct val="80000"/>
              </a:lnSpc>
            </a:pPr>
            <a:endParaRPr lang="en-US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32600" y="1054100"/>
            <a:ext cx="2044700" cy="2425700"/>
            <a:chOff x="4304" y="664"/>
            <a:chExt cx="1288" cy="152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304" y="1032"/>
              <a:ext cx="1288" cy="1160"/>
              <a:chOff x="4304" y="1032"/>
              <a:chExt cx="1288" cy="1160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4304" y="1032"/>
                <a:ext cx="1280" cy="336"/>
                <a:chOff x="4304" y="1032"/>
                <a:chExt cx="1280" cy="336"/>
              </a:xfrm>
            </p:grpSpPr>
            <p:sp>
              <p:nvSpPr>
                <p:cNvPr id="10260" name="Line 7"/>
                <p:cNvSpPr>
                  <a:spLocks noChangeShapeType="1"/>
                </p:cNvSpPr>
                <p:nvPr/>
              </p:nvSpPr>
              <p:spPr bwMode="auto">
                <a:xfrm>
                  <a:off x="4313" y="1032"/>
                  <a:ext cx="0" cy="33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  <p:sp>
              <p:nvSpPr>
                <p:cNvPr id="10261" name="Line 8"/>
                <p:cNvSpPr>
                  <a:spLocks noChangeShapeType="1"/>
                </p:cNvSpPr>
                <p:nvPr/>
              </p:nvSpPr>
              <p:spPr bwMode="auto">
                <a:xfrm>
                  <a:off x="4304" y="1368"/>
                  <a:ext cx="128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</p:grpSp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4304" y="1760"/>
                <a:ext cx="1248" cy="432"/>
                <a:chOff x="4304" y="1760"/>
                <a:chExt cx="1248" cy="432"/>
              </a:xfrm>
            </p:grpSpPr>
            <p:sp>
              <p:nvSpPr>
                <p:cNvPr id="10258" name="Line 10"/>
                <p:cNvSpPr>
                  <a:spLocks noChangeShapeType="1"/>
                </p:cNvSpPr>
                <p:nvPr/>
              </p:nvSpPr>
              <p:spPr bwMode="auto">
                <a:xfrm>
                  <a:off x="4313" y="1760"/>
                  <a:ext cx="0" cy="4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  <p:sp>
              <p:nvSpPr>
                <p:cNvPr id="10259" name="Line 11"/>
                <p:cNvSpPr>
                  <a:spLocks noChangeShapeType="1"/>
                </p:cNvSpPr>
                <p:nvPr/>
              </p:nvSpPr>
              <p:spPr bwMode="auto">
                <a:xfrm>
                  <a:off x="4304" y="1760"/>
                  <a:ext cx="124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</p:grpSp>
          <p:sp>
            <p:nvSpPr>
              <p:cNvPr id="10254" name="Line 12"/>
              <p:cNvSpPr>
                <a:spLocks noChangeShapeType="1"/>
              </p:cNvSpPr>
              <p:nvPr/>
            </p:nvSpPr>
            <p:spPr bwMode="auto">
              <a:xfrm>
                <a:off x="5016" y="1432"/>
                <a:ext cx="216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10255" name="Line 13"/>
              <p:cNvSpPr>
                <a:spLocks noChangeShapeType="1"/>
              </p:cNvSpPr>
              <p:nvPr/>
            </p:nvSpPr>
            <p:spPr bwMode="auto">
              <a:xfrm>
                <a:off x="5016" y="1536"/>
                <a:ext cx="544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10256" name="Line 14"/>
              <p:cNvSpPr>
                <a:spLocks noChangeShapeType="1"/>
              </p:cNvSpPr>
              <p:nvPr/>
            </p:nvSpPr>
            <p:spPr bwMode="auto">
              <a:xfrm>
                <a:off x="5016" y="1632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10257" name="Line 15"/>
              <p:cNvSpPr>
                <a:spLocks noChangeShapeType="1"/>
              </p:cNvSpPr>
              <p:nvPr/>
            </p:nvSpPr>
            <p:spPr bwMode="auto">
              <a:xfrm>
                <a:off x="5008" y="1720"/>
                <a:ext cx="264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</p:grpSp>
        <p:sp>
          <p:nvSpPr>
            <p:cNvPr id="10246" name="Arc 16"/>
            <p:cNvSpPr>
              <a:spLocks/>
            </p:cNvSpPr>
            <p:nvPr/>
          </p:nvSpPr>
          <p:spPr bwMode="auto">
            <a:xfrm>
              <a:off x="4371" y="860"/>
              <a:ext cx="203" cy="512"/>
            </a:xfrm>
            <a:custGeom>
              <a:avLst/>
              <a:gdLst>
                <a:gd name="T0" fmla="*/ 0 w 21600"/>
                <a:gd name="T1" fmla="*/ 512 h 21600"/>
                <a:gd name="T2" fmla="*/ 202 w 21600"/>
                <a:gd name="T3" fmla="*/ 0 h 21600"/>
                <a:gd name="T4" fmla="*/ 203 w 21600"/>
                <a:gd name="T5" fmla="*/ 51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712"/>
                    <a:pt x="9606" y="58"/>
                    <a:pt x="21494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712"/>
                    <a:pt x="9606" y="58"/>
                    <a:pt x="214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10247" name="Arc 17"/>
            <p:cNvSpPr>
              <a:spLocks/>
            </p:cNvSpPr>
            <p:nvPr/>
          </p:nvSpPr>
          <p:spPr bwMode="auto">
            <a:xfrm>
              <a:off x="5339" y="839"/>
              <a:ext cx="204" cy="512"/>
            </a:xfrm>
            <a:custGeom>
              <a:avLst/>
              <a:gdLst>
                <a:gd name="T0" fmla="*/ 0 w 21706"/>
                <a:gd name="T1" fmla="*/ 0 h 21600"/>
                <a:gd name="T2" fmla="*/ 204 w 21706"/>
                <a:gd name="T3" fmla="*/ 512 h 21600"/>
                <a:gd name="T4" fmla="*/ 1 w 21706"/>
                <a:gd name="T5" fmla="*/ 512 h 21600"/>
                <a:gd name="T6" fmla="*/ 0 60000 65536"/>
                <a:gd name="T7" fmla="*/ 0 60000 65536"/>
                <a:gd name="T8" fmla="*/ 0 60000 65536"/>
                <a:gd name="T9" fmla="*/ 0 w 21706"/>
                <a:gd name="T10" fmla="*/ 0 h 21600"/>
                <a:gd name="T11" fmla="*/ 21706 w 2170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06" h="21600" fill="none" extrusionOk="0">
                  <a:moveTo>
                    <a:pt x="0" y="0"/>
                  </a:moveTo>
                  <a:cubicBezTo>
                    <a:pt x="35" y="0"/>
                    <a:pt x="70" y="-1"/>
                    <a:pt x="106" y="0"/>
                  </a:cubicBezTo>
                  <a:cubicBezTo>
                    <a:pt x="12035" y="0"/>
                    <a:pt x="21706" y="9670"/>
                    <a:pt x="21706" y="21600"/>
                  </a:cubicBezTo>
                </a:path>
                <a:path w="21706" h="21600" stroke="0" extrusionOk="0">
                  <a:moveTo>
                    <a:pt x="0" y="0"/>
                  </a:moveTo>
                  <a:cubicBezTo>
                    <a:pt x="35" y="0"/>
                    <a:pt x="70" y="-1"/>
                    <a:pt x="106" y="0"/>
                  </a:cubicBezTo>
                  <a:cubicBezTo>
                    <a:pt x="12035" y="0"/>
                    <a:pt x="21706" y="9670"/>
                    <a:pt x="21706" y="21600"/>
                  </a:cubicBezTo>
                  <a:lnTo>
                    <a:pt x="106" y="21600"/>
                  </a:lnTo>
                  <a:close/>
                </a:path>
              </a:pathLst>
            </a:custGeom>
            <a:noFill/>
            <a:ln w="25400" cap="rnd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10248" name="Line 18"/>
            <p:cNvSpPr>
              <a:spLocks noChangeShapeType="1"/>
            </p:cNvSpPr>
            <p:nvPr/>
          </p:nvSpPr>
          <p:spPr bwMode="auto">
            <a:xfrm>
              <a:off x="4597" y="859"/>
              <a:ext cx="757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4765" y="664"/>
              <a:ext cx="389" cy="389"/>
              <a:chOff x="4765" y="664"/>
              <a:chExt cx="389" cy="389"/>
            </a:xfrm>
          </p:grpSpPr>
          <p:sp>
            <p:nvSpPr>
              <p:cNvPr id="10250" name="Oval 20"/>
              <p:cNvSpPr>
                <a:spLocks noChangeArrowheads="1"/>
              </p:cNvSpPr>
              <p:nvPr/>
            </p:nvSpPr>
            <p:spPr bwMode="auto">
              <a:xfrm>
                <a:off x="4765" y="664"/>
                <a:ext cx="389" cy="389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10251" name="Line 21"/>
              <p:cNvSpPr>
                <a:spLocks noChangeShapeType="1"/>
              </p:cNvSpPr>
              <p:nvPr/>
            </p:nvSpPr>
            <p:spPr bwMode="auto">
              <a:xfrm flipV="1">
                <a:off x="4927" y="710"/>
                <a:ext cx="96" cy="25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128588"/>
            <a:ext cx="8229600" cy="1143000"/>
          </a:xfrm>
        </p:spPr>
        <p:txBody>
          <a:bodyPr/>
          <a:lstStyle/>
          <a:p>
            <a:r>
              <a:rPr lang="en-US" smtClean="0"/>
              <a:t>Doppler Shift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250950" y="1714500"/>
            <a:ext cx="7797800" cy="3390900"/>
          </a:xfrm>
        </p:spPr>
        <p:txBody>
          <a:bodyPr lIns="90488" tIns="44450" rIns="90488" bIns="44450"/>
          <a:lstStyle/>
          <a:p>
            <a:pPr>
              <a:lnSpc>
                <a:spcPct val="85000"/>
              </a:lnSpc>
            </a:pPr>
            <a:r>
              <a:rPr lang="en-US" smtClean="0"/>
              <a:t>difference between received &amp; transmitted frequency</a:t>
            </a:r>
          </a:p>
          <a:p>
            <a:pPr>
              <a:lnSpc>
                <a:spcPct val="85000"/>
              </a:lnSpc>
            </a:pPr>
            <a:r>
              <a:rPr lang="en-US" smtClean="0"/>
              <a:t>caused by relative motion between sound source &amp; receiver</a:t>
            </a:r>
          </a:p>
          <a:p>
            <a:pPr>
              <a:lnSpc>
                <a:spcPct val="85000"/>
              </a:lnSpc>
            </a:pPr>
            <a:r>
              <a:rPr lang="en-US" smtClean="0"/>
              <a:t>Frequency shift indicative of reflector speed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632075" y="4921250"/>
            <a:ext cx="1252538" cy="993775"/>
            <a:chOff x="1132" y="2908"/>
            <a:chExt cx="789" cy="62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132" y="2908"/>
              <a:ext cx="394" cy="597"/>
              <a:chOff x="1132" y="2908"/>
              <a:chExt cx="394" cy="597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132" y="3190"/>
                <a:ext cx="199" cy="315"/>
                <a:chOff x="1132" y="3190"/>
                <a:chExt cx="199" cy="315"/>
              </a:xfrm>
            </p:grpSpPr>
            <p:sp>
              <p:nvSpPr>
                <p:cNvPr id="19490" name="Arc 7"/>
                <p:cNvSpPr>
                  <a:spLocks/>
                </p:cNvSpPr>
                <p:nvPr/>
              </p:nvSpPr>
              <p:spPr bwMode="auto">
                <a:xfrm>
                  <a:off x="1223" y="3190"/>
                  <a:ext cx="108" cy="315"/>
                </a:xfrm>
                <a:custGeom>
                  <a:avLst/>
                  <a:gdLst>
                    <a:gd name="T0" fmla="*/ 108 w 21803"/>
                    <a:gd name="T1" fmla="*/ 0 h 21669"/>
                    <a:gd name="T2" fmla="*/ 0 w 21803"/>
                    <a:gd name="T3" fmla="*/ 315 h 21669"/>
                    <a:gd name="T4" fmla="*/ 1 w 21803"/>
                    <a:gd name="T5" fmla="*/ 1 h 21669"/>
                    <a:gd name="T6" fmla="*/ 0 60000 65536"/>
                    <a:gd name="T7" fmla="*/ 0 60000 65536"/>
                    <a:gd name="T8" fmla="*/ 0 60000 65536"/>
                    <a:gd name="T9" fmla="*/ 0 w 21803"/>
                    <a:gd name="T10" fmla="*/ 0 h 21669"/>
                    <a:gd name="T11" fmla="*/ 21803 w 21803"/>
                    <a:gd name="T12" fmla="*/ 21669 h 2166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03" h="21669" fill="none" extrusionOk="0">
                      <a:moveTo>
                        <a:pt x="21802" y="0"/>
                      </a:moveTo>
                      <a:cubicBezTo>
                        <a:pt x="21802" y="23"/>
                        <a:pt x="21803" y="46"/>
                        <a:pt x="21803" y="69"/>
                      </a:cubicBezTo>
                      <a:cubicBezTo>
                        <a:pt x="21803" y="11998"/>
                        <a:pt x="12132" y="21669"/>
                        <a:pt x="203" y="21669"/>
                      </a:cubicBezTo>
                      <a:cubicBezTo>
                        <a:pt x="135" y="21669"/>
                        <a:pt x="67" y="21668"/>
                        <a:pt x="-1" y="21668"/>
                      </a:cubicBezTo>
                    </a:path>
                    <a:path w="21803" h="21669" stroke="0" extrusionOk="0">
                      <a:moveTo>
                        <a:pt x="21802" y="0"/>
                      </a:moveTo>
                      <a:cubicBezTo>
                        <a:pt x="21802" y="23"/>
                        <a:pt x="21803" y="46"/>
                        <a:pt x="21803" y="69"/>
                      </a:cubicBezTo>
                      <a:cubicBezTo>
                        <a:pt x="21803" y="11998"/>
                        <a:pt x="12132" y="21669"/>
                        <a:pt x="203" y="21669"/>
                      </a:cubicBezTo>
                      <a:cubicBezTo>
                        <a:pt x="135" y="21669"/>
                        <a:pt x="67" y="21668"/>
                        <a:pt x="-1" y="21668"/>
                      </a:cubicBezTo>
                      <a:lnTo>
                        <a:pt x="203" y="69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  <p:sp>
              <p:nvSpPr>
                <p:cNvPr id="19491" name="Arc 8"/>
                <p:cNvSpPr>
                  <a:spLocks/>
                </p:cNvSpPr>
                <p:nvPr/>
              </p:nvSpPr>
              <p:spPr bwMode="auto">
                <a:xfrm>
                  <a:off x="1132" y="3191"/>
                  <a:ext cx="107" cy="314"/>
                </a:xfrm>
                <a:custGeom>
                  <a:avLst/>
                  <a:gdLst>
                    <a:gd name="T0" fmla="*/ 106 w 21600"/>
                    <a:gd name="T1" fmla="*/ 314 h 21668"/>
                    <a:gd name="T2" fmla="*/ 0 w 21600"/>
                    <a:gd name="T3" fmla="*/ 0 h 21668"/>
                    <a:gd name="T4" fmla="*/ 107 w 21600"/>
                    <a:gd name="T5" fmla="*/ 1 h 2166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68"/>
                    <a:gd name="T11" fmla="*/ 21600 w 21600"/>
                    <a:gd name="T12" fmla="*/ 21668 h 2166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68" fill="none" extrusionOk="0">
                      <a:moveTo>
                        <a:pt x="21396" y="21668"/>
                      </a:moveTo>
                      <a:cubicBezTo>
                        <a:pt x="9547" y="21556"/>
                        <a:pt x="0" y="11919"/>
                        <a:pt x="0" y="69"/>
                      </a:cubicBezTo>
                      <a:cubicBezTo>
                        <a:pt x="-1" y="46"/>
                        <a:pt x="0" y="23"/>
                        <a:pt x="0" y="0"/>
                      </a:cubicBezTo>
                    </a:path>
                    <a:path w="21600" h="21668" stroke="0" extrusionOk="0">
                      <a:moveTo>
                        <a:pt x="21396" y="21668"/>
                      </a:moveTo>
                      <a:cubicBezTo>
                        <a:pt x="9547" y="21556"/>
                        <a:pt x="0" y="11919"/>
                        <a:pt x="0" y="69"/>
                      </a:cubicBezTo>
                      <a:cubicBezTo>
                        <a:pt x="-1" y="46"/>
                        <a:pt x="0" y="23"/>
                        <a:pt x="0" y="0"/>
                      </a:cubicBezTo>
                      <a:lnTo>
                        <a:pt x="21600" y="69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</p:grpSp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1326" y="2908"/>
                <a:ext cx="200" cy="315"/>
                <a:chOff x="1326" y="2908"/>
                <a:chExt cx="200" cy="315"/>
              </a:xfrm>
            </p:grpSpPr>
            <p:sp>
              <p:nvSpPr>
                <p:cNvPr id="19488" name="Arc 10"/>
                <p:cNvSpPr>
                  <a:spLocks/>
                </p:cNvSpPr>
                <p:nvPr/>
              </p:nvSpPr>
              <p:spPr bwMode="auto">
                <a:xfrm>
                  <a:off x="1419" y="2909"/>
                  <a:ext cx="107" cy="314"/>
                </a:xfrm>
                <a:custGeom>
                  <a:avLst/>
                  <a:gdLst>
                    <a:gd name="T0" fmla="*/ 0 w 21802"/>
                    <a:gd name="T1" fmla="*/ 0 h 21600"/>
                    <a:gd name="T2" fmla="*/ 107 w 21802"/>
                    <a:gd name="T3" fmla="*/ 313 h 21600"/>
                    <a:gd name="T4" fmla="*/ 1 w 21802"/>
                    <a:gd name="T5" fmla="*/ 314 h 21600"/>
                    <a:gd name="T6" fmla="*/ 0 60000 65536"/>
                    <a:gd name="T7" fmla="*/ 0 60000 65536"/>
                    <a:gd name="T8" fmla="*/ 0 60000 65536"/>
                    <a:gd name="T9" fmla="*/ 0 w 21802"/>
                    <a:gd name="T10" fmla="*/ 0 h 21600"/>
                    <a:gd name="T11" fmla="*/ 21802 w 2180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02" h="21600" fill="none" extrusionOk="0">
                      <a:moveTo>
                        <a:pt x="-1" y="0"/>
                      </a:moveTo>
                      <a:cubicBezTo>
                        <a:pt x="67" y="0"/>
                        <a:pt x="134" y="-1"/>
                        <a:pt x="202" y="0"/>
                      </a:cubicBezTo>
                      <a:cubicBezTo>
                        <a:pt x="12104" y="0"/>
                        <a:pt x="21763" y="9628"/>
                        <a:pt x="21801" y="21531"/>
                      </a:cubicBezTo>
                    </a:path>
                    <a:path w="21802" h="21600" stroke="0" extrusionOk="0">
                      <a:moveTo>
                        <a:pt x="-1" y="0"/>
                      </a:moveTo>
                      <a:cubicBezTo>
                        <a:pt x="67" y="0"/>
                        <a:pt x="134" y="-1"/>
                        <a:pt x="202" y="0"/>
                      </a:cubicBezTo>
                      <a:cubicBezTo>
                        <a:pt x="12104" y="0"/>
                        <a:pt x="21763" y="9628"/>
                        <a:pt x="21801" y="21531"/>
                      </a:cubicBezTo>
                      <a:lnTo>
                        <a:pt x="202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  <p:sp>
              <p:nvSpPr>
                <p:cNvPr id="19489" name="Arc 11"/>
                <p:cNvSpPr>
                  <a:spLocks/>
                </p:cNvSpPr>
                <p:nvPr/>
              </p:nvSpPr>
              <p:spPr bwMode="auto">
                <a:xfrm>
                  <a:off x="1326" y="2908"/>
                  <a:ext cx="107" cy="313"/>
                </a:xfrm>
                <a:custGeom>
                  <a:avLst/>
                  <a:gdLst>
                    <a:gd name="T0" fmla="*/ 0 w 21600"/>
                    <a:gd name="T1" fmla="*/ 312 h 21599"/>
                    <a:gd name="T2" fmla="*/ 106 w 21600"/>
                    <a:gd name="T3" fmla="*/ 0 h 21599"/>
                    <a:gd name="T4" fmla="*/ 107 w 21600"/>
                    <a:gd name="T5" fmla="*/ 313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0" y="21530"/>
                      </a:moveTo>
                      <a:cubicBezTo>
                        <a:pt x="37" y="9706"/>
                        <a:pt x="9574" y="110"/>
                        <a:pt x="21397" y="-1"/>
                      </a:cubicBezTo>
                    </a:path>
                    <a:path w="21600" h="21599" stroke="0" extrusionOk="0">
                      <a:moveTo>
                        <a:pt x="0" y="21530"/>
                      </a:moveTo>
                      <a:cubicBezTo>
                        <a:pt x="37" y="9706"/>
                        <a:pt x="9574" y="110"/>
                        <a:pt x="21397" y="-1"/>
                      </a:cubicBez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</p:grp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1527" y="2937"/>
              <a:ext cx="394" cy="597"/>
              <a:chOff x="1527" y="2937"/>
              <a:chExt cx="394" cy="597"/>
            </a:xfrm>
          </p:grpSpPr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1527" y="3219"/>
                <a:ext cx="199" cy="315"/>
                <a:chOff x="1527" y="3219"/>
                <a:chExt cx="199" cy="315"/>
              </a:xfrm>
            </p:grpSpPr>
            <p:sp>
              <p:nvSpPr>
                <p:cNvPr id="19484" name="Arc 14"/>
                <p:cNvSpPr>
                  <a:spLocks/>
                </p:cNvSpPr>
                <p:nvPr/>
              </p:nvSpPr>
              <p:spPr bwMode="auto">
                <a:xfrm>
                  <a:off x="1618" y="3219"/>
                  <a:ext cx="108" cy="315"/>
                </a:xfrm>
                <a:custGeom>
                  <a:avLst/>
                  <a:gdLst>
                    <a:gd name="T0" fmla="*/ 108 w 21803"/>
                    <a:gd name="T1" fmla="*/ 0 h 21669"/>
                    <a:gd name="T2" fmla="*/ 0 w 21803"/>
                    <a:gd name="T3" fmla="*/ 315 h 21669"/>
                    <a:gd name="T4" fmla="*/ 1 w 21803"/>
                    <a:gd name="T5" fmla="*/ 1 h 21669"/>
                    <a:gd name="T6" fmla="*/ 0 60000 65536"/>
                    <a:gd name="T7" fmla="*/ 0 60000 65536"/>
                    <a:gd name="T8" fmla="*/ 0 60000 65536"/>
                    <a:gd name="T9" fmla="*/ 0 w 21803"/>
                    <a:gd name="T10" fmla="*/ 0 h 21669"/>
                    <a:gd name="T11" fmla="*/ 21803 w 21803"/>
                    <a:gd name="T12" fmla="*/ 21669 h 2166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03" h="21669" fill="none" extrusionOk="0">
                      <a:moveTo>
                        <a:pt x="21802" y="0"/>
                      </a:moveTo>
                      <a:cubicBezTo>
                        <a:pt x="21802" y="23"/>
                        <a:pt x="21803" y="46"/>
                        <a:pt x="21803" y="69"/>
                      </a:cubicBezTo>
                      <a:cubicBezTo>
                        <a:pt x="21803" y="11998"/>
                        <a:pt x="12132" y="21669"/>
                        <a:pt x="203" y="21669"/>
                      </a:cubicBezTo>
                      <a:cubicBezTo>
                        <a:pt x="135" y="21669"/>
                        <a:pt x="67" y="21668"/>
                        <a:pt x="-1" y="21668"/>
                      </a:cubicBezTo>
                    </a:path>
                    <a:path w="21803" h="21669" stroke="0" extrusionOk="0">
                      <a:moveTo>
                        <a:pt x="21802" y="0"/>
                      </a:moveTo>
                      <a:cubicBezTo>
                        <a:pt x="21802" y="23"/>
                        <a:pt x="21803" y="46"/>
                        <a:pt x="21803" y="69"/>
                      </a:cubicBezTo>
                      <a:cubicBezTo>
                        <a:pt x="21803" y="11998"/>
                        <a:pt x="12132" y="21669"/>
                        <a:pt x="203" y="21669"/>
                      </a:cubicBezTo>
                      <a:cubicBezTo>
                        <a:pt x="135" y="21669"/>
                        <a:pt x="67" y="21668"/>
                        <a:pt x="-1" y="21668"/>
                      </a:cubicBezTo>
                      <a:lnTo>
                        <a:pt x="203" y="69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  <p:sp>
              <p:nvSpPr>
                <p:cNvPr id="19485" name="Arc 15"/>
                <p:cNvSpPr>
                  <a:spLocks/>
                </p:cNvSpPr>
                <p:nvPr/>
              </p:nvSpPr>
              <p:spPr bwMode="auto">
                <a:xfrm>
                  <a:off x="1527" y="3220"/>
                  <a:ext cx="107" cy="314"/>
                </a:xfrm>
                <a:custGeom>
                  <a:avLst/>
                  <a:gdLst>
                    <a:gd name="T0" fmla="*/ 106 w 21600"/>
                    <a:gd name="T1" fmla="*/ 314 h 21668"/>
                    <a:gd name="T2" fmla="*/ 0 w 21600"/>
                    <a:gd name="T3" fmla="*/ 0 h 21668"/>
                    <a:gd name="T4" fmla="*/ 107 w 21600"/>
                    <a:gd name="T5" fmla="*/ 1 h 2166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68"/>
                    <a:gd name="T11" fmla="*/ 21600 w 21600"/>
                    <a:gd name="T12" fmla="*/ 21668 h 2166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68" fill="none" extrusionOk="0">
                      <a:moveTo>
                        <a:pt x="21396" y="21668"/>
                      </a:moveTo>
                      <a:cubicBezTo>
                        <a:pt x="9547" y="21556"/>
                        <a:pt x="0" y="11919"/>
                        <a:pt x="0" y="69"/>
                      </a:cubicBezTo>
                      <a:cubicBezTo>
                        <a:pt x="-1" y="46"/>
                        <a:pt x="0" y="23"/>
                        <a:pt x="0" y="0"/>
                      </a:cubicBezTo>
                    </a:path>
                    <a:path w="21600" h="21668" stroke="0" extrusionOk="0">
                      <a:moveTo>
                        <a:pt x="21396" y="21668"/>
                      </a:moveTo>
                      <a:cubicBezTo>
                        <a:pt x="9547" y="21556"/>
                        <a:pt x="0" y="11919"/>
                        <a:pt x="0" y="69"/>
                      </a:cubicBezTo>
                      <a:cubicBezTo>
                        <a:pt x="-1" y="46"/>
                        <a:pt x="0" y="23"/>
                        <a:pt x="0" y="0"/>
                      </a:cubicBezTo>
                      <a:lnTo>
                        <a:pt x="21600" y="69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</p:grpSp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1721" y="2937"/>
                <a:ext cx="200" cy="315"/>
                <a:chOff x="1721" y="2937"/>
                <a:chExt cx="200" cy="315"/>
              </a:xfrm>
            </p:grpSpPr>
            <p:sp>
              <p:nvSpPr>
                <p:cNvPr id="19482" name="Arc 17"/>
                <p:cNvSpPr>
                  <a:spLocks/>
                </p:cNvSpPr>
                <p:nvPr/>
              </p:nvSpPr>
              <p:spPr bwMode="auto">
                <a:xfrm>
                  <a:off x="1814" y="2938"/>
                  <a:ext cx="107" cy="314"/>
                </a:xfrm>
                <a:custGeom>
                  <a:avLst/>
                  <a:gdLst>
                    <a:gd name="T0" fmla="*/ 0 w 21802"/>
                    <a:gd name="T1" fmla="*/ 0 h 21600"/>
                    <a:gd name="T2" fmla="*/ 107 w 21802"/>
                    <a:gd name="T3" fmla="*/ 313 h 21600"/>
                    <a:gd name="T4" fmla="*/ 1 w 21802"/>
                    <a:gd name="T5" fmla="*/ 314 h 21600"/>
                    <a:gd name="T6" fmla="*/ 0 60000 65536"/>
                    <a:gd name="T7" fmla="*/ 0 60000 65536"/>
                    <a:gd name="T8" fmla="*/ 0 60000 65536"/>
                    <a:gd name="T9" fmla="*/ 0 w 21802"/>
                    <a:gd name="T10" fmla="*/ 0 h 21600"/>
                    <a:gd name="T11" fmla="*/ 21802 w 2180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02" h="21600" fill="none" extrusionOk="0">
                      <a:moveTo>
                        <a:pt x="-1" y="0"/>
                      </a:moveTo>
                      <a:cubicBezTo>
                        <a:pt x="67" y="0"/>
                        <a:pt x="134" y="-1"/>
                        <a:pt x="202" y="0"/>
                      </a:cubicBezTo>
                      <a:cubicBezTo>
                        <a:pt x="12104" y="0"/>
                        <a:pt x="21763" y="9628"/>
                        <a:pt x="21801" y="21531"/>
                      </a:cubicBezTo>
                    </a:path>
                    <a:path w="21802" h="21600" stroke="0" extrusionOk="0">
                      <a:moveTo>
                        <a:pt x="-1" y="0"/>
                      </a:moveTo>
                      <a:cubicBezTo>
                        <a:pt x="67" y="0"/>
                        <a:pt x="134" y="-1"/>
                        <a:pt x="202" y="0"/>
                      </a:cubicBezTo>
                      <a:cubicBezTo>
                        <a:pt x="12104" y="0"/>
                        <a:pt x="21763" y="9628"/>
                        <a:pt x="21801" y="21531"/>
                      </a:cubicBezTo>
                      <a:lnTo>
                        <a:pt x="202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  <p:sp>
              <p:nvSpPr>
                <p:cNvPr id="19483" name="Arc 18"/>
                <p:cNvSpPr>
                  <a:spLocks/>
                </p:cNvSpPr>
                <p:nvPr/>
              </p:nvSpPr>
              <p:spPr bwMode="auto">
                <a:xfrm>
                  <a:off x="1721" y="2937"/>
                  <a:ext cx="107" cy="313"/>
                </a:xfrm>
                <a:custGeom>
                  <a:avLst/>
                  <a:gdLst>
                    <a:gd name="T0" fmla="*/ 0 w 21600"/>
                    <a:gd name="T1" fmla="*/ 312 h 21599"/>
                    <a:gd name="T2" fmla="*/ 106 w 21600"/>
                    <a:gd name="T3" fmla="*/ 0 h 21599"/>
                    <a:gd name="T4" fmla="*/ 107 w 21600"/>
                    <a:gd name="T5" fmla="*/ 313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0" y="21530"/>
                      </a:moveTo>
                      <a:cubicBezTo>
                        <a:pt x="37" y="9706"/>
                        <a:pt x="9574" y="110"/>
                        <a:pt x="21397" y="-1"/>
                      </a:cubicBezTo>
                    </a:path>
                    <a:path w="21600" h="21599" stroke="0" extrusionOk="0">
                      <a:moveTo>
                        <a:pt x="0" y="21530"/>
                      </a:moveTo>
                      <a:cubicBezTo>
                        <a:pt x="37" y="9706"/>
                        <a:pt x="9574" y="110"/>
                        <a:pt x="21397" y="-1"/>
                      </a:cubicBez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</p:grpSp>
        </p:grpSp>
      </p:grpSp>
      <p:grpSp>
        <p:nvGrpSpPr>
          <p:cNvPr id="9" name="Group 19"/>
          <p:cNvGrpSpPr>
            <a:grpSpLocks/>
          </p:cNvGrpSpPr>
          <p:nvPr/>
        </p:nvGrpSpPr>
        <p:grpSpPr bwMode="auto">
          <a:xfrm>
            <a:off x="5715000" y="4800600"/>
            <a:ext cx="1944688" cy="995363"/>
            <a:chOff x="3074" y="2832"/>
            <a:chExt cx="1225" cy="627"/>
          </a:xfrm>
        </p:grpSpPr>
        <p:grpSp>
          <p:nvGrpSpPr>
            <p:cNvPr id="10" name="Group 20"/>
            <p:cNvGrpSpPr>
              <a:grpSpLocks/>
            </p:cNvGrpSpPr>
            <p:nvPr/>
          </p:nvGrpSpPr>
          <p:grpSpPr bwMode="auto">
            <a:xfrm>
              <a:off x="3074" y="2832"/>
              <a:ext cx="611" cy="598"/>
              <a:chOff x="3074" y="2832"/>
              <a:chExt cx="611" cy="598"/>
            </a:xfrm>
          </p:grpSpPr>
          <p:grpSp>
            <p:nvGrpSpPr>
              <p:cNvPr id="11" name="Group 21"/>
              <p:cNvGrpSpPr>
                <a:grpSpLocks/>
              </p:cNvGrpSpPr>
              <p:nvPr/>
            </p:nvGrpSpPr>
            <p:grpSpPr bwMode="auto">
              <a:xfrm>
                <a:off x="3074" y="3115"/>
                <a:ext cx="309" cy="315"/>
                <a:chOff x="3074" y="3115"/>
                <a:chExt cx="309" cy="315"/>
              </a:xfrm>
            </p:grpSpPr>
            <p:sp>
              <p:nvSpPr>
                <p:cNvPr id="19476" name="Arc 22"/>
                <p:cNvSpPr>
                  <a:spLocks/>
                </p:cNvSpPr>
                <p:nvPr/>
              </p:nvSpPr>
              <p:spPr bwMode="auto">
                <a:xfrm>
                  <a:off x="3216" y="3115"/>
                  <a:ext cx="167" cy="315"/>
                </a:xfrm>
                <a:custGeom>
                  <a:avLst/>
                  <a:gdLst>
                    <a:gd name="T0" fmla="*/ 167 w 21731"/>
                    <a:gd name="T1" fmla="*/ 0 h 21669"/>
                    <a:gd name="T2" fmla="*/ 0 w 21731"/>
                    <a:gd name="T3" fmla="*/ 315 h 21669"/>
                    <a:gd name="T4" fmla="*/ 1 w 21731"/>
                    <a:gd name="T5" fmla="*/ 1 h 21669"/>
                    <a:gd name="T6" fmla="*/ 0 60000 65536"/>
                    <a:gd name="T7" fmla="*/ 0 60000 65536"/>
                    <a:gd name="T8" fmla="*/ 0 60000 65536"/>
                    <a:gd name="T9" fmla="*/ 0 w 21731"/>
                    <a:gd name="T10" fmla="*/ 0 h 21669"/>
                    <a:gd name="T11" fmla="*/ 21731 w 21731"/>
                    <a:gd name="T12" fmla="*/ 21669 h 2166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731" h="21669" fill="none" extrusionOk="0">
                      <a:moveTo>
                        <a:pt x="21730" y="0"/>
                      </a:moveTo>
                      <a:cubicBezTo>
                        <a:pt x="21730" y="23"/>
                        <a:pt x="21731" y="46"/>
                        <a:pt x="21731" y="69"/>
                      </a:cubicBezTo>
                      <a:cubicBezTo>
                        <a:pt x="21731" y="11998"/>
                        <a:pt x="12060" y="21669"/>
                        <a:pt x="131" y="21669"/>
                      </a:cubicBezTo>
                      <a:cubicBezTo>
                        <a:pt x="87" y="21669"/>
                        <a:pt x="43" y="21668"/>
                        <a:pt x="0" y="21668"/>
                      </a:cubicBezTo>
                    </a:path>
                    <a:path w="21731" h="21669" stroke="0" extrusionOk="0">
                      <a:moveTo>
                        <a:pt x="21730" y="0"/>
                      </a:moveTo>
                      <a:cubicBezTo>
                        <a:pt x="21730" y="23"/>
                        <a:pt x="21731" y="46"/>
                        <a:pt x="21731" y="69"/>
                      </a:cubicBezTo>
                      <a:cubicBezTo>
                        <a:pt x="21731" y="11998"/>
                        <a:pt x="12060" y="21669"/>
                        <a:pt x="131" y="21669"/>
                      </a:cubicBezTo>
                      <a:cubicBezTo>
                        <a:pt x="87" y="21669"/>
                        <a:pt x="43" y="21668"/>
                        <a:pt x="0" y="21668"/>
                      </a:cubicBezTo>
                      <a:lnTo>
                        <a:pt x="131" y="69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  <p:sp>
              <p:nvSpPr>
                <p:cNvPr id="19477" name="Arc 23"/>
                <p:cNvSpPr>
                  <a:spLocks/>
                </p:cNvSpPr>
                <p:nvPr/>
              </p:nvSpPr>
              <p:spPr bwMode="auto">
                <a:xfrm>
                  <a:off x="3074" y="3115"/>
                  <a:ext cx="166" cy="315"/>
                </a:xfrm>
                <a:custGeom>
                  <a:avLst/>
                  <a:gdLst>
                    <a:gd name="T0" fmla="*/ 165 w 21600"/>
                    <a:gd name="T1" fmla="*/ 315 h 21669"/>
                    <a:gd name="T2" fmla="*/ 0 w 21600"/>
                    <a:gd name="T3" fmla="*/ 0 h 21669"/>
                    <a:gd name="T4" fmla="*/ 166 w 21600"/>
                    <a:gd name="T5" fmla="*/ 1 h 2166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69"/>
                    <a:gd name="T11" fmla="*/ 21600 w 21600"/>
                    <a:gd name="T12" fmla="*/ 21669 h 2166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69" fill="none" extrusionOk="0">
                      <a:moveTo>
                        <a:pt x="21469" y="21668"/>
                      </a:moveTo>
                      <a:cubicBezTo>
                        <a:pt x="9590" y="21596"/>
                        <a:pt x="0" y="11947"/>
                        <a:pt x="0" y="69"/>
                      </a:cubicBezTo>
                      <a:cubicBezTo>
                        <a:pt x="-1" y="46"/>
                        <a:pt x="0" y="23"/>
                        <a:pt x="0" y="0"/>
                      </a:cubicBezTo>
                    </a:path>
                    <a:path w="21600" h="21669" stroke="0" extrusionOk="0">
                      <a:moveTo>
                        <a:pt x="21469" y="21668"/>
                      </a:moveTo>
                      <a:cubicBezTo>
                        <a:pt x="9590" y="21596"/>
                        <a:pt x="0" y="11947"/>
                        <a:pt x="0" y="69"/>
                      </a:cubicBezTo>
                      <a:cubicBezTo>
                        <a:pt x="-1" y="46"/>
                        <a:pt x="0" y="23"/>
                        <a:pt x="0" y="0"/>
                      </a:cubicBezTo>
                      <a:lnTo>
                        <a:pt x="21600" y="69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</p:grpSp>
          <p:grpSp>
            <p:nvGrpSpPr>
              <p:cNvPr id="12" name="Group 24"/>
              <p:cNvGrpSpPr>
                <a:grpSpLocks/>
              </p:cNvGrpSpPr>
              <p:nvPr/>
            </p:nvGrpSpPr>
            <p:grpSpPr bwMode="auto">
              <a:xfrm>
                <a:off x="3377" y="2832"/>
                <a:ext cx="308" cy="316"/>
                <a:chOff x="3377" y="2832"/>
                <a:chExt cx="308" cy="316"/>
              </a:xfrm>
            </p:grpSpPr>
            <p:sp>
              <p:nvSpPr>
                <p:cNvPr id="19474" name="Arc 25"/>
                <p:cNvSpPr>
                  <a:spLocks/>
                </p:cNvSpPr>
                <p:nvPr/>
              </p:nvSpPr>
              <p:spPr bwMode="auto">
                <a:xfrm>
                  <a:off x="3519" y="2834"/>
                  <a:ext cx="166" cy="314"/>
                </a:xfrm>
                <a:custGeom>
                  <a:avLst/>
                  <a:gdLst>
                    <a:gd name="T0" fmla="*/ 0 w 21730"/>
                    <a:gd name="T1" fmla="*/ 0 h 21600"/>
                    <a:gd name="T2" fmla="*/ 166 w 21730"/>
                    <a:gd name="T3" fmla="*/ 313 h 21600"/>
                    <a:gd name="T4" fmla="*/ 1 w 21730"/>
                    <a:gd name="T5" fmla="*/ 314 h 21600"/>
                    <a:gd name="T6" fmla="*/ 0 60000 65536"/>
                    <a:gd name="T7" fmla="*/ 0 60000 65536"/>
                    <a:gd name="T8" fmla="*/ 0 60000 65536"/>
                    <a:gd name="T9" fmla="*/ 0 w 21730"/>
                    <a:gd name="T10" fmla="*/ 0 h 21600"/>
                    <a:gd name="T11" fmla="*/ 21730 w 2173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730" h="21600" fill="none" extrusionOk="0">
                      <a:moveTo>
                        <a:pt x="0" y="0"/>
                      </a:moveTo>
                      <a:cubicBezTo>
                        <a:pt x="43" y="0"/>
                        <a:pt x="86" y="-1"/>
                        <a:pt x="130" y="0"/>
                      </a:cubicBezTo>
                      <a:cubicBezTo>
                        <a:pt x="12032" y="0"/>
                        <a:pt x="21691" y="9628"/>
                        <a:pt x="21729" y="21531"/>
                      </a:cubicBezTo>
                    </a:path>
                    <a:path w="21730" h="21600" stroke="0" extrusionOk="0">
                      <a:moveTo>
                        <a:pt x="0" y="0"/>
                      </a:moveTo>
                      <a:cubicBezTo>
                        <a:pt x="43" y="0"/>
                        <a:pt x="86" y="-1"/>
                        <a:pt x="130" y="0"/>
                      </a:cubicBezTo>
                      <a:cubicBezTo>
                        <a:pt x="12032" y="0"/>
                        <a:pt x="21691" y="9628"/>
                        <a:pt x="21729" y="21531"/>
                      </a:cubicBezTo>
                      <a:lnTo>
                        <a:pt x="13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  <p:sp>
              <p:nvSpPr>
                <p:cNvPr id="19475" name="Arc 26"/>
                <p:cNvSpPr>
                  <a:spLocks/>
                </p:cNvSpPr>
                <p:nvPr/>
              </p:nvSpPr>
              <p:spPr bwMode="auto">
                <a:xfrm>
                  <a:off x="3377" y="2832"/>
                  <a:ext cx="166" cy="314"/>
                </a:xfrm>
                <a:custGeom>
                  <a:avLst/>
                  <a:gdLst>
                    <a:gd name="T0" fmla="*/ 0 w 21600"/>
                    <a:gd name="T1" fmla="*/ 313 h 21600"/>
                    <a:gd name="T2" fmla="*/ 165 w 21600"/>
                    <a:gd name="T3" fmla="*/ 0 h 21600"/>
                    <a:gd name="T4" fmla="*/ 166 w 21600"/>
                    <a:gd name="T5" fmla="*/ 31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21531"/>
                      </a:moveTo>
                      <a:cubicBezTo>
                        <a:pt x="37" y="9679"/>
                        <a:pt x="9618" y="71"/>
                        <a:pt x="21470" y="0"/>
                      </a:cubicBezTo>
                    </a:path>
                    <a:path w="21600" h="21600" stroke="0" extrusionOk="0">
                      <a:moveTo>
                        <a:pt x="0" y="21531"/>
                      </a:moveTo>
                      <a:cubicBezTo>
                        <a:pt x="37" y="9679"/>
                        <a:pt x="9618" y="71"/>
                        <a:pt x="21470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</p:grpSp>
        </p:grpSp>
        <p:grpSp>
          <p:nvGrpSpPr>
            <p:cNvPr id="13" name="Group 27"/>
            <p:cNvGrpSpPr>
              <a:grpSpLocks/>
            </p:cNvGrpSpPr>
            <p:nvPr/>
          </p:nvGrpSpPr>
          <p:grpSpPr bwMode="auto">
            <a:xfrm>
              <a:off x="3688" y="2861"/>
              <a:ext cx="611" cy="598"/>
              <a:chOff x="3688" y="2861"/>
              <a:chExt cx="611" cy="598"/>
            </a:xfrm>
          </p:grpSpPr>
          <p:grpSp>
            <p:nvGrpSpPr>
              <p:cNvPr id="14" name="Group 28"/>
              <p:cNvGrpSpPr>
                <a:grpSpLocks/>
              </p:cNvGrpSpPr>
              <p:nvPr/>
            </p:nvGrpSpPr>
            <p:grpSpPr bwMode="auto">
              <a:xfrm>
                <a:off x="3688" y="3144"/>
                <a:ext cx="309" cy="315"/>
                <a:chOff x="3688" y="3144"/>
                <a:chExt cx="309" cy="315"/>
              </a:xfrm>
            </p:grpSpPr>
            <p:sp>
              <p:nvSpPr>
                <p:cNvPr id="19470" name="Arc 29"/>
                <p:cNvSpPr>
                  <a:spLocks/>
                </p:cNvSpPr>
                <p:nvPr/>
              </p:nvSpPr>
              <p:spPr bwMode="auto">
                <a:xfrm>
                  <a:off x="3830" y="3144"/>
                  <a:ext cx="167" cy="315"/>
                </a:xfrm>
                <a:custGeom>
                  <a:avLst/>
                  <a:gdLst>
                    <a:gd name="T0" fmla="*/ 167 w 21731"/>
                    <a:gd name="T1" fmla="*/ 0 h 21669"/>
                    <a:gd name="T2" fmla="*/ 0 w 21731"/>
                    <a:gd name="T3" fmla="*/ 315 h 21669"/>
                    <a:gd name="T4" fmla="*/ 1 w 21731"/>
                    <a:gd name="T5" fmla="*/ 1 h 21669"/>
                    <a:gd name="T6" fmla="*/ 0 60000 65536"/>
                    <a:gd name="T7" fmla="*/ 0 60000 65536"/>
                    <a:gd name="T8" fmla="*/ 0 60000 65536"/>
                    <a:gd name="T9" fmla="*/ 0 w 21731"/>
                    <a:gd name="T10" fmla="*/ 0 h 21669"/>
                    <a:gd name="T11" fmla="*/ 21731 w 21731"/>
                    <a:gd name="T12" fmla="*/ 21669 h 2166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731" h="21669" fill="none" extrusionOk="0">
                      <a:moveTo>
                        <a:pt x="21730" y="0"/>
                      </a:moveTo>
                      <a:cubicBezTo>
                        <a:pt x="21730" y="23"/>
                        <a:pt x="21731" y="46"/>
                        <a:pt x="21731" y="69"/>
                      </a:cubicBezTo>
                      <a:cubicBezTo>
                        <a:pt x="21731" y="11998"/>
                        <a:pt x="12060" y="21669"/>
                        <a:pt x="131" y="21669"/>
                      </a:cubicBezTo>
                      <a:cubicBezTo>
                        <a:pt x="87" y="21669"/>
                        <a:pt x="43" y="21668"/>
                        <a:pt x="0" y="21668"/>
                      </a:cubicBezTo>
                    </a:path>
                    <a:path w="21731" h="21669" stroke="0" extrusionOk="0">
                      <a:moveTo>
                        <a:pt x="21730" y="0"/>
                      </a:moveTo>
                      <a:cubicBezTo>
                        <a:pt x="21730" y="23"/>
                        <a:pt x="21731" y="46"/>
                        <a:pt x="21731" y="69"/>
                      </a:cubicBezTo>
                      <a:cubicBezTo>
                        <a:pt x="21731" y="11998"/>
                        <a:pt x="12060" y="21669"/>
                        <a:pt x="131" y="21669"/>
                      </a:cubicBezTo>
                      <a:cubicBezTo>
                        <a:pt x="87" y="21669"/>
                        <a:pt x="43" y="21668"/>
                        <a:pt x="0" y="21668"/>
                      </a:cubicBezTo>
                      <a:lnTo>
                        <a:pt x="131" y="69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  <p:sp>
              <p:nvSpPr>
                <p:cNvPr id="19471" name="Arc 30"/>
                <p:cNvSpPr>
                  <a:spLocks/>
                </p:cNvSpPr>
                <p:nvPr/>
              </p:nvSpPr>
              <p:spPr bwMode="auto">
                <a:xfrm>
                  <a:off x="3688" y="3144"/>
                  <a:ext cx="165" cy="315"/>
                </a:xfrm>
                <a:custGeom>
                  <a:avLst/>
                  <a:gdLst>
                    <a:gd name="T0" fmla="*/ 165 w 21600"/>
                    <a:gd name="T1" fmla="*/ 315 h 21669"/>
                    <a:gd name="T2" fmla="*/ 0 w 21600"/>
                    <a:gd name="T3" fmla="*/ 0 h 21669"/>
                    <a:gd name="T4" fmla="*/ 165 w 21600"/>
                    <a:gd name="T5" fmla="*/ 1 h 2166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69"/>
                    <a:gd name="T11" fmla="*/ 21600 w 21600"/>
                    <a:gd name="T12" fmla="*/ 21669 h 2166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69" fill="none" extrusionOk="0">
                      <a:moveTo>
                        <a:pt x="21600" y="21669"/>
                      </a:moveTo>
                      <a:cubicBezTo>
                        <a:pt x="9670" y="21669"/>
                        <a:pt x="0" y="11998"/>
                        <a:pt x="0" y="69"/>
                      </a:cubicBezTo>
                      <a:cubicBezTo>
                        <a:pt x="-1" y="46"/>
                        <a:pt x="0" y="23"/>
                        <a:pt x="0" y="0"/>
                      </a:cubicBezTo>
                    </a:path>
                    <a:path w="21600" h="21669" stroke="0" extrusionOk="0">
                      <a:moveTo>
                        <a:pt x="21600" y="21669"/>
                      </a:moveTo>
                      <a:cubicBezTo>
                        <a:pt x="9670" y="21669"/>
                        <a:pt x="0" y="11998"/>
                        <a:pt x="0" y="69"/>
                      </a:cubicBezTo>
                      <a:cubicBezTo>
                        <a:pt x="-1" y="46"/>
                        <a:pt x="0" y="23"/>
                        <a:pt x="0" y="0"/>
                      </a:cubicBezTo>
                      <a:lnTo>
                        <a:pt x="21600" y="69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</p:grpSp>
          <p:grpSp>
            <p:nvGrpSpPr>
              <p:cNvPr id="15" name="Group 31"/>
              <p:cNvGrpSpPr>
                <a:grpSpLocks/>
              </p:cNvGrpSpPr>
              <p:nvPr/>
            </p:nvGrpSpPr>
            <p:grpSpPr bwMode="auto">
              <a:xfrm>
                <a:off x="3991" y="2861"/>
                <a:ext cx="308" cy="316"/>
                <a:chOff x="3991" y="2861"/>
                <a:chExt cx="308" cy="316"/>
              </a:xfrm>
            </p:grpSpPr>
            <p:sp>
              <p:nvSpPr>
                <p:cNvPr id="19468" name="Arc 32"/>
                <p:cNvSpPr>
                  <a:spLocks/>
                </p:cNvSpPr>
                <p:nvPr/>
              </p:nvSpPr>
              <p:spPr bwMode="auto">
                <a:xfrm>
                  <a:off x="4133" y="2863"/>
                  <a:ext cx="166" cy="314"/>
                </a:xfrm>
                <a:custGeom>
                  <a:avLst/>
                  <a:gdLst>
                    <a:gd name="T0" fmla="*/ 0 w 21730"/>
                    <a:gd name="T1" fmla="*/ 0 h 21600"/>
                    <a:gd name="T2" fmla="*/ 166 w 21730"/>
                    <a:gd name="T3" fmla="*/ 313 h 21600"/>
                    <a:gd name="T4" fmla="*/ 1 w 21730"/>
                    <a:gd name="T5" fmla="*/ 314 h 21600"/>
                    <a:gd name="T6" fmla="*/ 0 60000 65536"/>
                    <a:gd name="T7" fmla="*/ 0 60000 65536"/>
                    <a:gd name="T8" fmla="*/ 0 60000 65536"/>
                    <a:gd name="T9" fmla="*/ 0 w 21730"/>
                    <a:gd name="T10" fmla="*/ 0 h 21600"/>
                    <a:gd name="T11" fmla="*/ 21730 w 2173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730" h="21600" fill="none" extrusionOk="0">
                      <a:moveTo>
                        <a:pt x="0" y="0"/>
                      </a:moveTo>
                      <a:cubicBezTo>
                        <a:pt x="43" y="0"/>
                        <a:pt x="86" y="-1"/>
                        <a:pt x="130" y="0"/>
                      </a:cubicBezTo>
                      <a:cubicBezTo>
                        <a:pt x="12032" y="0"/>
                        <a:pt x="21691" y="9628"/>
                        <a:pt x="21729" y="21531"/>
                      </a:cubicBezTo>
                    </a:path>
                    <a:path w="21730" h="21600" stroke="0" extrusionOk="0">
                      <a:moveTo>
                        <a:pt x="0" y="0"/>
                      </a:moveTo>
                      <a:cubicBezTo>
                        <a:pt x="43" y="0"/>
                        <a:pt x="86" y="-1"/>
                        <a:pt x="130" y="0"/>
                      </a:cubicBezTo>
                      <a:cubicBezTo>
                        <a:pt x="12032" y="0"/>
                        <a:pt x="21691" y="9628"/>
                        <a:pt x="21729" y="21531"/>
                      </a:cubicBezTo>
                      <a:lnTo>
                        <a:pt x="13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  <p:sp>
              <p:nvSpPr>
                <p:cNvPr id="19469" name="Arc 33"/>
                <p:cNvSpPr>
                  <a:spLocks/>
                </p:cNvSpPr>
                <p:nvPr/>
              </p:nvSpPr>
              <p:spPr bwMode="auto">
                <a:xfrm>
                  <a:off x="3991" y="2861"/>
                  <a:ext cx="166" cy="314"/>
                </a:xfrm>
                <a:custGeom>
                  <a:avLst/>
                  <a:gdLst>
                    <a:gd name="T0" fmla="*/ 0 w 21600"/>
                    <a:gd name="T1" fmla="*/ 313 h 21600"/>
                    <a:gd name="T2" fmla="*/ 165 w 21600"/>
                    <a:gd name="T3" fmla="*/ 0 h 21600"/>
                    <a:gd name="T4" fmla="*/ 166 w 21600"/>
                    <a:gd name="T5" fmla="*/ 31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21531"/>
                      </a:moveTo>
                      <a:cubicBezTo>
                        <a:pt x="37" y="9679"/>
                        <a:pt x="9618" y="71"/>
                        <a:pt x="21470" y="0"/>
                      </a:cubicBezTo>
                    </a:path>
                    <a:path w="21600" h="21600" stroke="0" extrusionOk="0">
                      <a:moveTo>
                        <a:pt x="0" y="21531"/>
                      </a:moveTo>
                      <a:cubicBezTo>
                        <a:pt x="37" y="9679"/>
                        <a:pt x="9618" y="71"/>
                        <a:pt x="21470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</p:grpSp>
        </p:grpSp>
      </p:grpSp>
      <p:sp>
        <p:nvSpPr>
          <p:cNvPr id="19462" name="Rectangle 34"/>
          <p:cNvSpPr>
            <a:spLocks noChangeArrowheads="1"/>
          </p:cNvSpPr>
          <p:nvPr/>
        </p:nvSpPr>
        <p:spPr bwMode="auto">
          <a:xfrm>
            <a:off x="2927350" y="5978525"/>
            <a:ext cx="7429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4400">
                <a:solidFill>
                  <a:schemeClr val="tx2"/>
                </a:solidFill>
              </a:rPr>
              <a:t>IN</a:t>
            </a:r>
          </a:p>
        </p:txBody>
      </p:sp>
      <p:sp>
        <p:nvSpPr>
          <p:cNvPr id="19463" name="Rectangle 35"/>
          <p:cNvSpPr>
            <a:spLocks noChangeArrowheads="1"/>
          </p:cNvSpPr>
          <p:nvPr/>
        </p:nvSpPr>
        <p:spPr bwMode="auto">
          <a:xfrm>
            <a:off x="5873750" y="5926138"/>
            <a:ext cx="1462088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4400">
                <a:solidFill>
                  <a:schemeClr val="tx2"/>
                </a:solidFill>
              </a:rPr>
              <a:t>OUT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128588"/>
            <a:ext cx="8229600" cy="7302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Doppler Examples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14400"/>
            <a:ext cx="7797800" cy="2628900"/>
          </a:xfrm>
        </p:spPr>
        <p:txBody>
          <a:bodyPr lIns="90488" tIns="44450" rIns="90488" bIns="44450"/>
          <a:lstStyle/>
          <a:p>
            <a:pPr>
              <a:lnSpc>
                <a:spcPct val="85000"/>
              </a:lnSpc>
            </a:pPr>
            <a:r>
              <a:rPr lang="en-US" sz="3200" smtClean="0"/>
              <a:t>change in pitch of as object approaches &amp; leaves observer</a:t>
            </a:r>
          </a:p>
          <a:p>
            <a:pPr lvl="1">
              <a:lnSpc>
                <a:spcPct val="85000"/>
              </a:lnSpc>
            </a:pPr>
            <a:r>
              <a:rPr lang="en-US" sz="2000" smtClean="0"/>
              <a:t>train</a:t>
            </a:r>
          </a:p>
          <a:p>
            <a:pPr lvl="1">
              <a:lnSpc>
                <a:spcPct val="85000"/>
              </a:lnSpc>
            </a:pPr>
            <a:r>
              <a:rPr lang="en-US" sz="2000" smtClean="0"/>
              <a:t>Ambulance siren</a:t>
            </a:r>
          </a:p>
          <a:p>
            <a:r>
              <a:rPr lang="en-US" sz="3200" smtClean="0"/>
              <a:t>moving blood cells</a:t>
            </a:r>
          </a:p>
          <a:p>
            <a:pPr lvl="1"/>
            <a:r>
              <a:rPr lang="en-US" sz="2000" smtClean="0"/>
              <a:t>motion can be presented as sound or as an image</a:t>
            </a:r>
          </a:p>
        </p:txBody>
      </p:sp>
      <p:pic>
        <p:nvPicPr>
          <p:cNvPr id="20484" name="Picture 5" descr="More_Powerful_than_a_Locomotiv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505200"/>
            <a:ext cx="255428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ambulance"/>
          <p:cNvPicPr>
            <a:picLocks noChangeAspect="1" noChangeArrowheads="1"/>
          </p:cNvPicPr>
          <p:nvPr/>
        </p:nvPicPr>
        <p:blipFill>
          <a:blip r:embed="rId6"/>
          <a:srcRect b="9677"/>
          <a:stretch>
            <a:fillRect/>
          </a:stretch>
        </p:blipFill>
        <p:spPr bwMode="auto">
          <a:xfrm>
            <a:off x="3124200" y="4953000"/>
            <a:ext cx="2206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9" descr="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40005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doppler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5257800" y="3581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2" name="superman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895600" y="3962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5" descr="train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62400" y="3429000"/>
            <a:ext cx="1268413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2" fill="hold"/>
                                        <p:tgtEl>
                                          <p:spTgt spid="450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6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50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67"/>
                </p:tgtEl>
              </p:cMediaNode>
            </p:audio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128588"/>
            <a:ext cx="8229600" cy="1143000"/>
          </a:xfrm>
        </p:spPr>
        <p:txBody>
          <a:bodyPr/>
          <a:lstStyle/>
          <a:p>
            <a:r>
              <a:rPr lang="en-US" smtClean="0"/>
              <a:t>Doppler Angle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289050" y="1917700"/>
            <a:ext cx="4806950" cy="3492500"/>
          </a:xfrm>
        </p:spPr>
        <p:txBody>
          <a:bodyPr/>
          <a:lstStyle/>
          <a:p>
            <a:r>
              <a:rPr lang="en-US" sz="3200" smtClean="0"/>
              <a:t>angle between sound travel &amp; flow</a:t>
            </a:r>
          </a:p>
          <a:p>
            <a:r>
              <a:rPr lang="en-US" sz="3200" smtClean="0"/>
              <a:t>0 degrees</a:t>
            </a:r>
          </a:p>
          <a:p>
            <a:pPr lvl="1"/>
            <a:r>
              <a:rPr lang="en-US" sz="2000" smtClean="0"/>
              <a:t>flow in direction of sound travel</a:t>
            </a:r>
          </a:p>
          <a:p>
            <a:r>
              <a:rPr lang="en-US" sz="3200" smtClean="0"/>
              <a:t>90 degrees</a:t>
            </a:r>
          </a:p>
          <a:p>
            <a:pPr lvl="1"/>
            <a:r>
              <a:rPr lang="en-US" sz="2000" smtClean="0"/>
              <a:t>flow perpendicular to sound travel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483350" y="1785938"/>
            <a:ext cx="2006600" cy="3694112"/>
            <a:chOff x="4084" y="1125"/>
            <a:chExt cx="1264" cy="2327"/>
          </a:xfrm>
        </p:grpSpPr>
        <p:sp>
          <p:nvSpPr>
            <p:cNvPr id="21510" name="Rectangle 5"/>
            <p:cNvSpPr>
              <a:spLocks noChangeArrowheads="1"/>
            </p:cNvSpPr>
            <p:nvPr/>
          </p:nvSpPr>
          <p:spPr bwMode="auto">
            <a:xfrm>
              <a:off x="4084" y="2022"/>
              <a:ext cx="1264" cy="143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21511" name="Rectangle 6"/>
            <p:cNvSpPr>
              <a:spLocks noChangeArrowheads="1"/>
            </p:cNvSpPr>
            <p:nvPr/>
          </p:nvSpPr>
          <p:spPr bwMode="auto">
            <a:xfrm>
              <a:off x="4583" y="1488"/>
              <a:ext cx="207" cy="52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21512" name="Rectangle 7" descr="Light upward diagonal"/>
            <p:cNvSpPr>
              <a:spLocks noChangeArrowheads="1"/>
            </p:cNvSpPr>
            <p:nvPr/>
          </p:nvSpPr>
          <p:spPr bwMode="auto">
            <a:xfrm>
              <a:off x="4594" y="1918"/>
              <a:ext cx="196" cy="78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21513" name="Arc 8"/>
            <p:cNvSpPr>
              <a:spLocks/>
            </p:cNvSpPr>
            <p:nvPr/>
          </p:nvSpPr>
          <p:spPr bwMode="auto">
            <a:xfrm>
              <a:off x="4676" y="1125"/>
              <a:ext cx="177" cy="377"/>
            </a:xfrm>
            <a:custGeom>
              <a:avLst/>
              <a:gdLst>
                <a:gd name="T0" fmla="*/ 0 w 21600"/>
                <a:gd name="T1" fmla="*/ 376 h 21600"/>
                <a:gd name="T2" fmla="*/ 176 w 21600"/>
                <a:gd name="T3" fmla="*/ 0 h 21600"/>
                <a:gd name="T4" fmla="*/ 177 w 21600"/>
                <a:gd name="T5" fmla="*/ 37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543"/>
                  </a:moveTo>
                  <a:cubicBezTo>
                    <a:pt x="31" y="9683"/>
                    <a:pt x="9618" y="67"/>
                    <a:pt x="21478" y="0"/>
                  </a:cubicBezTo>
                </a:path>
                <a:path w="21600" h="21600" stroke="0" extrusionOk="0">
                  <a:moveTo>
                    <a:pt x="0" y="21543"/>
                  </a:moveTo>
                  <a:cubicBezTo>
                    <a:pt x="31" y="9683"/>
                    <a:pt x="9618" y="67"/>
                    <a:pt x="21478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21514" name="Line 9"/>
            <p:cNvSpPr>
              <a:spLocks noChangeShapeType="1"/>
            </p:cNvSpPr>
            <p:nvPr/>
          </p:nvSpPr>
          <p:spPr bwMode="auto">
            <a:xfrm flipV="1">
              <a:off x="4233" y="2555"/>
              <a:ext cx="1001" cy="5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21515" name="Line 10"/>
            <p:cNvSpPr>
              <a:spLocks noChangeShapeType="1"/>
            </p:cNvSpPr>
            <p:nvPr/>
          </p:nvSpPr>
          <p:spPr bwMode="auto">
            <a:xfrm flipV="1">
              <a:off x="4316" y="2703"/>
              <a:ext cx="954" cy="4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21516" name="Line 11"/>
            <p:cNvSpPr>
              <a:spLocks noChangeShapeType="1"/>
            </p:cNvSpPr>
            <p:nvPr/>
          </p:nvSpPr>
          <p:spPr bwMode="auto">
            <a:xfrm flipH="1">
              <a:off x="4690" y="2045"/>
              <a:ext cx="2" cy="12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21517" name="Rectangle 12"/>
            <p:cNvSpPr>
              <a:spLocks noChangeArrowheads="1"/>
            </p:cNvSpPr>
            <p:nvPr/>
          </p:nvSpPr>
          <p:spPr bwMode="auto">
            <a:xfrm>
              <a:off x="4878" y="2055"/>
              <a:ext cx="191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>
                  <a:latin typeface="Symbol" pitchFamily="18" charset="2"/>
                </a:rPr>
                <a:t>q</a:t>
              </a:r>
            </a:p>
          </p:txBody>
        </p:sp>
        <p:sp>
          <p:nvSpPr>
            <p:cNvPr id="21518" name="Arc 13"/>
            <p:cNvSpPr>
              <a:spLocks/>
            </p:cNvSpPr>
            <p:nvPr/>
          </p:nvSpPr>
          <p:spPr bwMode="auto">
            <a:xfrm>
              <a:off x="4693" y="2368"/>
              <a:ext cx="436" cy="229"/>
            </a:xfrm>
            <a:custGeom>
              <a:avLst/>
              <a:gdLst>
                <a:gd name="T0" fmla="*/ 0 w 21649"/>
                <a:gd name="T1" fmla="*/ 0 h 21600"/>
                <a:gd name="T2" fmla="*/ 436 w 21649"/>
                <a:gd name="T3" fmla="*/ 228 h 21600"/>
                <a:gd name="T4" fmla="*/ 1 w 21649"/>
                <a:gd name="T5" fmla="*/ 229 h 21600"/>
                <a:gd name="T6" fmla="*/ 0 60000 65536"/>
                <a:gd name="T7" fmla="*/ 0 60000 65536"/>
                <a:gd name="T8" fmla="*/ 0 60000 65536"/>
                <a:gd name="T9" fmla="*/ 0 w 21649"/>
                <a:gd name="T10" fmla="*/ 0 h 21600"/>
                <a:gd name="T11" fmla="*/ 21649 w 2164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49" h="21600" fill="none" extrusionOk="0">
                  <a:moveTo>
                    <a:pt x="0" y="0"/>
                  </a:moveTo>
                  <a:cubicBezTo>
                    <a:pt x="16" y="0"/>
                    <a:pt x="32" y="-1"/>
                    <a:pt x="49" y="0"/>
                  </a:cubicBezTo>
                  <a:cubicBezTo>
                    <a:pt x="11941" y="0"/>
                    <a:pt x="21596" y="9612"/>
                    <a:pt x="21648" y="21505"/>
                  </a:cubicBezTo>
                </a:path>
                <a:path w="21649" h="21600" stroke="0" extrusionOk="0">
                  <a:moveTo>
                    <a:pt x="0" y="0"/>
                  </a:moveTo>
                  <a:cubicBezTo>
                    <a:pt x="16" y="0"/>
                    <a:pt x="32" y="-1"/>
                    <a:pt x="49" y="0"/>
                  </a:cubicBezTo>
                  <a:cubicBezTo>
                    <a:pt x="11941" y="0"/>
                    <a:pt x="21596" y="9612"/>
                    <a:pt x="21648" y="21505"/>
                  </a:cubicBezTo>
                  <a:lnTo>
                    <a:pt x="49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ar-YE"/>
            </a:p>
          </p:txBody>
        </p:sp>
      </p:grpSp>
      <p:sp>
        <p:nvSpPr>
          <p:cNvPr id="21509" name="Line 14"/>
          <p:cNvSpPr>
            <a:spLocks noChangeShapeType="1"/>
          </p:cNvSpPr>
          <p:nvPr/>
        </p:nvSpPr>
        <p:spPr bwMode="auto">
          <a:xfrm flipH="1">
            <a:off x="7162800" y="4495800"/>
            <a:ext cx="609600" cy="3048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ar-Y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128588"/>
            <a:ext cx="8229600" cy="1143000"/>
          </a:xfrm>
        </p:spPr>
        <p:txBody>
          <a:bodyPr/>
          <a:lstStyle/>
          <a:p>
            <a:r>
              <a:rPr lang="en-US" smtClean="0"/>
              <a:t>Flow Components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495800" y="1524000"/>
            <a:ext cx="4343400" cy="1981200"/>
          </a:xfrm>
        </p:spPr>
        <p:txBody>
          <a:bodyPr/>
          <a:lstStyle/>
          <a:p>
            <a:pPr lvl="1"/>
            <a:r>
              <a:rPr lang="en-US" sz="3200" smtClean="0"/>
              <a:t>Flow vector can be separated into two vectors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81000" y="3124200"/>
            <a:ext cx="2927350" cy="334327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658938" y="2316163"/>
            <a:ext cx="328612" cy="8286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2534" name="Rectangle 6" descr="Light upward diagonal"/>
          <p:cNvSpPr>
            <a:spLocks noChangeArrowheads="1"/>
          </p:cNvSpPr>
          <p:nvPr/>
        </p:nvSpPr>
        <p:spPr bwMode="auto">
          <a:xfrm>
            <a:off x="1676400" y="2998788"/>
            <a:ext cx="311150" cy="123825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2535" name="Arc 7"/>
          <p:cNvSpPr>
            <a:spLocks/>
          </p:cNvSpPr>
          <p:nvPr/>
        </p:nvSpPr>
        <p:spPr bwMode="auto">
          <a:xfrm>
            <a:off x="1806575" y="1739900"/>
            <a:ext cx="280988" cy="598488"/>
          </a:xfrm>
          <a:custGeom>
            <a:avLst/>
            <a:gdLst>
              <a:gd name="T0" fmla="*/ 0 w 21600"/>
              <a:gd name="T1" fmla="*/ 596909 h 21600"/>
              <a:gd name="T2" fmla="*/ 279401 w 21600"/>
              <a:gd name="T3" fmla="*/ 0 h 21600"/>
              <a:gd name="T4" fmla="*/ 280988 w 21600"/>
              <a:gd name="T5" fmla="*/ 59848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543"/>
                </a:moveTo>
                <a:cubicBezTo>
                  <a:pt x="31" y="9683"/>
                  <a:pt x="9618" y="67"/>
                  <a:pt x="21478" y="0"/>
                </a:cubicBezTo>
              </a:path>
              <a:path w="21600" h="21600" stroke="0" extrusionOk="0">
                <a:moveTo>
                  <a:pt x="0" y="21543"/>
                </a:moveTo>
                <a:cubicBezTo>
                  <a:pt x="31" y="9683"/>
                  <a:pt x="9618" y="67"/>
                  <a:pt x="2147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H="1">
            <a:off x="1066800" y="4419600"/>
            <a:ext cx="1524000" cy="7620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1143000" y="51816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ar-YE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2590800" y="44196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sp>
        <p:nvSpPr>
          <p:cNvPr id="22539" name="AutoShape 11"/>
          <p:cNvSpPr>
            <a:spLocks/>
          </p:cNvSpPr>
          <p:nvPr/>
        </p:nvSpPr>
        <p:spPr bwMode="auto">
          <a:xfrm>
            <a:off x="3505200" y="3733800"/>
            <a:ext cx="2224088" cy="827088"/>
          </a:xfrm>
          <a:prstGeom prst="borderCallout1">
            <a:avLst>
              <a:gd name="adj1" fmla="val 13819"/>
              <a:gd name="adj2" fmla="val -3426"/>
              <a:gd name="adj3" fmla="val 116315"/>
              <a:gd name="adj4" fmla="val -38542"/>
            </a:avLst>
          </a:prstGeom>
          <a:solidFill>
            <a:schemeClr val="accent1"/>
          </a:solidFill>
          <a:ln w="28575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400">
                <a:latin typeface="Times New Roman" pitchFamily="18" charset="0"/>
              </a:rPr>
              <a:t>Flow parallel to sound</a:t>
            </a:r>
          </a:p>
        </p:txBody>
      </p:sp>
      <p:sp>
        <p:nvSpPr>
          <p:cNvPr id="22540" name="AutoShape 12"/>
          <p:cNvSpPr>
            <a:spLocks/>
          </p:cNvSpPr>
          <p:nvPr/>
        </p:nvSpPr>
        <p:spPr bwMode="auto">
          <a:xfrm>
            <a:off x="3657600" y="5562600"/>
            <a:ext cx="2667000" cy="827088"/>
          </a:xfrm>
          <a:prstGeom prst="borderCallout1">
            <a:avLst>
              <a:gd name="adj1" fmla="val 13819"/>
              <a:gd name="adj2" fmla="val -2856"/>
              <a:gd name="adj3" fmla="val -37810"/>
              <a:gd name="adj4" fmla="val -54463"/>
            </a:avLst>
          </a:prstGeom>
          <a:solidFill>
            <a:schemeClr val="accent1"/>
          </a:solidFill>
          <a:ln w="28575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400">
                <a:latin typeface="Times New Roman" pitchFamily="18" charset="0"/>
              </a:rPr>
              <a:t>Flow perpendicular to sound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128588"/>
            <a:ext cx="8229600" cy="1143000"/>
          </a:xfrm>
        </p:spPr>
        <p:txBody>
          <a:bodyPr/>
          <a:lstStyle/>
          <a:p>
            <a:r>
              <a:rPr lang="en-US" smtClean="0"/>
              <a:t>Doppler Sensing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idx="1"/>
          </p:nvPr>
        </p:nvSpPr>
        <p:spPr>
          <a:xfrm>
            <a:off x="3276600" y="1066800"/>
            <a:ext cx="5181600" cy="914400"/>
          </a:xfrm>
        </p:spPr>
        <p:txBody>
          <a:bodyPr>
            <a:normAutofit lnSpcReduction="10000"/>
          </a:bodyPr>
          <a:lstStyle/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/>
              <a:t>Only flow parallel to sound sensed by scanner!!!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57200" y="2438400"/>
            <a:ext cx="2927350" cy="334327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735138" y="1630363"/>
            <a:ext cx="328612" cy="8286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3558" name="Rectangle 6" descr="Light upward diagonal"/>
          <p:cNvSpPr>
            <a:spLocks noChangeArrowheads="1"/>
          </p:cNvSpPr>
          <p:nvPr/>
        </p:nvSpPr>
        <p:spPr bwMode="auto">
          <a:xfrm>
            <a:off x="1752600" y="2312988"/>
            <a:ext cx="311150" cy="123825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3559" name="Arc 7"/>
          <p:cNvSpPr>
            <a:spLocks/>
          </p:cNvSpPr>
          <p:nvPr/>
        </p:nvSpPr>
        <p:spPr bwMode="auto">
          <a:xfrm>
            <a:off x="1882775" y="1054100"/>
            <a:ext cx="280988" cy="598488"/>
          </a:xfrm>
          <a:custGeom>
            <a:avLst/>
            <a:gdLst>
              <a:gd name="T0" fmla="*/ 0 w 21600"/>
              <a:gd name="T1" fmla="*/ 596909 h 21600"/>
              <a:gd name="T2" fmla="*/ 279401 w 21600"/>
              <a:gd name="T3" fmla="*/ 0 h 21600"/>
              <a:gd name="T4" fmla="*/ 280988 w 21600"/>
              <a:gd name="T5" fmla="*/ 59848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543"/>
                </a:moveTo>
                <a:cubicBezTo>
                  <a:pt x="31" y="9683"/>
                  <a:pt x="9618" y="67"/>
                  <a:pt x="21478" y="0"/>
                </a:cubicBezTo>
              </a:path>
              <a:path w="21600" h="21600" stroke="0" extrusionOk="0">
                <a:moveTo>
                  <a:pt x="0" y="21543"/>
                </a:moveTo>
                <a:cubicBezTo>
                  <a:pt x="31" y="9683"/>
                  <a:pt x="9618" y="67"/>
                  <a:pt x="2147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H="1">
            <a:off x="1143000" y="3733800"/>
            <a:ext cx="1524000" cy="7620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1219200" y="44958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ar-YE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2667000" y="37338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sp>
        <p:nvSpPr>
          <p:cNvPr id="23563" name="AutoShape 11"/>
          <p:cNvSpPr>
            <a:spLocks/>
          </p:cNvSpPr>
          <p:nvPr/>
        </p:nvSpPr>
        <p:spPr bwMode="auto">
          <a:xfrm>
            <a:off x="3581400" y="3048000"/>
            <a:ext cx="1600200" cy="1295400"/>
          </a:xfrm>
          <a:prstGeom prst="borderCallout1">
            <a:avLst>
              <a:gd name="adj1" fmla="val 8824"/>
              <a:gd name="adj2" fmla="val -4764"/>
              <a:gd name="adj3" fmla="val 74264"/>
              <a:gd name="adj4" fmla="val -53569"/>
            </a:avLst>
          </a:prstGeom>
          <a:solidFill>
            <a:schemeClr val="accent1"/>
          </a:solidFill>
          <a:ln w="28575">
            <a:solidFill>
              <a:schemeClr val="accent2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400">
                <a:latin typeface="Times New Roman" pitchFamily="18" charset="0"/>
              </a:rPr>
              <a:t>Flow parallel to sound</a:t>
            </a:r>
          </a:p>
        </p:txBody>
      </p:sp>
      <p:sp>
        <p:nvSpPr>
          <p:cNvPr id="23564" name="AutoShape 12"/>
          <p:cNvSpPr>
            <a:spLocks/>
          </p:cNvSpPr>
          <p:nvPr/>
        </p:nvSpPr>
        <p:spPr bwMode="auto">
          <a:xfrm>
            <a:off x="3733800" y="4876800"/>
            <a:ext cx="2667000" cy="827088"/>
          </a:xfrm>
          <a:prstGeom prst="borderCallout1">
            <a:avLst>
              <a:gd name="adj1" fmla="val 13819"/>
              <a:gd name="adj2" fmla="val -2856"/>
              <a:gd name="adj3" fmla="val -37810"/>
              <a:gd name="adj4" fmla="val -54463"/>
            </a:avLst>
          </a:prstGeom>
          <a:solidFill>
            <a:srgbClr val="B2B2B2"/>
          </a:solidFill>
          <a:ln w="28575">
            <a:solidFill>
              <a:srgbClr val="B2B2B2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400">
                <a:latin typeface="Times New Roman" pitchFamily="18" charset="0"/>
              </a:rPr>
              <a:t>Flow perpendicular to sound</a:t>
            </a:r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3581400" y="4572000"/>
            <a:ext cx="3200400" cy="1600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 flipH="1">
            <a:off x="3733800" y="4572000"/>
            <a:ext cx="2743200" cy="14478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pic>
        <p:nvPicPr>
          <p:cNvPr id="23567" name="Picture 15"/>
          <p:cNvPicPr>
            <a:picLocks noChangeAspect="1" noChangeArrowheads="1"/>
          </p:cNvPicPr>
          <p:nvPr/>
        </p:nvPicPr>
        <p:blipFill>
          <a:blip r:embed="rId3"/>
          <a:srcRect l="28000"/>
          <a:stretch>
            <a:fillRect/>
          </a:stretch>
        </p:blipFill>
        <p:spPr bwMode="auto">
          <a:xfrm>
            <a:off x="6705600" y="5019675"/>
            <a:ext cx="2057400" cy="1838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3568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036888"/>
            <a:ext cx="1524000" cy="113506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128588"/>
            <a:ext cx="8229600" cy="1143000"/>
          </a:xfrm>
        </p:spPr>
        <p:txBody>
          <a:bodyPr/>
          <a:lstStyle/>
          <a:p>
            <a:r>
              <a:rPr lang="en-US" smtClean="0"/>
              <a:t>Doppler Sensing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>
          <a:xfrm>
            <a:off x="4876800" y="1524000"/>
            <a:ext cx="3962400" cy="1447800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/>
              <a:t>Sensed flow always &lt; actual flow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981200" y="3048000"/>
            <a:ext cx="2927350" cy="334327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259138" y="2239963"/>
            <a:ext cx="328612" cy="8286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4582" name="Rectangle 6" descr="Light upward diagonal"/>
          <p:cNvSpPr>
            <a:spLocks noChangeArrowheads="1"/>
          </p:cNvSpPr>
          <p:nvPr/>
        </p:nvSpPr>
        <p:spPr bwMode="auto">
          <a:xfrm>
            <a:off x="3276600" y="2922588"/>
            <a:ext cx="311150" cy="123825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4583" name="Arc 7"/>
          <p:cNvSpPr>
            <a:spLocks/>
          </p:cNvSpPr>
          <p:nvPr/>
        </p:nvSpPr>
        <p:spPr bwMode="auto">
          <a:xfrm>
            <a:off x="3406775" y="1663700"/>
            <a:ext cx="280988" cy="598488"/>
          </a:xfrm>
          <a:custGeom>
            <a:avLst/>
            <a:gdLst>
              <a:gd name="T0" fmla="*/ 0 w 21600"/>
              <a:gd name="T1" fmla="*/ 596909 h 21600"/>
              <a:gd name="T2" fmla="*/ 279401 w 21600"/>
              <a:gd name="T3" fmla="*/ 0 h 21600"/>
              <a:gd name="T4" fmla="*/ 280988 w 21600"/>
              <a:gd name="T5" fmla="*/ 59848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543"/>
                </a:moveTo>
                <a:cubicBezTo>
                  <a:pt x="31" y="9683"/>
                  <a:pt x="9618" y="67"/>
                  <a:pt x="21478" y="0"/>
                </a:cubicBezTo>
              </a:path>
              <a:path w="21600" h="21600" stroke="0" extrusionOk="0">
                <a:moveTo>
                  <a:pt x="0" y="21543"/>
                </a:moveTo>
                <a:cubicBezTo>
                  <a:pt x="31" y="9683"/>
                  <a:pt x="9618" y="67"/>
                  <a:pt x="2147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H="1">
            <a:off x="2667000" y="4343400"/>
            <a:ext cx="1524000" cy="7620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2743200" y="51054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ar-YE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4191000" y="43434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sp>
        <p:nvSpPr>
          <p:cNvPr id="24587" name="AutoShape 11"/>
          <p:cNvSpPr>
            <a:spLocks/>
          </p:cNvSpPr>
          <p:nvPr/>
        </p:nvSpPr>
        <p:spPr bwMode="auto">
          <a:xfrm>
            <a:off x="5562600" y="4343400"/>
            <a:ext cx="1371600" cy="838200"/>
          </a:xfrm>
          <a:prstGeom prst="borderCallout1">
            <a:avLst>
              <a:gd name="adj1" fmla="val 13634"/>
              <a:gd name="adj2" fmla="val -5556"/>
              <a:gd name="adj3" fmla="val 32954"/>
              <a:gd name="adj4" fmla="val -95833"/>
            </a:avLst>
          </a:prstGeom>
          <a:solidFill>
            <a:schemeClr val="accent1"/>
          </a:solidFill>
          <a:ln w="28575">
            <a:solidFill>
              <a:schemeClr val="accent2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400">
                <a:latin typeface="Times New Roman" pitchFamily="18" charset="0"/>
              </a:rPr>
              <a:t>Sensed flow</a:t>
            </a:r>
          </a:p>
        </p:txBody>
      </p:sp>
      <p:sp>
        <p:nvSpPr>
          <p:cNvPr id="24588" name="AutoShape 12"/>
          <p:cNvSpPr>
            <a:spLocks/>
          </p:cNvSpPr>
          <p:nvPr/>
        </p:nvSpPr>
        <p:spPr bwMode="auto">
          <a:xfrm>
            <a:off x="304800" y="3124200"/>
            <a:ext cx="1371600" cy="838200"/>
          </a:xfrm>
          <a:prstGeom prst="borderCallout1">
            <a:avLst>
              <a:gd name="adj1" fmla="val 13634"/>
              <a:gd name="adj2" fmla="val 105556"/>
              <a:gd name="adj3" fmla="val 182574"/>
              <a:gd name="adj4" fmla="val 217824"/>
            </a:avLst>
          </a:prstGeom>
          <a:solidFill>
            <a:schemeClr val="accent1"/>
          </a:solidFill>
          <a:ln w="28575">
            <a:solidFill>
              <a:schemeClr val="accent2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400">
                <a:latin typeface="Times New Roman" pitchFamily="18" charset="0"/>
              </a:rPr>
              <a:t>Actual 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128588"/>
            <a:ext cx="8229600" cy="1143000"/>
          </a:xfrm>
        </p:spPr>
        <p:txBody>
          <a:bodyPr/>
          <a:lstStyle/>
          <a:p>
            <a:r>
              <a:rPr lang="en-US" smtClean="0"/>
              <a:t>Doppler Sensing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114800" y="1600200"/>
            <a:ext cx="4343400" cy="1752600"/>
          </a:xfrm>
        </p:spPr>
        <p:txBody>
          <a:bodyPr/>
          <a:lstStyle/>
          <a:p>
            <a:pPr lvl="1"/>
            <a:r>
              <a:rPr lang="en-US" sz="3200" smtClean="0"/>
              <a:t>cos(</a:t>
            </a:r>
            <a:r>
              <a:rPr lang="en-US" sz="3200" smtClean="0">
                <a:latin typeface="Symbol" pitchFamily="18" charset="2"/>
              </a:rPr>
              <a:t>q</a:t>
            </a:r>
            <a:r>
              <a:rPr lang="en-US" sz="3200" smtClean="0"/>
              <a:t>) = SF / AF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981200" y="3124200"/>
            <a:ext cx="2927350" cy="334327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3259138" y="2239963"/>
            <a:ext cx="328612" cy="8286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5606" name="Rectangle 6" descr="Light upward diagonal"/>
          <p:cNvSpPr>
            <a:spLocks noChangeArrowheads="1"/>
          </p:cNvSpPr>
          <p:nvPr/>
        </p:nvSpPr>
        <p:spPr bwMode="auto">
          <a:xfrm>
            <a:off x="3276600" y="2922588"/>
            <a:ext cx="311150" cy="123825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5607" name="Arc 7"/>
          <p:cNvSpPr>
            <a:spLocks/>
          </p:cNvSpPr>
          <p:nvPr/>
        </p:nvSpPr>
        <p:spPr bwMode="auto">
          <a:xfrm>
            <a:off x="3406775" y="1663700"/>
            <a:ext cx="280988" cy="598488"/>
          </a:xfrm>
          <a:custGeom>
            <a:avLst/>
            <a:gdLst>
              <a:gd name="T0" fmla="*/ 0 w 21600"/>
              <a:gd name="T1" fmla="*/ 596909 h 21600"/>
              <a:gd name="T2" fmla="*/ 279401 w 21600"/>
              <a:gd name="T3" fmla="*/ 0 h 21600"/>
              <a:gd name="T4" fmla="*/ 280988 w 21600"/>
              <a:gd name="T5" fmla="*/ 59848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543"/>
                </a:moveTo>
                <a:cubicBezTo>
                  <a:pt x="31" y="9683"/>
                  <a:pt x="9618" y="67"/>
                  <a:pt x="21478" y="0"/>
                </a:cubicBezTo>
              </a:path>
              <a:path w="21600" h="21600" stroke="0" extrusionOk="0">
                <a:moveTo>
                  <a:pt x="0" y="21543"/>
                </a:moveTo>
                <a:cubicBezTo>
                  <a:pt x="31" y="9683"/>
                  <a:pt x="9618" y="67"/>
                  <a:pt x="2147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H="1">
            <a:off x="2667000" y="4343400"/>
            <a:ext cx="1524000" cy="7620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2743200" y="51054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ar-YE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4191000" y="43434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sp>
        <p:nvSpPr>
          <p:cNvPr id="25611" name="AutoShape 11"/>
          <p:cNvSpPr>
            <a:spLocks/>
          </p:cNvSpPr>
          <p:nvPr/>
        </p:nvSpPr>
        <p:spPr bwMode="auto">
          <a:xfrm>
            <a:off x="5562600" y="4343400"/>
            <a:ext cx="1371600" cy="1219200"/>
          </a:xfrm>
          <a:prstGeom prst="borderCallout1">
            <a:avLst>
              <a:gd name="adj1" fmla="val 9375"/>
              <a:gd name="adj2" fmla="val -5556"/>
              <a:gd name="adj3" fmla="val 22657"/>
              <a:gd name="adj4" fmla="val -95833"/>
            </a:avLst>
          </a:prstGeom>
          <a:solidFill>
            <a:schemeClr val="accent1"/>
          </a:solidFill>
          <a:ln w="28575">
            <a:solidFill>
              <a:schemeClr val="accent2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400">
                <a:latin typeface="Times New Roman" pitchFamily="18" charset="0"/>
              </a:rPr>
              <a:t>Sensed flow</a:t>
            </a:r>
          </a:p>
          <a:p>
            <a:pPr algn="ctr">
              <a:lnSpc>
                <a:spcPct val="100000"/>
              </a:lnSpc>
            </a:pPr>
            <a:r>
              <a:rPr lang="en-US" sz="2400">
                <a:latin typeface="Times New Roman" pitchFamily="18" charset="0"/>
              </a:rPr>
              <a:t>(SF)</a:t>
            </a:r>
          </a:p>
        </p:txBody>
      </p:sp>
      <p:sp>
        <p:nvSpPr>
          <p:cNvPr id="25612" name="AutoShape 12"/>
          <p:cNvSpPr>
            <a:spLocks/>
          </p:cNvSpPr>
          <p:nvPr/>
        </p:nvSpPr>
        <p:spPr bwMode="auto">
          <a:xfrm>
            <a:off x="304800" y="3124200"/>
            <a:ext cx="1295400" cy="1219200"/>
          </a:xfrm>
          <a:prstGeom prst="borderCallout1">
            <a:avLst>
              <a:gd name="adj1" fmla="val 9375"/>
              <a:gd name="adj2" fmla="val 105884"/>
              <a:gd name="adj3" fmla="val 125523"/>
              <a:gd name="adj4" fmla="val 230639"/>
            </a:avLst>
          </a:prstGeom>
          <a:solidFill>
            <a:schemeClr val="accent1"/>
          </a:solidFill>
          <a:ln w="28575">
            <a:solidFill>
              <a:schemeClr val="accent2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400">
                <a:latin typeface="Times New Roman" pitchFamily="18" charset="0"/>
              </a:rPr>
              <a:t>Actual flow</a:t>
            </a:r>
          </a:p>
          <a:p>
            <a:pPr algn="ctr">
              <a:lnSpc>
                <a:spcPct val="100000"/>
              </a:lnSpc>
            </a:pPr>
            <a:r>
              <a:rPr lang="en-US" sz="2400">
                <a:latin typeface="Times New Roman" pitchFamily="18" charset="0"/>
              </a:rPr>
              <a:t>(AF)</a:t>
            </a: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3886200" y="4419600"/>
            <a:ext cx="3032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latin typeface="Symbol" pitchFamily="18" charset="2"/>
              </a:rPr>
              <a:t>q</a:t>
            </a:r>
          </a:p>
        </p:txBody>
      </p:sp>
      <p:sp>
        <p:nvSpPr>
          <p:cNvPr id="25614" name="Arc 14"/>
          <p:cNvSpPr>
            <a:spLocks/>
          </p:cNvSpPr>
          <p:nvPr/>
        </p:nvSpPr>
        <p:spPr bwMode="auto">
          <a:xfrm flipH="1" flipV="1">
            <a:off x="3733800" y="4495800"/>
            <a:ext cx="457200" cy="363538"/>
          </a:xfrm>
          <a:custGeom>
            <a:avLst/>
            <a:gdLst>
              <a:gd name="T0" fmla="*/ 0 w 21649"/>
              <a:gd name="T1" fmla="*/ 0 h 21600"/>
              <a:gd name="T2" fmla="*/ 457200 w 21649"/>
              <a:gd name="T3" fmla="*/ 361939 h 21600"/>
              <a:gd name="T4" fmla="*/ 1035 w 21649"/>
              <a:gd name="T5" fmla="*/ 363538 h 21600"/>
              <a:gd name="T6" fmla="*/ 0 60000 65536"/>
              <a:gd name="T7" fmla="*/ 0 60000 65536"/>
              <a:gd name="T8" fmla="*/ 0 60000 65536"/>
              <a:gd name="T9" fmla="*/ 0 w 21649"/>
              <a:gd name="T10" fmla="*/ 0 h 21600"/>
              <a:gd name="T11" fmla="*/ 21649 w 2164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49" h="21600" fill="none" extrusionOk="0">
                <a:moveTo>
                  <a:pt x="0" y="0"/>
                </a:moveTo>
                <a:cubicBezTo>
                  <a:pt x="16" y="0"/>
                  <a:pt x="32" y="-1"/>
                  <a:pt x="49" y="0"/>
                </a:cubicBezTo>
                <a:cubicBezTo>
                  <a:pt x="11941" y="0"/>
                  <a:pt x="21596" y="9612"/>
                  <a:pt x="21648" y="21505"/>
                </a:cubicBezTo>
              </a:path>
              <a:path w="21649" h="21600" stroke="0" extrusionOk="0">
                <a:moveTo>
                  <a:pt x="0" y="0"/>
                </a:moveTo>
                <a:cubicBezTo>
                  <a:pt x="16" y="0"/>
                  <a:pt x="32" y="-1"/>
                  <a:pt x="49" y="0"/>
                </a:cubicBezTo>
                <a:cubicBezTo>
                  <a:pt x="11941" y="0"/>
                  <a:pt x="21596" y="9612"/>
                  <a:pt x="21648" y="21505"/>
                </a:cubicBezTo>
                <a:lnTo>
                  <a:pt x="49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flipH="1">
            <a:off x="4191000" y="4000500"/>
            <a:ext cx="609600" cy="342900"/>
          </a:xfrm>
          <a:prstGeom prst="line">
            <a:avLst/>
          </a:prstGeom>
          <a:noFill/>
          <a:ln w="12700" cap="rnd">
            <a:solidFill>
              <a:srgbClr val="FFFFCC"/>
            </a:solidFill>
            <a:prstDash val="sysDot"/>
            <a:round/>
            <a:headEnd type="none" w="sm" len="sm"/>
            <a:tailEnd/>
          </a:ln>
        </p:spPr>
        <p:txBody>
          <a:bodyPr/>
          <a:lstStyle/>
          <a:p>
            <a:endParaRPr lang="ar-YE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4191000" y="3581400"/>
            <a:ext cx="0" cy="762000"/>
          </a:xfrm>
          <a:prstGeom prst="line">
            <a:avLst/>
          </a:prstGeom>
          <a:noFill/>
          <a:ln w="12700" cap="rnd">
            <a:solidFill>
              <a:srgbClr val="FFFFCC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ar-YE"/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4191000" y="3810000"/>
            <a:ext cx="3032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solidFill>
                  <a:srgbClr val="FFFFCC"/>
                </a:solidFill>
                <a:latin typeface="Symbol" pitchFamily="18" charset="2"/>
              </a:rPr>
              <a:t>q</a:t>
            </a:r>
          </a:p>
        </p:txBody>
      </p:sp>
      <p:sp>
        <p:nvSpPr>
          <p:cNvPr id="25618" name="Arc 18"/>
          <p:cNvSpPr>
            <a:spLocks/>
          </p:cNvSpPr>
          <p:nvPr/>
        </p:nvSpPr>
        <p:spPr bwMode="auto">
          <a:xfrm>
            <a:off x="4191000" y="3733800"/>
            <a:ext cx="457200" cy="363538"/>
          </a:xfrm>
          <a:custGeom>
            <a:avLst/>
            <a:gdLst>
              <a:gd name="T0" fmla="*/ 0 w 21649"/>
              <a:gd name="T1" fmla="*/ 0 h 21600"/>
              <a:gd name="T2" fmla="*/ 457200 w 21649"/>
              <a:gd name="T3" fmla="*/ 361939 h 21600"/>
              <a:gd name="T4" fmla="*/ 1035 w 21649"/>
              <a:gd name="T5" fmla="*/ 363538 h 21600"/>
              <a:gd name="T6" fmla="*/ 0 60000 65536"/>
              <a:gd name="T7" fmla="*/ 0 60000 65536"/>
              <a:gd name="T8" fmla="*/ 0 60000 65536"/>
              <a:gd name="T9" fmla="*/ 0 w 21649"/>
              <a:gd name="T10" fmla="*/ 0 h 21600"/>
              <a:gd name="T11" fmla="*/ 21649 w 2164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49" h="21600" fill="none" extrusionOk="0">
                <a:moveTo>
                  <a:pt x="0" y="0"/>
                </a:moveTo>
                <a:cubicBezTo>
                  <a:pt x="16" y="0"/>
                  <a:pt x="32" y="-1"/>
                  <a:pt x="49" y="0"/>
                </a:cubicBezTo>
                <a:cubicBezTo>
                  <a:pt x="11941" y="0"/>
                  <a:pt x="21596" y="9612"/>
                  <a:pt x="21648" y="21505"/>
                </a:cubicBezTo>
              </a:path>
              <a:path w="21649" h="21600" stroke="0" extrusionOk="0">
                <a:moveTo>
                  <a:pt x="0" y="0"/>
                </a:moveTo>
                <a:cubicBezTo>
                  <a:pt x="16" y="0"/>
                  <a:pt x="32" y="-1"/>
                  <a:pt x="49" y="0"/>
                </a:cubicBezTo>
                <a:cubicBezTo>
                  <a:pt x="11941" y="0"/>
                  <a:pt x="21596" y="9612"/>
                  <a:pt x="21648" y="21505"/>
                </a:cubicBezTo>
                <a:lnTo>
                  <a:pt x="49" y="21600"/>
                </a:lnTo>
                <a:close/>
              </a:path>
            </a:pathLst>
          </a:custGeom>
          <a:noFill/>
          <a:ln w="12700" cap="rnd">
            <a:solidFill>
              <a:srgbClr val="FFFFCC"/>
            </a:solidFill>
            <a:prstDash val="sysDot"/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128588"/>
            <a:ext cx="8229600" cy="1143000"/>
          </a:xfrm>
        </p:spPr>
        <p:txBody>
          <a:bodyPr/>
          <a:lstStyle/>
          <a:p>
            <a:r>
              <a:rPr lang="en-US" smtClean="0"/>
              <a:t>Doppler Equation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441450" y="3289300"/>
            <a:ext cx="7416800" cy="29591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mtClean="0"/>
              <a:t>where</a:t>
            </a:r>
          </a:p>
          <a:p>
            <a:pPr lvl="1">
              <a:lnSpc>
                <a:spcPct val="80000"/>
              </a:lnSpc>
              <a:buFont typeface="Symbol" pitchFamily="18" charset="2"/>
              <a:buNone/>
            </a:pPr>
            <a:r>
              <a:rPr lang="en-US" smtClean="0"/>
              <a:t>f</a:t>
            </a:r>
            <a:r>
              <a:rPr lang="en-US" baseline="-25000" smtClean="0"/>
              <a:t>D</a:t>
            </a:r>
            <a:r>
              <a:rPr lang="en-US" smtClean="0"/>
              <a:t> =Doppler Shift in MHz</a:t>
            </a:r>
          </a:p>
          <a:p>
            <a:pPr lvl="1">
              <a:lnSpc>
                <a:spcPct val="80000"/>
              </a:lnSpc>
              <a:buFont typeface="Symbol" pitchFamily="18" charset="2"/>
              <a:buNone/>
            </a:pPr>
            <a:r>
              <a:rPr lang="en-US" smtClean="0"/>
              <a:t>f</a:t>
            </a:r>
            <a:r>
              <a:rPr lang="en-US" baseline="-25000" smtClean="0"/>
              <a:t>e</a:t>
            </a:r>
            <a:r>
              <a:rPr lang="en-US" smtClean="0"/>
              <a:t> = echo of reflected frequency (MHz)</a:t>
            </a:r>
          </a:p>
          <a:p>
            <a:pPr lvl="1">
              <a:lnSpc>
                <a:spcPct val="80000"/>
              </a:lnSpc>
              <a:buFont typeface="Symbol" pitchFamily="18" charset="2"/>
              <a:buNone/>
            </a:pPr>
            <a:r>
              <a:rPr lang="en-US" smtClean="0"/>
              <a:t>f</a:t>
            </a:r>
            <a:r>
              <a:rPr lang="en-US" baseline="-25000" smtClean="0"/>
              <a:t>o</a:t>
            </a:r>
            <a:r>
              <a:rPr lang="en-US" smtClean="0"/>
              <a:t> = operating frequency (MHz)</a:t>
            </a:r>
          </a:p>
          <a:p>
            <a:pPr lvl="1">
              <a:lnSpc>
                <a:spcPct val="80000"/>
              </a:lnSpc>
              <a:buFont typeface="Symbol" pitchFamily="18" charset="2"/>
              <a:buNone/>
            </a:pPr>
            <a:r>
              <a:rPr lang="en-US" smtClean="0"/>
              <a:t>v = reflector speed (m/s)</a:t>
            </a:r>
          </a:p>
          <a:p>
            <a:pPr lvl="1">
              <a:lnSpc>
                <a:spcPct val="80000"/>
              </a:lnSpc>
              <a:buFont typeface="Symbol" pitchFamily="18" charset="2"/>
              <a:buNone/>
            </a:pPr>
            <a:r>
              <a:rPr lang="en-US" smtClean="0">
                <a:latin typeface="Symbol" pitchFamily="18" charset="2"/>
              </a:rPr>
              <a:t>q</a:t>
            </a:r>
            <a:r>
              <a:rPr lang="en-US" smtClean="0"/>
              <a:t> = angle between flow &amp; sound propagation</a:t>
            </a:r>
          </a:p>
          <a:p>
            <a:pPr lvl="1">
              <a:lnSpc>
                <a:spcPct val="80000"/>
              </a:lnSpc>
              <a:buFont typeface="Symbol" pitchFamily="18" charset="2"/>
              <a:buNone/>
            </a:pPr>
            <a:r>
              <a:rPr lang="en-US" smtClean="0"/>
              <a:t>c = speed of sound in soft tissue (m/s)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608138" y="1917700"/>
            <a:ext cx="5186362" cy="1244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2800" dirty="0"/>
              <a:t>                      2 X </a:t>
            </a:r>
            <a:r>
              <a:rPr lang="en-US" sz="2800" dirty="0" err="1"/>
              <a:t>f</a:t>
            </a:r>
            <a:r>
              <a:rPr lang="en-US" sz="2800" baseline="-25000" dirty="0" err="1"/>
              <a:t>o</a:t>
            </a:r>
            <a:r>
              <a:rPr lang="en-US" sz="2800" dirty="0"/>
              <a:t> X v X </a:t>
            </a:r>
            <a:r>
              <a:rPr lang="en-US" sz="2800" dirty="0" err="1"/>
              <a:t>cos</a:t>
            </a:r>
            <a:r>
              <a:rPr lang="en-US" sz="2800" dirty="0" err="1">
                <a:latin typeface="Symbol" pitchFamily="18" charset="2"/>
              </a:rPr>
              <a:t>q</a:t>
            </a:r>
            <a:endParaRPr lang="en-US" sz="2800" dirty="0"/>
          </a:p>
          <a:p>
            <a:pPr algn="ctr"/>
            <a:r>
              <a:rPr lang="en-US" sz="2800" dirty="0"/>
              <a:t>f </a:t>
            </a:r>
            <a:r>
              <a:rPr lang="en-US" sz="2800" baseline="-25000" dirty="0"/>
              <a:t>D</a:t>
            </a:r>
            <a:r>
              <a:rPr lang="en-US" sz="2800" dirty="0"/>
              <a:t> = </a:t>
            </a:r>
            <a:r>
              <a:rPr lang="en-US" sz="2800" dirty="0" err="1"/>
              <a:t>f</a:t>
            </a:r>
            <a:r>
              <a:rPr lang="en-US" sz="2800" baseline="-25000" dirty="0" err="1"/>
              <a:t>e</a:t>
            </a:r>
            <a:r>
              <a:rPr lang="en-US" sz="2800" dirty="0"/>
              <a:t> - </a:t>
            </a:r>
            <a:r>
              <a:rPr lang="en-US" sz="2800" dirty="0" err="1"/>
              <a:t>f</a:t>
            </a:r>
            <a:r>
              <a:rPr lang="en-US" sz="2800" baseline="-25000" dirty="0" err="1"/>
              <a:t>o</a:t>
            </a:r>
            <a:r>
              <a:rPr lang="en-US" sz="2800" dirty="0"/>
              <a:t> = -------------------------</a:t>
            </a:r>
          </a:p>
          <a:p>
            <a:pPr algn="ctr"/>
            <a:r>
              <a:rPr lang="en-US" sz="2800" dirty="0"/>
              <a:t>                                c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7131050" y="2635250"/>
            <a:ext cx="1358900" cy="13462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7670800" y="2133600"/>
            <a:ext cx="215900" cy="482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6631" name="Rectangle 7" descr="Light upward diagonal"/>
          <p:cNvSpPr>
            <a:spLocks noChangeArrowheads="1"/>
          </p:cNvSpPr>
          <p:nvPr/>
        </p:nvSpPr>
        <p:spPr bwMode="auto">
          <a:xfrm>
            <a:off x="7683500" y="2540000"/>
            <a:ext cx="203200" cy="6350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6632" name="Arc 8"/>
          <p:cNvSpPr>
            <a:spLocks/>
          </p:cNvSpPr>
          <p:nvPr/>
        </p:nvSpPr>
        <p:spPr bwMode="auto">
          <a:xfrm>
            <a:off x="7767638" y="1785938"/>
            <a:ext cx="190500" cy="355600"/>
          </a:xfrm>
          <a:custGeom>
            <a:avLst/>
            <a:gdLst>
              <a:gd name="T0" fmla="*/ 0 w 21600"/>
              <a:gd name="T1" fmla="*/ 355600 h 21599"/>
              <a:gd name="T2" fmla="*/ 188913 w 21600"/>
              <a:gd name="T3" fmla="*/ 0 h 21599"/>
              <a:gd name="T4" fmla="*/ 190500 w 21600"/>
              <a:gd name="T5" fmla="*/ 355600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0" y="21599"/>
                </a:moveTo>
                <a:cubicBezTo>
                  <a:pt x="0" y="9739"/>
                  <a:pt x="9561" y="98"/>
                  <a:pt x="21419" y="-1"/>
                </a:cubicBezTo>
              </a:path>
              <a:path w="21600" h="21599" stroke="0" extrusionOk="0">
                <a:moveTo>
                  <a:pt x="0" y="21599"/>
                </a:moveTo>
                <a:cubicBezTo>
                  <a:pt x="0" y="9739"/>
                  <a:pt x="9561" y="98"/>
                  <a:pt x="21419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V="1">
            <a:off x="7289800" y="3136900"/>
            <a:ext cx="1079500" cy="48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V="1">
            <a:off x="7378700" y="3276600"/>
            <a:ext cx="1028700" cy="469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 flipH="1">
            <a:off x="7781925" y="2654300"/>
            <a:ext cx="3175" cy="1168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7985125" y="2663825"/>
            <a:ext cx="3032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latin typeface="Symbol" pitchFamily="18" charset="2"/>
              </a:rPr>
              <a:t>q</a:t>
            </a:r>
          </a:p>
        </p:txBody>
      </p:sp>
      <p:sp>
        <p:nvSpPr>
          <p:cNvPr id="26637" name="Arc 13"/>
          <p:cNvSpPr>
            <a:spLocks/>
          </p:cNvSpPr>
          <p:nvPr/>
        </p:nvSpPr>
        <p:spPr bwMode="auto">
          <a:xfrm>
            <a:off x="7785100" y="2960688"/>
            <a:ext cx="469900" cy="215900"/>
          </a:xfrm>
          <a:custGeom>
            <a:avLst/>
            <a:gdLst>
              <a:gd name="T0" fmla="*/ 0 w 21600"/>
              <a:gd name="T1" fmla="*/ 0 h 21600"/>
              <a:gd name="T2" fmla="*/ 469900 w 21600"/>
              <a:gd name="T3" fmla="*/ 215900 h 21600"/>
              <a:gd name="T4" fmla="*/ 0 w 21600"/>
              <a:gd name="T5" fmla="*/ 2159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128588"/>
            <a:ext cx="8229600" cy="1143000"/>
          </a:xfrm>
        </p:spPr>
        <p:txBody>
          <a:bodyPr/>
          <a:lstStyle/>
          <a:p>
            <a:r>
              <a:rPr lang="en-US" smtClean="0"/>
              <a:t>Relationships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287338" y="2819400"/>
            <a:ext cx="7408862" cy="3429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u="sng" dirty="0" smtClean="0"/>
              <a:t>positive</a:t>
            </a:r>
            <a:r>
              <a:rPr lang="en-US" dirty="0" smtClean="0"/>
              <a:t> shift when reflector moving </a:t>
            </a:r>
            <a:r>
              <a:rPr lang="en-US" u="sng" dirty="0" smtClean="0"/>
              <a:t>toward</a:t>
            </a:r>
            <a:r>
              <a:rPr lang="en-US" dirty="0" smtClean="0"/>
              <a:t> transducer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echoed frequency &gt; operating frequency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u="sng" dirty="0" smtClean="0"/>
              <a:t>negative</a:t>
            </a:r>
            <a:r>
              <a:rPr lang="en-US" dirty="0" smtClean="0"/>
              <a:t> shift when reflector moving </a:t>
            </a:r>
            <a:r>
              <a:rPr lang="en-US" u="sng" dirty="0" smtClean="0"/>
              <a:t>away</a:t>
            </a:r>
            <a:r>
              <a:rPr lang="en-US" dirty="0" smtClean="0"/>
              <a:t> from transducer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echoed frequency &lt; operating frequency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04800" y="1143000"/>
            <a:ext cx="5332413" cy="1346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2800" dirty="0"/>
              <a:t>                      2 X </a:t>
            </a:r>
            <a:r>
              <a:rPr lang="en-US" sz="2800" dirty="0" err="1"/>
              <a:t>f</a:t>
            </a:r>
            <a:r>
              <a:rPr lang="en-US" sz="2800" baseline="-25000" dirty="0" err="1"/>
              <a:t>o</a:t>
            </a:r>
            <a:r>
              <a:rPr lang="en-US" sz="2800" dirty="0"/>
              <a:t> X v X </a:t>
            </a:r>
            <a:r>
              <a:rPr lang="en-US" sz="2800" dirty="0" err="1"/>
              <a:t>cos</a:t>
            </a:r>
            <a:r>
              <a:rPr lang="en-US" sz="2800" dirty="0" err="1">
                <a:latin typeface="Symbol" pitchFamily="18" charset="2"/>
              </a:rPr>
              <a:t>q</a:t>
            </a:r>
            <a:endParaRPr lang="en-US" sz="2800" dirty="0"/>
          </a:p>
          <a:p>
            <a:pPr algn="ctr"/>
            <a:r>
              <a:rPr lang="en-US" sz="2800" dirty="0"/>
              <a:t>f </a:t>
            </a:r>
            <a:r>
              <a:rPr lang="en-US" sz="2800" baseline="-25000" dirty="0"/>
              <a:t>D</a:t>
            </a:r>
            <a:r>
              <a:rPr lang="en-US" sz="2800" dirty="0"/>
              <a:t> = </a:t>
            </a:r>
            <a:r>
              <a:rPr lang="en-US" sz="2800" dirty="0" err="1"/>
              <a:t>f</a:t>
            </a:r>
            <a:r>
              <a:rPr lang="en-US" sz="2800" baseline="-25000" dirty="0" err="1"/>
              <a:t>e</a:t>
            </a:r>
            <a:r>
              <a:rPr lang="en-US" sz="2800" dirty="0"/>
              <a:t> - </a:t>
            </a:r>
            <a:r>
              <a:rPr lang="en-US" sz="2800" dirty="0" err="1"/>
              <a:t>f</a:t>
            </a:r>
            <a:r>
              <a:rPr lang="en-US" sz="2800" baseline="-25000" dirty="0" err="1"/>
              <a:t>o</a:t>
            </a:r>
            <a:r>
              <a:rPr lang="en-US" sz="2800" dirty="0"/>
              <a:t> = -------------------------</a:t>
            </a:r>
          </a:p>
          <a:p>
            <a:pPr algn="ctr"/>
            <a:r>
              <a:rPr lang="en-US" sz="2800" dirty="0"/>
              <a:t>                                c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7162800" y="2819400"/>
            <a:ext cx="1358900" cy="13462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7702550" y="2317750"/>
            <a:ext cx="215900" cy="482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7655" name="Rectangle 7" descr="Light upward diagonal"/>
          <p:cNvSpPr>
            <a:spLocks noChangeArrowheads="1"/>
          </p:cNvSpPr>
          <p:nvPr/>
        </p:nvSpPr>
        <p:spPr bwMode="auto">
          <a:xfrm>
            <a:off x="7715250" y="2724150"/>
            <a:ext cx="203200" cy="6350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7656" name="Arc 8"/>
          <p:cNvSpPr>
            <a:spLocks/>
          </p:cNvSpPr>
          <p:nvPr/>
        </p:nvSpPr>
        <p:spPr bwMode="auto">
          <a:xfrm>
            <a:off x="7799388" y="1970088"/>
            <a:ext cx="190500" cy="355600"/>
          </a:xfrm>
          <a:custGeom>
            <a:avLst/>
            <a:gdLst>
              <a:gd name="T0" fmla="*/ 0 w 21600"/>
              <a:gd name="T1" fmla="*/ 355600 h 21599"/>
              <a:gd name="T2" fmla="*/ 188913 w 21600"/>
              <a:gd name="T3" fmla="*/ 0 h 21599"/>
              <a:gd name="T4" fmla="*/ 190500 w 21600"/>
              <a:gd name="T5" fmla="*/ 355600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0" y="21599"/>
                </a:moveTo>
                <a:cubicBezTo>
                  <a:pt x="0" y="9739"/>
                  <a:pt x="9561" y="98"/>
                  <a:pt x="21419" y="-1"/>
                </a:cubicBezTo>
              </a:path>
              <a:path w="21600" h="21599" stroke="0" extrusionOk="0">
                <a:moveTo>
                  <a:pt x="0" y="21599"/>
                </a:moveTo>
                <a:cubicBezTo>
                  <a:pt x="0" y="9739"/>
                  <a:pt x="9561" y="98"/>
                  <a:pt x="21419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V="1">
            <a:off x="7385050" y="3321050"/>
            <a:ext cx="10160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V="1">
            <a:off x="7448550" y="3460750"/>
            <a:ext cx="990600" cy="48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H="1">
            <a:off x="7813675" y="2838450"/>
            <a:ext cx="3175" cy="1168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8016875" y="2847975"/>
            <a:ext cx="3032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latin typeface="Symbol" pitchFamily="18" charset="2"/>
              </a:rPr>
              <a:t>q</a:t>
            </a:r>
          </a:p>
        </p:txBody>
      </p:sp>
      <p:sp>
        <p:nvSpPr>
          <p:cNvPr id="27661" name="Arc 13"/>
          <p:cNvSpPr>
            <a:spLocks/>
          </p:cNvSpPr>
          <p:nvPr/>
        </p:nvSpPr>
        <p:spPr bwMode="auto">
          <a:xfrm>
            <a:off x="7816850" y="3144838"/>
            <a:ext cx="469900" cy="215900"/>
          </a:xfrm>
          <a:custGeom>
            <a:avLst/>
            <a:gdLst>
              <a:gd name="T0" fmla="*/ 0 w 21600"/>
              <a:gd name="T1" fmla="*/ 0 h 21600"/>
              <a:gd name="T2" fmla="*/ 469900 w 21600"/>
              <a:gd name="T3" fmla="*/ 215900 h 21600"/>
              <a:gd name="T4" fmla="*/ 0 w 21600"/>
              <a:gd name="T5" fmla="*/ 2159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7239000" y="5105400"/>
            <a:ext cx="1358900" cy="13462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7778750" y="4603750"/>
            <a:ext cx="215900" cy="482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7664" name="Rectangle 16" descr="Light upward diagonal"/>
          <p:cNvSpPr>
            <a:spLocks noChangeArrowheads="1"/>
          </p:cNvSpPr>
          <p:nvPr/>
        </p:nvSpPr>
        <p:spPr bwMode="auto">
          <a:xfrm>
            <a:off x="7791450" y="5010150"/>
            <a:ext cx="203200" cy="6350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7665" name="Arc 17"/>
          <p:cNvSpPr>
            <a:spLocks/>
          </p:cNvSpPr>
          <p:nvPr/>
        </p:nvSpPr>
        <p:spPr bwMode="auto">
          <a:xfrm>
            <a:off x="7875588" y="4256088"/>
            <a:ext cx="190500" cy="355600"/>
          </a:xfrm>
          <a:custGeom>
            <a:avLst/>
            <a:gdLst>
              <a:gd name="T0" fmla="*/ 0 w 21600"/>
              <a:gd name="T1" fmla="*/ 355600 h 21599"/>
              <a:gd name="T2" fmla="*/ 188913 w 21600"/>
              <a:gd name="T3" fmla="*/ 0 h 21599"/>
              <a:gd name="T4" fmla="*/ 190500 w 21600"/>
              <a:gd name="T5" fmla="*/ 355600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0" y="21599"/>
                </a:moveTo>
                <a:cubicBezTo>
                  <a:pt x="0" y="9739"/>
                  <a:pt x="9561" y="98"/>
                  <a:pt x="21419" y="-1"/>
                </a:cubicBezTo>
              </a:path>
              <a:path w="21600" h="21599" stroke="0" extrusionOk="0">
                <a:moveTo>
                  <a:pt x="0" y="21599"/>
                </a:moveTo>
                <a:cubicBezTo>
                  <a:pt x="0" y="9739"/>
                  <a:pt x="9561" y="98"/>
                  <a:pt x="21419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 flipV="1">
            <a:off x="7461250" y="5607050"/>
            <a:ext cx="10160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 flipV="1">
            <a:off x="7524750" y="5746750"/>
            <a:ext cx="990600" cy="48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 flipH="1">
            <a:off x="7889875" y="5124450"/>
            <a:ext cx="3175" cy="1168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8093075" y="5133975"/>
            <a:ext cx="3032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latin typeface="Symbol" pitchFamily="18" charset="2"/>
              </a:rPr>
              <a:t>q</a:t>
            </a:r>
          </a:p>
        </p:txBody>
      </p:sp>
      <p:sp>
        <p:nvSpPr>
          <p:cNvPr id="27670" name="Arc 22"/>
          <p:cNvSpPr>
            <a:spLocks/>
          </p:cNvSpPr>
          <p:nvPr/>
        </p:nvSpPr>
        <p:spPr bwMode="auto">
          <a:xfrm>
            <a:off x="7893050" y="5430838"/>
            <a:ext cx="469900" cy="215900"/>
          </a:xfrm>
          <a:custGeom>
            <a:avLst/>
            <a:gdLst>
              <a:gd name="T0" fmla="*/ 0 w 21600"/>
              <a:gd name="T1" fmla="*/ 0 h 21600"/>
              <a:gd name="T2" fmla="*/ 469900 w 21600"/>
              <a:gd name="T3" fmla="*/ 215900 h 21600"/>
              <a:gd name="T4" fmla="*/ 0 w 21600"/>
              <a:gd name="T5" fmla="*/ 2159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 flipH="1">
            <a:off x="7620000" y="5791200"/>
            <a:ext cx="609600" cy="3048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 flipH="1">
            <a:off x="7467600" y="3581400"/>
            <a:ext cx="609600" cy="3048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ar-Y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  <a:p>
            <a:r>
              <a:rPr lang="de-DE" sz="1200"/>
              <a:t>Krautkramer NDT Ultrasonic Systems</a:t>
            </a:r>
            <a:endParaRPr lang="de-DE"/>
          </a:p>
        </p:txBody>
      </p:sp>
      <p:sp>
        <p:nvSpPr>
          <p:cNvPr id="58982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055077" y="762000"/>
            <a:ext cx="7737231" cy="457200"/>
          </a:xfrm>
          <a:noFill/>
          <a:ln/>
        </p:spPr>
        <p:txBody>
          <a:bodyPr vert="horz" wrap="square" lIns="71438" tIns="36512" rIns="71438" bIns="36512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defTabSz="593725"/>
            <a:r>
              <a:rPr lang="de-DE" sz="2800"/>
              <a:t>Spectrum</a:t>
            </a:r>
            <a:r>
              <a:rPr lang="de-DE" sz="2800">
                <a:solidFill>
                  <a:srgbClr val="0000FF"/>
                </a:solidFill>
              </a:rPr>
              <a:t> </a:t>
            </a:r>
            <a:r>
              <a:rPr lang="de-DE" sz="2800"/>
              <a:t>of</a:t>
            </a:r>
            <a:r>
              <a:rPr lang="de-DE" sz="2800">
                <a:solidFill>
                  <a:srgbClr val="0000FF"/>
                </a:solidFill>
              </a:rPr>
              <a:t> </a:t>
            </a:r>
            <a:r>
              <a:rPr lang="de-DE" sz="2800"/>
              <a:t>sound</a:t>
            </a:r>
            <a:endParaRPr lang="de-DE" sz="2800">
              <a:solidFill>
                <a:srgbClr val="0000FF"/>
              </a:solidFill>
            </a:endParaRPr>
          </a:p>
        </p:txBody>
      </p:sp>
      <p:sp>
        <p:nvSpPr>
          <p:cNvPr id="589827" name="Rectangle 3"/>
          <p:cNvSpPr>
            <a:spLocks noChangeArrowheads="1"/>
          </p:cNvSpPr>
          <p:nvPr/>
        </p:nvSpPr>
        <p:spPr bwMode="auto">
          <a:xfrm>
            <a:off x="1125416" y="1452564"/>
            <a:ext cx="2540977" cy="38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defTabSz="762000">
              <a:lnSpc>
                <a:spcPct val="85000"/>
              </a:lnSpc>
              <a:spcBef>
                <a:spcPct val="30000"/>
              </a:spcBef>
            </a:pPr>
            <a:r>
              <a:rPr lang="de-DE" sz="2200"/>
              <a:t>Frequency range Hz</a:t>
            </a:r>
          </a:p>
        </p:txBody>
      </p:sp>
      <p:sp>
        <p:nvSpPr>
          <p:cNvPr id="589828" name="Rectangle 4"/>
          <p:cNvSpPr>
            <a:spLocks noChangeArrowheads="1"/>
          </p:cNvSpPr>
          <p:nvPr/>
        </p:nvSpPr>
        <p:spPr bwMode="auto">
          <a:xfrm>
            <a:off x="4134297" y="1452564"/>
            <a:ext cx="1492781" cy="38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defTabSz="762000">
              <a:lnSpc>
                <a:spcPct val="85000"/>
              </a:lnSpc>
              <a:spcBef>
                <a:spcPct val="30000"/>
              </a:spcBef>
            </a:pPr>
            <a:r>
              <a:rPr lang="de-DE" sz="2200"/>
              <a:t>Description</a:t>
            </a:r>
          </a:p>
        </p:txBody>
      </p:sp>
      <p:sp>
        <p:nvSpPr>
          <p:cNvPr id="589829" name="Rectangle 5"/>
          <p:cNvSpPr>
            <a:spLocks noChangeArrowheads="1"/>
          </p:cNvSpPr>
          <p:nvPr/>
        </p:nvSpPr>
        <p:spPr bwMode="auto">
          <a:xfrm>
            <a:off x="6913038" y="1447800"/>
            <a:ext cx="1153906" cy="38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defTabSz="762000">
              <a:lnSpc>
                <a:spcPct val="85000"/>
              </a:lnSpc>
              <a:spcBef>
                <a:spcPct val="30000"/>
              </a:spcBef>
            </a:pPr>
            <a:r>
              <a:rPr lang="de-DE" sz="2200"/>
              <a:t>Example</a:t>
            </a:r>
          </a:p>
        </p:txBody>
      </p:sp>
      <p:sp>
        <p:nvSpPr>
          <p:cNvPr id="589830" name="Rectangle 6"/>
          <p:cNvSpPr>
            <a:spLocks noChangeArrowheads="1"/>
          </p:cNvSpPr>
          <p:nvPr/>
        </p:nvSpPr>
        <p:spPr bwMode="auto">
          <a:xfrm>
            <a:off x="1795097" y="2381251"/>
            <a:ext cx="88948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defTabSz="762000">
              <a:lnSpc>
                <a:spcPct val="85000"/>
              </a:lnSpc>
              <a:spcBef>
                <a:spcPct val="30000"/>
              </a:spcBef>
            </a:pPr>
            <a:r>
              <a:rPr lang="de-DE" sz="2400">
                <a:solidFill>
                  <a:srgbClr val="0000FF"/>
                </a:solidFill>
              </a:rPr>
              <a:t>0 - 20</a:t>
            </a:r>
            <a:endParaRPr lang="de-DE" sz="2500">
              <a:solidFill>
                <a:srgbClr val="0000FF"/>
              </a:solidFill>
            </a:endParaRPr>
          </a:p>
        </p:txBody>
      </p:sp>
      <p:sp>
        <p:nvSpPr>
          <p:cNvPr id="589831" name="Rectangle 7"/>
          <p:cNvSpPr>
            <a:spLocks noChangeArrowheads="1"/>
          </p:cNvSpPr>
          <p:nvPr/>
        </p:nvSpPr>
        <p:spPr bwMode="auto">
          <a:xfrm>
            <a:off x="4082811" y="2379664"/>
            <a:ext cx="1534010" cy="40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defTabSz="762000">
              <a:lnSpc>
                <a:spcPct val="85000"/>
              </a:lnSpc>
              <a:spcBef>
                <a:spcPct val="30000"/>
              </a:spcBef>
            </a:pPr>
            <a:r>
              <a:rPr lang="de-DE" sz="2400">
                <a:solidFill>
                  <a:srgbClr val="0000FF"/>
                </a:solidFill>
              </a:rPr>
              <a:t>Infrasound</a:t>
            </a:r>
            <a:endParaRPr lang="de-DE" sz="2500">
              <a:solidFill>
                <a:srgbClr val="0000FF"/>
              </a:solidFill>
            </a:endParaRPr>
          </a:p>
        </p:txBody>
      </p:sp>
      <p:sp>
        <p:nvSpPr>
          <p:cNvPr id="589832" name="Rectangle 8"/>
          <p:cNvSpPr>
            <a:spLocks noChangeArrowheads="1"/>
          </p:cNvSpPr>
          <p:nvPr/>
        </p:nvSpPr>
        <p:spPr bwMode="auto">
          <a:xfrm>
            <a:off x="6617677" y="2381251"/>
            <a:ext cx="168812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defTabSz="762000">
              <a:lnSpc>
                <a:spcPct val="85000"/>
              </a:lnSpc>
              <a:spcBef>
                <a:spcPct val="30000"/>
              </a:spcBef>
            </a:pPr>
            <a:r>
              <a:rPr lang="de-DE" sz="2400">
                <a:solidFill>
                  <a:srgbClr val="0000FF"/>
                </a:solidFill>
              </a:rPr>
              <a:t>Earth quake</a:t>
            </a:r>
            <a:endParaRPr lang="de-DE" sz="2500">
              <a:solidFill>
                <a:srgbClr val="1DCDE8"/>
              </a:solidFill>
            </a:endParaRPr>
          </a:p>
        </p:txBody>
      </p:sp>
      <p:sp>
        <p:nvSpPr>
          <p:cNvPr id="589833" name="Rectangle 9"/>
          <p:cNvSpPr>
            <a:spLocks noChangeArrowheads="1"/>
          </p:cNvSpPr>
          <p:nvPr/>
        </p:nvSpPr>
        <p:spPr bwMode="auto">
          <a:xfrm>
            <a:off x="1443405" y="3421064"/>
            <a:ext cx="159433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defTabSz="762000">
              <a:lnSpc>
                <a:spcPct val="85000"/>
              </a:lnSpc>
              <a:spcBef>
                <a:spcPct val="30000"/>
              </a:spcBef>
            </a:pPr>
            <a:r>
              <a:rPr lang="de-DE" sz="2400">
                <a:solidFill>
                  <a:srgbClr val="0000FF"/>
                </a:solidFill>
              </a:rPr>
              <a:t>20 - 20.000</a:t>
            </a:r>
            <a:endParaRPr lang="de-DE" sz="2500">
              <a:solidFill>
                <a:srgbClr val="0000FF"/>
              </a:solidFill>
            </a:endParaRPr>
          </a:p>
        </p:txBody>
      </p:sp>
      <p:sp>
        <p:nvSpPr>
          <p:cNvPr id="589834" name="Rectangle 10"/>
          <p:cNvSpPr>
            <a:spLocks noChangeArrowheads="1"/>
          </p:cNvSpPr>
          <p:nvPr/>
        </p:nvSpPr>
        <p:spPr bwMode="auto">
          <a:xfrm>
            <a:off x="3826120" y="3421064"/>
            <a:ext cx="2082311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defTabSz="762000">
              <a:lnSpc>
                <a:spcPct val="85000"/>
              </a:lnSpc>
              <a:spcBef>
                <a:spcPct val="30000"/>
              </a:spcBef>
            </a:pPr>
            <a:r>
              <a:rPr lang="de-DE" sz="2400">
                <a:solidFill>
                  <a:srgbClr val="0000FF"/>
                </a:solidFill>
              </a:rPr>
              <a:t>Audible sound</a:t>
            </a:r>
          </a:p>
        </p:txBody>
      </p:sp>
      <p:sp>
        <p:nvSpPr>
          <p:cNvPr id="589835" name="Rectangle 11"/>
          <p:cNvSpPr>
            <a:spLocks noChangeArrowheads="1"/>
          </p:cNvSpPr>
          <p:nvPr/>
        </p:nvSpPr>
        <p:spPr bwMode="auto">
          <a:xfrm>
            <a:off x="6453554" y="3421064"/>
            <a:ext cx="2016369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defTabSz="762000">
              <a:lnSpc>
                <a:spcPct val="85000"/>
              </a:lnSpc>
              <a:spcBef>
                <a:spcPct val="30000"/>
              </a:spcBef>
            </a:pPr>
            <a:r>
              <a:rPr lang="de-DE" sz="2400">
                <a:solidFill>
                  <a:srgbClr val="0000FF"/>
                </a:solidFill>
              </a:rPr>
              <a:t>Speech, music</a:t>
            </a:r>
            <a:endParaRPr lang="de-DE" sz="2500">
              <a:solidFill>
                <a:srgbClr val="0000FF"/>
              </a:solidFill>
            </a:endParaRPr>
          </a:p>
        </p:txBody>
      </p:sp>
      <p:sp>
        <p:nvSpPr>
          <p:cNvPr id="589836" name="Rectangle 12"/>
          <p:cNvSpPr>
            <a:spLocks noChangeArrowheads="1"/>
          </p:cNvSpPr>
          <p:nvPr/>
        </p:nvSpPr>
        <p:spPr bwMode="auto">
          <a:xfrm>
            <a:off x="1603131" y="4214814"/>
            <a:ext cx="127342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defTabSz="762000">
              <a:lnSpc>
                <a:spcPct val="85000"/>
              </a:lnSpc>
              <a:spcBef>
                <a:spcPct val="30000"/>
              </a:spcBef>
            </a:pPr>
            <a:r>
              <a:rPr lang="de-DE" sz="2400">
                <a:solidFill>
                  <a:srgbClr val="0000FF"/>
                </a:solidFill>
              </a:rPr>
              <a:t>&gt; 20.000</a:t>
            </a:r>
            <a:endParaRPr lang="de-DE" sz="2500">
              <a:solidFill>
                <a:srgbClr val="0000FF"/>
              </a:solidFill>
            </a:endParaRPr>
          </a:p>
        </p:txBody>
      </p:sp>
      <p:sp>
        <p:nvSpPr>
          <p:cNvPr id="589837" name="Rectangle 13"/>
          <p:cNvSpPr>
            <a:spLocks noChangeArrowheads="1"/>
          </p:cNvSpPr>
          <p:nvPr/>
        </p:nvSpPr>
        <p:spPr bwMode="auto">
          <a:xfrm>
            <a:off x="4060265" y="4214814"/>
            <a:ext cx="1572675" cy="40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defTabSz="762000">
              <a:lnSpc>
                <a:spcPct val="85000"/>
              </a:lnSpc>
              <a:spcBef>
                <a:spcPct val="30000"/>
              </a:spcBef>
            </a:pPr>
            <a:r>
              <a:rPr lang="de-DE" sz="2400" dirty="0">
                <a:solidFill>
                  <a:srgbClr val="0000FF"/>
                </a:solidFill>
              </a:rPr>
              <a:t>Ultrasound</a:t>
            </a:r>
            <a:endParaRPr lang="de-DE" sz="2500" dirty="0">
              <a:solidFill>
                <a:srgbClr val="0000FF"/>
              </a:solidFill>
            </a:endParaRPr>
          </a:p>
        </p:txBody>
      </p:sp>
      <p:sp>
        <p:nvSpPr>
          <p:cNvPr id="589838" name="Rectangle 14"/>
          <p:cNvSpPr>
            <a:spLocks noChangeArrowheads="1"/>
          </p:cNvSpPr>
          <p:nvPr/>
        </p:nvSpPr>
        <p:spPr bwMode="auto">
          <a:xfrm>
            <a:off x="6189784" y="4214814"/>
            <a:ext cx="254390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defTabSz="762000">
              <a:lnSpc>
                <a:spcPct val="85000"/>
              </a:lnSpc>
              <a:spcBef>
                <a:spcPct val="30000"/>
              </a:spcBef>
            </a:pPr>
            <a:r>
              <a:rPr lang="de-DE" sz="2400">
                <a:solidFill>
                  <a:srgbClr val="0000FF"/>
                </a:solidFill>
              </a:rPr>
              <a:t>Bat, Quartz crystal</a:t>
            </a:r>
            <a:endParaRPr lang="de-DE" sz="2500">
              <a:solidFill>
                <a:srgbClr val="0000FF"/>
              </a:solidFill>
            </a:endParaRPr>
          </a:p>
        </p:txBody>
      </p:sp>
      <p:sp>
        <p:nvSpPr>
          <p:cNvPr id="589839" name="Line 15"/>
          <p:cNvSpPr>
            <a:spLocks noChangeShapeType="1"/>
          </p:cNvSpPr>
          <p:nvPr/>
        </p:nvSpPr>
        <p:spPr bwMode="auto">
          <a:xfrm>
            <a:off x="1125416" y="1905000"/>
            <a:ext cx="7477858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18" name="TextBox 17"/>
          <p:cNvSpPr txBox="1"/>
          <p:nvPr/>
        </p:nvSpPr>
        <p:spPr>
          <a:xfrm>
            <a:off x="785786" y="5143512"/>
            <a:ext cx="700089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 smtClean="0"/>
              <a:t>Medical ultrasound frequency is 1Mhz-10Mhz</a:t>
            </a:r>
          </a:p>
          <a:p>
            <a:pPr algn="l" rtl="0"/>
            <a:r>
              <a:rPr lang="ar-YE" sz="2800" dirty="0" smtClean="0"/>
              <a:t>الموجات </a:t>
            </a:r>
            <a:r>
              <a:rPr lang="ar-YE" sz="2800" dirty="0" err="1" smtClean="0"/>
              <a:t>الفوق</a:t>
            </a:r>
            <a:r>
              <a:rPr lang="ar-YE" sz="2800" dirty="0" smtClean="0"/>
              <a:t> صوتية </a:t>
            </a:r>
            <a:r>
              <a:rPr lang="ar-YE" sz="2800" dirty="0" smtClean="0"/>
              <a:t>نوعيين طولية وعرضية</a:t>
            </a:r>
            <a:endParaRPr lang="en-US" sz="2800" dirty="0" smtClean="0"/>
          </a:p>
          <a:p>
            <a:pPr algn="l" rtl="0"/>
            <a:endParaRPr lang="ar-YE" sz="2800" dirty="0"/>
          </a:p>
        </p:txBody>
      </p:sp>
    </p:spTree>
  </p:cSld>
  <p:clrMapOvr>
    <a:masterClrMapping/>
  </p:clrMapOvr>
  <p:transition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128588"/>
            <a:ext cx="8229600" cy="1143000"/>
          </a:xfrm>
        </p:spPr>
        <p:txBody>
          <a:bodyPr/>
          <a:lstStyle/>
          <a:p>
            <a:r>
              <a:rPr lang="en-US" smtClean="0"/>
              <a:t>Relationships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09588" y="2895600"/>
            <a:ext cx="4900612" cy="1066800"/>
          </a:xfrm>
        </p:spPr>
        <p:txBody>
          <a:bodyPr/>
          <a:lstStyle/>
          <a:p>
            <a:r>
              <a:rPr lang="en-US" sz="3200" smtClean="0"/>
              <a:t>Doppler angle affects measured Doppler shift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04800" y="1295400"/>
            <a:ext cx="5299075" cy="13081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r>
              <a:rPr lang="en-US" sz="2800"/>
              <a:t>                      2 X f</a:t>
            </a:r>
            <a:r>
              <a:rPr lang="en-US" sz="2800" baseline="-25000"/>
              <a:t>o</a:t>
            </a:r>
            <a:r>
              <a:rPr lang="en-US" sz="2800"/>
              <a:t> X v X cos</a:t>
            </a:r>
            <a:r>
              <a:rPr lang="en-US" sz="2800">
                <a:latin typeface="Symbol" pitchFamily="18" charset="2"/>
              </a:rPr>
              <a:t>q</a:t>
            </a:r>
            <a:endParaRPr lang="en-US" sz="2800"/>
          </a:p>
          <a:p>
            <a:r>
              <a:rPr lang="en-US" sz="2800"/>
              <a:t>f </a:t>
            </a:r>
            <a:r>
              <a:rPr lang="en-US" sz="2800" baseline="-25000"/>
              <a:t>D</a:t>
            </a:r>
            <a:r>
              <a:rPr lang="en-US" sz="2800"/>
              <a:t> = f</a:t>
            </a:r>
            <a:r>
              <a:rPr lang="en-US" sz="2800" baseline="-25000"/>
              <a:t>e</a:t>
            </a:r>
            <a:r>
              <a:rPr lang="en-US" sz="2800"/>
              <a:t> - f</a:t>
            </a:r>
            <a:r>
              <a:rPr lang="en-US" sz="2800" baseline="-25000"/>
              <a:t>o</a:t>
            </a:r>
            <a:r>
              <a:rPr lang="en-US" sz="2800"/>
              <a:t> = -------------------------</a:t>
            </a:r>
          </a:p>
          <a:p>
            <a:r>
              <a:rPr lang="en-US" sz="2800"/>
              <a:t>                                c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14400" y="4267200"/>
            <a:ext cx="1358900" cy="2195513"/>
            <a:chOff x="4279" y="656"/>
            <a:chExt cx="856" cy="1383"/>
          </a:xfrm>
        </p:grpSpPr>
        <p:sp>
          <p:nvSpPr>
            <p:cNvPr id="28693" name="Rectangle 6"/>
            <p:cNvSpPr>
              <a:spLocks noChangeArrowheads="1"/>
            </p:cNvSpPr>
            <p:nvPr/>
          </p:nvSpPr>
          <p:spPr bwMode="auto">
            <a:xfrm>
              <a:off x="4279" y="1191"/>
              <a:ext cx="856" cy="848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28694" name="Rectangle 7"/>
            <p:cNvSpPr>
              <a:spLocks noChangeArrowheads="1"/>
            </p:cNvSpPr>
            <p:nvPr/>
          </p:nvSpPr>
          <p:spPr bwMode="auto">
            <a:xfrm>
              <a:off x="4619" y="875"/>
              <a:ext cx="136" cy="30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28695" name="Rectangle 8" descr="Light upward diagonal"/>
            <p:cNvSpPr>
              <a:spLocks noChangeArrowheads="1"/>
            </p:cNvSpPr>
            <p:nvPr/>
          </p:nvSpPr>
          <p:spPr bwMode="auto">
            <a:xfrm>
              <a:off x="4627" y="1131"/>
              <a:ext cx="128" cy="40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28696" name="Arc 9"/>
            <p:cNvSpPr>
              <a:spLocks/>
            </p:cNvSpPr>
            <p:nvPr/>
          </p:nvSpPr>
          <p:spPr bwMode="auto">
            <a:xfrm>
              <a:off x="4680" y="656"/>
              <a:ext cx="120" cy="224"/>
            </a:xfrm>
            <a:custGeom>
              <a:avLst/>
              <a:gdLst>
                <a:gd name="T0" fmla="*/ 0 w 21600"/>
                <a:gd name="T1" fmla="*/ 224 h 21599"/>
                <a:gd name="T2" fmla="*/ 119 w 21600"/>
                <a:gd name="T3" fmla="*/ 0 h 21599"/>
                <a:gd name="T4" fmla="*/ 120 w 21600"/>
                <a:gd name="T5" fmla="*/ 224 h 215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9"/>
                <a:gd name="T11" fmla="*/ 21600 w 21600"/>
                <a:gd name="T12" fmla="*/ 21599 h 215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9" fill="none" extrusionOk="0">
                  <a:moveTo>
                    <a:pt x="0" y="21599"/>
                  </a:moveTo>
                  <a:cubicBezTo>
                    <a:pt x="0" y="9739"/>
                    <a:pt x="9561" y="98"/>
                    <a:pt x="21419" y="-1"/>
                  </a:cubicBezTo>
                </a:path>
                <a:path w="21600" h="21599" stroke="0" extrusionOk="0">
                  <a:moveTo>
                    <a:pt x="0" y="21599"/>
                  </a:moveTo>
                  <a:cubicBezTo>
                    <a:pt x="0" y="9739"/>
                    <a:pt x="9561" y="98"/>
                    <a:pt x="21419" y="-1"/>
                  </a:cubicBezTo>
                  <a:lnTo>
                    <a:pt x="21600" y="21599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28697" name="Line 10"/>
            <p:cNvSpPr>
              <a:spLocks noChangeShapeType="1"/>
            </p:cNvSpPr>
            <p:nvPr/>
          </p:nvSpPr>
          <p:spPr bwMode="auto">
            <a:xfrm flipV="1">
              <a:off x="4395" y="1507"/>
              <a:ext cx="664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28698" name="Line 11"/>
            <p:cNvSpPr>
              <a:spLocks noChangeShapeType="1"/>
            </p:cNvSpPr>
            <p:nvPr/>
          </p:nvSpPr>
          <p:spPr bwMode="auto">
            <a:xfrm flipV="1">
              <a:off x="4443" y="1595"/>
              <a:ext cx="640" cy="3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28699" name="Line 12"/>
            <p:cNvSpPr>
              <a:spLocks noChangeShapeType="1"/>
            </p:cNvSpPr>
            <p:nvPr/>
          </p:nvSpPr>
          <p:spPr bwMode="auto">
            <a:xfrm flipH="1">
              <a:off x="4689" y="1203"/>
              <a:ext cx="2" cy="7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28700" name="Rectangle 13"/>
            <p:cNvSpPr>
              <a:spLocks noChangeArrowheads="1"/>
            </p:cNvSpPr>
            <p:nvPr/>
          </p:nvSpPr>
          <p:spPr bwMode="auto">
            <a:xfrm>
              <a:off x="4817" y="1209"/>
              <a:ext cx="191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>
                  <a:latin typeface="Symbol" pitchFamily="18" charset="2"/>
                </a:rPr>
                <a:t>q</a:t>
              </a:r>
            </a:p>
          </p:txBody>
        </p:sp>
        <p:sp>
          <p:nvSpPr>
            <p:cNvPr id="28701" name="Arc 14"/>
            <p:cNvSpPr>
              <a:spLocks/>
            </p:cNvSpPr>
            <p:nvPr/>
          </p:nvSpPr>
          <p:spPr bwMode="auto">
            <a:xfrm>
              <a:off x="4691" y="1396"/>
              <a:ext cx="296" cy="136"/>
            </a:xfrm>
            <a:custGeom>
              <a:avLst/>
              <a:gdLst>
                <a:gd name="T0" fmla="*/ 0 w 21600"/>
                <a:gd name="T1" fmla="*/ 0 h 21600"/>
                <a:gd name="T2" fmla="*/ 296 w 21600"/>
                <a:gd name="T3" fmla="*/ 136 h 21600"/>
                <a:gd name="T4" fmla="*/ 0 w 21600"/>
                <a:gd name="T5" fmla="*/ 13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ar-YE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743200" y="4256088"/>
            <a:ext cx="1358900" cy="2195512"/>
            <a:chOff x="1728" y="2681"/>
            <a:chExt cx="856" cy="1383"/>
          </a:xfrm>
        </p:grpSpPr>
        <p:sp>
          <p:nvSpPr>
            <p:cNvPr id="28686" name="Rectangle 16"/>
            <p:cNvSpPr>
              <a:spLocks noChangeArrowheads="1"/>
            </p:cNvSpPr>
            <p:nvPr/>
          </p:nvSpPr>
          <p:spPr bwMode="auto">
            <a:xfrm>
              <a:off x="1728" y="3216"/>
              <a:ext cx="856" cy="848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28687" name="Rectangle 17"/>
            <p:cNvSpPr>
              <a:spLocks noChangeArrowheads="1"/>
            </p:cNvSpPr>
            <p:nvPr/>
          </p:nvSpPr>
          <p:spPr bwMode="auto">
            <a:xfrm>
              <a:off x="2068" y="2900"/>
              <a:ext cx="136" cy="30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28688" name="Rectangle 18" descr="Light upward diagonal"/>
            <p:cNvSpPr>
              <a:spLocks noChangeArrowheads="1"/>
            </p:cNvSpPr>
            <p:nvPr/>
          </p:nvSpPr>
          <p:spPr bwMode="auto">
            <a:xfrm>
              <a:off x="2076" y="3156"/>
              <a:ext cx="128" cy="40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28689" name="Arc 19"/>
            <p:cNvSpPr>
              <a:spLocks/>
            </p:cNvSpPr>
            <p:nvPr/>
          </p:nvSpPr>
          <p:spPr bwMode="auto">
            <a:xfrm>
              <a:off x="2129" y="2681"/>
              <a:ext cx="120" cy="224"/>
            </a:xfrm>
            <a:custGeom>
              <a:avLst/>
              <a:gdLst>
                <a:gd name="T0" fmla="*/ 0 w 21600"/>
                <a:gd name="T1" fmla="*/ 224 h 21599"/>
                <a:gd name="T2" fmla="*/ 119 w 21600"/>
                <a:gd name="T3" fmla="*/ 0 h 21599"/>
                <a:gd name="T4" fmla="*/ 120 w 21600"/>
                <a:gd name="T5" fmla="*/ 224 h 215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9"/>
                <a:gd name="T11" fmla="*/ 21600 w 21600"/>
                <a:gd name="T12" fmla="*/ 21599 h 215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9" fill="none" extrusionOk="0">
                  <a:moveTo>
                    <a:pt x="0" y="21599"/>
                  </a:moveTo>
                  <a:cubicBezTo>
                    <a:pt x="0" y="9739"/>
                    <a:pt x="9561" y="98"/>
                    <a:pt x="21419" y="-1"/>
                  </a:cubicBezTo>
                </a:path>
                <a:path w="21600" h="21599" stroke="0" extrusionOk="0">
                  <a:moveTo>
                    <a:pt x="0" y="21599"/>
                  </a:moveTo>
                  <a:cubicBezTo>
                    <a:pt x="0" y="9739"/>
                    <a:pt x="9561" y="98"/>
                    <a:pt x="21419" y="-1"/>
                  </a:cubicBezTo>
                  <a:lnTo>
                    <a:pt x="21600" y="21599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28690" name="Line 20"/>
            <p:cNvSpPr>
              <a:spLocks noChangeShapeType="1"/>
            </p:cNvSpPr>
            <p:nvPr/>
          </p:nvSpPr>
          <p:spPr bwMode="auto">
            <a:xfrm rot="18696629" flipV="1">
              <a:off x="1840" y="3518"/>
              <a:ext cx="507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28691" name="Line 21"/>
            <p:cNvSpPr>
              <a:spLocks noChangeShapeType="1"/>
            </p:cNvSpPr>
            <p:nvPr/>
          </p:nvSpPr>
          <p:spPr bwMode="auto">
            <a:xfrm rot="18696629" flipV="1">
              <a:off x="2088" y="3521"/>
              <a:ext cx="488" cy="3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28692" name="Line 22"/>
            <p:cNvSpPr>
              <a:spLocks noChangeShapeType="1"/>
            </p:cNvSpPr>
            <p:nvPr/>
          </p:nvSpPr>
          <p:spPr bwMode="auto">
            <a:xfrm flipV="1">
              <a:off x="2160" y="3401"/>
              <a:ext cx="96" cy="576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arrow" w="lg" len="med"/>
            </a:ln>
          </p:spPr>
          <p:txBody>
            <a:bodyPr wrap="none" anchor="ctr"/>
            <a:lstStyle/>
            <a:p>
              <a:endParaRPr lang="ar-YE"/>
            </a:p>
          </p:txBody>
        </p:sp>
      </p:grpSp>
      <p:pic>
        <p:nvPicPr>
          <p:cNvPr id="28679" name="Picture 23" descr="mred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581400"/>
            <a:ext cx="33607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Rectangle 24"/>
          <p:cNvSpPr>
            <a:spLocks noChangeArrowheads="1"/>
          </p:cNvSpPr>
          <p:nvPr/>
        </p:nvSpPr>
        <p:spPr bwMode="auto">
          <a:xfrm>
            <a:off x="7620000" y="2819400"/>
            <a:ext cx="369888" cy="47625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latin typeface="Symbol" pitchFamily="18" charset="2"/>
              </a:rPr>
              <a:t>q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6172200" y="1066800"/>
            <a:ext cx="2667000" cy="1676400"/>
            <a:chOff x="3888" y="672"/>
            <a:chExt cx="1680" cy="1056"/>
          </a:xfrm>
        </p:grpSpPr>
        <p:sp>
          <p:nvSpPr>
            <p:cNvPr id="28682" name="Line 26"/>
            <p:cNvSpPr>
              <a:spLocks noChangeShapeType="1"/>
            </p:cNvSpPr>
            <p:nvPr/>
          </p:nvSpPr>
          <p:spPr bwMode="auto">
            <a:xfrm>
              <a:off x="4464" y="672"/>
              <a:ext cx="0" cy="10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28683" name="Line 27"/>
            <p:cNvSpPr>
              <a:spLocks noChangeShapeType="1"/>
            </p:cNvSpPr>
            <p:nvPr/>
          </p:nvSpPr>
          <p:spPr bwMode="auto">
            <a:xfrm>
              <a:off x="4464" y="1728"/>
              <a:ext cx="11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28684" name="Arc 28"/>
            <p:cNvSpPr>
              <a:spLocks/>
            </p:cNvSpPr>
            <p:nvPr/>
          </p:nvSpPr>
          <p:spPr bwMode="auto">
            <a:xfrm>
              <a:off x="4464" y="768"/>
              <a:ext cx="960" cy="960"/>
            </a:xfrm>
            <a:custGeom>
              <a:avLst/>
              <a:gdLst>
                <a:gd name="T0" fmla="*/ 0 w 21600"/>
                <a:gd name="T1" fmla="*/ 0 h 21600"/>
                <a:gd name="T2" fmla="*/ 960 w 21600"/>
                <a:gd name="T3" fmla="*/ 960 h 21600"/>
                <a:gd name="T4" fmla="*/ 0 w 21600"/>
                <a:gd name="T5" fmla="*/ 96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28685" name="Rectangle 29"/>
            <p:cNvSpPr>
              <a:spLocks noChangeArrowheads="1"/>
            </p:cNvSpPr>
            <p:nvPr/>
          </p:nvSpPr>
          <p:spPr bwMode="auto">
            <a:xfrm>
              <a:off x="3888" y="1056"/>
              <a:ext cx="582" cy="300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/>
                <a:t>cos</a:t>
              </a:r>
              <a:r>
                <a:rPr lang="en-US" sz="2800">
                  <a:latin typeface="Symbol" pitchFamily="18" charset="2"/>
                </a:rPr>
                <a:t>q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128588"/>
            <a:ext cx="8229600" cy="1143000"/>
          </a:xfrm>
        </p:spPr>
        <p:txBody>
          <a:bodyPr/>
          <a:lstStyle/>
          <a:p>
            <a:r>
              <a:rPr lang="en-US" smtClean="0"/>
              <a:t>Doppler Relationships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504950" y="3556000"/>
            <a:ext cx="7416800" cy="2959100"/>
          </a:xfrm>
        </p:spPr>
        <p:txBody>
          <a:bodyPr lIns="90488" tIns="44450" rIns="90488" bIns="44450"/>
          <a:lstStyle/>
          <a:p>
            <a:pPr>
              <a:lnSpc>
                <a:spcPct val="80000"/>
              </a:lnSpc>
            </a:pPr>
            <a:r>
              <a:rPr lang="en-US" sz="3200" dirty="0" smtClean="0"/>
              <a:t>higher reflector speed results in greater Doppler shift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higher operating frequency results in greater Doppler shift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larger Doppler angle results in lower Doppler shift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7315200" y="2209800"/>
            <a:ext cx="1358900" cy="1346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7854950" y="1708150"/>
            <a:ext cx="215900" cy="482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30726" name="Rectangle 6" descr="Light upward diagonal"/>
          <p:cNvSpPr>
            <a:spLocks noChangeArrowheads="1"/>
          </p:cNvSpPr>
          <p:nvPr/>
        </p:nvSpPr>
        <p:spPr bwMode="auto">
          <a:xfrm>
            <a:off x="7867650" y="2114550"/>
            <a:ext cx="203200" cy="6350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30727" name="Arc 7"/>
          <p:cNvSpPr>
            <a:spLocks/>
          </p:cNvSpPr>
          <p:nvPr/>
        </p:nvSpPr>
        <p:spPr bwMode="auto">
          <a:xfrm>
            <a:off x="7964488" y="1373188"/>
            <a:ext cx="177800" cy="342900"/>
          </a:xfrm>
          <a:custGeom>
            <a:avLst/>
            <a:gdLst>
              <a:gd name="T0" fmla="*/ 0 w 21600"/>
              <a:gd name="T1" fmla="*/ 342900 h 21599"/>
              <a:gd name="T2" fmla="*/ 176211 w 21600"/>
              <a:gd name="T3" fmla="*/ 0 h 21599"/>
              <a:gd name="T4" fmla="*/ 177800 w 21600"/>
              <a:gd name="T5" fmla="*/ 342900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0" y="21599"/>
                </a:moveTo>
                <a:cubicBezTo>
                  <a:pt x="0" y="9744"/>
                  <a:pt x="9553" y="105"/>
                  <a:pt x="21406" y="-1"/>
                </a:cubicBezTo>
              </a:path>
              <a:path w="21600" h="21599" stroke="0" extrusionOk="0">
                <a:moveTo>
                  <a:pt x="0" y="21599"/>
                </a:moveTo>
                <a:cubicBezTo>
                  <a:pt x="0" y="9744"/>
                  <a:pt x="9553" y="105"/>
                  <a:pt x="21406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V="1">
            <a:off x="7512050" y="2698750"/>
            <a:ext cx="1028700" cy="558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V="1">
            <a:off x="7588250" y="2838450"/>
            <a:ext cx="990600" cy="571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flipH="1">
            <a:off x="7953375" y="2241550"/>
            <a:ext cx="28575" cy="1143000"/>
          </a:xfrm>
          <a:prstGeom prst="line">
            <a:avLst/>
          </a:prstGeom>
          <a:noFill/>
          <a:ln w="25400">
            <a:pattFill prst="dkHorz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8158163" y="2227263"/>
            <a:ext cx="300037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latin typeface="Symbol" pitchFamily="18" charset="2"/>
              </a:rPr>
              <a:t></a:t>
            </a:r>
          </a:p>
        </p:txBody>
      </p:sp>
      <p:sp>
        <p:nvSpPr>
          <p:cNvPr id="30732" name="Arc 12"/>
          <p:cNvSpPr>
            <a:spLocks/>
          </p:cNvSpPr>
          <p:nvPr/>
        </p:nvSpPr>
        <p:spPr bwMode="auto">
          <a:xfrm>
            <a:off x="7969250" y="2547938"/>
            <a:ext cx="457200" cy="203200"/>
          </a:xfrm>
          <a:custGeom>
            <a:avLst/>
            <a:gdLst>
              <a:gd name="T0" fmla="*/ 0 w 21600"/>
              <a:gd name="T1" fmla="*/ 0 h 21600"/>
              <a:gd name="T2" fmla="*/ 457200 w 21600"/>
              <a:gd name="T3" fmla="*/ 203200 h 21600"/>
              <a:gd name="T4" fmla="*/ 0 w 21600"/>
              <a:gd name="T5" fmla="*/ 203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2070100" y="1987550"/>
            <a:ext cx="4673600" cy="130175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en-US" sz="2400" dirty="0"/>
              <a:t>                     77  X  </a:t>
            </a:r>
            <a:r>
              <a:rPr lang="en-US" sz="2400" dirty="0" err="1"/>
              <a:t>f</a:t>
            </a:r>
            <a:r>
              <a:rPr lang="en-US" sz="2400" baseline="-25000" dirty="0" err="1"/>
              <a:t>D</a:t>
            </a:r>
            <a:r>
              <a:rPr lang="en-US" sz="2400" dirty="0"/>
              <a:t> (kHz)</a:t>
            </a:r>
          </a:p>
          <a:p>
            <a:pPr algn="ctr"/>
            <a:r>
              <a:rPr lang="en-US" sz="2400" dirty="0"/>
              <a:t>v (cm/s) = --------------------------</a:t>
            </a:r>
          </a:p>
          <a:p>
            <a:pPr algn="ctr"/>
            <a:r>
              <a:rPr lang="en-US" sz="2400" dirty="0"/>
              <a:t>                   </a:t>
            </a:r>
            <a:r>
              <a:rPr lang="en-US" sz="2400" dirty="0" err="1"/>
              <a:t>f</a:t>
            </a:r>
            <a:r>
              <a:rPr lang="en-US" sz="2400" baseline="-25000" dirty="0" err="1"/>
              <a:t>o</a:t>
            </a:r>
            <a:r>
              <a:rPr lang="en-US" sz="2400" dirty="0"/>
              <a:t> (MHz)  X  </a:t>
            </a:r>
            <a:r>
              <a:rPr lang="en-US" sz="2400" dirty="0" err="1"/>
              <a:t>cos</a:t>
            </a:r>
            <a:r>
              <a:rPr lang="en-US" sz="2400" dirty="0">
                <a:latin typeface="Symbol" pitchFamily="18" charset="2"/>
              </a:rPr>
              <a:t>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82563"/>
            <a:ext cx="7467600" cy="6334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Continuous Wave Doppler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752600"/>
            <a:ext cx="7162800" cy="2057400"/>
          </a:xfrm>
        </p:spPr>
        <p:txBody>
          <a:bodyPr/>
          <a:lstStyle/>
          <a:p>
            <a:r>
              <a:rPr lang="en-US" smtClean="0"/>
              <a:t>Audio presentation only</a:t>
            </a:r>
          </a:p>
          <a:p>
            <a:r>
              <a:rPr lang="en-US" smtClean="0"/>
              <a:t>No image</a:t>
            </a:r>
          </a:p>
          <a:p>
            <a:r>
              <a:rPr lang="en-US" smtClean="0"/>
              <a:t>Useful as fetal dose monitor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352800" y="4191000"/>
            <a:ext cx="2879725" cy="2114550"/>
            <a:chOff x="2112" y="2640"/>
            <a:chExt cx="1814" cy="1332"/>
          </a:xfrm>
        </p:grpSpPr>
        <p:pic>
          <p:nvPicPr>
            <p:cNvPr id="31749" name="Picture 5" descr="efm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12" y="2640"/>
              <a:ext cx="1814" cy="1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0" name="Rectangle 6"/>
            <p:cNvSpPr>
              <a:spLocks noChangeArrowheads="1"/>
            </p:cNvSpPr>
            <p:nvPr/>
          </p:nvSpPr>
          <p:spPr bwMode="auto">
            <a:xfrm>
              <a:off x="2832" y="2640"/>
              <a:ext cx="1056" cy="144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ar-Y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4938" y="354013"/>
            <a:ext cx="7667625" cy="6334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Continuous Wave Doppler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263650" y="1752600"/>
            <a:ext cx="5295900" cy="5003800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2 transducers used</a:t>
            </a:r>
          </a:p>
          <a:p>
            <a:pPr lvl="1"/>
            <a:r>
              <a:rPr lang="en-US" smtClean="0"/>
              <a:t>one continuously transmits</a:t>
            </a:r>
          </a:p>
          <a:p>
            <a:pPr lvl="2"/>
            <a:r>
              <a:rPr lang="en-US" smtClean="0"/>
              <a:t>voltage frequency = transducer’s operating frequency</a:t>
            </a:r>
          </a:p>
          <a:p>
            <a:pPr lvl="3"/>
            <a:r>
              <a:rPr lang="en-US" smtClean="0"/>
              <a:t>typically 2-10 MHz</a:t>
            </a:r>
          </a:p>
          <a:p>
            <a:pPr lvl="1"/>
            <a:r>
              <a:rPr lang="en-US" smtClean="0"/>
              <a:t>one continuously receives</a:t>
            </a:r>
          </a:p>
          <a:p>
            <a:r>
              <a:rPr lang="en-US" smtClean="0"/>
              <a:t>Reception Area</a:t>
            </a:r>
          </a:p>
          <a:p>
            <a:pPr lvl="1"/>
            <a:r>
              <a:rPr lang="en-US" smtClean="0"/>
              <a:t>flow detected within overlap of transmit &amp; receive sound beams</a:t>
            </a:r>
          </a:p>
        </p:txBody>
      </p:sp>
      <p:pic>
        <p:nvPicPr>
          <p:cNvPr id="32772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2679700"/>
            <a:ext cx="1495425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AutoShape 5" descr="25%"/>
          <p:cNvSpPr>
            <a:spLocks noChangeArrowheads="1"/>
          </p:cNvSpPr>
          <p:nvPr/>
        </p:nvSpPr>
        <p:spPr bwMode="auto">
          <a:xfrm>
            <a:off x="7754938" y="4224338"/>
            <a:ext cx="288925" cy="1760537"/>
          </a:xfrm>
          <a:prstGeom prst="diamond">
            <a:avLst/>
          </a:prstGeom>
          <a:pattFill prst="pct25">
            <a:fgClr>
              <a:schemeClr val="tx2"/>
            </a:fgClr>
            <a:bgClr>
              <a:schemeClr val="hlink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 flipV="1">
            <a:off x="6388100" y="5054600"/>
            <a:ext cx="1562100" cy="2921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67625" cy="12033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Continuous Wave Doppler:</a:t>
            </a:r>
            <a:br>
              <a:rPr lang="en-US"/>
            </a:br>
            <a:r>
              <a:rPr lang="en-US"/>
              <a:t>Receiver Function</a:t>
            </a:r>
          </a:p>
        </p:txBody>
      </p:sp>
      <p:sp>
        <p:nvSpPr>
          <p:cNvPr id="63490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458200" cy="4724400"/>
          </a:xfrm>
        </p:spPr>
        <p:txBody>
          <a:bodyPr/>
          <a:lstStyle/>
          <a:p>
            <a:r>
              <a:rPr lang="en-US" smtClean="0"/>
              <a:t>receives reflected sound waves</a:t>
            </a:r>
          </a:p>
          <a:p>
            <a:r>
              <a:rPr lang="en-US" smtClean="0"/>
              <a:t>Subtract signals</a:t>
            </a:r>
          </a:p>
          <a:p>
            <a:pPr lvl="1"/>
            <a:r>
              <a:rPr lang="en-US" smtClean="0"/>
              <a:t>detects frequency shift</a:t>
            </a:r>
          </a:p>
          <a:p>
            <a:pPr lvl="1"/>
            <a:r>
              <a:rPr lang="en-US" smtClean="0"/>
              <a:t>typical shift ~ </a:t>
            </a:r>
            <a:r>
              <a:rPr lang="en-US" b="1" smtClean="0"/>
              <a:t>1/1000 th</a:t>
            </a:r>
            <a:r>
              <a:rPr lang="en-US" smtClean="0"/>
              <a:t> of source frequency</a:t>
            </a:r>
          </a:p>
          <a:p>
            <a:pPr lvl="2"/>
            <a:r>
              <a:rPr lang="en-US" smtClean="0"/>
              <a:t>usually in audible sound range</a:t>
            </a:r>
          </a:p>
          <a:p>
            <a:r>
              <a:rPr lang="en-US" smtClean="0"/>
              <a:t>Amplify subtracted signal</a:t>
            </a:r>
          </a:p>
          <a:p>
            <a:r>
              <a:rPr lang="en-US" smtClean="0"/>
              <a:t>Play directly on speaker</a:t>
            </a:r>
          </a:p>
        </p:txBody>
      </p:sp>
      <p:pic>
        <p:nvPicPr>
          <p:cNvPr id="33796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8200" y="4191000"/>
            <a:ext cx="1816100" cy="2387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17638" y="5372100"/>
            <a:ext cx="5664200" cy="1379538"/>
            <a:chOff x="893" y="3384"/>
            <a:chExt cx="3568" cy="869"/>
          </a:xfrm>
        </p:grpSpPr>
        <p:sp>
          <p:nvSpPr>
            <p:cNvPr id="33798" name="Rectangle 6"/>
            <p:cNvSpPr>
              <a:spLocks noChangeArrowheads="1"/>
            </p:cNvSpPr>
            <p:nvPr/>
          </p:nvSpPr>
          <p:spPr bwMode="auto">
            <a:xfrm>
              <a:off x="893" y="3384"/>
              <a:ext cx="3568" cy="86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994" y="3497"/>
              <a:ext cx="255" cy="626"/>
              <a:chOff x="994" y="3497"/>
              <a:chExt cx="255" cy="626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994" y="3497"/>
                <a:ext cx="127" cy="597"/>
                <a:chOff x="994" y="3497"/>
                <a:chExt cx="127" cy="597"/>
              </a:xfrm>
            </p:grpSpPr>
            <p:grpSp>
              <p:nvGrpSpPr>
                <p:cNvPr id="5" name="Group 9"/>
                <p:cNvGrpSpPr>
                  <a:grpSpLocks/>
                </p:cNvGrpSpPr>
                <p:nvPr/>
              </p:nvGrpSpPr>
              <p:grpSpPr bwMode="auto">
                <a:xfrm>
                  <a:off x="994" y="3779"/>
                  <a:ext cx="64" cy="315"/>
                  <a:chOff x="994" y="3779"/>
                  <a:chExt cx="64" cy="315"/>
                </a:xfrm>
              </p:grpSpPr>
              <p:sp>
                <p:nvSpPr>
                  <p:cNvPr id="33844" name="Arc 10"/>
                  <p:cNvSpPr>
                    <a:spLocks/>
                  </p:cNvSpPr>
                  <p:nvPr/>
                </p:nvSpPr>
                <p:spPr bwMode="auto">
                  <a:xfrm>
                    <a:off x="1022" y="3779"/>
                    <a:ext cx="36" cy="315"/>
                  </a:xfrm>
                  <a:custGeom>
                    <a:avLst/>
                    <a:gdLst>
                      <a:gd name="T0" fmla="*/ 36 w 22227"/>
                      <a:gd name="T1" fmla="*/ 0 h 21670"/>
                      <a:gd name="T2" fmla="*/ 0 w 22227"/>
                      <a:gd name="T3" fmla="*/ 315 h 21670"/>
                      <a:gd name="T4" fmla="*/ 1 w 22227"/>
                      <a:gd name="T5" fmla="*/ 1 h 21670"/>
                      <a:gd name="T6" fmla="*/ 0 60000 65536"/>
                      <a:gd name="T7" fmla="*/ 0 60000 65536"/>
                      <a:gd name="T8" fmla="*/ 0 60000 65536"/>
                      <a:gd name="T9" fmla="*/ 0 w 22227"/>
                      <a:gd name="T10" fmla="*/ 0 h 21670"/>
                      <a:gd name="T11" fmla="*/ 22227 w 22227"/>
                      <a:gd name="T12" fmla="*/ 21670 h 2167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2227" h="21670" fill="none" extrusionOk="0">
                        <a:moveTo>
                          <a:pt x="22226" y="0"/>
                        </a:moveTo>
                        <a:cubicBezTo>
                          <a:pt x="22226" y="23"/>
                          <a:pt x="22227" y="46"/>
                          <a:pt x="22227" y="70"/>
                        </a:cubicBezTo>
                        <a:cubicBezTo>
                          <a:pt x="22227" y="11999"/>
                          <a:pt x="12556" y="21670"/>
                          <a:pt x="627" y="21670"/>
                        </a:cubicBezTo>
                        <a:cubicBezTo>
                          <a:pt x="417" y="21670"/>
                          <a:pt x="208" y="21666"/>
                          <a:pt x="0" y="21660"/>
                        </a:cubicBezTo>
                      </a:path>
                      <a:path w="22227" h="21670" stroke="0" extrusionOk="0">
                        <a:moveTo>
                          <a:pt x="22226" y="0"/>
                        </a:moveTo>
                        <a:cubicBezTo>
                          <a:pt x="22226" y="23"/>
                          <a:pt x="22227" y="46"/>
                          <a:pt x="22227" y="70"/>
                        </a:cubicBezTo>
                        <a:cubicBezTo>
                          <a:pt x="22227" y="11999"/>
                          <a:pt x="12556" y="21670"/>
                          <a:pt x="627" y="21670"/>
                        </a:cubicBezTo>
                        <a:cubicBezTo>
                          <a:pt x="417" y="21670"/>
                          <a:pt x="208" y="21666"/>
                          <a:pt x="0" y="21660"/>
                        </a:cubicBezTo>
                        <a:lnTo>
                          <a:pt x="627" y="7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ar-YE"/>
                  </a:p>
                </p:txBody>
              </p:sp>
              <p:sp>
                <p:nvSpPr>
                  <p:cNvPr id="33845" name="Arc 11"/>
                  <p:cNvSpPr>
                    <a:spLocks/>
                  </p:cNvSpPr>
                  <p:nvPr/>
                </p:nvSpPr>
                <p:spPr bwMode="auto">
                  <a:xfrm>
                    <a:off x="994" y="3780"/>
                    <a:ext cx="35" cy="314"/>
                  </a:xfrm>
                  <a:custGeom>
                    <a:avLst/>
                    <a:gdLst>
                      <a:gd name="T0" fmla="*/ 34 w 21600"/>
                      <a:gd name="T1" fmla="*/ 314 h 21659"/>
                      <a:gd name="T2" fmla="*/ 0 w 21600"/>
                      <a:gd name="T3" fmla="*/ 0 h 21659"/>
                      <a:gd name="T4" fmla="*/ 35 w 21600"/>
                      <a:gd name="T5" fmla="*/ 1 h 2165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59"/>
                      <a:gd name="T11" fmla="*/ 21600 w 21600"/>
                      <a:gd name="T12" fmla="*/ 21659 h 216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59" fill="none" extrusionOk="0">
                        <a:moveTo>
                          <a:pt x="20973" y="21658"/>
                        </a:moveTo>
                        <a:cubicBezTo>
                          <a:pt x="9292" y="21319"/>
                          <a:pt x="0" y="11753"/>
                          <a:pt x="0" y="68"/>
                        </a:cubicBezTo>
                        <a:cubicBezTo>
                          <a:pt x="-1" y="45"/>
                          <a:pt x="0" y="22"/>
                          <a:pt x="0" y="0"/>
                        </a:cubicBezTo>
                      </a:path>
                      <a:path w="21600" h="21659" stroke="0" extrusionOk="0">
                        <a:moveTo>
                          <a:pt x="20973" y="21658"/>
                        </a:moveTo>
                        <a:cubicBezTo>
                          <a:pt x="9292" y="21319"/>
                          <a:pt x="0" y="11753"/>
                          <a:pt x="0" y="68"/>
                        </a:cubicBezTo>
                        <a:cubicBezTo>
                          <a:pt x="-1" y="45"/>
                          <a:pt x="0" y="22"/>
                          <a:pt x="0" y="0"/>
                        </a:cubicBezTo>
                        <a:lnTo>
                          <a:pt x="21600" y="68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ar-YE"/>
                  </a:p>
                </p:txBody>
              </p:sp>
            </p:grpSp>
            <p:grpSp>
              <p:nvGrpSpPr>
                <p:cNvPr id="6" name="Group 12"/>
                <p:cNvGrpSpPr>
                  <a:grpSpLocks/>
                </p:cNvGrpSpPr>
                <p:nvPr/>
              </p:nvGrpSpPr>
              <p:grpSpPr bwMode="auto">
                <a:xfrm>
                  <a:off x="1055" y="3497"/>
                  <a:ext cx="66" cy="315"/>
                  <a:chOff x="1055" y="3497"/>
                  <a:chExt cx="66" cy="315"/>
                </a:xfrm>
              </p:grpSpPr>
              <p:sp>
                <p:nvSpPr>
                  <p:cNvPr id="33842" name="Arc 13"/>
                  <p:cNvSpPr>
                    <a:spLocks/>
                  </p:cNvSpPr>
                  <p:nvPr/>
                </p:nvSpPr>
                <p:spPr bwMode="auto">
                  <a:xfrm>
                    <a:off x="1086" y="3498"/>
                    <a:ext cx="35" cy="314"/>
                  </a:xfrm>
                  <a:custGeom>
                    <a:avLst/>
                    <a:gdLst>
                      <a:gd name="T0" fmla="*/ 0 w 22225"/>
                      <a:gd name="T1" fmla="*/ 0 h 21600"/>
                      <a:gd name="T2" fmla="*/ 35 w 22225"/>
                      <a:gd name="T3" fmla="*/ 313 h 21600"/>
                      <a:gd name="T4" fmla="*/ 1 w 22225"/>
                      <a:gd name="T5" fmla="*/ 314 h 21600"/>
                      <a:gd name="T6" fmla="*/ 0 60000 65536"/>
                      <a:gd name="T7" fmla="*/ 0 60000 65536"/>
                      <a:gd name="T8" fmla="*/ 0 60000 65536"/>
                      <a:gd name="T9" fmla="*/ 0 w 22225"/>
                      <a:gd name="T10" fmla="*/ 0 h 21600"/>
                      <a:gd name="T11" fmla="*/ 22225 w 2222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2225" h="21600" fill="none" extrusionOk="0">
                        <a:moveTo>
                          <a:pt x="0" y="9"/>
                        </a:moveTo>
                        <a:cubicBezTo>
                          <a:pt x="208" y="3"/>
                          <a:pt x="416" y="-1"/>
                          <a:pt x="625" y="0"/>
                        </a:cubicBezTo>
                        <a:cubicBezTo>
                          <a:pt x="12527" y="0"/>
                          <a:pt x="22186" y="9628"/>
                          <a:pt x="22224" y="21530"/>
                        </a:cubicBezTo>
                      </a:path>
                      <a:path w="22225" h="21600" stroke="0" extrusionOk="0">
                        <a:moveTo>
                          <a:pt x="0" y="9"/>
                        </a:moveTo>
                        <a:cubicBezTo>
                          <a:pt x="208" y="3"/>
                          <a:pt x="416" y="-1"/>
                          <a:pt x="625" y="0"/>
                        </a:cubicBezTo>
                        <a:cubicBezTo>
                          <a:pt x="12527" y="0"/>
                          <a:pt x="22186" y="9628"/>
                          <a:pt x="22224" y="21530"/>
                        </a:cubicBezTo>
                        <a:lnTo>
                          <a:pt x="625" y="2160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ar-YE"/>
                  </a:p>
                </p:txBody>
              </p:sp>
              <p:sp>
                <p:nvSpPr>
                  <p:cNvPr id="33843" name="Arc 14"/>
                  <p:cNvSpPr>
                    <a:spLocks/>
                  </p:cNvSpPr>
                  <p:nvPr/>
                </p:nvSpPr>
                <p:spPr bwMode="auto">
                  <a:xfrm>
                    <a:off x="1055" y="3497"/>
                    <a:ext cx="35" cy="313"/>
                  </a:xfrm>
                  <a:custGeom>
                    <a:avLst/>
                    <a:gdLst>
                      <a:gd name="T0" fmla="*/ 0 w 21600"/>
                      <a:gd name="T1" fmla="*/ 312 h 21591"/>
                      <a:gd name="T2" fmla="*/ 34 w 21600"/>
                      <a:gd name="T3" fmla="*/ 0 h 21591"/>
                      <a:gd name="T4" fmla="*/ 35 w 21600"/>
                      <a:gd name="T5" fmla="*/ 313 h 21591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591"/>
                      <a:gd name="T11" fmla="*/ 21600 w 21600"/>
                      <a:gd name="T12" fmla="*/ 21591 h 2159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591" fill="none" extrusionOk="0">
                        <a:moveTo>
                          <a:pt x="0" y="21523"/>
                        </a:moveTo>
                        <a:cubicBezTo>
                          <a:pt x="36" y="9863"/>
                          <a:pt x="9320" y="337"/>
                          <a:pt x="20975" y="0"/>
                        </a:cubicBezTo>
                      </a:path>
                      <a:path w="21600" h="21591" stroke="0" extrusionOk="0">
                        <a:moveTo>
                          <a:pt x="0" y="21523"/>
                        </a:moveTo>
                        <a:cubicBezTo>
                          <a:pt x="36" y="9863"/>
                          <a:pt x="9320" y="337"/>
                          <a:pt x="20975" y="0"/>
                        </a:cubicBezTo>
                        <a:lnTo>
                          <a:pt x="21600" y="21591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ar-YE"/>
                  </a:p>
                </p:txBody>
              </p:sp>
            </p:grpSp>
          </p:grpSp>
          <p:grpSp>
            <p:nvGrpSpPr>
              <p:cNvPr id="7" name="Group 15"/>
              <p:cNvGrpSpPr>
                <a:grpSpLocks/>
              </p:cNvGrpSpPr>
              <p:nvPr/>
            </p:nvGrpSpPr>
            <p:grpSpPr bwMode="auto">
              <a:xfrm>
                <a:off x="1122" y="3526"/>
                <a:ext cx="127" cy="597"/>
                <a:chOff x="1122" y="3526"/>
                <a:chExt cx="127" cy="597"/>
              </a:xfrm>
            </p:grpSpPr>
            <p:grpSp>
              <p:nvGrpSpPr>
                <p:cNvPr id="8" name="Group 16"/>
                <p:cNvGrpSpPr>
                  <a:grpSpLocks/>
                </p:cNvGrpSpPr>
                <p:nvPr/>
              </p:nvGrpSpPr>
              <p:grpSpPr bwMode="auto">
                <a:xfrm>
                  <a:off x="1122" y="3808"/>
                  <a:ext cx="64" cy="315"/>
                  <a:chOff x="1122" y="3808"/>
                  <a:chExt cx="64" cy="315"/>
                </a:xfrm>
              </p:grpSpPr>
              <p:sp>
                <p:nvSpPr>
                  <p:cNvPr id="33838" name="Arc 17"/>
                  <p:cNvSpPr>
                    <a:spLocks/>
                  </p:cNvSpPr>
                  <p:nvPr/>
                </p:nvSpPr>
                <p:spPr bwMode="auto">
                  <a:xfrm>
                    <a:off x="1150" y="3808"/>
                    <a:ext cx="36" cy="315"/>
                  </a:xfrm>
                  <a:custGeom>
                    <a:avLst/>
                    <a:gdLst>
                      <a:gd name="T0" fmla="*/ 36 w 22227"/>
                      <a:gd name="T1" fmla="*/ 0 h 21670"/>
                      <a:gd name="T2" fmla="*/ 0 w 22227"/>
                      <a:gd name="T3" fmla="*/ 315 h 21670"/>
                      <a:gd name="T4" fmla="*/ 1 w 22227"/>
                      <a:gd name="T5" fmla="*/ 1 h 21670"/>
                      <a:gd name="T6" fmla="*/ 0 60000 65536"/>
                      <a:gd name="T7" fmla="*/ 0 60000 65536"/>
                      <a:gd name="T8" fmla="*/ 0 60000 65536"/>
                      <a:gd name="T9" fmla="*/ 0 w 22227"/>
                      <a:gd name="T10" fmla="*/ 0 h 21670"/>
                      <a:gd name="T11" fmla="*/ 22227 w 22227"/>
                      <a:gd name="T12" fmla="*/ 21670 h 2167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2227" h="21670" fill="none" extrusionOk="0">
                        <a:moveTo>
                          <a:pt x="22226" y="0"/>
                        </a:moveTo>
                        <a:cubicBezTo>
                          <a:pt x="22226" y="23"/>
                          <a:pt x="22227" y="46"/>
                          <a:pt x="22227" y="70"/>
                        </a:cubicBezTo>
                        <a:cubicBezTo>
                          <a:pt x="22227" y="11999"/>
                          <a:pt x="12556" y="21670"/>
                          <a:pt x="627" y="21670"/>
                        </a:cubicBezTo>
                        <a:cubicBezTo>
                          <a:pt x="417" y="21670"/>
                          <a:pt x="208" y="21666"/>
                          <a:pt x="0" y="21660"/>
                        </a:cubicBezTo>
                      </a:path>
                      <a:path w="22227" h="21670" stroke="0" extrusionOk="0">
                        <a:moveTo>
                          <a:pt x="22226" y="0"/>
                        </a:moveTo>
                        <a:cubicBezTo>
                          <a:pt x="22226" y="23"/>
                          <a:pt x="22227" y="46"/>
                          <a:pt x="22227" y="70"/>
                        </a:cubicBezTo>
                        <a:cubicBezTo>
                          <a:pt x="22227" y="11999"/>
                          <a:pt x="12556" y="21670"/>
                          <a:pt x="627" y="21670"/>
                        </a:cubicBezTo>
                        <a:cubicBezTo>
                          <a:pt x="417" y="21670"/>
                          <a:pt x="208" y="21666"/>
                          <a:pt x="0" y="21660"/>
                        </a:cubicBezTo>
                        <a:lnTo>
                          <a:pt x="627" y="7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ar-YE"/>
                  </a:p>
                </p:txBody>
              </p:sp>
              <p:sp>
                <p:nvSpPr>
                  <p:cNvPr id="33839" name="Arc 18"/>
                  <p:cNvSpPr>
                    <a:spLocks/>
                  </p:cNvSpPr>
                  <p:nvPr/>
                </p:nvSpPr>
                <p:spPr bwMode="auto">
                  <a:xfrm>
                    <a:off x="1122" y="3809"/>
                    <a:ext cx="35" cy="314"/>
                  </a:xfrm>
                  <a:custGeom>
                    <a:avLst/>
                    <a:gdLst>
                      <a:gd name="T0" fmla="*/ 34 w 21600"/>
                      <a:gd name="T1" fmla="*/ 314 h 21659"/>
                      <a:gd name="T2" fmla="*/ 0 w 21600"/>
                      <a:gd name="T3" fmla="*/ 0 h 21659"/>
                      <a:gd name="T4" fmla="*/ 35 w 21600"/>
                      <a:gd name="T5" fmla="*/ 1 h 2165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59"/>
                      <a:gd name="T11" fmla="*/ 21600 w 21600"/>
                      <a:gd name="T12" fmla="*/ 21659 h 216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59" fill="none" extrusionOk="0">
                        <a:moveTo>
                          <a:pt x="20973" y="21658"/>
                        </a:moveTo>
                        <a:cubicBezTo>
                          <a:pt x="9292" y="21319"/>
                          <a:pt x="0" y="11753"/>
                          <a:pt x="0" y="68"/>
                        </a:cubicBezTo>
                        <a:cubicBezTo>
                          <a:pt x="-1" y="45"/>
                          <a:pt x="0" y="22"/>
                          <a:pt x="0" y="0"/>
                        </a:cubicBezTo>
                      </a:path>
                      <a:path w="21600" h="21659" stroke="0" extrusionOk="0">
                        <a:moveTo>
                          <a:pt x="20973" y="21658"/>
                        </a:moveTo>
                        <a:cubicBezTo>
                          <a:pt x="9292" y="21319"/>
                          <a:pt x="0" y="11753"/>
                          <a:pt x="0" y="68"/>
                        </a:cubicBezTo>
                        <a:cubicBezTo>
                          <a:pt x="-1" y="45"/>
                          <a:pt x="0" y="22"/>
                          <a:pt x="0" y="0"/>
                        </a:cubicBezTo>
                        <a:lnTo>
                          <a:pt x="21600" y="68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ar-YE"/>
                  </a:p>
                </p:txBody>
              </p:sp>
            </p:grpSp>
            <p:grpSp>
              <p:nvGrpSpPr>
                <p:cNvPr id="9" name="Group 19"/>
                <p:cNvGrpSpPr>
                  <a:grpSpLocks/>
                </p:cNvGrpSpPr>
                <p:nvPr/>
              </p:nvGrpSpPr>
              <p:grpSpPr bwMode="auto">
                <a:xfrm>
                  <a:off x="1183" y="3526"/>
                  <a:ext cx="66" cy="315"/>
                  <a:chOff x="1183" y="3526"/>
                  <a:chExt cx="66" cy="315"/>
                </a:xfrm>
              </p:grpSpPr>
              <p:sp>
                <p:nvSpPr>
                  <p:cNvPr id="33836" name="Arc 20"/>
                  <p:cNvSpPr>
                    <a:spLocks/>
                  </p:cNvSpPr>
                  <p:nvPr/>
                </p:nvSpPr>
                <p:spPr bwMode="auto">
                  <a:xfrm>
                    <a:off x="1214" y="3527"/>
                    <a:ext cx="35" cy="314"/>
                  </a:xfrm>
                  <a:custGeom>
                    <a:avLst/>
                    <a:gdLst>
                      <a:gd name="T0" fmla="*/ 0 w 22225"/>
                      <a:gd name="T1" fmla="*/ 0 h 21600"/>
                      <a:gd name="T2" fmla="*/ 35 w 22225"/>
                      <a:gd name="T3" fmla="*/ 313 h 21600"/>
                      <a:gd name="T4" fmla="*/ 1 w 22225"/>
                      <a:gd name="T5" fmla="*/ 314 h 21600"/>
                      <a:gd name="T6" fmla="*/ 0 60000 65536"/>
                      <a:gd name="T7" fmla="*/ 0 60000 65536"/>
                      <a:gd name="T8" fmla="*/ 0 60000 65536"/>
                      <a:gd name="T9" fmla="*/ 0 w 22225"/>
                      <a:gd name="T10" fmla="*/ 0 h 21600"/>
                      <a:gd name="T11" fmla="*/ 22225 w 2222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2225" h="21600" fill="none" extrusionOk="0">
                        <a:moveTo>
                          <a:pt x="0" y="9"/>
                        </a:moveTo>
                        <a:cubicBezTo>
                          <a:pt x="208" y="3"/>
                          <a:pt x="416" y="-1"/>
                          <a:pt x="625" y="0"/>
                        </a:cubicBezTo>
                        <a:cubicBezTo>
                          <a:pt x="12527" y="0"/>
                          <a:pt x="22186" y="9628"/>
                          <a:pt x="22224" y="21530"/>
                        </a:cubicBezTo>
                      </a:path>
                      <a:path w="22225" h="21600" stroke="0" extrusionOk="0">
                        <a:moveTo>
                          <a:pt x="0" y="9"/>
                        </a:moveTo>
                        <a:cubicBezTo>
                          <a:pt x="208" y="3"/>
                          <a:pt x="416" y="-1"/>
                          <a:pt x="625" y="0"/>
                        </a:cubicBezTo>
                        <a:cubicBezTo>
                          <a:pt x="12527" y="0"/>
                          <a:pt x="22186" y="9628"/>
                          <a:pt x="22224" y="21530"/>
                        </a:cubicBezTo>
                        <a:lnTo>
                          <a:pt x="625" y="2160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ar-YE"/>
                  </a:p>
                </p:txBody>
              </p:sp>
              <p:sp>
                <p:nvSpPr>
                  <p:cNvPr id="33837" name="Arc 21"/>
                  <p:cNvSpPr>
                    <a:spLocks/>
                  </p:cNvSpPr>
                  <p:nvPr/>
                </p:nvSpPr>
                <p:spPr bwMode="auto">
                  <a:xfrm>
                    <a:off x="1183" y="3526"/>
                    <a:ext cx="35" cy="313"/>
                  </a:xfrm>
                  <a:custGeom>
                    <a:avLst/>
                    <a:gdLst>
                      <a:gd name="T0" fmla="*/ 0 w 21600"/>
                      <a:gd name="T1" fmla="*/ 312 h 21591"/>
                      <a:gd name="T2" fmla="*/ 34 w 21600"/>
                      <a:gd name="T3" fmla="*/ 0 h 21591"/>
                      <a:gd name="T4" fmla="*/ 35 w 21600"/>
                      <a:gd name="T5" fmla="*/ 313 h 21591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591"/>
                      <a:gd name="T11" fmla="*/ 21600 w 21600"/>
                      <a:gd name="T12" fmla="*/ 21591 h 2159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591" fill="none" extrusionOk="0">
                        <a:moveTo>
                          <a:pt x="0" y="21523"/>
                        </a:moveTo>
                        <a:cubicBezTo>
                          <a:pt x="36" y="9863"/>
                          <a:pt x="9320" y="337"/>
                          <a:pt x="20975" y="0"/>
                        </a:cubicBezTo>
                      </a:path>
                      <a:path w="21600" h="21591" stroke="0" extrusionOk="0">
                        <a:moveTo>
                          <a:pt x="0" y="21523"/>
                        </a:moveTo>
                        <a:cubicBezTo>
                          <a:pt x="36" y="9863"/>
                          <a:pt x="9320" y="337"/>
                          <a:pt x="20975" y="0"/>
                        </a:cubicBezTo>
                        <a:lnTo>
                          <a:pt x="21600" y="21591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ar-YE"/>
                  </a:p>
                </p:txBody>
              </p:sp>
            </p:grpSp>
          </p:grpSp>
        </p:grpSp>
        <p:grpSp>
          <p:nvGrpSpPr>
            <p:cNvPr id="10" name="Group 22"/>
            <p:cNvGrpSpPr>
              <a:grpSpLocks/>
            </p:cNvGrpSpPr>
            <p:nvPr/>
          </p:nvGrpSpPr>
          <p:grpSpPr bwMode="auto">
            <a:xfrm>
              <a:off x="1635" y="3497"/>
              <a:ext cx="490" cy="626"/>
              <a:chOff x="1635" y="3497"/>
              <a:chExt cx="490" cy="626"/>
            </a:xfrm>
          </p:grpSpPr>
          <p:grpSp>
            <p:nvGrpSpPr>
              <p:cNvPr id="11" name="Group 23"/>
              <p:cNvGrpSpPr>
                <a:grpSpLocks/>
              </p:cNvGrpSpPr>
              <p:nvPr/>
            </p:nvGrpSpPr>
            <p:grpSpPr bwMode="auto">
              <a:xfrm>
                <a:off x="1635" y="3497"/>
                <a:ext cx="244" cy="597"/>
                <a:chOff x="1635" y="3497"/>
                <a:chExt cx="244" cy="597"/>
              </a:xfrm>
            </p:grpSpPr>
            <p:grpSp>
              <p:nvGrpSpPr>
                <p:cNvPr id="12" name="Group 24"/>
                <p:cNvGrpSpPr>
                  <a:grpSpLocks/>
                </p:cNvGrpSpPr>
                <p:nvPr/>
              </p:nvGrpSpPr>
              <p:grpSpPr bwMode="auto">
                <a:xfrm>
                  <a:off x="1635" y="3779"/>
                  <a:ext cx="122" cy="315"/>
                  <a:chOff x="1635" y="3779"/>
                  <a:chExt cx="122" cy="315"/>
                </a:xfrm>
              </p:grpSpPr>
              <p:sp>
                <p:nvSpPr>
                  <p:cNvPr id="33830" name="Arc 25"/>
                  <p:cNvSpPr>
                    <a:spLocks/>
                  </p:cNvSpPr>
                  <p:nvPr/>
                </p:nvSpPr>
                <p:spPr bwMode="auto">
                  <a:xfrm>
                    <a:off x="1691" y="3779"/>
                    <a:ext cx="66" cy="315"/>
                  </a:xfrm>
                  <a:custGeom>
                    <a:avLst/>
                    <a:gdLst>
                      <a:gd name="T0" fmla="*/ 66 w 21600"/>
                      <a:gd name="T1" fmla="*/ 0 h 21669"/>
                      <a:gd name="T2" fmla="*/ 0 w 21600"/>
                      <a:gd name="T3" fmla="*/ 315 h 21669"/>
                      <a:gd name="T4" fmla="*/ 0 w 21600"/>
                      <a:gd name="T5" fmla="*/ 1 h 2166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69"/>
                      <a:gd name="T11" fmla="*/ 21600 w 21600"/>
                      <a:gd name="T12" fmla="*/ 21669 h 2166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69" fill="none" extrusionOk="0">
                        <a:moveTo>
                          <a:pt x="21599" y="0"/>
                        </a:moveTo>
                        <a:cubicBezTo>
                          <a:pt x="21599" y="23"/>
                          <a:pt x="21600" y="46"/>
                          <a:pt x="21600" y="69"/>
                        </a:cubicBezTo>
                        <a:cubicBezTo>
                          <a:pt x="21600" y="11998"/>
                          <a:pt x="11929" y="21668"/>
                          <a:pt x="0" y="21669"/>
                        </a:cubicBezTo>
                      </a:path>
                      <a:path w="21600" h="21669" stroke="0" extrusionOk="0">
                        <a:moveTo>
                          <a:pt x="21599" y="0"/>
                        </a:moveTo>
                        <a:cubicBezTo>
                          <a:pt x="21599" y="23"/>
                          <a:pt x="21600" y="46"/>
                          <a:pt x="21600" y="69"/>
                        </a:cubicBezTo>
                        <a:cubicBezTo>
                          <a:pt x="21600" y="11998"/>
                          <a:pt x="11929" y="21668"/>
                          <a:pt x="0" y="21669"/>
                        </a:cubicBezTo>
                        <a:lnTo>
                          <a:pt x="0" y="69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ar-YE"/>
                  </a:p>
                </p:txBody>
              </p:sp>
              <p:sp>
                <p:nvSpPr>
                  <p:cNvPr id="33831" name="Arc 26"/>
                  <p:cNvSpPr>
                    <a:spLocks/>
                  </p:cNvSpPr>
                  <p:nvPr/>
                </p:nvSpPr>
                <p:spPr bwMode="auto">
                  <a:xfrm>
                    <a:off x="1635" y="3779"/>
                    <a:ext cx="66" cy="315"/>
                  </a:xfrm>
                  <a:custGeom>
                    <a:avLst/>
                    <a:gdLst>
                      <a:gd name="T0" fmla="*/ 66 w 21600"/>
                      <a:gd name="T1" fmla="*/ 315 h 21669"/>
                      <a:gd name="T2" fmla="*/ 0 w 21600"/>
                      <a:gd name="T3" fmla="*/ 0 h 21669"/>
                      <a:gd name="T4" fmla="*/ 66 w 21600"/>
                      <a:gd name="T5" fmla="*/ 1 h 2166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69"/>
                      <a:gd name="T11" fmla="*/ 21600 w 21600"/>
                      <a:gd name="T12" fmla="*/ 21669 h 2166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69" fill="none" extrusionOk="0">
                        <a:moveTo>
                          <a:pt x="21600" y="21669"/>
                        </a:moveTo>
                        <a:cubicBezTo>
                          <a:pt x="9670" y="21669"/>
                          <a:pt x="0" y="11998"/>
                          <a:pt x="0" y="69"/>
                        </a:cubicBezTo>
                        <a:cubicBezTo>
                          <a:pt x="-1" y="46"/>
                          <a:pt x="0" y="23"/>
                          <a:pt x="0" y="0"/>
                        </a:cubicBezTo>
                      </a:path>
                      <a:path w="21600" h="21669" stroke="0" extrusionOk="0">
                        <a:moveTo>
                          <a:pt x="21600" y="21669"/>
                        </a:moveTo>
                        <a:cubicBezTo>
                          <a:pt x="9670" y="21669"/>
                          <a:pt x="0" y="11998"/>
                          <a:pt x="0" y="69"/>
                        </a:cubicBezTo>
                        <a:cubicBezTo>
                          <a:pt x="-1" y="46"/>
                          <a:pt x="0" y="23"/>
                          <a:pt x="0" y="0"/>
                        </a:cubicBezTo>
                        <a:lnTo>
                          <a:pt x="21600" y="69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ar-YE"/>
                  </a:p>
                </p:txBody>
              </p:sp>
            </p:grpSp>
            <p:grpSp>
              <p:nvGrpSpPr>
                <p:cNvPr id="13" name="Group 27"/>
                <p:cNvGrpSpPr>
                  <a:grpSpLocks/>
                </p:cNvGrpSpPr>
                <p:nvPr/>
              </p:nvGrpSpPr>
              <p:grpSpPr bwMode="auto">
                <a:xfrm>
                  <a:off x="1756" y="3497"/>
                  <a:ext cx="123" cy="315"/>
                  <a:chOff x="1756" y="3497"/>
                  <a:chExt cx="123" cy="315"/>
                </a:xfrm>
              </p:grpSpPr>
              <p:sp>
                <p:nvSpPr>
                  <p:cNvPr id="33828" name="Arc 28"/>
                  <p:cNvSpPr>
                    <a:spLocks/>
                  </p:cNvSpPr>
                  <p:nvPr/>
                </p:nvSpPr>
                <p:spPr bwMode="auto">
                  <a:xfrm>
                    <a:off x="1812" y="3498"/>
                    <a:ext cx="67" cy="314"/>
                  </a:xfrm>
                  <a:custGeom>
                    <a:avLst/>
                    <a:gdLst>
                      <a:gd name="T0" fmla="*/ 0 w 21924"/>
                      <a:gd name="T1" fmla="*/ 0 h 21600"/>
                      <a:gd name="T2" fmla="*/ 67 w 21924"/>
                      <a:gd name="T3" fmla="*/ 313 h 21600"/>
                      <a:gd name="T4" fmla="*/ 1 w 21924"/>
                      <a:gd name="T5" fmla="*/ 314 h 21600"/>
                      <a:gd name="T6" fmla="*/ 0 60000 65536"/>
                      <a:gd name="T7" fmla="*/ 0 60000 65536"/>
                      <a:gd name="T8" fmla="*/ 0 60000 65536"/>
                      <a:gd name="T9" fmla="*/ 0 w 21924"/>
                      <a:gd name="T10" fmla="*/ 0 h 21600"/>
                      <a:gd name="T11" fmla="*/ 21924 w 2192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924" h="21600" fill="none" extrusionOk="0">
                        <a:moveTo>
                          <a:pt x="0" y="2"/>
                        </a:moveTo>
                        <a:cubicBezTo>
                          <a:pt x="107" y="0"/>
                          <a:pt x="215" y="-1"/>
                          <a:pt x="324" y="0"/>
                        </a:cubicBezTo>
                        <a:cubicBezTo>
                          <a:pt x="12226" y="0"/>
                          <a:pt x="21885" y="9628"/>
                          <a:pt x="21923" y="21531"/>
                        </a:cubicBezTo>
                      </a:path>
                      <a:path w="21924" h="21600" stroke="0" extrusionOk="0">
                        <a:moveTo>
                          <a:pt x="0" y="2"/>
                        </a:moveTo>
                        <a:cubicBezTo>
                          <a:pt x="107" y="0"/>
                          <a:pt x="215" y="-1"/>
                          <a:pt x="324" y="0"/>
                        </a:cubicBezTo>
                        <a:cubicBezTo>
                          <a:pt x="12226" y="0"/>
                          <a:pt x="21885" y="9628"/>
                          <a:pt x="21923" y="21531"/>
                        </a:cubicBezTo>
                        <a:lnTo>
                          <a:pt x="324" y="2160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ar-YE"/>
                  </a:p>
                </p:txBody>
              </p:sp>
              <p:sp>
                <p:nvSpPr>
                  <p:cNvPr id="33829" name="Arc 29"/>
                  <p:cNvSpPr>
                    <a:spLocks/>
                  </p:cNvSpPr>
                  <p:nvPr/>
                </p:nvSpPr>
                <p:spPr bwMode="auto">
                  <a:xfrm>
                    <a:off x="1756" y="3497"/>
                    <a:ext cx="66" cy="313"/>
                  </a:xfrm>
                  <a:custGeom>
                    <a:avLst/>
                    <a:gdLst>
                      <a:gd name="T0" fmla="*/ 0 w 21600"/>
                      <a:gd name="T1" fmla="*/ 312 h 21598"/>
                      <a:gd name="T2" fmla="*/ 65 w 21600"/>
                      <a:gd name="T3" fmla="*/ 0 h 21598"/>
                      <a:gd name="T4" fmla="*/ 66 w 21600"/>
                      <a:gd name="T5" fmla="*/ 313 h 21598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598"/>
                      <a:gd name="T11" fmla="*/ 21600 w 21600"/>
                      <a:gd name="T12" fmla="*/ 21598 h 2159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598" fill="none" extrusionOk="0">
                        <a:moveTo>
                          <a:pt x="0" y="21529"/>
                        </a:moveTo>
                        <a:cubicBezTo>
                          <a:pt x="37" y="9754"/>
                          <a:pt x="9499" y="178"/>
                          <a:pt x="21273" y="0"/>
                        </a:cubicBezTo>
                      </a:path>
                      <a:path w="21600" h="21598" stroke="0" extrusionOk="0">
                        <a:moveTo>
                          <a:pt x="0" y="21529"/>
                        </a:moveTo>
                        <a:cubicBezTo>
                          <a:pt x="37" y="9754"/>
                          <a:pt x="9499" y="178"/>
                          <a:pt x="21273" y="0"/>
                        </a:cubicBezTo>
                        <a:lnTo>
                          <a:pt x="21600" y="21598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ar-YE"/>
                  </a:p>
                </p:txBody>
              </p:sp>
            </p:grpSp>
          </p:grpSp>
          <p:grpSp>
            <p:nvGrpSpPr>
              <p:cNvPr id="14" name="Group 30"/>
              <p:cNvGrpSpPr>
                <a:grpSpLocks/>
              </p:cNvGrpSpPr>
              <p:nvPr/>
            </p:nvGrpSpPr>
            <p:grpSpPr bwMode="auto">
              <a:xfrm>
                <a:off x="1880" y="3526"/>
                <a:ext cx="245" cy="597"/>
                <a:chOff x="1880" y="3526"/>
                <a:chExt cx="245" cy="597"/>
              </a:xfrm>
            </p:grpSpPr>
            <p:grpSp>
              <p:nvGrpSpPr>
                <p:cNvPr id="15" name="Group 31"/>
                <p:cNvGrpSpPr>
                  <a:grpSpLocks/>
                </p:cNvGrpSpPr>
                <p:nvPr/>
              </p:nvGrpSpPr>
              <p:grpSpPr bwMode="auto">
                <a:xfrm>
                  <a:off x="1880" y="3808"/>
                  <a:ext cx="124" cy="315"/>
                  <a:chOff x="1880" y="3808"/>
                  <a:chExt cx="124" cy="315"/>
                </a:xfrm>
              </p:grpSpPr>
              <p:sp>
                <p:nvSpPr>
                  <p:cNvPr id="33824" name="Arc 32"/>
                  <p:cNvSpPr>
                    <a:spLocks/>
                  </p:cNvSpPr>
                  <p:nvPr/>
                </p:nvSpPr>
                <p:spPr bwMode="auto">
                  <a:xfrm>
                    <a:off x="1936" y="3808"/>
                    <a:ext cx="68" cy="315"/>
                  </a:xfrm>
                  <a:custGeom>
                    <a:avLst/>
                    <a:gdLst>
                      <a:gd name="T0" fmla="*/ 68 w 21925"/>
                      <a:gd name="T1" fmla="*/ 0 h 21669"/>
                      <a:gd name="T2" fmla="*/ 0 w 21925"/>
                      <a:gd name="T3" fmla="*/ 315 h 21669"/>
                      <a:gd name="T4" fmla="*/ 1 w 21925"/>
                      <a:gd name="T5" fmla="*/ 1 h 21669"/>
                      <a:gd name="T6" fmla="*/ 0 60000 65536"/>
                      <a:gd name="T7" fmla="*/ 0 60000 65536"/>
                      <a:gd name="T8" fmla="*/ 0 60000 65536"/>
                      <a:gd name="T9" fmla="*/ 0 w 21925"/>
                      <a:gd name="T10" fmla="*/ 0 h 21669"/>
                      <a:gd name="T11" fmla="*/ 21925 w 21925"/>
                      <a:gd name="T12" fmla="*/ 21669 h 2166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925" h="21669" fill="none" extrusionOk="0">
                        <a:moveTo>
                          <a:pt x="21924" y="0"/>
                        </a:moveTo>
                        <a:cubicBezTo>
                          <a:pt x="21924" y="23"/>
                          <a:pt x="21925" y="46"/>
                          <a:pt x="21925" y="69"/>
                        </a:cubicBezTo>
                        <a:cubicBezTo>
                          <a:pt x="21925" y="11998"/>
                          <a:pt x="12254" y="21669"/>
                          <a:pt x="325" y="21669"/>
                        </a:cubicBezTo>
                        <a:cubicBezTo>
                          <a:pt x="216" y="21669"/>
                          <a:pt x="108" y="21668"/>
                          <a:pt x="0" y="21666"/>
                        </a:cubicBezTo>
                      </a:path>
                      <a:path w="21925" h="21669" stroke="0" extrusionOk="0">
                        <a:moveTo>
                          <a:pt x="21924" y="0"/>
                        </a:moveTo>
                        <a:cubicBezTo>
                          <a:pt x="21924" y="23"/>
                          <a:pt x="21925" y="46"/>
                          <a:pt x="21925" y="69"/>
                        </a:cubicBezTo>
                        <a:cubicBezTo>
                          <a:pt x="21925" y="11998"/>
                          <a:pt x="12254" y="21669"/>
                          <a:pt x="325" y="21669"/>
                        </a:cubicBezTo>
                        <a:cubicBezTo>
                          <a:pt x="216" y="21669"/>
                          <a:pt x="108" y="21668"/>
                          <a:pt x="0" y="21666"/>
                        </a:cubicBezTo>
                        <a:lnTo>
                          <a:pt x="325" y="69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ar-YE"/>
                  </a:p>
                </p:txBody>
              </p:sp>
              <p:sp>
                <p:nvSpPr>
                  <p:cNvPr id="33825" name="Arc 33"/>
                  <p:cNvSpPr>
                    <a:spLocks/>
                  </p:cNvSpPr>
                  <p:nvPr/>
                </p:nvSpPr>
                <p:spPr bwMode="auto">
                  <a:xfrm>
                    <a:off x="1880" y="3808"/>
                    <a:ext cx="66" cy="315"/>
                  </a:xfrm>
                  <a:custGeom>
                    <a:avLst/>
                    <a:gdLst>
                      <a:gd name="T0" fmla="*/ 66 w 21600"/>
                      <a:gd name="T1" fmla="*/ 315 h 21669"/>
                      <a:gd name="T2" fmla="*/ 0 w 21600"/>
                      <a:gd name="T3" fmla="*/ 0 h 21669"/>
                      <a:gd name="T4" fmla="*/ 66 w 21600"/>
                      <a:gd name="T5" fmla="*/ 1 h 2166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69"/>
                      <a:gd name="T11" fmla="*/ 21600 w 21600"/>
                      <a:gd name="T12" fmla="*/ 21669 h 2166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69" fill="none" extrusionOk="0">
                        <a:moveTo>
                          <a:pt x="21600" y="21669"/>
                        </a:moveTo>
                        <a:cubicBezTo>
                          <a:pt x="9670" y="21669"/>
                          <a:pt x="0" y="11998"/>
                          <a:pt x="0" y="69"/>
                        </a:cubicBezTo>
                        <a:cubicBezTo>
                          <a:pt x="-1" y="46"/>
                          <a:pt x="0" y="23"/>
                          <a:pt x="0" y="0"/>
                        </a:cubicBezTo>
                      </a:path>
                      <a:path w="21600" h="21669" stroke="0" extrusionOk="0">
                        <a:moveTo>
                          <a:pt x="21600" y="21669"/>
                        </a:moveTo>
                        <a:cubicBezTo>
                          <a:pt x="9670" y="21669"/>
                          <a:pt x="0" y="11998"/>
                          <a:pt x="0" y="69"/>
                        </a:cubicBezTo>
                        <a:cubicBezTo>
                          <a:pt x="-1" y="46"/>
                          <a:pt x="0" y="23"/>
                          <a:pt x="0" y="0"/>
                        </a:cubicBezTo>
                        <a:lnTo>
                          <a:pt x="21600" y="69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ar-YE"/>
                  </a:p>
                </p:txBody>
              </p:sp>
            </p:grpSp>
            <p:grpSp>
              <p:nvGrpSpPr>
                <p:cNvPr id="16" name="Group 34"/>
                <p:cNvGrpSpPr>
                  <a:grpSpLocks/>
                </p:cNvGrpSpPr>
                <p:nvPr/>
              </p:nvGrpSpPr>
              <p:grpSpPr bwMode="auto">
                <a:xfrm>
                  <a:off x="2000" y="3526"/>
                  <a:ext cx="125" cy="315"/>
                  <a:chOff x="2000" y="3526"/>
                  <a:chExt cx="125" cy="315"/>
                </a:xfrm>
              </p:grpSpPr>
              <p:sp>
                <p:nvSpPr>
                  <p:cNvPr id="33822" name="Arc 35"/>
                  <p:cNvSpPr>
                    <a:spLocks/>
                  </p:cNvSpPr>
                  <p:nvPr/>
                </p:nvSpPr>
                <p:spPr bwMode="auto">
                  <a:xfrm>
                    <a:off x="2058" y="3527"/>
                    <a:ext cx="67" cy="314"/>
                  </a:xfrm>
                  <a:custGeom>
                    <a:avLst/>
                    <a:gdLst>
                      <a:gd name="T0" fmla="*/ 0 w 21927"/>
                      <a:gd name="T1" fmla="*/ 0 h 21600"/>
                      <a:gd name="T2" fmla="*/ 67 w 21927"/>
                      <a:gd name="T3" fmla="*/ 313 h 21600"/>
                      <a:gd name="T4" fmla="*/ 1 w 21927"/>
                      <a:gd name="T5" fmla="*/ 314 h 21600"/>
                      <a:gd name="T6" fmla="*/ 0 60000 65536"/>
                      <a:gd name="T7" fmla="*/ 0 60000 65536"/>
                      <a:gd name="T8" fmla="*/ 0 60000 65536"/>
                      <a:gd name="T9" fmla="*/ 0 w 21927"/>
                      <a:gd name="T10" fmla="*/ 0 h 21600"/>
                      <a:gd name="T11" fmla="*/ 21927 w 21927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927" h="21600" fill="none" extrusionOk="0">
                        <a:moveTo>
                          <a:pt x="0" y="2"/>
                        </a:moveTo>
                        <a:cubicBezTo>
                          <a:pt x="108" y="0"/>
                          <a:pt x="217" y="-1"/>
                          <a:pt x="327" y="0"/>
                        </a:cubicBezTo>
                        <a:cubicBezTo>
                          <a:pt x="12229" y="0"/>
                          <a:pt x="21888" y="9628"/>
                          <a:pt x="21926" y="21531"/>
                        </a:cubicBezTo>
                      </a:path>
                      <a:path w="21927" h="21600" stroke="0" extrusionOk="0">
                        <a:moveTo>
                          <a:pt x="0" y="2"/>
                        </a:moveTo>
                        <a:cubicBezTo>
                          <a:pt x="108" y="0"/>
                          <a:pt x="217" y="-1"/>
                          <a:pt x="327" y="0"/>
                        </a:cubicBezTo>
                        <a:cubicBezTo>
                          <a:pt x="12229" y="0"/>
                          <a:pt x="21888" y="9628"/>
                          <a:pt x="21926" y="21531"/>
                        </a:cubicBezTo>
                        <a:lnTo>
                          <a:pt x="327" y="2160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ar-YE"/>
                  </a:p>
                </p:txBody>
              </p:sp>
              <p:sp>
                <p:nvSpPr>
                  <p:cNvPr id="33823" name="Arc 36"/>
                  <p:cNvSpPr>
                    <a:spLocks/>
                  </p:cNvSpPr>
                  <p:nvPr/>
                </p:nvSpPr>
                <p:spPr bwMode="auto">
                  <a:xfrm>
                    <a:off x="2000" y="3526"/>
                    <a:ext cx="67" cy="313"/>
                  </a:xfrm>
                  <a:custGeom>
                    <a:avLst/>
                    <a:gdLst>
                      <a:gd name="T0" fmla="*/ 0 w 21600"/>
                      <a:gd name="T1" fmla="*/ 312 h 21598"/>
                      <a:gd name="T2" fmla="*/ 66 w 21600"/>
                      <a:gd name="T3" fmla="*/ 0 h 21598"/>
                      <a:gd name="T4" fmla="*/ 67 w 21600"/>
                      <a:gd name="T5" fmla="*/ 313 h 21598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598"/>
                      <a:gd name="T11" fmla="*/ 21600 w 21600"/>
                      <a:gd name="T12" fmla="*/ 21598 h 2159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598" fill="none" extrusionOk="0">
                        <a:moveTo>
                          <a:pt x="0" y="21530"/>
                        </a:moveTo>
                        <a:cubicBezTo>
                          <a:pt x="37" y="9753"/>
                          <a:pt x="9500" y="177"/>
                          <a:pt x="21276" y="0"/>
                        </a:cubicBezTo>
                      </a:path>
                      <a:path w="21600" h="21598" stroke="0" extrusionOk="0">
                        <a:moveTo>
                          <a:pt x="0" y="21530"/>
                        </a:moveTo>
                        <a:cubicBezTo>
                          <a:pt x="37" y="9753"/>
                          <a:pt x="9500" y="177"/>
                          <a:pt x="21276" y="0"/>
                        </a:cubicBezTo>
                        <a:lnTo>
                          <a:pt x="21600" y="21598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ar-YE"/>
                  </a:p>
                </p:txBody>
              </p:sp>
            </p:grpSp>
          </p:grpSp>
        </p:grpSp>
        <p:sp>
          <p:nvSpPr>
            <p:cNvPr id="33801" name="Rectangle 37"/>
            <p:cNvSpPr>
              <a:spLocks noChangeArrowheads="1"/>
            </p:cNvSpPr>
            <p:nvPr/>
          </p:nvSpPr>
          <p:spPr bwMode="auto">
            <a:xfrm>
              <a:off x="1275" y="3469"/>
              <a:ext cx="308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7200">
                  <a:solidFill>
                    <a:srgbClr val="000000"/>
                  </a:solidFill>
                </a:rPr>
                <a:t>-</a:t>
              </a:r>
            </a:p>
          </p:txBody>
        </p:sp>
        <p:sp>
          <p:nvSpPr>
            <p:cNvPr id="33802" name="Rectangle 38"/>
            <p:cNvSpPr>
              <a:spLocks noChangeArrowheads="1"/>
            </p:cNvSpPr>
            <p:nvPr/>
          </p:nvSpPr>
          <p:spPr bwMode="auto">
            <a:xfrm>
              <a:off x="2363" y="3469"/>
              <a:ext cx="452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7200">
                  <a:solidFill>
                    <a:srgbClr val="000000"/>
                  </a:solidFill>
                </a:rPr>
                <a:t>=</a:t>
              </a:r>
            </a:p>
          </p:txBody>
        </p:sp>
        <p:grpSp>
          <p:nvGrpSpPr>
            <p:cNvPr id="17" name="Group 39"/>
            <p:cNvGrpSpPr>
              <a:grpSpLocks/>
            </p:cNvGrpSpPr>
            <p:nvPr/>
          </p:nvGrpSpPr>
          <p:grpSpPr bwMode="auto">
            <a:xfrm>
              <a:off x="2819" y="3560"/>
              <a:ext cx="1470" cy="627"/>
              <a:chOff x="2819" y="3560"/>
              <a:chExt cx="1470" cy="627"/>
            </a:xfrm>
          </p:grpSpPr>
          <p:grpSp>
            <p:nvGrpSpPr>
              <p:cNvPr id="18" name="Group 40"/>
              <p:cNvGrpSpPr>
                <a:grpSpLocks/>
              </p:cNvGrpSpPr>
              <p:nvPr/>
            </p:nvGrpSpPr>
            <p:grpSpPr bwMode="auto">
              <a:xfrm>
                <a:off x="2819" y="3560"/>
                <a:ext cx="732" cy="598"/>
                <a:chOff x="2819" y="3560"/>
                <a:chExt cx="732" cy="598"/>
              </a:xfrm>
            </p:grpSpPr>
            <p:grpSp>
              <p:nvGrpSpPr>
                <p:cNvPr id="19" name="Group 41"/>
                <p:cNvGrpSpPr>
                  <a:grpSpLocks/>
                </p:cNvGrpSpPr>
                <p:nvPr/>
              </p:nvGrpSpPr>
              <p:grpSpPr bwMode="auto">
                <a:xfrm>
                  <a:off x="2819" y="3843"/>
                  <a:ext cx="368" cy="315"/>
                  <a:chOff x="2819" y="3843"/>
                  <a:chExt cx="368" cy="315"/>
                </a:xfrm>
              </p:grpSpPr>
              <p:sp>
                <p:nvSpPr>
                  <p:cNvPr id="33816" name="Arc 42"/>
                  <p:cNvSpPr>
                    <a:spLocks/>
                  </p:cNvSpPr>
                  <p:nvPr/>
                </p:nvSpPr>
                <p:spPr bwMode="auto">
                  <a:xfrm>
                    <a:off x="2989" y="3843"/>
                    <a:ext cx="198" cy="315"/>
                  </a:xfrm>
                  <a:custGeom>
                    <a:avLst/>
                    <a:gdLst>
                      <a:gd name="T0" fmla="*/ 198 w 21600"/>
                      <a:gd name="T1" fmla="*/ 0 h 21669"/>
                      <a:gd name="T2" fmla="*/ 0 w 21600"/>
                      <a:gd name="T3" fmla="*/ 315 h 21669"/>
                      <a:gd name="T4" fmla="*/ 0 w 21600"/>
                      <a:gd name="T5" fmla="*/ 1 h 2166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69"/>
                      <a:gd name="T11" fmla="*/ 21600 w 21600"/>
                      <a:gd name="T12" fmla="*/ 21669 h 2166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69" fill="none" extrusionOk="0">
                        <a:moveTo>
                          <a:pt x="21599" y="0"/>
                        </a:moveTo>
                        <a:cubicBezTo>
                          <a:pt x="21599" y="23"/>
                          <a:pt x="21600" y="46"/>
                          <a:pt x="21600" y="69"/>
                        </a:cubicBezTo>
                        <a:cubicBezTo>
                          <a:pt x="21600" y="11998"/>
                          <a:pt x="11929" y="21668"/>
                          <a:pt x="0" y="21669"/>
                        </a:cubicBezTo>
                      </a:path>
                      <a:path w="21600" h="21669" stroke="0" extrusionOk="0">
                        <a:moveTo>
                          <a:pt x="21599" y="0"/>
                        </a:moveTo>
                        <a:cubicBezTo>
                          <a:pt x="21599" y="23"/>
                          <a:pt x="21600" y="46"/>
                          <a:pt x="21600" y="69"/>
                        </a:cubicBezTo>
                        <a:cubicBezTo>
                          <a:pt x="21600" y="11998"/>
                          <a:pt x="11929" y="21668"/>
                          <a:pt x="0" y="21669"/>
                        </a:cubicBezTo>
                        <a:lnTo>
                          <a:pt x="0" y="69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ar-YE"/>
                  </a:p>
                </p:txBody>
              </p:sp>
              <p:sp>
                <p:nvSpPr>
                  <p:cNvPr id="33817" name="Arc 43"/>
                  <p:cNvSpPr>
                    <a:spLocks/>
                  </p:cNvSpPr>
                  <p:nvPr/>
                </p:nvSpPr>
                <p:spPr bwMode="auto">
                  <a:xfrm>
                    <a:off x="2819" y="3843"/>
                    <a:ext cx="198" cy="315"/>
                  </a:xfrm>
                  <a:custGeom>
                    <a:avLst/>
                    <a:gdLst>
                      <a:gd name="T0" fmla="*/ 198 w 21600"/>
                      <a:gd name="T1" fmla="*/ 315 h 21669"/>
                      <a:gd name="T2" fmla="*/ 0 w 21600"/>
                      <a:gd name="T3" fmla="*/ 0 h 21669"/>
                      <a:gd name="T4" fmla="*/ 198 w 21600"/>
                      <a:gd name="T5" fmla="*/ 1 h 2166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69"/>
                      <a:gd name="T11" fmla="*/ 21600 w 21600"/>
                      <a:gd name="T12" fmla="*/ 21669 h 2166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69" fill="none" extrusionOk="0">
                        <a:moveTo>
                          <a:pt x="21600" y="21669"/>
                        </a:moveTo>
                        <a:cubicBezTo>
                          <a:pt x="9670" y="21669"/>
                          <a:pt x="0" y="11998"/>
                          <a:pt x="0" y="69"/>
                        </a:cubicBezTo>
                        <a:cubicBezTo>
                          <a:pt x="-1" y="46"/>
                          <a:pt x="0" y="23"/>
                          <a:pt x="0" y="0"/>
                        </a:cubicBezTo>
                      </a:path>
                      <a:path w="21600" h="21669" stroke="0" extrusionOk="0">
                        <a:moveTo>
                          <a:pt x="21600" y="21669"/>
                        </a:moveTo>
                        <a:cubicBezTo>
                          <a:pt x="9670" y="21669"/>
                          <a:pt x="0" y="11998"/>
                          <a:pt x="0" y="69"/>
                        </a:cubicBezTo>
                        <a:cubicBezTo>
                          <a:pt x="-1" y="46"/>
                          <a:pt x="0" y="23"/>
                          <a:pt x="0" y="0"/>
                        </a:cubicBezTo>
                        <a:lnTo>
                          <a:pt x="21600" y="69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ar-YE"/>
                  </a:p>
                </p:txBody>
              </p:sp>
            </p:grpSp>
            <p:grpSp>
              <p:nvGrpSpPr>
                <p:cNvPr id="20" name="Group 44"/>
                <p:cNvGrpSpPr>
                  <a:grpSpLocks/>
                </p:cNvGrpSpPr>
                <p:nvPr/>
              </p:nvGrpSpPr>
              <p:grpSpPr bwMode="auto">
                <a:xfrm>
                  <a:off x="3182" y="3560"/>
                  <a:ext cx="369" cy="316"/>
                  <a:chOff x="3182" y="3560"/>
                  <a:chExt cx="369" cy="316"/>
                </a:xfrm>
              </p:grpSpPr>
              <p:sp>
                <p:nvSpPr>
                  <p:cNvPr id="33814" name="Arc 45"/>
                  <p:cNvSpPr>
                    <a:spLocks/>
                  </p:cNvSpPr>
                  <p:nvPr/>
                </p:nvSpPr>
                <p:spPr bwMode="auto">
                  <a:xfrm>
                    <a:off x="3351" y="3562"/>
                    <a:ext cx="200" cy="314"/>
                  </a:xfrm>
                  <a:custGeom>
                    <a:avLst/>
                    <a:gdLst>
                      <a:gd name="T0" fmla="*/ 0 w 21708"/>
                      <a:gd name="T1" fmla="*/ 0 h 21600"/>
                      <a:gd name="T2" fmla="*/ 200 w 21708"/>
                      <a:gd name="T3" fmla="*/ 313 h 21600"/>
                      <a:gd name="T4" fmla="*/ 1 w 21708"/>
                      <a:gd name="T5" fmla="*/ 314 h 21600"/>
                      <a:gd name="T6" fmla="*/ 0 60000 65536"/>
                      <a:gd name="T7" fmla="*/ 0 60000 65536"/>
                      <a:gd name="T8" fmla="*/ 0 60000 65536"/>
                      <a:gd name="T9" fmla="*/ 0 w 21708"/>
                      <a:gd name="T10" fmla="*/ 0 h 21600"/>
                      <a:gd name="T11" fmla="*/ 21708 w 2170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708" h="21600" fill="none" extrusionOk="0">
                        <a:moveTo>
                          <a:pt x="0" y="0"/>
                        </a:moveTo>
                        <a:cubicBezTo>
                          <a:pt x="36" y="0"/>
                          <a:pt x="72" y="-1"/>
                          <a:pt x="108" y="0"/>
                        </a:cubicBezTo>
                        <a:cubicBezTo>
                          <a:pt x="12010" y="0"/>
                          <a:pt x="21669" y="9628"/>
                          <a:pt x="21707" y="21531"/>
                        </a:cubicBezTo>
                      </a:path>
                      <a:path w="21708" h="21600" stroke="0" extrusionOk="0">
                        <a:moveTo>
                          <a:pt x="0" y="0"/>
                        </a:moveTo>
                        <a:cubicBezTo>
                          <a:pt x="36" y="0"/>
                          <a:pt x="72" y="-1"/>
                          <a:pt x="108" y="0"/>
                        </a:cubicBezTo>
                        <a:cubicBezTo>
                          <a:pt x="12010" y="0"/>
                          <a:pt x="21669" y="9628"/>
                          <a:pt x="21707" y="21531"/>
                        </a:cubicBezTo>
                        <a:lnTo>
                          <a:pt x="108" y="2160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ar-YE"/>
                  </a:p>
                </p:txBody>
              </p:sp>
              <p:sp>
                <p:nvSpPr>
                  <p:cNvPr id="33815" name="Arc 46"/>
                  <p:cNvSpPr>
                    <a:spLocks/>
                  </p:cNvSpPr>
                  <p:nvPr/>
                </p:nvSpPr>
                <p:spPr bwMode="auto">
                  <a:xfrm>
                    <a:off x="3182" y="3560"/>
                    <a:ext cx="198" cy="314"/>
                  </a:xfrm>
                  <a:custGeom>
                    <a:avLst/>
                    <a:gdLst>
                      <a:gd name="T0" fmla="*/ 0 w 21600"/>
                      <a:gd name="T1" fmla="*/ 313 h 21600"/>
                      <a:gd name="T2" fmla="*/ 197 w 21600"/>
                      <a:gd name="T3" fmla="*/ 0 h 21600"/>
                      <a:gd name="T4" fmla="*/ 198 w 21600"/>
                      <a:gd name="T5" fmla="*/ 31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21531"/>
                        </a:moveTo>
                        <a:cubicBezTo>
                          <a:pt x="37" y="9671"/>
                          <a:pt x="9631" y="60"/>
                          <a:pt x="21491" y="0"/>
                        </a:cubicBezTo>
                      </a:path>
                      <a:path w="21600" h="21600" stroke="0" extrusionOk="0">
                        <a:moveTo>
                          <a:pt x="0" y="21531"/>
                        </a:moveTo>
                        <a:cubicBezTo>
                          <a:pt x="37" y="9671"/>
                          <a:pt x="9631" y="60"/>
                          <a:pt x="21491" y="0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ar-YE"/>
                  </a:p>
                </p:txBody>
              </p:sp>
            </p:grpSp>
          </p:grpSp>
          <p:grpSp>
            <p:nvGrpSpPr>
              <p:cNvPr id="21" name="Group 47"/>
              <p:cNvGrpSpPr>
                <a:grpSpLocks/>
              </p:cNvGrpSpPr>
              <p:nvPr/>
            </p:nvGrpSpPr>
            <p:grpSpPr bwMode="auto">
              <a:xfrm>
                <a:off x="3554" y="3589"/>
                <a:ext cx="735" cy="598"/>
                <a:chOff x="3554" y="3589"/>
                <a:chExt cx="735" cy="598"/>
              </a:xfrm>
            </p:grpSpPr>
            <p:grpSp>
              <p:nvGrpSpPr>
                <p:cNvPr id="22" name="Group 48"/>
                <p:cNvGrpSpPr>
                  <a:grpSpLocks/>
                </p:cNvGrpSpPr>
                <p:nvPr/>
              </p:nvGrpSpPr>
              <p:grpSpPr bwMode="auto">
                <a:xfrm>
                  <a:off x="3554" y="3872"/>
                  <a:ext cx="372" cy="315"/>
                  <a:chOff x="3554" y="3872"/>
                  <a:chExt cx="372" cy="315"/>
                </a:xfrm>
              </p:grpSpPr>
              <p:sp>
                <p:nvSpPr>
                  <p:cNvPr id="33810" name="Arc 49"/>
                  <p:cNvSpPr>
                    <a:spLocks/>
                  </p:cNvSpPr>
                  <p:nvPr/>
                </p:nvSpPr>
                <p:spPr bwMode="auto">
                  <a:xfrm>
                    <a:off x="3726" y="3872"/>
                    <a:ext cx="200" cy="315"/>
                  </a:xfrm>
                  <a:custGeom>
                    <a:avLst/>
                    <a:gdLst>
                      <a:gd name="T0" fmla="*/ 200 w 21708"/>
                      <a:gd name="T1" fmla="*/ 0 h 21669"/>
                      <a:gd name="T2" fmla="*/ 0 w 21708"/>
                      <a:gd name="T3" fmla="*/ 315 h 21669"/>
                      <a:gd name="T4" fmla="*/ 1 w 21708"/>
                      <a:gd name="T5" fmla="*/ 1 h 21669"/>
                      <a:gd name="T6" fmla="*/ 0 60000 65536"/>
                      <a:gd name="T7" fmla="*/ 0 60000 65536"/>
                      <a:gd name="T8" fmla="*/ 0 60000 65536"/>
                      <a:gd name="T9" fmla="*/ 0 w 21708"/>
                      <a:gd name="T10" fmla="*/ 0 h 21669"/>
                      <a:gd name="T11" fmla="*/ 21708 w 21708"/>
                      <a:gd name="T12" fmla="*/ 21669 h 2166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708" h="21669" fill="none" extrusionOk="0">
                        <a:moveTo>
                          <a:pt x="21707" y="0"/>
                        </a:moveTo>
                        <a:cubicBezTo>
                          <a:pt x="21707" y="23"/>
                          <a:pt x="21708" y="46"/>
                          <a:pt x="21708" y="69"/>
                        </a:cubicBezTo>
                        <a:cubicBezTo>
                          <a:pt x="21708" y="11998"/>
                          <a:pt x="12037" y="21669"/>
                          <a:pt x="108" y="21669"/>
                        </a:cubicBezTo>
                        <a:cubicBezTo>
                          <a:pt x="72" y="21669"/>
                          <a:pt x="36" y="21668"/>
                          <a:pt x="0" y="21668"/>
                        </a:cubicBezTo>
                      </a:path>
                      <a:path w="21708" h="21669" stroke="0" extrusionOk="0">
                        <a:moveTo>
                          <a:pt x="21707" y="0"/>
                        </a:moveTo>
                        <a:cubicBezTo>
                          <a:pt x="21707" y="23"/>
                          <a:pt x="21708" y="46"/>
                          <a:pt x="21708" y="69"/>
                        </a:cubicBezTo>
                        <a:cubicBezTo>
                          <a:pt x="21708" y="11998"/>
                          <a:pt x="12037" y="21669"/>
                          <a:pt x="108" y="21669"/>
                        </a:cubicBezTo>
                        <a:cubicBezTo>
                          <a:pt x="72" y="21669"/>
                          <a:pt x="36" y="21668"/>
                          <a:pt x="0" y="21668"/>
                        </a:cubicBezTo>
                        <a:lnTo>
                          <a:pt x="108" y="69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ar-YE"/>
                  </a:p>
                </p:txBody>
              </p:sp>
              <p:sp>
                <p:nvSpPr>
                  <p:cNvPr id="33811" name="Arc 50"/>
                  <p:cNvSpPr>
                    <a:spLocks/>
                  </p:cNvSpPr>
                  <p:nvPr/>
                </p:nvSpPr>
                <p:spPr bwMode="auto">
                  <a:xfrm>
                    <a:off x="3554" y="3872"/>
                    <a:ext cx="198" cy="315"/>
                  </a:xfrm>
                  <a:custGeom>
                    <a:avLst/>
                    <a:gdLst>
                      <a:gd name="T0" fmla="*/ 198 w 21600"/>
                      <a:gd name="T1" fmla="*/ 315 h 21669"/>
                      <a:gd name="T2" fmla="*/ 0 w 21600"/>
                      <a:gd name="T3" fmla="*/ 0 h 21669"/>
                      <a:gd name="T4" fmla="*/ 198 w 21600"/>
                      <a:gd name="T5" fmla="*/ 1 h 2166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69"/>
                      <a:gd name="T11" fmla="*/ 21600 w 21600"/>
                      <a:gd name="T12" fmla="*/ 21669 h 2166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69" fill="none" extrusionOk="0">
                        <a:moveTo>
                          <a:pt x="21600" y="21669"/>
                        </a:moveTo>
                        <a:cubicBezTo>
                          <a:pt x="9670" y="21669"/>
                          <a:pt x="0" y="11998"/>
                          <a:pt x="0" y="69"/>
                        </a:cubicBezTo>
                        <a:cubicBezTo>
                          <a:pt x="-1" y="46"/>
                          <a:pt x="0" y="23"/>
                          <a:pt x="0" y="0"/>
                        </a:cubicBezTo>
                      </a:path>
                      <a:path w="21600" h="21669" stroke="0" extrusionOk="0">
                        <a:moveTo>
                          <a:pt x="21600" y="21669"/>
                        </a:moveTo>
                        <a:cubicBezTo>
                          <a:pt x="9670" y="21669"/>
                          <a:pt x="0" y="11998"/>
                          <a:pt x="0" y="69"/>
                        </a:cubicBezTo>
                        <a:cubicBezTo>
                          <a:pt x="-1" y="46"/>
                          <a:pt x="0" y="23"/>
                          <a:pt x="0" y="0"/>
                        </a:cubicBezTo>
                        <a:lnTo>
                          <a:pt x="21600" y="69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ar-YE"/>
                  </a:p>
                </p:txBody>
              </p:sp>
            </p:grpSp>
            <p:grpSp>
              <p:nvGrpSpPr>
                <p:cNvPr id="23" name="Group 51"/>
                <p:cNvGrpSpPr>
                  <a:grpSpLocks/>
                </p:cNvGrpSpPr>
                <p:nvPr/>
              </p:nvGrpSpPr>
              <p:grpSpPr bwMode="auto">
                <a:xfrm>
                  <a:off x="3918" y="3589"/>
                  <a:ext cx="371" cy="316"/>
                  <a:chOff x="3918" y="3589"/>
                  <a:chExt cx="371" cy="316"/>
                </a:xfrm>
              </p:grpSpPr>
              <p:sp>
                <p:nvSpPr>
                  <p:cNvPr id="33808" name="Arc 52"/>
                  <p:cNvSpPr>
                    <a:spLocks/>
                  </p:cNvSpPr>
                  <p:nvPr/>
                </p:nvSpPr>
                <p:spPr bwMode="auto">
                  <a:xfrm>
                    <a:off x="4090" y="3591"/>
                    <a:ext cx="199" cy="314"/>
                  </a:xfrm>
                  <a:custGeom>
                    <a:avLst/>
                    <a:gdLst>
                      <a:gd name="T0" fmla="*/ 0 w 21709"/>
                      <a:gd name="T1" fmla="*/ 0 h 21600"/>
                      <a:gd name="T2" fmla="*/ 199 w 21709"/>
                      <a:gd name="T3" fmla="*/ 313 h 21600"/>
                      <a:gd name="T4" fmla="*/ 1 w 21709"/>
                      <a:gd name="T5" fmla="*/ 314 h 21600"/>
                      <a:gd name="T6" fmla="*/ 0 60000 65536"/>
                      <a:gd name="T7" fmla="*/ 0 60000 65536"/>
                      <a:gd name="T8" fmla="*/ 0 60000 65536"/>
                      <a:gd name="T9" fmla="*/ 0 w 21709"/>
                      <a:gd name="T10" fmla="*/ 0 h 21600"/>
                      <a:gd name="T11" fmla="*/ 21709 w 21709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709" h="21600" fill="none" extrusionOk="0">
                        <a:moveTo>
                          <a:pt x="0" y="0"/>
                        </a:moveTo>
                        <a:cubicBezTo>
                          <a:pt x="36" y="0"/>
                          <a:pt x="72" y="-1"/>
                          <a:pt x="109" y="0"/>
                        </a:cubicBezTo>
                        <a:cubicBezTo>
                          <a:pt x="12011" y="0"/>
                          <a:pt x="21670" y="9628"/>
                          <a:pt x="21708" y="21531"/>
                        </a:cubicBezTo>
                      </a:path>
                      <a:path w="21709" h="21600" stroke="0" extrusionOk="0">
                        <a:moveTo>
                          <a:pt x="0" y="0"/>
                        </a:moveTo>
                        <a:cubicBezTo>
                          <a:pt x="36" y="0"/>
                          <a:pt x="72" y="-1"/>
                          <a:pt x="109" y="0"/>
                        </a:cubicBezTo>
                        <a:cubicBezTo>
                          <a:pt x="12011" y="0"/>
                          <a:pt x="21670" y="9628"/>
                          <a:pt x="21708" y="21531"/>
                        </a:cubicBezTo>
                        <a:lnTo>
                          <a:pt x="109" y="2160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ar-YE"/>
                  </a:p>
                </p:txBody>
              </p:sp>
              <p:sp>
                <p:nvSpPr>
                  <p:cNvPr id="33809" name="Arc 53"/>
                  <p:cNvSpPr>
                    <a:spLocks/>
                  </p:cNvSpPr>
                  <p:nvPr/>
                </p:nvSpPr>
                <p:spPr bwMode="auto">
                  <a:xfrm>
                    <a:off x="3918" y="3589"/>
                    <a:ext cx="200" cy="314"/>
                  </a:xfrm>
                  <a:custGeom>
                    <a:avLst/>
                    <a:gdLst>
                      <a:gd name="T0" fmla="*/ 0 w 21600"/>
                      <a:gd name="T1" fmla="*/ 313 h 21600"/>
                      <a:gd name="T2" fmla="*/ 199 w 21600"/>
                      <a:gd name="T3" fmla="*/ 0 h 21600"/>
                      <a:gd name="T4" fmla="*/ 200 w 21600"/>
                      <a:gd name="T5" fmla="*/ 314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21531"/>
                        </a:moveTo>
                        <a:cubicBezTo>
                          <a:pt x="37" y="9670"/>
                          <a:pt x="9631" y="59"/>
                          <a:pt x="21492" y="0"/>
                        </a:cubicBezTo>
                      </a:path>
                      <a:path w="21600" h="21600" stroke="0" extrusionOk="0">
                        <a:moveTo>
                          <a:pt x="0" y="21531"/>
                        </a:moveTo>
                        <a:cubicBezTo>
                          <a:pt x="37" y="9670"/>
                          <a:pt x="9631" y="59"/>
                          <a:pt x="21492" y="0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ar-YE"/>
                  </a:p>
                </p:txBody>
              </p:sp>
            </p:grpSp>
          </p:grp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3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3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build="p" autoUpdateAnimBg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7750" y="182563"/>
            <a:ext cx="7396163" cy="12033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Pulse Wave vs. Continuous Wave Doppler </a:t>
            </a:r>
          </a:p>
        </p:txBody>
      </p:sp>
      <p:graphicFrame>
        <p:nvGraphicFramePr>
          <p:cNvPr id="71727" name="Group 47"/>
          <p:cNvGraphicFramePr>
            <a:graphicFrameLocks noGrp="1"/>
          </p:cNvGraphicFramePr>
          <p:nvPr/>
        </p:nvGraphicFramePr>
        <p:xfrm>
          <a:off x="1008063" y="2058988"/>
          <a:ext cx="7232650" cy="2984501"/>
        </p:xfrm>
        <a:graphic>
          <a:graphicData uri="http://schemas.openxmlformats.org/drawingml/2006/table">
            <a:tbl>
              <a:tblPr/>
              <a:tblGrid>
                <a:gridCol w="3616325"/>
                <a:gridCol w="3616325"/>
              </a:tblGrid>
              <a:tr h="684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Continuous Wave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Pulse Wave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Image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7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Sound on continuously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Both imaging &amp; Doppler sound pulses generated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Dangers of Ultrasound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There have been many concerns about the safety of ultrasound. </a:t>
            </a:r>
          </a:p>
          <a:p>
            <a:pPr lvl="1"/>
            <a:r>
              <a:rPr lang="en-US"/>
              <a:t>Because ultrasound is energy, the question becomes "What is this energy doing to my tissues or my baby?"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There have been some reports of low birthweight babies being born to mothers who had frequent ultrasound examinations during pregnancy. 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two major possibilities with ultrasound are as follows: </a:t>
            </a:r>
          </a:p>
          <a:p>
            <a:pPr lvl="1"/>
            <a:r>
              <a:rPr lang="en-US"/>
              <a:t>development of </a:t>
            </a:r>
            <a:r>
              <a:rPr lang="en-US" b="1"/>
              <a:t>heat</a:t>
            </a:r>
            <a:r>
              <a:rPr lang="en-US"/>
              <a:t> - tissues or water absorb the ultrasound energy which increases their temperature locally </a:t>
            </a:r>
          </a:p>
          <a:p>
            <a:pPr lvl="1"/>
            <a:r>
              <a:rPr lang="en-US"/>
              <a:t>formation of </a:t>
            </a:r>
            <a:r>
              <a:rPr lang="en-US" b="1"/>
              <a:t>bubbles (cavitation)</a:t>
            </a:r>
            <a:r>
              <a:rPr lang="en-US"/>
              <a:t> - when dissolved gases come out of solution due to local heat caused by ultrasound 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However, there have been no substantiated ill-effects of ultrasound documented in studies in either humans or animals. </a:t>
            </a:r>
          </a:p>
          <a:p>
            <a:pPr lvl="1"/>
            <a:r>
              <a:rPr lang="en-US"/>
              <a:t>This being said, ultrasound should still be used only when necessary (i.e. better to be cautious).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  <a:p>
            <a:r>
              <a:rPr lang="de-DE" sz="1200"/>
              <a:t>Krautkramer NDT Ultrasonic Systems</a:t>
            </a:r>
            <a:endParaRPr lang="de-DE"/>
          </a:p>
        </p:txBody>
      </p:sp>
      <p:sp>
        <p:nvSpPr>
          <p:cNvPr id="598137" name="Freeform 121"/>
          <p:cNvSpPr>
            <a:spLocks/>
          </p:cNvSpPr>
          <p:nvPr/>
        </p:nvSpPr>
        <p:spPr bwMode="auto">
          <a:xfrm>
            <a:off x="3990243" y="2219325"/>
            <a:ext cx="4901711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90" y="0"/>
              </a:cxn>
              <a:cxn ang="0">
                <a:pos x="3490" y="0"/>
              </a:cxn>
            </a:cxnLst>
            <a:rect l="0" t="0" r="r" b="b"/>
            <a:pathLst>
              <a:path w="3491" h="1">
                <a:moveTo>
                  <a:pt x="0" y="0"/>
                </a:moveTo>
                <a:lnTo>
                  <a:pt x="3490" y="0"/>
                </a:lnTo>
                <a:lnTo>
                  <a:pt x="3490" y="0"/>
                </a:lnTo>
              </a:path>
            </a:pathLst>
          </a:custGeom>
          <a:noFill/>
          <a:ln w="527684" cap="flat" cmpd="sng">
            <a:solidFill>
              <a:srgbClr val="008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ar-YE"/>
          </a:p>
        </p:txBody>
      </p:sp>
      <p:sp>
        <p:nvSpPr>
          <p:cNvPr id="598018" name="Oval 2"/>
          <p:cNvSpPr>
            <a:spLocks noChangeArrowheads="1"/>
          </p:cNvSpPr>
          <p:nvPr/>
        </p:nvSpPr>
        <p:spPr bwMode="auto">
          <a:xfrm flipV="1">
            <a:off x="1478574" y="3408363"/>
            <a:ext cx="134815" cy="131762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19" name="Oval 3"/>
          <p:cNvSpPr>
            <a:spLocks noChangeArrowheads="1"/>
          </p:cNvSpPr>
          <p:nvPr/>
        </p:nvSpPr>
        <p:spPr bwMode="auto">
          <a:xfrm flipV="1">
            <a:off x="4007827" y="3408363"/>
            <a:ext cx="133350" cy="131762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20" name="Oval 4"/>
          <p:cNvSpPr>
            <a:spLocks noChangeArrowheads="1"/>
          </p:cNvSpPr>
          <p:nvPr/>
        </p:nvSpPr>
        <p:spPr bwMode="auto">
          <a:xfrm flipV="1">
            <a:off x="6957647" y="3408363"/>
            <a:ext cx="133350" cy="131762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21" name="Oval 5"/>
          <p:cNvSpPr>
            <a:spLocks noChangeArrowheads="1"/>
          </p:cNvSpPr>
          <p:nvPr/>
        </p:nvSpPr>
        <p:spPr bwMode="auto">
          <a:xfrm flipV="1">
            <a:off x="1759927" y="3408363"/>
            <a:ext cx="133350" cy="131762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22" name="Oval 6"/>
          <p:cNvSpPr>
            <a:spLocks noChangeArrowheads="1"/>
          </p:cNvSpPr>
          <p:nvPr/>
        </p:nvSpPr>
        <p:spPr bwMode="auto">
          <a:xfrm flipV="1">
            <a:off x="4429858" y="3408363"/>
            <a:ext cx="131885" cy="131762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23" name="Oval 7"/>
          <p:cNvSpPr>
            <a:spLocks noChangeArrowheads="1"/>
          </p:cNvSpPr>
          <p:nvPr/>
        </p:nvSpPr>
        <p:spPr bwMode="auto">
          <a:xfrm flipV="1">
            <a:off x="7378212" y="3408363"/>
            <a:ext cx="133350" cy="131762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24" name="Oval 8"/>
          <p:cNvSpPr>
            <a:spLocks noChangeArrowheads="1"/>
          </p:cNvSpPr>
          <p:nvPr/>
        </p:nvSpPr>
        <p:spPr bwMode="auto">
          <a:xfrm flipV="1">
            <a:off x="3446585" y="3408363"/>
            <a:ext cx="133350" cy="131762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25" name="Oval 9"/>
          <p:cNvSpPr>
            <a:spLocks noChangeArrowheads="1"/>
          </p:cNvSpPr>
          <p:nvPr/>
        </p:nvSpPr>
        <p:spPr bwMode="auto">
          <a:xfrm flipV="1">
            <a:off x="6396405" y="3408363"/>
            <a:ext cx="131885" cy="131762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26" name="Oval 10"/>
          <p:cNvSpPr>
            <a:spLocks noChangeArrowheads="1"/>
          </p:cNvSpPr>
          <p:nvPr/>
        </p:nvSpPr>
        <p:spPr bwMode="auto">
          <a:xfrm flipV="1">
            <a:off x="4709747" y="3408363"/>
            <a:ext cx="133350" cy="131762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27" name="Oval 11"/>
          <p:cNvSpPr>
            <a:spLocks noChangeArrowheads="1"/>
          </p:cNvSpPr>
          <p:nvPr/>
        </p:nvSpPr>
        <p:spPr bwMode="auto">
          <a:xfrm flipV="1">
            <a:off x="7659566" y="3408363"/>
            <a:ext cx="133350" cy="131762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28" name="Oval 12"/>
          <p:cNvSpPr>
            <a:spLocks noChangeArrowheads="1"/>
          </p:cNvSpPr>
          <p:nvPr/>
        </p:nvSpPr>
        <p:spPr bwMode="auto">
          <a:xfrm flipV="1">
            <a:off x="8081597" y="3408363"/>
            <a:ext cx="131885" cy="131762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29" name="Oval 13"/>
          <p:cNvSpPr>
            <a:spLocks noChangeArrowheads="1"/>
          </p:cNvSpPr>
          <p:nvPr/>
        </p:nvSpPr>
        <p:spPr bwMode="auto">
          <a:xfrm flipV="1">
            <a:off x="8642839" y="3406775"/>
            <a:ext cx="131885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30" name="Oval 14"/>
          <p:cNvSpPr>
            <a:spLocks noChangeArrowheads="1"/>
          </p:cNvSpPr>
          <p:nvPr/>
        </p:nvSpPr>
        <p:spPr bwMode="auto">
          <a:xfrm flipV="1">
            <a:off x="1125416" y="3408363"/>
            <a:ext cx="131885" cy="131762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31" name="Oval 15"/>
          <p:cNvSpPr>
            <a:spLocks noChangeArrowheads="1"/>
          </p:cNvSpPr>
          <p:nvPr/>
        </p:nvSpPr>
        <p:spPr bwMode="auto">
          <a:xfrm flipV="1">
            <a:off x="2181958" y="3408363"/>
            <a:ext cx="133350" cy="131762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32" name="Oval 16"/>
          <p:cNvSpPr>
            <a:spLocks noChangeArrowheads="1"/>
          </p:cNvSpPr>
          <p:nvPr/>
        </p:nvSpPr>
        <p:spPr bwMode="auto">
          <a:xfrm flipV="1">
            <a:off x="5131778" y="3408363"/>
            <a:ext cx="133350" cy="131762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33" name="Oval 17"/>
          <p:cNvSpPr>
            <a:spLocks noChangeArrowheads="1"/>
          </p:cNvSpPr>
          <p:nvPr/>
        </p:nvSpPr>
        <p:spPr bwMode="auto">
          <a:xfrm flipV="1">
            <a:off x="2744666" y="3408363"/>
            <a:ext cx="131885" cy="131762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34" name="Oval 18"/>
          <p:cNvSpPr>
            <a:spLocks noChangeArrowheads="1"/>
          </p:cNvSpPr>
          <p:nvPr/>
        </p:nvSpPr>
        <p:spPr bwMode="auto">
          <a:xfrm flipV="1">
            <a:off x="5693019" y="3408363"/>
            <a:ext cx="133350" cy="131762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35" name="Oval 19"/>
          <p:cNvSpPr>
            <a:spLocks noChangeArrowheads="1"/>
          </p:cNvSpPr>
          <p:nvPr/>
        </p:nvSpPr>
        <p:spPr bwMode="auto">
          <a:xfrm flipV="1">
            <a:off x="1478574" y="3687763"/>
            <a:ext cx="134815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36" name="Oval 20"/>
          <p:cNvSpPr>
            <a:spLocks noChangeArrowheads="1"/>
          </p:cNvSpPr>
          <p:nvPr/>
        </p:nvSpPr>
        <p:spPr bwMode="auto">
          <a:xfrm flipV="1">
            <a:off x="4007827" y="3687763"/>
            <a:ext cx="133350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37" name="Oval 21"/>
          <p:cNvSpPr>
            <a:spLocks noChangeArrowheads="1"/>
          </p:cNvSpPr>
          <p:nvPr/>
        </p:nvSpPr>
        <p:spPr bwMode="auto">
          <a:xfrm flipV="1">
            <a:off x="6957647" y="3687763"/>
            <a:ext cx="133350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38" name="Oval 22"/>
          <p:cNvSpPr>
            <a:spLocks noChangeArrowheads="1"/>
          </p:cNvSpPr>
          <p:nvPr/>
        </p:nvSpPr>
        <p:spPr bwMode="auto">
          <a:xfrm flipV="1">
            <a:off x="1759927" y="3687763"/>
            <a:ext cx="133350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39" name="Oval 23"/>
          <p:cNvSpPr>
            <a:spLocks noChangeArrowheads="1"/>
          </p:cNvSpPr>
          <p:nvPr/>
        </p:nvSpPr>
        <p:spPr bwMode="auto">
          <a:xfrm flipV="1">
            <a:off x="4429858" y="3687763"/>
            <a:ext cx="131885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40" name="Oval 24"/>
          <p:cNvSpPr>
            <a:spLocks noChangeArrowheads="1"/>
          </p:cNvSpPr>
          <p:nvPr/>
        </p:nvSpPr>
        <p:spPr bwMode="auto">
          <a:xfrm flipV="1">
            <a:off x="7378212" y="3687763"/>
            <a:ext cx="133350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41" name="Oval 25"/>
          <p:cNvSpPr>
            <a:spLocks noChangeArrowheads="1"/>
          </p:cNvSpPr>
          <p:nvPr/>
        </p:nvSpPr>
        <p:spPr bwMode="auto">
          <a:xfrm flipV="1">
            <a:off x="3446585" y="3687763"/>
            <a:ext cx="133350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42" name="Oval 26"/>
          <p:cNvSpPr>
            <a:spLocks noChangeArrowheads="1"/>
          </p:cNvSpPr>
          <p:nvPr/>
        </p:nvSpPr>
        <p:spPr bwMode="auto">
          <a:xfrm flipV="1">
            <a:off x="6396405" y="3687763"/>
            <a:ext cx="131885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43" name="Oval 27"/>
          <p:cNvSpPr>
            <a:spLocks noChangeArrowheads="1"/>
          </p:cNvSpPr>
          <p:nvPr/>
        </p:nvSpPr>
        <p:spPr bwMode="auto">
          <a:xfrm flipV="1">
            <a:off x="4709747" y="3687763"/>
            <a:ext cx="133350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44" name="Oval 28"/>
          <p:cNvSpPr>
            <a:spLocks noChangeArrowheads="1"/>
          </p:cNvSpPr>
          <p:nvPr/>
        </p:nvSpPr>
        <p:spPr bwMode="auto">
          <a:xfrm flipV="1">
            <a:off x="7659566" y="3687763"/>
            <a:ext cx="133350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45" name="Oval 29"/>
          <p:cNvSpPr>
            <a:spLocks noChangeArrowheads="1"/>
          </p:cNvSpPr>
          <p:nvPr/>
        </p:nvSpPr>
        <p:spPr bwMode="auto">
          <a:xfrm flipV="1">
            <a:off x="8081597" y="3687763"/>
            <a:ext cx="131885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46" name="Oval 30"/>
          <p:cNvSpPr>
            <a:spLocks noChangeArrowheads="1"/>
          </p:cNvSpPr>
          <p:nvPr/>
        </p:nvSpPr>
        <p:spPr bwMode="auto">
          <a:xfrm flipV="1">
            <a:off x="8642839" y="3687763"/>
            <a:ext cx="131885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47" name="Oval 31"/>
          <p:cNvSpPr>
            <a:spLocks noChangeArrowheads="1"/>
          </p:cNvSpPr>
          <p:nvPr/>
        </p:nvSpPr>
        <p:spPr bwMode="auto">
          <a:xfrm flipV="1">
            <a:off x="1125416" y="3687763"/>
            <a:ext cx="131885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48" name="Oval 32"/>
          <p:cNvSpPr>
            <a:spLocks noChangeArrowheads="1"/>
          </p:cNvSpPr>
          <p:nvPr/>
        </p:nvSpPr>
        <p:spPr bwMode="auto">
          <a:xfrm flipV="1">
            <a:off x="2181958" y="3687763"/>
            <a:ext cx="133350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49" name="Oval 33"/>
          <p:cNvSpPr>
            <a:spLocks noChangeArrowheads="1"/>
          </p:cNvSpPr>
          <p:nvPr/>
        </p:nvSpPr>
        <p:spPr bwMode="auto">
          <a:xfrm flipV="1">
            <a:off x="5131778" y="3687763"/>
            <a:ext cx="133350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50" name="Oval 34"/>
          <p:cNvSpPr>
            <a:spLocks noChangeArrowheads="1"/>
          </p:cNvSpPr>
          <p:nvPr/>
        </p:nvSpPr>
        <p:spPr bwMode="auto">
          <a:xfrm flipV="1">
            <a:off x="2744666" y="3687763"/>
            <a:ext cx="131885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51" name="Oval 35"/>
          <p:cNvSpPr>
            <a:spLocks noChangeArrowheads="1"/>
          </p:cNvSpPr>
          <p:nvPr/>
        </p:nvSpPr>
        <p:spPr bwMode="auto">
          <a:xfrm flipV="1">
            <a:off x="5693019" y="3687763"/>
            <a:ext cx="133350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52" name="Oval 36"/>
          <p:cNvSpPr>
            <a:spLocks noChangeArrowheads="1"/>
          </p:cNvSpPr>
          <p:nvPr/>
        </p:nvSpPr>
        <p:spPr bwMode="auto">
          <a:xfrm flipV="1">
            <a:off x="1478574" y="3968751"/>
            <a:ext cx="134815" cy="131763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53" name="Oval 37"/>
          <p:cNvSpPr>
            <a:spLocks noChangeArrowheads="1"/>
          </p:cNvSpPr>
          <p:nvPr/>
        </p:nvSpPr>
        <p:spPr bwMode="auto">
          <a:xfrm flipV="1">
            <a:off x="4007827" y="3968751"/>
            <a:ext cx="133350" cy="131763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54" name="Oval 38"/>
          <p:cNvSpPr>
            <a:spLocks noChangeArrowheads="1"/>
          </p:cNvSpPr>
          <p:nvPr/>
        </p:nvSpPr>
        <p:spPr bwMode="auto">
          <a:xfrm flipV="1">
            <a:off x="6957647" y="3968751"/>
            <a:ext cx="133350" cy="131763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55" name="Oval 39"/>
          <p:cNvSpPr>
            <a:spLocks noChangeArrowheads="1"/>
          </p:cNvSpPr>
          <p:nvPr/>
        </p:nvSpPr>
        <p:spPr bwMode="auto">
          <a:xfrm flipV="1">
            <a:off x="1759927" y="3968751"/>
            <a:ext cx="133350" cy="131763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56" name="Oval 40"/>
          <p:cNvSpPr>
            <a:spLocks noChangeArrowheads="1"/>
          </p:cNvSpPr>
          <p:nvPr/>
        </p:nvSpPr>
        <p:spPr bwMode="auto">
          <a:xfrm flipV="1">
            <a:off x="4429858" y="3968751"/>
            <a:ext cx="131885" cy="131763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57" name="Oval 41"/>
          <p:cNvSpPr>
            <a:spLocks noChangeArrowheads="1"/>
          </p:cNvSpPr>
          <p:nvPr/>
        </p:nvSpPr>
        <p:spPr bwMode="auto">
          <a:xfrm flipV="1">
            <a:off x="7378212" y="3968751"/>
            <a:ext cx="133350" cy="131763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58" name="Oval 42"/>
          <p:cNvSpPr>
            <a:spLocks noChangeArrowheads="1"/>
          </p:cNvSpPr>
          <p:nvPr/>
        </p:nvSpPr>
        <p:spPr bwMode="auto">
          <a:xfrm flipV="1">
            <a:off x="3446585" y="3968751"/>
            <a:ext cx="133350" cy="131763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59" name="Oval 43"/>
          <p:cNvSpPr>
            <a:spLocks noChangeArrowheads="1"/>
          </p:cNvSpPr>
          <p:nvPr/>
        </p:nvSpPr>
        <p:spPr bwMode="auto">
          <a:xfrm flipV="1">
            <a:off x="6396405" y="3968751"/>
            <a:ext cx="131885" cy="131763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60" name="Oval 44"/>
          <p:cNvSpPr>
            <a:spLocks noChangeArrowheads="1"/>
          </p:cNvSpPr>
          <p:nvPr/>
        </p:nvSpPr>
        <p:spPr bwMode="auto">
          <a:xfrm flipV="1">
            <a:off x="4709747" y="3968751"/>
            <a:ext cx="133350" cy="131763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61" name="Oval 45"/>
          <p:cNvSpPr>
            <a:spLocks noChangeArrowheads="1"/>
          </p:cNvSpPr>
          <p:nvPr/>
        </p:nvSpPr>
        <p:spPr bwMode="auto">
          <a:xfrm flipV="1">
            <a:off x="7659566" y="3968751"/>
            <a:ext cx="133350" cy="131763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62" name="Oval 46"/>
          <p:cNvSpPr>
            <a:spLocks noChangeArrowheads="1"/>
          </p:cNvSpPr>
          <p:nvPr/>
        </p:nvSpPr>
        <p:spPr bwMode="auto">
          <a:xfrm flipV="1">
            <a:off x="8081597" y="3968751"/>
            <a:ext cx="131885" cy="131763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63" name="Oval 47"/>
          <p:cNvSpPr>
            <a:spLocks noChangeArrowheads="1"/>
          </p:cNvSpPr>
          <p:nvPr/>
        </p:nvSpPr>
        <p:spPr bwMode="auto">
          <a:xfrm flipV="1">
            <a:off x="8642839" y="3968751"/>
            <a:ext cx="131885" cy="131763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64" name="Oval 48"/>
          <p:cNvSpPr>
            <a:spLocks noChangeArrowheads="1"/>
          </p:cNvSpPr>
          <p:nvPr/>
        </p:nvSpPr>
        <p:spPr bwMode="auto">
          <a:xfrm flipV="1">
            <a:off x="1125416" y="3968751"/>
            <a:ext cx="131885" cy="131763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65" name="Oval 49"/>
          <p:cNvSpPr>
            <a:spLocks noChangeArrowheads="1"/>
          </p:cNvSpPr>
          <p:nvPr/>
        </p:nvSpPr>
        <p:spPr bwMode="auto">
          <a:xfrm flipV="1">
            <a:off x="2181958" y="3968751"/>
            <a:ext cx="133350" cy="131763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66" name="Oval 50"/>
          <p:cNvSpPr>
            <a:spLocks noChangeArrowheads="1"/>
          </p:cNvSpPr>
          <p:nvPr/>
        </p:nvSpPr>
        <p:spPr bwMode="auto">
          <a:xfrm flipV="1">
            <a:off x="5131778" y="3968751"/>
            <a:ext cx="133350" cy="131763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67" name="Oval 51"/>
          <p:cNvSpPr>
            <a:spLocks noChangeArrowheads="1"/>
          </p:cNvSpPr>
          <p:nvPr/>
        </p:nvSpPr>
        <p:spPr bwMode="auto">
          <a:xfrm flipV="1">
            <a:off x="2744666" y="3968751"/>
            <a:ext cx="131885" cy="131763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68" name="Oval 52"/>
          <p:cNvSpPr>
            <a:spLocks noChangeArrowheads="1"/>
          </p:cNvSpPr>
          <p:nvPr/>
        </p:nvSpPr>
        <p:spPr bwMode="auto">
          <a:xfrm flipV="1">
            <a:off x="5693019" y="3968751"/>
            <a:ext cx="133350" cy="131763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69" name="Oval 53"/>
          <p:cNvSpPr>
            <a:spLocks noChangeArrowheads="1"/>
          </p:cNvSpPr>
          <p:nvPr/>
        </p:nvSpPr>
        <p:spPr bwMode="auto">
          <a:xfrm flipV="1">
            <a:off x="1478574" y="4249738"/>
            <a:ext cx="134815" cy="131762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70" name="Oval 54"/>
          <p:cNvSpPr>
            <a:spLocks noChangeArrowheads="1"/>
          </p:cNvSpPr>
          <p:nvPr/>
        </p:nvSpPr>
        <p:spPr bwMode="auto">
          <a:xfrm flipV="1">
            <a:off x="4007827" y="4249738"/>
            <a:ext cx="133350" cy="131762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71" name="Oval 55"/>
          <p:cNvSpPr>
            <a:spLocks noChangeArrowheads="1"/>
          </p:cNvSpPr>
          <p:nvPr/>
        </p:nvSpPr>
        <p:spPr bwMode="auto">
          <a:xfrm flipV="1">
            <a:off x="6957647" y="4249738"/>
            <a:ext cx="133350" cy="131762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72" name="Oval 56"/>
          <p:cNvSpPr>
            <a:spLocks noChangeArrowheads="1"/>
          </p:cNvSpPr>
          <p:nvPr/>
        </p:nvSpPr>
        <p:spPr bwMode="auto">
          <a:xfrm flipV="1">
            <a:off x="1759927" y="4249738"/>
            <a:ext cx="133350" cy="131762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73" name="Oval 57"/>
          <p:cNvSpPr>
            <a:spLocks noChangeArrowheads="1"/>
          </p:cNvSpPr>
          <p:nvPr/>
        </p:nvSpPr>
        <p:spPr bwMode="auto">
          <a:xfrm flipV="1">
            <a:off x="4429858" y="4249738"/>
            <a:ext cx="131885" cy="131762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74" name="Oval 58"/>
          <p:cNvSpPr>
            <a:spLocks noChangeArrowheads="1"/>
          </p:cNvSpPr>
          <p:nvPr/>
        </p:nvSpPr>
        <p:spPr bwMode="auto">
          <a:xfrm flipV="1">
            <a:off x="7378212" y="4249738"/>
            <a:ext cx="133350" cy="131762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75" name="Oval 59"/>
          <p:cNvSpPr>
            <a:spLocks noChangeArrowheads="1"/>
          </p:cNvSpPr>
          <p:nvPr/>
        </p:nvSpPr>
        <p:spPr bwMode="auto">
          <a:xfrm flipV="1">
            <a:off x="3446585" y="4249738"/>
            <a:ext cx="133350" cy="131762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76" name="Oval 60"/>
          <p:cNvSpPr>
            <a:spLocks noChangeArrowheads="1"/>
          </p:cNvSpPr>
          <p:nvPr/>
        </p:nvSpPr>
        <p:spPr bwMode="auto">
          <a:xfrm flipV="1">
            <a:off x="6396405" y="4249738"/>
            <a:ext cx="131885" cy="131762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77" name="Oval 61"/>
          <p:cNvSpPr>
            <a:spLocks noChangeArrowheads="1"/>
          </p:cNvSpPr>
          <p:nvPr/>
        </p:nvSpPr>
        <p:spPr bwMode="auto">
          <a:xfrm flipV="1">
            <a:off x="4709747" y="4249738"/>
            <a:ext cx="133350" cy="131762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78" name="Oval 62"/>
          <p:cNvSpPr>
            <a:spLocks noChangeArrowheads="1"/>
          </p:cNvSpPr>
          <p:nvPr/>
        </p:nvSpPr>
        <p:spPr bwMode="auto">
          <a:xfrm flipV="1">
            <a:off x="7659566" y="4249738"/>
            <a:ext cx="133350" cy="131762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79" name="Oval 63"/>
          <p:cNvSpPr>
            <a:spLocks noChangeArrowheads="1"/>
          </p:cNvSpPr>
          <p:nvPr/>
        </p:nvSpPr>
        <p:spPr bwMode="auto">
          <a:xfrm flipV="1">
            <a:off x="8081597" y="4249738"/>
            <a:ext cx="131885" cy="131762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80" name="Oval 64"/>
          <p:cNvSpPr>
            <a:spLocks noChangeArrowheads="1"/>
          </p:cNvSpPr>
          <p:nvPr/>
        </p:nvSpPr>
        <p:spPr bwMode="auto">
          <a:xfrm flipV="1">
            <a:off x="8642839" y="4249738"/>
            <a:ext cx="131885" cy="131762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81" name="Oval 65"/>
          <p:cNvSpPr>
            <a:spLocks noChangeArrowheads="1"/>
          </p:cNvSpPr>
          <p:nvPr/>
        </p:nvSpPr>
        <p:spPr bwMode="auto">
          <a:xfrm flipV="1">
            <a:off x="1125416" y="4249738"/>
            <a:ext cx="131885" cy="131762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82" name="Oval 66"/>
          <p:cNvSpPr>
            <a:spLocks noChangeArrowheads="1"/>
          </p:cNvSpPr>
          <p:nvPr/>
        </p:nvSpPr>
        <p:spPr bwMode="auto">
          <a:xfrm flipV="1">
            <a:off x="2181958" y="4249738"/>
            <a:ext cx="133350" cy="131762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83" name="Oval 67"/>
          <p:cNvSpPr>
            <a:spLocks noChangeArrowheads="1"/>
          </p:cNvSpPr>
          <p:nvPr/>
        </p:nvSpPr>
        <p:spPr bwMode="auto">
          <a:xfrm flipV="1">
            <a:off x="5131778" y="4249738"/>
            <a:ext cx="133350" cy="131762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84" name="Oval 68"/>
          <p:cNvSpPr>
            <a:spLocks noChangeArrowheads="1"/>
          </p:cNvSpPr>
          <p:nvPr/>
        </p:nvSpPr>
        <p:spPr bwMode="auto">
          <a:xfrm flipV="1">
            <a:off x="2744666" y="4249738"/>
            <a:ext cx="131885" cy="131762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85" name="Oval 69"/>
          <p:cNvSpPr>
            <a:spLocks noChangeArrowheads="1"/>
          </p:cNvSpPr>
          <p:nvPr/>
        </p:nvSpPr>
        <p:spPr bwMode="auto">
          <a:xfrm flipV="1">
            <a:off x="5693019" y="4249738"/>
            <a:ext cx="133350" cy="131762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86" name="Oval 70"/>
          <p:cNvSpPr>
            <a:spLocks noChangeArrowheads="1"/>
          </p:cNvSpPr>
          <p:nvPr/>
        </p:nvSpPr>
        <p:spPr bwMode="auto">
          <a:xfrm flipV="1">
            <a:off x="1478574" y="4530725"/>
            <a:ext cx="134815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87" name="Oval 71"/>
          <p:cNvSpPr>
            <a:spLocks noChangeArrowheads="1"/>
          </p:cNvSpPr>
          <p:nvPr/>
        </p:nvSpPr>
        <p:spPr bwMode="auto">
          <a:xfrm flipV="1">
            <a:off x="4007827" y="4530725"/>
            <a:ext cx="133350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88" name="Oval 72"/>
          <p:cNvSpPr>
            <a:spLocks noChangeArrowheads="1"/>
          </p:cNvSpPr>
          <p:nvPr/>
        </p:nvSpPr>
        <p:spPr bwMode="auto">
          <a:xfrm flipV="1">
            <a:off x="6957647" y="4530726"/>
            <a:ext cx="133350" cy="131763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89" name="Oval 73"/>
          <p:cNvSpPr>
            <a:spLocks noChangeArrowheads="1"/>
          </p:cNvSpPr>
          <p:nvPr/>
        </p:nvSpPr>
        <p:spPr bwMode="auto">
          <a:xfrm flipV="1">
            <a:off x="1759927" y="4530725"/>
            <a:ext cx="133350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90" name="Oval 74"/>
          <p:cNvSpPr>
            <a:spLocks noChangeArrowheads="1"/>
          </p:cNvSpPr>
          <p:nvPr/>
        </p:nvSpPr>
        <p:spPr bwMode="auto">
          <a:xfrm flipV="1">
            <a:off x="4429858" y="4530725"/>
            <a:ext cx="131885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91" name="Oval 75"/>
          <p:cNvSpPr>
            <a:spLocks noChangeArrowheads="1"/>
          </p:cNvSpPr>
          <p:nvPr/>
        </p:nvSpPr>
        <p:spPr bwMode="auto">
          <a:xfrm flipV="1">
            <a:off x="7378212" y="4530726"/>
            <a:ext cx="133350" cy="131763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92" name="Oval 76"/>
          <p:cNvSpPr>
            <a:spLocks noChangeArrowheads="1"/>
          </p:cNvSpPr>
          <p:nvPr/>
        </p:nvSpPr>
        <p:spPr bwMode="auto">
          <a:xfrm flipV="1">
            <a:off x="3446585" y="4530725"/>
            <a:ext cx="133350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93" name="Oval 77"/>
          <p:cNvSpPr>
            <a:spLocks noChangeArrowheads="1"/>
          </p:cNvSpPr>
          <p:nvPr/>
        </p:nvSpPr>
        <p:spPr bwMode="auto">
          <a:xfrm flipV="1">
            <a:off x="6396405" y="4530726"/>
            <a:ext cx="131885" cy="131763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94" name="Oval 78"/>
          <p:cNvSpPr>
            <a:spLocks noChangeArrowheads="1"/>
          </p:cNvSpPr>
          <p:nvPr/>
        </p:nvSpPr>
        <p:spPr bwMode="auto">
          <a:xfrm flipV="1">
            <a:off x="4709747" y="4530725"/>
            <a:ext cx="133350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95" name="Oval 79"/>
          <p:cNvSpPr>
            <a:spLocks noChangeArrowheads="1"/>
          </p:cNvSpPr>
          <p:nvPr/>
        </p:nvSpPr>
        <p:spPr bwMode="auto">
          <a:xfrm flipV="1">
            <a:off x="7659566" y="4530726"/>
            <a:ext cx="133350" cy="131763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96" name="Oval 80"/>
          <p:cNvSpPr>
            <a:spLocks noChangeArrowheads="1"/>
          </p:cNvSpPr>
          <p:nvPr/>
        </p:nvSpPr>
        <p:spPr bwMode="auto">
          <a:xfrm flipV="1">
            <a:off x="8081597" y="4530726"/>
            <a:ext cx="131885" cy="131763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97" name="Oval 81"/>
          <p:cNvSpPr>
            <a:spLocks noChangeArrowheads="1"/>
          </p:cNvSpPr>
          <p:nvPr/>
        </p:nvSpPr>
        <p:spPr bwMode="auto">
          <a:xfrm flipV="1">
            <a:off x="8642839" y="4530726"/>
            <a:ext cx="131885" cy="131763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98" name="Oval 82"/>
          <p:cNvSpPr>
            <a:spLocks noChangeArrowheads="1"/>
          </p:cNvSpPr>
          <p:nvPr/>
        </p:nvSpPr>
        <p:spPr bwMode="auto">
          <a:xfrm flipV="1">
            <a:off x="1125416" y="4530726"/>
            <a:ext cx="131885" cy="131763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099" name="Oval 83"/>
          <p:cNvSpPr>
            <a:spLocks noChangeArrowheads="1"/>
          </p:cNvSpPr>
          <p:nvPr/>
        </p:nvSpPr>
        <p:spPr bwMode="auto">
          <a:xfrm flipV="1">
            <a:off x="2181958" y="4530726"/>
            <a:ext cx="133350" cy="131763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100" name="Oval 84"/>
          <p:cNvSpPr>
            <a:spLocks noChangeArrowheads="1"/>
          </p:cNvSpPr>
          <p:nvPr/>
        </p:nvSpPr>
        <p:spPr bwMode="auto">
          <a:xfrm flipV="1">
            <a:off x="5131778" y="4530726"/>
            <a:ext cx="133350" cy="131763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101" name="Oval 85"/>
          <p:cNvSpPr>
            <a:spLocks noChangeArrowheads="1"/>
          </p:cNvSpPr>
          <p:nvPr/>
        </p:nvSpPr>
        <p:spPr bwMode="auto">
          <a:xfrm flipV="1">
            <a:off x="2744666" y="4530725"/>
            <a:ext cx="131885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102" name="Oval 86"/>
          <p:cNvSpPr>
            <a:spLocks noChangeArrowheads="1"/>
          </p:cNvSpPr>
          <p:nvPr/>
        </p:nvSpPr>
        <p:spPr bwMode="auto">
          <a:xfrm flipV="1">
            <a:off x="5693019" y="4530725"/>
            <a:ext cx="133350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103" name="Oval 87"/>
          <p:cNvSpPr>
            <a:spLocks noChangeArrowheads="1"/>
          </p:cNvSpPr>
          <p:nvPr/>
        </p:nvSpPr>
        <p:spPr bwMode="auto">
          <a:xfrm flipV="1">
            <a:off x="1478574" y="4811713"/>
            <a:ext cx="134815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104" name="Oval 88"/>
          <p:cNvSpPr>
            <a:spLocks noChangeArrowheads="1"/>
          </p:cNvSpPr>
          <p:nvPr/>
        </p:nvSpPr>
        <p:spPr bwMode="auto">
          <a:xfrm flipV="1">
            <a:off x="4007827" y="4811713"/>
            <a:ext cx="133350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105" name="Oval 89"/>
          <p:cNvSpPr>
            <a:spLocks noChangeArrowheads="1"/>
          </p:cNvSpPr>
          <p:nvPr/>
        </p:nvSpPr>
        <p:spPr bwMode="auto">
          <a:xfrm flipV="1">
            <a:off x="6957647" y="4811713"/>
            <a:ext cx="133350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106" name="Oval 90"/>
          <p:cNvSpPr>
            <a:spLocks noChangeArrowheads="1"/>
          </p:cNvSpPr>
          <p:nvPr/>
        </p:nvSpPr>
        <p:spPr bwMode="auto">
          <a:xfrm flipV="1">
            <a:off x="1759927" y="4811713"/>
            <a:ext cx="133350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107" name="Oval 91"/>
          <p:cNvSpPr>
            <a:spLocks noChangeArrowheads="1"/>
          </p:cNvSpPr>
          <p:nvPr/>
        </p:nvSpPr>
        <p:spPr bwMode="auto">
          <a:xfrm flipV="1">
            <a:off x="4429858" y="4811713"/>
            <a:ext cx="131885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108" name="Oval 92"/>
          <p:cNvSpPr>
            <a:spLocks noChangeArrowheads="1"/>
          </p:cNvSpPr>
          <p:nvPr/>
        </p:nvSpPr>
        <p:spPr bwMode="auto">
          <a:xfrm flipV="1">
            <a:off x="7378212" y="4811713"/>
            <a:ext cx="133350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109" name="Oval 93"/>
          <p:cNvSpPr>
            <a:spLocks noChangeArrowheads="1"/>
          </p:cNvSpPr>
          <p:nvPr/>
        </p:nvSpPr>
        <p:spPr bwMode="auto">
          <a:xfrm flipV="1">
            <a:off x="3446585" y="4811713"/>
            <a:ext cx="133350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110" name="Oval 94"/>
          <p:cNvSpPr>
            <a:spLocks noChangeArrowheads="1"/>
          </p:cNvSpPr>
          <p:nvPr/>
        </p:nvSpPr>
        <p:spPr bwMode="auto">
          <a:xfrm flipV="1">
            <a:off x="6396405" y="4811713"/>
            <a:ext cx="131885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111" name="Oval 95"/>
          <p:cNvSpPr>
            <a:spLocks noChangeArrowheads="1"/>
          </p:cNvSpPr>
          <p:nvPr/>
        </p:nvSpPr>
        <p:spPr bwMode="auto">
          <a:xfrm flipV="1">
            <a:off x="4709747" y="4811713"/>
            <a:ext cx="133350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112" name="Oval 96"/>
          <p:cNvSpPr>
            <a:spLocks noChangeArrowheads="1"/>
          </p:cNvSpPr>
          <p:nvPr/>
        </p:nvSpPr>
        <p:spPr bwMode="auto">
          <a:xfrm flipV="1">
            <a:off x="7659566" y="4811713"/>
            <a:ext cx="133350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113" name="Oval 97"/>
          <p:cNvSpPr>
            <a:spLocks noChangeArrowheads="1"/>
          </p:cNvSpPr>
          <p:nvPr/>
        </p:nvSpPr>
        <p:spPr bwMode="auto">
          <a:xfrm flipV="1">
            <a:off x="8081597" y="4811713"/>
            <a:ext cx="131885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114" name="Oval 98"/>
          <p:cNvSpPr>
            <a:spLocks noChangeArrowheads="1"/>
          </p:cNvSpPr>
          <p:nvPr/>
        </p:nvSpPr>
        <p:spPr bwMode="auto">
          <a:xfrm flipV="1">
            <a:off x="8642839" y="4811713"/>
            <a:ext cx="131885" cy="131762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115" name="Oval 99"/>
          <p:cNvSpPr>
            <a:spLocks noChangeArrowheads="1"/>
          </p:cNvSpPr>
          <p:nvPr/>
        </p:nvSpPr>
        <p:spPr bwMode="auto">
          <a:xfrm flipV="1">
            <a:off x="1125416" y="4811713"/>
            <a:ext cx="131885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116" name="Oval 100"/>
          <p:cNvSpPr>
            <a:spLocks noChangeArrowheads="1"/>
          </p:cNvSpPr>
          <p:nvPr/>
        </p:nvSpPr>
        <p:spPr bwMode="auto">
          <a:xfrm flipV="1">
            <a:off x="2181958" y="4811713"/>
            <a:ext cx="133350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117" name="Oval 101"/>
          <p:cNvSpPr>
            <a:spLocks noChangeArrowheads="1"/>
          </p:cNvSpPr>
          <p:nvPr/>
        </p:nvSpPr>
        <p:spPr bwMode="auto">
          <a:xfrm flipV="1">
            <a:off x="5131778" y="4811713"/>
            <a:ext cx="133350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118" name="Oval 102"/>
          <p:cNvSpPr>
            <a:spLocks noChangeArrowheads="1"/>
          </p:cNvSpPr>
          <p:nvPr/>
        </p:nvSpPr>
        <p:spPr bwMode="auto">
          <a:xfrm flipV="1">
            <a:off x="2744666" y="4811713"/>
            <a:ext cx="131885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119" name="Oval 103"/>
          <p:cNvSpPr>
            <a:spLocks noChangeArrowheads="1"/>
          </p:cNvSpPr>
          <p:nvPr/>
        </p:nvSpPr>
        <p:spPr bwMode="auto">
          <a:xfrm flipV="1">
            <a:off x="5693019" y="4811713"/>
            <a:ext cx="133350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120" name="Oval 104"/>
          <p:cNvSpPr>
            <a:spLocks noChangeArrowheads="1"/>
          </p:cNvSpPr>
          <p:nvPr/>
        </p:nvSpPr>
        <p:spPr bwMode="auto">
          <a:xfrm flipV="1">
            <a:off x="1478574" y="5092700"/>
            <a:ext cx="134815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121" name="Oval 105"/>
          <p:cNvSpPr>
            <a:spLocks noChangeArrowheads="1"/>
          </p:cNvSpPr>
          <p:nvPr/>
        </p:nvSpPr>
        <p:spPr bwMode="auto">
          <a:xfrm flipV="1">
            <a:off x="4007827" y="5092700"/>
            <a:ext cx="133350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122" name="Oval 106"/>
          <p:cNvSpPr>
            <a:spLocks noChangeArrowheads="1"/>
          </p:cNvSpPr>
          <p:nvPr/>
        </p:nvSpPr>
        <p:spPr bwMode="auto">
          <a:xfrm flipV="1">
            <a:off x="6957647" y="5092700"/>
            <a:ext cx="133350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123" name="Oval 107"/>
          <p:cNvSpPr>
            <a:spLocks noChangeArrowheads="1"/>
          </p:cNvSpPr>
          <p:nvPr/>
        </p:nvSpPr>
        <p:spPr bwMode="auto">
          <a:xfrm flipV="1">
            <a:off x="1759927" y="5092700"/>
            <a:ext cx="133350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124" name="Oval 108"/>
          <p:cNvSpPr>
            <a:spLocks noChangeArrowheads="1"/>
          </p:cNvSpPr>
          <p:nvPr/>
        </p:nvSpPr>
        <p:spPr bwMode="auto">
          <a:xfrm flipV="1">
            <a:off x="4429858" y="5092700"/>
            <a:ext cx="131885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125" name="Oval 109"/>
          <p:cNvSpPr>
            <a:spLocks noChangeArrowheads="1"/>
          </p:cNvSpPr>
          <p:nvPr/>
        </p:nvSpPr>
        <p:spPr bwMode="auto">
          <a:xfrm flipV="1">
            <a:off x="7378212" y="5092700"/>
            <a:ext cx="133350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126" name="Oval 110"/>
          <p:cNvSpPr>
            <a:spLocks noChangeArrowheads="1"/>
          </p:cNvSpPr>
          <p:nvPr/>
        </p:nvSpPr>
        <p:spPr bwMode="auto">
          <a:xfrm flipV="1">
            <a:off x="3446585" y="5092700"/>
            <a:ext cx="133350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127" name="Oval 111"/>
          <p:cNvSpPr>
            <a:spLocks noChangeArrowheads="1"/>
          </p:cNvSpPr>
          <p:nvPr/>
        </p:nvSpPr>
        <p:spPr bwMode="auto">
          <a:xfrm flipV="1">
            <a:off x="6396405" y="5092700"/>
            <a:ext cx="131885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128" name="Oval 112"/>
          <p:cNvSpPr>
            <a:spLocks noChangeArrowheads="1"/>
          </p:cNvSpPr>
          <p:nvPr/>
        </p:nvSpPr>
        <p:spPr bwMode="auto">
          <a:xfrm flipV="1">
            <a:off x="4709747" y="5092700"/>
            <a:ext cx="133350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129" name="Oval 113"/>
          <p:cNvSpPr>
            <a:spLocks noChangeArrowheads="1"/>
          </p:cNvSpPr>
          <p:nvPr/>
        </p:nvSpPr>
        <p:spPr bwMode="auto">
          <a:xfrm flipV="1">
            <a:off x="7659566" y="5092700"/>
            <a:ext cx="133350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130" name="Oval 114"/>
          <p:cNvSpPr>
            <a:spLocks noChangeArrowheads="1"/>
          </p:cNvSpPr>
          <p:nvPr/>
        </p:nvSpPr>
        <p:spPr bwMode="auto">
          <a:xfrm flipV="1">
            <a:off x="8081597" y="5092700"/>
            <a:ext cx="131885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131" name="Oval 115"/>
          <p:cNvSpPr>
            <a:spLocks noChangeArrowheads="1"/>
          </p:cNvSpPr>
          <p:nvPr/>
        </p:nvSpPr>
        <p:spPr bwMode="auto">
          <a:xfrm flipV="1">
            <a:off x="8642839" y="5092700"/>
            <a:ext cx="131885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132" name="Oval 116"/>
          <p:cNvSpPr>
            <a:spLocks noChangeArrowheads="1"/>
          </p:cNvSpPr>
          <p:nvPr/>
        </p:nvSpPr>
        <p:spPr bwMode="auto">
          <a:xfrm flipV="1">
            <a:off x="1125416" y="5092700"/>
            <a:ext cx="131885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133" name="Oval 117"/>
          <p:cNvSpPr>
            <a:spLocks noChangeArrowheads="1"/>
          </p:cNvSpPr>
          <p:nvPr/>
        </p:nvSpPr>
        <p:spPr bwMode="auto">
          <a:xfrm flipV="1">
            <a:off x="2181958" y="5092700"/>
            <a:ext cx="133350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134" name="Oval 118"/>
          <p:cNvSpPr>
            <a:spLocks noChangeArrowheads="1"/>
          </p:cNvSpPr>
          <p:nvPr/>
        </p:nvSpPr>
        <p:spPr bwMode="auto">
          <a:xfrm flipV="1">
            <a:off x="5131778" y="5092700"/>
            <a:ext cx="133350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135" name="Oval 119"/>
          <p:cNvSpPr>
            <a:spLocks noChangeArrowheads="1"/>
          </p:cNvSpPr>
          <p:nvPr/>
        </p:nvSpPr>
        <p:spPr bwMode="auto">
          <a:xfrm flipV="1">
            <a:off x="2744666" y="5092700"/>
            <a:ext cx="131885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136" name="Oval 120"/>
          <p:cNvSpPr>
            <a:spLocks noChangeArrowheads="1"/>
          </p:cNvSpPr>
          <p:nvPr/>
        </p:nvSpPr>
        <p:spPr bwMode="auto">
          <a:xfrm flipV="1">
            <a:off x="5693019" y="5092700"/>
            <a:ext cx="133350" cy="133350"/>
          </a:xfrm>
          <a:prstGeom prst="ellipse">
            <a:avLst/>
          </a:prstGeom>
          <a:solidFill>
            <a:schemeClr val="folHlink"/>
          </a:soli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138" name="Freeform 122"/>
          <p:cNvSpPr>
            <a:spLocks/>
          </p:cNvSpPr>
          <p:nvPr/>
        </p:nvSpPr>
        <p:spPr bwMode="auto">
          <a:xfrm flipV="1">
            <a:off x="1866900" y="4249738"/>
            <a:ext cx="1332035" cy="131762"/>
          </a:xfrm>
          <a:custGeom>
            <a:avLst/>
            <a:gdLst/>
            <a:ahLst/>
            <a:cxnLst>
              <a:cxn ang="0">
                <a:pos x="948" y="0"/>
              </a:cxn>
              <a:cxn ang="0">
                <a:pos x="0" y="1"/>
              </a:cxn>
              <a:cxn ang="0">
                <a:pos x="0" y="1"/>
              </a:cxn>
            </a:cxnLst>
            <a:rect l="0" t="0" r="r" b="b"/>
            <a:pathLst>
              <a:path w="949" h="2">
                <a:moveTo>
                  <a:pt x="948" y="0"/>
                </a:move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 w="101600" cap="flat" cmpd="sng">
            <a:solidFill>
              <a:srgbClr val="0080FF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ar-YE"/>
          </a:p>
        </p:txBody>
      </p:sp>
      <p:sp>
        <p:nvSpPr>
          <p:cNvPr id="598141" name="Freeform 125"/>
          <p:cNvSpPr>
            <a:spLocks/>
          </p:cNvSpPr>
          <p:nvPr/>
        </p:nvSpPr>
        <p:spPr bwMode="auto">
          <a:xfrm>
            <a:off x="6418385" y="5700713"/>
            <a:ext cx="1030166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33" y="0"/>
              </a:cxn>
              <a:cxn ang="0">
                <a:pos x="733" y="0"/>
              </a:cxn>
            </a:cxnLst>
            <a:rect l="0" t="0" r="r" b="b"/>
            <a:pathLst>
              <a:path w="734" h="1">
                <a:moveTo>
                  <a:pt x="0" y="0"/>
                </a:moveTo>
                <a:lnTo>
                  <a:pt x="733" y="0"/>
                </a:lnTo>
                <a:lnTo>
                  <a:pt x="733" y="0"/>
                </a:lnTo>
              </a:path>
            </a:pathLst>
          </a:custGeom>
          <a:noFill/>
          <a:ln w="2032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ar-YE"/>
          </a:p>
        </p:txBody>
      </p:sp>
      <p:sp>
        <p:nvSpPr>
          <p:cNvPr id="598142" name="Freeform 126"/>
          <p:cNvSpPr>
            <a:spLocks/>
          </p:cNvSpPr>
          <p:nvPr/>
        </p:nvSpPr>
        <p:spPr bwMode="auto">
          <a:xfrm>
            <a:off x="4476751" y="5683250"/>
            <a:ext cx="1279280" cy="1588"/>
          </a:xfrm>
          <a:custGeom>
            <a:avLst/>
            <a:gdLst/>
            <a:ahLst/>
            <a:cxnLst>
              <a:cxn ang="0">
                <a:pos x="91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911" h="1">
                <a:moveTo>
                  <a:pt x="91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032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ar-YE"/>
          </a:p>
        </p:txBody>
      </p:sp>
      <p:sp>
        <p:nvSpPr>
          <p:cNvPr id="598143" name="Text Box 127"/>
          <p:cNvSpPr txBox="1">
            <a:spLocks noChangeArrowheads="1"/>
          </p:cNvSpPr>
          <p:nvPr/>
        </p:nvSpPr>
        <p:spPr bwMode="auto">
          <a:xfrm>
            <a:off x="1411166" y="2463801"/>
            <a:ext cx="22449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30000"/>
              </a:spcBef>
            </a:pPr>
            <a:r>
              <a:rPr lang="de-DE"/>
              <a:t>Direction of oscillation</a:t>
            </a:r>
          </a:p>
        </p:txBody>
      </p:sp>
      <p:sp>
        <p:nvSpPr>
          <p:cNvPr id="598144" name="Text Box 128"/>
          <p:cNvSpPr txBox="1">
            <a:spLocks noChangeArrowheads="1"/>
          </p:cNvSpPr>
          <p:nvPr/>
        </p:nvSpPr>
        <p:spPr bwMode="auto">
          <a:xfrm>
            <a:off x="4098682" y="1981200"/>
            <a:ext cx="32384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de-DE" sz="2400">
                <a:solidFill>
                  <a:srgbClr val="FFFFFF"/>
                </a:solidFill>
              </a:rPr>
              <a:t>Direction of propagation</a:t>
            </a:r>
            <a:endParaRPr lang="de-DE" sz="2400"/>
          </a:p>
        </p:txBody>
      </p:sp>
      <p:sp>
        <p:nvSpPr>
          <p:cNvPr id="598145" name="Line 129"/>
          <p:cNvSpPr>
            <a:spLocks noChangeShapeType="1"/>
          </p:cNvSpPr>
          <p:nvPr/>
        </p:nvSpPr>
        <p:spPr bwMode="auto">
          <a:xfrm flipV="1">
            <a:off x="2473569" y="2830514"/>
            <a:ext cx="0" cy="1368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598146" name="Text Box 130"/>
          <p:cNvSpPr txBox="1">
            <a:spLocks noChangeArrowheads="1"/>
          </p:cNvSpPr>
          <p:nvPr/>
        </p:nvSpPr>
        <p:spPr bwMode="auto">
          <a:xfrm>
            <a:off x="1329104" y="1981200"/>
            <a:ext cx="242667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de-DE" sz="2400"/>
              <a:t>Longitudinal wave</a:t>
            </a:r>
          </a:p>
        </p:txBody>
      </p:sp>
      <p:sp>
        <p:nvSpPr>
          <p:cNvPr id="598139" name="Freeform 123"/>
          <p:cNvSpPr>
            <a:spLocks/>
          </p:cNvSpPr>
          <p:nvPr/>
        </p:nvSpPr>
        <p:spPr bwMode="auto">
          <a:xfrm>
            <a:off x="4492869" y="5157788"/>
            <a:ext cx="1466" cy="6651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73"/>
              </a:cxn>
              <a:cxn ang="0">
                <a:pos x="0" y="473"/>
              </a:cxn>
            </a:cxnLst>
            <a:rect l="0" t="0" r="r" b="b"/>
            <a:pathLst>
              <a:path w="1" h="474">
                <a:moveTo>
                  <a:pt x="0" y="0"/>
                </a:moveTo>
                <a:lnTo>
                  <a:pt x="0" y="473"/>
                </a:lnTo>
                <a:lnTo>
                  <a:pt x="0" y="473"/>
                </a:lnTo>
              </a:path>
            </a:pathLst>
          </a:custGeom>
          <a:noFill/>
          <a:ln w="0" cap="flat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ar-YE"/>
          </a:p>
        </p:txBody>
      </p:sp>
      <p:sp>
        <p:nvSpPr>
          <p:cNvPr id="598140" name="Freeform 124"/>
          <p:cNvSpPr>
            <a:spLocks/>
          </p:cNvSpPr>
          <p:nvPr/>
        </p:nvSpPr>
        <p:spPr bwMode="auto">
          <a:xfrm>
            <a:off x="7447085" y="5175251"/>
            <a:ext cx="1466" cy="665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73"/>
              </a:cxn>
              <a:cxn ang="0">
                <a:pos x="0" y="473"/>
              </a:cxn>
            </a:cxnLst>
            <a:rect l="0" t="0" r="r" b="b"/>
            <a:pathLst>
              <a:path w="1" h="474">
                <a:moveTo>
                  <a:pt x="0" y="0"/>
                </a:moveTo>
                <a:lnTo>
                  <a:pt x="0" y="473"/>
                </a:lnTo>
                <a:lnTo>
                  <a:pt x="0" y="473"/>
                </a:lnTo>
              </a:path>
            </a:pathLst>
          </a:custGeom>
          <a:noFill/>
          <a:ln w="0" cap="flat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ar-YE"/>
          </a:p>
        </p:txBody>
      </p:sp>
      <p:sp>
        <p:nvSpPr>
          <p:cNvPr id="598147" name="Freeform 131"/>
          <p:cNvSpPr>
            <a:spLocks/>
          </p:cNvSpPr>
          <p:nvPr/>
        </p:nvSpPr>
        <p:spPr bwMode="auto">
          <a:xfrm>
            <a:off x="5977304" y="5468939"/>
            <a:ext cx="279888" cy="384175"/>
          </a:xfrm>
          <a:custGeom>
            <a:avLst/>
            <a:gdLst/>
            <a:ahLst/>
            <a:cxnLst>
              <a:cxn ang="0">
                <a:pos x="11" y="247"/>
              </a:cxn>
              <a:cxn ang="0">
                <a:pos x="9" y="254"/>
              </a:cxn>
              <a:cxn ang="0">
                <a:pos x="9" y="261"/>
              </a:cxn>
              <a:cxn ang="0">
                <a:pos x="11" y="268"/>
              </a:cxn>
              <a:cxn ang="0">
                <a:pos x="14" y="271"/>
              </a:cxn>
              <a:cxn ang="0">
                <a:pos x="19" y="272"/>
              </a:cxn>
              <a:cxn ang="0">
                <a:pos x="25" y="272"/>
              </a:cxn>
              <a:cxn ang="0">
                <a:pos x="30" y="270"/>
              </a:cxn>
              <a:cxn ang="0">
                <a:pos x="34" y="268"/>
              </a:cxn>
              <a:cxn ang="0">
                <a:pos x="38" y="262"/>
              </a:cxn>
              <a:cxn ang="0">
                <a:pos x="43" y="251"/>
              </a:cxn>
              <a:cxn ang="0">
                <a:pos x="144" y="258"/>
              </a:cxn>
              <a:cxn ang="0">
                <a:pos x="149" y="265"/>
              </a:cxn>
              <a:cxn ang="0">
                <a:pos x="154" y="269"/>
              </a:cxn>
              <a:cxn ang="0">
                <a:pos x="158" y="272"/>
              </a:cxn>
              <a:cxn ang="0">
                <a:pos x="165" y="273"/>
              </a:cxn>
              <a:cxn ang="0">
                <a:pos x="173" y="273"/>
              </a:cxn>
              <a:cxn ang="0">
                <a:pos x="178" y="272"/>
              </a:cxn>
              <a:cxn ang="0">
                <a:pos x="183" y="269"/>
              </a:cxn>
              <a:cxn ang="0">
                <a:pos x="188" y="265"/>
              </a:cxn>
              <a:cxn ang="0">
                <a:pos x="194" y="258"/>
              </a:cxn>
              <a:cxn ang="0">
                <a:pos x="188" y="244"/>
              </a:cxn>
              <a:cxn ang="0">
                <a:pos x="182" y="250"/>
              </a:cxn>
              <a:cxn ang="0">
                <a:pos x="178" y="251"/>
              </a:cxn>
              <a:cxn ang="0">
                <a:pos x="176" y="250"/>
              </a:cxn>
              <a:cxn ang="0">
                <a:pos x="174" y="249"/>
              </a:cxn>
              <a:cxn ang="0">
                <a:pos x="170" y="243"/>
              </a:cxn>
              <a:cxn ang="0">
                <a:pos x="73" y="42"/>
              </a:cxn>
              <a:cxn ang="0">
                <a:pos x="62" y="24"/>
              </a:cxn>
              <a:cxn ang="0">
                <a:pos x="54" y="14"/>
              </a:cxn>
              <a:cxn ang="0">
                <a:pos x="49" y="11"/>
              </a:cxn>
              <a:cxn ang="0">
                <a:pos x="40" y="7"/>
              </a:cxn>
              <a:cxn ang="0">
                <a:pos x="27" y="3"/>
              </a:cxn>
              <a:cxn ang="0">
                <a:pos x="2" y="0"/>
              </a:cxn>
              <a:cxn ang="0">
                <a:pos x="4" y="14"/>
              </a:cxn>
              <a:cxn ang="0">
                <a:pos x="14" y="16"/>
              </a:cxn>
              <a:cxn ang="0">
                <a:pos x="24" y="20"/>
              </a:cxn>
              <a:cxn ang="0">
                <a:pos x="32" y="26"/>
              </a:cxn>
              <a:cxn ang="0">
                <a:pos x="39" y="32"/>
              </a:cxn>
              <a:cxn ang="0">
                <a:pos x="47" y="44"/>
              </a:cxn>
              <a:cxn ang="0">
                <a:pos x="77" y="111"/>
              </a:cxn>
            </a:cxnLst>
            <a:rect l="0" t="0" r="r" b="b"/>
            <a:pathLst>
              <a:path w="199" h="274">
                <a:moveTo>
                  <a:pt x="77" y="111"/>
                </a:moveTo>
                <a:lnTo>
                  <a:pt x="11" y="247"/>
                </a:lnTo>
                <a:lnTo>
                  <a:pt x="10" y="250"/>
                </a:lnTo>
                <a:lnTo>
                  <a:pt x="9" y="254"/>
                </a:lnTo>
                <a:lnTo>
                  <a:pt x="9" y="258"/>
                </a:lnTo>
                <a:lnTo>
                  <a:pt x="9" y="261"/>
                </a:lnTo>
                <a:lnTo>
                  <a:pt x="10" y="265"/>
                </a:lnTo>
                <a:lnTo>
                  <a:pt x="11" y="268"/>
                </a:lnTo>
                <a:lnTo>
                  <a:pt x="13" y="270"/>
                </a:lnTo>
                <a:lnTo>
                  <a:pt x="14" y="271"/>
                </a:lnTo>
                <a:lnTo>
                  <a:pt x="17" y="272"/>
                </a:lnTo>
                <a:lnTo>
                  <a:pt x="19" y="272"/>
                </a:lnTo>
                <a:lnTo>
                  <a:pt x="23" y="272"/>
                </a:lnTo>
                <a:lnTo>
                  <a:pt x="25" y="272"/>
                </a:lnTo>
                <a:lnTo>
                  <a:pt x="27" y="272"/>
                </a:lnTo>
                <a:lnTo>
                  <a:pt x="30" y="270"/>
                </a:lnTo>
                <a:lnTo>
                  <a:pt x="32" y="269"/>
                </a:lnTo>
                <a:lnTo>
                  <a:pt x="34" y="268"/>
                </a:lnTo>
                <a:lnTo>
                  <a:pt x="36" y="266"/>
                </a:lnTo>
                <a:lnTo>
                  <a:pt x="38" y="262"/>
                </a:lnTo>
                <a:lnTo>
                  <a:pt x="40" y="258"/>
                </a:lnTo>
                <a:lnTo>
                  <a:pt x="43" y="251"/>
                </a:lnTo>
                <a:lnTo>
                  <a:pt x="86" y="131"/>
                </a:lnTo>
                <a:lnTo>
                  <a:pt x="144" y="258"/>
                </a:lnTo>
                <a:lnTo>
                  <a:pt x="147" y="262"/>
                </a:lnTo>
                <a:lnTo>
                  <a:pt x="149" y="265"/>
                </a:lnTo>
                <a:lnTo>
                  <a:pt x="151" y="267"/>
                </a:lnTo>
                <a:lnTo>
                  <a:pt x="154" y="269"/>
                </a:lnTo>
                <a:lnTo>
                  <a:pt x="156" y="270"/>
                </a:lnTo>
                <a:lnTo>
                  <a:pt x="158" y="272"/>
                </a:lnTo>
                <a:lnTo>
                  <a:pt x="161" y="272"/>
                </a:lnTo>
                <a:lnTo>
                  <a:pt x="165" y="273"/>
                </a:lnTo>
                <a:lnTo>
                  <a:pt x="170" y="273"/>
                </a:lnTo>
                <a:lnTo>
                  <a:pt x="173" y="273"/>
                </a:lnTo>
                <a:lnTo>
                  <a:pt x="176" y="272"/>
                </a:lnTo>
                <a:lnTo>
                  <a:pt x="178" y="272"/>
                </a:lnTo>
                <a:lnTo>
                  <a:pt x="180" y="271"/>
                </a:lnTo>
                <a:lnTo>
                  <a:pt x="183" y="269"/>
                </a:lnTo>
                <a:lnTo>
                  <a:pt x="184" y="268"/>
                </a:lnTo>
                <a:lnTo>
                  <a:pt x="188" y="265"/>
                </a:lnTo>
                <a:lnTo>
                  <a:pt x="192" y="261"/>
                </a:lnTo>
                <a:lnTo>
                  <a:pt x="194" y="258"/>
                </a:lnTo>
                <a:lnTo>
                  <a:pt x="198" y="253"/>
                </a:lnTo>
                <a:lnTo>
                  <a:pt x="188" y="244"/>
                </a:lnTo>
                <a:lnTo>
                  <a:pt x="183" y="249"/>
                </a:lnTo>
                <a:lnTo>
                  <a:pt x="182" y="250"/>
                </a:lnTo>
                <a:lnTo>
                  <a:pt x="180" y="251"/>
                </a:lnTo>
                <a:lnTo>
                  <a:pt x="178" y="251"/>
                </a:lnTo>
                <a:lnTo>
                  <a:pt x="177" y="251"/>
                </a:lnTo>
                <a:lnTo>
                  <a:pt x="176" y="250"/>
                </a:lnTo>
                <a:lnTo>
                  <a:pt x="175" y="250"/>
                </a:lnTo>
                <a:lnTo>
                  <a:pt x="174" y="249"/>
                </a:lnTo>
                <a:lnTo>
                  <a:pt x="172" y="248"/>
                </a:lnTo>
                <a:lnTo>
                  <a:pt x="170" y="243"/>
                </a:lnTo>
                <a:lnTo>
                  <a:pt x="166" y="236"/>
                </a:lnTo>
                <a:lnTo>
                  <a:pt x="73" y="42"/>
                </a:lnTo>
                <a:lnTo>
                  <a:pt x="66" y="30"/>
                </a:lnTo>
                <a:lnTo>
                  <a:pt x="62" y="24"/>
                </a:lnTo>
                <a:lnTo>
                  <a:pt x="58" y="18"/>
                </a:lnTo>
                <a:lnTo>
                  <a:pt x="54" y="14"/>
                </a:lnTo>
                <a:lnTo>
                  <a:pt x="52" y="12"/>
                </a:lnTo>
                <a:lnTo>
                  <a:pt x="49" y="11"/>
                </a:lnTo>
                <a:lnTo>
                  <a:pt x="44" y="8"/>
                </a:lnTo>
                <a:lnTo>
                  <a:pt x="40" y="7"/>
                </a:lnTo>
                <a:lnTo>
                  <a:pt x="33" y="4"/>
                </a:lnTo>
                <a:lnTo>
                  <a:pt x="27" y="3"/>
                </a:lnTo>
                <a:lnTo>
                  <a:pt x="20" y="2"/>
                </a:lnTo>
                <a:lnTo>
                  <a:pt x="2" y="0"/>
                </a:lnTo>
                <a:lnTo>
                  <a:pt x="0" y="12"/>
                </a:lnTo>
                <a:lnTo>
                  <a:pt x="4" y="14"/>
                </a:lnTo>
                <a:lnTo>
                  <a:pt x="9" y="14"/>
                </a:lnTo>
                <a:lnTo>
                  <a:pt x="14" y="16"/>
                </a:lnTo>
                <a:lnTo>
                  <a:pt x="18" y="18"/>
                </a:lnTo>
                <a:lnTo>
                  <a:pt x="24" y="20"/>
                </a:lnTo>
                <a:lnTo>
                  <a:pt x="28" y="24"/>
                </a:lnTo>
                <a:lnTo>
                  <a:pt x="32" y="26"/>
                </a:lnTo>
                <a:lnTo>
                  <a:pt x="35" y="28"/>
                </a:lnTo>
                <a:lnTo>
                  <a:pt x="39" y="32"/>
                </a:lnTo>
                <a:lnTo>
                  <a:pt x="44" y="40"/>
                </a:lnTo>
                <a:lnTo>
                  <a:pt x="47" y="44"/>
                </a:lnTo>
                <a:lnTo>
                  <a:pt x="49" y="50"/>
                </a:lnTo>
                <a:lnTo>
                  <a:pt x="77" y="111"/>
                </a:lnTo>
              </a:path>
            </a:pathLst>
          </a:custGeom>
          <a:solidFill>
            <a:srgbClr val="000000"/>
          </a:solidFill>
          <a:ln w="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ar-YE"/>
          </a:p>
        </p:txBody>
      </p:sp>
      <p:sp>
        <p:nvSpPr>
          <p:cNvPr id="598148" name="Rectangle 132"/>
          <p:cNvSpPr>
            <a:spLocks noChangeArrowheads="1"/>
          </p:cNvSpPr>
          <p:nvPr>
            <p:ph type="title"/>
          </p:nvPr>
        </p:nvSpPr>
        <p:spPr bwMode="auto">
          <a:xfrm>
            <a:off x="1055077" y="762000"/>
            <a:ext cx="7737231" cy="457200"/>
          </a:xfrm>
          <a:noFill/>
          <a:ln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de-DE" sz="2800"/>
              <a:t>Sound propagation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Ultrasound Terminology </a:t>
            </a:r>
            <a:br>
              <a:rPr lang="en-US" dirty="0" smtClean="0"/>
            </a:br>
            <a:endParaRPr lang="ar-Y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Impedance resistance</a:t>
            </a:r>
          </a:p>
          <a:p>
            <a:r>
              <a:rPr lang="en-US" dirty="0" smtClean="0"/>
              <a:t>steered</a:t>
            </a:r>
            <a:endParaRPr lang="en-US" dirty="0" smtClean="0"/>
          </a:p>
          <a:p>
            <a:endParaRPr lang="en-US" dirty="0" smtClean="0"/>
          </a:p>
          <a:p>
            <a:endParaRPr lang="ar-YE" dirty="0"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82563"/>
            <a:ext cx="7315200" cy="12033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i="1" smtClean="0"/>
              <a:t>PZT</a:t>
            </a:r>
            <a:r>
              <a:rPr lang="en-US" smtClean="0"/>
              <a:t> is Most Common Piezoelectric Material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610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Lead Zirconate Titanate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Advantages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Efficient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mtClean="0"/>
              <a:t>More electrical energy transferred to sound &amp; vice-versa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High natural resonance frequency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Repeatable characteristics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mtClean="0"/>
              <a:t>Stable design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Disadvantages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High acoustic impedance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mtClean="0"/>
              <a:t>Can cause poor acoustic coupling</a:t>
            </a:r>
          </a:p>
          <a:p>
            <a:pPr lvl="2" eaLnBrk="1" hangingPunct="1">
              <a:lnSpc>
                <a:spcPct val="80000"/>
              </a:lnSpc>
            </a:pPr>
            <a:r>
              <a:rPr lang="en-US" smtClean="0"/>
              <a:t>Requires matching layer to compensate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  <a:p>
            <a:r>
              <a:rPr lang="de-DE" sz="1200"/>
              <a:t>Krautkramer NDT Ultrasonic Systems</a:t>
            </a:r>
            <a:endParaRPr lang="de-DE"/>
          </a:p>
        </p:txBody>
      </p:sp>
      <p:grpSp>
        <p:nvGrpSpPr>
          <p:cNvPr id="2" name="Group 182"/>
          <p:cNvGrpSpPr>
            <a:grpSpLocks/>
          </p:cNvGrpSpPr>
          <p:nvPr/>
        </p:nvGrpSpPr>
        <p:grpSpPr bwMode="auto">
          <a:xfrm>
            <a:off x="1409701" y="3246438"/>
            <a:ext cx="7030915" cy="2836862"/>
            <a:chOff x="738" y="2045"/>
            <a:chExt cx="4798" cy="1787"/>
          </a:xfrm>
        </p:grpSpPr>
        <p:sp>
          <p:nvSpPr>
            <p:cNvPr id="599043" name="Freeform 3"/>
            <p:cNvSpPr>
              <a:spLocks/>
            </p:cNvSpPr>
            <p:nvPr/>
          </p:nvSpPr>
          <p:spPr bwMode="auto">
            <a:xfrm>
              <a:off x="1913" y="3471"/>
              <a:ext cx="1" cy="3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60"/>
                </a:cxn>
                <a:cxn ang="0">
                  <a:pos x="0" y="360"/>
                </a:cxn>
              </a:cxnLst>
              <a:rect l="0" t="0" r="r" b="b"/>
              <a:pathLst>
                <a:path w="1" h="361">
                  <a:moveTo>
                    <a:pt x="0" y="0"/>
                  </a:moveTo>
                  <a:lnTo>
                    <a:pt x="0" y="360"/>
                  </a:lnTo>
                  <a:lnTo>
                    <a:pt x="0" y="360"/>
                  </a:lnTo>
                </a:path>
              </a:pathLst>
            </a:custGeom>
            <a:noFill/>
            <a:ln w="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YE"/>
            </a:p>
          </p:txBody>
        </p:sp>
        <p:sp>
          <p:nvSpPr>
            <p:cNvPr id="599044" name="Freeform 4"/>
            <p:cNvSpPr>
              <a:spLocks/>
            </p:cNvSpPr>
            <p:nvPr/>
          </p:nvSpPr>
          <p:spPr bwMode="auto">
            <a:xfrm>
              <a:off x="3564" y="3462"/>
              <a:ext cx="1" cy="3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60"/>
                </a:cxn>
                <a:cxn ang="0">
                  <a:pos x="0" y="360"/>
                </a:cxn>
              </a:cxnLst>
              <a:rect l="0" t="0" r="r" b="b"/>
              <a:pathLst>
                <a:path w="1" h="361">
                  <a:moveTo>
                    <a:pt x="0" y="0"/>
                  </a:moveTo>
                  <a:lnTo>
                    <a:pt x="0" y="360"/>
                  </a:lnTo>
                  <a:lnTo>
                    <a:pt x="0" y="360"/>
                  </a:lnTo>
                </a:path>
              </a:pathLst>
            </a:custGeom>
            <a:noFill/>
            <a:ln w="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YE"/>
            </a:p>
          </p:txBody>
        </p:sp>
        <p:sp>
          <p:nvSpPr>
            <p:cNvPr id="599045" name="Freeform 5"/>
            <p:cNvSpPr>
              <a:spLocks/>
            </p:cNvSpPr>
            <p:nvPr/>
          </p:nvSpPr>
          <p:spPr bwMode="auto">
            <a:xfrm>
              <a:off x="2954" y="3696"/>
              <a:ext cx="60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4" y="0"/>
                </a:cxn>
                <a:cxn ang="0">
                  <a:pos x="554" y="0"/>
                </a:cxn>
              </a:cxnLst>
              <a:rect l="0" t="0" r="r" b="b"/>
              <a:pathLst>
                <a:path w="555" h="1">
                  <a:moveTo>
                    <a:pt x="0" y="0"/>
                  </a:moveTo>
                  <a:lnTo>
                    <a:pt x="554" y="0"/>
                  </a:lnTo>
                  <a:lnTo>
                    <a:pt x="554" y="0"/>
                  </a:lnTo>
                </a:path>
              </a:pathLst>
            </a:custGeom>
            <a:noFill/>
            <a:ln w="2032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ar-YE"/>
            </a:p>
          </p:txBody>
        </p:sp>
        <p:sp>
          <p:nvSpPr>
            <p:cNvPr id="599046" name="Freeform 6"/>
            <p:cNvSpPr>
              <a:spLocks/>
            </p:cNvSpPr>
            <p:nvPr/>
          </p:nvSpPr>
          <p:spPr bwMode="auto">
            <a:xfrm>
              <a:off x="1924" y="3696"/>
              <a:ext cx="688" cy="1"/>
            </a:xfrm>
            <a:custGeom>
              <a:avLst/>
              <a:gdLst/>
              <a:ahLst/>
              <a:cxnLst>
                <a:cxn ang="0">
                  <a:pos x="63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35" h="1">
                  <a:moveTo>
                    <a:pt x="634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2032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ar-YE"/>
            </a:p>
          </p:txBody>
        </p:sp>
        <p:sp>
          <p:nvSpPr>
            <p:cNvPr id="599047" name="Freeform 7"/>
            <p:cNvSpPr>
              <a:spLocks/>
            </p:cNvSpPr>
            <p:nvPr/>
          </p:nvSpPr>
          <p:spPr bwMode="auto">
            <a:xfrm>
              <a:off x="2696" y="3525"/>
              <a:ext cx="216" cy="274"/>
            </a:xfrm>
            <a:custGeom>
              <a:avLst/>
              <a:gdLst/>
              <a:ahLst/>
              <a:cxnLst>
                <a:cxn ang="0">
                  <a:pos x="11" y="247"/>
                </a:cxn>
                <a:cxn ang="0">
                  <a:pos x="9" y="254"/>
                </a:cxn>
                <a:cxn ang="0">
                  <a:pos x="9" y="261"/>
                </a:cxn>
                <a:cxn ang="0">
                  <a:pos x="11" y="268"/>
                </a:cxn>
                <a:cxn ang="0">
                  <a:pos x="14" y="271"/>
                </a:cxn>
                <a:cxn ang="0">
                  <a:pos x="19" y="272"/>
                </a:cxn>
                <a:cxn ang="0">
                  <a:pos x="25" y="272"/>
                </a:cxn>
                <a:cxn ang="0">
                  <a:pos x="30" y="270"/>
                </a:cxn>
                <a:cxn ang="0">
                  <a:pos x="34" y="268"/>
                </a:cxn>
                <a:cxn ang="0">
                  <a:pos x="38" y="262"/>
                </a:cxn>
                <a:cxn ang="0">
                  <a:pos x="43" y="251"/>
                </a:cxn>
                <a:cxn ang="0">
                  <a:pos x="144" y="258"/>
                </a:cxn>
                <a:cxn ang="0">
                  <a:pos x="149" y="265"/>
                </a:cxn>
                <a:cxn ang="0">
                  <a:pos x="154" y="269"/>
                </a:cxn>
                <a:cxn ang="0">
                  <a:pos x="158" y="272"/>
                </a:cxn>
                <a:cxn ang="0">
                  <a:pos x="165" y="273"/>
                </a:cxn>
                <a:cxn ang="0">
                  <a:pos x="173" y="273"/>
                </a:cxn>
                <a:cxn ang="0">
                  <a:pos x="178" y="272"/>
                </a:cxn>
                <a:cxn ang="0">
                  <a:pos x="183" y="269"/>
                </a:cxn>
                <a:cxn ang="0">
                  <a:pos x="188" y="265"/>
                </a:cxn>
                <a:cxn ang="0">
                  <a:pos x="194" y="258"/>
                </a:cxn>
                <a:cxn ang="0">
                  <a:pos x="188" y="244"/>
                </a:cxn>
                <a:cxn ang="0">
                  <a:pos x="182" y="250"/>
                </a:cxn>
                <a:cxn ang="0">
                  <a:pos x="178" y="251"/>
                </a:cxn>
                <a:cxn ang="0">
                  <a:pos x="176" y="250"/>
                </a:cxn>
                <a:cxn ang="0">
                  <a:pos x="174" y="249"/>
                </a:cxn>
                <a:cxn ang="0">
                  <a:pos x="170" y="243"/>
                </a:cxn>
                <a:cxn ang="0">
                  <a:pos x="73" y="42"/>
                </a:cxn>
                <a:cxn ang="0">
                  <a:pos x="62" y="24"/>
                </a:cxn>
                <a:cxn ang="0">
                  <a:pos x="54" y="14"/>
                </a:cxn>
                <a:cxn ang="0">
                  <a:pos x="49" y="11"/>
                </a:cxn>
                <a:cxn ang="0">
                  <a:pos x="40" y="7"/>
                </a:cxn>
                <a:cxn ang="0">
                  <a:pos x="27" y="3"/>
                </a:cxn>
                <a:cxn ang="0">
                  <a:pos x="2" y="0"/>
                </a:cxn>
                <a:cxn ang="0">
                  <a:pos x="4" y="14"/>
                </a:cxn>
                <a:cxn ang="0">
                  <a:pos x="14" y="16"/>
                </a:cxn>
                <a:cxn ang="0">
                  <a:pos x="24" y="20"/>
                </a:cxn>
                <a:cxn ang="0">
                  <a:pos x="32" y="26"/>
                </a:cxn>
                <a:cxn ang="0">
                  <a:pos x="39" y="32"/>
                </a:cxn>
                <a:cxn ang="0">
                  <a:pos x="47" y="44"/>
                </a:cxn>
                <a:cxn ang="0">
                  <a:pos x="77" y="111"/>
                </a:cxn>
              </a:cxnLst>
              <a:rect l="0" t="0" r="r" b="b"/>
              <a:pathLst>
                <a:path w="199" h="274">
                  <a:moveTo>
                    <a:pt x="77" y="111"/>
                  </a:moveTo>
                  <a:lnTo>
                    <a:pt x="11" y="247"/>
                  </a:lnTo>
                  <a:lnTo>
                    <a:pt x="10" y="250"/>
                  </a:lnTo>
                  <a:lnTo>
                    <a:pt x="9" y="254"/>
                  </a:lnTo>
                  <a:lnTo>
                    <a:pt x="9" y="258"/>
                  </a:lnTo>
                  <a:lnTo>
                    <a:pt x="9" y="261"/>
                  </a:lnTo>
                  <a:lnTo>
                    <a:pt x="10" y="265"/>
                  </a:lnTo>
                  <a:lnTo>
                    <a:pt x="11" y="268"/>
                  </a:lnTo>
                  <a:lnTo>
                    <a:pt x="13" y="270"/>
                  </a:lnTo>
                  <a:lnTo>
                    <a:pt x="14" y="271"/>
                  </a:lnTo>
                  <a:lnTo>
                    <a:pt x="17" y="272"/>
                  </a:lnTo>
                  <a:lnTo>
                    <a:pt x="19" y="272"/>
                  </a:lnTo>
                  <a:lnTo>
                    <a:pt x="23" y="272"/>
                  </a:lnTo>
                  <a:lnTo>
                    <a:pt x="25" y="272"/>
                  </a:lnTo>
                  <a:lnTo>
                    <a:pt x="27" y="272"/>
                  </a:lnTo>
                  <a:lnTo>
                    <a:pt x="30" y="270"/>
                  </a:lnTo>
                  <a:lnTo>
                    <a:pt x="32" y="269"/>
                  </a:lnTo>
                  <a:lnTo>
                    <a:pt x="34" y="268"/>
                  </a:lnTo>
                  <a:lnTo>
                    <a:pt x="36" y="266"/>
                  </a:lnTo>
                  <a:lnTo>
                    <a:pt x="38" y="262"/>
                  </a:lnTo>
                  <a:lnTo>
                    <a:pt x="40" y="258"/>
                  </a:lnTo>
                  <a:lnTo>
                    <a:pt x="43" y="251"/>
                  </a:lnTo>
                  <a:lnTo>
                    <a:pt x="86" y="131"/>
                  </a:lnTo>
                  <a:lnTo>
                    <a:pt x="144" y="258"/>
                  </a:lnTo>
                  <a:lnTo>
                    <a:pt x="147" y="262"/>
                  </a:lnTo>
                  <a:lnTo>
                    <a:pt x="149" y="265"/>
                  </a:lnTo>
                  <a:lnTo>
                    <a:pt x="151" y="267"/>
                  </a:lnTo>
                  <a:lnTo>
                    <a:pt x="154" y="269"/>
                  </a:lnTo>
                  <a:lnTo>
                    <a:pt x="156" y="270"/>
                  </a:lnTo>
                  <a:lnTo>
                    <a:pt x="158" y="272"/>
                  </a:lnTo>
                  <a:lnTo>
                    <a:pt x="161" y="272"/>
                  </a:lnTo>
                  <a:lnTo>
                    <a:pt x="165" y="273"/>
                  </a:lnTo>
                  <a:lnTo>
                    <a:pt x="170" y="273"/>
                  </a:lnTo>
                  <a:lnTo>
                    <a:pt x="173" y="273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80" y="271"/>
                  </a:lnTo>
                  <a:lnTo>
                    <a:pt x="183" y="269"/>
                  </a:lnTo>
                  <a:lnTo>
                    <a:pt x="184" y="268"/>
                  </a:lnTo>
                  <a:lnTo>
                    <a:pt x="188" y="265"/>
                  </a:lnTo>
                  <a:lnTo>
                    <a:pt x="192" y="261"/>
                  </a:lnTo>
                  <a:lnTo>
                    <a:pt x="194" y="258"/>
                  </a:lnTo>
                  <a:lnTo>
                    <a:pt x="198" y="253"/>
                  </a:lnTo>
                  <a:lnTo>
                    <a:pt x="188" y="244"/>
                  </a:lnTo>
                  <a:lnTo>
                    <a:pt x="183" y="249"/>
                  </a:lnTo>
                  <a:lnTo>
                    <a:pt x="182" y="250"/>
                  </a:lnTo>
                  <a:lnTo>
                    <a:pt x="180" y="251"/>
                  </a:lnTo>
                  <a:lnTo>
                    <a:pt x="178" y="251"/>
                  </a:lnTo>
                  <a:lnTo>
                    <a:pt x="177" y="251"/>
                  </a:lnTo>
                  <a:lnTo>
                    <a:pt x="176" y="250"/>
                  </a:lnTo>
                  <a:lnTo>
                    <a:pt x="175" y="250"/>
                  </a:lnTo>
                  <a:lnTo>
                    <a:pt x="174" y="249"/>
                  </a:lnTo>
                  <a:lnTo>
                    <a:pt x="172" y="248"/>
                  </a:lnTo>
                  <a:lnTo>
                    <a:pt x="170" y="243"/>
                  </a:lnTo>
                  <a:lnTo>
                    <a:pt x="166" y="236"/>
                  </a:lnTo>
                  <a:lnTo>
                    <a:pt x="73" y="42"/>
                  </a:lnTo>
                  <a:lnTo>
                    <a:pt x="66" y="30"/>
                  </a:lnTo>
                  <a:lnTo>
                    <a:pt x="62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2" y="12"/>
                  </a:lnTo>
                  <a:lnTo>
                    <a:pt x="49" y="11"/>
                  </a:lnTo>
                  <a:lnTo>
                    <a:pt x="44" y="8"/>
                  </a:lnTo>
                  <a:lnTo>
                    <a:pt x="40" y="7"/>
                  </a:lnTo>
                  <a:lnTo>
                    <a:pt x="33" y="4"/>
                  </a:lnTo>
                  <a:lnTo>
                    <a:pt x="27" y="3"/>
                  </a:lnTo>
                  <a:lnTo>
                    <a:pt x="20" y="2"/>
                  </a:lnTo>
                  <a:lnTo>
                    <a:pt x="2" y="0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9" y="14"/>
                  </a:lnTo>
                  <a:lnTo>
                    <a:pt x="14" y="16"/>
                  </a:lnTo>
                  <a:lnTo>
                    <a:pt x="18" y="18"/>
                  </a:lnTo>
                  <a:lnTo>
                    <a:pt x="24" y="20"/>
                  </a:lnTo>
                  <a:lnTo>
                    <a:pt x="28" y="24"/>
                  </a:lnTo>
                  <a:lnTo>
                    <a:pt x="32" y="26"/>
                  </a:lnTo>
                  <a:lnTo>
                    <a:pt x="35" y="28"/>
                  </a:lnTo>
                  <a:lnTo>
                    <a:pt x="39" y="32"/>
                  </a:lnTo>
                  <a:lnTo>
                    <a:pt x="44" y="40"/>
                  </a:lnTo>
                  <a:lnTo>
                    <a:pt x="47" y="44"/>
                  </a:lnTo>
                  <a:lnTo>
                    <a:pt x="49" y="50"/>
                  </a:lnTo>
                  <a:lnTo>
                    <a:pt x="77" y="111"/>
                  </a:lnTo>
                </a:path>
              </a:pathLst>
            </a:custGeom>
            <a:solidFill>
              <a:srgbClr val="000000"/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YE"/>
            </a:p>
          </p:txBody>
        </p:sp>
        <p:sp>
          <p:nvSpPr>
            <p:cNvPr id="599048" name="Oval 8"/>
            <p:cNvSpPr>
              <a:spLocks noChangeArrowheads="1"/>
            </p:cNvSpPr>
            <p:nvPr/>
          </p:nvSpPr>
          <p:spPr bwMode="auto">
            <a:xfrm>
              <a:off x="738" y="2768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049" name="Oval 9"/>
            <p:cNvSpPr>
              <a:spLocks noChangeArrowheads="1"/>
            </p:cNvSpPr>
            <p:nvPr/>
          </p:nvSpPr>
          <p:spPr bwMode="auto">
            <a:xfrm>
              <a:off x="913" y="2660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050" name="Oval 10"/>
            <p:cNvSpPr>
              <a:spLocks noChangeArrowheads="1"/>
            </p:cNvSpPr>
            <p:nvPr/>
          </p:nvSpPr>
          <p:spPr bwMode="auto">
            <a:xfrm>
              <a:off x="1082" y="2600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051" name="Oval 11"/>
            <p:cNvSpPr>
              <a:spLocks noChangeArrowheads="1"/>
            </p:cNvSpPr>
            <p:nvPr/>
          </p:nvSpPr>
          <p:spPr bwMode="auto">
            <a:xfrm>
              <a:off x="1258" y="2618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052" name="Oval 12"/>
            <p:cNvSpPr>
              <a:spLocks noChangeArrowheads="1"/>
            </p:cNvSpPr>
            <p:nvPr/>
          </p:nvSpPr>
          <p:spPr bwMode="auto">
            <a:xfrm>
              <a:off x="1433" y="2708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053" name="Oval 13"/>
            <p:cNvSpPr>
              <a:spLocks noChangeArrowheads="1"/>
            </p:cNvSpPr>
            <p:nvPr/>
          </p:nvSpPr>
          <p:spPr bwMode="auto">
            <a:xfrm>
              <a:off x="1609" y="2828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054" name="Oval 14"/>
            <p:cNvSpPr>
              <a:spLocks noChangeArrowheads="1"/>
            </p:cNvSpPr>
            <p:nvPr/>
          </p:nvSpPr>
          <p:spPr bwMode="auto">
            <a:xfrm>
              <a:off x="1778" y="2918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055" name="Oval 15"/>
            <p:cNvSpPr>
              <a:spLocks noChangeArrowheads="1"/>
            </p:cNvSpPr>
            <p:nvPr/>
          </p:nvSpPr>
          <p:spPr bwMode="auto">
            <a:xfrm>
              <a:off x="1954" y="2936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056" name="Oval 16"/>
            <p:cNvSpPr>
              <a:spLocks noChangeArrowheads="1"/>
            </p:cNvSpPr>
            <p:nvPr/>
          </p:nvSpPr>
          <p:spPr bwMode="auto">
            <a:xfrm>
              <a:off x="2130" y="2876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057" name="Oval 17"/>
            <p:cNvSpPr>
              <a:spLocks noChangeArrowheads="1"/>
            </p:cNvSpPr>
            <p:nvPr/>
          </p:nvSpPr>
          <p:spPr bwMode="auto">
            <a:xfrm>
              <a:off x="2305" y="2768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058" name="Oval 18"/>
            <p:cNvSpPr>
              <a:spLocks noChangeArrowheads="1"/>
            </p:cNvSpPr>
            <p:nvPr/>
          </p:nvSpPr>
          <p:spPr bwMode="auto">
            <a:xfrm>
              <a:off x="2474" y="2660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059" name="Oval 19"/>
            <p:cNvSpPr>
              <a:spLocks noChangeArrowheads="1"/>
            </p:cNvSpPr>
            <p:nvPr/>
          </p:nvSpPr>
          <p:spPr bwMode="auto">
            <a:xfrm>
              <a:off x="2650" y="2600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060" name="Oval 20"/>
            <p:cNvSpPr>
              <a:spLocks noChangeArrowheads="1"/>
            </p:cNvSpPr>
            <p:nvPr/>
          </p:nvSpPr>
          <p:spPr bwMode="auto">
            <a:xfrm>
              <a:off x="2825" y="2618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061" name="Oval 21"/>
            <p:cNvSpPr>
              <a:spLocks noChangeArrowheads="1"/>
            </p:cNvSpPr>
            <p:nvPr/>
          </p:nvSpPr>
          <p:spPr bwMode="auto">
            <a:xfrm>
              <a:off x="3001" y="2708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062" name="Oval 22"/>
            <p:cNvSpPr>
              <a:spLocks noChangeArrowheads="1"/>
            </p:cNvSpPr>
            <p:nvPr/>
          </p:nvSpPr>
          <p:spPr bwMode="auto">
            <a:xfrm>
              <a:off x="3170" y="2828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063" name="Oval 23"/>
            <p:cNvSpPr>
              <a:spLocks noChangeArrowheads="1"/>
            </p:cNvSpPr>
            <p:nvPr/>
          </p:nvSpPr>
          <p:spPr bwMode="auto">
            <a:xfrm>
              <a:off x="3345" y="2918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064" name="Oval 24"/>
            <p:cNvSpPr>
              <a:spLocks noChangeArrowheads="1"/>
            </p:cNvSpPr>
            <p:nvPr/>
          </p:nvSpPr>
          <p:spPr bwMode="auto">
            <a:xfrm>
              <a:off x="3521" y="2936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065" name="Oval 25"/>
            <p:cNvSpPr>
              <a:spLocks noChangeArrowheads="1"/>
            </p:cNvSpPr>
            <p:nvPr/>
          </p:nvSpPr>
          <p:spPr bwMode="auto">
            <a:xfrm>
              <a:off x="3696" y="2876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066" name="Oval 26"/>
            <p:cNvSpPr>
              <a:spLocks noChangeArrowheads="1"/>
            </p:cNvSpPr>
            <p:nvPr/>
          </p:nvSpPr>
          <p:spPr bwMode="auto">
            <a:xfrm>
              <a:off x="3865" y="2768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067" name="Oval 27"/>
            <p:cNvSpPr>
              <a:spLocks noChangeArrowheads="1"/>
            </p:cNvSpPr>
            <p:nvPr/>
          </p:nvSpPr>
          <p:spPr bwMode="auto">
            <a:xfrm>
              <a:off x="4041" y="2660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068" name="Oval 28"/>
            <p:cNvSpPr>
              <a:spLocks noChangeArrowheads="1"/>
            </p:cNvSpPr>
            <p:nvPr/>
          </p:nvSpPr>
          <p:spPr bwMode="auto">
            <a:xfrm>
              <a:off x="4216" y="2600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069" name="Oval 29"/>
            <p:cNvSpPr>
              <a:spLocks noChangeArrowheads="1"/>
            </p:cNvSpPr>
            <p:nvPr/>
          </p:nvSpPr>
          <p:spPr bwMode="auto">
            <a:xfrm>
              <a:off x="4393" y="2618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070" name="Oval 30"/>
            <p:cNvSpPr>
              <a:spLocks noChangeArrowheads="1"/>
            </p:cNvSpPr>
            <p:nvPr/>
          </p:nvSpPr>
          <p:spPr bwMode="auto">
            <a:xfrm>
              <a:off x="4562" y="2708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071" name="Oval 31"/>
            <p:cNvSpPr>
              <a:spLocks noChangeArrowheads="1"/>
            </p:cNvSpPr>
            <p:nvPr/>
          </p:nvSpPr>
          <p:spPr bwMode="auto">
            <a:xfrm>
              <a:off x="4737" y="2828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072" name="Oval 32"/>
            <p:cNvSpPr>
              <a:spLocks noChangeArrowheads="1"/>
            </p:cNvSpPr>
            <p:nvPr/>
          </p:nvSpPr>
          <p:spPr bwMode="auto">
            <a:xfrm>
              <a:off x="4913" y="2918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073" name="Oval 33"/>
            <p:cNvSpPr>
              <a:spLocks noChangeArrowheads="1"/>
            </p:cNvSpPr>
            <p:nvPr/>
          </p:nvSpPr>
          <p:spPr bwMode="auto">
            <a:xfrm>
              <a:off x="5088" y="2936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074" name="Oval 34"/>
            <p:cNvSpPr>
              <a:spLocks noChangeArrowheads="1"/>
            </p:cNvSpPr>
            <p:nvPr/>
          </p:nvSpPr>
          <p:spPr bwMode="auto">
            <a:xfrm>
              <a:off x="5257" y="2876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075" name="Oval 35"/>
            <p:cNvSpPr>
              <a:spLocks noChangeArrowheads="1"/>
            </p:cNvSpPr>
            <p:nvPr/>
          </p:nvSpPr>
          <p:spPr bwMode="auto">
            <a:xfrm>
              <a:off x="5433" y="2768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076" name="Oval 36"/>
            <p:cNvSpPr>
              <a:spLocks noChangeArrowheads="1"/>
            </p:cNvSpPr>
            <p:nvPr/>
          </p:nvSpPr>
          <p:spPr bwMode="auto">
            <a:xfrm>
              <a:off x="738" y="2936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077" name="Oval 37"/>
            <p:cNvSpPr>
              <a:spLocks noChangeArrowheads="1"/>
            </p:cNvSpPr>
            <p:nvPr/>
          </p:nvSpPr>
          <p:spPr bwMode="auto">
            <a:xfrm>
              <a:off x="913" y="2828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078" name="Oval 38"/>
            <p:cNvSpPr>
              <a:spLocks noChangeArrowheads="1"/>
            </p:cNvSpPr>
            <p:nvPr/>
          </p:nvSpPr>
          <p:spPr bwMode="auto">
            <a:xfrm>
              <a:off x="1082" y="2768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079" name="Oval 39"/>
            <p:cNvSpPr>
              <a:spLocks noChangeArrowheads="1"/>
            </p:cNvSpPr>
            <p:nvPr/>
          </p:nvSpPr>
          <p:spPr bwMode="auto">
            <a:xfrm>
              <a:off x="1258" y="2792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080" name="Oval 40"/>
            <p:cNvSpPr>
              <a:spLocks noChangeArrowheads="1"/>
            </p:cNvSpPr>
            <p:nvPr/>
          </p:nvSpPr>
          <p:spPr bwMode="auto">
            <a:xfrm>
              <a:off x="1433" y="2882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081" name="Oval 41"/>
            <p:cNvSpPr>
              <a:spLocks noChangeArrowheads="1"/>
            </p:cNvSpPr>
            <p:nvPr/>
          </p:nvSpPr>
          <p:spPr bwMode="auto">
            <a:xfrm>
              <a:off x="1609" y="2996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082" name="Oval 42"/>
            <p:cNvSpPr>
              <a:spLocks noChangeArrowheads="1"/>
            </p:cNvSpPr>
            <p:nvPr/>
          </p:nvSpPr>
          <p:spPr bwMode="auto">
            <a:xfrm>
              <a:off x="1778" y="3086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083" name="Oval 43"/>
            <p:cNvSpPr>
              <a:spLocks noChangeArrowheads="1"/>
            </p:cNvSpPr>
            <p:nvPr/>
          </p:nvSpPr>
          <p:spPr bwMode="auto">
            <a:xfrm>
              <a:off x="1954" y="3104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084" name="Oval 44"/>
            <p:cNvSpPr>
              <a:spLocks noChangeArrowheads="1"/>
            </p:cNvSpPr>
            <p:nvPr/>
          </p:nvSpPr>
          <p:spPr bwMode="auto">
            <a:xfrm>
              <a:off x="2130" y="3050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085" name="Oval 45"/>
            <p:cNvSpPr>
              <a:spLocks noChangeArrowheads="1"/>
            </p:cNvSpPr>
            <p:nvPr/>
          </p:nvSpPr>
          <p:spPr bwMode="auto">
            <a:xfrm>
              <a:off x="2305" y="2936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086" name="Oval 46"/>
            <p:cNvSpPr>
              <a:spLocks noChangeArrowheads="1"/>
            </p:cNvSpPr>
            <p:nvPr/>
          </p:nvSpPr>
          <p:spPr bwMode="auto">
            <a:xfrm>
              <a:off x="2474" y="2828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087" name="Oval 47"/>
            <p:cNvSpPr>
              <a:spLocks noChangeArrowheads="1"/>
            </p:cNvSpPr>
            <p:nvPr/>
          </p:nvSpPr>
          <p:spPr bwMode="auto">
            <a:xfrm>
              <a:off x="2650" y="2768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088" name="Oval 48"/>
            <p:cNvSpPr>
              <a:spLocks noChangeArrowheads="1"/>
            </p:cNvSpPr>
            <p:nvPr/>
          </p:nvSpPr>
          <p:spPr bwMode="auto">
            <a:xfrm>
              <a:off x="2825" y="2792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089" name="Oval 49"/>
            <p:cNvSpPr>
              <a:spLocks noChangeArrowheads="1"/>
            </p:cNvSpPr>
            <p:nvPr/>
          </p:nvSpPr>
          <p:spPr bwMode="auto">
            <a:xfrm>
              <a:off x="3001" y="2882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090" name="Oval 50"/>
            <p:cNvSpPr>
              <a:spLocks noChangeArrowheads="1"/>
            </p:cNvSpPr>
            <p:nvPr/>
          </p:nvSpPr>
          <p:spPr bwMode="auto">
            <a:xfrm>
              <a:off x="3170" y="2996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091" name="Oval 51"/>
            <p:cNvSpPr>
              <a:spLocks noChangeArrowheads="1"/>
            </p:cNvSpPr>
            <p:nvPr/>
          </p:nvSpPr>
          <p:spPr bwMode="auto">
            <a:xfrm>
              <a:off x="3345" y="3086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092" name="Oval 52"/>
            <p:cNvSpPr>
              <a:spLocks noChangeArrowheads="1"/>
            </p:cNvSpPr>
            <p:nvPr/>
          </p:nvSpPr>
          <p:spPr bwMode="auto">
            <a:xfrm>
              <a:off x="3521" y="3104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093" name="Oval 53"/>
            <p:cNvSpPr>
              <a:spLocks noChangeArrowheads="1"/>
            </p:cNvSpPr>
            <p:nvPr/>
          </p:nvSpPr>
          <p:spPr bwMode="auto">
            <a:xfrm>
              <a:off x="3696" y="3050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094" name="Oval 54"/>
            <p:cNvSpPr>
              <a:spLocks noChangeArrowheads="1"/>
            </p:cNvSpPr>
            <p:nvPr/>
          </p:nvSpPr>
          <p:spPr bwMode="auto">
            <a:xfrm>
              <a:off x="3865" y="2936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095" name="Oval 55"/>
            <p:cNvSpPr>
              <a:spLocks noChangeArrowheads="1"/>
            </p:cNvSpPr>
            <p:nvPr/>
          </p:nvSpPr>
          <p:spPr bwMode="auto">
            <a:xfrm>
              <a:off x="4041" y="2828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096" name="Oval 56"/>
            <p:cNvSpPr>
              <a:spLocks noChangeArrowheads="1"/>
            </p:cNvSpPr>
            <p:nvPr/>
          </p:nvSpPr>
          <p:spPr bwMode="auto">
            <a:xfrm>
              <a:off x="4216" y="2768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097" name="Oval 57"/>
            <p:cNvSpPr>
              <a:spLocks noChangeArrowheads="1"/>
            </p:cNvSpPr>
            <p:nvPr/>
          </p:nvSpPr>
          <p:spPr bwMode="auto">
            <a:xfrm>
              <a:off x="4393" y="2792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098" name="Oval 58"/>
            <p:cNvSpPr>
              <a:spLocks noChangeArrowheads="1"/>
            </p:cNvSpPr>
            <p:nvPr/>
          </p:nvSpPr>
          <p:spPr bwMode="auto">
            <a:xfrm>
              <a:off x="4562" y="2882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099" name="Oval 59"/>
            <p:cNvSpPr>
              <a:spLocks noChangeArrowheads="1"/>
            </p:cNvSpPr>
            <p:nvPr/>
          </p:nvSpPr>
          <p:spPr bwMode="auto">
            <a:xfrm>
              <a:off x="4737" y="2996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00" name="Oval 60"/>
            <p:cNvSpPr>
              <a:spLocks noChangeArrowheads="1"/>
            </p:cNvSpPr>
            <p:nvPr/>
          </p:nvSpPr>
          <p:spPr bwMode="auto">
            <a:xfrm>
              <a:off x="4913" y="3086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01" name="Oval 61"/>
            <p:cNvSpPr>
              <a:spLocks noChangeArrowheads="1"/>
            </p:cNvSpPr>
            <p:nvPr/>
          </p:nvSpPr>
          <p:spPr bwMode="auto">
            <a:xfrm>
              <a:off x="5088" y="3104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02" name="Oval 62"/>
            <p:cNvSpPr>
              <a:spLocks noChangeArrowheads="1"/>
            </p:cNvSpPr>
            <p:nvPr/>
          </p:nvSpPr>
          <p:spPr bwMode="auto">
            <a:xfrm>
              <a:off x="5257" y="3050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03" name="Oval 63"/>
            <p:cNvSpPr>
              <a:spLocks noChangeArrowheads="1"/>
            </p:cNvSpPr>
            <p:nvPr/>
          </p:nvSpPr>
          <p:spPr bwMode="auto">
            <a:xfrm>
              <a:off x="5433" y="2936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04" name="Oval 64"/>
            <p:cNvSpPr>
              <a:spLocks noChangeArrowheads="1"/>
            </p:cNvSpPr>
            <p:nvPr/>
          </p:nvSpPr>
          <p:spPr bwMode="auto">
            <a:xfrm>
              <a:off x="738" y="3110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05" name="Oval 65"/>
            <p:cNvSpPr>
              <a:spLocks noChangeArrowheads="1"/>
            </p:cNvSpPr>
            <p:nvPr/>
          </p:nvSpPr>
          <p:spPr bwMode="auto">
            <a:xfrm>
              <a:off x="913" y="3002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06" name="Oval 66"/>
            <p:cNvSpPr>
              <a:spLocks noChangeArrowheads="1"/>
            </p:cNvSpPr>
            <p:nvPr/>
          </p:nvSpPr>
          <p:spPr bwMode="auto">
            <a:xfrm>
              <a:off x="1082" y="2942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07" name="Oval 67"/>
            <p:cNvSpPr>
              <a:spLocks noChangeArrowheads="1"/>
            </p:cNvSpPr>
            <p:nvPr/>
          </p:nvSpPr>
          <p:spPr bwMode="auto">
            <a:xfrm>
              <a:off x="1258" y="2960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08" name="Oval 68"/>
            <p:cNvSpPr>
              <a:spLocks noChangeArrowheads="1"/>
            </p:cNvSpPr>
            <p:nvPr/>
          </p:nvSpPr>
          <p:spPr bwMode="auto">
            <a:xfrm>
              <a:off x="1433" y="3050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09" name="Oval 69"/>
            <p:cNvSpPr>
              <a:spLocks noChangeArrowheads="1"/>
            </p:cNvSpPr>
            <p:nvPr/>
          </p:nvSpPr>
          <p:spPr bwMode="auto">
            <a:xfrm>
              <a:off x="1609" y="3170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10" name="Oval 70"/>
            <p:cNvSpPr>
              <a:spLocks noChangeArrowheads="1"/>
            </p:cNvSpPr>
            <p:nvPr/>
          </p:nvSpPr>
          <p:spPr bwMode="auto">
            <a:xfrm>
              <a:off x="1778" y="3254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11" name="Oval 71"/>
            <p:cNvSpPr>
              <a:spLocks noChangeArrowheads="1"/>
            </p:cNvSpPr>
            <p:nvPr/>
          </p:nvSpPr>
          <p:spPr bwMode="auto">
            <a:xfrm>
              <a:off x="1954" y="3278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12" name="Oval 72"/>
            <p:cNvSpPr>
              <a:spLocks noChangeArrowheads="1"/>
            </p:cNvSpPr>
            <p:nvPr/>
          </p:nvSpPr>
          <p:spPr bwMode="auto">
            <a:xfrm>
              <a:off x="2130" y="3218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13" name="Oval 73"/>
            <p:cNvSpPr>
              <a:spLocks noChangeArrowheads="1"/>
            </p:cNvSpPr>
            <p:nvPr/>
          </p:nvSpPr>
          <p:spPr bwMode="auto">
            <a:xfrm>
              <a:off x="2305" y="3110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14" name="Oval 74"/>
            <p:cNvSpPr>
              <a:spLocks noChangeArrowheads="1"/>
            </p:cNvSpPr>
            <p:nvPr/>
          </p:nvSpPr>
          <p:spPr bwMode="auto">
            <a:xfrm>
              <a:off x="2474" y="3002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15" name="Oval 75"/>
            <p:cNvSpPr>
              <a:spLocks noChangeArrowheads="1"/>
            </p:cNvSpPr>
            <p:nvPr/>
          </p:nvSpPr>
          <p:spPr bwMode="auto">
            <a:xfrm>
              <a:off x="2650" y="2942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16" name="Oval 76"/>
            <p:cNvSpPr>
              <a:spLocks noChangeArrowheads="1"/>
            </p:cNvSpPr>
            <p:nvPr/>
          </p:nvSpPr>
          <p:spPr bwMode="auto">
            <a:xfrm>
              <a:off x="2825" y="2960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17" name="Oval 77"/>
            <p:cNvSpPr>
              <a:spLocks noChangeArrowheads="1"/>
            </p:cNvSpPr>
            <p:nvPr/>
          </p:nvSpPr>
          <p:spPr bwMode="auto">
            <a:xfrm>
              <a:off x="3001" y="3050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18" name="Oval 78"/>
            <p:cNvSpPr>
              <a:spLocks noChangeArrowheads="1"/>
            </p:cNvSpPr>
            <p:nvPr/>
          </p:nvSpPr>
          <p:spPr bwMode="auto">
            <a:xfrm>
              <a:off x="3170" y="3170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19" name="Oval 79"/>
            <p:cNvSpPr>
              <a:spLocks noChangeArrowheads="1"/>
            </p:cNvSpPr>
            <p:nvPr/>
          </p:nvSpPr>
          <p:spPr bwMode="auto">
            <a:xfrm>
              <a:off x="3345" y="3254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20" name="Oval 80"/>
            <p:cNvSpPr>
              <a:spLocks noChangeArrowheads="1"/>
            </p:cNvSpPr>
            <p:nvPr/>
          </p:nvSpPr>
          <p:spPr bwMode="auto">
            <a:xfrm>
              <a:off x="3521" y="3278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21" name="Oval 81"/>
            <p:cNvSpPr>
              <a:spLocks noChangeArrowheads="1"/>
            </p:cNvSpPr>
            <p:nvPr/>
          </p:nvSpPr>
          <p:spPr bwMode="auto">
            <a:xfrm>
              <a:off x="3696" y="3218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22" name="Oval 82"/>
            <p:cNvSpPr>
              <a:spLocks noChangeArrowheads="1"/>
            </p:cNvSpPr>
            <p:nvPr/>
          </p:nvSpPr>
          <p:spPr bwMode="auto">
            <a:xfrm>
              <a:off x="3865" y="3110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23" name="Oval 83"/>
            <p:cNvSpPr>
              <a:spLocks noChangeArrowheads="1"/>
            </p:cNvSpPr>
            <p:nvPr/>
          </p:nvSpPr>
          <p:spPr bwMode="auto">
            <a:xfrm>
              <a:off x="4041" y="3002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24" name="Oval 84"/>
            <p:cNvSpPr>
              <a:spLocks noChangeArrowheads="1"/>
            </p:cNvSpPr>
            <p:nvPr/>
          </p:nvSpPr>
          <p:spPr bwMode="auto">
            <a:xfrm>
              <a:off x="4216" y="2942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25" name="Oval 85"/>
            <p:cNvSpPr>
              <a:spLocks noChangeArrowheads="1"/>
            </p:cNvSpPr>
            <p:nvPr/>
          </p:nvSpPr>
          <p:spPr bwMode="auto">
            <a:xfrm>
              <a:off x="4393" y="2960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26" name="Oval 86"/>
            <p:cNvSpPr>
              <a:spLocks noChangeArrowheads="1"/>
            </p:cNvSpPr>
            <p:nvPr/>
          </p:nvSpPr>
          <p:spPr bwMode="auto">
            <a:xfrm>
              <a:off x="4562" y="3050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27" name="Oval 87"/>
            <p:cNvSpPr>
              <a:spLocks noChangeArrowheads="1"/>
            </p:cNvSpPr>
            <p:nvPr/>
          </p:nvSpPr>
          <p:spPr bwMode="auto">
            <a:xfrm>
              <a:off x="4737" y="3170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28" name="Oval 88"/>
            <p:cNvSpPr>
              <a:spLocks noChangeArrowheads="1"/>
            </p:cNvSpPr>
            <p:nvPr/>
          </p:nvSpPr>
          <p:spPr bwMode="auto">
            <a:xfrm>
              <a:off x="4913" y="3254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29" name="Oval 89"/>
            <p:cNvSpPr>
              <a:spLocks noChangeArrowheads="1"/>
            </p:cNvSpPr>
            <p:nvPr/>
          </p:nvSpPr>
          <p:spPr bwMode="auto">
            <a:xfrm>
              <a:off x="5088" y="3278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30" name="Oval 90"/>
            <p:cNvSpPr>
              <a:spLocks noChangeArrowheads="1"/>
            </p:cNvSpPr>
            <p:nvPr/>
          </p:nvSpPr>
          <p:spPr bwMode="auto">
            <a:xfrm>
              <a:off x="5257" y="3218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31" name="Oval 91"/>
            <p:cNvSpPr>
              <a:spLocks noChangeArrowheads="1"/>
            </p:cNvSpPr>
            <p:nvPr/>
          </p:nvSpPr>
          <p:spPr bwMode="auto">
            <a:xfrm>
              <a:off x="5433" y="3110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32" name="Oval 92"/>
            <p:cNvSpPr>
              <a:spLocks noChangeArrowheads="1"/>
            </p:cNvSpPr>
            <p:nvPr/>
          </p:nvSpPr>
          <p:spPr bwMode="auto">
            <a:xfrm>
              <a:off x="738" y="2600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33" name="Oval 93"/>
            <p:cNvSpPr>
              <a:spLocks noChangeArrowheads="1"/>
            </p:cNvSpPr>
            <p:nvPr/>
          </p:nvSpPr>
          <p:spPr bwMode="auto">
            <a:xfrm>
              <a:off x="913" y="2486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34" name="Oval 94"/>
            <p:cNvSpPr>
              <a:spLocks noChangeArrowheads="1"/>
            </p:cNvSpPr>
            <p:nvPr/>
          </p:nvSpPr>
          <p:spPr bwMode="auto">
            <a:xfrm>
              <a:off x="1082" y="2432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35" name="Oval 95"/>
            <p:cNvSpPr>
              <a:spLocks noChangeArrowheads="1"/>
            </p:cNvSpPr>
            <p:nvPr/>
          </p:nvSpPr>
          <p:spPr bwMode="auto">
            <a:xfrm>
              <a:off x="1258" y="2450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36" name="Oval 96"/>
            <p:cNvSpPr>
              <a:spLocks noChangeArrowheads="1"/>
            </p:cNvSpPr>
            <p:nvPr/>
          </p:nvSpPr>
          <p:spPr bwMode="auto">
            <a:xfrm>
              <a:off x="1433" y="2540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37" name="Oval 97"/>
            <p:cNvSpPr>
              <a:spLocks noChangeArrowheads="1"/>
            </p:cNvSpPr>
            <p:nvPr/>
          </p:nvSpPr>
          <p:spPr bwMode="auto">
            <a:xfrm>
              <a:off x="1609" y="2654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38" name="Oval 98"/>
            <p:cNvSpPr>
              <a:spLocks noChangeArrowheads="1"/>
            </p:cNvSpPr>
            <p:nvPr/>
          </p:nvSpPr>
          <p:spPr bwMode="auto">
            <a:xfrm>
              <a:off x="1778" y="2744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39" name="Oval 99"/>
            <p:cNvSpPr>
              <a:spLocks noChangeArrowheads="1"/>
            </p:cNvSpPr>
            <p:nvPr/>
          </p:nvSpPr>
          <p:spPr bwMode="auto">
            <a:xfrm>
              <a:off x="1954" y="2768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40" name="Oval 100"/>
            <p:cNvSpPr>
              <a:spLocks noChangeArrowheads="1"/>
            </p:cNvSpPr>
            <p:nvPr/>
          </p:nvSpPr>
          <p:spPr bwMode="auto">
            <a:xfrm>
              <a:off x="2130" y="2708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41" name="Oval 101"/>
            <p:cNvSpPr>
              <a:spLocks noChangeArrowheads="1"/>
            </p:cNvSpPr>
            <p:nvPr/>
          </p:nvSpPr>
          <p:spPr bwMode="auto">
            <a:xfrm>
              <a:off x="2305" y="2600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42" name="Oval 102"/>
            <p:cNvSpPr>
              <a:spLocks noChangeArrowheads="1"/>
            </p:cNvSpPr>
            <p:nvPr/>
          </p:nvSpPr>
          <p:spPr bwMode="auto">
            <a:xfrm>
              <a:off x="2474" y="2486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43" name="Oval 103"/>
            <p:cNvSpPr>
              <a:spLocks noChangeArrowheads="1"/>
            </p:cNvSpPr>
            <p:nvPr/>
          </p:nvSpPr>
          <p:spPr bwMode="auto">
            <a:xfrm>
              <a:off x="2650" y="2432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44" name="Oval 104"/>
            <p:cNvSpPr>
              <a:spLocks noChangeArrowheads="1"/>
            </p:cNvSpPr>
            <p:nvPr/>
          </p:nvSpPr>
          <p:spPr bwMode="auto">
            <a:xfrm>
              <a:off x="2825" y="2450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45" name="Oval 105"/>
            <p:cNvSpPr>
              <a:spLocks noChangeArrowheads="1"/>
            </p:cNvSpPr>
            <p:nvPr/>
          </p:nvSpPr>
          <p:spPr bwMode="auto">
            <a:xfrm>
              <a:off x="3001" y="2540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46" name="Oval 106"/>
            <p:cNvSpPr>
              <a:spLocks noChangeArrowheads="1"/>
            </p:cNvSpPr>
            <p:nvPr/>
          </p:nvSpPr>
          <p:spPr bwMode="auto">
            <a:xfrm>
              <a:off x="3170" y="2654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47" name="Oval 107"/>
            <p:cNvSpPr>
              <a:spLocks noChangeArrowheads="1"/>
            </p:cNvSpPr>
            <p:nvPr/>
          </p:nvSpPr>
          <p:spPr bwMode="auto">
            <a:xfrm>
              <a:off x="3345" y="2744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48" name="Oval 108"/>
            <p:cNvSpPr>
              <a:spLocks noChangeArrowheads="1"/>
            </p:cNvSpPr>
            <p:nvPr/>
          </p:nvSpPr>
          <p:spPr bwMode="auto">
            <a:xfrm>
              <a:off x="3521" y="2768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49" name="Oval 109"/>
            <p:cNvSpPr>
              <a:spLocks noChangeArrowheads="1"/>
            </p:cNvSpPr>
            <p:nvPr/>
          </p:nvSpPr>
          <p:spPr bwMode="auto">
            <a:xfrm>
              <a:off x="3696" y="2708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50" name="Oval 110"/>
            <p:cNvSpPr>
              <a:spLocks noChangeArrowheads="1"/>
            </p:cNvSpPr>
            <p:nvPr/>
          </p:nvSpPr>
          <p:spPr bwMode="auto">
            <a:xfrm>
              <a:off x="3865" y="2600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51" name="Oval 111"/>
            <p:cNvSpPr>
              <a:spLocks noChangeArrowheads="1"/>
            </p:cNvSpPr>
            <p:nvPr/>
          </p:nvSpPr>
          <p:spPr bwMode="auto">
            <a:xfrm>
              <a:off x="4041" y="2486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52" name="Oval 112"/>
            <p:cNvSpPr>
              <a:spLocks noChangeArrowheads="1"/>
            </p:cNvSpPr>
            <p:nvPr/>
          </p:nvSpPr>
          <p:spPr bwMode="auto">
            <a:xfrm>
              <a:off x="4216" y="2432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53" name="Oval 113"/>
            <p:cNvSpPr>
              <a:spLocks noChangeArrowheads="1"/>
            </p:cNvSpPr>
            <p:nvPr/>
          </p:nvSpPr>
          <p:spPr bwMode="auto">
            <a:xfrm>
              <a:off x="4393" y="2450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54" name="Oval 114"/>
            <p:cNvSpPr>
              <a:spLocks noChangeArrowheads="1"/>
            </p:cNvSpPr>
            <p:nvPr/>
          </p:nvSpPr>
          <p:spPr bwMode="auto">
            <a:xfrm>
              <a:off x="4562" y="2540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55" name="Oval 115"/>
            <p:cNvSpPr>
              <a:spLocks noChangeArrowheads="1"/>
            </p:cNvSpPr>
            <p:nvPr/>
          </p:nvSpPr>
          <p:spPr bwMode="auto">
            <a:xfrm>
              <a:off x="4737" y="2654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56" name="Oval 116"/>
            <p:cNvSpPr>
              <a:spLocks noChangeArrowheads="1"/>
            </p:cNvSpPr>
            <p:nvPr/>
          </p:nvSpPr>
          <p:spPr bwMode="auto">
            <a:xfrm>
              <a:off x="4913" y="2744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57" name="Oval 117"/>
            <p:cNvSpPr>
              <a:spLocks noChangeArrowheads="1"/>
            </p:cNvSpPr>
            <p:nvPr/>
          </p:nvSpPr>
          <p:spPr bwMode="auto">
            <a:xfrm>
              <a:off x="5088" y="2768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58" name="Oval 118"/>
            <p:cNvSpPr>
              <a:spLocks noChangeArrowheads="1"/>
            </p:cNvSpPr>
            <p:nvPr/>
          </p:nvSpPr>
          <p:spPr bwMode="auto">
            <a:xfrm>
              <a:off x="5257" y="2708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59" name="Oval 119"/>
            <p:cNvSpPr>
              <a:spLocks noChangeArrowheads="1"/>
            </p:cNvSpPr>
            <p:nvPr/>
          </p:nvSpPr>
          <p:spPr bwMode="auto">
            <a:xfrm>
              <a:off x="5433" y="2600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60" name="Oval 120"/>
            <p:cNvSpPr>
              <a:spLocks noChangeArrowheads="1"/>
            </p:cNvSpPr>
            <p:nvPr/>
          </p:nvSpPr>
          <p:spPr bwMode="auto">
            <a:xfrm>
              <a:off x="738" y="2426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61" name="Oval 121"/>
            <p:cNvSpPr>
              <a:spLocks noChangeArrowheads="1"/>
            </p:cNvSpPr>
            <p:nvPr/>
          </p:nvSpPr>
          <p:spPr bwMode="auto">
            <a:xfrm>
              <a:off x="913" y="2318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62" name="Oval 122"/>
            <p:cNvSpPr>
              <a:spLocks noChangeArrowheads="1"/>
            </p:cNvSpPr>
            <p:nvPr/>
          </p:nvSpPr>
          <p:spPr bwMode="auto">
            <a:xfrm>
              <a:off x="1082" y="2258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63" name="Oval 123"/>
            <p:cNvSpPr>
              <a:spLocks noChangeArrowheads="1"/>
            </p:cNvSpPr>
            <p:nvPr/>
          </p:nvSpPr>
          <p:spPr bwMode="auto">
            <a:xfrm>
              <a:off x="1258" y="2282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64" name="Oval 124"/>
            <p:cNvSpPr>
              <a:spLocks noChangeArrowheads="1"/>
            </p:cNvSpPr>
            <p:nvPr/>
          </p:nvSpPr>
          <p:spPr bwMode="auto">
            <a:xfrm>
              <a:off x="1433" y="2366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65" name="Oval 125"/>
            <p:cNvSpPr>
              <a:spLocks noChangeArrowheads="1"/>
            </p:cNvSpPr>
            <p:nvPr/>
          </p:nvSpPr>
          <p:spPr bwMode="auto">
            <a:xfrm>
              <a:off x="1609" y="2486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66" name="Oval 126"/>
            <p:cNvSpPr>
              <a:spLocks noChangeArrowheads="1"/>
            </p:cNvSpPr>
            <p:nvPr/>
          </p:nvSpPr>
          <p:spPr bwMode="auto">
            <a:xfrm>
              <a:off x="1778" y="2576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67" name="Oval 127"/>
            <p:cNvSpPr>
              <a:spLocks noChangeArrowheads="1"/>
            </p:cNvSpPr>
            <p:nvPr/>
          </p:nvSpPr>
          <p:spPr bwMode="auto">
            <a:xfrm>
              <a:off x="1954" y="2594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68" name="Oval 128"/>
            <p:cNvSpPr>
              <a:spLocks noChangeArrowheads="1"/>
            </p:cNvSpPr>
            <p:nvPr/>
          </p:nvSpPr>
          <p:spPr bwMode="auto">
            <a:xfrm>
              <a:off x="2130" y="2534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69" name="Oval 129"/>
            <p:cNvSpPr>
              <a:spLocks noChangeArrowheads="1"/>
            </p:cNvSpPr>
            <p:nvPr/>
          </p:nvSpPr>
          <p:spPr bwMode="auto">
            <a:xfrm>
              <a:off x="2305" y="2426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70" name="Oval 130"/>
            <p:cNvSpPr>
              <a:spLocks noChangeArrowheads="1"/>
            </p:cNvSpPr>
            <p:nvPr/>
          </p:nvSpPr>
          <p:spPr bwMode="auto">
            <a:xfrm>
              <a:off x="2474" y="2318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71" name="Oval 131"/>
            <p:cNvSpPr>
              <a:spLocks noChangeArrowheads="1"/>
            </p:cNvSpPr>
            <p:nvPr/>
          </p:nvSpPr>
          <p:spPr bwMode="auto">
            <a:xfrm>
              <a:off x="2650" y="2258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72" name="Oval 132"/>
            <p:cNvSpPr>
              <a:spLocks noChangeArrowheads="1"/>
            </p:cNvSpPr>
            <p:nvPr/>
          </p:nvSpPr>
          <p:spPr bwMode="auto">
            <a:xfrm>
              <a:off x="2825" y="2282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73" name="Oval 133"/>
            <p:cNvSpPr>
              <a:spLocks noChangeArrowheads="1"/>
            </p:cNvSpPr>
            <p:nvPr/>
          </p:nvSpPr>
          <p:spPr bwMode="auto">
            <a:xfrm>
              <a:off x="3001" y="2366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74" name="Oval 134"/>
            <p:cNvSpPr>
              <a:spLocks noChangeArrowheads="1"/>
            </p:cNvSpPr>
            <p:nvPr/>
          </p:nvSpPr>
          <p:spPr bwMode="auto">
            <a:xfrm>
              <a:off x="3170" y="2486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75" name="Oval 135"/>
            <p:cNvSpPr>
              <a:spLocks noChangeArrowheads="1"/>
            </p:cNvSpPr>
            <p:nvPr/>
          </p:nvSpPr>
          <p:spPr bwMode="auto">
            <a:xfrm>
              <a:off x="3345" y="2576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76" name="Oval 136"/>
            <p:cNvSpPr>
              <a:spLocks noChangeArrowheads="1"/>
            </p:cNvSpPr>
            <p:nvPr/>
          </p:nvSpPr>
          <p:spPr bwMode="auto">
            <a:xfrm>
              <a:off x="3521" y="2594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77" name="Oval 137"/>
            <p:cNvSpPr>
              <a:spLocks noChangeArrowheads="1"/>
            </p:cNvSpPr>
            <p:nvPr/>
          </p:nvSpPr>
          <p:spPr bwMode="auto">
            <a:xfrm>
              <a:off x="3696" y="2534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78" name="Oval 138"/>
            <p:cNvSpPr>
              <a:spLocks noChangeArrowheads="1"/>
            </p:cNvSpPr>
            <p:nvPr/>
          </p:nvSpPr>
          <p:spPr bwMode="auto">
            <a:xfrm>
              <a:off x="3865" y="2426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79" name="Oval 139"/>
            <p:cNvSpPr>
              <a:spLocks noChangeArrowheads="1"/>
            </p:cNvSpPr>
            <p:nvPr/>
          </p:nvSpPr>
          <p:spPr bwMode="auto">
            <a:xfrm>
              <a:off x="4041" y="2318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80" name="Oval 140"/>
            <p:cNvSpPr>
              <a:spLocks noChangeArrowheads="1"/>
            </p:cNvSpPr>
            <p:nvPr/>
          </p:nvSpPr>
          <p:spPr bwMode="auto">
            <a:xfrm>
              <a:off x="4216" y="2258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81" name="Oval 141"/>
            <p:cNvSpPr>
              <a:spLocks noChangeArrowheads="1"/>
            </p:cNvSpPr>
            <p:nvPr/>
          </p:nvSpPr>
          <p:spPr bwMode="auto">
            <a:xfrm>
              <a:off x="4393" y="2282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82" name="Oval 142"/>
            <p:cNvSpPr>
              <a:spLocks noChangeArrowheads="1"/>
            </p:cNvSpPr>
            <p:nvPr/>
          </p:nvSpPr>
          <p:spPr bwMode="auto">
            <a:xfrm>
              <a:off x="4562" y="2366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83" name="Oval 143"/>
            <p:cNvSpPr>
              <a:spLocks noChangeArrowheads="1"/>
            </p:cNvSpPr>
            <p:nvPr/>
          </p:nvSpPr>
          <p:spPr bwMode="auto">
            <a:xfrm>
              <a:off x="4737" y="2486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84" name="Oval 144"/>
            <p:cNvSpPr>
              <a:spLocks noChangeArrowheads="1"/>
            </p:cNvSpPr>
            <p:nvPr/>
          </p:nvSpPr>
          <p:spPr bwMode="auto">
            <a:xfrm>
              <a:off x="4913" y="2576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85" name="Oval 145"/>
            <p:cNvSpPr>
              <a:spLocks noChangeArrowheads="1"/>
            </p:cNvSpPr>
            <p:nvPr/>
          </p:nvSpPr>
          <p:spPr bwMode="auto">
            <a:xfrm>
              <a:off x="5088" y="2594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86" name="Oval 146"/>
            <p:cNvSpPr>
              <a:spLocks noChangeArrowheads="1"/>
            </p:cNvSpPr>
            <p:nvPr/>
          </p:nvSpPr>
          <p:spPr bwMode="auto">
            <a:xfrm>
              <a:off x="5257" y="2534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87" name="Oval 147"/>
            <p:cNvSpPr>
              <a:spLocks noChangeArrowheads="1"/>
            </p:cNvSpPr>
            <p:nvPr/>
          </p:nvSpPr>
          <p:spPr bwMode="auto">
            <a:xfrm>
              <a:off x="5433" y="2426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88" name="Oval 148"/>
            <p:cNvSpPr>
              <a:spLocks noChangeArrowheads="1"/>
            </p:cNvSpPr>
            <p:nvPr/>
          </p:nvSpPr>
          <p:spPr bwMode="auto">
            <a:xfrm>
              <a:off x="738" y="2258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89" name="Oval 149"/>
            <p:cNvSpPr>
              <a:spLocks noChangeArrowheads="1"/>
            </p:cNvSpPr>
            <p:nvPr/>
          </p:nvSpPr>
          <p:spPr bwMode="auto">
            <a:xfrm>
              <a:off x="913" y="2150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90" name="Oval 150"/>
            <p:cNvSpPr>
              <a:spLocks noChangeArrowheads="1"/>
            </p:cNvSpPr>
            <p:nvPr/>
          </p:nvSpPr>
          <p:spPr bwMode="auto">
            <a:xfrm>
              <a:off x="1082" y="2090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91" name="Oval 151"/>
            <p:cNvSpPr>
              <a:spLocks noChangeArrowheads="1"/>
            </p:cNvSpPr>
            <p:nvPr/>
          </p:nvSpPr>
          <p:spPr bwMode="auto">
            <a:xfrm>
              <a:off x="1258" y="2108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92" name="Oval 152"/>
            <p:cNvSpPr>
              <a:spLocks noChangeArrowheads="1"/>
            </p:cNvSpPr>
            <p:nvPr/>
          </p:nvSpPr>
          <p:spPr bwMode="auto">
            <a:xfrm>
              <a:off x="1433" y="2198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93" name="Oval 153"/>
            <p:cNvSpPr>
              <a:spLocks noChangeArrowheads="1"/>
            </p:cNvSpPr>
            <p:nvPr/>
          </p:nvSpPr>
          <p:spPr bwMode="auto">
            <a:xfrm>
              <a:off x="1609" y="2318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94" name="Oval 154"/>
            <p:cNvSpPr>
              <a:spLocks noChangeArrowheads="1"/>
            </p:cNvSpPr>
            <p:nvPr/>
          </p:nvSpPr>
          <p:spPr bwMode="auto">
            <a:xfrm>
              <a:off x="1778" y="2402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95" name="Oval 155"/>
            <p:cNvSpPr>
              <a:spLocks noChangeArrowheads="1"/>
            </p:cNvSpPr>
            <p:nvPr/>
          </p:nvSpPr>
          <p:spPr bwMode="auto">
            <a:xfrm>
              <a:off x="1954" y="2426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96" name="Oval 156"/>
            <p:cNvSpPr>
              <a:spLocks noChangeArrowheads="1"/>
            </p:cNvSpPr>
            <p:nvPr/>
          </p:nvSpPr>
          <p:spPr bwMode="auto">
            <a:xfrm>
              <a:off x="2130" y="2366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97" name="Oval 157"/>
            <p:cNvSpPr>
              <a:spLocks noChangeArrowheads="1"/>
            </p:cNvSpPr>
            <p:nvPr/>
          </p:nvSpPr>
          <p:spPr bwMode="auto">
            <a:xfrm>
              <a:off x="2305" y="2258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98" name="Oval 158"/>
            <p:cNvSpPr>
              <a:spLocks noChangeArrowheads="1"/>
            </p:cNvSpPr>
            <p:nvPr/>
          </p:nvSpPr>
          <p:spPr bwMode="auto">
            <a:xfrm>
              <a:off x="2474" y="2150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199" name="Oval 159"/>
            <p:cNvSpPr>
              <a:spLocks noChangeArrowheads="1"/>
            </p:cNvSpPr>
            <p:nvPr/>
          </p:nvSpPr>
          <p:spPr bwMode="auto">
            <a:xfrm>
              <a:off x="2650" y="2090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200" name="Oval 160"/>
            <p:cNvSpPr>
              <a:spLocks noChangeArrowheads="1"/>
            </p:cNvSpPr>
            <p:nvPr/>
          </p:nvSpPr>
          <p:spPr bwMode="auto">
            <a:xfrm>
              <a:off x="2825" y="2108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201" name="Oval 161"/>
            <p:cNvSpPr>
              <a:spLocks noChangeArrowheads="1"/>
            </p:cNvSpPr>
            <p:nvPr/>
          </p:nvSpPr>
          <p:spPr bwMode="auto">
            <a:xfrm>
              <a:off x="3001" y="2198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202" name="Oval 162"/>
            <p:cNvSpPr>
              <a:spLocks noChangeArrowheads="1"/>
            </p:cNvSpPr>
            <p:nvPr/>
          </p:nvSpPr>
          <p:spPr bwMode="auto">
            <a:xfrm>
              <a:off x="3170" y="2318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203" name="Oval 163"/>
            <p:cNvSpPr>
              <a:spLocks noChangeArrowheads="1"/>
            </p:cNvSpPr>
            <p:nvPr/>
          </p:nvSpPr>
          <p:spPr bwMode="auto">
            <a:xfrm>
              <a:off x="3345" y="2402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204" name="Oval 164"/>
            <p:cNvSpPr>
              <a:spLocks noChangeArrowheads="1"/>
            </p:cNvSpPr>
            <p:nvPr/>
          </p:nvSpPr>
          <p:spPr bwMode="auto">
            <a:xfrm>
              <a:off x="3521" y="2426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205" name="Oval 165"/>
            <p:cNvSpPr>
              <a:spLocks noChangeArrowheads="1"/>
            </p:cNvSpPr>
            <p:nvPr/>
          </p:nvSpPr>
          <p:spPr bwMode="auto">
            <a:xfrm>
              <a:off x="3696" y="2366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206" name="Oval 166"/>
            <p:cNvSpPr>
              <a:spLocks noChangeArrowheads="1"/>
            </p:cNvSpPr>
            <p:nvPr/>
          </p:nvSpPr>
          <p:spPr bwMode="auto">
            <a:xfrm>
              <a:off x="3865" y="2258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207" name="Oval 167"/>
            <p:cNvSpPr>
              <a:spLocks noChangeArrowheads="1"/>
            </p:cNvSpPr>
            <p:nvPr/>
          </p:nvSpPr>
          <p:spPr bwMode="auto">
            <a:xfrm>
              <a:off x="4041" y="2150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208" name="Oval 168"/>
            <p:cNvSpPr>
              <a:spLocks noChangeArrowheads="1"/>
            </p:cNvSpPr>
            <p:nvPr/>
          </p:nvSpPr>
          <p:spPr bwMode="auto">
            <a:xfrm>
              <a:off x="4216" y="2090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209" name="Oval 169"/>
            <p:cNvSpPr>
              <a:spLocks noChangeArrowheads="1"/>
            </p:cNvSpPr>
            <p:nvPr/>
          </p:nvSpPr>
          <p:spPr bwMode="auto">
            <a:xfrm>
              <a:off x="4393" y="2108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210" name="Oval 170"/>
            <p:cNvSpPr>
              <a:spLocks noChangeArrowheads="1"/>
            </p:cNvSpPr>
            <p:nvPr/>
          </p:nvSpPr>
          <p:spPr bwMode="auto">
            <a:xfrm>
              <a:off x="4562" y="2198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211" name="Oval 171"/>
            <p:cNvSpPr>
              <a:spLocks noChangeArrowheads="1"/>
            </p:cNvSpPr>
            <p:nvPr/>
          </p:nvSpPr>
          <p:spPr bwMode="auto">
            <a:xfrm>
              <a:off x="4737" y="2318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212" name="Oval 172"/>
            <p:cNvSpPr>
              <a:spLocks noChangeArrowheads="1"/>
            </p:cNvSpPr>
            <p:nvPr/>
          </p:nvSpPr>
          <p:spPr bwMode="auto">
            <a:xfrm>
              <a:off x="4913" y="2402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213" name="Oval 173"/>
            <p:cNvSpPr>
              <a:spLocks noChangeArrowheads="1"/>
            </p:cNvSpPr>
            <p:nvPr/>
          </p:nvSpPr>
          <p:spPr bwMode="auto">
            <a:xfrm>
              <a:off x="5088" y="2426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214" name="Oval 174"/>
            <p:cNvSpPr>
              <a:spLocks noChangeArrowheads="1"/>
            </p:cNvSpPr>
            <p:nvPr/>
          </p:nvSpPr>
          <p:spPr bwMode="auto">
            <a:xfrm>
              <a:off x="5257" y="2366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215" name="Oval 175"/>
            <p:cNvSpPr>
              <a:spLocks noChangeArrowheads="1"/>
            </p:cNvSpPr>
            <p:nvPr/>
          </p:nvSpPr>
          <p:spPr bwMode="auto">
            <a:xfrm>
              <a:off x="5433" y="2258"/>
              <a:ext cx="103" cy="95"/>
            </a:xfrm>
            <a:prstGeom prst="ellipse">
              <a:avLst/>
            </a:prstGeom>
            <a:solidFill>
              <a:schemeClr val="folHlink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599216" name="Freeform 176"/>
            <p:cNvSpPr>
              <a:spLocks/>
            </p:cNvSpPr>
            <p:nvPr/>
          </p:nvSpPr>
          <p:spPr bwMode="auto">
            <a:xfrm>
              <a:off x="1051" y="2045"/>
              <a:ext cx="1" cy="9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6"/>
                </a:cxn>
                <a:cxn ang="0">
                  <a:pos x="0" y="946"/>
                </a:cxn>
              </a:cxnLst>
              <a:rect l="0" t="0" r="r" b="b"/>
              <a:pathLst>
                <a:path w="1" h="947">
                  <a:moveTo>
                    <a:pt x="0" y="0"/>
                  </a:moveTo>
                  <a:lnTo>
                    <a:pt x="0" y="946"/>
                  </a:lnTo>
                  <a:lnTo>
                    <a:pt x="0" y="946"/>
                  </a:lnTo>
                </a:path>
              </a:pathLst>
            </a:custGeom>
            <a:noFill/>
            <a:ln w="101600" cap="flat" cmpd="sng">
              <a:solidFill>
                <a:srgbClr val="0080FF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ar-YE"/>
            </a:p>
          </p:txBody>
        </p:sp>
      </p:grpSp>
      <p:sp>
        <p:nvSpPr>
          <p:cNvPr id="599217" name="Line 177"/>
          <p:cNvSpPr>
            <a:spLocks noChangeShapeType="1"/>
          </p:cNvSpPr>
          <p:nvPr/>
        </p:nvSpPr>
        <p:spPr bwMode="auto">
          <a:xfrm flipV="1">
            <a:off x="2064728" y="2689226"/>
            <a:ext cx="219808" cy="657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grpSp>
        <p:nvGrpSpPr>
          <p:cNvPr id="3" name="Group 183"/>
          <p:cNvGrpSpPr>
            <a:grpSpLocks/>
          </p:cNvGrpSpPr>
          <p:nvPr/>
        </p:nvGrpSpPr>
        <p:grpSpPr bwMode="auto">
          <a:xfrm>
            <a:off x="4122128" y="2030413"/>
            <a:ext cx="4673111" cy="457200"/>
            <a:chOff x="2611" y="1278"/>
            <a:chExt cx="3391" cy="306"/>
          </a:xfrm>
        </p:grpSpPr>
        <p:sp>
          <p:nvSpPr>
            <p:cNvPr id="599042" name="Freeform 2"/>
            <p:cNvSpPr>
              <a:spLocks/>
            </p:cNvSpPr>
            <p:nvPr/>
          </p:nvSpPr>
          <p:spPr bwMode="auto">
            <a:xfrm>
              <a:off x="2621" y="1447"/>
              <a:ext cx="338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20" y="0"/>
                </a:cxn>
                <a:cxn ang="0">
                  <a:pos x="3120" y="0"/>
                </a:cxn>
              </a:cxnLst>
              <a:rect l="0" t="0" r="r" b="b"/>
              <a:pathLst>
                <a:path w="3121" h="1">
                  <a:moveTo>
                    <a:pt x="0" y="0"/>
                  </a:moveTo>
                  <a:lnTo>
                    <a:pt x="3120" y="0"/>
                  </a:lnTo>
                  <a:lnTo>
                    <a:pt x="3120" y="0"/>
                  </a:lnTo>
                </a:path>
              </a:pathLst>
            </a:custGeom>
            <a:noFill/>
            <a:ln w="548005" cap="flat" cmpd="sng">
              <a:solidFill>
                <a:srgbClr val="0080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ar-YE"/>
            </a:p>
          </p:txBody>
        </p:sp>
        <p:sp>
          <p:nvSpPr>
            <p:cNvPr id="599219" name="Text Box 179"/>
            <p:cNvSpPr txBox="1">
              <a:spLocks noChangeArrowheads="1"/>
            </p:cNvSpPr>
            <p:nvPr/>
          </p:nvSpPr>
          <p:spPr bwMode="auto">
            <a:xfrm>
              <a:off x="2611" y="1278"/>
              <a:ext cx="249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b"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de-DE" sz="2400" b="1">
                  <a:solidFill>
                    <a:srgbClr val="FFFFFF"/>
                  </a:solidFill>
                </a:rPr>
                <a:t>Direction of propagation</a:t>
              </a:r>
              <a:endParaRPr lang="de-DE" sz="2400"/>
            </a:p>
          </p:txBody>
        </p:sp>
      </p:grpSp>
      <p:sp>
        <p:nvSpPr>
          <p:cNvPr id="599220" name="Text Box 180"/>
          <p:cNvSpPr txBox="1">
            <a:spLocks noChangeArrowheads="1"/>
          </p:cNvSpPr>
          <p:nvPr/>
        </p:nvSpPr>
        <p:spPr bwMode="auto">
          <a:xfrm>
            <a:off x="1414097" y="1874839"/>
            <a:ext cx="2313842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de-DE" sz="2400"/>
              <a:t>Transverse wave</a:t>
            </a:r>
          </a:p>
          <a:p>
            <a:pPr algn="ctr">
              <a:spcBef>
                <a:spcPct val="30000"/>
              </a:spcBef>
            </a:pPr>
            <a:r>
              <a:rPr lang="de-DE"/>
              <a:t>Direction of oscillation</a:t>
            </a:r>
            <a:endParaRPr lang="de-DE" sz="2400"/>
          </a:p>
        </p:txBody>
      </p:sp>
      <p:sp>
        <p:nvSpPr>
          <p:cNvPr id="599221" name="Rectangle 181"/>
          <p:cNvSpPr>
            <a:spLocks noChangeArrowheads="1"/>
          </p:cNvSpPr>
          <p:nvPr/>
        </p:nvSpPr>
        <p:spPr bwMode="auto">
          <a:xfrm>
            <a:off x="1055077" y="762000"/>
            <a:ext cx="7740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de-DE" sz="2800"/>
              <a:t>Sound propagation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  <a:p>
            <a:r>
              <a:rPr lang="de-DE" sz="1200"/>
              <a:t>Krautkramer NDT Ultrasonic Systems</a:t>
            </a:r>
            <a:endParaRPr lang="de-DE"/>
          </a:p>
        </p:txBody>
      </p:sp>
      <p:sp>
        <p:nvSpPr>
          <p:cNvPr id="60006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125415" y="762000"/>
            <a:ext cx="7737231" cy="457200"/>
          </a:xfrm>
          <a:noFill/>
          <a:ln/>
        </p:spPr>
        <p:txBody>
          <a:bodyPr vert="horz" wrap="square" lIns="71438" tIns="36512" rIns="71438" bIns="36512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defTabSz="593725"/>
            <a:r>
              <a:rPr lang="de-DE" sz="2800" dirty="0"/>
              <a:t>Wave propagation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125415" y="4267202"/>
            <a:ext cx="7643446" cy="1876442"/>
            <a:chOff x="223" y="2747"/>
            <a:chExt cx="5735" cy="906"/>
          </a:xfrm>
        </p:grpSpPr>
        <p:sp>
          <p:nvSpPr>
            <p:cNvPr id="600067" name="Rectangle 3"/>
            <p:cNvSpPr>
              <a:spLocks noChangeArrowheads="1"/>
            </p:cNvSpPr>
            <p:nvPr/>
          </p:nvSpPr>
          <p:spPr bwMode="auto">
            <a:xfrm>
              <a:off x="223" y="2756"/>
              <a:ext cx="977" cy="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pPr defTabSz="762000">
                <a:lnSpc>
                  <a:spcPct val="115000"/>
                </a:lnSpc>
                <a:spcBef>
                  <a:spcPct val="30000"/>
                </a:spcBef>
              </a:pPr>
              <a:r>
                <a:rPr lang="de-DE" sz="1600" b="1" dirty="0"/>
                <a:t>Air</a:t>
              </a:r>
              <a:br>
                <a:rPr lang="de-DE" sz="1600" b="1" dirty="0"/>
              </a:br>
              <a:r>
                <a:rPr lang="de-DE" sz="1600" b="1" dirty="0"/>
                <a:t>Water</a:t>
              </a:r>
              <a:br>
                <a:rPr lang="de-DE" sz="1600" b="1" dirty="0"/>
              </a:br>
              <a:r>
                <a:rPr lang="de-DE" sz="1600" b="1" dirty="0">
                  <a:solidFill>
                    <a:srgbClr val="0000FF"/>
                  </a:solidFill>
                </a:rPr>
                <a:t>Steel, long</a:t>
              </a:r>
              <a:br>
                <a:rPr lang="de-DE" sz="1600" b="1" dirty="0">
                  <a:solidFill>
                    <a:srgbClr val="0000FF"/>
                  </a:solidFill>
                </a:rPr>
              </a:br>
              <a:r>
                <a:rPr lang="de-DE" sz="1600" b="1" dirty="0">
                  <a:solidFill>
                    <a:srgbClr val="0000FF"/>
                  </a:solidFill>
                </a:rPr>
                <a:t>Steel, trans</a:t>
              </a:r>
              <a:endParaRPr lang="de-DE" sz="1900" b="1" dirty="0">
                <a:solidFill>
                  <a:srgbClr val="3ACB43"/>
                </a:solidFill>
              </a:endParaRPr>
            </a:p>
          </p:txBody>
        </p:sp>
        <p:sp>
          <p:nvSpPr>
            <p:cNvPr id="600068" name="Line 4"/>
            <p:cNvSpPr>
              <a:spLocks noChangeShapeType="1"/>
            </p:cNvSpPr>
            <p:nvPr/>
          </p:nvSpPr>
          <p:spPr bwMode="auto">
            <a:xfrm>
              <a:off x="1225" y="3332"/>
              <a:ext cx="4016" cy="1"/>
            </a:xfrm>
            <a:prstGeom prst="line">
              <a:avLst/>
            </a:prstGeom>
            <a:noFill/>
            <a:ln w="76199">
              <a:solidFill>
                <a:srgbClr val="0000FF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600069" name="Freeform 5"/>
            <p:cNvSpPr>
              <a:spLocks/>
            </p:cNvSpPr>
            <p:nvPr/>
          </p:nvSpPr>
          <p:spPr bwMode="auto">
            <a:xfrm>
              <a:off x="1243" y="3524"/>
              <a:ext cx="214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1" y="0"/>
                </a:cxn>
              </a:cxnLst>
              <a:rect l="0" t="0" r="r" b="b"/>
              <a:pathLst>
                <a:path w="1982" h="1">
                  <a:moveTo>
                    <a:pt x="0" y="0"/>
                  </a:moveTo>
                  <a:lnTo>
                    <a:pt x="1981" y="0"/>
                  </a:lnTo>
                </a:path>
              </a:pathLst>
            </a:custGeom>
            <a:noFill/>
            <a:ln w="76199" cap="rnd" cmpd="sng">
              <a:solidFill>
                <a:srgbClr val="0000FF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ar-YE"/>
            </a:p>
          </p:txBody>
        </p:sp>
        <p:sp>
          <p:nvSpPr>
            <p:cNvPr id="600070" name="Line 6"/>
            <p:cNvSpPr>
              <a:spLocks noChangeShapeType="1"/>
            </p:cNvSpPr>
            <p:nvPr/>
          </p:nvSpPr>
          <p:spPr bwMode="auto">
            <a:xfrm>
              <a:off x="1211" y="3119"/>
              <a:ext cx="925" cy="1"/>
            </a:xfrm>
            <a:prstGeom prst="line">
              <a:avLst/>
            </a:prstGeom>
            <a:noFill/>
            <a:ln w="76199">
              <a:solidFill>
                <a:schemeClr val="hlink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600071" name="Freeform 7"/>
            <p:cNvSpPr>
              <a:spLocks/>
            </p:cNvSpPr>
            <p:nvPr/>
          </p:nvSpPr>
          <p:spPr bwMode="auto">
            <a:xfrm>
              <a:off x="1200" y="2852"/>
              <a:ext cx="210" cy="1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1" y="0"/>
                </a:cxn>
              </a:cxnLst>
              <a:rect l="0" t="0" r="r" b="b"/>
              <a:pathLst>
                <a:path w="202" h="1">
                  <a:moveTo>
                    <a:pt x="0" y="0"/>
                  </a:moveTo>
                  <a:lnTo>
                    <a:pt x="201" y="0"/>
                  </a:lnTo>
                </a:path>
              </a:pathLst>
            </a:custGeom>
            <a:noFill/>
            <a:ln w="76199" cap="rnd" cmpd="sng">
              <a:solidFill>
                <a:schemeClr val="hlink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ar-YE"/>
            </a:p>
          </p:txBody>
        </p:sp>
        <p:sp>
          <p:nvSpPr>
            <p:cNvPr id="600072" name="Rectangle 8"/>
            <p:cNvSpPr>
              <a:spLocks noChangeArrowheads="1"/>
            </p:cNvSpPr>
            <p:nvPr/>
          </p:nvSpPr>
          <p:spPr bwMode="auto">
            <a:xfrm>
              <a:off x="1398" y="2747"/>
              <a:ext cx="657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defTabSz="762000">
                <a:lnSpc>
                  <a:spcPct val="85000"/>
                </a:lnSpc>
                <a:spcBef>
                  <a:spcPct val="30000"/>
                </a:spcBef>
              </a:pPr>
              <a:r>
                <a:rPr lang="de-DE" sz="1600" b="1"/>
                <a:t>330 m/s</a:t>
              </a:r>
              <a:endParaRPr lang="de-DE" sz="1900" b="1"/>
            </a:p>
          </p:txBody>
        </p:sp>
        <p:sp>
          <p:nvSpPr>
            <p:cNvPr id="600073" name="Rectangle 9"/>
            <p:cNvSpPr>
              <a:spLocks noChangeArrowheads="1"/>
            </p:cNvSpPr>
            <p:nvPr/>
          </p:nvSpPr>
          <p:spPr bwMode="auto">
            <a:xfrm>
              <a:off x="2139" y="2952"/>
              <a:ext cx="736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defTabSz="762000">
                <a:lnSpc>
                  <a:spcPct val="85000"/>
                </a:lnSpc>
                <a:spcBef>
                  <a:spcPct val="30000"/>
                </a:spcBef>
              </a:pPr>
              <a:r>
                <a:rPr lang="de-DE" sz="1600" b="1" dirty="0"/>
                <a:t>1480 m/s</a:t>
              </a:r>
              <a:endParaRPr lang="de-DE" sz="1900" b="1" dirty="0"/>
            </a:p>
          </p:txBody>
        </p:sp>
        <p:sp>
          <p:nvSpPr>
            <p:cNvPr id="600074" name="Rectangle 10"/>
            <p:cNvSpPr>
              <a:spLocks noChangeArrowheads="1"/>
            </p:cNvSpPr>
            <p:nvPr/>
          </p:nvSpPr>
          <p:spPr bwMode="auto">
            <a:xfrm>
              <a:off x="3408" y="3444"/>
              <a:ext cx="736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defTabSz="762000">
                <a:lnSpc>
                  <a:spcPct val="85000"/>
                </a:lnSpc>
                <a:spcBef>
                  <a:spcPct val="30000"/>
                </a:spcBef>
              </a:pPr>
              <a:r>
                <a:rPr lang="de-DE" sz="1600" b="1"/>
                <a:t>3250 m/s</a:t>
              </a:r>
              <a:endParaRPr lang="de-DE" sz="1900" b="1"/>
            </a:p>
          </p:txBody>
        </p:sp>
        <p:sp>
          <p:nvSpPr>
            <p:cNvPr id="600075" name="Rectangle 11"/>
            <p:cNvSpPr>
              <a:spLocks noChangeArrowheads="1"/>
            </p:cNvSpPr>
            <p:nvPr/>
          </p:nvSpPr>
          <p:spPr bwMode="auto">
            <a:xfrm>
              <a:off x="5222" y="3198"/>
              <a:ext cx="736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defTabSz="762000">
                <a:lnSpc>
                  <a:spcPct val="85000"/>
                </a:lnSpc>
                <a:spcBef>
                  <a:spcPct val="30000"/>
                </a:spcBef>
              </a:pPr>
              <a:r>
                <a:rPr lang="de-DE" sz="1600" b="1"/>
                <a:t>5920 m/s</a:t>
              </a:r>
              <a:endParaRPr lang="de-DE" sz="1900" b="1"/>
            </a:p>
          </p:txBody>
        </p:sp>
      </p:grpSp>
      <p:sp>
        <p:nvSpPr>
          <p:cNvPr id="600076" name="Rectangle 12"/>
          <p:cNvSpPr>
            <a:spLocks noChangeArrowheads="1"/>
          </p:cNvSpPr>
          <p:nvPr/>
        </p:nvSpPr>
        <p:spPr bwMode="auto">
          <a:xfrm>
            <a:off x="1134208" y="1447800"/>
            <a:ext cx="76581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 defTabSz="762000" rtl="0">
              <a:lnSpc>
                <a:spcPct val="85000"/>
              </a:lnSpc>
              <a:spcBef>
                <a:spcPct val="30000"/>
              </a:spcBef>
            </a:pPr>
            <a:r>
              <a:rPr lang="de-DE" sz="2400" dirty="0"/>
              <a:t>Longitudinal waves propagate in all kind of materials.</a:t>
            </a:r>
          </a:p>
          <a:p>
            <a:pPr algn="l" defTabSz="762000" rtl="0">
              <a:lnSpc>
                <a:spcPct val="85000"/>
              </a:lnSpc>
              <a:spcBef>
                <a:spcPct val="30000"/>
              </a:spcBef>
            </a:pPr>
            <a:r>
              <a:rPr lang="de-DE" sz="2400" dirty="0"/>
              <a:t>Transverse waves only propagate in solid bodies. </a:t>
            </a:r>
          </a:p>
          <a:p>
            <a:pPr algn="l" defTabSz="762000" rtl="0">
              <a:lnSpc>
                <a:spcPct val="85000"/>
              </a:lnSpc>
              <a:spcBef>
                <a:spcPct val="30000"/>
              </a:spcBef>
            </a:pPr>
            <a:r>
              <a:rPr lang="de-DE" sz="2400" dirty="0"/>
              <a:t>Due to the different type of oscillation, transverse waves</a:t>
            </a:r>
            <a:br>
              <a:rPr lang="de-DE" sz="2400" dirty="0"/>
            </a:br>
            <a:r>
              <a:rPr lang="de-DE" sz="2400" dirty="0"/>
              <a:t>travel at lower speeds.</a:t>
            </a:r>
          </a:p>
          <a:p>
            <a:pPr algn="l" defTabSz="762000" rtl="0">
              <a:lnSpc>
                <a:spcPct val="85000"/>
              </a:lnSpc>
              <a:spcBef>
                <a:spcPct val="30000"/>
              </a:spcBef>
            </a:pPr>
            <a:r>
              <a:rPr lang="de-DE" sz="2400" dirty="0"/>
              <a:t>Sound velocity mainly depends on the density and E-modulus of the material.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Difference between EM and sound?</a:t>
            </a:r>
            <a:endParaRPr lang="en-US" dirty="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066800"/>
            <a:ext cx="7791450" cy="4533900"/>
          </a:xfrm>
        </p:spPr>
        <p:txBody>
          <a:bodyPr/>
          <a:lstStyle/>
          <a:p>
            <a:pPr eaLnBrk="1" hangingPunct="1"/>
            <a:r>
              <a:rPr lang="en-US" smtClean="0"/>
              <a:t>Material through which wave moves</a:t>
            </a:r>
          </a:p>
          <a:p>
            <a:pPr eaLnBrk="1" hangingPunct="1"/>
            <a:r>
              <a:rPr lang="en-US" smtClean="0"/>
              <a:t>Medium </a:t>
            </a:r>
            <a:r>
              <a:rPr lang="en-US" u="sng" smtClean="0"/>
              <a:t>not</a:t>
            </a:r>
            <a:r>
              <a:rPr lang="en-US" smtClean="0"/>
              <a:t> required for all wave types </a:t>
            </a:r>
          </a:p>
          <a:p>
            <a:pPr lvl="1" eaLnBrk="1" hangingPunct="1"/>
            <a:r>
              <a:rPr lang="en-US" u="sng" smtClean="0"/>
              <a:t>no</a:t>
            </a:r>
            <a:r>
              <a:rPr lang="en-US" smtClean="0"/>
              <a:t> medium required for electromagnetic waves</a:t>
            </a:r>
          </a:p>
          <a:p>
            <a:pPr lvl="2" eaLnBrk="1" hangingPunct="1"/>
            <a:r>
              <a:rPr lang="en-US" smtClean="0"/>
              <a:t>radio</a:t>
            </a:r>
          </a:p>
          <a:p>
            <a:pPr lvl="2" eaLnBrk="1" hangingPunct="1"/>
            <a:r>
              <a:rPr lang="en-US" smtClean="0"/>
              <a:t>x-rays</a:t>
            </a:r>
          </a:p>
          <a:p>
            <a:pPr lvl="2" eaLnBrk="1" hangingPunct="1"/>
            <a:r>
              <a:rPr lang="en-US" smtClean="0"/>
              <a:t>infrared</a:t>
            </a:r>
          </a:p>
          <a:p>
            <a:pPr lvl="2" eaLnBrk="1" hangingPunct="1"/>
            <a:r>
              <a:rPr lang="en-US" smtClean="0"/>
              <a:t>ultraviolet</a:t>
            </a:r>
          </a:p>
          <a:p>
            <a:pPr lvl="1" eaLnBrk="1" hangingPunct="1"/>
            <a:r>
              <a:rPr lang="en-US" smtClean="0"/>
              <a:t>medium </a:t>
            </a:r>
            <a:r>
              <a:rPr lang="en-US" u="sng" smtClean="0"/>
              <a:t>is</a:t>
            </a:r>
            <a:r>
              <a:rPr lang="en-US" smtClean="0"/>
              <a:t> required for sound</a:t>
            </a:r>
          </a:p>
          <a:p>
            <a:pPr lvl="2" eaLnBrk="1" hangingPunct="1"/>
            <a:r>
              <a:rPr lang="en-US" smtClean="0"/>
              <a:t>sound does not travel through vacuum</a:t>
            </a:r>
          </a:p>
        </p:txBody>
      </p:sp>
      <p:pic>
        <p:nvPicPr>
          <p:cNvPr id="4101" name="Picture 4" descr="C:\Program Files\Microsoft Office\Clipart\standard\stddir1\BD05612_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4724400"/>
            <a:ext cx="1219200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5791200" y="4572000"/>
          <a:ext cx="1728788" cy="1943100"/>
        </p:xfrm>
        <a:graphic>
          <a:graphicData uri="http://schemas.openxmlformats.org/presentationml/2006/ole">
            <p:oleObj spid="_x0000_s15362" name="Photo Editor Photo" r:id="rId5" imgW="1457143" imgH="1638529" progId="MSPhotoEd.3">
              <p:embed/>
            </p:oleObj>
          </a:graphicData>
        </a:graphic>
      </p:graphicFrame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5507038" y="2773363"/>
            <a:ext cx="2057400" cy="1143000"/>
          </a:xfrm>
          <a:prstGeom prst="wedgeRoundRectCallout">
            <a:avLst>
              <a:gd name="adj1" fmla="val 56917"/>
              <a:gd name="adj2" fmla="val 124662"/>
              <a:gd name="adj3" fmla="val 16667"/>
            </a:avLst>
          </a:prstGeom>
          <a:solidFill>
            <a:srgbClr val="00CCFF"/>
          </a:solidFill>
          <a:ln w="254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sz="2400">
                <a:solidFill>
                  <a:schemeClr val="hlink"/>
                </a:solidFill>
              </a:rPr>
              <a:t>Talk louder!  I can’t hear you.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produce sound wave?</a:t>
            </a:r>
            <a:endParaRPr lang="ar-Y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applying voltage on some material face like:</a:t>
            </a:r>
          </a:p>
          <a:p>
            <a:pPr lvl="1"/>
            <a:r>
              <a:rPr lang="en-US" dirty="0" smtClean="0"/>
              <a:t>Quartz</a:t>
            </a:r>
          </a:p>
          <a:p>
            <a:pPr lvl="1"/>
            <a:r>
              <a:rPr lang="en-US" dirty="0" smtClean="0"/>
              <a:t>PZT </a:t>
            </a:r>
          </a:p>
          <a:p>
            <a:endParaRPr lang="ar-Y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  <a:p>
            <a:r>
              <a:rPr lang="de-DE" sz="1200"/>
              <a:t>Krautkramer NDT Ultrasonic Systems</a:t>
            </a:r>
            <a:endParaRPr lang="de-DE"/>
          </a:p>
        </p:txBody>
      </p:sp>
      <p:sp>
        <p:nvSpPr>
          <p:cNvPr id="622594" name="Rectangle 2"/>
          <p:cNvSpPr>
            <a:spLocks noChangeArrowheads="1"/>
          </p:cNvSpPr>
          <p:nvPr/>
        </p:nvSpPr>
        <p:spPr bwMode="auto">
          <a:xfrm>
            <a:off x="2643555" y="3319463"/>
            <a:ext cx="285750" cy="1130300"/>
          </a:xfrm>
          <a:prstGeom prst="rect">
            <a:avLst/>
          </a:prstGeom>
          <a:solidFill>
            <a:srgbClr val="0080FF"/>
          </a:solidFill>
          <a:ln w="12699">
            <a:solidFill>
              <a:srgbClr val="008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622604" name="Rectangle 12"/>
          <p:cNvSpPr>
            <a:spLocks noChangeArrowheads="1"/>
          </p:cNvSpPr>
          <p:nvPr/>
        </p:nvSpPr>
        <p:spPr bwMode="auto">
          <a:xfrm>
            <a:off x="1055077" y="762000"/>
            <a:ext cx="773723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defTabSz="762000">
              <a:lnSpc>
                <a:spcPct val="85000"/>
              </a:lnSpc>
              <a:spcBef>
                <a:spcPct val="30000"/>
              </a:spcBef>
            </a:pPr>
            <a:r>
              <a:rPr lang="de-DE" sz="2800"/>
              <a:t>Piezoelectric Effect</a:t>
            </a:r>
          </a:p>
        </p:txBody>
      </p:sp>
      <p:sp>
        <p:nvSpPr>
          <p:cNvPr id="622605" name="Rectangle 13"/>
          <p:cNvSpPr>
            <a:spLocks noChangeArrowheads="1"/>
          </p:cNvSpPr>
          <p:nvPr/>
        </p:nvSpPr>
        <p:spPr bwMode="auto">
          <a:xfrm>
            <a:off x="1663466" y="5318126"/>
            <a:ext cx="1813893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defTabSz="762000">
              <a:lnSpc>
                <a:spcPct val="85000"/>
              </a:lnSpc>
              <a:spcBef>
                <a:spcPct val="30000"/>
              </a:spcBef>
            </a:pPr>
            <a:r>
              <a:rPr lang="de-DE" sz="2000"/>
              <a:t>Piezoelectrical </a:t>
            </a:r>
          </a:p>
          <a:p>
            <a:pPr defTabSz="762000">
              <a:lnSpc>
                <a:spcPct val="85000"/>
              </a:lnSpc>
              <a:spcBef>
                <a:spcPct val="30000"/>
              </a:spcBef>
            </a:pPr>
            <a:r>
              <a:rPr lang="de-DE" sz="2000"/>
              <a:t>Crystal (Quartz)</a:t>
            </a:r>
            <a:endParaRPr lang="de-DE" sz="2400"/>
          </a:p>
        </p:txBody>
      </p:sp>
      <p:sp>
        <p:nvSpPr>
          <p:cNvPr id="622606" name="Rectangle 14"/>
          <p:cNvSpPr>
            <a:spLocks noChangeArrowheads="1"/>
          </p:cNvSpPr>
          <p:nvPr/>
        </p:nvSpPr>
        <p:spPr bwMode="auto">
          <a:xfrm>
            <a:off x="7794597" y="4033839"/>
            <a:ext cx="947888" cy="35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defTabSz="762000">
              <a:lnSpc>
                <a:spcPct val="85000"/>
              </a:lnSpc>
              <a:spcBef>
                <a:spcPct val="30000"/>
              </a:spcBef>
            </a:pPr>
            <a:r>
              <a:rPr lang="de-DE" sz="2000"/>
              <a:t>Battery</a:t>
            </a:r>
            <a:endParaRPr lang="de-DE" sz="2400"/>
          </a:p>
        </p:txBody>
      </p:sp>
      <p:sp>
        <p:nvSpPr>
          <p:cNvPr id="622607" name="Freeform 15"/>
          <p:cNvSpPr>
            <a:spLocks/>
          </p:cNvSpPr>
          <p:nvPr/>
        </p:nvSpPr>
        <p:spPr bwMode="auto">
          <a:xfrm>
            <a:off x="2627435" y="4446588"/>
            <a:ext cx="3620965" cy="8112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67"/>
              </a:cxn>
              <a:cxn ang="0">
                <a:pos x="2280" y="567"/>
              </a:cxn>
              <a:cxn ang="0">
                <a:pos x="2280" y="354"/>
              </a:cxn>
            </a:cxnLst>
            <a:rect l="0" t="0" r="r" b="b"/>
            <a:pathLst>
              <a:path w="2281" h="568">
                <a:moveTo>
                  <a:pt x="0" y="0"/>
                </a:moveTo>
                <a:lnTo>
                  <a:pt x="0" y="567"/>
                </a:lnTo>
                <a:lnTo>
                  <a:pt x="2280" y="567"/>
                </a:lnTo>
                <a:lnTo>
                  <a:pt x="2280" y="354"/>
                </a:lnTo>
              </a:path>
            </a:pathLst>
          </a:custGeom>
          <a:noFill/>
          <a:ln w="25399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YE"/>
          </a:p>
        </p:txBody>
      </p:sp>
      <p:sp>
        <p:nvSpPr>
          <p:cNvPr id="622608" name="Freeform 16"/>
          <p:cNvSpPr>
            <a:spLocks/>
          </p:cNvSpPr>
          <p:nvPr/>
        </p:nvSpPr>
        <p:spPr bwMode="auto">
          <a:xfrm>
            <a:off x="2932235" y="1524001"/>
            <a:ext cx="3316165" cy="1800225"/>
          </a:xfrm>
          <a:custGeom>
            <a:avLst/>
            <a:gdLst/>
            <a:ahLst/>
            <a:cxnLst>
              <a:cxn ang="0">
                <a:pos x="0" y="1133"/>
              </a:cxn>
              <a:cxn ang="0">
                <a:pos x="0" y="0"/>
              </a:cxn>
              <a:cxn ang="0">
                <a:pos x="2088" y="0"/>
              </a:cxn>
              <a:cxn ang="0">
                <a:pos x="2088" y="849"/>
              </a:cxn>
            </a:cxnLst>
            <a:rect l="0" t="0" r="r" b="b"/>
            <a:pathLst>
              <a:path w="2089" h="1134">
                <a:moveTo>
                  <a:pt x="0" y="1133"/>
                </a:moveTo>
                <a:lnTo>
                  <a:pt x="0" y="0"/>
                </a:lnTo>
                <a:lnTo>
                  <a:pt x="2088" y="0"/>
                </a:lnTo>
                <a:lnTo>
                  <a:pt x="2088" y="849"/>
                </a:lnTo>
              </a:path>
            </a:pathLst>
          </a:custGeom>
          <a:noFill/>
          <a:ln w="25399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YE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611815" y="2722563"/>
            <a:ext cx="1219200" cy="2273300"/>
            <a:chOff x="4520" y="1446"/>
            <a:chExt cx="768" cy="1432"/>
          </a:xfrm>
        </p:grpSpPr>
        <p:sp>
          <p:nvSpPr>
            <p:cNvPr id="622596" name="Oval 4"/>
            <p:cNvSpPr>
              <a:spLocks noChangeArrowheads="1"/>
            </p:cNvSpPr>
            <p:nvPr/>
          </p:nvSpPr>
          <p:spPr bwMode="auto">
            <a:xfrm>
              <a:off x="4523" y="2424"/>
              <a:ext cx="759" cy="449"/>
            </a:xfrm>
            <a:prstGeom prst="ellipse">
              <a:avLst/>
            </a:prstGeom>
            <a:gradFill rotWithShape="0">
              <a:gsLst>
                <a:gs pos="0">
                  <a:srgbClr val="000080">
                    <a:gamma/>
                    <a:tint val="20000"/>
                    <a:invGamma/>
                  </a:srgbClr>
                </a:gs>
                <a:gs pos="100000">
                  <a:srgbClr val="000080"/>
                </a:gs>
              </a:gsLst>
              <a:lin ang="0" scaled="1"/>
            </a:gradFill>
            <a:ln w="12699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622597" name="Freeform 5"/>
            <p:cNvSpPr>
              <a:spLocks/>
            </p:cNvSpPr>
            <p:nvPr/>
          </p:nvSpPr>
          <p:spPr bwMode="auto">
            <a:xfrm>
              <a:off x="4520" y="1579"/>
              <a:ext cx="768" cy="12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7" y="0"/>
                </a:cxn>
                <a:cxn ang="0">
                  <a:pos x="767" y="1063"/>
                </a:cxn>
                <a:cxn ang="0">
                  <a:pos x="754" y="1132"/>
                </a:cxn>
                <a:cxn ang="0">
                  <a:pos x="710" y="1191"/>
                </a:cxn>
                <a:cxn ang="0">
                  <a:pos x="628" y="1243"/>
                </a:cxn>
                <a:cxn ang="0">
                  <a:pos x="539" y="1277"/>
                </a:cxn>
                <a:cxn ang="0">
                  <a:pos x="480" y="1291"/>
                </a:cxn>
                <a:cxn ang="0">
                  <a:pos x="414" y="1298"/>
                </a:cxn>
                <a:cxn ang="0">
                  <a:pos x="329" y="1298"/>
                </a:cxn>
                <a:cxn ang="0">
                  <a:pos x="230" y="1281"/>
                </a:cxn>
                <a:cxn ang="0">
                  <a:pos x="151" y="1253"/>
                </a:cxn>
                <a:cxn ang="0">
                  <a:pos x="86" y="1218"/>
                </a:cxn>
                <a:cxn ang="0">
                  <a:pos x="38" y="1177"/>
                </a:cxn>
                <a:cxn ang="0">
                  <a:pos x="14" y="1139"/>
                </a:cxn>
                <a:cxn ang="0">
                  <a:pos x="6" y="1108"/>
                </a:cxn>
                <a:cxn ang="0">
                  <a:pos x="0" y="1073"/>
                </a:cxn>
                <a:cxn ang="0">
                  <a:pos x="0" y="1077"/>
                </a:cxn>
                <a:cxn ang="0">
                  <a:pos x="0" y="0"/>
                </a:cxn>
              </a:cxnLst>
              <a:rect l="0" t="0" r="r" b="b"/>
              <a:pathLst>
                <a:path w="768" h="1299">
                  <a:moveTo>
                    <a:pt x="0" y="0"/>
                  </a:moveTo>
                  <a:lnTo>
                    <a:pt x="767" y="0"/>
                  </a:lnTo>
                  <a:lnTo>
                    <a:pt x="767" y="1063"/>
                  </a:lnTo>
                  <a:lnTo>
                    <a:pt x="754" y="1132"/>
                  </a:lnTo>
                  <a:lnTo>
                    <a:pt x="710" y="1191"/>
                  </a:lnTo>
                  <a:lnTo>
                    <a:pt x="628" y="1243"/>
                  </a:lnTo>
                  <a:lnTo>
                    <a:pt x="539" y="1277"/>
                  </a:lnTo>
                  <a:lnTo>
                    <a:pt x="480" y="1291"/>
                  </a:lnTo>
                  <a:lnTo>
                    <a:pt x="414" y="1298"/>
                  </a:lnTo>
                  <a:lnTo>
                    <a:pt x="329" y="1298"/>
                  </a:lnTo>
                  <a:lnTo>
                    <a:pt x="230" y="1281"/>
                  </a:lnTo>
                  <a:lnTo>
                    <a:pt x="151" y="1253"/>
                  </a:lnTo>
                  <a:lnTo>
                    <a:pt x="86" y="1218"/>
                  </a:lnTo>
                  <a:lnTo>
                    <a:pt x="38" y="1177"/>
                  </a:lnTo>
                  <a:lnTo>
                    <a:pt x="14" y="1139"/>
                  </a:lnTo>
                  <a:lnTo>
                    <a:pt x="6" y="1108"/>
                  </a:lnTo>
                  <a:lnTo>
                    <a:pt x="0" y="1073"/>
                  </a:lnTo>
                  <a:lnTo>
                    <a:pt x="0" y="1077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80">
                    <a:gamma/>
                    <a:tint val="20000"/>
                    <a:invGamma/>
                  </a:srgbClr>
                </a:gs>
                <a:gs pos="100000">
                  <a:srgbClr val="000080"/>
                </a:gs>
              </a:gsLst>
              <a:lin ang="0" scaled="1"/>
            </a:gradFill>
            <a:ln w="12699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ar-YE"/>
            </a:p>
          </p:txBody>
        </p:sp>
        <p:sp>
          <p:nvSpPr>
            <p:cNvPr id="622598" name="Rectangle 6"/>
            <p:cNvSpPr>
              <a:spLocks noChangeArrowheads="1"/>
            </p:cNvSpPr>
            <p:nvPr/>
          </p:nvSpPr>
          <p:spPr bwMode="auto">
            <a:xfrm>
              <a:off x="4752" y="1740"/>
              <a:ext cx="253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defTabSz="762000">
                <a:lnSpc>
                  <a:spcPct val="85000"/>
                </a:lnSpc>
                <a:spcBef>
                  <a:spcPct val="30000"/>
                </a:spcBef>
              </a:pPr>
              <a:r>
                <a:rPr lang="de-DE" sz="3400" b="1">
                  <a:solidFill>
                    <a:srgbClr val="FFFF00"/>
                  </a:solidFill>
                </a:rPr>
                <a:t>+</a:t>
              </a:r>
            </a:p>
          </p:txBody>
        </p:sp>
        <p:sp>
          <p:nvSpPr>
            <p:cNvPr id="622599" name="Oval 7"/>
            <p:cNvSpPr>
              <a:spLocks noChangeArrowheads="1"/>
            </p:cNvSpPr>
            <p:nvPr/>
          </p:nvSpPr>
          <p:spPr bwMode="auto">
            <a:xfrm>
              <a:off x="4523" y="1446"/>
              <a:ext cx="759" cy="317"/>
            </a:xfrm>
            <a:prstGeom prst="ellipse">
              <a:avLst/>
            </a:prstGeom>
            <a:solidFill>
              <a:srgbClr val="7F7F7F"/>
            </a:solidFill>
            <a:ln w="12699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4801" y="1486"/>
              <a:ext cx="195" cy="148"/>
              <a:chOff x="4801" y="1486"/>
              <a:chExt cx="195" cy="148"/>
            </a:xfrm>
          </p:grpSpPr>
          <p:sp>
            <p:nvSpPr>
              <p:cNvPr id="622601" name="Oval 9"/>
              <p:cNvSpPr>
                <a:spLocks noChangeArrowheads="1"/>
              </p:cNvSpPr>
              <p:nvPr/>
            </p:nvSpPr>
            <p:spPr bwMode="auto">
              <a:xfrm>
                <a:off x="4805" y="1568"/>
                <a:ext cx="186" cy="61"/>
              </a:xfrm>
              <a:prstGeom prst="ellipse">
                <a:avLst/>
              </a:prstGeom>
              <a:gradFill rotWithShape="0">
                <a:gsLst>
                  <a:gs pos="0">
                    <a:srgbClr val="000080">
                      <a:gamma/>
                      <a:tint val="20000"/>
                      <a:invGamma/>
                    </a:srgbClr>
                  </a:gs>
                  <a:gs pos="100000">
                    <a:srgbClr val="000080"/>
                  </a:gs>
                </a:gsLst>
                <a:lin ang="0" scaled="1"/>
              </a:gradFill>
              <a:ln w="12699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622602" name="Freeform 10"/>
              <p:cNvSpPr>
                <a:spLocks/>
              </p:cNvSpPr>
              <p:nvPr/>
            </p:nvSpPr>
            <p:spPr bwMode="auto">
              <a:xfrm>
                <a:off x="4801" y="1516"/>
                <a:ext cx="195" cy="11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94" y="0"/>
                  </a:cxn>
                  <a:cxn ang="0">
                    <a:pos x="194" y="84"/>
                  </a:cxn>
                  <a:cxn ang="0">
                    <a:pos x="191" y="93"/>
                  </a:cxn>
                  <a:cxn ang="0">
                    <a:pos x="181" y="102"/>
                  </a:cxn>
                  <a:cxn ang="0">
                    <a:pos x="162" y="109"/>
                  </a:cxn>
                  <a:cxn ang="0">
                    <a:pos x="137" y="114"/>
                  </a:cxn>
                  <a:cxn ang="0">
                    <a:pos x="114" y="117"/>
                  </a:cxn>
                  <a:cxn ang="0">
                    <a:pos x="88" y="117"/>
                  </a:cxn>
                  <a:cxn ang="0">
                    <a:pos x="63" y="114"/>
                  </a:cxn>
                  <a:cxn ang="0">
                    <a:pos x="36" y="110"/>
                  </a:cxn>
                  <a:cxn ang="0">
                    <a:pos x="18" y="103"/>
                  </a:cxn>
                  <a:cxn ang="0">
                    <a:pos x="6" y="96"/>
                  </a:cxn>
                  <a:cxn ang="0">
                    <a:pos x="0" y="84"/>
                  </a:cxn>
                  <a:cxn ang="0">
                    <a:pos x="0" y="2"/>
                  </a:cxn>
                </a:cxnLst>
                <a:rect l="0" t="0" r="r" b="b"/>
                <a:pathLst>
                  <a:path w="195" h="118">
                    <a:moveTo>
                      <a:pt x="0" y="2"/>
                    </a:moveTo>
                    <a:lnTo>
                      <a:pt x="194" y="0"/>
                    </a:lnTo>
                    <a:lnTo>
                      <a:pt x="194" y="84"/>
                    </a:lnTo>
                    <a:lnTo>
                      <a:pt x="191" y="93"/>
                    </a:lnTo>
                    <a:lnTo>
                      <a:pt x="181" y="102"/>
                    </a:lnTo>
                    <a:lnTo>
                      <a:pt x="162" y="109"/>
                    </a:lnTo>
                    <a:lnTo>
                      <a:pt x="137" y="114"/>
                    </a:lnTo>
                    <a:lnTo>
                      <a:pt x="114" y="117"/>
                    </a:lnTo>
                    <a:lnTo>
                      <a:pt x="88" y="117"/>
                    </a:lnTo>
                    <a:lnTo>
                      <a:pt x="63" y="114"/>
                    </a:lnTo>
                    <a:lnTo>
                      <a:pt x="36" y="110"/>
                    </a:lnTo>
                    <a:lnTo>
                      <a:pt x="18" y="103"/>
                    </a:lnTo>
                    <a:lnTo>
                      <a:pt x="6" y="96"/>
                    </a:lnTo>
                    <a:lnTo>
                      <a:pt x="0" y="84"/>
                    </a:lnTo>
                    <a:lnTo>
                      <a:pt x="0" y="2"/>
                    </a:lnTo>
                  </a:path>
                </a:pathLst>
              </a:custGeom>
              <a:gradFill rotWithShape="0">
                <a:gsLst>
                  <a:gs pos="0">
                    <a:srgbClr val="000080">
                      <a:gamma/>
                      <a:tint val="20000"/>
                      <a:invGamma/>
                    </a:srgbClr>
                  </a:gs>
                  <a:gs pos="100000">
                    <a:srgbClr val="000080"/>
                  </a:gs>
                </a:gsLst>
                <a:lin ang="0" scaled="1"/>
              </a:gra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622603" name="Oval 11"/>
              <p:cNvSpPr>
                <a:spLocks noChangeArrowheads="1"/>
              </p:cNvSpPr>
              <p:nvPr/>
            </p:nvSpPr>
            <p:spPr bwMode="auto">
              <a:xfrm>
                <a:off x="4805" y="1486"/>
                <a:ext cx="186" cy="62"/>
              </a:xfrm>
              <a:prstGeom prst="ellipse">
                <a:avLst/>
              </a:prstGeom>
              <a:gradFill rotWithShape="0">
                <a:gsLst>
                  <a:gs pos="0">
                    <a:srgbClr val="000080">
                      <a:gamma/>
                      <a:tint val="20000"/>
                      <a:invGamma/>
                    </a:srgbClr>
                  </a:gs>
                  <a:gs pos="100000">
                    <a:srgbClr val="000080"/>
                  </a:gs>
                </a:gsLst>
                <a:lin ang="0" scaled="1"/>
              </a:gradFill>
              <a:ln w="12699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YE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first things to account when purchasing new US equipment</a:t>
            </a:r>
            <a:endParaRPr lang="ar-Y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Clinical application</a:t>
            </a:r>
          </a:p>
          <a:p>
            <a:r>
              <a:rPr lang="en-US" dirty="0" smtClean="0"/>
              <a:t>Operation Modes</a:t>
            </a:r>
          </a:p>
          <a:p>
            <a:r>
              <a:rPr lang="en-US" dirty="0" smtClean="0"/>
              <a:t>Transducers</a:t>
            </a:r>
          </a:p>
          <a:p>
            <a:r>
              <a:rPr lang="en-US" dirty="0" smtClean="0"/>
              <a:t>OTHERS</a:t>
            </a:r>
          </a:p>
          <a:p>
            <a:pPr lvl="1"/>
            <a:r>
              <a:rPr lang="en-US" dirty="0" smtClean="0"/>
              <a:t>DISOM &amp; STORAGE </a:t>
            </a:r>
          </a:p>
          <a:p>
            <a:pPr lvl="1"/>
            <a:r>
              <a:rPr lang="en-US" dirty="0" smtClean="0"/>
              <a:t>PRINTER</a:t>
            </a:r>
          </a:p>
          <a:p>
            <a:pPr lvl="1"/>
            <a:r>
              <a:rPr lang="en-US" dirty="0" smtClean="0"/>
              <a:t>NETWORKING</a:t>
            </a:r>
          </a:p>
          <a:p>
            <a:endParaRPr lang="ar-Y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  <a:p>
            <a:r>
              <a:rPr lang="de-DE" sz="1200"/>
              <a:t>Krautkramer NDT Ultrasonic Systems</a:t>
            </a:r>
            <a:endParaRPr lang="de-DE"/>
          </a:p>
        </p:txBody>
      </p:sp>
      <p:sp>
        <p:nvSpPr>
          <p:cNvPr id="624642" name="Rectangle 2"/>
          <p:cNvSpPr>
            <a:spLocks noChangeArrowheads="1"/>
          </p:cNvSpPr>
          <p:nvPr/>
        </p:nvSpPr>
        <p:spPr bwMode="auto">
          <a:xfrm>
            <a:off x="2636228" y="3311525"/>
            <a:ext cx="435219" cy="1130300"/>
          </a:xfrm>
          <a:prstGeom prst="rect">
            <a:avLst/>
          </a:prstGeom>
          <a:solidFill>
            <a:srgbClr val="0080FF"/>
          </a:solidFill>
          <a:ln w="12699">
            <a:solidFill>
              <a:srgbClr val="008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638800" y="2743200"/>
            <a:ext cx="1219200" cy="2273300"/>
            <a:chOff x="3665" y="1446"/>
            <a:chExt cx="768" cy="1432"/>
          </a:xfrm>
        </p:grpSpPr>
        <p:sp>
          <p:nvSpPr>
            <p:cNvPr id="624644" name="Oval 4"/>
            <p:cNvSpPr>
              <a:spLocks noChangeArrowheads="1"/>
            </p:cNvSpPr>
            <p:nvPr/>
          </p:nvSpPr>
          <p:spPr bwMode="auto">
            <a:xfrm>
              <a:off x="3668" y="2424"/>
              <a:ext cx="759" cy="449"/>
            </a:xfrm>
            <a:prstGeom prst="ellipse">
              <a:avLst/>
            </a:prstGeom>
            <a:gradFill rotWithShape="0">
              <a:gsLst>
                <a:gs pos="0">
                  <a:srgbClr val="000080">
                    <a:gamma/>
                    <a:tint val="20000"/>
                    <a:invGamma/>
                  </a:srgbClr>
                </a:gs>
                <a:gs pos="100000">
                  <a:srgbClr val="000080"/>
                </a:gs>
              </a:gsLst>
              <a:lin ang="0" scaled="1"/>
            </a:gradFill>
            <a:ln w="12699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624645" name="Freeform 5"/>
            <p:cNvSpPr>
              <a:spLocks/>
            </p:cNvSpPr>
            <p:nvPr/>
          </p:nvSpPr>
          <p:spPr bwMode="auto">
            <a:xfrm>
              <a:off x="3665" y="1579"/>
              <a:ext cx="768" cy="12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7" y="0"/>
                </a:cxn>
                <a:cxn ang="0">
                  <a:pos x="767" y="1063"/>
                </a:cxn>
                <a:cxn ang="0">
                  <a:pos x="754" y="1132"/>
                </a:cxn>
                <a:cxn ang="0">
                  <a:pos x="710" y="1191"/>
                </a:cxn>
                <a:cxn ang="0">
                  <a:pos x="628" y="1243"/>
                </a:cxn>
                <a:cxn ang="0">
                  <a:pos x="539" y="1277"/>
                </a:cxn>
                <a:cxn ang="0">
                  <a:pos x="480" y="1291"/>
                </a:cxn>
                <a:cxn ang="0">
                  <a:pos x="414" y="1298"/>
                </a:cxn>
                <a:cxn ang="0">
                  <a:pos x="329" y="1298"/>
                </a:cxn>
                <a:cxn ang="0">
                  <a:pos x="230" y="1281"/>
                </a:cxn>
                <a:cxn ang="0">
                  <a:pos x="151" y="1253"/>
                </a:cxn>
                <a:cxn ang="0">
                  <a:pos x="86" y="1218"/>
                </a:cxn>
                <a:cxn ang="0">
                  <a:pos x="38" y="1177"/>
                </a:cxn>
                <a:cxn ang="0">
                  <a:pos x="15" y="1139"/>
                </a:cxn>
                <a:cxn ang="0">
                  <a:pos x="6" y="1108"/>
                </a:cxn>
                <a:cxn ang="0">
                  <a:pos x="0" y="1073"/>
                </a:cxn>
                <a:cxn ang="0">
                  <a:pos x="0" y="1077"/>
                </a:cxn>
                <a:cxn ang="0">
                  <a:pos x="0" y="0"/>
                </a:cxn>
              </a:cxnLst>
              <a:rect l="0" t="0" r="r" b="b"/>
              <a:pathLst>
                <a:path w="768" h="1299">
                  <a:moveTo>
                    <a:pt x="0" y="0"/>
                  </a:moveTo>
                  <a:lnTo>
                    <a:pt x="767" y="0"/>
                  </a:lnTo>
                  <a:lnTo>
                    <a:pt x="767" y="1063"/>
                  </a:lnTo>
                  <a:lnTo>
                    <a:pt x="754" y="1132"/>
                  </a:lnTo>
                  <a:lnTo>
                    <a:pt x="710" y="1191"/>
                  </a:lnTo>
                  <a:lnTo>
                    <a:pt x="628" y="1243"/>
                  </a:lnTo>
                  <a:lnTo>
                    <a:pt x="539" y="1277"/>
                  </a:lnTo>
                  <a:lnTo>
                    <a:pt x="480" y="1291"/>
                  </a:lnTo>
                  <a:lnTo>
                    <a:pt x="414" y="1298"/>
                  </a:lnTo>
                  <a:lnTo>
                    <a:pt x="329" y="1298"/>
                  </a:lnTo>
                  <a:lnTo>
                    <a:pt x="230" y="1281"/>
                  </a:lnTo>
                  <a:lnTo>
                    <a:pt x="151" y="1253"/>
                  </a:lnTo>
                  <a:lnTo>
                    <a:pt x="86" y="1218"/>
                  </a:lnTo>
                  <a:lnTo>
                    <a:pt x="38" y="1177"/>
                  </a:lnTo>
                  <a:lnTo>
                    <a:pt x="15" y="1139"/>
                  </a:lnTo>
                  <a:lnTo>
                    <a:pt x="6" y="1108"/>
                  </a:lnTo>
                  <a:lnTo>
                    <a:pt x="0" y="1073"/>
                  </a:lnTo>
                  <a:lnTo>
                    <a:pt x="0" y="1077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80">
                    <a:gamma/>
                    <a:tint val="20000"/>
                    <a:invGamma/>
                  </a:srgbClr>
                </a:gs>
                <a:gs pos="100000">
                  <a:srgbClr val="000080"/>
                </a:gs>
              </a:gsLst>
              <a:lin ang="0" scaled="1"/>
            </a:gradFill>
            <a:ln w="12699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ar-YE"/>
            </a:p>
          </p:txBody>
        </p:sp>
        <p:sp>
          <p:nvSpPr>
            <p:cNvPr id="624646" name="Rectangle 6"/>
            <p:cNvSpPr>
              <a:spLocks noChangeArrowheads="1"/>
            </p:cNvSpPr>
            <p:nvPr/>
          </p:nvSpPr>
          <p:spPr bwMode="auto">
            <a:xfrm>
              <a:off x="3920" y="1724"/>
              <a:ext cx="27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defTabSz="762000">
                <a:lnSpc>
                  <a:spcPct val="85000"/>
                </a:lnSpc>
                <a:spcBef>
                  <a:spcPct val="30000"/>
                </a:spcBef>
              </a:pPr>
              <a:r>
                <a:rPr lang="de-DE" sz="3800" b="1">
                  <a:solidFill>
                    <a:srgbClr val="FFFF00"/>
                  </a:solidFill>
                </a:rPr>
                <a:t>+</a:t>
              </a:r>
            </a:p>
          </p:txBody>
        </p:sp>
        <p:sp>
          <p:nvSpPr>
            <p:cNvPr id="624647" name="Oval 7"/>
            <p:cNvSpPr>
              <a:spLocks noChangeArrowheads="1"/>
            </p:cNvSpPr>
            <p:nvPr/>
          </p:nvSpPr>
          <p:spPr bwMode="auto">
            <a:xfrm>
              <a:off x="3668" y="1446"/>
              <a:ext cx="759" cy="317"/>
            </a:xfrm>
            <a:prstGeom prst="ellipse">
              <a:avLst/>
            </a:prstGeom>
            <a:solidFill>
              <a:srgbClr val="7F7F7F"/>
            </a:solidFill>
            <a:ln w="12699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3946" y="1486"/>
              <a:ext cx="194" cy="148"/>
              <a:chOff x="3946" y="1486"/>
              <a:chExt cx="194" cy="148"/>
            </a:xfrm>
          </p:grpSpPr>
          <p:sp>
            <p:nvSpPr>
              <p:cNvPr id="624649" name="Oval 9"/>
              <p:cNvSpPr>
                <a:spLocks noChangeArrowheads="1"/>
              </p:cNvSpPr>
              <p:nvPr/>
            </p:nvSpPr>
            <p:spPr bwMode="auto">
              <a:xfrm>
                <a:off x="3950" y="1568"/>
                <a:ext cx="187" cy="61"/>
              </a:xfrm>
              <a:prstGeom prst="ellipse">
                <a:avLst/>
              </a:prstGeom>
              <a:gradFill rotWithShape="0">
                <a:gsLst>
                  <a:gs pos="0">
                    <a:srgbClr val="000080">
                      <a:gamma/>
                      <a:tint val="20000"/>
                      <a:invGamma/>
                    </a:srgbClr>
                  </a:gs>
                  <a:gs pos="100000">
                    <a:srgbClr val="000080"/>
                  </a:gs>
                </a:gsLst>
                <a:lin ang="0" scaled="1"/>
              </a:gradFill>
              <a:ln w="12699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624650" name="Freeform 10"/>
              <p:cNvSpPr>
                <a:spLocks/>
              </p:cNvSpPr>
              <p:nvPr/>
            </p:nvSpPr>
            <p:spPr bwMode="auto">
              <a:xfrm>
                <a:off x="3946" y="1516"/>
                <a:ext cx="194" cy="11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93" y="0"/>
                  </a:cxn>
                  <a:cxn ang="0">
                    <a:pos x="193" y="84"/>
                  </a:cxn>
                  <a:cxn ang="0">
                    <a:pos x="190" y="93"/>
                  </a:cxn>
                  <a:cxn ang="0">
                    <a:pos x="180" y="102"/>
                  </a:cxn>
                  <a:cxn ang="0">
                    <a:pos x="161" y="109"/>
                  </a:cxn>
                  <a:cxn ang="0">
                    <a:pos x="137" y="114"/>
                  </a:cxn>
                  <a:cxn ang="0">
                    <a:pos x="113" y="117"/>
                  </a:cxn>
                  <a:cxn ang="0">
                    <a:pos x="87" y="117"/>
                  </a:cxn>
                  <a:cxn ang="0">
                    <a:pos x="62" y="114"/>
                  </a:cxn>
                  <a:cxn ang="0">
                    <a:pos x="36" y="110"/>
                  </a:cxn>
                  <a:cxn ang="0">
                    <a:pos x="17" y="103"/>
                  </a:cxn>
                  <a:cxn ang="0">
                    <a:pos x="6" y="96"/>
                  </a:cxn>
                  <a:cxn ang="0">
                    <a:pos x="0" y="84"/>
                  </a:cxn>
                  <a:cxn ang="0">
                    <a:pos x="0" y="2"/>
                  </a:cxn>
                </a:cxnLst>
                <a:rect l="0" t="0" r="r" b="b"/>
                <a:pathLst>
                  <a:path w="194" h="118">
                    <a:moveTo>
                      <a:pt x="0" y="2"/>
                    </a:moveTo>
                    <a:lnTo>
                      <a:pt x="193" y="0"/>
                    </a:lnTo>
                    <a:lnTo>
                      <a:pt x="193" y="84"/>
                    </a:lnTo>
                    <a:lnTo>
                      <a:pt x="190" y="93"/>
                    </a:lnTo>
                    <a:lnTo>
                      <a:pt x="180" y="102"/>
                    </a:lnTo>
                    <a:lnTo>
                      <a:pt x="161" y="109"/>
                    </a:lnTo>
                    <a:lnTo>
                      <a:pt x="137" y="114"/>
                    </a:lnTo>
                    <a:lnTo>
                      <a:pt x="113" y="117"/>
                    </a:lnTo>
                    <a:lnTo>
                      <a:pt x="87" y="117"/>
                    </a:lnTo>
                    <a:lnTo>
                      <a:pt x="62" y="114"/>
                    </a:lnTo>
                    <a:lnTo>
                      <a:pt x="36" y="110"/>
                    </a:lnTo>
                    <a:lnTo>
                      <a:pt x="17" y="103"/>
                    </a:lnTo>
                    <a:lnTo>
                      <a:pt x="6" y="96"/>
                    </a:lnTo>
                    <a:lnTo>
                      <a:pt x="0" y="84"/>
                    </a:lnTo>
                    <a:lnTo>
                      <a:pt x="0" y="2"/>
                    </a:lnTo>
                  </a:path>
                </a:pathLst>
              </a:custGeom>
              <a:gradFill rotWithShape="0">
                <a:gsLst>
                  <a:gs pos="0">
                    <a:srgbClr val="000080">
                      <a:gamma/>
                      <a:tint val="20000"/>
                      <a:invGamma/>
                    </a:srgbClr>
                  </a:gs>
                  <a:gs pos="100000">
                    <a:srgbClr val="000080"/>
                  </a:gs>
                </a:gsLst>
                <a:lin ang="0" scaled="1"/>
              </a:gra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624651" name="Oval 11"/>
              <p:cNvSpPr>
                <a:spLocks noChangeArrowheads="1"/>
              </p:cNvSpPr>
              <p:nvPr/>
            </p:nvSpPr>
            <p:spPr bwMode="auto">
              <a:xfrm>
                <a:off x="3950" y="1486"/>
                <a:ext cx="187" cy="62"/>
              </a:xfrm>
              <a:prstGeom prst="ellipse">
                <a:avLst/>
              </a:prstGeom>
              <a:gradFill rotWithShape="0">
                <a:gsLst>
                  <a:gs pos="0">
                    <a:srgbClr val="000080">
                      <a:gamma/>
                      <a:tint val="20000"/>
                      <a:invGamma/>
                    </a:srgbClr>
                  </a:gs>
                  <a:gs pos="100000">
                    <a:srgbClr val="000080"/>
                  </a:gs>
                </a:gsLst>
                <a:lin ang="0" scaled="1"/>
              </a:gradFill>
              <a:ln w="12699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YE"/>
              </a:p>
            </p:txBody>
          </p:sp>
        </p:grpSp>
      </p:grpSp>
      <p:sp>
        <p:nvSpPr>
          <p:cNvPr id="624652" name="Rectangle 12"/>
          <p:cNvSpPr>
            <a:spLocks noChangeArrowheads="1"/>
          </p:cNvSpPr>
          <p:nvPr/>
        </p:nvSpPr>
        <p:spPr bwMode="auto">
          <a:xfrm>
            <a:off x="1591408" y="5668964"/>
            <a:ext cx="6663104" cy="35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defTabSz="762000">
              <a:lnSpc>
                <a:spcPct val="85000"/>
              </a:lnSpc>
              <a:spcBef>
                <a:spcPct val="30000"/>
              </a:spcBef>
            </a:pPr>
            <a:r>
              <a:rPr lang="de-DE" sz="2000"/>
              <a:t>The crystal gets thicker, due to a distortion of the crystal lattice</a:t>
            </a:r>
          </a:p>
        </p:txBody>
      </p:sp>
      <p:sp>
        <p:nvSpPr>
          <p:cNvPr id="624653" name="Freeform 13"/>
          <p:cNvSpPr>
            <a:spLocks/>
          </p:cNvSpPr>
          <p:nvPr/>
        </p:nvSpPr>
        <p:spPr bwMode="auto">
          <a:xfrm>
            <a:off x="2621574" y="4438650"/>
            <a:ext cx="3620965" cy="901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67"/>
              </a:cxn>
              <a:cxn ang="0">
                <a:pos x="2280" y="567"/>
              </a:cxn>
              <a:cxn ang="0">
                <a:pos x="2280" y="354"/>
              </a:cxn>
            </a:cxnLst>
            <a:rect l="0" t="0" r="r" b="b"/>
            <a:pathLst>
              <a:path w="2281" h="568">
                <a:moveTo>
                  <a:pt x="0" y="0"/>
                </a:moveTo>
                <a:lnTo>
                  <a:pt x="0" y="567"/>
                </a:lnTo>
                <a:lnTo>
                  <a:pt x="2280" y="567"/>
                </a:lnTo>
                <a:lnTo>
                  <a:pt x="2280" y="354"/>
                </a:lnTo>
              </a:path>
            </a:pathLst>
          </a:custGeom>
          <a:noFill/>
          <a:ln w="25399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YE"/>
          </a:p>
        </p:txBody>
      </p:sp>
      <p:sp>
        <p:nvSpPr>
          <p:cNvPr id="624654" name="Freeform 14"/>
          <p:cNvSpPr>
            <a:spLocks/>
          </p:cNvSpPr>
          <p:nvPr/>
        </p:nvSpPr>
        <p:spPr bwMode="auto">
          <a:xfrm>
            <a:off x="2926374" y="1516063"/>
            <a:ext cx="3316165" cy="1871662"/>
          </a:xfrm>
          <a:custGeom>
            <a:avLst/>
            <a:gdLst/>
            <a:ahLst/>
            <a:cxnLst>
              <a:cxn ang="0">
                <a:pos x="98" y="1178"/>
              </a:cxn>
              <a:cxn ang="0">
                <a:pos x="0" y="0"/>
              </a:cxn>
              <a:cxn ang="0">
                <a:pos x="2088" y="0"/>
              </a:cxn>
              <a:cxn ang="0">
                <a:pos x="2088" y="849"/>
              </a:cxn>
            </a:cxnLst>
            <a:rect l="0" t="0" r="r" b="b"/>
            <a:pathLst>
              <a:path w="2089" h="1179">
                <a:moveTo>
                  <a:pt x="98" y="1178"/>
                </a:moveTo>
                <a:lnTo>
                  <a:pt x="0" y="0"/>
                </a:lnTo>
                <a:lnTo>
                  <a:pt x="2088" y="0"/>
                </a:lnTo>
                <a:lnTo>
                  <a:pt x="2088" y="849"/>
                </a:lnTo>
              </a:path>
            </a:pathLst>
          </a:custGeom>
          <a:noFill/>
          <a:ln w="25399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YE"/>
          </a:p>
        </p:txBody>
      </p:sp>
      <p:sp>
        <p:nvSpPr>
          <p:cNvPr id="624655" name="Rectangle 15"/>
          <p:cNvSpPr>
            <a:spLocks noChangeArrowheads="1"/>
          </p:cNvSpPr>
          <p:nvPr/>
        </p:nvSpPr>
        <p:spPr bwMode="auto">
          <a:xfrm>
            <a:off x="1055077" y="762000"/>
            <a:ext cx="773723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defTabSz="762000">
              <a:lnSpc>
                <a:spcPct val="85000"/>
              </a:lnSpc>
              <a:spcBef>
                <a:spcPct val="30000"/>
              </a:spcBef>
            </a:pPr>
            <a:r>
              <a:rPr lang="de-DE" sz="2800"/>
              <a:t>Piezoelectric Effect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  <a:p>
            <a:r>
              <a:rPr lang="de-DE" sz="1200"/>
              <a:t>Krautkramer NDT Ultrasonic Systems</a:t>
            </a:r>
            <a:endParaRPr lang="de-DE"/>
          </a:p>
        </p:txBody>
      </p:sp>
      <p:sp>
        <p:nvSpPr>
          <p:cNvPr id="626690" name="Rectangle 2"/>
          <p:cNvSpPr>
            <a:spLocks noChangeArrowheads="1"/>
          </p:cNvSpPr>
          <p:nvPr/>
        </p:nvSpPr>
        <p:spPr bwMode="auto">
          <a:xfrm>
            <a:off x="2643555" y="3319463"/>
            <a:ext cx="133350" cy="1130300"/>
          </a:xfrm>
          <a:prstGeom prst="rect">
            <a:avLst/>
          </a:prstGeom>
          <a:solidFill>
            <a:srgbClr val="0080FF"/>
          </a:solidFill>
          <a:ln w="12699">
            <a:solidFill>
              <a:srgbClr val="008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644662" y="2846389"/>
            <a:ext cx="1217735" cy="2270125"/>
            <a:chOff x="3665" y="1546"/>
            <a:chExt cx="767" cy="1430"/>
          </a:xfrm>
        </p:grpSpPr>
        <p:sp>
          <p:nvSpPr>
            <p:cNvPr id="626692" name="Oval 4"/>
            <p:cNvSpPr>
              <a:spLocks noChangeArrowheads="1"/>
            </p:cNvSpPr>
            <p:nvPr/>
          </p:nvSpPr>
          <p:spPr bwMode="auto">
            <a:xfrm>
              <a:off x="3668" y="1550"/>
              <a:ext cx="759" cy="448"/>
            </a:xfrm>
            <a:prstGeom prst="ellipse">
              <a:avLst/>
            </a:prstGeom>
            <a:gradFill rotWithShape="0">
              <a:gsLst>
                <a:gs pos="0">
                  <a:srgbClr val="000080">
                    <a:gamma/>
                    <a:tint val="20000"/>
                    <a:invGamma/>
                  </a:srgbClr>
                </a:gs>
                <a:gs pos="100000">
                  <a:srgbClr val="000080"/>
                </a:gs>
              </a:gsLst>
              <a:lin ang="0" scaled="1"/>
            </a:gradFill>
            <a:ln w="12699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626693" name="Freeform 5"/>
            <p:cNvSpPr>
              <a:spLocks/>
            </p:cNvSpPr>
            <p:nvPr/>
          </p:nvSpPr>
          <p:spPr bwMode="auto">
            <a:xfrm>
              <a:off x="3665" y="1546"/>
              <a:ext cx="767" cy="1298"/>
            </a:xfrm>
            <a:custGeom>
              <a:avLst/>
              <a:gdLst/>
              <a:ahLst/>
              <a:cxnLst>
                <a:cxn ang="0">
                  <a:pos x="0" y="1297"/>
                </a:cxn>
                <a:cxn ang="0">
                  <a:pos x="766" y="1297"/>
                </a:cxn>
                <a:cxn ang="0">
                  <a:pos x="766" y="234"/>
                </a:cxn>
                <a:cxn ang="0">
                  <a:pos x="754" y="165"/>
                </a:cxn>
                <a:cxn ang="0">
                  <a:pos x="710" y="106"/>
                </a:cxn>
                <a:cxn ang="0">
                  <a:pos x="628" y="55"/>
                </a:cxn>
                <a:cxn ang="0">
                  <a:pos x="539" y="20"/>
                </a:cxn>
                <a:cxn ang="0">
                  <a:pos x="480" y="6"/>
                </a:cxn>
                <a:cxn ang="0">
                  <a:pos x="414" y="0"/>
                </a:cxn>
                <a:cxn ang="0">
                  <a:pos x="329" y="0"/>
                </a:cxn>
                <a:cxn ang="0">
                  <a:pos x="229" y="17"/>
                </a:cxn>
                <a:cxn ang="0">
                  <a:pos x="151" y="44"/>
                </a:cxn>
                <a:cxn ang="0">
                  <a:pos x="86" y="79"/>
                </a:cxn>
                <a:cxn ang="0">
                  <a:pos x="38" y="120"/>
                </a:cxn>
                <a:cxn ang="0">
                  <a:pos x="14" y="158"/>
                </a:cxn>
                <a:cxn ang="0">
                  <a:pos x="6" y="189"/>
                </a:cxn>
                <a:cxn ang="0">
                  <a:pos x="0" y="224"/>
                </a:cxn>
                <a:cxn ang="0">
                  <a:pos x="0" y="220"/>
                </a:cxn>
                <a:cxn ang="0">
                  <a:pos x="0" y="1297"/>
                </a:cxn>
              </a:cxnLst>
              <a:rect l="0" t="0" r="r" b="b"/>
              <a:pathLst>
                <a:path w="767" h="1298">
                  <a:moveTo>
                    <a:pt x="0" y="1297"/>
                  </a:moveTo>
                  <a:lnTo>
                    <a:pt x="766" y="1297"/>
                  </a:lnTo>
                  <a:lnTo>
                    <a:pt x="766" y="234"/>
                  </a:lnTo>
                  <a:lnTo>
                    <a:pt x="754" y="165"/>
                  </a:lnTo>
                  <a:lnTo>
                    <a:pt x="710" y="106"/>
                  </a:lnTo>
                  <a:lnTo>
                    <a:pt x="628" y="55"/>
                  </a:lnTo>
                  <a:lnTo>
                    <a:pt x="539" y="20"/>
                  </a:lnTo>
                  <a:lnTo>
                    <a:pt x="480" y="6"/>
                  </a:lnTo>
                  <a:lnTo>
                    <a:pt x="414" y="0"/>
                  </a:lnTo>
                  <a:lnTo>
                    <a:pt x="329" y="0"/>
                  </a:lnTo>
                  <a:lnTo>
                    <a:pt x="229" y="17"/>
                  </a:lnTo>
                  <a:lnTo>
                    <a:pt x="151" y="44"/>
                  </a:lnTo>
                  <a:lnTo>
                    <a:pt x="86" y="79"/>
                  </a:lnTo>
                  <a:lnTo>
                    <a:pt x="38" y="120"/>
                  </a:lnTo>
                  <a:lnTo>
                    <a:pt x="14" y="158"/>
                  </a:lnTo>
                  <a:lnTo>
                    <a:pt x="6" y="189"/>
                  </a:lnTo>
                  <a:lnTo>
                    <a:pt x="0" y="224"/>
                  </a:lnTo>
                  <a:lnTo>
                    <a:pt x="0" y="220"/>
                  </a:lnTo>
                  <a:lnTo>
                    <a:pt x="0" y="1297"/>
                  </a:lnTo>
                </a:path>
              </a:pathLst>
            </a:custGeom>
            <a:gradFill rotWithShape="0">
              <a:gsLst>
                <a:gs pos="0">
                  <a:srgbClr val="000080">
                    <a:gamma/>
                    <a:tint val="20000"/>
                    <a:invGamma/>
                  </a:srgbClr>
                </a:gs>
                <a:gs pos="100000">
                  <a:srgbClr val="000080"/>
                </a:gs>
              </a:gsLst>
              <a:lin ang="0" scaled="1"/>
            </a:gradFill>
            <a:ln w="12699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ar-YE"/>
            </a:p>
          </p:txBody>
        </p:sp>
        <p:sp>
          <p:nvSpPr>
            <p:cNvPr id="626694" name="Rectangle 6"/>
            <p:cNvSpPr>
              <a:spLocks noChangeArrowheads="1"/>
            </p:cNvSpPr>
            <p:nvPr/>
          </p:nvSpPr>
          <p:spPr bwMode="auto">
            <a:xfrm>
              <a:off x="3897" y="2331"/>
              <a:ext cx="27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defTabSz="762000">
                <a:lnSpc>
                  <a:spcPct val="85000"/>
                </a:lnSpc>
                <a:spcBef>
                  <a:spcPct val="30000"/>
                </a:spcBef>
              </a:pPr>
              <a:r>
                <a:rPr lang="de-DE" sz="3800" b="1">
                  <a:solidFill>
                    <a:srgbClr val="FFFF00"/>
                  </a:solidFill>
                </a:rPr>
                <a:t>+</a:t>
              </a:r>
            </a:p>
          </p:txBody>
        </p:sp>
        <p:sp>
          <p:nvSpPr>
            <p:cNvPr id="626695" name="Oval 7"/>
            <p:cNvSpPr>
              <a:spLocks noChangeArrowheads="1"/>
            </p:cNvSpPr>
            <p:nvPr/>
          </p:nvSpPr>
          <p:spPr bwMode="auto">
            <a:xfrm>
              <a:off x="3668" y="2660"/>
              <a:ext cx="759" cy="316"/>
            </a:xfrm>
            <a:prstGeom prst="ellipse">
              <a:avLst/>
            </a:prstGeom>
            <a:solidFill>
              <a:srgbClr val="7F7F7F"/>
            </a:solidFill>
            <a:ln w="12699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3946" y="2789"/>
              <a:ext cx="194" cy="147"/>
              <a:chOff x="3946" y="2789"/>
              <a:chExt cx="194" cy="147"/>
            </a:xfrm>
          </p:grpSpPr>
          <p:sp>
            <p:nvSpPr>
              <p:cNvPr id="626697" name="Oval 9"/>
              <p:cNvSpPr>
                <a:spLocks noChangeArrowheads="1"/>
              </p:cNvSpPr>
              <p:nvPr/>
            </p:nvSpPr>
            <p:spPr bwMode="auto">
              <a:xfrm>
                <a:off x="3950" y="2793"/>
                <a:ext cx="186" cy="61"/>
              </a:xfrm>
              <a:prstGeom prst="ellipse">
                <a:avLst/>
              </a:prstGeom>
              <a:gradFill rotWithShape="0">
                <a:gsLst>
                  <a:gs pos="0">
                    <a:srgbClr val="000080">
                      <a:gamma/>
                      <a:tint val="20000"/>
                      <a:invGamma/>
                    </a:srgbClr>
                  </a:gs>
                  <a:gs pos="100000">
                    <a:srgbClr val="000080"/>
                  </a:gs>
                </a:gsLst>
                <a:lin ang="0" scaled="1"/>
              </a:gradFill>
              <a:ln w="12699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626698" name="Freeform 10"/>
              <p:cNvSpPr>
                <a:spLocks/>
              </p:cNvSpPr>
              <p:nvPr/>
            </p:nvSpPr>
            <p:spPr bwMode="auto">
              <a:xfrm>
                <a:off x="3946" y="2789"/>
                <a:ext cx="194" cy="118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193" y="117"/>
                  </a:cxn>
                  <a:cxn ang="0">
                    <a:pos x="193" y="33"/>
                  </a:cxn>
                  <a:cxn ang="0">
                    <a:pos x="190" y="24"/>
                  </a:cxn>
                  <a:cxn ang="0">
                    <a:pos x="180" y="16"/>
                  </a:cxn>
                  <a:cxn ang="0">
                    <a:pos x="161" y="9"/>
                  </a:cxn>
                  <a:cxn ang="0">
                    <a:pos x="136" y="3"/>
                  </a:cxn>
                  <a:cxn ang="0">
                    <a:pos x="113" y="0"/>
                  </a:cxn>
                  <a:cxn ang="0">
                    <a:pos x="87" y="0"/>
                  </a:cxn>
                  <a:cxn ang="0">
                    <a:pos x="62" y="3"/>
                  </a:cxn>
                  <a:cxn ang="0">
                    <a:pos x="36" y="8"/>
                  </a:cxn>
                  <a:cxn ang="0">
                    <a:pos x="17" y="14"/>
                  </a:cxn>
                  <a:cxn ang="0">
                    <a:pos x="6" y="21"/>
                  </a:cxn>
                  <a:cxn ang="0">
                    <a:pos x="0" y="33"/>
                  </a:cxn>
                  <a:cxn ang="0">
                    <a:pos x="0" y="116"/>
                  </a:cxn>
                </a:cxnLst>
                <a:rect l="0" t="0" r="r" b="b"/>
                <a:pathLst>
                  <a:path w="194" h="118">
                    <a:moveTo>
                      <a:pt x="0" y="116"/>
                    </a:moveTo>
                    <a:lnTo>
                      <a:pt x="193" y="117"/>
                    </a:lnTo>
                    <a:lnTo>
                      <a:pt x="193" y="33"/>
                    </a:lnTo>
                    <a:lnTo>
                      <a:pt x="190" y="24"/>
                    </a:lnTo>
                    <a:lnTo>
                      <a:pt x="180" y="16"/>
                    </a:lnTo>
                    <a:lnTo>
                      <a:pt x="161" y="9"/>
                    </a:lnTo>
                    <a:lnTo>
                      <a:pt x="136" y="3"/>
                    </a:lnTo>
                    <a:lnTo>
                      <a:pt x="113" y="0"/>
                    </a:lnTo>
                    <a:lnTo>
                      <a:pt x="87" y="0"/>
                    </a:lnTo>
                    <a:lnTo>
                      <a:pt x="62" y="3"/>
                    </a:lnTo>
                    <a:lnTo>
                      <a:pt x="36" y="8"/>
                    </a:lnTo>
                    <a:lnTo>
                      <a:pt x="17" y="14"/>
                    </a:lnTo>
                    <a:lnTo>
                      <a:pt x="6" y="21"/>
                    </a:lnTo>
                    <a:lnTo>
                      <a:pt x="0" y="33"/>
                    </a:lnTo>
                    <a:lnTo>
                      <a:pt x="0" y="116"/>
                    </a:lnTo>
                  </a:path>
                </a:pathLst>
              </a:custGeom>
              <a:gradFill rotWithShape="0">
                <a:gsLst>
                  <a:gs pos="0">
                    <a:srgbClr val="000080">
                      <a:gamma/>
                      <a:tint val="20000"/>
                      <a:invGamma/>
                    </a:srgbClr>
                  </a:gs>
                  <a:gs pos="100000">
                    <a:srgbClr val="000080"/>
                  </a:gs>
                </a:gsLst>
                <a:lin ang="0" scaled="1"/>
              </a:gra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626699" name="Oval 11"/>
              <p:cNvSpPr>
                <a:spLocks noChangeArrowheads="1"/>
              </p:cNvSpPr>
              <p:nvPr/>
            </p:nvSpPr>
            <p:spPr bwMode="auto">
              <a:xfrm>
                <a:off x="3950" y="2875"/>
                <a:ext cx="186" cy="61"/>
              </a:xfrm>
              <a:prstGeom prst="ellipse">
                <a:avLst/>
              </a:prstGeom>
              <a:gradFill rotWithShape="0">
                <a:gsLst>
                  <a:gs pos="0">
                    <a:srgbClr val="000080">
                      <a:gamma/>
                      <a:tint val="20000"/>
                      <a:invGamma/>
                    </a:srgbClr>
                  </a:gs>
                  <a:gs pos="100000">
                    <a:srgbClr val="000080"/>
                  </a:gs>
                </a:gsLst>
                <a:lin ang="0" scaled="1"/>
              </a:gradFill>
              <a:ln w="12699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YE"/>
              </a:p>
            </p:txBody>
          </p:sp>
        </p:grpSp>
      </p:grpSp>
      <p:sp>
        <p:nvSpPr>
          <p:cNvPr id="626700" name="Rectangle 12"/>
          <p:cNvSpPr>
            <a:spLocks noChangeArrowheads="1"/>
          </p:cNvSpPr>
          <p:nvPr/>
        </p:nvSpPr>
        <p:spPr bwMode="auto">
          <a:xfrm>
            <a:off x="2741780" y="5668964"/>
            <a:ext cx="4321375" cy="35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defTabSz="762000">
              <a:lnSpc>
                <a:spcPct val="85000"/>
              </a:lnSpc>
              <a:spcBef>
                <a:spcPct val="30000"/>
              </a:spcBef>
            </a:pPr>
            <a:r>
              <a:rPr lang="de-DE" sz="2000"/>
              <a:t>The effect inverses with polarity change</a:t>
            </a:r>
          </a:p>
        </p:txBody>
      </p:sp>
      <p:sp>
        <p:nvSpPr>
          <p:cNvPr id="626701" name="Freeform 13"/>
          <p:cNvSpPr>
            <a:spLocks/>
          </p:cNvSpPr>
          <p:nvPr/>
        </p:nvSpPr>
        <p:spPr bwMode="auto">
          <a:xfrm>
            <a:off x="2627435" y="4446588"/>
            <a:ext cx="3620965" cy="901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67"/>
              </a:cxn>
              <a:cxn ang="0">
                <a:pos x="2280" y="567"/>
              </a:cxn>
              <a:cxn ang="0">
                <a:pos x="2280" y="354"/>
              </a:cxn>
            </a:cxnLst>
            <a:rect l="0" t="0" r="r" b="b"/>
            <a:pathLst>
              <a:path w="2281" h="568">
                <a:moveTo>
                  <a:pt x="0" y="0"/>
                </a:moveTo>
                <a:lnTo>
                  <a:pt x="0" y="567"/>
                </a:lnTo>
                <a:lnTo>
                  <a:pt x="2280" y="567"/>
                </a:lnTo>
                <a:lnTo>
                  <a:pt x="2280" y="354"/>
                </a:lnTo>
              </a:path>
            </a:pathLst>
          </a:custGeom>
          <a:noFill/>
          <a:ln w="25399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YE"/>
          </a:p>
        </p:txBody>
      </p:sp>
      <p:sp>
        <p:nvSpPr>
          <p:cNvPr id="626702" name="Freeform 14"/>
          <p:cNvSpPr>
            <a:spLocks/>
          </p:cNvSpPr>
          <p:nvPr/>
        </p:nvSpPr>
        <p:spPr bwMode="auto">
          <a:xfrm>
            <a:off x="2784231" y="1524001"/>
            <a:ext cx="3464169" cy="1871663"/>
          </a:xfrm>
          <a:custGeom>
            <a:avLst/>
            <a:gdLst/>
            <a:ahLst/>
            <a:cxnLst>
              <a:cxn ang="0">
                <a:pos x="0" y="1178"/>
              </a:cxn>
              <a:cxn ang="0">
                <a:pos x="92" y="0"/>
              </a:cxn>
              <a:cxn ang="0">
                <a:pos x="2181" y="0"/>
              </a:cxn>
              <a:cxn ang="0">
                <a:pos x="2181" y="849"/>
              </a:cxn>
            </a:cxnLst>
            <a:rect l="0" t="0" r="r" b="b"/>
            <a:pathLst>
              <a:path w="2182" h="1179">
                <a:moveTo>
                  <a:pt x="0" y="1178"/>
                </a:moveTo>
                <a:lnTo>
                  <a:pt x="92" y="0"/>
                </a:lnTo>
                <a:lnTo>
                  <a:pt x="2181" y="0"/>
                </a:lnTo>
                <a:lnTo>
                  <a:pt x="2181" y="849"/>
                </a:lnTo>
              </a:path>
            </a:pathLst>
          </a:custGeom>
          <a:noFill/>
          <a:ln w="25399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YE"/>
          </a:p>
        </p:txBody>
      </p:sp>
      <p:sp>
        <p:nvSpPr>
          <p:cNvPr id="626703" name="Rectangle 15"/>
          <p:cNvSpPr>
            <a:spLocks noChangeArrowheads="1"/>
          </p:cNvSpPr>
          <p:nvPr/>
        </p:nvSpPr>
        <p:spPr bwMode="auto">
          <a:xfrm>
            <a:off x="1055077" y="762000"/>
            <a:ext cx="773723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defTabSz="762000">
              <a:lnSpc>
                <a:spcPct val="85000"/>
              </a:lnSpc>
              <a:spcBef>
                <a:spcPct val="30000"/>
              </a:spcBef>
            </a:pPr>
            <a:r>
              <a:rPr lang="de-DE" sz="2800"/>
              <a:t>Piezoelectric Effect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  <a:p>
            <a:r>
              <a:rPr lang="de-DE" sz="1200"/>
              <a:t>Krautkramer NDT Ultrasonic Systems</a:t>
            </a:r>
            <a:endParaRPr lang="de-DE"/>
          </a:p>
        </p:txBody>
      </p:sp>
      <p:sp>
        <p:nvSpPr>
          <p:cNvPr id="628738" name="Rectangle 2"/>
          <p:cNvSpPr>
            <a:spLocks noChangeArrowheads="1"/>
          </p:cNvSpPr>
          <p:nvPr/>
        </p:nvSpPr>
        <p:spPr bwMode="auto">
          <a:xfrm>
            <a:off x="3191608" y="3233738"/>
            <a:ext cx="433754" cy="1130300"/>
          </a:xfrm>
          <a:prstGeom prst="rect">
            <a:avLst/>
          </a:prstGeom>
          <a:solidFill>
            <a:srgbClr val="4D45BF"/>
          </a:solidFill>
          <a:ln w="12699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628739" name="Rectangle 3"/>
          <p:cNvSpPr>
            <a:spLocks noChangeArrowheads="1"/>
          </p:cNvSpPr>
          <p:nvPr/>
        </p:nvSpPr>
        <p:spPr bwMode="auto">
          <a:xfrm>
            <a:off x="3191608" y="3233738"/>
            <a:ext cx="281354" cy="1130300"/>
          </a:xfrm>
          <a:prstGeom prst="rect">
            <a:avLst/>
          </a:prstGeom>
          <a:solidFill>
            <a:srgbClr val="0000FF"/>
          </a:solidFill>
          <a:ln w="12699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628740" name="Rectangle 4"/>
          <p:cNvSpPr>
            <a:spLocks noChangeArrowheads="1"/>
          </p:cNvSpPr>
          <p:nvPr/>
        </p:nvSpPr>
        <p:spPr bwMode="auto">
          <a:xfrm>
            <a:off x="3191608" y="3233738"/>
            <a:ext cx="169985" cy="1130300"/>
          </a:xfrm>
          <a:prstGeom prst="rect">
            <a:avLst/>
          </a:prstGeom>
          <a:solidFill>
            <a:srgbClr val="0080FF"/>
          </a:solidFill>
          <a:ln w="12699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628741" name="Rectangle 5"/>
          <p:cNvSpPr>
            <a:spLocks noChangeArrowheads="1"/>
          </p:cNvSpPr>
          <p:nvPr/>
        </p:nvSpPr>
        <p:spPr bwMode="auto">
          <a:xfrm>
            <a:off x="1128346" y="5591176"/>
            <a:ext cx="76639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defTabSz="762000">
              <a:lnSpc>
                <a:spcPct val="85000"/>
              </a:lnSpc>
              <a:spcBef>
                <a:spcPct val="30000"/>
              </a:spcBef>
            </a:pPr>
            <a:r>
              <a:rPr lang="de-DE" sz="2000"/>
              <a:t>An alternating voltage generates crystal oscillations at the frequency f </a:t>
            </a:r>
          </a:p>
        </p:txBody>
      </p:sp>
      <p:sp>
        <p:nvSpPr>
          <p:cNvPr id="628742" name="Freeform 6"/>
          <p:cNvSpPr>
            <a:spLocks/>
          </p:cNvSpPr>
          <p:nvPr/>
        </p:nvSpPr>
        <p:spPr bwMode="auto">
          <a:xfrm>
            <a:off x="3174023" y="4365626"/>
            <a:ext cx="3620966" cy="97472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613"/>
              </a:cxn>
              <a:cxn ang="0">
                <a:pos x="2280" y="613"/>
              </a:cxn>
              <a:cxn ang="0">
                <a:pos x="2280" y="400"/>
              </a:cxn>
            </a:cxnLst>
            <a:rect l="0" t="0" r="r" b="b"/>
            <a:pathLst>
              <a:path w="2281" h="614">
                <a:moveTo>
                  <a:pt x="5" y="0"/>
                </a:moveTo>
                <a:lnTo>
                  <a:pt x="0" y="613"/>
                </a:lnTo>
                <a:lnTo>
                  <a:pt x="2280" y="613"/>
                </a:lnTo>
                <a:lnTo>
                  <a:pt x="2280" y="400"/>
                </a:lnTo>
              </a:path>
            </a:pathLst>
          </a:custGeom>
          <a:noFill/>
          <a:ln w="25399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YE"/>
          </a:p>
        </p:txBody>
      </p:sp>
      <p:sp>
        <p:nvSpPr>
          <p:cNvPr id="628743" name="Freeform 7"/>
          <p:cNvSpPr>
            <a:spLocks/>
          </p:cNvSpPr>
          <p:nvPr/>
        </p:nvSpPr>
        <p:spPr bwMode="auto">
          <a:xfrm>
            <a:off x="3493477" y="1600200"/>
            <a:ext cx="3317631" cy="1709738"/>
          </a:xfrm>
          <a:custGeom>
            <a:avLst/>
            <a:gdLst/>
            <a:ahLst/>
            <a:cxnLst>
              <a:cxn ang="0">
                <a:pos x="98" y="1076"/>
              </a:cxn>
              <a:cxn ang="0">
                <a:pos x="0" y="0"/>
              </a:cxn>
              <a:cxn ang="0">
                <a:pos x="2089" y="0"/>
              </a:cxn>
              <a:cxn ang="0">
                <a:pos x="2089" y="850"/>
              </a:cxn>
            </a:cxnLst>
            <a:rect l="0" t="0" r="r" b="b"/>
            <a:pathLst>
              <a:path w="2090" h="1077">
                <a:moveTo>
                  <a:pt x="98" y="1076"/>
                </a:moveTo>
                <a:lnTo>
                  <a:pt x="0" y="0"/>
                </a:lnTo>
                <a:lnTo>
                  <a:pt x="2089" y="0"/>
                </a:lnTo>
                <a:lnTo>
                  <a:pt x="2089" y="850"/>
                </a:lnTo>
              </a:path>
            </a:pathLst>
          </a:custGeom>
          <a:noFill/>
          <a:ln w="25399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YE"/>
          </a:p>
        </p:txBody>
      </p:sp>
      <p:sp>
        <p:nvSpPr>
          <p:cNvPr id="628744" name="Oval 8"/>
          <p:cNvSpPr>
            <a:spLocks noChangeArrowheads="1"/>
          </p:cNvSpPr>
          <p:nvPr/>
        </p:nvSpPr>
        <p:spPr bwMode="auto">
          <a:xfrm>
            <a:off x="6661639" y="2908301"/>
            <a:ext cx="276958" cy="301625"/>
          </a:xfrm>
          <a:prstGeom prst="ellipse">
            <a:avLst/>
          </a:prstGeom>
          <a:solidFill>
            <a:srgbClr val="000000"/>
          </a:solidFill>
          <a:ln w="25399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628745" name="Oval 9"/>
          <p:cNvSpPr>
            <a:spLocks noChangeArrowheads="1"/>
          </p:cNvSpPr>
          <p:nvPr/>
        </p:nvSpPr>
        <p:spPr bwMode="auto">
          <a:xfrm>
            <a:off x="6661639" y="4705351"/>
            <a:ext cx="276958" cy="301625"/>
          </a:xfrm>
          <a:prstGeom prst="ellipse">
            <a:avLst/>
          </a:prstGeom>
          <a:solidFill>
            <a:srgbClr val="000000"/>
          </a:solidFill>
          <a:ln w="25399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628746" name="Freeform 10"/>
          <p:cNvSpPr>
            <a:spLocks/>
          </p:cNvSpPr>
          <p:nvPr/>
        </p:nvSpPr>
        <p:spPr bwMode="auto">
          <a:xfrm>
            <a:off x="6393473" y="3876676"/>
            <a:ext cx="754673" cy="207963"/>
          </a:xfrm>
          <a:custGeom>
            <a:avLst/>
            <a:gdLst/>
            <a:ahLst/>
            <a:cxnLst>
              <a:cxn ang="0">
                <a:pos x="1" y="115"/>
              </a:cxn>
              <a:cxn ang="0">
                <a:pos x="4" y="110"/>
              </a:cxn>
              <a:cxn ang="0">
                <a:pos x="8" y="102"/>
              </a:cxn>
              <a:cxn ang="0">
                <a:pos x="15" y="91"/>
              </a:cxn>
              <a:cxn ang="0">
                <a:pos x="23" y="79"/>
              </a:cxn>
              <a:cxn ang="0">
                <a:pos x="32" y="67"/>
              </a:cxn>
              <a:cxn ang="0">
                <a:pos x="43" y="54"/>
              </a:cxn>
              <a:cxn ang="0">
                <a:pos x="55" y="41"/>
              </a:cxn>
              <a:cxn ang="0">
                <a:pos x="69" y="30"/>
              </a:cxn>
              <a:cxn ang="0">
                <a:pos x="84" y="20"/>
              </a:cxn>
              <a:cxn ang="0">
                <a:pos x="101" y="11"/>
              </a:cxn>
              <a:cxn ang="0">
                <a:pos x="112" y="7"/>
              </a:cxn>
              <a:cxn ang="0">
                <a:pos x="121" y="4"/>
              </a:cxn>
              <a:cxn ang="0">
                <a:pos x="129" y="2"/>
              </a:cxn>
              <a:cxn ang="0">
                <a:pos x="137" y="0"/>
              </a:cxn>
              <a:cxn ang="0">
                <a:pos x="145" y="0"/>
              </a:cxn>
              <a:cxn ang="0">
                <a:pos x="152" y="1"/>
              </a:cxn>
              <a:cxn ang="0">
                <a:pos x="160" y="3"/>
              </a:cxn>
              <a:cxn ang="0">
                <a:pos x="169" y="6"/>
              </a:cxn>
              <a:cxn ang="0">
                <a:pos x="179" y="10"/>
              </a:cxn>
              <a:cxn ang="0">
                <a:pos x="190" y="14"/>
              </a:cxn>
              <a:cxn ang="0">
                <a:pos x="207" y="25"/>
              </a:cxn>
              <a:cxn ang="0">
                <a:pos x="218" y="34"/>
              </a:cxn>
              <a:cxn ang="0">
                <a:pos x="226" y="44"/>
              </a:cxn>
              <a:cxn ang="0">
                <a:pos x="231" y="55"/>
              </a:cxn>
              <a:cxn ang="0">
                <a:pos x="237" y="66"/>
              </a:cxn>
              <a:cxn ang="0">
                <a:pos x="243" y="76"/>
              </a:cxn>
              <a:cxn ang="0">
                <a:pos x="248" y="87"/>
              </a:cxn>
              <a:cxn ang="0">
                <a:pos x="256" y="97"/>
              </a:cxn>
              <a:cxn ang="0">
                <a:pos x="267" y="106"/>
              </a:cxn>
              <a:cxn ang="0">
                <a:pos x="279" y="114"/>
              </a:cxn>
              <a:cxn ang="0">
                <a:pos x="295" y="122"/>
              </a:cxn>
              <a:cxn ang="0">
                <a:pos x="305" y="125"/>
              </a:cxn>
              <a:cxn ang="0">
                <a:pos x="314" y="128"/>
              </a:cxn>
              <a:cxn ang="0">
                <a:pos x="322" y="130"/>
              </a:cxn>
              <a:cxn ang="0">
                <a:pos x="329" y="130"/>
              </a:cxn>
              <a:cxn ang="0">
                <a:pos x="337" y="130"/>
              </a:cxn>
              <a:cxn ang="0">
                <a:pos x="345" y="129"/>
              </a:cxn>
              <a:cxn ang="0">
                <a:pos x="353" y="127"/>
              </a:cxn>
              <a:cxn ang="0">
                <a:pos x="362" y="124"/>
              </a:cxn>
              <a:cxn ang="0">
                <a:pos x="372" y="120"/>
              </a:cxn>
              <a:cxn ang="0">
                <a:pos x="389" y="112"/>
              </a:cxn>
              <a:cxn ang="0">
                <a:pos x="403" y="103"/>
              </a:cxn>
              <a:cxn ang="0">
                <a:pos x="415" y="94"/>
              </a:cxn>
              <a:cxn ang="0">
                <a:pos x="425" y="84"/>
              </a:cxn>
              <a:cxn ang="0">
                <a:pos x="434" y="73"/>
              </a:cxn>
              <a:cxn ang="0">
                <a:pos x="442" y="62"/>
              </a:cxn>
              <a:cxn ang="0">
                <a:pos x="449" y="51"/>
              </a:cxn>
              <a:cxn ang="0">
                <a:pos x="456" y="41"/>
              </a:cxn>
              <a:cxn ang="0">
                <a:pos x="461" y="31"/>
              </a:cxn>
              <a:cxn ang="0">
                <a:pos x="468" y="22"/>
              </a:cxn>
              <a:cxn ang="0">
                <a:pos x="474" y="14"/>
              </a:cxn>
            </a:cxnLst>
            <a:rect l="0" t="0" r="r" b="b"/>
            <a:pathLst>
              <a:path w="475" h="131">
                <a:moveTo>
                  <a:pt x="0" y="117"/>
                </a:moveTo>
                <a:lnTo>
                  <a:pt x="0" y="116"/>
                </a:lnTo>
                <a:lnTo>
                  <a:pt x="1" y="115"/>
                </a:lnTo>
                <a:lnTo>
                  <a:pt x="1" y="114"/>
                </a:lnTo>
                <a:lnTo>
                  <a:pt x="3" y="112"/>
                </a:lnTo>
                <a:lnTo>
                  <a:pt x="4" y="110"/>
                </a:lnTo>
                <a:lnTo>
                  <a:pt x="5" y="107"/>
                </a:lnTo>
                <a:lnTo>
                  <a:pt x="6" y="104"/>
                </a:lnTo>
                <a:lnTo>
                  <a:pt x="8" y="102"/>
                </a:lnTo>
                <a:lnTo>
                  <a:pt x="10" y="98"/>
                </a:lnTo>
                <a:lnTo>
                  <a:pt x="12" y="95"/>
                </a:lnTo>
                <a:lnTo>
                  <a:pt x="15" y="91"/>
                </a:lnTo>
                <a:lnTo>
                  <a:pt x="18" y="87"/>
                </a:lnTo>
                <a:lnTo>
                  <a:pt x="19" y="84"/>
                </a:lnTo>
                <a:lnTo>
                  <a:pt x="23" y="79"/>
                </a:lnTo>
                <a:lnTo>
                  <a:pt x="26" y="75"/>
                </a:lnTo>
                <a:lnTo>
                  <a:pt x="29" y="71"/>
                </a:lnTo>
                <a:lnTo>
                  <a:pt x="32" y="67"/>
                </a:lnTo>
                <a:lnTo>
                  <a:pt x="36" y="62"/>
                </a:lnTo>
                <a:lnTo>
                  <a:pt x="40" y="58"/>
                </a:lnTo>
                <a:lnTo>
                  <a:pt x="43" y="54"/>
                </a:lnTo>
                <a:lnTo>
                  <a:pt x="47" y="49"/>
                </a:lnTo>
                <a:lnTo>
                  <a:pt x="51" y="45"/>
                </a:lnTo>
                <a:lnTo>
                  <a:pt x="55" y="41"/>
                </a:lnTo>
                <a:lnTo>
                  <a:pt x="60" y="37"/>
                </a:lnTo>
                <a:lnTo>
                  <a:pt x="65" y="33"/>
                </a:lnTo>
                <a:lnTo>
                  <a:pt x="69" y="30"/>
                </a:lnTo>
                <a:lnTo>
                  <a:pt x="74" y="26"/>
                </a:lnTo>
                <a:lnTo>
                  <a:pt x="78" y="23"/>
                </a:lnTo>
                <a:lnTo>
                  <a:pt x="84" y="20"/>
                </a:lnTo>
                <a:lnTo>
                  <a:pt x="89" y="17"/>
                </a:lnTo>
                <a:lnTo>
                  <a:pt x="95" y="14"/>
                </a:lnTo>
                <a:lnTo>
                  <a:pt x="101" y="11"/>
                </a:lnTo>
                <a:lnTo>
                  <a:pt x="105" y="10"/>
                </a:lnTo>
                <a:lnTo>
                  <a:pt x="109" y="8"/>
                </a:lnTo>
                <a:lnTo>
                  <a:pt x="112" y="7"/>
                </a:lnTo>
                <a:lnTo>
                  <a:pt x="115" y="6"/>
                </a:lnTo>
                <a:lnTo>
                  <a:pt x="118" y="5"/>
                </a:lnTo>
                <a:lnTo>
                  <a:pt x="121" y="4"/>
                </a:lnTo>
                <a:lnTo>
                  <a:pt x="124" y="3"/>
                </a:lnTo>
                <a:lnTo>
                  <a:pt x="126" y="2"/>
                </a:lnTo>
                <a:lnTo>
                  <a:pt x="129" y="2"/>
                </a:lnTo>
                <a:lnTo>
                  <a:pt x="132" y="1"/>
                </a:lnTo>
                <a:lnTo>
                  <a:pt x="134" y="1"/>
                </a:lnTo>
                <a:lnTo>
                  <a:pt x="137" y="0"/>
                </a:lnTo>
                <a:lnTo>
                  <a:pt x="139" y="0"/>
                </a:lnTo>
                <a:lnTo>
                  <a:pt x="142" y="0"/>
                </a:lnTo>
                <a:lnTo>
                  <a:pt x="145" y="0"/>
                </a:lnTo>
                <a:lnTo>
                  <a:pt x="147" y="0"/>
                </a:lnTo>
                <a:lnTo>
                  <a:pt x="149" y="1"/>
                </a:lnTo>
                <a:lnTo>
                  <a:pt x="152" y="1"/>
                </a:lnTo>
                <a:lnTo>
                  <a:pt x="155" y="2"/>
                </a:lnTo>
                <a:lnTo>
                  <a:pt x="158" y="2"/>
                </a:lnTo>
                <a:lnTo>
                  <a:pt x="160" y="3"/>
                </a:lnTo>
                <a:lnTo>
                  <a:pt x="163" y="4"/>
                </a:lnTo>
                <a:lnTo>
                  <a:pt x="166" y="5"/>
                </a:lnTo>
                <a:lnTo>
                  <a:pt x="169" y="6"/>
                </a:lnTo>
                <a:lnTo>
                  <a:pt x="172" y="7"/>
                </a:lnTo>
                <a:lnTo>
                  <a:pt x="175" y="8"/>
                </a:lnTo>
                <a:lnTo>
                  <a:pt x="179" y="10"/>
                </a:lnTo>
                <a:lnTo>
                  <a:pt x="183" y="11"/>
                </a:lnTo>
                <a:lnTo>
                  <a:pt x="185" y="12"/>
                </a:lnTo>
                <a:lnTo>
                  <a:pt x="190" y="14"/>
                </a:lnTo>
                <a:lnTo>
                  <a:pt x="199" y="19"/>
                </a:lnTo>
                <a:lnTo>
                  <a:pt x="204" y="22"/>
                </a:lnTo>
                <a:lnTo>
                  <a:pt x="207" y="25"/>
                </a:lnTo>
                <a:lnTo>
                  <a:pt x="211" y="28"/>
                </a:lnTo>
                <a:lnTo>
                  <a:pt x="215" y="31"/>
                </a:lnTo>
                <a:lnTo>
                  <a:pt x="218" y="34"/>
                </a:lnTo>
                <a:lnTo>
                  <a:pt x="220" y="38"/>
                </a:lnTo>
                <a:lnTo>
                  <a:pt x="223" y="41"/>
                </a:lnTo>
                <a:lnTo>
                  <a:pt x="226" y="44"/>
                </a:lnTo>
                <a:lnTo>
                  <a:pt x="228" y="48"/>
                </a:lnTo>
                <a:lnTo>
                  <a:pt x="230" y="51"/>
                </a:lnTo>
                <a:lnTo>
                  <a:pt x="231" y="55"/>
                </a:lnTo>
                <a:lnTo>
                  <a:pt x="233" y="58"/>
                </a:lnTo>
                <a:lnTo>
                  <a:pt x="235" y="62"/>
                </a:lnTo>
                <a:lnTo>
                  <a:pt x="237" y="66"/>
                </a:lnTo>
                <a:lnTo>
                  <a:pt x="239" y="69"/>
                </a:lnTo>
                <a:lnTo>
                  <a:pt x="241" y="73"/>
                </a:lnTo>
                <a:lnTo>
                  <a:pt x="243" y="76"/>
                </a:lnTo>
                <a:lnTo>
                  <a:pt x="244" y="80"/>
                </a:lnTo>
                <a:lnTo>
                  <a:pt x="246" y="84"/>
                </a:lnTo>
                <a:lnTo>
                  <a:pt x="248" y="87"/>
                </a:lnTo>
                <a:lnTo>
                  <a:pt x="251" y="90"/>
                </a:lnTo>
                <a:lnTo>
                  <a:pt x="254" y="94"/>
                </a:lnTo>
                <a:lnTo>
                  <a:pt x="256" y="97"/>
                </a:lnTo>
                <a:lnTo>
                  <a:pt x="259" y="100"/>
                </a:lnTo>
                <a:lnTo>
                  <a:pt x="263" y="103"/>
                </a:lnTo>
                <a:lnTo>
                  <a:pt x="267" y="106"/>
                </a:lnTo>
                <a:lnTo>
                  <a:pt x="270" y="109"/>
                </a:lnTo>
                <a:lnTo>
                  <a:pt x="275" y="112"/>
                </a:lnTo>
                <a:lnTo>
                  <a:pt x="279" y="114"/>
                </a:lnTo>
                <a:lnTo>
                  <a:pt x="285" y="117"/>
                </a:lnTo>
                <a:lnTo>
                  <a:pt x="291" y="120"/>
                </a:lnTo>
                <a:lnTo>
                  <a:pt x="295" y="122"/>
                </a:lnTo>
                <a:lnTo>
                  <a:pt x="299" y="123"/>
                </a:lnTo>
                <a:lnTo>
                  <a:pt x="302" y="124"/>
                </a:lnTo>
                <a:lnTo>
                  <a:pt x="305" y="125"/>
                </a:lnTo>
                <a:lnTo>
                  <a:pt x="308" y="126"/>
                </a:lnTo>
                <a:lnTo>
                  <a:pt x="311" y="127"/>
                </a:lnTo>
                <a:lnTo>
                  <a:pt x="314" y="128"/>
                </a:lnTo>
                <a:lnTo>
                  <a:pt x="316" y="128"/>
                </a:lnTo>
                <a:lnTo>
                  <a:pt x="319" y="129"/>
                </a:lnTo>
                <a:lnTo>
                  <a:pt x="322" y="130"/>
                </a:lnTo>
                <a:lnTo>
                  <a:pt x="324" y="130"/>
                </a:lnTo>
                <a:lnTo>
                  <a:pt x="326" y="130"/>
                </a:lnTo>
                <a:lnTo>
                  <a:pt x="329" y="130"/>
                </a:lnTo>
                <a:lnTo>
                  <a:pt x="332" y="130"/>
                </a:lnTo>
                <a:lnTo>
                  <a:pt x="335" y="130"/>
                </a:lnTo>
                <a:lnTo>
                  <a:pt x="337" y="130"/>
                </a:lnTo>
                <a:lnTo>
                  <a:pt x="339" y="130"/>
                </a:lnTo>
                <a:lnTo>
                  <a:pt x="342" y="130"/>
                </a:lnTo>
                <a:lnTo>
                  <a:pt x="345" y="129"/>
                </a:lnTo>
                <a:lnTo>
                  <a:pt x="348" y="128"/>
                </a:lnTo>
                <a:lnTo>
                  <a:pt x="350" y="128"/>
                </a:lnTo>
                <a:lnTo>
                  <a:pt x="353" y="127"/>
                </a:lnTo>
                <a:lnTo>
                  <a:pt x="356" y="126"/>
                </a:lnTo>
                <a:lnTo>
                  <a:pt x="359" y="125"/>
                </a:lnTo>
                <a:lnTo>
                  <a:pt x="362" y="124"/>
                </a:lnTo>
                <a:lnTo>
                  <a:pt x="365" y="123"/>
                </a:lnTo>
                <a:lnTo>
                  <a:pt x="368" y="122"/>
                </a:lnTo>
                <a:lnTo>
                  <a:pt x="372" y="120"/>
                </a:lnTo>
                <a:lnTo>
                  <a:pt x="375" y="119"/>
                </a:lnTo>
                <a:lnTo>
                  <a:pt x="379" y="117"/>
                </a:lnTo>
                <a:lnTo>
                  <a:pt x="389" y="112"/>
                </a:lnTo>
                <a:lnTo>
                  <a:pt x="394" y="109"/>
                </a:lnTo>
                <a:lnTo>
                  <a:pt x="399" y="106"/>
                </a:lnTo>
                <a:lnTo>
                  <a:pt x="403" y="103"/>
                </a:lnTo>
                <a:lnTo>
                  <a:pt x="408" y="100"/>
                </a:lnTo>
                <a:lnTo>
                  <a:pt x="411" y="97"/>
                </a:lnTo>
                <a:lnTo>
                  <a:pt x="415" y="94"/>
                </a:lnTo>
                <a:lnTo>
                  <a:pt x="419" y="90"/>
                </a:lnTo>
                <a:lnTo>
                  <a:pt x="421" y="87"/>
                </a:lnTo>
                <a:lnTo>
                  <a:pt x="425" y="84"/>
                </a:lnTo>
                <a:lnTo>
                  <a:pt x="428" y="80"/>
                </a:lnTo>
                <a:lnTo>
                  <a:pt x="431" y="76"/>
                </a:lnTo>
                <a:lnTo>
                  <a:pt x="434" y="73"/>
                </a:lnTo>
                <a:lnTo>
                  <a:pt x="436" y="69"/>
                </a:lnTo>
                <a:lnTo>
                  <a:pt x="440" y="66"/>
                </a:lnTo>
                <a:lnTo>
                  <a:pt x="442" y="62"/>
                </a:lnTo>
                <a:lnTo>
                  <a:pt x="444" y="58"/>
                </a:lnTo>
                <a:lnTo>
                  <a:pt x="446" y="55"/>
                </a:lnTo>
                <a:lnTo>
                  <a:pt x="449" y="51"/>
                </a:lnTo>
                <a:lnTo>
                  <a:pt x="451" y="48"/>
                </a:lnTo>
                <a:lnTo>
                  <a:pt x="453" y="44"/>
                </a:lnTo>
                <a:lnTo>
                  <a:pt x="456" y="41"/>
                </a:lnTo>
                <a:lnTo>
                  <a:pt x="457" y="38"/>
                </a:lnTo>
                <a:lnTo>
                  <a:pt x="459" y="34"/>
                </a:lnTo>
                <a:lnTo>
                  <a:pt x="461" y="31"/>
                </a:lnTo>
                <a:lnTo>
                  <a:pt x="464" y="28"/>
                </a:lnTo>
                <a:lnTo>
                  <a:pt x="466" y="25"/>
                </a:lnTo>
                <a:lnTo>
                  <a:pt x="468" y="22"/>
                </a:lnTo>
                <a:lnTo>
                  <a:pt x="469" y="19"/>
                </a:lnTo>
                <a:lnTo>
                  <a:pt x="472" y="17"/>
                </a:lnTo>
                <a:lnTo>
                  <a:pt x="474" y="14"/>
                </a:lnTo>
              </a:path>
            </a:pathLst>
          </a:custGeom>
          <a:noFill/>
          <a:ln w="76199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YE"/>
          </a:p>
        </p:txBody>
      </p:sp>
      <p:sp>
        <p:nvSpPr>
          <p:cNvPr id="628747" name="Freeform 11"/>
          <p:cNvSpPr>
            <a:spLocks/>
          </p:cNvSpPr>
          <p:nvPr/>
        </p:nvSpPr>
        <p:spPr bwMode="auto">
          <a:xfrm>
            <a:off x="6393473" y="3648075"/>
            <a:ext cx="754673" cy="209550"/>
          </a:xfrm>
          <a:custGeom>
            <a:avLst/>
            <a:gdLst/>
            <a:ahLst/>
            <a:cxnLst>
              <a:cxn ang="0">
                <a:pos x="1" y="115"/>
              </a:cxn>
              <a:cxn ang="0">
                <a:pos x="4" y="110"/>
              </a:cxn>
              <a:cxn ang="0">
                <a:pos x="8" y="102"/>
              </a:cxn>
              <a:cxn ang="0">
                <a:pos x="15" y="91"/>
              </a:cxn>
              <a:cxn ang="0">
                <a:pos x="23" y="79"/>
              </a:cxn>
              <a:cxn ang="0">
                <a:pos x="32" y="67"/>
              </a:cxn>
              <a:cxn ang="0">
                <a:pos x="43" y="54"/>
              </a:cxn>
              <a:cxn ang="0">
                <a:pos x="55" y="41"/>
              </a:cxn>
              <a:cxn ang="0">
                <a:pos x="69" y="29"/>
              </a:cxn>
              <a:cxn ang="0">
                <a:pos x="84" y="19"/>
              </a:cxn>
              <a:cxn ang="0">
                <a:pos x="101" y="11"/>
              </a:cxn>
              <a:cxn ang="0">
                <a:pos x="112" y="7"/>
              </a:cxn>
              <a:cxn ang="0">
                <a:pos x="121" y="4"/>
              </a:cxn>
              <a:cxn ang="0">
                <a:pos x="129" y="1"/>
              </a:cxn>
              <a:cxn ang="0">
                <a:pos x="137" y="0"/>
              </a:cxn>
              <a:cxn ang="0">
                <a:pos x="145" y="0"/>
              </a:cxn>
              <a:cxn ang="0">
                <a:pos x="152" y="1"/>
              </a:cxn>
              <a:cxn ang="0">
                <a:pos x="160" y="3"/>
              </a:cxn>
              <a:cxn ang="0">
                <a:pos x="169" y="5"/>
              </a:cxn>
              <a:cxn ang="0">
                <a:pos x="179" y="9"/>
              </a:cxn>
              <a:cxn ang="0">
                <a:pos x="190" y="14"/>
              </a:cxn>
              <a:cxn ang="0">
                <a:pos x="207" y="25"/>
              </a:cxn>
              <a:cxn ang="0">
                <a:pos x="218" y="34"/>
              </a:cxn>
              <a:cxn ang="0">
                <a:pos x="226" y="44"/>
              </a:cxn>
              <a:cxn ang="0">
                <a:pos x="231" y="55"/>
              </a:cxn>
              <a:cxn ang="0">
                <a:pos x="237" y="66"/>
              </a:cxn>
              <a:cxn ang="0">
                <a:pos x="243" y="76"/>
              </a:cxn>
              <a:cxn ang="0">
                <a:pos x="248" y="87"/>
              </a:cxn>
              <a:cxn ang="0">
                <a:pos x="256" y="97"/>
              </a:cxn>
              <a:cxn ang="0">
                <a:pos x="267" y="106"/>
              </a:cxn>
              <a:cxn ang="0">
                <a:pos x="279" y="115"/>
              </a:cxn>
              <a:cxn ang="0">
                <a:pos x="295" y="122"/>
              </a:cxn>
              <a:cxn ang="0">
                <a:pos x="305" y="125"/>
              </a:cxn>
              <a:cxn ang="0">
                <a:pos x="314" y="128"/>
              </a:cxn>
              <a:cxn ang="0">
                <a:pos x="322" y="130"/>
              </a:cxn>
              <a:cxn ang="0">
                <a:pos x="329" y="131"/>
              </a:cxn>
              <a:cxn ang="0">
                <a:pos x="337" y="131"/>
              </a:cxn>
              <a:cxn ang="0">
                <a:pos x="345" y="129"/>
              </a:cxn>
              <a:cxn ang="0">
                <a:pos x="353" y="127"/>
              </a:cxn>
              <a:cxn ang="0">
                <a:pos x="362" y="124"/>
              </a:cxn>
              <a:cxn ang="0">
                <a:pos x="372" y="120"/>
              </a:cxn>
              <a:cxn ang="0">
                <a:pos x="389" y="112"/>
              </a:cxn>
              <a:cxn ang="0">
                <a:pos x="403" y="103"/>
              </a:cxn>
              <a:cxn ang="0">
                <a:pos x="415" y="94"/>
              </a:cxn>
              <a:cxn ang="0">
                <a:pos x="425" y="83"/>
              </a:cxn>
              <a:cxn ang="0">
                <a:pos x="434" y="73"/>
              </a:cxn>
              <a:cxn ang="0">
                <a:pos x="442" y="62"/>
              </a:cxn>
              <a:cxn ang="0">
                <a:pos x="449" y="51"/>
              </a:cxn>
              <a:cxn ang="0">
                <a:pos x="456" y="41"/>
              </a:cxn>
              <a:cxn ang="0">
                <a:pos x="461" y="31"/>
              </a:cxn>
              <a:cxn ang="0">
                <a:pos x="468" y="22"/>
              </a:cxn>
              <a:cxn ang="0">
                <a:pos x="474" y="14"/>
              </a:cxn>
            </a:cxnLst>
            <a:rect l="0" t="0" r="r" b="b"/>
            <a:pathLst>
              <a:path w="475" h="132">
                <a:moveTo>
                  <a:pt x="0" y="117"/>
                </a:moveTo>
                <a:lnTo>
                  <a:pt x="0" y="116"/>
                </a:lnTo>
                <a:lnTo>
                  <a:pt x="1" y="115"/>
                </a:lnTo>
                <a:lnTo>
                  <a:pt x="1" y="114"/>
                </a:lnTo>
                <a:lnTo>
                  <a:pt x="3" y="112"/>
                </a:lnTo>
                <a:lnTo>
                  <a:pt x="4" y="110"/>
                </a:lnTo>
                <a:lnTo>
                  <a:pt x="5" y="107"/>
                </a:lnTo>
                <a:lnTo>
                  <a:pt x="6" y="105"/>
                </a:lnTo>
                <a:lnTo>
                  <a:pt x="8" y="102"/>
                </a:lnTo>
                <a:lnTo>
                  <a:pt x="10" y="99"/>
                </a:lnTo>
                <a:lnTo>
                  <a:pt x="12" y="95"/>
                </a:lnTo>
                <a:lnTo>
                  <a:pt x="15" y="91"/>
                </a:lnTo>
                <a:lnTo>
                  <a:pt x="18" y="87"/>
                </a:lnTo>
                <a:lnTo>
                  <a:pt x="19" y="83"/>
                </a:lnTo>
                <a:lnTo>
                  <a:pt x="23" y="79"/>
                </a:lnTo>
                <a:lnTo>
                  <a:pt x="26" y="75"/>
                </a:lnTo>
                <a:lnTo>
                  <a:pt x="29" y="71"/>
                </a:lnTo>
                <a:lnTo>
                  <a:pt x="32" y="67"/>
                </a:lnTo>
                <a:lnTo>
                  <a:pt x="36" y="63"/>
                </a:lnTo>
                <a:lnTo>
                  <a:pt x="40" y="58"/>
                </a:lnTo>
                <a:lnTo>
                  <a:pt x="43" y="54"/>
                </a:lnTo>
                <a:lnTo>
                  <a:pt x="47" y="49"/>
                </a:lnTo>
                <a:lnTo>
                  <a:pt x="51" y="45"/>
                </a:lnTo>
                <a:lnTo>
                  <a:pt x="55" y="41"/>
                </a:lnTo>
                <a:lnTo>
                  <a:pt x="60" y="37"/>
                </a:lnTo>
                <a:lnTo>
                  <a:pt x="65" y="33"/>
                </a:lnTo>
                <a:lnTo>
                  <a:pt x="69" y="29"/>
                </a:lnTo>
                <a:lnTo>
                  <a:pt x="74" y="26"/>
                </a:lnTo>
                <a:lnTo>
                  <a:pt x="78" y="23"/>
                </a:lnTo>
                <a:lnTo>
                  <a:pt x="84" y="19"/>
                </a:lnTo>
                <a:lnTo>
                  <a:pt x="89" y="17"/>
                </a:lnTo>
                <a:lnTo>
                  <a:pt x="95" y="14"/>
                </a:lnTo>
                <a:lnTo>
                  <a:pt x="101" y="11"/>
                </a:lnTo>
                <a:lnTo>
                  <a:pt x="105" y="9"/>
                </a:lnTo>
                <a:lnTo>
                  <a:pt x="109" y="8"/>
                </a:lnTo>
                <a:lnTo>
                  <a:pt x="112" y="7"/>
                </a:lnTo>
                <a:lnTo>
                  <a:pt x="115" y="5"/>
                </a:lnTo>
                <a:lnTo>
                  <a:pt x="118" y="5"/>
                </a:lnTo>
                <a:lnTo>
                  <a:pt x="121" y="4"/>
                </a:lnTo>
                <a:lnTo>
                  <a:pt x="124" y="3"/>
                </a:lnTo>
                <a:lnTo>
                  <a:pt x="126" y="2"/>
                </a:lnTo>
                <a:lnTo>
                  <a:pt x="129" y="1"/>
                </a:lnTo>
                <a:lnTo>
                  <a:pt x="132" y="1"/>
                </a:lnTo>
                <a:lnTo>
                  <a:pt x="134" y="1"/>
                </a:lnTo>
                <a:lnTo>
                  <a:pt x="137" y="0"/>
                </a:lnTo>
                <a:lnTo>
                  <a:pt x="139" y="0"/>
                </a:lnTo>
                <a:lnTo>
                  <a:pt x="142" y="0"/>
                </a:lnTo>
                <a:lnTo>
                  <a:pt x="145" y="0"/>
                </a:lnTo>
                <a:lnTo>
                  <a:pt x="147" y="0"/>
                </a:lnTo>
                <a:lnTo>
                  <a:pt x="149" y="1"/>
                </a:lnTo>
                <a:lnTo>
                  <a:pt x="152" y="1"/>
                </a:lnTo>
                <a:lnTo>
                  <a:pt x="155" y="1"/>
                </a:lnTo>
                <a:lnTo>
                  <a:pt x="158" y="2"/>
                </a:lnTo>
                <a:lnTo>
                  <a:pt x="160" y="3"/>
                </a:lnTo>
                <a:lnTo>
                  <a:pt x="163" y="4"/>
                </a:lnTo>
                <a:lnTo>
                  <a:pt x="166" y="5"/>
                </a:lnTo>
                <a:lnTo>
                  <a:pt x="169" y="5"/>
                </a:lnTo>
                <a:lnTo>
                  <a:pt x="172" y="7"/>
                </a:lnTo>
                <a:lnTo>
                  <a:pt x="175" y="8"/>
                </a:lnTo>
                <a:lnTo>
                  <a:pt x="179" y="9"/>
                </a:lnTo>
                <a:lnTo>
                  <a:pt x="183" y="11"/>
                </a:lnTo>
                <a:lnTo>
                  <a:pt x="185" y="12"/>
                </a:lnTo>
                <a:lnTo>
                  <a:pt x="190" y="14"/>
                </a:lnTo>
                <a:lnTo>
                  <a:pt x="199" y="19"/>
                </a:lnTo>
                <a:lnTo>
                  <a:pt x="204" y="22"/>
                </a:lnTo>
                <a:lnTo>
                  <a:pt x="207" y="25"/>
                </a:lnTo>
                <a:lnTo>
                  <a:pt x="211" y="28"/>
                </a:lnTo>
                <a:lnTo>
                  <a:pt x="215" y="31"/>
                </a:lnTo>
                <a:lnTo>
                  <a:pt x="218" y="34"/>
                </a:lnTo>
                <a:lnTo>
                  <a:pt x="220" y="37"/>
                </a:lnTo>
                <a:lnTo>
                  <a:pt x="223" y="41"/>
                </a:lnTo>
                <a:lnTo>
                  <a:pt x="226" y="44"/>
                </a:lnTo>
                <a:lnTo>
                  <a:pt x="228" y="48"/>
                </a:lnTo>
                <a:lnTo>
                  <a:pt x="230" y="51"/>
                </a:lnTo>
                <a:lnTo>
                  <a:pt x="231" y="55"/>
                </a:lnTo>
                <a:lnTo>
                  <a:pt x="233" y="58"/>
                </a:lnTo>
                <a:lnTo>
                  <a:pt x="235" y="62"/>
                </a:lnTo>
                <a:lnTo>
                  <a:pt x="237" y="66"/>
                </a:lnTo>
                <a:lnTo>
                  <a:pt x="239" y="69"/>
                </a:lnTo>
                <a:lnTo>
                  <a:pt x="241" y="73"/>
                </a:lnTo>
                <a:lnTo>
                  <a:pt x="243" y="76"/>
                </a:lnTo>
                <a:lnTo>
                  <a:pt x="244" y="80"/>
                </a:lnTo>
                <a:lnTo>
                  <a:pt x="246" y="83"/>
                </a:lnTo>
                <a:lnTo>
                  <a:pt x="248" y="87"/>
                </a:lnTo>
                <a:lnTo>
                  <a:pt x="251" y="90"/>
                </a:lnTo>
                <a:lnTo>
                  <a:pt x="254" y="94"/>
                </a:lnTo>
                <a:lnTo>
                  <a:pt x="256" y="97"/>
                </a:lnTo>
                <a:lnTo>
                  <a:pt x="259" y="100"/>
                </a:lnTo>
                <a:lnTo>
                  <a:pt x="263" y="103"/>
                </a:lnTo>
                <a:lnTo>
                  <a:pt x="267" y="106"/>
                </a:lnTo>
                <a:lnTo>
                  <a:pt x="270" y="109"/>
                </a:lnTo>
                <a:lnTo>
                  <a:pt x="275" y="112"/>
                </a:lnTo>
                <a:lnTo>
                  <a:pt x="279" y="115"/>
                </a:lnTo>
                <a:lnTo>
                  <a:pt x="285" y="117"/>
                </a:lnTo>
                <a:lnTo>
                  <a:pt x="291" y="120"/>
                </a:lnTo>
                <a:lnTo>
                  <a:pt x="295" y="122"/>
                </a:lnTo>
                <a:lnTo>
                  <a:pt x="299" y="123"/>
                </a:lnTo>
                <a:lnTo>
                  <a:pt x="302" y="124"/>
                </a:lnTo>
                <a:lnTo>
                  <a:pt x="305" y="125"/>
                </a:lnTo>
                <a:lnTo>
                  <a:pt x="308" y="127"/>
                </a:lnTo>
                <a:lnTo>
                  <a:pt x="311" y="127"/>
                </a:lnTo>
                <a:lnTo>
                  <a:pt x="314" y="128"/>
                </a:lnTo>
                <a:lnTo>
                  <a:pt x="316" y="129"/>
                </a:lnTo>
                <a:lnTo>
                  <a:pt x="319" y="129"/>
                </a:lnTo>
                <a:lnTo>
                  <a:pt x="322" y="130"/>
                </a:lnTo>
                <a:lnTo>
                  <a:pt x="324" y="130"/>
                </a:lnTo>
                <a:lnTo>
                  <a:pt x="326" y="131"/>
                </a:lnTo>
                <a:lnTo>
                  <a:pt x="329" y="131"/>
                </a:lnTo>
                <a:lnTo>
                  <a:pt x="332" y="131"/>
                </a:lnTo>
                <a:lnTo>
                  <a:pt x="335" y="131"/>
                </a:lnTo>
                <a:lnTo>
                  <a:pt x="337" y="131"/>
                </a:lnTo>
                <a:lnTo>
                  <a:pt x="339" y="130"/>
                </a:lnTo>
                <a:lnTo>
                  <a:pt x="342" y="130"/>
                </a:lnTo>
                <a:lnTo>
                  <a:pt x="345" y="129"/>
                </a:lnTo>
                <a:lnTo>
                  <a:pt x="348" y="129"/>
                </a:lnTo>
                <a:lnTo>
                  <a:pt x="350" y="128"/>
                </a:lnTo>
                <a:lnTo>
                  <a:pt x="353" y="127"/>
                </a:lnTo>
                <a:lnTo>
                  <a:pt x="356" y="127"/>
                </a:lnTo>
                <a:lnTo>
                  <a:pt x="359" y="125"/>
                </a:lnTo>
                <a:lnTo>
                  <a:pt x="362" y="124"/>
                </a:lnTo>
                <a:lnTo>
                  <a:pt x="365" y="123"/>
                </a:lnTo>
                <a:lnTo>
                  <a:pt x="368" y="122"/>
                </a:lnTo>
                <a:lnTo>
                  <a:pt x="372" y="120"/>
                </a:lnTo>
                <a:lnTo>
                  <a:pt x="375" y="119"/>
                </a:lnTo>
                <a:lnTo>
                  <a:pt x="379" y="117"/>
                </a:lnTo>
                <a:lnTo>
                  <a:pt x="389" y="112"/>
                </a:lnTo>
                <a:lnTo>
                  <a:pt x="394" y="109"/>
                </a:lnTo>
                <a:lnTo>
                  <a:pt x="399" y="106"/>
                </a:lnTo>
                <a:lnTo>
                  <a:pt x="403" y="103"/>
                </a:lnTo>
                <a:lnTo>
                  <a:pt x="408" y="100"/>
                </a:lnTo>
                <a:lnTo>
                  <a:pt x="411" y="97"/>
                </a:lnTo>
                <a:lnTo>
                  <a:pt x="415" y="94"/>
                </a:lnTo>
                <a:lnTo>
                  <a:pt x="419" y="90"/>
                </a:lnTo>
                <a:lnTo>
                  <a:pt x="421" y="87"/>
                </a:lnTo>
                <a:lnTo>
                  <a:pt x="425" y="83"/>
                </a:lnTo>
                <a:lnTo>
                  <a:pt x="428" y="80"/>
                </a:lnTo>
                <a:lnTo>
                  <a:pt x="431" y="76"/>
                </a:lnTo>
                <a:lnTo>
                  <a:pt x="434" y="73"/>
                </a:lnTo>
                <a:lnTo>
                  <a:pt x="436" y="69"/>
                </a:lnTo>
                <a:lnTo>
                  <a:pt x="440" y="66"/>
                </a:lnTo>
                <a:lnTo>
                  <a:pt x="442" y="62"/>
                </a:lnTo>
                <a:lnTo>
                  <a:pt x="444" y="58"/>
                </a:lnTo>
                <a:lnTo>
                  <a:pt x="446" y="55"/>
                </a:lnTo>
                <a:lnTo>
                  <a:pt x="449" y="51"/>
                </a:lnTo>
                <a:lnTo>
                  <a:pt x="451" y="48"/>
                </a:lnTo>
                <a:lnTo>
                  <a:pt x="453" y="44"/>
                </a:lnTo>
                <a:lnTo>
                  <a:pt x="456" y="41"/>
                </a:lnTo>
                <a:lnTo>
                  <a:pt x="457" y="37"/>
                </a:lnTo>
                <a:lnTo>
                  <a:pt x="459" y="34"/>
                </a:lnTo>
                <a:lnTo>
                  <a:pt x="461" y="31"/>
                </a:lnTo>
                <a:lnTo>
                  <a:pt x="464" y="28"/>
                </a:lnTo>
                <a:lnTo>
                  <a:pt x="466" y="25"/>
                </a:lnTo>
                <a:lnTo>
                  <a:pt x="468" y="22"/>
                </a:lnTo>
                <a:lnTo>
                  <a:pt x="469" y="19"/>
                </a:lnTo>
                <a:lnTo>
                  <a:pt x="472" y="17"/>
                </a:lnTo>
                <a:lnTo>
                  <a:pt x="474" y="14"/>
                </a:lnTo>
              </a:path>
            </a:pathLst>
          </a:custGeom>
          <a:noFill/>
          <a:ln w="76199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YE"/>
          </a:p>
        </p:txBody>
      </p:sp>
      <p:sp>
        <p:nvSpPr>
          <p:cNvPr id="628748" name="Rectangle 12"/>
          <p:cNvSpPr>
            <a:spLocks noChangeArrowheads="1"/>
          </p:cNvSpPr>
          <p:nvPr/>
        </p:nvSpPr>
        <p:spPr bwMode="auto">
          <a:xfrm>
            <a:off x="7461054" y="3556000"/>
            <a:ext cx="909223" cy="563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defTabSz="762000">
              <a:lnSpc>
                <a:spcPct val="85000"/>
              </a:lnSpc>
              <a:spcBef>
                <a:spcPct val="30000"/>
              </a:spcBef>
            </a:pPr>
            <a:r>
              <a:rPr lang="de-DE" sz="3600"/>
              <a:t>U(f)</a:t>
            </a:r>
            <a:endParaRPr lang="de-DE" sz="5100"/>
          </a:p>
        </p:txBody>
      </p:sp>
      <p:sp>
        <p:nvSpPr>
          <p:cNvPr id="628749" name="Freeform 13"/>
          <p:cNvSpPr>
            <a:spLocks/>
          </p:cNvSpPr>
          <p:nvPr/>
        </p:nvSpPr>
        <p:spPr bwMode="auto">
          <a:xfrm>
            <a:off x="3481754" y="1590675"/>
            <a:ext cx="1466" cy="1633538"/>
          </a:xfrm>
          <a:custGeom>
            <a:avLst/>
            <a:gdLst/>
            <a:ahLst/>
            <a:cxnLst>
              <a:cxn ang="0">
                <a:pos x="0" y="1028"/>
              </a:cxn>
              <a:cxn ang="0">
                <a:pos x="0" y="0"/>
              </a:cxn>
            </a:cxnLst>
            <a:rect l="0" t="0" r="r" b="b"/>
            <a:pathLst>
              <a:path w="1" h="1029">
                <a:moveTo>
                  <a:pt x="0" y="1028"/>
                </a:moveTo>
                <a:lnTo>
                  <a:pt x="0" y="0"/>
                </a:lnTo>
              </a:path>
            </a:pathLst>
          </a:custGeom>
          <a:noFill/>
          <a:ln w="25399" cap="rnd" cmpd="sng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YE"/>
          </a:p>
        </p:txBody>
      </p:sp>
      <p:sp>
        <p:nvSpPr>
          <p:cNvPr id="628750" name="Freeform 14"/>
          <p:cNvSpPr>
            <a:spLocks/>
          </p:cNvSpPr>
          <p:nvPr/>
        </p:nvSpPr>
        <p:spPr bwMode="auto">
          <a:xfrm>
            <a:off x="3330820" y="1590675"/>
            <a:ext cx="152400" cy="1633538"/>
          </a:xfrm>
          <a:custGeom>
            <a:avLst/>
            <a:gdLst/>
            <a:ahLst/>
            <a:cxnLst>
              <a:cxn ang="0">
                <a:pos x="0" y="1028"/>
              </a:cxn>
              <a:cxn ang="0">
                <a:pos x="95" y="0"/>
              </a:cxn>
            </a:cxnLst>
            <a:rect l="0" t="0" r="r" b="b"/>
            <a:pathLst>
              <a:path w="96" h="1029">
                <a:moveTo>
                  <a:pt x="0" y="1028"/>
                </a:moveTo>
                <a:lnTo>
                  <a:pt x="95" y="0"/>
                </a:lnTo>
              </a:path>
            </a:pathLst>
          </a:custGeom>
          <a:noFill/>
          <a:ln w="25399" cap="rnd" cmpd="sng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YE"/>
          </a:p>
        </p:txBody>
      </p:sp>
      <p:sp>
        <p:nvSpPr>
          <p:cNvPr id="628751" name="Freeform 15"/>
          <p:cNvSpPr>
            <a:spLocks/>
          </p:cNvSpPr>
          <p:nvPr/>
        </p:nvSpPr>
        <p:spPr bwMode="auto">
          <a:xfrm>
            <a:off x="2425212" y="3222625"/>
            <a:ext cx="155331" cy="1144588"/>
          </a:xfrm>
          <a:custGeom>
            <a:avLst/>
            <a:gdLst/>
            <a:ahLst/>
            <a:cxnLst>
              <a:cxn ang="0">
                <a:pos x="97" y="720"/>
              </a:cxn>
              <a:cxn ang="0">
                <a:pos x="85" y="700"/>
              </a:cxn>
              <a:cxn ang="0">
                <a:pos x="80" y="690"/>
              </a:cxn>
              <a:cxn ang="0">
                <a:pos x="75" y="680"/>
              </a:cxn>
              <a:cxn ang="0">
                <a:pos x="69" y="670"/>
              </a:cxn>
              <a:cxn ang="0">
                <a:pos x="65" y="660"/>
              </a:cxn>
              <a:cxn ang="0">
                <a:pos x="60" y="649"/>
              </a:cxn>
              <a:cxn ang="0">
                <a:pos x="55" y="638"/>
              </a:cxn>
              <a:cxn ang="0">
                <a:pos x="51" y="628"/>
              </a:cxn>
              <a:cxn ang="0">
                <a:pos x="47" y="617"/>
              </a:cxn>
              <a:cxn ang="0">
                <a:pos x="42" y="606"/>
              </a:cxn>
              <a:cxn ang="0">
                <a:pos x="39" y="595"/>
              </a:cxn>
              <a:cxn ang="0">
                <a:pos x="35" y="584"/>
              </a:cxn>
              <a:cxn ang="0">
                <a:pos x="31" y="573"/>
              </a:cxn>
              <a:cxn ang="0">
                <a:pos x="29" y="562"/>
              </a:cxn>
              <a:cxn ang="0">
                <a:pos x="25" y="551"/>
              </a:cxn>
              <a:cxn ang="0">
                <a:pos x="22" y="539"/>
              </a:cxn>
              <a:cxn ang="0">
                <a:pos x="19" y="528"/>
              </a:cxn>
              <a:cxn ang="0">
                <a:pos x="17" y="516"/>
              </a:cxn>
              <a:cxn ang="0">
                <a:pos x="14" y="505"/>
              </a:cxn>
              <a:cxn ang="0">
                <a:pos x="12" y="493"/>
              </a:cxn>
              <a:cxn ang="0">
                <a:pos x="10" y="481"/>
              </a:cxn>
              <a:cxn ang="0">
                <a:pos x="8" y="470"/>
              </a:cxn>
              <a:cxn ang="0">
                <a:pos x="6" y="458"/>
              </a:cxn>
              <a:cxn ang="0">
                <a:pos x="5" y="446"/>
              </a:cxn>
              <a:cxn ang="0">
                <a:pos x="3" y="434"/>
              </a:cxn>
              <a:cxn ang="0">
                <a:pos x="2" y="422"/>
              </a:cxn>
              <a:cxn ang="0">
                <a:pos x="1" y="409"/>
              </a:cxn>
              <a:cxn ang="0">
                <a:pos x="1" y="397"/>
              </a:cxn>
              <a:cxn ang="0">
                <a:pos x="0" y="385"/>
              </a:cxn>
              <a:cxn ang="0">
                <a:pos x="0" y="372"/>
              </a:cxn>
              <a:cxn ang="0">
                <a:pos x="0" y="360"/>
              </a:cxn>
              <a:cxn ang="0">
                <a:pos x="0" y="336"/>
              </a:cxn>
              <a:cxn ang="0">
                <a:pos x="1" y="323"/>
              </a:cxn>
              <a:cxn ang="0">
                <a:pos x="1" y="311"/>
              </a:cxn>
              <a:cxn ang="0">
                <a:pos x="2" y="299"/>
              </a:cxn>
              <a:cxn ang="0">
                <a:pos x="3" y="286"/>
              </a:cxn>
              <a:cxn ang="0">
                <a:pos x="5" y="274"/>
              </a:cxn>
              <a:cxn ang="0">
                <a:pos x="6" y="262"/>
              </a:cxn>
              <a:cxn ang="0">
                <a:pos x="8" y="251"/>
              </a:cxn>
              <a:cxn ang="0">
                <a:pos x="10" y="239"/>
              </a:cxn>
              <a:cxn ang="0">
                <a:pos x="12" y="227"/>
              </a:cxn>
              <a:cxn ang="0">
                <a:pos x="14" y="215"/>
              </a:cxn>
              <a:cxn ang="0">
                <a:pos x="17" y="204"/>
              </a:cxn>
              <a:cxn ang="0">
                <a:pos x="19" y="192"/>
              </a:cxn>
              <a:cxn ang="0">
                <a:pos x="22" y="181"/>
              </a:cxn>
              <a:cxn ang="0">
                <a:pos x="25" y="170"/>
              </a:cxn>
              <a:cxn ang="0">
                <a:pos x="29" y="158"/>
              </a:cxn>
              <a:cxn ang="0">
                <a:pos x="31" y="147"/>
              </a:cxn>
              <a:cxn ang="0">
                <a:pos x="35" y="136"/>
              </a:cxn>
              <a:cxn ang="0">
                <a:pos x="39" y="125"/>
              </a:cxn>
              <a:cxn ang="0">
                <a:pos x="42" y="114"/>
              </a:cxn>
              <a:cxn ang="0">
                <a:pos x="47" y="103"/>
              </a:cxn>
              <a:cxn ang="0">
                <a:pos x="51" y="92"/>
              </a:cxn>
              <a:cxn ang="0">
                <a:pos x="55" y="82"/>
              </a:cxn>
              <a:cxn ang="0">
                <a:pos x="60" y="71"/>
              </a:cxn>
              <a:cxn ang="0">
                <a:pos x="65" y="61"/>
              </a:cxn>
              <a:cxn ang="0">
                <a:pos x="69" y="50"/>
              </a:cxn>
              <a:cxn ang="0">
                <a:pos x="75" y="40"/>
              </a:cxn>
              <a:cxn ang="0">
                <a:pos x="80" y="30"/>
              </a:cxn>
              <a:cxn ang="0">
                <a:pos x="85" y="20"/>
              </a:cxn>
              <a:cxn ang="0">
                <a:pos x="91" y="10"/>
              </a:cxn>
              <a:cxn ang="0">
                <a:pos x="97" y="0"/>
              </a:cxn>
            </a:cxnLst>
            <a:rect l="0" t="0" r="r" b="b"/>
            <a:pathLst>
              <a:path w="98" h="721">
                <a:moveTo>
                  <a:pt x="97" y="720"/>
                </a:moveTo>
                <a:lnTo>
                  <a:pt x="85" y="700"/>
                </a:lnTo>
                <a:lnTo>
                  <a:pt x="80" y="690"/>
                </a:lnTo>
                <a:lnTo>
                  <a:pt x="75" y="680"/>
                </a:lnTo>
                <a:lnTo>
                  <a:pt x="69" y="670"/>
                </a:lnTo>
                <a:lnTo>
                  <a:pt x="65" y="660"/>
                </a:lnTo>
                <a:lnTo>
                  <a:pt x="60" y="649"/>
                </a:lnTo>
                <a:lnTo>
                  <a:pt x="55" y="638"/>
                </a:lnTo>
                <a:lnTo>
                  <a:pt x="51" y="628"/>
                </a:lnTo>
                <a:lnTo>
                  <a:pt x="47" y="617"/>
                </a:lnTo>
                <a:lnTo>
                  <a:pt x="42" y="606"/>
                </a:lnTo>
                <a:lnTo>
                  <a:pt x="39" y="595"/>
                </a:lnTo>
                <a:lnTo>
                  <a:pt x="35" y="584"/>
                </a:lnTo>
                <a:lnTo>
                  <a:pt x="31" y="573"/>
                </a:lnTo>
                <a:lnTo>
                  <a:pt x="29" y="562"/>
                </a:lnTo>
                <a:lnTo>
                  <a:pt x="25" y="551"/>
                </a:lnTo>
                <a:lnTo>
                  <a:pt x="22" y="539"/>
                </a:lnTo>
                <a:lnTo>
                  <a:pt x="19" y="528"/>
                </a:lnTo>
                <a:lnTo>
                  <a:pt x="17" y="516"/>
                </a:lnTo>
                <a:lnTo>
                  <a:pt x="14" y="505"/>
                </a:lnTo>
                <a:lnTo>
                  <a:pt x="12" y="493"/>
                </a:lnTo>
                <a:lnTo>
                  <a:pt x="10" y="481"/>
                </a:lnTo>
                <a:lnTo>
                  <a:pt x="8" y="470"/>
                </a:lnTo>
                <a:lnTo>
                  <a:pt x="6" y="458"/>
                </a:lnTo>
                <a:lnTo>
                  <a:pt x="5" y="446"/>
                </a:lnTo>
                <a:lnTo>
                  <a:pt x="3" y="434"/>
                </a:lnTo>
                <a:lnTo>
                  <a:pt x="2" y="422"/>
                </a:lnTo>
                <a:lnTo>
                  <a:pt x="1" y="409"/>
                </a:lnTo>
                <a:lnTo>
                  <a:pt x="1" y="397"/>
                </a:lnTo>
                <a:lnTo>
                  <a:pt x="0" y="385"/>
                </a:lnTo>
                <a:lnTo>
                  <a:pt x="0" y="372"/>
                </a:lnTo>
                <a:lnTo>
                  <a:pt x="0" y="360"/>
                </a:lnTo>
                <a:lnTo>
                  <a:pt x="0" y="336"/>
                </a:lnTo>
                <a:lnTo>
                  <a:pt x="1" y="323"/>
                </a:lnTo>
                <a:lnTo>
                  <a:pt x="1" y="311"/>
                </a:lnTo>
                <a:lnTo>
                  <a:pt x="2" y="299"/>
                </a:lnTo>
                <a:lnTo>
                  <a:pt x="3" y="286"/>
                </a:lnTo>
                <a:lnTo>
                  <a:pt x="5" y="274"/>
                </a:lnTo>
                <a:lnTo>
                  <a:pt x="6" y="262"/>
                </a:lnTo>
                <a:lnTo>
                  <a:pt x="8" y="251"/>
                </a:lnTo>
                <a:lnTo>
                  <a:pt x="10" y="239"/>
                </a:lnTo>
                <a:lnTo>
                  <a:pt x="12" y="227"/>
                </a:lnTo>
                <a:lnTo>
                  <a:pt x="14" y="215"/>
                </a:lnTo>
                <a:lnTo>
                  <a:pt x="17" y="204"/>
                </a:lnTo>
                <a:lnTo>
                  <a:pt x="19" y="192"/>
                </a:lnTo>
                <a:lnTo>
                  <a:pt x="22" y="181"/>
                </a:lnTo>
                <a:lnTo>
                  <a:pt x="25" y="170"/>
                </a:lnTo>
                <a:lnTo>
                  <a:pt x="29" y="158"/>
                </a:lnTo>
                <a:lnTo>
                  <a:pt x="31" y="147"/>
                </a:lnTo>
                <a:lnTo>
                  <a:pt x="35" y="136"/>
                </a:lnTo>
                <a:lnTo>
                  <a:pt x="39" y="125"/>
                </a:lnTo>
                <a:lnTo>
                  <a:pt x="42" y="114"/>
                </a:lnTo>
                <a:lnTo>
                  <a:pt x="47" y="103"/>
                </a:lnTo>
                <a:lnTo>
                  <a:pt x="51" y="92"/>
                </a:lnTo>
                <a:lnTo>
                  <a:pt x="55" y="82"/>
                </a:lnTo>
                <a:lnTo>
                  <a:pt x="60" y="71"/>
                </a:lnTo>
                <a:lnTo>
                  <a:pt x="65" y="61"/>
                </a:lnTo>
                <a:lnTo>
                  <a:pt x="69" y="50"/>
                </a:lnTo>
                <a:lnTo>
                  <a:pt x="75" y="40"/>
                </a:lnTo>
                <a:lnTo>
                  <a:pt x="80" y="30"/>
                </a:lnTo>
                <a:lnTo>
                  <a:pt x="85" y="20"/>
                </a:lnTo>
                <a:lnTo>
                  <a:pt x="91" y="10"/>
                </a:lnTo>
                <a:lnTo>
                  <a:pt x="97" y="0"/>
                </a:lnTo>
              </a:path>
            </a:pathLst>
          </a:custGeom>
          <a:noFill/>
          <a:ln w="25399" cap="rnd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YE"/>
          </a:p>
        </p:txBody>
      </p:sp>
      <p:sp>
        <p:nvSpPr>
          <p:cNvPr id="628752" name="Freeform 16"/>
          <p:cNvSpPr>
            <a:spLocks/>
          </p:cNvSpPr>
          <p:nvPr/>
        </p:nvSpPr>
        <p:spPr bwMode="auto">
          <a:xfrm>
            <a:off x="2124808" y="3060701"/>
            <a:ext cx="153866" cy="1470025"/>
          </a:xfrm>
          <a:custGeom>
            <a:avLst/>
            <a:gdLst/>
            <a:ahLst/>
            <a:cxnLst>
              <a:cxn ang="0">
                <a:pos x="96" y="925"/>
              </a:cxn>
              <a:cxn ang="0">
                <a:pos x="85" y="898"/>
              </a:cxn>
              <a:cxn ang="0">
                <a:pos x="79" y="885"/>
              </a:cxn>
              <a:cxn ang="0">
                <a:pos x="74" y="872"/>
              </a:cxn>
              <a:cxn ang="0">
                <a:pos x="69" y="858"/>
              </a:cxn>
              <a:cxn ang="0">
                <a:pos x="64" y="844"/>
              </a:cxn>
              <a:cxn ang="0">
                <a:pos x="59" y="830"/>
              </a:cxn>
              <a:cxn ang="0">
                <a:pos x="54" y="817"/>
              </a:cxn>
              <a:cxn ang="0">
                <a:pos x="51" y="803"/>
              </a:cxn>
              <a:cxn ang="0">
                <a:pos x="46" y="789"/>
              </a:cxn>
              <a:cxn ang="0">
                <a:pos x="42" y="775"/>
              </a:cxn>
              <a:cxn ang="0">
                <a:pos x="39" y="760"/>
              </a:cxn>
              <a:cxn ang="0">
                <a:pos x="35" y="746"/>
              </a:cxn>
              <a:cxn ang="0">
                <a:pos x="31" y="732"/>
              </a:cxn>
              <a:cxn ang="0">
                <a:pos x="28" y="718"/>
              </a:cxn>
              <a:cxn ang="0">
                <a:pos x="25" y="703"/>
              </a:cxn>
              <a:cxn ang="0">
                <a:pos x="22" y="688"/>
              </a:cxn>
              <a:cxn ang="0">
                <a:pos x="18" y="674"/>
              </a:cxn>
              <a:cxn ang="0">
                <a:pos x="17" y="659"/>
              </a:cxn>
              <a:cxn ang="0">
                <a:pos x="14" y="644"/>
              </a:cxn>
              <a:cxn ang="0">
                <a:pos x="12" y="630"/>
              </a:cxn>
              <a:cxn ang="0">
                <a:pos x="9" y="615"/>
              </a:cxn>
              <a:cxn ang="0">
                <a:pos x="7" y="600"/>
              </a:cxn>
              <a:cxn ang="0">
                <a:pos x="6" y="585"/>
              </a:cxn>
              <a:cxn ang="0">
                <a:pos x="5" y="570"/>
              </a:cxn>
              <a:cxn ang="0">
                <a:pos x="4" y="554"/>
              </a:cxn>
              <a:cxn ang="0">
                <a:pos x="2" y="539"/>
              </a:cxn>
              <a:cxn ang="0">
                <a:pos x="2" y="524"/>
              </a:cxn>
              <a:cxn ang="0">
                <a:pos x="1" y="508"/>
              </a:cxn>
              <a:cxn ang="0">
                <a:pos x="0" y="493"/>
              </a:cxn>
              <a:cxn ang="0">
                <a:pos x="0" y="478"/>
              </a:cxn>
              <a:cxn ang="0">
                <a:pos x="0" y="462"/>
              </a:cxn>
              <a:cxn ang="0">
                <a:pos x="0" y="431"/>
              </a:cxn>
              <a:cxn ang="0">
                <a:pos x="1" y="416"/>
              </a:cxn>
              <a:cxn ang="0">
                <a:pos x="2" y="400"/>
              </a:cxn>
              <a:cxn ang="0">
                <a:pos x="2" y="385"/>
              </a:cxn>
              <a:cxn ang="0">
                <a:pos x="4" y="370"/>
              </a:cxn>
              <a:cxn ang="0">
                <a:pos x="5" y="355"/>
              </a:cxn>
              <a:cxn ang="0">
                <a:pos x="6" y="340"/>
              </a:cxn>
              <a:cxn ang="0">
                <a:pos x="7" y="325"/>
              </a:cxn>
              <a:cxn ang="0">
                <a:pos x="9" y="310"/>
              </a:cxn>
              <a:cxn ang="0">
                <a:pos x="12" y="295"/>
              </a:cxn>
              <a:cxn ang="0">
                <a:pos x="14" y="280"/>
              </a:cxn>
              <a:cxn ang="0">
                <a:pos x="17" y="265"/>
              </a:cxn>
              <a:cxn ang="0">
                <a:pos x="18" y="250"/>
              </a:cxn>
              <a:cxn ang="0">
                <a:pos x="22" y="236"/>
              </a:cxn>
              <a:cxn ang="0">
                <a:pos x="25" y="221"/>
              </a:cxn>
              <a:cxn ang="0">
                <a:pos x="28" y="207"/>
              </a:cxn>
              <a:cxn ang="0">
                <a:pos x="31" y="192"/>
              </a:cxn>
              <a:cxn ang="0">
                <a:pos x="35" y="178"/>
              </a:cxn>
              <a:cxn ang="0">
                <a:pos x="39" y="164"/>
              </a:cxn>
              <a:cxn ang="0">
                <a:pos x="42" y="150"/>
              </a:cxn>
              <a:cxn ang="0">
                <a:pos x="46" y="136"/>
              </a:cxn>
              <a:cxn ang="0">
                <a:pos x="51" y="121"/>
              </a:cxn>
              <a:cxn ang="0">
                <a:pos x="54" y="108"/>
              </a:cxn>
              <a:cxn ang="0">
                <a:pos x="59" y="94"/>
              </a:cxn>
              <a:cxn ang="0">
                <a:pos x="64" y="80"/>
              </a:cxn>
              <a:cxn ang="0">
                <a:pos x="69" y="66"/>
              </a:cxn>
              <a:cxn ang="0">
                <a:pos x="74" y="53"/>
              </a:cxn>
              <a:cxn ang="0">
                <a:pos x="79" y="39"/>
              </a:cxn>
              <a:cxn ang="0">
                <a:pos x="85" y="26"/>
              </a:cxn>
              <a:cxn ang="0">
                <a:pos x="90" y="12"/>
              </a:cxn>
              <a:cxn ang="0">
                <a:pos x="96" y="0"/>
              </a:cxn>
            </a:cxnLst>
            <a:rect l="0" t="0" r="r" b="b"/>
            <a:pathLst>
              <a:path w="97" h="926">
                <a:moveTo>
                  <a:pt x="96" y="925"/>
                </a:moveTo>
                <a:lnTo>
                  <a:pt x="85" y="898"/>
                </a:lnTo>
                <a:lnTo>
                  <a:pt x="79" y="885"/>
                </a:lnTo>
                <a:lnTo>
                  <a:pt x="74" y="872"/>
                </a:lnTo>
                <a:lnTo>
                  <a:pt x="69" y="858"/>
                </a:lnTo>
                <a:lnTo>
                  <a:pt x="64" y="844"/>
                </a:lnTo>
                <a:lnTo>
                  <a:pt x="59" y="830"/>
                </a:lnTo>
                <a:lnTo>
                  <a:pt x="54" y="817"/>
                </a:lnTo>
                <a:lnTo>
                  <a:pt x="51" y="803"/>
                </a:lnTo>
                <a:lnTo>
                  <a:pt x="46" y="789"/>
                </a:lnTo>
                <a:lnTo>
                  <a:pt x="42" y="775"/>
                </a:lnTo>
                <a:lnTo>
                  <a:pt x="39" y="760"/>
                </a:lnTo>
                <a:lnTo>
                  <a:pt x="35" y="746"/>
                </a:lnTo>
                <a:lnTo>
                  <a:pt x="31" y="732"/>
                </a:lnTo>
                <a:lnTo>
                  <a:pt x="28" y="718"/>
                </a:lnTo>
                <a:lnTo>
                  <a:pt x="25" y="703"/>
                </a:lnTo>
                <a:lnTo>
                  <a:pt x="22" y="688"/>
                </a:lnTo>
                <a:lnTo>
                  <a:pt x="18" y="674"/>
                </a:lnTo>
                <a:lnTo>
                  <a:pt x="17" y="659"/>
                </a:lnTo>
                <a:lnTo>
                  <a:pt x="14" y="644"/>
                </a:lnTo>
                <a:lnTo>
                  <a:pt x="12" y="630"/>
                </a:lnTo>
                <a:lnTo>
                  <a:pt x="9" y="615"/>
                </a:lnTo>
                <a:lnTo>
                  <a:pt x="7" y="600"/>
                </a:lnTo>
                <a:lnTo>
                  <a:pt x="6" y="585"/>
                </a:lnTo>
                <a:lnTo>
                  <a:pt x="5" y="570"/>
                </a:lnTo>
                <a:lnTo>
                  <a:pt x="4" y="554"/>
                </a:lnTo>
                <a:lnTo>
                  <a:pt x="2" y="539"/>
                </a:lnTo>
                <a:lnTo>
                  <a:pt x="2" y="524"/>
                </a:lnTo>
                <a:lnTo>
                  <a:pt x="1" y="508"/>
                </a:lnTo>
                <a:lnTo>
                  <a:pt x="0" y="493"/>
                </a:lnTo>
                <a:lnTo>
                  <a:pt x="0" y="478"/>
                </a:lnTo>
                <a:lnTo>
                  <a:pt x="0" y="462"/>
                </a:lnTo>
                <a:lnTo>
                  <a:pt x="0" y="431"/>
                </a:lnTo>
                <a:lnTo>
                  <a:pt x="1" y="416"/>
                </a:lnTo>
                <a:lnTo>
                  <a:pt x="2" y="400"/>
                </a:lnTo>
                <a:lnTo>
                  <a:pt x="2" y="385"/>
                </a:lnTo>
                <a:lnTo>
                  <a:pt x="4" y="370"/>
                </a:lnTo>
                <a:lnTo>
                  <a:pt x="5" y="355"/>
                </a:lnTo>
                <a:lnTo>
                  <a:pt x="6" y="340"/>
                </a:lnTo>
                <a:lnTo>
                  <a:pt x="7" y="325"/>
                </a:lnTo>
                <a:lnTo>
                  <a:pt x="9" y="310"/>
                </a:lnTo>
                <a:lnTo>
                  <a:pt x="12" y="295"/>
                </a:lnTo>
                <a:lnTo>
                  <a:pt x="14" y="280"/>
                </a:lnTo>
                <a:lnTo>
                  <a:pt x="17" y="265"/>
                </a:lnTo>
                <a:lnTo>
                  <a:pt x="18" y="250"/>
                </a:lnTo>
                <a:lnTo>
                  <a:pt x="22" y="236"/>
                </a:lnTo>
                <a:lnTo>
                  <a:pt x="25" y="221"/>
                </a:lnTo>
                <a:lnTo>
                  <a:pt x="28" y="207"/>
                </a:lnTo>
                <a:lnTo>
                  <a:pt x="31" y="192"/>
                </a:lnTo>
                <a:lnTo>
                  <a:pt x="35" y="178"/>
                </a:lnTo>
                <a:lnTo>
                  <a:pt x="39" y="164"/>
                </a:lnTo>
                <a:lnTo>
                  <a:pt x="42" y="150"/>
                </a:lnTo>
                <a:lnTo>
                  <a:pt x="46" y="136"/>
                </a:lnTo>
                <a:lnTo>
                  <a:pt x="51" y="121"/>
                </a:lnTo>
                <a:lnTo>
                  <a:pt x="54" y="108"/>
                </a:lnTo>
                <a:lnTo>
                  <a:pt x="59" y="94"/>
                </a:lnTo>
                <a:lnTo>
                  <a:pt x="64" y="80"/>
                </a:lnTo>
                <a:lnTo>
                  <a:pt x="69" y="66"/>
                </a:lnTo>
                <a:lnTo>
                  <a:pt x="74" y="53"/>
                </a:lnTo>
                <a:lnTo>
                  <a:pt x="79" y="39"/>
                </a:lnTo>
                <a:lnTo>
                  <a:pt x="85" y="26"/>
                </a:lnTo>
                <a:lnTo>
                  <a:pt x="90" y="12"/>
                </a:lnTo>
                <a:lnTo>
                  <a:pt x="96" y="0"/>
                </a:lnTo>
              </a:path>
            </a:pathLst>
          </a:custGeom>
          <a:noFill/>
          <a:ln w="25399" cap="rnd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YE"/>
          </a:p>
        </p:txBody>
      </p:sp>
      <p:sp>
        <p:nvSpPr>
          <p:cNvPr id="628753" name="Freeform 17"/>
          <p:cNvSpPr>
            <a:spLocks/>
          </p:cNvSpPr>
          <p:nvPr/>
        </p:nvSpPr>
        <p:spPr bwMode="auto">
          <a:xfrm>
            <a:off x="1822938" y="2895600"/>
            <a:ext cx="152400" cy="1798638"/>
          </a:xfrm>
          <a:custGeom>
            <a:avLst/>
            <a:gdLst/>
            <a:ahLst/>
            <a:cxnLst>
              <a:cxn ang="0">
                <a:pos x="95" y="1132"/>
              </a:cxn>
              <a:cxn ang="0">
                <a:pos x="84" y="1099"/>
              </a:cxn>
              <a:cxn ang="0">
                <a:pos x="78" y="1082"/>
              </a:cxn>
              <a:cxn ang="0">
                <a:pos x="73" y="1065"/>
              </a:cxn>
              <a:cxn ang="0">
                <a:pos x="68" y="1048"/>
              </a:cxn>
              <a:cxn ang="0">
                <a:pos x="64" y="1032"/>
              </a:cxn>
              <a:cxn ang="0">
                <a:pos x="58" y="1014"/>
              </a:cxn>
              <a:cxn ang="0">
                <a:pos x="54" y="997"/>
              </a:cxn>
              <a:cxn ang="0">
                <a:pos x="50" y="980"/>
              </a:cxn>
              <a:cxn ang="0">
                <a:pos x="45" y="963"/>
              </a:cxn>
              <a:cxn ang="0">
                <a:pos x="42" y="946"/>
              </a:cxn>
              <a:cxn ang="0">
                <a:pos x="38" y="928"/>
              </a:cxn>
              <a:cxn ang="0">
                <a:pos x="34" y="911"/>
              </a:cxn>
              <a:cxn ang="0">
                <a:pos x="30" y="893"/>
              </a:cxn>
              <a:cxn ang="0">
                <a:pos x="27" y="876"/>
              </a:cxn>
              <a:cxn ang="0">
                <a:pos x="24" y="858"/>
              </a:cxn>
              <a:cxn ang="0">
                <a:pos x="21" y="840"/>
              </a:cxn>
              <a:cxn ang="0">
                <a:pos x="18" y="822"/>
              </a:cxn>
              <a:cxn ang="0">
                <a:pos x="16" y="804"/>
              </a:cxn>
              <a:cxn ang="0">
                <a:pos x="14" y="786"/>
              </a:cxn>
              <a:cxn ang="0">
                <a:pos x="11" y="768"/>
              </a:cxn>
              <a:cxn ang="0">
                <a:pos x="9" y="750"/>
              </a:cxn>
              <a:cxn ang="0">
                <a:pos x="7" y="732"/>
              </a:cxn>
              <a:cxn ang="0">
                <a:pos x="6" y="714"/>
              </a:cxn>
              <a:cxn ang="0">
                <a:pos x="5" y="696"/>
              </a:cxn>
              <a:cxn ang="0">
                <a:pos x="3" y="677"/>
              </a:cxn>
              <a:cxn ang="0">
                <a:pos x="2" y="659"/>
              </a:cxn>
              <a:cxn ang="0">
                <a:pos x="1" y="640"/>
              </a:cxn>
              <a:cxn ang="0">
                <a:pos x="1" y="622"/>
              </a:cxn>
              <a:cxn ang="0">
                <a:pos x="0" y="603"/>
              </a:cxn>
              <a:cxn ang="0">
                <a:pos x="0" y="584"/>
              </a:cxn>
              <a:cxn ang="0">
                <a:pos x="0" y="566"/>
              </a:cxn>
              <a:cxn ang="0">
                <a:pos x="0" y="528"/>
              </a:cxn>
              <a:cxn ang="0">
                <a:pos x="1" y="510"/>
              </a:cxn>
              <a:cxn ang="0">
                <a:pos x="1" y="492"/>
              </a:cxn>
              <a:cxn ang="0">
                <a:pos x="2" y="473"/>
              </a:cxn>
              <a:cxn ang="0">
                <a:pos x="3" y="455"/>
              </a:cxn>
              <a:cxn ang="0">
                <a:pos x="5" y="436"/>
              </a:cxn>
              <a:cxn ang="0">
                <a:pos x="6" y="418"/>
              </a:cxn>
              <a:cxn ang="0">
                <a:pos x="7" y="400"/>
              </a:cxn>
              <a:cxn ang="0">
                <a:pos x="9" y="382"/>
              </a:cxn>
              <a:cxn ang="0">
                <a:pos x="11" y="364"/>
              </a:cxn>
              <a:cxn ang="0">
                <a:pos x="14" y="346"/>
              </a:cxn>
              <a:cxn ang="0">
                <a:pos x="16" y="328"/>
              </a:cxn>
              <a:cxn ang="0">
                <a:pos x="18" y="310"/>
              </a:cxn>
              <a:cxn ang="0">
                <a:pos x="21" y="292"/>
              </a:cxn>
              <a:cxn ang="0">
                <a:pos x="24" y="274"/>
              </a:cxn>
              <a:cxn ang="0">
                <a:pos x="27" y="256"/>
              </a:cxn>
              <a:cxn ang="0">
                <a:pos x="30" y="239"/>
              </a:cxn>
              <a:cxn ang="0">
                <a:pos x="34" y="222"/>
              </a:cxn>
              <a:cxn ang="0">
                <a:pos x="38" y="204"/>
              </a:cxn>
              <a:cxn ang="0">
                <a:pos x="42" y="186"/>
              </a:cxn>
              <a:cxn ang="0">
                <a:pos x="45" y="169"/>
              </a:cxn>
              <a:cxn ang="0">
                <a:pos x="50" y="152"/>
              </a:cxn>
              <a:cxn ang="0">
                <a:pos x="54" y="135"/>
              </a:cxn>
              <a:cxn ang="0">
                <a:pos x="58" y="118"/>
              </a:cxn>
              <a:cxn ang="0">
                <a:pos x="64" y="101"/>
              </a:cxn>
              <a:cxn ang="0">
                <a:pos x="68" y="84"/>
              </a:cxn>
              <a:cxn ang="0">
                <a:pos x="73" y="67"/>
              </a:cxn>
              <a:cxn ang="0">
                <a:pos x="78" y="50"/>
              </a:cxn>
              <a:cxn ang="0">
                <a:pos x="84" y="33"/>
              </a:cxn>
              <a:cxn ang="0">
                <a:pos x="89" y="17"/>
              </a:cxn>
              <a:cxn ang="0">
                <a:pos x="95" y="0"/>
              </a:cxn>
            </a:cxnLst>
            <a:rect l="0" t="0" r="r" b="b"/>
            <a:pathLst>
              <a:path w="96" h="1133">
                <a:moveTo>
                  <a:pt x="95" y="1132"/>
                </a:moveTo>
                <a:lnTo>
                  <a:pt x="84" y="1099"/>
                </a:lnTo>
                <a:lnTo>
                  <a:pt x="78" y="1082"/>
                </a:lnTo>
                <a:lnTo>
                  <a:pt x="73" y="1065"/>
                </a:lnTo>
                <a:lnTo>
                  <a:pt x="68" y="1048"/>
                </a:lnTo>
                <a:lnTo>
                  <a:pt x="64" y="1032"/>
                </a:lnTo>
                <a:lnTo>
                  <a:pt x="58" y="1014"/>
                </a:lnTo>
                <a:lnTo>
                  <a:pt x="54" y="997"/>
                </a:lnTo>
                <a:lnTo>
                  <a:pt x="50" y="980"/>
                </a:lnTo>
                <a:lnTo>
                  <a:pt x="45" y="963"/>
                </a:lnTo>
                <a:lnTo>
                  <a:pt x="42" y="946"/>
                </a:lnTo>
                <a:lnTo>
                  <a:pt x="38" y="928"/>
                </a:lnTo>
                <a:lnTo>
                  <a:pt x="34" y="911"/>
                </a:lnTo>
                <a:lnTo>
                  <a:pt x="30" y="893"/>
                </a:lnTo>
                <a:lnTo>
                  <a:pt x="27" y="876"/>
                </a:lnTo>
                <a:lnTo>
                  <a:pt x="24" y="858"/>
                </a:lnTo>
                <a:lnTo>
                  <a:pt x="21" y="840"/>
                </a:lnTo>
                <a:lnTo>
                  <a:pt x="18" y="822"/>
                </a:lnTo>
                <a:lnTo>
                  <a:pt x="16" y="804"/>
                </a:lnTo>
                <a:lnTo>
                  <a:pt x="14" y="786"/>
                </a:lnTo>
                <a:lnTo>
                  <a:pt x="11" y="768"/>
                </a:lnTo>
                <a:lnTo>
                  <a:pt x="9" y="750"/>
                </a:lnTo>
                <a:lnTo>
                  <a:pt x="7" y="732"/>
                </a:lnTo>
                <a:lnTo>
                  <a:pt x="6" y="714"/>
                </a:lnTo>
                <a:lnTo>
                  <a:pt x="5" y="696"/>
                </a:lnTo>
                <a:lnTo>
                  <a:pt x="3" y="677"/>
                </a:lnTo>
                <a:lnTo>
                  <a:pt x="2" y="659"/>
                </a:lnTo>
                <a:lnTo>
                  <a:pt x="1" y="640"/>
                </a:lnTo>
                <a:lnTo>
                  <a:pt x="1" y="622"/>
                </a:lnTo>
                <a:lnTo>
                  <a:pt x="0" y="603"/>
                </a:lnTo>
                <a:lnTo>
                  <a:pt x="0" y="584"/>
                </a:lnTo>
                <a:lnTo>
                  <a:pt x="0" y="566"/>
                </a:lnTo>
                <a:lnTo>
                  <a:pt x="0" y="528"/>
                </a:lnTo>
                <a:lnTo>
                  <a:pt x="1" y="510"/>
                </a:lnTo>
                <a:lnTo>
                  <a:pt x="1" y="492"/>
                </a:lnTo>
                <a:lnTo>
                  <a:pt x="2" y="473"/>
                </a:lnTo>
                <a:lnTo>
                  <a:pt x="3" y="455"/>
                </a:lnTo>
                <a:lnTo>
                  <a:pt x="5" y="436"/>
                </a:lnTo>
                <a:lnTo>
                  <a:pt x="6" y="418"/>
                </a:lnTo>
                <a:lnTo>
                  <a:pt x="7" y="400"/>
                </a:lnTo>
                <a:lnTo>
                  <a:pt x="9" y="382"/>
                </a:lnTo>
                <a:lnTo>
                  <a:pt x="11" y="364"/>
                </a:lnTo>
                <a:lnTo>
                  <a:pt x="14" y="346"/>
                </a:lnTo>
                <a:lnTo>
                  <a:pt x="16" y="328"/>
                </a:lnTo>
                <a:lnTo>
                  <a:pt x="18" y="310"/>
                </a:lnTo>
                <a:lnTo>
                  <a:pt x="21" y="292"/>
                </a:lnTo>
                <a:lnTo>
                  <a:pt x="24" y="274"/>
                </a:lnTo>
                <a:lnTo>
                  <a:pt x="27" y="256"/>
                </a:lnTo>
                <a:lnTo>
                  <a:pt x="30" y="239"/>
                </a:lnTo>
                <a:lnTo>
                  <a:pt x="34" y="222"/>
                </a:lnTo>
                <a:lnTo>
                  <a:pt x="38" y="204"/>
                </a:lnTo>
                <a:lnTo>
                  <a:pt x="42" y="186"/>
                </a:lnTo>
                <a:lnTo>
                  <a:pt x="45" y="169"/>
                </a:lnTo>
                <a:lnTo>
                  <a:pt x="50" y="152"/>
                </a:lnTo>
                <a:lnTo>
                  <a:pt x="54" y="135"/>
                </a:lnTo>
                <a:lnTo>
                  <a:pt x="58" y="118"/>
                </a:lnTo>
                <a:lnTo>
                  <a:pt x="64" y="101"/>
                </a:lnTo>
                <a:lnTo>
                  <a:pt x="68" y="84"/>
                </a:lnTo>
                <a:lnTo>
                  <a:pt x="73" y="67"/>
                </a:lnTo>
                <a:lnTo>
                  <a:pt x="78" y="50"/>
                </a:lnTo>
                <a:lnTo>
                  <a:pt x="84" y="33"/>
                </a:lnTo>
                <a:lnTo>
                  <a:pt x="89" y="17"/>
                </a:lnTo>
                <a:lnTo>
                  <a:pt x="95" y="0"/>
                </a:lnTo>
              </a:path>
            </a:pathLst>
          </a:custGeom>
          <a:noFill/>
          <a:ln w="25399" cap="rnd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YE"/>
          </a:p>
        </p:txBody>
      </p:sp>
      <p:sp>
        <p:nvSpPr>
          <p:cNvPr id="628754" name="Rectangle 18"/>
          <p:cNvSpPr>
            <a:spLocks noChangeArrowheads="1"/>
          </p:cNvSpPr>
          <p:nvPr/>
        </p:nvSpPr>
        <p:spPr bwMode="auto">
          <a:xfrm>
            <a:off x="1128346" y="1622425"/>
            <a:ext cx="1796562" cy="95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 defTabSz="762000">
              <a:lnSpc>
                <a:spcPct val="85000"/>
              </a:lnSpc>
              <a:spcBef>
                <a:spcPct val="30000"/>
              </a:spcBef>
            </a:pPr>
            <a:r>
              <a:rPr lang="de-DE" sz="2200"/>
              <a:t>Sound wave with</a:t>
            </a:r>
            <a:br>
              <a:rPr lang="de-DE" sz="2200"/>
            </a:br>
            <a:r>
              <a:rPr lang="de-DE" sz="2200"/>
              <a:t>frequency f</a:t>
            </a:r>
          </a:p>
        </p:txBody>
      </p:sp>
      <p:sp>
        <p:nvSpPr>
          <p:cNvPr id="628755" name="Freeform 19"/>
          <p:cNvSpPr>
            <a:spLocks/>
          </p:cNvSpPr>
          <p:nvPr/>
        </p:nvSpPr>
        <p:spPr bwMode="auto">
          <a:xfrm>
            <a:off x="3179885" y="3438525"/>
            <a:ext cx="45573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0"/>
              </a:cxn>
              <a:cxn ang="0">
                <a:pos x="6" y="0"/>
              </a:cxn>
              <a:cxn ang="0">
                <a:pos x="9" y="0"/>
              </a:cxn>
              <a:cxn ang="0">
                <a:pos x="14" y="0"/>
              </a:cxn>
              <a:cxn ang="0">
                <a:pos x="20" y="0"/>
              </a:cxn>
              <a:cxn ang="0">
                <a:pos x="27" y="0"/>
              </a:cxn>
              <a:cxn ang="0">
                <a:pos x="34" y="0"/>
              </a:cxn>
              <a:cxn ang="0">
                <a:pos x="43" y="0"/>
              </a:cxn>
              <a:cxn ang="0">
                <a:pos x="52" y="0"/>
              </a:cxn>
              <a:cxn ang="0">
                <a:pos x="61" y="0"/>
              </a:cxn>
              <a:cxn ang="0">
                <a:pos x="71" y="0"/>
              </a:cxn>
              <a:cxn ang="0">
                <a:pos x="82" y="0"/>
              </a:cxn>
              <a:cxn ang="0">
                <a:pos x="93" y="0"/>
              </a:cxn>
              <a:cxn ang="0">
                <a:pos x="105" y="0"/>
              </a:cxn>
              <a:cxn ang="0">
                <a:pos x="116" y="0"/>
              </a:cxn>
              <a:cxn ang="0">
                <a:pos x="128" y="0"/>
              </a:cxn>
              <a:cxn ang="0">
                <a:pos x="140" y="0"/>
              </a:cxn>
              <a:cxn ang="0">
                <a:pos x="152" y="0"/>
              </a:cxn>
              <a:cxn ang="0">
                <a:pos x="164" y="0"/>
              </a:cxn>
              <a:cxn ang="0">
                <a:pos x="176" y="0"/>
              </a:cxn>
              <a:cxn ang="0">
                <a:pos x="188" y="0"/>
              </a:cxn>
              <a:cxn ang="0">
                <a:pos x="199" y="0"/>
              </a:cxn>
              <a:cxn ang="0">
                <a:pos x="211" y="0"/>
              </a:cxn>
              <a:cxn ang="0">
                <a:pos x="222" y="0"/>
              </a:cxn>
              <a:cxn ang="0">
                <a:pos x="232" y="0"/>
              </a:cxn>
              <a:cxn ang="0">
                <a:pos x="243" y="0"/>
              </a:cxn>
              <a:cxn ang="0">
                <a:pos x="253" y="0"/>
              </a:cxn>
              <a:cxn ang="0">
                <a:pos x="262" y="0"/>
              </a:cxn>
              <a:cxn ang="0">
                <a:pos x="270" y="0"/>
              </a:cxn>
              <a:cxn ang="0">
                <a:pos x="279" y="0"/>
              </a:cxn>
              <a:cxn ang="0">
                <a:pos x="286" y="0"/>
              </a:cxn>
            </a:cxnLst>
            <a:rect l="0" t="0" r="r" b="b"/>
            <a:pathLst>
              <a:path w="287" h="1">
                <a:moveTo>
                  <a:pt x="0" y="0"/>
                </a:moveTo>
                <a:lnTo>
                  <a:pt x="3" y="0"/>
                </a:lnTo>
                <a:lnTo>
                  <a:pt x="6" y="0"/>
                </a:lnTo>
                <a:lnTo>
                  <a:pt x="9" y="0"/>
                </a:lnTo>
                <a:lnTo>
                  <a:pt x="14" y="0"/>
                </a:lnTo>
                <a:lnTo>
                  <a:pt x="20" y="0"/>
                </a:lnTo>
                <a:lnTo>
                  <a:pt x="27" y="0"/>
                </a:lnTo>
                <a:lnTo>
                  <a:pt x="34" y="0"/>
                </a:lnTo>
                <a:lnTo>
                  <a:pt x="43" y="0"/>
                </a:lnTo>
                <a:lnTo>
                  <a:pt x="52" y="0"/>
                </a:lnTo>
                <a:lnTo>
                  <a:pt x="61" y="0"/>
                </a:lnTo>
                <a:lnTo>
                  <a:pt x="71" y="0"/>
                </a:lnTo>
                <a:lnTo>
                  <a:pt x="82" y="0"/>
                </a:lnTo>
                <a:lnTo>
                  <a:pt x="93" y="0"/>
                </a:lnTo>
                <a:lnTo>
                  <a:pt x="105" y="0"/>
                </a:lnTo>
                <a:lnTo>
                  <a:pt x="116" y="0"/>
                </a:lnTo>
                <a:lnTo>
                  <a:pt x="128" y="0"/>
                </a:lnTo>
                <a:lnTo>
                  <a:pt x="140" y="0"/>
                </a:lnTo>
                <a:lnTo>
                  <a:pt x="152" y="0"/>
                </a:lnTo>
                <a:lnTo>
                  <a:pt x="164" y="0"/>
                </a:lnTo>
                <a:lnTo>
                  <a:pt x="176" y="0"/>
                </a:lnTo>
                <a:lnTo>
                  <a:pt x="188" y="0"/>
                </a:lnTo>
                <a:lnTo>
                  <a:pt x="199" y="0"/>
                </a:lnTo>
                <a:lnTo>
                  <a:pt x="211" y="0"/>
                </a:lnTo>
                <a:lnTo>
                  <a:pt x="222" y="0"/>
                </a:lnTo>
                <a:lnTo>
                  <a:pt x="232" y="0"/>
                </a:lnTo>
                <a:lnTo>
                  <a:pt x="243" y="0"/>
                </a:lnTo>
                <a:lnTo>
                  <a:pt x="253" y="0"/>
                </a:lnTo>
                <a:lnTo>
                  <a:pt x="262" y="0"/>
                </a:lnTo>
                <a:lnTo>
                  <a:pt x="270" y="0"/>
                </a:lnTo>
                <a:lnTo>
                  <a:pt x="279" y="0"/>
                </a:lnTo>
                <a:lnTo>
                  <a:pt x="286" y="0"/>
                </a:lnTo>
              </a:path>
            </a:pathLst>
          </a:custGeom>
          <a:noFill/>
          <a:ln w="25399" cap="rnd" cmpd="sng">
            <a:solidFill>
              <a:srgbClr val="FF0000"/>
            </a:solidFill>
            <a:prstDash val="solid"/>
            <a:round/>
            <a:headEnd type="stealth" w="med" len="lg"/>
            <a:tailEnd type="stealth" w="med" len="lg"/>
          </a:ln>
          <a:effectLst/>
        </p:spPr>
        <p:txBody>
          <a:bodyPr/>
          <a:lstStyle/>
          <a:p>
            <a:endParaRPr lang="ar-YE"/>
          </a:p>
        </p:txBody>
      </p:sp>
      <p:sp>
        <p:nvSpPr>
          <p:cNvPr id="628756" name="Freeform 20"/>
          <p:cNvSpPr>
            <a:spLocks/>
          </p:cNvSpPr>
          <p:nvPr/>
        </p:nvSpPr>
        <p:spPr bwMode="auto">
          <a:xfrm>
            <a:off x="3179885" y="3652839"/>
            <a:ext cx="45573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0"/>
              </a:cxn>
              <a:cxn ang="0">
                <a:pos x="6" y="0"/>
              </a:cxn>
              <a:cxn ang="0">
                <a:pos x="9" y="0"/>
              </a:cxn>
              <a:cxn ang="0">
                <a:pos x="14" y="0"/>
              </a:cxn>
              <a:cxn ang="0">
                <a:pos x="20" y="0"/>
              </a:cxn>
              <a:cxn ang="0">
                <a:pos x="27" y="0"/>
              </a:cxn>
              <a:cxn ang="0">
                <a:pos x="34" y="0"/>
              </a:cxn>
              <a:cxn ang="0">
                <a:pos x="43" y="0"/>
              </a:cxn>
              <a:cxn ang="0">
                <a:pos x="52" y="0"/>
              </a:cxn>
              <a:cxn ang="0">
                <a:pos x="61" y="0"/>
              </a:cxn>
              <a:cxn ang="0">
                <a:pos x="71" y="0"/>
              </a:cxn>
              <a:cxn ang="0">
                <a:pos x="82" y="0"/>
              </a:cxn>
              <a:cxn ang="0">
                <a:pos x="93" y="0"/>
              </a:cxn>
              <a:cxn ang="0">
                <a:pos x="105" y="0"/>
              </a:cxn>
              <a:cxn ang="0">
                <a:pos x="116" y="0"/>
              </a:cxn>
              <a:cxn ang="0">
                <a:pos x="128" y="0"/>
              </a:cxn>
              <a:cxn ang="0">
                <a:pos x="140" y="0"/>
              </a:cxn>
              <a:cxn ang="0">
                <a:pos x="152" y="0"/>
              </a:cxn>
              <a:cxn ang="0">
                <a:pos x="164" y="0"/>
              </a:cxn>
              <a:cxn ang="0">
                <a:pos x="176" y="0"/>
              </a:cxn>
              <a:cxn ang="0">
                <a:pos x="188" y="0"/>
              </a:cxn>
              <a:cxn ang="0">
                <a:pos x="199" y="0"/>
              </a:cxn>
              <a:cxn ang="0">
                <a:pos x="211" y="0"/>
              </a:cxn>
              <a:cxn ang="0">
                <a:pos x="222" y="0"/>
              </a:cxn>
              <a:cxn ang="0">
                <a:pos x="232" y="0"/>
              </a:cxn>
              <a:cxn ang="0">
                <a:pos x="243" y="0"/>
              </a:cxn>
              <a:cxn ang="0">
                <a:pos x="253" y="0"/>
              </a:cxn>
              <a:cxn ang="0">
                <a:pos x="262" y="0"/>
              </a:cxn>
              <a:cxn ang="0">
                <a:pos x="270" y="0"/>
              </a:cxn>
              <a:cxn ang="0">
                <a:pos x="279" y="0"/>
              </a:cxn>
              <a:cxn ang="0">
                <a:pos x="286" y="0"/>
              </a:cxn>
            </a:cxnLst>
            <a:rect l="0" t="0" r="r" b="b"/>
            <a:pathLst>
              <a:path w="287" h="1">
                <a:moveTo>
                  <a:pt x="0" y="0"/>
                </a:moveTo>
                <a:lnTo>
                  <a:pt x="3" y="0"/>
                </a:lnTo>
                <a:lnTo>
                  <a:pt x="6" y="0"/>
                </a:lnTo>
                <a:lnTo>
                  <a:pt x="9" y="0"/>
                </a:lnTo>
                <a:lnTo>
                  <a:pt x="14" y="0"/>
                </a:lnTo>
                <a:lnTo>
                  <a:pt x="20" y="0"/>
                </a:lnTo>
                <a:lnTo>
                  <a:pt x="27" y="0"/>
                </a:lnTo>
                <a:lnTo>
                  <a:pt x="34" y="0"/>
                </a:lnTo>
                <a:lnTo>
                  <a:pt x="43" y="0"/>
                </a:lnTo>
                <a:lnTo>
                  <a:pt x="52" y="0"/>
                </a:lnTo>
                <a:lnTo>
                  <a:pt x="61" y="0"/>
                </a:lnTo>
                <a:lnTo>
                  <a:pt x="71" y="0"/>
                </a:lnTo>
                <a:lnTo>
                  <a:pt x="82" y="0"/>
                </a:lnTo>
                <a:lnTo>
                  <a:pt x="93" y="0"/>
                </a:lnTo>
                <a:lnTo>
                  <a:pt x="105" y="0"/>
                </a:lnTo>
                <a:lnTo>
                  <a:pt x="116" y="0"/>
                </a:lnTo>
                <a:lnTo>
                  <a:pt x="128" y="0"/>
                </a:lnTo>
                <a:lnTo>
                  <a:pt x="140" y="0"/>
                </a:lnTo>
                <a:lnTo>
                  <a:pt x="152" y="0"/>
                </a:lnTo>
                <a:lnTo>
                  <a:pt x="164" y="0"/>
                </a:lnTo>
                <a:lnTo>
                  <a:pt x="176" y="0"/>
                </a:lnTo>
                <a:lnTo>
                  <a:pt x="188" y="0"/>
                </a:lnTo>
                <a:lnTo>
                  <a:pt x="199" y="0"/>
                </a:lnTo>
                <a:lnTo>
                  <a:pt x="211" y="0"/>
                </a:lnTo>
                <a:lnTo>
                  <a:pt x="222" y="0"/>
                </a:lnTo>
                <a:lnTo>
                  <a:pt x="232" y="0"/>
                </a:lnTo>
                <a:lnTo>
                  <a:pt x="243" y="0"/>
                </a:lnTo>
                <a:lnTo>
                  <a:pt x="253" y="0"/>
                </a:lnTo>
                <a:lnTo>
                  <a:pt x="262" y="0"/>
                </a:lnTo>
                <a:lnTo>
                  <a:pt x="270" y="0"/>
                </a:lnTo>
                <a:lnTo>
                  <a:pt x="279" y="0"/>
                </a:lnTo>
                <a:lnTo>
                  <a:pt x="286" y="0"/>
                </a:lnTo>
              </a:path>
            </a:pathLst>
          </a:custGeom>
          <a:noFill/>
          <a:ln w="25399" cap="rnd" cmpd="sng">
            <a:solidFill>
              <a:srgbClr val="FF0000"/>
            </a:solidFill>
            <a:prstDash val="solid"/>
            <a:round/>
            <a:headEnd type="stealth" w="med" len="lg"/>
            <a:tailEnd type="stealth" w="med" len="lg"/>
          </a:ln>
          <a:effectLst/>
        </p:spPr>
        <p:txBody>
          <a:bodyPr/>
          <a:lstStyle/>
          <a:p>
            <a:endParaRPr lang="ar-YE"/>
          </a:p>
        </p:txBody>
      </p:sp>
      <p:sp>
        <p:nvSpPr>
          <p:cNvPr id="628757" name="Freeform 21"/>
          <p:cNvSpPr>
            <a:spLocks/>
          </p:cNvSpPr>
          <p:nvPr/>
        </p:nvSpPr>
        <p:spPr bwMode="auto">
          <a:xfrm>
            <a:off x="3179885" y="3867150"/>
            <a:ext cx="45573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0"/>
              </a:cxn>
              <a:cxn ang="0">
                <a:pos x="6" y="0"/>
              </a:cxn>
              <a:cxn ang="0">
                <a:pos x="9" y="0"/>
              </a:cxn>
              <a:cxn ang="0">
                <a:pos x="14" y="0"/>
              </a:cxn>
              <a:cxn ang="0">
                <a:pos x="20" y="0"/>
              </a:cxn>
              <a:cxn ang="0">
                <a:pos x="27" y="0"/>
              </a:cxn>
              <a:cxn ang="0">
                <a:pos x="34" y="0"/>
              </a:cxn>
              <a:cxn ang="0">
                <a:pos x="43" y="0"/>
              </a:cxn>
              <a:cxn ang="0">
                <a:pos x="52" y="0"/>
              </a:cxn>
              <a:cxn ang="0">
                <a:pos x="61" y="0"/>
              </a:cxn>
              <a:cxn ang="0">
                <a:pos x="71" y="0"/>
              </a:cxn>
              <a:cxn ang="0">
                <a:pos x="82" y="0"/>
              </a:cxn>
              <a:cxn ang="0">
                <a:pos x="93" y="0"/>
              </a:cxn>
              <a:cxn ang="0">
                <a:pos x="105" y="0"/>
              </a:cxn>
              <a:cxn ang="0">
                <a:pos x="116" y="0"/>
              </a:cxn>
              <a:cxn ang="0">
                <a:pos x="128" y="0"/>
              </a:cxn>
              <a:cxn ang="0">
                <a:pos x="140" y="0"/>
              </a:cxn>
              <a:cxn ang="0">
                <a:pos x="152" y="0"/>
              </a:cxn>
              <a:cxn ang="0">
                <a:pos x="164" y="0"/>
              </a:cxn>
              <a:cxn ang="0">
                <a:pos x="176" y="0"/>
              </a:cxn>
              <a:cxn ang="0">
                <a:pos x="188" y="0"/>
              </a:cxn>
              <a:cxn ang="0">
                <a:pos x="199" y="0"/>
              </a:cxn>
              <a:cxn ang="0">
                <a:pos x="211" y="0"/>
              </a:cxn>
              <a:cxn ang="0">
                <a:pos x="222" y="0"/>
              </a:cxn>
              <a:cxn ang="0">
                <a:pos x="232" y="0"/>
              </a:cxn>
              <a:cxn ang="0">
                <a:pos x="243" y="0"/>
              </a:cxn>
              <a:cxn ang="0">
                <a:pos x="253" y="0"/>
              </a:cxn>
              <a:cxn ang="0">
                <a:pos x="262" y="0"/>
              </a:cxn>
              <a:cxn ang="0">
                <a:pos x="270" y="0"/>
              </a:cxn>
              <a:cxn ang="0">
                <a:pos x="279" y="0"/>
              </a:cxn>
              <a:cxn ang="0">
                <a:pos x="286" y="0"/>
              </a:cxn>
            </a:cxnLst>
            <a:rect l="0" t="0" r="r" b="b"/>
            <a:pathLst>
              <a:path w="287" h="1">
                <a:moveTo>
                  <a:pt x="0" y="0"/>
                </a:moveTo>
                <a:lnTo>
                  <a:pt x="3" y="0"/>
                </a:lnTo>
                <a:lnTo>
                  <a:pt x="6" y="0"/>
                </a:lnTo>
                <a:lnTo>
                  <a:pt x="9" y="0"/>
                </a:lnTo>
                <a:lnTo>
                  <a:pt x="14" y="0"/>
                </a:lnTo>
                <a:lnTo>
                  <a:pt x="20" y="0"/>
                </a:lnTo>
                <a:lnTo>
                  <a:pt x="27" y="0"/>
                </a:lnTo>
                <a:lnTo>
                  <a:pt x="34" y="0"/>
                </a:lnTo>
                <a:lnTo>
                  <a:pt x="43" y="0"/>
                </a:lnTo>
                <a:lnTo>
                  <a:pt x="52" y="0"/>
                </a:lnTo>
                <a:lnTo>
                  <a:pt x="61" y="0"/>
                </a:lnTo>
                <a:lnTo>
                  <a:pt x="71" y="0"/>
                </a:lnTo>
                <a:lnTo>
                  <a:pt x="82" y="0"/>
                </a:lnTo>
                <a:lnTo>
                  <a:pt x="93" y="0"/>
                </a:lnTo>
                <a:lnTo>
                  <a:pt x="105" y="0"/>
                </a:lnTo>
                <a:lnTo>
                  <a:pt x="116" y="0"/>
                </a:lnTo>
                <a:lnTo>
                  <a:pt x="128" y="0"/>
                </a:lnTo>
                <a:lnTo>
                  <a:pt x="140" y="0"/>
                </a:lnTo>
                <a:lnTo>
                  <a:pt x="152" y="0"/>
                </a:lnTo>
                <a:lnTo>
                  <a:pt x="164" y="0"/>
                </a:lnTo>
                <a:lnTo>
                  <a:pt x="176" y="0"/>
                </a:lnTo>
                <a:lnTo>
                  <a:pt x="188" y="0"/>
                </a:lnTo>
                <a:lnTo>
                  <a:pt x="199" y="0"/>
                </a:lnTo>
                <a:lnTo>
                  <a:pt x="211" y="0"/>
                </a:lnTo>
                <a:lnTo>
                  <a:pt x="222" y="0"/>
                </a:lnTo>
                <a:lnTo>
                  <a:pt x="232" y="0"/>
                </a:lnTo>
                <a:lnTo>
                  <a:pt x="243" y="0"/>
                </a:lnTo>
                <a:lnTo>
                  <a:pt x="253" y="0"/>
                </a:lnTo>
                <a:lnTo>
                  <a:pt x="262" y="0"/>
                </a:lnTo>
                <a:lnTo>
                  <a:pt x="270" y="0"/>
                </a:lnTo>
                <a:lnTo>
                  <a:pt x="279" y="0"/>
                </a:lnTo>
                <a:lnTo>
                  <a:pt x="286" y="0"/>
                </a:lnTo>
              </a:path>
            </a:pathLst>
          </a:custGeom>
          <a:noFill/>
          <a:ln w="25399" cap="rnd" cmpd="sng">
            <a:solidFill>
              <a:srgbClr val="FF0000"/>
            </a:solidFill>
            <a:prstDash val="solid"/>
            <a:round/>
            <a:headEnd type="stealth" w="med" len="lg"/>
            <a:tailEnd type="stealth" w="med" len="lg"/>
          </a:ln>
          <a:effectLst/>
        </p:spPr>
        <p:txBody>
          <a:bodyPr/>
          <a:lstStyle/>
          <a:p>
            <a:endParaRPr lang="ar-YE"/>
          </a:p>
        </p:txBody>
      </p:sp>
      <p:sp>
        <p:nvSpPr>
          <p:cNvPr id="628758" name="Freeform 22"/>
          <p:cNvSpPr>
            <a:spLocks/>
          </p:cNvSpPr>
          <p:nvPr/>
        </p:nvSpPr>
        <p:spPr bwMode="auto">
          <a:xfrm>
            <a:off x="3179885" y="4081464"/>
            <a:ext cx="45573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0"/>
              </a:cxn>
              <a:cxn ang="0">
                <a:pos x="6" y="0"/>
              </a:cxn>
              <a:cxn ang="0">
                <a:pos x="9" y="0"/>
              </a:cxn>
              <a:cxn ang="0">
                <a:pos x="14" y="0"/>
              </a:cxn>
              <a:cxn ang="0">
                <a:pos x="20" y="0"/>
              </a:cxn>
              <a:cxn ang="0">
                <a:pos x="27" y="0"/>
              </a:cxn>
              <a:cxn ang="0">
                <a:pos x="34" y="0"/>
              </a:cxn>
              <a:cxn ang="0">
                <a:pos x="43" y="0"/>
              </a:cxn>
              <a:cxn ang="0">
                <a:pos x="52" y="0"/>
              </a:cxn>
              <a:cxn ang="0">
                <a:pos x="61" y="0"/>
              </a:cxn>
              <a:cxn ang="0">
                <a:pos x="71" y="0"/>
              </a:cxn>
              <a:cxn ang="0">
                <a:pos x="82" y="0"/>
              </a:cxn>
              <a:cxn ang="0">
                <a:pos x="93" y="0"/>
              </a:cxn>
              <a:cxn ang="0">
                <a:pos x="105" y="0"/>
              </a:cxn>
              <a:cxn ang="0">
                <a:pos x="116" y="0"/>
              </a:cxn>
              <a:cxn ang="0">
                <a:pos x="128" y="0"/>
              </a:cxn>
              <a:cxn ang="0">
                <a:pos x="140" y="0"/>
              </a:cxn>
              <a:cxn ang="0">
                <a:pos x="152" y="0"/>
              </a:cxn>
              <a:cxn ang="0">
                <a:pos x="164" y="0"/>
              </a:cxn>
              <a:cxn ang="0">
                <a:pos x="176" y="0"/>
              </a:cxn>
              <a:cxn ang="0">
                <a:pos x="188" y="0"/>
              </a:cxn>
              <a:cxn ang="0">
                <a:pos x="199" y="0"/>
              </a:cxn>
              <a:cxn ang="0">
                <a:pos x="211" y="0"/>
              </a:cxn>
              <a:cxn ang="0">
                <a:pos x="222" y="0"/>
              </a:cxn>
              <a:cxn ang="0">
                <a:pos x="232" y="0"/>
              </a:cxn>
              <a:cxn ang="0">
                <a:pos x="243" y="0"/>
              </a:cxn>
              <a:cxn ang="0">
                <a:pos x="253" y="0"/>
              </a:cxn>
              <a:cxn ang="0">
                <a:pos x="262" y="0"/>
              </a:cxn>
              <a:cxn ang="0">
                <a:pos x="270" y="0"/>
              </a:cxn>
              <a:cxn ang="0">
                <a:pos x="279" y="0"/>
              </a:cxn>
              <a:cxn ang="0">
                <a:pos x="286" y="0"/>
              </a:cxn>
            </a:cxnLst>
            <a:rect l="0" t="0" r="r" b="b"/>
            <a:pathLst>
              <a:path w="287" h="1">
                <a:moveTo>
                  <a:pt x="0" y="0"/>
                </a:moveTo>
                <a:lnTo>
                  <a:pt x="3" y="0"/>
                </a:lnTo>
                <a:lnTo>
                  <a:pt x="6" y="0"/>
                </a:lnTo>
                <a:lnTo>
                  <a:pt x="9" y="0"/>
                </a:lnTo>
                <a:lnTo>
                  <a:pt x="14" y="0"/>
                </a:lnTo>
                <a:lnTo>
                  <a:pt x="20" y="0"/>
                </a:lnTo>
                <a:lnTo>
                  <a:pt x="27" y="0"/>
                </a:lnTo>
                <a:lnTo>
                  <a:pt x="34" y="0"/>
                </a:lnTo>
                <a:lnTo>
                  <a:pt x="43" y="0"/>
                </a:lnTo>
                <a:lnTo>
                  <a:pt x="52" y="0"/>
                </a:lnTo>
                <a:lnTo>
                  <a:pt x="61" y="0"/>
                </a:lnTo>
                <a:lnTo>
                  <a:pt x="71" y="0"/>
                </a:lnTo>
                <a:lnTo>
                  <a:pt x="82" y="0"/>
                </a:lnTo>
                <a:lnTo>
                  <a:pt x="93" y="0"/>
                </a:lnTo>
                <a:lnTo>
                  <a:pt x="105" y="0"/>
                </a:lnTo>
                <a:lnTo>
                  <a:pt x="116" y="0"/>
                </a:lnTo>
                <a:lnTo>
                  <a:pt x="128" y="0"/>
                </a:lnTo>
                <a:lnTo>
                  <a:pt x="140" y="0"/>
                </a:lnTo>
                <a:lnTo>
                  <a:pt x="152" y="0"/>
                </a:lnTo>
                <a:lnTo>
                  <a:pt x="164" y="0"/>
                </a:lnTo>
                <a:lnTo>
                  <a:pt x="176" y="0"/>
                </a:lnTo>
                <a:lnTo>
                  <a:pt x="188" y="0"/>
                </a:lnTo>
                <a:lnTo>
                  <a:pt x="199" y="0"/>
                </a:lnTo>
                <a:lnTo>
                  <a:pt x="211" y="0"/>
                </a:lnTo>
                <a:lnTo>
                  <a:pt x="222" y="0"/>
                </a:lnTo>
                <a:lnTo>
                  <a:pt x="232" y="0"/>
                </a:lnTo>
                <a:lnTo>
                  <a:pt x="243" y="0"/>
                </a:lnTo>
                <a:lnTo>
                  <a:pt x="253" y="0"/>
                </a:lnTo>
                <a:lnTo>
                  <a:pt x="262" y="0"/>
                </a:lnTo>
                <a:lnTo>
                  <a:pt x="270" y="0"/>
                </a:lnTo>
                <a:lnTo>
                  <a:pt x="279" y="0"/>
                </a:lnTo>
                <a:lnTo>
                  <a:pt x="286" y="0"/>
                </a:lnTo>
              </a:path>
            </a:pathLst>
          </a:custGeom>
          <a:noFill/>
          <a:ln w="25399" cap="rnd" cmpd="sng">
            <a:solidFill>
              <a:srgbClr val="FF0000"/>
            </a:solidFill>
            <a:prstDash val="solid"/>
            <a:round/>
            <a:headEnd type="stealth" w="med" len="lg"/>
            <a:tailEnd type="stealth" w="med" len="lg"/>
          </a:ln>
          <a:effectLst/>
        </p:spPr>
        <p:txBody>
          <a:bodyPr/>
          <a:lstStyle/>
          <a:p>
            <a:endParaRPr lang="ar-YE"/>
          </a:p>
        </p:txBody>
      </p:sp>
      <p:sp>
        <p:nvSpPr>
          <p:cNvPr id="628759" name="Rectangle 23"/>
          <p:cNvSpPr>
            <a:spLocks noChangeArrowheads="1"/>
          </p:cNvSpPr>
          <p:nvPr/>
        </p:nvSpPr>
        <p:spPr bwMode="auto">
          <a:xfrm>
            <a:off x="1055077" y="762000"/>
            <a:ext cx="773723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defTabSz="762000">
              <a:lnSpc>
                <a:spcPct val="85000"/>
              </a:lnSpc>
              <a:spcBef>
                <a:spcPct val="30000"/>
              </a:spcBef>
            </a:pPr>
            <a:r>
              <a:rPr lang="de-DE" sz="2800"/>
              <a:t>Piezoelectric Effect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  <a:p>
            <a:r>
              <a:rPr lang="de-DE" sz="1200"/>
              <a:t>Krautkramer NDT Ultrasonic Systems</a:t>
            </a:r>
            <a:endParaRPr lang="de-DE"/>
          </a:p>
        </p:txBody>
      </p:sp>
      <p:sp>
        <p:nvSpPr>
          <p:cNvPr id="630789" name="Rectangle 5"/>
          <p:cNvSpPr>
            <a:spLocks noChangeArrowheads="1"/>
          </p:cNvSpPr>
          <p:nvPr/>
        </p:nvSpPr>
        <p:spPr bwMode="auto">
          <a:xfrm>
            <a:off x="1125416" y="5394326"/>
            <a:ext cx="7666892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l" defTabSz="762000" rtl="0">
              <a:lnSpc>
                <a:spcPct val="85000"/>
              </a:lnSpc>
              <a:spcBef>
                <a:spcPct val="30000"/>
              </a:spcBef>
            </a:pPr>
            <a:r>
              <a:rPr lang="de-DE" sz="2000" dirty="0"/>
              <a:t>A short voltage pulse generates an oscillation at the crystal‘s resonant</a:t>
            </a:r>
          </a:p>
          <a:p>
            <a:pPr algn="l" defTabSz="762000" rtl="0">
              <a:lnSpc>
                <a:spcPct val="85000"/>
              </a:lnSpc>
              <a:spcBef>
                <a:spcPct val="30000"/>
              </a:spcBef>
            </a:pPr>
            <a:r>
              <a:rPr lang="de-DE" sz="2000" dirty="0"/>
              <a:t>frequency f</a:t>
            </a:r>
            <a:r>
              <a:rPr lang="de-DE" sz="2000" baseline="-25000" dirty="0"/>
              <a:t>0</a:t>
            </a:r>
            <a:r>
              <a:rPr lang="de-DE" sz="2000" dirty="0"/>
              <a:t> </a:t>
            </a:r>
            <a:r>
              <a:rPr lang="de-DE" sz="2000" dirty="0" smtClean="0"/>
              <a:t> OPERATING FREQUNCY </a:t>
            </a:r>
            <a:endParaRPr lang="de-DE" sz="2000" dirty="0"/>
          </a:p>
        </p:txBody>
      </p:sp>
      <p:sp>
        <p:nvSpPr>
          <p:cNvPr id="630804" name="Rectangle 20"/>
          <p:cNvSpPr>
            <a:spLocks noChangeArrowheads="1"/>
          </p:cNvSpPr>
          <p:nvPr/>
        </p:nvSpPr>
        <p:spPr bwMode="auto">
          <a:xfrm>
            <a:off x="7197969" y="3352801"/>
            <a:ext cx="15943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defTabSz="762000">
              <a:lnSpc>
                <a:spcPct val="85000"/>
              </a:lnSpc>
              <a:spcBef>
                <a:spcPct val="30000"/>
              </a:spcBef>
            </a:pPr>
            <a:r>
              <a:rPr lang="de-DE" sz="2400"/>
              <a:t>Short pulse</a:t>
            </a:r>
          </a:p>
          <a:p>
            <a:pPr defTabSz="762000">
              <a:lnSpc>
                <a:spcPct val="85000"/>
              </a:lnSpc>
              <a:spcBef>
                <a:spcPct val="30000"/>
              </a:spcBef>
            </a:pPr>
            <a:r>
              <a:rPr lang="de-DE" sz="2400"/>
              <a:t> ( &lt; 1 µs )</a:t>
            </a:r>
          </a:p>
        </p:txBody>
      </p:sp>
      <p:sp>
        <p:nvSpPr>
          <p:cNvPr id="630786" name="Rectangle 2"/>
          <p:cNvSpPr>
            <a:spLocks noChangeArrowheads="1"/>
          </p:cNvSpPr>
          <p:nvPr/>
        </p:nvSpPr>
        <p:spPr bwMode="auto">
          <a:xfrm>
            <a:off x="3368920" y="3105151"/>
            <a:ext cx="430823" cy="1122363"/>
          </a:xfrm>
          <a:prstGeom prst="rect">
            <a:avLst/>
          </a:prstGeom>
          <a:solidFill>
            <a:srgbClr val="4D45BF"/>
          </a:solidFill>
          <a:ln w="12699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630787" name="Rectangle 3"/>
          <p:cNvSpPr>
            <a:spLocks noChangeArrowheads="1"/>
          </p:cNvSpPr>
          <p:nvPr/>
        </p:nvSpPr>
        <p:spPr bwMode="auto">
          <a:xfrm>
            <a:off x="3368920" y="3105151"/>
            <a:ext cx="279888" cy="1122363"/>
          </a:xfrm>
          <a:prstGeom prst="rect">
            <a:avLst/>
          </a:prstGeom>
          <a:solidFill>
            <a:srgbClr val="0000FF"/>
          </a:solidFill>
          <a:ln w="12699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630788" name="Rectangle 4"/>
          <p:cNvSpPr>
            <a:spLocks noChangeArrowheads="1"/>
          </p:cNvSpPr>
          <p:nvPr/>
        </p:nvSpPr>
        <p:spPr bwMode="auto">
          <a:xfrm>
            <a:off x="3368920" y="3105151"/>
            <a:ext cx="169985" cy="1122363"/>
          </a:xfrm>
          <a:prstGeom prst="rect">
            <a:avLst/>
          </a:prstGeom>
          <a:solidFill>
            <a:srgbClr val="0080FF"/>
          </a:solidFill>
          <a:ln w="12699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630790" name="Freeform 6"/>
          <p:cNvSpPr>
            <a:spLocks/>
          </p:cNvSpPr>
          <p:nvPr/>
        </p:nvSpPr>
        <p:spPr bwMode="auto">
          <a:xfrm>
            <a:off x="3352800" y="4229101"/>
            <a:ext cx="3596054" cy="96837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613"/>
              </a:cxn>
              <a:cxn ang="0">
                <a:pos x="2280" y="613"/>
              </a:cxn>
              <a:cxn ang="0">
                <a:pos x="2280" y="400"/>
              </a:cxn>
            </a:cxnLst>
            <a:rect l="0" t="0" r="r" b="b"/>
            <a:pathLst>
              <a:path w="2281" h="614">
                <a:moveTo>
                  <a:pt x="5" y="0"/>
                </a:moveTo>
                <a:lnTo>
                  <a:pt x="0" y="613"/>
                </a:lnTo>
                <a:lnTo>
                  <a:pt x="2280" y="613"/>
                </a:lnTo>
                <a:lnTo>
                  <a:pt x="2280" y="400"/>
                </a:lnTo>
              </a:path>
            </a:pathLst>
          </a:custGeom>
          <a:noFill/>
          <a:ln w="25399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YE"/>
          </a:p>
        </p:txBody>
      </p:sp>
      <p:sp>
        <p:nvSpPr>
          <p:cNvPr id="630791" name="Freeform 7"/>
          <p:cNvSpPr>
            <a:spLocks/>
          </p:cNvSpPr>
          <p:nvPr/>
        </p:nvSpPr>
        <p:spPr bwMode="auto">
          <a:xfrm>
            <a:off x="3669323" y="1482726"/>
            <a:ext cx="3295650" cy="1698625"/>
          </a:xfrm>
          <a:custGeom>
            <a:avLst/>
            <a:gdLst/>
            <a:ahLst/>
            <a:cxnLst>
              <a:cxn ang="0">
                <a:pos x="98" y="1076"/>
              </a:cxn>
              <a:cxn ang="0">
                <a:pos x="0" y="0"/>
              </a:cxn>
              <a:cxn ang="0">
                <a:pos x="2089" y="0"/>
              </a:cxn>
              <a:cxn ang="0">
                <a:pos x="2089" y="850"/>
              </a:cxn>
            </a:cxnLst>
            <a:rect l="0" t="0" r="r" b="b"/>
            <a:pathLst>
              <a:path w="2090" h="1077">
                <a:moveTo>
                  <a:pt x="98" y="1076"/>
                </a:moveTo>
                <a:lnTo>
                  <a:pt x="0" y="0"/>
                </a:lnTo>
                <a:lnTo>
                  <a:pt x="2089" y="0"/>
                </a:lnTo>
                <a:lnTo>
                  <a:pt x="2089" y="850"/>
                </a:lnTo>
              </a:path>
            </a:pathLst>
          </a:custGeom>
          <a:noFill/>
          <a:ln w="25399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YE"/>
          </a:p>
        </p:txBody>
      </p:sp>
      <p:sp>
        <p:nvSpPr>
          <p:cNvPr id="630792" name="Oval 8"/>
          <p:cNvSpPr>
            <a:spLocks noChangeArrowheads="1"/>
          </p:cNvSpPr>
          <p:nvPr/>
        </p:nvSpPr>
        <p:spPr bwMode="auto">
          <a:xfrm>
            <a:off x="6815504" y="2781300"/>
            <a:ext cx="275492" cy="300038"/>
          </a:xfrm>
          <a:prstGeom prst="ellipse">
            <a:avLst/>
          </a:prstGeom>
          <a:solidFill>
            <a:srgbClr val="000000"/>
          </a:solidFill>
          <a:ln w="25399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630793" name="Oval 9"/>
          <p:cNvSpPr>
            <a:spLocks noChangeArrowheads="1"/>
          </p:cNvSpPr>
          <p:nvPr/>
        </p:nvSpPr>
        <p:spPr bwMode="auto">
          <a:xfrm>
            <a:off x="6815504" y="4567238"/>
            <a:ext cx="275492" cy="298450"/>
          </a:xfrm>
          <a:prstGeom prst="ellipse">
            <a:avLst/>
          </a:prstGeom>
          <a:solidFill>
            <a:srgbClr val="000000"/>
          </a:solidFill>
          <a:ln w="25399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630794" name="Freeform 10"/>
          <p:cNvSpPr>
            <a:spLocks/>
          </p:cNvSpPr>
          <p:nvPr/>
        </p:nvSpPr>
        <p:spPr bwMode="auto">
          <a:xfrm>
            <a:off x="3657600" y="1473201"/>
            <a:ext cx="1466" cy="1622425"/>
          </a:xfrm>
          <a:custGeom>
            <a:avLst/>
            <a:gdLst/>
            <a:ahLst/>
            <a:cxnLst>
              <a:cxn ang="0">
                <a:pos x="0" y="1028"/>
              </a:cxn>
              <a:cxn ang="0">
                <a:pos x="0" y="0"/>
              </a:cxn>
            </a:cxnLst>
            <a:rect l="0" t="0" r="r" b="b"/>
            <a:pathLst>
              <a:path w="1" h="1029">
                <a:moveTo>
                  <a:pt x="0" y="1028"/>
                </a:moveTo>
                <a:lnTo>
                  <a:pt x="0" y="0"/>
                </a:lnTo>
              </a:path>
            </a:pathLst>
          </a:custGeom>
          <a:noFill/>
          <a:ln w="25399" cap="rnd" cmpd="sng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YE"/>
          </a:p>
        </p:txBody>
      </p:sp>
      <p:sp>
        <p:nvSpPr>
          <p:cNvPr id="630795" name="Freeform 11"/>
          <p:cNvSpPr>
            <a:spLocks/>
          </p:cNvSpPr>
          <p:nvPr/>
        </p:nvSpPr>
        <p:spPr bwMode="auto">
          <a:xfrm>
            <a:off x="3508131" y="1473201"/>
            <a:ext cx="150935" cy="1622425"/>
          </a:xfrm>
          <a:custGeom>
            <a:avLst/>
            <a:gdLst/>
            <a:ahLst/>
            <a:cxnLst>
              <a:cxn ang="0">
                <a:pos x="0" y="1028"/>
              </a:cxn>
              <a:cxn ang="0">
                <a:pos x="95" y="0"/>
              </a:cxn>
            </a:cxnLst>
            <a:rect l="0" t="0" r="r" b="b"/>
            <a:pathLst>
              <a:path w="96" h="1029">
                <a:moveTo>
                  <a:pt x="0" y="1028"/>
                </a:moveTo>
                <a:lnTo>
                  <a:pt x="95" y="0"/>
                </a:lnTo>
              </a:path>
            </a:pathLst>
          </a:custGeom>
          <a:noFill/>
          <a:ln w="25399" cap="rnd" cmpd="sng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YE"/>
          </a:p>
        </p:txBody>
      </p:sp>
      <p:sp>
        <p:nvSpPr>
          <p:cNvPr id="630796" name="Freeform 12"/>
          <p:cNvSpPr>
            <a:spLocks/>
          </p:cNvSpPr>
          <p:nvPr/>
        </p:nvSpPr>
        <p:spPr bwMode="auto">
          <a:xfrm>
            <a:off x="2809143" y="3094038"/>
            <a:ext cx="153865" cy="1136650"/>
          </a:xfrm>
          <a:custGeom>
            <a:avLst/>
            <a:gdLst/>
            <a:ahLst/>
            <a:cxnLst>
              <a:cxn ang="0">
                <a:pos x="97" y="720"/>
              </a:cxn>
              <a:cxn ang="0">
                <a:pos x="85" y="700"/>
              </a:cxn>
              <a:cxn ang="0">
                <a:pos x="80" y="690"/>
              </a:cxn>
              <a:cxn ang="0">
                <a:pos x="75" y="680"/>
              </a:cxn>
              <a:cxn ang="0">
                <a:pos x="69" y="670"/>
              </a:cxn>
              <a:cxn ang="0">
                <a:pos x="65" y="660"/>
              </a:cxn>
              <a:cxn ang="0">
                <a:pos x="60" y="649"/>
              </a:cxn>
              <a:cxn ang="0">
                <a:pos x="55" y="638"/>
              </a:cxn>
              <a:cxn ang="0">
                <a:pos x="51" y="628"/>
              </a:cxn>
              <a:cxn ang="0">
                <a:pos x="47" y="617"/>
              </a:cxn>
              <a:cxn ang="0">
                <a:pos x="42" y="606"/>
              </a:cxn>
              <a:cxn ang="0">
                <a:pos x="39" y="595"/>
              </a:cxn>
              <a:cxn ang="0">
                <a:pos x="35" y="584"/>
              </a:cxn>
              <a:cxn ang="0">
                <a:pos x="31" y="573"/>
              </a:cxn>
              <a:cxn ang="0">
                <a:pos x="29" y="562"/>
              </a:cxn>
              <a:cxn ang="0">
                <a:pos x="25" y="551"/>
              </a:cxn>
              <a:cxn ang="0">
                <a:pos x="22" y="539"/>
              </a:cxn>
              <a:cxn ang="0">
                <a:pos x="19" y="528"/>
              </a:cxn>
              <a:cxn ang="0">
                <a:pos x="17" y="516"/>
              </a:cxn>
              <a:cxn ang="0">
                <a:pos x="14" y="505"/>
              </a:cxn>
              <a:cxn ang="0">
                <a:pos x="12" y="493"/>
              </a:cxn>
              <a:cxn ang="0">
                <a:pos x="10" y="481"/>
              </a:cxn>
              <a:cxn ang="0">
                <a:pos x="8" y="470"/>
              </a:cxn>
              <a:cxn ang="0">
                <a:pos x="6" y="458"/>
              </a:cxn>
              <a:cxn ang="0">
                <a:pos x="5" y="446"/>
              </a:cxn>
              <a:cxn ang="0">
                <a:pos x="3" y="434"/>
              </a:cxn>
              <a:cxn ang="0">
                <a:pos x="2" y="422"/>
              </a:cxn>
              <a:cxn ang="0">
                <a:pos x="1" y="409"/>
              </a:cxn>
              <a:cxn ang="0">
                <a:pos x="1" y="397"/>
              </a:cxn>
              <a:cxn ang="0">
                <a:pos x="0" y="385"/>
              </a:cxn>
              <a:cxn ang="0">
                <a:pos x="0" y="372"/>
              </a:cxn>
              <a:cxn ang="0">
                <a:pos x="0" y="360"/>
              </a:cxn>
              <a:cxn ang="0">
                <a:pos x="0" y="336"/>
              </a:cxn>
              <a:cxn ang="0">
                <a:pos x="1" y="323"/>
              </a:cxn>
              <a:cxn ang="0">
                <a:pos x="1" y="311"/>
              </a:cxn>
              <a:cxn ang="0">
                <a:pos x="2" y="299"/>
              </a:cxn>
              <a:cxn ang="0">
                <a:pos x="3" y="286"/>
              </a:cxn>
              <a:cxn ang="0">
                <a:pos x="5" y="274"/>
              </a:cxn>
              <a:cxn ang="0">
                <a:pos x="6" y="262"/>
              </a:cxn>
              <a:cxn ang="0">
                <a:pos x="8" y="251"/>
              </a:cxn>
              <a:cxn ang="0">
                <a:pos x="10" y="239"/>
              </a:cxn>
              <a:cxn ang="0">
                <a:pos x="12" y="227"/>
              </a:cxn>
              <a:cxn ang="0">
                <a:pos x="14" y="215"/>
              </a:cxn>
              <a:cxn ang="0">
                <a:pos x="17" y="204"/>
              </a:cxn>
              <a:cxn ang="0">
                <a:pos x="19" y="192"/>
              </a:cxn>
              <a:cxn ang="0">
                <a:pos x="22" y="181"/>
              </a:cxn>
              <a:cxn ang="0">
                <a:pos x="25" y="170"/>
              </a:cxn>
              <a:cxn ang="0">
                <a:pos x="29" y="158"/>
              </a:cxn>
              <a:cxn ang="0">
                <a:pos x="31" y="147"/>
              </a:cxn>
              <a:cxn ang="0">
                <a:pos x="35" y="136"/>
              </a:cxn>
              <a:cxn ang="0">
                <a:pos x="39" y="125"/>
              </a:cxn>
              <a:cxn ang="0">
                <a:pos x="42" y="114"/>
              </a:cxn>
              <a:cxn ang="0">
                <a:pos x="47" y="103"/>
              </a:cxn>
              <a:cxn ang="0">
                <a:pos x="51" y="92"/>
              </a:cxn>
              <a:cxn ang="0">
                <a:pos x="55" y="82"/>
              </a:cxn>
              <a:cxn ang="0">
                <a:pos x="60" y="71"/>
              </a:cxn>
              <a:cxn ang="0">
                <a:pos x="65" y="61"/>
              </a:cxn>
              <a:cxn ang="0">
                <a:pos x="69" y="50"/>
              </a:cxn>
              <a:cxn ang="0">
                <a:pos x="75" y="40"/>
              </a:cxn>
              <a:cxn ang="0">
                <a:pos x="80" y="30"/>
              </a:cxn>
              <a:cxn ang="0">
                <a:pos x="85" y="20"/>
              </a:cxn>
              <a:cxn ang="0">
                <a:pos x="91" y="10"/>
              </a:cxn>
              <a:cxn ang="0">
                <a:pos x="97" y="0"/>
              </a:cxn>
            </a:cxnLst>
            <a:rect l="0" t="0" r="r" b="b"/>
            <a:pathLst>
              <a:path w="98" h="721">
                <a:moveTo>
                  <a:pt x="97" y="720"/>
                </a:moveTo>
                <a:lnTo>
                  <a:pt x="85" y="700"/>
                </a:lnTo>
                <a:lnTo>
                  <a:pt x="80" y="690"/>
                </a:lnTo>
                <a:lnTo>
                  <a:pt x="75" y="680"/>
                </a:lnTo>
                <a:lnTo>
                  <a:pt x="69" y="670"/>
                </a:lnTo>
                <a:lnTo>
                  <a:pt x="65" y="660"/>
                </a:lnTo>
                <a:lnTo>
                  <a:pt x="60" y="649"/>
                </a:lnTo>
                <a:lnTo>
                  <a:pt x="55" y="638"/>
                </a:lnTo>
                <a:lnTo>
                  <a:pt x="51" y="628"/>
                </a:lnTo>
                <a:lnTo>
                  <a:pt x="47" y="617"/>
                </a:lnTo>
                <a:lnTo>
                  <a:pt x="42" y="606"/>
                </a:lnTo>
                <a:lnTo>
                  <a:pt x="39" y="595"/>
                </a:lnTo>
                <a:lnTo>
                  <a:pt x="35" y="584"/>
                </a:lnTo>
                <a:lnTo>
                  <a:pt x="31" y="573"/>
                </a:lnTo>
                <a:lnTo>
                  <a:pt x="29" y="562"/>
                </a:lnTo>
                <a:lnTo>
                  <a:pt x="25" y="551"/>
                </a:lnTo>
                <a:lnTo>
                  <a:pt x="22" y="539"/>
                </a:lnTo>
                <a:lnTo>
                  <a:pt x="19" y="528"/>
                </a:lnTo>
                <a:lnTo>
                  <a:pt x="17" y="516"/>
                </a:lnTo>
                <a:lnTo>
                  <a:pt x="14" y="505"/>
                </a:lnTo>
                <a:lnTo>
                  <a:pt x="12" y="493"/>
                </a:lnTo>
                <a:lnTo>
                  <a:pt x="10" y="481"/>
                </a:lnTo>
                <a:lnTo>
                  <a:pt x="8" y="470"/>
                </a:lnTo>
                <a:lnTo>
                  <a:pt x="6" y="458"/>
                </a:lnTo>
                <a:lnTo>
                  <a:pt x="5" y="446"/>
                </a:lnTo>
                <a:lnTo>
                  <a:pt x="3" y="434"/>
                </a:lnTo>
                <a:lnTo>
                  <a:pt x="2" y="422"/>
                </a:lnTo>
                <a:lnTo>
                  <a:pt x="1" y="409"/>
                </a:lnTo>
                <a:lnTo>
                  <a:pt x="1" y="397"/>
                </a:lnTo>
                <a:lnTo>
                  <a:pt x="0" y="385"/>
                </a:lnTo>
                <a:lnTo>
                  <a:pt x="0" y="372"/>
                </a:lnTo>
                <a:lnTo>
                  <a:pt x="0" y="360"/>
                </a:lnTo>
                <a:lnTo>
                  <a:pt x="0" y="336"/>
                </a:lnTo>
                <a:lnTo>
                  <a:pt x="1" y="323"/>
                </a:lnTo>
                <a:lnTo>
                  <a:pt x="1" y="311"/>
                </a:lnTo>
                <a:lnTo>
                  <a:pt x="2" y="299"/>
                </a:lnTo>
                <a:lnTo>
                  <a:pt x="3" y="286"/>
                </a:lnTo>
                <a:lnTo>
                  <a:pt x="5" y="274"/>
                </a:lnTo>
                <a:lnTo>
                  <a:pt x="6" y="262"/>
                </a:lnTo>
                <a:lnTo>
                  <a:pt x="8" y="251"/>
                </a:lnTo>
                <a:lnTo>
                  <a:pt x="10" y="239"/>
                </a:lnTo>
                <a:lnTo>
                  <a:pt x="12" y="227"/>
                </a:lnTo>
                <a:lnTo>
                  <a:pt x="14" y="215"/>
                </a:lnTo>
                <a:lnTo>
                  <a:pt x="17" y="204"/>
                </a:lnTo>
                <a:lnTo>
                  <a:pt x="19" y="192"/>
                </a:lnTo>
                <a:lnTo>
                  <a:pt x="22" y="181"/>
                </a:lnTo>
                <a:lnTo>
                  <a:pt x="25" y="170"/>
                </a:lnTo>
                <a:lnTo>
                  <a:pt x="29" y="158"/>
                </a:lnTo>
                <a:lnTo>
                  <a:pt x="31" y="147"/>
                </a:lnTo>
                <a:lnTo>
                  <a:pt x="35" y="136"/>
                </a:lnTo>
                <a:lnTo>
                  <a:pt x="39" y="125"/>
                </a:lnTo>
                <a:lnTo>
                  <a:pt x="42" y="114"/>
                </a:lnTo>
                <a:lnTo>
                  <a:pt x="47" y="103"/>
                </a:lnTo>
                <a:lnTo>
                  <a:pt x="51" y="92"/>
                </a:lnTo>
                <a:lnTo>
                  <a:pt x="55" y="82"/>
                </a:lnTo>
                <a:lnTo>
                  <a:pt x="60" y="71"/>
                </a:lnTo>
                <a:lnTo>
                  <a:pt x="65" y="61"/>
                </a:lnTo>
                <a:lnTo>
                  <a:pt x="69" y="50"/>
                </a:lnTo>
                <a:lnTo>
                  <a:pt x="75" y="40"/>
                </a:lnTo>
                <a:lnTo>
                  <a:pt x="80" y="30"/>
                </a:lnTo>
                <a:lnTo>
                  <a:pt x="85" y="20"/>
                </a:lnTo>
                <a:lnTo>
                  <a:pt x="91" y="10"/>
                </a:lnTo>
                <a:lnTo>
                  <a:pt x="97" y="0"/>
                </a:lnTo>
              </a:path>
            </a:pathLst>
          </a:custGeom>
          <a:noFill/>
          <a:ln w="25399" cap="rnd" cmpd="sng">
            <a:solidFill>
              <a:srgbClr val="00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YE"/>
          </a:p>
        </p:txBody>
      </p:sp>
      <p:sp>
        <p:nvSpPr>
          <p:cNvPr id="630797" name="Freeform 13"/>
          <p:cNvSpPr>
            <a:spLocks/>
          </p:cNvSpPr>
          <p:nvPr/>
        </p:nvSpPr>
        <p:spPr bwMode="auto">
          <a:xfrm>
            <a:off x="2510205" y="2933701"/>
            <a:ext cx="153865" cy="1458913"/>
          </a:xfrm>
          <a:custGeom>
            <a:avLst/>
            <a:gdLst/>
            <a:ahLst/>
            <a:cxnLst>
              <a:cxn ang="0">
                <a:pos x="96" y="925"/>
              </a:cxn>
              <a:cxn ang="0">
                <a:pos x="85" y="898"/>
              </a:cxn>
              <a:cxn ang="0">
                <a:pos x="79" y="885"/>
              </a:cxn>
              <a:cxn ang="0">
                <a:pos x="74" y="872"/>
              </a:cxn>
              <a:cxn ang="0">
                <a:pos x="69" y="858"/>
              </a:cxn>
              <a:cxn ang="0">
                <a:pos x="64" y="844"/>
              </a:cxn>
              <a:cxn ang="0">
                <a:pos x="59" y="830"/>
              </a:cxn>
              <a:cxn ang="0">
                <a:pos x="54" y="817"/>
              </a:cxn>
              <a:cxn ang="0">
                <a:pos x="51" y="803"/>
              </a:cxn>
              <a:cxn ang="0">
                <a:pos x="46" y="789"/>
              </a:cxn>
              <a:cxn ang="0">
                <a:pos x="42" y="775"/>
              </a:cxn>
              <a:cxn ang="0">
                <a:pos x="39" y="760"/>
              </a:cxn>
              <a:cxn ang="0">
                <a:pos x="35" y="746"/>
              </a:cxn>
              <a:cxn ang="0">
                <a:pos x="31" y="732"/>
              </a:cxn>
              <a:cxn ang="0">
                <a:pos x="28" y="718"/>
              </a:cxn>
              <a:cxn ang="0">
                <a:pos x="25" y="703"/>
              </a:cxn>
              <a:cxn ang="0">
                <a:pos x="22" y="688"/>
              </a:cxn>
              <a:cxn ang="0">
                <a:pos x="18" y="674"/>
              </a:cxn>
              <a:cxn ang="0">
                <a:pos x="17" y="659"/>
              </a:cxn>
              <a:cxn ang="0">
                <a:pos x="14" y="644"/>
              </a:cxn>
              <a:cxn ang="0">
                <a:pos x="12" y="630"/>
              </a:cxn>
              <a:cxn ang="0">
                <a:pos x="9" y="615"/>
              </a:cxn>
              <a:cxn ang="0">
                <a:pos x="7" y="600"/>
              </a:cxn>
              <a:cxn ang="0">
                <a:pos x="6" y="585"/>
              </a:cxn>
              <a:cxn ang="0">
                <a:pos x="5" y="570"/>
              </a:cxn>
              <a:cxn ang="0">
                <a:pos x="4" y="554"/>
              </a:cxn>
              <a:cxn ang="0">
                <a:pos x="2" y="539"/>
              </a:cxn>
              <a:cxn ang="0">
                <a:pos x="2" y="524"/>
              </a:cxn>
              <a:cxn ang="0">
                <a:pos x="1" y="508"/>
              </a:cxn>
              <a:cxn ang="0">
                <a:pos x="0" y="493"/>
              </a:cxn>
              <a:cxn ang="0">
                <a:pos x="0" y="478"/>
              </a:cxn>
              <a:cxn ang="0">
                <a:pos x="0" y="462"/>
              </a:cxn>
              <a:cxn ang="0">
                <a:pos x="0" y="431"/>
              </a:cxn>
              <a:cxn ang="0">
                <a:pos x="1" y="416"/>
              </a:cxn>
              <a:cxn ang="0">
                <a:pos x="2" y="400"/>
              </a:cxn>
              <a:cxn ang="0">
                <a:pos x="2" y="385"/>
              </a:cxn>
              <a:cxn ang="0">
                <a:pos x="4" y="370"/>
              </a:cxn>
              <a:cxn ang="0">
                <a:pos x="5" y="355"/>
              </a:cxn>
              <a:cxn ang="0">
                <a:pos x="6" y="340"/>
              </a:cxn>
              <a:cxn ang="0">
                <a:pos x="7" y="325"/>
              </a:cxn>
              <a:cxn ang="0">
                <a:pos x="9" y="310"/>
              </a:cxn>
              <a:cxn ang="0">
                <a:pos x="12" y="295"/>
              </a:cxn>
              <a:cxn ang="0">
                <a:pos x="14" y="280"/>
              </a:cxn>
              <a:cxn ang="0">
                <a:pos x="17" y="265"/>
              </a:cxn>
              <a:cxn ang="0">
                <a:pos x="18" y="250"/>
              </a:cxn>
              <a:cxn ang="0">
                <a:pos x="22" y="236"/>
              </a:cxn>
              <a:cxn ang="0">
                <a:pos x="25" y="221"/>
              </a:cxn>
              <a:cxn ang="0">
                <a:pos x="28" y="207"/>
              </a:cxn>
              <a:cxn ang="0">
                <a:pos x="31" y="192"/>
              </a:cxn>
              <a:cxn ang="0">
                <a:pos x="35" y="178"/>
              </a:cxn>
              <a:cxn ang="0">
                <a:pos x="39" y="164"/>
              </a:cxn>
              <a:cxn ang="0">
                <a:pos x="42" y="150"/>
              </a:cxn>
              <a:cxn ang="0">
                <a:pos x="46" y="136"/>
              </a:cxn>
              <a:cxn ang="0">
                <a:pos x="51" y="121"/>
              </a:cxn>
              <a:cxn ang="0">
                <a:pos x="54" y="108"/>
              </a:cxn>
              <a:cxn ang="0">
                <a:pos x="59" y="94"/>
              </a:cxn>
              <a:cxn ang="0">
                <a:pos x="64" y="80"/>
              </a:cxn>
              <a:cxn ang="0">
                <a:pos x="69" y="66"/>
              </a:cxn>
              <a:cxn ang="0">
                <a:pos x="74" y="53"/>
              </a:cxn>
              <a:cxn ang="0">
                <a:pos x="79" y="39"/>
              </a:cxn>
              <a:cxn ang="0">
                <a:pos x="85" y="26"/>
              </a:cxn>
              <a:cxn ang="0">
                <a:pos x="90" y="12"/>
              </a:cxn>
              <a:cxn ang="0">
                <a:pos x="96" y="0"/>
              </a:cxn>
            </a:cxnLst>
            <a:rect l="0" t="0" r="r" b="b"/>
            <a:pathLst>
              <a:path w="97" h="926">
                <a:moveTo>
                  <a:pt x="96" y="925"/>
                </a:moveTo>
                <a:lnTo>
                  <a:pt x="85" y="898"/>
                </a:lnTo>
                <a:lnTo>
                  <a:pt x="79" y="885"/>
                </a:lnTo>
                <a:lnTo>
                  <a:pt x="74" y="872"/>
                </a:lnTo>
                <a:lnTo>
                  <a:pt x="69" y="858"/>
                </a:lnTo>
                <a:lnTo>
                  <a:pt x="64" y="844"/>
                </a:lnTo>
                <a:lnTo>
                  <a:pt x="59" y="830"/>
                </a:lnTo>
                <a:lnTo>
                  <a:pt x="54" y="817"/>
                </a:lnTo>
                <a:lnTo>
                  <a:pt x="51" y="803"/>
                </a:lnTo>
                <a:lnTo>
                  <a:pt x="46" y="789"/>
                </a:lnTo>
                <a:lnTo>
                  <a:pt x="42" y="775"/>
                </a:lnTo>
                <a:lnTo>
                  <a:pt x="39" y="760"/>
                </a:lnTo>
                <a:lnTo>
                  <a:pt x="35" y="746"/>
                </a:lnTo>
                <a:lnTo>
                  <a:pt x="31" y="732"/>
                </a:lnTo>
                <a:lnTo>
                  <a:pt x="28" y="718"/>
                </a:lnTo>
                <a:lnTo>
                  <a:pt x="25" y="703"/>
                </a:lnTo>
                <a:lnTo>
                  <a:pt x="22" y="688"/>
                </a:lnTo>
                <a:lnTo>
                  <a:pt x="18" y="674"/>
                </a:lnTo>
                <a:lnTo>
                  <a:pt x="17" y="659"/>
                </a:lnTo>
                <a:lnTo>
                  <a:pt x="14" y="644"/>
                </a:lnTo>
                <a:lnTo>
                  <a:pt x="12" y="630"/>
                </a:lnTo>
                <a:lnTo>
                  <a:pt x="9" y="615"/>
                </a:lnTo>
                <a:lnTo>
                  <a:pt x="7" y="600"/>
                </a:lnTo>
                <a:lnTo>
                  <a:pt x="6" y="585"/>
                </a:lnTo>
                <a:lnTo>
                  <a:pt x="5" y="570"/>
                </a:lnTo>
                <a:lnTo>
                  <a:pt x="4" y="554"/>
                </a:lnTo>
                <a:lnTo>
                  <a:pt x="2" y="539"/>
                </a:lnTo>
                <a:lnTo>
                  <a:pt x="2" y="524"/>
                </a:lnTo>
                <a:lnTo>
                  <a:pt x="1" y="508"/>
                </a:lnTo>
                <a:lnTo>
                  <a:pt x="0" y="493"/>
                </a:lnTo>
                <a:lnTo>
                  <a:pt x="0" y="478"/>
                </a:lnTo>
                <a:lnTo>
                  <a:pt x="0" y="462"/>
                </a:lnTo>
                <a:lnTo>
                  <a:pt x="0" y="431"/>
                </a:lnTo>
                <a:lnTo>
                  <a:pt x="1" y="416"/>
                </a:lnTo>
                <a:lnTo>
                  <a:pt x="2" y="400"/>
                </a:lnTo>
                <a:lnTo>
                  <a:pt x="2" y="385"/>
                </a:lnTo>
                <a:lnTo>
                  <a:pt x="4" y="370"/>
                </a:lnTo>
                <a:lnTo>
                  <a:pt x="5" y="355"/>
                </a:lnTo>
                <a:lnTo>
                  <a:pt x="6" y="340"/>
                </a:lnTo>
                <a:lnTo>
                  <a:pt x="7" y="325"/>
                </a:lnTo>
                <a:lnTo>
                  <a:pt x="9" y="310"/>
                </a:lnTo>
                <a:lnTo>
                  <a:pt x="12" y="295"/>
                </a:lnTo>
                <a:lnTo>
                  <a:pt x="14" y="280"/>
                </a:lnTo>
                <a:lnTo>
                  <a:pt x="17" y="265"/>
                </a:lnTo>
                <a:lnTo>
                  <a:pt x="18" y="250"/>
                </a:lnTo>
                <a:lnTo>
                  <a:pt x="22" y="236"/>
                </a:lnTo>
                <a:lnTo>
                  <a:pt x="25" y="221"/>
                </a:lnTo>
                <a:lnTo>
                  <a:pt x="28" y="207"/>
                </a:lnTo>
                <a:lnTo>
                  <a:pt x="31" y="192"/>
                </a:lnTo>
                <a:lnTo>
                  <a:pt x="35" y="178"/>
                </a:lnTo>
                <a:lnTo>
                  <a:pt x="39" y="164"/>
                </a:lnTo>
                <a:lnTo>
                  <a:pt x="42" y="150"/>
                </a:lnTo>
                <a:lnTo>
                  <a:pt x="46" y="136"/>
                </a:lnTo>
                <a:lnTo>
                  <a:pt x="51" y="121"/>
                </a:lnTo>
                <a:lnTo>
                  <a:pt x="54" y="108"/>
                </a:lnTo>
                <a:lnTo>
                  <a:pt x="59" y="94"/>
                </a:lnTo>
                <a:lnTo>
                  <a:pt x="64" y="80"/>
                </a:lnTo>
                <a:lnTo>
                  <a:pt x="69" y="66"/>
                </a:lnTo>
                <a:lnTo>
                  <a:pt x="74" y="53"/>
                </a:lnTo>
                <a:lnTo>
                  <a:pt x="79" y="39"/>
                </a:lnTo>
                <a:lnTo>
                  <a:pt x="85" y="26"/>
                </a:lnTo>
                <a:lnTo>
                  <a:pt x="90" y="12"/>
                </a:lnTo>
                <a:lnTo>
                  <a:pt x="96" y="0"/>
                </a:lnTo>
              </a:path>
            </a:pathLst>
          </a:custGeom>
          <a:noFill/>
          <a:ln w="25399" cap="rnd" cmpd="sng">
            <a:solidFill>
              <a:srgbClr val="00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YE"/>
          </a:p>
        </p:txBody>
      </p:sp>
      <p:sp>
        <p:nvSpPr>
          <p:cNvPr id="630798" name="Freeform 14"/>
          <p:cNvSpPr>
            <a:spLocks/>
          </p:cNvSpPr>
          <p:nvPr/>
        </p:nvSpPr>
        <p:spPr bwMode="auto">
          <a:xfrm>
            <a:off x="2211266" y="2768601"/>
            <a:ext cx="150934" cy="1787525"/>
          </a:xfrm>
          <a:custGeom>
            <a:avLst/>
            <a:gdLst/>
            <a:ahLst/>
            <a:cxnLst>
              <a:cxn ang="0">
                <a:pos x="95" y="1132"/>
              </a:cxn>
              <a:cxn ang="0">
                <a:pos x="84" y="1099"/>
              </a:cxn>
              <a:cxn ang="0">
                <a:pos x="78" y="1082"/>
              </a:cxn>
              <a:cxn ang="0">
                <a:pos x="73" y="1065"/>
              </a:cxn>
              <a:cxn ang="0">
                <a:pos x="68" y="1048"/>
              </a:cxn>
              <a:cxn ang="0">
                <a:pos x="64" y="1032"/>
              </a:cxn>
              <a:cxn ang="0">
                <a:pos x="58" y="1014"/>
              </a:cxn>
              <a:cxn ang="0">
                <a:pos x="54" y="997"/>
              </a:cxn>
              <a:cxn ang="0">
                <a:pos x="50" y="980"/>
              </a:cxn>
              <a:cxn ang="0">
                <a:pos x="45" y="963"/>
              </a:cxn>
              <a:cxn ang="0">
                <a:pos x="42" y="946"/>
              </a:cxn>
              <a:cxn ang="0">
                <a:pos x="38" y="928"/>
              </a:cxn>
              <a:cxn ang="0">
                <a:pos x="34" y="911"/>
              </a:cxn>
              <a:cxn ang="0">
                <a:pos x="30" y="893"/>
              </a:cxn>
              <a:cxn ang="0">
                <a:pos x="27" y="876"/>
              </a:cxn>
              <a:cxn ang="0">
                <a:pos x="24" y="858"/>
              </a:cxn>
              <a:cxn ang="0">
                <a:pos x="21" y="840"/>
              </a:cxn>
              <a:cxn ang="0">
                <a:pos x="18" y="822"/>
              </a:cxn>
              <a:cxn ang="0">
                <a:pos x="16" y="804"/>
              </a:cxn>
              <a:cxn ang="0">
                <a:pos x="14" y="786"/>
              </a:cxn>
              <a:cxn ang="0">
                <a:pos x="11" y="768"/>
              </a:cxn>
              <a:cxn ang="0">
                <a:pos x="9" y="750"/>
              </a:cxn>
              <a:cxn ang="0">
                <a:pos x="7" y="732"/>
              </a:cxn>
              <a:cxn ang="0">
                <a:pos x="6" y="714"/>
              </a:cxn>
              <a:cxn ang="0">
                <a:pos x="5" y="696"/>
              </a:cxn>
              <a:cxn ang="0">
                <a:pos x="3" y="677"/>
              </a:cxn>
              <a:cxn ang="0">
                <a:pos x="2" y="659"/>
              </a:cxn>
              <a:cxn ang="0">
                <a:pos x="1" y="640"/>
              </a:cxn>
              <a:cxn ang="0">
                <a:pos x="1" y="622"/>
              </a:cxn>
              <a:cxn ang="0">
                <a:pos x="0" y="603"/>
              </a:cxn>
              <a:cxn ang="0">
                <a:pos x="0" y="584"/>
              </a:cxn>
              <a:cxn ang="0">
                <a:pos x="0" y="566"/>
              </a:cxn>
              <a:cxn ang="0">
                <a:pos x="0" y="528"/>
              </a:cxn>
              <a:cxn ang="0">
                <a:pos x="1" y="510"/>
              </a:cxn>
              <a:cxn ang="0">
                <a:pos x="1" y="492"/>
              </a:cxn>
              <a:cxn ang="0">
                <a:pos x="2" y="473"/>
              </a:cxn>
              <a:cxn ang="0">
                <a:pos x="3" y="455"/>
              </a:cxn>
              <a:cxn ang="0">
                <a:pos x="5" y="436"/>
              </a:cxn>
              <a:cxn ang="0">
                <a:pos x="6" y="418"/>
              </a:cxn>
              <a:cxn ang="0">
                <a:pos x="7" y="400"/>
              </a:cxn>
              <a:cxn ang="0">
                <a:pos x="9" y="382"/>
              </a:cxn>
              <a:cxn ang="0">
                <a:pos x="11" y="364"/>
              </a:cxn>
              <a:cxn ang="0">
                <a:pos x="14" y="346"/>
              </a:cxn>
              <a:cxn ang="0">
                <a:pos x="16" y="328"/>
              </a:cxn>
              <a:cxn ang="0">
                <a:pos x="18" y="310"/>
              </a:cxn>
              <a:cxn ang="0">
                <a:pos x="21" y="292"/>
              </a:cxn>
              <a:cxn ang="0">
                <a:pos x="24" y="274"/>
              </a:cxn>
              <a:cxn ang="0">
                <a:pos x="27" y="256"/>
              </a:cxn>
              <a:cxn ang="0">
                <a:pos x="30" y="239"/>
              </a:cxn>
              <a:cxn ang="0">
                <a:pos x="34" y="222"/>
              </a:cxn>
              <a:cxn ang="0">
                <a:pos x="38" y="204"/>
              </a:cxn>
              <a:cxn ang="0">
                <a:pos x="42" y="186"/>
              </a:cxn>
              <a:cxn ang="0">
                <a:pos x="45" y="169"/>
              </a:cxn>
              <a:cxn ang="0">
                <a:pos x="50" y="152"/>
              </a:cxn>
              <a:cxn ang="0">
                <a:pos x="54" y="135"/>
              </a:cxn>
              <a:cxn ang="0">
                <a:pos x="58" y="118"/>
              </a:cxn>
              <a:cxn ang="0">
                <a:pos x="64" y="101"/>
              </a:cxn>
              <a:cxn ang="0">
                <a:pos x="68" y="84"/>
              </a:cxn>
              <a:cxn ang="0">
                <a:pos x="73" y="67"/>
              </a:cxn>
              <a:cxn ang="0">
                <a:pos x="78" y="50"/>
              </a:cxn>
              <a:cxn ang="0">
                <a:pos x="84" y="33"/>
              </a:cxn>
              <a:cxn ang="0">
                <a:pos x="89" y="17"/>
              </a:cxn>
              <a:cxn ang="0">
                <a:pos x="95" y="0"/>
              </a:cxn>
            </a:cxnLst>
            <a:rect l="0" t="0" r="r" b="b"/>
            <a:pathLst>
              <a:path w="96" h="1133">
                <a:moveTo>
                  <a:pt x="95" y="1132"/>
                </a:moveTo>
                <a:lnTo>
                  <a:pt x="84" y="1099"/>
                </a:lnTo>
                <a:lnTo>
                  <a:pt x="78" y="1082"/>
                </a:lnTo>
                <a:lnTo>
                  <a:pt x="73" y="1065"/>
                </a:lnTo>
                <a:lnTo>
                  <a:pt x="68" y="1048"/>
                </a:lnTo>
                <a:lnTo>
                  <a:pt x="64" y="1032"/>
                </a:lnTo>
                <a:lnTo>
                  <a:pt x="58" y="1014"/>
                </a:lnTo>
                <a:lnTo>
                  <a:pt x="54" y="997"/>
                </a:lnTo>
                <a:lnTo>
                  <a:pt x="50" y="980"/>
                </a:lnTo>
                <a:lnTo>
                  <a:pt x="45" y="963"/>
                </a:lnTo>
                <a:lnTo>
                  <a:pt x="42" y="946"/>
                </a:lnTo>
                <a:lnTo>
                  <a:pt x="38" y="928"/>
                </a:lnTo>
                <a:lnTo>
                  <a:pt x="34" y="911"/>
                </a:lnTo>
                <a:lnTo>
                  <a:pt x="30" y="893"/>
                </a:lnTo>
                <a:lnTo>
                  <a:pt x="27" y="876"/>
                </a:lnTo>
                <a:lnTo>
                  <a:pt x="24" y="858"/>
                </a:lnTo>
                <a:lnTo>
                  <a:pt x="21" y="840"/>
                </a:lnTo>
                <a:lnTo>
                  <a:pt x="18" y="822"/>
                </a:lnTo>
                <a:lnTo>
                  <a:pt x="16" y="804"/>
                </a:lnTo>
                <a:lnTo>
                  <a:pt x="14" y="786"/>
                </a:lnTo>
                <a:lnTo>
                  <a:pt x="11" y="768"/>
                </a:lnTo>
                <a:lnTo>
                  <a:pt x="9" y="750"/>
                </a:lnTo>
                <a:lnTo>
                  <a:pt x="7" y="732"/>
                </a:lnTo>
                <a:lnTo>
                  <a:pt x="6" y="714"/>
                </a:lnTo>
                <a:lnTo>
                  <a:pt x="5" y="696"/>
                </a:lnTo>
                <a:lnTo>
                  <a:pt x="3" y="677"/>
                </a:lnTo>
                <a:lnTo>
                  <a:pt x="2" y="659"/>
                </a:lnTo>
                <a:lnTo>
                  <a:pt x="1" y="640"/>
                </a:lnTo>
                <a:lnTo>
                  <a:pt x="1" y="622"/>
                </a:lnTo>
                <a:lnTo>
                  <a:pt x="0" y="603"/>
                </a:lnTo>
                <a:lnTo>
                  <a:pt x="0" y="584"/>
                </a:lnTo>
                <a:lnTo>
                  <a:pt x="0" y="566"/>
                </a:lnTo>
                <a:lnTo>
                  <a:pt x="0" y="528"/>
                </a:lnTo>
                <a:lnTo>
                  <a:pt x="1" y="510"/>
                </a:lnTo>
                <a:lnTo>
                  <a:pt x="1" y="492"/>
                </a:lnTo>
                <a:lnTo>
                  <a:pt x="2" y="473"/>
                </a:lnTo>
                <a:lnTo>
                  <a:pt x="3" y="455"/>
                </a:lnTo>
                <a:lnTo>
                  <a:pt x="5" y="436"/>
                </a:lnTo>
                <a:lnTo>
                  <a:pt x="6" y="418"/>
                </a:lnTo>
                <a:lnTo>
                  <a:pt x="7" y="400"/>
                </a:lnTo>
                <a:lnTo>
                  <a:pt x="9" y="382"/>
                </a:lnTo>
                <a:lnTo>
                  <a:pt x="11" y="364"/>
                </a:lnTo>
                <a:lnTo>
                  <a:pt x="14" y="346"/>
                </a:lnTo>
                <a:lnTo>
                  <a:pt x="16" y="328"/>
                </a:lnTo>
                <a:lnTo>
                  <a:pt x="18" y="310"/>
                </a:lnTo>
                <a:lnTo>
                  <a:pt x="21" y="292"/>
                </a:lnTo>
                <a:lnTo>
                  <a:pt x="24" y="274"/>
                </a:lnTo>
                <a:lnTo>
                  <a:pt x="27" y="256"/>
                </a:lnTo>
                <a:lnTo>
                  <a:pt x="30" y="239"/>
                </a:lnTo>
                <a:lnTo>
                  <a:pt x="34" y="222"/>
                </a:lnTo>
                <a:lnTo>
                  <a:pt x="38" y="204"/>
                </a:lnTo>
                <a:lnTo>
                  <a:pt x="42" y="186"/>
                </a:lnTo>
                <a:lnTo>
                  <a:pt x="45" y="169"/>
                </a:lnTo>
                <a:lnTo>
                  <a:pt x="50" y="152"/>
                </a:lnTo>
                <a:lnTo>
                  <a:pt x="54" y="135"/>
                </a:lnTo>
                <a:lnTo>
                  <a:pt x="58" y="118"/>
                </a:lnTo>
                <a:lnTo>
                  <a:pt x="64" y="101"/>
                </a:lnTo>
                <a:lnTo>
                  <a:pt x="68" y="84"/>
                </a:lnTo>
                <a:lnTo>
                  <a:pt x="73" y="67"/>
                </a:lnTo>
                <a:lnTo>
                  <a:pt x="78" y="50"/>
                </a:lnTo>
                <a:lnTo>
                  <a:pt x="84" y="33"/>
                </a:lnTo>
                <a:lnTo>
                  <a:pt x="89" y="17"/>
                </a:lnTo>
                <a:lnTo>
                  <a:pt x="95" y="0"/>
                </a:lnTo>
              </a:path>
            </a:pathLst>
          </a:custGeom>
          <a:noFill/>
          <a:ln w="25399" cap="rnd" cmpd="sng">
            <a:solidFill>
              <a:srgbClr val="00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YE"/>
          </a:p>
        </p:txBody>
      </p:sp>
      <p:sp>
        <p:nvSpPr>
          <p:cNvPr id="630799" name="Freeform 15"/>
          <p:cNvSpPr>
            <a:spLocks/>
          </p:cNvSpPr>
          <p:nvPr/>
        </p:nvSpPr>
        <p:spPr bwMode="auto">
          <a:xfrm>
            <a:off x="3358662" y="3308350"/>
            <a:ext cx="45133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0"/>
              </a:cxn>
              <a:cxn ang="0">
                <a:pos x="6" y="0"/>
              </a:cxn>
              <a:cxn ang="0">
                <a:pos x="9" y="0"/>
              </a:cxn>
              <a:cxn ang="0">
                <a:pos x="14" y="0"/>
              </a:cxn>
              <a:cxn ang="0">
                <a:pos x="20" y="0"/>
              </a:cxn>
              <a:cxn ang="0">
                <a:pos x="27" y="0"/>
              </a:cxn>
              <a:cxn ang="0">
                <a:pos x="34" y="0"/>
              </a:cxn>
              <a:cxn ang="0">
                <a:pos x="43" y="0"/>
              </a:cxn>
              <a:cxn ang="0">
                <a:pos x="52" y="0"/>
              </a:cxn>
              <a:cxn ang="0">
                <a:pos x="61" y="0"/>
              </a:cxn>
              <a:cxn ang="0">
                <a:pos x="71" y="0"/>
              </a:cxn>
              <a:cxn ang="0">
                <a:pos x="82" y="0"/>
              </a:cxn>
              <a:cxn ang="0">
                <a:pos x="93" y="0"/>
              </a:cxn>
              <a:cxn ang="0">
                <a:pos x="105" y="0"/>
              </a:cxn>
              <a:cxn ang="0">
                <a:pos x="116" y="0"/>
              </a:cxn>
              <a:cxn ang="0">
                <a:pos x="128" y="0"/>
              </a:cxn>
              <a:cxn ang="0">
                <a:pos x="140" y="0"/>
              </a:cxn>
              <a:cxn ang="0">
                <a:pos x="152" y="0"/>
              </a:cxn>
              <a:cxn ang="0">
                <a:pos x="164" y="0"/>
              </a:cxn>
              <a:cxn ang="0">
                <a:pos x="176" y="0"/>
              </a:cxn>
              <a:cxn ang="0">
                <a:pos x="188" y="0"/>
              </a:cxn>
              <a:cxn ang="0">
                <a:pos x="199" y="0"/>
              </a:cxn>
              <a:cxn ang="0">
                <a:pos x="211" y="0"/>
              </a:cxn>
              <a:cxn ang="0">
                <a:pos x="222" y="0"/>
              </a:cxn>
              <a:cxn ang="0">
                <a:pos x="232" y="0"/>
              </a:cxn>
              <a:cxn ang="0">
                <a:pos x="243" y="0"/>
              </a:cxn>
              <a:cxn ang="0">
                <a:pos x="253" y="0"/>
              </a:cxn>
              <a:cxn ang="0">
                <a:pos x="262" y="0"/>
              </a:cxn>
              <a:cxn ang="0">
                <a:pos x="270" y="0"/>
              </a:cxn>
              <a:cxn ang="0">
                <a:pos x="279" y="0"/>
              </a:cxn>
              <a:cxn ang="0">
                <a:pos x="286" y="0"/>
              </a:cxn>
            </a:cxnLst>
            <a:rect l="0" t="0" r="r" b="b"/>
            <a:pathLst>
              <a:path w="287" h="1">
                <a:moveTo>
                  <a:pt x="0" y="0"/>
                </a:moveTo>
                <a:lnTo>
                  <a:pt x="3" y="0"/>
                </a:lnTo>
                <a:lnTo>
                  <a:pt x="6" y="0"/>
                </a:lnTo>
                <a:lnTo>
                  <a:pt x="9" y="0"/>
                </a:lnTo>
                <a:lnTo>
                  <a:pt x="14" y="0"/>
                </a:lnTo>
                <a:lnTo>
                  <a:pt x="20" y="0"/>
                </a:lnTo>
                <a:lnTo>
                  <a:pt x="27" y="0"/>
                </a:lnTo>
                <a:lnTo>
                  <a:pt x="34" y="0"/>
                </a:lnTo>
                <a:lnTo>
                  <a:pt x="43" y="0"/>
                </a:lnTo>
                <a:lnTo>
                  <a:pt x="52" y="0"/>
                </a:lnTo>
                <a:lnTo>
                  <a:pt x="61" y="0"/>
                </a:lnTo>
                <a:lnTo>
                  <a:pt x="71" y="0"/>
                </a:lnTo>
                <a:lnTo>
                  <a:pt x="82" y="0"/>
                </a:lnTo>
                <a:lnTo>
                  <a:pt x="93" y="0"/>
                </a:lnTo>
                <a:lnTo>
                  <a:pt x="105" y="0"/>
                </a:lnTo>
                <a:lnTo>
                  <a:pt x="116" y="0"/>
                </a:lnTo>
                <a:lnTo>
                  <a:pt x="128" y="0"/>
                </a:lnTo>
                <a:lnTo>
                  <a:pt x="140" y="0"/>
                </a:lnTo>
                <a:lnTo>
                  <a:pt x="152" y="0"/>
                </a:lnTo>
                <a:lnTo>
                  <a:pt x="164" y="0"/>
                </a:lnTo>
                <a:lnTo>
                  <a:pt x="176" y="0"/>
                </a:lnTo>
                <a:lnTo>
                  <a:pt x="188" y="0"/>
                </a:lnTo>
                <a:lnTo>
                  <a:pt x="199" y="0"/>
                </a:lnTo>
                <a:lnTo>
                  <a:pt x="211" y="0"/>
                </a:lnTo>
                <a:lnTo>
                  <a:pt x="222" y="0"/>
                </a:lnTo>
                <a:lnTo>
                  <a:pt x="232" y="0"/>
                </a:lnTo>
                <a:lnTo>
                  <a:pt x="243" y="0"/>
                </a:lnTo>
                <a:lnTo>
                  <a:pt x="253" y="0"/>
                </a:lnTo>
                <a:lnTo>
                  <a:pt x="262" y="0"/>
                </a:lnTo>
                <a:lnTo>
                  <a:pt x="270" y="0"/>
                </a:lnTo>
                <a:lnTo>
                  <a:pt x="279" y="0"/>
                </a:lnTo>
                <a:lnTo>
                  <a:pt x="286" y="0"/>
                </a:lnTo>
              </a:path>
            </a:pathLst>
          </a:custGeom>
          <a:noFill/>
          <a:ln w="25399" cap="rnd" cmpd="sng">
            <a:solidFill>
              <a:srgbClr val="FF0000"/>
            </a:solidFill>
            <a:prstDash val="solid"/>
            <a:round/>
            <a:headEnd type="stealth" w="med" len="lg"/>
            <a:tailEnd type="stealth" w="med" len="lg"/>
          </a:ln>
          <a:effectLst/>
        </p:spPr>
        <p:txBody>
          <a:bodyPr/>
          <a:lstStyle/>
          <a:p>
            <a:endParaRPr lang="ar-YE"/>
          </a:p>
        </p:txBody>
      </p:sp>
      <p:sp>
        <p:nvSpPr>
          <p:cNvPr id="630800" name="Freeform 16"/>
          <p:cNvSpPr>
            <a:spLocks/>
          </p:cNvSpPr>
          <p:nvPr/>
        </p:nvSpPr>
        <p:spPr bwMode="auto">
          <a:xfrm>
            <a:off x="3358662" y="3521075"/>
            <a:ext cx="45133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0"/>
              </a:cxn>
              <a:cxn ang="0">
                <a:pos x="6" y="0"/>
              </a:cxn>
              <a:cxn ang="0">
                <a:pos x="9" y="0"/>
              </a:cxn>
              <a:cxn ang="0">
                <a:pos x="14" y="0"/>
              </a:cxn>
              <a:cxn ang="0">
                <a:pos x="20" y="0"/>
              </a:cxn>
              <a:cxn ang="0">
                <a:pos x="27" y="0"/>
              </a:cxn>
              <a:cxn ang="0">
                <a:pos x="34" y="0"/>
              </a:cxn>
              <a:cxn ang="0">
                <a:pos x="43" y="0"/>
              </a:cxn>
              <a:cxn ang="0">
                <a:pos x="52" y="0"/>
              </a:cxn>
              <a:cxn ang="0">
                <a:pos x="61" y="0"/>
              </a:cxn>
              <a:cxn ang="0">
                <a:pos x="71" y="0"/>
              </a:cxn>
              <a:cxn ang="0">
                <a:pos x="82" y="0"/>
              </a:cxn>
              <a:cxn ang="0">
                <a:pos x="93" y="0"/>
              </a:cxn>
              <a:cxn ang="0">
                <a:pos x="105" y="0"/>
              </a:cxn>
              <a:cxn ang="0">
                <a:pos x="116" y="0"/>
              </a:cxn>
              <a:cxn ang="0">
                <a:pos x="128" y="0"/>
              </a:cxn>
              <a:cxn ang="0">
                <a:pos x="140" y="0"/>
              </a:cxn>
              <a:cxn ang="0">
                <a:pos x="152" y="0"/>
              </a:cxn>
              <a:cxn ang="0">
                <a:pos x="164" y="0"/>
              </a:cxn>
              <a:cxn ang="0">
                <a:pos x="176" y="0"/>
              </a:cxn>
              <a:cxn ang="0">
                <a:pos x="188" y="0"/>
              </a:cxn>
              <a:cxn ang="0">
                <a:pos x="199" y="0"/>
              </a:cxn>
              <a:cxn ang="0">
                <a:pos x="211" y="0"/>
              </a:cxn>
              <a:cxn ang="0">
                <a:pos x="222" y="0"/>
              </a:cxn>
              <a:cxn ang="0">
                <a:pos x="232" y="0"/>
              </a:cxn>
              <a:cxn ang="0">
                <a:pos x="243" y="0"/>
              </a:cxn>
              <a:cxn ang="0">
                <a:pos x="253" y="0"/>
              </a:cxn>
              <a:cxn ang="0">
                <a:pos x="262" y="0"/>
              </a:cxn>
              <a:cxn ang="0">
                <a:pos x="270" y="0"/>
              </a:cxn>
              <a:cxn ang="0">
                <a:pos x="279" y="0"/>
              </a:cxn>
              <a:cxn ang="0">
                <a:pos x="286" y="0"/>
              </a:cxn>
            </a:cxnLst>
            <a:rect l="0" t="0" r="r" b="b"/>
            <a:pathLst>
              <a:path w="287" h="1">
                <a:moveTo>
                  <a:pt x="0" y="0"/>
                </a:moveTo>
                <a:lnTo>
                  <a:pt x="3" y="0"/>
                </a:lnTo>
                <a:lnTo>
                  <a:pt x="6" y="0"/>
                </a:lnTo>
                <a:lnTo>
                  <a:pt x="9" y="0"/>
                </a:lnTo>
                <a:lnTo>
                  <a:pt x="14" y="0"/>
                </a:lnTo>
                <a:lnTo>
                  <a:pt x="20" y="0"/>
                </a:lnTo>
                <a:lnTo>
                  <a:pt x="27" y="0"/>
                </a:lnTo>
                <a:lnTo>
                  <a:pt x="34" y="0"/>
                </a:lnTo>
                <a:lnTo>
                  <a:pt x="43" y="0"/>
                </a:lnTo>
                <a:lnTo>
                  <a:pt x="52" y="0"/>
                </a:lnTo>
                <a:lnTo>
                  <a:pt x="61" y="0"/>
                </a:lnTo>
                <a:lnTo>
                  <a:pt x="71" y="0"/>
                </a:lnTo>
                <a:lnTo>
                  <a:pt x="82" y="0"/>
                </a:lnTo>
                <a:lnTo>
                  <a:pt x="93" y="0"/>
                </a:lnTo>
                <a:lnTo>
                  <a:pt x="105" y="0"/>
                </a:lnTo>
                <a:lnTo>
                  <a:pt x="116" y="0"/>
                </a:lnTo>
                <a:lnTo>
                  <a:pt x="128" y="0"/>
                </a:lnTo>
                <a:lnTo>
                  <a:pt x="140" y="0"/>
                </a:lnTo>
                <a:lnTo>
                  <a:pt x="152" y="0"/>
                </a:lnTo>
                <a:lnTo>
                  <a:pt x="164" y="0"/>
                </a:lnTo>
                <a:lnTo>
                  <a:pt x="176" y="0"/>
                </a:lnTo>
                <a:lnTo>
                  <a:pt x="188" y="0"/>
                </a:lnTo>
                <a:lnTo>
                  <a:pt x="199" y="0"/>
                </a:lnTo>
                <a:lnTo>
                  <a:pt x="211" y="0"/>
                </a:lnTo>
                <a:lnTo>
                  <a:pt x="222" y="0"/>
                </a:lnTo>
                <a:lnTo>
                  <a:pt x="232" y="0"/>
                </a:lnTo>
                <a:lnTo>
                  <a:pt x="243" y="0"/>
                </a:lnTo>
                <a:lnTo>
                  <a:pt x="253" y="0"/>
                </a:lnTo>
                <a:lnTo>
                  <a:pt x="262" y="0"/>
                </a:lnTo>
                <a:lnTo>
                  <a:pt x="270" y="0"/>
                </a:lnTo>
                <a:lnTo>
                  <a:pt x="279" y="0"/>
                </a:lnTo>
                <a:lnTo>
                  <a:pt x="286" y="0"/>
                </a:lnTo>
              </a:path>
            </a:pathLst>
          </a:custGeom>
          <a:noFill/>
          <a:ln w="25399" cap="rnd" cmpd="sng">
            <a:solidFill>
              <a:srgbClr val="FF0000"/>
            </a:solidFill>
            <a:prstDash val="solid"/>
            <a:round/>
            <a:headEnd type="stealth" w="med" len="lg"/>
            <a:tailEnd type="stealth" w="med" len="lg"/>
          </a:ln>
          <a:effectLst/>
        </p:spPr>
        <p:txBody>
          <a:bodyPr/>
          <a:lstStyle/>
          <a:p>
            <a:endParaRPr lang="ar-YE"/>
          </a:p>
        </p:txBody>
      </p:sp>
      <p:sp>
        <p:nvSpPr>
          <p:cNvPr id="630801" name="Freeform 17"/>
          <p:cNvSpPr>
            <a:spLocks/>
          </p:cNvSpPr>
          <p:nvPr/>
        </p:nvSpPr>
        <p:spPr bwMode="auto">
          <a:xfrm>
            <a:off x="3358662" y="3733800"/>
            <a:ext cx="45133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0"/>
              </a:cxn>
              <a:cxn ang="0">
                <a:pos x="6" y="0"/>
              </a:cxn>
              <a:cxn ang="0">
                <a:pos x="9" y="0"/>
              </a:cxn>
              <a:cxn ang="0">
                <a:pos x="14" y="0"/>
              </a:cxn>
              <a:cxn ang="0">
                <a:pos x="20" y="0"/>
              </a:cxn>
              <a:cxn ang="0">
                <a:pos x="27" y="0"/>
              </a:cxn>
              <a:cxn ang="0">
                <a:pos x="34" y="0"/>
              </a:cxn>
              <a:cxn ang="0">
                <a:pos x="43" y="0"/>
              </a:cxn>
              <a:cxn ang="0">
                <a:pos x="52" y="0"/>
              </a:cxn>
              <a:cxn ang="0">
                <a:pos x="61" y="0"/>
              </a:cxn>
              <a:cxn ang="0">
                <a:pos x="71" y="0"/>
              </a:cxn>
              <a:cxn ang="0">
                <a:pos x="82" y="0"/>
              </a:cxn>
              <a:cxn ang="0">
                <a:pos x="93" y="0"/>
              </a:cxn>
              <a:cxn ang="0">
                <a:pos x="105" y="0"/>
              </a:cxn>
              <a:cxn ang="0">
                <a:pos x="116" y="0"/>
              </a:cxn>
              <a:cxn ang="0">
                <a:pos x="128" y="0"/>
              </a:cxn>
              <a:cxn ang="0">
                <a:pos x="140" y="0"/>
              </a:cxn>
              <a:cxn ang="0">
                <a:pos x="152" y="0"/>
              </a:cxn>
              <a:cxn ang="0">
                <a:pos x="164" y="0"/>
              </a:cxn>
              <a:cxn ang="0">
                <a:pos x="176" y="0"/>
              </a:cxn>
              <a:cxn ang="0">
                <a:pos x="188" y="0"/>
              </a:cxn>
              <a:cxn ang="0">
                <a:pos x="199" y="0"/>
              </a:cxn>
              <a:cxn ang="0">
                <a:pos x="211" y="0"/>
              </a:cxn>
              <a:cxn ang="0">
                <a:pos x="222" y="0"/>
              </a:cxn>
              <a:cxn ang="0">
                <a:pos x="232" y="0"/>
              </a:cxn>
              <a:cxn ang="0">
                <a:pos x="243" y="0"/>
              </a:cxn>
              <a:cxn ang="0">
                <a:pos x="253" y="0"/>
              </a:cxn>
              <a:cxn ang="0">
                <a:pos x="262" y="0"/>
              </a:cxn>
              <a:cxn ang="0">
                <a:pos x="270" y="0"/>
              </a:cxn>
              <a:cxn ang="0">
                <a:pos x="279" y="0"/>
              </a:cxn>
              <a:cxn ang="0">
                <a:pos x="286" y="0"/>
              </a:cxn>
            </a:cxnLst>
            <a:rect l="0" t="0" r="r" b="b"/>
            <a:pathLst>
              <a:path w="287" h="1">
                <a:moveTo>
                  <a:pt x="0" y="0"/>
                </a:moveTo>
                <a:lnTo>
                  <a:pt x="3" y="0"/>
                </a:lnTo>
                <a:lnTo>
                  <a:pt x="6" y="0"/>
                </a:lnTo>
                <a:lnTo>
                  <a:pt x="9" y="0"/>
                </a:lnTo>
                <a:lnTo>
                  <a:pt x="14" y="0"/>
                </a:lnTo>
                <a:lnTo>
                  <a:pt x="20" y="0"/>
                </a:lnTo>
                <a:lnTo>
                  <a:pt x="27" y="0"/>
                </a:lnTo>
                <a:lnTo>
                  <a:pt x="34" y="0"/>
                </a:lnTo>
                <a:lnTo>
                  <a:pt x="43" y="0"/>
                </a:lnTo>
                <a:lnTo>
                  <a:pt x="52" y="0"/>
                </a:lnTo>
                <a:lnTo>
                  <a:pt x="61" y="0"/>
                </a:lnTo>
                <a:lnTo>
                  <a:pt x="71" y="0"/>
                </a:lnTo>
                <a:lnTo>
                  <a:pt x="82" y="0"/>
                </a:lnTo>
                <a:lnTo>
                  <a:pt x="93" y="0"/>
                </a:lnTo>
                <a:lnTo>
                  <a:pt x="105" y="0"/>
                </a:lnTo>
                <a:lnTo>
                  <a:pt x="116" y="0"/>
                </a:lnTo>
                <a:lnTo>
                  <a:pt x="128" y="0"/>
                </a:lnTo>
                <a:lnTo>
                  <a:pt x="140" y="0"/>
                </a:lnTo>
                <a:lnTo>
                  <a:pt x="152" y="0"/>
                </a:lnTo>
                <a:lnTo>
                  <a:pt x="164" y="0"/>
                </a:lnTo>
                <a:lnTo>
                  <a:pt x="176" y="0"/>
                </a:lnTo>
                <a:lnTo>
                  <a:pt x="188" y="0"/>
                </a:lnTo>
                <a:lnTo>
                  <a:pt x="199" y="0"/>
                </a:lnTo>
                <a:lnTo>
                  <a:pt x="211" y="0"/>
                </a:lnTo>
                <a:lnTo>
                  <a:pt x="222" y="0"/>
                </a:lnTo>
                <a:lnTo>
                  <a:pt x="232" y="0"/>
                </a:lnTo>
                <a:lnTo>
                  <a:pt x="243" y="0"/>
                </a:lnTo>
                <a:lnTo>
                  <a:pt x="253" y="0"/>
                </a:lnTo>
                <a:lnTo>
                  <a:pt x="262" y="0"/>
                </a:lnTo>
                <a:lnTo>
                  <a:pt x="270" y="0"/>
                </a:lnTo>
                <a:lnTo>
                  <a:pt x="279" y="0"/>
                </a:lnTo>
                <a:lnTo>
                  <a:pt x="286" y="0"/>
                </a:lnTo>
              </a:path>
            </a:pathLst>
          </a:custGeom>
          <a:noFill/>
          <a:ln w="25399" cap="rnd" cmpd="sng">
            <a:solidFill>
              <a:srgbClr val="FF0000"/>
            </a:solidFill>
            <a:prstDash val="solid"/>
            <a:round/>
            <a:headEnd type="stealth" w="med" len="lg"/>
            <a:tailEnd type="stealth" w="med" len="lg"/>
          </a:ln>
          <a:effectLst/>
        </p:spPr>
        <p:txBody>
          <a:bodyPr/>
          <a:lstStyle/>
          <a:p>
            <a:endParaRPr lang="ar-YE"/>
          </a:p>
        </p:txBody>
      </p:sp>
      <p:sp>
        <p:nvSpPr>
          <p:cNvPr id="630802" name="Freeform 18"/>
          <p:cNvSpPr>
            <a:spLocks/>
          </p:cNvSpPr>
          <p:nvPr/>
        </p:nvSpPr>
        <p:spPr bwMode="auto">
          <a:xfrm>
            <a:off x="3358662" y="3946525"/>
            <a:ext cx="45133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0"/>
              </a:cxn>
              <a:cxn ang="0">
                <a:pos x="6" y="0"/>
              </a:cxn>
              <a:cxn ang="0">
                <a:pos x="9" y="0"/>
              </a:cxn>
              <a:cxn ang="0">
                <a:pos x="14" y="0"/>
              </a:cxn>
              <a:cxn ang="0">
                <a:pos x="20" y="0"/>
              </a:cxn>
              <a:cxn ang="0">
                <a:pos x="27" y="0"/>
              </a:cxn>
              <a:cxn ang="0">
                <a:pos x="34" y="0"/>
              </a:cxn>
              <a:cxn ang="0">
                <a:pos x="43" y="0"/>
              </a:cxn>
              <a:cxn ang="0">
                <a:pos x="52" y="0"/>
              </a:cxn>
              <a:cxn ang="0">
                <a:pos x="61" y="0"/>
              </a:cxn>
              <a:cxn ang="0">
                <a:pos x="71" y="0"/>
              </a:cxn>
              <a:cxn ang="0">
                <a:pos x="82" y="0"/>
              </a:cxn>
              <a:cxn ang="0">
                <a:pos x="93" y="0"/>
              </a:cxn>
              <a:cxn ang="0">
                <a:pos x="105" y="0"/>
              </a:cxn>
              <a:cxn ang="0">
                <a:pos x="116" y="0"/>
              </a:cxn>
              <a:cxn ang="0">
                <a:pos x="128" y="0"/>
              </a:cxn>
              <a:cxn ang="0">
                <a:pos x="140" y="0"/>
              </a:cxn>
              <a:cxn ang="0">
                <a:pos x="152" y="0"/>
              </a:cxn>
              <a:cxn ang="0">
                <a:pos x="164" y="0"/>
              </a:cxn>
              <a:cxn ang="0">
                <a:pos x="176" y="0"/>
              </a:cxn>
              <a:cxn ang="0">
                <a:pos x="188" y="0"/>
              </a:cxn>
              <a:cxn ang="0">
                <a:pos x="199" y="0"/>
              </a:cxn>
              <a:cxn ang="0">
                <a:pos x="211" y="0"/>
              </a:cxn>
              <a:cxn ang="0">
                <a:pos x="222" y="0"/>
              </a:cxn>
              <a:cxn ang="0">
                <a:pos x="232" y="0"/>
              </a:cxn>
              <a:cxn ang="0">
                <a:pos x="243" y="0"/>
              </a:cxn>
              <a:cxn ang="0">
                <a:pos x="253" y="0"/>
              </a:cxn>
              <a:cxn ang="0">
                <a:pos x="262" y="0"/>
              </a:cxn>
              <a:cxn ang="0">
                <a:pos x="270" y="0"/>
              </a:cxn>
              <a:cxn ang="0">
                <a:pos x="279" y="0"/>
              </a:cxn>
              <a:cxn ang="0">
                <a:pos x="286" y="0"/>
              </a:cxn>
            </a:cxnLst>
            <a:rect l="0" t="0" r="r" b="b"/>
            <a:pathLst>
              <a:path w="287" h="1">
                <a:moveTo>
                  <a:pt x="0" y="0"/>
                </a:moveTo>
                <a:lnTo>
                  <a:pt x="3" y="0"/>
                </a:lnTo>
                <a:lnTo>
                  <a:pt x="6" y="0"/>
                </a:lnTo>
                <a:lnTo>
                  <a:pt x="9" y="0"/>
                </a:lnTo>
                <a:lnTo>
                  <a:pt x="14" y="0"/>
                </a:lnTo>
                <a:lnTo>
                  <a:pt x="20" y="0"/>
                </a:lnTo>
                <a:lnTo>
                  <a:pt x="27" y="0"/>
                </a:lnTo>
                <a:lnTo>
                  <a:pt x="34" y="0"/>
                </a:lnTo>
                <a:lnTo>
                  <a:pt x="43" y="0"/>
                </a:lnTo>
                <a:lnTo>
                  <a:pt x="52" y="0"/>
                </a:lnTo>
                <a:lnTo>
                  <a:pt x="61" y="0"/>
                </a:lnTo>
                <a:lnTo>
                  <a:pt x="71" y="0"/>
                </a:lnTo>
                <a:lnTo>
                  <a:pt x="82" y="0"/>
                </a:lnTo>
                <a:lnTo>
                  <a:pt x="93" y="0"/>
                </a:lnTo>
                <a:lnTo>
                  <a:pt x="105" y="0"/>
                </a:lnTo>
                <a:lnTo>
                  <a:pt x="116" y="0"/>
                </a:lnTo>
                <a:lnTo>
                  <a:pt x="128" y="0"/>
                </a:lnTo>
                <a:lnTo>
                  <a:pt x="140" y="0"/>
                </a:lnTo>
                <a:lnTo>
                  <a:pt x="152" y="0"/>
                </a:lnTo>
                <a:lnTo>
                  <a:pt x="164" y="0"/>
                </a:lnTo>
                <a:lnTo>
                  <a:pt x="176" y="0"/>
                </a:lnTo>
                <a:lnTo>
                  <a:pt x="188" y="0"/>
                </a:lnTo>
                <a:lnTo>
                  <a:pt x="199" y="0"/>
                </a:lnTo>
                <a:lnTo>
                  <a:pt x="211" y="0"/>
                </a:lnTo>
                <a:lnTo>
                  <a:pt x="222" y="0"/>
                </a:lnTo>
                <a:lnTo>
                  <a:pt x="232" y="0"/>
                </a:lnTo>
                <a:lnTo>
                  <a:pt x="243" y="0"/>
                </a:lnTo>
                <a:lnTo>
                  <a:pt x="253" y="0"/>
                </a:lnTo>
                <a:lnTo>
                  <a:pt x="262" y="0"/>
                </a:lnTo>
                <a:lnTo>
                  <a:pt x="270" y="0"/>
                </a:lnTo>
                <a:lnTo>
                  <a:pt x="279" y="0"/>
                </a:lnTo>
                <a:lnTo>
                  <a:pt x="286" y="0"/>
                </a:lnTo>
              </a:path>
            </a:pathLst>
          </a:custGeom>
          <a:noFill/>
          <a:ln w="25399" cap="rnd" cmpd="sng">
            <a:solidFill>
              <a:srgbClr val="FF0000"/>
            </a:solidFill>
            <a:prstDash val="solid"/>
            <a:round/>
            <a:headEnd type="stealth" w="med" len="lg"/>
            <a:tailEnd type="stealth" w="med" len="lg"/>
          </a:ln>
          <a:effectLst/>
        </p:spPr>
        <p:txBody>
          <a:bodyPr/>
          <a:lstStyle/>
          <a:p>
            <a:endParaRPr lang="ar-YE"/>
          </a:p>
        </p:txBody>
      </p:sp>
      <p:sp>
        <p:nvSpPr>
          <p:cNvPr id="630803" name="Freeform 19"/>
          <p:cNvSpPr>
            <a:spLocks/>
          </p:cNvSpPr>
          <p:nvPr/>
        </p:nvSpPr>
        <p:spPr bwMode="auto">
          <a:xfrm>
            <a:off x="6506308" y="3255964"/>
            <a:ext cx="297474" cy="974725"/>
          </a:xfrm>
          <a:custGeom>
            <a:avLst/>
            <a:gdLst/>
            <a:ahLst/>
            <a:cxnLst>
              <a:cxn ang="0">
                <a:pos x="189" y="230"/>
              </a:cxn>
              <a:cxn ang="0">
                <a:pos x="101" y="281"/>
              </a:cxn>
              <a:cxn ang="0">
                <a:pos x="189" y="59"/>
              </a:cxn>
              <a:cxn ang="0">
                <a:pos x="126" y="97"/>
              </a:cxn>
              <a:cxn ang="0">
                <a:pos x="183" y="0"/>
              </a:cxn>
              <a:cxn ang="0">
                <a:pos x="109" y="35"/>
              </a:cxn>
              <a:cxn ang="0">
                <a:pos x="45" y="195"/>
              </a:cxn>
              <a:cxn ang="0">
                <a:pos x="126" y="135"/>
              </a:cxn>
              <a:cxn ang="0">
                <a:pos x="17" y="403"/>
              </a:cxn>
              <a:cxn ang="0">
                <a:pos x="115" y="314"/>
              </a:cxn>
              <a:cxn ang="0">
                <a:pos x="0" y="617"/>
              </a:cxn>
              <a:cxn ang="0">
                <a:pos x="189" y="230"/>
              </a:cxn>
            </a:cxnLst>
            <a:rect l="0" t="0" r="r" b="b"/>
            <a:pathLst>
              <a:path w="190" h="618">
                <a:moveTo>
                  <a:pt x="189" y="230"/>
                </a:moveTo>
                <a:lnTo>
                  <a:pt x="101" y="281"/>
                </a:lnTo>
                <a:lnTo>
                  <a:pt x="189" y="59"/>
                </a:lnTo>
                <a:lnTo>
                  <a:pt x="126" y="97"/>
                </a:lnTo>
                <a:lnTo>
                  <a:pt x="183" y="0"/>
                </a:lnTo>
                <a:lnTo>
                  <a:pt x="109" y="35"/>
                </a:lnTo>
                <a:lnTo>
                  <a:pt x="45" y="195"/>
                </a:lnTo>
                <a:lnTo>
                  <a:pt x="126" y="135"/>
                </a:lnTo>
                <a:lnTo>
                  <a:pt x="17" y="403"/>
                </a:lnTo>
                <a:lnTo>
                  <a:pt x="115" y="314"/>
                </a:lnTo>
                <a:lnTo>
                  <a:pt x="0" y="617"/>
                </a:lnTo>
                <a:lnTo>
                  <a:pt x="189" y="230"/>
                </a:lnTo>
              </a:path>
            </a:pathLst>
          </a:custGeom>
          <a:solidFill>
            <a:srgbClr val="FFFF00"/>
          </a:solidFill>
          <a:ln w="12699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ar-YE"/>
          </a:p>
        </p:txBody>
      </p:sp>
      <p:sp>
        <p:nvSpPr>
          <p:cNvPr id="630805" name="Freeform 21"/>
          <p:cNvSpPr>
            <a:spLocks/>
          </p:cNvSpPr>
          <p:nvPr/>
        </p:nvSpPr>
        <p:spPr bwMode="auto">
          <a:xfrm>
            <a:off x="1924051" y="2873375"/>
            <a:ext cx="96715" cy="1555750"/>
          </a:xfrm>
          <a:custGeom>
            <a:avLst/>
            <a:gdLst/>
            <a:ahLst/>
            <a:cxnLst>
              <a:cxn ang="0">
                <a:pos x="60" y="986"/>
              </a:cxn>
              <a:cxn ang="0">
                <a:pos x="53" y="955"/>
              </a:cxn>
              <a:cxn ang="0">
                <a:pos x="49" y="939"/>
              </a:cxn>
              <a:cxn ang="0">
                <a:pos x="46" y="924"/>
              </a:cxn>
              <a:cxn ang="0">
                <a:pos x="42" y="908"/>
              </a:cxn>
              <a:cxn ang="0">
                <a:pos x="40" y="892"/>
              </a:cxn>
              <a:cxn ang="0">
                <a:pos x="37" y="876"/>
              </a:cxn>
              <a:cxn ang="0">
                <a:pos x="33" y="860"/>
              </a:cxn>
              <a:cxn ang="0">
                <a:pos x="30" y="844"/>
              </a:cxn>
              <a:cxn ang="0">
                <a:pos x="28" y="828"/>
              </a:cxn>
              <a:cxn ang="0">
                <a:pos x="26" y="812"/>
              </a:cxn>
              <a:cxn ang="0">
                <a:pos x="23" y="796"/>
              </a:cxn>
              <a:cxn ang="0">
                <a:pos x="21" y="780"/>
              </a:cxn>
              <a:cxn ang="0">
                <a:pos x="18" y="764"/>
              </a:cxn>
              <a:cxn ang="0">
                <a:pos x="17" y="747"/>
              </a:cxn>
              <a:cxn ang="0">
                <a:pos x="15" y="731"/>
              </a:cxn>
              <a:cxn ang="0">
                <a:pos x="13" y="715"/>
              </a:cxn>
              <a:cxn ang="0">
                <a:pos x="11" y="698"/>
              </a:cxn>
              <a:cxn ang="0">
                <a:pos x="9" y="682"/>
              </a:cxn>
              <a:cxn ang="0">
                <a:pos x="8" y="666"/>
              </a:cxn>
              <a:cxn ang="0">
                <a:pos x="6" y="649"/>
              </a:cxn>
              <a:cxn ang="0">
                <a:pos x="6" y="633"/>
              </a:cxn>
              <a:cxn ang="0">
                <a:pos x="5" y="616"/>
              </a:cxn>
              <a:cxn ang="0">
                <a:pos x="4" y="600"/>
              </a:cxn>
              <a:cxn ang="0">
                <a:pos x="2" y="583"/>
              </a:cxn>
              <a:cxn ang="0">
                <a:pos x="2" y="566"/>
              </a:cxn>
              <a:cxn ang="0">
                <a:pos x="1" y="550"/>
              </a:cxn>
              <a:cxn ang="0">
                <a:pos x="0" y="533"/>
              </a:cxn>
              <a:cxn ang="0">
                <a:pos x="0" y="516"/>
              </a:cxn>
              <a:cxn ang="0">
                <a:pos x="0" y="500"/>
              </a:cxn>
              <a:cxn ang="0">
                <a:pos x="0" y="483"/>
              </a:cxn>
              <a:cxn ang="0">
                <a:pos x="0" y="466"/>
              </a:cxn>
              <a:cxn ang="0">
                <a:pos x="0" y="436"/>
              </a:cxn>
              <a:cxn ang="0">
                <a:pos x="0" y="421"/>
              </a:cxn>
              <a:cxn ang="0">
                <a:pos x="0" y="406"/>
              </a:cxn>
              <a:cxn ang="0">
                <a:pos x="1" y="392"/>
              </a:cxn>
              <a:cxn ang="0">
                <a:pos x="1" y="377"/>
              </a:cxn>
              <a:cxn ang="0">
                <a:pos x="2" y="362"/>
              </a:cxn>
              <a:cxn ang="0">
                <a:pos x="3" y="347"/>
              </a:cxn>
              <a:cxn ang="0">
                <a:pos x="4" y="332"/>
              </a:cxn>
              <a:cxn ang="0">
                <a:pos x="4" y="317"/>
              </a:cxn>
              <a:cxn ang="0">
                <a:pos x="6" y="303"/>
              </a:cxn>
              <a:cxn ang="0">
                <a:pos x="6" y="288"/>
              </a:cxn>
              <a:cxn ang="0">
                <a:pos x="7" y="273"/>
              </a:cxn>
              <a:cxn ang="0">
                <a:pos x="9" y="259"/>
              </a:cxn>
              <a:cxn ang="0">
                <a:pos x="10" y="244"/>
              </a:cxn>
              <a:cxn ang="0">
                <a:pos x="12" y="230"/>
              </a:cxn>
              <a:cxn ang="0">
                <a:pos x="13" y="215"/>
              </a:cxn>
              <a:cxn ang="0">
                <a:pos x="15" y="200"/>
              </a:cxn>
              <a:cxn ang="0">
                <a:pos x="17" y="186"/>
              </a:cxn>
              <a:cxn ang="0">
                <a:pos x="18" y="171"/>
              </a:cxn>
              <a:cxn ang="0">
                <a:pos x="20" y="157"/>
              </a:cxn>
              <a:cxn ang="0">
                <a:pos x="22" y="142"/>
              </a:cxn>
              <a:cxn ang="0">
                <a:pos x="24" y="128"/>
              </a:cxn>
              <a:cxn ang="0">
                <a:pos x="27" y="114"/>
              </a:cxn>
              <a:cxn ang="0">
                <a:pos x="29" y="100"/>
              </a:cxn>
              <a:cxn ang="0">
                <a:pos x="31" y="85"/>
              </a:cxn>
              <a:cxn ang="0">
                <a:pos x="34" y="71"/>
              </a:cxn>
              <a:cxn ang="0">
                <a:pos x="37" y="57"/>
              </a:cxn>
              <a:cxn ang="0">
                <a:pos x="39" y="42"/>
              </a:cxn>
              <a:cxn ang="0">
                <a:pos x="42" y="28"/>
              </a:cxn>
              <a:cxn ang="0">
                <a:pos x="44" y="14"/>
              </a:cxn>
              <a:cxn ang="0">
                <a:pos x="48" y="0"/>
              </a:cxn>
            </a:cxnLst>
            <a:rect l="0" t="0" r="r" b="b"/>
            <a:pathLst>
              <a:path w="61" h="987">
                <a:moveTo>
                  <a:pt x="60" y="986"/>
                </a:moveTo>
                <a:lnTo>
                  <a:pt x="53" y="955"/>
                </a:lnTo>
                <a:lnTo>
                  <a:pt x="49" y="939"/>
                </a:lnTo>
                <a:lnTo>
                  <a:pt x="46" y="924"/>
                </a:lnTo>
                <a:lnTo>
                  <a:pt x="42" y="908"/>
                </a:lnTo>
                <a:lnTo>
                  <a:pt x="40" y="892"/>
                </a:lnTo>
                <a:lnTo>
                  <a:pt x="37" y="876"/>
                </a:lnTo>
                <a:lnTo>
                  <a:pt x="33" y="860"/>
                </a:lnTo>
                <a:lnTo>
                  <a:pt x="30" y="844"/>
                </a:lnTo>
                <a:lnTo>
                  <a:pt x="28" y="828"/>
                </a:lnTo>
                <a:lnTo>
                  <a:pt x="26" y="812"/>
                </a:lnTo>
                <a:lnTo>
                  <a:pt x="23" y="796"/>
                </a:lnTo>
                <a:lnTo>
                  <a:pt x="21" y="780"/>
                </a:lnTo>
                <a:lnTo>
                  <a:pt x="18" y="764"/>
                </a:lnTo>
                <a:lnTo>
                  <a:pt x="17" y="747"/>
                </a:lnTo>
                <a:lnTo>
                  <a:pt x="15" y="731"/>
                </a:lnTo>
                <a:lnTo>
                  <a:pt x="13" y="715"/>
                </a:lnTo>
                <a:lnTo>
                  <a:pt x="11" y="698"/>
                </a:lnTo>
                <a:lnTo>
                  <a:pt x="9" y="682"/>
                </a:lnTo>
                <a:lnTo>
                  <a:pt x="8" y="666"/>
                </a:lnTo>
                <a:lnTo>
                  <a:pt x="6" y="649"/>
                </a:lnTo>
                <a:lnTo>
                  <a:pt x="6" y="633"/>
                </a:lnTo>
                <a:lnTo>
                  <a:pt x="5" y="616"/>
                </a:lnTo>
                <a:lnTo>
                  <a:pt x="4" y="600"/>
                </a:lnTo>
                <a:lnTo>
                  <a:pt x="2" y="583"/>
                </a:lnTo>
                <a:lnTo>
                  <a:pt x="2" y="566"/>
                </a:lnTo>
                <a:lnTo>
                  <a:pt x="1" y="550"/>
                </a:lnTo>
                <a:lnTo>
                  <a:pt x="0" y="533"/>
                </a:lnTo>
                <a:lnTo>
                  <a:pt x="0" y="516"/>
                </a:lnTo>
                <a:lnTo>
                  <a:pt x="0" y="500"/>
                </a:lnTo>
                <a:lnTo>
                  <a:pt x="0" y="483"/>
                </a:lnTo>
                <a:lnTo>
                  <a:pt x="0" y="466"/>
                </a:lnTo>
                <a:lnTo>
                  <a:pt x="0" y="436"/>
                </a:lnTo>
                <a:lnTo>
                  <a:pt x="0" y="421"/>
                </a:lnTo>
                <a:lnTo>
                  <a:pt x="0" y="406"/>
                </a:lnTo>
                <a:lnTo>
                  <a:pt x="1" y="392"/>
                </a:lnTo>
                <a:lnTo>
                  <a:pt x="1" y="377"/>
                </a:lnTo>
                <a:lnTo>
                  <a:pt x="2" y="362"/>
                </a:lnTo>
                <a:lnTo>
                  <a:pt x="3" y="347"/>
                </a:lnTo>
                <a:lnTo>
                  <a:pt x="4" y="332"/>
                </a:lnTo>
                <a:lnTo>
                  <a:pt x="4" y="317"/>
                </a:lnTo>
                <a:lnTo>
                  <a:pt x="6" y="303"/>
                </a:lnTo>
                <a:lnTo>
                  <a:pt x="6" y="288"/>
                </a:lnTo>
                <a:lnTo>
                  <a:pt x="7" y="273"/>
                </a:lnTo>
                <a:lnTo>
                  <a:pt x="9" y="259"/>
                </a:lnTo>
                <a:lnTo>
                  <a:pt x="10" y="244"/>
                </a:lnTo>
                <a:lnTo>
                  <a:pt x="12" y="230"/>
                </a:lnTo>
                <a:lnTo>
                  <a:pt x="13" y="215"/>
                </a:lnTo>
                <a:lnTo>
                  <a:pt x="15" y="200"/>
                </a:lnTo>
                <a:lnTo>
                  <a:pt x="17" y="186"/>
                </a:lnTo>
                <a:lnTo>
                  <a:pt x="18" y="171"/>
                </a:lnTo>
                <a:lnTo>
                  <a:pt x="20" y="157"/>
                </a:lnTo>
                <a:lnTo>
                  <a:pt x="22" y="142"/>
                </a:lnTo>
                <a:lnTo>
                  <a:pt x="24" y="128"/>
                </a:lnTo>
                <a:lnTo>
                  <a:pt x="27" y="114"/>
                </a:lnTo>
                <a:lnTo>
                  <a:pt x="29" y="100"/>
                </a:lnTo>
                <a:lnTo>
                  <a:pt x="31" y="85"/>
                </a:lnTo>
                <a:lnTo>
                  <a:pt x="34" y="71"/>
                </a:lnTo>
                <a:lnTo>
                  <a:pt x="37" y="57"/>
                </a:lnTo>
                <a:lnTo>
                  <a:pt x="39" y="42"/>
                </a:lnTo>
                <a:lnTo>
                  <a:pt x="42" y="28"/>
                </a:lnTo>
                <a:lnTo>
                  <a:pt x="44" y="14"/>
                </a:lnTo>
                <a:lnTo>
                  <a:pt x="48" y="0"/>
                </a:lnTo>
              </a:path>
            </a:pathLst>
          </a:custGeom>
          <a:noFill/>
          <a:ln w="25399" cap="rnd" cmpd="sng">
            <a:solidFill>
              <a:srgbClr val="00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YE"/>
          </a:p>
        </p:txBody>
      </p:sp>
      <p:sp>
        <p:nvSpPr>
          <p:cNvPr id="630806" name="Freeform 22"/>
          <p:cNvSpPr>
            <a:spLocks/>
          </p:cNvSpPr>
          <p:nvPr/>
        </p:nvSpPr>
        <p:spPr bwMode="auto">
          <a:xfrm>
            <a:off x="1601666" y="3057526"/>
            <a:ext cx="58615" cy="1230313"/>
          </a:xfrm>
          <a:custGeom>
            <a:avLst/>
            <a:gdLst/>
            <a:ahLst/>
            <a:cxnLst>
              <a:cxn ang="0">
                <a:pos x="37" y="779"/>
              </a:cxn>
              <a:cxn ang="0">
                <a:pos x="32" y="755"/>
              </a:cxn>
              <a:cxn ang="0">
                <a:pos x="30" y="743"/>
              </a:cxn>
              <a:cxn ang="0">
                <a:pos x="28" y="731"/>
              </a:cxn>
              <a:cxn ang="0">
                <a:pos x="26" y="719"/>
              </a:cxn>
              <a:cxn ang="0">
                <a:pos x="24" y="707"/>
              </a:cxn>
              <a:cxn ang="0">
                <a:pos x="22" y="695"/>
              </a:cxn>
              <a:cxn ang="0">
                <a:pos x="20" y="683"/>
              </a:cxn>
              <a:cxn ang="0">
                <a:pos x="19" y="671"/>
              </a:cxn>
              <a:cxn ang="0">
                <a:pos x="18" y="659"/>
              </a:cxn>
              <a:cxn ang="0">
                <a:pos x="16" y="647"/>
              </a:cxn>
              <a:cxn ang="0">
                <a:pos x="15" y="635"/>
              </a:cxn>
              <a:cxn ang="0">
                <a:pos x="13" y="623"/>
              </a:cxn>
              <a:cxn ang="0">
                <a:pos x="12" y="611"/>
              </a:cxn>
              <a:cxn ang="0">
                <a:pos x="10" y="599"/>
              </a:cxn>
              <a:cxn ang="0">
                <a:pos x="9" y="587"/>
              </a:cxn>
              <a:cxn ang="0">
                <a:pos x="8" y="575"/>
              </a:cxn>
              <a:cxn ang="0">
                <a:pos x="7" y="563"/>
              </a:cxn>
              <a:cxn ang="0">
                <a:pos x="6" y="550"/>
              </a:cxn>
              <a:cxn ang="0">
                <a:pos x="6" y="538"/>
              </a:cxn>
              <a:cxn ang="0">
                <a:pos x="5" y="526"/>
              </a:cxn>
              <a:cxn ang="0">
                <a:pos x="4" y="513"/>
              </a:cxn>
              <a:cxn ang="0">
                <a:pos x="3" y="501"/>
              </a:cxn>
              <a:cxn ang="0">
                <a:pos x="3" y="489"/>
              </a:cxn>
              <a:cxn ang="0">
                <a:pos x="2" y="476"/>
              </a:cxn>
              <a:cxn ang="0">
                <a:pos x="2" y="464"/>
              </a:cxn>
              <a:cxn ang="0">
                <a:pos x="1" y="451"/>
              </a:cxn>
              <a:cxn ang="0">
                <a:pos x="1" y="439"/>
              </a:cxn>
              <a:cxn ang="0">
                <a:pos x="0" y="427"/>
              </a:cxn>
              <a:cxn ang="0">
                <a:pos x="0" y="414"/>
              </a:cxn>
              <a:cxn ang="0">
                <a:pos x="0" y="402"/>
              </a:cxn>
              <a:cxn ang="0">
                <a:pos x="0" y="389"/>
              </a:cxn>
              <a:cxn ang="0">
                <a:pos x="0" y="364"/>
              </a:cxn>
              <a:cxn ang="0">
                <a:pos x="0" y="352"/>
              </a:cxn>
              <a:cxn ang="0">
                <a:pos x="1" y="339"/>
              </a:cxn>
              <a:cxn ang="0">
                <a:pos x="1" y="327"/>
              </a:cxn>
              <a:cxn ang="0">
                <a:pos x="2" y="315"/>
              </a:cxn>
              <a:cxn ang="0">
                <a:pos x="2" y="302"/>
              </a:cxn>
              <a:cxn ang="0">
                <a:pos x="3" y="290"/>
              </a:cxn>
              <a:cxn ang="0">
                <a:pos x="3" y="277"/>
              </a:cxn>
              <a:cxn ang="0">
                <a:pos x="4" y="265"/>
              </a:cxn>
              <a:cxn ang="0">
                <a:pos x="5" y="253"/>
              </a:cxn>
              <a:cxn ang="0">
                <a:pos x="6" y="241"/>
              </a:cxn>
              <a:cxn ang="0">
                <a:pos x="6" y="228"/>
              </a:cxn>
              <a:cxn ang="0">
                <a:pos x="7" y="216"/>
              </a:cxn>
              <a:cxn ang="0">
                <a:pos x="8" y="204"/>
              </a:cxn>
              <a:cxn ang="0">
                <a:pos x="9" y="192"/>
              </a:cxn>
              <a:cxn ang="0">
                <a:pos x="10" y="179"/>
              </a:cxn>
              <a:cxn ang="0">
                <a:pos x="12" y="167"/>
              </a:cxn>
              <a:cxn ang="0">
                <a:pos x="13" y="155"/>
              </a:cxn>
              <a:cxn ang="0">
                <a:pos x="15" y="143"/>
              </a:cxn>
              <a:cxn ang="0">
                <a:pos x="16" y="131"/>
              </a:cxn>
              <a:cxn ang="0">
                <a:pos x="18" y="119"/>
              </a:cxn>
              <a:cxn ang="0">
                <a:pos x="19" y="107"/>
              </a:cxn>
              <a:cxn ang="0">
                <a:pos x="20" y="95"/>
              </a:cxn>
              <a:cxn ang="0">
                <a:pos x="22" y="83"/>
              </a:cxn>
              <a:cxn ang="0">
                <a:pos x="24" y="71"/>
              </a:cxn>
              <a:cxn ang="0">
                <a:pos x="26" y="59"/>
              </a:cxn>
              <a:cxn ang="0">
                <a:pos x="28" y="47"/>
              </a:cxn>
              <a:cxn ang="0">
                <a:pos x="30" y="35"/>
              </a:cxn>
              <a:cxn ang="0">
                <a:pos x="32" y="23"/>
              </a:cxn>
              <a:cxn ang="0">
                <a:pos x="34" y="12"/>
              </a:cxn>
              <a:cxn ang="0">
                <a:pos x="37" y="0"/>
              </a:cxn>
            </a:cxnLst>
            <a:rect l="0" t="0" r="r" b="b"/>
            <a:pathLst>
              <a:path w="38" h="780">
                <a:moveTo>
                  <a:pt x="37" y="779"/>
                </a:moveTo>
                <a:lnTo>
                  <a:pt x="32" y="755"/>
                </a:lnTo>
                <a:lnTo>
                  <a:pt x="30" y="743"/>
                </a:lnTo>
                <a:lnTo>
                  <a:pt x="28" y="731"/>
                </a:lnTo>
                <a:lnTo>
                  <a:pt x="26" y="719"/>
                </a:lnTo>
                <a:lnTo>
                  <a:pt x="24" y="707"/>
                </a:lnTo>
                <a:lnTo>
                  <a:pt x="22" y="695"/>
                </a:lnTo>
                <a:lnTo>
                  <a:pt x="20" y="683"/>
                </a:lnTo>
                <a:lnTo>
                  <a:pt x="19" y="671"/>
                </a:lnTo>
                <a:lnTo>
                  <a:pt x="18" y="659"/>
                </a:lnTo>
                <a:lnTo>
                  <a:pt x="16" y="647"/>
                </a:lnTo>
                <a:lnTo>
                  <a:pt x="15" y="635"/>
                </a:lnTo>
                <a:lnTo>
                  <a:pt x="13" y="623"/>
                </a:lnTo>
                <a:lnTo>
                  <a:pt x="12" y="611"/>
                </a:lnTo>
                <a:lnTo>
                  <a:pt x="10" y="599"/>
                </a:lnTo>
                <a:lnTo>
                  <a:pt x="9" y="587"/>
                </a:lnTo>
                <a:lnTo>
                  <a:pt x="8" y="575"/>
                </a:lnTo>
                <a:lnTo>
                  <a:pt x="7" y="563"/>
                </a:lnTo>
                <a:lnTo>
                  <a:pt x="6" y="550"/>
                </a:lnTo>
                <a:lnTo>
                  <a:pt x="6" y="538"/>
                </a:lnTo>
                <a:lnTo>
                  <a:pt x="5" y="526"/>
                </a:lnTo>
                <a:lnTo>
                  <a:pt x="4" y="513"/>
                </a:lnTo>
                <a:lnTo>
                  <a:pt x="3" y="501"/>
                </a:lnTo>
                <a:lnTo>
                  <a:pt x="3" y="489"/>
                </a:lnTo>
                <a:lnTo>
                  <a:pt x="2" y="476"/>
                </a:lnTo>
                <a:lnTo>
                  <a:pt x="2" y="464"/>
                </a:lnTo>
                <a:lnTo>
                  <a:pt x="1" y="451"/>
                </a:lnTo>
                <a:lnTo>
                  <a:pt x="1" y="439"/>
                </a:lnTo>
                <a:lnTo>
                  <a:pt x="0" y="427"/>
                </a:lnTo>
                <a:lnTo>
                  <a:pt x="0" y="414"/>
                </a:lnTo>
                <a:lnTo>
                  <a:pt x="0" y="402"/>
                </a:lnTo>
                <a:lnTo>
                  <a:pt x="0" y="389"/>
                </a:lnTo>
                <a:lnTo>
                  <a:pt x="0" y="364"/>
                </a:lnTo>
                <a:lnTo>
                  <a:pt x="0" y="352"/>
                </a:lnTo>
                <a:lnTo>
                  <a:pt x="1" y="339"/>
                </a:lnTo>
                <a:lnTo>
                  <a:pt x="1" y="327"/>
                </a:lnTo>
                <a:lnTo>
                  <a:pt x="2" y="315"/>
                </a:lnTo>
                <a:lnTo>
                  <a:pt x="2" y="302"/>
                </a:lnTo>
                <a:lnTo>
                  <a:pt x="3" y="290"/>
                </a:lnTo>
                <a:lnTo>
                  <a:pt x="3" y="277"/>
                </a:lnTo>
                <a:lnTo>
                  <a:pt x="4" y="265"/>
                </a:lnTo>
                <a:lnTo>
                  <a:pt x="5" y="253"/>
                </a:lnTo>
                <a:lnTo>
                  <a:pt x="6" y="241"/>
                </a:lnTo>
                <a:lnTo>
                  <a:pt x="6" y="228"/>
                </a:lnTo>
                <a:lnTo>
                  <a:pt x="7" y="216"/>
                </a:lnTo>
                <a:lnTo>
                  <a:pt x="8" y="204"/>
                </a:lnTo>
                <a:lnTo>
                  <a:pt x="9" y="192"/>
                </a:lnTo>
                <a:lnTo>
                  <a:pt x="10" y="179"/>
                </a:lnTo>
                <a:lnTo>
                  <a:pt x="12" y="167"/>
                </a:lnTo>
                <a:lnTo>
                  <a:pt x="13" y="155"/>
                </a:lnTo>
                <a:lnTo>
                  <a:pt x="15" y="143"/>
                </a:lnTo>
                <a:lnTo>
                  <a:pt x="16" y="131"/>
                </a:lnTo>
                <a:lnTo>
                  <a:pt x="18" y="119"/>
                </a:lnTo>
                <a:lnTo>
                  <a:pt x="19" y="107"/>
                </a:lnTo>
                <a:lnTo>
                  <a:pt x="20" y="95"/>
                </a:lnTo>
                <a:lnTo>
                  <a:pt x="22" y="83"/>
                </a:lnTo>
                <a:lnTo>
                  <a:pt x="24" y="71"/>
                </a:lnTo>
                <a:lnTo>
                  <a:pt x="26" y="59"/>
                </a:lnTo>
                <a:lnTo>
                  <a:pt x="28" y="47"/>
                </a:lnTo>
                <a:lnTo>
                  <a:pt x="30" y="35"/>
                </a:lnTo>
                <a:lnTo>
                  <a:pt x="32" y="23"/>
                </a:lnTo>
                <a:lnTo>
                  <a:pt x="34" y="12"/>
                </a:lnTo>
                <a:lnTo>
                  <a:pt x="37" y="0"/>
                </a:lnTo>
              </a:path>
            </a:pathLst>
          </a:custGeom>
          <a:noFill/>
          <a:ln w="25399" cap="rnd" cmpd="sng">
            <a:solidFill>
              <a:srgbClr val="00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YE"/>
          </a:p>
        </p:txBody>
      </p:sp>
      <p:sp>
        <p:nvSpPr>
          <p:cNvPr id="630807" name="Freeform 23"/>
          <p:cNvSpPr>
            <a:spLocks/>
          </p:cNvSpPr>
          <p:nvPr/>
        </p:nvSpPr>
        <p:spPr bwMode="auto">
          <a:xfrm>
            <a:off x="1336431" y="3303588"/>
            <a:ext cx="41031" cy="635000"/>
          </a:xfrm>
          <a:custGeom>
            <a:avLst/>
            <a:gdLst/>
            <a:ahLst/>
            <a:cxnLst>
              <a:cxn ang="0">
                <a:pos x="25" y="402"/>
              </a:cxn>
              <a:cxn ang="0">
                <a:pos x="21" y="390"/>
              </a:cxn>
              <a:cxn ang="0">
                <a:pos x="20" y="384"/>
              </a:cxn>
              <a:cxn ang="0">
                <a:pos x="19" y="378"/>
              </a:cxn>
              <a:cxn ang="0">
                <a:pos x="18" y="371"/>
              </a:cxn>
              <a:cxn ang="0">
                <a:pos x="17" y="365"/>
              </a:cxn>
              <a:cxn ang="0">
                <a:pos x="15" y="359"/>
              </a:cxn>
              <a:cxn ang="0">
                <a:pos x="14" y="353"/>
              </a:cxn>
              <a:cxn ang="0">
                <a:pos x="13" y="347"/>
              </a:cxn>
              <a:cxn ang="0">
                <a:pos x="12" y="341"/>
              </a:cxn>
              <a:cxn ang="0">
                <a:pos x="11" y="335"/>
              </a:cxn>
              <a:cxn ang="0">
                <a:pos x="9" y="328"/>
              </a:cxn>
              <a:cxn ang="0">
                <a:pos x="9" y="322"/>
              </a:cxn>
              <a:cxn ang="0">
                <a:pos x="7" y="316"/>
              </a:cxn>
              <a:cxn ang="0">
                <a:pos x="7" y="309"/>
              </a:cxn>
              <a:cxn ang="0">
                <a:pos x="6" y="303"/>
              </a:cxn>
              <a:cxn ang="0">
                <a:pos x="6" y="297"/>
              </a:cxn>
              <a:cxn ang="0">
                <a:pos x="5" y="291"/>
              </a:cxn>
              <a:cxn ang="0">
                <a:pos x="4" y="284"/>
              </a:cxn>
              <a:cxn ang="0">
                <a:pos x="4" y="278"/>
              </a:cxn>
              <a:cxn ang="0">
                <a:pos x="3" y="272"/>
              </a:cxn>
              <a:cxn ang="0">
                <a:pos x="3" y="265"/>
              </a:cxn>
              <a:cxn ang="0">
                <a:pos x="2" y="259"/>
              </a:cxn>
              <a:cxn ang="0">
                <a:pos x="2" y="253"/>
              </a:cxn>
              <a:cxn ang="0">
                <a:pos x="2" y="246"/>
              </a:cxn>
              <a:cxn ang="0">
                <a:pos x="1" y="240"/>
              </a:cxn>
              <a:cxn ang="0">
                <a:pos x="1" y="233"/>
              </a:cxn>
              <a:cxn ang="0">
                <a:pos x="1" y="227"/>
              </a:cxn>
              <a:cxn ang="0">
                <a:pos x="0" y="220"/>
              </a:cxn>
              <a:cxn ang="0">
                <a:pos x="0" y="214"/>
              </a:cxn>
              <a:cxn ang="0">
                <a:pos x="0" y="207"/>
              </a:cxn>
              <a:cxn ang="0">
                <a:pos x="0" y="201"/>
              </a:cxn>
              <a:cxn ang="0">
                <a:pos x="0" y="188"/>
              </a:cxn>
              <a:cxn ang="0">
                <a:pos x="0" y="181"/>
              </a:cxn>
              <a:cxn ang="0">
                <a:pos x="1" y="175"/>
              </a:cxn>
              <a:cxn ang="0">
                <a:pos x="1" y="168"/>
              </a:cxn>
              <a:cxn ang="0">
                <a:pos x="1" y="162"/>
              </a:cxn>
              <a:cxn ang="0">
                <a:pos x="2" y="155"/>
              </a:cxn>
              <a:cxn ang="0">
                <a:pos x="2" y="149"/>
              </a:cxn>
              <a:cxn ang="0">
                <a:pos x="2" y="143"/>
              </a:cxn>
              <a:cxn ang="0">
                <a:pos x="3" y="136"/>
              </a:cxn>
              <a:cxn ang="0">
                <a:pos x="3" y="130"/>
              </a:cxn>
              <a:cxn ang="0">
                <a:pos x="4" y="123"/>
              </a:cxn>
              <a:cxn ang="0">
                <a:pos x="4" y="117"/>
              </a:cxn>
              <a:cxn ang="0">
                <a:pos x="5" y="111"/>
              </a:cxn>
              <a:cxn ang="0">
                <a:pos x="6" y="105"/>
              </a:cxn>
              <a:cxn ang="0">
                <a:pos x="6" y="98"/>
              </a:cxn>
              <a:cxn ang="0">
                <a:pos x="7" y="92"/>
              </a:cxn>
              <a:cxn ang="0">
                <a:pos x="7" y="86"/>
              </a:cxn>
              <a:cxn ang="0">
                <a:pos x="9" y="79"/>
              </a:cxn>
              <a:cxn ang="0">
                <a:pos x="9" y="73"/>
              </a:cxn>
              <a:cxn ang="0">
                <a:pos x="11" y="67"/>
              </a:cxn>
              <a:cxn ang="0">
                <a:pos x="12" y="61"/>
              </a:cxn>
              <a:cxn ang="0">
                <a:pos x="13" y="55"/>
              </a:cxn>
              <a:cxn ang="0">
                <a:pos x="14" y="49"/>
              </a:cxn>
              <a:cxn ang="0">
                <a:pos x="15" y="43"/>
              </a:cxn>
              <a:cxn ang="0">
                <a:pos x="17" y="36"/>
              </a:cxn>
              <a:cxn ang="0">
                <a:pos x="18" y="30"/>
              </a:cxn>
              <a:cxn ang="0">
                <a:pos x="19" y="24"/>
              </a:cxn>
              <a:cxn ang="0">
                <a:pos x="20" y="18"/>
              </a:cxn>
              <a:cxn ang="0">
                <a:pos x="21" y="12"/>
              </a:cxn>
              <a:cxn ang="0">
                <a:pos x="23" y="6"/>
              </a:cxn>
              <a:cxn ang="0">
                <a:pos x="25" y="0"/>
              </a:cxn>
            </a:cxnLst>
            <a:rect l="0" t="0" r="r" b="b"/>
            <a:pathLst>
              <a:path w="26" h="403">
                <a:moveTo>
                  <a:pt x="25" y="402"/>
                </a:moveTo>
                <a:lnTo>
                  <a:pt x="21" y="390"/>
                </a:lnTo>
                <a:lnTo>
                  <a:pt x="20" y="384"/>
                </a:lnTo>
                <a:lnTo>
                  <a:pt x="19" y="378"/>
                </a:lnTo>
                <a:lnTo>
                  <a:pt x="18" y="371"/>
                </a:lnTo>
                <a:lnTo>
                  <a:pt x="17" y="365"/>
                </a:lnTo>
                <a:lnTo>
                  <a:pt x="15" y="359"/>
                </a:lnTo>
                <a:lnTo>
                  <a:pt x="14" y="353"/>
                </a:lnTo>
                <a:lnTo>
                  <a:pt x="13" y="347"/>
                </a:lnTo>
                <a:lnTo>
                  <a:pt x="12" y="341"/>
                </a:lnTo>
                <a:lnTo>
                  <a:pt x="11" y="335"/>
                </a:lnTo>
                <a:lnTo>
                  <a:pt x="9" y="328"/>
                </a:lnTo>
                <a:lnTo>
                  <a:pt x="9" y="322"/>
                </a:lnTo>
                <a:lnTo>
                  <a:pt x="7" y="316"/>
                </a:lnTo>
                <a:lnTo>
                  <a:pt x="7" y="309"/>
                </a:lnTo>
                <a:lnTo>
                  <a:pt x="6" y="303"/>
                </a:lnTo>
                <a:lnTo>
                  <a:pt x="6" y="297"/>
                </a:lnTo>
                <a:lnTo>
                  <a:pt x="5" y="291"/>
                </a:lnTo>
                <a:lnTo>
                  <a:pt x="4" y="284"/>
                </a:lnTo>
                <a:lnTo>
                  <a:pt x="4" y="278"/>
                </a:lnTo>
                <a:lnTo>
                  <a:pt x="3" y="272"/>
                </a:lnTo>
                <a:lnTo>
                  <a:pt x="3" y="265"/>
                </a:lnTo>
                <a:lnTo>
                  <a:pt x="2" y="259"/>
                </a:lnTo>
                <a:lnTo>
                  <a:pt x="2" y="253"/>
                </a:lnTo>
                <a:lnTo>
                  <a:pt x="2" y="246"/>
                </a:lnTo>
                <a:lnTo>
                  <a:pt x="1" y="240"/>
                </a:lnTo>
                <a:lnTo>
                  <a:pt x="1" y="233"/>
                </a:lnTo>
                <a:lnTo>
                  <a:pt x="1" y="227"/>
                </a:lnTo>
                <a:lnTo>
                  <a:pt x="0" y="220"/>
                </a:lnTo>
                <a:lnTo>
                  <a:pt x="0" y="214"/>
                </a:lnTo>
                <a:lnTo>
                  <a:pt x="0" y="207"/>
                </a:lnTo>
                <a:lnTo>
                  <a:pt x="0" y="201"/>
                </a:lnTo>
                <a:lnTo>
                  <a:pt x="0" y="188"/>
                </a:lnTo>
                <a:lnTo>
                  <a:pt x="0" y="181"/>
                </a:lnTo>
                <a:lnTo>
                  <a:pt x="1" y="175"/>
                </a:lnTo>
                <a:lnTo>
                  <a:pt x="1" y="168"/>
                </a:lnTo>
                <a:lnTo>
                  <a:pt x="1" y="162"/>
                </a:lnTo>
                <a:lnTo>
                  <a:pt x="2" y="155"/>
                </a:lnTo>
                <a:lnTo>
                  <a:pt x="2" y="149"/>
                </a:lnTo>
                <a:lnTo>
                  <a:pt x="2" y="143"/>
                </a:lnTo>
                <a:lnTo>
                  <a:pt x="3" y="136"/>
                </a:lnTo>
                <a:lnTo>
                  <a:pt x="3" y="130"/>
                </a:lnTo>
                <a:lnTo>
                  <a:pt x="4" y="123"/>
                </a:lnTo>
                <a:lnTo>
                  <a:pt x="4" y="117"/>
                </a:lnTo>
                <a:lnTo>
                  <a:pt x="5" y="111"/>
                </a:lnTo>
                <a:lnTo>
                  <a:pt x="6" y="105"/>
                </a:lnTo>
                <a:lnTo>
                  <a:pt x="6" y="98"/>
                </a:lnTo>
                <a:lnTo>
                  <a:pt x="7" y="92"/>
                </a:lnTo>
                <a:lnTo>
                  <a:pt x="7" y="86"/>
                </a:lnTo>
                <a:lnTo>
                  <a:pt x="9" y="79"/>
                </a:lnTo>
                <a:lnTo>
                  <a:pt x="9" y="73"/>
                </a:lnTo>
                <a:lnTo>
                  <a:pt x="11" y="67"/>
                </a:lnTo>
                <a:lnTo>
                  <a:pt x="12" y="61"/>
                </a:lnTo>
                <a:lnTo>
                  <a:pt x="13" y="55"/>
                </a:lnTo>
                <a:lnTo>
                  <a:pt x="14" y="49"/>
                </a:lnTo>
                <a:lnTo>
                  <a:pt x="15" y="43"/>
                </a:lnTo>
                <a:lnTo>
                  <a:pt x="17" y="36"/>
                </a:lnTo>
                <a:lnTo>
                  <a:pt x="18" y="30"/>
                </a:lnTo>
                <a:lnTo>
                  <a:pt x="19" y="24"/>
                </a:lnTo>
                <a:lnTo>
                  <a:pt x="20" y="18"/>
                </a:lnTo>
                <a:lnTo>
                  <a:pt x="21" y="12"/>
                </a:lnTo>
                <a:lnTo>
                  <a:pt x="23" y="6"/>
                </a:lnTo>
                <a:lnTo>
                  <a:pt x="25" y="0"/>
                </a:lnTo>
              </a:path>
            </a:pathLst>
          </a:custGeom>
          <a:noFill/>
          <a:ln w="25399" cap="rnd" cmpd="sng">
            <a:solidFill>
              <a:srgbClr val="00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YE"/>
          </a:p>
        </p:txBody>
      </p:sp>
      <p:sp>
        <p:nvSpPr>
          <p:cNvPr id="630808" name="Rectangle 24"/>
          <p:cNvSpPr>
            <a:spLocks noChangeArrowheads="1"/>
          </p:cNvSpPr>
          <p:nvPr/>
        </p:nvSpPr>
        <p:spPr bwMode="auto">
          <a:xfrm>
            <a:off x="1055077" y="762000"/>
            <a:ext cx="773723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defTabSz="762000">
              <a:lnSpc>
                <a:spcPct val="85000"/>
              </a:lnSpc>
              <a:spcBef>
                <a:spcPct val="30000"/>
              </a:spcBef>
            </a:pPr>
            <a:r>
              <a:rPr lang="de-DE" sz="2800"/>
              <a:t>Piezoelectric Effect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  <a:p>
            <a:r>
              <a:rPr lang="de-DE" sz="1200"/>
              <a:t>Krautkramer NDT Ultrasonic Systems</a:t>
            </a:r>
            <a:endParaRPr lang="de-DE"/>
          </a:p>
        </p:txBody>
      </p:sp>
      <p:sp>
        <p:nvSpPr>
          <p:cNvPr id="632835" name="Rectangle 3"/>
          <p:cNvSpPr>
            <a:spLocks noChangeArrowheads="1"/>
          </p:cNvSpPr>
          <p:nvPr/>
        </p:nvSpPr>
        <p:spPr bwMode="auto">
          <a:xfrm>
            <a:off x="1055077" y="762000"/>
            <a:ext cx="773723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 defTabSz="762000" rtl="0">
              <a:lnSpc>
                <a:spcPct val="85000"/>
              </a:lnSpc>
              <a:spcBef>
                <a:spcPct val="30000"/>
              </a:spcBef>
            </a:pPr>
            <a:r>
              <a:rPr lang="en-US" sz="2800" dirty="0" smtClean="0"/>
              <a:t>How to </a:t>
            </a:r>
            <a:r>
              <a:rPr lang="en-US" sz="2800" dirty="0" smtClean="0"/>
              <a:t>receive </a:t>
            </a:r>
            <a:r>
              <a:rPr lang="en-US" sz="2800" dirty="0" smtClean="0"/>
              <a:t>sound </a:t>
            </a:r>
            <a:r>
              <a:rPr lang="en-US" sz="2800" dirty="0" smtClean="0"/>
              <a:t>waves?</a:t>
            </a:r>
            <a:endParaRPr lang="de-DE" sz="2800" dirty="0"/>
          </a:p>
        </p:txBody>
      </p:sp>
      <p:sp>
        <p:nvSpPr>
          <p:cNvPr id="632836" name="Rectangle 4"/>
          <p:cNvSpPr>
            <a:spLocks noChangeArrowheads="1"/>
          </p:cNvSpPr>
          <p:nvPr/>
        </p:nvSpPr>
        <p:spPr bwMode="auto">
          <a:xfrm>
            <a:off x="1125416" y="1447800"/>
            <a:ext cx="766689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l" defTabSz="762000" rtl="0">
              <a:lnSpc>
                <a:spcPct val="105000"/>
              </a:lnSpc>
              <a:spcBef>
                <a:spcPct val="30000"/>
              </a:spcBef>
            </a:pPr>
            <a:r>
              <a:rPr lang="de-DE" sz="2400" dirty="0"/>
              <a:t>A sound wave hitting a piezoelectric crystal, induces crystal vibration which then causes electrical voltages at the crystal surfaces.</a:t>
            </a:r>
          </a:p>
          <a:p>
            <a:pPr defTabSz="762000">
              <a:lnSpc>
                <a:spcPct val="85000"/>
              </a:lnSpc>
              <a:spcBef>
                <a:spcPct val="30000"/>
              </a:spcBef>
            </a:pPr>
            <a:endParaRPr lang="de-DE" sz="2400" dirty="0"/>
          </a:p>
        </p:txBody>
      </p:sp>
      <p:sp>
        <p:nvSpPr>
          <p:cNvPr id="632837" name="Rectangle 5"/>
          <p:cNvSpPr>
            <a:spLocks noChangeArrowheads="1"/>
          </p:cNvSpPr>
          <p:nvPr/>
        </p:nvSpPr>
        <p:spPr bwMode="auto">
          <a:xfrm>
            <a:off x="4271597" y="4038600"/>
            <a:ext cx="287215" cy="1130300"/>
          </a:xfrm>
          <a:prstGeom prst="rect">
            <a:avLst/>
          </a:prstGeom>
          <a:solidFill>
            <a:srgbClr val="0000FF"/>
          </a:solidFill>
          <a:ln w="12699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YE"/>
          </a:p>
        </p:txBody>
      </p:sp>
      <p:sp>
        <p:nvSpPr>
          <p:cNvPr id="632838" name="Freeform 6"/>
          <p:cNvSpPr>
            <a:spLocks/>
          </p:cNvSpPr>
          <p:nvPr/>
        </p:nvSpPr>
        <p:spPr bwMode="auto">
          <a:xfrm>
            <a:off x="1617785" y="4114800"/>
            <a:ext cx="375138" cy="1219200"/>
          </a:xfrm>
          <a:custGeom>
            <a:avLst/>
            <a:gdLst/>
            <a:ahLst/>
            <a:cxnLst>
              <a:cxn ang="0">
                <a:pos x="235" y="286"/>
              </a:cxn>
              <a:cxn ang="0">
                <a:pos x="126" y="350"/>
              </a:cxn>
              <a:cxn ang="0">
                <a:pos x="235" y="74"/>
              </a:cxn>
              <a:cxn ang="0">
                <a:pos x="157" y="121"/>
              </a:cxn>
              <a:cxn ang="0">
                <a:pos x="227" y="0"/>
              </a:cxn>
              <a:cxn ang="0">
                <a:pos x="135" y="44"/>
              </a:cxn>
              <a:cxn ang="0">
                <a:pos x="57" y="242"/>
              </a:cxn>
              <a:cxn ang="0">
                <a:pos x="157" y="168"/>
              </a:cxn>
              <a:cxn ang="0">
                <a:pos x="22" y="501"/>
              </a:cxn>
              <a:cxn ang="0">
                <a:pos x="144" y="390"/>
              </a:cxn>
              <a:cxn ang="0">
                <a:pos x="0" y="767"/>
              </a:cxn>
              <a:cxn ang="0">
                <a:pos x="235" y="286"/>
              </a:cxn>
            </a:cxnLst>
            <a:rect l="0" t="0" r="r" b="b"/>
            <a:pathLst>
              <a:path w="236" h="768">
                <a:moveTo>
                  <a:pt x="235" y="286"/>
                </a:moveTo>
                <a:lnTo>
                  <a:pt x="126" y="350"/>
                </a:lnTo>
                <a:lnTo>
                  <a:pt x="235" y="74"/>
                </a:lnTo>
                <a:lnTo>
                  <a:pt x="157" y="121"/>
                </a:lnTo>
                <a:lnTo>
                  <a:pt x="227" y="0"/>
                </a:lnTo>
                <a:lnTo>
                  <a:pt x="135" y="44"/>
                </a:lnTo>
                <a:lnTo>
                  <a:pt x="57" y="242"/>
                </a:lnTo>
                <a:lnTo>
                  <a:pt x="157" y="168"/>
                </a:lnTo>
                <a:lnTo>
                  <a:pt x="22" y="501"/>
                </a:lnTo>
                <a:lnTo>
                  <a:pt x="144" y="390"/>
                </a:lnTo>
                <a:lnTo>
                  <a:pt x="0" y="767"/>
                </a:lnTo>
                <a:lnTo>
                  <a:pt x="235" y="286"/>
                </a:lnTo>
              </a:path>
            </a:pathLst>
          </a:custGeom>
          <a:solidFill>
            <a:srgbClr val="FFFF00"/>
          </a:solidFill>
          <a:ln w="12699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ar-YE"/>
          </a:p>
        </p:txBody>
      </p:sp>
      <p:sp>
        <p:nvSpPr>
          <p:cNvPr id="632839" name="Rectangle 7"/>
          <p:cNvSpPr>
            <a:spLocks noChangeArrowheads="1"/>
          </p:cNvSpPr>
          <p:nvPr/>
        </p:nvSpPr>
        <p:spPr bwMode="auto">
          <a:xfrm>
            <a:off x="1341446" y="3124200"/>
            <a:ext cx="1385636" cy="794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defTabSz="762000">
              <a:lnSpc>
                <a:spcPct val="80000"/>
              </a:lnSpc>
              <a:spcBef>
                <a:spcPct val="30000"/>
              </a:spcBef>
            </a:pPr>
            <a:r>
              <a:rPr lang="de-DE" sz="2400"/>
              <a:t>Electrical </a:t>
            </a:r>
          </a:p>
          <a:p>
            <a:pPr defTabSz="762000">
              <a:lnSpc>
                <a:spcPct val="80000"/>
              </a:lnSpc>
              <a:spcBef>
                <a:spcPct val="30000"/>
              </a:spcBef>
            </a:pPr>
            <a:r>
              <a:rPr lang="de-DE" sz="2400"/>
              <a:t>energy</a:t>
            </a:r>
          </a:p>
        </p:txBody>
      </p:sp>
      <p:sp>
        <p:nvSpPr>
          <p:cNvPr id="632840" name="Rectangle 8"/>
          <p:cNvSpPr>
            <a:spLocks noChangeArrowheads="1"/>
          </p:cNvSpPr>
          <p:nvPr/>
        </p:nvSpPr>
        <p:spPr bwMode="auto">
          <a:xfrm>
            <a:off x="3525716" y="3178176"/>
            <a:ext cx="2661138" cy="68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defTabSz="762000">
              <a:lnSpc>
                <a:spcPct val="80000"/>
              </a:lnSpc>
              <a:spcBef>
                <a:spcPct val="30000"/>
              </a:spcBef>
            </a:pPr>
            <a:r>
              <a:rPr lang="de-DE" sz="2400"/>
              <a:t>Piezoelectrical crystal</a:t>
            </a:r>
          </a:p>
        </p:txBody>
      </p:sp>
      <p:sp>
        <p:nvSpPr>
          <p:cNvPr id="632841" name="Rectangle 9"/>
          <p:cNvSpPr>
            <a:spLocks noChangeArrowheads="1"/>
          </p:cNvSpPr>
          <p:nvPr/>
        </p:nvSpPr>
        <p:spPr bwMode="auto">
          <a:xfrm>
            <a:off x="6512471" y="3324226"/>
            <a:ext cx="2167003" cy="38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defTabSz="762000">
              <a:lnSpc>
                <a:spcPct val="80000"/>
              </a:lnSpc>
              <a:spcBef>
                <a:spcPct val="30000"/>
              </a:spcBef>
            </a:pPr>
            <a:r>
              <a:rPr lang="de-DE" sz="2400"/>
              <a:t>Ultrasonic wave</a:t>
            </a:r>
          </a:p>
        </p:txBody>
      </p:sp>
      <p:sp>
        <p:nvSpPr>
          <p:cNvPr id="632842" name="Freeform 10"/>
          <p:cNvSpPr>
            <a:spLocks/>
          </p:cNvSpPr>
          <p:nvPr/>
        </p:nvSpPr>
        <p:spPr bwMode="auto">
          <a:xfrm>
            <a:off x="4942743" y="4621214"/>
            <a:ext cx="754673" cy="1587"/>
          </a:xfrm>
          <a:custGeom>
            <a:avLst/>
            <a:gdLst/>
            <a:ahLst/>
            <a:cxnLst>
              <a:cxn ang="0">
                <a:pos x="474" y="0"/>
              </a:cxn>
              <a:cxn ang="0">
                <a:pos x="0" y="0"/>
              </a:cxn>
            </a:cxnLst>
            <a:rect l="0" t="0" r="r" b="b"/>
            <a:pathLst>
              <a:path w="475" h="1">
                <a:moveTo>
                  <a:pt x="474" y="0"/>
                </a:moveTo>
                <a:lnTo>
                  <a:pt x="0" y="0"/>
                </a:lnTo>
              </a:path>
            </a:pathLst>
          </a:custGeom>
          <a:noFill/>
          <a:ln w="76199" cap="rnd" cmpd="sng">
            <a:solidFill>
              <a:srgbClr val="FF0000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ar-YE"/>
          </a:p>
        </p:txBody>
      </p:sp>
      <p:sp>
        <p:nvSpPr>
          <p:cNvPr id="632843" name="Freeform 11"/>
          <p:cNvSpPr>
            <a:spLocks/>
          </p:cNvSpPr>
          <p:nvPr/>
        </p:nvSpPr>
        <p:spPr bwMode="auto">
          <a:xfrm>
            <a:off x="3132993" y="4622800"/>
            <a:ext cx="756138" cy="1588"/>
          </a:xfrm>
          <a:custGeom>
            <a:avLst/>
            <a:gdLst/>
            <a:ahLst/>
            <a:cxnLst>
              <a:cxn ang="0">
                <a:pos x="475" y="0"/>
              </a:cxn>
              <a:cxn ang="0">
                <a:pos x="0" y="0"/>
              </a:cxn>
            </a:cxnLst>
            <a:rect l="0" t="0" r="r" b="b"/>
            <a:pathLst>
              <a:path w="476" h="1">
                <a:moveTo>
                  <a:pt x="475" y="0"/>
                </a:moveTo>
                <a:lnTo>
                  <a:pt x="0" y="0"/>
                </a:lnTo>
              </a:path>
            </a:pathLst>
          </a:custGeom>
          <a:noFill/>
          <a:ln w="76199" cap="rnd" cmpd="sng">
            <a:solidFill>
              <a:srgbClr val="FF0000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ar-YE"/>
          </a:p>
        </p:txBody>
      </p:sp>
      <p:sp>
        <p:nvSpPr>
          <p:cNvPr id="632844" name="Freeform 12"/>
          <p:cNvSpPr>
            <a:spLocks/>
          </p:cNvSpPr>
          <p:nvPr/>
        </p:nvSpPr>
        <p:spPr bwMode="auto">
          <a:xfrm>
            <a:off x="6611816" y="4025900"/>
            <a:ext cx="1704243" cy="1155700"/>
          </a:xfrm>
          <a:custGeom>
            <a:avLst/>
            <a:gdLst/>
            <a:ahLst/>
            <a:cxnLst>
              <a:cxn ang="0">
                <a:pos x="12" y="414"/>
              </a:cxn>
              <a:cxn ang="0">
                <a:pos x="36" y="381"/>
              </a:cxn>
              <a:cxn ang="0">
                <a:pos x="59" y="356"/>
              </a:cxn>
              <a:cxn ang="0">
                <a:pos x="83" y="365"/>
              </a:cxn>
              <a:cxn ang="0">
                <a:pos x="107" y="428"/>
              </a:cxn>
              <a:cxn ang="0">
                <a:pos x="131" y="543"/>
              </a:cxn>
              <a:cxn ang="0">
                <a:pos x="155" y="665"/>
              </a:cxn>
              <a:cxn ang="0">
                <a:pos x="179" y="709"/>
              </a:cxn>
              <a:cxn ang="0">
                <a:pos x="203" y="578"/>
              </a:cxn>
              <a:cxn ang="0">
                <a:pos x="226" y="260"/>
              </a:cxn>
              <a:cxn ang="0">
                <a:pos x="250" y="36"/>
              </a:cxn>
              <a:cxn ang="0">
                <a:pos x="274" y="17"/>
              </a:cxn>
              <a:cxn ang="0">
                <a:pos x="298" y="180"/>
              </a:cxn>
              <a:cxn ang="0">
                <a:pos x="322" y="428"/>
              </a:cxn>
              <a:cxn ang="0">
                <a:pos x="345" y="639"/>
              </a:cxn>
              <a:cxn ang="0">
                <a:pos x="369" y="727"/>
              </a:cxn>
              <a:cxn ang="0">
                <a:pos x="393" y="670"/>
              </a:cxn>
              <a:cxn ang="0">
                <a:pos x="417" y="516"/>
              </a:cxn>
              <a:cxn ang="0">
                <a:pos x="441" y="346"/>
              </a:cxn>
              <a:cxn ang="0">
                <a:pos x="465" y="237"/>
              </a:cxn>
              <a:cxn ang="0">
                <a:pos x="488" y="228"/>
              </a:cxn>
              <a:cxn ang="0">
                <a:pos x="512" y="307"/>
              </a:cxn>
              <a:cxn ang="0">
                <a:pos x="537" y="428"/>
              </a:cxn>
              <a:cxn ang="0">
                <a:pos x="561" y="531"/>
              </a:cxn>
              <a:cxn ang="0">
                <a:pos x="585" y="573"/>
              </a:cxn>
              <a:cxn ang="0">
                <a:pos x="608" y="546"/>
              </a:cxn>
              <a:cxn ang="0">
                <a:pos x="632" y="471"/>
              </a:cxn>
              <a:cxn ang="0">
                <a:pos x="656" y="388"/>
              </a:cxn>
              <a:cxn ang="0">
                <a:pos x="680" y="335"/>
              </a:cxn>
              <a:cxn ang="0">
                <a:pos x="704" y="331"/>
              </a:cxn>
              <a:cxn ang="0">
                <a:pos x="728" y="369"/>
              </a:cxn>
              <a:cxn ang="0">
                <a:pos x="751" y="428"/>
              </a:cxn>
              <a:cxn ang="0">
                <a:pos x="775" y="478"/>
              </a:cxn>
              <a:cxn ang="0">
                <a:pos x="799" y="499"/>
              </a:cxn>
              <a:cxn ang="0">
                <a:pos x="823" y="485"/>
              </a:cxn>
              <a:cxn ang="0">
                <a:pos x="847" y="449"/>
              </a:cxn>
              <a:cxn ang="0">
                <a:pos x="871" y="409"/>
              </a:cxn>
              <a:cxn ang="0">
                <a:pos x="894" y="383"/>
              </a:cxn>
              <a:cxn ang="0">
                <a:pos x="918" y="380"/>
              </a:cxn>
              <a:cxn ang="0">
                <a:pos x="942" y="399"/>
              </a:cxn>
              <a:cxn ang="0">
                <a:pos x="966" y="428"/>
              </a:cxn>
              <a:cxn ang="0">
                <a:pos x="990" y="452"/>
              </a:cxn>
              <a:cxn ang="0">
                <a:pos x="1014" y="462"/>
              </a:cxn>
              <a:cxn ang="0">
                <a:pos x="1037" y="456"/>
              </a:cxn>
              <a:cxn ang="0">
                <a:pos x="1061" y="438"/>
              </a:cxn>
            </a:cxnLst>
            <a:rect l="0" t="0" r="r" b="b"/>
            <a:pathLst>
              <a:path w="1074" h="728">
                <a:moveTo>
                  <a:pt x="0" y="428"/>
                </a:moveTo>
                <a:lnTo>
                  <a:pt x="12" y="414"/>
                </a:lnTo>
                <a:lnTo>
                  <a:pt x="24" y="398"/>
                </a:lnTo>
                <a:lnTo>
                  <a:pt x="36" y="381"/>
                </a:lnTo>
                <a:lnTo>
                  <a:pt x="48" y="367"/>
                </a:lnTo>
                <a:lnTo>
                  <a:pt x="59" y="356"/>
                </a:lnTo>
                <a:lnTo>
                  <a:pt x="71" y="355"/>
                </a:lnTo>
                <a:lnTo>
                  <a:pt x="83" y="365"/>
                </a:lnTo>
                <a:lnTo>
                  <a:pt x="95" y="389"/>
                </a:lnTo>
                <a:lnTo>
                  <a:pt x="107" y="428"/>
                </a:lnTo>
                <a:lnTo>
                  <a:pt x="119" y="480"/>
                </a:lnTo>
                <a:lnTo>
                  <a:pt x="131" y="543"/>
                </a:lnTo>
                <a:lnTo>
                  <a:pt x="143" y="607"/>
                </a:lnTo>
                <a:lnTo>
                  <a:pt x="155" y="665"/>
                </a:lnTo>
                <a:lnTo>
                  <a:pt x="167" y="703"/>
                </a:lnTo>
                <a:lnTo>
                  <a:pt x="179" y="709"/>
                </a:lnTo>
                <a:lnTo>
                  <a:pt x="190" y="671"/>
                </a:lnTo>
                <a:lnTo>
                  <a:pt x="203" y="578"/>
                </a:lnTo>
                <a:lnTo>
                  <a:pt x="214" y="428"/>
                </a:lnTo>
                <a:lnTo>
                  <a:pt x="226" y="260"/>
                </a:lnTo>
                <a:lnTo>
                  <a:pt x="238" y="125"/>
                </a:lnTo>
                <a:lnTo>
                  <a:pt x="250" y="36"/>
                </a:lnTo>
                <a:lnTo>
                  <a:pt x="262" y="0"/>
                </a:lnTo>
                <a:lnTo>
                  <a:pt x="274" y="17"/>
                </a:lnTo>
                <a:lnTo>
                  <a:pt x="286" y="80"/>
                </a:lnTo>
                <a:lnTo>
                  <a:pt x="298" y="180"/>
                </a:lnTo>
                <a:lnTo>
                  <a:pt x="310" y="301"/>
                </a:lnTo>
                <a:lnTo>
                  <a:pt x="322" y="428"/>
                </a:lnTo>
                <a:lnTo>
                  <a:pt x="334" y="545"/>
                </a:lnTo>
                <a:lnTo>
                  <a:pt x="345" y="639"/>
                </a:lnTo>
                <a:lnTo>
                  <a:pt x="357" y="701"/>
                </a:lnTo>
                <a:lnTo>
                  <a:pt x="369" y="727"/>
                </a:lnTo>
                <a:lnTo>
                  <a:pt x="381" y="715"/>
                </a:lnTo>
                <a:lnTo>
                  <a:pt x="393" y="670"/>
                </a:lnTo>
                <a:lnTo>
                  <a:pt x="405" y="601"/>
                </a:lnTo>
                <a:lnTo>
                  <a:pt x="417" y="516"/>
                </a:lnTo>
                <a:lnTo>
                  <a:pt x="429" y="428"/>
                </a:lnTo>
                <a:lnTo>
                  <a:pt x="441" y="346"/>
                </a:lnTo>
                <a:lnTo>
                  <a:pt x="453" y="281"/>
                </a:lnTo>
                <a:lnTo>
                  <a:pt x="465" y="237"/>
                </a:lnTo>
                <a:lnTo>
                  <a:pt x="476" y="219"/>
                </a:lnTo>
                <a:lnTo>
                  <a:pt x="488" y="228"/>
                </a:lnTo>
                <a:lnTo>
                  <a:pt x="500" y="259"/>
                </a:lnTo>
                <a:lnTo>
                  <a:pt x="512" y="307"/>
                </a:lnTo>
                <a:lnTo>
                  <a:pt x="524" y="366"/>
                </a:lnTo>
                <a:lnTo>
                  <a:pt x="537" y="428"/>
                </a:lnTo>
                <a:lnTo>
                  <a:pt x="549" y="485"/>
                </a:lnTo>
                <a:lnTo>
                  <a:pt x="561" y="531"/>
                </a:lnTo>
                <a:lnTo>
                  <a:pt x="573" y="561"/>
                </a:lnTo>
                <a:lnTo>
                  <a:pt x="585" y="573"/>
                </a:lnTo>
                <a:lnTo>
                  <a:pt x="597" y="567"/>
                </a:lnTo>
                <a:lnTo>
                  <a:pt x="608" y="546"/>
                </a:lnTo>
                <a:lnTo>
                  <a:pt x="621" y="512"/>
                </a:lnTo>
                <a:lnTo>
                  <a:pt x="632" y="471"/>
                </a:lnTo>
                <a:lnTo>
                  <a:pt x="644" y="428"/>
                </a:lnTo>
                <a:lnTo>
                  <a:pt x="656" y="388"/>
                </a:lnTo>
                <a:lnTo>
                  <a:pt x="668" y="356"/>
                </a:lnTo>
                <a:lnTo>
                  <a:pt x="680" y="335"/>
                </a:lnTo>
                <a:lnTo>
                  <a:pt x="692" y="327"/>
                </a:lnTo>
                <a:lnTo>
                  <a:pt x="704" y="331"/>
                </a:lnTo>
                <a:lnTo>
                  <a:pt x="716" y="345"/>
                </a:lnTo>
                <a:lnTo>
                  <a:pt x="728" y="369"/>
                </a:lnTo>
                <a:lnTo>
                  <a:pt x="739" y="398"/>
                </a:lnTo>
                <a:lnTo>
                  <a:pt x="751" y="428"/>
                </a:lnTo>
                <a:lnTo>
                  <a:pt x="763" y="455"/>
                </a:lnTo>
                <a:lnTo>
                  <a:pt x="775" y="478"/>
                </a:lnTo>
                <a:lnTo>
                  <a:pt x="787" y="493"/>
                </a:lnTo>
                <a:lnTo>
                  <a:pt x="799" y="499"/>
                </a:lnTo>
                <a:lnTo>
                  <a:pt x="811" y="496"/>
                </a:lnTo>
                <a:lnTo>
                  <a:pt x="823" y="485"/>
                </a:lnTo>
                <a:lnTo>
                  <a:pt x="835" y="469"/>
                </a:lnTo>
                <a:lnTo>
                  <a:pt x="847" y="449"/>
                </a:lnTo>
                <a:lnTo>
                  <a:pt x="859" y="428"/>
                </a:lnTo>
                <a:lnTo>
                  <a:pt x="871" y="409"/>
                </a:lnTo>
                <a:lnTo>
                  <a:pt x="883" y="393"/>
                </a:lnTo>
                <a:lnTo>
                  <a:pt x="894" y="383"/>
                </a:lnTo>
                <a:lnTo>
                  <a:pt x="907" y="379"/>
                </a:lnTo>
                <a:lnTo>
                  <a:pt x="918" y="380"/>
                </a:lnTo>
                <a:lnTo>
                  <a:pt x="930" y="388"/>
                </a:lnTo>
                <a:lnTo>
                  <a:pt x="942" y="399"/>
                </a:lnTo>
                <a:lnTo>
                  <a:pt x="954" y="413"/>
                </a:lnTo>
                <a:lnTo>
                  <a:pt x="966" y="428"/>
                </a:lnTo>
                <a:lnTo>
                  <a:pt x="978" y="441"/>
                </a:lnTo>
                <a:lnTo>
                  <a:pt x="990" y="452"/>
                </a:lnTo>
                <a:lnTo>
                  <a:pt x="1002" y="459"/>
                </a:lnTo>
                <a:lnTo>
                  <a:pt x="1014" y="462"/>
                </a:lnTo>
                <a:lnTo>
                  <a:pt x="1025" y="461"/>
                </a:lnTo>
                <a:lnTo>
                  <a:pt x="1037" y="456"/>
                </a:lnTo>
                <a:lnTo>
                  <a:pt x="1049" y="448"/>
                </a:lnTo>
                <a:lnTo>
                  <a:pt x="1061" y="438"/>
                </a:lnTo>
                <a:lnTo>
                  <a:pt x="1073" y="428"/>
                </a:lnTo>
              </a:path>
            </a:pathLst>
          </a:custGeom>
          <a:noFill/>
          <a:ln w="12699" cap="rnd" cmpd="sng">
            <a:solidFill>
              <a:srgbClr val="00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ar-Y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  <a:p>
            <a:r>
              <a:rPr lang="de-DE" sz="1200"/>
              <a:t>Krautkramer NDT Ultrasonic Systems</a:t>
            </a:r>
            <a:endParaRPr lang="de-DE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125416" y="2185989"/>
            <a:ext cx="7666892" cy="2539611"/>
            <a:chOff x="168" y="1539"/>
            <a:chExt cx="5962" cy="1823"/>
          </a:xfrm>
        </p:grpSpPr>
        <p:sp>
          <p:nvSpPr>
            <p:cNvPr id="640002" name="Rectangle 2"/>
            <p:cNvSpPr>
              <a:spLocks noChangeArrowheads="1"/>
            </p:cNvSpPr>
            <p:nvPr/>
          </p:nvSpPr>
          <p:spPr bwMode="auto">
            <a:xfrm flipV="1">
              <a:off x="608" y="1978"/>
              <a:ext cx="108" cy="805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640003" name="Freeform 3"/>
            <p:cNvSpPr>
              <a:spLocks/>
            </p:cNvSpPr>
            <p:nvPr/>
          </p:nvSpPr>
          <p:spPr bwMode="auto">
            <a:xfrm>
              <a:off x="716" y="1978"/>
              <a:ext cx="1015" cy="8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6" y="216"/>
                </a:cxn>
                <a:cxn ang="0">
                  <a:pos x="936" y="579"/>
                </a:cxn>
                <a:cxn ang="0">
                  <a:pos x="0" y="800"/>
                </a:cxn>
                <a:cxn ang="0">
                  <a:pos x="0" y="800"/>
                </a:cxn>
                <a:cxn ang="0">
                  <a:pos x="0" y="0"/>
                </a:cxn>
              </a:cxnLst>
              <a:rect l="0" t="0" r="r" b="b"/>
              <a:pathLst>
                <a:path w="937" h="801">
                  <a:moveTo>
                    <a:pt x="0" y="0"/>
                  </a:moveTo>
                  <a:lnTo>
                    <a:pt x="936" y="216"/>
                  </a:lnTo>
                  <a:lnTo>
                    <a:pt x="936" y="579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YE"/>
            </a:p>
          </p:txBody>
        </p:sp>
        <p:sp>
          <p:nvSpPr>
            <p:cNvPr id="640004" name="Freeform 4"/>
            <p:cNvSpPr>
              <a:spLocks/>
            </p:cNvSpPr>
            <p:nvPr/>
          </p:nvSpPr>
          <p:spPr bwMode="auto">
            <a:xfrm>
              <a:off x="3120" y="1955"/>
              <a:ext cx="3004" cy="842"/>
            </a:xfrm>
            <a:custGeom>
              <a:avLst/>
              <a:gdLst/>
              <a:ahLst/>
              <a:cxnLst>
                <a:cxn ang="0">
                  <a:pos x="3" y="244"/>
                </a:cxn>
                <a:cxn ang="0">
                  <a:pos x="2772" y="0"/>
                </a:cxn>
                <a:cxn ang="0">
                  <a:pos x="2772" y="841"/>
                </a:cxn>
                <a:cxn ang="0">
                  <a:pos x="0" y="600"/>
                </a:cxn>
                <a:cxn ang="0">
                  <a:pos x="3" y="244"/>
                </a:cxn>
              </a:cxnLst>
              <a:rect l="0" t="0" r="r" b="b"/>
              <a:pathLst>
                <a:path w="2773" h="842">
                  <a:moveTo>
                    <a:pt x="3" y="244"/>
                  </a:moveTo>
                  <a:lnTo>
                    <a:pt x="2772" y="0"/>
                  </a:lnTo>
                  <a:lnTo>
                    <a:pt x="2772" y="841"/>
                  </a:lnTo>
                  <a:lnTo>
                    <a:pt x="0" y="600"/>
                  </a:lnTo>
                  <a:lnTo>
                    <a:pt x="3" y="244"/>
                  </a:lnTo>
                </a:path>
              </a:pathLst>
            </a:custGeom>
            <a:gradFill rotWithShape="0">
              <a:gsLst>
                <a:gs pos="0">
                  <a:srgbClr val="FFFF00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YE"/>
            </a:p>
          </p:txBody>
        </p:sp>
        <p:sp>
          <p:nvSpPr>
            <p:cNvPr id="640005" name="Freeform 5"/>
            <p:cNvSpPr>
              <a:spLocks/>
            </p:cNvSpPr>
            <p:nvPr/>
          </p:nvSpPr>
          <p:spPr bwMode="auto">
            <a:xfrm>
              <a:off x="1729" y="2194"/>
              <a:ext cx="1395" cy="36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64"/>
                </a:cxn>
                <a:cxn ang="0">
                  <a:pos x="367" y="284"/>
                </a:cxn>
                <a:cxn ang="0">
                  <a:pos x="1287" y="361"/>
                </a:cxn>
                <a:cxn ang="0">
                  <a:pos x="1287" y="5"/>
                </a:cxn>
                <a:cxn ang="0">
                  <a:pos x="370" y="89"/>
                </a:cxn>
                <a:cxn ang="0">
                  <a:pos x="1" y="0"/>
                </a:cxn>
              </a:cxnLst>
              <a:rect l="0" t="0" r="r" b="b"/>
              <a:pathLst>
                <a:path w="1288" h="365">
                  <a:moveTo>
                    <a:pt x="1" y="0"/>
                  </a:moveTo>
                  <a:lnTo>
                    <a:pt x="0" y="364"/>
                  </a:lnTo>
                  <a:lnTo>
                    <a:pt x="367" y="284"/>
                  </a:lnTo>
                  <a:lnTo>
                    <a:pt x="1287" y="361"/>
                  </a:lnTo>
                  <a:lnTo>
                    <a:pt x="1287" y="5"/>
                  </a:lnTo>
                  <a:lnTo>
                    <a:pt x="370" y="89"/>
                  </a:lnTo>
                  <a:lnTo>
                    <a:pt x="1" y="0"/>
                  </a:lnTo>
                </a:path>
              </a:pathLst>
            </a:custGeom>
            <a:gradFill rotWithShape="0">
              <a:gsLst>
                <a:gs pos="0">
                  <a:srgbClr val="FFFF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YE"/>
            </a:p>
          </p:txBody>
        </p:sp>
        <p:sp>
          <p:nvSpPr>
            <p:cNvPr id="640006" name="Freeform 6"/>
            <p:cNvSpPr>
              <a:spLocks/>
            </p:cNvSpPr>
            <p:nvPr/>
          </p:nvSpPr>
          <p:spPr bwMode="auto">
            <a:xfrm flipH="1">
              <a:off x="670" y="2784"/>
              <a:ext cx="62" cy="4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13"/>
                </a:cxn>
                <a:cxn ang="0">
                  <a:pos x="0" y="23"/>
                </a:cxn>
                <a:cxn ang="0">
                  <a:pos x="0" y="35"/>
                </a:cxn>
                <a:cxn ang="0">
                  <a:pos x="0" y="50"/>
                </a:cxn>
                <a:cxn ang="0">
                  <a:pos x="0" y="67"/>
                </a:cxn>
                <a:cxn ang="0">
                  <a:pos x="0" y="86"/>
                </a:cxn>
                <a:cxn ang="0">
                  <a:pos x="0" y="106"/>
                </a:cxn>
                <a:cxn ang="0">
                  <a:pos x="0" y="129"/>
                </a:cxn>
                <a:cxn ang="0">
                  <a:pos x="0" y="152"/>
                </a:cxn>
                <a:cxn ang="0">
                  <a:pos x="0" y="177"/>
                </a:cxn>
                <a:cxn ang="0">
                  <a:pos x="0" y="204"/>
                </a:cxn>
                <a:cxn ang="0">
                  <a:pos x="0" y="231"/>
                </a:cxn>
                <a:cxn ang="0">
                  <a:pos x="0" y="259"/>
                </a:cxn>
                <a:cxn ang="0">
                  <a:pos x="0" y="288"/>
                </a:cxn>
                <a:cxn ang="0">
                  <a:pos x="0" y="317"/>
                </a:cxn>
                <a:cxn ang="0">
                  <a:pos x="0" y="347"/>
                </a:cxn>
                <a:cxn ang="0">
                  <a:pos x="0" y="377"/>
                </a:cxn>
                <a:cxn ang="0">
                  <a:pos x="0" y="407"/>
                </a:cxn>
                <a:cxn ang="0">
                  <a:pos x="0" y="437"/>
                </a:cxn>
                <a:cxn ang="0">
                  <a:pos x="0" y="467"/>
                </a:cxn>
                <a:cxn ang="0">
                  <a:pos x="0" y="495"/>
                </a:cxn>
                <a:cxn ang="0">
                  <a:pos x="0" y="524"/>
                </a:cxn>
                <a:cxn ang="0">
                  <a:pos x="0" y="552"/>
                </a:cxn>
                <a:cxn ang="0">
                  <a:pos x="0" y="579"/>
                </a:cxn>
                <a:cxn ang="0">
                  <a:pos x="0" y="604"/>
                </a:cxn>
                <a:cxn ang="0">
                  <a:pos x="0" y="629"/>
                </a:cxn>
                <a:cxn ang="0">
                  <a:pos x="0" y="651"/>
                </a:cxn>
                <a:cxn ang="0">
                  <a:pos x="0" y="673"/>
                </a:cxn>
                <a:cxn ang="0">
                  <a:pos x="0" y="692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</a:cxnLst>
              <a:rect l="0" t="0" r="r" b="b"/>
              <a:pathLst>
                <a:path w="1" h="711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0" y="23"/>
                  </a:lnTo>
                  <a:lnTo>
                    <a:pt x="0" y="35"/>
                  </a:lnTo>
                  <a:lnTo>
                    <a:pt x="0" y="50"/>
                  </a:lnTo>
                  <a:lnTo>
                    <a:pt x="0" y="67"/>
                  </a:lnTo>
                  <a:lnTo>
                    <a:pt x="0" y="86"/>
                  </a:lnTo>
                  <a:lnTo>
                    <a:pt x="0" y="106"/>
                  </a:lnTo>
                  <a:lnTo>
                    <a:pt x="0" y="129"/>
                  </a:lnTo>
                  <a:lnTo>
                    <a:pt x="0" y="152"/>
                  </a:lnTo>
                  <a:lnTo>
                    <a:pt x="0" y="177"/>
                  </a:lnTo>
                  <a:lnTo>
                    <a:pt x="0" y="204"/>
                  </a:lnTo>
                  <a:lnTo>
                    <a:pt x="0" y="231"/>
                  </a:lnTo>
                  <a:lnTo>
                    <a:pt x="0" y="259"/>
                  </a:lnTo>
                  <a:lnTo>
                    <a:pt x="0" y="288"/>
                  </a:lnTo>
                  <a:lnTo>
                    <a:pt x="0" y="317"/>
                  </a:lnTo>
                  <a:lnTo>
                    <a:pt x="0" y="347"/>
                  </a:lnTo>
                  <a:lnTo>
                    <a:pt x="0" y="377"/>
                  </a:lnTo>
                  <a:lnTo>
                    <a:pt x="0" y="407"/>
                  </a:lnTo>
                  <a:lnTo>
                    <a:pt x="0" y="437"/>
                  </a:lnTo>
                  <a:lnTo>
                    <a:pt x="0" y="467"/>
                  </a:lnTo>
                  <a:lnTo>
                    <a:pt x="0" y="495"/>
                  </a:lnTo>
                  <a:lnTo>
                    <a:pt x="0" y="524"/>
                  </a:lnTo>
                  <a:lnTo>
                    <a:pt x="0" y="552"/>
                  </a:lnTo>
                  <a:lnTo>
                    <a:pt x="0" y="579"/>
                  </a:lnTo>
                  <a:lnTo>
                    <a:pt x="0" y="604"/>
                  </a:lnTo>
                  <a:lnTo>
                    <a:pt x="0" y="629"/>
                  </a:lnTo>
                  <a:lnTo>
                    <a:pt x="0" y="651"/>
                  </a:lnTo>
                  <a:lnTo>
                    <a:pt x="0" y="673"/>
                  </a:lnTo>
                  <a:lnTo>
                    <a:pt x="0" y="692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YE"/>
            </a:p>
          </p:txBody>
        </p:sp>
        <p:sp>
          <p:nvSpPr>
            <p:cNvPr id="640007" name="Freeform 7"/>
            <p:cNvSpPr>
              <a:spLocks/>
            </p:cNvSpPr>
            <p:nvPr/>
          </p:nvSpPr>
          <p:spPr bwMode="auto">
            <a:xfrm flipH="1">
              <a:off x="2074" y="2476"/>
              <a:ext cx="54" cy="7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"/>
                </a:cxn>
                <a:cxn ang="0">
                  <a:pos x="0" y="19"/>
                </a:cxn>
                <a:cxn ang="0">
                  <a:pos x="0" y="33"/>
                </a:cxn>
                <a:cxn ang="0">
                  <a:pos x="0" y="51"/>
                </a:cxn>
                <a:cxn ang="0">
                  <a:pos x="0" y="71"/>
                </a:cxn>
                <a:cxn ang="0">
                  <a:pos x="0" y="95"/>
                </a:cxn>
                <a:cxn ang="0">
                  <a:pos x="0" y="122"/>
                </a:cxn>
                <a:cxn ang="0">
                  <a:pos x="0" y="151"/>
                </a:cxn>
                <a:cxn ang="0">
                  <a:pos x="0" y="183"/>
                </a:cxn>
                <a:cxn ang="0">
                  <a:pos x="0" y="216"/>
                </a:cxn>
                <a:cxn ang="0">
                  <a:pos x="0" y="252"/>
                </a:cxn>
                <a:cxn ang="0">
                  <a:pos x="0" y="289"/>
                </a:cxn>
                <a:cxn ang="0">
                  <a:pos x="0" y="328"/>
                </a:cxn>
                <a:cxn ang="0">
                  <a:pos x="0" y="368"/>
                </a:cxn>
                <a:cxn ang="0">
                  <a:pos x="0" y="409"/>
                </a:cxn>
                <a:cxn ang="0">
                  <a:pos x="0" y="450"/>
                </a:cxn>
                <a:cxn ang="0">
                  <a:pos x="0" y="492"/>
                </a:cxn>
                <a:cxn ang="0">
                  <a:pos x="0" y="535"/>
                </a:cxn>
                <a:cxn ang="0">
                  <a:pos x="0" y="577"/>
                </a:cxn>
                <a:cxn ang="0">
                  <a:pos x="0" y="619"/>
                </a:cxn>
                <a:cxn ang="0">
                  <a:pos x="0" y="661"/>
                </a:cxn>
                <a:cxn ang="0">
                  <a:pos x="0" y="702"/>
                </a:cxn>
                <a:cxn ang="0">
                  <a:pos x="0" y="743"/>
                </a:cxn>
                <a:cxn ang="0">
                  <a:pos x="0" y="782"/>
                </a:cxn>
                <a:cxn ang="0">
                  <a:pos x="0" y="820"/>
                </a:cxn>
                <a:cxn ang="0">
                  <a:pos x="0" y="856"/>
                </a:cxn>
                <a:cxn ang="0">
                  <a:pos x="0" y="891"/>
                </a:cxn>
                <a:cxn ang="0">
                  <a:pos x="0" y="923"/>
                </a:cxn>
                <a:cxn ang="0">
                  <a:pos x="0" y="953"/>
                </a:cxn>
                <a:cxn ang="0">
                  <a:pos x="0" y="981"/>
                </a:cxn>
                <a:cxn ang="0">
                  <a:pos x="0" y="1006"/>
                </a:cxn>
                <a:cxn ang="0">
                  <a:pos x="0" y="1006"/>
                </a:cxn>
                <a:cxn ang="0">
                  <a:pos x="0" y="1006"/>
                </a:cxn>
                <a:cxn ang="0">
                  <a:pos x="0" y="1006"/>
                </a:cxn>
                <a:cxn ang="0">
                  <a:pos x="0" y="1006"/>
                </a:cxn>
                <a:cxn ang="0">
                  <a:pos x="0" y="1006"/>
                </a:cxn>
                <a:cxn ang="0">
                  <a:pos x="0" y="1006"/>
                </a:cxn>
                <a:cxn ang="0">
                  <a:pos x="0" y="1006"/>
                </a:cxn>
                <a:cxn ang="0">
                  <a:pos x="0" y="1006"/>
                </a:cxn>
                <a:cxn ang="0">
                  <a:pos x="0" y="1006"/>
                </a:cxn>
                <a:cxn ang="0">
                  <a:pos x="0" y="1006"/>
                </a:cxn>
                <a:cxn ang="0">
                  <a:pos x="0" y="1006"/>
                </a:cxn>
                <a:cxn ang="0">
                  <a:pos x="0" y="1006"/>
                </a:cxn>
                <a:cxn ang="0">
                  <a:pos x="0" y="1006"/>
                </a:cxn>
                <a:cxn ang="0">
                  <a:pos x="0" y="1006"/>
                </a:cxn>
                <a:cxn ang="0">
                  <a:pos x="0" y="1006"/>
                </a:cxn>
                <a:cxn ang="0">
                  <a:pos x="0" y="1006"/>
                </a:cxn>
                <a:cxn ang="0">
                  <a:pos x="0" y="1006"/>
                </a:cxn>
                <a:cxn ang="0">
                  <a:pos x="0" y="1006"/>
                </a:cxn>
                <a:cxn ang="0">
                  <a:pos x="0" y="1006"/>
                </a:cxn>
                <a:cxn ang="0">
                  <a:pos x="0" y="1006"/>
                </a:cxn>
                <a:cxn ang="0">
                  <a:pos x="0" y="1006"/>
                </a:cxn>
                <a:cxn ang="0">
                  <a:pos x="0" y="1006"/>
                </a:cxn>
                <a:cxn ang="0">
                  <a:pos x="0" y="1006"/>
                </a:cxn>
                <a:cxn ang="0">
                  <a:pos x="0" y="1006"/>
                </a:cxn>
                <a:cxn ang="0">
                  <a:pos x="0" y="1006"/>
                </a:cxn>
                <a:cxn ang="0">
                  <a:pos x="0" y="1006"/>
                </a:cxn>
                <a:cxn ang="0">
                  <a:pos x="0" y="1006"/>
                </a:cxn>
                <a:cxn ang="0">
                  <a:pos x="0" y="1006"/>
                </a:cxn>
                <a:cxn ang="0">
                  <a:pos x="0" y="1006"/>
                </a:cxn>
                <a:cxn ang="0">
                  <a:pos x="0" y="1006"/>
                </a:cxn>
                <a:cxn ang="0">
                  <a:pos x="0" y="1006"/>
                </a:cxn>
              </a:cxnLst>
              <a:rect l="0" t="0" r="r" b="b"/>
              <a:pathLst>
                <a:path w="1" h="1007">
                  <a:moveTo>
                    <a:pt x="0" y="0"/>
                  </a:moveTo>
                  <a:lnTo>
                    <a:pt x="0" y="9"/>
                  </a:lnTo>
                  <a:lnTo>
                    <a:pt x="0" y="19"/>
                  </a:lnTo>
                  <a:lnTo>
                    <a:pt x="0" y="33"/>
                  </a:lnTo>
                  <a:lnTo>
                    <a:pt x="0" y="51"/>
                  </a:lnTo>
                  <a:lnTo>
                    <a:pt x="0" y="71"/>
                  </a:lnTo>
                  <a:lnTo>
                    <a:pt x="0" y="95"/>
                  </a:lnTo>
                  <a:lnTo>
                    <a:pt x="0" y="122"/>
                  </a:lnTo>
                  <a:lnTo>
                    <a:pt x="0" y="151"/>
                  </a:lnTo>
                  <a:lnTo>
                    <a:pt x="0" y="183"/>
                  </a:lnTo>
                  <a:lnTo>
                    <a:pt x="0" y="216"/>
                  </a:lnTo>
                  <a:lnTo>
                    <a:pt x="0" y="252"/>
                  </a:lnTo>
                  <a:lnTo>
                    <a:pt x="0" y="289"/>
                  </a:lnTo>
                  <a:lnTo>
                    <a:pt x="0" y="328"/>
                  </a:lnTo>
                  <a:lnTo>
                    <a:pt x="0" y="368"/>
                  </a:lnTo>
                  <a:lnTo>
                    <a:pt x="0" y="409"/>
                  </a:lnTo>
                  <a:lnTo>
                    <a:pt x="0" y="450"/>
                  </a:lnTo>
                  <a:lnTo>
                    <a:pt x="0" y="492"/>
                  </a:lnTo>
                  <a:lnTo>
                    <a:pt x="0" y="535"/>
                  </a:lnTo>
                  <a:lnTo>
                    <a:pt x="0" y="577"/>
                  </a:lnTo>
                  <a:lnTo>
                    <a:pt x="0" y="619"/>
                  </a:lnTo>
                  <a:lnTo>
                    <a:pt x="0" y="661"/>
                  </a:lnTo>
                  <a:lnTo>
                    <a:pt x="0" y="702"/>
                  </a:lnTo>
                  <a:lnTo>
                    <a:pt x="0" y="743"/>
                  </a:lnTo>
                  <a:lnTo>
                    <a:pt x="0" y="782"/>
                  </a:lnTo>
                  <a:lnTo>
                    <a:pt x="0" y="820"/>
                  </a:lnTo>
                  <a:lnTo>
                    <a:pt x="0" y="856"/>
                  </a:lnTo>
                  <a:lnTo>
                    <a:pt x="0" y="891"/>
                  </a:lnTo>
                  <a:lnTo>
                    <a:pt x="0" y="923"/>
                  </a:lnTo>
                  <a:lnTo>
                    <a:pt x="0" y="953"/>
                  </a:lnTo>
                  <a:lnTo>
                    <a:pt x="0" y="981"/>
                  </a:lnTo>
                  <a:lnTo>
                    <a:pt x="0" y="1006"/>
                  </a:lnTo>
                  <a:lnTo>
                    <a:pt x="0" y="1006"/>
                  </a:lnTo>
                  <a:lnTo>
                    <a:pt x="0" y="1006"/>
                  </a:lnTo>
                  <a:lnTo>
                    <a:pt x="0" y="1006"/>
                  </a:lnTo>
                  <a:lnTo>
                    <a:pt x="0" y="1006"/>
                  </a:lnTo>
                  <a:lnTo>
                    <a:pt x="0" y="1006"/>
                  </a:lnTo>
                  <a:lnTo>
                    <a:pt x="0" y="1006"/>
                  </a:lnTo>
                  <a:lnTo>
                    <a:pt x="0" y="1006"/>
                  </a:lnTo>
                  <a:lnTo>
                    <a:pt x="0" y="1006"/>
                  </a:lnTo>
                  <a:lnTo>
                    <a:pt x="0" y="1006"/>
                  </a:lnTo>
                  <a:lnTo>
                    <a:pt x="0" y="1006"/>
                  </a:lnTo>
                  <a:lnTo>
                    <a:pt x="0" y="1006"/>
                  </a:lnTo>
                  <a:lnTo>
                    <a:pt x="0" y="1006"/>
                  </a:lnTo>
                  <a:lnTo>
                    <a:pt x="0" y="1006"/>
                  </a:lnTo>
                  <a:lnTo>
                    <a:pt x="0" y="1006"/>
                  </a:lnTo>
                  <a:lnTo>
                    <a:pt x="0" y="1006"/>
                  </a:lnTo>
                  <a:lnTo>
                    <a:pt x="0" y="1006"/>
                  </a:lnTo>
                  <a:lnTo>
                    <a:pt x="0" y="1006"/>
                  </a:lnTo>
                  <a:lnTo>
                    <a:pt x="0" y="1006"/>
                  </a:lnTo>
                  <a:lnTo>
                    <a:pt x="0" y="1006"/>
                  </a:lnTo>
                  <a:lnTo>
                    <a:pt x="0" y="1006"/>
                  </a:lnTo>
                  <a:lnTo>
                    <a:pt x="0" y="1006"/>
                  </a:lnTo>
                  <a:lnTo>
                    <a:pt x="0" y="1006"/>
                  </a:lnTo>
                  <a:lnTo>
                    <a:pt x="0" y="1006"/>
                  </a:lnTo>
                  <a:lnTo>
                    <a:pt x="0" y="1006"/>
                  </a:lnTo>
                  <a:lnTo>
                    <a:pt x="0" y="1006"/>
                  </a:lnTo>
                  <a:lnTo>
                    <a:pt x="0" y="1006"/>
                  </a:lnTo>
                  <a:lnTo>
                    <a:pt x="0" y="1006"/>
                  </a:lnTo>
                  <a:lnTo>
                    <a:pt x="0" y="1006"/>
                  </a:lnTo>
                  <a:lnTo>
                    <a:pt x="0" y="1006"/>
                  </a:lnTo>
                  <a:lnTo>
                    <a:pt x="0" y="1006"/>
                  </a:lnTo>
                  <a:lnTo>
                    <a:pt x="0" y="1006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YE"/>
            </a:p>
          </p:txBody>
        </p:sp>
        <p:sp>
          <p:nvSpPr>
            <p:cNvPr id="640008" name="Text Box 8"/>
            <p:cNvSpPr txBox="1">
              <a:spLocks noChangeArrowheads="1"/>
            </p:cNvSpPr>
            <p:nvPr/>
          </p:nvSpPr>
          <p:spPr bwMode="auto">
            <a:xfrm>
              <a:off x="1296" y="2840"/>
              <a:ext cx="247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b"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de-DE" sz="1600"/>
                <a:t>N</a:t>
              </a:r>
            </a:p>
          </p:txBody>
        </p:sp>
        <p:sp>
          <p:nvSpPr>
            <p:cNvPr id="640009" name="Freeform 9"/>
            <p:cNvSpPr>
              <a:spLocks/>
            </p:cNvSpPr>
            <p:nvPr/>
          </p:nvSpPr>
          <p:spPr bwMode="auto">
            <a:xfrm>
              <a:off x="168" y="2784"/>
              <a:ext cx="437" cy="1"/>
            </a:xfrm>
            <a:custGeom>
              <a:avLst/>
              <a:gdLst/>
              <a:ahLst/>
              <a:cxnLst>
                <a:cxn ang="0">
                  <a:pos x="4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03" h="1">
                  <a:moveTo>
                    <a:pt x="402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YE"/>
            </a:p>
          </p:txBody>
        </p:sp>
        <p:sp>
          <p:nvSpPr>
            <p:cNvPr id="640010" name="Freeform 10"/>
            <p:cNvSpPr>
              <a:spLocks/>
            </p:cNvSpPr>
            <p:nvPr/>
          </p:nvSpPr>
          <p:spPr bwMode="auto">
            <a:xfrm>
              <a:off x="5431" y="2027"/>
              <a:ext cx="42" cy="355"/>
            </a:xfrm>
            <a:custGeom>
              <a:avLst/>
              <a:gdLst/>
              <a:ahLst/>
              <a:cxnLst>
                <a:cxn ang="0">
                  <a:pos x="36" y="354"/>
                </a:cxn>
                <a:cxn ang="0">
                  <a:pos x="36" y="350"/>
                </a:cxn>
                <a:cxn ang="0">
                  <a:pos x="36" y="348"/>
                </a:cxn>
                <a:cxn ang="0">
                  <a:pos x="36" y="345"/>
                </a:cxn>
                <a:cxn ang="0">
                  <a:pos x="36" y="343"/>
                </a:cxn>
                <a:cxn ang="0">
                  <a:pos x="36" y="341"/>
                </a:cxn>
                <a:cxn ang="0">
                  <a:pos x="36" y="339"/>
                </a:cxn>
                <a:cxn ang="0">
                  <a:pos x="37" y="336"/>
                </a:cxn>
                <a:cxn ang="0">
                  <a:pos x="37" y="334"/>
                </a:cxn>
                <a:cxn ang="0">
                  <a:pos x="37" y="332"/>
                </a:cxn>
                <a:cxn ang="0">
                  <a:pos x="37" y="330"/>
                </a:cxn>
                <a:cxn ang="0">
                  <a:pos x="37" y="328"/>
                </a:cxn>
                <a:cxn ang="0">
                  <a:pos x="37" y="326"/>
                </a:cxn>
                <a:cxn ang="0">
                  <a:pos x="37" y="323"/>
                </a:cxn>
                <a:cxn ang="0">
                  <a:pos x="37" y="321"/>
                </a:cxn>
                <a:cxn ang="0">
                  <a:pos x="37" y="319"/>
                </a:cxn>
                <a:cxn ang="0">
                  <a:pos x="37" y="317"/>
                </a:cxn>
                <a:cxn ang="0">
                  <a:pos x="37" y="314"/>
                </a:cxn>
                <a:cxn ang="0">
                  <a:pos x="37" y="312"/>
                </a:cxn>
                <a:cxn ang="0">
                  <a:pos x="37" y="310"/>
                </a:cxn>
                <a:cxn ang="0">
                  <a:pos x="37" y="308"/>
                </a:cxn>
                <a:cxn ang="0">
                  <a:pos x="38" y="306"/>
                </a:cxn>
                <a:cxn ang="0">
                  <a:pos x="38" y="304"/>
                </a:cxn>
                <a:cxn ang="0">
                  <a:pos x="38" y="301"/>
                </a:cxn>
                <a:cxn ang="0">
                  <a:pos x="38" y="299"/>
                </a:cxn>
                <a:cxn ang="0">
                  <a:pos x="38" y="297"/>
                </a:cxn>
                <a:cxn ang="0">
                  <a:pos x="38" y="294"/>
                </a:cxn>
                <a:cxn ang="0">
                  <a:pos x="38" y="292"/>
                </a:cxn>
                <a:cxn ang="0">
                  <a:pos x="38" y="290"/>
                </a:cxn>
                <a:cxn ang="0">
                  <a:pos x="38" y="288"/>
                </a:cxn>
                <a:cxn ang="0">
                  <a:pos x="38" y="286"/>
                </a:cxn>
                <a:cxn ang="0">
                  <a:pos x="38" y="284"/>
                </a:cxn>
                <a:cxn ang="0">
                  <a:pos x="38" y="265"/>
                </a:cxn>
                <a:cxn ang="0">
                  <a:pos x="38" y="256"/>
                </a:cxn>
                <a:cxn ang="0">
                  <a:pos x="37" y="247"/>
                </a:cxn>
                <a:cxn ang="0">
                  <a:pos x="37" y="238"/>
                </a:cxn>
                <a:cxn ang="0">
                  <a:pos x="37" y="228"/>
                </a:cxn>
                <a:cxn ang="0">
                  <a:pos x="36" y="219"/>
                </a:cxn>
                <a:cxn ang="0">
                  <a:pos x="35" y="210"/>
                </a:cxn>
                <a:cxn ang="0">
                  <a:pos x="35" y="201"/>
                </a:cxn>
                <a:cxn ang="0">
                  <a:pos x="34" y="192"/>
                </a:cxn>
                <a:cxn ang="0">
                  <a:pos x="33" y="183"/>
                </a:cxn>
                <a:cxn ang="0">
                  <a:pos x="33" y="174"/>
                </a:cxn>
                <a:cxn ang="0">
                  <a:pos x="31" y="165"/>
                </a:cxn>
                <a:cxn ang="0">
                  <a:pos x="31" y="156"/>
                </a:cxn>
                <a:cxn ang="0">
                  <a:pos x="29" y="147"/>
                </a:cxn>
                <a:cxn ang="0">
                  <a:pos x="28" y="138"/>
                </a:cxn>
                <a:cxn ang="0">
                  <a:pos x="27" y="130"/>
                </a:cxn>
                <a:cxn ang="0">
                  <a:pos x="26" y="121"/>
                </a:cxn>
                <a:cxn ang="0">
                  <a:pos x="24" y="112"/>
                </a:cxn>
                <a:cxn ang="0">
                  <a:pos x="23" y="103"/>
                </a:cxn>
                <a:cxn ang="0">
                  <a:pos x="21" y="94"/>
                </a:cxn>
                <a:cxn ang="0">
                  <a:pos x="20" y="86"/>
                </a:cxn>
                <a:cxn ang="0">
                  <a:pos x="18" y="77"/>
                </a:cxn>
                <a:cxn ang="0">
                  <a:pos x="17" y="68"/>
                </a:cxn>
                <a:cxn ang="0">
                  <a:pos x="15" y="59"/>
                </a:cxn>
                <a:cxn ang="0">
                  <a:pos x="13" y="51"/>
                </a:cxn>
                <a:cxn ang="0">
                  <a:pos x="11" y="42"/>
                </a:cxn>
                <a:cxn ang="0">
                  <a:pos x="9" y="34"/>
                </a:cxn>
                <a:cxn ang="0">
                  <a:pos x="7" y="25"/>
                </a:cxn>
                <a:cxn ang="0">
                  <a:pos x="5" y="16"/>
                </a:cxn>
                <a:cxn ang="0">
                  <a:pos x="2" y="8"/>
                </a:cxn>
                <a:cxn ang="0">
                  <a:pos x="0" y="0"/>
                </a:cxn>
              </a:cxnLst>
              <a:rect l="0" t="0" r="r" b="b"/>
              <a:pathLst>
                <a:path w="39" h="355">
                  <a:moveTo>
                    <a:pt x="36" y="354"/>
                  </a:moveTo>
                  <a:lnTo>
                    <a:pt x="36" y="350"/>
                  </a:lnTo>
                  <a:lnTo>
                    <a:pt x="36" y="348"/>
                  </a:lnTo>
                  <a:lnTo>
                    <a:pt x="36" y="345"/>
                  </a:lnTo>
                  <a:lnTo>
                    <a:pt x="36" y="343"/>
                  </a:lnTo>
                  <a:lnTo>
                    <a:pt x="36" y="341"/>
                  </a:lnTo>
                  <a:lnTo>
                    <a:pt x="36" y="339"/>
                  </a:lnTo>
                  <a:lnTo>
                    <a:pt x="37" y="336"/>
                  </a:lnTo>
                  <a:lnTo>
                    <a:pt x="37" y="334"/>
                  </a:lnTo>
                  <a:lnTo>
                    <a:pt x="37" y="332"/>
                  </a:lnTo>
                  <a:lnTo>
                    <a:pt x="37" y="330"/>
                  </a:lnTo>
                  <a:lnTo>
                    <a:pt x="37" y="328"/>
                  </a:lnTo>
                  <a:lnTo>
                    <a:pt x="37" y="326"/>
                  </a:lnTo>
                  <a:lnTo>
                    <a:pt x="37" y="323"/>
                  </a:lnTo>
                  <a:lnTo>
                    <a:pt x="37" y="321"/>
                  </a:lnTo>
                  <a:lnTo>
                    <a:pt x="37" y="319"/>
                  </a:lnTo>
                  <a:lnTo>
                    <a:pt x="37" y="317"/>
                  </a:lnTo>
                  <a:lnTo>
                    <a:pt x="37" y="314"/>
                  </a:lnTo>
                  <a:lnTo>
                    <a:pt x="37" y="312"/>
                  </a:lnTo>
                  <a:lnTo>
                    <a:pt x="37" y="310"/>
                  </a:lnTo>
                  <a:lnTo>
                    <a:pt x="37" y="308"/>
                  </a:lnTo>
                  <a:lnTo>
                    <a:pt x="38" y="306"/>
                  </a:lnTo>
                  <a:lnTo>
                    <a:pt x="38" y="304"/>
                  </a:lnTo>
                  <a:lnTo>
                    <a:pt x="38" y="301"/>
                  </a:lnTo>
                  <a:lnTo>
                    <a:pt x="38" y="299"/>
                  </a:lnTo>
                  <a:lnTo>
                    <a:pt x="38" y="297"/>
                  </a:lnTo>
                  <a:lnTo>
                    <a:pt x="38" y="294"/>
                  </a:lnTo>
                  <a:lnTo>
                    <a:pt x="38" y="292"/>
                  </a:lnTo>
                  <a:lnTo>
                    <a:pt x="38" y="290"/>
                  </a:lnTo>
                  <a:lnTo>
                    <a:pt x="38" y="288"/>
                  </a:lnTo>
                  <a:lnTo>
                    <a:pt x="38" y="286"/>
                  </a:lnTo>
                  <a:lnTo>
                    <a:pt x="38" y="284"/>
                  </a:lnTo>
                  <a:lnTo>
                    <a:pt x="38" y="265"/>
                  </a:lnTo>
                  <a:lnTo>
                    <a:pt x="38" y="256"/>
                  </a:lnTo>
                  <a:lnTo>
                    <a:pt x="37" y="247"/>
                  </a:lnTo>
                  <a:lnTo>
                    <a:pt x="37" y="238"/>
                  </a:lnTo>
                  <a:lnTo>
                    <a:pt x="37" y="228"/>
                  </a:lnTo>
                  <a:lnTo>
                    <a:pt x="36" y="219"/>
                  </a:lnTo>
                  <a:lnTo>
                    <a:pt x="35" y="210"/>
                  </a:lnTo>
                  <a:lnTo>
                    <a:pt x="35" y="201"/>
                  </a:lnTo>
                  <a:lnTo>
                    <a:pt x="34" y="192"/>
                  </a:lnTo>
                  <a:lnTo>
                    <a:pt x="33" y="183"/>
                  </a:lnTo>
                  <a:lnTo>
                    <a:pt x="33" y="174"/>
                  </a:lnTo>
                  <a:lnTo>
                    <a:pt x="31" y="165"/>
                  </a:lnTo>
                  <a:lnTo>
                    <a:pt x="31" y="156"/>
                  </a:lnTo>
                  <a:lnTo>
                    <a:pt x="29" y="147"/>
                  </a:lnTo>
                  <a:lnTo>
                    <a:pt x="28" y="138"/>
                  </a:lnTo>
                  <a:lnTo>
                    <a:pt x="27" y="130"/>
                  </a:lnTo>
                  <a:lnTo>
                    <a:pt x="26" y="121"/>
                  </a:lnTo>
                  <a:lnTo>
                    <a:pt x="24" y="112"/>
                  </a:lnTo>
                  <a:lnTo>
                    <a:pt x="23" y="103"/>
                  </a:lnTo>
                  <a:lnTo>
                    <a:pt x="21" y="94"/>
                  </a:lnTo>
                  <a:lnTo>
                    <a:pt x="20" y="86"/>
                  </a:lnTo>
                  <a:lnTo>
                    <a:pt x="18" y="77"/>
                  </a:lnTo>
                  <a:lnTo>
                    <a:pt x="17" y="68"/>
                  </a:lnTo>
                  <a:lnTo>
                    <a:pt x="15" y="59"/>
                  </a:lnTo>
                  <a:lnTo>
                    <a:pt x="13" y="51"/>
                  </a:lnTo>
                  <a:lnTo>
                    <a:pt x="11" y="42"/>
                  </a:lnTo>
                  <a:lnTo>
                    <a:pt x="9" y="34"/>
                  </a:lnTo>
                  <a:lnTo>
                    <a:pt x="7" y="25"/>
                  </a:lnTo>
                  <a:lnTo>
                    <a:pt x="5" y="16"/>
                  </a:lnTo>
                  <a:lnTo>
                    <a:pt x="2" y="8"/>
                  </a:lnTo>
                  <a:lnTo>
                    <a:pt x="0" y="0"/>
                  </a:lnTo>
                </a:path>
              </a:pathLst>
            </a:custGeom>
            <a:noFill/>
            <a:ln w="0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ar-YE"/>
            </a:p>
          </p:txBody>
        </p:sp>
        <p:sp>
          <p:nvSpPr>
            <p:cNvPr id="640011" name="Freeform 11"/>
            <p:cNvSpPr>
              <a:spLocks/>
            </p:cNvSpPr>
            <p:nvPr/>
          </p:nvSpPr>
          <p:spPr bwMode="auto">
            <a:xfrm flipV="1">
              <a:off x="1554" y="2899"/>
              <a:ext cx="575" cy="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25" y="0"/>
                </a:cxn>
                <a:cxn ang="0">
                  <a:pos x="35" y="0"/>
                </a:cxn>
                <a:cxn ang="0">
                  <a:pos x="47" y="0"/>
                </a:cxn>
                <a:cxn ang="0">
                  <a:pos x="61" y="0"/>
                </a:cxn>
                <a:cxn ang="0">
                  <a:pos x="76" y="0"/>
                </a:cxn>
                <a:cxn ang="0">
                  <a:pos x="92" y="0"/>
                </a:cxn>
                <a:cxn ang="0">
                  <a:pos x="108" y="0"/>
                </a:cxn>
                <a:cxn ang="0">
                  <a:pos x="126" y="0"/>
                </a:cxn>
                <a:cxn ang="0">
                  <a:pos x="145" y="0"/>
                </a:cxn>
                <a:cxn ang="0">
                  <a:pos x="165" y="0"/>
                </a:cxn>
                <a:cxn ang="0">
                  <a:pos x="185" y="0"/>
                </a:cxn>
                <a:cxn ang="0">
                  <a:pos x="206" y="0"/>
                </a:cxn>
                <a:cxn ang="0">
                  <a:pos x="227" y="0"/>
                </a:cxn>
                <a:cxn ang="0">
                  <a:pos x="248" y="0"/>
                </a:cxn>
                <a:cxn ang="0">
                  <a:pos x="269" y="0"/>
                </a:cxn>
                <a:cxn ang="0">
                  <a:pos x="291" y="0"/>
                </a:cxn>
                <a:cxn ang="0">
                  <a:pos x="312" y="0"/>
                </a:cxn>
                <a:cxn ang="0">
                  <a:pos x="333" y="0"/>
                </a:cxn>
                <a:cxn ang="0">
                  <a:pos x="354" y="0"/>
                </a:cxn>
                <a:cxn ang="0">
                  <a:pos x="374" y="0"/>
                </a:cxn>
                <a:cxn ang="0">
                  <a:pos x="394" y="0"/>
                </a:cxn>
                <a:cxn ang="0">
                  <a:pos x="413" y="0"/>
                </a:cxn>
                <a:cxn ang="0">
                  <a:pos x="432" y="0"/>
                </a:cxn>
                <a:cxn ang="0">
                  <a:pos x="449" y="0"/>
                </a:cxn>
                <a:cxn ang="0">
                  <a:pos x="466" y="0"/>
                </a:cxn>
                <a:cxn ang="0">
                  <a:pos x="481" y="0"/>
                </a:cxn>
                <a:cxn ang="0">
                  <a:pos x="495" y="0"/>
                </a:cxn>
                <a:cxn ang="0">
                  <a:pos x="508" y="0"/>
                </a:cxn>
                <a:cxn ang="0">
                  <a:pos x="508" y="0"/>
                </a:cxn>
                <a:cxn ang="0">
                  <a:pos x="508" y="0"/>
                </a:cxn>
                <a:cxn ang="0">
                  <a:pos x="508" y="0"/>
                </a:cxn>
                <a:cxn ang="0">
                  <a:pos x="508" y="0"/>
                </a:cxn>
                <a:cxn ang="0">
                  <a:pos x="508" y="0"/>
                </a:cxn>
                <a:cxn ang="0">
                  <a:pos x="508" y="0"/>
                </a:cxn>
                <a:cxn ang="0">
                  <a:pos x="508" y="0"/>
                </a:cxn>
                <a:cxn ang="0">
                  <a:pos x="508" y="0"/>
                </a:cxn>
                <a:cxn ang="0">
                  <a:pos x="508" y="0"/>
                </a:cxn>
                <a:cxn ang="0">
                  <a:pos x="508" y="0"/>
                </a:cxn>
                <a:cxn ang="0">
                  <a:pos x="508" y="0"/>
                </a:cxn>
                <a:cxn ang="0">
                  <a:pos x="508" y="0"/>
                </a:cxn>
                <a:cxn ang="0">
                  <a:pos x="508" y="0"/>
                </a:cxn>
                <a:cxn ang="0">
                  <a:pos x="508" y="0"/>
                </a:cxn>
                <a:cxn ang="0">
                  <a:pos x="508" y="0"/>
                </a:cxn>
                <a:cxn ang="0">
                  <a:pos x="508" y="0"/>
                </a:cxn>
                <a:cxn ang="0">
                  <a:pos x="508" y="0"/>
                </a:cxn>
                <a:cxn ang="0">
                  <a:pos x="508" y="0"/>
                </a:cxn>
                <a:cxn ang="0">
                  <a:pos x="508" y="0"/>
                </a:cxn>
                <a:cxn ang="0">
                  <a:pos x="508" y="0"/>
                </a:cxn>
                <a:cxn ang="0">
                  <a:pos x="508" y="0"/>
                </a:cxn>
                <a:cxn ang="0">
                  <a:pos x="508" y="0"/>
                </a:cxn>
                <a:cxn ang="0">
                  <a:pos x="508" y="0"/>
                </a:cxn>
                <a:cxn ang="0">
                  <a:pos x="508" y="0"/>
                </a:cxn>
                <a:cxn ang="0">
                  <a:pos x="508" y="0"/>
                </a:cxn>
                <a:cxn ang="0">
                  <a:pos x="508" y="0"/>
                </a:cxn>
                <a:cxn ang="0">
                  <a:pos x="508" y="0"/>
                </a:cxn>
                <a:cxn ang="0">
                  <a:pos x="508" y="0"/>
                </a:cxn>
                <a:cxn ang="0">
                  <a:pos x="508" y="0"/>
                </a:cxn>
                <a:cxn ang="0">
                  <a:pos x="508" y="0"/>
                </a:cxn>
                <a:cxn ang="0">
                  <a:pos x="508" y="0"/>
                </a:cxn>
              </a:cxnLst>
              <a:rect l="0" t="0" r="r" b="b"/>
              <a:pathLst>
                <a:path w="509" h="1">
                  <a:moveTo>
                    <a:pt x="0" y="0"/>
                  </a:moveTo>
                  <a:lnTo>
                    <a:pt x="4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61" y="0"/>
                  </a:lnTo>
                  <a:lnTo>
                    <a:pt x="76" y="0"/>
                  </a:lnTo>
                  <a:lnTo>
                    <a:pt x="92" y="0"/>
                  </a:lnTo>
                  <a:lnTo>
                    <a:pt x="108" y="0"/>
                  </a:lnTo>
                  <a:lnTo>
                    <a:pt x="126" y="0"/>
                  </a:lnTo>
                  <a:lnTo>
                    <a:pt x="145" y="0"/>
                  </a:lnTo>
                  <a:lnTo>
                    <a:pt x="165" y="0"/>
                  </a:lnTo>
                  <a:lnTo>
                    <a:pt x="185" y="0"/>
                  </a:lnTo>
                  <a:lnTo>
                    <a:pt x="206" y="0"/>
                  </a:lnTo>
                  <a:lnTo>
                    <a:pt x="227" y="0"/>
                  </a:lnTo>
                  <a:lnTo>
                    <a:pt x="248" y="0"/>
                  </a:lnTo>
                  <a:lnTo>
                    <a:pt x="269" y="0"/>
                  </a:lnTo>
                  <a:lnTo>
                    <a:pt x="291" y="0"/>
                  </a:lnTo>
                  <a:lnTo>
                    <a:pt x="312" y="0"/>
                  </a:lnTo>
                  <a:lnTo>
                    <a:pt x="333" y="0"/>
                  </a:lnTo>
                  <a:lnTo>
                    <a:pt x="354" y="0"/>
                  </a:lnTo>
                  <a:lnTo>
                    <a:pt x="374" y="0"/>
                  </a:lnTo>
                  <a:lnTo>
                    <a:pt x="394" y="0"/>
                  </a:lnTo>
                  <a:lnTo>
                    <a:pt x="413" y="0"/>
                  </a:lnTo>
                  <a:lnTo>
                    <a:pt x="432" y="0"/>
                  </a:lnTo>
                  <a:lnTo>
                    <a:pt x="449" y="0"/>
                  </a:lnTo>
                  <a:lnTo>
                    <a:pt x="466" y="0"/>
                  </a:lnTo>
                  <a:lnTo>
                    <a:pt x="481" y="0"/>
                  </a:lnTo>
                  <a:lnTo>
                    <a:pt x="495" y="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08" y="0"/>
                  </a:lnTo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ar-YE"/>
            </a:p>
          </p:txBody>
        </p:sp>
        <p:sp>
          <p:nvSpPr>
            <p:cNvPr id="640012" name="Freeform 12"/>
            <p:cNvSpPr>
              <a:spLocks/>
            </p:cNvSpPr>
            <p:nvPr/>
          </p:nvSpPr>
          <p:spPr bwMode="auto">
            <a:xfrm>
              <a:off x="2162" y="2964"/>
              <a:ext cx="396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69" y="0"/>
                </a:cxn>
                <a:cxn ang="0">
                  <a:pos x="120" y="0"/>
                </a:cxn>
                <a:cxn ang="0">
                  <a:pos x="184" y="0"/>
                </a:cxn>
                <a:cxn ang="0">
                  <a:pos x="260" y="0"/>
                </a:cxn>
                <a:cxn ang="0">
                  <a:pos x="346" y="0"/>
                </a:cxn>
                <a:cxn ang="0">
                  <a:pos x="444" y="0"/>
                </a:cxn>
                <a:cxn ang="0">
                  <a:pos x="550" y="0"/>
                </a:cxn>
                <a:cxn ang="0">
                  <a:pos x="665" y="0"/>
                </a:cxn>
                <a:cxn ang="0">
                  <a:pos x="788" y="0"/>
                </a:cxn>
                <a:cxn ang="0">
                  <a:pos x="917" y="0"/>
                </a:cxn>
                <a:cxn ang="0">
                  <a:pos x="1053" y="0"/>
                </a:cxn>
                <a:cxn ang="0">
                  <a:pos x="1194" y="0"/>
                </a:cxn>
                <a:cxn ang="0">
                  <a:pos x="1339" y="0"/>
                </a:cxn>
                <a:cxn ang="0">
                  <a:pos x="1488" y="0"/>
                </a:cxn>
                <a:cxn ang="0">
                  <a:pos x="1639" y="0"/>
                </a:cxn>
                <a:cxn ang="0">
                  <a:pos x="1792" y="0"/>
                </a:cxn>
                <a:cxn ang="0">
                  <a:pos x="1946" y="0"/>
                </a:cxn>
                <a:cxn ang="0">
                  <a:pos x="2100" y="0"/>
                </a:cxn>
                <a:cxn ang="0">
                  <a:pos x="2254" y="0"/>
                </a:cxn>
                <a:cxn ang="0">
                  <a:pos x="2406" y="0"/>
                </a:cxn>
                <a:cxn ang="0">
                  <a:pos x="2556" y="0"/>
                </a:cxn>
                <a:cxn ang="0">
                  <a:pos x="2703" y="0"/>
                </a:cxn>
                <a:cxn ang="0">
                  <a:pos x="2846" y="0"/>
                </a:cxn>
                <a:cxn ang="0">
                  <a:pos x="2983" y="0"/>
                </a:cxn>
                <a:cxn ang="0">
                  <a:pos x="3115" y="0"/>
                </a:cxn>
                <a:cxn ang="0">
                  <a:pos x="3241" y="0"/>
                </a:cxn>
                <a:cxn ang="0">
                  <a:pos x="3359" y="0"/>
                </a:cxn>
                <a:cxn ang="0">
                  <a:pos x="3469" y="0"/>
                </a:cxn>
                <a:cxn ang="0">
                  <a:pos x="3570" y="0"/>
                </a:cxn>
                <a:cxn ang="0">
                  <a:pos x="3661" y="0"/>
                </a:cxn>
                <a:cxn ang="0">
                  <a:pos x="3661" y="0"/>
                </a:cxn>
                <a:cxn ang="0">
                  <a:pos x="3661" y="0"/>
                </a:cxn>
                <a:cxn ang="0">
                  <a:pos x="3661" y="0"/>
                </a:cxn>
                <a:cxn ang="0">
                  <a:pos x="3661" y="0"/>
                </a:cxn>
                <a:cxn ang="0">
                  <a:pos x="3661" y="0"/>
                </a:cxn>
                <a:cxn ang="0">
                  <a:pos x="3661" y="0"/>
                </a:cxn>
                <a:cxn ang="0">
                  <a:pos x="3661" y="0"/>
                </a:cxn>
                <a:cxn ang="0">
                  <a:pos x="3661" y="0"/>
                </a:cxn>
                <a:cxn ang="0">
                  <a:pos x="3661" y="0"/>
                </a:cxn>
                <a:cxn ang="0">
                  <a:pos x="3661" y="0"/>
                </a:cxn>
                <a:cxn ang="0">
                  <a:pos x="3661" y="0"/>
                </a:cxn>
                <a:cxn ang="0">
                  <a:pos x="3661" y="0"/>
                </a:cxn>
                <a:cxn ang="0">
                  <a:pos x="3661" y="0"/>
                </a:cxn>
                <a:cxn ang="0">
                  <a:pos x="3661" y="0"/>
                </a:cxn>
                <a:cxn ang="0">
                  <a:pos x="3661" y="0"/>
                </a:cxn>
                <a:cxn ang="0">
                  <a:pos x="3661" y="0"/>
                </a:cxn>
                <a:cxn ang="0">
                  <a:pos x="3661" y="0"/>
                </a:cxn>
                <a:cxn ang="0">
                  <a:pos x="3661" y="0"/>
                </a:cxn>
                <a:cxn ang="0">
                  <a:pos x="3661" y="0"/>
                </a:cxn>
                <a:cxn ang="0">
                  <a:pos x="3661" y="0"/>
                </a:cxn>
                <a:cxn ang="0">
                  <a:pos x="3661" y="0"/>
                </a:cxn>
                <a:cxn ang="0">
                  <a:pos x="3661" y="0"/>
                </a:cxn>
                <a:cxn ang="0">
                  <a:pos x="3661" y="0"/>
                </a:cxn>
                <a:cxn ang="0">
                  <a:pos x="3661" y="0"/>
                </a:cxn>
                <a:cxn ang="0">
                  <a:pos x="3661" y="0"/>
                </a:cxn>
                <a:cxn ang="0">
                  <a:pos x="3661" y="0"/>
                </a:cxn>
                <a:cxn ang="0">
                  <a:pos x="3661" y="0"/>
                </a:cxn>
                <a:cxn ang="0">
                  <a:pos x="3661" y="0"/>
                </a:cxn>
                <a:cxn ang="0">
                  <a:pos x="3661" y="0"/>
                </a:cxn>
                <a:cxn ang="0">
                  <a:pos x="3661" y="0"/>
                </a:cxn>
                <a:cxn ang="0">
                  <a:pos x="3661" y="0"/>
                </a:cxn>
              </a:cxnLst>
              <a:rect l="0" t="0" r="r" b="b"/>
              <a:pathLst>
                <a:path w="3662" h="1">
                  <a:moveTo>
                    <a:pt x="0" y="0"/>
                  </a:moveTo>
                  <a:lnTo>
                    <a:pt x="31" y="0"/>
                  </a:lnTo>
                  <a:lnTo>
                    <a:pt x="69" y="0"/>
                  </a:lnTo>
                  <a:lnTo>
                    <a:pt x="120" y="0"/>
                  </a:lnTo>
                  <a:lnTo>
                    <a:pt x="184" y="0"/>
                  </a:lnTo>
                  <a:lnTo>
                    <a:pt x="260" y="0"/>
                  </a:lnTo>
                  <a:lnTo>
                    <a:pt x="346" y="0"/>
                  </a:lnTo>
                  <a:lnTo>
                    <a:pt x="444" y="0"/>
                  </a:lnTo>
                  <a:lnTo>
                    <a:pt x="550" y="0"/>
                  </a:lnTo>
                  <a:lnTo>
                    <a:pt x="665" y="0"/>
                  </a:lnTo>
                  <a:lnTo>
                    <a:pt x="788" y="0"/>
                  </a:lnTo>
                  <a:lnTo>
                    <a:pt x="917" y="0"/>
                  </a:lnTo>
                  <a:lnTo>
                    <a:pt x="1053" y="0"/>
                  </a:lnTo>
                  <a:lnTo>
                    <a:pt x="1194" y="0"/>
                  </a:lnTo>
                  <a:lnTo>
                    <a:pt x="1339" y="0"/>
                  </a:lnTo>
                  <a:lnTo>
                    <a:pt x="1488" y="0"/>
                  </a:lnTo>
                  <a:lnTo>
                    <a:pt x="1639" y="0"/>
                  </a:lnTo>
                  <a:lnTo>
                    <a:pt x="1792" y="0"/>
                  </a:lnTo>
                  <a:lnTo>
                    <a:pt x="1946" y="0"/>
                  </a:lnTo>
                  <a:lnTo>
                    <a:pt x="2100" y="0"/>
                  </a:lnTo>
                  <a:lnTo>
                    <a:pt x="2254" y="0"/>
                  </a:lnTo>
                  <a:lnTo>
                    <a:pt x="2406" y="0"/>
                  </a:lnTo>
                  <a:lnTo>
                    <a:pt x="2556" y="0"/>
                  </a:lnTo>
                  <a:lnTo>
                    <a:pt x="2703" y="0"/>
                  </a:lnTo>
                  <a:lnTo>
                    <a:pt x="2846" y="0"/>
                  </a:lnTo>
                  <a:lnTo>
                    <a:pt x="2983" y="0"/>
                  </a:lnTo>
                  <a:lnTo>
                    <a:pt x="3115" y="0"/>
                  </a:lnTo>
                  <a:lnTo>
                    <a:pt x="3241" y="0"/>
                  </a:lnTo>
                  <a:lnTo>
                    <a:pt x="3359" y="0"/>
                  </a:lnTo>
                  <a:lnTo>
                    <a:pt x="3469" y="0"/>
                  </a:lnTo>
                  <a:lnTo>
                    <a:pt x="3570" y="0"/>
                  </a:lnTo>
                  <a:lnTo>
                    <a:pt x="3661" y="0"/>
                  </a:lnTo>
                  <a:lnTo>
                    <a:pt x="3661" y="0"/>
                  </a:lnTo>
                  <a:lnTo>
                    <a:pt x="3661" y="0"/>
                  </a:lnTo>
                  <a:lnTo>
                    <a:pt x="3661" y="0"/>
                  </a:lnTo>
                  <a:lnTo>
                    <a:pt x="3661" y="0"/>
                  </a:lnTo>
                  <a:lnTo>
                    <a:pt x="3661" y="0"/>
                  </a:lnTo>
                  <a:lnTo>
                    <a:pt x="3661" y="0"/>
                  </a:lnTo>
                  <a:lnTo>
                    <a:pt x="3661" y="0"/>
                  </a:lnTo>
                  <a:lnTo>
                    <a:pt x="3661" y="0"/>
                  </a:lnTo>
                  <a:lnTo>
                    <a:pt x="3661" y="0"/>
                  </a:lnTo>
                  <a:lnTo>
                    <a:pt x="3661" y="0"/>
                  </a:lnTo>
                  <a:lnTo>
                    <a:pt x="3661" y="0"/>
                  </a:lnTo>
                  <a:lnTo>
                    <a:pt x="3661" y="0"/>
                  </a:lnTo>
                  <a:lnTo>
                    <a:pt x="3661" y="0"/>
                  </a:lnTo>
                  <a:lnTo>
                    <a:pt x="3661" y="0"/>
                  </a:lnTo>
                  <a:lnTo>
                    <a:pt x="3661" y="0"/>
                  </a:lnTo>
                  <a:lnTo>
                    <a:pt x="3661" y="0"/>
                  </a:lnTo>
                  <a:lnTo>
                    <a:pt x="3661" y="0"/>
                  </a:lnTo>
                  <a:lnTo>
                    <a:pt x="3661" y="0"/>
                  </a:lnTo>
                  <a:lnTo>
                    <a:pt x="3661" y="0"/>
                  </a:lnTo>
                  <a:lnTo>
                    <a:pt x="3661" y="0"/>
                  </a:lnTo>
                  <a:lnTo>
                    <a:pt x="3661" y="0"/>
                  </a:lnTo>
                  <a:lnTo>
                    <a:pt x="3661" y="0"/>
                  </a:lnTo>
                  <a:lnTo>
                    <a:pt x="3661" y="0"/>
                  </a:lnTo>
                  <a:lnTo>
                    <a:pt x="3661" y="0"/>
                  </a:lnTo>
                  <a:lnTo>
                    <a:pt x="3661" y="0"/>
                  </a:lnTo>
                  <a:lnTo>
                    <a:pt x="3661" y="0"/>
                  </a:lnTo>
                  <a:lnTo>
                    <a:pt x="3661" y="0"/>
                  </a:lnTo>
                  <a:lnTo>
                    <a:pt x="3661" y="0"/>
                  </a:lnTo>
                  <a:lnTo>
                    <a:pt x="3661" y="0"/>
                  </a:lnTo>
                  <a:lnTo>
                    <a:pt x="3661" y="0"/>
                  </a:lnTo>
                  <a:lnTo>
                    <a:pt x="3661" y="0"/>
                  </a:lnTo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ar-YE"/>
            </a:p>
          </p:txBody>
        </p:sp>
        <p:sp>
          <p:nvSpPr>
            <p:cNvPr id="640013" name="Freeform 13"/>
            <p:cNvSpPr>
              <a:spLocks/>
            </p:cNvSpPr>
            <p:nvPr/>
          </p:nvSpPr>
          <p:spPr bwMode="auto">
            <a:xfrm>
              <a:off x="732" y="2961"/>
              <a:ext cx="539" cy="1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491" y="0"/>
                </a:cxn>
                <a:cxn ang="0">
                  <a:pos x="486" y="0"/>
                </a:cxn>
                <a:cxn ang="0">
                  <a:pos x="479" y="0"/>
                </a:cxn>
                <a:cxn ang="0">
                  <a:pos x="470" y="0"/>
                </a:cxn>
                <a:cxn ang="0">
                  <a:pos x="460" y="0"/>
                </a:cxn>
                <a:cxn ang="0">
                  <a:pos x="448" y="0"/>
                </a:cxn>
                <a:cxn ang="0">
                  <a:pos x="435" y="0"/>
                </a:cxn>
                <a:cxn ang="0">
                  <a:pos x="421" y="0"/>
                </a:cxn>
                <a:cxn ang="0">
                  <a:pos x="405" y="0"/>
                </a:cxn>
                <a:cxn ang="0">
                  <a:pos x="389" y="0"/>
                </a:cxn>
                <a:cxn ang="0">
                  <a:pos x="371" y="0"/>
                </a:cxn>
                <a:cxn ang="0">
                  <a:pos x="353" y="0"/>
                </a:cxn>
                <a:cxn ang="0">
                  <a:pos x="334" y="0"/>
                </a:cxn>
                <a:cxn ang="0">
                  <a:pos x="314" y="0"/>
                </a:cxn>
                <a:cxn ang="0">
                  <a:pos x="294" y="0"/>
                </a:cxn>
                <a:cxn ang="0">
                  <a:pos x="273" y="0"/>
                </a:cxn>
                <a:cxn ang="0">
                  <a:pos x="253" y="0"/>
                </a:cxn>
                <a:cxn ang="0">
                  <a:pos x="232" y="0"/>
                </a:cxn>
                <a:cxn ang="0">
                  <a:pos x="211" y="0"/>
                </a:cxn>
                <a:cxn ang="0">
                  <a:pos x="190" y="0"/>
                </a:cxn>
                <a:cxn ang="0">
                  <a:pos x="169" y="0"/>
                </a:cxn>
                <a:cxn ang="0">
                  <a:pos x="149" y="0"/>
                </a:cxn>
                <a:cxn ang="0">
                  <a:pos x="129" y="0"/>
                </a:cxn>
                <a:cxn ang="0">
                  <a:pos x="110" y="0"/>
                </a:cxn>
                <a:cxn ang="0">
                  <a:pos x="91" y="0"/>
                </a:cxn>
                <a:cxn ang="0">
                  <a:pos x="73" y="0"/>
                </a:cxn>
                <a:cxn ang="0">
                  <a:pos x="56" y="0"/>
                </a:cxn>
                <a:cxn ang="0">
                  <a:pos x="40" y="0"/>
                </a:cxn>
                <a:cxn ang="0">
                  <a:pos x="25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97" h="1">
                  <a:moveTo>
                    <a:pt x="496" y="0"/>
                  </a:moveTo>
                  <a:lnTo>
                    <a:pt x="491" y="0"/>
                  </a:lnTo>
                  <a:lnTo>
                    <a:pt x="486" y="0"/>
                  </a:lnTo>
                  <a:lnTo>
                    <a:pt x="479" y="0"/>
                  </a:lnTo>
                  <a:lnTo>
                    <a:pt x="470" y="0"/>
                  </a:lnTo>
                  <a:lnTo>
                    <a:pt x="460" y="0"/>
                  </a:lnTo>
                  <a:lnTo>
                    <a:pt x="448" y="0"/>
                  </a:lnTo>
                  <a:lnTo>
                    <a:pt x="435" y="0"/>
                  </a:lnTo>
                  <a:lnTo>
                    <a:pt x="421" y="0"/>
                  </a:lnTo>
                  <a:lnTo>
                    <a:pt x="405" y="0"/>
                  </a:lnTo>
                  <a:lnTo>
                    <a:pt x="389" y="0"/>
                  </a:lnTo>
                  <a:lnTo>
                    <a:pt x="371" y="0"/>
                  </a:lnTo>
                  <a:lnTo>
                    <a:pt x="353" y="0"/>
                  </a:lnTo>
                  <a:lnTo>
                    <a:pt x="334" y="0"/>
                  </a:lnTo>
                  <a:lnTo>
                    <a:pt x="314" y="0"/>
                  </a:lnTo>
                  <a:lnTo>
                    <a:pt x="294" y="0"/>
                  </a:lnTo>
                  <a:lnTo>
                    <a:pt x="273" y="0"/>
                  </a:lnTo>
                  <a:lnTo>
                    <a:pt x="253" y="0"/>
                  </a:lnTo>
                  <a:lnTo>
                    <a:pt x="232" y="0"/>
                  </a:lnTo>
                  <a:lnTo>
                    <a:pt x="211" y="0"/>
                  </a:lnTo>
                  <a:lnTo>
                    <a:pt x="190" y="0"/>
                  </a:lnTo>
                  <a:lnTo>
                    <a:pt x="169" y="0"/>
                  </a:lnTo>
                  <a:lnTo>
                    <a:pt x="149" y="0"/>
                  </a:lnTo>
                  <a:lnTo>
                    <a:pt x="129" y="0"/>
                  </a:lnTo>
                  <a:lnTo>
                    <a:pt x="110" y="0"/>
                  </a:lnTo>
                  <a:lnTo>
                    <a:pt x="91" y="0"/>
                  </a:lnTo>
                  <a:lnTo>
                    <a:pt x="73" y="0"/>
                  </a:lnTo>
                  <a:lnTo>
                    <a:pt x="56" y="0"/>
                  </a:lnTo>
                  <a:lnTo>
                    <a:pt x="40" y="0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ar-YE"/>
            </a:p>
          </p:txBody>
        </p:sp>
        <p:sp>
          <p:nvSpPr>
            <p:cNvPr id="640014" name="Text Box 14"/>
            <p:cNvSpPr txBox="1">
              <a:spLocks noChangeArrowheads="1"/>
            </p:cNvSpPr>
            <p:nvPr/>
          </p:nvSpPr>
          <p:spPr bwMode="auto">
            <a:xfrm>
              <a:off x="990" y="3075"/>
              <a:ext cx="940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b"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de-DE" sz="2000"/>
                <a:t>Near field</a:t>
              </a:r>
            </a:p>
          </p:txBody>
        </p:sp>
        <p:sp>
          <p:nvSpPr>
            <p:cNvPr id="640015" name="Text Box 15"/>
            <p:cNvSpPr txBox="1">
              <a:spLocks noChangeArrowheads="1"/>
            </p:cNvSpPr>
            <p:nvPr/>
          </p:nvSpPr>
          <p:spPr bwMode="auto">
            <a:xfrm>
              <a:off x="3660" y="3075"/>
              <a:ext cx="799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b"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de-DE" sz="2000"/>
                <a:t>Far field</a:t>
              </a:r>
            </a:p>
          </p:txBody>
        </p:sp>
        <p:sp>
          <p:nvSpPr>
            <p:cNvPr id="640016" name="Text Box 16"/>
            <p:cNvSpPr txBox="1">
              <a:spLocks noChangeArrowheads="1"/>
            </p:cNvSpPr>
            <p:nvPr/>
          </p:nvSpPr>
          <p:spPr bwMode="auto">
            <a:xfrm>
              <a:off x="1651" y="1539"/>
              <a:ext cx="629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b"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de-DE" sz="2000"/>
                <a:t>Focus</a:t>
              </a:r>
            </a:p>
          </p:txBody>
        </p:sp>
        <p:sp>
          <p:nvSpPr>
            <p:cNvPr id="640017" name="Text Box 17"/>
            <p:cNvSpPr txBox="1">
              <a:spLocks noChangeArrowheads="1"/>
            </p:cNvSpPr>
            <p:nvPr/>
          </p:nvSpPr>
          <p:spPr bwMode="auto">
            <a:xfrm>
              <a:off x="4311" y="1539"/>
              <a:ext cx="1744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b"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de-DE" sz="2000"/>
                <a:t>Angle of divergence</a:t>
              </a:r>
            </a:p>
          </p:txBody>
        </p:sp>
        <p:sp>
          <p:nvSpPr>
            <p:cNvPr id="640018" name="Text Box 18"/>
            <p:cNvSpPr txBox="1">
              <a:spLocks noChangeArrowheads="1"/>
            </p:cNvSpPr>
            <p:nvPr/>
          </p:nvSpPr>
          <p:spPr bwMode="auto">
            <a:xfrm>
              <a:off x="397" y="1540"/>
              <a:ext cx="700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b"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de-DE" sz="2000"/>
                <a:t>Crystal</a:t>
              </a:r>
            </a:p>
          </p:txBody>
        </p:sp>
        <p:sp>
          <p:nvSpPr>
            <p:cNvPr id="640019" name="Text Box 19"/>
            <p:cNvSpPr txBox="1">
              <a:spLocks noChangeArrowheads="1"/>
            </p:cNvSpPr>
            <p:nvPr/>
          </p:nvSpPr>
          <p:spPr bwMode="auto">
            <a:xfrm>
              <a:off x="2395" y="1682"/>
              <a:ext cx="1430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b"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de-DE" sz="2000"/>
                <a:t>Accoustical axis</a:t>
              </a:r>
            </a:p>
          </p:txBody>
        </p:sp>
        <p:sp>
          <p:nvSpPr>
            <p:cNvPr id="640020" name="Freeform 20"/>
            <p:cNvSpPr>
              <a:spLocks/>
            </p:cNvSpPr>
            <p:nvPr/>
          </p:nvSpPr>
          <p:spPr bwMode="auto">
            <a:xfrm>
              <a:off x="348" y="2510"/>
              <a:ext cx="1" cy="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69"/>
                </a:cxn>
                <a:cxn ang="0">
                  <a:pos x="0" y="269"/>
                </a:cxn>
              </a:cxnLst>
              <a:rect l="0" t="0" r="r" b="b"/>
              <a:pathLst>
                <a:path w="1" h="270">
                  <a:moveTo>
                    <a:pt x="0" y="0"/>
                  </a:moveTo>
                  <a:lnTo>
                    <a:pt x="0" y="269"/>
                  </a:lnTo>
                  <a:lnTo>
                    <a:pt x="0" y="269"/>
                  </a:lnTo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ar-YE"/>
            </a:p>
          </p:txBody>
        </p:sp>
        <p:sp>
          <p:nvSpPr>
            <p:cNvPr id="640021" name="Line 21"/>
            <p:cNvSpPr>
              <a:spLocks noChangeShapeType="1"/>
            </p:cNvSpPr>
            <p:nvPr/>
          </p:nvSpPr>
          <p:spPr bwMode="auto">
            <a:xfrm>
              <a:off x="1731" y="2197"/>
              <a:ext cx="0" cy="354"/>
            </a:xfrm>
            <a:prstGeom prst="line">
              <a:avLst/>
            </a:prstGeom>
            <a:noFill/>
            <a:ln w="63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640022" name="Freeform 22"/>
            <p:cNvSpPr>
              <a:spLocks/>
            </p:cNvSpPr>
            <p:nvPr/>
          </p:nvSpPr>
          <p:spPr bwMode="auto">
            <a:xfrm>
              <a:off x="703" y="2380"/>
              <a:ext cx="540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91" y="0"/>
                </a:cxn>
                <a:cxn ang="0">
                  <a:pos x="4991" y="0"/>
                </a:cxn>
              </a:cxnLst>
              <a:rect l="0" t="0" r="r" b="b"/>
              <a:pathLst>
                <a:path w="4992" h="1">
                  <a:moveTo>
                    <a:pt x="0" y="0"/>
                  </a:moveTo>
                  <a:lnTo>
                    <a:pt x="4991" y="0"/>
                  </a:lnTo>
                  <a:lnTo>
                    <a:pt x="4991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lgDash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ar-YE"/>
            </a:p>
          </p:txBody>
        </p:sp>
        <p:sp>
          <p:nvSpPr>
            <p:cNvPr id="640023" name="Text Box 23"/>
            <p:cNvSpPr txBox="1">
              <a:spLocks noChangeArrowheads="1"/>
            </p:cNvSpPr>
            <p:nvPr/>
          </p:nvSpPr>
          <p:spPr bwMode="auto">
            <a:xfrm>
              <a:off x="226" y="2263"/>
              <a:ext cx="293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b"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de-DE" sz="1600"/>
                <a:t>D</a:t>
              </a:r>
              <a:r>
                <a:rPr lang="de-DE" sz="1600" baseline="-25000"/>
                <a:t>0</a:t>
              </a:r>
              <a:endParaRPr lang="de-DE" sz="1600"/>
            </a:p>
          </p:txBody>
        </p:sp>
        <p:sp>
          <p:nvSpPr>
            <p:cNvPr id="640024" name="Freeform 24"/>
            <p:cNvSpPr>
              <a:spLocks/>
            </p:cNvSpPr>
            <p:nvPr/>
          </p:nvSpPr>
          <p:spPr bwMode="auto">
            <a:xfrm>
              <a:off x="168" y="1979"/>
              <a:ext cx="437" cy="1"/>
            </a:xfrm>
            <a:custGeom>
              <a:avLst/>
              <a:gdLst/>
              <a:ahLst/>
              <a:cxnLst>
                <a:cxn ang="0">
                  <a:pos x="4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03" h="1">
                  <a:moveTo>
                    <a:pt x="402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YE"/>
            </a:p>
          </p:txBody>
        </p:sp>
        <p:sp>
          <p:nvSpPr>
            <p:cNvPr id="640025" name="Freeform 25"/>
            <p:cNvSpPr>
              <a:spLocks/>
            </p:cNvSpPr>
            <p:nvPr/>
          </p:nvSpPr>
          <p:spPr bwMode="auto">
            <a:xfrm>
              <a:off x="348" y="1989"/>
              <a:ext cx="1" cy="263"/>
            </a:xfrm>
            <a:custGeom>
              <a:avLst/>
              <a:gdLst/>
              <a:ahLst/>
              <a:cxnLst>
                <a:cxn ang="0">
                  <a:pos x="0" y="26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63">
                  <a:moveTo>
                    <a:pt x="0" y="262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ar-YE"/>
            </a:p>
          </p:txBody>
        </p:sp>
        <p:sp>
          <p:nvSpPr>
            <p:cNvPr id="640026" name="Line 26"/>
            <p:cNvSpPr>
              <a:spLocks noChangeShapeType="1"/>
            </p:cNvSpPr>
            <p:nvPr/>
          </p:nvSpPr>
          <p:spPr bwMode="auto">
            <a:xfrm flipH="1" flipV="1">
              <a:off x="618" y="1795"/>
              <a:ext cx="43" cy="18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640027" name="Freeform 27"/>
            <p:cNvSpPr>
              <a:spLocks/>
            </p:cNvSpPr>
            <p:nvPr/>
          </p:nvSpPr>
          <p:spPr bwMode="auto">
            <a:xfrm>
              <a:off x="1970" y="1795"/>
              <a:ext cx="156" cy="480"/>
            </a:xfrm>
            <a:custGeom>
              <a:avLst/>
              <a:gdLst/>
              <a:ahLst/>
              <a:cxnLst>
                <a:cxn ang="0">
                  <a:pos x="118" y="60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9" h="604">
                  <a:moveTo>
                    <a:pt x="118" y="603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YE"/>
            </a:p>
          </p:txBody>
        </p:sp>
        <p:sp>
          <p:nvSpPr>
            <p:cNvPr id="640028" name="Freeform 28"/>
            <p:cNvSpPr>
              <a:spLocks/>
            </p:cNvSpPr>
            <p:nvPr/>
          </p:nvSpPr>
          <p:spPr bwMode="auto">
            <a:xfrm>
              <a:off x="3114" y="1987"/>
              <a:ext cx="156" cy="384"/>
            </a:xfrm>
            <a:custGeom>
              <a:avLst/>
              <a:gdLst/>
              <a:ahLst/>
              <a:cxnLst>
                <a:cxn ang="0">
                  <a:pos x="307" y="59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8" h="593">
                  <a:moveTo>
                    <a:pt x="307" y="592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YE"/>
            </a:p>
          </p:txBody>
        </p:sp>
        <p:sp>
          <p:nvSpPr>
            <p:cNvPr id="640029" name="Line 29"/>
            <p:cNvSpPr>
              <a:spLocks noChangeShapeType="1"/>
            </p:cNvSpPr>
            <p:nvPr/>
          </p:nvSpPr>
          <p:spPr bwMode="auto">
            <a:xfrm flipH="1" flipV="1">
              <a:off x="4964" y="1957"/>
              <a:ext cx="282" cy="2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640030" name="Text Box 30"/>
            <p:cNvSpPr txBox="1">
              <a:spLocks noChangeArrowheads="1"/>
            </p:cNvSpPr>
            <p:nvPr/>
          </p:nvSpPr>
          <p:spPr bwMode="auto">
            <a:xfrm>
              <a:off x="5142" y="2024"/>
              <a:ext cx="391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de-DE" sz="1600">
                  <a:sym typeface="Symbol" pitchFamily="18" charset="2"/>
                </a:rPr>
                <a:t></a:t>
              </a:r>
              <a:r>
                <a:rPr lang="de-DE" sz="1600" baseline="-25000">
                  <a:sym typeface="Symbol" pitchFamily="18" charset="2"/>
                </a:rPr>
                <a:t>6</a:t>
              </a:r>
              <a:endParaRPr lang="de-DE" sz="1600"/>
            </a:p>
          </p:txBody>
        </p:sp>
        <p:sp>
          <p:nvSpPr>
            <p:cNvPr id="640031" name="Freeform 31"/>
            <p:cNvSpPr>
              <a:spLocks/>
            </p:cNvSpPr>
            <p:nvPr/>
          </p:nvSpPr>
          <p:spPr bwMode="auto">
            <a:xfrm flipH="1">
              <a:off x="6052" y="2808"/>
              <a:ext cx="78" cy="3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13"/>
                </a:cxn>
                <a:cxn ang="0">
                  <a:pos x="0" y="23"/>
                </a:cxn>
                <a:cxn ang="0">
                  <a:pos x="0" y="35"/>
                </a:cxn>
                <a:cxn ang="0">
                  <a:pos x="0" y="50"/>
                </a:cxn>
                <a:cxn ang="0">
                  <a:pos x="0" y="67"/>
                </a:cxn>
                <a:cxn ang="0">
                  <a:pos x="0" y="86"/>
                </a:cxn>
                <a:cxn ang="0">
                  <a:pos x="0" y="106"/>
                </a:cxn>
                <a:cxn ang="0">
                  <a:pos x="0" y="129"/>
                </a:cxn>
                <a:cxn ang="0">
                  <a:pos x="0" y="152"/>
                </a:cxn>
                <a:cxn ang="0">
                  <a:pos x="0" y="177"/>
                </a:cxn>
                <a:cxn ang="0">
                  <a:pos x="0" y="204"/>
                </a:cxn>
                <a:cxn ang="0">
                  <a:pos x="0" y="231"/>
                </a:cxn>
                <a:cxn ang="0">
                  <a:pos x="0" y="259"/>
                </a:cxn>
                <a:cxn ang="0">
                  <a:pos x="0" y="288"/>
                </a:cxn>
                <a:cxn ang="0">
                  <a:pos x="0" y="317"/>
                </a:cxn>
                <a:cxn ang="0">
                  <a:pos x="0" y="347"/>
                </a:cxn>
                <a:cxn ang="0">
                  <a:pos x="0" y="377"/>
                </a:cxn>
                <a:cxn ang="0">
                  <a:pos x="0" y="407"/>
                </a:cxn>
                <a:cxn ang="0">
                  <a:pos x="0" y="437"/>
                </a:cxn>
                <a:cxn ang="0">
                  <a:pos x="0" y="467"/>
                </a:cxn>
                <a:cxn ang="0">
                  <a:pos x="0" y="495"/>
                </a:cxn>
                <a:cxn ang="0">
                  <a:pos x="0" y="524"/>
                </a:cxn>
                <a:cxn ang="0">
                  <a:pos x="0" y="552"/>
                </a:cxn>
                <a:cxn ang="0">
                  <a:pos x="0" y="579"/>
                </a:cxn>
                <a:cxn ang="0">
                  <a:pos x="0" y="604"/>
                </a:cxn>
                <a:cxn ang="0">
                  <a:pos x="0" y="629"/>
                </a:cxn>
                <a:cxn ang="0">
                  <a:pos x="0" y="651"/>
                </a:cxn>
                <a:cxn ang="0">
                  <a:pos x="0" y="673"/>
                </a:cxn>
                <a:cxn ang="0">
                  <a:pos x="0" y="692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  <a:cxn ang="0">
                  <a:pos x="0" y="710"/>
                </a:cxn>
              </a:cxnLst>
              <a:rect l="0" t="0" r="r" b="b"/>
              <a:pathLst>
                <a:path w="1" h="711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0" y="23"/>
                  </a:lnTo>
                  <a:lnTo>
                    <a:pt x="0" y="35"/>
                  </a:lnTo>
                  <a:lnTo>
                    <a:pt x="0" y="50"/>
                  </a:lnTo>
                  <a:lnTo>
                    <a:pt x="0" y="67"/>
                  </a:lnTo>
                  <a:lnTo>
                    <a:pt x="0" y="86"/>
                  </a:lnTo>
                  <a:lnTo>
                    <a:pt x="0" y="106"/>
                  </a:lnTo>
                  <a:lnTo>
                    <a:pt x="0" y="129"/>
                  </a:lnTo>
                  <a:lnTo>
                    <a:pt x="0" y="152"/>
                  </a:lnTo>
                  <a:lnTo>
                    <a:pt x="0" y="177"/>
                  </a:lnTo>
                  <a:lnTo>
                    <a:pt x="0" y="204"/>
                  </a:lnTo>
                  <a:lnTo>
                    <a:pt x="0" y="231"/>
                  </a:lnTo>
                  <a:lnTo>
                    <a:pt x="0" y="259"/>
                  </a:lnTo>
                  <a:lnTo>
                    <a:pt x="0" y="288"/>
                  </a:lnTo>
                  <a:lnTo>
                    <a:pt x="0" y="317"/>
                  </a:lnTo>
                  <a:lnTo>
                    <a:pt x="0" y="347"/>
                  </a:lnTo>
                  <a:lnTo>
                    <a:pt x="0" y="377"/>
                  </a:lnTo>
                  <a:lnTo>
                    <a:pt x="0" y="407"/>
                  </a:lnTo>
                  <a:lnTo>
                    <a:pt x="0" y="437"/>
                  </a:lnTo>
                  <a:lnTo>
                    <a:pt x="0" y="467"/>
                  </a:lnTo>
                  <a:lnTo>
                    <a:pt x="0" y="495"/>
                  </a:lnTo>
                  <a:lnTo>
                    <a:pt x="0" y="524"/>
                  </a:lnTo>
                  <a:lnTo>
                    <a:pt x="0" y="552"/>
                  </a:lnTo>
                  <a:lnTo>
                    <a:pt x="0" y="579"/>
                  </a:lnTo>
                  <a:lnTo>
                    <a:pt x="0" y="604"/>
                  </a:lnTo>
                  <a:lnTo>
                    <a:pt x="0" y="629"/>
                  </a:lnTo>
                  <a:lnTo>
                    <a:pt x="0" y="651"/>
                  </a:lnTo>
                  <a:lnTo>
                    <a:pt x="0" y="673"/>
                  </a:lnTo>
                  <a:lnTo>
                    <a:pt x="0" y="692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YE"/>
            </a:p>
          </p:txBody>
        </p:sp>
      </p:grpSp>
      <p:sp>
        <p:nvSpPr>
          <p:cNvPr id="640032" name="Rectangle 32"/>
          <p:cNvSpPr>
            <a:spLocks noChangeArrowheads="1"/>
          </p:cNvSpPr>
          <p:nvPr>
            <p:ph type="title"/>
          </p:nvPr>
        </p:nvSpPr>
        <p:spPr bwMode="auto">
          <a:xfrm>
            <a:off x="1055077" y="762000"/>
            <a:ext cx="7737231" cy="457200"/>
          </a:xfrm>
          <a:noFill/>
          <a:ln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de-DE" sz="2800"/>
              <a:t>Sound field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YE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114425"/>
            <a:ext cx="74295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Transducer array</a:t>
            </a:r>
            <a:endParaRPr lang="ar-Y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Transducer = ARRAY OF PIEZOELECTRICAL ELEMENTS.</a:t>
            </a:r>
            <a:r>
              <a:rPr lang="en-US" dirty="0" smtClean="0"/>
              <a:t> </a:t>
            </a:r>
            <a:r>
              <a:rPr lang="en-US" dirty="0" smtClean="0"/>
              <a:t> Typically 128 </a:t>
            </a:r>
            <a:r>
              <a:rPr lang="en-US" dirty="0" smtClean="0"/>
              <a:t>to 512 </a:t>
            </a:r>
            <a:endParaRPr lang="en-US" dirty="0" smtClean="0"/>
          </a:p>
          <a:p>
            <a:r>
              <a:rPr lang="en-US" dirty="0" smtClean="0"/>
              <a:t>SPECFICATION:</a:t>
            </a:r>
          </a:p>
          <a:p>
            <a:pPr lvl="1"/>
            <a:r>
              <a:rPr lang="en-US" dirty="0" smtClean="0"/>
              <a:t>Material</a:t>
            </a:r>
          </a:p>
          <a:p>
            <a:pPr lvl="1"/>
            <a:r>
              <a:rPr lang="en-US" dirty="0" smtClean="0"/>
              <a:t>ARRAY LENGHT</a:t>
            </a:r>
          </a:p>
          <a:p>
            <a:pPr lvl="1"/>
            <a:r>
              <a:rPr lang="en-US" dirty="0" smtClean="0"/>
              <a:t>Frequency rang 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 resolution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Depth CM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Type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LINEAR ARRAY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PHASED ARRAY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3886200" y="3500438"/>
          <a:ext cx="4972080" cy="2571744"/>
        </p:xfrm>
        <a:graphic>
          <a:graphicData uri="http://schemas.openxmlformats.org/presentationml/2006/ole">
            <p:oleObj spid="_x0000_s16386" name="XIF" r:id="rId3" imgW="4505954" imgH="2486372" progId="Pagis.Document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YE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7786742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Ultrasound Display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289050" y="1600200"/>
            <a:ext cx="4889500" cy="5245100"/>
          </a:xfrm>
        </p:spPr>
        <p:txBody>
          <a:bodyPr/>
          <a:lstStyle/>
          <a:p>
            <a:pPr eaLnBrk="1" hangingPunct="1"/>
            <a:r>
              <a:rPr lang="en-US" smtClean="0"/>
              <a:t>One sound pulse produces</a:t>
            </a:r>
          </a:p>
          <a:p>
            <a:pPr lvl="1" eaLnBrk="1" hangingPunct="1"/>
            <a:r>
              <a:rPr lang="en-US" smtClean="0"/>
              <a:t>one image scan line</a:t>
            </a:r>
          </a:p>
          <a:p>
            <a:pPr lvl="2" eaLnBrk="1" hangingPunct="1"/>
            <a:r>
              <a:rPr lang="en-US" smtClean="0"/>
              <a:t>one series of gray shade dots in a line</a:t>
            </a:r>
          </a:p>
          <a:p>
            <a:pPr eaLnBrk="1" hangingPunct="1"/>
            <a:r>
              <a:rPr lang="en-US" smtClean="0"/>
              <a:t>Multiple pulses</a:t>
            </a:r>
          </a:p>
          <a:p>
            <a:pPr lvl="1" eaLnBrk="1" hangingPunct="1"/>
            <a:r>
              <a:rPr lang="en-US" smtClean="0"/>
              <a:t>two dimensional image obtained by moving direction in which sound transmitted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6629400" y="4044950"/>
            <a:ext cx="1879600" cy="247015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258050" y="1341438"/>
            <a:ext cx="655638" cy="2678112"/>
            <a:chOff x="4572" y="845"/>
            <a:chExt cx="413" cy="1687"/>
          </a:xfrm>
        </p:grpSpPr>
        <p:sp>
          <p:nvSpPr>
            <p:cNvPr id="30733" name="Rectangle 5"/>
            <p:cNvSpPr>
              <a:spLocks noChangeArrowheads="1"/>
            </p:cNvSpPr>
            <p:nvPr/>
          </p:nvSpPr>
          <p:spPr bwMode="auto">
            <a:xfrm>
              <a:off x="4572" y="1468"/>
              <a:ext cx="332" cy="106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30734" name="Rectangle 6" descr="Small grid"/>
            <p:cNvSpPr>
              <a:spLocks noChangeArrowheads="1"/>
            </p:cNvSpPr>
            <p:nvPr/>
          </p:nvSpPr>
          <p:spPr bwMode="auto">
            <a:xfrm>
              <a:off x="4584" y="2392"/>
              <a:ext cx="320" cy="128"/>
            </a:xfrm>
            <a:prstGeom prst="rect">
              <a:avLst/>
            </a:prstGeom>
            <a:pattFill prst="smGrid">
              <a:fgClr>
                <a:schemeClr val="tx1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30735" name="Arc 7"/>
            <p:cNvSpPr>
              <a:spLocks/>
            </p:cNvSpPr>
            <p:nvPr/>
          </p:nvSpPr>
          <p:spPr bwMode="auto">
            <a:xfrm>
              <a:off x="4741" y="845"/>
              <a:ext cx="244" cy="640"/>
            </a:xfrm>
            <a:custGeom>
              <a:avLst/>
              <a:gdLst>
                <a:gd name="T0" fmla="*/ 0 w 21600"/>
                <a:gd name="T1" fmla="*/ 19 h 21600"/>
                <a:gd name="T2" fmla="*/ 3 w 21600"/>
                <a:gd name="T3" fmla="*/ 0 h 21600"/>
                <a:gd name="T4" fmla="*/ 3 w 21600"/>
                <a:gd name="T5" fmla="*/ 19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705"/>
                    <a:pt x="9616" y="49"/>
                    <a:pt x="21511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705"/>
                    <a:pt x="9616" y="49"/>
                    <a:pt x="21511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</p:grpSp>
      <p:sp>
        <p:nvSpPr>
          <p:cNvPr id="11273" name="Line 9"/>
          <p:cNvSpPr>
            <a:spLocks noChangeShapeType="1"/>
          </p:cNvSpPr>
          <p:nvPr/>
        </p:nvSpPr>
        <p:spPr bwMode="auto">
          <a:xfrm flipH="1">
            <a:off x="6642100" y="4102100"/>
            <a:ext cx="622300" cy="232410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7810500" y="4102100"/>
            <a:ext cx="647700" cy="2400300"/>
          </a:xfrm>
          <a:prstGeom prst="line">
            <a:avLst/>
          </a:prstGeom>
          <a:noFill/>
          <a:ln w="25400">
            <a:pattFill prst="ltHorz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H="1">
            <a:off x="6896100" y="4102100"/>
            <a:ext cx="444500" cy="2311400"/>
          </a:xfrm>
          <a:prstGeom prst="line">
            <a:avLst/>
          </a:prstGeom>
          <a:noFill/>
          <a:ln w="25400">
            <a:pattFill prst="ltHorz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 flipH="1">
            <a:off x="7112000" y="4102100"/>
            <a:ext cx="317500" cy="2324100"/>
          </a:xfrm>
          <a:prstGeom prst="line">
            <a:avLst/>
          </a:prstGeom>
          <a:noFill/>
          <a:ln w="25400">
            <a:pattFill prst="ltHorz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H="1">
            <a:off x="7391400" y="4114800"/>
            <a:ext cx="139700" cy="2298700"/>
          </a:xfrm>
          <a:prstGeom prst="line">
            <a:avLst/>
          </a:prstGeom>
          <a:noFill/>
          <a:ln w="25400">
            <a:pattFill prst="ltHorz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7620000" y="4089400"/>
            <a:ext cx="152400" cy="2286000"/>
          </a:xfrm>
          <a:prstGeom prst="line">
            <a:avLst/>
          </a:prstGeom>
          <a:noFill/>
          <a:ln w="25400">
            <a:pattFill prst="ltHorz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7721600" y="4089400"/>
            <a:ext cx="368300" cy="2286000"/>
          </a:xfrm>
          <a:prstGeom prst="line">
            <a:avLst/>
          </a:prstGeom>
          <a:noFill/>
          <a:ln w="25400">
            <a:pattFill prst="ltHorz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animBg="1"/>
      <p:bldP spid="11274" grpId="0" animBg="1"/>
      <p:bldP spid="11275" grpId="0" animBg="1"/>
      <p:bldP spid="11276" grpId="0" animBg="1"/>
      <p:bldP spid="11277" grpId="0" animBg="1"/>
      <p:bldP spid="11278" grpId="0" animBg="1"/>
      <p:bldP spid="112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EXCELLENT RESOURCES</a:t>
            </a:r>
            <a:endParaRPr lang="ar-Y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Ultrasound Machine Comparison: An Evaluation of Ergonomic Design, Data Management, Ease of Use, and Image Quality</a:t>
            </a:r>
          </a:p>
          <a:p>
            <a:r>
              <a:rPr lang="en-US" dirty="0" smtClean="0">
                <a:hlinkClick r:id="rId2"/>
              </a:rPr>
              <a:t>http://www.compareultrasound.com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Objective measurements of image </a:t>
            </a:r>
            <a:r>
              <a:rPr lang="en-US" dirty="0" smtClean="0">
                <a:hlinkClick r:id="rId3"/>
              </a:rPr>
              <a:t>quality</a:t>
            </a:r>
            <a:endParaRPr lang="en-US" dirty="0" smtClean="0"/>
          </a:p>
          <a:p>
            <a:r>
              <a:rPr lang="en-US" dirty="0" smtClean="0"/>
              <a:t>Ultrasound Equipment Evaluation Project,</a:t>
            </a:r>
          </a:p>
          <a:p>
            <a:endParaRPr lang="ar-YE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Real-time Scanning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idx="1"/>
          </p:nvPr>
        </p:nvSpPr>
        <p:spPr>
          <a:xfrm>
            <a:off x="1479550" y="1905000"/>
            <a:ext cx="7378700" cy="2006600"/>
          </a:xfrm>
        </p:spPr>
        <p:txBody>
          <a:bodyPr lIns="92075" tIns="46038" rIns="92075" bIns="46038"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>
                <a:solidFill>
                  <a:schemeClr val="tx2"/>
                </a:solidFill>
              </a:rPr>
              <a:t>Each pulse generates one line</a:t>
            </a:r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>
                <a:solidFill>
                  <a:schemeClr val="tx2"/>
                </a:solidFill>
              </a:rPr>
              <a:t>Except for multiple focal zones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/>
              <a:t>one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frame</a:t>
            </a:r>
            <a:r>
              <a:rPr lang="en-US"/>
              <a:t> consists of many individual scan lines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665413" y="4189413"/>
            <a:ext cx="3902075" cy="1450975"/>
          </a:xfrm>
          <a:prstGeom prst="rect">
            <a:avLst/>
          </a:prstGeom>
          <a:solidFill>
            <a:srgbClr val="333399"/>
          </a:solidFill>
          <a:ln w="47625" cmpd="thickThin">
            <a:solidFill>
              <a:srgbClr val="00000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r>
              <a:rPr lang="en-US">
                <a:solidFill>
                  <a:schemeClr val="bg1"/>
                </a:solidFill>
              </a:rPr>
              <a:t>                      lines           frames</a:t>
            </a:r>
          </a:p>
          <a:p>
            <a:r>
              <a:rPr lang="en-US">
                <a:solidFill>
                  <a:schemeClr val="bg1"/>
                </a:solidFill>
              </a:rPr>
              <a:t>PRF (Hz) = ------------ X --------------</a:t>
            </a:r>
          </a:p>
          <a:p>
            <a:r>
              <a:rPr lang="en-US">
                <a:solidFill>
                  <a:schemeClr val="bg1"/>
                </a:solidFill>
              </a:rPr>
              <a:t>                     frame            sec.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184525" y="5727700"/>
            <a:ext cx="2989263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400"/>
              <a:t>One pulse = one line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107238" y="4152900"/>
            <a:ext cx="1401762" cy="1739900"/>
            <a:chOff x="4477" y="2616"/>
            <a:chExt cx="883" cy="1096"/>
          </a:xfrm>
        </p:grpSpPr>
        <p:sp>
          <p:nvSpPr>
            <p:cNvPr id="4103" name="AutoShape 7"/>
            <p:cNvSpPr>
              <a:spLocks noChangeArrowheads="1"/>
            </p:cNvSpPr>
            <p:nvPr/>
          </p:nvSpPr>
          <p:spPr bwMode="auto">
            <a:xfrm flipV="1">
              <a:off x="4477" y="2616"/>
              <a:ext cx="883" cy="10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749 w 21600"/>
                <a:gd name="T13" fmla="*/ 5755 h 21600"/>
                <a:gd name="T14" fmla="*/ 15851 w 21600"/>
                <a:gd name="T15" fmla="*/ 1584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901" y="21600"/>
                  </a:lnTo>
                  <a:lnTo>
                    <a:pt x="1369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333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4104" name="Line 8"/>
            <p:cNvSpPr>
              <a:spLocks noChangeShapeType="1"/>
            </p:cNvSpPr>
            <p:nvPr/>
          </p:nvSpPr>
          <p:spPr bwMode="auto">
            <a:xfrm flipH="1">
              <a:off x="4614" y="2630"/>
              <a:ext cx="222" cy="105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4105" name="Line 9"/>
            <p:cNvSpPr>
              <a:spLocks noChangeShapeType="1"/>
            </p:cNvSpPr>
            <p:nvPr/>
          </p:nvSpPr>
          <p:spPr bwMode="auto">
            <a:xfrm flipH="1">
              <a:off x="4730" y="2630"/>
              <a:ext cx="164" cy="103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4106" name="Line 10"/>
            <p:cNvSpPr>
              <a:spLocks noChangeShapeType="1"/>
            </p:cNvSpPr>
            <p:nvPr/>
          </p:nvSpPr>
          <p:spPr bwMode="auto">
            <a:xfrm flipH="1">
              <a:off x="4846" y="2642"/>
              <a:ext cx="68" cy="98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4107" name="Line 11"/>
            <p:cNvSpPr>
              <a:spLocks noChangeShapeType="1"/>
            </p:cNvSpPr>
            <p:nvPr/>
          </p:nvSpPr>
          <p:spPr bwMode="auto">
            <a:xfrm>
              <a:off x="4981" y="2642"/>
              <a:ext cx="165" cy="103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4108" name="Line 12"/>
            <p:cNvSpPr>
              <a:spLocks noChangeShapeType="1"/>
            </p:cNvSpPr>
            <p:nvPr/>
          </p:nvSpPr>
          <p:spPr bwMode="auto">
            <a:xfrm>
              <a:off x="4962" y="2664"/>
              <a:ext cx="0" cy="97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4109" name="Line 13"/>
            <p:cNvSpPr>
              <a:spLocks noChangeShapeType="1"/>
            </p:cNvSpPr>
            <p:nvPr/>
          </p:nvSpPr>
          <p:spPr bwMode="auto">
            <a:xfrm>
              <a:off x="5020" y="2642"/>
              <a:ext cx="222" cy="105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Linear, Curved </a:t>
            </a:r>
            <a:r>
              <a:rPr lang="en-US" sz="2800" dirty="0" smtClean="0"/>
              <a:t>linear </a:t>
            </a:r>
            <a:r>
              <a:rPr lang="en-US" sz="2800" dirty="0" smtClean="0"/>
              <a:t>array, Phased </a:t>
            </a:r>
            <a:r>
              <a:rPr lang="en-US" sz="2800" dirty="0" smtClean="0"/>
              <a:t>array/sector</a:t>
            </a:r>
            <a:br>
              <a:rPr lang="en-US" sz="2800" dirty="0" smtClean="0"/>
            </a:br>
            <a:r>
              <a:rPr lang="en-US" sz="2800" dirty="0" err="1" smtClean="0"/>
              <a:t>Endocavitary</a:t>
            </a:r>
            <a:r>
              <a:rPr lang="en-US" sz="2800" dirty="0" smtClean="0"/>
              <a:t>, </a:t>
            </a:r>
            <a:r>
              <a:rPr lang="en-US" sz="2800" dirty="0" err="1" smtClean="0"/>
              <a:t>Intraoperative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ar-Y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YE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7929618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Transducer Arrays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162800" cy="4114800"/>
          </a:xfrm>
        </p:spPr>
        <p:txBody>
          <a:bodyPr/>
          <a:lstStyle/>
          <a:p>
            <a:pPr eaLnBrk="1" hangingPunct="1"/>
            <a:r>
              <a:rPr lang="en-US" smtClean="0"/>
              <a:t>Virtually all commercial transducers are arrays</a:t>
            </a:r>
          </a:p>
          <a:p>
            <a:pPr lvl="1" eaLnBrk="1" hangingPunct="1"/>
            <a:r>
              <a:rPr lang="en-US" smtClean="0"/>
              <a:t>Multiple small elements in single housing</a:t>
            </a:r>
          </a:p>
          <a:p>
            <a:pPr eaLnBrk="1" hangingPunct="1"/>
            <a:r>
              <a:rPr lang="en-US" smtClean="0"/>
              <a:t>Allows sound beam to be electronically</a:t>
            </a:r>
          </a:p>
          <a:p>
            <a:pPr lvl="1" eaLnBrk="1" hangingPunct="1"/>
            <a:r>
              <a:rPr lang="en-US" smtClean="0"/>
              <a:t>Focused</a:t>
            </a:r>
          </a:p>
          <a:p>
            <a:pPr lvl="1" eaLnBrk="1" hangingPunct="1"/>
            <a:r>
              <a:rPr lang="en-US" smtClean="0"/>
              <a:t>Steered</a:t>
            </a:r>
          </a:p>
          <a:p>
            <a:pPr lvl="1" eaLnBrk="1" hangingPunct="1"/>
            <a:r>
              <a:rPr lang="en-US" smtClean="0"/>
              <a:t>Shaped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429000"/>
            <a:ext cx="5181600" cy="32877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Electronic Scanning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3050" y="2209800"/>
            <a:ext cx="7162800" cy="41148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Transducer Arrays</a:t>
            </a:r>
          </a:p>
          <a:p>
            <a:pPr lvl="1" eaLnBrk="1" hangingPunct="1"/>
            <a:r>
              <a:rPr lang="en-US" smtClean="0"/>
              <a:t>Multiple small transducers</a:t>
            </a:r>
          </a:p>
          <a:p>
            <a:pPr lvl="1" eaLnBrk="1" hangingPunct="1"/>
            <a:r>
              <a:rPr lang="en-US" smtClean="0"/>
              <a:t>Activated in groups</a:t>
            </a:r>
          </a:p>
        </p:txBody>
      </p:sp>
      <p:sp>
        <p:nvSpPr>
          <p:cNvPr id="35844" name="Rectangle 4" descr="Light vertical"/>
          <p:cNvSpPr>
            <a:spLocks noChangeArrowheads="1"/>
          </p:cNvSpPr>
          <p:nvPr/>
        </p:nvSpPr>
        <p:spPr bwMode="auto">
          <a:xfrm>
            <a:off x="3048000" y="3962400"/>
            <a:ext cx="2527300" cy="488950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2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5997575" y="4721225"/>
            <a:ext cx="92075" cy="566738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35846" name="Oval 6"/>
          <p:cNvSpPr>
            <a:spLocks noChangeArrowheads="1"/>
          </p:cNvSpPr>
          <p:nvPr/>
        </p:nvSpPr>
        <p:spPr bwMode="auto">
          <a:xfrm>
            <a:off x="5081588" y="3822700"/>
            <a:ext cx="177800" cy="754063"/>
          </a:xfrm>
          <a:prstGeom prst="ellips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5221288" y="4622800"/>
            <a:ext cx="660400" cy="406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35848" name="Rectangle 8" descr="Light vertical"/>
          <p:cNvSpPr>
            <a:spLocks noChangeArrowheads="1"/>
          </p:cNvSpPr>
          <p:nvPr/>
        </p:nvSpPr>
        <p:spPr bwMode="auto">
          <a:xfrm>
            <a:off x="3048000" y="3962400"/>
            <a:ext cx="2527300" cy="488950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2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35849" name="Oval 9"/>
          <p:cNvSpPr>
            <a:spLocks noChangeArrowheads="1"/>
          </p:cNvSpPr>
          <p:nvPr/>
        </p:nvSpPr>
        <p:spPr bwMode="auto">
          <a:xfrm>
            <a:off x="5081588" y="3822700"/>
            <a:ext cx="177800" cy="754063"/>
          </a:xfrm>
          <a:prstGeom prst="ellips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Electrical Scanning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990600"/>
            <a:ext cx="6934200" cy="4114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Performed with transducer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arrays</a:t>
            </a:r>
            <a:endParaRPr lang="en-US" dirty="0"/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/>
              <a:t>multiple elements</a:t>
            </a:r>
            <a:r>
              <a:rPr lang="en-US" dirty="0"/>
              <a:t> inside transducer assembly arranged in either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a line (linear array)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concentric circles (annular array)</a:t>
            </a:r>
          </a:p>
        </p:txBody>
      </p:sp>
      <p:sp>
        <p:nvSpPr>
          <p:cNvPr id="36868" name="Rectangle 4" descr="Light vertical"/>
          <p:cNvSpPr>
            <a:spLocks noChangeArrowheads="1"/>
          </p:cNvSpPr>
          <p:nvPr/>
        </p:nvSpPr>
        <p:spPr bwMode="auto">
          <a:xfrm>
            <a:off x="133350" y="2439988"/>
            <a:ext cx="2527300" cy="488950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2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218363" y="3335338"/>
            <a:ext cx="1250950" cy="1308100"/>
            <a:chOff x="2276" y="3164"/>
            <a:chExt cx="788" cy="824"/>
          </a:xfrm>
        </p:grpSpPr>
        <p:sp>
          <p:nvSpPr>
            <p:cNvPr id="36877" name="Oval 6"/>
            <p:cNvSpPr>
              <a:spLocks noChangeArrowheads="1"/>
            </p:cNvSpPr>
            <p:nvPr/>
          </p:nvSpPr>
          <p:spPr bwMode="auto">
            <a:xfrm>
              <a:off x="2276" y="3164"/>
              <a:ext cx="788" cy="824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36878" name="Oval 7"/>
            <p:cNvSpPr>
              <a:spLocks noChangeArrowheads="1"/>
            </p:cNvSpPr>
            <p:nvPr/>
          </p:nvSpPr>
          <p:spPr bwMode="auto">
            <a:xfrm>
              <a:off x="2390" y="3296"/>
              <a:ext cx="560" cy="5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36879" name="Oval 8"/>
            <p:cNvSpPr>
              <a:spLocks noChangeArrowheads="1"/>
            </p:cNvSpPr>
            <p:nvPr/>
          </p:nvSpPr>
          <p:spPr bwMode="auto">
            <a:xfrm>
              <a:off x="2534" y="3440"/>
              <a:ext cx="272" cy="272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36880" name="Oval 9"/>
            <p:cNvSpPr>
              <a:spLocks noChangeArrowheads="1"/>
            </p:cNvSpPr>
            <p:nvPr/>
          </p:nvSpPr>
          <p:spPr bwMode="auto">
            <a:xfrm>
              <a:off x="2606" y="3512"/>
              <a:ext cx="128" cy="12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</p:grpSp>
      <p:sp>
        <p:nvSpPr>
          <p:cNvPr id="36870" name="Rectangle 10"/>
          <p:cNvSpPr>
            <a:spLocks noChangeArrowheads="1"/>
          </p:cNvSpPr>
          <p:nvPr/>
        </p:nvSpPr>
        <p:spPr bwMode="auto">
          <a:xfrm>
            <a:off x="3082925" y="3198813"/>
            <a:ext cx="92075" cy="566737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36871" name="Oval 11"/>
          <p:cNvSpPr>
            <a:spLocks noChangeArrowheads="1"/>
          </p:cNvSpPr>
          <p:nvPr/>
        </p:nvSpPr>
        <p:spPr bwMode="auto">
          <a:xfrm>
            <a:off x="2166938" y="2300288"/>
            <a:ext cx="177800" cy="754062"/>
          </a:xfrm>
          <a:prstGeom prst="ellips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36872" name="Line 12"/>
          <p:cNvSpPr>
            <a:spLocks noChangeShapeType="1"/>
          </p:cNvSpPr>
          <p:nvPr/>
        </p:nvSpPr>
        <p:spPr bwMode="auto">
          <a:xfrm>
            <a:off x="2306638" y="3100388"/>
            <a:ext cx="660400" cy="406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36873" name="Text Box 13"/>
          <p:cNvSpPr txBox="1">
            <a:spLocks noChangeArrowheads="1"/>
          </p:cNvSpPr>
          <p:nvPr/>
        </p:nvSpPr>
        <p:spPr bwMode="auto">
          <a:xfrm>
            <a:off x="398463" y="4368800"/>
            <a:ext cx="2387600" cy="3397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Curvilinear Array</a:t>
            </a:r>
          </a:p>
        </p:txBody>
      </p:sp>
      <p:pic>
        <p:nvPicPr>
          <p:cNvPr id="36874" name="Picture 14"/>
          <p:cNvPicPr>
            <a:picLocks noChangeAspect="1" noChangeArrowheads="1"/>
          </p:cNvPicPr>
          <p:nvPr/>
        </p:nvPicPr>
        <p:blipFill>
          <a:blip r:embed="rId3"/>
          <a:srcRect t="20152"/>
          <a:stretch>
            <a:fillRect/>
          </a:stretch>
        </p:blipFill>
        <p:spPr bwMode="auto">
          <a:xfrm>
            <a:off x="136525" y="4725988"/>
            <a:ext cx="2867025" cy="200025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</p:pic>
      <p:pic>
        <p:nvPicPr>
          <p:cNvPr id="36875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0225" y="4705350"/>
            <a:ext cx="2619375" cy="215265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</p:pic>
      <p:sp>
        <p:nvSpPr>
          <p:cNvPr id="36876" name="Text Box 16"/>
          <p:cNvSpPr txBox="1">
            <a:spLocks noChangeArrowheads="1"/>
          </p:cNvSpPr>
          <p:nvPr/>
        </p:nvSpPr>
        <p:spPr bwMode="auto">
          <a:xfrm>
            <a:off x="3216275" y="4368800"/>
            <a:ext cx="2387600" cy="3397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Linear Array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Linear Array Scanning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676400"/>
            <a:ext cx="7162800" cy="19812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/>
              <a:t>Two techniques for activating groups of linear transducers</a:t>
            </a:r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Switched Arrays</a:t>
            </a:r>
            <a:endParaRPr lang="en-US" sz="2000"/>
          </a:p>
          <a:p>
            <a:pPr lvl="2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/>
              <a:t>activate all elements in group </a:t>
            </a:r>
            <a:r>
              <a:rPr lang="en-US" sz="1800" u="sng"/>
              <a:t>at same time</a:t>
            </a:r>
            <a:endParaRPr lang="en-US" sz="1800"/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Phased Arrays</a:t>
            </a:r>
            <a:endParaRPr lang="en-US" sz="2000"/>
          </a:p>
          <a:p>
            <a:pPr lvl="2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/>
              <a:t>Activate group elements at slightly different times</a:t>
            </a:r>
          </a:p>
          <a:p>
            <a:pPr lvl="2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/>
              <a:t>impose </a:t>
            </a:r>
            <a:r>
              <a:rPr lang="en-US" sz="1800" u="sng"/>
              <a:t>timing delays</a:t>
            </a:r>
            <a:r>
              <a:rPr lang="en-US" sz="1800"/>
              <a:t> between activations of elements in group</a:t>
            </a:r>
          </a:p>
        </p:txBody>
      </p:sp>
      <p:sp>
        <p:nvSpPr>
          <p:cNvPr id="37892" name="Rectangle 4" descr="Light vertical"/>
          <p:cNvSpPr>
            <a:spLocks noChangeArrowheads="1"/>
          </p:cNvSpPr>
          <p:nvPr/>
        </p:nvSpPr>
        <p:spPr bwMode="auto">
          <a:xfrm>
            <a:off x="5181600" y="5562600"/>
            <a:ext cx="2527300" cy="488950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2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483350" y="5054600"/>
            <a:ext cx="457200" cy="457200"/>
            <a:chOff x="4224" y="1968"/>
            <a:chExt cx="288" cy="288"/>
          </a:xfrm>
        </p:grpSpPr>
        <p:sp>
          <p:nvSpPr>
            <p:cNvPr id="37895" name="Line 6"/>
            <p:cNvSpPr>
              <a:spLocks noChangeShapeType="1"/>
            </p:cNvSpPr>
            <p:nvPr/>
          </p:nvSpPr>
          <p:spPr bwMode="auto">
            <a:xfrm flipV="1">
              <a:off x="4224" y="1968"/>
              <a:ext cx="0" cy="288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 type="triangle" w="lg" len="med"/>
              <a:tailEnd type="none" w="lg" len="med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37896" name="Line 7"/>
            <p:cNvSpPr>
              <a:spLocks noChangeShapeType="1"/>
            </p:cNvSpPr>
            <p:nvPr/>
          </p:nvSpPr>
          <p:spPr bwMode="auto">
            <a:xfrm flipV="1">
              <a:off x="4512" y="1968"/>
              <a:ext cx="0" cy="288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 type="triangle" w="lg" len="med"/>
              <a:tailEnd type="none" w="lg" len="med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37897" name="Line 8"/>
            <p:cNvSpPr>
              <a:spLocks noChangeShapeType="1"/>
            </p:cNvSpPr>
            <p:nvPr/>
          </p:nvSpPr>
          <p:spPr bwMode="auto">
            <a:xfrm flipH="1">
              <a:off x="4224" y="1968"/>
              <a:ext cx="288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</p:grpSp>
      <p:sp>
        <p:nvSpPr>
          <p:cNvPr id="37894" name="Rectangle 9" descr="Light vertical"/>
          <p:cNvSpPr>
            <a:spLocks noChangeArrowheads="1"/>
          </p:cNvSpPr>
          <p:nvPr/>
        </p:nvSpPr>
        <p:spPr bwMode="auto">
          <a:xfrm>
            <a:off x="6483350" y="5588000"/>
            <a:ext cx="457200" cy="457200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hlink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Linear Switched Arrays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5292725" cy="4953000"/>
          </a:xfrm>
          <a:noFill/>
        </p:spPr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Elements energized as groups</a:t>
            </a:r>
          </a:p>
          <a:p>
            <a:pPr lvl="1" eaLnBrk="1" hangingPunct="1"/>
            <a:r>
              <a:rPr lang="en-US" smtClean="0"/>
              <a:t>group acts like one large transducer</a:t>
            </a:r>
          </a:p>
          <a:p>
            <a:pPr eaLnBrk="1" hangingPunct="1"/>
            <a:r>
              <a:rPr lang="en-US" smtClean="0"/>
              <a:t>Groups moved up &amp; down through elements</a:t>
            </a:r>
          </a:p>
          <a:p>
            <a:pPr lvl="1" eaLnBrk="1" hangingPunct="1"/>
            <a:r>
              <a:rPr lang="en-US" smtClean="0"/>
              <a:t>same effect as manually translating</a:t>
            </a:r>
          </a:p>
          <a:p>
            <a:pPr lvl="1" eaLnBrk="1" hangingPunct="1"/>
            <a:r>
              <a:rPr lang="en-US" smtClean="0"/>
              <a:t>very fast scanning possible (several times per second)</a:t>
            </a:r>
          </a:p>
          <a:p>
            <a:pPr lvl="2" eaLnBrk="1" hangingPunct="1"/>
            <a:r>
              <a:rPr lang="en-US" smtClean="0"/>
              <a:t>results in real time image</a:t>
            </a:r>
          </a:p>
        </p:txBody>
      </p:sp>
      <p:sp>
        <p:nvSpPr>
          <p:cNvPr id="38916" name="Rectangle 4" descr="Light horizontal"/>
          <p:cNvSpPr>
            <a:spLocks noChangeArrowheads="1"/>
          </p:cNvSpPr>
          <p:nvPr/>
        </p:nvSpPr>
        <p:spPr bwMode="auto">
          <a:xfrm>
            <a:off x="6248400" y="2209800"/>
            <a:ext cx="806450" cy="2616200"/>
          </a:xfrm>
          <a:prstGeom prst="rect">
            <a:avLst/>
          </a:prstGeom>
          <a:pattFill prst="ltHorz">
            <a:fgClr>
              <a:schemeClr val="tx1"/>
            </a:fgClr>
            <a:bgClr>
              <a:schemeClr val="bg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269038" y="1905000"/>
            <a:ext cx="2112962" cy="990600"/>
            <a:chOff x="3949" y="1200"/>
            <a:chExt cx="1331" cy="624"/>
          </a:xfrm>
        </p:grpSpPr>
        <p:sp>
          <p:nvSpPr>
            <p:cNvPr id="38918" name="Rectangle 6"/>
            <p:cNvSpPr>
              <a:spLocks noChangeArrowheads="1"/>
            </p:cNvSpPr>
            <p:nvPr/>
          </p:nvSpPr>
          <p:spPr bwMode="auto">
            <a:xfrm>
              <a:off x="3949" y="1407"/>
              <a:ext cx="491" cy="266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38919" name="Line 7"/>
            <p:cNvSpPr>
              <a:spLocks noChangeShapeType="1"/>
            </p:cNvSpPr>
            <p:nvPr/>
          </p:nvSpPr>
          <p:spPr bwMode="auto">
            <a:xfrm flipV="1">
              <a:off x="4512" y="1200"/>
              <a:ext cx="768" cy="192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38920" name="Line 8"/>
            <p:cNvSpPr>
              <a:spLocks noChangeShapeType="1"/>
            </p:cNvSpPr>
            <p:nvPr/>
          </p:nvSpPr>
          <p:spPr bwMode="auto">
            <a:xfrm>
              <a:off x="4512" y="1680"/>
              <a:ext cx="768" cy="144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ar-Y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Linear Switched Arrays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4800" y="990600"/>
            <a:ext cx="2133600" cy="2921000"/>
            <a:chOff x="336" y="912"/>
            <a:chExt cx="1344" cy="1840"/>
          </a:xfrm>
        </p:grpSpPr>
        <p:sp>
          <p:nvSpPr>
            <p:cNvPr id="39958" name="Rectangle 4" descr="Light horizontal"/>
            <p:cNvSpPr>
              <a:spLocks noChangeArrowheads="1"/>
            </p:cNvSpPr>
            <p:nvPr/>
          </p:nvSpPr>
          <p:spPr bwMode="auto">
            <a:xfrm>
              <a:off x="336" y="1104"/>
              <a:ext cx="508" cy="1648"/>
            </a:xfrm>
            <a:prstGeom prst="rect">
              <a:avLst/>
            </a:prstGeom>
            <a:pattFill prst="ltHorz">
              <a:fgClr>
                <a:schemeClr val="tx1"/>
              </a:fgClr>
              <a:bgClr>
                <a:schemeClr val="bg1"/>
              </a:bgClr>
            </a:patt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49" y="912"/>
              <a:ext cx="1331" cy="624"/>
              <a:chOff x="3949" y="1200"/>
              <a:chExt cx="1331" cy="624"/>
            </a:xfrm>
          </p:grpSpPr>
          <p:sp>
            <p:nvSpPr>
              <p:cNvPr id="39960" name="Rectangle 6"/>
              <p:cNvSpPr>
                <a:spLocks noChangeArrowheads="1"/>
              </p:cNvSpPr>
              <p:nvPr/>
            </p:nvSpPr>
            <p:spPr bwMode="auto">
              <a:xfrm>
                <a:off x="3949" y="1407"/>
                <a:ext cx="491" cy="266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39961" name="Line 7"/>
              <p:cNvSpPr>
                <a:spLocks noChangeShapeType="1"/>
              </p:cNvSpPr>
              <p:nvPr/>
            </p:nvSpPr>
            <p:spPr bwMode="auto">
              <a:xfrm flipV="1">
                <a:off x="4512" y="1200"/>
                <a:ext cx="768" cy="192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39962" name="Line 8"/>
              <p:cNvSpPr>
                <a:spLocks noChangeShapeType="1"/>
              </p:cNvSpPr>
              <p:nvPr/>
            </p:nvSpPr>
            <p:spPr bwMode="auto">
              <a:xfrm>
                <a:off x="4512" y="1680"/>
                <a:ext cx="768" cy="144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YE"/>
              </a:p>
            </p:txBody>
          </p:sp>
        </p:grp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286000" y="2362200"/>
            <a:ext cx="2112963" cy="2616200"/>
            <a:chOff x="1440" y="1488"/>
            <a:chExt cx="1331" cy="1648"/>
          </a:xfrm>
        </p:grpSpPr>
        <p:sp>
          <p:nvSpPr>
            <p:cNvPr id="39953" name="Rectangle 10" descr="Light horizontal"/>
            <p:cNvSpPr>
              <a:spLocks noChangeArrowheads="1"/>
            </p:cNvSpPr>
            <p:nvPr/>
          </p:nvSpPr>
          <p:spPr bwMode="auto">
            <a:xfrm>
              <a:off x="1440" y="1488"/>
              <a:ext cx="508" cy="1648"/>
            </a:xfrm>
            <a:prstGeom prst="rect">
              <a:avLst/>
            </a:prstGeom>
            <a:pattFill prst="ltHorz">
              <a:fgClr>
                <a:schemeClr val="tx1"/>
              </a:fgClr>
              <a:bgClr>
                <a:schemeClr val="bg1"/>
              </a:bgClr>
            </a:patt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1440" y="1488"/>
              <a:ext cx="1331" cy="624"/>
              <a:chOff x="3949" y="1200"/>
              <a:chExt cx="1331" cy="624"/>
            </a:xfrm>
          </p:grpSpPr>
          <p:sp>
            <p:nvSpPr>
              <p:cNvPr id="39955" name="Rectangle 12"/>
              <p:cNvSpPr>
                <a:spLocks noChangeArrowheads="1"/>
              </p:cNvSpPr>
              <p:nvPr/>
            </p:nvSpPr>
            <p:spPr bwMode="auto">
              <a:xfrm>
                <a:off x="3949" y="1407"/>
                <a:ext cx="491" cy="266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39956" name="Line 13"/>
              <p:cNvSpPr>
                <a:spLocks noChangeShapeType="1"/>
              </p:cNvSpPr>
              <p:nvPr/>
            </p:nvSpPr>
            <p:spPr bwMode="auto">
              <a:xfrm flipV="1">
                <a:off x="4512" y="1200"/>
                <a:ext cx="768" cy="192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39957" name="Line 14"/>
              <p:cNvSpPr>
                <a:spLocks noChangeShapeType="1"/>
              </p:cNvSpPr>
              <p:nvPr/>
            </p:nvSpPr>
            <p:spPr bwMode="auto">
              <a:xfrm>
                <a:off x="4512" y="1680"/>
                <a:ext cx="768" cy="144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YE"/>
              </a:p>
            </p:txBody>
          </p:sp>
        </p:grp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4419600" y="3429000"/>
            <a:ext cx="2112963" cy="2616200"/>
            <a:chOff x="2784" y="2160"/>
            <a:chExt cx="1331" cy="1648"/>
          </a:xfrm>
        </p:grpSpPr>
        <p:sp>
          <p:nvSpPr>
            <p:cNvPr id="39948" name="Rectangle 16" descr="Light horizontal"/>
            <p:cNvSpPr>
              <a:spLocks noChangeArrowheads="1"/>
            </p:cNvSpPr>
            <p:nvPr/>
          </p:nvSpPr>
          <p:spPr bwMode="auto">
            <a:xfrm>
              <a:off x="2784" y="2160"/>
              <a:ext cx="508" cy="1648"/>
            </a:xfrm>
            <a:prstGeom prst="rect">
              <a:avLst/>
            </a:prstGeom>
            <a:pattFill prst="ltHorz">
              <a:fgClr>
                <a:schemeClr val="tx1"/>
              </a:fgClr>
              <a:bgClr>
                <a:schemeClr val="bg1"/>
              </a:bgClr>
            </a:patt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2784" y="2256"/>
              <a:ext cx="1331" cy="624"/>
              <a:chOff x="3949" y="1200"/>
              <a:chExt cx="1331" cy="624"/>
            </a:xfrm>
          </p:grpSpPr>
          <p:sp>
            <p:nvSpPr>
              <p:cNvPr id="39950" name="Rectangle 18"/>
              <p:cNvSpPr>
                <a:spLocks noChangeArrowheads="1"/>
              </p:cNvSpPr>
              <p:nvPr/>
            </p:nvSpPr>
            <p:spPr bwMode="auto">
              <a:xfrm>
                <a:off x="3949" y="1407"/>
                <a:ext cx="491" cy="266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39951" name="Line 19"/>
              <p:cNvSpPr>
                <a:spLocks noChangeShapeType="1"/>
              </p:cNvSpPr>
              <p:nvPr/>
            </p:nvSpPr>
            <p:spPr bwMode="auto">
              <a:xfrm flipV="1">
                <a:off x="4512" y="1200"/>
                <a:ext cx="768" cy="192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39952" name="Line 20"/>
              <p:cNvSpPr>
                <a:spLocks noChangeShapeType="1"/>
              </p:cNvSpPr>
              <p:nvPr/>
            </p:nvSpPr>
            <p:spPr bwMode="auto">
              <a:xfrm>
                <a:off x="4512" y="1680"/>
                <a:ext cx="768" cy="144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YE"/>
              </a:p>
            </p:txBody>
          </p:sp>
        </p:grp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6781800" y="4114800"/>
            <a:ext cx="2112963" cy="2616200"/>
            <a:chOff x="4272" y="2592"/>
            <a:chExt cx="1331" cy="1648"/>
          </a:xfrm>
        </p:grpSpPr>
        <p:sp>
          <p:nvSpPr>
            <p:cNvPr id="39943" name="Rectangle 22" descr="Light horizontal"/>
            <p:cNvSpPr>
              <a:spLocks noChangeArrowheads="1"/>
            </p:cNvSpPr>
            <p:nvPr/>
          </p:nvSpPr>
          <p:spPr bwMode="auto">
            <a:xfrm>
              <a:off x="4272" y="2592"/>
              <a:ext cx="508" cy="1648"/>
            </a:xfrm>
            <a:prstGeom prst="rect">
              <a:avLst/>
            </a:prstGeom>
            <a:pattFill prst="ltHorz">
              <a:fgClr>
                <a:schemeClr val="tx1"/>
              </a:fgClr>
              <a:bgClr>
                <a:schemeClr val="bg1"/>
              </a:bgClr>
            </a:patt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4272" y="2928"/>
              <a:ext cx="1331" cy="624"/>
              <a:chOff x="3949" y="1200"/>
              <a:chExt cx="1331" cy="624"/>
            </a:xfrm>
          </p:grpSpPr>
          <p:sp>
            <p:nvSpPr>
              <p:cNvPr id="39945" name="Rectangle 24"/>
              <p:cNvSpPr>
                <a:spLocks noChangeArrowheads="1"/>
              </p:cNvSpPr>
              <p:nvPr/>
            </p:nvSpPr>
            <p:spPr bwMode="auto">
              <a:xfrm>
                <a:off x="3949" y="1407"/>
                <a:ext cx="491" cy="266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39946" name="Line 25"/>
              <p:cNvSpPr>
                <a:spLocks noChangeShapeType="1"/>
              </p:cNvSpPr>
              <p:nvPr/>
            </p:nvSpPr>
            <p:spPr bwMode="auto">
              <a:xfrm flipV="1">
                <a:off x="4512" y="1200"/>
                <a:ext cx="768" cy="192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39947" name="Line 26"/>
              <p:cNvSpPr>
                <a:spLocks noChangeShapeType="1"/>
              </p:cNvSpPr>
              <p:nvPr/>
            </p:nvSpPr>
            <p:spPr bwMode="auto">
              <a:xfrm>
                <a:off x="4512" y="1680"/>
                <a:ext cx="768" cy="144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YE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Linear Phased Array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975" y="882650"/>
            <a:ext cx="5715000" cy="46482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Groups of elements energized</a:t>
            </a:r>
          </a:p>
          <a:p>
            <a:pPr lvl="1" eaLnBrk="1" hangingPunct="1"/>
            <a:r>
              <a:rPr lang="en-US" smtClean="0"/>
              <a:t>same as with switched arrays</a:t>
            </a:r>
          </a:p>
          <a:p>
            <a:pPr algn="ctr" eaLnBrk="1" hangingPunct="1"/>
            <a:r>
              <a:rPr lang="en-US" smtClean="0"/>
              <a:t>voltage pulse applied to all elements of a group</a:t>
            </a:r>
            <a:br>
              <a:rPr lang="en-US" smtClean="0"/>
            </a:br>
            <a:r>
              <a:rPr lang="en-US" sz="4000" b="1" u="sng" smtClean="0">
                <a:solidFill>
                  <a:schemeClr val="hlink"/>
                </a:solidFill>
              </a:rPr>
              <a:t>BUT</a:t>
            </a:r>
            <a:endParaRPr lang="en-US" smtClean="0"/>
          </a:p>
          <a:p>
            <a:pPr eaLnBrk="1" hangingPunct="1"/>
            <a:r>
              <a:rPr lang="en-US" smtClean="0"/>
              <a:t>elements </a:t>
            </a:r>
            <a:r>
              <a:rPr lang="en-US" u="sng" smtClean="0"/>
              <a:t>not</a:t>
            </a:r>
            <a:r>
              <a:rPr lang="en-US" smtClean="0"/>
              <a:t> all pulsed at same time</a:t>
            </a:r>
          </a:p>
        </p:txBody>
      </p:sp>
      <p:sp>
        <p:nvSpPr>
          <p:cNvPr id="40964" name="Rectangle 4" descr="Light horizontal"/>
          <p:cNvSpPr>
            <a:spLocks noChangeArrowheads="1"/>
          </p:cNvSpPr>
          <p:nvPr/>
        </p:nvSpPr>
        <p:spPr bwMode="auto">
          <a:xfrm>
            <a:off x="6475413" y="1228725"/>
            <a:ext cx="806450" cy="2616200"/>
          </a:xfrm>
          <a:prstGeom prst="rect">
            <a:avLst/>
          </a:prstGeom>
          <a:pattFill prst="ltHorz">
            <a:fgClr>
              <a:schemeClr val="tx1"/>
            </a:fgClr>
            <a:bgClr>
              <a:schemeClr val="bg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383463" y="1336675"/>
            <a:ext cx="762000" cy="609600"/>
            <a:chOff x="4651" y="842"/>
            <a:chExt cx="480" cy="384"/>
          </a:xfrm>
        </p:grpSpPr>
        <p:sp>
          <p:nvSpPr>
            <p:cNvPr id="40978" name="Line 6"/>
            <p:cNvSpPr>
              <a:spLocks noChangeShapeType="1"/>
            </p:cNvSpPr>
            <p:nvPr/>
          </p:nvSpPr>
          <p:spPr bwMode="auto">
            <a:xfrm>
              <a:off x="4843" y="1046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ar-YE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4651" y="842"/>
              <a:ext cx="354" cy="384"/>
              <a:chOff x="4651" y="842"/>
              <a:chExt cx="354" cy="384"/>
            </a:xfrm>
          </p:grpSpPr>
          <p:sp>
            <p:nvSpPr>
              <p:cNvPr id="40980" name="Line 8"/>
              <p:cNvSpPr>
                <a:spLocks noChangeShapeType="1"/>
              </p:cNvSpPr>
              <p:nvPr/>
            </p:nvSpPr>
            <p:spPr bwMode="auto">
              <a:xfrm>
                <a:off x="4651" y="842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40981" name="Line 9"/>
              <p:cNvSpPr>
                <a:spLocks noChangeShapeType="1"/>
              </p:cNvSpPr>
              <p:nvPr/>
            </p:nvSpPr>
            <p:spPr bwMode="auto">
              <a:xfrm>
                <a:off x="4717" y="938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40982" name="Line 10"/>
              <p:cNvSpPr>
                <a:spLocks noChangeShapeType="1"/>
              </p:cNvSpPr>
              <p:nvPr/>
            </p:nvSpPr>
            <p:spPr bwMode="auto">
              <a:xfrm>
                <a:off x="4717" y="1130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40983" name="Line 11"/>
              <p:cNvSpPr>
                <a:spLocks noChangeShapeType="1"/>
              </p:cNvSpPr>
              <p:nvPr/>
            </p:nvSpPr>
            <p:spPr bwMode="auto">
              <a:xfrm>
                <a:off x="4651" y="1226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</p:grpSp>
      </p:grpSp>
      <p:sp>
        <p:nvSpPr>
          <p:cNvPr id="40966" name="Rectangle 12"/>
          <p:cNvSpPr>
            <a:spLocks noChangeArrowheads="1"/>
          </p:cNvSpPr>
          <p:nvPr/>
        </p:nvSpPr>
        <p:spPr bwMode="auto">
          <a:xfrm>
            <a:off x="7558088" y="1997075"/>
            <a:ext cx="354012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400" b="1"/>
              <a:t>1</a:t>
            </a:r>
          </a:p>
        </p:txBody>
      </p:sp>
      <p:sp>
        <p:nvSpPr>
          <p:cNvPr id="40967" name="Rectangle 13" descr="Light horizontal"/>
          <p:cNvSpPr>
            <a:spLocks noChangeArrowheads="1"/>
          </p:cNvSpPr>
          <p:nvPr/>
        </p:nvSpPr>
        <p:spPr bwMode="auto">
          <a:xfrm>
            <a:off x="6475413" y="4006850"/>
            <a:ext cx="806450" cy="2616200"/>
          </a:xfrm>
          <a:prstGeom prst="rect">
            <a:avLst/>
          </a:prstGeom>
          <a:pattFill prst="ltHorz">
            <a:fgClr>
              <a:schemeClr val="tx1"/>
            </a:fgClr>
            <a:bgClr>
              <a:schemeClr val="bg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466013" y="4286250"/>
            <a:ext cx="762000" cy="609600"/>
            <a:chOff x="4703" y="2700"/>
            <a:chExt cx="480" cy="384"/>
          </a:xfrm>
        </p:grpSpPr>
        <p:sp>
          <p:nvSpPr>
            <p:cNvPr id="40972" name="Line 15"/>
            <p:cNvSpPr>
              <a:spLocks noChangeShapeType="1"/>
            </p:cNvSpPr>
            <p:nvPr/>
          </p:nvSpPr>
          <p:spPr bwMode="auto">
            <a:xfrm>
              <a:off x="4895" y="2904"/>
              <a:ext cx="288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ar-YE"/>
            </a:p>
          </p:txBody>
        </p: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4703" y="2700"/>
              <a:ext cx="354" cy="384"/>
              <a:chOff x="4703" y="2700"/>
              <a:chExt cx="354" cy="384"/>
            </a:xfrm>
          </p:grpSpPr>
          <p:sp>
            <p:nvSpPr>
              <p:cNvPr id="40974" name="Line 17"/>
              <p:cNvSpPr>
                <a:spLocks noChangeShapeType="1"/>
              </p:cNvSpPr>
              <p:nvPr/>
            </p:nvSpPr>
            <p:spPr bwMode="auto">
              <a:xfrm>
                <a:off x="4703" y="2700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40975" name="Line 18"/>
              <p:cNvSpPr>
                <a:spLocks noChangeShapeType="1"/>
              </p:cNvSpPr>
              <p:nvPr/>
            </p:nvSpPr>
            <p:spPr bwMode="auto">
              <a:xfrm>
                <a:off x="4769" y="2796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40976" name="Line 19"/>
              <p:cNvSpPr>
                <a:spLocks noChangeShapeType="1"/>
              </p:cNvSpPr>
              <p:nvPr/>
            </p:nvSpPr>
            <p:spPr bwMode="auto">
              <a:xfrm>
                <a:off x="4769" y="2988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40977" name="Line 20"/>
              <p:cNvSpPr>
                <a:spLocks noChangeShapeType="1"/>
              </p:cNvSpPr>
              <p:nvPr/>
            </p:nvSpPr>
            <p:spPr bwMode="auto">
              <a:xfrm>
                <a:off x="4703" y="3084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</p:grpSp>
      </p:grpSp>
      <p:sp>
        <p:nvSpPr>
          <p:cNvPr id="40969" name="Rectangle 21"/>
          <p:cNvSpPr>
            <a:spLocks noChangeArrowheads="1"/>
          </p:cNvSpPr>
          <p:nvPr/>
        </p:nvSpPr>
        <p:spPr bwMode="auto">
          <a:xfrm>
            <a:off x="7615238" y="5003800"/>
            <a:ext cx="354012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400" b="1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0970" name="Rectangle 22"/>
          <p:cNvSpPr>
            <a:spLocks noChangeArrowheads="1"/>
          </p:cNvSpPr>
          <p:nvPr/>
        </p:nvSpPr>
        <p:spPr bwMode="auto">
          <a:xfrm>
            <a:off x="6535738" y="1262063"/>
            <a:ext cx="711200" cy="676275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E5405D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0971" name="Rectangle 23"/>
          <p:cNvSpPr>
            <a:spLocks noChangeArrowheads="1"/>
          </p:cNvSpPr>
          <p:nvPr/>
        </p:nvSpPr>
        <p:spPr bwMode="auto">
          <a:xfrm>
            <a:off x="6535738" y="4292600"/>
            <a:ext cx="711200" cy="676275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E5405D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Linear Phased Array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958850"/>
            <a:ext cx="5715000" cy="2470150"/>
          </a:xfrm>
          <a:noFill/>
        </p:spPr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timing variations allow beam to be </a:t>
            </a:r>
          </a:p>
          <a:p>
            <a:pPr lvl="1" eaLnBrk="1" hangingPunct="1"/>
            <a:r>
              <a:rPr lang="en-US" smtClean="0">
                <a:solidFill>
                  <a:schemeClr val="accent1"/>
                </a:solidFill>
              </a:rPr>
              <a:t>shaped</a:t>
            </a:r>
          </a:p>
          <a:p>
            <a:pPr lvl="1" eaLnBrk="1" hangingPunct="1"/>
            <a:r>
              <a:rPr lang="en-US" smtClean="0">
                <a:solidFill>
                  <a:schemeClr val="accent1"/>
                </a:solidFill>
              </a:rPr>
              <a:t>steered</a:t>
            </a:r>
          </a:p>
          <a:p>
            <a:pPr lvl="1" eaLnBrk="1" hangingPunct="1"/>
            <a:r>
              <a:rPr lang="en-US" smtClean="0">
                <a:solidFill>
                  <a:schemeClr val="accent1"/>
                </a:solidFill>
              </a:rPr>
              <a:t>focused</a:t>
            </a:r>
            <a:endParaRPr lang="en-US" smtClean="0"/>
          </a:p>
        </p:txBody>
      </p:sp>
      <p:sp>
        <p:nvSpPr>
          <p:cNvPr id="41988" name="Rectangle 4" descr="Light horizontal"/>
          <p:cNvSpPr>
            <a:spLocks noChangeArrowheads="1"/>
          </p:cNvSpPr>
          <p:nvPr/>
        </p:nvSpPr>
        <p:spPr bwMode="auto">
          <a:xfrm>
            <a:off x="455613" y="3743325"/>
            <a:ext cx="806450" cy="2616200"/>
          </a:xfrm>
          <a:prstGeom prst="rect">
            <a:avLst/>
          </a:prstGeom>
          <a:pattFill prst="ltHorz">
            <a:fgClr>
              <a:schemeClr val="tx1"/>
            </a:fgClr>
            <a:bgClr>
              <a:schemeClr val="bg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1516063" y="4175125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1363663" y="3851275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1468438" y="4003675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1620838" y="4308475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1744663" y="4460875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533400" y="3776663"/>
            <a:ext cx="693738" cy="676275"/>
          </a:xfrm>
          <a:prstGeom prst="rect">
            <a:avLst/>
          </a:prstGeom>
          <a:gradFill rotWithShape="0">
            <a:gsLst>
              <a:gs pos="0">
                <a:srgbClr val="E5405D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1520825" y="4810125"/>
            <a:ext cx="2809875" cy="1490663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000"/>
              <a:t>Above arrows indicate timing variations.</a:t>
            </a:r>
          </a:p>
          <a:p>
            <a:r>
              <a:rPr lang="en-US" sz="2000"/>
              <a:t>By activating bottom element first &amp; top last, beam directed upward</a:t>
            </a:r>
          </a:p>
        </p:txBody>
      </p:sp>
      <p:sp>
        <p:nvSpPr>
          <p:cNvPr id="41996" name="Rectangle 12" descr="Light horizontal"/>
          <p:cNvSpPr>
            <a:spLocks noChangeArrowheads="1"/>
          </p:cNvSpPr>
          <p:nvPr/>
        </p:nvSpPr>
        <p:spPr bwMode="auto">
          <a:xfrm>
            <a:off x="4722813" y="3895725"/>
            <a:ext cx="806450" cy="2616200"/>
          </a:xfrm>
          <a:prstGeom prst="rect">
            <a:avLst/>
          </a:prstGeom>
          <a:pattFill prst="ltHorz">
            <a:fgClr>
              <a:schemeClr val="tx1"/>
            </a:fgClr>
            <a:bgClr>
              <a:schemeClr val="bg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4800600" y="3929063"/>
            <a:ext cx="693738" cy="676275"/>
          </a:xfrm>
          <a:prstGeom prst="rect">
            <a:avLst/>
          </a:prstGeom>
          <a:gradFill rotWithShape="0">
            <a:gsLst>
              <a:gs pos="0">
                <a:srgbClr val="E5405D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 flipV="1">
            <a:off x="5715000" y="3200400"/>
            <a:ext cx="2286000" cy="685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 flipV="1">
            <a:off x="5715000" y="3505200"/>
            <a:ext cx="2286000" cy="685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 flipV="1">
            <a:off x="5715000" y="3810000"/>
            <a:ext cx="2286000" cy="685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5711825" y="4810125"/>
            <a:ext cx="2809875" cy="392113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000"/>
              <a:t>Beam steered upward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CLINICAL APPLICATIONS</a:t>
            </a:r>
            <a:br>
              <a:rPr lang="en-US" dirty="0" smtClean="0"/>
            </a:br>
            <a:endParaRPr lang="ar-Y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Breast</a:t>
            </a:r>
            <a:r>
              <a:rPr lang="en-US" dirty="0" smtClean="0"/>
              <a:t>: Imaging of female (usually) breasts</a:t>
            </a:r>
          </a:p>
          <a:p>
            <a:r>
              <a:rPr lang="en-US" dirty="0" smtClean="0"/>
              <a:t>Cardiac: Imaging of the heart</a:t>
            </a:r>
          </a:p>
          <a:p>
            <a:r>
              <a:rPr lang="en-US" dirty="0" smtClean="0"/>
              <a:t>Gynecologic: Imaging of the female reproductive organs</a:t>
            </a:r>
          </a:p>
          <a:p>
            <a:r>
              <a:rPr lang="en-US" dirty="0" smtClean="0"/>
              <a:t>Radiology: Imaging of the internal organs of the abdomen</a:t>
            </a:r>
          </a:p>
          <a:p>
            <a:r>
              <a:rPr lang="en-US" dirty="0" smtClean="0"/>
              <a:t>Obstetrics (sometimes combined with Gynecologic as in OB/GYN): Imaging </a:t>
            </a:r>
            <a:r>
              <a:rPr lang="en-US" dirty="0" smtClean="0"/>
              <a:t>of fetuses </a:t>
            </a:r>
            <a:r>
              <a:rPr lang="en-US" dirty="0" smtClean="0"/>
              <a:t>in vivo</a:t>
            </a:r>
          </a:p>
          <a:p>
            <a:r>
              <a:rPr lang="en-US" dirty="0" smtClean="0"/>
              <a:t>Pediatrics: Imaging of children</a:t>
            </a:r>
          </a:p>
          <a:p>
            <a:r>
              <a:rPr lang="en-US" dirty="0" smtClean="0"/>
              <a:t>Vascular: Imaging of the (usually peripheral as in peripheral vascular) arteries </a:t>
            </a:r>
            <a:r>
              <a:rPr lang="en-US" dirty="0" smtClean="0"/>
              <a:t>and veins </a:t>
            </a:r>
            <a:r>
              <a:rPr lang="en-US" dirty="0" smtClean="0"/>
              <a:t>of the vascular system (called ‘‘cardiovascular’’ when combined with </a:t>
            </a:r>
            <a:r>
              <a:rPr lang="en-US" dirty="0" smtClean="0"/>
              <a:t>heart imaging</a:t>
            </a:r>
            <a:r>
              <a:rPr lang="en-US" dirty="0" smtClean="0"/>
              <a:t>)</a:t>
            </a:r>
          </a:p>
          <a:p>
            <a:endParaRPr lang="ar-YE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Linear Phased Array</a:t>
            </a:r>
          </a:p>
        </p:txBody>
      </p:sp>
      <p:sp>
        <p:nvSpPr>
          <p:cNvPr id="43011" name="Rectangle 3" descr="Light horizontal"/>
          <p:cNvSpPr>
            <a:spLocks noChangeArrowheads="1"/>
          </p:cNvSpPr>
          <p:nvPr/>
        </p:nvSpPr>
        <p:spPr bwMode="auto">
          <a:xfrm>
            <a:off x="531813" y="1992313"/>
            <a:ext cx="806450" cy="2616200"/>
          </a:xfrm>
          <a:prstGeom prst="rect">
            <a:avLst/>
          </a:prstGeom>
          <a:pattFill prst="ltHorz">
            <a:fgClr>
              <a:schemeClr val="tx1"/>
            </a:fgClr>
            <a:bgClr>
              <a:schemeClr val="bg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39863" y="2100263"/>
            <a:ext cx="838200" cy="609600"/>
            <a:chOff x="907" y="1323"/>
            <a:chExt cx="528" cy="384"/>
          </a:xfrm>
        </p:grpSpPr>
        <p:sp>
          <p:nvSpPr>
            <p:cNvPr id="43023" name="Line 5"/>
            <p:cNvSpPr>
              <a:spLocks noChangeShapeType="1"/>
            </p:cNvSpPr>
            <p:nvPr/>
          </p:nvSpPr>
          <p:spPr bwMode="auto">
            <a:xfrm>
              <a:off x="1003" y="1503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43024" name="Line 6"/>
            <p:cNvSpPr>
              <a:spLocks noChangeShapeType="1"/>
            </p:cNvSpPr>
            <p:nvPr/>
          </p:nvSpPr>
          <p:spPr bwMode="auto">
            <a:xfrm>
              <a:off x="907" y="170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43025" name="Line 7"/>
            <p:cNvSpPr>
              <a:spLocks noChangeShapeType="1"/>
            </p:cNvSpPr>
            <p:nvPr/>
          </p:nvSpPr>
          <p:spPr bwMode="auto">
            <a:xfrm>
              <a:off x="973" y="1611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43026" name="Line 8"/>
            <p:cNvSpPr>
              <a:spLocks noChangeShapeType="1"/>
            </p:cNvSpPr>
            <p:nvPr/>
          </p:nvSpPr>
          <p:spPr bwMode="auto">
            <a:xfrm>
              <a:off x="1069" y="1419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43027" name="Line 9"/>
            <p:cNvSpPr>
              <a:spLocks noChangeShapeType="1"/>
            </p:cNvSpPr>
            <p:nvPr/>
          </p:nvSpPr>
          <p:spPr bwMode="auto">
            <a:xfrm>
              <a:off x="1147" y="1323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ar-YE"/>
            </a:p>
          </p:txBody>
        </p:sp>
      </p:grpSp>
      <p:sp>
        <p:nvSpPr>
          <p:cNvPr id="43013" name="Rectangle 10"/>
          <p:cNvSpPr>
            <a:spLocks noChangeArrowheads="1"/>
          </p:cNvSpPr>
          <p:nvPr/>
        </p:nvSpPr>
        <p:spPr bwMode="auto">
          <a:xfrm>
            <a:off x="609600" y="2025650"/>
            <a:ext cx="693738" cy="676275"/>
          </a:xfrm>
          <a:prstGeom prst="rect">
            <a:avLst/>
          </a:prstGeom>
          <a:gradFill rotWithShape="0">
            <a:gsLst>
              <a:gs pos="0">
                <a:srgbClr val="E5405D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3014" name="Rectangle 11"/>
          <p:cNvSpPr>
            <a:spLocks noChangeArrowheads="1"/>
          </p:cNvSpPr>
          <p:nvPr/>
        </p:nvSpPr>
        <p:spPr bwMode="auto">
          <a:xfrm>
            <a:off x="1597025" y="3059113"/>
            <a:ext cx="2809875" cy="17653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000"/>
              <a:t>Above arrows indicate timing variations.</a:t>
            </a:r>
          </a:p>
          <a:p>
            <a:r>
              <a:rPr lang="en-US" sz="2000"/>
              <a:t>By activating top element first &amp; bottom last, beam directed downward</a:t>
            </a:r>
          </a:p>
        </p:txBody>
      </p:sp>
      <p:sp>
        <p:nvSpPr>
          <p:cNvPr id="43015" name="Rectangle 12" descr="Light horizontal"/>
          <p:cNvSpPr>
            <a:spLocks noChangeArrowheads="1"/>
          </p:cNvSpPr>
          <p:nvPr/>
        </p:nvSpPr>
        <p:spPr bwMode="auto">
          <a:xfrm>
            <a:off x="4799013" y="2144713"/>
            <a:ext cx="806450" cy="2616200"/>
          </a:xfrm>
          <a:prstGeom prst="rect">
            <a:avLst/>
          </a:prstGeom>
          <a:pattFill prst="ltHorz">
            <a:fgClr>
              <a:schemeClr val="tx1"/>
            </a:fgClr>
            <a:bgClr>
              <a:schemeClr val="bg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3016" name="Rectangle 13"/>
          <p:cNvSpPr>
            <a:spLocks noChangeArrowheads="1"/>
          </p:cNvSpPr>
          <p:nvPr/>
        </p:nvSpPr>
        <p:spPr bwMode="auto">
          <a:xfrm>
            <a:off x="4876800" y="2178050"/>
            <a:ext cx="693738" cy="676275"/>
          </a:xfrm>
          <a:prstGeom prst="rect">
            <a:avLst/>
          </a:prstGeom>
          <a:gradFill rotWithShape="0">
            <a:gsLst>
              <a:gs pos="0">
                <a:srgbClr val="E5405D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867400" y="2211388"/>
            <a:ext cx="2286000" cy="1295400"/>
            <a:chOff x="3696" y="1393"/>
            <a:chExt cx="1440" cy="816"/>
          </a:xfrm>
        </p:grpSpPr>
        <p:sp>
          <p:nvSpPr>
            <p:cNvPr id="43020" name="Line 15"/>
            <p:cNvSpPr>
              <a:spLocks noChangeShapeType="1"/>
            </p:cNvSpPr>
            <p:nvPr/>
          </p:nvSpPr>
          <p:spPr bwMode="auto">
            <a:xfrm>
              <a:off x="3696" y="1777"/>
              <a:ext cx="1440" cy="4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43021" name="Line 16"/>
            <p:cNvSpPr>
              <a:spLocks noChangeShapeType="1"/>
            </p:cNvSpPr>
            <p:nvPr/>
          </p:nvSpPr>
          <p:spPr bwMode="auto">
            <a:xfrm>
              <a:off x="3696" y="1585"/>
              <a:ext cx="1440" cy="4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43022" name="Line 17"/>
            <p:cNvSpPr>
              <a:spLocks noChangeShapeType="1"/>
            </p:cNvSpPr>
            <p:nvPr/>
          </p:nvSpPr>
          <p:spPr bwMode="auto">
            <a:xfrm>
              <a:off x="3696" y="1393"/>
              <a:ext cx="1440" cy="4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ar-YE"/>
            </a:p>
          </p:txBody>
        </p:sp>
      </p:grpSp>
      <p:sp>
        <p:nvSpPr>
          <p:cNvPr id="43018" name="Rectangle 18"/>
          <p:cNvSpPr>
            <a:spLocks noChangeArrowheads="1"/>
          </p:cNvSpPr>
          <p:nvPr/>
        </p:nvSpPr>
        <p:spPr bwMode="auto">
          <a:xfrm>
            <a:off x="5867400" y="4125913"/>
            <a:ext cx="3048000" cy="392112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000"/>
              <a:t>Beam steered downward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43019" name="Rectangle 19"/>
          <p:cNvSpPr>
            <a:spLocks noChangeArrowheads="1"/>
          </p:cNvSpPr>
          <p:nvPr/>
        </p:nvSpPr>
        <p:spPr bwMode="auto">
          <a:xfrm>
            <a:off x="1050925" y="5635625"/>
            <a:ext cx="725487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/>
              <a:t>By changing timing variations between pulses, beam can be scanned from top to bottom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Linear Phased Array</a:t>
            </a:r>
          </a:p>
        </p:txBody>
      </p:sp>
      <p:sp>
        <p:nvSpPr>
          <p:cNvPr id="44035" name="Rectangle 3" descr="Light horizontal"/>
          <p:cNvSpPr>
            <a:spLocks noChangeArrowheads="1"/>
          </p:cNvSpPr>
          <p:nvPr/>
        </p:nvSpPr>
        <p:spPr bwMode="auto">
          <a:xfrm>
            <a:off x="531813" y="2373313"/>
            <a:ext cx="806450" cy="2616200"/>
          </a:xfrm>
          <a:prstGeom prst="rect">
            <a:avLst/>
          </a:prstGeom>
          <a:pattFill prst="ltHorz">
            <a:fgClr>
              <a:schemeClr val="tx1"/>
            </a:fgClr>
            <a:bgClr>
              <a:schemeClr val="bg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609600" y="2406650"/>
            <a:ext cx="693738" cy="676275"/>
          </a:xfrm>
          <a:prstGeom prst="rect">
            <a:avLst/>
          </a:prstGeom>
          <a:gradFill rotWithShape="0">
            <a:gsLst>
              <a:gs pos="0">
                <a:srgbClr val="E5405D"/>
              </a:gs>
              <a:gs pos="50000">
                <a:srgbClr val="000000"/>
              </a:gs>
              <a:gs pos="100000">
                <a:srgbClr val="E5405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597025" y="3440113"/>
            <a:ext cx="2809875" cy="17653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000"/>
              <a:t>Above arrows indicate timing variations.</a:t>
            </a:r>
          </a:p>
          <a:p>
            <a:r>
              <a:rPr lang="en-US" sz="2000"/>
              <a:t>By activating top &amp; bottom elements earlier than center ones, beam is focused</a:t>
            </a:r>
          </a:p>
        </p:txBody>
      </p:sp>
      <p:sp>
        <p:nvSpPr>
          <p:cNvPr id="44038" name="Rectangle 6" descr="Light horizontal"/>
          <p:cNvSpPr>
            <a:spLocks noChangeArrowheads="1"/>
          </p:cNvSpPr>
          <p:nvPr/>
        </p:nvSpPr>
        <p:spPr bwMode="auto">
          <a:xfrm>
            <a:off x="4799013" y="2525713"/>
            <a:ext cx="806450" cy="2616200"/>
          </a:xfrm>
          <a:prstGeom prst="rect">
            <a:avLst/>
          </a:prstGeom>
          <a:pattFill prst="ltHorz">
            <a:fgClr>
              <a:schemeClr val="tx1"/>
            </a:fgClr>
            <a:bgClr>
              <a:schemeClr val="bg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4876800" y="2559050"/>
            <a:ext cx="693738" cy="676275"/>
          </a:xfrm>
          <a:prstGeom prst="rect">
            <a:avLst/>
          </a:prstGeom>
          <a:gradFill rotWithShape="0">
            <a:gsLst>
              <a:gs pos="0">
                <a:srgbClr val="E5405D"/>
              </a:gs>
              <a:gs pos="50000">
                <a:srgbClr val="000000"/>
              </a:gs>
              <a:gs pos="100000">
                <a:srgbClr val="E5405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5940425" y="4506913"/>
            <a:ext cx="2809875" cy="392112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000"/>
              <a:t>Beam is focused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6324600" y="2590800"/>
            <a:ext cx="1219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6324600" y="3200400"/>
            <a:ext cx="1219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>
            <a:off x="6172200" y="3048000"/>
            <a:ext cx="1219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>
            <a:off x="6172200" y="2743200"/>
            <a:ext cx="1219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>
            <a:off x="6019800" y="2895600"/>
            <a:ext cx="1219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4046" name="Arc 14"/>
          <p:cNvSpPr>
            <a:spLocks/>
          </p:cNvSpPr>
          <p:nvPr/>
        </p:nvSpPr>
        <p:spPr bwMode="auto">
          <a:xfrm>
            <a:off x="7392988" y="2465388"/>
            <a:ext cx="685800" cy="431800"/>
          </a:xfrm>
          <a:custGeom>
            <a:avLst/>
            <a:gdLst>
              <a:gd name="T0" fmla="*/ 0 w 21578"/>
              <a:gd name="T1" fmla="*/ 2147483647 h 20384"/>
              <a:gd name="T2" fmla="*/ 2147483647 w 21578"/>
              <a:gd name="T3" fmla="*/ 0 h 20384"/>
              <a:gd name="T4" fmla="*/ 2147483647 w 21578"/>
              <a:gd name="T5" fmla="*/ 2147483647 h 20384"/>
              <a:gd name="T6" fmla="*/ 0 60000 65536"/>
              <a:gd name="T7" fmla="*/ 0 60000 65536"/>
              <a:gd name="T8" fmla="*/ 0 60000 65536"/>
              <a:gd name="T9" fmla="*/ 0 w 21578"/>
              <a:gd name="T10" fmla="*/ 0 h 20384"/>
              <a:gd name="T11" fmla="*/ 21578 w 21578"/>
              <a:gd name="T12" fmla="*/ 20384 h 20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78" h="20384" fill="none" extrusionOk="0">
                <a:moveTo>
                  <a:pt x="-1" y="19409"/>
                </a:moveTo>
                <a:cubicBezTo>
                  <a:pt x="397" y="10599"/>
                  <a:pt x="6111" y="2916"/>
                  <a:pt x="14433" y="-1"/>
                </a:cubicBezTo>
              </a:path>
              <a:path w="21578" h="20384" stroke="0" extrusionOk="0">
                <a:moveTo>
                  <a:pt x="-1" y="19409"/>
                </a:moveTo>
                <a:cubicBezTo>
                  <a:pt x="397" y="10599"/>
                  <a:pt x="6111" y="2916"/>
                  <a:pt x="14433" y="-1"/>
                </a:cubicBezTo>
                <a:lnTo>
                  <a:pt x="21578" y="20384"/>
                </a:lnTo>
                <a:close/>
              </a:path>
            </a:pathLst>
          </a:custGeom>
          <a:noFill/>
          <a:ln w="50800" cap="rnd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4047" name="Arc 15"/>
          <p:cNvSpPr>
            <a:spLocks/>
          </p:cNvSpPr>
          <p:nvPr/>
        </p:nvSpPr>
        <p:spPr bwMode="auto">
          <a:xfrm rot="10800000">
            <a:off x="7391400" y="2922588"/>
            <a:ext cx="685800" cy="431800"/>
          </a:xfrm>
          <a:custGeom>
            <a:avLst/>
            <a:gdLst>
              <a:gd name="T0" fmla="*/ 2147483647 w 21578"/>
              <a:gd name="T1" fmla="*/ 0 h 20400"/>
              <a:gd name="T2" fmla="*/ 2147483647 w 21578"/>
              <a:gd name="T3" fmla="*/ 2147483647 h 20400"/>
              <a:gd name="T4" fmla="*/ 0 w 21578"/>
              <a:gd name="T5" fmla="*/ 2147483647 h 20400"/>
              <a:gd name="T6" fmla="*/ 0 60000 65536"/>
              <a:gd name="T7" fmla="*/ 0 60000 65536"/>
              <a:gd name="T8" fmla="*/ 0 60000 65536"/>
              <a:gd name="T9" fmla="*/ 0 w 21578"/>
              <a:gd name="T10" fmla="*/ 0 h 20400"/>
              <a:gd name="T11" fmla="*/ 21578 w 21578"/>
              <a:gd name="T12" fmla="*/ 20400 h 20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78" h="20400" fill="none" extrusionOk="0">
                <a:moveTo>
                  <a:pt x="7099" y="0"/>
                </a:moveTo>
                <a:cubicBezTo>
                  <a:pt x="15444" y="2904"/>
                  <a:pt x="21178" y="10597"/>
                  <a:pt x="21577" y="19424"/>
                </a:cubicBezTo>
              </a:path>
              <a:path w="21578" h="20400" stroke="0" extrusionOk="0">
                <a:moveTo>
                  <a:pt x="7099" y="0"/>
                </a:moveTo>
                <a:cubicBezTo>
                  <a:pt x="15444" y="2904"/>
                  <a:pt x="21178" y="10597"/>
                  <a:pt x="21577" y="19424"/>
                </a:cubicBezTo>
                <a:lnTo>
                  <a:pt x="0" y="20400"/>
                </a:lnTo>
                <a:close/>
              </a:path>
            </a:pathLst>
          </a:custGeom>
          <a:noFill/>
          <a:ln w="50800" cap="rnd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4048" name="Oval 16"/>
          <p:cNvSpPr>
            <a:spLocks noChangeArrowheads="1"/>
          </p:cNvSpPr>
          <p:nvPr/>
        </p:nvSpPr>
        <p:spPr bwMode="auto">
          <a:xfrm>
            <a:off x="7861300" y="2832100"/>
            <a:ext cx="127000" cy="127000"/>
          </a:xfrm>
          <a:prstGeom prst="ellipse">
            <a:avLst/>
          </a:prstGeom>
          <a:solidFill>
            <a:schemeClr val="hlink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7985125" y="2740025"/>
            <a:ext cx="806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Focus</a:t>
            </a:r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>
            <a:off x="1524000" y="27051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4051" name="Line 19"/>
          <p:cNvSpPr>
            <a:spLocks noChangeShapeType="1"/>
          </p:cNvSpPr>
          <p:nvPr/>
        </p:nvSpPr>
        <p:spPr bwMode="auto">
          <a:xfrm>
            <a:off x="1905000" y="3048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4052" name="Line 20"/>
          <p:cNvSpPr>
            <a:spLocks noChangeShapeType="1"/>
          </p:cNvSpPr>
          <p:nvPr/>
        </p:nvSpPr>
        <p:spPr bwMode="auto">
          <a:xfrm>
            <a:off x="1676400" y="287655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1676400" y="253365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4054" name="Line 22"/>
          <p:cNvSpPr>
            <a:spLocks noChangeShapeType="1"/>
          </p:cNvSpPr>
          <p:nvPr/>
        </p:nvSpPr>
        <p:spPr bwMode="auto">
          <a:xfrm>
            <a:off x="1905000" y="23622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Linear Phased Array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77863" y="5757863"/>
            <a:ext cx="685800" cy="609600"/>
            <a:chOff x="427" y="3627"/>
            <a:chExt cx="432" cy="384"/>
          </a:xfrm>
        </p:grpSpPr>
        <p:sp>
          <p:nvSpPr>
            <p:cNvPr id="45089" name="Line 4"/>
            <p:cNvSpPr>
              <a:spLocks noChangeShapeType="1"/>
            </p:cNvSpPr>
            <p:nvPr/>
          </p:nvSpPr>
          <p:spPr bwMode="auto">
            <a:xfrm>
              <a:off x="571" y="380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45090" name="Line 5"/>
            <p:cNvSpPr>
              <a:spLocks noChangeShapeType="1"/>
            </p:cNvSpPr>
            <p:nvPr/>
          </p:nvSpPr>
          <p:spPr bwMode="auto">
            <a:xfrm>
              <a:off x="427" y="4011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45091" name="Line 6"/>
            <p:cNvSpPr>
              <a:spLocks noChangeShapeType="1"/>
            </p:cNvSpPr>
            <p:nvPr/>
          </p:nvSpPr>
          <p:spPr bwMode="auto">
            <a:xfrm>
              <a:off x="493" y="3915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45092" name="Line 7"/>
            <p:cNvSpPr>
              <a:spLocks noChangeShapeType="1"/>
            </p:cNvSpPr>
            <p:nvPr/>
          </p:nvSpPr>
          <p:spPr bwMode="auto">
            <a:xfrm>
              <a:off x="493" y="3723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45093" name="Line 8"/>
            <p:cNvSpPr>
              <a:spLocks noChangeShapeType="1"/>
            </p:cNvSpPr>
            <p:nvPr/>
          </p:nvSpPr>
          <p:spPr bwMode="auto">
            <a:xfrm>
              <a:off x="475" y="362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ar-YE"/>
            </a:p>
          </p:txBody>
        </p:sp>
      </p:grpSp>
      <p:sp>
        <p:nvSpPr>
          <p:cNvPr id="45060" name="Rectangle 9" descr="Light horizontal"/>
          <p:cNvSpPr>
            <a:spLocks noChangeArrowheads="1"/>
          </p:cNvSpPr>
          <p:nvPr/>
        </p:nvSpPr>
        <p:spPr bwMode="auto">
          <a:xfrm>
            <a:off x="4724400" y="1219200"/>
            <a:ext cx="806450" cy="2616200"/>
          </a:xfrm>
          <a:prstGeom prst="rect">
            <a:avLst/>
          </a:prstGeom>
          <a:pattFill prst="ltHorz">
            <a:fgClr>
              <a:schemeClr val="tx1"/>
            </a:fgClr>
            <a:bgClr>
              <a:schemeClr val="bg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5061" name="Rectangle 10"/>
          <p:cNvSpPr>
            <a:spLocks noChangeArrowheads="1"/>
          </p:cNvSpPr>
          <p:nvPr/>
        </p:nvSpPr>
        <p:spPr bwMode="auto">
          <a:xfrm>
            <a:off x="4802188" y="1252538"/>
            <a:ext cx="693737" cy="676275"/>
          </a:xfrm>
          <a:prstGeom prst="rect">
            <a:avLst/>
          </a:prstGeom>
          <a:gradFill rotWithShape="0">
            <a:gsLst>
              <a:gs pos="0">
                <a:srgbClr val="E5405D"/>
              </a:gs>
              <a:gs pos="50000">
                <a:srgbClr val="000000"/>
              </a:gs>
              <a:gs pos="100000">
                <a:srgbClr val="E5405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5062" name="Line 11"/>
          <p:cNvSpPr>
            <a:spLocks noChangeShapeType="1"/>
          </p:cNvSpPr>
          <p:nvPr/>
        </p:nvSpPr>
        <p:spPr bwMode="auto">
          <a:xfrm>
            <a:off x="6249988" y="1284288"/>
            <a:ext cx="1219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5063" name="Line 12"/>
          <p:cNvSpPr>
            <a:spLocks noChangeShapeType="1"/>
          </p:cNvSpPr>
          <p:nvPr/>
        </p:nvSpPr>
        <p:spPr bwMode="auto">
          <a:xfrm>
            <a:off x="6249988" y="1893888"/>
            <a:ext cx="1219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5064" name="Line 13"/>
          <p:cNvSpPr>
            <a:spLocks noChangeShapeType="1"/>
          </p:cNvSpPr>
          <p:nvPr/>
        </p:nvSpPr>
        <p:spPr bwMode="auto">
          <a:xfrm>
            <a:off x="6097588" y="1741488"/>
            <a:ext cx="1219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5065" name="Line 14"/>
          <p:cNvSpPr>
            <a:spLocks noChangeShapeType="1"/>
          </p:cNvSpPr>
          <p:nvPr/>
        </p:nvSpPr>
        <p:spPr bwMode="auto">
          <a:xfrm>
            <a:off x="6097588" y="1436688"/>
            <a:ext cx="1219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5066" name="Line 15"/>
          <p:cNvSpPr>
            <a:spLocks noChangeShapeType="1"/>
          </p:cNvSpPr>
          <p:nvPr/>
        </p:nvSpPr>
        <p:spPr bwMode="auto">
          <a:xfrm>
            <a:off x="6021388" y="1589088"/>
            <a:ext cx="1219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5067" name="Arc 16"/>
          <p:cNvSpPr>
            <a:spLocks/>
          </p:cNvSpPr>
          <p:nvPr/>
        </p:nvSpPr>
        <p:spPr bwMode="auto">
          <a:xfrm>
            <a:off x="7318375" y="1158875"/>
            <a:ext cx="685800" cy="431800"/>
          </a:xfrm>
          <a:custGeom>
            <a:avLst/>
            <a:gdLst>
              <a:gd name="T0" fmla="*/ 0 w 21578"/>
              <a:gd name="T1" fmla="*/ 2147483647 h 20384"/>
              <a:gd name="T2" fmla="*/ 2147483647 w 21578"/>
              <a:gd name="T3" fmla="*/ 0 h 20384"/>
              <a:gd name="T4" fmla="*/ 2147483647 w 21578"/>
              <a:gd name="T5" fmla="*/ 2147483647 h 20384"/>
              <a:gd name="T6" fmla="*/ 0 60000 65536"/>
              <a:gd name="T7" fmla="*/ 0 60000 65536"/>
              <a:gd name="T8" fmla="*/ 0 60000 65536"/>
              <a:gd name="T9" fmla="*/ 0 w 21578"/>
              <a:gd name="T10" fmla="*/ 0 h 20384"/>
              <a:gd name="T11" fmla="*/ 21578 w 21578"/>
              <a:gd name="T12" fmla="*/ 20384 h 20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78" h="20384" fill="none" extrusionOk="0">
                <a:moveTo>
                  <a:pt x="-1" y="19409"/>
                </a:moveTo>
                <a:cubicBezTo>
                  <a:pt x="397" y="10599"/>
                  <a:pt x="6111" y="2916"/>
                  <a:pt x="14433" y="-1"/>
                </a:cubicBezTo>
              </a:path>
              <a:path w="21578" h="20384" stroke="0" extrusionOk="0">
                <a:moveTo>
                  <a:pt x="-1" y="19409"/>
                </a:moveTo>
                <a:cubicBezTo>
                  <a:pt x="397" y="10599"/>
                  <a:pt x="6111" y="2916"/>
                  <a:pt x="14433" y="-1"/>
                </a:cubicBezTo>
                <a:lnTo>
                  <a:pt x="21578" y="20384"/>
                </a:lnTo>
                <a:close/>
              </a:path>
            </a:pathLst>
          </a:custGeom>
          <a:noFill/>
          <a:ln w="50800" cap="rnd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5068" name="Arc 17"/>
          <p:cNvSpPr>
            <a:spLocks/>
          </p:cNvSpPr>
          <p:nvPr/>
        </p:nvSpPr>
        <p:spPr bwMode="auto">
          <a:xfrm rot="10800000">
            <a:off x="7316788" y="1616075"/>
            <a:ext cx="685800" cy="431800"/>
          </a:xfrm>
          <a:custGeom>
            <a:avLst/>
            <a:gdLst>
              <a:gd name="T0" fmla="*/ 2147483647 w 21578"/>
              <a:gd name="T1" fmla="*/ 0 h 20400"/>
              <a:gd name="T2" fmla="*/ 2147483647 w 21578"/>
              <a:gd name="T3" fmla="*/ 2147483647 h 20400"/>
              <a:gd name="T4" fmla="*/ 0 w 21578"/>
              <a:gd name="T5" fmla="*/ 2147483647 h 20400"/>
              <a:gd name="T6" fmla="*/ 0 60000 65536"/>
              <a:gd name="T7" fmla="*/ 0 60000 65536"/>
              <a:gd name="T8" fmla="*/ 0 60000 65536"/>
              <a:gd name="T9" fmla="*/ 0 w 21578"/>
              <a:gd name="T10" fmla="*/ 0 h 20400"/>
              <a:gd name="T11" fmla="*/ 21578 w 21578"/>
              <a:gd name="T12" fmla="*/ 20400 h 20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78" h="20400" fill="none" extrusionOk="0">
                <a:moveTo>
                  <a:pt x="7099" y="0"/>
                </a:moveTo>
                <a:cubicBezTo>
                  <a:pt x="15444" y="2904"/>
                  <a:pt x="21178" y="10597"/>
                  <a:pt x="21577" y="19424"/>
                </a:cubicBezTo>
              </a:path>
              <a:path w="21578" h="20400" stroke="0" extrusionOk="0">
                <a:moveTo>
                  <a:pt x="7099" y="0"/>
                </a:moveTo>
                <a:cubicBezTo>
                  <a:pt x="15444" y="2904"/>
                  <a:pt x="21178" y="10597"/>
                  <a:pt x="21577" y="19424"/>
                </a:cubicBezTo>
                <a:lnTo>
                  <a:pt x="0" y="20400"/>
                </a:lnTo>
                <a:close/>
              </a:path>
            </a:pathLst>
          </a:custGeom>
          <a:noFill/>
          <a:ln w="50800" cap="rnd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5069" name="Oval 18"/>
          <p:cNvSpPr>
            <a:spLocks noChangeArrowheads="1"/>
          </p:cNvSpPr>
          <p:nvPr/>
        </p:nvSpPr>
        <p:spPr bwMode="auto">
          <a:xfrm>
            <a:off x="7786688" y="1525588"/>
            <a:ext cx="127000" cy="127000"/>
          </a:xfrm>
          <a:prstGeom prst="ellipse">
            <a:avLst/>
          </a:prstGeom>
          <a:solidFill>
            <a:schemeClr val="hlink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5070" name="Rectangle 19"/>
          <p:cNvSpPr>
            <a:spLocks noChangeArrowheads="1"/>
          </p:cNvSpPr>
          <p:nvPr/>
        </p:nvSpPr>
        <p:spPr bwMode="auto">
          <a:xfrm>
            <a:off x="7910513" y="1433513"/>
            <a:ext cx="806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Focus</a:t>
            </a:r>
          </a:p>
        </p:txBody>
      </p:sp>
      <p:sp>
        <p:nvSpPr>
          <p:cNvPr id="45071" name="Rectangle 20"/>
          <p:cNvSpPr>
            <a:spLocks noChangeArrowheads="1"/>
          </p:cNvSpPr>
          <p:nvPr/>
        </p:nvSpPr>
        <p:spPr bwMode="auto">
          <a:xfrm>
            <a:off x="914400" y="3810000"/>
            <a:ext cx="75438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3200"/>
              <a:t>Focal point can be moved toward or away from transducer by altering timing variations between outer elements &amp; center</a:t>
            </a:r>
          </a:p>
        </p:txBody>
      </p:sp>
      <p:sp>
        <p:nvSpPr>
          <p:cNvPr id="45072" name="Line 21"/>
          <p:cNvSpPr>
            <a:spLocks noChangeShapeType="1"/>
          </p:cNvSpPr>
          <p:nvPr/>
        </p:nvSpPr>
        <p:spPr bwMode="auto">
          <a:xfrm>
            <a:off x="7383463" y="6119813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5073" name="Line 22"/>
          <p:cNvSpPr>
            <a:spLocks noChangeShapeType="1"/>
          </p:cNvSpPr>
          <p:nvPr/>
        </p:nvSpPr>
        <p:spPr bwMode="auto">
          <a:xfrm>
            <a:off x="6850063" y="6443663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5074" name="Line 23"/>
          <p:cNvSpPr>
            <a:spLocks noChangeShapeType="1"/>
          </p:cNvSpPr>
          <p:nvPr/>
        </p:nvSpPr>
        <p:spPr bwMode="auto">
          <a:xfrm>
            <a:off x="7183438" y="6291263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5075" name="Line 24"/>
          <p:cNvSpPr>
            <a:spLocks noChangeShapeType="1"/>
          </p:cNvSpPr>
          <p:nvPr/>
        </p:nvSpPr>
        <p:spPr bwMode="auto">
          <a:xfrm>
            <a:off x="7183438" y="5986463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5076" name="Line 25"/>
          <p:cNvSpPr>
            <a:spLocks noChangeShapeType="1"/>
          </p:cNvSpPr>
          <p:nvPr/>
        </p:nvSpPr>
        <p:spPr bwMode="auto">
          <a:xfrm>
            <a:off x="6926263" y="5834063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5077" name="Line 26"/>
          <p:cNvSpPr>
            <a:spLocks noChangeShapeType="1"/>
          </p:cNvSpPr>
          <p:nvPr/>
        </p:nvSpPr>
        <p:spPr bwMode="auto">
          <a:xfrm>
            <a:off x="4030663" y="6043613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5078" name="Line 27"/>
          <p:cNvSpPr>
            <a:spLocks noChangeShapeType="1"/>
          </p:cNvSpPr>
          <p:nvPr/>
        </p:nvSpPr>
        <p:spPr bwMode="auto">
          <a:xfrm>
            <a:off x="3649663" y="6367463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5079" name="Line 28"/>
          <p:cNvSpPr>
            <a:spLocks noChangeShapeType="1"/>
          </p:cNvSpPr>
          <p:nvPr/>
        </p:nvSpPr>
        <p:spPr bwMode="auto">
          <a:xfrm>
            <a:off x="3830638" y="6215063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5080" name="Line 29"/>
          <p:cNvSpPr>
            <a:spLocks noChangeShapeType="1"/>
          </p:cNvSpPr>
          <p:nvPr/>
        </p:nvSpPr>
        <p:spPr bwMode="auto">
          <a:xfrm>
            <a:off x="3906838" y="5910263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5081" name="Line 30"/>
          <p:cNvSpPr>
            <a:spLocks noChangeShapeType="1"/>
          </p:cNvSpPr>
          <p:nvPr/>
        </p:nvSpPr>
        <p:spPr bwMode="auto">
          <a:xfrm>
            <a:off x="3725863" y="5757863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5082" name="Rectangle 31" descr="Light horizontal"/>
          <p:cNvSpPr>
            <a:spLocks noChangeArrowheads="1"/>
          </p:cNvSpPr>
          <p:nvPr/>
        </p:nvSpPr>
        <p:spPr bwMode="auto">
          <a:xfrm>
            <a:off x="1370013" y="1109663"/>
            <a:ext cx="806450" cy="2616200"/>
          </a:xfrm>
          <a:prstGeom prst="rect">
            <a:avLst/>
          </a:prstGeom>
          <a:pattFill prst="ltHorz">
            <a:fgClr>
              <a:schemeClr val="tx1"/>
            </a:fgClr>
            <a:bgClr>
              <a:schemeClr val="bg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5083" name="Rectangle 32"/>
          <p:cNvSpPr>
            <a:spLocks noChangeArrowheads="1"/>
          </p:cNvSpPr>
          <p:nvPr/>
        </p:nvSpPr>
        <p:spPr bwMode="auto">
          <a:xfrm>
            <a:off x="1447800" y="1143000"/>
            <a:ext cx="693738" cy="676275"/>
          </a:xfrm>
          <a:prstGeom prst="rect">
            <a:avLst/>
          </a:prstGeom>
          <a:gradFill rotWithShape="0">
            <a:gsLst>
              <a:gs pos="0">
                <a:srgbClr val="E5405D"/>
              </a:gs>
              <a:gs pos="50000">
                <a:srgbClr val="000000"/>
              </a:gs>
              <a:gs pos="100000">
                <a:srgbClr val="E5405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5084" name="Line 33"/>
          <p:cNvSpPr>
            <a:spLocks noChangeShapeType="1"/>
          </p:cNvSpPr>
          <p:nvPr/>
        </p:nvSpPr>
        <p:spPr bwMode="auto">
          <a:xfrm>
            <a:off x="2362200" y="144145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5085" name="Line 34"/>
          <p:cNvSpPr>
            <a:spLocks noChangeShapeType="1"/>
          </p:cNvSpPr>
          <p:nvPr/>
        </p:nvSpPr>
        <p:spPr bwMode="auto">
          <a:xfrm>
            <a:off x="2743200" y="178435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5086" name="Line 35"/>
          <p:cNvSpPr>
            <a:spLocks noChangeShapeType="1"/>
          </p:cNvSpPr>
          <p:nvPr/>
        </p:nvSpPr>
        <p:spPr bwMode="auto">
          <a:xfrm>
            <a:off x="2514600" y="16129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5087" name="Line 36"/>
          <p:cNvSpPr>
            <a:spLocks noChangeShapeType="1"/>
          </p:cNvSpPr>
          <p:nvPr/>
        </p:nvSpPr>
        <p:spPr bwMode="auto">
          <a:xfrm>
            <a:off x="2514600" y="1270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5088" name="Line 37"/>
          <p:cNvSpPr>
            <a:spLocks noChangeShapeType="1"/>
          </p:cNvSpPr>
          <p:nvPr/>
        </p:nvSpPr>
        <p:spPr bwMode="auto">
          <a:xfrm>
            <a:off x="2743200" y="109855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Linear Phased Array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77863" y="5757863"/>
            <a:ext cx="685800" cy="609600"/>
            <a:chOff x="427" y="3627"/>
            <a:chExt cx="432" cy="384"/>
          </a:xfrm>
        </p:grpSpPr>
        <p:sp>
          <p:nvSpPr>
            <p:cNvPr id="46113" name="Line 4"/>
            <p:cNvSpPr>
              <a:spLocks noChangeShapeType="1"/>
            </p:cNvSpPr>
            <p:nvPr/>
          </p:nvSpPr>
          <p:spPr bwMode="auto">
            <a:xfrm>
              <a:off x="571" y="380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46114" name="Line 5"/>
            <p:cNvSpPr>
              <a:spLocks noChangeShapeType="1"/>
            </p:cNvSpPr>
            <p:nvPr/>
          </p:nvSpPr>
          <p:spPr bwMode="auto">
            <a:xfrm>
              <a:off x="427" y="4011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46115" name="Line 6"/>
            <p:cNvSpPr>
              <a:spLocks noChangeShapeType="1"/>
            </p:cNvSpPr>
            <p:nvPr/>
          </p:nvSpPr>
          <p:spPr bwMode="auto">
            <a:xfrm>
              <a:off x="493" y="3915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46116" name="Line 7"/>
            <p:cNvSpPr>
              <a:spLocks noChangeShapeType="1"/>
            </p:cNvSpPr>
            <p:nvPr/>
          </p:nvSpPr>
          <p:spPr bwMode="auto">
            <a:xfrm>
              <a:off x="493" y="3723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46117" name="Line 8"/>
            <p:cNvSpPr>
              <a:spLocks noChangeShapeType="1"/>
            </p:cNvSpPr>
            <p:nvPr/>
          </p:nvSpPr>
          <p:spPr bwMode="auto">
            <a:xfrm>
              <a:off x="475" y="362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ar-YE"/>
            </a:p>
          </p:txBody>
        </p:sp>
      </p:grpSp>
      <p:sp>
        <p:nvSpPr>
          <p:cNvPr id="46084" name="Rectangle 9" descr="Light horizontal"/>
          <p:cNvSpPr>
            <a:spLocks noChangeArrowheads="1"/>
          </p:cNvSpPr>
          <p:nvPr/>
        </p:nvSpPr>
        <p:spPr bwMode="auto">
          <a:xfrm>
            <a:off x="4722813" y="1154113"/>
            <a:ext cx="806450" cy="2616200"/>
          </a:xfrm>
          <a:prstGeom prst="rect">
            <a:avLst/>
          </a:prstGeom>
          <a:pattFill prst="ltHorz">
            <a:fgClr>
              <a:schemeClr val="tx1"/>
            </a:fgClr>
            <a:bgClr>
              <a:schemeClr val="bg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6085" name="Rectangle 10"/>
          <p:cNvSpPr>
            <a:spLocks noChangeArrowheads="1"/>
          </p:cNvSpPr>
          <p:nvPr/>
        </p:nvSpPr>
        <p:spPr bwMode="auto">
          <a:xfrm>
            <a:off x="4800600" y="1187450"/>
            <a:ext cx="693738" cy="676275"/>
          </a:xfrm>
          <a:prstGeom prst="rect">
            <a:avLst/>
          </a:prstGeom>
          <a:gradFill rotWithShape="0">
            <a:gsLst>
              <a:gs pos="0">
                <a:srgbClr val="E5405D"/>
              </a:gs>
              <a:gs pos="50000">
                <a:srgbClr val="000000"/>
              </a:gs>
              <a:gs pos="100000">
                <a:srgbClr val="E5405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6086" name="Line 11"/>
          <p:cNvSpPr>
            <a:spLocks noChangeShapeType="1"/>
          </p:cNvSpPr>
          <p:nvPr/>
        </p:nvSpPr>
        <p:spPr bwMode="auto">
          <a:xfrm>
            <a:off x="6248400" y="1219200"/>
            <a:ext cx="1219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6087" name="Line 12"/>
          <p:cNvSpPr>
            <a:spLocks noChangeShapeType="1"/>
          </p:cNvSpPr>
          <p:nvPr/>
        </p:nvSpPr>
        <p:spPr bwMode="auto">
          <a:xfrm>
            <a:off x="6248400" y="1828800"/>
            <a:ext cx="1219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6088" name="Line 13"/>
          <p:cNvSpPr>
            <a:spLocks noChangeShapeType="1"/>
          </p:cNvSpPr>
          <p:nvPr/>
        </p:nvSpPr>
        <p:spPr bwMode="auto">
          <a:xfrm>
            <a:off x="6096000" y="1676400"/>
            <a:ext cx="1219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6089" name="Line 14"/>
          <p:cNvSpPr>
            <a:spLocks noChangeShapeType="1"/>
          </p:cNvSpPr>
          <p:nvPr/>
        </p:nvSpPr>
        <p:spPr bwMode="auto">
          <a:xfrm>
            <a:off x="6096000" y="1371600"/>
            <a:ext cx="1219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6090" name="Line 15"/>
          <p:cNvSpPr>
            <a:spLocks noChangeShapeType="1"/>
          </p:cNvSpPr>
          <p:nvPr/>
        </p:nvSpPr>
        <p:spPr bwMode="auto">
          <a:xfrm>
            <a:off x="6019800" y="1524000"/>
            <a:ext cx="1219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6091" name="Arc 16"/>
          <p:cNvSpPr>
            <a:spLocks/>
          </p:cNvSpPr>
          <p:nvPr/>
        </p:nvSpPr>
        <p:spPr bwMode="auto">
          <a:xfrm>
            <a:off x="7316788" y="1093788"/>
            <a:ext cx="685800" cy="431800"/>
          </a:xfrm>
          <a:custGeom>
            <a:avLst/>
            <a:gdLst>
              <a:gd name="T0" fmla="*/ 0 w 21578"/>
              <a:gd name="T1" fmla="*/ 2147483647 h 20384"/>
              <a:gd name="T2" fmla="*/ 2147483647 w 21578"/>
              <a:gd name="T3" fmla="*/ 0 h 20384"/>
              <a:gd name="T4" fmla="*/ 2147483647 w 21578"/>
              <a:gd name="T5" fmla="*/ 2147483647 h 20384"/>
              <a:gd name="T6" fmla="*/ 0 60000 65536"/>
              <a:gd name="T7" fmla="*/ 0 60000 65536"/>
              <a:gd name="T8" fmla="*/ 0 60000 65536"/>
              <a:gd name="T9" fmla="*/ 0 w 21578"/>
              <a:gd name="T10" fmla="*/ 0 h 20384"/>
              <a:gd name="T11" fmla="*/ 21578 w 21578"/>
              <a:gd name="T12" fmla="*/ 20384 h 20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78" h="20384" fill="none" extrusionOk="0">
                <a:moveTo>
                  <a:pt x="-1" y="19409"/>
                </a:moveTo>
                <a:cubicBezTo>
                  <a:pt x="397" y="10599"/>
                  <a:pt x="6111" y="2916"/>
                  <a:pt x="14433" y="-1"/>
                </a:cubicBezTo>
              </a:path>
              <a:path w="21578" h="20384" stroke="0" extrusionOk="0">
                <a:moveTo>
                  <a:pt x="-1" y="19409"/>
                </a:moveTo>
                <a:cubicBezTo>
                  <a:pt x="397" y="10599"/>
                  <a:pt x="6111" y="2916"/>
                  <a:pt x="14433" y="-1"/>
                </a:cubicBezTo>
                <a:lnTo>
                  <a:pt x="21578" y="20384"/>
                </a:lnTo>
                <a:close/>
              </a:path>
            </a:pathLst>
          </a:custGeom>
          <a:noFill/>
          <a:ln w="50800" cap="rnd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6092" name="Arc 17"/>
          <p:cNvSpPr>
            <a:spLocks/>
          </p:cNvSpPr>
          <p:nvPr/>
        </p:nvSpPr>
        <p:spPr bwMode="auto">
          <a:xfrm rot="10800000">
            <a:off x="7315200" y="1550988"/>
            <a:ext cx="685800" cy="431800"/>
          </a:xfrm>
          <a:custGeom>
            <a:avLst/>
            <a:gdLst>
              <a:gd name="T0" fmla="*/ 2147483647 w 21578"/>
              <a:gd name="T1" fmla="*/ 0 h 20400"/>
              <a:gd name="T2" fmla="*/ 2147483647 w 21578"/>
              <a:gd name="T3" fmla="*/ 2147483647 h 20400"/>
              <a:gd name="T4" fmla="*/ 0 w 21578"/>
              <a:gd name="T5" fmla="*/ 2147483647 h 20400"/>
              <a:gd name="T6" fmla="*/ 0 60000 65536"/>
              <a:gd name="T7" fmla="*/ 0 60000 65536"/>
              <a:gd name="T8" fmla="*/ 0 60000 65536"/>
              <a:gd name="T9" fmla="*/ 0 w 21578"/>
              <a:gd name="T10" fmla="*/ 0 h 20400"/>
              <a:gd name="T11" fmla="*/ 21578 w 21578"/>
              <a:gd name="T12" fmla="*/ 20400 h 20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78" h="20400" fill="none" extrusionOk="0">
                <a:moveTo>
                  <a:pt x="7099" y="0"/>
                </a:moveTo>
                <a:cubicBezTo>
                  <a:pt x="15444" y="2904"/>
                  <a:pt x="21178" y="10597"/>
                  <a:pt x="21577" y="19424"/>
                </a:cubicBezTo>
              </a:path>
              <a:path w="21578" h="20400" stroke="0" extrusionOk="0">
                <a:moveTo>
                  <a:pt x="7099" y="0"/>
                </a:moveTo>
                <a:cubicBezTo>
                  <a:pt x="15444" y="2904"/>
                  <a:pt x="21178" y="10597"/>
                  <a:pt x="21577" y="19424"/>
                </a:cubicBezTo>
                <a:lnTo>
                  <a:pt x="0" y="20400"/>
                </a:lnTo>
                <a:close/>
              </a:path>
            </a:pathLst>
          </a:custGeom>
          <a:noFill/>
          <a:ln w="50800" cap="rnd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6093" name="Oval 18"/>
          <p:cNvSpPr>
            <a:spLocks noChangeArrowheads="1"/>
          </p:cNvSpPr>
          <p:nvPr/>
        </p:nvSpPr>
        <p:spPr bwMode="auto">
          <a:xfrm>
            <a:off x="7785100" y="1460500"/>
            <a:ext cx="127000" cy="127000"/>
          </a:xfrm>
          <a:prstGeom prst="ellipse">
            <a:avLst/>
          </a:prstGeom>
          <a:solidFill>
            <a:schemeClr val="hlink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6094" name="Rectangle 19"/>
          <p:cNvSpPr>
            <a:spLocks noChangeArrowheads="1"/>
          </p:cNvSpPr>
          <p:nvPr/>
        </p:nvSpPr>
        <p:spPr bwMode="auto">
          <a:xfrm>
            <a:off x="7908925" y="1368425"/>
            <a:ext cx="806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Focus</a:t>
            </a:r>
          </a:p>
        </p:txBody>
      </p:sp>
      <p:sp>
        <p:nvSpPr>
          <p:cNvPr id="46095" name="Rectangle 20"/>
          <p:cNvSpPr>
            <a:spLocks noChangeArrowheads="1"/>
          </p:cNvSpPr>
          <p:nvPr/>
        </p:nvSpPr>
        <p:spPr bwMode="auto">
          <a:xfrm>
            <a:off x="1219200" y="3886200"/>
            <a:ext cx="73152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 rtl="0">
              <a:lnSpc>
                <a:spcPct val="95000"/>
              </a:lnSpc>
              <a:spcBef>
                <a:spcPct val="10000"/>
              </a:spcBef>
            </a:pPr>
            <a:r>
              <a:rPr lang="en-US" sz="2800" dirty="0"/>
              <a:t>Multiple focal zones accomplished by changing timing variations between pulses</a:t>
            </a:r>
            <a:endParaRPr lang="en-US" sz="2400" dirty="0"/>
          </a:p>
          <a:p>
            <a:pPr algn="l" rtl="0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sz="2400" dirty="0"/>
              <a:t>Multiple pulses required</a:t>
            </a:r>
          </a:p>
          <a:p>
            <a:pPr algn="l" rtl="0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sz="2400" dirty="0"/>
              <a:t>slows frame rate</a:t>
            </a:r>
          </a:p>
        </p:txBody>
      </p:sp>
      <p:sp>
        <p:nvSpPr>
          <p:cNvPr id="46096" name="Line 21"/>
          <p:cNvSpPr>
            <a:spLocks noChangeShapeType="1"/>
          </p:cNvSpPr>
          <p:nvPr/>
        </p:nvSpPr>
        <p:spPr bwMode="auto">
          <a:xfrm>
            <a:off x="7383463" y="6119813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6097" name="Line 22"/>
          <p:cNvSpPr>
            <a:spLocks noChangeShapeType="1"/>
          </p:cNvSpPr>
          <p:nvPr/>
        </p:nvSpPr>
        <p:spPr bwMode="auto">
          <a:xfrm>
            <a:off x="6850063" y="6443663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6098" name="Line 23"/>
          <p:cNvSpPr>
            <a:spLocks noChangeShapeType="1"/>
          </p:cNvSpPr>
          <p:nvPr/>
        </p:nvSpPr>
        <p:spPr bwMode="auto">
          <a:xfrm>
            <a:off x="7183438" y="6291263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6099" name="Line 24"/>
          <p:cNvSpPr>
            <a:spLocks noChangeShapeType="1"/>
          </p:cNvSpPr>
          <p:nvPr/>
        </p:nvSpPr>
        <p:spPr bwMode="auto">
          <a:xfrm>
            <a:off x="7183438" y="5986463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6100" name="Line 25"/>
          <p:cNvSpPr>
            <a:spLocks noChangeShapeType="1"/>
          </p:cNvSpPr>
          <p:nvPr/>
        </p:nvSpPr>
        <p:spPr bwMode="auto">
          <a:xfrm>
            <a:off x="6926263" y="5834063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6101" name="Line 26"/>
          <p:cNvSpPr>
            <a:spLocks noChangeShapeType="1"/>
          </p:cNvSpPr>
          <p:nvPr/>
        </p:nvSpPr>
        <p:spPr bwMode="auto">
          <a:xfrm>
            <a:off x="4030663" y="6043613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6102" name="Line 27"/>
          <p:cNvSpPr>
            <a:spLocks noChangeShapeType="1"/>
          </p:cNvSpPr>
          <p:nvPr/>
        </p:nvSpPr>
        <p:spPr bwMode="auto">
          <a:xfrm>
            <a:off x="3649663" y="6367463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6103" name="Line 28"/>
          <p:cNvSpPr>
            <a:spLocks noChangeShapeType="1"/>
          </p:cNvSpPr>
          <p:nvPr/>
        </p:nvSpPr>
        <p:spPr bwMode="auto">
          <a:xfrm>
            <a:off x="3830638" y="6215063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6104" name="Line 29"/>
          <p:cNvSpPr>
            <a:spLocks noChangeShapeType="1"/>
          </p:cNvSpPr>
          <p:nvPr/>
        </p:nvSpPr>
        <p:spPr bwMode="auto">
          <a:xfrm>
            <a:off x="3906838" y="5910263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6105" name="Line 30"/>
          <p:cNvSpPr>
            <a:spLocks noChangeShapeType="1"/>
          </p:cNvSpPr>
          <p:nvPr/>
        </p:nvSpPr>
        <p:spPr bwMode="auto">
          <a:xfrm>
            <a:off x="3725863" y="5757863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6106" name="Rectangle 31" descr="Light horizontal"/>
          <p:cNvSpPr>
            <a:spLocks noChangeArrowheads="1"/>
          </p:cNvSpPr>
          <p:nvPr/>
        </p:nvSpPr>
        <p:spPr bwMode="auto">
          <a:xfrm>
            <a:off x="1674813" y="1109663"/>
            <a:ext cx="806450" cy="2616200"/>
          </a:xfrm>
          <a:prstGeom prst="rect">
            <a:avLst/>
          </a:prstGeom>
          <a:pattFill prst="ltHorz">
            <a:fgClr>
              <a:schemeClr val="tx1"/>
            </a:fgClr>
            <a:bgClr>
              <a:schemeClr val="bg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6107" name="Rectangle 32"/>
          <p:cNvSpPr>
            <a:spLocks noChangeArrowheads="1"/>
          </p:cNvSpPr>
          <p:nvPr/>
        </p:nvSpPr>
        <p:spPr bwMode="auto">
          <a:xfrm>
            <a:off x="1752600" y="1143000"/>
            <a:ext cx="693738" cy="676275"/>
          </a:xfrm>
          <a:prstGeom prst="rect">
            <a:avLst/>
          </a:prstGeom>
          <a:gradFill rotWithShape="0">
            <a:gsLst>
              <a:gs pos="0">
                <a:srgbClr val="E5405D"/>
              </a:gs>
              <a:gs pos="50000">
                <a:srgbClr val="000000"/>
              </a:gs>
              <a:gs pos="100000">
                <a:srgbClr val="E5405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6108" name="Line 33"/>
          <p:cNvSpPr>
            <a:spLocks noChangeShapeType="1"/>
          </p:cNvSpPr>
          <p:nvPr/>
        </p:nvSpPr>
        <p:spPr bwMode="auto">
          <a:xfrm>
            <a:off x="2667000" y="144145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6109" name="Line 34"/>
          <p:cNvSpPr>
            <a:spLocks noChangeShapeType="1"/>
          </p:cNvSpPr>
          <p:nvPr/>
        </p:nvSpPr>
        <p:spPr bwMode="auto">
          <a:xfrm>
            <a:off x="3048000" y="178435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6110" name="Line 35"/>
          <p:cNvSpPr>
            <a:spLocks noChangeShapeType="1"/>
          </p:cNvSpPr>
          <p:nvPr/>
        </p:nvSpPr>
        <p:spPr bwMode="auto">
          <a:xfrm>
            <a:off x="2819400" y="16129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6111" name="Line 36"/>
          <p:cNvSpPr>
            <a:spLocks noChangeShapeType="1"/>
          </p:cNvSpPr>
          <p:nvPr/>
        </p:nvSpPr>
        <p:spPr bwMode="auto">
          <a:xfrm>
            <a:off x="2819400" y="1270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6112" name="Line 37"/>
          <p:cNvSpPr>
            <a:spLocks noChangeShapeType="1"/>
          </p:cNvSpPr>
          <p:nvPr/>
        </p:nvSpPr>
        <p:spPr bwMode="auto">
          <a:xfrm>
            <a:off x="3048000" y="109855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Listening Mode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325" y="1490663"/>
            <a:ext cx="6518275" cy="41148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Listening direction can be steered &amp; focused similarly to beam generation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appropriate timing variations applied to echoes received by various elements of a group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Dynamic Focusing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listening focus depth can be changed electronically between pulses by applying timing variations as above</a:t>
            </a:r>
          </a:p>
        </p:txBody>
      </p:sp>
      <p:sp>
        <p:nvSpPr>
          <p:cNvPr id="47108" name="Rectangle 4" descr="Light horizontal"/>
          <p:cNvSpPr>
            <a:spLocks noChangeArrowheads="1"/>
          </p:cNvSpPr>
          <p:nvPr/>
        </p:nvSpPr>
        <p:spPr bwMode="auto">
          <a:xfrm>
            <a:off x="6916738" y="2855913"/>
            <a:ext cx="806450" cy="2616200"/>
          </a:xfrm>
          <a:prstGeom prst="rect">
            <a:avLst/>
          </a:prstGeom>
          <a:pattFill prst="ltHorz">
            <a:fgClr>
              <a:schemeClr val="tx1"/>
            </a:fgClr>
            <a:bgClr>
              <a:schemeClr val="bg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907338" y="3135313"/>
            <a:ext cx="762000" cy="609600"/>
            <a:chOff x="4981" y="1975"/>
            <a:chExt cx="480" cy="384"/>
          </a:xfrm>
        </p:grpSpPr>
        <p:sp>
          <p:nvSpPr>
            <p:cNvPr id="47112" name="Line 6"/>
            <p:cNvSpPr>
              <a:spLocks noChangeShapeType="1"/>
            </p:cNvSpPr>
            <p:nvPr/>
          </p:nvSpPr>
          <p:spPr bwMode="auto">
            <a:xfrm>
              <a:off x="5173" y="2179"/>
              <a:ext cx="288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4981" y="1975"/>
              <a:ext cx="354" cy="384"/>
              <a:chOff x="4981" y="1975"/>
              <a:chExt cx="354" cy="384"/>
            </a:xfrm>
          </p:grpSpPr>
          <p:sp>
            <p:nvSpPr>
              <p:cNvPr id="47114" name="Line 8"/>
              <p:cNvSpPr>
                <a:spLocks noChangeShapeType="1"/>
              </p:cNvSpPr>
              <p:nvPr/>
            </p:nvSpPr>
            <p:spPr bwMode="auto">
              <a:xfrm>
                <a:off x="4981" y="197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stealth" w="med" len="lg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47115" name="Line 9"/>
              <p:cNvSpPr>
                <a:spLocks noChangeShapeType="1"/>
              </p:cNvSpPr>
              <p:nvPr/>
            </p:nvSpPr>
            <p:spPr bwMode="auto">
              <a:xfrm>
                <a:off x="5047" y="2071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stealth" w="med" len="lg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47116" name="Line 10"/>
              <p:cNvSpPr>
                <a:spLocks noChangeShapeType="1"/>
              </p:cNvSpPr>
              <p:nvPr/>
            </p:nvSpPr>
            <p:spPr bwMode="auto">
              <a:xfrm>
                <a:off x="5047" y="2263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stealth" w="med" len="lg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47117" name="Line 11"/>
              <p:cNvSpPr>
                <a:spLocks noChangeShapeType="1"/>
              </p:cNvSpPr>
              <p:nvPr/>
            </p:nvSpPr>
            <p:spPr bwMode="auto">
              <a:xfrm>
                <a:off x="4981" y="2359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stealth" w="med" len="lg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</p:grpSp>
      </p:grpSp>
      <p:sp>
        <p:nvSpPr>
          <p:cNvPr id="47110" name="Rectangle 12"/>
          <p:cNvSpPr>
            <a:spLocks noChangeArrowheads="1"/>
          </p:cNvSpPr>
          <p:nvPr/>
        </p:nvSpPr>
        <p:spPr bwMode="auto">
          <a:xfrm>
            <a:off x="8056563" y="3852863"/>
            <a:ext cx="354012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400" b="1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7111" name="Rectangle 13"/>
          <p:cNvSpPr>
            <a:spLocks noChangeArrowheads="1"/>
          </p:cNvSpPr>
          <p:nvPr/>
        </p:nvSpPr>
        <p:spPr bwMode="auto">
          <a:xfrm>
            <a:off x="6977063" y="3125788"/>
            <a:ext cx="711200" cy="676275"/>
          </a:xfrm>
          <a:prstGeom prst="rect">
            <a:avLst/>
          </a:prstGeom>
          <a:gradFill rotWithShape="0">
            <a:gsLst>
              <a:gs pos="0">
                <a:srgbClr val="E5405D"/>
              </a:gs>
              <a:gs pos="50000">
                <a:srgbClr val="000000"/>
              </a:gs>
              <a:gs pos="100000">
                <a:srgbClr val="E5405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1.5 Transducer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534400" cy="4114800"/>
          </a:xfrm>
        </p:spPr>
        <p:txBody>
          <a:bodyPr/>
          <a:lstStyle/>
          <a:p>
            <a:pPr eaLnBrk="1" hangingPunct="1"/>
            <a:r>
              <a:rPr lang="en-US" smtClean="0"/>
              <a:t>~3 elements in elevation direction</a:t>
            </a:r>
          </a:p>
          <a:p>
            <a:pPr eaLnBrk="1" hangingPunct="1"/>
            <a:r>
              <a:rPr lang="en-US" smtClean="0"/>
              <a:t>All 3 elements can be combined for thick slice</a:t>
            </a:r>
          </a:p>
          <a:p>
            <a:pPr eaLnBrk="1" hangingPunct="1"/>
            <a:r>
              <a:rPr lang="en-US" smtClean="0"/>
              <a:t>1 element can be selected for thin slice </a:t>
            </a:r>
          </a:p>
        </p:txBody>
      </p:sp>
      <p:sp>
        <p:nvSpPr>
          <p:cNvPr id="48132" name="Rectangle 8" descr="Light vertical"/>
          <p:cNvSpPr>
            <a:spLocks noChangeArrowheads="1"/>
          </p:cNvSpPr>
          <p:nvPr/>
        </p:nvSpPr>
        <p:spPr bwMode="auto">
          <a:xfrm>
            <a:off x="2438400" y="4724400"/>
            <a:ext cx="3048000" cy="793750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2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8133" name="Line 9"/>
          <p:cNvSpPr>
            <a:spLocks noChangeShapeType="1"/>
          </p:cNvSpPr>
          <p:nvPr/>
        </p:nvSpPr>
        <p:spPr bwMode="auto">
          <a:xfrm>
            <a:off x="2438400" y="5257800"/>
            <a:ext cx="304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48134" name="Line 10"/>
          <p:cNvSpPr>
            <a:spLocks noChangeShapeType="1"/>
          </p:cNvSpPr>
          <p:nvPr/>
        </p:nvSpPr>
        <p:spPr bwMode="auto">
          <a:xfrm>
            <a:off x="2447925" y="4986338"/>
            <a:ext cx="304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48135" name="Line 11"/>
          <p:cNvSpPr>
            <a:spLocks noChangeShapeType="1"/>
          </p:cNvSpPr>
          <p:nvPr/>
        </p:nvSpPr>
        <p:spPr bwMode="auto">
          <a:xfrm>
            <a:off x="2205038" y="4668838"/>
            <a:ext cx="0" cy="86042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sp>
        <p:nvSpPr>
          <p:cNvPr id="48136" name="Text Box 12"/>
          <p:cNvSpPr txBox="1">
            <a:spLocks noChangeArrowheads="1"/>
          </p:cNvSpPr>
          <p:nvPr/>
        </p:nvSpPr>
        <p:spPr bwMode="auto">
          <a:xfrm>
            <a:off x="1003300" y="4765675"/>
            <a:ext cx="1203325" cy="72548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Elevation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Direction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1.5 &amp; 2D Transducers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534400" cy="4114800"/>
          </a:xfrm>
        </p:spPr>
        <p:txBody>
          <a:bodyPr/>
          <a:lstStyle/>
          <a:p>
            <a:pPr eaLnBrk="1" hangingPunct="1"/>
            <a:r>
              <a:rPr lang="en-US" smtClean="0"/>
              <a:t>Multiple elements in  2 directions</a:t>
            </a:r>
          </a:p>
          <a:p>
            <a:pPr eaLnBrk="1" hangingPunct="1"/>
            <a:r>
              <a:rPr lang="en-US" smtClean="0"/>
              <a:t>Can be steered &amp; focused anywhere in 3D volume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886200"/>
            <a:ext cx="3810000" cy="25146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Remember me to explain why we use the backing block and matching layer?</a:t>
            </a:r>
            <a:endParaRPr lang="ar-Y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YE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928794" y="1785926"/>
          <a:ext cx="5915044" cy="4386263"/>
        </p:xfrm>
        <a:graphic>
          <a:graphicData uri="http://schemas.openxmlformats.org/presentationml/2006/ole">
            <p:oleObj spid="_x0000_s17410" name="XIF" r:id="rId3" imgW="2876190" imgH="2019048" progId="Pagis.Document">
              <p:embed/>
            </p:oleObj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 will use the returned or received ultrasound waves “echoes”?</a:t>
            </a:r>
            <a:endParaRPr lang="ar-Y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ECHOES = NO IMAGING </a:t>
            </a:r>
          </a:p>
          <a:p>
            <a:r>
              <a:rPr lang="en-US" dirty="0" smtClean="0"/>
              <a:t>WE WILL BACK TO THAT</a:t>
            </a:r>
            <a:endParaRPr lang="ar-YE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38650" y="1733550"/>
            <a:ext cx="4552950" cy="497205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1519238" y="277813"/>
            <a:ext cx="7362825" cy="6334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Perpendicular Incidence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533400" y="1524000"/>
            <a:ext cx="3390900" cy="4457700"/>
          </a:xfrm>
        </p:spPr>
        <p:txBody>
          <a:bodyPr/>
          <a:lstStyle/>
          <a:p>
            <a:pPr eaLnBrk="1" hangingPunct="1"/>
            <a:r>
              <a:rPr lang="en-US" smtClean="0"/>
              <a:t>Sound beam travels </a:t>
            </a:r>
            <a:r>
              <a:rPr lang="en-US" u="sng" smtClean="0"/>
              <a:t>perpendicular to boundary</a:t>
            </a:r>
            <a:r>
              <a:rPr lang="en-US" smtClean="0"/>
              <a:t> between two media</a:t>
            </a:r>
          </a:p>
        </p:txBody>
      </p:sp>
      <p:sp>
        <p:nvSpPr>
          <p:cNvPr id="6149" name="Rectangle 5" descr="Light upward diagonal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13650" y="2355850"/>
            <a:ext cx="203200" cy="73660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6150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521450" y="3149600"/>
            <a:ext cx="2082800" cy="3435350"/>
          </a:xfrm>
          <a:prstGeom prst="rect">
            <a:avLst/>
          </a:prstGeom>
          <a:solidFill>
            <a:srgbClr val="618FFD"/>
          </a:solidFill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6151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6496050" y="4895850"/>
            <a:ext cx="20955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111624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734300" y="3124200"/>
            <a:ext cx="0" cy="17145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6153" name="Arc 9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7107238" y="4249738"/>
            <a:ext cx="628650" cy="60960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692"/>
                  <a:pt x="9637" y="30"/>
                  <a:pt x="2154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92"/>
                  <a:pt x="9637" y="30"/>
                  <a:pt x="2154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6154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6229350" y="3905250"/>
            <a:ext cx="933450" cy="514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6155" name="Rectangle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613650" y="2984500"/>
            <a:ext cx="203200" cy="6985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6156" name="Rectangle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99075" y="3521075"/>
            <a:ext cx="98425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/>
              <a:t>90</a:t>
            </a:r>
            <a:r>
              <a:rPr lang="en-US" baseline="30000"/>
              <a:t>o</a:t>
            </a:r>
            <a:endParaRPr lang="en-US"/>
          </a:p>
          <a:p>
            <a:pPr algn="ctr"/>
            <a:r>
              <a:rPr lang="en-US"/>
              <a:t>Incident</a:t>
            </a:r>
          </a:p>
          <a:p>
            <a:pPr algn="ctr"/>
            <a:r>
              <a:rPr lang="en-US"/>
              <a:t>Angle</a:t>
            </a:r>
          </a:p>
        </p:txBody>
      </p:sp>
      <p:sp>
        <p:nvSpPr>
          <p:cNvPr id="6157" name="Rectangle 1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251825" y="4454525"/>
            <a:ext cx="311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6158" name="Rectangle 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251825" y="5045075"/>
            <a:ext cx="311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6159" name="Arc 15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7716838" y="1849438"/>
            <a:ext cx="209550" cy="495300"/>
          </a:xfrm>
          <a:custGeom>
            <a:avLst/>
            <a:gdLst>
              <a:gd name="T0" fmla="*/ 0 w 21600"/>
              <a:gd name="T1" fmla="*/ 2147483647 h 21599"/>
              <a:gd name="T2" fmla="*/ 189879938 w 21600"/>
              <a:gd name="T3" fmla="*/ 0 h 21599"/>
              <a:gd name="T4" fmla="*/ 191332663 w 21600"/>
              <a:gd name="T5" fmla="*/ 2147483647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0" y="21599"/>
                </a:moveTo>
                <a:cubicBezTo>
                  <a:pt x="0" y="9733"/>
                  <a:pt x="9570" y="89"/>
                  <a:pt x="21435" y="-1"/>
                </a:cubicBezTo>
              </a:path>
              <a:path w="21600" h="21599" stroke="0" extrusionOk="0">
                <a:moveTo>
                  <a:pt x="0" y="21599"/>
                </a:moveTo>
                <a:cubicBezTo>
                  <a:pt x="0" y="9733"/>
                  <a:pt x="9570" y="89"/>
                  <a:pt x="21435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6160" name="Line 1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5867400" y="4953000"/>
            <a:ext cx="990600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6161" name="Rectangle 1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829175" y="5178425"/>
            <a:ext cx="116205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/>
              <a:t>Boundary</a:t>
            </a:r>
          </a:p>
          <a:p>
            <a:pPr algn="ctr"/>
            <a:r>
              <a:rPr lang="en-US"/>
              <a:t>between</a:t>
            </a:r>
          </a:p>
          <a:p>
            <a:pPr algn="ctr"/>
            <a:r>
              <a:rPr lang="en-US"/>
              <a:t>media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</a:t>
            </a:r>
            <a:r>
              <a:rPr lang="en-US" dirty="0" smtClean="0"/>
              <a:t>Note that ‘‘intra’’ (from Latin) means into or inside, ‘‘trans’’ means through </a:t>
            </a:r>
            <a:r>
              <a:rPr lang="en-US" dirty="0" smtClean="0"/>
              <a:t>or across</a:t>
            </a:r>
            <a:r>
              <a:rPr lang="en-US" dirty="0" smtClean="0"/>
              <a:t>, and ‘‘</a:t>
            </a:r>
            <a:r>
              <a:rPr lang="en-US" dirty="0" err="1" smtClean="0"/>
              <a:t>endo</a:t>
            </a:r>
            <a:r>
              <a:rPr lang="en-US" dirty="0" smtClean="0"/>
              <a:t>’’ means within.)</a:t>
            </a:r>
          </a:p>
          <a:p>
            <a:r>
              <a:rPr lang="en-US" dirty="0" err="1" smtClean="0"/>
              <a:t>Endovaginal</a:t>
            </a:r>
            <a:r>
              <a:rPr lang="en-US" dirty="0" smtClean="0"/>
              <a:t>: Imaging the female pelvis using the vagina as an acoustic window</a:t>
            </a:r>
          </a:p>
          <a:p>
            <a:endParaRPr lang="ar-YE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95800" y="1733550"/>
            <a:ext cx="4419600" cy="497205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1519238" y="277813"/>
            <a:ext cx="7362825" cy="6334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Oblique Incidence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685800" y="1676400"/>
            <a:ext cx="3390900" cy="4457700"/>
          </a:xfrm>
        </p:spPr>
        <p:txBody>
          <a:bodyPr/>
          <a:lstStyle/>
          <a:p>
            <a:pPr eaLnBrk="1" hangingPunct="1"/>
            <a:r>
              <a:rPr lang="en-US" smtClean="0"/>
              <a:t>Sound beam travel </a:t>
            </a:r>
            <a:r>
              <a:rPr lang="en-US" u="sng" smtClean="0"/>
              <a:t>not</a:t>
            </a:r>
            <a:r>
              <a:rPr lang="en-US" smtClean="0"/>
              <a:t> perpendicular to boundary</a:t>
            </a:r>
          </a:p>
        </p:txBody>
      </p:sp>
      <p:sp>
        <p:nvSpPr>
          <p:cNvPr id="7173" name="Rectangle 5" descr="Light upward diagonal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575550" y="2298700"/>
            <a:ext cx="203200" cy="73660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717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83350" y="3092450"/>
            <a:ext cx="2082800" cy="3435350"/>
          </a:xfrm>
          <a:prstGeom prst="rect">
            <a:avLst/>
          </a:prstGeom>
          <a:solidFill>
            <a:srgbClr val="618FFD"/>
          </a:solidFill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7175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6477000" y="4838700"/>
            <a:ext cx="2076450" cy="40005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113672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7410450" y="3067050"/>
            <a:ext cx="285750" cy="19621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7177" name="Arc 9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7069138" y="4192588"/>
            <a:ext cx="400050" cy="85725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704"/>
                  <a:pt x="9618" y="47"/>
                  <a:pt x="21514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04"/>
                  <a:pt x="9618" y="47"/>
                  <a:pt x="21514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7178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6191250" y="3848100"/>
            <a:ext cx="933450" cy="514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7179" name="Rectangle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575550" y="2927350"/>
            <a:ext cx="203200" cy="6985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7180" name="Rectangle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060950" y="3443288"/>
            <a:ext cx="13843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2000"/>
              <a:t>Oblique</a:t>
            </a:r>
          </a:p>
          <a:p>
            <a:pPr algn="ctr"/>
            <a:r>
              <a:rPr lang="en-US" sz="2000"/>
              <a:t>Incident</a:t>
            </a:r>
          </a:p>
          <a:p>
            <a:pPr algn="ctr"/>
            <a:r>
              <a:rPr lang="en-US" sz="2000"/>
              <a:t>Angle</a:t>
            </a:r>
          </a:p>
          <a:p>
            <a:pPr algn="ctr"/>
            <a:r>
              <a:rPr lang="en-US" sz="2000"/>
              <a:t>(not equal </a:t>
            </a:r>
          </a:p>
          <a:p>
            <a:pPr algn="ctr"/>
            <a:r>
              <a:rPr lang="en-US" sz="2000"/>
              <a:t>to 90</a:t>
            </a:r>
            <a:r>
              <a:rPr lang="en-US" sz="2000" baseline="30000"/>
              <a:t>o</a:t>
            </a:r>
            <a:r>
              <a:rPr lang="en-US" sz="2000"/>
              <a:t>)</a:t>
            </a:r>
          </a:p>
        </p:txBody>
      </p:sp>
      <p:sp>
        <p:nvSpPr>
          <p:cNvPr id="7181" name="Rectangle 1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251825" y="4416425"/>
            <a:ext cx="311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7182" name="Rectangle 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213725" y="5006975"/>
            <a:ext cx="311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7183" name="Arc 15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7678738" y="1811338"/>
            <a:ext cx="209550" cy="495300"/>
          </a:xfrm>
          <a:custGeom>
            <a:avLst/>
            <a:gdLst>
              <a:gd name="T0" fmla="*/ 0 w 21600"/>
              <a:gd name="T1" fmla="*/ 2147483647 h 21599"/>
              <a:gd name="T2" fmla="*/ 189879938 w 21600"/>
              <a:gd name="T3" fmla="*/ 0 h 21599"/>
              <a:gd name="T4" fmla="*/ 191332663 w 21600"/>
              <a:gd name="T5" fmla="*/ 2147483647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0" y="21599"/>
                </a:moveTo>
                <a:cubicBezTo>
                  <a:pt x="0" y="9733"/>
                  <a:pt x="9570" y="89"/>
                  <a:pt x="21435" y="-1"/>
                </a:cubicBezTo>
              </a:path>
              <a:path w="21600" h="21599" stroke="0" extrusionOk="0">
                <a:moveTo>
                  <a:pt x="0" y="21599"/>
                </a:moveTo>
                <a:cubicBezTo>
                  <a:pt x="0" y="9733"/>
                  <a:pt x="9570" y="89"/>
                  <a:pt x="21435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7184" name="Line 1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5905500" y="5257800"/>
            <a:ext cx="9144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7185" name="Rectangle 1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867275" y="5673725"/>
            <a:ext cx="116205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/>
              <a:t>Boundary</a:t>
            </a:r>
          </a:p>
          <a:p>
            <a:pPr algn="ctr"/>
            <a:r>
              <a:rPr lang="en-US"/>
              <a:t>between</a:t>
            </a:r>
          </a:p>
          <a:p>
            <a:pPr algn="ctr"/>
            <a:r>
              <a:rPr lang="en-US"/>
              <a:t>media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95438" y="315913"/>
            <a:ext cx="6867525" cy="6334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Perpendicular Incidence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1390650" y="1790700"/>
            <a:ext cx="3695700" cy="4591050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en-US" smtClean="0"/>
              <a:t>What happens to sound at boundary?</a:t>
            </a:r>
          </a:p>
          <a:p>
            <a:pPr lvl="1" eaLnBrk="1" hangingPunct="1"/>
            <a:r>
              <a:rPr lang="en-US" b="1" smtClean="0">
                <a:solidFill>
                  <a:schemeClr val="tx2"/>
                </a:solidFill>
              </a:rPr>
              <a:t>reflected</a:t>
            </a:r>
          </a:p>
          <a:p>
            <a:pPr lvl="2" eaLnBrk="1" hangingPunct="1"/>
            <a:r>
              <a:rPr lang="en-US" smtClean="0">
                <a:solidFill>
                  <a:schemeClr val="tx2"/>
                </a:solidFill>
              </a:rPr>
              <a:t>sound returns toward source</a:t>
            </a:r>
          </a:p>
          <a:p>
            <a:pPr lvl="1" eaLnBrk="1" hangingPunct="1"/>
            <a:r>
              <a:rPr lang="en-US" b="1" smtClean="0">
                <a:solidFill>
                  <a:srgbClr val="7030A0"/>
                </a:solidFill>
              </a:rPr>
              <a:t>transmitted</a:t>
            </a:r>
            <a:endParaRPr lang="en-US" smtClean="0">
              <a:solidFill>
                <a:srgbClr val="7030A0"/>
              </a:solidFill>
            </a:endParaRPr>
          </a:p>
          <a:p>
            <a:pPr lvl="2" eaLnBrk="1" hangingPunct="1"/>
            <a:r>
              <a:rPr lang="en-US" smtClean="0">
                <a:solidFill>
                  <a:srgbClr val="7030A0"/>
                </a:solidFill>
              </a:rPr>
              <a:t>sound continues in same direction</a:t>
            </a:r>
          </a:p>
        </p:txBody>
      </p:sp>
      <p:sp>
        <p:nvSpPr>
          <p:cNvPr id="819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67350" y="1771650"/>
            <a:ext cx="3524250" cy="493395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8197" name="Rectangle 5" descr="Light upward diagonal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13650" y="2355850"/>
            <a:ext cx="203200" cy="73660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8198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521450" y="3149600"/>
            <a:ext cx="2082800" cy="3435350"/>
          </a:xfrm>
          <a:prstGeom prst="rect">
            <a:avLst/>
          </a:prstGeom>
          <a:solidFill>
            <a:srgbClr val="618FFD"/>
          </a:solidFill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8199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6496050" y="4895850"/>
            <a:ext cx="20955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8200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734300" y="3124200"/>
            <a:ext cx="0" cy="17145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8201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613650" y="2984500"/>
            <a:ext cx="203200" cy="6985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8202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251825" y="4454525"/>
            <a:ext cx="311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8203" name="Rectangle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251825" y="5045075"/>
            <a:ext cx="311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8204" name="Arc 12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7716838" y="1849438"/>
            <a:ext cx="209550" cy="495300"/>
          </a:xfrm>
          <a:custGeom>
            <a:avLst/>
            <a:gdLst>
              <a:gd name="T0" fmla="*/ 0 w 21600"/>
              <a:gd name="T1" fmla="*/ 2147483647 h 21599"/>
              <a:gd name="T2" fmla="*/ 189879938 w 21600"/>
              <a:gd name="T3" fmla="*/ 0 h 21599"/>
              <a:gd name="T4" fmla="*/ 191332663 w 21600"/>
              <a:gd name="T5" fmla="*/ 2147483647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0" y="21599"/>
                </a:moveTo>
                <a:cubicBezTo>
                  <a:pt x="0" y="9733"/>
                  <a:pt x="9570" y="89"/>
                  <a:pt x="21435" y="-1"/>
                </a:cubicBezTo>
              </a:path>
              <a:path w="21600" h="21599" stroke="0" extrusionOk="0">
                <a:moveTo>
                  <a:pt x="0" y="21599"/>
                </a:moveTo>
                <a:cubicBezTo>
                  <a:pt x="0" y="9733"/>
                  <a:pt x="9570" y="89"/>
                  <a:pt x="21435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115725" name="Line 1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639050" y="3505200"/>
            <a:ext cx="0" cy="1409700"/>
          </a:xfrm>
          <a:prstGeom prst="line">
            <a:avLst/>
          </a:prstGeom>
          <a:noFill/>
          <a:ln w="28575">
            <a:solidFill>
              <a:schemeClr val="tx2"/>
            </a:solidFill>
            <a:prstDash val="sysDot"/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115726" name="Line 1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7734300" y="4914900"/>
            <a:ext cx="19050" cy="1104900"/>
          </a:xfrm>
          <a:prstGeom prst="line">
            <a:avLst/>
          </a:prstGeom>
          <a:noFill/>
          <a:ln w="28575">
            <a:solidFill>
              <a:srgbClr val="7030A0"/>
            </a:solidFill>
            <a:prstDash val="sysDot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8207" name="Line 1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267200" y="3733800"/>
            <a:ext cx="3238500" cy="10096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8208" name="Line 1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4724400"/>
            <a:ext cx="2971800" cy="609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5" grpId="0" animBg="1"/>
      <p:bldP spid="11572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72100" y="1771650"/>
            <a:ext cx="3524250" cy="493395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1595438" y="315913"/>
            <a:ext cx="6867525" cy="6334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Perpendicular Incidence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1447800" y="1905000"/>
            <a:ext cx="3695700" cy="4724400"/>
          </a:xfrm>
        </p:spPr>
        <p:txBody>
          <a:bodyPr/>
          <a:lstStyle/>
          <a:p>
            <a:pPr eaLnBrk="1" hangingPunct="1"/>
            <a:r>
              <a:rPr lang="en-US" smtClean="0"/>
              <a:t>Fraction of intensity reflected depends on acoustic impedances of two media</a:t>
            </a:r>
          </a:p>
        </p:txBody>
      </p:sp>
      <p:grpSp>
        <p:nvGrpSpPr>
          <p:cNvPr id="2" name="Group 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6400800" y="1906588"/>
            <a:ext cx="2095500" cy="4678362"/>
            <a:chOff x="4032" y="1201"/>
            <a:chExt cx="1320" cy="2947"/>
          </a:xfrm>
        </p:grpSpPr>
        <p:sp>
          <p:nvSpPr>
            <p:cNvPr id="9224" name="Rectangle 6"/>
            <p:cNvSpPr>
              <a:spLocks noChangeArrowheads="1"/>
            </p:cNvSpPr>
            <p:nvPr/>
          </p:nvSpPr>
          <p:spPr bwMode="auto">
            <a:xfrm>
              <a:off x="4036" y="1984"/>
              <a:ext cx="1312" cy="2164"/>
            </a:xfrm>
            <a:prstGeom prst="rect">
              <a:avLst/>
            </a:prstGeom>
            <a:solidFill>
              <a:srgbClr val="618FFD"/>
            </a:solidFill>
            <a:ln w="508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9225" name="Oval 7"/>
            <p:cNvSpPr>
              <a:spLocks noChangeArrowheads="1"/>
            </p:cNvSpPr>
            <p:nvPr/>
          </p:nvSpPr>
          <p:spPr bwMode="auto">
            <a:xfrm>
              <a:off x="4528" y="2140"/>
              <a:ext cx="196" cy="940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9226" name="Line 8"/>
            <p:cNvSpPr>
              <a:spLocks noChangeShapeType="1"/>
            </p:cNvSpPr>
            <p:nvPr/>
          </p:nvSpPr>
          <p:spPr bwMode="auto">
            <a:xfrm>
              <a:off x="4032" y="3084"/>
              <a:ext cx="1320" cy="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4736" y="1520"/>
              <a:ext cx="128" cy="440"/>
              <a:chOff x="4736" y="1520"/>
              <a:chExt cx="128" cy="440"/>
            </a:xfrm>
          </p:grpSpPr>
          <p:sp>
            <p:nvSpPr>
              <p:cNvPr id="9234" name="Rectangle 10"/>
              <p:cNvSpPr>
                <a:spLocks noChangeArrowheads="1"/>
              </p:cNvSpPr>
              <p:nvPr/>
            </p:nvSpPr>
            <p:spPr bwMode="auto">
              <a:xfrm>
                <a:off x="4736" y="1916"/>
                <a:ext cx="128" cy="4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9235" name="Rectangle 11" descr="Light upward diagonal"/>
              <p:cNvSpPr>
                <a:spLocks noChangeArrowheads="1"/>
              </p:cNvSpPr>
              <p:nvPr/>
            </p:nvSpPr>
            <p:spPr bwMode="auto">
              <a:xfrm>
                <a:off x="4736" y="1520"/>
                <a:ext cx="128" cy="380"/>
              </a:xfrm>
              <a:prstGeom prst="rect">
                <a:avLst/>
              </a:prstGeom>
              <a:pattFill prst="ltUpDiag">
                <a:fgClr>
                  <a:schemeClr val="tx1"/>
                </a:fgClr>
                <a:bgClr>
                  <a:schemeClr val="bg1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</p:grpSp>
        <p:sp>
          <p:nvSpPr>
            <p:cNvPr id="9228" name="Line 12"/>
            <p:cNvSpPr>
              <a:spLocks noChangeShapeType="1"/>
            </p:cNvSpPr>
            <p:nvPr/>
          </p:nvSpPr>
          <p:spPr bwMode="auto">
            <a:xfrm>
              <a:off x="4812" y="1968"/>
              <a:ext cx="0" cy="10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auto">
            <a:xfrm>
              <a:off x="5138" y="2806"/>
              <a:ext cx="196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9230" name="Rectangle 14"/>
            <p:cNvSpPr>
              <a:spLocks noChangeArrowheads="1"/>
            </p:cNvSpPr>
            <p:nvPr/>
          </p:nvSpPr>
          <p:spPr bwMode="auto">
            <a:xfrm>
              <a:off x="5138" y="3178"/>
              <a:ext cx="196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9231" name="Arc 15"/>
            <p:cNvSpPr>
              <a:spLocks/>
            </p:cNvSpPr>
            <p:nvPr/>
          </p:nvSpPr>
          <p:spPr bwMode="auto">
            <a:xfrm>
              <a:off x="4801" y="1201"/>
              <a:ext cx="132" cy="312"/>
            </a:xfrm>
            <a:custGeom>
              <a:avLst/>
              <a:gdLst>
                <a:gd name="T0" fmla="*/ 0 w 21600"/>
                <a:gd name="T1" fmla="*/ 0 h 21599"/>
                <a:gd name="T2" fmla="*/ 0 w 21600"/>
                <a:gd name="T3" fmla="*/ 0 h 21599"/>
                <a:gd name="T4" fmla="*/ 0 w 21600"/>
                <a:gd name="T5" fmla="*/ 0 h 215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9"/>
                <a:gd name="T11" fmla="*/ 21600 w 21600"/>
                <a:gd name="T12" fmla="*/ 21599 h 215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9" fill="none" extrusionOk="0">
                  <a:moveTo>
                    <a:pt x="0" y="21599"/>
                  </a:moveTo>
                  <a:cubicBezTo>
                    <a:pt x="0" y="9733"/>
                    <a:pt x="9570" y="89"/>
                    <a:pt x="21435" y="-1"/>
                  </a:cubicBezTo>
                </a:path>
                <a:path w="21600" h="21599" stroke="0" extrusionOk="0">
                  <a:moveTo>
                    <a:pt x="0" y="21599"/>
                  </a:moveTo>
                  <a:cubicBezTo>
                    <a:pt x="0" y="9733"/>
                    <a:pt x="9570" y="89"/>
                    <a:pt x="21435" y="-1"/>
                  </a:cubicBezTo>
                  <a:lnTo>
                    <a:pt x="21600" y="21599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9232" name="Line 16"/>
            <p:cNvSpPr>
              <a:spLocks noChangeShapeType="1"/>
            </p:cNvSpPr>
            <p:nvPr/>
          </p:nvSpPr>
          <p:spPr bwMode="auto">
            <a:xfrm>
              <a:off x="4620" y="2208"/>
              <a:ext cx="0" cy="8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9233" name="Line 17"/>
            <p:cNvSpPr>
              <a:spLocks noChangeShapeType="1"/>
            </p:cNvSpPr>
            <p:nvPr/>
          </p:nvSpPr>
          <p:spPr bwMode="auto">
            <a:xfrm flipH="1">
              <a:off x="4812" y="3096"/>
              <a:ext cx="12" cy="6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ar-YE"/>
            </a:p>
          </p:txBody>
        </p:sp>
      </p:grpSp>
      <p:sp>
        <p:nvSpPr>
          <p:cNvPr id="9222" name="Line 1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029200" y="3276600"/>
            <a:ext cx="2019300" cy="6286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9223" name="Text Box 1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7800" y="5791200"/>
            <a:ext cx="3786188" cy="7747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/>
              <a:t>Acoustic Impedance =</a:t>
            </a:r>
          </a:p>
          <a:p>
            <a:r>
              <a:rPr lang="en-US" sz="2400"/>
              <a:t>Density X Speed of Sound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182563"/>
            <a:ext cx="8610600" cy="1930400"/>
          </a:xfrm>
        </p:spPr>
        <p:txBody>
          <a:bodyPr/>
          <a:lstStyle/>
          <a:p>
            <a:pPr eaLnBrk="1" hangingPunct="1"/>
            <a:r>
              <a:rPr lang="en-US" sz="3600" smtClean="0"/>
              <a:t>Intensity Reflection Coefficient (IRC)</a:t>
            </a:r>
            <a:br>
              <a:rPr lang="en-US" sz="3600" smtClean="0"/>
            </a:br>
            <a:r>
              <a:rPr lang="en-US" sz="3600" smtClean="0"/>
              <a:t>&amp;</a:t>
            </a:r>
            <a:br>
              <a:rPr lang="en-US" sz="3600" smtClean="0"/>
            </a:br>
            <a:r>
              <a:rPr lang="en-US" sz="3600" smtClean="0"/>
              <a:t>Intensity Transmission Coefficient (ITC)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>
          <a:xfrm>
            <a:off x="838200" y="2286000"/>
            <a:ext cx="5562600" cy="2514600"/>
          </a:xfrm>
        </p:spPr>
        <p:txBody>
          <a:bodyPr lIns="90488" tIns="44450" rIns="90488" bIns="44450"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/>
              <a:t>IRC</a:t>
            </a:r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/>
              <a:t>Fraction of sound intensity reflected at interface</a:t>
            </a:r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/>
              <a:t>&lt;1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/>
              <a:t>ITC</a:t>
            </a:r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/>
              <a:t>Fraction of sound intensity transmitted through interface</a:t>
            </a:r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/>
              <a:t>&lt;1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baseline="-25000"/>
          </a:p>
        </p:txBody>
      </p:sp>
      <p:grpSp>
        <p:nvGrpSpPr>
          <p:cNvPr id="2" name="Group 1040"/>
          <p:cNvGrpSpPr>
            <a:grpSpLocks/>
          </p:cNvGrpSpPr>
          <p:nvPr/>
        </p:nvGrpSpPr>
        <p:grpSpPr bwMode="auto">
          <a:xfrm>
            <a:off x="7239000" y="1447800"/>
            <a:ext cx="1708150" cy="5173663"/>
            <a:chOff x="3652" y="717"/>
            <a:chExt cx="1076" cy="3259"/>
          </a:xfrm>
        </p:grpSpPr>
        <p:sp>
          <p:nvSpPr>
            <p:cNvPr id="10248" name="Rectangle 1041"/>
            <p:cNvSpPr>
              <a:spLocks noChangeArrowheads="1"/>
            </p:cNvSpPr>
            <p:nvPr/>
          </p:nvSpPr>
          <p:spPr bwMode="auto">
            <a:xfrm>
              <a:off x="3652" y="2420"/>
              <a:ext cx="1076" cy="1556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grpSp>
          <p:nvGrpSpPr>
            <p:cNvPr id="3" name="Group 1042"/>
            <p:cNvGrpSpPr>
              <a:grpSpLocks/>
            </p:cNvGrpSpPr>
            <p:nvPr/>
          </p:nvGrpSpPr>
          <p:grpSpPr bwMode="auto">
            <a:xfrm>
              <a:off x="4048" y="717"/>
              <a:ext cx="413" cy="1687"/>
              <a:chOff x="4048" y="717"/>
              <a:chExt cx="413" cy="1687"/>
            </a:xfrm>
          </p:grpSpPr>
          <p:sp>
            <p:nvSpPr>
              <p:cNvPr id="10253" name="Rectangle 1043"/>
              <p:cNvSpPr>
                <a:spLocks noChangeArrowheads="1"/>
              </p:cNvSpPr>
              <p:nvPr/>
            </p:nvSpPr>
            <p:spPr bwMode="auto">
              <a:xfrm>
                <a:off x="4048" y="1340"/>
                <a:ext cx="332" cy="106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10254" name="Rectangle 1044" descr="Small grid"/>
              <p:cNvSpPr>
                <a:spLocks noChangeArrowheads="1"/>
              </p:cNvSpPr>
              <p:nvPr/>
            </p:nvSpPr>
            <p:spPr bwMode="auto">
              <a:xfrm>
                <a:off x="4060" y="2264"/>
                <a:ext cx="320" cy="128"/>
              </a:xfrm>
              <a:prstGeom prst="rect">
                <a:avLst/>
              </a:prstGeom>
              <a:pattFill prst="smGrid">
                <a:fgClr>
                  <a:schemeClr val="tx1"/>
                </a:fgClr>
                <a:bgClr>
                  <a:schemeClr val="bg1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10255" name="Arc 1045"/>
              <p:cNvSpPr>
                <a:spLocks/>
              </p:cNvSpPr>
              <p:nvPr/>
            </p:nvSpPr>
            <p:spPr bwMode="auto">
              <a:xfrm>
                <a:off x="4217" y="717"/>
                <a:ext cx="244" cy="6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705"/>
                      <a:pt x="9616" y="49"/>
                      <a:pt x="21511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705"/>
                      <a:pt x="9616" y="49"/>
                      <a:pt x="21511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</p:grpSp>
        <p:sp>
          <p:nvSpPr>
            <p:cNvPr id="10250" name="Rectangle 1046" descr="90%"/>
            <p:cNvSpPr>
              <a:spLocks noChangeArrowheads="1"/>
            </p:cNvSpPr>
            <p:nvPr/>
          </p:nvSpPr>
          <p:spPr bwMode="auto">
            <a:xfrm>
              <a:off x="3652" y="2408"/>
              <a:ext cx="1076" cy="632"/>
            </a:xfrm>
            <a:prstGeom prst="rect">
              <a:avLst/>
            </a:prstGeom>
            <a:pattFill prst="pct90">
              <a:fgClr>
                <a:schemeClr val="tx1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pic>
          <p:nvPicPr>
            <p:cNvPr id="10251" name="Picture 104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52" y="2376"/>
              <a:ext cx="160" cy="66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0252" name="Line 1048"/>
            <p:cNvSpPr>
              <a:spLocks noChangeShapeType="1"/>
            </p:cNvSpPr>
            <p:nvPr/>
          </p:nvSpPr>
          <p:spPr bwMode="auto">
            <a:xfrm>
              <a:off x="4224" y="3052"/>
              <a:ext cx="0" cy="4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ar-YE"/>
            </a:p>
          </p:txBody>
        </p:sp>
      </p:grpSp>
      <p:sp>
        <p:nvSpPr>
          <p:cNvPr id="10245" name="Rectangle 1049"/>
          <p:cNvSpPr>
            <a:spLocks noChangeArrowheads="1"/>
          </p:cNvSpPr>
          <p:nvPr/>
        </p:nvSpPr>
        <p:spPr bwMode="auto">
          <a:xfrm>
            <a:off x="6019800" y="4876800"/>
            <a:ext cx="118427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Medium 1</a:t>
            </a:r>
          </a:p>
        </p:txBody>
      </p:sp>
      <p:sp>
        <p:nvSpPr>
          <p:cNvPr id="10246" name="Rectangle 1050"/>
          <p:cNvSpPr>
            <a:spLocks noChangeArrowheads="1"/>
          </p:cNvSpPr>
          <p:nvPr/>
        </p:nvSpPr>
        <p:spPr bwMode="auto">
          <a:xfrm>
            <a:off x="6019800" y="6248400"/>
            <a:ext cx="118427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Medium 2</a:t>
            </a:r>
          </a:p>
        </p:txBody>
      </p:sp>
      <p:sp>
        <p:nvSpPr>
          <p:cNvPr id="10247" name="AutoShape 1051"/>
          <p:cNvSpPr>
            <a:spLocks noChangeArrowheads="1"/>
          </p:cNvSpPr>
          <p:nvPr/>
        </p:nvSpPr>
        <p:spPr bwMode="auto">
          <a:xfrm>
            <a:off x="1828800" y="5715000"/>
            <a:ext cx="3886200" cy="9144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3600"/>
              <a:t>IRC + ITC =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82563"/>
            <a:ext cx="7148513" cy="6334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IRC Equation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74688" y="3657600"/>
            <a:ext cx="6686550" cy="180975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2400" dirty="0" smtClean="0"/>
              <a:t>Z</a:t>
            </a:r>
            <a:r>
              <a:rPr lang="en-US" sz="2400" baseline="-25000" dirty="0" smtClean="0"/>
              <a:t>1 </a:t>
            </a:r>
            <a:r>
              <a:rPr lang="en-US" sz="2400" dirty="0" smtClean="0"/>
              <a:t>is acoustic impedance of medium #1</a:t>
            </a:r>
          </a:p>
          <a:p>
            <a:pPr eaLnBrk="1" hangingPunct="1"/>
            <a:r>
              <a:rPr lang="en-US" sz="2400" dirty="0" smtClean="0"/>
              <a:t>Z</a:t>
            </a:r>
            <a:r>
              <a:rPr lang="en-US" sz="2400" baseline="-25000" dirty="0" smtClean="0"/>
              <a:t>2 </a:t>
            </a:r>
            <a:r>
              <a:rPr lang="en-US" sz="2400" dirty="0" smtClean="0"/>
              <a:t>is acoustic impedance of medium #2</a:t>
            </a:r>
          </a:p>
          <a:p>
            <a:pPr eaLnBrk="1" hangingPunct="1"/>
            <a:endParaRPr lang="en-US" sz="2400" baseline="-25000" dirty="0" smtClean="0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1625" y="1593850"/>
            <a:ext cx="5705475" cy="1828800"/>
            <a:chOff x="190" y="1004"/>
            <a:chExt cx="3594" cy="1152"/>
          </a:xfrm>
        </p:grpSpPr>
        <p:sp>
          <p:nvSpPr>
            <p:cNvPr id="11282" name="Rectangle 6"/>
            <p:cNvSpPr>
              <a:spLocks noChangeArrowheads="1"/>
            </p:cNvSpPr>
            <p:nvPr/>
          </p:nvSpPr>
          <p:spPr bwMode="auto">
            <a:xfrm>
              <a:off x="190" y="1004"/>
              <a:ext cx="3594" cy="1152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688" y="1104"/>
              <a:ext cx="49" cy="847"/>
              <a:chOff x="4645" y="1597"/>
              <a:chExt cx="64" cy="847"/>
            </a:xfrm>
          </p:grpSpPr>
          <p:sp>
            <p:nvSpPr>
              <p:cNvPr id="11288" name="Arc 8"/>
              <p:cNvSpPr>
                <a:spLocks/>
              </p:cNvSpPr>
              <p:nvPr/>
            </p:nvSpPr>
            <p:spPr bwMode="auto">
              <a:xfrm>
                <a:off x="4645" y="1597"/>
                <a:ext cx="64" cy="436"/>
              </a:xfrm>
              <a:custGeom>
                <a:avLst/>
                <a:gdLst>
                  <a:gd name="T0" fmla="*/ 0 w 21600"/>
                  <a:gd name="T1" fmla="*/ 0 h 21597"/>
                  <a:gd name="T2" fmla="*/ 0 w 21600"/>
                  <a:gd name="T3" fmla="*/ 0 h 21597"/>
                  <a:gd name="T4" fmla="*/ 0 w 21600"/>
                  <a:gd name="T5" fmla="*/ 0 h 2159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7"/>
                  <a:gd name="T11" fmla="*/ 21600 w 21600"/>
                  <a:gd name="T12" fmla="*/ 21597 h 215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7" fill="none" extrusionOk="0">
                    <a:moveTo>
                      <a:pt x="0" y="21597"/>
                    </a:moveTo>
                    <a:cubicBezTo>
                      <a:pt x="0" y="9799"/>
                      <a:pt x="9466" y="183"/>
                      <a:pt x="21262" y="-1"/>
                    </a:cubicBezTo>
                  </a:path>
                  <a:path w="21600" h="21597" stroke="0" extrusionOk="0">
                    <a:moveTo>
                      <a:pt x="0" y="21597"/>
                    </a:moveTo>
                    <a:cubicBezTo>
                      <a:pt x="0" y="9799"/>
                      <a:pt x="9466" y="183"/>
                      <a:pt x="21262" y="-1"/>
                    </a:cubicBezTo>
                    <a:lnTo>
                      <a:pt x="21600" y="21597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11289" name="Arc 9"/>
              <p:cNvSpPr>
                <a:spLocks/>
              </p:cNvSpPr>
              <p:nvPr/>
            </p:nvSpPr>
            <p:spPr bwMode="auto">
              <a:xfrm>
                <a:off x="4645" y="2008"/>
                <a:ext cx="64" cy="4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3456" y="1104"/>
              <a:ext cx="50" cy="855"/>
              <a:chOff x="5416" y="1613"/>
              <a:chExt cx="65" cy="855"/>
            </a:xfrm>
          </p:grpSpPr>
          <p:sp>
            <p:nvSpPr>
              <p:cNvPr id="11286" name="Arc 11"/>
              <p:cNvSpPr>
                <a:spLocks/>
              </p:cNvSpPr>
              <p:nvPr/>
            </p:nvSpPr>
            <p:spPr bwMode="auto">
              <a:xfrm>
                <a:off x="5416" y="1613"/>
                <a:ext cx="65" cy="436"/>
              </a:xfrm>
              <a:custGeom>
                <a:avLst/>
                <a:gdLst>
                  <a:gd name="T0" fmla="*/ 0 w 21937"/>
                  <a:gd name="T1" fmla="*/ 0 h 21600"/>
                  <a:gd name="T2" fmla="*/ 0 w 21937"/>
                  <a:gd name="T3" fmla="*/ 0 h 21600"/>
                  <a:gd name="T4" fmla="*/ 0 w 2193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937"/>
                  <a:gd name="T10" fmla="*/ 0 h 21600"/>
                  <a:gd name="T11" fmla="*/ 21937 w 2193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937" h="21600" fill="none" extrusionOk="0">
                    <a:moveTo>
                      <a:pt x="-1" y="2"/>
                    </a:moveTo>
                    <a:cubicBezTo>
                      <a:pt x="112" y="0"/>
                      <a:pt x="224" y="-1"/>
                      <a:pt x="337" y="0"/>
                    </a:cubicBezTo>
                    <a:cubicBezTo>
                      <a:pt x="12266" y="0"/>
                      <a:pt x="21937" y="9670"/>
                      <a:pt x="21937" y="21600"/>
                    </a:cubicBezTo>
                  </a:path>
                  <a:path w="21937" h="21600" stroke="0" extrusionOk="0">
                    <a:moveTo>
                      <a:pt x="-1" y="2"/>
                    </a:moveTo>
                    <a:cubicBezTo>
                      <a:pt x="112" y="0"/>
                      <a:pt x="224" y="-1"/>
                      <a:pt x="337" y="0"/>
                    </a:cubicBezTo>
                    <a:cubicBezTo>
                      <a:pt x="12266" y="0"/>
                      <a:pt x="21937" y="9670"/>
                      <a:pt x="21937" y="21600"/>
                    </a:cubicBezTo>
                    <a:lnTo>
                      <a:pt x="337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11287" name="Arc 12"/>
              <p:cNvSpPr>
                <a:spLocks/>
              </p:cNvSpPr>
              <p:nvPr/>
            </p:nvSpPr>
            <p:spPr bwMode="auto">
              <a:xfrm>
                <a:off x="5416" y="2032"/>
                <a:ext cx="64" cy="4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</p:grpSp>
        <p:sp>
          <p:nvSpPr>
            <p:cNvPr id="11285" name="Rectangle 13"/>
            <p:cNvSpPr>
              <a:spLocks noChangeArrowheads="1"/>
            </p:cNvSpPr>
            <p:nvPr/>
          </p:nvSpPr>
          <p:spPr bwMode="auto">
            <a:xfrm>
              <a:off x="3552" y="1056"/>
              <a:ext cx="221" cy="26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/>
                <a:t>2</a:t>
              </a:r>
            </a:p>
          </p:txBody>
        </p:sp>
      </p:grpSp>
      <p:sp>
        <p:nvSpPr>
          <p:cNvPr id="11269" name="Rectangle 14"/>
          <p:cNvSpPr>
            <a:spLocks noChangeArrowheads="1"/>
          </p:cNvSpPr>
          <p:nvPr/>
        </p:nvSpPr>
        <p:spPr bwMode="auto">
          <a:xfrm>
            <a:off x="377834" y="1754188"/>
            <a:ext cx="5480050" cy="12938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lvl="1">
              <a:spcBef>
                <a:spcPct val="30000"/>
              </a:spcBef>
            </a:pPr>
            <a:r>
              <a:rPr lang="en-US" sz="2400" dirty="0"/>
              <a:t>           reflected intensity        z</a:t>
            </a:r>
            <a:r>
              <a:rPr lang="en-US" sz="2400" baseline="-25000" dirty="0"/>
              <a:t>2</a:t>
            </a:r>
            <a:r>
              <a:rPr lang="en-US" sz="2400" dirty="0"/>
              <a:t> - z</a:t>
            </a:r>
            <a:r>
              <a:rPr lang="en-US" sz="2400" baseline="-25000" dirty="0"/>
              <a:t>1</a:t>
            </a:r>
            <a:endParaRPr lang="en-US" sz="2400" dirty="0"/>
          </a:p>
          <a:p>
            <a:pPr lvl="1">
              <a:spcBef>
                <a:spcPct val="30000"/>
              </a:spcBef>
            </a:pPr>
            <a:r>
              <a:rPr lang="en-US" sz="2400" dirty="0"/>
              <a:t>IRC = ------------------------ =   ----------</a:t>
            </a:r>
          </a:p>
          <a:p>
            <a:pPr lvl="1">
              <a:spcBef>
                <a:spcPct val="30000"/>
              </a:spcBef>
            </a:pPr>
            <a:r>
              <a:rPr lang="en-US" sz="2400" dirty="0"/>
              <a:t>           incident intensity         z</a:t>
            </a:r>
            <a:r>
              <a:rPr lang="en-US" sz="2400" baseline="-25000" dirty="0"/>
              <a:t>2</a:t>
            </a:r>
            <a:r>
              <a:rPr lang="en-US" sz="2400" dirty="0"/>
              <a:t> + z</a:t>
            </a:r>
            <a:r>
              <a:rPr lang="en-US" sz="2400" baseline="-25000" dirty="0"/>
              <a:t>1</a:t>
            </a:r>
          </a:p>
        </p:txBody>
      </p:sp>
      <p:sp>
        <p:nvSpPr>
          <p:cNvPr id="11270" name="Rectangle 15"/>
          <p:cNvSpPr>
            <a:spLocks noChangeArrowheads="1"/>
          </p:cNvSpPr>
          <p:nvPr/>
        </p:nvSpPr>
        <p:spPr bwMode="auto">
          <a:xfrm>
            <a:off x="2095500" y="1011238"/>
            <a:ext cx="3948113" cy="4175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2400"/>
              <a:t>For perpendicular incidence</a:t>
            </a: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7239000" y="1447800"/>
            <a:ext cx="1708150" cy="5173663"/>
            <a:chOff x="3652" y="717"/>
            <a:chExt cx="1076" cy="3259"/>
          </a:xfrm>
        </p:grpSpPr>
        <p:sp>
          <p:nvSpPr>
            <p:cNvPr id="11274" name="Rectangle 17"/>
            <p:cNvSpPr>
              <a:spLocks noChangeArrowheads="1"/>
            </p:cNvSpPr>
            <p:nvPr/>
          </p:nvSpPr>
          <p:spPr bwMode="auto">
            <a:xfrm>
              <a:off x="3652" y="2420"/>
              <a:ext cx="1076" cy="1556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4048" y="717"/>
              <a:ext cx="413" cy="1687"/>
              <a:chOff x="4048" y="717"/>
              <a:chExt cx="413" cy="1687"/>
            </a:xfrm>
          </p:grpSpPr>
          <p:sp>
            <p:nvSpPr>
              <p:cNvPr id="11279" name="Rectangle 19"/>
              <p:cNvSpPr>
                <a:spLocks noChangeArrowheads="1"/>
              </p:cNvSpPr>
              <p:nvPr/>
            </p:nvSpPr>
            <p:spPr bwMode="auto">
              <a:xfrm>
                <a:off x="4048" y="1340"/>
                <a:ext cx="332" cy="106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11280" name="Rectangle 20" descr="Small grid"/>
              <p:cNvSpPr>
                <a:spLocks noChangeArrowheads="1"/>
              </p:cNvSpPr>
              <p:nvPr/>
            </p:nvSpPr>
            <p:spPr bwMode="auto">
              <a:xfrm>
                <a:off x="4060" y="2264"/>
                <a:ext cx="320" cy="128"/>
              </a:xfrm>
              <a:prstGeom prst="rect">
                <a:avLst/>
              </a:prstGeom>
              <a:pattFill prst="smGrid">
                <a:fgClr>
                  <a:schemeClr val="tx1"/>
                </a:fgClr>
                <a:bgClr>
                  <a:schemeClr val="bg1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11281" name="Arc 21"/>
              <p:cNvSpPr>
                <a:spLocks/>
              </p:cNvSpPr>
              <p:nvPr/>
            </p:nvSpPr>
            <p:spPr bwMode="auto">
              <a:xfrm>
                <a:off x="4217" y="717"/>
                <a:ext cx="244" cy="6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705"/>
                      <a:pt x="9616" y="49"/>
                      <a:pt x="21511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705"/>
                      <a:pt x="9616" y="49"/>
                      <a:pt x="21511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</p:grpSp>
        <p:sp>
          <p:nvSpPr>
            <p:cNvPr id="11276" name="Rectangle 22" descr="90%"/>
            <p:cNvSpPr>
              <a:spLocks noChangeArrowheads="1"/>
            </p:cNvSpPr>
            <p:nvPr/>
          </p:nvSpPr>
          <p:spPr bwMode="auto">
            <a:xfrm>
              <a:off x="3652" y="2408"/>
              <a:ext cx="1076" cy="632"/>
            </a:xfrm>
            <a:prstGeom prst="rect">
              <a:avLst/>
            </a:prstGeom>
            <a:pattFill prst="pct90">
              <a:fgClr>
                <a:schemeClr val="tx1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pic>
          <p:nvPicPr>
            <p:cNvPr id="11277" name="Picture 2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52" y="2376"/>
              <a:ext cx="160" cy="66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278" name="Line 24"/>
            <p:cNvSpPr>
              <a:spLocks noChangeShapeType="1"/>
            </p:cNvSpPr>
            <p:nvPr/>
          </p:nvSpPr>
          <p:spPr bwMode="auto">
            <a:xfrm>
              <a:off x="4224" y="3052"/>
              <a:ext cx="0" cy="4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ar-YE"/>
            </a:p>
          </p:txBody>
        </p:sp>
      </p:grpSp>
      <p:sp>
        <p:nvSpPr>
          <p:cNvPr id="11272" name="Rectangle 25"/>
          <p:cNvSpPr>
            <a:spLocks noChangeArrowheads="1"/>
          </p:cNvSpPr>
          <p:nvPr/>
        </p:nvSpPr>
        <p:spPr bwMode="auto">
          <a:xfrm>
            <a:off x="6019800" y="4876800"/>
            <a:ext cx="118427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Medium 1</a:t>
            </a:r>
          </a:p>
        </p:txBody>
      </p:sp>
      <p:sp>
        <p:nvSpPr>
          <p:cNvPr id="11273" name="Rectangle 26"/>
          <p:cNvSpPr>
            <a:spLocks noChangeArrowheads="1"/>
          </p:cNvSpPr>
          <p:nvPr/>
        </p:nvSpPr>
        <p:spPr bwMode="auto">
          <a:xfrm>
            <a:off x="6019800" y="6248400"/>
            <a:ext cx="118427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Medium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Reflections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1214414" y="3816350"/>
            <a:ext cx="7213624" cy="2684484"/>
          </a:xfrm>
        </p:spPr>
        <p:txBody>
          <a:bodyPr lIns="90488" tIns="44450" rIns="90488" bIns="44450"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/>
              <a:t>Impedances </a:t>
            </a:r>
            <a:r>
              <a:rPr lang="en-US" sz="3200" dirty="0" smtClean="0"/>
              <a:t>equal  </a:t>
            </a:r>
            <a:endParaRPr lang="en-US" sz="3200" dirty="0"/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/>
              <a:t>no reflection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/>
              <a:t>Impedances similar</a:t>
            </a:r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/>
              <a:t>little reflected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/>
              <a:t>Impedances very </a:t>
            </a:r>
            <a:r>
              <a:rPr lang="en-US" sz="3200" dirty="0" smtClean="0"/>
              <a:t>different (bone\air interference)</a:t>
            </a:r>
            <a:endParaRPr lang="en-US" sz="3200" dirty="0"/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/>
              <a:t>virtually all reflected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00111" y="1752600"/>
            <a:ext cx="7615238" cy="1828800"/>
            <a:chOff x="888" y="1456"/>
            <a:chExt cx="4797" cy="115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025" y="1456"/>
              <a:ext cx="4660" cy="1152"/>
              <a:chOff x="1025" y="1456"/>
              <a:chExt cx="4660" cy="1152"/>
            </a:xfrm>
          </p:grpSpPr>
          <p:sp>
            <p:nvSpPr>
              <p:cNvPr id="12295" name="Rectangle 6"/>
              <p:cNvSpPr>
                <a:spLocks noChangeArrowheads="1"/>
              </p:cNvSpPr>
              <p:nvPr/>
            </p:nvSpPr>
            <p:spPr bwMode="auto">
              <a:xfrm>
                <a:off x="1025" y="1456"/>
                <a:ext cx="4660" cy="1152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4645" y="1597"/>
                <a:ext cx="64" cy="847"/>
                <a:chOff x="4645" y="1597"/>
                <a:chExt cx="64" cy="847"/>
              </a:xfrm>
            </p:grpSpPr>
            <p:sp>
              <p:nvSpPr>
                <p:cNvPr id="12301" name="Arc 8"/>
                <p:cNvSpPr>
                  <a:spLocks/>
                </p:cNvSpPr>
                <p:nvPr/>
              </p:nvSpPr>
              <p:spPr bwMode="auto">
                <a:xfrm>
                  <a:off x="4645" y="1597"/>
                  <a:ext cx="64" cy="436"/>
                </a:xfrm>
                <a:custGeom>
                  <a:avLst/>
                  <a:gdLst>
                    <a:gd name="T0" fmla="*/ 0 w 21600"/>
                    <a:gd name="T1" fmla="*/ 0 h 21597"/>
                    <a:gd name="T2" fmla="*/ 0 w 21600"/>
                    <a:gd name="T3" fmla="*/ 0 h 21597"/>
                    <a:gd name="T4" fmla="*/ 0 w 21600"/>
                    <a:gd name="T5" fmla="*/ 0 h 2159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7"/>
                    <a:gd name="T11" fmla="*/ 21600 w 21600"/>
                    <a:gd name="T12" fmla="*/ 21597 h 2159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7" fill="none" extrusionOk="0">
                      <a:moveTo>
                        <a:pt x="0" y="21597"/>
                      </a:moveTo>
                      <a:cubicBezTo>
                        <a:pt x="0" y="9799"/>
                        <a:pt x="9466" y="183"/>
                        <a:pt x="21262" y="-1"/>
                      </a:cubicBezTo>
                    </a:path>
                    <a:path w="21600" h="21597" stroke="0" extrusionOk="0">
                      <a:moveTo>
                        <a:pt x="0" y="21597"/>
                      </a:moveTo>
                      <a:cubicBezTo>
                        <a:pt x="0" y="9799"/>
                        <a:pt x="9466" y="183"/>
                        <a:pt x="21262" y="-1"/>
                      </a:cubicBezTo>
                      <a:lnTo>
                        <a:pt x="21600" y="21597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  <p:sp>
              <p:nvSpPr>
                <p:cNvPr id="12302" name="Arc 9"/>
                <p:cNvSpPr>
                  <a:spLocks/>
                </p:cNvSpPr>
                <p:nvPr/>
              </p:nvSpPr>
              <p:spPr bwMode="auto">
                <a:xfrm>
                  <a:off x="4645" y="2008"/>
                  <a:ext cx="64" cy="4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21600" h="21600" stroke="0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5416" y="1613"/>
                <a:ext cx="65" cy="855"/>
                <a:chOff x="5416" y="1613"/>
                <a:chExt cx="65" cy="855"/>
              </a:xfrm>
            </p:grpSpPr>
            <p:sp>
              <p:nvSpPr>
                <p:cNvPr id="12299" name="Arc 11"/>
                <p:cNvSpPr>
                  <a:spLocks/>
                </p:cNvSpPr>
                <p:nvPr/>
              </p:nvSpPr>
              <p:spPr bwMode="auto">
                <a:xfrm>
                  <a:off x="5416" y="1613"/>
                  <a:ext cx="65" cy="436"/>
                </a:xfrm>
                <a:custGeom>
                  <a:avLst/>
                  <a:gdLst>
                    <a:gd name="T0" fmla="*/ 0 w 21937"/>
                    <a:gd name="T1" fmla="*/ 0 h 21600"/>
                    <a:gd name="T2" fmla="*/ 0 w 21937"/>
                    <a:gd name="T3" fmla="*/ 0 h 21600"/>
                    <a:gd name="T4" fmla="*/ 0 w 2193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937"/>
                    <a:gd name="T10" fmla="*/ 0 h 21600"/>
                    <a:gd name="T11" fmla="*/ 21937 w 2193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937" h="21600" fill="none" extrusionOk="0">
                      <a:moveTo>
                        <a:pt x="-1" y="2"/>
                      </a:moveTo>
                      <a:cubicBezTo>
                        <a:pt x="112" y="0"/>
                        <a:pt x="224" y="-1"/>
                        <a:pt x="337" y="0"/>
                      </a:cubicBezTo>
                      <a:cubicBezTo>
                        <a:pt x="12266" y="0"/>
                        <a:pt x="21937" y="9670"/>
                        <a:pt x="21937" y="21600"/>
                      </a:cubicBezTo>
                    </a:path>
                    <a:path w="21937" h="21600" stroke="0" extrusionOk="0">
                      <a:moveTo>
                        <a:pt x="-1" y="2"/>
                      </a:moveTo>
                      <a:cubicBezTo>
                        <a:pt x="112" y="0"/>
                        <a:pt x="224" y="-1"/>
                        <a:pt x="337" y="0"/>
                      </a:cubicBezTo>
                      <a:cubicBezTo>
                        <a:pt x="12266" y="0"/>
                        <a:pt x="21937" y="9670"/>
                        <a:pt x="21937" y="21600"/>
                      </a:cubicBezTo>
                      <a:lnTo>
                        <a:pt x="337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  <p:sp>
              <p:nvSpPr>
                <p:cNvPr id="12300" name="Arc 12"/>
                <p:cNvSpPr>
                  <a:spLocks/>
                </p:cNvSpPr>
                <p:nvPr/>
              </p:nvSpPr>
              <p:spPr bwMode="auto">
                <a:xfrm>
                  <a:off x="5416" y="2032"/>
                  <a:ext cx="64" cy="4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</p:grpSp>
          <p:sp>
            <p:nvSpPr>
              <p:cNvPr id="12298" name="Rectangle 13"/>
              <p:cNvSpPr>
                <a:spLocks noChangeArrowheads="1"/>
              </p:cNvSpPr>
              <p:nvPr/>
            </p:nvSpPr>
            <p:spPr bwMode="auto">
              <a:xfrm>
                <a:off x="5423" y="1477"/>
                <a:ext cx="221" cy="26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2400"/>
                  <a:t>2</a:t>
                </a:r>
              </a:p>
            </p:txBody>
          </p:sp>
        </p:grpSp>
        <p:sp>
          <p:nvSpPr>
            <p:cNvPr id="12294" name="Rectangle 14"/>
            <p:cNvSpPr>
              <a:spLocks noChangeArrowheads="1"/>
            </p:cNvSpPr>
            <p:nvPr/>
          </p:nvSpPr>
          <p:spPr bwMode="auto">
            <a:xfrm>
              <a:off x="888" y="1557"/>
              <a:ext cx="4707" cy="81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lvl="1">
                <a:spcBef>
                  <a:spcPct val="30000"/>
                </a:spcBef>
              </a:pPr>
              <a:r>
                <a:rPr lang="en-US" sz="2400" dirty="0"/>
                <a:t>                                  reflected intensity        z</a:t>
              </a:r>
              <a:r>
                <a:rPr lang="en-US" sz="2400" baseline="-25000" dirty="0"/>
                <a:t>2</a:t>
              </a:r>
              <a:r>
                <a:rPr lang="en-US" sz="2400" dirty="0"/>
                <a:t> - z</a:t>
              </a:r>
              <a:r>
                <a:rPr lang="en-US" sz="2400" baseline="-25000" dirty="0"/>
                <a:t>1</a:t>
              </a:r>
              <a:endParaRPr lang="en-US" sz="2400" dirty="0"/>
            </a:p>
            <a:p>
              <a:pPr lvl="1">
                <a:spcBef>
                  <a:spcPct val="30000"/>
                </a:spcBef>
              </a:pPr>
              <a:r>
                <a:rPr lang="en-US" sz="2400" dirty="0"/>
                <a:t>Fraction Reflected = ------------------------ =   ----------</a:t>
              </a:r>
            </a:p>
            <a:p>
              <a:pPr lvl="1">
                <a:spcBef>
                  <a:spcPct val="30000"/>
                </a:spcBef>
              </a:pPr>
              <a:r>
                <a:rPr lang="en-US" sz="2400" dirty="0"/>
                <a:t>                                   incident intensity         z</a:t>
              </a:r>
              <a:r>
                <a:rPr lang="en-US" sz="2400" baseline="-25000" dirty="0"/>
                <a:t>2</a:t>
              </a:r>
              <a:r>
                <a:rPr lang="en-US" sz="2400" dirty="0"/>
                <a:t> + z</a:t>
              </a:r>
              <a:r>
                <a:rPr lang="en-US" sz="2400" baseline="-25000" dirty="0"/>
                <a:t>1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Why Use </a:t>
            </a:r>
            <a:r>
              <a:rPr lang="en-US" dirty="0" smtClean="0"/>
              <a:t>Gel and matching layer?</a:t>
            </a:r>
            <a:endParaRPr lang="en-US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5334000"/>
            <a:ext cx="8820150" cy="1123950"/>
          </a:xfrm>
        </p:spPr>
        <p:txBody>
          <a:bodyPr lIns="90488" tIns="44450" rIns="90488" bIns="44450">
            <a:normAutofit fontScale="925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/>
              <a:t>Acoustic Impedance of air &amp; soft tissue very different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/>
              <a:t>Without gel virtually no sound penetrates skin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714612" y="1000108"/>
            <a:ext cx="5532438" cy="1828800"/>
            <a:chOff x="1872" y="624"/>
            <a:chExt cx="3485" cy="1152"/>
          </a:xfrm>
        </p:grpSpPr>
        <p:sp>
          <p:nvSpPr>
            <p:cNvPr id="13333" name="Rectangle 6"/>
            <p:cNvSpPr>
              <a:spLocks noChangeArrowheads="1"/>
            </p:cNvSpPr>
            <p:nvPr/>
          </p:nvSpPr>
          <p:spPr bwMode="auto">
            <a:xfrm>
              <a:off x="1872" y="624"/>
              <a:ext cx="3485" cy="1152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4342" y="765"/>
              <a:ext cx="64" cy="847"/>
              <a:chOff x="4645" y="1597"/>
              <a:chExt cx="64" cy="847"/>
            </a:xfrm>
          </p:grpSpPr>
          <p:sp>
            <p:nvSpPr>
              <p:cNvPr id="13339" name="Arc 8"/>
              <p:cNvSpPr>
                <a:spLocks/>
              </p:cNvSpPr>
              <p:nvPr/>
            </p:nvSpPr>
            <p:spPr bwMode="auto">
              <a:xfrm>
                <a:off x="4645" y="1597"/>
                <a:ext cx="64" cy="436"/>
              </a:xfrm>
              <a:custGeom>
                <a:avLst/>
                <a:gdLst>
                  <a:gd name="T0" fmla="*/ 0 w 21600"/>
                  <a:gd name="T1" fmla="*/ 0 h 21597"/>
                  <a:gd name="T2" fmla="*/ 0 w 21600"/>
                  <a:gd name="T3" fmla="*/ 0 h 21597"/>
                  <a:gd name="T4" fmla="*/ 0 w 21600"/>
                  <a:gd name="T5" fmla="*/ 0 h 2159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7"/>
                  <a:gd name="T11" fmla="*/ 21600 w 21600"/>
                  <a:gd name="T12" fmla="*/ 21597 h 215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7" fill="none" extrusionOk="0">
                    <a:moveTo>
                      <a:pt x="0" y="21597"/>
                    </a:moveTo>
                    <a:cubicBezTo>
                      <a:pt x="0" y="9799"/>
                      <a:pt x="9466" y="183"/>
                      <a:pt x="21262" y="-1"/>
                    </a:cubicBezTo>
                  </a:path>
                  <a:path w="21600" h="21597" stroke="0" extrusionOk="0">
                    <a:moveTo>
                      <a:pt x="0" y="21597"/>
                    </a:moveTo>
                    <a:cubicBezTo>
                      <a:pt x="0" y="9799"/>
                      <a:pt x="9466" y="183"/>
                      <a:pt x="21262" y="-1"/>
                    </a:cubicBezTo>
                    <a:lnTo>
                      <a:pt x="21600" y="21597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13340" name="Arc 9"/>
              <p:cNvSpPr>
                <a:spLocks/>
              </p:cNvSpPr>
              <p:nvPr/>
            </p:nvSpPr>
            <p:spPr bwMode="auto">
              <a:xfrm>
                <a:off x="4645" y="2008"/>
                <a:ext cx="64" cy="4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5113" y="781"/>
              <a:ext cx="65" cy="855"/>
              <a:chOff x="5416" y="1613"/>
              <a:chExt cx="65" cy="855"/>
            </a:xfrm>
          </p:grpSpPr>
          <p:sp>
            <p:nvSpPr>
              <p:cNvPr id="13337" name="Arc 11"/>
              <p:cNvSpPr>
                <a:spLocks/>
              </p:cNvSpPr>
              <p:nvPr/>
            </p:nvSpPr>
            <p:spPr bwMode="auto">
              <a:xfrm>
                <a:off x="5416" y="1613"/>
                <a:ext cx="65" cy="436"/>
              </a:xfrm>
              <a:custGeom>
                <a:avLst/>
                <a:gdLst>
                  <a:gd name="T0" fmla="*/ 0 w 21937"/>
                  <a:gd name="T1" fmla="*/ 0 h 21600"/>
                  <a:gd name="T2" fmla="*/ 0 w 21937"/>
                  <a:gd name="T3" fmla="*/ 0 h 21600"/>
                  <a:gd name="T4" fmla="*/ 0 w 2193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937"/>
                  <a:gd name="T10" fmla="*/ 0 h 21600"/>
                  <a:gd name="T11" fmla="*/ 21937 w 2193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937" h="21600" fill="none" extrusionOk="0">
                    <a:moveTo>
                      <a:pt x="-1" y="2"/>
                    </a:moveTo>
                    <a:cubicBezTo>
                      <a:pt x="112" y="0"/>
                      <a:pt x="224" y="-1"/>
                      <a:pt x="337" y="0"/>
                    </a:cubicBezTo>
                    <a:cubicBezTo>
                      <a:pt x="12266" y="0"/>
                      <a:pt x="21937" y="9670"/>
                      <a:pt x="21937" y="21600"/>
                    </a:cubicBezTo>
                  </a:path>
                  <a:path w="21937" h="21600" stroke="0" extrusionOk="0">
                    <a:moveTo>
                      <a:pt x="-1" y="2"/>
                    </a:moveTo>
                    <a:cubicBezTo>
                      <a:pt x="112" y="0"/>
                      <a:pt x="224" y="-1"/>
                      <a:pt x="337" y="0"/>
                    </a:cubicBezTo>
                    <a:cubicBezTo>
                      <a:pt x="12266" y="0"/>
                      <a:pt x="21937" y="9670"/>
                      <a:pt x="21937" y="21600"/>
                    </a:cubicBezTo>
                    <a:lnTo>
                      <a:pt x="337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13338" name="Arc 12"/>
              <p:cNvSpPr>
                <a:spLocks/>
              </p:cNvSpPr>
              <p:nvPr/>
            </p:nvSpPr>
            <p:spPr bwMode="auto">
              <a:xfrm>
                <a:off x="5416" y="2032"/>
                <a:ext cx="64" cy="4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</p:grpSp>
        <p:sp>
          <p:nvSpPr>
            <p:cNvPr id="13336" name="Rectangle 13"/>
            <p:cNvSpPr>
              <a:spLocks noChangeArrowheads="1"/>
            </p:cNvSpPr>
            <p:nvPr/>
          </p:nvSpPr>
          <p:spPr bwMode="auto">
            <a:xfrm>
              <a:off x="5120" y="645"/>
              <a:ext cx="221" cy="26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/>
                <a:t>2</a:t>
              </a:r>
            </a:p>
          </p:txBody>
        </p:sp>
      </p:grpSp>
      <p:sp>
        <p:nvSpPr>
          <p:cNvPr id="13317" name="Rectangle 14"/>
          <p:cNvSpPr>
            <a:spLocks noChangeArrowheads="1"/>
          </p:cNvSpPr>
          <p:nvPr/>
        </p:nvSpPr>
        <p:spPr bwMode="auto">
          <a:xfrm>
            <a:off x="685800" y="1150938"/>
            <a:ext cx="7472363" cy="12938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lvl="1">
              <a:spcBef>
                <a:spcPct val="30000"/>
              </a:spcBef>
            </a:pPr>
            <a:r>
              <a:rPr lang="en-US" sz="2400" dirty="0"/>
              <a:t>                                  reflected intensity        z</a:t>
            </a:r>
            <a:r>
              <a:rPr lang="en-US" sz="2400" baseline="-25000" dirty="0"/>
              <a:t>2</a:t>
            </a:r>
            <a:r>
              <a:rPr lang="en-US" sz="2400" dirty="0"/>
              <a:t> - z</a:t>
            </a:r>
            <a:r>
              <a:rPr lang="en-US" sz="2400" baseline="-25000" dirty="0"/>
              <a:t>1</a:t>
            </a:r>
            <a:endParaRPr lang="en-US" sz="2400" dirty="0"/>
          </a:p>
          <a:p>
            <a:pPr lvl="1">
              <a:spcBef>
                <a:spcPct val="30000"/>
              </a:spcBef>
            </a:pPr>
            <a:r>
              <a:rPr lang="en-US" sz="2400" dirty="0"/>
              <a:t>                       IRC = ------------------------ =   ----------</a:t>
            </a:r>
          </a:p>
          <a:p>
            <a:pPr lvl="1">
              <a:spcBef>
                <a:spcPct val="30000"/>
              </a:spcBef>
            </a:pPr>
            <a:r>
              <a:rPr lang="en-US" sz="2400" dirty="0"/>
              <a:t>                                   incident intensity         z</a:t>
            </a:r>
            <a:r>
              <a:rPr lang="en-US" sz="2400" baseline="-25000" dirty="0"/>
              <a:t>2</a:t>
            </a:r>
            <a:r>
              <a:rPr lang="en-US" sz="2400" dirty="0"/>
              <a:t> + z</a:t>
            </a:r>
            <a:r>
              <a:rPr lang="en-US" sz="2400" baseline="-25000" dirty="0"/>
              <a:t>1</a:t>
            </a:r>
          </a:p>
        </p:txBody>
      </p:sp>
      <p:graphicFrame>
        <p:nvGraphicFramePr>
          <p:cNvPr id="53263" name="Group 15"/>
          <p:cNvGraphicFramePr>
            <a:graphicFrameLocks noGrp="1"/>
          </p:cNvGraphicFramePr>
          <p:nvPr/>
        </p:nvGraphicFramePr>
        <p:xfrm>
          <a:off x="1828800" y="3048000"/>
          <a:ext cx="3505200" cy="2082801"/>
        </p:xfrm>
        <a:graphic>
          <a:graphicData uri="http://schemas.openxmlformats.org/drawingml/2006/table">
            <a:tbl>
              <a:tblPr/>
              <a:tblGrid>
                <a:gridCol w="1752600"/>
                <a:gridCol w="1752600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Acoustic Impedance (rayls)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Air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Soft Tissue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1,630,000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32" name="Text Box 29"/>
          <p:cNvSpPr txBox="1">
            <a:spLocks noChangeArrowheads="1"/>
          </p:cNvSpPr>
          <p:nvPr/>
        </p:nvSpPr>
        <p:spPr bwMode="auto">
          <a:xfrm>
            <a:off x="5638800" y="3733800"/>
            <a:ext cx="2895600" cy="365125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Fraction Reflected: 0.9995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YE"/>
          </a:p>
        </p:txBody>
      </p:sp>
      <p:graphicFrame>
        <p:nvGraphicFramePr>
          <p:cNvPr id="223234" name="Object 2"/>
          <p:cNvGraphicFramePr>
            <a:graphicFrameLocks noChangeAspect="1"/>
          </p:cNvGraphicFramePr>
          <p:nvPr/>
        </p:nvGraphicFramePr>
        <p:xfrm>
          <a:off x="1928813" y="1785938"/>
          <a:ext cx="5915025" cy="4386262"/>
        </p:xfrm>
        <a:graphic>
          <a:graphicData uri="http://schemas.openxmlformats.org/presentationml/2006/ole">
            <p:oleObj spid="_x0000_s223234" name="XIF" r:id="rId3" imgW="2876190" imgH="2019048" progId="Pagis.Document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5214942" y="5715016"/>
            <a:ext cx="2286016" cy="428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YE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 US IDEA</a:t>
            </a:r>
            <a:endParaRPr lang="ar-Y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returned echoes represent gray levels in ultrasound images</a:t>
            </a:r>
            <a:endParaRPr lang="ar-YE" dirty="0"/>
          </a:p>
        </p:txBody>
      </p:sp>
      <p:pic>
        <p:nvPicPr>
          <p:cNvPr id="4" name="Picture 7" descr="ultrasound-nice-picture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071810"/>
            <a:ext cx="4200548" cy="3150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82563"/>
            <a:ext cx="7756525" cy="12033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What does your scanner know about echoed sound?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600200"/>
            <a:ext cx="6019800" cy="1600200"/>
          </a:xfrm>
          <a:solidFill>
            <a:schemeClr val="bg2"/>
          </a:solidFill>
          <a:ln>
            <a:solidFill>
              <a:schemeClr val="hlink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What was the </a:t>
            </a:r>
            <a:r>
              <a:rPr lang="en-US" b="1" u="sng" smtClean="0">
                <a:solidFill>
                  <a:schemeClr val="hlink"/>
                </a:solidFill>
              </a:rPr>
              <a:t>time delay</a:t>
            </a:r>
            <a:r>
              <a:rPr lang="en-US" smtClean="0"/>
              <a:t> between sound broadcast and the echo?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001000" y="1981200"/>
            <a:ext cx="541338" cy="2405063"/>
            <a:chOff x="5240" y="1681"/>
            <a:chExt cx="341" cy="1515"/>
          </a:xfrm>
        </p:grpSpPr>
        <p:sp>
          <p:nvSpPr>
            <p:cNvPr id="13322" name="Rectangle 6" descr="Light upward diagonal"/>
            <p:cNvSpPr>
              <a:spLocks noChangeArrowheads="1"/>
            </p:cNvSpPr>
            <p:nvPr/>
          </p:nvSpPr>
          <p:spPr bwMode="auto">
            <a:xfrm>
              <a:off x="5252" y="2228"/>
              <a:ext cx="188" cy="896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13323" name="Rectangle 7"/>
            <p:cNvSpPr>
              <a:spLocks noChangeArrowheads="1"/>
            </p:cNvSpPr>
            <p:nvPr/>
          </p:nvSpPr>
          <p:spPr bwMode="auto">
            <a:xfrm>
              <a:off x="5240" y="3152"/>
              <a:ext cx="224" cy="44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13324" name="Arc 8"/>
            <p:cNvSpPr>
              <a:spLocks/>
            </p:cNvSpPr>
            <p:nvPr/>
          </p:nvSpPr>
          <p:spPr bwMode="auto">
            <a:xfrm>
              <a:off x="5341" y="1681"/>
              <a:ext cx="240" cy="540"/>
            </a:xfrm>
            <a:custGeom>
              <a:avLst/>
              <a:gdLst>
                <a:gd name="T0" fmla="*/ 0 w 21600"/>
                <a:gd name="T1" fmla="*/ 14 h 21600"/>
                <a:gd name="T2" fmla="*/ 3 w 21600"/>
                <a:gd name="T3" fmla="*/ 0 h 21600"/>
                <a:gd name="T4" fmla="*/ 3 w 21600"/>
                <a:gd name="T5" fmla="*/ 1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705"/>
                    <a:pt x="9615" y="49"/>
                    <a:pt x="21510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705"/>
                    <a:pt x="9615" y="49"/>
                    <a:pt x="21510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</p:grpSp>
      <p:sp>
        <p:nvSpPr>
          <p:cNvPr id="13317" name="Oval 9" descr="Recycled paper"/>
          <p:cNvSpPr>
            <a:spLocks noChangeArrowheads="1"/>
          </p:cNvSpPr>
          <p:nvPr/>
        </p:nvSpPr>
        <p:spPr bwMode="auto">
          <a:xfrm>
            <a:off x="7696200" y="4392613"/>
            <a:ext cx="990600" cy="2209800"/>
          </a:xfrm>
          <a:prstGeom prst="ellipse">
            <a:avLst/>
          </a:prstGeom>
          <a:solidFill>
            <a:srgbClr val="00B050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13318" name="Line 10"/>
          <p:cNvSpPr>
            <a:spLocks noChangeShapeType="1"/>
          </p:cNvSpPr>
          <p:nvPr/>
        </p:nvSpPr>
        <p:spPr bwMode="auto">
          <a:xfrm>
            <a:off x="7924800" y="6172200"/>
            <a:ext cx="4572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YE"/>
          </a:p>
        </p:txBody>
      </p:sp>
      <p:sp>
        <p:nvSpPr>
          <p:cNvPr id="95243" name="Line 11"/>
          <p:cNvSpPr>
            <a:spLocks noChangeShapeType="1"/>
          </p:cNvSpPr>
          <p:nvPr/>
        </p:nvSpPr>
        <p:spPr bwMode="auto">
          <a:xfrm flipH="1">
            <a:off x="8077200" y="4413250"/>
            <a:ext cx="41275" cy="175895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sp>
        <p:nvSpPr>
          <p:cNvPr id="95244" name="Line 12"/>
          <p:cNvSpPr>
            <a:spLocks noChangeShapeType="1"/>
          </p:cNvSpPr>
          <p:nvPr/>
        </p:nvSpPr>
        <p:spPr bwMode="auto">
          <a:xfrm>
            <a:off x="8229600" y="4425950"/>
            <a:ext cx="0" cy="174625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ar-YE"/>
          </a:p>
        </p:txBody>
      </p:sp>
      <p:pic>
        <p:nvPicPr>
          <p:cNvPr id="13321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3733800"/>
            <a:ext cx="1960563" cy="2486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3" grpId="0" animBg="1"/>
      <p:bldP spid="952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Intracardiac</a:t>
            </a:r>
            <a:r>
              <a:rPr lang="en-US" dirty="0" smtClean="0"/>
              <a:t>: Imaging from within the heart</a:t>
            </a:r>
          </a:p>
          <a:p>
            <a:r>
              <a:rPr lang="en-US" dirty="0" err="1" smtClean="0"/>
              <a:t>Intraoperative</a:t>
            </a:r>
            <a:r>
              <a:rPr lang="en-US" dirty="0" smtClean="0"/>
              <a:t>: Imaging during a surgical procedure</a:t>
            </a:r>
          </a:p>
          <a:p>
            <a:r>
              <a:rPr lang="en-US" dirty="0" smtClean="0"/>
              <a:t>Intravascular: Imaging of the interior of arteries and veins from </a:t>
            </a:r>
            <a:r>
              <a:rPr lang="en-US" dirty="0" smtClean="0"/>
              <a:t>transducers inserted </a:t>
            </a:r>
            <a:r>
              <a:rPr lang="en-US" dirty="0" smtClean="0"/>
              <a:t>in them</a:t>
            </a:r>
          </a:p>
          <a:p>
            <a:r>
              <a:rPr lang="en-US" dirty="0" err="1" smtClean="0"/>
              <a:t>Laproscopic</a:t>
            </a:r>
            <a:r>
              <a:rPr lang="en-US" dirty="0" smtClean="0"/>
              <a:t>: Imaging carried out to guide and evaluate laparoscopic surgery </a:t>
            </a:r>
            <a:r>
              <a:rPr lang="en-US" dirty="0" smtClean="0"/>
              <a:t>made through </a:t>
            </a:r>
            <a:r>
              <a:rPr lang="en-US" dirty="0" smtClean="0"/>
              <a:t>small incisions</a:t>
            </a:r>
          </a:p>
          <a:p>
            <a:r>
              <a:rPr lang="en-US" dirty="0" smtClean="0"/>
              <a:t>Musculoskeletal: Imaging of muscles, tendons, and ligaments</a:t>
            </a:r>
          </a:p>
          <a:p>
            <a:endParaRPr lang="ar-YE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82563"/>
            <a:ext cx="7910513" cy="15668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What Does Your Scanner </a:t>
            </a:r>
            <a:r>
              <a:rPr lang="en-US" u="sng" dirty="0"/>
              <a:t>Assume</a:t>
            </a:r>
            <a:r>
              <a:rPr lang="en-US" dirty="0"/>
              <a:t> about Echoes</a:t>
            </a:r>
            <a:br>
              <a:rPr lang="en-US" dirty="0"/>
            </a:br>
            <a:r>
              <a:rPr lang="en-US" sz="2800" dirty="0"/>
              <a:t>(or how the scanner can lie to you)</a:t>
            </a:r>
          </a:p>
        </p:txBody>
      </p:sp>
      <p:sp>
        <p:nvSpPr>
          <p:cNvPr id="161796" name="Rectangle 4"/>
          <p:cNvSpPr>
            <a:spLocks noGrp="1" noChangeArrowheads="1"/>
          </p:cNvSpPr>
          <p:nvPr>
            <p:ph idx="1"/>
          </p:nvPr>
        </p:nvSpPr>
        <p:spPr>
          <a:xfrm>
            <a:off x="236538" y="2020888"/>
            <a:ext cx="5183187" cy="4545012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3200" smtClean="0"/>
              <a:t>Sound travels at 1540 m/s everywhere in body</a:t>
            </a:r>
          </a:p>
          <a:p>
            <a:pPr lvl="1" eaLnBrk="1" hangingPunct="1"/>
            <a:r>
              <a:rPr lang="en-US" sz="2000" smtClean="0"/>
              <a:t>average speed of sound in soft tissue</a:t>
            </a:r>
          </a:p>
          <a:p>
            <a:pPr eaLnBrk="1" hangingPunct="1"/>
            <a:r>
              <a:rPr lang="en-US" sz="3200" smtClean="0"/>
              <a:t>Sound travels in straight lines in direction transmitted</a:t>
            </a:r>
          </a:p>
          <a:p>
            <a:pPr eaLnBrk="1" hangingPunct="1"/>
            <a:r>
              <a:rPr lang="en-US" sz="3200" smtClean="0"/>
              <a:t>Sound attenuated equally by everything in body</a:t>
            </a:r>
          </a:p>
          <a:p>
            <a:pPr lvl="1" eaLnBrk="1" hangingPunct="1"/>
            <a:r>
              <a:rPr lang="en-US" sz="2000" smtClean="0"/>
              <a:t>(0.5 dB/cm/MHz, soft tissue average)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8001000" y="1981200"/>
            <a:ext cx="541338" cy="2405063"/>
            <a:chOff x="5240" y="1681"/>
            <a:chExt cx="341" cy="1515"/>
          </a:xfrm>
        </p:grpSpPr>
        <p:sp>
          <p:nvSpPr>
            <p:cNvPr id="6" name="Rectangle 6" descr="Light upward diagonal"/>
            <p:cNvSpPr>
              <a:spLocks noChangeArrowheads="1"/>
            </p:cNvSpPr>
            <p:nvPr/>
          </p:nvSpPr>
          <p:spPr bwMode="auto">
            <a:xfrm>
              <a:off x="5252" y="2228"/>
              <a:ext cx="188" cy="896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5240" y="3152"/>
              <a:ext cx="224" cy="44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8" name="Arc 8"/>
            <p:cNvSpPr>
              <a:spLocks/>
            </p:cNvSpPr>
            <p:nvPr/>
          </p:nvSpPr>
          <p:spPr bwMode="auto">
            <a:xfrm>
              <a:off x="5341" y="1681"/>
              <a:ext cx="240" cy="540"/>
            </a:xfrm>
            <a:custGeom>
              <a:avLst/>
              <a:gdLst>
                <a:gd name="T0" fmla="*/ 0 w 21600"/>
                <a:gd name="T1" fmla="*/ 14 h 21600"/>
                <a:gd name="T2" fmla="*/ 3 w 21600"/>
                <a:gd name="T3" fmla="*/ 0 h 21600"/>
                <a:gd name="T4" fmla="*/ 3 w 21600"/>
                <a:gd name="T5" fmla="*/ 1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705"/>
                    <a:pt x="9615" y="49"/>
                    <a:pt x="21510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705"/>
                    <a:pt x="9615" y="49"/>
                    <a:pt x="21510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</p:grpSp>
      <p:sp>
        <p:nvSpPr>
          <p:cNvPr id="9" name="Oval 9" descr="Recycled paper"/>
          <p:cNvSpPr>
            <a:spLocks noChangeArrowheads="1"/>
          </p:cNvSpPr>
          <p:nvPr/>
        </p:nvSpPr>
        <p:spPr bwMode="auto">
          <a:xfrm>
            <a:off x="7696200" y="4392613"/>
            <a:ext cx="990600" cy="2209800"/>
          </a:xfrm>
          <a:prstGeom prst="ellipse">
            <a:avLst/>
          </a:prstGeom>
          <a:solidFill>
            <a:srgbClr val="00B050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7924800" y="6172200"/>
            <a:ext cx="4572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YE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>
            <a:off x="8077200" y="4413250"/>
            <a:ext cx="41275" cy="175895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8229600" y="4425950"/>
            <a:ext cx="0" cy="174625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ar-Y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1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1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1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1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6" grpId="0" build="p" autoUpdateAnimBg="0"/>
      <p:bldP spid="11" grpId="0" animBg="1"/>
      <p:bldP spid="1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96925" y="354013"/>
            <a:ext cx="7724775" cy="1098550"/>
          </a:xfrm>
        </p:spPr>
        <p:txBody>
          <a:bodyPr/>
          <a:lstStyle/>
          <a:p>
            <a:pPr eaLnBrk="1" hangingPunct="1"/>
            <a:r>
              <a:rPr lang="en-US" sz="4000" smtClean="0"/>
              <a:t>Distance of Echo from Transducer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71650"/>
            <a:ext cx="8420100" cy="4667250"/>
          </a:xfrm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Time delay accurately measured by scanner</a:t>
            </a:r>
            <a:br>
              <a:rPr lang="en-US" smtClean="0"/>
            </a:br>
            <a:endParaRPr lang="en-US" smtClean="0"/>
          </a:p>
          <a:p>
            <a:pPr algn="ctr" eaLnBrk="1" hangingPunct="1">
              <a:buFontTx/>
              <a:buNone/>
            </a:pPr>
            <a:r>
              <a:rPr lang="en-US" smtClean="0">
                <a:solidFill>
                  <a:schemeClr val="tx2"/>
                </a:solidFill>
              </a:rPr>
              <a:t>distance =  time delay X speed of sound</a:t>
            </a:r>
            <a:endParaRPr lang="en-US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05200" y="4419600"/>
            <a:ext cx="2203450" cy="1816100"/>
            <a:chOff x="3956" y="2996"/>
            <a:chExt cx="1388" cy="1144"/>
          </a:xfrm>
        </p:grpSpPr>
        <p:sp>
          <p:nvSpPr>
            <p:cNvPr id="20490" name="AutoShape 5"/>
            <p:cNvSpPr>
              <a:spLocks noChangeArrowheads="1"/>
            </p:cNvSpPr>
            <p:nvPr/>
          </p:nvSpPr>
          <p:spPr bwMode="auto">
            <a:xfrm flipV="1">
              <a:off x="3956" y="2996"/>
              <a:ext cx="1388" cy="1136"/>
            </a:xfrm>
            <a:custGeom>
              <a:avLst/>
              <a:gdLst>
                <a:gd name="T0" fmla="*/ 70 w 21600"/>
                <a:gd name="T1" fmla="*/ 30 h 21600"/>
                <a:gd name="T2" fmla="*/ 45 w 21600"/>
                <a:gd name="T3" fmla="*/ 60 h 21600"/>
                <a:gd name="T4" fmla="*/ 19 w 21600"/>
                <a:gd name="T5" fmla="*/ 30 h 21600"/>
                <a:gd name="T6" fmla="*/ 4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318 w 21600"/>
                <a:gd name="T13" fmla="*/ 6332 h 21600"/>
                <a:gd name="T14" fmla="*/ 15282 w 21600"/>
                <a:gd name="T15" fmla="*/ 152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9045" y="21600"/>
                  </a:lnTo>
                  <a:lnTo>
                    <a:pt x="1255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20491" name="Line 6"/>
            <p:cNvSpPr>
              <a:spLocks noChangeShapeType="1"/>
            </p:cNvSpPr>
            <p:nvPr/>
          </p:nvSpPr>
          <p:spPr bwMode="auto">
            <a:xfrm flipH="1">
              <a:off x="4368" y="3012"/>
              <a:ext cx="264" cy="1128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ar-YE"/>
            </a:p>
          </p:txBody>
        </p:sp>
      </p:grpSp>
      <p:sp>
        <p:nvSpPr>
          <p:cNvPr id="20485" name="Oval 7"/>
          <p:cNvSpPr>
            <a:spLocks noChangeArrowheads="1"/>
          </p:cNvSpPr>
          <p:nvPr/>
        </p:nvSpPr>
        <p:spPr bwMode="auto">
          <a:xfrm>
            <a:off x="4159250" y="5378450"/>
            <a:ext cx="304800" cy="304800"/>
          </a:xfrm>
          <a:prstGeom prst="ellipse">
            <a:avLst/>
          </a:prstGeom>
          <a:solidFill>
            <a:srgbClr val="B2B2B2"/>
          </a:solidFill>
          <a:ln w="254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0486" name="Line 8"/>
          <p:cNvSpPr>
            <a:spLocks noChangeShapeType="1"/>
          </p:cNvSpPr>
          <p:nvPr/>
        </p:nvSpPr>
        <p:spPr bwMode="auto">
          <a:xfrm flipH="1">
            <a:off x="3657600" y="4495800"/>
            <a:ext cx="304800" cy="914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arrow" w="sm" len="sm"/>
            <a:tailEnd type="arrow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0487" name="Text Box 9"/>
          <p:cNvSpPr txBox="1">
            <a:spLocks noChangeArrowheads="1"/>
          </p:cNvSpPr>
          <p:nvPr/>
        </p:nvSpPr>
        <p:spPr bwMode="auto">
          <a:xfrm>
            <a:off x="2590800" y="4648200"/>
            <a:ext cx="1214438" cy="3667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hlink"/>
                </a:solidFill>
              </a:rPr>
              <a:t>distance</a:t>
            </a:r>
            <a:endParaRPr lang="en-US">
              <a:solidFill>
                <a:schemeClr val="hlink"/>
              </a:solidFill>
            </a:endParaRPr>
          </a:p>
        </p:txBody>
      </p:sp>
      <p:sp>
        <p:nvSpPr>
          <p:cNvPr id="20488" name="Line 10"/>
          <p:cNvSpPr>
            <a:spLocks noChangeShapeType="1"/>
          </p:cNvSpPr>
          <p:nvPr/>
        </p:nvSpPr>
        <p:spPr bwMode="auto">
          <a:xfrm>
            <a:off x="3810000" y="4419600"/>
            <a:ext cx="990600" cy="7620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0489" name="Line 11"/>
          <p:cNvSpPr>
            <a:spLocks noChangeShapeType="1"/>
          </p:cNvSpPr>
          <p:nvPr/>
        </p:nvSpPr>
        <p:spPr bwMode="auto">
          <a:xfrm>
            <a:off x="3505200" y="5486400"/>
            <a:ext cx="990600" cy="7620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90600"/>
            <a:ext cx="7724775" cy="581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/>
              <a:t>What is the Speed of Sound?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8420100" cy="2952750"/>
          </a:xfrm>
        </p:spPr>
        <p:txBody>
          <a:bodyPr lIns="92075" tIns="46038" rIns="92075" bIns="46038">
            <a:normAutofit lnSpcReduction="10000"/>
          </a:bodyPr>
          <a:lstStyle/>
          <a:p>
            <a:pPr eaLnBrk="1" hangingPunct="1"/>
            <a:r>
              <a:rPr lang="en-US" smtClean="0"/>
              <a:t>scanner </a:t>
            </a:r>
            <a:r>
              <a:rPr lang="en-US" u="sng" smtClean="0"/>
              <a:t>assumes</a:t>
            </a:r>
            <a:r>
              <a:rPr lang="en-US" smtClean="0"/>
              <a:t> speed of sound is that of soft tissue</a:t>
            </a:r>
          </a:p>
          <a:p>
            <a:pPr lvl="1" eaLnBrk="1" hangingPunct="1"/>
            <a:r>
              <a:rPr lang="en-US" smtClean="0"/>
              <a:t>1.54 mm/</a:t>
            </a:r>
            <a:r>
              <a:rPr lang="en-US" smtClean="0">
                <a:latin typeface="Symbol" pitchFamily="18" charset="2"/>
              </a:rPr>
              <a:t>m</a:t>
            </a:r>
            <a:r>
              <a:rPr lang="en-US" smtClean="0"/>
              <a:t>sec</a:t>
            </a:r>
          </a:p>
          <a:p>
            <a:pPr lvl="1" eaLnBrk="1" hangingPunct="1"/>
            <a:r>
              <a:rPr lang="en-US" smtClean="0"/>
              <a:t>1540 m/sec</a:t>
            </a:r>
          </a:p>
          <a:p>
            <a:pPr lvl="1" eaLnBrk="1" hangingPunct="1"/>
            <a:r>
              <a:rPr lang="en-US" smtClean="0"/>
              <a:t>13 usec required for echo object 1 cm from transducer (2 cm round trip)</a:t>
            </a: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 flipV="1">
            <a:off x="4800600" y="4724400"/>
            <a:ext cx="2203450" cy="1803400"/>
          </a:xfrm>
          <a:custGeom>
            <a:avLst/>
            <a:gdLst>
              <a:gd name="T0" fmla="*/ 177709453 w 21600"/>
              <a:gd name="T1" fmla="*/ 75283595 h 21600"/>
              <a:gd name="T2" fmla="*/ 112388712 w 21600"/>
              <a:gd name="T3" fmla="*/ 150567189 h 21600"/>
              <a:gd name="T4" fmla="*/ 47067932 w 21600"/>
              <a:gd name="T5" fmla="*/ 75283595 h 21600"/>
              <a:gd name="T6" fmla="*/ 11238871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323 w 21600"/>
              <a:gd name="T13" fmla="*/ 6323 h 21600"/>
              <a:gd name="T14" fmla="*/ 15277 w 21600"/>
              <a:gd name="T15" fmla="*/ 152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9045" y="21600"/>
                </a:lnTo>
                <a:lnTo>
                  <a:pt x="1255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 flipH="1">
            <a:off x="5562600" y="4749800"/>
            <a:ext cx="311150" cy="1117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295400" y="228600"/>
            <a:ext cx="6553200" cy="604838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>
                <a:latin typeface="Times New Roman" pitchFamily="18" charset="0"/>
              </a:rPr>
              <a:t>distance</a:t>
            </a:r>
            <a:r>
              <a:rPr lang="en-US" sz="2400">
                <a:latin typeface="Times New Roman" pitchFamily="18" charset="0"/>
              </a:rPr>
              <a:t> =  time delay X speed of sound</a:t>
            </a: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H="1" flipV="1">
            <a:off x="4724400" y="4419600"/>
            <a:ext cx="12192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H="1" flipV="1">
            <a:off x="4191000" y="5562600"/>
            <a:ext cx="1447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5791200" y="5181600"/>
            <a:ext cx="679450" cy="3397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1 cm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3581400" y="4876800"/>
            <a:ext cx="989013" cy="3397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13 </a:t>
            </a:r>
            <a:r>
              <a:rPr lang="en-US">
                <a:latin typeface="Symbol" pitchFamily="18" charset="2"/>
              </a:rPr>
              <a:t>m</a:t>
            </a:r>
            <a:r>
              <a:rPr lang="en-US"/>
              <a:t>sec</a:t>
            </a:r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auto">
          <a:xfrm rot="-9258807">
            <a:off x="4805363" y="3538538"/>
            <a:ext cx="609600" cy="2227262"/>
          </a:xfrm>
          <a:custGeom>
            <a:avLst/>
            <a:gdLst>
              <a:gd name="T0" fmla="*/ 6846654 w 21600"/>
              <a:gd name="T1" fmla="*/ 2413589 h 21600"/>
              <a:gd name="T2" fmla="*/ 774192 w 21600"/>
              <a:gd name="T3" fmla="*/ 127515498 h 21600"/>
              <a:gd name="T4" fmla="*/ 7138980 w 21600"/>
              <a:gd name="T5" fmla="*/ 21158678 h 21600"/>
              <a:gd name="T6" fmla="*/ 18904769 w 21600"/>
              <a:gd name="T7" fmla="*/ 73757636 h 21600"/>
              <a:gd name="T8" fmla="*/ 16978066 w 21600"/>
              <a:gd name="T9" fmla="*/ 121401769 h 21600"/>
              <a:gd name="T10" fmla="*/ 13408969 w 21600"/>
              <a:gd name="T11" fmla="*/ 9566058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422" y="8225"/>
                </a:moveTo>
                <a:cubicBezTo>
                  <a:pt x="18284" y="4413"/>
                  <a:pt x="14778" y="1801"/>
                  <a:pt x="10800" y="1801"/>
                </a:cubicBezTo>
                <a:cubicBezTo>
                  <a:pt x="5829" y="1801"/>
                  <a:pt x="1801" y="5829"/>
                  <a:pt x="1801" y="10800"/>
                </a:cubicBezTo>
                <a:cubicBezTo>
                  <a:pt x="1800" y="11162"/>
                  <a:pt x="1822" y="11524"/>
                  <a:pt x="1866" y="11884"/>
                </a:cubicBezTo>
                <a:lnTo>
                  <a:pt x="78" y="12101"/>
                </a:lnTo>
                <a:cubicBezTo>
                  <a:pt x="26" y="11669"/>
                  <a:pt x="0" y="1123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5574" y="-1"/>
                  <a:pt x="19782" y="3134"/>
                  <a:pt x="21148" y="7709"/>
                </a:cubicBezTo>
                <a:lnTo>
                  <a:pt x="23735" y="6937"/>
                </a:lnTo>
                <a:lnTo>
                  <a:pt x="21316" y="11418"/>
                </a:lnTo>
                <a:lnTo>
                  <a:pt x="16835" y="8997"/>
                </a:lnTo>
                <a:lnTo>
                  <a:pt x="19422" y="8225"/>
                </a:lnTo>
                <a:close/>
              </a:path>
            </a:pathLst>
          </a:custGeom>
          <a:noFill/>
          <a:ln w="254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5191125"/>
            <a:ext cx="1647825" cy="12382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1517" name="Line 13"/>
          <p:cNvSpPr>
            <a:spLocks noChangeShapeType="1"/>
          </p:cNvSpPr>
          <p:nvPr/>
        </p:nvSpPr>
        <p:spPr bwMode="auto">
          <a:xfrm flipV="1">
            <a:off x="2452688" y="5624513"/>
            <a:ext cx="1509712" cy="444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 rot="-894043">
            <a:off x="2603500" y="5819775"/>
            <a:ext cx="1524000" cy="587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Handy rule of thumb</a:t>
            </a:r>
          </a:p>
        </p:txBody>
      </p:sp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 AND M-mode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Color, spectral, power Doppler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Tissue harmonic imaging (detection of harmonics signals; abdominal and liver)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Contrast agent imaging (detection of subtle parenchymal change and metastases in the liver. abdominal and vascular)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3-D imaging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24775" cy="10985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/>
              <a:t>So the scanner assumes the wrong speed?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93675" y="1406525"/>
            <a:ext cx="3349625" cy="1060450"/>
          </a:xfrm>
        </p:spPr>
        <p:txBody>
          <a:bodyPr lIns="92075" tIns="46038" rIns="92075" bIns="46038"/>
          <a:lstStyle/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Sometimes</a:t>
            </a:r>
            <a:endParaRPr lang="en-US" smtClean="0">
              <a:solidFill>
                <a:schemeClr val="accent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926263" y="4908550"/>
            <a:ext cx="2203450" cy="1816100"/>
            <a:chOff x="4363" y="3092"/>
            <a:chExt cx="1388" cy="1144"/>
          </a:xfrm>
        </p:grpSpPr>
        <p:sp>
          <p:nvSpPr>
            <p:cNvPr id="22537" name="AutoShape 5"/>
            <p:cNvSpPr>
              <a:spLocks noChangeArrowheads="1"/>
            </p:cNvSpPr>
            <p:nvPr/>
          </p:nvSpPr>
          <p:spPr bwMode="auto">
            <a:xfrm flipV="1">
              <a:off x="4363" y="3092"/>
              <a:ext cx="1388" cy="1136"/>
            </a:xfrm>
            <a:custGeom>
              <a:avLst/>
              <a:gdLst>
                <a:gd name="T0" fmla="*/ 70 w 21600"/>
                <a:gd name="T1" fmla="*/ 30 h 21600"/>
                <a:gd name="T2" fmla="*/ 45 w 21600"/>
                <a:gd name="T3" fmla="*/ 60 h 21600"/>
                <a:gd name="T4" fmla="*/ 19 w 21600"/>
                <a:gd name="T5" fmla="*/ 30 h 21600"/>
                <a:gd name="T6" fmla="*/ 4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318 w 21600"/>
                <a:gd name="T13" fmla="*/ 6332 h 21600"/>
                <a:gd name="T14" fmla="*/ 15282 w 21600"/>
                <a:gd name="T15" fmla="*/ 152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9045" y="21600"/>
                  </a:lnTo>
                  <a:lnTo>
                    <a:pt x="1255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22538" name="Line 6"/>
            <p:cNvSpPr>
              <a:spLocks noChangeShapeType="1"/>
            </p:cNvSpPr>
            <p:nvPr/>
          </p:nvSpPr>
          <p:spPr bwMode="auto">
            <a:xfrm flipH="1">
              <a:off x="4775" y="3108"/>
              <a:ext cx="264" cy="1128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ar-YE"/>
            </a:p>
          </p:txBody>
        </p:sp>
      </p:grpSp>
      <p:sp>
        <p:nvSpPr>
          <p:cNvPr id="22533" name="AutoShape 7"/>
          <p:cNvSpPr>
            <a:spLocks noChangeArrowheads="1"/>
          </p:cNvSpPr>
          <p:nvPr/>
        </p:nvSpPr>
        <p:spPr bwMode="auto">
          <a:xfrm>
            <a:off x="6011863" y="5467350"/>
            <a:ext cx="1060450" cy="1155700"/>
          </a:xfrm>
          <a:prstGeom prst="diamond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4800" b="1">
                <a:solidFill>
                  <a:schemeClr val="hlink"/>
                </a:solidFill>
              </a:rPr>
              <a:t>?</a:t>
            </a:r>
          </a:p>
        </p:txBody>
      </p:sp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533400" y="3657600"/>
            <a:ext cx="5181600" cy="2514600"/>
          </a:xfrm>
          <a:prstGeom prst="rect">
            <a:avLst/>
          </a:prstGeom>
          <a:solidFill>
            <a:srgbClr val="919191"/>
          </a:solidFill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114300" lvl="1" algn="l" rtl="0">
              <a:lnSpc>
                <a:spcPct val="10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soft tissue ==&gt; 1.54 mm / </a:t>
            </a:r>
            <a:r>
              <a:rPr lang="en-US" sz="2800" b="1" dirty="0" err="1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sec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114300" lvl="1" algn="l" rtl="0">
              <a:lnSpc>
                <a:spcPct val="10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fat ==&gt; 1.44 mm / </a:t>
            </a:r>
            <a:r>
              <a:rPr lang="en-US" sz="2800" b="1" dirty="0" err="1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sec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114300" lvl="1" algn="l" rtl="0">
              <a:lnSpc>
                <a:spcPct val="10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brain ==&gt; 1.51 mm / </a:t>
            </a:r>
            <a:r>
              <a:rPr lang="en-US" sz="2800" b="1" dirty="0" err="1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sec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114300" lvl="1" algn="l" rtl="0">
              <a:lnSpc>
                <a:spcPct val="10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liver, kidney ==&gt; 1.56 mm / </a:t>
            </a:r>
            <a:r>
              <a:rPr lang="en-US" sz="2800" b="1" dirty="0" err="1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sec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114300" lvl="1" algn="l" rtl="0">
              <a:lnSpc>
                <a:spcPct val="10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muscle ==&gt; 1.57 mm / </a:t>
            </a:r>
            <a:r>
              <a:rPr lang="en-US" sz="2800" b="1" dirty="0" err="1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sec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253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0" y="2447925"/>
            <a:ext cx="1589088" cy="17954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2536" name="AutoShape 10"/>
          <p:cNvSpPr>
            <a:spLocks noChangeArrowheads="1"/>
          </p:cNvSpPr>
          <p:nvPr/>
        </p:nvSpPr>
        <p:spPr bwMode="auto">
          <a:xfrm>
            <a:off x="3351213" y="1592263"/>
            <a:ext cx="3729037" cy="1760537"/>
          </a:xfrm>
          <a:prstGeom prst="wedgeRectCallout">
            <a:avLst>
              <a:gd name="adj1" fmla="val 66602"/>
              <a:gd name="adj2" fmla="val 41704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rtl="0">
              <a:spcBef>
                <a:spcPct val="30000"/>
              </a:spcBef>
              <a:buSzPct val="100000"/>
              <a:buFontTx/>
              <a:buChar char="•"/>
            </a:pPr>
            <a:r>
              <a:rPr lang="en-US" sz="2800" dirty="0"/>
              <a:t>Luckily, the speed of sound is almost the same for most body parts</a:t>
            </a:r>
          </a:p>
          <a:p>
            <a:pPr algn="ctr" rtl="0"/>
            <a:endParaRPr lang="en-US" sz="1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62088" y="334963"/>
            <a:ext cx="7629525" cy="581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/>
              <a:t>Attenuation Correction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130300"/>
            <a:ext cx="4032250" cy="2771775"/>
          </a:xfrm>
        </p:spPr>
        <p:txBody>
          <a:bodyPr lIns="92075" tIns="46038" rIns="92075" bIns="46038"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scanner </a:t>
            </a:r>
            <a:r>
              <a:rPr lang="en-US" u="sng" smtClean="0"/>
              <a:t>assumes</a:t>
            </a:r>
            <a:r>
              <a:rPr lang="en-US" smtClean="0"/>
              <a:t> entire body has attenuation of soft tissue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actual attenuation varies widely in body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11325" y="4752975"/>
            <a:ext cx="1401763" cy="1281113"/>
            <a:chOff x="4856" y="3464"/>
            <a:chExt cx="883" cy="807"/>
          </a:xfrm>
        </p:grpSpPr>
        <p:sp>
          <p:nvSpPr>
            <p:cNvPr id="29705" name="AutoShape 5"/>
            <p:cNvSpPr>
              <a:spLocks noChangeArrowheads="1"/>
            </p:cNvSpPr>
            <p:nvPr/>
          </p:nvSpPr>
          <p:spPr bwMode="auto">
            <a:xfrm flipV="1">
              <a:off x="4856" y="3464"/>
              <a:ext cx="883" cy="807"/>
            </a:xfrm>
            <a:custGeom>
              <a:avLst/>
              <a:gdLst>
                <a:gd name="T0" fmla="*/ 29 w 21600"/>
                <a:gd name="T1" fmla="*/ 15 h 21600"/>
                <a:gd name="T2" fmla="*/ 18 w 21600"/>
                <a:gd name="T3" fmla="*/ 30 h 21600"/>
                <a:gd name="T4" fmla="*/ 8 w 21600"/>
                <a:gd name="T5" fmla="*/ 15 h 21600"/>
                <a:gd name="T6" fmla="*/ 18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311 w 21600"/>
                <a:gd name="T13" fmla="*/ 6317 h 21600"/>
                <a:gd name="T14" fmla="*/ 15289 w 21600"/>
                <a:gd name="T15" fmla="*/ 1528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9045" y="21600"/>
                  </a:lnTo>
                  <a:lnTo>
                    <a:pt x="1255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29706" name="Oval 6"/>
            <p:cNvSpPr>
              <a:spLocks noChangeArrowheads="1"/>
            </p:cNvSpPr>
            <p:nvPr/>
          </p:nvSpPr>
          <p:spPr bwMode="auto">
            <a:xfrm>
              <a:off x="5079" y="4018"/>
              <a:ext cx="69" cy="77"/>
            </a:xfrm>
            <a:prstGeom prst="ellipse">
              <a:avLst/>
            </a:prstGeom>
            <a:solidFill>
              <a:srgbClr val="C2C5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403725" y="1141413"/>
            <a:ext cx="4740275" cy="4745037"/>
            <a:chOff x="1745" y="1102"/>
            <a:chExt cx="2986" cy="2989"/>
          </a:xfrm>
        </p:grpSpPr>
        <p:sp>
          <p:nvSpPr>
            <p:cNvPr id="29703" name="Rectangle 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752" y="1611"/>
              <a:ext cx="2771" cy="2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285750" indent="-285750" algn="l" rtl="0">
                <a:spcBef>
                  <a:spcPct val="30000"/>
                </a:spcBef>
                <a:buSzPct val="100000"/>
                <a:buFontTx/>
                <a:buChar char="•"/>
              </a:pPr>
              <a:r>
                <a:rPr lang="en-US" sz="3600" dirty="0"/>
                <a:t>Fat		</a:t>
              </a:r>
              <a:r>
                <a:rPr lang="en-US" sz="3600" dirty="0" smtClean="0"/>
                <a:t>         0.6</a:t>
              </a:r>
              <a:endParaRPr lang="en-US" sz="3600" dirty="0"/>
            </a:p>
            <a:p>
              <a:pPr marL="285750" indent="-285750" algn="l" rtl="0">
                <a:spcBef>
                  <a:spcPct val="30000"/>
                </a:spcBef>
                <a:buSzPct val="100000"/>
                <a:buFontTx/>
                <a:buChar char="•"/>
              </a:pPr>
              <a:r>
                <a:rPr lang="en-US" sz="3600" dirty="0"/>
                <a:t>Brain		0.6</a:t>
              </a:r>
            </a:p>
            <a:p>
              <a:pPr marL="285750" indent="-285750" algn="l" rtl="0">
                <a:spcBef>
                  <a:spcPct val="30000"/>
                </a:spcBef>
                <a:buSzPct val="100000"/>
                <a:buFontTx/>
                <a:buChar char="•"/>
              </a:pPr>
              <a:r>
                <a:rPr lang="en-US" sz="3600" dirty="0"/>
                <a:t>Liver		0.5</a:t>
              </a:r>
            </a:p>
            <a:p>
              <a:pPr marL="285750" indent="-285750" algn="l" rtl="0">
                <a:spcBef>
                  <a:spcPct val="30000"/>
                </a:spcBef>
                <a:buSzPct val="100000"/>
                <a:buFontTx/>
                <a:buChar char="•"/>
              </a:pPr>
              <a:r>
                <a:rPr lang="en-US" sz="3600" dirty="0"/>
                <a:t>Kidney		0.9</a:t>
              </a:r>
            </a:p>
            <a:p>
              <a:pPr marL="285750" indent="-285750" algn="l" rtl="0">
                <a:spcBef>
                  <a:spcPct val="30000"/>
                </a:spcBef>
                <a:buSzPct val="100000"/>
                <a:buFontTx/>
                <a:buChar char="•"/>
              </a:pPr>
              <a:r>
                <a:rPr lang="en-US" sz="3600" dirty="0"/>
                <a:t>Muscle		1.0</a:t>
              </a:r>
            </a:p>
            <a:p>
              <a:pPr marL="285750" indent="-285750" algn="l" rtl="0">
                <a:spcBef>
                  <a:spcPct val="30000"/>
                </a:spcBef>
                <a:buSzPct val="100000"/>
                <a:buFontTx/>
                <a:buChar char="•"/>
              </a:pPr>
              <a:r>
                <a:rPr lang="en-US" sz="3600" dirty="0"/>
                <a:t>Heart		1.1</a:t>
              </a:r>
            </a:p>
          </p:txBody>
        </p:sp>
        <p:sp>
          <p:nvSpPr>
            <p:cNvPr id="29704" name="Rectangle 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745" y="1102"/>
              <a:ext cx="2986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400">
                  <a:solidFill>
                    <a:schemeClr val="tx2"/>
                  </a:solidFill>
                </a:rPr>
                <a:t>Tissue       Attenuation Coefficient</a:t>
              </a:r>
            </a:p>
            <a:p>
              <a:r>
                <a:rPr lang="en-US" sz="2400">
                  <a:solidFill>
                    <a:schemeClr val="tx2"/>
                  </a:solidFill>
                </a:rPr>
                <a:t>                        (dB / cm / MHz)</a:t>
              </a:r>
            </a:p>
          </p:txBody>
        </p:sp>
      </p:grpSp>
      <p:sp>
        <p:nvSpPr>
          <p:cNvPr id="29702" name="Line 11"/>
          <p:cNvSpPr>
            <a:spLocks noChangeShapeType="1"/>
          </p:cNvSpPr>
          <p:nvPr/>
        </p:nvSpPr>
        <p:spPr bwMode="auto">
          <a:xfrm>
            <a:off x="4156075" y="1149350"/>
            <a:ext cx="0" cy="5430838"/>
          </a:xfrm>
          <a:prstGeom prst="line">
            <a:avLst/>
          </a:prstGeom>
          <a:noFill/>
          <a:ln w="76200" cmpd="tri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YE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 flipV="1">
            <a:off x="6337300" y="4813300"/>
            <a:ext cx="2203450" cy="1803400"/>
          </a:xfrm>
          <a:custGeom>
            <a:avLst/>
            <a:gdLst>
              <a:gd name="T0" fmla="*/ 177709453 w 21600"/>
              <a:gd name="T1" fmla="*/ 75283595 h 21600"/>
              <a:gd name="T2" fmla="*/ 112388712 w 21600"/>
              <a:gd name="T3" fmla="*/ 150567189 h 21600"/>
              <a:gd name="T4" fmla="*/ 47067932 w 21600"/>
              <a:gd name="T5" fmla="*/ 75283595 h 21600"/>
              <a:gd name="T6" fmla="*/ 11238871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323 w 21600"/>
              <a:gd name="T13" fmla="*/ 6323 h 21600"/>
              <a:gd name="T14" fmla="*/ 15277 w 21600"/>
              <a:gd name="T15" fmla="*/ 152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9045" y="21600"/>
                </a:lnTo>
                <a:lnTo>
                  <a:pt x="1255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>
          <a:xfrm>
            <a:off x="1462088" y="334963"/>
            <a:ext cx="7629525" cy="581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/>
              <a:t>Gray Shade of Echo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5507038" cy="41148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Ultrasound is gray shade modality</a:t>
            </a:r>
          </a:p>
          <a:p>
            <a:pPr eaLnBrk="1" hangingPunct="1"/>
            <a:r>
              <a:rPr lang="en-US" smtClean="0"/>
              <a:t>Gray shade should indicate echogeneity of object</a:t>
            </a: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 flipV="1">
            <a:off x="1612900" y="4813300"/>
            <a:ext cx="2203450" cy="1803400"/>
          </a:xfrm>
          <a:custGeom>
            <a:avLst/>
            <a:gdLst>
              <a:gd name="T0" fmla="*/ 177709453 w 21600"/>
              <a:gd name="T1" fmla="*/ 75283595 h 21600"/>
              <a:gd name="T2" fmla="*/ 112388712 w 21600"/>
              <a:gd name="T3" fmla="*/ 150567189 h 21600"/>
              <a:gd name="T4" fmla="*/ 47067932 w 21600"/>
              <a:gd name="T5" fmla="*/ 75283595 h 21600"/>
              <a:gd name="T6" fmla="*/ 11238871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323 w 21600"/>
              <a:gd name="T13" fmla="*/ 6323 h 21600"/>
              <a:gd name="T14" fmla="*/ 15277 w 21600"/>
              <a:gd name="T15" fmla="*/ 152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9045" y="21600"/>
                </a:lnTo>
                <a:lnTo>
                  <a:pt x="1255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3327400" y="4781550"/>
            <a:ext cx="1060450" cy="1155700"/>
          </a:xfrm>
          <a:prstGeom prst="diamond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4800" b="1">
                <a:solidFill>
                  <a:schemeClr val="hlink"/>
                </a:solidFill>
              </a:rPr>
              <a:t>?</a:t>
            </a: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7029450" y="6067425"/>
            <a:ext cx="171450" cy="171450"/>
          </a:xfrm>
          <a:prstGeom prst="ellipse">
            <a:avLst/>
          </a:prstGeom>
          <a:solidFill>
            <a:srgbClr val="4445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2152650" y="6067425"/>
            <a:ext cx="171450" cy="171450"/>
          </a:xfrm>
          <a:prstGeom prst="ellipse">
            <a:avLst/>
          </a:prstGeom>
          <a:solidFill>
            <a:srgbClr val="FFFE0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 flipV="1">
            <a:off x="3994150" y="4832350"/>
            <a:ext cx="2203450" cy="1803400"/>
          </a:xfrm>
          <a:custGeom>
            <a:avLst/>
            <a:gdLst>
              <a:gd name="T0" fmla="*/ 177709453 w 21600"/>
              <a:gd name="T1" fmla="*/ 75283595 h 21600"/>
              <a:gd name="T2" fmla="*/ 112388712 w 21600"/>
              <a:gd name="T3" fmla="*/ 150567189 h 21600"/>
              <a:gd name="T4" fmla="*/ 47067932 w 21600"/>
              <a:gd name="T5" fmla="*/ 75283595 h 21600"/>
              <a:gd name="T6" fmla="*/ 11238871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323 w 21600"/>
              <a:gd name="T13" fmla="*/ 6323 h 21600"/>
              <a:gd name="T14" fmla="*/ 15277 w 21600"/>
              <a:gd name="T15" fmla="*/ 152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9045" y="21600"/>
                </a:lnTo>
                <a:lnTo>
                  <a:pt x="1255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3562" name="Oval 10"/>
          <p:cNvSpPr>
            <a:spLocks noChangeArrowheads="1"/>
          </p:cNvSpPr>
          <p:nvPr/>
        </p:nvSpPr>
        <p:spPr bwMode="auto">
          <a:xfrm>
            <a:off x="4552950" y="6067425"/>
            <a:ext cx="171450" cy="171450"/>
          </a:xfrm>
          <a:prstGeom prst="ellipse">
            <a:avLst/>
          </a:prstGeom>
          <a:solidFill>
            <a:srgbClr val="C2C5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>
            <a:off x="5765800" y="4857750"/>
            <a:ext cx="1060450" cy="1155700"/>
          </a:xfrm>
          <a:prstGeom prst="diamond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4800" b="1">
                <a:solidFill>
                  <a:schemeClr val="hlink"/>
                </a:solidFill>
              </a:rPr>
              <a:t>?</a:t>
            </a:r>
          </a:p>
        </p:txBody>
      </p:sp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371600"/>
            <a:ext cx="2590800" cy="19431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 flipV="1">
            <a:off x="6337300" y="4813300"/>
            <a:ext cx="2203450" cy="1803400"/>
          </a:xfrm>
          <a:custGeom>
            <a:avLst/>
            <a:gdLst>
              <a:gd name="T0" fmla="*/ 177709453 w 21600"/>
              <a:gd name="T1" fmla="*/ 75283595 h 21600"/>
              <a:gd name="T2" fmla="*/ 112388712 w 21600"/>
              <a:gd name="T3" fmla="*/ 150567189 h 21600"/>
              <a:gd name="T4" fmla="*/ 47067932 w 21600"/>
              <a:gd name="T5" fmla="*/ 75283595 h 21600"/>
              <a:gd name="T6" fmla="*/ 11238871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323 w 21600"/>
              <a:gd name="T13" fmla="*/ 6323 h 21600"/>
              <a:gd name="T14" fmla="*/ 15277 w 21600"/>
              <a:gd name="T15" fmla="*/ 152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9045" y="21600"/>
                </a:lnTo>
                <a:lnTo>
                  <a:pt x="1255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58213" cy="12033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How does scanner know what gray shade to assign an echo?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idx="1"/>
          </p:nvPr>
        </p:nvSpPr>
        <p:spPr>
          <a:xfrm>
            <a:off x="1219200" y="2438400"/>
            <a:ext cx="71628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Based upon intensity (volume, loudness) of echo</a:t>
            </a:r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 flipV="1">
            <a:off x="1612900" y="4813300"/>
            <a:ext cx="2203450" cy="1803400"/>
          </a:xfrm>
          <a:custGeom>
            <a:avLst/>
            <a:gdLst>
              <a:gd name="T0" fmla="*/ 177709453 w 21600"/>
              <a:gd name="T1" fmla="*/ 75283595 h 21600"/>
              <a:gd name="T2" fmla="*/ 112388712 w 21600"/>
              <a:gd name="T3" fmla="*/ 150567189 h 21600"/>
              <a:gd name="T4" fmla="*/ 47067932 w 21600"/>
              <a:gd name="T5" fmla="*/ 75283595 h 21600"/>
              <a:gd name="T6" fmla="*/ 11238871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323 w 21600"/>
              <a:gd name="T13" fmla="*/ 6323 h 21600"/>
              <a:gd name="T14" fmla="*/ 15277 w 21600"/>
              <a:gd name="T15" fmla="*/ 152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9045" y="21600"/>
                </a:lnTo>
                <a:lnTo>
                  <a:pt x="1255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3327400" y="4781550"/>
            <a:ext cx="1060450" cy="1155700"/>
          </a:xfrm>
          <a:prstGeom prst="diamond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4800" b="1">
                <a:solidFill>
                  <a:schemeClr val="hlink"/>
                </a:solidFill>
              </a:rPr>
              <a:t>?</a:t>
            </a:r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auto">
          <a:xfrm>
            <a:off x="7029450" y="6067425"/>
            <a:ext cx="171450" cy="171450"/>
          </a:xfrm>
          <a:prstGeom prst="ellipse">
            <a:avLst/>
          </a:prstGeom>
          <a:solidFill>
            <a:srgbClr val="4445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2152650" y="6067425"/>
            <a:ext cx="171450" cy="171450"/>
          </a:xfrm>
          <a:prstGeom prst="ellipse">
            <a:avLst/>
          </a:prstGeom>
          <a:solidFill>
            <a:srgbClr val="FFFE0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auto">
          <a:xfrm flipV="1">
            <a:off x="3994150" y="4832350"/>
            <a:ext cx="2203450" cy="1803400"/>
          </a:xfrm>
          <a:custGeom>
            <a:avLst/>
            <a:gdLst>
              <a:gd name="T0" fmla="*/ 177709453 w 21600"/>
              <a:gd name="T1" fmla="*/ 75283595 h 21600"/>
              <a:gd name="T2" fmla="*/ 112388712 w 21600"/>
              <a:gd name="T3" fmla="*/ 150567189 h 21600"/>
              <a:gd name="T4" fmla="*/ 47067932 w 21600"/>
              <a:gd name="T5" fmla="*/ 75283595 h 21600"/>
              <a:gd name="T6" fmla="*/ 11238871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323 w 21600"/>
              <a:gd name="T13" fmla="*/ 6323 h 21600"/>
              <a:gd name="T14" fmla="*/ 15277 w 21600"/>
              <a:gd name="T15" fmla="*/ 152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9045" y="21600"/>
                </a:lnTo>
                <a:lnTo>
                  <a:pt x="1255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4586" name="Oval 10"/>
          <p:cNvSpPr>
            <a:spLocks noChangeArrowheads="1"/>
          </p:cNvSpPr>
          <p:nvPr/>
        </p:nvSpPr>
        <p:spPr bwMode="auto">
          <a:xfrm>
            <a:off x="4552950" y="6067425"/>
            <a:ext cx="171450" cy="171450"/>
          </a:xfrm>
          <a:prstGeom prst="ellipse">
            <a:avLst/>
          </a:prstGeom>
          <a:solidFill>
            <a:srgbClr val="C2C5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4587" name="AutoShape 11"/>
          <p:cNvSpPr>
            <a:spLocks noChangeArrowheads="1"/>
          </p:cNvSpPr>
          <p:nvPr/>
        </p:nvSpPr>
        <p:spPr bwMode="auto">
          <a:xfrm>
            <a:off x="5765800" y="4857750"/>
            <a:ext cx="1060450" cy="1155700"/>
          </a:xfrm>
          <a:prstGeom prst="diamond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4800" b="1">
                <a:solidFill>
                  <a:schemeClr val="hlink"/>
                </a:solidFill>
              </a:rPr>
              <a:t>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reconstruct the image from echoes?  </a:t>
            </a:r>
            <a:br>
              <a:rPr lang="en-US" dirty="0" smtClean="0"/>
            </a:br>
            <a:endParaRPr lang="ar-Y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 MODES:</a:t>
            </a:r>
          </a:p>
          <a:p>
            <a:pPr lvl="1"/>
            <a:r>
              <a:rPr lang="en-US" dirty="0" smtClean="0"/>
              <a:t>B AND M-mode</a:t>
            </a:r>
          </a:p>
          <a:p>
            <a:pPr lvl="1"/>
            <a:r>
              <a:rPr lang="en-US" dirty="0" smtClean="0"/>
              <a:t>Color, spectral, power Doppler</a:t>
            </a:r>
          </a:p>
          <a:p>
            <a:pPr lvl="1"/>
            <a:r>
              <a:rPr lang="en-US" dirty="0" smtClean="0"/>
              <a:t>Tissue harmonic imaging (detection of harmonics signals; abdominal and liver)</a:t>
            </a:r>
          </a:p>
          <a:p>
            <a:pPr lvl="1"/>
            <a:r>
              <a:rPr lang="en-US" dirty="0" smtClean="0"/>
              <a:t>Contrast agent imaging (detection of subtle </a:t>
            </a:r>
            <a:r>
              <a:rPr lang="en-US" dirty="0" err="1" smtClean="0"/>
              <a:t>parenchymal</a:t>
            </a:r>
            <a:r>
              <a:rPr lang="en-US" dirty="0" smtClean="0"/>
              <a:t> change and metastases in the liver. abdominal and vascular)</a:t>
            </a:r>
          </a:p>
          <a:p>
            <a:pPr lvl="1"/>
            <a:r>
              <a:rPr lang="en-US" dirty="0" smtClean="0"/>
              <a:t>3-D imaging</a:t>
            </a:r>
          </a:p>
          <a:p>
            <a:endParaRPr lang="ar-YE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943600" y="1066800"/>
            <a:ext cx="2759075" cy="1895475"/>
          </a:xfrm>
          <a:prstGeom prst="rect">
            <a:avLst/>
          </a:prstGeom>
          <a:noFill/>
          <a:ln w="47625" cmpd="thickThin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77888"/>
          </a:xfrm>
        </p:spPr>
        <p:txBody>
          <a:bodyPr/>
          <a:lstStyle/>
          <a:p>
            <a:pPr algn="ctr" eaLnBrk="1" hangingPunct="1"/>
            <a:r>
              <a:rPr lang="en-US" smtClean="0"/>
              <a:t>M Mode</a:t>
            </a:r>
          </a:p>
        </p:txBody>
      </p:sp>
      <p:sp>
        <p:nvSpPr>
          <p:cNvPr id="6148" name="Rectangle 28"/>
          <p:cNvSpPr>
            <a:spLocks noGrp="1" noChangeArrowheads="1"/>
          </p:cNvSpPr>
          <p:nvPr>
            <p:ph idx="1"/>
          </p:nvPr>
        </p:nvSpPr>
        <p:spPr>
          <a:xfrm>
            <a:off x="0" y="712788"/>
            <a:ext cx="5294313" cy="41148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85000"/>
              </a:lnSpc>
            </a:pPr>
            <a:r>
              <a:rPr lang="en-US" sz="4000" smtClean="0"/>
              <a:t>Multiple pulses in same location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3800" smtClean="0"/>
              <a:t>New lines added to right</a:t>
            </a:r>
          </a:p>
          <a:p>
            <a:pPr eaLnBrk="1" hangingPunct="1">
              <a:lnSpc>
                <a:spcPct val="85000"/>
              </a:lnSpc>
            </a:pPr>
            <a:r>
              <a:rPr lang="en-US" sz="4000" smtClean="0"/>
              <a:t>horizontal axis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800" smtClean="0"/>
              <a:t>elapsed time (not time within a pulse)</a:t>
            </a:r>
          </a:p>
          <a:p>
            <a:pPr eaLnBrk="1" hangingPunct="1">
              <a:lnSpc>
                <a:spcPct val="85000"/>
              </a:lnSpc>
            </a:pPr>
            <a:r>
              <a:rPr lang="en-US" sz="4000" smtClean="0"/>
              <a:t>vertical axis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800" smtClean="0"/>
              <a:t>time delay between pulse &amp; echo</a:t>
            </a:r>
          </a:p>
          <a:p>
            <a:pPr lvl="2" eaLnBrk="1" hangingPunct="1">
              <a:lnSpc>
                <a:spcPct val="85000"/>
              </a:lnSpc>
            </a:pPr>
            <a:r>
              <a:rPr lang="en-US" sz="2400" smtClean="0"/>
              <a:t>indicates distance of reflector from transducer</a:t>
            </a:r>
          </a:p>
          <a:p>
            <a:pPr eaLnBrk="1" hangingPunct="1"/>
            <a:endParaRPr lang="en-US" sz="4000" smtClean="0"/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5410200" y="3276600"/>
            <a:ext cx="3190875" cy="2759075"/>
          </a:xfrm>
          <a:prstGeom prst="rect">
            <a:avLst/>
          </a:prstGeom>
          <a:noFill/>
          <a:ln w="47625" cmpd="thickThin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6150" name="Line 5"/>
          <p:cNvSpPr>
            <a:spLocks noChangeShapeType="1"/>
          </p:cNvSpPr>
          <p:nvPr/>
        </p:nvSpPr>
        <p:spPr bwMode="auto">
          <a:xfrm>
            <a:off x="6553200" y="5678488"/>
            <a:ext cx="17287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6151" name="Line 6"/>
          <p:cNvSpPr>
            <a:spLocks noChangeShapeType="1"/>
          </p:cNvSpPr>
          <p:nvPr/>
        </p:nvSpPr>
        <p:spPr bwMode="auto">
          <a:xfrm flipV="1">
            <a:off x="7405688" y="3544888"/>
            <a:ext cx="0" cy="2133600"/>
          </a:xfrm>
          <a:prstGeom prst="line">
            <a:avLst/>
          </a:prstGeom>
          <a:noFill/>
          <a:ln w="25400" cap="rnd">
            <a:solidFill>
              <a:srgbClr val="B2B2B2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6152" name="Oval 7"/>
          <p:cNvSpPr>
            <a:spLocks noChangeArrowheads="1"/>
          </p:cNvSpPr>
          <p:nvPr/>
        </p:nvSpPr>
        <p:spPr bwMode="auto">
          <a:xfrm>
            <a:off x="7342188" y="4598988"/>
            <a:ext cx="114300" cy="114300"/>
          </a:xfrm>
          <a:prstGeom prst="ellipse">
            <a:avLst/>
          </a:prstGeom>
          <a:solidFill>
            <a:srgbClr val="676767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6153" name="Line 8"/>
          <p:cNvSpPr>
            <a:spLocks noChangeShapeType="1"/>
          </p:cNvSpPr>
          <p:nvPr/>
        </p:nvSpPr>
        <p:spPr bwMode="auto">
          <a:xfrm flipV="1">
            <a:off x="7672388" y="3532188"/>
            <a:ext cx="0" cy="2133600"/>
          </a:xfrm>
          <a:prstGeom prst="line">
            <a:avLst/>
          </a:prstGeom>
          <a:noFill/>
          <a:ln w="25400" cap="rnd">
            <a:solidFill>
              <a:srgbClr val="B2B2B2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6154" name="Oval 9"/>
          <p:cNvSpPr>
            <a:spLocks noChangeArrowheads="1"/>
          </p:cNvSpPr>
          <p:nvPr/>
        </p:nvSpPr>
        <p:spPr bwMode="auto">
          <a:xfrm>
            <a:off x="7608888" y="4700588"/>
            <a:ext cx="114300" cy="114300"/>
          </a:xfrm>
          <a:prstGeom prst="ellipse">
            <a:avLst/>
          </a:prstGeom>
          <a:solidFill>
            <a:srgbClr val="676767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6155" name="Line 10"/>
          <p:cNvSpPr>
            <a:spLocks noChangeShapeType="1"/>
          </p:cNvSpPr>
          <p:nvPr/>
        </p:nvSpPr>
        <p:spPr bwMode="auto">
          <a:xfrm flipV="1">
            <a:off x="7939088" y="3544888"/>
            <a:ext cx="0" cy="2133600"/>
          </a:xfrm>
          <a:prstGeom prst="line">
            <a:avLst/>
          </a:prstGeom>
          <a:noFill/>
          <a:ln w="25400" cap="rnd">
            <a:solidFill>
              <a:srgbClr val="B2B2B2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6156" name="Oval 11"/>
          <p:cNvSpPr>
            <a:spLocks noChangeArrowheads="1"/>
          </p:cNvSpPr>
          <p:nvPr/>
        </p:nvSpPr>
        <p:spPr bwMode="auto">
          <a:xfrm>
            <a:off x="7875588" y="4764088"/>
            <a:ext cx="114300" cy="114300"/>
          </a:xfrm>
          <a:prstGeom prst="ellipse">
            <a:avLst/>
          </a:prstGeom>
          <a:solidFill>
            <a:srgbClr val="676767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6157" name="Line 12"/>
          <p:cNvSpPr>
            <a:spLocks noChangeShapeType="1"/>
          </p:cNvSpPr>
          <p:nvPr/>
        </p:nvSpPr>
        <p:spPr bwMode="auto">
          <a:xfrm flipV="1">
            <a:off x="8205788" y="3544888"/>
            <a:ext cx="0" cy="2133600"/>
          </a:xfrm>
          <a:prstGeom prst="line">
            <a:avLst/>
          </a:prstGeom>
          <a:noFill/>
          <a:ln w="25400" cap="rnd">
            <a:solidFill>
              <a:srgbClr val="B2B2B2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6158" name="Oval 13"/>
          <p:cNvSpPr>
            <a:spLocks noChangeArrowheads="1"/>
          </p:cNvSpPr>
          <p:nvPr/>
        </p:nvSpPr>
        <p:spPr bwMode="auto">
          <a:xfrm>
            <a:off x="8154988" y="4802188"/>
            <a:ext cx="114300" cy="114300"/>
          </a:xfrm>
          <a:prstGeom prst="ellipse">
            <a:avLst/>
          </a:prstGeom>
          <a:solidFill>
            <a:srgbClr val="676767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6159" name="Line 14"/>
          <p:cNvSpPr>
            <a:spLocks noChangeShapeType="1"/>
          </p:cNvSpPr>
          <p:nvPr/>
        </p:nvSpPr>
        <p:spPr bwMode="auto">
          <a:xfrm flipV="1">
            <a:off x="7151688" y="3532188"/>
            <a:ext cx="0" cy="2133600"/>
          </a:xfrm>
          <a:prstGeom prst="line">
            <a:avLst/>
          </a:prstGeom>
          <a:noFill/>
          <a:ln w="25400" cap="rnd">
            <a:solidFill>
              <a:srgbClr val="B2B2B2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6160" name="Oval 15"/>
          <p:cNvSpPr>
            <a:spLocks noChangeArrowheads="1"/>
          </p:cNvSpPr>
          <p:nvPr/>
        </p:nvSpPr>
        <p:spPr bwMode="auto">
          <a:xfrm>
            <a:off x="7088188" y="4700588"/>
            <a:ext cx="114300" cy="114300"/>
          </a:xfrm>
          <a:prstGeom prst="ellipse">
            <a:avLst/>
          </a:prstGeom>
          <a:solidFill>
            <a:srgbClr val="676767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6161" name="Line 16"/>
          <p:cNvSpPr>
            <a:spLocks noChangeShapeType="1"/>
          </p:cNvSpPr>
          <p:nvPr/>
        </p:nvSpPr>
        <p:spPr bwMode="auto">
          <a:xfrm flipV="1">
            <a:off x="6910388" y="3544888"/>
            <a:ext cx="0" cy="2133600"/>
          </a:xfrm>
          <a:prstGeom prst="line">
            <a:avLst/>
          </a:prstGeom>
          <a:noFill/>
          <a:ln w="25400" cap="rnd">
            <a:solidFill>
              <a:srgbClr val="B2B2B2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6162" name="Oval 17"/>
          <p:cNvSpPr>
            <a:spLocks noChangeArrowheads="1"/>
          </p:cNvSpPr>
          <p:nvPr/>
        </p:nvSpPr>
        <p:spPr bwMode="auto">
          <a:xfrm>
            <a:off x="6859588" y="4840288"/>
            <a:ext cx="114300" cy="114300"/>
          </a:xfrm>
          <a:prstGeom prst="ellipse">
            <a:avLst/>
          </a:prstGeom>
          <a:solidFill>
            <a:srgbClr val="676767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6163" name="Rectangle 18"/>
          <p:cNvSpPr>
            <a:spLocks noChangeArrowheads="1"/>
          </p:cNvSpPr>
          <p:nvPr/>
        </p:nvSpPr>
        <p:spPr bwMode="auto">
          <a:xfrm>
            <a:off x="6831013" y="5741988"/>
            <a:ext cx="126841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Elapsed Time</a:t>
            </a:r>
          </a:p>
        </p:txBody>
      </p:sp>
      <p:sp>
        <p:nvSpPr>
          <p:cNvPr id="6164" name="Line 19"/>
          <p:cNvSpPr>
            <a:spLocks noChangeShapeType="1"/>
          </p:cNvSpPr>
          <p:nvPr/>
        </p:nvSpPr>
        <p:spPr bwMode="auto">
          <a:xfrm>
            <a:off x="8078788" y="5856288"/>
            <a:ext cx="292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6165" name="Arc 20"/>
          <p:cNvSpPr>
            <a:spLocks/>
          </p:cNvSpPr>
          <p:nvPr/>
        </p:nvSpPr>
        <p:spPr bwMode="auto">
          <a:xfrm>
            <a:off x="6972300" y="1450975"/>
            <a:ext cx="965200" cy="965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6166" name="Text Box 21"/>
          <p:cNvSpPr txBox="1">
            <a:spLocks noChangeArrowheads="1"/>
          </p:cNvSpPr>
          <p:nvPr/>
        </p:nvSpPr>
        <p:spPr bwMode="auto">
          <a:xfrm>
            <a:off x="6248400" y="6019800"/>
            <a:ext cx="2362200" cy="58737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/>
              <a:t>Each vertical line is one pulse</a:t>
            </a:r>
          </a:p>
        </p:txBody>
      </p:sp>
      <p:sp>
        <p:nvSpPr>
          <p:cNvPr id="6167" name="Text Box 22"/>
          <p:cNvSpPr txBox="1">
            <a:spLocks noChangeArrowheads="1"/>
          </p:cNvSpPr>
          <p:nvPr/>
        </p:nvSpPr>
        <p:spPr bwMode="auto">
          <a:xfrm>
            <a:off x="5486400" y="4191000"/>
            <a:ext cx="914400" cy="8350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/>
              <a:t>Echo Delay Time </a:t>
            </a:r>
          </a:p>
        </p:txBody>
      </p:sp>
      <p:sp>
        <p:nvSpPr>
          <p:cNvPr id="6168" name="Line 23"/>
          <p:cNvSpPr>
            <a:spLocks noChangeShapeType="1"/>
          </p:cNvSpPr>
          <p:nvPr/>
        </p:nvSpPr>
        <p:spPr bwMode="auto">
          <a:xfrm flipV="1">
            <a:off x="6553200" y="3581400"/>
            <a:ext cx="0" cy="2133600"/>
          </a:xfrm>
          <a:prstGeom prst="line">
            <a:avLst/>
          </a:prstGeom>
          <a:noFill/>
          <a:ln w="25400" cap="rnd">
            <a:solidFill>
              <a:srgbClr val="B2B2B2"/>
            </a:solidFill>
            <a:prstDash val="sysDot"/>
            <a:round/>
            <a:headEnd type="none" w="sm" len="sm"/>
            <a:tailEnd type="triangle" w="sm" len="med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6169" name="Line 24"/>
          <p:cNvSpPr>
            <a:spLocks noChangeShapeType="1"/>
          </p:cNvSpPr>
          <p:nvPr/>
        </p:nvSpPr>
        <p:spPr bwMode="auto">
          <a:xfrm>
            <a:off x="6337300" y="1958975"/>
            <a:ext cx="2133600" cy="0"/>
          </a:xfrm>
          <a:prstGeom prst="line">
            <a:avLst/>
          </a:prstGeom>
          <a:noFill/>
          <a:ln w="25400" cap="rnd">
            <a:solidFill>
              <a:srgbClr val="969696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6170" name="Line 25"/>
          <p:cNvSpPr>
            <a:spLocks noChangeShapeType="1"/>
          </p:cNvSpPr>
          <p:nvPr/>
        </p:nvSpPr>
        <p:spPr bwMode="auto">
          <a:xfrm>
            <a:off x="6337300" y="1730375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6171" name="Oval 26"/>
          <p:cNvSpPr>
            <a:spLocks noChangeArrowheads="1"/>
          </p:cNvSpPr>
          <p:nvPr/>
        </p:nvSpPr>
        <p:spPr bwMode="auto">
          <a:xfrm>
            <a:off x="7188200" y="1895475"/>
            <a:ext cx="114300" cy="114300"/>
          </a:xfrm>
          <a:prstGeom prst="ellipse">
            <a:avLst/>
          </a:prstGeom>
          <a:solidFill>
            <a:srgbClr val="C0C0C0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6172" name="Rectangle 27"/>
          <p:cNvSpPr>
            <a:spLocks noChangeArrowheads="1"/>
          </p:cNvSpPr>
          <p:nvPr/>
        </p:nvSpPr>
        <p:spPr bwMode="auto">
          <a:xfrm>
            <a:off x="381000" y="2438400"/>
            <a:ext cx="69596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85750" indent="-285750">
              <a:lnSpc>
                <a:spcPct val="85000"/>
              </a:lnSpc>
              <a:spcBef>
                <a:spcPct val="30000"/>
              </a:spcBef>
              <a:buSzPct val="100000"/>
              <a:buFontTx/>
              <a:buChar char="•"/>
            </a:pPr>
            <a:endParaRPr lang="ar-YE" sz="3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M-Mode (left ventricle)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752600"/>
            <a:ext cx="5715000" cy="452437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Small parts: High-resolution imaging applied to superficial tissues, </a:t>
            </a:r>
            <a:r>
              <a:rPr lang="en-US" dirty="0" smtClean="0"/>
              <a:t>musculature, and </a:t>
            </a:r>
            <a:r>
              <a:rPr lang="en-US" dirty="0" smtClean="0"/>
              <a:t>vessels near the skin surface</a:t>
            </a:r>
          </a:p>
          <a:p>
            <a:r>
              <a:rPr lang="en-US" dirty="0" err="1" smtClean="0"/>
              <a:t>Transcranial</a:t>
            </a:r>
            <a:r>
              <a:rPr lang="en-US" dirty="0" smtClean="0"/>
              <a:t>: Imaging through the skull (usually through windows such as </a:t>
            </a:r>
            <a:r>
              <a:rPr lang="en-US" dirty="0" smtClean="0"/>
              <a:t>the temple </a:t>
            </a:r>
            <a:r>
              <a:rPr lang="en-US" dirty="0" smtClean="0"/>
              <a:t>or eye) of the brain and its associated vasculature</a:t>
            </a:r>
          </a:p>
          <a:p>
            <a:r>
              <a:rPr lang="en-US" dirty="0" err="1" smtClean="0"/>
              <a:t>Transesophageal</a:t>
            </a:r>
            <a:r>
              <a:rPr lang="en-US" dirty="0" smtClean="0"/>
              <a:t>: Imaging of internal organs (especially the heart) from </a:t>
            </a:r>
            <a:r>
              <a:rPr lang="en-US" dirty="0" smtClean="0"/>
              <a:t>specially designed </a:t>
            </a:r>
            <a:r>
              <a:rPr lang="en-US" dirty="0" smtClean="0"/>
              <a:t>probes made to go inside the esophagus</a:t>
            </a:r>
          </a:p>
          <a:p>
            <a:r>
              <a:rPr lang="en-US" dirty="0" err="1" smtClean="0"/>
              <a:t>Transorbital</a:t>
            </a:r>
            <a:r>
              <a:rPr lang="en-US" dirty="0" smtClean="0"/>
              <a:t>: Imaging of the eye or through the eye as an acoustic window</a:t>
            </a:r>
          </a:p>
          <a:p>
            <a:r>
              <a:rPr lang="en-US" dirty="0" err="1" smtClean="0"/>
              <a:t>Transrectal</a:t>
            </a:r>
            <a:r>
              <a:rPr lang="en-US" dirty="0" smtClean="0"/>
              <a:t>: Imaging of the pelvis using the rectum as an acoustic window</a:t>
            </a:r>
          </a:p>
          <a:p>
            <a:r>
              <a:rPr lang="en-US" dirty="0" err="1" smtClean="0"/>
              <a:t>Transthoracic</a:t>
            </a:r>
            <a:r>
              <a:rPr lang="en-US" dirty="0" smtClean="0"/>
              <a:t>: External imaging from the surface of the chest</a:t>
            </a:r>
          </a:p>
          <a:p>
            <a:endParaRPr lang="ar-YE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8625" y="363538"/>
            <a:ext cx="6911975" cy="5302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/>
              <a:t>Scanner Processing of Echoes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idx="1"/>
          </p:nvPr>
        </p:nvSpPr>
        <p:spPr>
          <a:xfrm>
            <a:off x="4940300" y="3208338"/>
            <a:ext cx="3930650" cy="2662237"/>
          </a:xfrm>
          <a:solidFill>
            <a:srgbClr val="00196A"/>
          </a:solidFill>
          <a:ln w="47625" cap="flat" cmpd="thickThin">
            <a:solidFill>
              <a:schemeClr val="tx2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>
                <a:solidFill>
                  <a:schemeClr val="bg1"/>
                </a:solidFill>
              </a:rPr>
              <a:t>Amplification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>
                <a:solidFill>
                  <a:schemeClr val="bg1"/>
                </a:solidFill>
              </a:rPr>
              <a:t>Compensation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>
                <a:solidFill>
                  <a:schemeClr val="bg1"/>
                </a:solidFill>
              </a:rPr>
              <a:t>Compression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>
                <a:solidFill>
                  <a:schemeClr val="bg1"/>
                </a:solidFill>
              </a:rPr>
              <a:t>Demodulation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>
                <a:solidFill>
                  <a:schemeClr val="bg1"/>
                </a:solidFill>
              </a:rPr>
              <a:t>Rejection</a:t>
            </a:r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338" y="1452563"/>
            <a:ext cx="3367087" cy="23701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Amplification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914525" y="1725613"/>
            <a:ext cx="6500813" cy="3208337"/>
          </a:xfrm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Increases small voltage signals from transducer</a:t>
            </a:r>
          </a:p>
          <a:p>
            <a:pPr lvl="1" eaLnBrk="1" hangingPunct="1"/>
            <a:r>
              <a:rPr lang="en-US" smtClean="0"/>
              <a:t>incoming voltage signal</a:t>
            </a:r>
          </a:p>
          <a:p>
            <a:pPr lvl="2" eaLnBrk="1" hangingPunct="1"/>
            <a:r>
              <a:rPr lang="en-US" smtClean="0"/>
              <a:t>10’s of millivolts</a:t>
            </a:r>
          </a:p>
          <a:p>
            <a:pPr eaLnBrk="1" hangingPunct="1"/>
            <a:r>
              <a:rPr lang="en-US" smtClean="0"/>
              <a:t>larger voltage required for processing &amp; storage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636963" y="4965700"/>
            <a:ext cx="2141537" cy="939800"/>
          </a:xfrm>
          <a:prstGeom prst="rect">
            <a:avLst/>
          </a:prstGeom>
          <a:gradFill rotWithShape="0">
            <a:gsLst>
              <a:gs pos="0">
                <a:srgbClr val="B760F9"/>
              </a:gs>
              <a:gs pos="50000">
                <a:srgbClr val="924DC7"/>
              </a:gs>
              <a:gs pos="100000">
                <a:srgbClr val="B760F9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Amplifier</a:t>
            </a: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2319338" y="5461000"/>
            <a:ext cx="1287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5773738" y="5426075"/>
            <a:ext cx="1287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70113" y="5765800"/>
            <a:ext cx="1252537" cy="238125"/>
            <a:chOff x="1367" y="3632"/>
            <a:chExt cx="789" cy="150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367" y="3632"/>
              <a:ext cx="394" cy="143"/>
              <a:chOff x="1367" y="3632"/>
              <a:chExt cx="394" cy="143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1367" y="3699"/>
                <a:ext cx="199" cy="76"/>
                <a:chOff x="1367" y="3699"/>
                <a:chExt cx="199" cy="76"/>
              </a:xfrm>
            </p:grpSpPr>
            <p:sp>
              <p:nvSpPr>
                <p:cNvPr id="9251" name="Arc 10"/>
                <p:cNvSpPr>
                  <a:spLocks/>
                </p:cNvSpPr>
                <p:nvPr/>
              </p:nvSpPr>
              <p:spPr bwMode="auto">
                <a:xfrm>
                  <a:off x="1458" y="3699"/>
                  <a:ext cx="108" cy="76"/>
                </a:xfrm>
                <a:custGeom>
                  <a:avLst/>
                  <a:gdLst>
                    <a:gd name="T0" fmla="*/ 0 w 21804"/>
                    <a:gd name="T1" fmla="*/ 0 h 21891"/>
                    <a:gd name="T2" fmla="*/ 0 w 21804"/>
                    <a:gd name="T3" fmla="*/ 0 h 21891"/>
                    <a:gd name="T4" fmla="*/ 0 w 21804"/>
                    <a:gd name="T5" fmla="*/ 0 h 21891"/>
                    <a:gd name="T6" fmla="*/ 0 60000 65536"/>
                    <a:gd name="T7" fmla="*/ 0 60000 65536"/>
                    <a:gd name="T8" fmla="*/ 0 60000 65536"/>
                    <a:gd name="T9" fmla="*/ 0 w 21804"/>
                    <a:gd name="T10" fmla="*/ 0 h 21891"/>
                    <a:gd name="T11" fmla="*/ 21804 w 21804"/>
                    <a:gd name="T12" fmla="*/ 21891 h 2189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04" h="21891" fill="none" extrusionOk="0">
                      <a:moveTo>
                        <a:pt x="21802" y="-1"/>
                      </a:moveTo>
                      <a:cubicBezTo>
                        <a:pt x="21803" y="96"/>
                        <a:pt x="21804" y="193"/>
                        <a:pt x="21804" y="291"/>
                      </a:cubicBezTo>
                      <a:cubicBezTo>
                        <a:pt x="21804" y="12220"/>
                        <a:pt x="12133" y="21891"/>
                        <a:pt x="204" y="21891"/>
                      </a:cubicBezTo>
                      <a:cubicBezTo>
                        <a:pt x="135" y="21891"/>
                        <a:pt x="67" y="21890"/>
                        <a:pt x="-1" y="21890"/>
                      </a:cubicBezTo>
                    </a:path>
                    <a:path w="21804" h="21891" stroke="0" extrusionOk="0">
                      <a:moveTo>
                        <a:pt x="21802" y="-1"/>
                      </a:moveTo>
                      <a:cubicBezTo>
                        <a:pt x="21803" y="96"/>
                        <a:pt x="21804" y="193"/>
                        <a:pt x="21804" y="291"/>
                      </a:cubicBezTo>
                      <a:cubicBezTo>
                        <a:pt x="21804" y="12220"/>
                        <a:pt x="12133" y="21891"/>
                        <a:pt x="204" y="21891"/>
                      </a:cubicBezTo>
                      <a:cubicBezTo>
                        <a:pt x="135" y="21891"/>
                        <a:pt x="67" y="21890"/>
                        <a:pt x="-1" y="21890"/>
                      </a:cubicBezTo>
                      <a:lnTo>
                        <a:pt x="204" y="291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  <p:sp>
              <p:nvSpPr>
                <p:cNvPr id="9252" name="Arc 11"/>
                <p:cNvSpPr>
                  <a:spLocks/>
                </p:cNvSpPr>
                <p:nvPr/>
              </p:nvSpPr>
              <p:spPr bwMode="auto">
                <a:xfrm>
                  <a:off x="1367" y="3700"/>
                  <a:ext cx="107" cy="75"/>
                </a:xfrm>
                <a:custGeom>
                  <a:avLst/>
                  <a:gdLst>
                    <a:gd name="T0" fmla="*/ 0 w 21600"/>
                    <a:gd name="T1" fmla="*/ 0 h 21888"/>
                    <a:gd name="T2" fmla="*/ 0 w 21600"/>
                    <a:gd name="T3" fmla="*/ 0 h 21888"/>
                    <a:gd name="T4" fmla="*/ 0 w 21600"/>
                    <a:gd name="T5" fmla="*/ 0 h 2188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888"/>
                    <a:gd name="T11" fmla="*/ 21600 w 21600"/>
                    <a:gd name="T12" fmla="*/ 21888 h 218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888" fill="none" extrusionOk="0">
                      <a:moveTo>
                        <a:pt x="21395" y="21888"/>
                      </a:moveTo>
                      <a:cubicBezTo>
                        <a:pt x="9546" y="21776"/>
                        <a:pt x="0" y="12138"/>
                        <a:pt x="0" y="289"/>
                      </a:cubicBezTo>
                      <a:cubicBezTo>
                        <a:pt x="-1" y="192"/>
                        <a:pt x="0" y="96"/>
                        <a:pt x="1" y="-1"/>
                      </a:cubicBezTo>
                    </a:path>
                    <a:path w="21600" h="21888" stroke="0" extrusionOk="0">
                      <a:moveTo>
                        <a:pt x="21395" y="21888"/>
                      </a:moveTo>
                      <a:cubicBezTo>
                        <a:pt x="9546" y="21776"/>
                        <a:pt x="0" y="12138"/>
                        <a:pt x="0" y="289"/>
                      </a:cubicBezTo>
                      <a:cubicBezTo>
                        <a:pt x="-1" y="192"/>
                        <a:pt x="0" y="96"/>
                        <a:pt x="1" y="-1"/>
                      </a:cubicBezTo>
                      <a:lnTo>
                        <a:pt x="21600" y="289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</p:grp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1562" y="3632"/>
                <a:ext cx="199" cy="75"/>
                <a:chOff x="1562" y="3632"/>
                <a:chExt cx="199" cy="75"/>
              </a:xfrm>
            </p:grpSpPr>
            <p:sp>
              <p:nvSpPr>
                <p:cNvPr id="9249" name="Arc 13"/>
                <p:cNvSpPr>
                  <a:spLocks/>
                </p:cNvSpPr>
                <p:nvPr/>
              </p:nvSpPr>
              <p:spPr bwMode="auto">
                <a:xfrm>
                  <a:off x="1654" y="3632"/>
                  <a:ext cx="107" cy="75"/>
                </a:xfrm>
                <a:custGeom>
                  <a:avLst/>
                  <a:gdLst>
                    <a:gd name="T0" fmla="*/ 0 w 21799"/>
                    <a:gd name="T1" fmla="*/ 0 h 21600"/>
                    <a:gd name="T2" fmla="*/ 0 w 21799"/>
                    <a:gd name="T3" fmla="*/ 0 h 21600"/>
                    <a:gd name="T4" fmla="*/ 0 w 2179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799"/>
                    <a:gd name="T10" fmla="*/ 0 h 21600"/>
                    <a:gd name="T11" fmla="*/ 21799 w 2179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799" h="21600" fill="none" extrusionOk="0">
                      <a:moveTo>
                        <a:pt x="-1" y="0"/>
                      </a:moveTo>
                      <a:cubicBezTo>
                        <a:pt x="66" y="0"/>
                        <a:pt x="133" y="-1"/>
                        <a:pt x="201" y="0"/>
                      </a:cubicBezTo>
                      <a:cubicBezTo>
                        <a:pt x="12016" y="0"/>
                        <a:pt x="21639" y="9494"/>
                        <a:pt x="21799" y="21308"/>
                      </a:cubicBezTo>
                    </a:path>
                    <a:path w="21799" h="21600" stroke="0" extrusionOk="0">
                      <a:moveTo>
                        <a:pt x="-1" y="0"/>
                      </a:moveTo>
                      <a:cubicBezTo>
                        <a:pt x="66" y="0"/>
                        <a:pt x="133" y="-1"/>
                        <a:pt x="201" y="0"/>
                      </a:cubicBezTo>
                      <a:cubicBezTo>
                        <a:pt x="12016" y="0"/>
                        <a:pt x="21639" y="9494"/>
                        <a:pt x="21799" y="21308"/>
                      </a:cubicBezTo>
                      <a:lnTo>
                        <a:pt x="201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  <p:sp>
              <p:nvSpPr>
                <p:cNvPr id="9250" name="Arc 14"/>
                <p:cNvSpPr>
                  <a:spLocks/>
                </p:cNvSpPr>
                <p:nvPr/>
              </p:nvSpPr>
              <p:spPr bwMode="auto">
                <a:xfrm>
                  <a:off x="1562" y="3633"/>
                  <a:ext cx="106" cy="74"/>
                </a:xfrm>
                <a:custGeom>
                  <a:avLst/>
                  <a:gdLst>
                    <a:gd name="T0" fmla="*/ 0 w 21598"/>
                    <a:gd name="T1" fmla="*/ 0 h 21599"/>
                    <a:gd name="T2" fmla="*/ 0 w 21598"/>
                    <a:gd name="T3" fmla="*/ 0 h 21599"/>
                    <a:gd name="T4" fmla="*/ 0 w 21598"/>
                    <a:gd name="T5" fmla="*/ 0 h 21599"/>
                    <a:gd name="T6" fmla="*/ 0 60000 65536"/>
                    <a:gd name="T7" fmla="*/ 0 60000 65536"/>
                    <a:gd name="T8" fmla="*/ 0 60000 65536"/>
                    <a:gd name="T9" fmla="*/ 0 w 21598"/>
                    <a:gd name="T10" fmla="*/ 0 h 21599"/>
                    <a:gd name="T11" fmla="*/ 21598 w 21598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8" h="21599" fill="none" extrusionOk="0">
                      <a:moveTo>
                        <a:pt x="-1" y="21309"/>
                      </a:moveTo>
                      <a:cubicBezTo>
                        <a:pt x="156" y="9572"/>
                        <a:pt x="9659" y="109"/>
                        <a:pt x="21396" y="-1"/>
                      </a:cubicBezTo>
                    </a:path>
                    <a:path w="21598" h="21599" stroke="0" extrusionOk="0">
                      <a:moveTo>
                        <a:pt x="-1" y="21309"/>
                      </a:moveTo>
                      <a:cubicBezTo>
                        <a:pt x="156" y="9572"/>
                        <a:pt x="9659" y="109"/>
                        <a:pt x="21396" y="-1"/>
                      </a:cubicBezTo>
                      <a:lnTo>
                        <a:pt x="21598" y="21599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</p:grp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1762" y="3639"/>
              <a:ext cx="394" cy="143"/>
              <a:chOff x="1762" y="3639"/>
              <a:chExt cx="394" cy="143"/>
            </a:xfrm>
          </p:grpSpPr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1762" y="3706"/>
                <a:ext cx="199" cy="76"/>
                <a:chOff x="1762" y="3706"/>
                <a:chExt cx="199" cy="76"/>
              </a:xfrm>
            </p:grpSpPr>
            <p:sp>
              <p:nvSpPr>
                <p:cNvPr id="9245" name="Arc 17"/>
                <p:cNvSpPr>
                  <a:spLocks/>
                </p:cNvSpPr>
                <p:nvPr/>
              </p:nvSpPr>
              <p:spPr bwMode="auto">
                <a:xfrm>
                  <a:off x="1853" y="3706"/>
                  <a:ext cx="108" cy="76"/>
                </a:xfrm>
                <a:custGeom>
                  <a:avLst/>
                  <a:gdLst>
                    <a:gd name="T0" fmla="*/ 0 w 21804"/>
                    <a:gd name="T1" fmla="*/ 0 h 21891"/>
                    <a:gd name="T2" fmla="*/ 0 w 21804"/>
                    <a:gd name="T3" fmla="*/ 0 h 21891"/>
                    <a:gd name="T4" fmla="*/ 0 w 21804"/>
                    <a:gd name="T5" fmla="*/ 0 h 21891"/>
                    <a:gd name="T6" fmla="*/ 0 60000 65536"/>
                    <a:gd name="T7" fmla="*/ 0 60000 65536"/>
                    <a:gd name="T8" fmla="*/ 0 60000 65536"/>
                    <a:gd name="T9" fmla="*/ 0 w 21804"/>
                    <a:gd name="T10" fmla="*/ 0 h 21891"/>
                    <a:gd name="T11" fmla="*/ 21804 w 21804"/>
                    <a:gd name="T12" fmla="*/ 21891 h 2189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04" h="21891" fill="none" extrusionOk="0">
                      <a:moveTo>
                        <a:pt x="21802" y="-1"/>
                      </a:moveTo>
                      <a:cubicBezTo>
                        <a:pt x="21803" y="96"/>
                        <a:pt x="21804" y="193"/>
                        <a:pt x="21804" y="291"/>
                      </a:cubicBezTo>
                      <a:cubicBezTo>
                        <a:pt x="21804" y="12220"/>
                        <a:pt x="12133" y="21891"/>
                        <a:pt x="204" y="21891"/>
                      </a:cubicBezTo>
                      <a:cubicBezTo>
                        <a:pt x="135" y="21891"/>
                        <a:pt x="67" y="21890"/>
                        <a:pt x="-1" y="21890"/>
                      </a:cubicBezTo>
                    </a:path>
                    <a:path w="21804" h="21891" stroke="0" extrusionOk="0">
                      <a:moveTo>
                        <a:pt x="21802" y="-1"/>
                      </a:moveTo>
                      <a:cubicBezTo>
                        <a:pt x="21803" y="96"/>
                        <a:pt x="21804" y="193"/>
                        <a:pt x="21804" y="291"/>
                      </a:cubicBezTo>
                      <a:cubicBezTo>
                        <a:pt x="21804" y="12220"/>
                        <a:pt x="12133" y="21891"/>
                        <a:pt x="204" y="21891"/>
                      </a:cubicBezTo>
                      <a:cubicBezTo>
                        <a:pt x="135" y="21891"/>
                        <a:pt x="67" y="21890"/>
                        <a:pt x="-1" y="21890"/>
                      </a:cubicBezTo>
                      <a:lnTo>
                        <a:pt x="204" y="291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  <p:sp>
              <p:nvSpPr>
                <p:cNvPr id="9246" name="Arc 18"/>
                <p:cNvSpPr>
                  <a:spLocks/>
                </p:cNvSpPr>
                <p:nvPr/>
              </p:nvSpPr>
              <p:spPr bwMode="auto">
                <a:xfrm>
                  <a:off x="1762" y="3707"/>
                  <a:ext cx="107" cy="75"/>
                </a:xfrm>
                <a:custGeom>
                  <a:avLst/>
                  <a:gdLst>
                    <a:gd name="T0" fmla="*/ 0 w 21600"/>
                    <a:gd name="T1" fmla="*/ 0 h 21888"/>
                    <a:gd name="T2" fmla="*/ 0 w 21600"/>
                    <a:gd name="T3" fmla="*/ 0 h 21888"/>
                    <a:gd name="T4" fmla="*/ 0 w 21600"/>
                    <a:gd name="T5" fmla="*/ 0 h 2188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888"/>
                    <a:gd name="T11" fmla="*/ 21600 w 21600"/>
                    <a:gd name="T12" fmla="*/ 21888 h 218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888" fill="none" extrusionOk="0">
                      <a:moveTo>
                        <a:pt x="21395" y="21888"/>
                      </a:moveTo>
                      <a:cubicBezTo>
                        <a:pt x="9546" y="21776"/>
                        <a:pt x="0" y="12138"/>
                        <a:pt x="0" y="289"/>
                      </a:cubicBezTo>
                      <a:cubicBezTo>
                        <a:pt x="-1" y="192"/>
                        <a:pt x="0" y="96"/>
                        <a:pt x="1" y="-1"/>
                      </a:cubicBezTo>
                    </a:path>
                    <a:path w="21600" h="21888" stroke="0" extrusionOk="0">
                      <a:moveTo>
                        <a:pt x="21395" y="21888"/>
                      </a:moveTo>
                      <a:cubicBezTo>
                        <a:pt x="9546" y="21776"/>
                        <a:pt x="0" y="12138"/>
                        <a:pt x="0" y="289"/>
                      </a:cubicBezTo>
                      <a:cubicBezTo>
                        <a:pt x="-1" y="192"/>
                        <a:pt x="0" y="96"/>
                        <a:pt x="1" y="-1"/>
                      </a:cubicBezTo>
                      <a:lnTo>
                        <a:pt x="21600" y="289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</p:grp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1957" y="3639"/>
                <a:ext cx="199" cy="75"/>
                <a:chOff x="1957" y="3639"/>
                <a:chExt cx="199" cy="75"/>
              </a:xfrm>
            </p:grpSpPr>
            <p:sp>
              <p:nvSpPr>
                <p:cNvPr id="9243" name="Arc 20"/>
                <p:cNvSpPr>
                  <a:spLocks/>
                </p:cNvSpPr>
                <p:nvPr/>
              </p:nvSpPr>
              <p:spPr bwMode="auto">
                <a:xfrm>
                  <a:off x="2049" y="3639"/>
                  <a:ext cx="107" cy="75"/>
                </a:xfrm>
                <a:custGeom>
                  <a:avLst/>
                  <a:gdLst>
                    <a:gd name="T0" fmla="*/ 0 w 21799"/>
                    <a:gd name="T1" fmla="*/ 0 h 21600"/>
                    <a:gd name="T2" fmla="*/ 0 w 21799"/>
                    <a:gd name="T3" fmla="*/ 0 h 21600"/>
                    <a:gd name="T4" fmla="*/ 0 w 2179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799"/>
                    <a:gd name="T10" fmla="*/ 0 h 21600"/>
                    <a:gd name="T11" fmla="*/ 21799 w 2179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799" h="21600" fill="none" extrusionOk="0">
                      <a:moveTo>
                        <a:pt x="-1" y="0"/>
                      </a:moveTo>
                      <a:cubicBezTo>
                        <a:pt x="66" y="0"/>
                        <a:pt x="133" y="-1"/>
                        <a:pt x="201" y="0"/>
                      </a:cubicBezTo>
                      <a:cubicBezTo>
                        <a:pt x="12016" y="0"/>
                        <a:pt x="21639" y="9494"/>
                        <a:pt x="21799" y="21308"/>
                      </a:cubicBezTo>
                    </a:path>
                    <a:path w="21799" h="21600" stroke="0" extrusionOk="0">
                      <a:moveTo>
                        <a:pt x="-1" y="0"/>
                      </a:moveTo>
                      <a:cubicBezTo>
                        <a:pt x="66" y="0"/>
                        <a:pt x="133" y="-1"/>
                        <a:pt x="201" y="0"/>
                      </a:cubicBezTo>
                      <a:cubicBezTo>
                        <a:pt x="12016" y="0"/>
                        <a:pt x="21639" y="9494"/>
                        <a:pt x="21799" y="21308"/>
                      </a:cubicBezTo>
                      <a:lnTo>
                        <a:pt x="201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  <p:sp>
              <p:nvSpPr>
                <p:cNvPr id="9244" name="Arc 21"/>
                <p:cNvSpPr>
                  <a:spLocks/>
                </p:cNvSpPr>
                <p:nvPr/>
              </p:nvSpPr>
              <p:spPr bwMode="auto">
                <a:xfrm>
                  <a:off x="1957" y="3640"/>
                  <a:ext cx="106" cy="74"/>
                </a:xfrm>
                <a:custGeom>
                  <a:avLst/>
                  <a:gdLst>
                    <a:gd name="T0" fmla="*/ 0 w 21598"/>
                    <a:gd name="T1" fmla="*/ 0 h 21599"/>
                    <a:gd name="T2" fmla="*/ 0 w 21598"/>
                    <a:gd name="T3" fmla="*/ 0 h 21599"/>
                    <a:gd name="T4" fmla="*/ 0 w 21598"/>
                    <a:gd name="T5" fmla="*/ 0 h 21599"/>
                    <a:gd name="T6" fmla="*/ 0 60000 65536"/>
                    <a:gd name="T7" fmla="*/ 0 60000 65536"/>
                    <a:gd name="T8" fmla="*/ 0 60000 65536"/>
                    <a:gd name="T9" fmla="*/ 0 w 21598"/>
                    <a:gd name="T10" fmla="*/ 0 h 21599"/>
                    <a:gd name="T11" fmla="*/ 21598 w 21598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8" h="21599" fill="none" extrusionOk="0">
                      <a:moveTo>
                        <a:pt x="-1" y="21309"/>
                      </a:moveTo>
                      <a:cubicBezTo>
                        <a:pt x="156" y="9572"/>
                        <a:pt x="9659" y="109"/>
                        <a:pt x="21396" y="-1"/>
                      </a:cubicBezTo>
                    </a:path>
                    <a:path w="21598" h="21599" stroke="0" extrusionOk="0">
                      <a:moveTo>
                        <a:pt x="-1" y="21309"/>
                      </a:moveTo>
                      <a:cubicBezTo>
                        <a:pt x="156" y="9572"/>
                        <a:pt x="9659" y="109"/>
                        <a:pt x="21396" y="-1"/>
                      </a:cubicBezTo>
                      <a:lnTo>
                        <a:pt x="21598" y="21599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</p:grpSp>
        </p:grpSp>
      </p:grp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5929313" y="5700713"/>
            <a:ext cx="1252537" cy="993775"/>
            <a:chOff x="3735" y="3591"/>
            <a:chExt cx="789" cy="626"/>
          </a:xfrm>
        </p:grpSpPr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3735" y="3591"/>
              <a:ext cx="394" cy="597"/>
              <a:chOff x="3735" y="3591"/>
              <a:chExt cx="394" cy="597"/>
            </a:xfrm>
          </p:grpSpPr>
          <p:grpSp>
            <p:nvGrpSpPr>
              <p:cNvPr id="11" name="Group 24"/>
              <p:cNvGrpSpPr>
                <a:grpSpLocks/>
              </p:cNvGrpSpPr>
              <p:nvPr/>
            </p:nvGrpSpPr>
            <p:grpSpPr bwMode="auto">
              <a:xfrm>
                <a:off x="3735" y="3873"/>
                <a:ext cx="199" cy="315"/>
                <a:chOff x="3735" y="3873"/>
                <a:chExt cx="199" cy="315"/>
              </a:xfrm>
            </p:grpSpPr>
            <p:sp>
              <p:nvSpPr>
                <p:cNvPr id="9237" name="Arc 25"/>
                <p:cNvSpPr>
                  <a:spLocks/>
                </p:cNvSpPr>
                <p:nvPr/>
              </p:nvSpPr>
              <p:spPr bwMode="auto">
                <a:xfrm>
                  <a:off x="3826" y="3873"/>
                  <a:ext cx="108" cy="315"/>
                </a:xfrm>
                <a:custGeom>
                  <a:avLst/>
                  <a:gdLst>
                    <a:gd name="T0" fmla="*/ 0 w 21803"/>
                    <a:gd name="T1" fmla="*/ 0 h 21669"/>
                    <a:gd name="T2" fmla="*/ 0 w 21803"/>
                    <a:gd name="T3" fmla="*/ 0 h 21669"/>
                    <a:gd name="T4" fmla="*/ 0 w 21803"/>
                    <a:gd name="T5" fmla="*/ 0 h 21669"/>
                    <a:gd name="T6" fmla="*/ 0 60000 65536"/>
                    <a:gd name="T7" fmla="*/ 0 60000 65536"/>
                    <a:gd name="T8" fmla="*/ 0 60000 65536"/>
                    <a:gd name="T9" fmla="*/ 0 w 21803"/>
                    <a:gd name="T10" fmla="*/ 0 h 21669"/>
                    <a:gd name="T11" fmla="*/ 21803 w 21803"/>
                    <a:gd name="T12" fmla="*/ 21669 h 2166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03" h="21669" fill="none" extrusionOk="0">
                      <a:moveTo>
                        <a:pt x="21802" y="0"/>
                      </a:moveTo>
                      <a:cubicBezTo>
                        <a:pt x="21802" y="23"/>
                        <a:pt x="21803" y="46"/>
                        <a:pt x="21803" y="69"/>
                      </a:cubicBezTo>
                      <a:cubicBezTo>
                        <a:pt x="21803" y="11998"/>
                        <a:pt x="12132" y="21669"/>
                        <a:pt x="203" y="21669"/>
                      </a:cubicBezTo>
                      <a:cubicBezTo>
                        <a:pt x="135" y="21669"/>
                        <a:pt x="67" y="21668"/>
                        <a:pt x="-1" y="21668"/>
                      </a:cubicBezTo>
                    </a:path>
                    <a:path w="21803" h="21669" stroke="0" extrusionOk="0">
                      <a:moveTo>
                        <a:pt x="21802" y="0"/>
                      </a:moveTo>
                      <a:cubicBezTo>
                        <a:pt x="21802" y="23"/>
                        <a:pt x="21803" y="46"/>
                        <a:pt x="21803" y="69"/>
                      </a:cubicBezTo>
                      <a:cubicBezTo>
                        <a:pt x="21803" y="11998"/>
                        <a:pt x="12132" y="21669"/>
                        <a:pt x="203" y="21669"/>
                      </a:cubicBezTo>
                      <a:cubicBezTo>
                        <a:pt x="135" y="21669"/>
                        <a:pt x="67" y="21668"/>
                        <a:pt x="-1" y="21668"/>
                      </a:cubicBezTo>
                      <a:lnTo>
                        <a:pt x="203" y="69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  <p:sp>
              <p:nvSpPr>
                <p:cNvPr id="9238" name="Arc 26"/>
                <p:cNvSpPr>
                  <a:spLocks/>
                </p:cNvSpPr>
                <p:nvPr/>
              </p:nvSpPr>
              <p:spPr bwMode="auto">
                <a:xfrm>
                  <a:off x="3735" y="3874"/>
                  <a:ext cx="107" cy="314"/>
                </a:xfrm>
                <a:custGeom>
                  <a:avLst/>
                  <a:gdLst>
                    <a:gd name="T0" fmla="*/ 0 w 21600"/>
                    <a:gd name="T1" fmla="*/ 0 h 21668"/>
                    <a:gd name="T2" fmla="*/ 0 w 21600"/>
                    <a:gd name="T3" fmla="*/ 0 h 21668"/>
                    <a:gd name="T4" fmla="*/ 0 w 21600"/>
                    <a:gd name="T5" fmla="*/ 0 h 2166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68"/>
                    <a:gd name="T11" fmla="*/ 21600 w 21600"/>
                    <a:gd name="T12" fmla="*/ 21668 h 2166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68" fill="none" extrusionOk="0">
                      <a:moveTo>
                        <a:pt x="21396" y="21668"/>
                      </a:moveTo>
                      <a:cubicBezTo>
                        <a:pt x="9547" y="21556"/>
                        <a:pt x="0" y="11919"/>
                        <a:pt x="0" y="69"/>
                      </a:cubicBezTo>
                      <a:cubicBezTo>
                        <a:pt x="-1" y="46"/>
                        <a:pt x="0" y="23"/>
                        <a:pt x="0" y="0"/>
                      </a:cubicBezTo>
                    </a:path>
                    <a:path w="21600" h="21668" stroke="0" extrusionOk="0">
                      <a:moveTo>
                        <a:pt x="21396" y="21668"/>
                      </a:moveTo>
                      <a:cubicBezTo>
                        <a:pt x="9547" y="21556"/>
                        <a:pt x="0" y="11919"/>
                        <a:pt x="0" y="69"/>
                      </a:cubicBezTo>
                      <a:cubicBezTo>
                        <a:pt x="-1" y="46"/>
                        <a:pt x="0" y="23"/>
                        <a:pt x="0" y="0"/>
                      </a:cubicBezTo>
                      <a:lnTo>
                        <a:pt x="21600" y="69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</p:grpSp>
          <p:grpSp>
            <p:nvGrpSpPr>
              <p:cNvPr id="12" name="Group 27"/>
              <p:cNvGrpSpPr>
                <a:grpSpLocks/>
              </p:cNvGrpSpPr>
              <p:nvPr/>
            </p:nvGrpSpPr>
            <p:grpSpPr bwMode="auto">
              <a:xfrm>
                <a:off x="3929" y="3591"/>
                <a:ext cx="200" cy="315"/>
                <a:chOff x="3929" y="3591"/>
                <a:chExt cx="200" cy="315"/>
              </a:xfrm>
            </p:grpSpPr>
            <p:sp>
              <p:nvSpPr>
                <p:cNvPr id="9235" name="Arc 28"/>
                <p:cNvSpPr>
                  <a:spLocks/>
                </p:cNvSpPr>
                <p:nvPr/>
              </p:nvSpPr>
              <p:spPr bwMode="auto">
                <a:xfrm>
                  <a:off x="4022" y="3592"/>
                  <a:ext cx="107" cy="314"/>
                </a:xfrm>
                <a:custGeom>
                  <a:avLst/>
                  <a:gdLst>
                    <a:gd name="T0" fmla="*/ 0 w 21802"/>
                    <a:gd name="T1" fmla="*/ 0 h 21600"/>
                    <a:gd name="T2" fmla="*/ 0 w 21802"/>
                    <a:gd name="T3" fmla="*/ 0 h 21600"/>
                    <a:gd name="T4" fmla="*/ 0 w 2180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802"/>
                    <a:gd name="T10" fmla="*/ 0 h 21600"/>
                    <a:gd name="T11" fmla="*/ 21802 w 2180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02" h="21600" fill="none" extrusionOk="0">
                      <a:moveTo>
                        <a:pt x="-1" y="0"/>
                      </a:moveTo>
                      <a:cubicBezTo>
                        <a:pt x="67" y="0"/>
                        <a:pt x="134" y="-1"/>
                        <a:pt x="202" y="0"/>
                      </a:cubicBezTo>
                      <a:cubicBezTo>
                        <a:pt x="12104" y="0"/>
                        <a:pt x="21763" y="9628"/>
                        <a:pt x="21801" y="21531"/>
                      </a:cubicBezTo>
                    </a:path>
                    <a:path w="21802" h="21600" stroke="0" extrusionOk="0">
                      <a:moveTo>
                        <a:pt x="-1" y="0"/>
                      </a:moveTo>
                      <a:cubicBezTo>
                        <a:pt x="67" y="0"/>
                        <a:pt x="134" y="-1"/>
                        <a:pt x="202" y="0"/>
                      </a:cubicBezTo>
                      <a:cubicBezTo>
                        <a:pt x="12104" y="0"/>
                        <a:pt x="21763" y="9628"/>
                        <a:pt x="21801" y="21531"/>
                      </a:cubicBezTo>
                      <a:lnTo>
                        <a:pt x="202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  <p:sp>
              <p:nvSpPr>
                <p:cNvPr id="9236" name="Arc 29"/>
                <p:cNvSpPr>
                  <a:spLocks/>
                </p:cNvSpPr>
                <p:nvPr/>
              </p:nvSpPr>
              <p:spPr bwMode="auto">
                <a:xfrm>
                  <a:off x="3929" y="3591"/>
                  <a:ext cx="107" cy="313"/>
                </a:xfrm>
                <a:custGeom>
                  <a:avLst/>
                  <a:gdLst>
                    <a:gd name="T0" fmla="*/ 0 w 21600"/>
                    <a:gd name="T1" fmla="*/ 0 h 21599"/>
                    <a:gd name="T2" fmla="*/ 0 w 21600"/>
                    <a:gd name="T3" fmla="*/ 0 h 21599"/>
                    <a:gd name="T4" fmla="*/ 0 w 21600"/>
                    <a:gd name="T5" fmla="*/ 0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0" y="21530"/>
                      </a:moveTo>
                      <a:cubicBezTo>
                        <a:pt x="37" y="9706"/>
                        <a:pt x="9574" y="110"/>
                        <a:pt x="21397" y="-1"/>
                      </a:cubicBezTo>
                    </a:path>
                    <a:path w="21600" h="21599" stroke="0" extrusionOk="0">
                      <a:moveTo>
                        <a:pt x="0" y="21530"/>
                      </a:moveTo>
                      <a:cubicBezTo>
                        <a:pt x="37" y="9706"/>
                        <a:pt x="9574" y="110"/>
                        <a:pt x="21397" y="-1"/>
                      </a:cubicBez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</p:grpSp>
        </p:grpSp>
        <p:grpSp>
          <p:nvGrpSpPr>
            <p:cNvPr id="13" name="Group 30"/>
            <p:cNvGrpSpPr>
              <a:grpSpLocks/>
            </p:cNvGrpSpPr>
            <p:nvPr/>
          </p:nvGrpSpPr>
          <p:grpSpPr bwMode="auto">
            <a:xfrm>
              <a:off x="4130" y="3620"/>
              <a:ext cx="394" cy="597"/>
              <a:chOff x="4130" y="3620"/>
              <a:chExt cx="394" cy="597"/>
            </a:xfrm>
          </p:grpSpPr>
          <p:grpSp>
            <p:nvGrpSpPr>
              <p:cNvPr id="14" name="Group 31"/>
              <p:cNvGrpSpPr>
                <a:grpSpLocks/>
              </p:cNvGrpSpPr>
              <p:nvPr/>
            </p:nvGrpSpPr>
            <p:grpSpPr bwMode="auto">
              <a:xfrm>
                <a:off x="4130" y="3902"/>
                <a:ext cx="199" cy="315"/>
                <a:chOff x="4130" y="3902"/>
                <a:chExt cx="199" cy="315"/>
              </a:xfrm>
            </p:grpSpPr>
            <p:sp>
              <p:nvSpPr>
                <p:cNvPr id="9231" name="Arc 32"/>
                <p:cNvSpPr>
                  <a:spLocks/>
                </p:cNvSpPr>
                <p:nvPr/>
              </p:nvSpPr>
              <p:spPr bwMode="auto">
                <a:xfrm>
                  <a:off x="4221" y="3902"/>
                  <a:ext cx="108" cy="315"/>
                </a:xfrm>
                <a:custGeom>
                  <a:avLst/>
                  <a:gdLst>
                    <a:gd name="T0" fmla="*/ 0 w 21803"/>
                    <a:gd name="T1" fmla="*/ 0 h 21669"/>
                    <a:gd name="T2" fmla="*/ 0 w 21803"/>
                    <a:gd name="T3" fmla="*/ 0 h 21669"/>
                    <a:gd name="T4" fmla="*/ 0 w 21803"/>
                    <a:gd name="T5" fmla="*/ 0 h 21669"/>
                    <a:gd name="T6" fmla="*/ 0 60000 65536"/>
                    <a:gd name="T7" fmla="*/ 0 60000 65536"/>
                    <a:gd name="T8" fmla="*/ 0 60000 65536"/>
                    <a:gd name="T9" fmla="*/ 0 w 21803"/>
                    <a:gd name="T10" fmla="*/ 0 h 21669"/>
                    <a:gd name="T11" fmla="*/ 21803 w 21803"/>
                    <a:gd name="T12" fmla="*/ 21669 h 2166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03" h="21669" fill="none" extrusionOk="0">
                      <a:moveTo>
                        <a:pt x="21802" y="0"/>
                      </a:moveTo>
                      <a:cubicBezTo>
                        <a:pt x="21802" y="23"/>
                        <a:pt x="21803" y="46"/>
                        <a:pt x="21803" y="69"/>
                      </a:cubicBezTo>
                      <a:cubicBezTo>
                        <a:pt x="21803" y="11998"/>
                        <a:pt x="12132" y="21669"/>
                        <a:pt x="203" y="21669"/>
                      </a:cubicBezTo>
                      <a:cubicBezTo>
                        <a:pt x="135" y="21669"/>
                        <a:pt x="67" y="21668"/>
                        <a:pt x="-1" y="21668"/>
                      </a:cubicBezTo>
                    </a:path>
                    <a:path w="21803" h="21669" stroke="0" extrusionOk="0">
                      <a:moveTo>
                        <a:pt x="21802" y="0"/>
                      </a:moveTo>
                      <a:cubicBezTo>
                        <a:pt x="21802" y="23"/>
                        <a:pt x="21803" y="46"/>
                        <a:pt x="21803" y="69"/>
                      </a:cubicBezTo>
                      <a:cubicBezTo>
                        <a:pt x="21803" y="11998"/>
                        <a:pt x="12132" y="21669"/>
                        <a:pt x="203" y="21669"/>
                      </a:cubicBezTo>
                      <a:cubicBezTo>
                        <a:pt x="135" y="21669"/>
                        <a:pt x="67" y="21668"/>
                        <a:pt x="-1" y="21668"/>
                      </a:cubicBezTo>
                      <a:lnTo>
                        <a:pt x="203" y="69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  <p:sp>
              <p:nvSpPr>
                <p:cNvPr id="9232" name="Arc 33"/>
                <p:cNvSpPr>
                  <a:spLocks/>
                </p:cNvSpPr>
                <p:nvPr/>
              </p:nvSpPr>
              <p:spPr bwMode="auto">
                <a:xfrm>
                  <a:off x="4130" y="3903"/>
                  <a:ext cx="107" cy="314"/>
                </a:xfrm>
                <a:custGeom>
                  <a:avLst/>
                  <a:gdLst>
                    <a:gd name="T0" fmla="*/ 0 w 21600"/>
                    <a:gd name="T1" fmla="*/ 0 h 21668"/>
                    <a:gd name="T2" fmla="*/ 0 w 21600"/>
                    <a:gd name="T3" fmla="*/ 0 h 21668"/>
                    <a:gd name="T4" fmla="*/ 0 w 21600"/>
                    <a:gd name="T5" fmla="*/ 0 h 2166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68"/>
                    <a:gd name="T11" fmla="*/ 21600 w 21600"/>
                    <a:gd name="T12" fmla="*/ 21668 h 2166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68" fill="none" extrusionOk="0">
                      <a:moveTo>
                        <a:pt x="21396" y="21668"/>
                      </a:moveTo>
                      <a:cubicBezTo>
                        <a:pt x="9547" y="21556"/>
                        <a:pt x="0" y="11919"/>
                        <a:pt x="0" y="69"/>
                      </a:cubicBezTo>
                      <a:cubicBezTo>
                        <a:pt x="-1" y="46"/>
                        <a:pt x="0" y="23"/>
                        <a:pt x="0" y="0"/>
                      </a:cubicBezTo>
                    </a:path>
                    <a:path w="21600" h="21668" stroke="0" extrusionOk="0">
                      <a:moveTo>
                        <a:pt x="21396" y="21668"/>
                      </a:moveTo>
                      <a:cubicBezTo>
                        <a:pt x="9547" y="21556"/>
                        <a:pt x="0" y="11919"/>
                        <a:pt x="0" y="69"/>
                      </a:cubicBezTo>
                      <a:cubicBezTo>
                        <a:pt x="-1" y="46"/>
                        <a:pt x="0" y="23"/>
                        <a:pt x="0" y="0"/>
                      </a:cubicBezTo>
                      <a:lnTo>
                        <a:pt x="21600" y="69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</p:grpSp>
          <p:grpSp>
            <p:nvGrpSpPr>
              <p:cNvPr id="15" name="Group 34"/>
              <p:cNvGrpSpPr>
                <a:grpSpLocks/>
              </p:cNvGrpSpPr>
              <p:nvPr/>
            </p:nvGrpSpPr>
            <p:grpSpPr bwMode="auto">
              <a:xfrm>
                <a:off x="4324" y="3620"/>
                <a:ext cx="200" cy="315"/>
                <a:chOff x="4324" y="3620"/>
                <a:chExt cx="200" cy="315"/>
              </a:xfrm>
            </p:grpSpPr>
            <p:sp>
              <p:nvSpPr>
                <p:cNvPr id="9229" name="Arc 35"/>
                <p:cNvSpPr>
                  <a:spLocks/>
                </p:cNvSpPr>
                <p:nvPr/>
              </p:nvSpPr>
              <p:spPr bwMode="auto">
                <a:xfrm>
                  <a:off x="4417" y="3621"/>
                  <a:ext cx="107" cy="314"/>
                </a:xfrm>
                <a:custGeom>
                  <a:avLst/>
                  <a:gdLst>
                    <a:gd name="T0" fmla="*/ 0 w 21802"/>
                    <a:gd name="T1" fmla="*/ 0 h 21600"/>
                    <a:gd name="T2" fmla="*/ 0 w 21802"/>
                    <a:gd name="T3" fmla="*/ 0 h 21600"/>
                    <a:gd name="T4" fmla="*/ 0 w 2180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802"/>
                    <a:gd name="T10" fmla="*/ 0 h 21600"/>
                    <a:gd name="T11" fmla="*/ 21802 w 2180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02" h="21600" fill="none" extrusionOk="0">
                      <a:moveTo>
                        <a:pt x="-1" y="0"/>
                      </a:moveTo>
                      <a:cubicBezTo>
                        <a:pt x="67" y="0"/>
                        <a:pt x="134" y="-1"/>
                        <a:pt x="202" y="0"/>
                      </a:cubicBezTo>
                      <a:cubicBezTo>
                        <a:pt x="12104" y="0"/>
                        <a:pt x="21763" y="9628"/>
                        <a:pt x="21801" y="21531"/>
                      </a:cubicBezTo>
                    </a:path>
                    <a:path w="21802" h="21600" stroke="0" extrusionOk="0">
                      <a:moveTo>
                        <a:pt x="-1" y="0"/>
                      </a:moveTo>
                      <a:cubicBezTo>
                        <a:pt x="67" y="0"/>
                        <a:pt x="134" y="-1"/>
                        <a:pt x="202" y="0"/>
                      </a:cubicBezTo>
                      <a:cubicBezTo>
                        <a:pt x="12104" y="0"/>
                        <a:pt x="21763" y="9628"/>
                        <a:pt x="21801" y="21531"/>
                      </a:cubicBezTo>
                      <a:lnTo>
                        <a:pt x="202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  <p:sp>
              <p:nvSpPr>
                <p:cNvPr id="9230" name="Arc 36"/>
                <p:cNvSpPr>
                  <a:spLocks/>
                </p:cNvSpPr>
                <p:nvPr/>
              </p:nvSpPr>
              <p:spPr bwMode="auto">
                <a:xfrm>
                  <a:off x="4324" y="3620"/>
                  <a:ext cx="107" cy="313"/>
                </a:xfrm>
                <a:custGeom>
                  <a:avLst/>
                  <a:gdLst>
                    <a:gd name="T0" fmla="*/ 0 w 21600"/>
                    <a:gd name="T1" fmla="*/ 0 h 21599"/>
                    <a:gd name="T2" fmla="*/ 0 w 21600"/>
                    <a:gd name="T3" fmla="*/ 0 h 21599"/>
                    <a:gd name="T4" fmla="*/ 0 w 21600"/>
                    <a:gd name="T5" fmla="*/ 0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0" y="21530"/>
                      </a:moveTo>
                      <a:cubicBezTo>
                        <a:pt x="37" y="9706"/>
                        <a:pt x="9574" y="110"/>
                        <a:pt x="21397" y="-1"/>
                      </a:cubicBezTo>
                    </a:path>
                    <a:path w="21600" h="21599" stroke="0" extrusionOk="0">
                      <a:moveTo>
                        <a:pt x="0" y="21530"/>
                      </a:moveTo>
                      <a:cubicBezTo>
                        <a:pt x="37" y="9706"/>
                        <a:pt x="9574" y="110"/>
                        <a:pt x="21397" y="-1"/>
                      </a:cubicBez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</p:grp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Compensation</a:t>
            </a:r>
          </a:p>
        </p:txBody>
      </p:sp>
      <p:sp>
        <p:nvSpPr>
          <p:cNvPr id="261123" name="Rectangle 3"/>
          <p:cNvSpPr>
            <a:spLocks noChangeArrowheads="1"/>
          </p:cNvSpPr>
          <p:nvPr/>
        </p:nvSpPr>
        <p:spPr bwMode="auto">
          <a:xfrm>
            <a:off x="5037138" y="1878013"/>
            <a:ext cx="3930650" cy="3355975"/>
          </a:xfrm>
          <a:prstGeom prst="rect">
            <a:avLst/>
          </a:prstGeom>
          <a:solidFill>
            <a:schemeClr val="bg2">
              <a:lumMod val="90000"/>
            </a:schemeClr>
          </a:solidFill>
          <a:ln w="47625" cmpd="thickThin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marL="285750" indent="-285750"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3600">
                <a:latin typeface="Arial" charset="0"/>
              </a:rPr>
              <a:t>Amplification</a:t>
            </a:r>
          </a:p>
          <a:p>
            <a:pPr marL="285750" indent="-285750"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3600">
                <a:solidFill>
                  <a:schemeClr val="tx2"/>
                </a:solidFill>
                <a:latin typeface="Arial" charset="0"/>
              </a:rPr>
              <a:t>Compensation</a:t>
            </a:r>
          </a:p>
          <a:p>
            <a:pPr marL="285750" indent="-285750"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3600">
                <a:latin typeface="Arial" charset="0"/>
              </a:rPr>
              <a:t>Compression</a:t>
            </a:r>
          </a:p>
          <a:p>
            <a:pPr marL="285750" indent="-285750"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3600">
                <a:latin typeface="Arial" charset="0"/>
              </a:rPr>
              <a:t>Demodulation</a:t>
            </a:r>
          </a:p>
          <a:p>
            <a:pPr marL="285750" indent="-285750"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3600">
                <a:latin typeface="Arial" charset="0"/>
              </a:rPr>
              <a:t>Rejection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2949575"/>
            <a:ext cx="4445000" cy="32337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Need for Compensation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143000"/>
            <a:ext cx="6038850" cy="37338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equal intensity reflections from different depths return with </a:t>
            </a:r>
            <a:r>
              <a:rPr lang="en-US" u="sng" smtClean="0"/>
              <a:t>different intensities</a:t>
            </a:r>
            <a:endParaRPr lang="en-US" smtClean="0"/>
          </a:p>
          <a:p>
            <a:pPr lvl="1" eaLnBrk="1" hangingPunct="1"/>
            <a:r>
              <a:rPr lang="en-US" smtClean="0"/>
              <a:t>different travel distances</a:t>
            </a:r>
          </a:p>
          <a:p>
            <a:pPr lvl="2" eaLnBrk="1" hangingPunct="1"/>
            <a:r>
              <a:rPr lang="en-US" smtClean="0"/>
              <a:t>attenuation is function of path length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023100" y="1296988"/>
            <a:ext cx="1727200" cy="4633912"/>
            <a:chOff x="4424" y="817"/>
            <a:chExt cx="1088" cy="2919"/>
          </a:xfrm>
        </p:grpSpPr>
        <p:sp>
          <p:nvSpPr>
            <p:cNvPr id="11282" name="Rectangle 5"/>
            <p:cNvSpPr>
              <a:spLocks noChangeArrowheads="1"/>
            </p:cNvSpPr>
            <p:nvPr/>
          </p:nvSpPr>
          <p:spPr bwMode="auto">
            <a:xfrm>
              <a:off x="4832" y="1544"/>
              <a:ext cx="272" cy="608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11283" name="Rectangle 6" descr="50%"/>
            <p:cNvSpPr>
              <a:spLocks noChangeArrowheads="1"/>
            </p:cNvSpPr>
            <p:nvPr/>
          </p:nvSpPr>
          <p:spPr bwMode="auto">
            <a:xfrm>
              <a:off x="4808" y="2168"/>
              <a:ext cx="320" cy="80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11284" name="Arc 7"/>
            <p:cNvSpPr>
              <a:spLocks/>
            </p:cNvSpPr>
            <p:nvPr/>
          </p:nvSpPr>
          <p:spPr bwMode="auto">
            <a:xfrm>
              <a:off x="4608" y="817"/>
              <a:ext cx="337" cy="720"/>
            </a:xfrm>
            <a:custGeom>
              <a:avLst/>
              <a:gdLst>
                <a:gd name="T0" fmla="*/ 0 w 21664"/>
                <a:gd name="T1" fmla="*/ 0 h 21600"/>
                <a:gd name="T2" fmla="*/ 0 w 21664"/>
                <a:gd name="T3" fmla="*/ 0 h 21600"/>
                <a:gd name="T4" fmla="*/ 0 w 21664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64"/>
                <a:gd name="T10" fmla="*/ 0 h 21600"/>
                <a:gd name="T11" fmla="*/ 21664 w 2166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64" h="21600" fill="none" extrusionOk="0">
                  <a:moveTo>
                    <a:pt x="0" y="0"/>
                  </a:moveTo>
                  <a:cubicBezTo>
                    <a:pt x="21" y="0"/>
                    <a:pt x="42" y="-1"/>
                    <a:pt x="64" y="0"/>
                  </a:cubicBezTo>
                  <a:cubicBezTo>
                    <a:pt x="11993" y="0"/>
                    <a:pt x="21664" y="9670"/>
                    <a:pt x="21664" y="21600"/>
                  </a:cubicBezTo>
                </a:path>
                <a:path w="21664" h="21600" stroke="0" extrusionOk="0">
                  <a:moveTo>
                    <a:pt x="0" y="0"/>
                  </a:moveTo>
                  <a:cubicBezTo>
                    <a:pt x="21" y="0"/>
                    <a:pt x="42" y="-1"/>
                    <a:pt x="64" y="0"/>
                  </a:cubicBezTo>
                  <a:cubicBezTo>
                    <a:pt x="11993" y="0"/>
                    <a:pt x="21664" y="9670"/>
                    <a:pt x="21664" y="21600"/>
                  </a:cubicBezTo>
                  <a:lnTo>
                    <a:pt x="64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11285" name="Rectangle 8"/>
            <p:cNvSpPr>
              <a:spLocks noChangeArrowheads="1"/>
            </p:cNvSpPr>
            <p:nvPr/>
          </p:nvSpPr>
          <p:spPr bwMode="auto">
            <a:xfrm>
              <a:off x="4424" y="2264"/>
              <a:ext cx="1088" cy="147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11286" name="Line 9"/>
            <p:cNvSpPr>
              <a:spLocks noChangeShapeType="1"/>
            </p:cNvSpPr>
            <p:nvPr/>
          </p:nvSpPr>
          <p:spPr bwMode="auto">
            <a:xfrm>
              <a:off x="4896" y="2688"/>
              <a:ext cx="19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11287" name="Line 10"/>
            <p:cNvSpPr>
              <a:spLocks noChangeShapeType="1"/>
            </p:cNvSpPr>
            <p:nvPr/>
          </p:nvSpPr>
          <p:spPr bwMode="auto">
            <a:xfrm>
              <a:off x="4896" y="3024"/>
              <a:ext cx="19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356100" y="4645025"/>
            <a:ext cx="2413000" cy="1971675"/>
            <a:chOff x="2744" y="2926"/>
            <a:chExt cx="1520" cy="1242"/>
          </a:xfrm>
        </p:grpSpPr>
        <p:sp>
          <p:nvSpPr>
            <p:cNvPr id="11277" name="AutoShape 12"/>
            <p:cNvSpPr>
              <a:spLocks noChangeArrowheads="1"/>
            </p:cNvSpPr>
            <p:nvPr/>
          </p:nvSpPr>
          <p:spPr bwMode="auto">
            <a:xfrm>
              <a:off x="2744" y="3320"/>
              <a:ext cx="1520" cy="848"/>
            </a:xfrm>
            <a:prstGeom prst="roundRect">
              <a:avLst>
                <a:gd name="adj" fmla="val 12495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11278" name="AutoShape 13"/>
            <p:cNvSpPr>
              <a:spLocks noChangeArrowheads="1"/>
            </p:cNvSpPr>
            <p:nvPr/>
          </p:nvSpPr>
          <p:spPr bwMode="auto">
            <a:xfrm flipV="1">
              <a:off x="3032" y="3416"/>
              <a:ext cx="848" cy="6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942 w 21600"/>
                <a:gd name="T13" fmla="*/ 4939 h 21600"/>
                <a:gd name="T14" fmla="*/ 16658 w 21600"/>
                <a:gd name="T15" fmla="*/ 1666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273" y="21600"/>
                  </a:lnTo>
                  <a:lnTo>
                    <a:pt x="15327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11279" name="Line 14"/>
            <p:cNvSpPr>
              <a:spLocks noChangeShapeType="1"/>
            </p:cNvSpPr>
            <p:nvPr/>
          </p:nvSpPr>
          <p:spPr bwMode="auto">
            <a:xfrm>
              <a:off x="3360" y="3600"/>
              <a:ext cx="19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11280" name="Line 15"/>
            <p:cNvSpPr>
              <a:spLocks noChangeShapeType="1"/>
            </p:cNvSpPr>
            <p:nvPr/>
          </p:nvSpPr>
          <p:spPr bwMode="auto">
            <a:xfrm>
              <a:off x="3360" y="3840"/>
              <a:ext cx="192" cy="0"/>
            </a:xfrm>
            <a:prstGeom prst="line">
              <a:avLst/>
            </a:prstGeom>
            <a:noFill/>
            <a:ln w="50800">
              <a:solidFill>
                <a:srgbClr val="86868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11281" name="Rectangle 16"/>
            <p:cNvSpPr>
              <a:spLocks noChangeArrowheads="1"/>
            </p:cNvSpPr>
            <p:nvPr/>
          </p:nvSpPr>
          <p:spPr bwMode="auto">
            <a:xfrm>
              <a:off x="2918" y="2926"/>
              <a:ext cx="1124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Display without </a:t>
              </a:r>
            </a:p>
            <a:p>
              <a:r>
                <a:rPr lang="en-US">
                  <a:solidFill>
                    <a:srgbClr val="000000"/>
                  </a:solidFill>
                </a:rPr>
                <a:t>compensation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990600" y="4800600"/>
            <a:ext cx="2590800" cy="1600200"/>
            <a:chOff x="624" y="3024"/>
            <a:chExt cx="1632" cy="1008"/>
          </a:xfrm>
        </p:grpSpPr>
        <p:sp>
          <p:nvSpPr>
            <p:cNvPr id="11273" name="Line 18"/>
            <p:cNvSpPr>
              <a:spLocks noChangeShapeType="1"/>
            </p:cNvSpPr>
            <p:nvPr/>
          </p:nvSpPr>
          <p:spPr bwMode="auto">
            <a:xfrm>
              <a:off x="624" y="3024"/>
              <a:ext cx="0" cy="10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11274" name="Line 19"/>
            <p:cNvSpPr>
              <a:spLocks noChangeShapeType="1"/>
            </p:cNvSpPr>
            <p:nvPr/>
          </p:nvSpPr>
          <p:spPr bwMode="auto">
            <a:xfrm>
              <a:off x="624" y="4032"/>
              <a:ext cx="16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11275" name="Line 20"/>
            <p:cNvSpPr>
              <a:spLocks noChangeShapeType="1"/>
            </p:cNvSpPr>
            <p:nvPr/>
          </p:nvSpPr>
          <p:spPr bwMode="auto">
            <a:xfrm>
              <a:off x="960" y="3120"/>
              <a:ext cx="0" cy="912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11276" name="Line 21"/>
            <p:cNvSpPr>
              <a:spLocks noChangeShapeType="1"/>
            </p:cNvSpPr>
            <p:nvPr/>
          </p:nvSpPr>
          <p:spPr bwMode="auto">
            <a:xfrm>
              <a:off x="1776" y="3600"/>
              <a:ext cx="0" cy="432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</p:grpSp>
      <p:sp>
        <p:nvSpPr>
          <p:cNvPr id="11271" name="Rectangle 22"/>
          <p:cNvSpPr>
            <a:spLocks noChangeArrowheads="1"/>
          </p:cNvSpPr>
          <p:nvPr/>
        </p:nvSpPr>
        <p:spPr bwMode="auto">
          <a:xfrm>
            <a:off x="1431925" y="6473825"/>
            <a:ext cx="1822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time since pulse</a:t>
            </a:r>
          </a:p>
        </p:txBody>
      </p:sp>
      <p:sp>
        <p:nvSpPr>
          <p:cNvPr id="11272" name="Rectangle 23"/>
          <p:cNvSpPr>
            <a:spLocks noChangeArrowheads="1"/>
          </p:cNvSpPr>
          <p:nvPr/>
        </p:nvSpPr>
        <p:spPr bwMode="auto">
          <a:xfrm>
            <a:off x="0" y="5102225"/>
            <a:ext cx="10223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/>
              <a:t>echo</a:t>
            </a:r>
          </a:p>
          <a:p>
            <a:pPr algn="ctr"/>
            <a:r>
              <a:rPr lang="en-US"/>
              <a:t>intensity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85950" y="12700"/>
            <a:ext cx="6524625" cy="6334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Equal Echoes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6688" y="2532063"/>
            <a:ext cx="7386637" cy="1847850"/>
            <a:chOff x="105" y="1595"/>
            <a:chExt cx="4653" cy="1164"/>
          </a:xfrm>
        </p:grpSpPr>
        <p:sp>
          <p:nvSpPr>
            <p:cNvPr id="12315" name="Line 4"/>
            <p:cNvSpPr>
              <a:spLocks noChangeShapeType="1"/>
            </p:cNvSpPr>
            <p:nvPr/>
          </p:nvSpPr>
          <p:spPr bwMode="auto">
            <a:xfrm flipH="1">
              <a:off x="928" y="2759"/>
              <a:ext cx="3830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12316" name="Line 5"/>
            <p:cNvSpPr>
              <a:spLocks noChangeShapeType="1"/>
            </p:cNvSpPr>
            <p:nvPr/>
          </p:nvSpPr>
          <p:spPr bwMode="auto">
            <a:xfrm flipV="1">
              <a:off x="4012" y="1595"/>
              <a:ext cx="0" cy="11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12317" name="Line 6"/>
            <p:cNvSpPr>
              <a:spLocks noChangeShapeType="1"/>
            </p:cNvSpPr>
            <p:nvPr/>
          </p:nvSpPr>
          <p:spPr bwMode="auto">
            <a:xfrm flipV="1">
              <a:off x="3425" y="2182"/>
              <a:ext cx="0" cy="5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12318" name="Line 7"/>
            <p:cNvSpPr>
              <a:spLocks noChangeShapeType="1"/>
            </p:cNvSpPr>
            <p:nvPr/>
          </p:nvSpPr>
          <p:spPr bwMode="auto">
            <a:xfrm flipV="1">
              <a:off x="2881" y="2448"/>
              <a:ext cx="0" cy="3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12319" name="Line 8"/>
            <p:cNvSpPr>
              <a:spLocks noChangeShapeType="1"/>
            </p:cNvSpPr>
            <p:nvPr/>
          </p:nvSpPr>
          <p:spPr bwMode="auto">
            <a:xfrm flipV="1">
              <a:off x="2273" y="2587"/>
              <a:ext cx="0" cy="16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12320" name="Line 9"/>
            <p:cNvSpPr>
              <a:spLocks noChangeShapeType="1"/>
            </p:cNvSpPr>
            <p:nvPr/>
          </p:nvSpPr>
          <p:spPr bwMode="auto">
            <a:xfrm flipV="1">
              <a:off x="1708" y="2651"/>
              <a:ext cx="0" cy="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12321" name="Line 10"/>
            <p:cNvSpPr>
              <a:spLocks noChangeShapeType="1"/>
            </p:cNvSpPr>
            <p:nvPr/>
          </p:nvSpPr>
          <p:spPr bwMode="auto">
            <a:xfrm flipV="1">
              <a:off x="1143" y="2726"/>
              <a:ext cx="0" cy="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12322" name="Rectangle 11"/>
            <p:cNvSpPr>
              <a:spLocks noChangeArrowheads="1"/>
            </p:cNvSpPr>
            <p:nvPr/>
          </p:nvSpPr>
          <p:spPr bwMode="auto">
            <a:xfrm>
              <a:off x="105" y="2067"/>
              <a:ext cx="932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/>
                <a:t>Voltage</a:t>
              </a:r>
            </a:p>
            <a:p>
              <a:pPr algn="ctr"/>
              <a:r>
                <a:rPr lang="en-US"/>
                <a:t>Amplification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84150" y="4618038"/>
            <a:ext cx="8178800" cy="1844675"/>
            <a:chOff x="116" y="2909"/>
            <a:chExt cx="5152" cy="1162"/>
          </a:xfrm>
        </p:grpSpPr>
        <p:sp>
          <p:nvSpPr>
            <p:cNvPr id="12306" name="Line 13"/>
            <p:cNvSpPr>
              <a:spLocks noChangeShapeType="1"/>
            </p:cNvSpPr>
            <p:nvPr/>
          </p:nvSpPr>
          <p:spPr bwMode="auto">
            <a:xfrm flipH="1">
              <a:off x="939" y="4071"/>
              <a:ext cx="3830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12307" name="Line 14"/>
            <p:cNvSpPr>
              <a:spLocks noChangeShapeType="1"/>
            </p:cNvSpPr>
            <p:nvPr/>
          </p:nvSpPr>
          <p:spPr bwMode="auto">
            <a:xfrm flipV="1">
              <a:off x="4065" y="2909"/>
              <a:ext cx="0" cy="11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12308" name="Rectangle 15"/>
            <p:cNvSpPr>
              <a:spLocks noChangeArrowheads="1"/>
            </p:cNvSpPr>
            <p:nvPr/>
          </p:nvSpPr>
          <p:spPr bwMode="auto">
            <a:xfrm>
              <a:off x="116" y="3379"/>
              <a:ext cx="932" cy="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/>
                <a:t>Voltage</a:t>
              </a:r>
            </a:p>
            <a:p>
              <a:pPr algn="ctr"/>
              <a:r>
                <a:rPr lang="en-US"/>
                <a:t>Amplitude</a:t>
              </a:r>
            </a:p>
            <a:p>
              <a:pPr algn="ctr"/>
              <a:r>
                <a:rPr lang="en-US"/>
                <a:t>after</a:t>
              </a:r>
            </a:p>
            <a:p>
              <a:pPr algn="ctr"/>
              <a:r>
                <a:rPr lang="en-US"/>
                <a:t>Amplification</a:t>
              </a:r>
            </a:p>
          </p:txBody>
        </p:sp>
        <p:sp>
          <p:nvSpPr>
            <p:cNvPr id="12309" name="Line 16"/>
            <p:cNvSpPr>
              <a:spLocks noChangeShapeType="1"/>
            </p:cNvSpPr>
            <p:nvPr/>
          </p:nvSpPr>
          <p:spPr bwMode="auto">
            <a:xfrm flipV="1">
              <a:off x="3467" y="2909"/>
              <a:ext cx="0" cy="11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12310" name="Line 17"/>
            <p:cNvSpPr>
              <a:spLocks noChangeShapeType="1"/>
            </p:cNvSpPr>
            <p:nvPr/>
          </p:nvSpPr>
          <p:spPr bwMode="auto">
            <a:xfrm flipV="1">
              <a:off x="2869" y="2909"/>
              <a:ext cx="0" cy="11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12311" name="Line 18"/>
            <p:cNvSpPr>
              <a:spLocks noChangeShapeType="1"/>
            </p:cNvSpPr>
            <p:nvPr/>
          </p:nvSpPr>
          <p:spPr bwMode="auto">
            <a:xfrm flipV="1">
              <a:off x="2271" y="2909"/>
              <a:ext cx="0" cy="11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12312" name="Line 19"/>
            <p:cNvSpPr>
              <a:spLocks noChangeShapeType="1"/>
            </p:cNvSpPr>
            <p:nvPr/>
          </p:nvSpPr>
          <p:spPr bwMode="auto">
            <a:xfrm flipV="1">
              <a:off x="1673" y="2909"/>
              <a:ext cx="0" cy="11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12313" name="Line 20"/>
            <p:cNvSpPr>
              <a:spLocks noChangeShapeType="1"/>
            </p:cNvSpPr>
            <p:nvPr/>
          </p:nvSpPr>
          <p:spPr bwMode="auto">
            <a:xfrm flipV="1">
              <a:off x="1075" y="2909"/>
              <a:ext cx="0" cy="11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12314" name="Text Box 21"/>
            <p:cNvSpPr txBox="1">
              <a:spLocks noChangeArrowheads="1"/>
            </p:cNvSpPr>
            <p:nvPr/>
          </p:nvSpPr>
          <p:spPr bwMode="auto">
            <a:xfrm>
              <a:off x="4224" y="3312"/>
              <a:ext cx="1044" cy="370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</a:rPr>
                <a:t>Equal echoes,</a:t>
              </a:r>
            </a:p>
            <a:p>
              <a:r>
                <a:rPr lang="en-US">
                  <a:solidFill>
                    <a:schemeClr val="tx2"/>
                  </a:solidFill>
                </a:rPr>
                <a:t>equal voltages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146050" y="330200"/>
            <a:ext cx="8396288" cy="2719388"/>
            <a:chOff x="92" y="208"/>
            <a:chExt cx="5289" cy="1713"/>
          </a:xfrm>
        </p:grpSpPr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939" y="208"/>
              <a:ext cx="3830" cy="1164"/>
              <a:chOff x="939" y="208"/>
              <a:chExt cx="3830" cy="1164"/>
            </a:xfrm>
          </p:grpSpPr>
          <p:sp>
            <p:nvSpPr>
              <p:cNvPr id="12299" name="Line 24"/>
              <p:cNvSpPr>
                <a:spLocks noChangeShapeType="1"/>
              </p:cNvSpPr>
              <p:nvPr/>
            </p:nvSpPr>
            <p:spPr bwMode="auto">
              <a:xfrm>
                <a:off x="939" y="1372"/>
                <a:ext cx="3830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12300" name="Line 25"/>
              <p:cNvSpPr>
                <a:spLocks noChangeShapeType="1"/>
              </p:cNvSpPr>
              <p:nvPr/>
            </p:nvSpPr>
            <p:spPr bwMode="auto">
              <a:xfrm flipV="1">
                <a:off x="1088" y="208"/>
                <a:ext cx="0" cy="115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12301" name="Line 26"/>
              <p:cNvSpPr>
                <a:spLocks noChangeShapeType="1"/>
              </p:cNvSpPr>
              <p:nvPr/>
            </p:nvSpPr>
            <p:spPr bwMode="auto">
              <a:xfrm flipV="1">
                <a:off x="1675" y="795"/>
                <a:ext cx="0" cy="56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12302" name="Line 27"/>
              <p:cNvSpPr>
                <a:spLocks noChangeShapeType="1"/>
              </p:cNvSpPr>
              <p:nvPr/>
            </p:nvSpPr>
            <p:spPr bwMode="auto">
              <a:xfrm flipV="1">
                <a:off x="2219" y="1061"/>
                <a:ext cx="0" cy="3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12303" name="Line 28"/>
              <p:cNvSpPr>
                <a:spLocks noChangeShapeType="1"/>
              </p:cNvSpPr>
              <p:nvPr/>
            </p:nvSpPr>
            <p:spPr bwMode="auto">
              <a:xfrm flipV="1">
                <a:off x="2827" y="1200"/>
                <a:ext cx="0" cy="1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12304" name="Line 29"/>
              <p:cNvSpPr>
                <a:spLocks noChangeShapeType="1"/>
              </p:cNvSpPr>
              <p:nvPr/>
            </p:nvSpPr>
            <p:spPr bwMode="auto">
              <a:xfrm flipV="1">
                <a:off x="3392" y="1264"/>
                <a:ext cx="0" cy="9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12305" name="Line 30"/>
              <p:cNvSpPr>
                <a:spLocks noChangeShapeType="1"/>
              </p:cNvSpPr>
              <p:nvPr/>
            </p:nvSpPr>
            <p:spPr bwMode="auto">
              <a:xfrm flipV="1">
                <a:off x="3957" y="1339"/>
                <a:ext cx="0" cy="2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</p:grpSp>
        <p:sp>
          <p:nvSpPr>
            <p:cNvPr id="12295" name="Rectangle 31"/>
            <p:cNvSpPr>
              <a:spLocks noChangeArrowheads="1"/>
            </p:cNvSpPr>
            <p:nvPr/>
          </p:nvSpPr>
          <p:spPr bwMode="auto">
            <a:xfrm>
              <a:off x="3335" y="1436"/>
              <a:ext cx="964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Later Echoes</a:t>
              </a:r>
            </a:p>
          </p:txBody>
        </p:sp>
        <p:sp>
          <p:nvSpPr>
            <p:cNvPr id="12296" name="Rectangle 32"/>
            <p:cNvSpPr>
              <a:spLocks noChangeArrowheads="1"/>
            </p:cNvSpPr>
            <p:nvPr/>
          </p:nvSpPr>
          <p:spPr bwMode="auto">
            <a:xfrm>
              <a:off x="913" y="1460"/>
              <a:ext cx="964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Early Echoes</a:t>
              </a:r>
            </a:p>
          </p:txBody>
        </p:sp>
        <p:sp>
          <p:nvSpPr>
            <p:cNvPr id="12297" name="Rectangle 33"/>
            <p:cNvSpPr>
              <a:spLocks noChangeArrowheads="1"/>
            </p:cNvSpPr>
            <p:nvPr/>
          </p:nvSpPr>
          <p:spPr bwMode="auto">
            <a:xfrm>
              <a:off x="92" y="425"/>
              <a:ext cx="1045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/>
                <a:t>Voltage</a:t>
              </a:r>
            </a:p>
            <a:p>
              <a:pPr algn="ctr"/>
              <a:r>
                <a:rPr lang="en-US"/>
                <a:t>before</a:t>
              </a:r>
            </a:p>
            <a:p>
              <a:pPr algn="ctr"/>
              <a:r>
                <a:rPr lang="en-US"/>
                <a:t>Compensation</a:t>
              </a:r>
            </a:p>
          </p:txBody>
        </p:sp>
        <p:sp>
          <p:nvSpPr>
            <p:cNvPr id="12298" name="Rectangle 34"/>
            <p:cNvSpPr>
              <a:spLocks noChangeArrowheads="1"/>
            </p:cNvSpPr>
            <p:nvPr/>
          </p:nvSpPr>
          <p:spPr bwMode="auto">
            <a:xfrm>
              <a:off x="4552" y="1395"/>
              <a:ext cx="829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r>
                <a:rPr lang="en-US"/>
                <a:t>Time within a pulse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pPr eaLnBrk="1" hangingPunct="1"/>
            <a:r>
              <a:rPr lang="en-US" smtClean="0"/>
              <a:t>Compensation (TGC)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827088"/>
            <a:ext cx="9144000" cy="287337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200" smtClean="0"/>
              <a:t>Body attenuation varies from 0.5 dB/cm/MHz</a:t>
            </a:r>
          </a:p>
          <a:p>
            <a:pPr eaLnBrk="1" hangingPunct="1"/>
            <a:r>
              <a:rPr lang="en-US" sz="3200" smtClean="0"/>
              <a:t>TGC allows </a:t>
            </a:r>
            <a:r>
              <a:rPr lang="en-US" sz="3200" u="sng" smtClean="0"/>
              <a:t>manual</a:t>
            </a:r>
            <a:r>
              <a:rPr lang="en-US" sz="3200" smtClean="0"/>
              <a:t> fine tuning of compensation vs. delay </a:t>
            </a:r>
          </a:p>
          <a:p>
            <a:pPr eaLnBrk="1" hangingPunct="1"/>
            <a:r>
              <a:rPr lang="en-US" sz="3200" smtClean="0"/>
              <a:t>TGC curve often displayed graphically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3789363"/>
            <a:ext cx="3059112" cy="3068637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/>
          <a:srcRect l="1256" b="1772"/>
          <a:stretch>
            <a:fillRect/>
          </a:stretch>
        </p:blipFill>
        <p:spPr bwMode="auto">
          <a:xfrm>
            <a:off x="223838" y="2984500"/>
            <a:ext cx="5370512" cy="38735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</p:pic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4349750" y="2965450"/>
            <a:ext cx="1031875" cy="3892550"/>
          </a:xfrm>
          <a:prstGeom prst="ellipse">
            <a:avLst/>
          </a:prstGeom>
          <a:noFill/>
          <a:ln w="25400" cap="rnd">
            <a:solidFill>
              <a:schemeClr val="hlink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Compensation (TGC)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543050" y="1714500"/>
            <a:ext cx="7162800" cy="17145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TGC adjustment affects </a:t>
            </a:r>
            <a:r>
              <a:rPr lang="en-US" u="sng" smtClean="0"/>
              <a:t>all echoes</a:t>
            </a:r>
            <a:r>
              <a:rPr lang="en-US" smtClean="0"/>
              <a:t> at a specific distance range from transducer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 flipV="1">
            <a:off x="5943600" y="3495675"/>
            <a:ext cx="2667000" cy="23272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920 w 21600"/>
              <a:gd name="T13" fmla="*/ 5920 h 21600"/>
              <a:gd name="T14" fmla="*/ 15680 w 21600"/>
              <a:gd name="T15" fmla="*/ 1568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8240" y="21600"/>
                </a:lnTo>
                <a:lnTo>
                  <a:pt x="13360" y="21600"/>
                </a:lnTo>
                <a:lnTo>
                  <a:pt x="2160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981700" y="4718050"/>
            <a:ext cx="2606675" cy="423863"/>
            <a:chOff x="2411" y="3013"/>
            <a:chExt cx="1642" cy="267"/>
          </a:xfrm>
        </p:grpSpPr>
        <p:sp>
          <p:nvSpPr>
            <p:cNvPr id="14348" name="Arc 6"/>
            <p:cNvSpPr>
              <a:spLocks/>
            </p:cNvSpPr>
            <p:nvPr/>
          </p:nvSpPr>
          <p:spPr bwMode="auto">
            <a:xfrm>
              <a:off x="3189" y="3013"/>
              <a:ext cx="864" cy="2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0" cap="rnd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14349" name="Arc 7"/>
            <p:cNvSpPr>
              <a:spLocks/>
            </p:cNvSpPr>
            <p:nvPr/>
          </p:nvSpPr>
          <p:spPr bwMode="auto">
            <a:xfrm>
              <a:off x="2411" y="3024"/>
              <a:ext cx="864" cy="2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0" cap="rnd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965825" y="4819650"/>
            <a:ext cx="2606675" cy="423863"/>
            <a:chOff x="2401" y="3077"/>
            <a:chExt cx="1642" cy="267"/>
          </a:xfrm>
        </p:grpSpPr>
        <p:sp>
          <p:nvSpPr>
            <p:cNvPr id="14346" name="Arc 9"/>
            <p:cNvSpPr>
              <a:spLocks/>
            </p:cNvSpPr>
            <p:nvPr/>
          </p:nvSpPr>
          <p:spPr bwMode="auto">
            <a:xfrm>
              <a:off x="3179" y="3077"/>
              <a:ext cx="864" cy="2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0" cap="rnd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14347" name="Arc 10"/>
            <p:cNvSpPr>
              <a:spLocks/>
            </p:cNvSpPr>
            <p:nvPr/>
          </p:nvSpPr>
          <p:spPr bwMode="auto">
            <a:xfrm>
              <a:off x="2401" y="3088"/>
              <a:ext cx="864" cy="2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0" cap="rnd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</p:grpSp>
      <p:pic>
        <p:nvPicPr>
          <p:cNvPr id="1434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6413" y="3429000"/>
            <a:ext cx="3059112" cy="3068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</p:pic>
      <p:sp>
        <p:nvSpPr>
          <p:cNvPr id="14344" name="Oval 12"/>
          <p:cNvSpPr>
            <a:spLocks noChangeArrowheads="1"/>
          </p:cNvSpPr>
          <p:nvPr/>
        </p:nvSpPr>
        <p:spPr bwMode="auto">
          <a:xfrm>
            <a:off x="3352800" y="5459413"/>
            <a:ext cx="527050" cy="457200"/>
          </a:xfrm>
          <a:prstGeom prst="ellipse">
            <a:avLst/>
          </a:prstGeom>
          <a:noFill/>
          <a:ln w="57150">
            <a:solidFill>
              <a:schemeClr val="hlink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14345" name="Line 13"/>
          <p:cNvSpPr>
            <a:spLocks noChangeShapeType="1"/>
          </p:cNvSpPr>
          <p:nvPr/>
        </p:nvSpPr>
        <p:spPr bwMode="auto">
          <a:xfrm flipV="1">
            <a:off x="3957638" y="5029200"/>
            <a:ext cx="1946275" cy="627063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ar-Y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Compression</a:t>
            </a:r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5037138" y="1878013"/>
            <a:ext cx="3930650" cy="3355975"/>
          </a:xfrm>
          <a:prstGeom prst="rect">
            <a:avLst/>
          </a:prstGeom>
          <a:solidFill>
            <a:schemeClr val="bg2">
              <a:lumMod val="90000"/>
            </a:schemeClr>
          </a:solidFill>
          <a:ln w="47625" cmpd="thickThin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marL="285750" indent="-285750"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3600">
                <a:latin typeface="Arial" charset="0"/>
              </a:rPr>
              <a:t>Amplification</a:t>
            </a:r>
          </a:p>
          <a:p>
            <a:pPr marL="285750" indent="-285750"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3600">
                <a:latin typeface="Arial" charset="0"/>
              </a:rPr>
              <a:t>Compensation</a:t>
            </a:r>
          </a:p>
          <a:p>
            <a:pPr marL="285750" indent="-285750"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3600">
                <a:solidFill>
                  <a:schemeClr val="tx2"/>
                </a:solidFill>
                <a:latin typeface="Arial" charset="0"/>
              </a:rPr>
              <a:t>Compression</a:t>
            </a:r>
          </a:p>
          <a:p>
            <a:pPr marL="285750" indent="-285750"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3600">
                <a:latin typeface="Arial" charset="0"/>
              </a:rPr>
              <a:t>Demodulation</a:t>
            </a:r>
          </a:p>
          <a:p>
            <a:pPr marL="285750" indent="-285750"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3600">
                <a:latin typeface="Arial" charset="0"/>
              </a:rPr>
              <a:t>Rejection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" y="2236788"/>
            <a:ext cx="4640263" cy="3309937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22325"/>
          </a:xfrm>
        </p:spPr>
        <p:txBody>
          <a:bodyPr/>
          <a:lstStyle/>
          <a:p>
            <a:pPr eaLnBrk="1" hangingPunct="1"/>
            <a:r>
              <a:rPr lang="en-US" smtClean="0"/>
              <a:t>Compression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46188" y="963613"/>
            <a:ext cx="4376737" cy="2811462"/>
            <a:chOff x="785" y="607"/>
            <a:chExt cx="2757" cy="1771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227" y="721"/>
              <a:ext cx="2315" cy="1408"/>
              <a:chOff x="1227" y="721"/>
              <a:chExt cx="2315" cy="1408"/>
            </a:xfrm>
          </p:grpSpPr>
          <p:sp>
            <p:nvSpPr>
              <p:cNvPr id="18487" name="Line 5"/>
              <p:cNvSpPr>
                <a:spLocks noChangeShapeType="1"/>
              </p:cNvSpPr>
              <p:nvPr/>
            </p:nvSpPr>
            <p:spPr bwMode="auto">
              <a:xfrm>
                <a:off x="1227" y="721"/>
                <a:ext cx="0" cy="139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18488" name="Line 6"/>
              <p:cNvSpPr>
                <a:spLocks noChangeShapeType="1"/>
              </p:cNvSpPr>
              <p:nvPr/>
            </p:nvSpPr>
            <p:spPr bwMode="auto">
              <a:xfrm>
                <a:off x="1238" y="2129"/>
                <a:ext cx="23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</p:grpSp>
        <p:sp>
          <p:nvSpPr>
            <p:cNvPr id="18478" name="Rectangle 7"/>
            <p:cNvSpPr>
              <a:spLocks noChangeArrowheads="1"/>
            </p:cNvSpPr>
            <p:nvPr/>
          </p:nvSpPr>
          <p:spPr bwMode="auto">
            <a:xfrm>
              <a:off x="785" y="607"/>
              <a:ext cx="476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/>
                <a:t>1,000</a:t>
              </a:r>
            </a:p>
          </p:txBody>
        </p:sp>
        <p:sp>
          <p:nvSpPr>
            <p:cNvPr id="18479" name="Rectangle 8"/>
            <p:cNvSpPr>
              <a:spLocks noChangeArrowheads="1"/>
            </p:cNvSpPr>
            <p:nvPr/>
          </p:nvSpPr>
          <p:spPr bwMode="auto">
            <a:xfrm>
              <a:off x="1726" y="2083"/>
              <a:ext cx="229" cy="27"/>
            </a:xfrm>
            <a:prstGeom prst="rect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18480" name="Rectangle 9"/>
            <p:cNvSpPr>
              <a:spLocks noChangeArrowheads="1"/>
            </p:cNvSpPr>
            <p:nvPr/>
          </p:nvSpPr>
          <p:spPr bwMode="auto">
            <a:xfrm>
              <a:off x="2142" y="1998"/>
              <a:ext cx="229" cy="112"/>
            </a:xfrm>
            <a:prstGeom prst="rect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18481" name="Rectangle 10"/>
            <p:cNvSpPr>
              <a:spLocks noChangeArrowheads="1"/>
            </p:cNvSpPr>
            <p:nvPr/>
          </p:nvSpPr>
          <p:spPr bwMode="auto">
            <a:xfrm>
              <a:off x="2580" y="750"/>
              <a:ext cx="229" cy="1360"/>
            </a:xfrm>
            <a:prstGeom prst="rect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18482" name="Rectangle 11"/>
            <p:cNvSpPr>
              <a:spLocks noChangeArrowheads="1"/>
            </p:cNvSpPr>
            <p:nvPr/>
          </p:nvSpPr>
          <p:spPr bwMode="auto">
            <a:xfrm>
              <a:off x="1396" y="2100"/>
              <a:ext cx="229" cy="0"/>
            </a:xfrm>
            <a:prstGeom prst="rect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18483" name="Rectangle 12"/>
            <p:cNvSpPr>
              <a:spLocks noChangeArrowheads="1"/>
            </p:cNvSpPr>
            <p:nvPr/>
          </p:nvSpPr>
          <p:spPr bwMode="auto">
            <a:xfrm>
              <a:off x="1457" y="2164"/>
              <a:ext cx="196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18484" name="Rectangle 13"/>
            <p:cNvSpPr>
              <a:spLocks noChangeArrowheads="1"/>
            </p:cNvSpPr>
            <p:nvPr/>
          </p:nvSpPr>
          <p:spPr bwMode="auto">
            <a:xfrm>
              <a:off x="1745" y="2164"/>
              <a:ext cx="276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/>
                <a:t>10</a:t>
              </a:r>
            </a:p>
          </p:txBody>
        </p:sp>
        <p:sp>
          <p:nvSpPr>
            <p:cNvPr id="18485" name="Rectangle 14"/>
            <p:cNvSpPr>
              <a:spLocks noChangeArrowheads="1"/>
            </p:cNvSpPr>
            <p:nvPr/>
          </p:nvSpPr>
          <p:spPr bwMode="auto">
            <a:xfrm>
              <a:off x="2055" y="2164"/>
              <a:ext cx="356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/>
                <a:t>100</a:t>
              </a:r>
            </a:p>
          </p:txBody>
        </p:sp>
        <p:sp>
          <p:nvSpPr>
            <p:cNvPr id="18486" name="Rectangle 15"/>
            <p:cNvSpPr>
              <a:spLocks noChangeArrowheads="1"/>
            </p:cNvSpPr>
            <p:nvPr/>
          </p:nvSpPr>
          <p:spPr bwMode="auto">
            <a:xfrm>
              <a:off x="2502" y="2164"/>
              <a:ext cx="436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/>
                <a:t>1000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947863" y="4078288"/>
            <a:ext cx="3675062" cy="2235200"/>
            <a:chOff x="1227" y="2569"/>
            <a:chExt cx="2315" cy="1408"/>
          </a:xfrm>
        </p:grpSpPr>
        <p:sp>
          <p:nvSpPr>
            <p:cNvPr id="18475" name="Line 17"/>
            <p:cNvSpPr>
              <a:spLocks noChangeShapeType="1"/>
            </p:cNvSpPr>
            <p:nvPr/>
          </p:nvSpPr>
          <p:spPr bwMode="auto">
            <a:xfrm>
              <a:off x="1227" y="2569"/>
              <a:ext cx="0" cy="13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18476" name="Line 18"/>
            <p:cNvSpPr>
              <a:spLocks noChangeShapeType="1"/>
            </p:cNvSpPr>
            <p:nvPr/>
          </p:nvSpPr>
          <p:spPr bwMode="auto">
            <a:xfrm>
              <a:off x="1238" y="3977"/>
              <a:ext cx="23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</p:grpSp>
      <p:sp>
        <p:nvSpPr>
          <p:cNvPr id="18437" name="Rectangle 19"/>
          <p:cNvSpPr>
            <a:spLocks noChangeArrowheads="1"/>
          </p:cNvSpPr>
          <p:nvPr/>
        </p:nvSpPr>
        <p:spPr bwMode="auto">
          <a:xfrm>
            <a:off x="536575" y="4152900"/>
            <a:ext cx="14493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3 = log 1000</a:t>
            </a:r>
          </a:p>
        </p:txBody>
      </p:sp>
      <p:sp>
        <p:nvSpPr>
          <p:cNvPr id="18438" name="Rectangle 20"/>
          <p:cNvSpPr>
            <a:spLocks noChangeArrowheads="1"/>
          </p:cNvSpPr>
          <p:nvPr/>
        </p:nvSpPr>
        <p:spPr bwMode="auto">
          <a:xfrm>
            <a:off x="2790825" y="5389563"/>
            <a:ext cx="363538" cy="893762"/>
          </a:xfrm>
          <a:prstGeom prst="rect">
            <a:avLst/>
          </a:prstGeom>
          <a:solidFill>
            <a:schemeClr val="tx2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18439" name="Rectangle 21"/>
          <p:cNvSpPr>
            <a:spLocks noChangeArrowheads="1"/>
          </p:cNvSpPr>
          <p:nvPr/>
        </p:nvSpPr>
        <p:spPr bwMode="auto">
          <a:xfrm>
            <a:off x="3400425" y="4745038"/>
            <a:ext cx="363538" cy="1538287"/>
          </a:xfrm>
          <a:prstGeom prst="rect">
            <a:avLst/>
          </a:prstGeom>
          <a:solidFill>
            <a:schemeClr val="tx2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18440" name="Rectangle 22"/>
          <p:cNvSpPr>
            <a:spLocks noChangeArrowheads="1"/>
          </p:cNvSpPr>
          <p:nvPr/>
        </p:nvSpPr>
        <p:spPr bwMode="auto">
          <a:xfrm>
            <a:off x="4095750" y="4124325"/>
            <a:ext cx="363538" cy="215900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18441" name="Rectangle 23"/>
          <p:cNvSpPr>
            <a:spLocks noChangeArrowheads="1"/>
          </p:cNvSpPr>
          <p:nvPr/>
        </p:nvSpPr>
        <p:spPr bwMode="auto">
          <a:xfrm>
            <a:off x="2312988" y="6369050"/>
            <a:ext cx="311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8442" name="Rectangle 24"/>
          <p:cNvSpPr>
            <a:spLocks noChangeArrowheads="1"/>
          </p:cNvSpPr>
          <p:nvPr/>
        </p:nvSpPr>
        <p:spPr bwMode="auto">
          <a:xfrm>
            <a:off x="2770188" y="6369050"/>
            <a:ext cx="438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18443" name="Rectangle 25"/>
          <p:cNvSpPr>
            <a:spLocks noChangeArrowheads="1"/>
          </p:cNvSpPr>
          <p:nvPr/>
        </p:nvSpPr>
        <p:spPr bwMode="auto">
          <a:xfrm>
            <a:off x="3262313" y="6369050"/>
            <a:ext cx="565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100</a:t>
            </a:r>
          </a:p>
        </p:txBody>
      </p:sp>
      <p:sp>
        <p:nvSpPr>
          <p:cNvPr id="18444" name="Rectangle 26"/>
          <p:cNvSpPr>
            <a:spLocks noChangeArrowheads="1"/>
          </p:cNvSpPr>
          <p:nvPr/>
        </p:nvSpPr>
        <p:spPr bwMode="auto">
          <a:xfrm>
            <a:off x="3971925" y="6369050"/>
            <a:ext cx="692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1000</a:t>
            </a:r>
          </a:p>
        </p:txBody>
      </p:sp>
      <p:sp>
        <p:nvSpPr>
          <p:cNvPr id="18445" name="Rectangle 27"/>
          <p:cNvSpPr>
            <a:spLocks noChangeArrowheads="1"/>
          </p:cNvSpPr>
          <p:nvPr/>
        </p:nvSpPr>
        <p:spPr bwMode="auto">
          <a:xfrm>
            <a:off x="727075" y="4645025"/>
            <a:ext cx="1258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2 =log 100</a:t>
            </a:r>
          </a:p>
        </p:txBody>
      </p:sp>
      <p:sp>
        <p:nvSpPr>
          <p:cNvPr id="18446" name="Rectangle 28"/>
          <p:cNvSpPr>
            <a:spLocks noChangeArrowheads="1"/>
          </p:cNvSpPr>
          <p:nvPr/>
        </p:nvSpPr>
        <p:spPr bwMode="auto">
          <a:xfrm>
            <a:off x="790575" y="5119688"/>
            <a:ext cx="11953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1 = log 10</a:t>
            </a:r>
          </a:p>
        </p:txBody>
      </p:sp>
      <p:sp>
        <p:nvSpPr>
          <p:cNvPr id="18447" name="Rectangle 29"/>
          <p:cNvSpPr>
            <a:spLocks noChangeArrowheads="1"/>
          </p:cNvSpPr>
          <p:nvPr/>
        </p:nvSpPr>
        <p:spPr bwMode="auto">
          <a:xfrm>
            <a:off x="790575" y="5745163"/>
            <a:ext cx="11953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0 = log 10</a:t>
            </a:r>
          </a:p>
        </p:txBody>
      </p:sp>
      <p:sp>
        <p:nvSpPr>
          <p:cNvPr id="18448" name="Rectangle 30"/>
          <p:cNvSpPr>
            <a:spLocks noChangeArrowheads="1"/>
          </p:cNvSpPr>
          <p:nvPr/>
        </p:nvSpPr>
        <p:spPr bwMode="auto">
          <a:xfrm>
            <a:off x="2198688" y="5880100"/>
            <a:ext cx="363537" cy="420688"/>
          </a:xfrm>
          <a:prstGeom prst="rect">
            <a:avLst/>
          </a:prstGeom>
          <a:solidFill>
            <a:schemeClr val="tx2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5942013" y="1981200"/>
            <a:ext cx="2835275" cy="2578100"/>
            <a:chOff x="3743" y="1248"/>
            <a:chExt cx="1786" cy="1624"/>
          </a:xfrm>
        </p:grpSpPr>
        <p:sp>
          <p:nvSpPr>
            <p:cNvPr id="18453" name="Line 32"/>
            <p:cNvSpPr>
              <a:spLocks noChangeShapeType="1"/>
            </p:cNvSpPr>
            <p:nvPr/>
          </p:nvSpPr>
          <p:spPr bwMode="auto">
            <a:xfrm>
              <a:off x="4577" y="1288"/>
              <a:ext cx="0" cy="15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18454" name="Line 33"/>
            <p:cNvSpPr>
              <a:spLocks noChangeShapeType="1"/>
            </p:cNvSpPr>
            <p:nvPr/>
          </p:nvSpPr>
          <p:spPr bwMode="auto">
            <a:xfrm>
              <a:off x="4521" y="1720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18455" name="Line 34"/>
            <p:cNvSpPr>
              <a:spLocks noChangeShapeType="1"/>
            </p:cNvSpPr>
            <p:nvPr/>
          </p:nvSpPr>
          <p:spPr bwMode="auto">
            <a:xfrm>
              <a:off x="4521" y="1912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18456" name="Line 35"/>
            <p:cNvSpPr>
              <a:spLocks noChangeShapeType="1"/>
            </p:cNvSpPr>
            <p:nvPr/>
          </p:nvSpPr>
          <p:spPr bwMode="auto">
            <a:xfrm>
              <a:off x="4521" y="2104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18457" name="Line 36"/>
            <p:cNvSpPr>
              <a:spLocks noChangeShapeType="1"/>
            </p:cNvSpPr>
            <p:nvPr/>
          </p:nvSpPr>
          <p:spPr bwMode="auto">
            <a:xfrm>
              <a:off x="4521" y="2680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18458" name="Line 37"/>
            <p:cNvSpPr>
              <a:spLocks noChangeShapeType="1"/>
            </p:cNvSpPr>
            <p:nvPr/>
          </p:nvSpPr>
          <p:spPr bwMode="auto">
            <a:xfrm>
              <a:off x="4521" y="2296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18459" name="Line 38"/>
            <p:cNvSpPr>
              <a:spLocks noChangeShapeType="1"/>
            </p:cNvSpPr>
            <p:nvPr/>
          </p:nvSpPr>
          <p:spPr bwMode="auto">
            <a:xfrm>
              <a:off x="4521" y="2488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18460" name="Rectangle 39"/>
            <p:cNvSpPr>
              <a:spLocks noChangeArrowheads="1"/>
            </p:cNvSpPr>
            <p:nvPr/>
          </p:nvSpPr>
          <p:spPr bwMode="auto">
            <a:xfrm>
              <a:off x="3743" y="1584"/>
              <a:ext cx="81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400"/>
                <a:t>100,000</a:t>
              </a:r>
            </a:p>
          </p:txBody>
        </p:sp>
        <p:sp>
          <p:nvSpPr>
            <p:cNvPr id="18461" name="Rectangle 40"/>
            <p:cNvSpPr>
              <a:spLocks noChangeArrowheads="1"/>
            </p:cNvSpPr>
            <p:nvPr/>
          </p:nvSpPr>
          <p:spPr bwMode="auto">
            <a:xfrm>
              <a:off x="3839" y="1776"/>
              <a:ext cx="703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400"/>
                <a:t>10,000</a:t>
              </a:r>
            </a:p>
          </p:txBody>
        </p:sp>
        <p:sp>
          <p:nvSpPr>
            <p:cNvPr id="18462" name="Rectangle 41"/>
            <p:cNvSpPr>
              <a:spLocks noChangeArrowheads="1"/>
            </p:cNvSpPr>
            <p:nvPr/>
          </p:nvSpPr>
          <p:spPr bwMode="auto">
            <a:xfrm>
              <a:off x="3935" y="1968"/>
              <a:ext cx="596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400"/>
                <a:t>1,000</a:t>
              </a:r>
            </a:p>
          </p:txBody>
        </p:sp>
        <p:sp>
          <p:nvSpPr>
            <p:cNvPr id="18463" name="Rectangle 42"/>
            <p:cNvSpPr>
              <a:spLocks noChangeArrowheads="1"/>
            </p:cNvSpPr>
            <p:nvPr/>
          </p:nvSpPr>
          <p:spPr bwMode="auto">
            <a:xfrm>
              <a:off x="4031" y="2160"/>
              <a:ext cx="436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400"/>
                <a:t>100</a:t>
              </a:r>
            </a:p>
          </p:txBody>
        </p:sp>
        <p:sp>
          <p:nvSpPr>
            <p:cNvPr id="18464" name="Rectangle 43"/>
            <p:cNvSpPr>
              <a:spLocks noChangeArrowheads="1"/>
            </p:cNvSpPr>
            <p:nvPr/>
          </p:nvSpPr>
          <p:spPr bwMode="auto">
            <a:xfrm>
              <a:off x="4127" y="2352"/>
              <a:ext cx="33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400"/>
                <a:t>10</a:t>
              </a:r>
            </a:p>
          </p:txBody>
        </p:sp>
        <p:sp>
          <p:nvSpPr>
            <p:cNvPr id="18465" name="Rectangle 44"/>
            <p:cNvSpPr>
              <a:spLocks noChangeArrowheads="1"/>
            </p:cNvSpPr>
            <p:nvPr/>
          </p:nvSpPr>
          <p:spPr bwMode="auto">
            <a:xfrm>
              <a:off x="4175" y="2544"/>
              <a:ext cx="223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18466" name="Rectangle 45"/>
            <p:cNvSpPr>
              <a:spLocks noChangeArrowheads="1"/>
            </p:cNvSpPr>
            <p:nvPr/>
          </p:nvSpPr>
          <p:spPr bwMode="auto">
            <a:xfrm>
              <a:off x="4655" y="1632"/>
              <a:ext cx="223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400"/>
                <a:t>5</a:t>
              </a:r>
            </a:p>
          </p:txBody>
        </p:sp>
        <p:sp>
          <p:nvSpPr>
            <p:cNvPr id="18467" name="Rectangle 46"/>
            <p:cNvSpPr>
              <a:spLocks noChangeArrowheads="1"/>
            </p:cNvSpPr>
            <p:nvPr/>
          </p:nvSpPr>
          <p:spPr bwMode="auto">
            <a:xfrm>
              <a:off x="4655" y="1824"/>
              <a:ext cx="223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400"/>
                <a:t>4</a:t>
              </a:r>
            </a:p>
          </p:txBody>
        </p:sp>
        <p:sp>
          <p:nvSpPr>
            <p:cNvPr id="18468" name="Rectangle 47"/>
            <p:cNvSpPr>
              <a:spLocks noChangeArrowheads="1"/>
            </p:cNvSpPr>
            <p:nvPr/>
          </p:nvSpPr>
          <p:spPr bwMode="auto">
            <a:xfrm>
              <a:off x="4655" y="2016"/>
              <a:ext cx="223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400"/>
                <a:t>3</a:t>
              </a:r>
            </a:p>
          </p:txBody>
        </p:sp>
        <p:sp>
          <p:nvSpPr>
            <p:cNvPr id="18469" name="Rectangle 48"/>
            <p:cNvSpPr>
              <a:spLocks noChangeArrowheads="1"/>
            </p:cNvSpPr>
            <p:nvPr/>
          </p:nvSpPr>
          <p:spPr bwMode="auto">
            <a:xfrm>
              <a:off x="4655" y="2208"/>
              <a:ext cx="223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400"/>
                <a:t>2</a:t>
              </a:r>
            </a:p>
          </p:txBody>
        </p:sp>
        <p:sp>
          <p:nvSpPr>
            <p:cNvPr id="18470" name="Rectangle 49"/>
            <p:cNvSpPr>
              <a:spLocks noChangeArrowheads="1"/>
            </p:cNvSpPr>
            <p:nvPr/>
          </p:nvSpPr>
          <p:spPr bwMode="auto">
            <a:xfrm>
              <a:off x="4655" y="2400"/>
              <a:ext cx="223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18471" name="Rectangle 50"/>
            <p:cNvSpPr>
              <a:spLocks noChangeArrowheads="1"/>
            </p:cNvSpPr>
            <p:nvPr/>
          </p:nvSpPr>
          <p:spPr bwMode="auto">
            <a:xfrm>
              <a:off x="4655" y="2592"/>
              <a:ext cx="223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  <p:sp>
          <p:nvSpPr>
            <p:cNvPr id="18472" name="Line 51"/>
            <p:cNvSpPr>
              <a:spLocks noChangeShapeType="1"/>
            </p:cNvSpPr>
            <p:nvPr/>
          </p:nvSpPr>
          <p:spPr bwMode="auto">
            <a:xfrm>
              <a:off x="3849" y="1480"/>
              <a:ext cx="1248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18473" name="Rectangle 52"/>
            <p:cNvSpPr>
              <a:spLocks noChangeArrowheads="1"/>
            </p:cNvSpPr>
            <p:nvPr/>
          </p:nvSpPr>
          <p:spPr bwMode="auto">
            <a:xfrm>
              <a:off x="3951" y="1248"/>
              <a:ext cx="543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400"/>
                <a:t>Input</a:t>
              </a:r>
            </a:p>
          </p:txBody>
        </p:sp>
        <p:sp>
          <p:nvSpPr>
            <p:cNvPr id="18474" name="Rectangle 53"/>
            <p:cNvSpPr>
              <a:spLocks noChangeArrowheads="1"/>
            </p:cNvSpPr>
            <p:nvPr/>
          </p:nvSpPr>
          <p:spPr bwMode="auto">
            <a:xfrm>
              <a:off x="4559" y="1248"/>
              <a:ext cx="97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400"/>
                <a:t>Logarithm</a:t>
              </a:r>
            </a:p>
          </p:txBody>
        </p:sp>
      </p:grpSp>
      <p:sp>
        <p:nvSpPr>
          <p:cNvPr id="18450" name="Rectangle 54"/>
          <p:cNvSpPr>
            <a:spLocks noChangeArrowheads="1"/>
          </p:cNvSpPr>
          <p:nvPr/>
        </p:nvSpPr>
        <p:spPr bwMode="auto">
          <a:xfrm>
            <a:off x="2117725" y="1597025"/>
            <a:ext cx="18446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</a:rPr>
              <a:t>Can’t easily distinguish between 1 &amp; 10 here</a:t>
            </a:r>
          </a:p>
        </p:txBody>
      </p:sp>
      <p:sp>
        <p:nvSpPr>
          <p:cNvPr id="18451" name="Rectangle 55"/>
          <p:cNvSpPr>
            <a:spLocks noChangeArrowheads="1"/>
          </p:cNvSpPr>
          <p:nvPr/>
        </p:nvSpPr>
        <p:spPr bwMode="auto">
          <a:xfrm>
            <a:off x="4937125" y="4873625"/>
            <a:ext cx="23018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</a:rPr>
              <a:t>Difference between 1 &amp; 10 the same as between 100 &amp; 1000</a:t>
            </a:r>
          </a:p>
        </p:txBody>
      </p:sp>
      <p:sp>
        <p:nvSpPr>
          <p:cNvPr id="18452" name="Rectangle 56"/>
          <p:cNvSpPr>
            <a:spLocks noChangeArrowheads="1"/>
          </p:cNvSpPr>
          <p:nvPr/>
        </p:nvSpPr>
        <p:spPr bwMode="auto">
          <a:xfrm>
            <a:off x="6184900" y="5880100"/>
            <a:ext cx="2794000" cy="812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Logarithms stretch low end of scale; compress high end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3736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Demodulation</a:t>
            </a:r>
          </a:p>
        </p:txBody>
      </p:sp>
      <p:sp>
        <p:nvSpPr>
          <p:cNvPr id="303107" name="Rectangle 3"/>
          <p:cNvSpPr>
            <a:spLocks noChangeArrowheads="1"/>
          </p:cNvSpPr>
          <p:nvPr/>
        </p:nvSpPr>
        <p:spPr bwMode="auto">
          <a:xfrm>
            <a:off x="5037138" y="1878013"/>
            <a:ext cx="3930650" cy="3355975"/>
          </a:xfrm>
          <a:prstGeom prst="rect">
            <a:avLst/>
          </a:prstGeom>
          <a:solidFill>
            <a:schemeClr val="bg2">
              <a:lumMod val="90000"/>
            </a:schemeClr>
          </a:solidFill>
          <a:ln w="47625" cmpd="thickThin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marL="285750" indent="-285750"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3600" dirty="0">
                <a:latin typeface="Arial" charset="0"/>
              </a:rPr>
              <a:t>Amplification</a:t>
            </a:r>
          </a:p>
          <a:p>
            <a:pPr marL="285750" indent="-285750"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3600" dirty="0">
                <a:latin typeface="Arial" charset="0"/>
              </a:rPr>
              <a:t>Compensation</a:t>
            </a:r>
          </a:p>
          <a:p>
            <a:pPr marL="285750" indent="-285750"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3600" dirty="0">
                <a:latin typeface="Arial" charset="0"/>
              </a:rPr>
              <a:t>Compression</a:t>
            </a:r>
          </a:p>
          <a:p>
            <a:pPr marL="285750" indent="-285750"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3600" dirty="0">
                <a:solidFill>
                  <a:schemeClr val="tx2"/>
                </a:solidFill>
                <a:latin typeface="Arial" charset="0"/>
              </a:rPr>
              <a:t>Demodulation</a:t>
            </a:r>
          </a:p>
          <a:p>
            <a:pPr marL="285750" indent="-285750"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3600" dirty="0">
                <a:latin typeface="Arial" charset="0"/>
              </a:rPr>
              <a:t>Rejection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7788" y="1547813"/>
            <a:ext cx="2295525" cy="428625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you need to know to be professional in US?</a:t>
            </a:r>
            <a:endParaRPr lang="ar-Y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Advantage of US OVER other </a:t>
            </a:r>
            <a:r>
              <a:rPr lang="en-US" dirty="0" smtClean="0"/>
              <a:t>modalities</a:t>
            </a:r>
          </a:p>
          <a:p>
            <a:r>
              <a:rPr lang="en-US" dirty="0" smtClean="0"/>
              <a:t>US development</a:t>
            </a:r>
            <a:endParaRPr lang="en-US" dirty="0" smtClean="0"/>
          </a:p>
          <a:p>
            <a:r>
              <a:rPr lang="en-US" dirty="0" smtClean="0"/>
              <a:t>US physics</a:t>
            </a:r>
          </a:p>
          <a:p>
            <a:r>
              <a:rPr lang="en-US" dirty="0" smtClean="0"/>
              <a:t>Ultrasound Terminology </a:t>
            </a:r>
            <a:endParaRPr lang="en-US" dirty="0" smtClean="0"/>
          </a:p>
          <a:p>
            <a:r>
              <a:rPr lang="en-US" dirty="0" smtClean="0"/>
              <a:t>US clinical applications</a:t>
            </a:r>
          </a:p>
          <a:p>
            <a:r>
              <a:rPr lang="en-US" dirty="0" smtClean="0"/>
              <a:t>US components</a:t>
            </a:r>
          </a:p>
          <a:p>
            <a:r>
              <a:rPr lang="en-US" dirty="0" smtClean="0"/>
              <a:t>US Transducer types</a:t>
            </a:r>
          </a:p>
          <a:p>
            <a:r>
              <a:rPr lang="en-US" dirty="0" smtClean="0"/>
              <a:t>US modes</a:t>
            </a:r>
          </a:p>
          <a:p>
            <a:r>
              <a:rPr lang="en-US" dirty="0" smtClean="0"/>
              <a:t>US specifications</a:t>
            </a:r>
          </a:p>
          <a:p>
            <a:endParaRPr lang="ar-YE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Demodulation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60350" y="1011238"/>
            <a:ext cx="8629650" cy="41148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Intensity information carried on “envelope” of operating frequency’s sine wave</a:t>
            </a:r>
          </a:p>
          <a:p>
            <a:pPr lvl="1" eaLnBrk="1" hangingPunct="1"/>
            <a:r>
              <a:rPr lang="en-US" smtClean="0"/>
              <a:t>varying amplitude of sine wave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 eaLnBrk="1" hangingPunct="1"/>
            <a:r>
              <a:rPr lang="en-US" smtClean="0"/>
              <a:t>demodulation separates </a:t>
            </a:r>
            <a:r>
              <a:rPr lang="en-US" u="sng" smtClean="0"/>
              <a:t>intensity information</a:t>
            </a:r>
            <a:r>
              <a:rPr lang="en-US" smtClean="0"/>
              <a:t> from sine wave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519988" y="2106613"/>
            <a:ext cx="746125" cy="1001712"/>
            <a:chOff x="4737" y="1327"/>
            <a:chExt cx="470" cy="63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737" y="1627"/>
              <a:ext cx="237" cy="331"/>
              <a:chOff x="4737" y="1627"/>
              <a:chExt cx="237" cy="331"/>
            </a:xfrm>
          </p:grpSpPr>
          <p:sp>
            <p:nvSpPr>
              <p:cNvPr id="21575" name="Arc 6"/>
              <p:cNvSpPr>
                <a:spLocks/>
              </p:cNvSpPr>
              <p:nvPr/>
            </p:nvSpPr>
            <p:spPr bwMode="auto">
              <a:xfrm>
                <a:off x="4847" y="1627"/>
                <a:ext cx="127" cy="331"/>
              </a:xfrm>
              <a:custGeom>
                <a:avLst/>
                <a:gdLst>
                  <a:gd name="T0" fmla="*/ 0 w 21600"/>
                  <a:gd name="T1" fmla="*/ 0 h 21665"/>
                  <a:gd name="T2" fmla="*/ 0 w 21600"/>
                  <a:gd name="T3" fmla="*/ 0 h 21665"/>
                  <a:gd name="T4" fmla="*/ 0 w 21600"/>
                  <a:gd name="T5" fmla="*/ 0 h 2166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65"/>
                  <a:gd name="T11" fmla="*/ 21600 w 21600"/>
                  <a:gd name="T12" fmla="*/ 21665 h 2166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65" fill="none" extrusionOk="0">
                    <a:moveTo>
                      <a:pt x="21599" y="0"/>
                    </a:moveTo>
                    <a:cubicBezTo>
                      <a:pt x="21599" y="21"/>
                      <a:pt x="21600" y="43"/>
                      <a:pt x="21600" y="65"/>
                    </a:cubicBezTo>
                    <a:cubicBezTo>
                      <a:pt x="21600" y="11994"/>
                      <a:pt x="11929" y="21664"/>
                      <a:pt x="0" y="21665"/>
                    </a:cubicBezTo>
                  </a:path>
                  <a:path w="21600" h="21665" stroke="0" extrusionOk="0">
                    <a:moveTo>
                      <a:pt x="21599" y="0"/>
                    </a:moveTo>
                    <a:cubicBezTo>
                      <a:pt x="21599" y="21"/>
                      <a:pt x="21600" y="43"/>
                      <a:pt x="21600" y="65"/>
                    </a:cubicBezTo>
                    <a:cubicBezTo>
                      <a:pt x="21600" y="11994"/>
                      <a:pt x="11929" y="21664"/>
                      <a:pt x="0" y="21665"/>
                    </a:cubicBezTo>
                    <a:lnTo>
                      <a:pt x="0" y="65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21576" name="Arc 7"/>
              <p:cNvSpPr>
                <a:spLocks/>
              </p:cNvSpPr>
              <p:nvPr/>
            </p:nvSpPr>
            <p:spPr bwMode="auto">
              <a:xfrm>
                <a:off x="4737" y="1627"/>
                <a:ext cx="127" cy="331"/>
              </a:xfrm>
              <a:custGeom>
                <a:avLst/>
                <a:gdLst>
                  <a:gd name="T0" fmla="*/ 0 w 21600"/>
                  <a:gd name="T1" fmla="*/ 0 h 21665"/>
                  <a:gd name="T2" fmla="*/ 0 w 21600"/>
                  <a:gd name="T3" fmla="*/ 0 h 21665"/>
                  <a:gd name="T4" fmla="*/ 0 w 21600"/>
                  <a:gd name="T5" fmla="*/ 0 h 2166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65"/>
                  <a:gd name="T11" fmla="*/ 21600 w 21600"/>
                  <a:gd name="T12" fmla="*/ 21665 h 2166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65" fill="none" extrusionOk="0">
                    <a:moveTo>
                      <a:pt x="21600" y="21665"/>
                    </a:moveTo>
                    <a:cubicBezTo>
                      <a:pt x="9670" y="21665"/>
                      <a:pt x="0" y="11994"/>
                      <a:pt x="0" y="65"/>
                    </a:cubicBezTo>
                    <a:cubicBezTo>
                      <a:pt x="-1" y="43"/>
                      <a:pt x="0" y="21"/>
                      <a:pt x="0" y="0"/>
                    </a:cubicBezTo>
                  </a:path>
                  <a:path w="21600" h="21665" stroke="0" extrusionOk="0">
                    <a:moveTo>
                      <a:pt x="21600" y="21665"/>
                    </a:moveTo>
                    <a:cubicBezTo>
                      <a:pt x="9670" y="21665"/>
                      <a:pt x="0" y="11994"/>
                      <a:pt x="0" y="65"/>
                    </a:cubicBezTo>
                    <a:cubicBezTo>
                      <a:pt x="-1" y="43"/>
                      <a:pt x="0" y="21"/>
                      <a:pt x="0" y="0"/>
                    </a:cubicBezTo>
                    <a:lnTo>
                      <a:pt x="21600" y="65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4969" y="1327"/>
              <a:ext cx="238" cy="331"/>
              <a:chOff x="4969" y="1327"/>
              <a:chExt cx="238" cy="331"/>
            </a:xfrm>
          </p:grpSpPr>
          <p:sp>
            <p:nvSpPr>
              <p:cNvPr id="21573" name="Arc 9"/>
              <p:cNvSpPr>
                <a:spLocks/>
              </p:cNvSpPr>
              <p:nvPr/>
            </p:nvSpPr>
            <p:spPr bwMode="auto">
              <a:xfrm>
                <a:off x="5080" y="1327"/>
                <a:ext cx="127" cy="331"/>
              </a:xfrm>
              <a:custGeom>
                <a:avLst/>
                <a:gdLst>
                  <a:gd name="T0" fmla="*/ 0 w 21770"/>
                  <a:gd name="T1" fmla="*/ 0 h 21600"/>
                  <a:gd name="T2" fmla="*/ 0 w 21770"/>
                  <a:gd name="T3" fmla="*/ 0 h 21600"/>
                  <a:gd name="T4" fmla="*/ 0 w 2177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70"/>
                  <a:gd name="T10" fmla="*/ 0 h 21600"/>
                  <a:gd name="T11" fmla="*/ 21770 w 2177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70" h="21600" fill="none" extrusionOk="0">
                    <a:moveTo>
                      <a:pt x="-1" y="0"/>
                    </a:moveTo>
                    <a:cubicBezTo>
                      <a:pt x="56" y="0"/>
                      <a:pt x="113" y="-1"/>
                      <a:pt x="170" y="0"/>
                    </a:cubicBezTo>
                    <a:cubicBezTo>
                      <a:pt x="12073" y="0"/>
                      <a:pt x="21733" y="9630"/>
                      <a:pt x="21769" y="21534"/>
                    </a:cubicBezTo>
                  </a:path>
                  <a:path w="21770" h="21600" stroke="0" extrusionOk="0">
                    <a:moveTo>
                      <a:pt x="-1" y="0"/>
                    </a:moveTo>
                    <a:cubicBezTo>
                      <a:pt x="56" y="0"/>
                      <a:pt x="113" y="-1"/>
                      <a:pt x="170" y="0"/>
                    </a:cubicBezTo>
                    <a:cubicBezTo>
                      <a:pt x="12073" y="0"/>
                      <a:pt x="21733" y="9630"/>
                      <a:pt x="21769" y="21534"/>
                    </a:cubicBezTo>
                    <a:lnTo>
                      <a:pt x="17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21574" name="Arc 10"/>
              <p:cNvSpPr>
                <a:spLocks/>
              </p:cNvSpPr>
              <p:nvPr/>
            </p:nvSpPr>
            <p:spPr bwMode="auto">
              <a:xfrm>
                <a:off x="4969" y="1328"/>
                <a:ext cx="127" cy="330"/>
              </a:xfrm>
              <a:custGeom>
                <a:avLst/>
                <a:gdLst>
                  <a:gd name="T0" fmla="*/ 0 w 21600"/>
                  <a:gd name="T1" fmla="*/ 0 h 21599"/>
                  <a:gd name="T2" fmla="*/ 0 w 21600"/>
                  <a:gd name="T3" fmla="*/ 0 h 21599"/>
                  <a:gd name="T4" fmla="*/ 0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0" y="21534"/>
                    </a:moveTo>
                    <a:cubicBezTo>
                      <a:pt x="35" y="9696"/>
                      <a:pt x="9592" y="92"/>
                      <a:pt x="21429" y="-1"/>
                    </a:cubicBezTo>
                  </a:path>
                  <a:path w="21600" h="21599" stroke="0" extrusionOk="0">
                    <a:moveTo>
                      <a:pt x="0" y="21534"/>
                    </a:moveTo>
                    <a:cubicBezTo>
                      <a:pt x="35" y="9696"/>
                      <a:pt x="9592" y="92"/>
                      <a:pt x="21429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</p:grp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8248650" y="2241550"/>
            <a:ext cx="744538" cy="644525"/>
            <a:chOff x="5196" y="1412"/>
            <a:chExt cx="469" cy="406"/>
          </a:xfrm>
        </p:grpSpPr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5196" y="1605"/>
              <a:ext cx="237" cy="213"/>
              <a:chOff x="5196" y="1605"/>
              <a:chExt cx="237" cy="213"/>
            </a:xfrm>
          </p:grpSpPr>
          <p:sp>
            <p:nvSpPr>
              <p:cNvPr id="21569" name="Arc 13"/>
              <p:cNvSpPr>
                <a:spLocks/>
              </p:cNvSpPr>
              <p:nvPr/>
            </p:nvSpPr>
            <p:spPr bwMode="auto">
              <a:xfrm>
                <a:off x="5305" y="1605"/>
                <a:ext cx="128" cy="213"/>
              </a:xfrm>
              <a:custGeom>
                <a:avLst/>
                <a:gdLst>
                  <a:gd name="T0" fmla="*/ 0 w 21771"/>
                  <a:gd name="T1" fmla="*/ 0 h 21600"/>
                  <a:gd name="T2" fmla="*/ 0 w 21771"/>
                  <a:gd name="T3" fmla="*/ 0 h 21600"/>
                  <a:gd name="T4" fmla="*/ 0 w 2177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71"/>
                  <a:gd name="T10" fmla="*/ 0 h 21600"/>
                  <a:gd name="T11" fmla="*/ 21771 w 2177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71" h="21600" fill="none" extrusionOk="0">
                    <a:moveTo>
                      <a:pt x="21771" y="0"/>
                    </a:moveTo>
                    <a:cubicBezTo>
                      <a:pt x="21771" y="11929"/>
                      <a:pt x="12100" y="21600"/>
                      <a:pt x="171" y="21600"/>
                    </a:cubicBezTo>
                    <a:cubicBezTo>
                      <a:pt x="113" y="21600"/>
                      <a:pt x="56" y="21599"/>
                      <a:pt x="-1" y="21599"/>
                    </a:cubicBezTo>
                  </a:path>
                  <a:path w="21771" h="21600" stroke="0" extrusionOk="0">
                    <a:moveTo>
                      <a:pt x="21771" y="0"/>
                    </a:moveTo>
                    <a:cubicBezTo>
                      <a:pt x="21771" y="11929"/>
                      <a:pt x="12100" y="21600"/>
                      <a:pt x="171" y="21600"/>
                    </a:cubicBezTo>
                    <a:cubicBezTo>
                      <a:pt x="113" y="21600"/>
                      <a:pt x="56" y="21599"/>
                      <a:pt x="-1" y="21599"/>
                    </a:cubicBezTo>
                    <a:lnTo>
                      <a:pt x="171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21570" name="Arc 14"/>
              <p:cNvSpPr>
                <a:spLocks/>
              </p:cNvSpPr>
              <p:nvPr/>
            </p:nvSpPr>
            <p:spPr bwMode="auto">
              <a:xfrm>
                <a:off x="5196" y="1605"/>
                <a:ext cx="127" cy="2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5428" y="1412"/>
              <a:ext cx="237" cy="213"/>
              <a:chOff x="5428" y="1412"/>
              <a:chExt cx="237" cy="213"/>
            </a:xfrm>
          </p:grpSpPr>
          <p:sp>
            <p:nvSpPr>
              <p:cNvPr id="21567" name="Arc 16"/>
              <p:cNvSpPr>
                <a:spLocks/>
              </p:cNvSpPr>
              <p:nvPr/>
            </p:nvSpPr>
            <p:spPr bwMode="auto">
              <a:xfrm>
                <a:off x="5537" y="1412"/>
                <a:ext cx="128" cy="213"/>
              </a:xfrm>
              <a:custGeom>
                <a:avLst/>
                <a:gdLst>
                  <a:gd name="T0" fmla="*/ 0 w 21770"/>
                  <a:gd name="T1" fmla="*/ 0 h 21600"/>
                  <a:gd name="T2" fmla="*/ 0 w 21770"/>
                  <a:gd name="T3" fmla="*/ 0 h 21600"/>
                  <a:gd name="T4" fmla="*/ 0 w 2177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70"/>
                  <a:gd name="T10" fmla="*/ 0 h 21600"/>
                  <a:gd name="T11" fmla="*/ 21770 w 2177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70" h="21600" fill="none" extrusionOk="0">
                    <a:moveTo>
                      <a:pt x="-1" y="0"/>
                    </a:moveTo>
                    <a:cubicBezTo>
                      <a:pt x="56" y="0"/>
                      <a:pt x="113" y="-1"/>
                      <a:pt x="170" y="0"/>
                    </a:cubicBezTo>
                    <a:cubicBezTo>
                      <a:pt x="12099" y="0"/>
                      <a:pt x="21770" y="9670"/>
                      <a:pt x="21770" y="21600"/>
                    </a:cubicBezTo>
                  </a:path>
                  <a:path w="21770" h="21600" stroke="0" extrusionOk="0">
                    <a:moveTo>
                      <a:pt x="-1" y="0"/>
                    </a:moveTo>
                    <a:cubicBezTo>
                      <a:pt x="56" y="0"/>
                      <a:pt x="113" y="-1"/>
                      <a:pt x="170" y="0"/>
                    </a:cubicBezTo>
                    <a:cubicBezTo>
                      <a:pt x="12099" y="0"/>
                      <a:pt x="21770" y="9670"/>
                      <a:pt x="21770" y="21600"/>
                    </a:cubicBezTo>
                    <a:lnTo>
                      <a:pt x="17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21568" name="Arc 17"/>
              <p:cNvSpPr>
                <a:spLocks/>
              </p:cNvSpPr>
              <p:nvPr/>
            </p:nvSpPr>
            <p:spPr bwMode="auto">
              <a:xfrm>
                <a:off x="5428" y="1412"/>
                <a:ext cx="127" cy="213"/>
              </a:xfrm>
              <a:custGeom>
                <a:avLst/>
                <a:gdLst>
                  <a:gd name="T0" fmla="*/ 0 w 21600"/>
                  <a:gd name="T1" fmla="*/ 0 h 21599"/>
                  <a:gd name="T2" fmla="*/ 0 w 21600"/>
                  <a:gd name="T3" fmla="*/ 0 h 21599"/>
                  <a:gd name="T4" fmla="*/ 0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0" y="21599"/>
                    </a:moveTo>
                    <a:cubicBezTo>
                      <a:pt x="0" y="9735"/>
                      <a:pt x="9567" y="93"/>
                      <a:pt x="21429" y="-1"/>
                    </a:cubicBezTo>
                  </a:path>
                  <a:path w="21600" h="21599" stroke="0" extrusionOk="0">
                    <a:moveTo>
                      <a:pt x="0" y="21599"/>
                    </a:moveTo>
                    <a:cubicBezTo>
                      <a:pt x="0" y="9735"/>
                      <a:pt x="9567" y="93"/>
                      <a:pt x="21429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</p:grpSp>
      </p:grp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6759575" y="2325688"/>
            <a:ext cx="744538" cy="644525"/>
            <a:chOff x="4258" y="1465"/>
            <a:chExt cx="469" cy="406"/>
          </a:xfrm>
        </p:grpSpPr>
        <p:grpSp>
          <p:nvGrpSpPr>
            <p:cNvPr id="9" name="Group 19"/>
            <p:cNvGrpSpPr>
              <a:grpSpLocks/>
            </p:cNvGrpSpPr>
            <p:nvPr/>
          </p:nvGrpSpPr>
          <p:grpSpPr bwMode="auto">
            <a:xfrm>
              <a:off x="4258" y="1658"/>
              <a:ext cx="237" cy="213"/>
              <a:chOff x="4258" y="1658"/>
              <a:chExt cx="237" cy="213"/>
            </a:xfrm>
          </p:grpSpPr>
          <p:sp>
            <p:nvSpPr>
              <p:cNvPr id="21563" name="Arc 20"/>
              <p:cNvSpPr>
                <a:spLocks/>
              </p:cNvSpPr>
              <p:nvPr/>
            </p:nvSpPr>
            <p:spPr bwMode="auto">
              <a:xfrm>
                <a:off x="4367" y="1658"/>
                <a:ext cx="128" cy="213"/>
              </a:xfrm>
              <a:custGeom>
                <a:avLst/>
                <a:gdLst>
                  <a:gd name="T0" fmla="*/ 0 w 21771"/>
                  <a:gd name="T1" fmla="*/ 0 h 21600"/>
                  <a:gd name="T2" fmla="*/ 0 w 21771"/>
                  <a:gd name="T3" fmla="*/ 0 h 21600"/>
                  <a:gd name="T4" fmla="*/ 0 w 2177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71"/>
                  <a:gd name="T10" fmla="*/ 0 h 21600"/>
                  <a:gd name="T11" fmla="*/ 21771 w 2177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71" h="21600" fill="none" extrusionOk="0">
                    <a:moveTo>
                      <a:pt x="21771" y="0"/>
                    </a:moveTo>
                    <a:cubicBezTo>
                      <a:pt x="21771" y="11929"/>
                      <a:pt x="12100" y="21600"/>
                      <a:pt x="171" y="21600"/>
                    </a:cubicBezTo>
                    <a:cubicBezTo>
                      <a:pt x="113" y="21600"/>
                      <a:pt x="56" y="21599"/>
                      <a:pt x="-1" y="21599"/>
                    </a:cubicBezTo>
                  </a:path>
                  <a:path w="21771" h="21600" stroke="0" extrusionOk="0">
                    <a:moveTo>
                      <a:pt x="21771" y="0"/>
                    </a:moveTo>
                    <a:cubicBezTo>
                      <a:pt x="21771" y="11929"/>
                      <a:pt x="12100" y="21600"/>
                      <a:pt x="171" y="21600"/>
                    </a:cubicBezTo>
                    <a:cubicBezTo>
                      <a:pt x="113" y="21600"/>
                      <a:pt x="56" y="21599"/>
                      <a:pt x="-1" y="21599"/>
                    </a:cubicBezTo>
                    <a:lnTo>
                      <a:pt x="171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21564" name="Arc 21"/>
              <p:cNvSpPr>
                <a:spLocks/>
              </p:cNvSpPr>
              <p:nvPr/>
            </p:nvSpPr>
            <p:spPr bwMode="auto">
              <a:xfrm>
                <a:off x="4258" y="1658"/>
                <a:ext cx="127" cy="2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</p:grpSp>
        <p:grpSp>
          <p:nvGrpSpPr>
            <p:cNvPr id="10" name="Group 22"/>
            <p:cNvGrpSpPr>
              <a:grpSpLocks/>
            </p:cNvGrpSpPr>
            <p:nvPr/>
          </p:nvGrpSpPr>
          <p:grpSpPr bwMode="auto">
            <a:xfrm>
              <a:off x="4490" y="1465"/>
              <a:ext cx="237" cy="213"/>
              <a:chOff x="4490" y="1465"/>
              <a:chExt cx="237" cy="213"/>
            </a:xfrm>
          </p:grpSpPr>
          <p:sp>
            <p:nvSpPr>
              <p:cNvPr id="21561" name="Arc 23"/>
              <p:cNvSpPr>
                <a:spLocks/>
              </p:cNvSpPr>
              <p:nvPr/>
            </p:nvSpPr>
            <p:spPr bwMode="auto">
              <a:xfrm>
                <a:off x="4599" y="1465"/>
                <a:ext cx="128" cy="213"/>
              </a:xfrm>
              <a:custGeom>
                <a:avLst/>
                <a:gdLst>
                  <a:gd name="T0" fmla="*/ 0 w 21770"/>
                  <a:gd name="T1" fmla="*/ 0 h 21600"/>
                  <a:gd name="T2" fmla="*/ 0 w 21770"/>
                  <a:gd name="T3" fmla="*/ 0 h 21600"/>
                  <a:gd name="T4" fmla="*/ 0 w 2177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70"/>
                  <a:gd name="T10" fmla="*/ 0 h 21600"/>
                  <a:gd name="T11" fmla="*/ 21770 w 2177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70" h="21600" fill="none" extrusionOk="0">
                    <a:moveTo>
                      <a:pt x="-1" y="0"/>
                    </a:moveTo>
                    <a:cubicBezTo>
                      <a:pt x="56" y="0"/>
                      <a:pt x="113" y="-1"/>
                      <a:pt x="170" y="0"/>
                    </a:cubicBezTo>
                    <a:cubicBezTo>
                      <a:pt x="12099" y="0"/>
                      <a:pt x="21770" y="9670"/>
                      <a:pt x="21770" y="21600"/>
                    </a:cubicBezTo>
                  </a:path>
                  <a:path w="21770" h="21600" stroke="0" extrusionOk="0">
                    <a:moveTo>
                      <a:pt x="-1" y="0"/>
                    </a:moveTo>
                    <a:cubicBezTo>
                      <a:pt x="56" y="0"/>
                      <a:pt x="113" y="-1"/>
                      <a:pt x="170" y="0"/>
                    </a:cubicBezTo>
                    <a:cubicBezTo>
                      <a:pt x="12099" y="0"/>
                      <a:pt x="21770" y="9670"/>
                      <a:pt x="21770" y="21600"/>
                    </a:cubicBezTo>
                    <a:lnTo>
                      <a:pt x="17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21562" name="Arc 24"/>
              <p:cNvSpPr>
                <a:spLocks/>
              </p:cNvSpPr>
              <p:nvPr/>
            </p:nvSpPr>
            <p:spPr bwMode="auto">
              <a:xfrm>
                <a:off x="4490" y="1465"/>
                <a:ext cx="127" cy="213"/>
              </a:xfrm>
              <a:custGeom>
                <a:avLst/>
                <a:gdLst>
                  <a:gd name="T0" fmla="*/ 0 w 21600"/>
                  <a:gd name="T1" fmla="*/ 0 h 21599"/>
                  <a:gd name="T2" fmla="*/ 0 w 21600"/>
                  <a:gd name="T3" fmla="*/ 0 h 21599"/>
                  <a:gd name="T4" fmla="*/ 0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0" y="21599"/>
                    </a:moveTo>
                    <a:cubicBezTo>
                      <a:pt x="0" y="9735"/>
                      <a:pt x="9567" y="93"/>
                      <a:pt x="21429" y="-1"/>
                    </a:cubicBezTo>
                  </a:path>
                  <a:path w="21600" h="21599" stroke="0" extrusionOk="0">
                    <a:moveTo>
                      <a:pt x="0" y="21599"/>
                    </a:moveTo>
                    <a:cubicBezTo>
                      <a:pt x="0" y="9735"/>
                      <a:pt x="9567" y="93"/>
                      <a:pt x="21429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</p:grpSp>
      </p:grpSp>
      <p:grpSp>
        <p:nvGrpSpPr>
          <p:cNvPr id="11" name="Group 25"/>
          <p:cNvGrpSpPr>
            <a:grpSpLocks/>
          </p:cNvGrpSpPr>
          <p:nvPr/>
        </p:nvGrpSpPr>
        <p:grpSpPr bwMode="auto">
          <a:xfrm>
            <a:off x="6032500" y="2392363"/>
            <a:ext cx="744538" cy="427037"/>
            <a:chOff x="3800" y="1507"/>
            <a:chExt cx="469" cy="269"/>
          </a:xfrm>
        </p:grpSpPr>
        <p:grpSp>
          <p:nvGrpSpPr>
            <p:cNvPr id="12" name="Group 26"/>
            <p:cNvGrpSpPr>
              <a:grpSpLocks/>
            </p:cNvGrpSpPr>
            <p:nvPr/>
          </p:nvGrpSpPr>
          <p:grpSpPr bwMode="auto">
            <a:xfrm>
              <a:off x="3800" y="1635"/>
              <a:ext cx="237" cy="141"/>
              <a:chOff x="3800" y="1635"/>
              <a:chExt cx="237" cy="141"/>
            </a:xfrm>
          </p:grpSpPr>
          <p:sp>
            <p:nvSpPr>
              <p:cNvPr id="21557" name="Arc 27"/>
              <p:cNvSpPr>
                <a:spLocks/>
              </p:cNvSpPr>
              <p:nvPr/>
            </p:nvSpPr>
            <p:spPr bwMode="auto">
              <a:xfrm>
                <a:off x="3909" y="1635"/>
                <a:ext cx="128" cy="141"/>
              </a:xfrm>
              <a:custGeom>
                <a:avLst/>
                <a:gdLst>
                  <a:gd name="T0" fmla="*/ 0 w 21771"/>
                  <a:gd name="T1" fmla="*/ 0 h 21600"/>
                  <a:gd name="T2" fmla="*/ 0 w 21771"/>
                  <a:gd name="T3" fmla="*/ 0 h 21600"/>
                  <a:gd name="T4" fmla="*/ 0 w 2177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71"/>
                  <a:gd name="T10" fmla="*/ 0 h 21600"/>
                  <a:gd name="T11" fmla="*/ 21771 w 2177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71" h="21600" fill="none" extrusionOk="0">
                    <a:moveTo>
                      <a:pt x="21771" y="0"/>
                    </a:moveTo>
                    <a:cubicBezTo>
                      <a:pt x="21771" y="11929"/>
                      <a:pt x="12100" y="21600"/>
                      <a:pt x="171" y="21600"/>
                    </a:cubicBezTo>
                    <a:cubicBezTo>
                      <a:pt x="113" y="21600"/>
                      <a:pt x="56" y="21599"/>
                      <a:pt x="-1" y="21599"/>
                    </a:cubicBezTo>
                  </a:path>
                  <a:path w="21771" h="21600" stroke="0" extrusionOk="0">
                    <a:moveTo>
                      <a:pt x="21771" y="0"/>
                    </a:moveTo>
                    <a:cubicBezTo>
                      <a:pt x="21771" y="11929"/>
                      <a:pt x="12100" y="21600"/>
                      <a:pt x="171" y="21600"/>
                    </a:cubicBezTo>
                    <a:cubicBezTo>
                      <a:pt x="113" y="21600"/>
                      <a:pt x="56" y="21599"/>
                      <a:pt x="-1" y="21599"/>
                    </a:cubicBezTo>
                    <a:lnTo>
                      <a:pt x="171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21558" name="Arc 28"/>
              <p:cNvSpPr>
                <a:spLocks/>
              </p:cNvSpPr>
              <p:nvPr/>
            </p:nvSpPr>
            <p:spPr bwMode="auto">
              <a:xfrm>
                <a:off x="3800" y="1635"/>
                <a:ext cx="127" cy="14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</p:grpSp>
        <p:grpSp>
          <p:nvGrpSpPr>
            <p:cNvPr id="13" name="Group 29"/>
            <p:cNvGrpSpPr>
              <a:grpSpLocks/>
            </p:cNvGrpSpPr>
            <p:nvPr/>
          </p:nvGrpSpPr>
          <p:grpSpPr bwMode="auto">
            <a:xfrm>
              <a:off x="4032" y="1507"/>
              <a:ext cx="237" cy="141"/>
              <a:chOff x="4032" y="1507"/>
              <a:chExt cx="237" cy="141"/>
            </a:xfrm>
          </p:grpSpPr>
          <p:sp>
            <p:nvSpPr>
              <p:cNvPr id="21555" name="Arc 30"/>
              <p:cNvSpPr>
                <a:spLocks/>
              </p:cNvSpPr>
              <p:nvPr/>
            </p:nvSpPr>
            <p:spPr bwMode="auto">
              <a:xfrm>
                <a:off x="4141" y="1507"/>
                <a:ext cx="128" cy="141"/>
              </a:xfrm>
              <a:custGeom>
                <a:avLst/>
                <a:gdLst>
                  <a:gd name="T0" fmla="*/ 0 w 21770"/>
                  <a:gd name="T1" fmla="*/ 0 h 21600"/>
                  <a:gd name="T2" fmla="*/ 0 w 21770"/>
                  <a:gd name="T3" fmla="*/ 0 h 21600"/>
                  <a:gd name="T4" fmla="*/ 0 w 2177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70"/>
                  <a:gd name="T10" fmla="*/ 0 h 21600"/>
                  <a:gd name="T11" fmla="*/ 21770 w 2177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70" h="21600" fill="none" extrusionOk="0">
                    <a:moveTo>
                      <a:pt x="-1" y="0"/>
                    </a:moveTo>
                    <a:cubicBezTo>
                      <a:pt x="56" y="0"/>
                      <a:pt x="113" y="-1"/>
                      <a:pt x="170" y="0"/>
                    </a:cubicBezTo>
                    <a:cubicBezTo>
                      <a:pt x="12099" y="0"/>
                      <a:pt x="21770" y="9670"/>
                      <a:pt x="21770" y="21600"/>
                    </a:cubicBezTo>
                  </a:path>
                  <a:path w="21770" h="21600" stroke="0" extrusionOk="0">
                    <a:moveTo>
                      <a:pt x="-1" y="0"/>
                    </a:moveTo>
                    <a:cubicBezTo>
                      <a:pt x="56" y="0"/>
                      <a:pt x="113" y="-1"/>
                      <a:pt x="170" y="0"/>
                    </a:cubicBezTo>
                    <a:cubicBezTo>
                      <a:pt x="12099" y="0"/>
                      <a:pt x="21770" y="9670"/>
                      <a:pt x="21770" y="21600"/>
                    </a:cubicBezTo>
                    <a:lnTo>
                      <a:pt x="17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21556" name="Arc 31"/>
              <p:cNvSpPr>
                <a:spLocks/>
              </p:cNvSpPr>
              <p:nvPr/>
            </p:nvSpPr>
            <p:spPr bwMode="auto">
              <a:xfrm>
                <a:off x="4032" y="1507"/>
                <a:ext cx="127" cy="141"/>
              </a:xfrm>
              <a:custGeom>
                <a:avLst/>
                <a:gdLst>
                  <a:gd name="T0" fmla="*/ 0 w 21600"/>
                  <a:gd name="T1" fmla="*/ 0 h 21599"/>
                  <a:gd name="T2" fmla="*/ 0 w 21600"/>
                  <a:gd name="T3" fmla="*/ 0 h 21599"/>
                  <a:gd name="T4" fmla="*/ 0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0" y="21599"/>
                    </a:moveTo>
                    <a:cubicBezTo>
                      <a:pt x="0" y="9735"/>
                      <a:pt x="9567" y="93"/>
                      <a:pt x="21429" y="-1"/>
                    </a:cubicBezTo>
                  </a:path>
                  <a:path w="21600" h="21599" stroke="0" extrusionOk="0">
                    <a:moveTo>
                      <a:pt x="0" y="21599"/>
                    </a:moveTo>
                    <a:cubicBezTo>
                      <a:pt x="0" y="9735"/>
                      <a:pt x="9567" y="93"/>
                      <a:pt x="21429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</p:grpSp>
      </p:grpSp>
      <p:sp>
        <p:nvSpPr>
          <p:cNvPr id="21512" name="Line 32"/>
          <p:cNvSpPr>
            <a:spLocks noChangeShapeType="1"/>
          </p:cNvSpPr>
          <p:nvPr/>
        </p:nvSpPr>
        <p:spPr bwMode="auto">
          <a:xfrm>
            <a:off x="5791200" y="2590800"/>
            <a:ext cx="3351213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grpSp>
        <p:nvGrpSpPr>
          <p:cNvPr id="14" name="Group 33"/>
          <p:cNvGrpSpPr>
            <a:grpSpLocks/>
          </p:cNvGrpSpPr>
          <p:nvPr/>
        </p:nvGrpSpPr>
        <p:grpSpPr bwMode="auto">
          <a:xfrm>
            <a:off x="2782888" y="5429250"/>
            <a:ext cx="746125" cy="1001713"/>
            <a:chOff x="4017" y="3343"/>
            <a:chExt cx="470" cy="631"/>
          </a:xfrm>
        </p:grpSpPr>
        <p:grpSp>
          <p:nvGrpSpPr>
            <p:cNvPr id="15" name="Group 34"/>
            <p:cNvGrpSpPr>
              <a:grpSpLocks/>
            </p:cNvGrpSpPr>
            <p:nvPr/>
          </p:nvGrpSpPr>
          <p:grpSpPr bwMode="auto">
            <a:xfrm>
              <a:off x="4017" y="3643"/>
              <a:ext cx="237" cy="331"/>
              <a:chOff x="4017" y="3643"/>
              <a:chExt cx="237" cy="331"/>
            </a:xfrm>
          </p:grpSpPr>
          <p:sp>
            <p:nvSpPr>
              <p:cNvPr id="21551" name="Arc 35"/>
              <p:cNvSpPr>
                <a:spLocks/>
              </p:cNvSpPr>
              <p:nvPr/>
            </p:nvSpPr>
            <p:spPr bwMode="auto">
              <a:xfrm>
                <a:off x="4127" y="3643"/>
                <a:ext cx="127" cy="331"/>
              </a:xfrm>
              <a:custGeom>
                <a:avLst/>
                <a:gdLst>
                  <a:gd name="T0" fmla="*/ 0 w 21600"/>
                  <a:gd name="T1" fmla="*/ 0 h 21665"/>
                  <a:gd name="T2" fmla="*/ 0 w 21600"/>
                  <a:gd name="T3" fmla="*/ 0 h 21665"/>
                  <a:gd name="T4" fmla="*/ 0 w 21600"/>
                  <a:gd name="T5" fmla="*/ 0 h 2166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65"/>
                  <a:gd name="T11" fmla="*/ 21600 w 21600"/>
                  <a:gd name="T12" fmla="*/ 21665 h 2166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65" fill="none" extrusionOk="0">
                    <a:moveTo>
                      <a:pt x="21599" y="0"/>
                    </a:moveTo>
                    <a:cubicBezTo>
                      <a:pt x="21599" y="21"/>
                      <a:pt x="21600" y="43"/>
                      <a:pt x="21600" y="65"/>
                    </a:cubicBezTo>
                    <a:cubicBezTo>
                      <a:pt x="21600" y="11994"/>
                      <a:pt x="11929" y="21664"/>
                      <a:pt x="0" y="21665"/>
                    </a:cubicBezTo>
                  </a:path>
                  <a:path w="21600" h="21665" stroke="0" extrusionOk="0">
                    <a:moveTo>
                      <a:pt x="21599" y="0"/>
                    </a:moveTo>
                    <a:cubicBezTo>
                      <a:pt x="21599" y="21"/>
                      <a:pt x="21600" y="43"/>
                      <a:pt x="21600" y="65"/>
                    </a:cubicBezTo>
                    <a:cubicBezTo>
                      <a:pt x="21600" y="11994"/>
                      <a:pt x="11929" y="21664"/>
                      <a:pt x="0" y="21665"/>
                    </a:cubicBezTo>
                    <a:lnTo>
                      <a:pt x="0" y="65"/>
                    </a:lnTo>
                    <a:close/>
                  </a:path>
                </a:pathLst>
              </a:custGeom>
              <a:noFill/>
              <a:ln w="25400">
                <a:solidFill>
                  <a:schemeClr val="tx2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21552" name="Arc 36"/>
              <p:cNvSpPr>
                <a:spLocks/>
              </p:cNvSpPr>
              <p:nvPr/>
            </p:nvSpPr>
            <p:spPr bwMode="auto">
              <a:xfrm>
                <a:off x="4017" y="3643"/>
                <a:ext cx="127" cy="331"/>
              </a:xfrm>
              <a:custGeom>
                <a:avLst/>
                <a:gdLst>
                  <a:gd name="T0" fmla="*/ 0 w 21600"/>
                  <a:gd name="T1" fmla="*/ 0 h 21665"/>
                  <a:gd name="T2" fmla="*/ 0 w 21600"/>
                  <a:gd name="T3" fmla="*/ 0 h 21665"/>
                  <a:gd name="T4" fmla="*/ 0 w 21600"/>
                  <a:gd name="T5" fmla="*/ 0 h 2166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65"/>
                  <a:gd name="T11" fmla="*/ 21600 w 21600"/>
                  <a:gd name="T12" fmla="*/ 21665 h 2166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65" fill="none" extrusionOk="0">
                    <a:moveTo>
                      <a:pt x="21600" y="21665"/>
                    </a:moveTo>
                    <a:cubicBezTo>
                      <a:pt x="9670" y="21665"/>
                      <a:pt x="0" y="11994"/>
                      <a:pt x="0" y="65"/>
                    </a:cubicBezTo>
                    <a:cubicBezTo>
                      <a:pt x="-1" y="43"/>
                      <a:pt x="0" y="21"/>
                      <a:pt x="0" y="0"/>
                    </a:cubicBezTo>
                  </a:path>
                  <a:path w="21600" h="21665" stroke="0" extrusionOk="0">
                    <a:moveTo>
                      <a:pt x="21600" y="21665"/>
                    </a:moveTo>
                    <a:cubicBezTo>
                      <a:pt x="9670" y="21665"/>
                      <a:pt x="0" y="11994"/>
                      <a:pt x="0" y="65"/>
                    </a:cubicBezTo>
                    <a:cubicBezTo>
                      <a:pt x="-1" y="43"/>
                      <a:pt x="0" y="21"/>
                      <a:pt x="0" y="0"/>
                    </a:cubicBezTo>
                    <a:lnTo>
                      <a:pt x="21600" y="65"/>
                    </a:lnTo>
                    <a:close/>
                  </a:path>
                </a:pathLst>
              </a:custGeom>
              <a:noFill/>
              <a:ln w="25400">
                <a:solidFill>
                  <a:schemeClr val="tx2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</p:grpSp>
        <p:grpSp>
          <p:nvGrpSpPr>
            <p:cNvPr id="16" name="Group 37"/>
            <p:cNvGrpSpPr>
              <a:grpSpLocks/>
            </p:cNvGrpSpPr>
            <p:nvPr/>
          </p:nvGrpSpPr>
          <p:grpSpPr bwMode="auto">
            <a:xfrm>
              <a:off x="4249" y="3343"/>
              <a:ext cx="238" cy="331"/>
              <a:chOff x="4249" y="3343"/>
              <a:chExt cx="238" cy="331"/>
            </a:xfrm>
          </p:grpSpPr>
          <p:sp>
            <p:nvSpPr>
              <p:cNvPr id="21549" name="Arc 38"/>
              <p:cNvSpPr>
                <a:spLocks/>
              </p:cNvSpPr>
              <p:nvPr/>
            </p:nvSpPr>
            <p:spPr bwMode="auto">
              <a:xfrm>
                <a:off x="4360" y="3343"/>
                <a:ext cx="127" cy="331"/>
              </a:xfrm>
              <a:custGeom>
                <a:avLst/>
                <a:gdLst>
                  <a:gd name="T0" fmla="*/ 0 w 21770"/>
                  <a:gd name="T1" fmla="*/ 0 h 21600"/>
                  <a:gd name="T2" fmla="*/ 0 w 21770"/>
                  <a:gd name="T3" fmla="*/ 0 h 21600"/>
                  <a:gd name="T4" fmla="*/ 0 w 2177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70"/>
                  <a:gd name="T10" fmla="*/ 0 h 21600"/>
                  <a:gd name="T11" fmla="*/ 21770 w 2177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70" h="21600" fill="none" extrusionOk="0">
                    <a:moveTo>
                      <a:pt x="-1" y="0"/>
                    </a:moveTo>
                    <a:cubicBezTo>
                      <a:pt x="56" y="0"/>
                      <a:pt x="113" y="-1"/>
                      <a:pt x="170" y="0"/>
                    </a:cubicBezTo>
                    <a:cubicBezTo>
                      <a:pt x="12073" y="0"/>
                      <a:pt x="21733" y="9630"/>
                      <a:pt x="21769" y="21534"/>
                    </a:cubicBezTo>
                  </a:path>
                  <a:path w="21770" h="21600" stroke="0" extrusionOk="0">
                    <a:moveTo>
                      <a:pt x="-1" y="0"/>
                    </a:moveTo>
                    <a:cubicBezTo>
                      <a:pt x="56" y="0"/>
                      <a:pt x="113" y="-1"/>
                      <a:pt x="170" y="0"/>
                    </a:cubicBezTo>
                    <a:cubicBezTo>
                      <a:pt x="12073" y="0"/>
                      <a:pt x="21733" y="9630"/>
                      <a:pt x="21769" y="21534"/>
                    </a:cubicBezTo>
                    <a:lnTo>
                      <a:pt x="17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tx2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21550" name="Arc 39"/>
              <p:cNvSpPr>
                <a:spLocks/>
              </p:cNvSpPr>
              <p:nvPr/>
            </p:nvSpPr>
            <p:spPr bwMode="auto">
              <a:xfrm>
                <a:off x="4249" y="3344"/>
                <a:ext cx="127" cy="330"/>
              </a:xfrm>
              <a:custGeom>
                <a:avLst/>
                <a:gdLst>
                  <a:gd name="T0" fmla="*/ 0 w 21600"/>
                  <a:gd name="T1" fmla="*/ 0 h 21599"/>
                  <a:gd name="T2" fmla="*/ 0 w 21600"/>
                  <a:gd name="T3" fmla="*/ 0 h 21599"/>
                  <a:gd name="T4" fmla="*/ 0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0" y="21534"/>
                    </a:moveTo>
                    <a:cubicBezTo>
                      <a:pt x="35" y="9696"/>
                      <a:pt x="9592" y="92"/>
                      <a:pt x="21429" y="-1"/>
                    </a:cubicBezTo>
                  </a:path>
                  <a:path w="21600" h="21599" stroke="0" extrusionOk="0">
                    <a:moveTo>
                      <a:pt x="0" y="21534"/>
                    </a:moveTo>
                    <a:cubicBezTo>
                      <a:pt x="35" y="9696"/>
                      <a:pt x="9592" y="92"/>
                      <a:pt x="21429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noFill/>
              <a:ln w="25400">
                <a:solidFill>
                  <a:schemeClr val="tx2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</p:grpSp>
      </p:grpSp>
      <p:grpSp>
        <p:nvGrpSpPr>
          <p:cNvPr id="17" name="Group 40"/>
          <p:cNvGrpSpPr>
            <a:grpSpLocks/>
          </p:cNvGrpSpPr>
          <p:nvPr/>
        </p:nvGrpSpPr>
        <p:grpSpPr bwMode="auto">
          <a:xfrm>
            <a:off x="3511550" y="5564188"/>
            <a:ext cx="744538" cy="644525"/>
            <a:chOff x="4476" y="3428"/>
            <a:chExt cx="469" cy="406"/>
          </a:xfrm>
        </p:grpSpPr>
        <p:grpSp>
          <p:nvGrpSpPr>
            <p:cNvPr id="18" name="Group 41"/>
            <p:cNvGrpSpPr>
              <a:grpSpLocks/>
            </p:cNvGrpSpPr>
            <p:nvPr/>
          </p:nvGrpSpPr>
          <p:grpSpPr bwMode="auto">
            <a:xfrm>
              <a:off x="4476" y="3621"/>
              <a:ext cx="237" cy="213"/>
              <a:chOff x="4476" y="3621"/>
              <a:chExt cx="237" cy="213"/>
            </a:xfrm>
          </p:grpSpPr>
          <p:sp>
            <p:nvSpPr>
              <p:cNvPr id="21545" name="Arc 42"/>
              <p:cNvSpPr>
                <a:spLocks/>
              </p:cNvSpPr>
              <p:nvPr/>
            </p:nvSpPr>
            <p:spPr bwMode="auto">
              <a:xfrm>
                <a:off x="4585" y="3621"/>
                <a:ext cx="128" cy="213"/>
              </a:xfrm>
              <a:custGeom>
                <a:avLst/>
                <a:gdLst>
                  <a:gd name="T0" fmla="*/ 0 w 21771"/>
                  <a:gd name="T1" fmla="*/ 0 h 21600"/>
                  <a:gd name="T2" fmla="*/ 0 w 21771"/>
                  <a:gd name="T3" fmla="*/ 0 h 21600"/>
                  <a:gd name="T4" fmla="*/ 0 w 2177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71"/>
                  <a:gd name="T10" fmla="*/ 0 h 21600"/>
                  <a:gd name="T11" fmla="*/ 21771 w 2177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71" h="21600" fill="none" extrusionOk="0">
                    <a:moveTo>
                      <a:pt x="21771" y="0"/>
                    </a:moveTo>
                    <a:cubicBezTo>
                      <a:pt x="21771" y="11929"/>
                      <a:pt x="12100" y="21600"/>
                      <a:pt x="171" y="21600"/>
                    </a:cubicBezTo>
                    <a:cubicBezTo>
                      <a:pt x="113" y="21600"/>
                      <a:pt x="56" y="21599"/>
                      <a:pt x="-1" y="21599"/>
                    </a:cubicBezTo>
                  </a:path>
                  <a:path w="21771" h="21600" stroke="0" extrusionOk="0">
                    <a:moveTo>
                      <a:pt x="21771" y="0"/>
                    </a:moveTo>
                    <a:cubicBezTo>
                      <a:pt x="21771" y="11929"/>
                      <a:pt x="12100" y="21600"/>
                      <a:pt x="171" y="21600"/>
                    </a:cubicBezTo>
                    <a:cubicBezTo>
                      <a:pt x="113" y="21600"/>
                      <a:pt x="56" y="21599"/>
                      <a:pt x="-1" y="21599"/>
                    </a:cubicBezTo>
                    <a:lnTo>
                      <a:pt x="171" y="0"/>
                    </a:lnTo>
                    <a:close/>
                  </a:path>
                </a:pathLst>
              </a:custGeom>
              <a:noFill/>
              <a:ln w="25400">
                <a:solidFill>
                  <a:schemeClr val="tx2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21546" name="Arc 43"/>
              <p:cNvSpPr>
                <a:spLocks/>
              </p:cNvSpPr>
              <p:nvPr/>
            </p:nvSpPr>
            <p:spPr bwMode="auto">
              <a:xfrm>
                <a:off x="4476" y="3621"/>
                <a:ext cx="127" cy="2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>
                <a:solidFill>
                  <a:schemeClr val="tx2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</p:grpSp>
        <p:grpSp>
          <p:nvGrpSpPr>
            <p:cNvPr id="19" name="Group 44"/>
            <p:cNvGrpSpPr>
              <a:grpSpLocks/>
            </p:cNvGrpSpPr>
            <p:nvPr/>
          </p:nvGrpSpPr>
          <p:grpSpPr bwMode="auto">
            <a:xfrm>
              <a:off x="4708" y="3428"/>
              <a:ext cx="237" cy="213"/>
              <a:chOff x="4708" y="3428"/>
              <a:chExt cx="237" cy="213"/>
            </a:xfrm>
          </p:grpSpPr>
          <p:sp>
            <p:nvSpPr>
              <p:cNvPr id="21543" name="Arc 45"/>
              <p:cNvSpPr>
                <a:spLocks/>
              </p:cNvSpPr>
              <p:nvPr/>
            </p:nvSpPr>
            <p:spPr bwMode="auto">
              <a:xfrm>
                <a:off x="4817" y="3428"/>
                <a:ext cx="128" cy="213"/>
              </a:xfrm>
              <a:custGeom>
                <a:avLst/>
                <a:gdLst>
                  <a:gd name="T0" fmla="*/ 0 w 21770"/>
                  <a:gd name="T1" fmla="*/ 0 h 21600"/>
                  <a:gd name="T2" fmla="*/ 0 w 21770"/>
                  <a:gd name="T3" fmla="*/ 0 h 21600"/>
                  <a:gd name="T4" fmla="*/ 0 w 2177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70"/>
                  <a:gd name="T10" fmla="*/ 0 h 21600"/>
                  <a:gd name="T11" fmla="*/ 21770 w 2177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70" h="21600" fill="none" extrusionOk="0">
                    <a:moveTo>
                      <a:pt x="-1" y="0"/>
                    </a:moveTo>
                    <a:cubicBezTo>
                      <a:pt x="56" y="0"/>
                      <a:pt x="113" y="-1"/>
                      <a:pt x="170" y="0"/>
                    </a:cubicBezTo>
                    <a:cubicBezTo>
                      <a:pt x="12099" y="0"/>
                      <a:pt x="21770" y="9670"/>
                      <a:pt x="21770" y="21600"/>
                    </a:cubicBezTo>
                  </a:path>
                  <a:path w="21770" h="21600" stroke="0" extrusionOk="0">
                    <a:moveTo>
                      <a:pt x="-1" y="0"/>
                    </a:moveTo>
                    <a:cubicBezTo>
                      <a:pt x="56" y="0"/>
                      <a:pt x="113" y="-1"/>
                      <a:pt x="170" y="0"/>
                    </a:cubicBezTo>
                    <a:cubicBezTo>
                      <a:pt x="12099" y="0"/>
                      <a:pt x="21770" y="9670"/>
                      <a:pt x="21770" y="21600"/>
                    </a:cubicBezTo>
                    <a:lnTo>
                      <a:pt x="17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tx2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21544" name="Arc 46"/>
              <p:cNvSpPr>
                <a:spLocks/>
              </p:cNvSpPr>
              <p:nvPr/>
            </p:nvSpPr>
            <p:spPr bwMode="auto">
              <a:xfrm>
                <a:off x="4708" y="3428"/>
                <a:ext cx="127" cy="213"/>
              </a:xfrm>
              <a:custGeom>
                <a:avLst/>
                <a:gdLst>
                  <a:gd name="T0" fmla="*/ 0 w 21600"/>
                  <a:gd name="T1" fmla="*/ 0 h 21599"/>
                  <a:gd name="T2" fmla="*/ 0 w 21600"/>
                  <a:gd name="T3" fmla="*/ 0 h 21599"/>
                  <a:gd name="T4" fmla="*/ 0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0" y="21599"/>
                    </a:moveTo>
                    <a:cubicBezTo>
                      <a:pt x="0" y="9735"/>
                      <a:pt x="9567" y="93"/>
                      <a:pt x="21429" y="-1"/>
                    </a:cubicBezTo>
                  </a:path>
                  <a:path w="21600" h="21599" stroke="0" extrusionOk="0">
                    <a:moveTo>
                      <a:pt x="0" y="21599"/>
                    </a:moveTo>
                    <a:cubicBezTo>
                      <a:pt x="0" y="9735"/>
                      <a:pt x="9567" y="93"/>
                      <a:pt x="21429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noFill/>
              <a:ln w="25400">
                <a:solidFill>
                  <a:schemeClr val="tx2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</p:grpSp>
      </p:grpSp>
      <p:grpSp>
        <p:nvGrpSpPr>
          <p:cNvPr id="20" name="Group 47"/>
          <p:cNvGrpSpPr>
            <a:grpSpLocks/>
          </p:cNvGrpSpPr>
          <p:nvPr/>
        </p:nvGrpSpPr>
        <p:grpSpPr bwMode="auto">
          <a:xfrm>
            <a:off x="2022475" y="5648325"/>
            <a:ext cx="744538" cy="644525"/>
            <a:chOff x="3538" y="3481"/>
            <a:chExt cx="469" cy="406"/>
          </a:xfrm>
        </p:grpSpPr>
        <p:grpSp>
          <p:nvGrpSpPr>
            <p:cNvPr id="21" name="Group 48"/>
            <p:cNvGrpSpPr>
              <a:grpSpLocks/>
            </p:cNvGrpSpPr>
            <p:nvPr/>
          </p:nvGrpSpPr>
          <p:grpSpPr bwMode="auto">
            <a:xfrm>
              <a:off x="3538" y="3674"/>
              <a:ext cx="237" cy="213"/>
              <a:chOff x="3538" y="3674"/>
              <a:chExt cx="237" cy="213"/>
            </a:xfrm>
          </p:grpSpPr>
          <p:sp>
            <p:nvSpPr>
              <p:cNvPr id="21539" name="Arc 49"/>
              <p:cNvSpPr>
                <a:spLocks/>
              </p:cNvSpPr>
              <p:nvPr/>
            </p:nvSpPr>
            <p:spPr bwMode="auto">
              <a:xfrm>
                <a:off x="3647" y="3674"/>
                <a:ext cx="128" cy="213"/>
              </a:xfrm>
              <a:custGeom>
                <a:avLst/>
                <a:gdLst>
                  <a:gd name="T0" fmla="*/ 0 w 21771"/>
                  <a:gd name="T1" fmla="*/ 0 h 21600"/>
                  <a:gd name="T2" fmla="*/ 0 w 21771"/>
                  <a:gd name="T3" fmla="*/ 0 h 21600"/>
                  <a:gd name="T4" fmla="*/ 0 w 2177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71"/>
                  <a:gd name="T10" fmla="*/ 0 h 21600"/>
                  <a:gd name="T11" fmla="*/ 21771 w 2177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71" h="21600" fill="none" extrusionOk="0">
                    <a:moveTo>
                      <a:pt x="21771" y="0"/>
                    </a:moveTo>
                    <a:cubicBezTo>
                      <a:pt x="21771" y="11929"/>
                      <a:pt x="12100" y="21600"/>
                      <a:pt x="171" y="21600"/>
                    </a:cubicBezTo>
                    <a:cubicBezTo>
                      <a:pt x="113" y="21600"/>
                      <a:pt x="56" y="21599"/>
                      <a:pt x="-1" y="21599"/>
                    </a:cubicBezTo>
                  </a:path>
                  <a:path w="21771" h="21600" stroke="0" extrusionOk="0">
                    <a:moveTo>
                      <a:pt x="21771" y="0"/>
                    </a:moveTo>
                    <a:cubicBezTo>
                      <a:pt x="21771" y="11929"/>
                      <a:pt x="12100" y="21600"/>
                      <a:pt x="171" y="21600"/>
                    </a:cubicBezTo>
                    <a:cubicBezTo>
                      <a:pt x="113" y="21600"/>
                      <a:pt x="56" y="21599"/>
                      <a:pt x="-1" y="21599"/>
                    </a:cubicBezTo>
                    <a:lnTo>
                      <a:pt x="171" y="0"/>
                    </a:lnTo>
                    <a:close/>
                  </a:path>
                </a:pathLst>
              </a:custGeom>
              <a:noFill/>
              <a:ln w="25400">
                <a:solidFill>
                  <a:schemeClr val="tx2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21540" name="Arc 50"/>
              <p:cNvSpPr>
                <a:spLocks/>
              </p:cNvSpPr>
              <p:nvPr/>
            </p:nvSpPr>
            <p:spPr bwMode="auto">
              <a:xfrm>
                <a:off x="3538" y="3674"/>
                <a:ext cx="127" cy="2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>
                <a:solidFill>
                  <a:schemeClr val="tx2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</p:grpSp>
        <p:grpSp>
          <p:nvGrpSpPr>
            <p:cNvPr id="22" name="Group 51"/>
            <p:cNvGrpSpPr>
              <a:grpSpLocks/>
            </p:cNvGrpSpPr>
            <p:nvPr/>
          </p:nvGrpSpPr>
          <p:grpSpPr bwMode="auto">
            <a:xfrm>
              <a:off x="3770" y="3481"/>
              <a:ext cx="237" cy="213"/>
              <a:chOff x="3770" y="3481"/>
              <a:chExt cx="237" cy="213"/>
            </a:xfrm>
          </p:grpSpPr>
          <p:sp>
            <p:nvSpPr>
              <p:cNvPr id="21537" name="Arc 52"/>
              <p:cNvSpPr>
                <a:spLocks/>
              </p:cNvSpPr>
              <p:nvPr/>
            </p:nvSpPr>
            <p:spPr bwMode="auto">
              <a:xfrm>
                <a:off x="3879" y="3481"/>
                <a:ext cx="128" cy="213"/>
              </a:xfrm>
              <a:custGeom>
                <a:avLst/>
                <a:gdLst>
                  <a:gd name="T0" fmla="*/ 0 w 21770"/>
                  <a:gd name="T1" fmla="*/ 0 h 21600"/>
                  <a:gd name="T2" fmla="*/ 0 w 21770"/>
                  <a:gd name="T3" fmla="*/ 0 h 21600"/>
                  <a:gd name="T4" fmla="*/ 0 w 2177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70"/>
                  <a:gd name="T10" fmla="*/ 0 h 21600"/>
                  <a:gd name="T11" fmla="*/ 21770 w 2177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70" h="21600" fill="none" extrusionOk="0">
                    <a:moveTo>
                      <a:pt x="-1" y="0"/>
                    </a:moveTo>
                    <a:cubicBezTo>
                      <a:pt x="56" y="0"/>
                      <a:pt x="113" y="-1"/>
                      <a:pt x="170" y="0"/>
                    </a:cubicBezTo>
                    <a:cubicBezTo>
                      <a:pt x="12099" y="0"/>
                      <a:pt x="21770" y="9670"/>
                      <a:pt x="21770" y="21600"/>
                    </a:cubicBezTo>
                  </a:path>
                  <a:path w="21770" h="21600" stroke="0" extrusionOk="0">
                    <a:moveTo>
                      <a:pt x="-1" y="0"/>
                    </a:moveTo>
                    <a:cubicBezTo>
                      <a:pt x="56" y="0"/>
                      <a:pt x="113" y="-1"/>
                      <a:pt x="170" y="0"/>
                    </a:cubicBezTo>
                    <a:cubicBezTo>
                      <a:pt x="12099" y="0"/>
                      <a:pt x="21770" y="9670"/>
                      <a:pt x="21770" y="21600"/>
                    </a:cubicBezTo>
                    <a:lnTo>
                      <a:pt x="17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tx2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21538" name="Arc 53"/>
              <p:cNvSpPr>
                <a:spLocks/>
              </p:cNvSpPr>
              <p:nvPr/>
            </p:nvSpPr>
            <p:spPr bwMode="auto">
              <a:xfrm>
                <a:off x="3770" y="3481"/>
                <a:ext cx="127" cy="213"/>
              </a:xfrm>
              <a:custGeom>
                <a:avLst/>
                <a:gdLst>
                  <a:gd name="T0" fmla="*/ 0 w 21600"/>
                  <a:gd name="T1" fmla="*/ 0 h 21599"/>
                  <a:gd name="T2" fmla="*/ 0 w 21600"/>
                  <a:gd name="T3" fmla="*/ 0 h 21599"/>
                  <a:gd name="T4" fmla="*/ 0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0" y="21599"/>
                    </a:moveTo>
                    <a:cubicBezTo>
                      <a:pt x="0" y="9735"/>
                      <a:pt x="9567" y="93"/>
                      <a:pt x="21429" y="-1"/>
                    </a:cubicBezTo>
                  </a:path>
                  <a:path w="21600" h="21599" stroke="0" extrusionOk="0">
                    <a:moveTo>
                      <a:pt x="0" y="21599"/>
                    </a:moveTo>
                    <a:cubicBezTo>
                      <a:pt x="0" y="9735"/>
                      <a:pt x="9567" y="93"/>
                      <a:pt x="21429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noFill/>
              <a:ln w="25400">
                <a:solidFill>
                  <a:schemeClr val="tx2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</p:grpSp>
      </p:grpSp>
      <p:grpSp>
        <p:nvGrpSpPr>
          <p:cNvPr id="23" name="Group 54"/>
          <p:cNvGrpSpPr>
            <a:grpSpLocks/>
          </p:cNvGrpSpPr>
          <p:nvPr/>
        </p:nvGrpSpPr>
        <p:grpSpPr bwMode="auto">
          <a:xfrm>
            <a:off x="1295400" y="5715000"/>
            <a:ext cx="744538" cy="427038"/>
            <a:chOff x="3080" y="3523"/>
            <a:chExt cx="469" cy="269"/>
          </a:xfrm>
        </p:grpSpPr>
        <p:grpSp>
          <p:nvGrpSpPr>
            <p:cNvPr id="24" name="Group 55"/>
            <p:cNvGrpSpPr>
              <a:grpSpLocks/>
            </p:cNvGrpSpPr>
            <p:nvPr/>
          </p:nvGrpSpPr>
          <p:grpSpPr bwMode="auto">
            <a:xfrm>
              <a:off x="3080" y="3651"/>
              <a:ext cx="237" cy="141"/>
              <a:chOff x="3080" y="3651"/>
              <a:chExt cx="237" cy="141"/>
            </a:xfrm>
          </p:grpSpPr>
          <p:sp>
            <p:nvSpPr>
              <p:cNvPr id="21533" name="Arc 56"/>
              <p:cNvSpPr>
                <a:spLocks/>
              </p:cNvSpPr>
              <p:nvPr/>
            </p:nvSpPr>
            <p:spPr bwMode="auto">
              <a:xfrm>
                <a:off x="3189" y="3651"/>
                <a:ext cx="128" cy="141"/>
              </a:xfrm>
              <a:custGeom>
                <a:avLst/>
                <a:gdLst>
                  <a:gd name="T0" fmla="*/ 0 w 21771"/>
                  <a:gd name="T1" fmla="*/ 0 h 21600"/>
                  <a:gd name="T2" fmla="*/ 0 w 21771"/>
                  <a:gd name="T3" fmla="*/ 0 h 21600"/>
                  <a:gd name="T4" fmla="*/ 0 w 2177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71"/>
                  <a:gd name="T10" fmla="*/ 0 h 21600"/>
                  <a:gd name="T11" fmla="*/ 21771 w 2177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71" h="21600" fill="none" extrusionOk="0">
                    <a:moveTo>
                      <a:pt x="21771" y="0"/>
                    </a:moveTo>
                    <a:cubicBezTo>
                      <a:pt x="21771" y="11929"/>
                      <a:pt x="12100" y="21600"/>
                      <a:pt x="171" y="21600"/>
                    </a:cubicBezTo>
                    <a:cubicBezTo>
                      <a:pt x="113" y="21600"/>
                      <a:pt x="56" y="21599"/>
                      <a:pt x="-1" y="21599"/>
                    </a:cubicBezTo>
                  </a:path>
                  <a:path w="21771" h="21600" stroke="0" extrusionOk="0">
                    <a:moveTo>
                      <a:pt x="21771" y="0"/>
                    </a:moveTo>
                    <a:cubicBezTo>
                      <a:pt x="21771" y="11929"/>
                      <a:pt x="12100" y="21600"/>
                      <a:pt x="171" y="21600"/>
                    </a:cubicBezTo>
                    <a:cubicBezTo>
                      <a:pt x="113" y="21600"/>
                      <a:pt x="56" y="21599"/>
                      <a:pt x="-1" y="21599"/>
                    </a:cubicBezTo>
                    <a:lnTo>
                      <a:pt x="171" y="0"/>
                    </a:lnTo>
                    <a:close/>
                  </a:path>
                </a:pathLst>
              </a:custGeom>
              <a:noFill/>
              <a:ln w="25400">
                <a:solidFill>
                  <a:schemeClr val="tx2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21534" name="Arc 57"/>
              <p:cNvSpPr>
                <a:spLocks/>
              </p:cNvSpPr>
              <p:nvPr/>
            </p:nvSpPr>
            <p:spPr bwMode="auto">
              <a:xfrm>
                <a:off x="3080" y="3651"/>
                <a:ext cx="127" cy="14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>
                <a:solidFill>
                  <a:schemeClr val="tx2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</p:grpSp>
        <p:grpSp>
          <p:nvGrpSpPr>
            <p:cNvPr id="25" name="Group 58"/>
            <p:cNvGrpSpPr>
              <a:grpSpLocks/>
            </p:cNvGrpSpPr>
            <p:nvPr/>
          </p:nvGrpSpPr>
          <p:grpSpPr bwMode="auto">
            <a:xfrm>
              <a:off x="3312" y="3523"/>
              <a:ext cx="237" cy="141"/>
              <a:chOff x="3312" y="3523"/>
              <a:chExt cx="237" cy="141"/>
            </a:xfrm>
          </p:grpSpPr>
          <p:sp>
            <p:nvSpPr>
              <p:cNvPr id="21531" name="Arc 59"/>
              <p:cNvSpPr>
                <a:spLocks/>
              </p:cNvSpPr>
              <p:nvPr/>
            </p:nvSpPr>
            <p:spPr bwMode="auto">
              <a:xfrm>
                <a:off x="3421" y="3523"/>
                <a:ext cx="128" cy="141"/>
              </a:xfrm>
              <a:custGeom>
                <a:avLst/>
                <a:gdLst>
                  <a:gd name="T0" fmla="*/ 0 w 21770"/>
                  <a:gd name="T1" fmla="*/ 0 h 21600"/>
                  <a:gd name="T2" fmla="*/ 0 w 21770"/>
                  <a:gd name="T3" fmla="*/ 0 h 21600"/>
                  <a:gd name="T4" fmla="*/ 0 w 2177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70"/>
                  <a:gd name="T10" fmla="*/ 0 h 21600"/>
                  <a:gd name="T11" fmla="*/ 21770 w 2177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70" h="21600" fill="none" extrusionOk="0">
                    <a:moveTo>
                      <a:pt x="-1" y="0"/>
                    </a:moveTo>
                    <a:cubicBezTo>
                      <a:pt x="56" y="0"/>
                      <a:pt x="113" y="-1"/>
                      <a:pt x="170" y="0"/>
                    </a:cubicBezTo>
                    <a:cubicBezTo>
                      <a:pt x="12099" y="0"/>
                      <a:pt x="21770" y="9670"/>
                      <a:pt x="21770" y="21600"/>
                    </a:cubicBezTo>
                  </a:path>
                  <a:path w="21770" h="21600" stroke="0" extrusionOk="0">
                    <a:moveTo>
                      <a:pt x="-1" y="0"/>
                    </a:moveTo>
                    <a:cubicBezTo>
                      <a:pt x="56" y="0"/>
                      <a:pt x="113" y="-1"/>
                      <a:pt x="170" y="0"/>
                    </a:cubicBezTo>
                    <a:cubicBezTo>
                      <a:pt x="12099" y="0"/>
                      <a:pt x="21770" y="9670"/>
                      <a:pt x="21770" y="21600"/>
                    </a:cubicBezTo>
                    <a:lnTo>
                      <a:pt x="17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tx2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21532" name="Arc 60"/>
              <p:cNvSpPr>
                <a:spLocks/>
              </p:cNvSpPr>
              <p:nvPr/>
            </p:nvSpPr>
            <p:spPr bwMode="auto">
              <a:xfrm>
                <a:off x="3312" y="3523"/>
                <a:ext cx="127" cy="141"/>
              </a:xfrm>
              <a:custGeom>
                <a:avLst/>
                <a:gdLst>
                  <a:gd name="T0" fmla="*/ 0 w 21600"/>
                  <a:gd name="T1" fmla="*/ 0 h 21599"/>
                  <a:gd name="T2" fmla="*/ 0 w 21600"/>
                  <a:gd name="T3" fmla="*/ 0 h 21599"/>
                  <a:gd name="T4" fmla="*/ 0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0" y="21599"/>
                    </a:moveTo>
                    <a:cubicBezTo>
                      <a:pt x="0" y="9735"/>
                      <a:pt x="9567" y="93"/>
                      <a:pt x="21429" y="-1"/>
                    </a:cubicBezTo>
                  </a:path>
                  <a:path w="21600" h="21599" stroke="0" extrusionOk="0">
                    <a:moveTo>
                      <a:pt x="0" y="21599"/>
                    </a:moveTo>
                    <a:cubicBezTo>
                      <a:pt x="0" y="9735"/>
                      <a:pt x="9567" y="93"/>
                      <a:pt x="21429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noFill/>
              <a:ln w="25400">
                <a:solidFill>
                  <a:schemeClr val="tx2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</p:grpSp>
      </p:grpSp>
      <p:sp>
        <p:nvSpPr>
          <p:cNvPr id="21517" name="Freeform 61"/>
          <p:cNvSpPr>
            <a:spLocks/>
          </p:cNvSpPr>
          <p:nvPr/>
        </p:nvSpPr>
        <p:spPr bwMode="auto">
          <a:xfrm>
            <a:off x="1511300" y="5451475"/>
            <a:ext cx="2754313" cy="311150"/>
          </a:xfrm>
          <a:custGeom>
            <a:avLst/>
            <a:gdLst>
              <a:gd name="T0" fmla="*/ 0 w 1735"/>
              <a:gd name="T1" fmla="*/ 2147483647 h 196"/>
              <a:gd name="T2" fmla="*/ 2147483647 w 1735"/>
              <a:gd name="T3" fmla="*/ 2147483647 h 196"/>
              <a:gd name="T4" fmla="*/ 2147483647 w 1735"/>
              <a:gd name="T5" fmla="*/ 2147483647 h 196"/>
              <a:gd name="T6" fmla="*/ 2147483647 w 1735"/>
              <a:gd name="T7" fmla="*/ 2147483647 h 196"/>
              <a:gd name="T8" fmla="*/ 2147483647 w 1735"/>
              <a:gd name="T9" fmla="*/ 2147483647 h 196"/>
              <a:gd name="T10" fmla="*/ 2147483647 w 1735"/>
              <a:gd name="T11" fmla="*/ 2147483647 h 196"/>
              <a:gd name="T12" fmla="*/ 2147483647 w 1735"/>
              <a:gd name="T13" fmla="*/ 2147483647 h 196"/>
              <a:gd name="T14" fmla="*/ 2147483647 w 1735"/>
              <a:gd name="T15" fmla="*/ 2147483647 h 196"/>
              <a:gd name="T16" fmla="*/ 2147483647 w 1735"/>
              <a:gd name="T17" fmla="*/ 2147483647 h 196"/>
              <a:gd name="T18" fmla="*/ 2147483647 w 1735"/>
              <a:gd name="T19" fmla="*/ 2147483647 h 196"/>
              <a:gd name="T20" fmla="*/ 2147483647 w 1735"/>
              <a:gd name="T21" fmla="*/ 2147483647 h 196"/>
              <a:gd name="T22" fmla="*/ 2147483647 w 1735"/>
              <a:gd name="T23" fmla="*/ 2147483647 h 196"/>
              <a:gd name="T24" fmla="*/ 2147483647 w 1735"/>
              <a:gd name="T25" fmla="*/ 2147483647 h 196"/>
              <a:gd name="T26" fmla="*/ 2147483647 w 1735"/>
              <a:gd name="T27" fmla="*/ 2147483647 h 196"/>
              <a:gd name="T28" fmla="*/ 2147483647 w 1735"/>
              <a:gd name="T29" fmla="*/ 2147483647 h 196"/>
              <a:gd name="T30" fmla="*/ 2147483647 w 1735"/>
              <a:gd name="T31" fmla="*/ 2147483647 h 196"/>
              <a:gd name="T32" fmla="*/ 2147483647 w 1735"/>
              <a:gd name="T33" fmla="*/ 2147483647 h 196"/>
              <a:gd name="T34" fmla="*/ 2147483647 w 1735"/>
              <a:gd name="T35" fmla="*/ 2147483647 h 196"/>
              <a:gd name="T36" fmla="*/ 2147483647 w 1735"/>
              <a:gd name="T37" fmla="*/ 2147483647 h 196"/>
              <a:gd name="T38" fmla="*/ 2147483647 w 1735"/>
              <a:gd name="T39" fmla="*/ 2147483647 h 196"/>
              <a:gd name="T40" fmla="*/ 2147483647 w 1735"/>
              <a:gd name="T41" fmla="*/ 2147483647 h 196"/>
              <a:gd name="T42" fmla="*/ 2147483647 w 1735"/>
              <a:gd name="T43" fmla="*/ 2147483647 h 196"/>
              <a:gd name="T44" fmla="*/ 2147483647 w 1735"/>
              <a:gd name="T45" fmla="*/ 2147483647 h 196"/>
              <a:gd name="T46" fmla="*/ 2147483647 w 1735"/>
              <a:gd name="T47" fmla="*/ 2147483647 h 196"/>
              <a:gd name="T48" fmla="*/ 2147483647 w 1735"/>
              <a:gd name="T49" fmla="*/ 2147483647 h 196"/>
              <a:gd name="T50" fmla="*/ 2147483647 w 1735"/>
              <a:gd name="T51" fmla="*/ 2147483647 h 196"/>
              <a:gd name="T52" fmla="*/ 2147483647 w 1735"/>
              <a:gd name="T53" fmla="*/ 2147483647 h 196"/>
              <a:gd name="T54" fmla="*/ 2147483647 w 1735"/>
              <a:gd name="T55" fmla="*/ 2147483647 h 196"/>
              <a:gd name="T56" fmla="*/ 2147483647 w 1735"/>
              <a:gd name="T57" fmla="*/ 2147483647 h 196"/>
              <a:gd name="T58" fmla="*/ 2147483647 w 1735"/>
              <a:gd name="T59" fmla="*/ 2147483647 h 196"/>
              <a:gd name="T60" fmla="*/ 2147483647 w 1735"/>
              <a:gd name="T61" fmla="*/ 2147483647 h 196"/>
              <a:gd name="T62" fmla="*/ 2147483647 w 1735"/>
              <a:gd name="T63" fmla="*/ 2147483647 h 196"/>
              <a:gd name="T64" fmla="*/ 2147483647 w 1735"/>
              <a:gd name="T65" fmla="*/ 0 h 196"/>
              <a:gd name="T66" fmla="*/ 2147483647 w 1735"/>
              <a:gd name="T67" fmla="*/ 0 h 196"/>
              <a:gd name="T68" fmla="*/ 2147483647 w 1735"/>
              <a:gd name="T69" fmla="*/ 0 h 196"/>
              <a:gd name="T70" fmla="*/ 2147483647 w 1735"/>
              <a:gd name="T71" fmla="*/ 0 h 196"/>
              <a:gd name="T72" fmla="*/ 2147483647 w 1735"/>
              <a:gd name="T73" fmla="*/ 2147483647 h 196"/>
              <a:gd name="T74" fmla="*/ 2147483647 w 1735"/>
              <a:gd name="T75" fmla="*/ 2147483647 h 196"/>
              <a:gd name="T76" fmla="*/ 2147483647 w 1735"/>
              <a:gd name="T77" fmla="*/ 2147483647 h 196"/>
              <a:gd name="T78" fmla="*/ 2147483647 w 1735"/>
              <a:gd name="T79" fmla="*/ 2147483647 h 196"/>
              <a:gd name="T80" fmla="*/ 2147483647 w 1735"/>
              <a:gd name="T81" fmla="*/ 2147483647 h 196"/>
              <a:gd name="T82" fmla="*/ 2147483647 w 1735"/>
              <a:gd name="T83" fmla="*/ 2147483647 h 196"/>
              <a:gd name="T84" fmla="*/ 2147483647 w 1735"/>
              <a:gd name="T85" fmla="*/ 2147483647 h 196"/>
              <a:gd name="T86" fmla="*/ 2147483647 w 1735"/>
              <a:gd name="T87" fmla="*/ 2147483647 h 196"/>
              <a:gd name="T88" fmla="*/ 2147483647 w 1735"/>
              <a:gd name="T89" fmla="*/ 2147483647 h 196"/>
              <a:gd name="T90" fmla="*/ 2147483647 w 1735"/>
              <a:gd name="T91" fmla="*/ 2147483647 h 196"/>
              <a:gd name="T92" fmla="*/ 2147483647 w 1735"/>
              <a:gd name="T93" fmla="*/ 2147483647 h 196"/>
              <a:gd name="T94" fmla="*/ 2147483647 w 1735"/>
              <a:gd name="T95" fmla="*/ 2147483647 h 196"/>
              <a:gd name="T96" fmla="*/ 2147483647 w 1735"/>
              <a:gd name="T97" fmla="*/ 2147483647 h 19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35"/>
              <a:gd name="T148" fmla="*/ 0 h 196"/>
              <a:gd name="T149" fmla="*/ 1735 w 1735"/>
              <a:gd name="T150" fmla="*/ 196 h 19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35" h="196">
                <a:moveTo>
                  <a:pt x="0" y="195"/>
                </a:moveTo>
                <a:lnTo>
                  <a:pt x="50" y="173"/>
                </a:lnTo>
                <a:lnTo>
                  <a:pt x="84" y="173"/>
                </a:lnTo>
                <a:lnTo>
                  <a:pt x="119" y="161"/>
                </a:lnTo>
                <a:lnTo>
                  <a:pt x="153" y="161"/>
                </a:lnTo>
                <a:lnTo>
                  <a:pt x="188" y="161"/>
                </a:lnTo>
                <a:lnTo>
                  <a:pt x="223" y="161"/>
                </a:lnTo>
                <a:lnTo>
                  <a:pt x="257" y="161"/>
                </a:lnTo>
                <a:lnTo>
                  <a:pt x="292" y="150"/>
                </a:lnTo>
                <a:lnTo>
                  <a:pt x="326" y="150"/>
                </a:lnTo>
                <a:lnTo>
                  <a:pt x="384" y="150"/>
                </a:lnTo>
                <a:lnTo>
                  <a:pt x="430" y="150"/>
                </a:lnTo>
                <a:lnTo>
                  <a:pt x="465" y="138"/>
                </a:lnTo>
                <a:lnTo>
                  <a:pt x="499" y="138"/>
                </a:lnTo>
                <a:lnTo>
                  <a:pt x="534" y="138"/>
                </a:lnTo>
                <a:lnTo>
                  <a:pt x="569" y="138"/>
                </a:lnTo>
                <a:lnTo>
                  <a:pt x="603" y="127"/>
                </a:lnTo>
                <a:lnTo>
                  <a:pt x="638" y="127"/>
                </a:lnTo>
                <a:lnTo>
                  <a:pt x="672" y="127"/>
                </a:lnTo>
                <a:lnTo>
                  <a:pt x="696" y="115"/>
                </a:lnTo>
                <a:lnTo>
                  <a:pt x="730" y="115"/>
                </a:lnTo>
                <a:lnTo>
                  <a:pt x="765" y="103"/>
                </a:lnTo>
                <a:lnTo>
                  <a:pt x="799" y="103"/>
                </a:lnTo>
                <a:lnTo>
                  <a:pt x="834" y="92"/>
                </a:lnTo>
                <a:lnTo>
                  <a:pt x="869" y="92"/>
                </a:lnTo>
                <a:lnTo>
                  <a:pt x="903" y="80"/>
                </a:lnTo>
                <a:lnTo>
                  <a:pt x="938" y="69"/>
                </a:lnTo>
                <a:lnTo>
                  <a:pt x="972" y="46"/>
                </a:lnTo>
                <a:lnTo>
                  <a:pt x="1007" y="34"/>
                </a:lnTo>
                <a:lnTo>
                  <a:pt x="1042" y="23"/>
                </a:lnTo>
                <a:lnTo>
                  <a:pt x="1076" y="11"/>
                </a:lnTo>
                <a:lnTo>
                  <a:pt x="1111" y="11"/>
                </a:lnTo>
                <a:lnTo>
                  <a:pt x="1145" y="0"/>
                </a:lnTo>
                <a:lnTo>
                  <a:pt x="1192" y="0"/>
                </a:lnTo>
                <a:lnTo>
                  <a:pt x="1226" y="0"/>
                </a:lnTo>
                <a:lnTo>
                  <a:pt x="1284" y="0"/>
                </a:lnTo>
                <a:lnTo>
                  <a:pt x="1318" y="11"/>
                </a:lnTo>
                <a:lnTo>
                  <a:pt x="1342" y="11"/>
                </a:lnTo>
                <a:lnTo>
                  <a:pt x="1376" y="23"/>
                </a:lnTo>
                <a:lnTo>
                  <a:pt x="1411" y="34"/>
                </a:lnTo>
                <a:lnTo>
                  <a:pt x="1445" y="46"/>
                </a:lnTo>
                <a:lnTo>
                  <a:pt x="1480" y="57"/>
                </a:lnTo>
                <a:lnTo>
                  <a:pt x="1515" y="57"/>
                </a:lnTo>
                <a:lnTo>
                  <a:pt x="1549" y="69"/>
                </a:lnTo>
                <a:lnTo>
                  <a:pt x="1584" y="69"/>
                </a:lnTo>
                <a:lnTo>
                  <a:pt x="1618" y="80"/>
                </a:lnTo>
                <a:lnTo>
                  <a:pt x="1653" y="80"/>
                </a:lnTo>
                <a:lnTo>
                  <a:pt x="1688" y="80"/>
                </a:lnTo>
                <a:lnTo>
                  <a:pt x="1734" y="8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21518" name="Line 62"/>
          <p:cNvSpPr>
            <a:spLocks noChangeShapeType="1"/>
          </p:cNvSpPr>
          <p:nvPr/>
        </p:nvSpPr>
        <p:spPr bwMode="auto">
          <a:xfrm>
            <a:off x="1054100" y="5913438"/>
            <a:ext cx="3351213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1519" name="Oval 63"/>
          <p:cNvSpPr>
            <a:spLocks noChangeArrowheads="1"/>
          </p:cNvSpPr>
          <p:nvPr/>
        </p:nvSpPr>
        <p:spPr bwMode="auto">
          <a:xfrm>
            <a:off x="6553200" y="2362200"/>
            <a:ext cx="76200" cy="76200"/>
          </a:xfrm>
          <a:prstGeom prst="ellipse">
            <a:avLst/>
          </a:prstGeom>
          <a:solidFill>
            <a:schemeClr val="hlink"/>
          </a:solidFill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1520" name="Oval 64"/>
          <p:cNvSpPr>
            <a:spLocks noChangeArrowheads="1"/>
          </p:cNvSpPr>
          <p:nvPr/>
        </p:nvSpPr>
        <p:spPr bwMode="auto">
          <a:xfrm>
            <a:off x="7315200" y="2286000"/>
            <a:ext cx="76200" cy="76200"/>
          </a:xfrm>
          <a:prstGeom prst="ellipse">
            <a:avLst/>
          </a:prstGeom>
          <a:solidFill>
            <a:schemeClr val="hlink"/>
          </a:solidFill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1521" name="Oval 65"/>
          <p:cNvSpPr>
            <a:spLocks noChangeArrowheads="1"/>
          </p:cNvSpPr>
          <p:nvPr/>
        </p:nvSpPr>
        <p:spPr bwMode="auto">
          <a:xfrm>
            <a:off x="8077200" y="2057400"/>
            <a:ext cx="76200" cy="76200"/>
          </a:xfrm>
          <a:prstGeom prst="ellipse">
            <a:avLst/>
          </a:prstGeom>
          <a:solidFill>
            <a:schemeClr val="hlink"/>
          </a:solidFill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1522" name="Oval 66"/>
          <p:cNvSpPr>
            <a:spLocks noChangeArrowheads="1"/>
          </p:cNvSpPr>
          <p:nvPr/>
        </p:nvSpPr>
        <p:spPr bwMode="auto">
          <a:xfrm>
            <a:off x="8763000" y="2209800"/>
            <a:ext cx="76200" cy="76200"/>
          </a:xfrm>
          <a:prstGeom prst="ellipse">
            <a:avLst/>
          </a:prstGeom>
          <a:solidFill>
            <a:schemeClr val="hlink"/>
          </a:solidFill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1523" name="Freeform 67"/>
          <p:cNvSpPr>
            <a:spLocks/>
          </p:cNvSpPr>
          <p:nvPr/>
        </p:nvSpPr>
        <p:spPr bwMode="auto">
          <a:xfrm>
            <a:off x="5334000" y="5410200"/>
            <a:ext cx="2754313" cy="311150"/>
          </a:xfrm>
          <a:custGeom>
            <a:avLst/>
            <a:gdLst>
              <a:gd name="T0" fmla="*/ 0 w 1735"/>
              <a:gd name="T1" fmla="*/ 2147483647 h 196"/>
              <a:gd name="T2" fmla="*/ 2147483647 w 1735"/>
              <a:gd name="T3" fmla="*/ 2147483647 h 196"/>
              <a:gd name="T4" fmla="*/ 2147483647 w 1735"/>
              <a:gd name="T5" fmla="*/ 2147483647 h 196"/>
              <a:gd name="T6" fmla="*/ 2147483647 w 1735"/>
              <a:gd name="T7" fmla="*/ 2147483647 h 196"/>
              <a:gd name="T8" fmla="*/ 2147483647 w 1735"/>
              <a:gd name="T9" fmla="*/ 2147483647 h 196"/>
              <a:gd name="T10" fmla="*/ 2147483647 w 1735"/>
              <a:gd name="T11" fmla="*/ 2147483647 h 196"/>
              <a:gd name="T12" fmla="*/ 2147483647 w 1735"/>
              <a:gd name="T13" fmla="*/ 2147483647 h 196"/>
              <a:gd name="T14" fmla="*/ 2147483647 w 1735"/>
              <a:gd name="T15" fmla="*/ 2147483647 h 196"/>
              <a:gd name="T16" fmla="*/ 2147483647 w 1735"/>
              <a:gd name="T17" fmla="*/ 2147483647 h 196"/>
              <a:gd name="T18" fmla="*/ 2147483647 w 1735"/>
              <a:gd name="T19" fmla="*/ 2147483647 h 196"/>
              <a:gd name="T20" fmla="*/ 2147483647 w 1735"/>
              <a:gd name="T21" fmla="*/ 2147483647 h 196"/>
              <a:gd name="T22" fmla="*/ 2147483647 w 1735"/>
              <a:gd name="T23" fmla="*/ 2147483647 h 196"/>
              <a:gd name="T24" fmla="*/ 2147483647 w 1735"/>
              <a:gd name="T25" fmla="*/ 2147483647 h 196"/>
              <a:gd name="T26" fmla="*/ 2147483647 w 1735"/>
              <a:gd name="T27" fmla="*/ 2147483647 h 196"/>
              <a:gd name="T28" fmla="*/ 2147483647 w 1735"/>
              <a:gd name="T29" fmla="*/ 2147483647 h 196"/>
              <a:gd name="T30" fmla="*/ 2147483647 w 1735"/>
              <a:gd name="T31" fmla="*/ 2147483647 h 196"/>
              <a:gd name="T32" fmla="*/ 2147483647 w 1735"/>
              <a:gd name="T33" fmla="*/ 2147483647 h 196"/>
              <a:gd name="T34" fmla="*/ 2147483647 w 1735"/>
              <a:gd name="T35" fmla="*/ 2147483647 h 196"/>
              <a:gd name="T36" fmla="*/ 2147483647 w 1735"/>
              <a:gd name="T37" fmla="*/ 2147483647 h 196"/>
              <a:gd name="T38" fmla="*/ 2147483647 w 1735"/>
              <a:gd name="T39" fmla="*/ 2147483647 h 196"/>
              <a:gd name="T40" fmla="*/ 2147483647 w 1735"/>
              <a:gd name="T41" fmla="*/ 2147483647 h 196"/>
              <a:gd name="T42" fmla="*/ 2147483647 w 1735"/>
              <a:gd name="T43" fmla="*/ 2147483647 h 196"/>
              <a:gd name="T44" fmla="*/ 2147483647 w 1735"/>
              <a:gd name="T45" fmla="*/ 2147483647 h 196"/>
              <a:gd name="T46" fmla="*/ 2147483647 w 1735"/>
              <a:gd name="T47" fmla="*/ 2147483647 h 196"/>
              <a:gd name="T48" fmla="*/ 2147483647 w 1735"/>
              <a:gd name="T49" fmla="*/ 2147483647 h 196"/>
              <a:gd name="T50" fmla="*/ 2147483647 w 1735"/>
              <a:gd name="T51" fmla="*/ 2147483647 h 196"/>
              <a:gd name="T52" fmla="*/ 2147483647 w 1735"/>
              <a:gd name="T53" fmla="*/ 2147483647 h 196"/>
              <a:gd name="T54" fmla="*/ 2147483647 w 1735"/>
              <a:gd name="T55" fmla="*/ 2147483647 h 196"/>
              <a:gd name="T56" fmla="*/ 2147483647 w 1735"/>
              <a:gd name="T57" fmla="*/ 2147483647 h 196"/>
              <a:gd name="T58" fmla="*/ 2147483647 w 1735"/>
              <a:gd name="T59" fmla="*/ 2147483647 h 196"/>
              <a:gd name="T60" fmla="*/ 2147483647 w 1735"/>
              <a:gd name="T61" fmla="*/ 2147483647 h 196"/>
              <a:gd name="T62" fmla="*/ 2147483647 w 1735"/>
              <a:gd name="T63" fmla="*/ 2147483647 h 196"/>
              <a:gd name="T64" fmla="*/ 2147483647 w 1735"/>
              <a:gd name="T65" fmla="*/ 0 h 196"/>
              <a:gd name="T66" fmla="*/ 2147483647 w 1735"/>
              <a:gd name="T67" fmla="*/ 0 h 196"/>
              <a:gd name="T68" fmla="*/ 2147483647 w 1735"/>
              <a:gd name="T69" fmla="*/ 0 h 196"/>
              <a:gd name="T70" fmla="*/ 2147483647 w 1735"/>
              <a:gd name="T71" fmla="*/ 0 h 196"/>
              <a:gd name="T72" fmla="*/ 2147483647 w 1735"/>
              <a:gd name="T73" fmla="*/ 2147483647 h 196"/>
              <a:gd name="T74" fmla="*/ 2147483647 w 1735"/>
              <a:gd name="T75" fmla="*/ 2147483647 h 196"/>
              <a:gd name="T76" fmla="*/ 2147483647 w 1735"/>
              <a:gd name="T77" fmla="*/ 2147483647 h 196"/>
              <a:gd name="T78" fmla="*/ 2147483647 w 1735"/>
              <a:gd name="T79" fmla="*/ 2147483647 h 196"/>
              <a:gd name="T80" fmla="*/ 2147483647 w 1735"/>
              <a:gd name="T81" fmla="*/ 2147483647 h 196"/>
              <a:gd name="T82" fmla="*/ 2147483647 w 1735"/>
              <a:gd name="T83" fmla="*/ 2147483647 h 196"/>
              <a:gd name="T84" fmla="*/ 2147483647 w 1735"/>
              <a:gd name="T85" fmla="*/ 2147483647 h 196"/>
              <a:gd name="T86" fmla="*/ 2147483647 w 1735"/>
              <a:gd name="T87" fmla="*/ 2147483647 h 196"/>
              <a:gd name="T88" fmla="*/ 2147483647 w 1735"/>
              <a:gd name="T89" fmla="*/ 2147483647 h 196"/>
              <a:gd name="T90" fmla="*/ 2147483647 w 1735"/>
              <a:gd name="T91" fmla="*/ 2147483647 h 196"/>
              <a:gd name="T92" fmla="*/ 2147483647 w 1735"/>
              <a:gd name="T93" fmla="*/ 2147483647 h 196"/>
              <a:gd name="T94" fmla="*/ 2147483647 w 1735"/>
              <a:gd name="T95" fmla="*/ 2147483647 h 196"/>
              <a:gd name="T96" fmla="*/ 2147483647 w 1735"/>
              <a:gd name="T97" fmla="*/ 2147483647 h 19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35"/>
              <a:gd name="T148" fmla="*/ 0 h 196"/>
              <a:gd name="T149" fmla="*/ 1735 w 1735"/>
              <a:gd name="T150" fmla="*/ 196 h 19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35" h="196">
                <a:moveTo>
                  <a:pt x="0" y="195"/>
                </a:moveTo>
                <a:lnTo>
                  <a:pt x="50" y="173"/>
                </a:lnTo>
                <a:lnTo>
                  <a:pt x="84" y="173"/>
                </a:lnTo>
                <a:lnTo>
                  <a:pt x="119" y="161"/>
                </a:lnTo>
                <a:lnTo>
                  <a:pt x="153" y="161"/>
                </a:lnTo>
                <a:lnTo>
                  <a:pt x="188" y="161"/>
                </a:lnTo>
                <a:lnTo>
                  <a:pt x="223" y="161"/>
                </a:lnTo>
                <a:lnTo>
                  <a:pt x="257" y="161"/>
                </a:lnTo>
                <a:lnTo>
                  <a:pt x="292" y="150"/>
                </a:lnTo>
                <a:lnTo>
                  <a:pt x="326" y="150"/>
                </a:lnTo>
                <a:lnTo>
                  <a:pt x="384" y="150"/>
                </a:lnTo>
                <a:lnTo>
                  <a:pt x="430" y="150"/>
                </a:lnTo>
                <a:lnTo>
                  <a:pt x="465" y="138"/>
                </a:lnTo>
                <a:lnTo>
                  <a:pt x="499" y="138"/>
                </a:lnTo>
                <a:lnTo>
                  <a:pt x="534" y="138"/>
                </a:lnTo>
                <a:lnTo>
                  <a:pt x="569" y="138"/>
                </a:lnTo>
                <a:lnTo>
                  <a:pt x="603" y="127"/>
                </a:lnTo>
                <a:lnTo>
                  <a:pt x="638" y="127"/>
                </a:lnTo>
                <a:lnTo>
                  <a:pt x="672" y="127"/>
                </a:lnTo>
                <a:lnTo>
                  <a:pt x="696" y="115"/>
                </a:lnTo>
                <a:lnTo>
                  <a:pt x="730" y="115"/>
                </a:lnTo>
                <a:lnTo>
                  <a:pt x="765" y="103"/>
                </a:lnTo>
                <a:lnTo>
                  <a:pt x="799" y="103"/>
                </a:lnTo>
                <a:lnTo>
                  <a:pt x="834" y="92"/>
                </a:lnTo>
                <a:lnTo>
                  <a:pt x="869" y="92"/>
                </a:lnTo>
                <a:lnTo>
                  <a:pt x="903" y="80"/>
                </a:lnTo>
                <a:lnTo>
                  <a:pt x="938" y="69"/>
                </a:lnTo>
                <a:lnTo>
                  <a:pt x="972" y="46"/>
                </a:lnTo>
                <a:lnTo>
                  <a:pt x="1007" y="34"/>
                </a:lnTo>
                <a:lnTo>
                  <a:pt x="1042" y="23"/>
                </a:lnTo>
                <a:lnTo>
                  <a:pt x="1076" y="11"/>
                </a:lnTo>
                <a:lnTo>
                  <a:pt x="1111" y="11"/>
                </a:lnTo>
                <a:lnTo>
                  <a:pt x="1145" y="0"/>
                </a:lnTo>
                <a:lnTo>
                  <a:pt x="1192" y="0"/>
                </a:lnTo>
                <a:lnTo>
                  <a:pt x="1226" y="0"/>
                </a:lnTo>
                <a:lnTo>
                  <a:pt x="1284" y="0"/>
                </a:lnTo>
                <a:lnTo>
                  <a:pt x="1318" y="11"/>
                </a:lnTo>
                <a:lnTo>
                  <a:pt x="1342" y="11"/>
                </a:lnTo>
                <a:lnTo>
                  <a:pt x="1376" y="23"/>
                </a:lnTo>
                <a:lnTo>
                  <a:pt x="1411" y="34"/>
                </a:lnTo>
                <a:lnTo>
                  <a:pt x="1445" y="46"/>
                </a:lnTo>
                <a:lnTo>
                  <a:pt x="1480" y="57"/>
                </a:lnTo>
                <a:lnTo>
                  <a:pt x="1515" y="57"/>
                </a:lnTo>
                <a:lnTo>
                  <a:pt x="1549" y="69"/>
                </a:lnTo>
                <a:lnTo>
                  <a:pt x="1584" y="69"/>
                </a:lnTo>
                <a:lnTo>
                  <a:pt x="1618" y="80"/>
                </a:lnTo>
                <a:lnTo>
                  <a:pt x="1653" y="80"/>
                </a:lnTo>
                <a:lnTo>
                  <a:pt x="1688" y="80"/>
                </a:lnTo>
                <a:lnTo>
                  <a:pt x="1734" y="8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21524" name="Line 68"/>
          <p:cNvSpPr>
            <a:spLocks noChangeShapeType="1"/>
          </p:cNvSpPr>
          <p:nvPr/>
        </p:nvSpPr>
        <p:spPr bwMode="auto">
          <a:xfrm>
            <a:off x="4876800" y="5872163"/>
            <a:ext cx="3351213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1525" name="Oval 69"/>
          <p:cNvSpPr>
            <a:spLocks noChangeArrowheads="1"/>
          </p:cNvSpPr>
          <p:nvPr/>
        </p:nvSpPr>
        <p:spPr bwMode="auto">
          <a:xfrm>
            <a:off x="1822450" y="5688013"/>
            <a:ext cx="76200" cy="76200"/>
          </a:xfrm>
          <a:prstGeom prst="ellipse">
            <a:avLst/>
          </a:prstGeom>
          <a:solidFill>
            <a:schemeClr val="hlink"/>
          </a:solidFill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1526" name="Oval 70"/>
          <p:cNvSpPr>
            <a:spLocks noChangeArrowheads="1"/>
          </p:cNvSpPr>
          <p:nvPr/>
        </p:nvSpPr>
        <p:spPr bwMode="auto">
          <a:xfrm>
            <a:off x="2541588" y="5610225"/>
            <a:ext cx="76200" cy="76200"/>
          </a:xfrm>
          <a:prstGeom prst="ellipse">
            <a:avLst/>
          </a:prstGeom>
          <a:solidFill>
            <a:schemeClr val="hlink"/>
          </a:solidFill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1527" name="Oval 71"/>
          <p:cNvSpPr>
            <a:spLocks noChangeArrowheads="1"/>
          </p:cNvSpPr>
          <p:nvPr/>
        </p:nvSpPr>
        <p:spPr bwMode="auto">
          <a:xfrm>
            <a:off x="3321050" y="5422900"/>
            <a:ext cx="76200" cy="76200"/>
          </a:xfrm>
          <a:prstGeom prst="ellipse">
            <a:avLst/>
          </a:prstGeom>
          <a:solidFill>
            <a:schemeClr val="hlink"/>
          </a:solidFill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1528" name="Oval 72"/>
          <p:cNvSpPr>
            <a:spLocks noChangeArrowheads="1"/>
          </p:cNvSpPr>
          <p:nvPr/>
        </p:nvSpPr>
        <p:spPr bwMode="auto">
          <a:xfrm>
            <a:off x="4040188" y="5516563"/>
            <a:ext cx="76200" cy="76200"/>
          </a:xfrm>
          <a:prstGeom prst="ellipse">
            <a:avLst/>
          </a:prstGeom>
          <a:solidFill>
            <a:schemeClr val="hlink"/>
          </a:solidFill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5167313" cy="12033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Demodulation Sub-steps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88950" y="2382838"/>
            <a:ext cx="4532313" cy="3255962"/>
          </a:xfrm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rectify</a:t>
            </a:r>
          </a:p>
          <a:p>
            <a:pPr lvl="1" eaLnBrk="1" hangingPunct="1"/>
            <a:r>
              <a:rPr lang="en-US" smtClean="0"/>
              <a:t>turn negative signals positive</a:t>
            </a:r>
          </a:p>
          <a:p>
            <a:pPr eaLnBrk="1" hangingPunct="1"/>
            <a:r>
              <a:rPr lang="en-US" smtClean="0"/>
              <a:t>smooth</a:t>
            </a:r>
          </a:p>
          <a:p>
            <a:pPr lvl="1" eaLnBrk="1" hangingPunct="1"/>
            <a:r>
              <a:rPr lang="en-US" smtClean="0"/>
              <a:t>follow peaks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56225" y="1649413"/>
            <a:ext cx="2960688" cy="1001712"/>
            <a:chOff x="3374" y="1039"/>
            <a:chExt cx="1865" cy="63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311" y="1039"/>
              <a:ext cx="470" cy="631"/>
              <a:chOff x="4311" y="1039"/>
              <a:chExt cx="470" cy="631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4311" y="1339"/>
                <a:ext cx="237" cy="331"/>
                <a:chOff x="4311" y="1339"/>
                <a:chExt cx="237" cy="331"/>
              </a:xfrm>
            </p:grpSpPr>
            <p:sp>
              <p:nvSpPr>
                <p:cNvPr id="22620" name="Arc 7"/>
                <p:cNvSpPr>
                  <a:spLocks/>
                </p:cNvSpPr>
                <p:nvPr/>
              </p:nvSpPr>
              <p:spPr bwMode="auto">
                <a:xfrm>
                  <a:off x="4421" y="1339"/>
                  <a:ext cx="127" cy="331"/>
                </a:xfrm>
                <a:custGeom>
                  <a:avLst/>
                  <a:gdLst>
                    <a:gd name="T0" fmla="*/ 0 w 21600"/>
                    <a:gd name="T1" fmla="*/ 0 h 21665"/>
                    <a:gd name="T2" fmla="*/ 0 w 21600"/>
                    <a:gd name="T3" fmla="*/ 0 h 21665"/>
                    <a:gd name="T4" fmla="*/ 0 w 21600"/>
                    <a:gd name="T5" fmla="*/ 0 h 2166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65"/>
                    <a:gd name="T11" fmla="*/ 21600 w 21600"/>
                    <a:gd name="T12" fmla="*/ 21665 h 2166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65" fill="none" extrusionOk="0">
                      <a:moveTo>
                        <a:pt x="21599" y="0"/>
                      </a:moveTo>
                      <a:cubicBezTo>
                        <a:pt x="21599" y="21"/>
                        <a:pt x="21600" y="43"/>
                        <a:pt x="21600" y="65"/>
                      </a:cubicBezTo>
                      <a:cubicBezTo>
                        <a:pt x="21600" y="11994"/>
                        <a:pt x="11929" y="21664"/>
                        <a:pt x="0" y="21665"/>
                      </a:cubicBezTo>
                    </a:path>
                    <a:path w="21600" h="21665" stroke="0" extrusionOk="0">
                      <a:moveTo>
                        <a:pt x="21599" y="0"/>
                      </a:moveTo>
                      <a:cubicBezTo>
                        <a:pt x="21599" y="21"/>
                        <a:pt x="21600" y="43"/>
                        <a:pt x="21600" y="65"/>
                      </a:cubicBezTo>
                      <a:cubicBezTo>
                        <a:pt x="21600" y="11994"/>
                        <a:pt x="11929" y="21664"/>
                        <a:pt x="0" y="21665"/>
                      </a:cubicBezTo>
                      <a:lnTo>
                        <a:pt x="0" y="65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  <p:sp>
              <p:nvSpPr>
                <p:cNvPr id="22621" name="Arc 8"/>
                <p:cNvSpPr>
                  <a:spLocks/>
                </p:cNvSpPr>
                <p:nvPr/>
              </p:nvSpPr>
              <p:spPr bwMode="auto">
                <a:xfrm>
                  <a:off x="4311" y="1339"/>
                  <a:ext cx="127" cy="331"/>
                </a:xfrm>
                <a:custGeom>
                  <a:avLst/>
                  <a:gdLst>
                    <a:gd name="T0" fmla="*/ 0 w 21600"/>
                    <a:gd name="T1" fmla="*/ 0 h 21665"/>
                    <a:gd name="T2" fmla="*/ 0 w 21600"/>
                    <a:gd name="T3" fmla="*/ 0 h 21665"/>
                    <a:gd name="T4" fmla="*/ 0 w 21600"/>
                    <a:gd name="T5" fmla="*/ 0 h 2166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65"/>
                    <a:gd name="T11" fmla="*/ 21600 w 21600"/>
                    <a:gd name="T12" fmla="*/ 21665 h 2166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65" fill="none" extrusionOk="0">
                      <a:moveTo>
                        <a:pt x="21600" y="21665"/>
                      </a:moveTo>
                      <a:cubicBezTo>
                        <a:pt x="9670" y="21665"/>
                        <a:pt x="0" y="11994"/>
                        <a:pt x="0" y="65"/>
                      </a:cubicBezTo>
                      <a:cubicBezTo>
                        <a:pt x="-1" y="43"/>
                        <a:pt x="0" y="21"/>
                        <a:pt x="0" y="0"/>
                      </a:cubicBezTo>
                    </a:path>
                    <a:path w="21600" h="21665" stroke="0" extrusionOk="0">
                      <a:moveTo>
                        <a:pt x="21600" y="21665"/>
                      </a:moveTo>
                      <a:cubicBezTo>
                        <a:pt x="9670" y="21665"/>
                        <a:pt x="0" y="11994"/>
                        <a:pt x="0" y="65"/>
                      </a:cubicBezTo>
                      <a:cubicBezTo>
                        <a:pt x="-1" y="43"/>
                        <a:pt x="0" y="21"/>
                        <a:pt x="0" y="0"/>
                      </a:cubicBezTo>
                      <a:lnTo>
                        <a:pt x="21600" y="65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</p:grpSp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4543" y="1039"/>
                <a:ext cx="238" cy="331"/>
                <a:chOff x="4543" y="1039"/>
                <a:chExt cx="238" cy="331"/>
              </a:xfrm>
            </p:grpSpPr>
            <p:sp>
              <p:nvSpPr>
                <p:cNvPr id="22618" name="Arc 10"/>
                <p:cNvSpPr>
                  <a:spLocks/>
                </p:cNvSpPr>
                <p:nvPr/>
              </p:nvSpPr>
              <p:spPr bwMode="auto">
                <a:xfrm>
                  <a:off x="4654" y="1039"/>
                  <a:ext cx="127" cy="331"/>
                </a:xfrm>
                <a:custGeom>
                  <a:avLst/>
                  <a:gdLst>
                    <a:gd name="T0" fmla="*/ 0 w 21770"/>
                    <a:gd name="T1" fmla="*/ 0 h 21600"/>
                    <a:gd name="T2" fmla="*/ 0 w 21770"/>
                    <a:gd name="T3" fmla="*/ 0 h 21600"/>
                    <a:gd name="T4" fmla="*/ 0 w 2177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770"/>
                    <a:gd name="T10" fmla="*/ 0 h 21600"/>
                    <a:gd name="T11" fmla="*/ 21770 w 2177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770" h="21600" fill="none" extrusionOk="0">
                      <a:moveTo>
                        <a:pt x="-1" y="0"/>
                      </a:moveTo>
                      <a:cubicBezTo>
                        <a:pt x="56" y="0"/>
                        <a:pt x="113" y="-1"/>
                        <a:pt x="170" y="0"/>
                      </a:cubicBezTo>
                      <a:cubicBezTo>
                        <a:pt x="12073" y="0"/>
                        <a:pt x="21733" y="9630"/>
                        <a:pt x="21769" y="21534"/>
                      </a:cubicBezTo>
                    </a:path>
                    <a:path w="21770" h="21600" stroke="0" extrusionOk="0">
                      <a:moveTo>
                        <a:pt x="-1" y="0"/>
                      </a:moveTo>
                      <a:cubicBezTo>
                        <a:pt x="56" y="0"/>
                        <a:pt x="113" y="-1"/>
                        <a:pt x="170" y="0"/>
                      </a:cubicBezTo>
                      <a:cubicBezTo>
                        <a:pt x="12073" y="0"/>
                        <a:pt x="21733" y="9630"/>
                        <a:pt x="21769" y="21534"/>
                      </a:cubicBezTo>
                      <a:lnTo>
                        <a:pt x="17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  <p:sp>
              <p:nvSpPr>
                <p:cNvPr id="22619" name="Arc 11"/>
                <p:cNvSpPr>
                  <a:spLocks/>
                </p:cNvSpPr>
                <p:nvPr/>
              </p:nvSpPr>
              <p:spPr bwMode="auto">
                <a:xfrm>
                  <a:off x="4543" y="1040"/>
                  <a:ext cx="127" cy="330"/>
                </a:xfrm>
                <a:custGeom>
                  <a:avLst/>
                  <a:gdLst>
                    <a:gd name="T0" fmla="*/ 0 w 21600"/>
                    <a:gd name="T1" fmla="*/ 0 h 21599"/>
                    <a:gd name="T2" fmla="*/ 0 w 21600"/>
                    <a:gd name="T3" fmla="*/ 0 h 21599"/>
                    <a:gd name="T4" fmla="*/ 0 w 21600"/>
                    <a:gd name="T5" fmla="*/ 0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0" y="21534"/>
                      </a:moveTo>
                      <a:cubicBezTo>
                        <a:pt x="35" y="9696"/>
                        <a:pt x="9592" y="92"/>
                        <a:pt x="21429" y="-1"/>
                      </a:cubicBezTo>
                    </a:path>
                    <a:path w="21600" h="21599" stroke="0" extrusionOk="0">
                      <a:moveTo>
                        <a:pt x="0" y="21534"/>
                      </a:moveTo>
                      <a:cubicBezTo>
                        <a:pt x="35" y="9696"/>
                        <a:pt x="9592" y="92"/>
                        <a:pt x="21429" y="-1"/>
                      </a:cubicBez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</p:grp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4770" y="1124"/>
              <a:ext cx="469" cy="406"/>
              <a:chOff x="4770" y="1124"/>
              <a:chExt cx="469" cy="406"/>
            </a:xfrm>
          </p:grpSpPr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4770" y="1317"/>
                <a:ext cx="237" cy="213"/>
                <a:chOff x="4770" y="1317"/>
                <a:chExt cx="237" cy="213"/>
              </a:xfrm>
            </p:grpSpPr>
            <p:sp>
              <p:nvSpPr>
                <p:cNvPr id="22614" name="Arc 14"/>
                <p:cNvSpPr>
                  <a:spLocks/>
                </p:cNvSpPr>
                <p:nvPr/>
              </p:nvSpPr>
              <p:spPr bwMode="auto">
                <a:xfrm>
                  <a:off x="4879" y="1317"/>
                  <a:ext cx="128" cy="213"/>
                </a:xfrm>
                <a:custGeom>
                  <a:avLst/>
                  <a:gdLst>
                    <a:gd name="T0" fmla="*/ 0 w 21771"/>
                    <a:gd name="T1" fmla="*/ 0 h 21600"/>
                    <a:gd name="T2" fmla="*/ 0 w 21771"/>
                    <a:gd name="T3" fmla="*/ 0 h 21600"/>
                    <a:gd name="T4" fmla="*/ 0 w 21771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771"/>
                    <a:gd name="T10" fmla="*/ 0 h 21600"/>
                    <a:gd name="T11" fmla="*/ 21771 w 21771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771" h="21600" fill="none" extrusionOk="0">
                      <a:moveTo>
                        <a:pt x="21771" y="0"/>
                      </a:moveTo>
                      <a:cubicBezTo>
                        <a:pt x="21771" y="11929"/>
                        <a:pt x="12100" y="21600"/>
                        <a:pt x="171" y="21600"/>
                      </a:cubicBezTo>
                      <a:cubicBezTo>
                        <a:pt x="113" y="21600"/>
                        <a:pt x="56" y="21599"/>
                        <a:pt x="-1" y="21599"/>
                      </a:cubicBezTo>
                    </a:path>
                    <a:path w="21771" h="21600" stroke="0" extrusionOk="0">
                      <a:moveTo>
                        <a:pt x="21771" y="0"/>
                      </a:moveTo>
                      <a:cubicBezTo>
                        <a:pt x="21771" y="11929"/>
                        <a:pt x="12100" y="21600"/>
                        <a:pt x="171" y="21600"/>
                      </a:cubicBezTo>
                      <a:cubicBezTo>
                        <a:pt x="113" y="21600"/>
                        <a:pt x="56" y="21599"/>
                        <a:pt x="-1" y="21599"/>
                      </a:cubicBezTo>
                      <a:lnTo>
                        <a:pt x="171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  <p:sp>
              <p:nvSpPr>
                <p:cNvPr id="22615" name="Arc 15"/>
                <p:cNvSpPr>
                  <a:spLocks/>
                </p:cNvSpPr>
                <p:nvPr/>
              </p:nvSpPr>
              <p:spPr bwMode="auto">
                <a:xfrm>
                  <a:off x="4770" y="1317"/>
                  <a:ext cx="127" cy="21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21600" h="21600" stroke="0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</p:grpSp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5002" y="1124"/>
                <a:ext cx="237" cy="213"/>
                <a:chOff x="5002" y="1124"/>
                <a:chExt cx="237" cy="213"/>
              </a:xfrm>
            </p:grpSpPr>
            <p:sp>
              <p:nvSpPr>
                <p:cNvPr id="22612" name="Arc 17"/>
                <p:cNvSpPr>
                  <a:spLocks/>
                </p:cNvSpPr>
                <p:nvPr/>
              </p:nvSpPr>
              <p:spPr bwMode="auto">
                <a:xfrm>
                  <a:off x="5111" y="1124"/>
                  <a:ext cx="128" cy="213"/>
                </a:xfrm>
                <a:custGeom>
                  <a:avLst/>
                  <a:gdLst>
                    <a:gd name="T0" fmla="*/ 0 w 21770"/>
                    <a:gd name="T1" fmla="*/ 0 h 21600"/>
                    <a:gd name="T2" fmla="*/ 0 w 21770"/>
                    <a:gd name="T3" fmla="*/ 0 h 21600"/>
                    <a:gd name="T4" fmla="*/ 0 w 2177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770"/>
                    <a:gd name="T10" fmla="*/ 0 h 21600"/>
                    <a:gd name="T11" fmla="*/ 21770 w 2177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770" h="21600" fill="none" extrusionOk="0">
                      <a:moveTo>
                        <a:pt x="-1" y="0"/>
                      </a:moveTo>
                      <a:cubicBezTo>
                        <a:pt x="56" y="0"/>
                        <a:pt x="113" y="-1"/>
                        <a:pt x="170" y="0"/>
                      </a:cubicBezTo>
                      <a:cubicBezTo>
                        <a:pt x="12099" y="0"/>
                        <a:pt x="21770" y="9670"/>
                        <a:pt x="21770" y="21600"/>
                      </a:cubicBezTo>
                    </a:path>
                    <a:path w="21770" h="21600" stroke="0" extrusionOk="0">
                      <a:moveTo>
                        <a:pt x="-1" y="0"/>
                      </a:moveTo>
                      <a:cubicBezTo>
                        <a:pt x="56" y="0"/>
                        <a:pt x="113" y="-1"/>
                        <a:pt x="170" y="0"/>
                      </a:cubicBezTo>
                      <a:cubicBezTo>
                        <a:pt x="12099" y="0"/>
                        <a:pt x="21770" y="9670"/>
                        <a:pt x="21770" y="21600"/>
                      </a:cubicBezTo>
                      <a:lnTo>
                        <a:pt x="17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  <p:sp>
              <p:nvSpPr>
                <p:cNvPr id="22613" name="Arc 18"/>
                <p:cNvSpPr>
                  <a:spLocks/>
                </p:cNvSpPr>
                <p:nvPr/>
              </p:nvSpPr>
              <p:spPr bwMode="auto">
                <a:xfrm>
                  <a:off x="5002" y="1124"/>
                  <a:ext cx="127" cy="213"/>
                </a:xfrm>
                <a:custGeom>
                  <a:avLst/>
                  <a:gdLst>
                    <a:gd name="T0" fmla="*/ 0 w 21600"/>
                    <a:gd name="T1" fmla="*/ 0 h 21599"/>
                    <a:gd name="T2" fmla="*/ 0 w 21600"/>
                    <a:gd name="T3" fmla="*/ 0 h 21599"/>
                    <a:gd name="T4" fmla="*/ 0 w 21600"/>
                    <a:gd name="T5" fmla="*/ 0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0" y="21599"/>
                      </a:moveTo>
                      <a:cubicBezTo>
                        <a:pt x="0" y="9735"/>
                        <a:pt x="9567" y="93"/>
                        <a:pt x="21429" y="-1"/>
                      </a:cubicBezTo>
                    </a:path>
                    <a:path w="21600" h="21599" stroke="0" extrusionOk="0">
                      <a:moveTo>
                        <a:pt x="0" y="21599"/>
                      </a:moveTo>
                      <a:cubicBezTo>
                        <a:pt x="0" y="9735"/>
                        <a:pt x="9567" y="93"/>
                        <a:pt x="21429" y="-1"/>
                      </a:cubicBez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</p:grpSp>
        </p:grpSp>
        <p:grpSp>
          <p:nvGrpSpPr>
            <p:cNvPr id="9" name="Group 19"/>
            <p:cNvGrpSpPr>
              <a:grpSpLocks/>
            </p:cNvGrpSpPr>
            <p:nvPr/>
          </p:nvGrpSpPr>
          <p:grpSpPr bwMode="auto">
            <a:xfrm>
              <a:off x="3832" y="1177"/>
              <a:ext cx="469" cy="406"/>
              <a:chOff x="3832" y="1177"/>
              <a:chExt cx="469" cy="406"/>
            </a:xfrm>
          </p:grpSpPr>
          <p:grpSp>
            <p:nvGrpSpPr>
              <p:cNvPr id="10" name="Group 20"/>
              <p:cNvGrpSpPr>
                <a:grpSpLocks/>
              </p:cNvGrpSpPr>
              <p:nvPr/>
            </p:nvGrpSpPr>
            <p:grpSpPr bwMode="auto">
              <a:xfrm>
                <a:off x="3832" y="1370"/>
                <a:ext cx="237" cy="213"/>
                <a:chOff x="3832" y="1370"/>
                <a:chExt cx="237" cy="213"/>
              </a:xfrm>
            </p:grpSpPr>
            <p:sp>
              <p:nvSpPr>
                <p:cNvPr id="22608" name="Arc 21"/>
                <p:cNvSpPr>
                  <a:spLocks/>
                </p:cNvSpPr>
                <p:nvPr/>
              </p:nvSpPr>
              <p:spPr bwMode="auto">
                <a:xfrm>
                  <a:off x="3941" y="1370"/>
                  <a:ext cx="128" cy="213"/>
                </a:xfrm>
                <a:custGeom>
                  <a:avLst/>
                  <a:gdLst>
                    <a:gd name="T0" fmla="*/ 0 w 21771"/>
                    <a:gd name="T1" fmla="*/ 0 h 21600"/>
                    <a:gd name="T2" fmla="*/ 0 w 21771"/>
                    <a:gd name="T3" fmla="*/ 0 h 21600"/>
                    <a:gd name="T4" fmla="*/ 0 w 21771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771"/>
                    <a:gd name="T10" fmla="*/ 0 h 21600"/>
                    <a:gd name="T11" fmla="*/ 21771 w 21771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771" h="21600" fill="none" extrusionOk="0">
                      <a:moveTo>
                        <a:pt x="21771" y="0"/>
                      </a:moveTo>
                      <a:cubicBezTo>
                        <a:pt x="21771" y="11929"/>
                        <a:pt x="12100" y="21600"/>
                        <a:pt x="171" y="21600"/>
                      </a:cubicBezTo>
                      <a:cubicBezTo>
                        <a:pt x="113" y="21600"/>
                        <a:pt x="56" y="21599"/>
                        <a:pt x="-1" y="21599"/>
                      </a:cubicBezTo>
                    </a:path>
                    <a:path w="21771" h="21600" stroke="0" extrusionOk="0">
                      <a:moveTo>
                        <a:pt x="21771" y="0"/>
                      </a:moveTo>
                      <a:cubicBezTo>
                        <a:pt x="21771" y="11929"/>
                        <a:pt x="12100" y="21600"/>
                        <a:pt x="171" y="21600"/>
                      </a:cubicBezTo>
                      <a:cubicBezTo>
                        <a:pt x="113" y="21600"/>
                        <a:pt x="56" y="21599"/>
                        <a:pt x="-1" y="21599"/>
                      </a:cubicBezTo>
                      <a:lnTo>
                        <a:pt x="171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  <p:sp>
              <p:nvSpPr>
                <p:cNvPr id="22609" name="Arc 22"/>
                <p:cNvSpPr>
                  <a:spLocks/>
                </p:cNvSpPr>
                <p:nvPr/>
              </p:nvSpPr>
              <p:spPr bwMode="auto">
                <a:xfrm>
                  <a:off x="3832" y="1370"/>
                  <a:ext cx="127" cy="21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21600" h="21600" stroke="0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</p:grpSp>
          <p:grpSp>
            <p:nvGrpSpPr>
              <p:cNvPr id="11" name="Group 23"/>
              <p:cNvGrpSpPr>
                <a:grpSpLocks/>
              </p:cNvGrpSpPr>
              <p:nvPr/>
            </p:nvGrpSpPr>
            <p:grpSpPr bwMode="auto">
              <a:xfrm>
                <a:off x="4064" y="1177"/>
                <a:ext cx="237" cy="213"/>
                <a:chOff x="4064" y="1177"/>
                <a:chExt cx="237" cy="213"/>
              </a:xfrm>
            </p:grpSpPr>
            <p:sp>
              <p:nvSpPr>
                <p:cNvPr id="22606" name="Arc 24"/>
                <p:cNvSpPr>
                  <a:spLocks/>
                </p:cNvSpPr>
                <p:nvPr/>
              </p:nvSpPr>
              <p:spPr bwMode="auto">
                <a:xfrm>
                  <a:off x="4173" y="1177"/>
                  <a:ext cx="128" cy="213"/>
                </a:xfrm>
                <a:custGeom>
                  <a:avLst/>
                  <a:gdLst>
                    <a:gd name="T0" fmla="*/ 0 w 21770"/>
                    <a:gd name="T1" fmla="*/ 0 h 21600"/>
                    <a:gd name="T2" fmla="*/ 0 w 21770"/>
                    <a:gd name="T3" fmla="*/ 0 h 21600"/>
                    <a:gd name="T4" fmla="*/ 0 w 2177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770"/>
                    <a:gd name="T10" fmla="*/ 0 h 21600"/>
                    <a:gd name="T11" fmla="*/ 21770 w 2177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770" h="21600" fill="none" extrusionOk="0">
                      <a:moveTo>
                        <a:pt x="-1" y="0"/>
                      </a:moveTo>
                      <a:cubicBezTo>
                        <a:pt x="56" y="0"/>
                        <a:pt x="113" y="-1"/>
                        <a:pt x="170" y="0"/>
                      </a:cubicBezTo>
                      <a:cubicBezTo>
                        <a:pt x="12099" y="0"/>
                        <a:pt x="21770" y="9670"/>
                        <a:pt x="21770" y="21600"/>
                      </a:cubicBezTo>
                    </a:path>
                    <a:path w="21770" h="21600" stroke="0" extrusionOk="0">
                      <a:moveTo>
                        <a:pt x="-1" y="0"/>
                      </a:moveTo>
                      <a:cubicBezTo>
                        <a:pt x="56" y="0"/>
                        <a:pt x="113" y="-1"/>
                        <a:pt x="170" y="0"/>
                      </a:cubicBezTo>
                      <a:cubicBezTo>
                        <a:pt x="12099" y="0"/>
                        <a:pt x="21770" y="9670"/>
                        <a:pt x="21770" y="21600"/>
                      </a:cubicBezTo>
                      <a:lnTo>
                        <a:pt x="17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  <p:sp>
              <p:nvSpPr>
                <p:cNvPr id="22607" name="Arc 25"/>
                <p:cNvSpPr>
                  <a:spLocks/>
                </p:cNvSpPr>
                <p:nvPr/>
              </p:nvSpPr>
              <p:spPr bwMode="auto">
                <a:xfrm>
                  <a:off x="4064" y="1177"/>
                  <a:ext cx="127" cy="213"/>
                </a:xfrm>
                <a:custGeom>
                  <a:avLst/>
                  <a:gdLst>
                    <a:gd name="T0" fmla="*/ 0 w 21600"/>
                    <a:gd name="T1" fmla="*/ 0 h 21599"/>
                    <a:gd name="T2" fmla="*/ 0 w 21600"/>
                    <a:gd name="T3" fmla="*/ 0 h 21599"/>
                    <a:gd name="T4" fmla="*/ 0 w 21600"/>
                    <a:gd name="T5" fmla="*/ 0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0" y="21599"/>
                      </a:moveTo>
                      <a:cubicBezTo>
                        <a:pt x="0" y="9735"/>
                        <a:pt x="9567" y="93"/>
                        <a:pt x="21429" y="-1"/>
                      </a:cubicBezTo>
                    </a:path>
                    <a:path w="21600" h="21599" stroke="0" extrusionOk="0">
                      <a:moveTo>
                        <a:pt x="0" y="21599"/>
                      </a:moveTo>
                      <a:cubicBezTo>
                        <a:pt x="0" y="9735"/>
                        <a:pt x="9567" y="93"/>
                        <a:pt x="21429" y="-1"/>
                      </a:cubicBez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</p:grpSp>
        </p:grpSp>
        <p:grpSp>
          <p:nvGrpSpPr>
            <p:cNvPr id="12" name="Group 26"/>
            <p:cNvGrpSpPr>
              <a:grpSpLocks/>
            </p:cNvGrpSpPr>
            <p:nvPr/>
          </p:nvGrpSpPr>
          <p:grpSpPr bwMode="auto">
            <a:xfrm>
              <a:off x="3374" y="1219"/>
              <a:ext cx="469" cy="269"/>
              <a:chOff x="3374" y="1219"/>
              <a:chExt cx="469" cy="269"/>
            </a:xfrm>
          </p:grpSpPr>
          <p:grpSp>
            <p:nvGrpSpPr>
              <p:cNvPr id="13" name="Group 27"/>
              <p:cNvGrpSpPr>
                <a:grpSpLocks/>
              </p:cNvGrpSpPr>
              <p:nvPr/>
            </p:nvGrpSpPr>
            <p:grpSpPr bwMode="auto">
              <a:xfrm>
                <a:off x="3374" y="1347"/>
                <a:ext cx="237" cy="141"/>
                <a:chOff x="3374" y="1347"/>
                <a:chExt cx="237" cy="141"/>
              </a:xfrm>
            </p:grpSpPr>
            <p:sp>
              <p:nvSpPr>
                <p:cNvPr id="22602" name="Arc 28"/>
                <p:cNvSpPr>
                  <a:spLocks/>
                </p:cNvSpPr>
                <p:nvPr/>
              </p:nvSpPr>
              <p:spPr bwMode="auto">
                <a:xfrm>
                  <a:off x="3483" y="1347"/>
                  <a:ext cx="128" cy="141"/>
                </a:xfrm>
                <a:custGeom>
                  <a:avLst/>
                  <a:gdLst>
                    <a:gd name="T0" fmla="*/ 0 w 21771"/>
                    <a:gd name="T1" fmla="*/ 0 h 21600"/>
                    <a:gd name="T2" fmla="*/ 0 w 21771"/>
                    <a:gd name="T3" fmla="*/ 0 h 21600"/>
                    <a:gd name="T4" fmla="*/ 0 w 21771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771"/>
                    <a:gd name="T10" fmla="*/ 0 h 21600"/>
                    <a:gd name="T11" fmla="*/ 21771 w 21771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771" h="21600" fill="none" extrusionOk="0">
                      <a:moveTo>
                        <a:pt x="21771" y="0"/>
                      </a:moveTo>
                      <a:cubicBezTo>
                        <a:pt x="21771" y="11929"/>
                        <a:pt x="12100" y="21600"/>
                        <a:pt x="171" y="21600"/>
                      </a:cubicBezTo>
                      <a:cubicBezTo>
                        <a:pt x="113" y="21600"/>
                        <a:pt x="56" y="21599"/>
                        <a:pt x="-1" y="21599"/>
                      </a:cubicBezTo>
                    </a:path>
                    <a:path w="21771" h="21600" stroke="0" extrusionOk="0">
                      <a:moveTo>
                        <a:pt x="21771" y="0"/>
                      </a:moveTo>
                      <a:cubicBezTo>
                        <a:pt x="21771" y="11929"/>
                        <a:pt x="12100" y="21600"/>
                        <a:pt x="171" y="21600"/>
                      </a:cubicBezTo>
                      <a:cubicBezTo>
                        <a:pt x="113" y="21600"/>
                        <a:pt x="56" y="21599"/>
                        <a:pt x="-1" y="21599"/>
                      </a:cubicBezTo>
                      <a:lnTo>
                        <a:pt x="171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  <p:sp>
              <p:nvSpPr>
                <p:cNvPr id="22603" name="Arc 29"/>
                <p:cNvSpPr>
                  <a:spLocks/>
                </p:cNvSpPr>
                <p:nvPr/>
              </p:nvSpPr>
              <p:spPr bwMode="auto">
                <a:xfrm>
                  <a:off x="3374" y="1347"/>
                  <a:ext cx="127" cy="14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21600" h="21600" stroke="0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</p:grpSp>
          <p:grpSp>
            <p:nvGrpSpPr>
              <p:cNvPr id="14" name="Group 30"/>
              <p:cNvGrpSpPr>
                <a:grpSpLocks/>
              </p:cNvGrpSpPr>
              <p:nvPr/>
            </p:nvGrpSpPr>
            <p:grpSpPr bwMode="auto">
              <a:xfrm>
                <a:off x="3606" y="1219"/>
                <a:ext cx="237" cy="141"/>
                <a:chOff x="3606" y="1219"/>
                <a:chExt cx="237" cy="141"/>
              </a:xfrm>
            </p:grpSpPr>
            <p:sp>
              <p:nvSpPr>
                <p:cNvPr id="22600" name="Arc 31"/>
                <p:cNvSpPr>
                  <a:spLocks/>
                </p:cNvSpPr>
                <p:nvPr/>
              </p:nvSpPr>
              <p:spPr bwMode="auto">
                <a:xfrm>
                  <a:off x="3715" y="1219"/>
                  <a:ext cx="128" cy="141"/>
                </a:xfrm>
                <a:custGeom>
                  <a:avLst/>
                  <a:gdLst>
                    <a:gd name="T0" fmla="*/ 0 w 21770"/>
                    <a:gd name="T1" fmla="*/ 0 h 21600"/>
                    <a:gd name="T2" fmla="*/ 0 w 21770"/>
                    <a:gd name="T3" fmla="*/ 0 h 21600"/>
                    <a:gd name="T4" fmla="*/ 0 w 2177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770"/>
                    <a:gd name="T10" fmla="*/ 0 h 21600"/>
                    <a:gd name="T11" fmla="*/ 21770 w 2177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770" h="21600" fill="none" extrusionOk="0">
                      <a:moveTo>
                        <a:pt x="-1" y="0"/>
                      </a:moveTo>
                      <a:cubicBezTo>
                        <a:pt x="56" y="0"/>
                        <a:pt x="113" y="-1"/>
                        <a:pt x="170" y="0"/>
                      </a:cubicBezTo>
                      <a:cubicBezTo>
                        <a:pt x="12099" y="0"/>
                        <a:pt x="21770" y="9670"/>
                        <a:pt x="21770" y="21600"/>
                      </a:cubicBezTo>
                    </a:path>
                    <a:path w="21770" h="21600" stroke="0" extrusionOk="0">
                      <a:moveTo>
                        <a:pt x="-1" y="0"/>
                      </a:moveTo>
                      <a:cubicBezTo>
                        <a:pt x="56" y="0"/>
                        <a:pt x="113" y="-1"/>
                        <a:pt x="170" y="0"/>
                      </a:cubicBezTo>
                      <a:cubicBezTo>
                        <a:pt x="12099" y="0"/>
                        <a:pt x="21770" y="9670"/>
                        <a:pt x="21770" y="21600"/>
                      </a:cubicBezTo>
                      <a:lnTo>
                        <a:pt x="17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  <p:sp>
              <p:nvSpPr>
                <p:cNvPr id="22601" name="Arc 32"/>
                <p:cNvSpPr>
                  <a:spLocks/>
                </p:cNvSpPr>
                <p:nvPr/>
              </p:nvSpPr>
              <p:spPr bwMode="auto">
                <a:xfrm>
                  <a:off x="3606" y="1219"/>
                  <a:ext cx="127" cy="141"/>
                </a:xfrm>
                <a:custGeom>
                  <a:avLst/>
                  <a:gdLst>
                    <a:gd name="T0" fmla="*/ 0 w 21600"/>
                    <a:gd name="T1" fmla="*/ 0 h 21599"/>
                    <a:gd name="T2" fmla="*/ 0 w 21600"/>
                    <a:gd name="T3" fmla="*/ 0 h 21599"/>
                    <a:gd name="T4" fmla="*/ 0 w 21600"/>
                    <a:gd name="T5" fmla="*/ 0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0" y="21599"/>
                      </a:moveTo>
                      <a:cubicBezTo>
                        <a:pt x="0" y="9735"/>
                        <a:pt x="9567" y="93"/>
                        <a:pt x="21429" y="-1"/>
                      </a:cubicBezTo>
                    </a:path>
                    <a:path w="21600" h="21599" stroke="0" extrusionOk="0">
                      <a:moveTo>
                        <a:pt x="0" y="21599"/>
                      </a:moveTo>
                      <a:cubicBezTo>
                        <a:pt x="0" y="9735"/>
                        <a:pt x="9567" y="93"/>
                        <a:pt x="21429" y="-1"/>
                      </a:cubicBez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</p:grpSp>
        </p:grpSp>
      </p:grpSp>
      <p:sp>
        <p:nvSpPr>
          <p:cNvPr id="22533" name="Line 33"/>
          <p:cNvSpPr>
            <a:spLocks noChangeShapeType="1"/>
          </p:cNvSpPr>
          <p:nvPr/>
        </p:nvSpPr>
        <p:spPr bwMode="auto">
          <a:xfrm>
            <a:off x="5097463" y="2125663"/>
            <a:ext cx="3657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grpSp>
        <p:nvGrpSpPr>
          <p:cNvPr id="15" name="Group 34"/>
          <p:cNvGrpSpPr>
            <a:grpSpLocks/>
          </p:cNvGrpSpPr>
          <p:nvPr/>
        </p:nvGrpSpPr>
        <p:grpSpPr bwMode="auto">
          <a:xfrm>
            <a:off x="4978400" y="3241675"/>
            <a:ext cx="3657600" cy="577850"/>
            <a:chOff x="3136" y="2042"/>
            <a:chExt cx="2304" cy="364"/>
          </a:xfrm>
        </p:grpSpPr>
        <p:grpSp>
          <p:nvGrpSpPr>
            <p:cNvPr id="16" name="Group 35"/>
            <p:cNvGrpSpPr>
              <a:grpSpLocks/>
            </p:cNvGrpSpPr>
            <p:nvPr/>
          </p:nvGrpSpPr>
          <p:grpSpPr bwMode="auto">
            <a:xfrm>
              <a:off x="4332" y="2042"/>
              <a:ext cx="238" cy="331"/>
              <a:chOff x="4332" y="2042"/>
              <a:chExt cx="238" cy="331"/>
            </a:xfrm>
          </p:grpSpPr>
          <p:sp>
            <p:nvSpPr>
              <p:cNvPr id="22592" name="Arc 36"/>
              <p:cNvSpPr>
                <a:spLocks/>
              </p:cNvSpPr>
              <p:nvPr/>
            </p:nvSpPr>
            <p:spPr bwMode="auto">
              <a:xfrm>
                <a:off x="4442" y="2042"/>
                <a:ext cx="128" cy="331"/>
              </a:xfrm>
              <a:custGeom>
                <a:avLst/>
                <a:gdLst>
                  <a:gd name="T0" fmla="*/ 0 w 21770"/>
                  <a:gd name="T1" fmla="*/ 0 h 21600"/>
                  <a:gd name="T2" fmla="*/ 0 w 21770"/>
                  <a:gd name="T3" fmla="*/ 0 h 21600"/>
                  <a:gd name="T4" fmla="*/ 0 w 2177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70"/>
                  <a:gd name="T10" fmla="*/ 0 h 21600"/>
                  <a:gd name="T11" fmla="*/ 21770 w 2177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70" h="21600" fill="none" extrusionOk="0">
                    <a:moveTo>
                      <a:pt x="-1" y="0"/>
                    </a:moveTo>
                    <a:cubicBezTo>
                      <a:pt x="56" y="0"/>
                      <a:pt x="113" y="-1"/>
                      <a:pt x="170" y="0"/>
                    </a:cubicBezTo>
                    <a:cubicBezTo>
                      <a:pt x="12073" y="0"/>
                      <a:pt x="21734" y="9631"/>
                      <a:pt x="21769" y="21535"/>
                    </a:cubicBezTo>
                  </a:path>
                  <a:path w="21770" h="21600" stroke="0" extrusionOk="0">
                    <a:moveTo>
                      <a:pt x="-1" y="0"/>
                    </a:moveTo>
                    <a:cubicBezTo>
                      <a:pt x="56" y="0"/>
                      <a:pt x="113" y="-1"/>
                      <a:pt x="170" y="0"/>
                    </a:cubicBezTo>
                    <a:cubicBezTo>
                      <a:pt x="12073" y="0"/>
                      <a:pt x="21734" y="9631"/>
                      <a:pt x="21769" y="21535"/>
                    </a:cubicBezTo>
                    <a:lnTo>
                      <a:pt x="17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22593" name="Arc 37"/>
              <p:cNvSpPr>
                <a:spLocks/>
              </p:cNvSpPr>
              <p:nvPr/>
            </p:nvSpPr>
            <p:spPr bwMode="auto">
              <a:xfrm>
                <a:off x="4332" y="2043"/>
                <a:ext cx="127" cy="330"/>
              </a:xfrm>
              <a:custGeom>
                <a:avLst/>
                <a:gdLst>
                  <a:gd name="T0" fmla="*/ 0 w 21600"/>
                  <a:gd name="T1" fmla="*/ 0 h 21599"/>
                  <a:gd name="T2" fmla="*/ 0 w 21600"/>
                  <a:gd name="T3" fmla="*/ 0 h 21599"/>
                  <a:gd name="T4" fmla="*/ 0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0" y="21534"/>
                    </a:moveTo>
                    <a:cubicBezTo>
                      <a:pt x="35" y="9696"/>
                      <a:pt x="9592" y="92"/>
                      <a:pt x="21429" y="-1"/>
                    </a:cubicBezTo>
                  </a:path>
                  <a:path w="21600" h="21599" stroke="0" extrusionOk="0">
                    <a:moveTo>
                      <a:pt x="0" y="21534"/>
                    </a:moveTo>
                    <a:cubicBezTo>
                      <a:pt x="35" y="9696"/>
                      <a:pt x="9592" y="92"/>
                      <a:pt x="21429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</p:grpSp>
        <p:grpSp>
          <p:nvGrpSpPr>
            <p:cNvPr id="17" name="Group 38"/>
            <p:cNvGrpSpPr>
              <a:grpSpLocks/>
            </p:cNvGrpSpPr>
            <p:nvPr/>
          </p:nvGrpSpPr>
          <p:grpSpPr bwMode="auto">
            <a:xfrm>
              <a:off x="4565" y="2052"/>
              <a:ext cx="238" cy="331"/>
              <a:chOff x="4565" y="2052"/>
              <a:chExt cx="238" cy="331"/>
            </a:xfrm>
          </p:grpSpPr>
          <p:sp>
            <p:nvSpPr>
              <p:cNvPr id="22590" name="Arc 39"/>
              <p:cNvSpPr>
                <a:spLocks/>
              </p:cNvSpPr>
              <p:nvPr/>
            </p:nvSpPr>
            <p:spPr bwMode="auto">
              <a:xfrm>
                <a:off x="4676" y="2052"/>
                <a:ext cx="127" cy="331"/>
              </a:xfrm>
              <a:custGeom>
                <a:avLst/>
                <a:gdLst>
                  <a:gd name="T0" fmla="*/ 0 w 21770"/>
                  <a:gd name="T1" fmla="*/ 0 h 21600"/>
                  <a:gd name="T2" fmla="*/ 0 w 21770"/>
                  <a:gd name="T3" fmla="*/ 0 h 21600"/>
                  <a:gd name="T4" fmla="*/ 0 w 2177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70"/>
                  <a:gd name="T10" fmla="*/ 0 h 21600"/>
                  <a:gd name="T11" fmla="*/ 21770 w 2177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70" h="21600" fill="none" extrusionOk="0">
                    <a:moveTo>
                      <a:pt x="-1" y="0"/>
                    </a:moveTo>
                    <a:cubicBezTo>
                      <a:pt x="56" y="0"/>
                      <a:pt x="113" y="-1"/>
                      <a:pt x="170" y="0"/>
                    </a:cubicBezTo>
                    <a:cubicBezTo>
                      <a:pt x="12073" y="0"/>
                      <a:pt x="21733" y="9630"/>
                      <a:pt x="21769" y="21534"/>
                    </a:cubicBezTo>
                  </a:path>
                  <a:path w="21770" h="21600" stroke="0" extrusionOk="0">
                    <a:moveTo>
                      <a:pt x="-1" y="0"/>
                    </a:moveTo>
                    <a:cubicBezTo>
                      <a:pt x="56" y="0"/>
                      <a:pt x="113" y="-1"/>
                      <a:pt x="170" y="0"/>
                    </a:cubicBezTo>
                    <a:cubicBezTo>
                      <a:pt x="12073" y="0"/>
                      <a:pt x="21733" y="9630"/>
                      <a:pt x="21769" y="21534"/>
                    </a:cubicBezTo>
                    <a:lnTo>
                      <a:pt x="17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22591" name="Arc 40"/>
              <p:cNvSpPr>
                <a:spLocks/>
              </p:cNvSpPr>
              <p:nvPr/>
            </p:nvSpPr>
            <p:spPr bwMode="auto">
              <a:xfrm>
                <a:off x="4565" y="2053"/>
                <a:ext cx="127" cy="330"/>
              </a:xfrm>
              <a:custGeom>
                <a:avLst/>
                <a:gdLst>
                  <a:gd name="T0" fmla="*/ 0 w 21600"/>
                  <a:gd name="T1" fmla="*/ 0 h 21599"/>
                  <a:gd name="T2" fmla="*/ 0 w 21600"/>
                  <a:gd name="T3" fmla="*/ 0 h 21599"/>
                  <a:gd name="T4" fmla="*/ 0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0" y="21534"/>
                    </a:moveTo>
                    <a:cubicBezTo>
                      <a:pt x="35" y="9696"/>
                      <a:pt x="9592" y="92"/>
                      <a:pt x="21429" y="-1"/>
                    </a:cubicBezTo>
                  </a:path>
                  <a:path w="21600" h="21599" stroke="0" extrusionOk="0">
                    <a:moveTo>
                      <a:pt x="0" y="21534"/>
                    </a:moveTo>
                    <a:cubicBezTo>
                      <a:pt x="35" y="9696"/>
                      <a:pt x="9592" y="92"/>
                      <a:pt x="21429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</p:grpSp>
        <p:grpSp>
          <p:nvGrpSpPr>
            <p:cNvPr id="18" name="Group 41"/>
            <p:cNvGrpSpPr>
              <a:grpSpLocks/>
            </p:cNvGrpSpPr>
            <p:nvPr/>
          </p:nvGrpSpPr>
          <p:grpSpPr bwMode="auto">
            <a:xfrm>
              <a:off x="4823" y="2180"/>
              <a:ext cx="237" cy="213"/>
              <a:chOff x="4823" y="2180"/>
              <a:chExt cx="237" cy="213"/>
            </a:xfrm>
          </p:grpSpPr>
          <p:sp>
            <p:nvSpPr>
              <p:cNvPr id="22588" name="Arc 42"/>
              <p:cNvSpPr>
                <a:spLocks/>
              </p:cNvSpPr>
              <p:nvPr/>
            </p:nvSpPr>
            <p:spPr bwMode="auto">
              <a:xfrm>
                <a:off x="4932" y="2180"/>
                <a:ext cx="128" cy="213"/>
              </a:xfrm>
              <a:custGeom>
                <a:avLst/>
                <a:gdLst>
                  <a:gd name="T0" fmla="*/ 0 w 21771"/>
                  <a:gd name="T1" fmla="*/ 0 h 21600"/>
                  <a:gd name="T2" fmla="*/ 0 w 21771"/>
                  <a:gd name="T3" fmla="*/ 0 h 21600"/>
                  <a:gd name="T4" fmla="*/ 0 w 2177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71"/>
                  <a:gd name="T10" fmla="*/ 0 h 21600"/>
                  <a:gd name="T11" fmla="*/ 21771 w 2177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71" h="21600" fill="none" extrusionOk="0">
                    <a:moveTo>
                      <a:pt x="-1" y="0"/>
                    </a:moveTo>
                    <a:cubicBezTo>
                      <a:pt x="56" y="0"/>
                      <a:pt x="113" y="-1"/>
                      <a:pt x="171" y="0"/>
                    </a:cubicBezTo>
                    <a:cubicBezTo>
                      <a:pt x="12100" y="0"/>
                      <a:pt x="21771" y="9670"/>
                      <a:pt x="21771" y="21600"/>
                    </a:cubicBezTo>
                  </a:path>
                  <a:path w="21771" h="21600" stroke="0" extrusionOk="0">
                    <a:moveTo>
                      <a:pt x="-1" y="0"/>
                    </a:moveTo>
                    <a:cubicBezTo>
                      <a:pt x="56" y="0"/>
                      <a:pt x="113" y="-1"/>
                      <a:pt x="171" y="0"/>
                    </a:cubicBezTo>
                    <a:cubicBezTo>
                      <a:pt x="12100" y="0"/>
                      <a:pt x="21771" y="9670"/>
                      <a:pt x="21771" y="21600"/>
                    </a:cubicBezTo>
                    <a:lnTo>
                      <a:pt x="171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22589" name="Arc 43"/>
              <p:cNvSpPr>
                <a:spLocks/>
              </p:cNvSpPr>
              <p:nvPr/>
            </p:nvSpPr>
            <p:spPr bwMode="auto">
              <a:xfrm>
                <a:off x="4823" y="2180"/>
                <a:ext cx="127" cy="213"/>
              </a:xfrm>
              <a:custGeom>
                <a:avLst/>
                <a:gdLst>
                  <a:gd name="T0" fmla="*/ 0 w 21600"/>
                  <a:gd name="T1" fmla="*/ 0 h 21599"/>
                  <a:gd name="T2" fmla="*/ 0 w 21600"/>
                  <a:gd name="T3" fmla="*/ 0 h 21599"/>
                  <a:gd name="T4" fmla="*/ 0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0" y="21599"/>
                    </a:moveTo>
                    <a:cubicBezTo>
                      <a:pt x="0" y="9735"/>
                      <a:pt x="9567" y="93"/>
                      <a:pt x="21429" y="-1"/>
                    </a:cubicBezTo>
                  </a:path>
                  <a:path w="21600" h="21599" stroke="0" extrusionOk="0">
                    <a:moveTo>
                      <a:pt x="0" y="21599"/>
                    </a:moveTo>
                    <a:cubicBezTo>
                      <a:pt x="0" y="9735"/>
                      <a:pt x="9567" y="93"/>
                      <a:pt x="21429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</p:grpSp>
        <p:grpSp>
          <p:nvGrpSpPr>
            <p:cNvPr id="19" name="Group 44"/>
            <p:cNvGrpSpPr>
              <a:grpSpLocks/>
            </p:cNvGrpSpPr>
            <p:nvPr/>
          </p:nvGrpSpPr>
          <p:grpSpPr bwMode="auto">
            <a:xfrm>
              <a:off x="5055" y="2179"/>
              <a:ext cx="237" cy="213"/>
              <a:chOff x="5055" y="2179"/>
              <a:chExt cx="237" cy="213"/>
            </a:xfrm>
          </p:grpSpPr>
          <p:sp>
            <p:nvSpPr>
              <p:cNvPr id="22586" name="Arc 45"/>
              <p:cNvSpPr>
                <a:spLocks/>
              </p:cNvSpPr>
              <p:nvPr/>
            </p:nvSpPr>
            <p:spPr bwMode="auto">
              <a:xfrm>
                <a:off x="5164" y="2179"/>
                <a:ext cx="128" cy="213"/>
              </a:xfrm>
              <a:custGeom>
                <a:avLst/>
                <a:gdLst>
                  <a:gd name="T0" fmla="*/ 0 w 21770"/>
                  <a:gd name="T1" fmla="*/ 0 h 21600"/>
                  <a:gd name="T2" fmla="*/ 0 w 21770"/>
                  <a:gd name="T3" fmla="*/ 0 h 21600"/>
                  <a:gd name="T4" fmla="*/ 0 w 2177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70"/>
                  <a:gd name="T10" fmla="*/ 0 h 21600"/>
                  <a:gd name="T11" fmla="*/ 21770 w 2177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70" h="21600" fill="none" extrusionOk="0">
                    <a:moveTo>
                      <a:pt x="-1" y="0"/>
                    </a:moveTo>
                    <a:cubicBezTo>
                      <a:pt x="56" y="0"/>
                      <a:pt x="113" y="-1"/>
                      <a:pt x="170" y="0"/>
                    </a:cubicBezTo>
                    <a:cubicBezTo>
                      <a:pt x="12099" y="0"/>
                      <a:pt x="21770" y="9670"/>
                      <a:pt x="21770" y="21600"/>
                    </a:cubicBezTo>
                  </a:path>
                  <a:path w="21770" h="21600" stroke="0" extrusionOk="0">
                    <a:moveTo>
                      <a:pt x="-1" y="0"/>
                    </a:moveTo>
                    <a:cubicBezTo>
                      <a:pt x="56" y="0"/>
                      <a:pt x="113" y="-1"/>
                      <a:pt x="170" y="0"/>
                    </a:cubicBezTo>
                    <a:cubicBezTo>
                      <a:pt x="12099" y="0"/>
                      <a:pt x="21770" y="9670"/>
                      <a:pt x="21770" y="21600"/>
                    </a:cubicBezTo>
                    <a:lnTo>
                      <a:pt x="17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22587" name="Arc 46"/>
              <p:cNvSpPr>
                <a:spLocks/>
              </p:cNvSpPr>
              <p:nvPr/>
            </p:nvSpPr>
            <p:spPr bwMode="auto">
              <a:xfrm>
                <a:off x="5055" y="2179"/>
                <a:ext cx="127" cy="213"/>
              </a:xfrm>
              <a:custGeom>
                <a:avLst/>
                <a:gdLst>
                  <a:gd name="T0" fmla="*/ 0 w 21600"/>
                  <a:gd name="T1" fmla="*/ 0 h 21599"/>
                  <a:gd name="T2" fmla="*/ 0 w 21600"/>
                  <a:gd name="T3" fmla="*/ 0 h 21599"/>
                  <a:gd name="T4" fmla="*/ 0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0" y="21599"/>
                    </a:moveTo>
                    <a:cubicBezTo>
                      <a:pt x="0" y="9735"/>
                      <a:pt x="9567" y="93"/>
                      <a:pt x="21429" y="-1"/>
                    </a:cubicBezTo>
                  </a:path>
                  <a:path w="21600" h="21599" stroke="0" extrusionOk="0">
                    <a:moveTo>
                      <a:pt x="0" y="21599"/>
                    </a:moveTo>
                    <a:cubicBezTo>
                      <a:pt x="0" y="9735"/>
                      <a:pt x="9567" y="93"/>
                      <a:pt x="21429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</p:grpSp>
        <p:grpSp>
          <p:nvGrpSpPr>
            <p:cNvPr id="20" name="Group 47"/>
            <p:cNvGrpSpPr>
              <a:grpSpLocks/>
            </p:cNvGrpSpPr>
            <p:nvPr/>
          </p:nvGrpSpPr>
          <p:grpSpPr bwMode="auto">
            <a:xfrm>
              <a:off x="3864" y="2148"/>
              <a:ext cx="237" cy="213"/>
              <a:chOff x="3864" y="2148"/>
              <a:chExt cx="237" cy="213"/>
            </a:xfrm>
          </p:grpSpPr>
          <p:sp>
            <p:nvSpPr>
              <p:cNvPr id="22584" name="Arc 48"/>
              <p:cNvSpPr>
                <a:spLocks/>
              </p:cNvSpPr>
              <p:nvPr/>
            </p:nvSpPr>
            <p:spPr bwMode="auto">
              <a:xfrm>
                <a:off x="3973" y="2148"/>
                <a:ext cx="128" cy="213"/>
              </a:xfrm>
              <a:custGeom>
                <a:avLst/>
                <a:gdLst>
                  <a:gd name="T0" fmla="*/ 0 w 21771"/>
                  <a:gd name="T1" fmla="*/ 0 h 21600"/>
                  <a:gd name="T2" fmla="*/ 0 w 21771"/>
                  <a:gd name="T3" fmla="*/ 0 h 21600"/>
                  <a:gd name="T4" fmla="*/ 0 w 2177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71"/>
                  <a:gd name="T10" fmla="*/ 0 h 21600"/>
                  <a:gd name="T11" fmla="*/ 21771 w 2177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71" h="21600" fill="none" extrusionOk="0">
                    <a:moveTo>
                      <a:pt x="-1" y="0"/>
                    </a:moveTo>
                    <a:cubicBezTo>
                      <a:pt x="56" y="0"/>
                      <a:pt x="113" y="-1"/>
                      <a:pt x="171" y="0"/>
                    </a:cubicBezTo>
                    <a:cubicBezTo>
                      <a:pt x="12100" y="0"/>
                      <a:pt x="21771" y="9670"/>
                      <a:pt x="21771" y="21600"/>
                    </a:cubicBezTo>
                  </a:path>
                  <a:path w="21771" h="21600" stroke="0" extrusionOk="0">
                    <a:moveTo>
                      <a:pt x="-1" y="0"/>
                    </a:moveTo>
                    <a:cubicBezTo>
                      <a:pt x="56" y="0"/>
                      <a:pt x="113" y="-1"/>
                      <a:pt x="171" y="0"/>
                    </a:cubicBezTo>
                    <a:cubicBezTo>
                      <a:pt x="12100" y="0"/>
                      <a:pt x="21771" y="9670"/>
                      <a:pt x="21771" y="21600"/>
                    </a:cubicBezTo>
                    <a:lnTo>
                      <a:pt x="171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22585" name="Arc 49"/>
              <p:cNvSpPr>
                <a:spLocks/>
              </p:cNvSpPr>
              <p:nvPr/>
            </p:nvSpPr>
            <p:spPr bwMode="auto">
              <a:xfrm>
                <a:off x="3864" y="2148"/>
                <a:ext cx="127" cy="213"/>
              </a:xfrm>
              <a:custGeom>
                <a:avLst/>
                <a:gdLst>
                  <a:gd name="T0" fmla="*/ 0 w 21600"/>
                  <a:gd name="T1" fmla="*/ 0 h 21599"/>
                  <a:gd name="T2" fmla="*/ 0 w 21600"/>
                  <a:gd name="T3" fmla="*/ 0 h 21599"/>
                  <a:gd name="T4" fmla="*/ 0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0" y="21599"/>
                    </a:moveTo>
                    <a:cubicBezTo>
                      <a:pt x="0" y="9735"/>
                      <a:pt x="9567" y="93"/>
                      <a:pt x="21429" y="-1"/>
                    </a:cubicBezTo>
                  </a:path>
                  <a:path w="21600" h="21599" stroke="0" extrusionOk="0">
                    <a:moveTo>
                      <a:pt x="0" y="21599"/>
                    </a:moveTo>
                    <a:cubicBezTo>
                      <a:pt x="0" y="9735"/>
                      <a:pt x="9567" y="93"/>
                      <a:pt x="21429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</p:grpSp>
        <p:grpSp>
          <p:nvGrpSpPr>
            <p:cNvPr id="21" name="Group 50"/>
            <p:cNvGrpSpPr>
              <a:grpSpLocks/>
            </p:cNvGrpSpPr>
            <p:nvPr/>
          </p:nvGrpSpPr>
          <p:grpSpPr bwMode="auto">
            <a:xfrm>
              <a:off x="4086" y="2190"/>
              <a:ext cx="237" cy="213"/>
              <a:chOff x="4086" y="2190"/>
              <a:chExt cx="237" cy="213"/>
            </a:xfrm>
          </p:grpSpPr>
          <p:sp>
            <p:nvSpPr>
              <p:cNvPr id="22582" name="Arc 51"/>
              <p:cNvSpPr>
                <a:spLocks/>
              </p:cNvSpPr>
              <p:nvPr/>
            </p:nvSpPr>
            <p:spPr bwMode="auto">
              <a:xfrm>
                <a:off x="4195" y="2190"/>
                <a:ext cx="128" cy="213"/>
              </a:xfrm>
              <a:custGeom>
                <a:avLst/>
                <a:gdLst>
                  <a:gd name="T0" fmla="*/ 0 w 21770"/>
                  <a:gd name="T1" fmla="*/ 0 h 21600"/>
                  <a:gd name="T2" fmla="*/ 0 w 21770"/>
                  <a:gd name="T3" fmla="*/ 0 h 21600"/>
                  <a:gd name="T4" fmla="*/ 0 w 2177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70"/>
                  <a:gd name="T10" fmla="*/ 0 h 21600"/>
                  <a:gd name="T11" fmla="*/ 21770 w 2177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70" h="21600" fill="none" extrusionOk="0">
                    <a:moveTo>
                      <a:pt x="-1" y="0"/>
                    </a:moveTo>
                    <a:cubicBezTo>
                      <a:pt x="56" y="0"/>
                      <a:pt x="113" y="-1"/>
                      <a:pt x="170" y="0"/>
                    </a:cubicBezTo>
                    <a:cubicBezTo>
                      <a:pt x="12099" y="0"/>
                      <a:pt x="21770" y="9670"/>
                      <a:pt x="21770" y="21600"/>
                    </a:cubicBezTo>
                  </a:path>
                  <a:path w="21770" h="21600" stroke="0" extrusionOk="0">
                    <a:moveTo>
                      <a:pt x="-1" y="0"/>
                    </a:moveTo>
                    <a:cubicBezTo>
                      <a:pt x="56" y="0"/>
                      <a:pt x="113" y="-1"/>
                      <a:pt x="170" y="0"/>
                    </a:cubicBezTo>
                    <a:cubicBezTo>
                      <a:pt x="12099" y="0"/>
                      <a:pt x="21770" y="9670"/>
                      <a:pt x="21770" y="21600"/>
                    </a:cubicBezTo>
                    <a:lnTo>
                      <a:pt x="17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22583" name="Arc 52"/>
              <p:cNvSpPr>
                <a:spLocks/>
              </p:cNvSpPr>
              <p:nvPr/>
            </p:nvSpPr>
            <p:spPr bwMode="auto">
              <a:xfrm>
                <a:off x="4086" y="2190"/>
                <a:ext cx="127" cy="213"/>
              </a:xfrm>
              <a:custGeom>
                <a:avLst/>
                <a:gdLst>
                  <a:gd name="T0" fmla="*/ 0 w 21600"/>
                  <a:gd name="T1" fmla="*/ 0 h 21599"/>
                  <a:gd name="T2" fmla="*/ 0 w 21600"/>
                  <a:gd name="T3" fmla="*/ 0 h 21599"/>
                  <a:gd name="T4" fmla="*/ 0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0" y="21599"/>
                    </a:moveTo>
                    <a:cubicBezTo>
                      <a:pt x="0" y="9735"/>
                      <a:pt x="9567" y="93"/>
                      <a:pt x="21429" y="-1"/>
                    </a:cubicBezTo>
                  </a:path>
                  <a:path w="21600" h="21599" stroke="0" extrusionOk="0">
                    <a:moveTo>
                      <a:pt x="0" y="21599"/>
                    </a:moveTo>
                    <a:cubicBezTo>
                      <a:pt x="0" y="9735"/>
                      <a:pt x="9567" y="93"/>
                      <a:pt x="21429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</p:grpSp>
        <p:grpSp>
          <p:nvGrpSpPr>
            <p:cNvPr id="22" name="Group 53"/>
            <p:cNvGrpSpPr>
              <a:grpSpLocks/>
            </p:cNvGrpSpPr>
            <p:nvPr/>
          </p:nvGrpSpPr>
          <p:grpSpPr bwMode="auto">
            <a:xfrm>
              <a:off x="3395" y="2253"/>
              <a:ext cx="237" cy="141"/>
              <a:chOff x="3395" y="2253"/>
              <a:chExt cx="237" cy="141"/>
            </a:xfrm>
          </p:grpSpPr>
          <p:sp>
            <p:nvSpPr>
              <p:cNvPr id="22580" name="Arc 54"/>
              <p:cNvSpPr>
                <a:spLocks/>
              </p:cNvSpPr>
              <p:nvPr/>
            </p:nvSpPr>
            <p:spPr bwMode="auto">
              <a:xfrm>
                <a:off x="3504" y="2253"/>
                <a:ext cx="128" cy="141"/>
              </a:xfrm>
              <a:custGeom>
                <a:avLst/>
                <a:gdLst>
                  <a:gd name="T0" fmla="*/ 0 w 21771"/>
                  <a:gd name="T1" fmla="*/ 0 h 21600"/>
                  <a:gd name="T2" fmla="*/ 0 w 21771"/>
                  <a:gd name="T3" fmla="*/ 0 h 21600"/>
                  <a:gd name="T4" fmla="*/ 0 w 2177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71"/>
                  <a:gd name="T10" fmla="*/ 0 h 21600"/>
                  <a:gd name="T11" fmla="*/ 21771 w 2177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71" h="21600" fill="none" extrusionOk="0">
                    <a:moveTo>
                      <a:pt x="-1" y="0"/>
                    </a:moveTo>
                    <a:cubicBezTo>
                      <a:pt x="56" y="0"/>
                      <a:pt x="113" y="-1"/>
                      <a:pt x="171" y="0"/>
                    </a:cubicBezTo>
                    <a:cubicBezTo>
                      <a:pt x="12100" y="0"/>
                      <a:pt x="21771" y="9670"/>
                      <a:pt x="21771" y="21600"/>
                    </a:cubicBezTo>
                  </a:path>
                  <a:path w="21771" h="21600" stroke="0" extrusionOk="0">
                    <a:moveTo>
                      <a:pt x="-1" y="0"/>
                    </a:moveTo>
                    <a:cubicBezTo>
                      <a:pt x="56" y="0"/>
                      <a:pt x="113" y="-1"/>
                      <a:pt x="171" y="0"/>
                    </a:cubicBezTo>
                    <a:cubicBezTo>
                      <a:pt x="12100" y="0"/>
                      <a:pt x="21771" y="9670"/>
                      <a:pt x="21771" y="21600"/>
                    </a:cubicBezTo>
                    <a:lnTo>
                      <a:pt x="171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22581" name="Arc 55"/>
              <p:cNvSpPr>
                <a:spLocks/>
              </p:cNvSpPr>
              <p:nvPr/>
            </p:nvSpPr>
            <p:spPr bwMode="auto">
              <a:xfrm>
                <a:off x="3395" y="2253"/>
                <a:ext cx="127" cy="141"/>
              </a:xfrm>
              <a:custGeom>
                <a:avLst/>
                <a:gdLst>
                  <a:gd name="T0" fmla="*/ 0 w 21600"/>
                  <a:gd name="T1" fmla="*/ 0 h 21599"/>
                  <a:gd name="T2" fmla="*/ 0 w 21600"/>
                  <a:gd name="T3" fmla="*/ 0 h 21599"/>
                  <a:gd name="T4" fmla="*/ 0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0" y="21599"/>
                    </a:moveTo>
                    <a:cubicBezTo>
                      <a:pt x="0" y="9735"/>
                      <a:pt x="9567" y="93"/>
                      <a:pt x="21429" y="-1"/>
                    </a:cubicBezTo>
                  </a:path>
                  <a:path w="21600" h="21599" stroke="0" extrusionOk="0">
                    <a:moveTo>
                      <a:pt x="0" y="21599"/>
                    </a:moveTo>
                    <a:cubicBezTo>
                      <a:pt x="0" y="9735"/>
                      <a:pt x="9567" y="93"/>
                      <a:pt x="21429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</p:grpSp>
        <p:grpSp>
          <p:nvGrpSpPr>
            <p:cNvPr id="23" name="Group 56"/>
            <p:cNvGrpSpPr>
              <a:grpSpLocks/>
            </p:cNvGrpSpPr>
            <p:nvPr/>
          </p:nvGrpSpPr>
          <p:grpSpPr bwMode="auto">
            <a:xfrm>
              <a:off x="3628" y="2232"/>
              <a:ext cx="237" cy="141"/>
              <a:chOff x="3628" y="2232"/>
              <a:chExt cx="237" cy="141"/>
            </a:xfrm>
          </p:grpSpPr>
          <p:sp>
            <p:nvSpPr>
              <p:cNvPr id="22578" name="Arc 57"/>
              <p:cNvSpPr>
                <a:spLocks/>
              </p:cNvSpPr>
              <p:nvPr/>
            </p:nvSpPr>
            <p:spPr bwMode="auto">
              <a:xfrm>
                <a:off x="3737" y="2232"/>
                <a:ext cx="128" cy="141"/>
              </a:xfrm>
              <a:custGeom>
                <a:avLst/>
                <a:gdLst>
                  <a:gd name="T0" fmla="*/ 0 w 21770"/>
                  <a:gd name="T1" fmla="*/ 0 h 21600"/>
                  <a:gd name="T2" fmla="*/ 0 w 21770"/>
                  <a:gd name="T3" fmla="*/ 0 h 21600"/>
                  <a:gd name="T4" fmla="*/ 0 w 2177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70"/>
                  <a:gd name="T10" fmla="*/ 0 h 21600"/>
                  <a:gd name="T11" fmla="*/ 21770 w 2177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70" h="21600" fill="none" extrusionOk="0">
                    <a:moveTo>
                      <a:pt x="-1" y="0"/>
                    </a:moveTo>
                    <a:cubicBezTo>
                      <a:pt x="56" y="0"/>
                      <a:pt x="113" y="-1"/>
                      <a:pt x="170" y="0"/>
                    </a:cubicBezTo>
                    <a:cubicBezTo>
                      <a:pt x="12099" y="0"/>
                      <a:pt x="21770" y="9670"/>
                      <a:pt x="21770" y="21600"/>
                    </a:cubicBezTo>
                  </a:path>
                  <a:path w="21770" h="21600" stroke="0" extrusionOk="0">
                    <a:moveTo>
                      <a:pt x="-1" y="0"/>
                    </a:moveTo>
                    <a:cubicBezTo>
                      <a:pt x="56" y="0"/>
                      <a:pt x="113" y="-1"/>
                      <a:pt x="170" y="0"/>
                    </a:cubicBezTo>
                    <a:cubicBezTo>
                      <a:pt x="12099" y="0"/>
                      <a:pt x="21770" y="9670"/>
                      <a:pt x="21770" y="21600"/>
                    </a:cubicBezTo>
                    <a:lnTo>
                      <a:pt x="17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22579" name="Arc 58"/>
              <p:cNvSpPr>
                <a:spLocks/>
              </p:cNvSpPr>
              <p:nvPr/>
            </p:nvSpPr>
            <p:spPr bwMode="auto">
              <a:xfrm>
                <a:off x="3628" y="2232"/>
                <a:ext cx="127" cy="141"/>
              </a:xfrm>
              <a:custGeom>
                <a:avLst/>
                <a:gdLst>
                  <a:gd name="T0" fmla="*/ 0 w 21600"/>
                  <a:gd name="T1" fmla="*/ 0 h 21599"/>
                  <a:gd name="T2" fmla="*/ 0 w 21600"/>
                  <a:gd name="T3" fmla="*/ 0 h 21599"/>
                  <a:gd name="T4" fmla="*/ 0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0" y="21599"/>
                    </a:moveTo>
                    <a:cubicBezTo>
                      <a:pt x="0" y="9735"/>
                      <a:pt x="9567" y="93"/>
                      <a:pt x="21429" y="-1"/>
                    </a:cubicBezTo>
                  </a:path>
                  <a:path w="21600" h="21599" stroke="0" extrusionOk="0">
                    <a:moveTo>
                      <a:pt x="0" y="21599"/>
                    </a:moveTo>
                    <a:cubicBezTo>
                      <a:pt x="0" y="9735"/>
                      <a:pt x="9567" y="93"/>
                      <a:pt x="21429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</p:grpSp>
        <p:sp>
          <p:nvSpPr>
            <p:cNvPr id="22577" name="Line 59"/>
            <p:cNvSpPr>
              <a:spLocks noChangeShapeType="1"/>
            </p:cNvSpPr>
            <p:nvPr/>
          </p:nvSpPr>
          <p:spPr bwMode="auto">
            <a:xfrm>
              <a:off x="3136" y="2406"/>
              <a:ext cx="230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</p:grpSp>
      <p:grpSp>
        <p:nvGrpSpPr>
          <p:cNvPr id="24" name="Group 60"/>
          <p:cNvGrpSpPr>
            <a:grpSpLocks/>
          </p:cNvGrpSpPr>
          <p:nvPr/>
        </p:nvGrpSpPr>
        <p:grpSpPr bwMode="auto">
          <a:xfrm>
            <a:off x="4978400" y="4375150"/>
            <a:ext cx="3657600" cy="577850"/>
            <a:chOff x="3136" y="2756"/>
            <a:chExt cx="2304" cy="364"/>
          </a:xfrm>
        </p:grpSpPr>
        <p:grpSp>
          <p:nvGrpSpPr>
            <p:cNvPr id="25" name="Group 61"/>
            <p:cNvGrpSpPr>
              <a:grpSpLocks/>
            </p:cNvGrpSpPr>
            <p:nvPr/>
          </p:nvGrpSpPr>
          <p:grpSpPr bwMode="auto">
            <a:xfrm>
              <a:off x="3136" y="2756"/>
              <a:ext cx="2304" cy="364"/>
              <a:chOff x="3136" y="2756"/>
              <a:chExt cx="2304" cy="364"/>
            </a:xfrm>
          </p:grpSpPr>
          <p:grpSp>
            <p:nvGrpSpPr>
              <p:cNvPr id="26" name="Group 62"/>
              <p:cNvGrpSpPr>
                <a:grpSpLocks/>
              </p:cNvGrpSpPr>
              <p:nvPr/>
            </p:nvGrpSpPr>
            <p:grpSpPr bwMode="auto">
              <a:xfrm>
                <a:off x="4332" y="2756"/>
                <a:ext cx="238" cy="331"/>
                <a:chOff x="4332" y="2756"/>
                <a:chExt cx="238" cy="331"/>
              </a:xfrm>
            </p:grpSpPr>
            <p:sp>
              <p:nvSpPr>
                <p:cNvPr id="22567" name="Arc 63"/>
                <p:cNvSpPr>
                  <a:spLocks/>
                </p:cNvSpPr>
                <p:nvPr/>
              </p:nvSpPr>
              <p:spPr bwMode="auto">
                <a:xfrm>
                  <a:off x="4442" y="2756"/>
                  <a:ext cx="128" cy="331"/>
                </a:xfrm>
                <a:custGeom>
                  <a:avLst/>
                  <a:gdLst>
                    <a:gd name="T0" fmla="*/ 0 w 21770"/>
                    <a:gd name="T1" fmla="*/ 0 h 21600"/>
                    <a:gd name="T2" fmla="*/ 0 w 21770"/>
                    <a:gd name="T3" fmla="*/ 0 h 21600"/>
                    <a:gd name="T4" fmla="*/ 0 w 2177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770"/>
                    <a:gd name="T10" fmla="*/ 0 h 21600"/>
                    <a:gd name="T11" fmla="*/ 21770 w 2177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770" h="21600" fill="none" extrusionOk="0">
                      <a:moveTo>
                        <a:pt x="-1" y="0"/>
                      </a:moveTo>
                      <a:cubicBezTo>
                        <a:pt x="56" y="0"/>
                        <a:pt x="113" y="-1"/>
                        <a:pt x="170" y="0"/>
                      </a:cubicBezTo>
                      <a:cubicBezTo>
                        <a:pt x="12073" y="0"/>
                        <a:pt x="21734" y="9631"/>
                        <a:pt x="21769" y="21535"/>
                      </a:cubicBezTo>
                    </a:path>
                    <a:path w="21770" h="21600" stroke="0" extrusionOk="0">
                      <a:moveTo>
                        <a:pt x="-1" y="0"/>
                      </a:moveTo>
                      <a:cubicBezTo>
                        <a:pt x="56" y="0"/>
                        <a:pt x="113" y="-1"/>
                        <a:pt x="170" y="0"/>
                      </a:cubicBezTo>
                      <a:cubicBezTo>
                        <a:pt x="12073" y="0"/>
                        <a:pt x="21734" y="9631"/>
                        <a:pt x="21769" y="21535"/>
                      </a:cubicBezTo>
                      <a:lnTo>
                        <a:pt x="17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  <p:sp>
              <p:nvSpPr>
                <p:cNvPr id="22568" name="Arc 64"/>
                <p:cNvSpPr>
                  <a:spLocks/>
                </p:cNvSpPr>
                <p:nvPr/>
              </p:nvSpPr>
              <p:spPr bwMode="auto">
                <a:xfrm>
                  <a:off x="4332" y="2757"/>
                  <a:ext cx="127" cy="330"/>
                </a:xfrm>
                <a:custGeom>
                  <a:avLst/>
                  <a:gdLst>
                    <a:gd name="T0" fmla="*/ 0 w 21600"/>
                    <a:gd name="T1" fmla="*/ 0 h 21599"/>
                    <a:gd name="T2" fmla="*/ 0 w 21600"/>
                    <a:gd name="T3" fmla="*/ 0 h 21599"/>
                    <a:gd name="T4" fmla="*/ 0 w 21600"/>
                    <a:gd name="T5" fmla="*/ 0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0" y="21534"/>
                      </a:moveTo>
                      <a:cubicBezTo>
                        <a:pt x="35" y="9696"/>
                        <a:pt x="9592" y="92"/>
                        <a:pt x="21429" y="-1"/>
                      </a:cubicBezTo>
                    </a:path>
                    <a:path w="21600" h="21599" stroke="0" extrusionOk="0">
                      <a:moveTo>
                        <a:pt x="0" y="21534"/>
                      </a:moveTo>
                      <a:cubicBezTo>
                        <a:pt x="35" y="9696"/>
                        <a:pt x="9592" y="92"/>
                        <a:pt x="21429" y="-1"/>
                      </a:cubicBez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</p:grpSp>
          <p:grpSp>
            <p:nvGrpSpPr>
              <p:cNvPr id="27" name="Group 65"/>
              <p:cNvGrpSpPr>
                <a:grpSpLocks/>
              </p:cNvGrpSpPr>
              <p:nvPr/>
            </p:nvGrpSpPr>
            <p:grpSpPr bwMode="auto">
              <a:xfrm>
                <a:off x="4565" y="2766"/>
                <a:ext cx="238" cy="331"/>
                <a:chOff x="4565" y="2766"/>
                <a:chExt cx="238" cy="331"/>
              </a:xfrm>
            </p:grpSpPr>
            <p:sp>
              <p:nvSpPr>
                <p:cNvPr id="22565" name="Arc 66"/>
                <p:cNvSpPr>
                  <a:spLocks/>
                </p:cNvSpPr>
                <p:nvPr/>
              </p:nvSpPr>
              <p:spPr bwMode="auto">
                <a:xfrm>
                  <a:off x="4676" y="2766"/>
                  <a:ext cx="127" cy="331"/>
                </a:xfrm>
                <a:custGeom>
                  <a:avLst/>
                  <a:gdLst>
                    <a:gd name="T0" fmla="*/ 0 w 21770"/>
                    <a:gd name="T1" fmla="*/ 0 h 21600"/>
                    <a:gd name="T2" fmla="*/ 0 w 21770"/>
                    <a:gd name="T3" fmla="*/ 0 h 21600"/>
                    <a:gd name="T4" fmla="*/ 0 w 2177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770"/>
                    <a:gd name="T10" fmla="*/ 0 h 21600"/>
                    <a:gd name="T11" fmla="*/ 21770 w 2177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770" h="21600" fill="none" extrusionOk="0">
                      <a:moveTo>
                        <a:pt x="-1" y="0"/>
                      </a:moveTo>
                      <a:cubicBezTo>
                        <a:pt x="56" y="0"/>
                        <a:pt x="113" y="-1"/>
                        <a:pt x="170" y="0"/>
                      </a:cubicBezTo>
                      <a:cubicBezTo>
                        <a:pt x="12073" y="0"/>
                        <a:pt x="21733" y="9630"/>
                        <a:pt x="21769" y="21534"/>
                      </a:cubicBezTo>
                    </a:path>
                    <a:path w="21770" h="21600" stroke="0" extrusionOk="0">
                      <a:moveTo>
                        <a:pt x="-1" y="0"/>
                      </a:moveTo>
                      <a:cubicBezTo>
                        <a:pt x="56" y="0"/>
                        <a:pt x="113" y="-1"/>
                        <a:pt x="170" y="0"/>
                      </a:cubicBezTo>
                      <a:cubicBezTo>
                        <a:pt x="12073" y="0"/>
                        <a:pt x="21733" y="9630"/>
                        <a:pt x="21769" y="21534"/>
                      </a:cubicBezTo>
                      <a:lnTo>
                        <a:pt x="17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  <p:sp>
              <p:nvSpPr>
                <p:cNvPr id="22566" name="Arc 67"/>
                <p:cNvSpPr>
                  <a:spLocks/>
                </p:cNvSpPr>
                <p:nvPr/>
              </p:nvSpPr>
              <p:spPr bwMode="auto">
                <a:xfrm>
                  <a:off x="4565" y="2767"/>
                  <a:ext cx="127" cy="330"/>
                </a:xfrm>
                <a:custGeom>
                  <a:avLst/>
                  <a:gdLst>
                    <a:gd name="T0" fmla="*/ 0 w 21600"/>
                    <a:gd name="T1" fmla="*/ 0 h 21599"/>
                    <a:gd name="T2" fmla="*/ 0 w 21600"/>
                    <a:gd name="T3" fmla="*/ 0 h 21599"/>
                    <a:gd name="T4" fmla="*/ 0 w 21600"/>
                    <a:gd name="T5" fmla="*/ 0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0" y="21534"/>
                      </a:moveTo>
                      <a:cubicBezTo>
                        <a:pt x="35" y="9696"/>
                        <a:pt x="9592" y="92"/>
                        <a:pt x="21429" y="-1"/>
                      </a:cubicBezTo>
                    </a:path>
                    <a:path w="21600" h="21599" stroke="0" extrusionOk="0">
                      <a:moveTo>
                        <a:pt x="0" y="21534"/>
                      </a:moveTo>
                      <a:cubicBezTo>
                        <a:pt x="35" y="9696"/>
                        <a:pt x="9592" y="92"/>
                        <a:pt x="21429" y="-1"/>
                      </a:cubicBez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</p:grpSp>
          <p:grpSp>
            <p:nvGrpSpPr>
              <p:cNvPr id="28" name="Group 68"/>
              <p:cNvGrpSpPr>
                <a:grpSpLocks/>
              </p:cNvGrpSpPr>
              <p:nvPr/>
            </p:nvGrpSpPr>
            <p:grpSpPr bwMode="auto">
              <a:xfrm>
                <a:off x="4823" y="2894"/>
                <a:ext cx="237" cy="213"/>
                <a:chOff x="4823" y="2894"/>
                <a:chExt cx="237" cy="213"/>
              </a:xfrm>
            </p:grpSpPr>
            <p:sp>
              <p:nvSpPr>
                <p:cNvPr id="22563" name="Arc 69"/>
                <p:cNvSpPr>
                  <a:spLocks/>
                </p:cNvSpPr>
                <p:nvPr/>
              </p:nvSpPr>
              <p:spPr bwMode="auto">
                <a:xfrm>
                  <a:off x="4932" y="2894"/>
                  <a:ext cx="128" cy="213"/>
                </a:xfrm>
                <a:custGeom>
                  <a:avLst/>
                  <a:gdLst>
                    <a:gd name="T0" fmla="*/ 0 w 21771"/>
                    <a:gd name="T1" fmla="*/ 0 h 21600"/>
                    <a:gd name="T2" fmla="*/ 0 w 21771"/>
                    <a:gd name="T3" fmla="*/ 0 h 21600"/>
                    <a:gd name="T4" fmla="*/ 0 w 21771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771"/>
                    <a:gd name="T10" fmla="*/ 0 h 21600"/>
                    <a:gd name="T11" fmla="*/ 21771 w 21771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771" h="21600" fill="none" extrusionOk="0">
                      <a:moveTo>
                        <a:pt x="-1" y="0"/>
                      </a:moveTo>
                      <a:cubicBezTo>
                        <a:pt x="56" y="0"/>
                        <a:pt x="113" y="-1"/>
                        <a:pt x="171" y="0"/>
                      </a:cubicBezTo>
                      <a:cubicBezTo>
                        <a:pt x="12100" y="0"/>
                        <a:pt x="21771" y="9670"/>
                        <a:pt x="21771" y="21600"/>
                      </a:cubicBezTo>
                    </a:path>
                    <a:path w="21771" h="21600" stroke="0" extrusionOk="0">
                      <a:moveTo>
                        <a:pt x="-1" y="0"/>
                      </a:moveTo>
                      <a:cubicBezTo>
                        <a:pt x="56" y="0"/>
                        <a:pt x="113" y="-1"/>
                        <a:pt x="171" y="0"/>
                      </a:cubicBezTo>
                      <a:cubicBezTo>
                        <a:pt x="12100" y="0"/>
                        <a:pt x="21771" y="9670"/>
                        <a:pt x="21771" y="21600"/>
                      </a:cubicBezTo>
                      <a:lnTo>
                        <a:pt x="171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  <p:sp>
              <p:nvSpPr>
                <p:cNvPr id="22564" name="Arc 70"/>
                <p:cNvSpPr>
                  <a:spLocks/>
                </p:cNvSpPr>
                <p:nvPr/>
              </p:nvSpPr>
              <p:spPr bwMode="auto">
                <a:xfrm>
                  <a:off x="4823" y="2894"/>
                  <a:ext cx="127" cy="213"/>
                </a:xfrm>
                <a:custGeom>
                  <a:avLst/>
                  <a:gdLst>
                    <a:gd name="T0" fmla="*/ 0 w 21600"/>
                    <a:gd name="T1" fmla="*/ 0 h 21599"/>
                    <a:gd name="T2" fmla="*/ 0 w 21600"/>
                    <a:gd name="T3" fmla="*/ 0 h 21599"/>
                    <a:gd name="T4" fmla="*/ 0 w 21600"/>
                    <a:gd name="T5" fmla="*/ 0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0" y="21599"/>
                      </a:moveTo>
                      <a:cubicBezTo>
                        <a:pt x="0" y="9735"/>
                        <a:pt x="9567" y="93"/>
                        <a:pt x="21429" y="-1"/>
                      </a:cubicBezTo>
                    </a:path>
                    <a:path w="21600" h="21599" stroke="0" extrusionOk="0">
                      <a:moveTo>
                        <a:pt x="0" y="21599"/>
                      </a:moveTo>
                      <a:cubicBezTo>
                        <a:pt x="0" y="9735"/>
                        <a:pt x="9567" y="93"/>
                        <a:pt x="21429" y="-1"/>
                      </a:cubicBez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</p:grpSp>
          <p:grpSp>
            <p:nvGrpSpPr>
              <p:cNvPr id="29" name="Group 71"/>
              <p:cNvGrpSpPr>
                <a:grpSpLocks/>
              </p:cNvGrpSpPr>
              <p:nvPr/>
            </p:nvGrpSpPr>
            <p:grpSpPr bwMode="auto">
              <a:xfrm>
                <a:off x="5055" y="2893"/>
                <a:ext cx="237" cy="213"/>
                <a:chOff x="5055" y="2893"/>
                <a:chExt cx="237" cy="213"/>
              </a:xfrm>
            </p:grpSpPr>
            <p:sp>
              <p:nvSpPr>
                <p:cNvPr id="22561" name="Arc 72"/>
                <p:cNvSpPr>
                  <a:spLocks/>
                </p:cNvSpPr>
                <p:nvPr/>
              </p:nvSpPr>
              <p:spPr bwMode="auto">
                <a:xfrm>
                  <a:off x="5164" y="2893"/>
                  <a:ext cx="128" cy="213"/>
                </a:xfrm>
                <a:custGeom>
                  <a:avLst/>
                  <a:gdLst>
                    <a:gd name="T0" fmla="*/ 0 w 21770"/>
                    <a:gd name="T1" fmla="*/ 0 h 21600"/>
                    <a:gd name="T2" fmla="*/ 0 w 21770"/>
                    <a:gd name="T3" fmla="*/ 0 h 21600"/>
                    <a:gd name="T4" fmla="*/ 0 w 2177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770"/>
                    <a:gd name="T10" fmla="*/ 0 h 21600"/>
                    <a:gd name="T11" fmla="*/ 21770 w 2177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770" h="21600" fill="none" extrusionOk="0">
                      <a:moveTo>
                        <a:pt x="-1" y="0"/>
                      </a:moveTo>
                      <a:cubicBezTo>
                        <a:pt x="56" y="0"/>
                        <a:pt x="113" y="-1"/>
                        <a:pt x="170" y="0"/>
                      </a:cubicBezTo>
                      <a:cubicBezTo>
                        <a:pt x="12099" y="0"/>
                        <a:pt x="21770" y="9670"/>
                        <a:pt x="21770" y="21600"/>
                      </a:cubicBezTo>
                    </a:path>
                    <a:path w="21770" h="21600" stroke="0" extrusionOk="0">
                      <a:moveTo>
                        <a:pt x="-1" y="0"/>
                      </a:moveTo>
                      <a:cubicBezTo>
                        <a:pt x="56" y="0"/>
                        <a:pt x="113" y="-1"/>
                        <a:pt x="170" y="0"/>
                      </a:cubicBezTo>
                      <a:cubicBezTo>
                        <a:pt x="12099" y="0"/>
                        <a:pt x="21770" y="9670"/>
                        <a:pt x="21770" y="21600"/>
                      </a:cubicBezTo>
                      <a:lnTo>
                        <a:pt x="17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  <p:sp>
              <p:nvSpPr>
                <p:cNvPr id="22562" name="Arc 73"/>
                <p:cNvSpPr>
                  <a:spLocks/>
                </p:cNvSpPr>
                <p:nvPr/>
              </p:nvSpPr>
              <p:spPr bwMode="auto">
                <a:xfrm>
                  <a:off x="5055" y="2893"/>
                  <a:ext cx="127" cy="213"/>
                </a:xfrm>
                <a:custGeom>
                  <a:avLst/>
                  <a:gdLst>
                    <a:gd name="T0" fmla="*/ 0 w 21600"/>
                    <a:gd name="T1" fmla="*/ 0 h 21599"/>
                    <a:gd name="T2" fmla="*/ 0 w 21600"/>
                    <a:gd name="T3" fmla="*/ 0 h 21599"/>
                    <a:gd name="T4" fmla="*/ 0 w 21600"/>
                    <a:gd name="T5" fmla="*/ 0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0" y="21599"/>
                      </a:moveTo>
                      <a:cubicBezTo>
                        <a:pt x="0" y="9735"/>
                        <a:pt x="9567" y="93"/>
                        <a:pt x="21429" y="-1"/>
                      </a:cubicBezTo>
                    </a:path>
                    <a:path w="21600" h="21599" stroke="0" extrusionOk="0">
                      <a:moveTo>
                        <a:pt x="0" y="21599"/>
                      </a:moveTo>
                      <a:cubicBezTo>
                        <a:pt x="0" y="9735"/>
                        <a:pt x="9567" y="93"/>
                        <a:pt x="21429" y="-1"/>
                      </a:cubicBez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</p:grpSp>
          <p:grpSp>
            <p:nvGrpSpPr>
              <p:cNvPr id="30" name="Group 74"/>
              <p:cNvGrpSpPr>
                <a:grpSpLocks/>
              </p:cNvGrpSpPr>
              <p:nvPr/>
            </p:nvGrpSpPr>
            <p:grpSpPr bwMode="auto">
              <a:xfrm>
                <a:off x="3864" y="2862"/>
                <a:ext cx="237" cy="213"/>
                <a:chOff x="3864" y="2862"/>
                <a:chExt cx="237" cy="213"/>
              </a:xfrm>
            </p:grpSpPr>
            <p:sp>
              <p:nvSpPr>
                <p:cNvPr id="22559" name="Arc 75"/>
                <p:cNvSpPr>
                  <a:spLocks/>
                </p:cNvSpPr>
                <p:nvPr/>
              </p:nvSpPr>
              <p:spPr bwMode="auto">
                <a:xfrm>
                  <a:off x="3973" y="2862"/>
                  <a:ext cx="128" cy="213"/>
                </a:xfrm>
                <a:custGeom>
                  <a:avLst/>
                  <a:gdLst>
                    <a:gd name="T0" fmla="*/ 0 w 21771"/>
                    <a:gd name="T1" fmla="*/ 0 h 21600"/>
                    <a:gd name="T2" fmla="*/ 0 w 21771"/>
                    <a:gd name="T3" fmla="*/ 0 h 21600"/>
                    <a:gd name="T4" fmla="*/ 0 w 21771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771"/>
                    <a:gd name="T10" fmla="*/ 0 h 21600"/>
                    <a:gd name="T11" fmla="*/ 21771 w 21771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771" h="21600" fill="none" extrusionOk="0">
                      <a:moveTo>
                        <a:pt x="-1" y="0"/>
                      </a:moveTo>
                      <a:cubicBezTo>
                        <a:pt x="56" y="0"/>
                        <a:pt x="113" y="-1"/>
                        <a:pt x="171" y="0"/>
                      </a:cubicBezTo>
                      <a:cubicBezTo>
                        <a:pt x="12100" y="0"/>
                        <a:pt x="21771" y="9670"/>
                        <a:pt x="21771" y="21600"/>
                      </a:cubicBezTo>
                    </a:path>
                    <a:path w="21771" h="21600" stroke="0" extrusionOk="0">
                      <a:moveTo>
                        <a:pt x="-1" y="0"/>
                      </a:moveTo>
                      <a:cubicBezTo>
                        <a:pt x="56" y="0"/>
                        <a:pt x="113" y="-1"/>
                        <a:pt x="171" y="0"/>
                      </a:cubicBezTo>
                      <a:cubicBezTo>
                        <a:pt x="12100" y="0"/>
                        <a:pt x="21771" y="9670"/>
                        <a:pt x="21771" y="21600"/>
                      </a:cubicBezTo>
                      <a:lnTo>
                        <a:pt x="171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  <p:sp>
              <p:nvSpPr>
                <p:cNvPr id="22560" name="Arc 76"/>
                <p:cNvSpPr>
                  <a:spLocks/>
                </p:cNvSpPr>
                <p:nvPr/>
              </p:nvSpPr>
              <p:spPr bwMode="auto">
                <a:xfrm>
                  <a:off x="3864" y="2862"/>
                  <a:ext cx="127" cy="213"/>
                </a:xfrm>
                <a:custGeom>
                  <a:avLst/>
                  <a:gdLst>
                    <a:gd name="T0" fmla="*/ 0 w 21600"/>
                    <a:gd name="T1" fmla="*/ 0 h 21599"/>
                    <a:gd name="T2" fmla="*/ 0 w 21600"/>
                    <a:gd name="T3" fmla="*/ 0 h 21599"/>
                    <a:gd name="T4" fmla="*/ 0 w 21600"/>
                    <a:gd name="T5" fmla="*/ 0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0" y="21599"/>
                      </a:moveTo>
                      <a:cubicBezTo>
                        <a:pt x="0" y="9735"/>
                        <a:pt x="9567" y="93"/>
                        <a:pt x="21429" y="-1"/>
                      </a:cubicBezTo>
                    </a:path>
                    <a:path w="21600" h="21599" stroke="0" extrusionOk="0">
                      <a:moveTo>
                        <a:pt x="0" y="21599"/>
                      </a:moveTo>
                      <a:cubicBezTo>
                        <a:pt x="0" y="9735"/>
                        <a:pt x="9567" y="93"/>
                        <a:pt x="21429" y="-1"/>
                      </a:cubicBez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</p:grpSp>
          <p:grpSp>
            <p:nvGrpSpPr>
              <p:cNvPr id="31" name="Group 77"/>
              <p:cNvGrpSpPr>
                <a:grpSpLocks/>
              </p:cNvGrpSpPr>
              <p:nvPr/>
            </p:nvGrpSpPr>
            <p:grpSpPr bwMode="auto">
              <a:xfrm>
                <a:off x="4086" y="2904"/>
                <a:ext cx="237" cy="213"/>
                <a:chOff x="4086" y="2904"/>
                <a:chExt cx="237" cy="213"/>
              </a:xfrm>
            </p:grpSpPr>
            <p:sp>
              <p:nvSpPr>
                <p:cNvPr id="22557" name="Arc 78"/>
                <p:cNvSpPr>
                  <a:spLocks/>
                </p:cNvSpPr>
                <p:nvPr/>
              </p:nvSpPr>
              <p:spPr bwMode="auto">
                <a:xfrm>
                  <a:off x="4195" y="2904"/>
                  <a:ext cx="128" cy="213"/>
                </a:xfrm>
                <a:custGeom>
                  <a:avLst/>
                  <a:gdLst>
                    <a:gd name="T0" fmla="*/ 0 w 21770"/>
                    <a:gd name="T1" fmla="*/ 0 h 21600"/>
                    <a:gd name="T2" fmla="*/ 0 w 21770"/>
                    <a:gd name="T3" fmla="*/ 0 h 21600"/>
                    <a:gd name="T4" fmla="*/ 0 w 2177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770"/>
                    <a:gd name="T10" fmla="*/ 0 h 21600"/>
                    <a:gd name="T11" fmla="*/ 21770 w 2177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770" h="21600" fill="none" extrusionOk="0">
                      <a:moveTo>
                        <a:pt x="-1" y="0"/>
                      </a:moveTo>
                      <a:cubicBezTo>
                        <a:pt x="56" y="0"/>
                        <a:pt x="113" y="-1"/>
                        <a:pt x="170" y="0"/>
                      </a:cubicBezTo>
                      <a:cubicBezTo>
                        <a:pt x="12099" y="0"/>
                        <a:pt x="21770" y="9670"/>
                        <a:pt x="21770" y="21600"/>
                      </a:cubicBezTo>
                    </a:path>
                    <a:path w="21770" h="21600" stroke="0" extrusionOk="0">
                      <a:moveTo>
                        <a:pt x="-1" y="0"/>
                      </a:moveTo>
                      <a:cubicBezTo>
                        <a:pt x="56" y="0"/>
                        <a:pt x="113" y="-1"/>
                        <a:pt x="170" y="0"/>
                      </a:cubicBezTo>
                      <a:cubicBezTo>
                        <a:pt x="12099" y="0"/>
                        <a:pt x="21770" y="9670"/>
                        <a:pt x="21770" y="21600"/>
                      </a:cubicBezTo>
                      <a:lnTo>
                        <a:pt x="17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  <p:sp>
              <p:nvSpPr>
                <p:cNvPr id="22558" name="Arc 79"/>
                <p:cNvSpPr>
                  <a:spLocks/>
                </p:cNvSpPr>
                <p:nvPr/>
              </p:nvSpPr>
              <p:spPr bwMode="auto">
                <a:xfrm>
                  <a:off x="4086" y="2904"/>
                  <a:ext cx="127" cy="213"/>
                </a:xfrm>
                <a:custGeom>
                  <a:avLst/>
                  <a:gdLst>
                    <a:gd name="T0" fmla="*/ 0 w 21600"/>
                    <a:gd name="T1" fmla="*/ 0 h 21599"/>
                    <a:gd name="T2" fmla="*/ 0 w 21600"/>
                    <a:gd name="T3" fmla="*/ 0 h 21599"/>
                    <a:gd name="T4" fmla="*/ 0 w 21600"/>
                    <a:gd name="T5" fmla="*/ 0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0" y="21599"/>
                      </a:moveTo>
                      <a:cubicBezTo>
                        <a:pt x="0" y="9735"/>
                        <a:pt x="9567" y="93"/>
                        <a:pt x="21429" y="-1"/>
                      </a:cubicBezTo>
                    </a:path>
                    <a:path w="21600" h="21599" stroke="0" extrusionOk="0">
                      <a:moveTo>
                        <a:pt x="0" y="21599"/>
                      </a:moveTo>
                      <a:cubicBezTo>
                        <a:pt x="0" y="9735"/>
                        <a:pt x="9567" y="93"/>
                        <a:pt x="21429" y="-1"/>
                      </a:cubicBez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</p:grpSp>
          <p:grpSp>
            <p:nvGrpSpPr>
              <p:cNvPr id="309248" name="Group 80"/>
              <p:cNvGrpSpPr>
                <a:grpSpLocks/>
              </p:cNvGrpSpPr>
              <p:nvPr/>
            </p:nvGrpSpPr>
            <p:grpSpPr bwMode="auto">
              <a:xfrm>
                <a:off x="3395" y="2967"/>
                <a:ext cx="237" cy="141"/>
                <a:chOff x="3395" y="2967"/>
                <a:chExt cx="237" cy="141"/>
              </a:xfrm>
            </p:grpSpPr>
            <p:sp>
              <p:nvSpPr>
                <p:cNvPr id="22555" name="Arc 81"/>
                <p:cNvSpPr>
                  <a:spLocks/>
                </p:cNvSpPr>
                <p:nvPr/>
              </p:nvSpPr>
              <p:spPr bwMode="auto">
                <a:xfrm>
                  <a:off x="3504" y="2967"/>
                  <a:ext cx="128" cy="141"/>
                </a:xfrm>
                <a:custGeom>
                  <a:avLst/>
                  <a:gdLst>
                    <a:gd name="T0" fmla="*/ 0 w 21771"/>
                    <a:gd name="T1" fmla="*/ 0 h 21600"/>
                    <a:gd name="T2" fmla="*/ 0 w 21771"/>
                    <a:gd name="T3" fmla="*/ 0 h 21600"/>
                    <a:gd name="T4" fmla="*/ 0 w 21771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771"/>
                    <a:gd name="T10" fmla="*/ 0 h 21600"/>
                    <a:gd name="T11" fmla="*/ 21771 w 21771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771" h="21600" fill="none" extrusionOk="0">
                      <a:moveTo>
                        <a:pt x="-1" y="0"/>
                      </a:moveTo>
                      <a:cubicBezTo>
                        <a:pt x="56" y="0"/>
                        <a:pt x="113" y="-1"/>
                        <a:pt x="171" y="0"/>
                      </a:cubicBezTo>
                      <a:cubicBezTo>
                        <a:pt x="12100" y="0"/>
                        <a:pt x="21771" y="9670"/>
                        <a:pt x="21771" y="21600"/>
                      </a:cubicBezTo>
                    </a:path>
                    <a:path w="21771" h="21600" stroke="0" extrusionOk="0">
                      <a:moveTo>
                        <a:pt x="-1" y="0"/>
                      </a:moveTo>
                      <a:cubicBezTo>
                        <a:pt x="56" y="0"/>
                        <a:pt x="113" y="-1"/>
                        <a:pt x="171" y="0"/>
                      </a:cubicBezTo>
                      <a:cubicBezTo>
                        <a:pt x="12100" y="0"/>
                        <a:pt x="21771" y="9670"/>
                        <a:pt x="21771" y="21600"/>
                      </a:cubicBezTo>
                      <a:lnTo>
                        <a:pt x="171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  <p:sp>
              <p:nvSpPr>
                <p:cNvPr id="22556" name="Arc 82"/>
                <p:cNvSpPr>
                  <a:spLocks/>
                </p:cNvSpPr>
                <p:nvPr/>
              </p:nvSpPr>
              <p:spPr bwMode="auto">
                <a:xfrm>
                  <a:off x="3395" y="2967"/>
                  <a:ext cx="127" cy="141"/>
                </a:xfrm>
                <a:custGeom>
                  <a:avLst/>
                  <a:gdLst>
                    <a:gd name="T0" fmla="*/ 0 w 21600"/>
                    <a:gd name="T1" fmla="*/ 0 h 21599"/>
                    <a:gd name="T2" fmla="*/ 0 w 21600"/>
                    <a:gd name="T3" fmla="*/ 0 h 21599"/>
                    <a:gd name="T4" fmla="*/ 0 w 21600"/>
                    <a:gd name="T5" fmla="*/ 0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0" y="21599"/>
                      </a:moveTo>
                      <a:cubicBezTo>
                        <a:pt x="0" y="9735"/>
                        <a:pt x="9567" y="93"/>
                        <a:pt x="21429" y="-1"/>
                      </a:cubicBezTo>
                    </a:path>
                    <a:path w="21600" h="21599" stroke="0" extrusionOk="0">
                      <a:moveTo>
                        <a:pt x="0" y="21599"/>
                      </a:moveTo>
                      <a:cubicBezTo>
                        <a:pt x="0" y="9735"/>
                        <a:pt x="9567" y="93"/>
                        <a:pt x="21429" y="-1"/>
                      </a:cubicBez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</p:grpSp>
          <p:grpSp>
            <p:nvGrpSpPr>
              <p:cNvPr id="309249" name="Group 83"/>
              <p:cNvGrpSpPr>
                <a:grpSpLocks/>
              </p:cNvGrpSpPr>
              <p:nvPr/>
            </p:nvGrpSpPr>
            <p:grpSpPr bwMode="auto">
              <a:xfrm>
                <a:off x="3628" y="2946"/>
                <a:ext cx="237" cy="141"/>
                <a:chOff x="3628" y="2946"/>
                <a:chExt cx="237" cy="141"/>
              </a:xfrm>
            </p:grpSpPr>
            <p:sp>
              <p:nvSpPr>
                <p:cNvPr id="22553" name="Arc 84"/>
                <p:cNvSpPr>
                  <a:spLocks/>
                </p:cNvSpPr>
                <p:nvPr/>
              </p:nvSpPr>
              <p:spPr bwMode="auto">
                <a:xfrm>
                  <a:off x="3737" y="2946"/>
                  <a:ext cx="128" cy="141"/>
                </a:xfrm>
                <a:custGeom>
                  <a:avLst/>
                  <a:gdLst>
                    <a:gd name="T0" fmla="*/ 0 w 21770"/>
                    <a:gd name="T1" fmla="*/ 0 h 21600"/>
                    <a:gd name="T2" fmla="*/ 0 w 21770"/>
                    <a:gd name="T3" fmla="*/ 0 h 21600"/>
                    <a:gd name="T4" fmla="*/ 0 w 2177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770"/>
                    <a:gd name="T10" fmla="*/ 0 h 21600"/>
                    <a:gd name="T11" fmla="*/ 21770 w 2177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770" h="21600" fill="none" extrusionOk="0">
                      <a:moveTo>
                        <a:pt x="-1" y="0"/>
                      </a:moveTo>
                      <a:cubicBezTo>
                        <a:pt x="56" y="0"/>
                        <a:pt x="113" y="-1"/>
                        <a:pt x="170" y="0"/>
                      </a:cubicBezTo>
                      <a:cubicBezTo>
                        <a:pt x="12099" y="0"/>
                        <a:pt x="21770" y="9670"/>
                        <a:pt x="21770" y="21600"/>
                      </a:cubicBezTo>
                    </a:path>
                    <a:path w="21770" h="21600" stroke="0" extrusionOk="0">
                      <a:moveTo>
                        <a:pt x="-1" y="0"/>
                      </a:moveTo>
                      <a:cubicBezTo>
                        <a:pt x="56" y="0"/>
                        <a:pt x="113" y="-1"/>
                        <a:pt x="170" y="0"/>
                      </a:cubicBezTo>
                      <a:cubicBezTo>
                        <a:pt x="12099" y="0"/>
                        <a:pt x="21770" y="9670"/>
                        <a:pt x="21770" y="21600"/>
                      </a:cubicBezTo>
                      <a:lnTo>
                        <a:pt x="17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  <p:sp>
              <p:nvSpPr>
                <p:cNvPr id="22554" name="Arc 85"/>
                <p:cNvSpPr>
                  <a:spLocks/>
                </p:cNvSpPr>
                <p:nvPr/>
              </p:nvSpPr>
              <p:spPr bwMode="auto">
                <a:xfrm>
                  <a:off x="3628" y="2946"/>
                  <a:ext cx="127" cy="141"/>
                </a:xfrm>
                <a:custGeom>
                  <a:avLst/>
                  <a:gdLst>
                    <a:gd name="T0" fmla="*/ 0 w 21600"/>
                    <a:gd name="T1" fmla="*/ 0 h 21599"/>
                    <a:gd name="T2" fmla="*/ 0 w 21600"/>
                    <a:gd name="T3" fmla="*/ 0 h 21599"/>
                    <a:gd name="T4" fmla="*/ 0 w 21600"/>
                    <a:gd name="T5" fmla="*/ 0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0" y="21599"/>
                      </a:moveTo>
                      <a:cubicBezTo>
                        <a:pt x="0" y="9735"/>
                        <a:pt x="9567" y="93"/>
                        <a:pt x="21429" y="-1"/>
                      </a:cubicBezTo>
                    </a:path>
                    <a:path w="21600" h="21599" stroke="0" extrusionOk="0">
                      <a:moveTo>
                        <a:pt x="0" y="21599"/>
                      </a:moveTo>
                      <a:cubicBezTo>
                        <a:pt x="0" y="9735"/>
                        <a:pt x="9567" y="93"/>
                        <a:pt x="21429" y="-1"/>
                      </a:cubicBez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</p:grpSp>
          <p:sp>
            <p:nvSpPr>
              <p:cNvPr id="22552" name="Line 86"/>
              <p:cNvSpPr>
                <a:spLocks noChangeShapeType="1"/>
              </p:cNvSpPr>
              <p:nvPr/>
            </p:nvSpPr>
            <p:spPr bwMode="auto">
              <a:xfrm>
                <a:off x="3136" y="3120"/>
                <a:ext cx="2304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</p:grpSp>
        <p:sp>
          <p:nvSpPr>
            <p:cNvPr id="22542" name="Arc 87"/>
            <p:cNvSpPr>
              <a:spLocks/>
            </p:cNvSpPr>
            <p:nvPr/>
          </p:nvSpPr>
          <p:spPr bwMode="auto">
            <a:xfrm>
              <a:off x="3499" y="2843"/>
              <a:ext cx="480" cy="1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508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22543" name="Freeform 88"/>
            <p:cNvSpPr>
              <a:spLocks/>
            </p:cNvSpPr>
            <p:nvPr/>
          </p:nvSpPr>
          <p:spPr bwMode="auto">
            <a:xfrm>
              <a:off x="3989" y="2768"/>
              <a:ext cx="1271" cy="161"/>
            </a:xfrm>
            <a:custGeom>
              <a:avLst/>
              <a:gdLst>
                <a:gd name="T0" fmla="*/ 0 w 1271"/>
                <a:gd name="T1" fmla="*/ 96 h 161"/>
                <a:gd name="T2" fmla="*/ 0 w 1271"/>
                <a:gd name="T3" fmla="*/ 117 h 161"/>
                <a:gd name="T4" fmla="*/ 32 w 1271"/>
                <a:gd name="T5" fmla="*/ 117 h 161"/>
                <a:gd name="T6" fmla="*/ 64 w 1271"/>
                <a:gd name="T7" fmla="*/ 128 h 161"/>
                <a:gd name="T8" fmla="*/ 96 w 1271"/>
                <a:gd name="T9" fmla="*/ 128 h 161"/>
                <a:gd name="T10" fmla="*/ 107 w 1271"/>
                <a:gd name="T11" fmla="*/ 149 h 161"/>
                <a:gd name="T12" fmla="*/ 128 w 1271"/>
                <a:gd name="T13" fmla="*/ 149 h 161"/>
                <a:gd name="T14" fmla="*/ 160 w 1271"/>
                <a:gd name="T15" fmla="*/ 149 h 161"/>
                <a:gd name="T16" fmla="*/ 192 w 1271"/>
                <a:gd name="T17" fmla="*/ 149 h 161"/>
                <a:gd name="T18" fmla="*/ 224 w 1271"/>
                <a:gd name="T19" fmla="*/ 149 h 161"/>
                <a:gd name="T20" fmla="*/ 256 w 1271"/>
                <a:gd name="T21" fmla="*/ 149 h 161"/>
                <a:gd name="T22" fmla="*/ 288 w 1271"/>
                <a:gd name="T23" fmla="*/ 149 h 161"/>
                <a:gd name="T24" fmla="*/ 288 w 1271"/>
                <a:gd name="T25" fmla="*/ 128 h 161"/>
                <a:gd name="T26" fmla="*/ 299 w 1271"/>
                <a:gd name="T27" fmla="*/ 107 h 161"/>
                <a:gd name="T28" fmla="*/ 320 w 1271"/>
                <a:gd name="T29" fmla="*/ 96 h 161"/>
                <a:gd name="T30" fmla="*/ 320 w 1271"/>
                <a:gd name="T31" fmla="*/ 75 h 161"/>
                <a:gd name="T32" fmla="*/ 352 w 1271"/>
                <a:gd name="T33" fmla="*/ 64 h 161"/>
                <a:gd name="T34" fmla="*/ 363 w 1271"/>
                <a:gd name="T35" fmla="*/ 43 h 161"/>
                <a:gd name="T36" fmla="*/ 384 w 1271"/>
                <a:gd name="T37" fmla="*/ 32 h 161"/>
                <a:gd name="T38" fmla="*/ 416 w 1271"/>
                <a:gd name="T39" fmla="*/ 32 h 161"/>
                <a:gd name="T40" fmla="*/ 448 w 1271"/>
                <a:gd name="T41" fmla="*/ 32 h 161"/>
                <a:gd name="T42" fmla="*/ 459 w 1271"/>
                <a:gd name="T43" fmla="*/ 11 h 161"/>
                <a:gd name="T44" fmla="*/ 480 w 1271"/>
                <a:gd name="T45" fmla="*/ 32 h 161"/>
                <a:gd name="T46" fmla="*/ 502 w 1271"/>
                <a:gd name="T47" fmla="*/ 32 h 161"/>
                <a:gd name="T48" fmla="*/ 534 w 1271"/>
                <a:gd name="T49" fmla="*/ 32 h 161"/>
                <a:gd name="T50" fmla="*/ 566 w 1271"/>
                <a:gd name="T51" fmla="*/ 11 h 161"/>
                <a:gd name="T52" fmla="*/ 619 w 1271"/>
                <a:gd name="T53" fmla="*/ 11 h 161"/>
                <a:gd name="T54" fmla="*/ 651 w 1271"/>
                <a:gd name="T55" fmla="*/ 0 h 161"/>
                <a:gd name="T56" fmla="*/ 683 w 1271"/>
                <a:gd name="T57" fmla="*/ 21 h 161"/>
                <a:gd name="T58" fmla="*/ 715 w 1271"/>
                <a:gd name="T59" fmla="*/ 21 h 161"/>
                <a:gd name="T60" fmla="*/ 747 w 1271"/>
                <a:gd name="T61" fmla="*/ 32 h 161"/>
                <a:gd name="T62" fmla="*/ 768 w 1271"/>
                <a:gd name="T63" fmla="*/ 32 h 161"/>
                <a:gd name="T64" fmla="*/ 779 w 1271"/>
                <a:gd name="T65" fmla="*/ 53 h 161"/>
                <a:gd name="T66" fmla="*/ 800 w 1271"/>
                <a:gd name="T67" fmla="*/ 75 h 161"/>
                <a:gd name="T68" fmla="*/ 832 w 1271"/>
                <a:gd name="T69" fmla="*/ 85 h 161"/>
                <a:gd name="T70" fmla="*/ 854 w 1271"/>
                <a:gd name="T71" fmla="*/ 85 h 161"/>
                <a:gd name="T72" fmla="*/ 886 w 1271"/>
                <a:gd name="T73" fmla="*/ 85 h 161"/>
                <a:gd name="T74" fmla="*/ 896 w 1271"/>
                <a:gd name="T75" fmla="*/ 107 h 161"/>
                <a:gd name="T76" fmla="*/ 918 w 1271"/>
                <a:gd name="T77" fmla="*/ 107 h 161"/>
                <a:gd name="T78" fmla="*/ 950 w 1271"/>
                <a:gd name="T79" fmla="*/ 139 h 161"/>
                <a:gd name="T80" fmla="*/ 982 w 1271"/>
                <a:gd name="T81" fmla="*/ 139 h 161"/>
                <a:gd name="T82" fmla="*/ 1014 w 1271"/>
                <a:gd name="T83" fmla="*/ 139 h 161"/>
                <a:gd name="T84" fmla="*/ 1046 w 1271"/>
                <a:gd name="T85" fmla="*/ 160 h 161"/>
                <a:gd name="T86" fmla="*/ 1067 w 1271"/>
                <a:gd name="T87" fmla="*/ 160 h 161"/>
                <a:gd name="T88" fmla="*/ 1099 w 1271"/>
                <a:gd name="T89" fmla="*/ 160 h 161"/>
                <a:gd name="T90" fmla="*/ 1131 w 1271"/>
                <a:gd name="T91" fmla="*/ 160 h 161"/>
                <a:gd name="T92" fmla="*/ 1142 w 1271"/>
                <a:gd name="T93" fmla="*/ 139 h 161"/>
                <a:gd name="T94" fmla="*/ 1163 w 1271"/>
                <a:gd name="T95" fmla="*/ 160 h 161"/>
                <a:gd name="T96" fmla="*/ 1174 w 1271"/>
                <a:gd name="T97" fmla="*/ 139 h 161"/>
                <a:gd name="T98" fmla="*/ 1195 w 1271"/>
                <a:gd name="T99" fmla="*/ 139 h 161"/>
                <a:gd name="T100" fmla="*/ 1227 w 1271"/>
                <a:gd name="T101" fmla="*/ 139 h 161"/>
                <a:gd name="T102" fmla="*/ 1270 w 1271"/>
                <a:gd name="T103" fmla="*/ 139 h 16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71"/>
                <a:gd name="T157" fmla="*/ 0 h 161"/>
                <a:gd name="T158" fmla="*/ 1271 w 1271"/>
                <a:gd name="T159" fmla="*/ 161 h 16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71" h="161">
                  <a:moveTo>
                    <a:pt x="0" y="96"/>
                  </a:moveTo>
                  <a:lnTo>
                    <a:pt x="0" y="117"/>
                  </a:lnTo>
                  <a:lnTo>
                    <a:pt x="32" y="117"/>
                  </a:lnTo>
                  <a:lnTo>
                    <a:pt x="64" y="128"/>
                  </a:lnTo>
                  <a:lnTo>
                    <a:pt x="96" y="128"/>
                  </a:lnTo>
                  <a:lnTo>
                    <a:pt x="107" y="149"/>
                  </a:lnTo>
                  <a:lnTo>
                    <a:pt x="128" y="149"/>
                  </a:lnTo>
                  <a:lnTo>
                    <a:pt x="160" y="149"/>
                  </a:lnTo>
                  <a:lnTo>
                    <a:pt x="192" y="149"/>
                  </a:lnTo>
                  <a:lnTo>
                    <a:pt x="224" y="149"/>
                  </a:lnTo>
                  <a:lnTo>
                    <a:pt x="256" y="149"/>
                  </a:lnTo>
                  <a:lnTo>
                    <a:pt x="288" y="149"/>
                  </a:lnTo>
                  <a:lnTo>
                    <a:pt x="288" y="128"/>
                  </a:lnTo>
                  <a:lnTo>
                    <a:pt x="299" y="107"/>
                  </a:lnTo>
                  <a:lnTo>
                    <a:pt x="320" y="96"/>
                  </a:lnTo>
                  <a:lnTo>
                    <a:pt x="320" y="75"/>
                  </a:lnTo>
                  <a:lnTo>
                    <a:pt x="352" y="64"/>
                  </a:lnTo>
                  <a:lnTo>
                    <a:pt x="363" y="43"/>
                  </a:lnTo>
                  <a:lnTo>
                    <a:pt x="384" y="32"/>
                  </a:lnTo>
                  <a:lnTo>
                    <a:pt x="416" y="32"/>
                  </a:lnTo>
                  <a:lnTo>
                    <a:pt x="448" y="32"/>
                  </a:lnTo>
                  <a:lnTo>
                    <a:pt x="459" y="11"/>
                  </a:lnTo>
                  <a:lnTo>
                    <a:pt x="480" y="32"/>
                  </a:lnTo>
                  <a:lnTo>
                    <a:pt x="502" y="32"/>
                  </a:lnTo>
                  <a:lnTo>
                    <a:pt x="534" y="32"/>
                  </a:lnTo>
                  <a:lnTo>
                    <a:pt x="566" y="11"/>
                  </a:lnTo>
                  <a:lnTo>
                    <a:pt x="619" y="11"/>
                  </a:lnTo>
                  <a:lnTo>
                    <a:pt x="651" y="0"/>
                  </a:lnTo>
                  <a:lnTo>
                    <a:pt x="683" y="21"/>
                  </a:lnTo>
                  <a:lnTo>
                    <a:pt x="715" y="21"/>
                  </a:lnTo>
                  <a:lnTo>
                    <a:pt x="747" y="32"/>
                  </a:lnTo>
                  <a:lnTo>
                    <a:pt x="768" y="32"/>
                  </a:lnTo>
                  <a:lnTo>
                    <a:pt x="779" y="53"/>
                  </a:lnTo>
                  <a:lnTo>
                    <a:pt x="800" y="75"/>
                  </a:lnTo>
                  <a:lnTo>
                    <a:pt x="832" y="85"/>
                  </a:lnTo>
                  <a:lnTo>
                    <a:pt x="854" y="85"/>
                  </a:lnTo>
                  <a:lnTo>
                    <a:pt x="886" y="85"/>
                  </a:lnTo>
                  <a:lnTo>
                    <a:pt x="896" y="107"/>
                  </a:lnTo>
                  <a:lnTo>
                    <a:pt x="918" y="107"/>
                  </a:lnTo>
                  <a:lnTo>
                    <a:pt x="950" y="139"/>
                  </a:lnTo>
                  <a:lnTo>
                    <a:pt x="982" y="139"/>
                  </a:lnTo>
                  <a:lnTo>
                    <a:pt x="1014" y="139"/>
                  </a:lnTo>
                  <a:lnTo>
                    <a:pt x="1046" y="160"/>
                  </a:lnTo>
                  <a:lnTo>
                    <a:pt x="1067" y="160"/>
                  </a:lnTo>
                  <a:lnTo>
                    <a:pt x="1099" y="160"/>
                  </a:lnTo>
                  <a:lnTo>
                    <a:pt x="1131" y="160"/>
                  </a:lnTo>
                  <a:lnTo>
                    <a:pt x="1142" y="139"/>
                  </a:lnTo>
                  <a:lnTo>
                    <a:pt x="1163" y="160"/>
                  </a:lnTo>
                  <a:lnTo>
                    <a:pt x="1174" y="139"/>
                  </a:lnTo>
                  <a:lnTo>
                    <a:pt x="1195" y="139"/>
                  </a:lnTo>
                  <a:lnTo>
                    <a:pt x="1227" y="139"/>
                  </a:lnTo>
                  <a:lnTo>
                    <a:pt x="1270" y="139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ar-YE"/>
            </a:p>
          </p:txBody>
        </p:sp>
      </p:grpSp>
      <p:sp>
        <p:nvSpPr>
          <p:cNvPr id="22536" name="Line 89"/>
          <p:cNvSpPr>
            <a:spLocks noChangeShapeType="1"/>
          </p:cNvSpPr>
          <p:nvPr/>
        </p:nvSpPr>
        <p:spPr bwMode="auto">
          <a:xfrm>
            <a:off x="4995863" y="6019800"/>
            <a:ext cx="3657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2537" name="Arc 90"/>
          <p:cNvSpPr>
            <a:spLocks/>
          </p:cNvSpPr>
          <p:nvPr/>
        </p:nvSpPr>
        <p:spPr bwMode="auto">
          <a:xfrm>
            <a:off x="5572125" y="5580063"/>
            <a:ext cx="762000" cy="203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69173948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08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2538" name="Freeform 91"/>
          <p:cNvSpPr>
            <a:spLocks/>
          </p:cNvSpPr>
          <p:nvPr/>
        </p:nvSpPr>
        <p:spPr bwMode="auto">
          <a:xfrm>
            <a:off x="6350000" y="5461000"/>
            <a:ext cx="2017713" cy="255588"/>
          </a:xfrm>
          <a:custGeom>
            <a:avLst/>
            <a:gdLst>
              <a:gd name="T0" fmla="*/ 0 w 1271"/>
              <a:gd name="T1" fmla="*/ 2147483647 h 161"/>
              <a:gd name="T2" fmla="*/ 0 w 1271"/>
              <a:gd name="T3" fmla="*/ 2147483647 h 161"/>
              <a:gd name="T4" fmla="*/ 2147483647 w 1271"/>
              <a:gd name="T5" fmla="*/ 2147483647 h 161"/>
              <a:gd name="T6" fmla="*/ 2147483647 w 1271"/>
              <a:gd name="T7" fmla="*/ 2147483647 h 161"/>
              <a:gd name="T8" fmla="*/ 2147483647 w 1271"/>
              <a:gd name="T9" fmla="*/ 2147483647 h 161"/>
              <a:gd name="T10" fmla="*/ 2147483647 w 1271"/>
              <a:gd name="T11" fmla="*/ 2147483647 h 161"/>
              <a:gd name="T12" fmla="*/ 2147483647 w 1271"/>
              <a:gd name="T13" fmla="*/ 2147483647 h 161"/>
              <a:gd name="T14" fmla="*/ 2147483647 w 1271"/>
              <a:gd name="T15" fmla="*/ 2147483647 h 161"/>
              <a:gd name="T16" fmla="*/ 2147483647 w 1271"/>
              <a:gd name="T17" fmla="*/ 2147483647 h 161"/>
              <a:gd name="T18" fmla="*/ 2147483647 w 1271"/>
              <a:gd name="T19" fmla="*/ 2147483647 h 161"/>
              <a:gd name="T20" fmla="*/ 2147483647 w 1271"/>
              <a:gd name="T21" fmla="*/ 2147483647 h 161"/>
              <a:gd name="T22" fmla="*/ 2147483647 w 1271"/>
              <a:gd name="T23" fmla="*/ 2147483647 h 161"/>
              <a:gd name="T24" fmla="*/ 2147483647 w 1271"/>
              <a:gd name="T25" fmla="*/ 2147483647 h 161"/>
              <a:gd name="T26" fmla="*/ 2147483647 w 1271"/>
              <a:gd name="T27" fmla="*/ 2147483647 h 161"/>
              <a:gd name="T28" fmla="*/ 2147483647 w 1271"/>
              <a:gd name="T29" fmla="*/ 2147483647 h 161"/>
              <a:gd name="T30" fmla="*/ 2147483647 w 1271"/>
              <a:gd name="T31" fmla="*/ 2147483647 h 161"/>
              <a:gd name="T32" fmla="*/ 2147483647 w 1271"/>
              <a:gd name="T33" fmla="*/ 2147483647 h 161"/>
              <a:gd name="T34" fmla="*/ 2147483647 w 1271"/>
              <a:gd name="T35" fmla="*/ 2147483647 h 161"/>
              <a:gd name="T36" fmla="*/ 2147483647 w 1271"/>
              <a:gd name="T37" fmla="*/ 2147483647 h 161"/>
              <a:gd name="T38" fmla="*/ 2147483647 w 1271"/>
              <a:gd name="T39" fmla="*/ 2147483647 h 161"/>
              <a:gd name="T40" fmla="*/ 2147483647 w 1271"/>
              <a:gd name="T41" fmla="*/ 2147483647 h 161"/>
              <a:gd name="T42" fmla="*/ 2147483647 w 1271"/>
              <a:gd name="T43" fmla="*/ 2147483647 h 161"/>
              <a:gd name="T44" fmla="*/ 2147483647 w 1271"/>
              <a:gd name="T45" fmla="*/ 2147483647 h 161"/>
              <a:gd name="T46" fmla="*/ 2147483647 w 1271"/>
              <a:gd name="T47" fmla="*/ 2147483647 h 161"/>
              <a:gd name="T48" fmla="*/ 2147483647 w 1271"/>
              <a:gd name="T49" fmla="*/ 2147483647 h 161"/>
              <a:gd name="T50" fmla="*/ 2147483647 w 1271"/>
              <a:gd name="T51" fmla="*/ 2147483647 h 161"/>
              <a:gd name="T52" fmla="*/ 2147483647 w 1271"/>
              <a:gd name="T53" fmla="*/ 2147483647 h 161"/>
              <a:gd name="T54" fmla="*/ 2147483647 w 1271"/>
              <a:gd name="T55" fmla="*/ 0 h 161"/>
              <a:gd name="T56" fmla="*/ 2147483647 w 1271"/>
              <a:gd name="T57" fmla="*/ 2147483647 h 161"/>
              <a:gd name="T58" fmla="*/ 2147483647 w 1271"/>
              <a:gd name="T59" fmla="*/ 2147483647 h 161"/>
              <a:gd name="T60" fmla="*/ 2147483647 w 1271"/>
              <a:gd name="T61" fmla="*/ 2147483647 h 161"/>
              <a:gd name="T62" fmla="*/ 2147483647 w 1271"/>
              <a:gd name="T63" fmla="*/ 2147483647 h 161"/>
              <a:gd name="T64" fmla="*/ 2147483647 w 1271"/>
              <a:gd name="T65" fmla="*/ 2147483647 h 161"/>
              <a:gd name="T66" fmla="*/ 2147483647 w 1271"/>
              <a:gd name="T67" fmla="*/ 2147483647 h 161"/>
              <a:gd name="T68" fmla="*/ 2147483647 w 1271"/>
              <a:gd name="T69" fmla="*/ 2147483647 h 161"/>
              <a:gd name="T70" fmla="*/ 2147483647 w 1271"/>
              <a:gd name="T71" fmla="*/ 2147483647 h 161"/>
              <a:gd name="T72" fmla="*/ 2147483647 w 1271"/>
              <a:gd name="T73" fmla="*/ 2147483647 h 161"/>
              <a:gd name="T74" fmla="*/ 2147483647 w 1271"/>
              <a:gd name="T75" fmla="*/ 2147483647 h 161"/>
              <a:gd name="T76" fmla="*/ 2147483647 w 1271"/>
              <a:gd name="T77" fmla="*/ 2147483647 h 161"/>
              <a:gd name="T78" fmla="*/ 2147483647 w 1271"/>
              <a:gd name="T79" fmla="*/ 2147483647 h 161"/>
              <a:gd name="T80" fmla="*/ 2147483647 w 1271"/>
              <a:gd name="T81" fmla="*/ 2147483647 h 161"/>
              <a:gd name="T82" fmla="*/ 2147483647 w 1271"/>
              <a:gd name="T83" fmla="*/ 2147483647 h 161"/>
              <a:gd name="T84" fmla="*/ 2147483647 w 1271"/>
              <a:gd name="T85" fmla="*/ 2147483647 h 161"/>
              <a:gd name="T86" fmla="*/ 2147483647 w 1271"/>
              <a:gd name="T87" fmla="*/ 2147483647 h 161"/>
              <a:gd name="T88" fmla="*/ 2147483647 w 1271"/>
              <a:gd name="T89" fmla="*/ 2147483647 h 161"/>
              <a:gd name="T90" fmla="*/ 2147483647 w 1271"/>
              <a:gd name="T91" fmla="*/ 2147483647 h 161"/>
              <a:gd name="T92" fmla="*/ 2147483647 w 1271"/>
              <a:gd name="T93" fmla="*/ 2147483647 h 161"/>
              <a:gd name="T94" fmla="*/ 2147483647 w 1271"/>
              <a:gd name="T95" fmla="*/ 2147483647 h 161"/>
              <a:gd name="T96" fmla="*/ 2147483647 w 1271"/>
              <a:gd name="T97" fmla="*/ 2147483647 h 161"/>
              <a:gd name="T98" fmla="*/ 2147483647 w 1271"/>
              <a:gd name="T99" fmla="*/ 2147483647 h 161"/>
              <a:gd name="T100" fmla="*/ 2147483647 w 1271"/>
              <a:gd name="T101" fmla="*/ 2147483647 h 161"/>
              <a:gd name="T102" fmla="*/ 2147483647 w 1271"/>
              <a:gd name="T103" fmla="*/ 2147483647 h 16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271"/>
              <a:gd name="T157" fmla="*/ 0 h 161"/>
              <a:gd name="T158" fmla="*/ 1271 w 1271"/>
              <a:gd name="T159" fmla="*/ 161 h 16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271" h="161">
                <a:moveTo>
                  <a:pt x="0" y="96"/>
                </a:moveTo>
                <a:lnTo>
                  <a:pt x="0" y="117"/>
                </a:lnTo>
                <a:lnTo>
                  <a:pt x="32" y="117"/>
                </a:lnTo>
                <a:lnTo>
                  <a:pt x="64" y="128"/>
                </a:lnTo>
                <a:lnTo>
                  <a:pt x="96" y="128"/>
                </a:lnTo>
                <a:lnTo>
                  <a:pt x="107" y="149"/>
                </a:lnTo>
                <a:lnTo>
                  <a:pt x="128" y="149"/>
                </a:lnTo>
                <a:lnTo>
                  <a:pt x="160" y="149"/>
                </a:lnTo>
                <a:lnTo>
                  <a:pt x="192" y="149"/>
                </a:lnTo>
                <a:lnTo>
                  <a:pt x="224" y="149"/>
                </a:lnTo>
                <a:lnTo>
                  <a:pt x="256" y="149"/>
                </a:lnTo>
                <a:lnTo>
                  <a:pt x="288" y="149"/>
                </a:lnTo>
                <a:lnTo>
                  <a:pt x="288" y="128"/>
                </a:lnTo>
                <a:lnTo>
                  <a:pt x="299" y="107"/>
                </a:lnTo>
                <a:lnTo>
                  <a:pt x="320" y="96"/>
                </a:lnTo>
                <a:lnTo>
                  <a:pt x="320" y="75"/>
                </a:lnTo>
                <a:lnTo>
                  <a:pt x="352" y="64"/>
                </a:lnTo>
                <a:lnTo>
                  <a:pt x="363" y="43"/>
                </a:lnTo>
                <a:lnTo>
                  <a:pt x="384" y="32"/>
                </a:lnTo>
                <a:lnTo>
                  <a:pt x="416" y="32"/>
                </a:lnTo>
                <a:lnTo>
                  <a:pt x="448" y="32"/>
                </a:lnTo>
                <a:lnTo>
                  <a:pt x="459" y="11"/>
                </a:lnTo>
                <a:lnTo>
                  <a:pt x="480" y="32"/>
                </a:lnTo>
                <a:lnTo>
                  <a:pt x="502" y="32"/>
                </a:lnTo>
                <a:lnTo>
                  <a:pt x="534" y="32"/>
                </a:lnTo>
                <a:lnTo>
                  <a:pt x="566" y="11"/>
                </a:lnTo>
                <a:lnTo>
                  <a:pt x="619" y="11"/>
                </a:lnTo>
                <a:lnTo>
                  <a:pt x="651" y="0"/>
                </a:lnTo>
                <a:lnTo>
                  <a:pt x="683" y="21"/>
                </a:lnTo>
                <a:lnTo>
                  <a:pt x="715" y="21"/>
                </a:lnTo>
                <a:lnTo>
                  <a:pt x="747" y="32"/>
                </a:lnTo>
                <a:lnTo>
                  <a:pt x="768" y="32"/>
                </a:lnTo>
                <a:lnTo>
                  <a:pt x="779" y="53"/>
                </a:lnTo>
                <a:lnTo>
                  <a:pt x="800" y="75"/>
                </a:lnTo>
                <a:lnTo>
                  <a:pt x="832" y="85"/>
                </a:lnTo>
                <a:lnTo>
                  <a:pt x="854" y="85"/>
                </a:lnTo>
                <a:lnTo>
                  <a:pt x="886" y="85"/>
                </a:lnTo>
                <a:lnTo>
                  <a:pt x="896" y="107"/>
                </a:lnTo>
                <a:lnTo>
                  <a:pt x="918" y="107"/>
                </a:lnTo>
                <a:lnTo>
                  <a:pt x="950" y="139"/>
                </a:lnTo>
                <a:lnTo>
                  <a:pt x="982" y="139"/>
                </a:lnTo>
                <a:lnTo>
                  <a:pt x="1014" y="139"/>
                </a:lnTo>
                <a:lnTo>
                  <a:pt x="1046" y="160"/>
                </a:lnTo>
                <a:lnTo>
                  <a:pt x="1067" y="160"/>
                </a:lnTo>
                <a:lnTo>
                  <a:pt x="1099" y="160"/>
                </a:lnTo>
                <a:lnTo>
                  <a:pt x="1131" y="160"/>
                </a:lnTo>
                <a:lnTo>
                  <a:pt x="1142" y="139"/>
                </a:lnTo>
                <a:lnTo>
                  <a:pt x="1163" y="160"/>
                </a:lnTo>
                <a:lnTo>
                  <a:pt x="1174" y="139"/>
                </a:lnTo>
                <a:lnTo>
                  <a:pt x="1195" y="139"/>
                </a:lnTo>
                <a:lnTo>
                  <a:pt x="1227" y="139"/>
                </a:lnTo>
                <a:lnTo>
                  <a:pt x="1270" y="139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22539" name="Line 92"/>
          <p:cNvSpPr>
            <a:spLocks noChangeShapeType="1"/>
          </p:cNvSpPr>
          <p:nvPr/>
        </p:nvSpPr>
        <p:spPr bwMode="auto">
          <a:xfrm>
            <a:off x="2590800" y="4191000"/>
            <a:ext cx="289560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2540" name="Arc 93"/>
          <p:cNvSpPr>
            <a:spLocks/>
          </p:cNvSpPr>
          <p:nvPr/>
        </p:nvSpPr>
        <p:spPr bwMode="auto">
          <a:xfrm>
            <a:off x="2209800" y="2668588"/>
            <a:ext cx="3278188" cy="762000"/>
          </a:xfrm>
          <a:custGeom>
            <a:avLst/>
            <a:gdLst>
              <a:gd name="T0" fmla="*/ 0 w 21610"/>
              <a:gd name="T1" fmla="*/ 0 h 21600"/>
              <a:gd name="T2" fmla="*/ 2147483647 w 21610"/>
              <a:gd name="T3" fmla="*/ 2147483647 h 21600"/>
              <a:gd name="T4" fmla="*/ 2147483647 w 2161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10"/>
              <a:gd name="T10" fmla="*/ 0 h 21600"/>
              <a:gd name="T11" fmla="*/ 21610 w 2161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10" h="21600" fill="none" extrusionOk="0">
                <a:moveTo>
                  <a:pt x="0" y="0"/>
                </a:moveTo>
                <a:cubicBezTo>
                  <a:pt x="3" y="0"/>
                  <a:pt x="6" y="-1"/>
                  <a:pt x="10" y="0"/>
                </a:cubicBezTo>
                <a:cubicBezTo>
                  <a:pt x="11939" y="0"/>
                  <a:pt x="21610" y="9670"/>
                  <a:pt x="21610" y="21600"/>
                </a:cubicBezTo>
              </a:path>
              <a:path w="21610" h="21600" stroke="0" extrusionOk="0">
                <a:moveTo>
                  <a:pt x="0" y="0"/>
                </a:moveTo>
                <a:cubicBezTo>
                  <a:pt x="3" y="0"/>
                  <a:pt x="6" y="-1"/>
                  <a:pt x="10" y="0"/>
                </a:cubicBezTo>
                <a:cubicBezTo>
                  <a:pt x="11939" y="0"/>
                  <a:pt x="21610" y="9670"/>
                  <a:pt x="21610" y="21600"/>
                </a:cubicBezTo>
                <a:lnTo>
                  <a:pt x="1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207963"/>
            <a:ext cx="6524625" cy="6334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Rejection</a:t>
            </a:r>
          </a:p>
        </p:txBody>
      </p:sp>
      <p:sp>
        <p:nvSpPr>
          <p:cNvPr id="311299" name="Rectangle 3"/>
          <p:cNvSpPr>
            <a:spLocks noChangeArrowheads="1"/>
          </p:cNvSpPr>
          <p:nvPr/>
        </p:nvSpPr>
        <p:spPr bwMode="auto">
          <a:xfrm>
            <a:off x="5037138" y="1878013"/>
            <a:ext cx="3930650" cy="3355975"/>
          </a:xfrm>
          <a:prstGeom prst="rect">
            <a:avLst/>
          </a:prstGeom>
          <a:solidFill>
            <a:schemeClr val="bg2">
              <a:lumMod val="90000"/>
            </a:schemeClr>
          </a:solidFill>
          <a:ln w="47625" cmpd="thickThin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marL="285750" indent="-285750"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3600">
                <a:latin typeface="Arial" charset="0"/>
              </a:rPr>
              <a:t>Amplification</a:t>
            </a:r>
          </a:p>
          <a:p>
            <a:pPr marL="285750" indent="-285750"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3600">
                <a:latin typeface="Arial" charset="0"/>
              </a:rPr>
              <a:t>Compensation</a:t>
            </a:r>
          </a:p>
          <a:p>
            <a:pPr marL="285750" indent="-285750"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3600">
                <a:latin typeface="Arial" charset="0"/>
              </a:rPr>
              <a:t>Compression</a:t>
            </a:r>
          </a:p>
          <a:p>
            <a:pPr marL="285750" indent="-285750"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3600">
                <a:latin typeface="Arial" charset="0"/>
              </a:rPr>
              <a:t>Demodulation</a:t>
            </a:r>
          </a:p>
          <a:p>
            <a:pPr marL="285750" indent="-285750"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3600">
                <a:solidFill>
                  <a:schemeClr val="tx2"/>
                </a:solidFill>
                <a:latin typeface="Arial" charset="0"/>
              </a:rPr>
              <a:t>Rejection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7425" y="2044700"/>
            <a:ext cx="2798763" cy="340836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5053013" y="1014413"/>
            <a:ext cx="3990975" cy="5818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7625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Rejection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idx="1"/>
          </p:nvPr>
        </p:nvSpPr>
        <p:spPr>
          <a:xfrm>
            <a:off x="209550" y="1028700"/>
            <a:ext cx="4591050" cy="5719763"/>
          </a:xfrm>
        </p:spPr>
        <p:txBody>
          <a:bodyPr lIns="92075" tIns="46038" rIns="92075" bIns="46038">
            <a:normAutofit fontScale="92500"/>
          </a:bodyPr>
          <a:lstStyle/>
          <a:p>
            <a:pPr eaLnBrk="1" hangingPunct="1"/>
            <a:r>
              <a:rPr lang="en-US" smtClean="0"/>
              <a:t>also known as</a:t>
            </a:r>
          </a:p>
          <a:p>
            <a:pPr lvl="1" eaLnBrk="1" hangingPunct="1"/>
            <a:r>
              <a:rPr lang="en-US" smtClean="0"/>
              <a:t>suppression</a:t>
            </a:r>
          </a:p>
          <a:p>
            <a:pPr lvl="1" eaLnBrk="1" hangingPunct="1"/>
            <a:r>
              <a:rPr lang="en-US" smtClean="0"/>
              <a:t>threshold</a:t>
            </a:r>
          </a:p>
          <a:p>
            <a:pPr eaLnBrk="1" hangingPunct="1"/>
            <a:r>
              <a:rPr lang="en-US" smtClean="0"/>
              <a:t>object</a:t>
            </a:r>
          </a:p>
          <a:p>
            <a:pPr lvl="1" eaLnBrk="1" hangingPunct="1"/>
            <a:r>
              <a:rPr lang="en-US" smtClean="0"/>
              <a:t>eliminate small amplitude voltage pulses</a:t>
            </a:r>
          </a:p>
          <a:p>
            <a:pPr eaLnBrk="1" hangingPunct="1"/>
            <a:r>
              <a:rPr lang="en-US" smtClean="0"/>
              <a:t>reason</a:t>
            </a:r>
          </a:p>
          <a:p>
            <a:pPr lvl="1" eaLnBrk="1" hangingPunct="1"/>
            <a:r>
              <a:rPr lang="en-US" smtClean="0"/>
              <a:t>reduce noise</a:t>
            </a:r>
          </a:p>
          <a:p>
            <a:pPr lvl="2" eaLnBrk="1" hangingPunct="1"/>
            <a:r>
              <a:rPr lang="en-US" smtClean="0"/>
              <a:t>electronic noise</a:t>
            </a:r>
          </a:p>
          <a:p>
            <a:pPr lvl="2" eaLnBrk="1" hangingPunct="1"/>
            <a:r>
              <a:rPr lang="en-US" smtClean="0"/>
              <a:t>acoustic noise</a:t>
            </a:r>
          </a:p>
          <a:p>
            <a:pPr lvl="1" eaLnBrk="1" hangingPunct="1"/>
            <a:r>
              <a:rPr lang="en-US" smtClean="0"/>
              <a:t>noise contributes no useful information to image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638800" y="1346200"/>
            <a:ext cx="3201988" cy="777875"/>
            <a:chOff x="3552" y="848"/>
            <a:chExt cx="2017" cy="490"/>
          </a:xfrm>
        </p:grpSpPr>
        <p:sp>
          <p:nvSpPr>
            <p:cNvPr id="24611" name="Line 6"/>
            <p:cNvSpPr>
              <a:spLocks noChangeShapeType="1"/>
            </p:cNvSpPr>
            <p:nvPr/>
          </p:nvSpPr>
          <p:spPr bwMode="auto">
            <a:xfrm>
              <a:off x="3552" y="1338"/>
              <a:ext cx="2017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24612" name="Freeform 7"/>
            <p:cNvSpPr>
              <a:spLocks/>
            </p:cNvSpPr>
            <p:nvPr/>
          </p:nvSpPr>
          <p:spPr bwMode="auto">
            <a:xfrm>
              <a:off x="3552" y="848"/>
              <a:ext cx="1878" cy="470"/>
            </a:xfrm>
            <a:custGeom>
              <a:avLst/>
              <a:gdLst>
                <a:gd name="T0" fmla="*/ 32 w 1878"/>
                <a:gd name="T1" fmla="*/ 362 h 470"/>
                <a:gd name="T2" fmla="*/ 85 w 1878"/>
                <a:gd name="T3" fmla="*/ 373 h 470"/>
                <a:gd name="T4" fmla="*/ 139 w 1878"/>
                <a:gd name="T5" fmla="*/ 373 h 470"/>
                <a:gd name="T6" fmla="*/ 192 w 1878"/>
                <a:gd name="T7" fmla="*/ 362 h 470"/>
                <a:gd name="T8" fmla="*/ 256 w 1878"/>
                <a:gd name="T9" fmla="*/ 320 h 470"/>
                <a:gd name="T10" fmla="*/ 288 w 1878"/>
                <a:gd name="T11" fmla="*/ 256 h 470"/>
                <a:gd name="T12" fmla="*/ 309 w 1878"/>
                <a:gd name="T13" fmla="*/ 202 h 470"/>
                <a:gd name="T14" fmla="*/ 320 w 1878"/>
                <a:gd name="T15" fmla="*/ 149 h 470"/>
                <a:gd name="T16" fmla="*/ 363 w 1878"/>
                <a:gd name="T17" fmla="*/ 117 h 470"/>
                <a:gd name="T18" fmla="*/ 448 w 1878"/>
                <a:gd name="T19" fmla="*/ 21 h 470"/>
                <a:gd name="T20" fmla="*/ 501 w 1878"/>
                <a:gd name="T21" fmla="*/ 0 h 470"/>
                <a:gd name="T22" fmla="*/ 512 w 1878"/>
                <a:gd name="T23" fmla="*/ 42 h 470"/>
                <a:gd name="T24" fmla="*/ 533 w 1878"/>
                <a:gd name="T25" fmla="*/ 74 h 470"/>
                <a:gd name="T26" fmla="*/ 597 w 1878"/>
                <a:gd name="T27" fmla="*/ 74 h 470"/>
                <a:gd name="T28" fmla="*/ 651 w 1878"/>
                <a:gd name="T29" fmla="*/ 53 h 470"/>
                <a:gd name="T30" fmla="*/ 704 w 1878"/>
                <a:gd name="T31" fmla="*/ 32 h 470"/>
                <a:gd name="T32" fmla="*/ 747 w 1878"/>
                <a:gd name="T33" fmla="*/ 74 h 470"/>
                <a:gd name="T34" fmla="*/ 768 w 1878"/>
                <a:gd name="T35" fmla="*/ 213 h 470"/>
                <a:gd name="T36" fmla="*/ 768 w 1878"/>
                <a:gd name="T37" fmla="*/ 266 h 470"/>
                <a:gd name="T38" fmla="*/ 821 w 1878"/>
                <a:gd name="T39" fmla="*/ 352 h 470"/>
                <a:gd name="T40" fmla="*/ 853 w 1878"/>
                <a:gd name="T41" fmla="*/ 405 h 470"/>
                <a:gd name="T42" fmla="*/ 907 w 1878"/>
                <a:gd name="T43" fmla="*/ 416 h 470"/>
                <a:gd name="T44" fmla="*/ 992 w 1878"/>
                <a:gd name="T45" fmla="*/ 352 h 470"/>
                <a:gd name="T46" fmla="*/ 1056 w 1878"/>
                <a:gd name="T47" fmla="*/ 352 h 470"/>
                <a:gd name="T48" fmla="*/ 1088 w 1878"/>
                <a:gd name="T49" fmla="*/ 437 h 470"/>
                <a:gd name="T50" fmla="*/ 1152 w 1878"/>
                <a:gd name="T51" fmla="*/ 416 h 470"/>
                <a:gd name="T52" fmla="*/ 1205 w 1878"/>
                <a:gd name="T53" fmla="*/ 405 h 470"/>
                <a:gd name="T54" fmla="*/ 1269 w 1878"/>
                <a:gd name="T55" fmla="*/ 469 h 470"/>
                <a:gd name="T56" fmla="*/ 1301 w 1878"/>
                <a:gd name="T57" fmla="*/ 437 h 470"/>
                <a:gd name="T58" fmla="*/ 1355 w 1878"/>
                <a:gd name="T59" fmla="*/ 426 h 470"/>
                <a:gd name="T60" fmla="*/ 1419 w 1878"/>
                <a:gd name="T61" fmla="*/ 405 h 470"/>
                <a:gd name="T62" fmla="*/ 1419 w 1878"/>
                <a:gd name="T63" fmla="*/ 320 h 470"/>
                <a:gd name="T64" fmla="*/ 1419 w 1878"/>
                <a:gd name="T65" fmla="*/ 266 h 470"/>
                <a:gd name="T66" fmla="*/ 1504 w 1878"/>
                <a:gd name="T67" fmla="*/ 202 h 470"/>
                <a:gd name="T68" fmla="*/ 1557 w 1878"/>
                <a:gd name="T69" fmla="*/ 181 h 470"/>
                <a:gd name="T70" fmla="*/ 1568 w 1878"/>
                <a:gd name="T71" fmla="*/ 234 h 470"/>
                <a:gd name="T72" fmla="*/ 1621 w 1878"/>
                <a:gd name="T73" fmla="*/ 256 h 470"/>
                <a:gd name="T74" fmla="*/ 1653 w 1878"/>
                <a:gd name="T75" fmla="*/ 224 h 470"/>
                <a:gd name="T76" fmla="*/ 1707 w 1878"/>
                <a:gd name="T77" fmla="*/ 170 h 470"/>
                <a:gd name="T78" fmla="*/ 1771 w 1878"/>
                <a:gd name="T79" fmla="*/ 181 h 470"/>
                <a:gd name="T80" fmla="*/ 1803 w 1878"/>
                <a:gd name="T81" fmla="*/ 202 h 470"/>
                <a:gd name="T82" fmla="*/ 1867 w 1878"/>
                <a:gd name="T83" fmla="*/ 202 h 4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78"/>
                <a:gd name="T127" fmla="*/ 0 h 470"/>
                <a:gd name="T128" fmla="*/ 1878 w 1878"/>
                <a:gd name="T129" fmla="*/ 470 h 4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78" h="470">
                  <a:moveTo>
                    <a:pt x="0" y="362"/>
                  </a:moveTo>
                  <a:lnTo>
                    <a:pt x="32" y="362"/>
                  </a:lnTo>
                  <a:lnTo>
                    <a:pt x="53" y="373"/>
                  </a:lnTo>
                  <a:lnTo>
                    <a:pt x="85" y="373"/>
                  </a:lnTo>
                  <a:lnTo>
                    <a:pt x="107" y="373"/>
                  </a:lnTo>
                  <a:lnTo>
                    <a:pt x="139" y="373"/>
                  </a:lnTo>
                  <a:lnTo>
                    <a:pt x="171" y="362"/>
                  </a:lnTo>
                  <a:lnTo>
                    <a:pt x="192" y="362"/>
                  </a:lnTo>
                  <a:lnTo>
                    <a:pt x="224" y="341"/>
                  </a:lnTo>
                  <a:lnTo>
                    <a:pt x="256" y="320"/>
                  </a:lnTo>
                  <a:lnTo>
                    <a:pt x="288" y="277"/>
                  </a:lnTo>
                  <a:lnTo>
                    <a:pt x="288" y="256"/>
                  </a:lnTo>
                  <a:lnTo>
                    <a:pt x="309" y="224"/>
                  </a:lnTo>
                  <a:lnTo>
                    <a:pt x="309" y="202"/>
                  </a:lnTo>
                  <a:lnTo>
                    <a:pt x="320" y="181"/>
                  </a:lnTo>
                  <a:lnTo>
                    <a:pt x="320" y="149"/>
                  </a:lnTo>
                  <a:lnTo>
                    <a:pt x="341" y="128"/>
                  </a:lnTo>
                  <a:lnTo>
                    <a:pt x="363" y="117"/>
                  </a:lnTo>
                  <a:lnTo>
                    <a:pt x="384" y="74"/>
                  </a:lnTo>
                  <a:lnTo>
                    <a:pt x="448" y="21"/>
                  </a:lnTo>
                  <a:lnTo>
                    <a:pt x="469" y="0"/>
                  </a:lnTo>
                  <a:lnTo>
                    <a:pt x="501" y="0"/>
                  </a:lnTo>
                  <a:lnTo>
                    <a:pt x="501" y="21"/>
                  </a:lnTo>
                  <a:lnTo>
                    <a:pt x="512" y="42"/>
                  </a:lnTo>
                  <a:lnTo>
                    <a:pt x="512" y="74"/>
                  </a:lnTo>
                  <a:lnTo>
                    <a:pt x="533" y="74"/>
                  </a:lnTo>
                  <a:lnTo>
                    <a:pt x="565" y="74"/>
                  </a:lnTo>
                  <a:lnTo>
                    <a:pt x="597" y="74"/>
                  </a:lnTo>
                  <a:lnTo>
                    <a:pt x="619" y="74"/>
                  </a:lnTo>
                  <a:lnTo>
                    <a:pt x="651" y="53"/>
                  </a:lnTo>
                  <a:lnTo>
                    <a:pt x="672" y="32"/>
                  </a:lnTo>
                  <a:lnTo>
                    <a:pt x="704" y="32"/>
                  </a:lnTo>
                  <a:lnTo>
                    <a:pt x="736" y="53"/>
                  </a:lnTo>
                  <a:lnTo>
                    <a:pt x="747" y="74"/>
                  </a:lnTo>
                  <a:lnTo>
                    <a:pt x="768" y="181"/>
                  </a:lnTo>
                  <a:lnTo>
                    <a:pt x="768" y="213"/>
                  </a:lnTo>
                  <a:lnTo>
                    <a:pt x="768" y="245"/>
                  </a:lnTo>
                  <a:lnTo>
                    <a:pt x="768" y="266"/>
                  </a:lnTo>
                  <a:lnTo>
                    <a:pt x="789" y="330"/>
                  </a:lnTo>
                  <a:lnTo>
                    <a:pt x="821" y="352"/>
                  </a:lnTo>
                  <a:lnTo>
                    <a:pt x="832" y="384"/>
                  </a:lnTo>
                  <a:lnTo>
                    <a:pt x="853" y="405"/>
                  </a:lnTo>
                  <a:lnTo>
                    <a:pt x="885" y="405"/>
                  </a:lnTo>
                  <a:lnTo>
                    <a:pt x="907" y="416"/>
                  </a:lnTo>
                  <a:lnTo>
                    <a:pt x="939" y="416"/>
                  </a:lnTo>
                  <a:lnTo>
                    <a:pt x="992" y="352"/>
                  </a:lnTo>
                  <a:lnTo>
                    <a:pt x="1024" y="352"/>
                  </a:lnTo>
                  <a:lnTo>
                    <a:pt x="1056" y="352"/>
                  </a:lnTo>
                  <a:lnTo>
                    <a:pt x="1056" y="405"/>
                  </a:lnTo>
                  <a:lnTo>
                    <a:pt x="1088" y="437"/>
                  </a:lnTo>
                  <a:lnTo>
                    <a:pt x="1120" y="448"/>
                  </a:lnTo>
                  <a:lnTo>
                    <a:pt x="1152" y="416"/>
                  </a:lnTo>
                  <a:lnTo>
                    <a:pt x="1173" y="416"/>
                  </a:lnTo>
                  <a:lnTo>
                    <a:pt x="1205" y="405"/>
                  </a:lnTo>
                  <a:lnTo>
                    <a:pt x="1248" y="469"/>
                  </a:lnTo>
                  <a:lnTo>
                    <a:pt x="1269" y="469"/>
                  </a:lnTo>
                  <a:lnTo>
                    <a:pt x="1301" y="458"/>
                  </a:lnTo>
                  <a:lnTo>
                    <a:pt x="1301" y="437"/>
                  </a:lnTo>
                  <a:lnTo>
                    <a:pt x="1312" y="405"/>
                  </a:lnTo>
                  <a:lnTo>
                    <a:pt x="1355" y="426"/>
                  </a:lnTo>
                  <a:lnTo>
                    <a:pt x="1387" y="405"/>
                  </a:lnTo>
                  <a:lnTo>
                    <a:pt x="1419" y="405"/>
                  </a:lnTo>
                  <a:lnTo>
                    <a:pt x="1419" y="341"/>
                  </a:lnTo>
                  <a:lnTo>
                    <a:pt x="1419" y="320"/>
                  </a:lnTo>
                  <a:lnTo>
                    <a:pt x="1419" y="288"/>
                  </a:lnTo>
                  <a:lnTo>
                    <a:pt x="1419" y="266"/>
                  </a:lnTo>
                  <a:lnTo>
                    <a:pt x="1429" y="234"/>
                  </a:lnTo>
                  <a:lnTo>
                    <a:pt x="1504" y="202"/>
                  </a:lnTo>
                  <a:lnTo>
                    <a:pt x="1525" y="181"/>
                  </a:lnTo>
                  <a:lnTo>
                    <a:pt x="1557" y="181"/>
                  </a:lnTo>
                  <a:lnTo>
                    <a:pt x="1557" y="202"/>
                  </a:lnTo>
                  <a:lnTo>
                    <a:pt x="1568" y="234"/>
                  </a:lnTo>
                  <a:lnTo>
                    <a:pt x="1600" y="256"/>
                  </a:lnTo>
                  <a:lnTo>
                    <a:pt x="1621" y="256"/>
                  </a:lnTo>
                  <a:lnTo>
                    <a:pt x="1621" y="234"/>
                  </a:lnTo>
                  <a:lnTo>
                    <a:pt x="1653" y="224"/>
                  </a:lnTo>
                  <a:lnTo>
                    <a:pt x="1675" y="202"/>
                  </a:lnTo>
                  <a:lnTo>
                    <a:pt x="1707" y="170"/>
                  </a:lnTo>
                  <a:lnTo>
                    <a:pt x="1739" y="170"/>
                  </a:lnTo>
                  <a:lnTo>
                    <a:pt x="1771" y="181"/>
                  </a:lnTo>
                  <a:lnTo>
                    <a:pt x="1781" y="202"/>
                  </a:lnTo>
                  <a:lnTo>
                    <a:pt x="1803" y="202"/>
                  </a:lnTo>
                  <a:lnTo>
                    <a:pt x="1835" y="202"/>
                  </a:lnTo>
                  <a:lnTo>
                    <a:pt x="1867" y="202"/>
                  </a:lnTo>
                  <a:lnTo>
                    <a:pt x="1877" y="234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ar-YE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453063" y="2767013"/>
            <a:ext cx="3470275" cy="777875"/>
            <a:chOff x="3435" y="1743"/>
            <a:chExt cx="2186" cy="490"/>
          </a:xfrm>
        </p:grpSpPr>
        <p:sp>
          <p:nvSpPr>
            <p:cNvPr id="24608" name="Line 9"/>
            <p:cNvSpPr>
              <a:spLocks noChangeShapeType="1"/>
            </p:cNvSpPr>
            <p:nvPr/>
          </p:nvSpPr>
          <p:spPr bwMode="auto">
            <a:xfrm>
              <a:off x="3572" y="2233"/>
              <a:ext cx="2017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24609" name="Freeform 10"/>
            <p:cNvSpPr>
              <a:spLocks/>
            </p:cNvSpPr>
            <p:nvPr/>
          </p:nvSpPr>
          <p:spPr bwMode="auto">
            <a:xfrm>
              <a:off x="3572" y="1743"/>
              <a:ext cx="1878" cy="470"/>
            </a:xfrm>
            <a:custGeom>
              <a:avLst/>
              <a:gdLst>
                <a:gd name="T0" fmla="*/ 32 w 1878"/>
                <a:gd name="T1" fmla="*/ 362 h 470"/>
                <a:gd name="T2" fmla="*/ 85 w 1878"/>
                <a:gd name="T3" fmla="*/ 373 h 470"/>
                <a:gd name="T4" fmla="*/ 139 w 1878"/>
                <a:gd name="T5" fmla="*/ 373 h 470"/>
                <a:gd name="T6" fmla="*/ 192 w 1878"/>
                <a:gd name="T7" fmla="*/ 362 h 470"/>
                <a:gd name="T8" fmla="*/ 256 w 1878"/>
                <a:gd name="T9" fmla="*/ 320 h 470"/>
                <a:gd name="T10" fmla="*/ 288 w 1878"/>
                <a:gd name="T11" fmla="*/ 256 h 470"/>
                <a:gd name="T12" fmla="*/ 309 w 1878"/>
                <a:gd name="T13" fmla="*/ 202 h 470"/>
                <a:gd name="T14" fmla="*/ 320 w 1878"/>
                <a:gd name="T15" fmla="*/ 149 h 470"/>
                <a:gd name="T16" fmla="*/ 363 w 1878"/>
                <a:gd name="T17" fmla="*/ 117 h 470"/>
                <a:gd name="T18" fmla="*/ 448 w 1878"/>
                <a:gd name="T19" fmla="*/ 21 h 470"/>
                <a:gd name="T20" fmla="*/ 501 w 1878"/>
                <a:gd name="T21" fmla="*/ 0 h 470"/>
                <a:gd name="T22" fmla="*/ 512 w 1878"/>
                <a:gd name="T23" fmla="*/ 42 h 470"/>
                <a:gd name="T24" fmla="*/ 533 w 1878"/>
                <a:gd name="T25" fmla="*/ 74 h 470"/>
                <a:gd name="T26" fmla="*/ 597 w 1878"/>
                <a:gd name="T27" fmla="*/ 74 h 470"/>
                <a:gd name="T28" fmla="*/ 651 w 1878"/>
                <a:gd name="T29" fmla="*/ 53 h 470"/>
                <a:gd name="T30" fmla="*/ 704 w 1878"/>
                <a:gd name="T31" fmla="*/ 32 h 470"/>
                <a:gd name="T32" fmla="*/ 747 w 1878"/>
                <a:gd name="T33" fmla="*/ 74 h 470"/>
                <a:gd name="T34" fmla="*/ 768 w 1878"/>
                <a:gd name="T35" fmla="*/ 213 h 470"/>
                <a:gd name="T36" fmla="*/ 768 w 1878"/>
                <a:gd name="T37" fmla="*/ 266 h 470"/>
                <a:gd name="T38" fmla="*/ 821 w 1878"/>
                <a:gd name="T39" fmla="*/ 352 h 470"/>
                <a:gd name="T40" fmla="*/ 853 w 1878"/>
                <a:gd name="T41" fmla="*/ 405 h 470"/>
                <a:gd name="T42" fmla="*/ 907 w 1878"/>
                <a:gd name="T43" fmla="*/ 416 h 470"/>
                <a:gd name="T44" fmla="*/ 992 w 1878"/>
                <a:gd name="T45" fmla="*/ 352 h 470"/>
                <a:gd name="T46" fmla="*/ 1056 w 1878"/>
                <a:gd name="T47" fmla="*/ 352 h 470"/>
                <a:gd name="T48" fmla="*/ 1088 w 1878"/>
                <a:gd name="T49" fmla="*/ 437 h 470"/>
                <a:gd name="T50" fmla="*/ 1152 w 1878"/>
                <a:gd name="T51" fmla="*/ 416 h 470"/>
                <a:gd name="T52" fmla="*/ 1205 w 1878"/>
                <a:gd name="T53" fmla="*/ 405 h 470"/>
                <a:gd name="T54" fmla="*/ 1269 w 1878"/>
                <a:gd name="T55" fmla="*/ 469 h 470"/>
                <a:gd name="T56" fmla="*/ 1301 w 1878"/>
                <a:gd name="T57" fmla="*/ 437 h 470"/>
                <a:gd name="T58" fmla="*/ 1355 w 1878"/>
                <a:gd name="T59" fmla="*/ 426 h 470"/>
                <a:gd name="T60" fmla="*/ 1419 w 1878"/>
                <a:gd name="T61" fmla="*/ 405 h 470"/>
                <a:gd name="T62" fmla="*/ 1419 w 1878"/>
                <a:gd name="T63" fmla="*/ 320 h 470"/>
                <a:gd name="T64" fmla="*/ 1419 w 1878"/>
                <a:gd name="T65" fmla="*/ 266 h 470"/>
                <a:gd name="T66" fmla="*/ 1504 w 1878"/>
                <a:gd name="T67" fmla="*/ 202 h 470"/>
                <a:gd name="T68" fmla="*/ 1557 w 1878"/>
                <a:gd name="T69" fmla="*/ 181 h 470"/>
                <a:gd name="T70" fmla="*/ 1568 w 1878"/>
                <a:gd name="T71" fmla="*/ 234 h 470"/>
                <a:gd name="T72" fmla="*/ 1621 w 1878"/>
                <a:gd name="T73" fmla="*/ 256 h 470"/>
                <a:gd name="T74" fmla="*/ 1653 w 1878"/>
                <a:gd name="T75" fmla="*/ 224 h 470"/>
                <a:gd name="T76" fmla="*/ 1707 w 1878"/>
                <a:gd name="T77" fmla="*/ 170 h 470"/>
                <a:gd name="T78" fmla="*/ 1771 w 1878"/>
                <a:gd name="T79" fmla="*/ 181 h 470"/>
                <a:gd name="T80" fmla="*/ 1803 w 1878"/>
                <a:gd name="T81" fmla="*/ 202 h 470"/>
                <a:gd name="T82" fmla="*/ 1867 w 1878"/>
                <a:gd name="T83" fmla="*/ 202 h 4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78"/>
                <a:gd name="T127" fmla="*/ 0 h 470"/>
                <a:gd name="T128" fmla="*/ 1878 w 1878"/>
                <a:gd name="T129" fmla="*/ 470 h 4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78" h="470">
                  <a:moveTo>
                    <a:pt x="0" y="362"/>
                  </a:moveTo>
                  <a:lnTo>
                    <a:pt x="32" y="362"/>
                  </a:lnTo>
                  <a:lnTo>
                    <a:pt x="53" y="373"/>
                  </a:lnTo>
                  <a:lnTo>
                    <a:pt x="85" y="373"/>
                  </a:lnTo>
                  <a:lnTo>
                    <a:pt x="107" y="373"/>
                  </a:lnTo>
                  <a:lnTo>
                    <a:pt x="139" y="373"/>
                  </a:lnTo>
                  <a:lnTo>
                    <a:pt x="171" y="362"/>
                  </a:lnTo>
                  <a:lnTo>
                    <a:pt x="192" y="362"/>
                  </a:lnTo>
                  <a:lnTo>
                    <a:pt x="224" y="341"/>
                  </a:lnTo>
                  <a:lnTo>
                    <a:pt x="256" y="320"/>
                  </a:lnTo>
                  <a:lnTo>
                    <a:pt x="288" y="277"/>
                  </a:lnTo>
                  <a:lnTo>
                    <a:pt x="288" y="256"/>
                  </a:lnTo>
                  <a:lnTo>
                    <a:pt x="309" y="224"/>
                  </a:lnTo>
                  <a:lnTo>
                    <a:pt x="309" y="202"/>
                  </a:lnTo>
                  <a:lnTo>
                    <a:pt x="320" y="181"/>
                  </a:lnTo>
                  <a:lnTo>
                    <a:pt x="320" y="149"/>
                  </a:lnTo>
                  <a:lnTo>
                    <a:pt x="341" y="128"/>
                  </a:lnTo>
                  <a:lnTo>
                    <a:pt x="363" y="117"/>
                  </a:lnTo>
                  <a:lnTo>
                    <a:pt x="384" y="74"/>
                  </a:lnTo>
                  <a:lnTo>
                    <a:pt x="448" y="21"/>
                  </a:lnTo>
                  <a:lnTo>
                    <a:pt x="469" y="0"/>
                  </a:lnTo>
                  <a:lnTo>
                    <a:pt x="501" y="0"/>
                  </a:lnTo>
                  <a:lnTo>
                    <a:pt x="501" y="21"/>
                  </a:lnTo>
                  <a:lnTo>
                    <a:pt x="512" y="42"/>
                  </a:lnTo>
                  <a:lnTo>
                    <a:pt x="512" y="74"/>
                  </a:lnTo>
                  <a:lnTo>
                    <a:pt x="533" y="74"/>
                  </a:lnTo>
                  <a:lnTo>
                    <a:pt x="565" y="74"/>
                  </a:lnTo>
                  <a:lnTo>
                    <a:pt x="597" y="74"/>
                  </a:lnTo>
                  <a:lnTo>
                    <a:pt x="619" y="74"/>
                  </a:lnTo>
                  <a:lnTo>
                    <a:pt x="651" y="53"/>
                  </a:lnTo>
                  <a:lnTo>
                    <a:pt x="672" y="32"/>
                  </a:lnTo>
                  <a:lnTo>
                    <a:pt x="704" y="32"/>
                  </a:lnTo>
                  <a:lnTo>
                    <a:pt x="736" y="53"/>
                  </a:lnTo>
                  <a:lnTo>
                    <a:pt x="747" y="74"/>
                  </a:lnTo>
                  <a:lnTo>
                    <a:pt x="768" y="181"/>
                  </a:lnTo>
                  <a:lnTo>
                    <a:pt x="768" y="213"/>
                  </a:lnTo>
                  <a:lnTo>
                    <a:pt x="768" y="245"/>
                  </a:lnTo>
                  <a:lnTo>
                    <a:pt x="768" y="266"/>
                  </a:lnTo>
                  <a:lnTo>
                    <a:pt x="789" y="330"/>
                  </a:lnTo>
                  <a:lnTo>
                    <a:pt x="821" y="352"/>
                  </a:lnTo>
                  <a:lnTo>
                    <a:pt x="832" y="384"/>
                  </a:lnTo>
                  <a:lnTo>
                    <a:pt x="853" y="405"/>
                  </a:lnTo>
                  <a:lnTo>
                    <a:pt x="885" y="405"/>
                  </a:lnTo>
                  <a:lnTo>
                    <a:pt x="907" y="416"/>
                  </a:lnTo>
                  <a:lnTo>
                    <a:pt x="939" y="416"/>
                  </a:lnTo>
                  <a:lnTo>
                    <a:pt x="992" y="352"/>
                  </a:lnTo>
                  <a:lnTo>
                    <a:pt x="1024" y="352"/>
                  </a:lnTo>
                  <a:lnTo>
                    <a:pt x="1056" y="352"/>
                  </a:lnTo>
                  <a:lnTo>
                    <a:pt x="1056" y="405"/>
                  </a:lnTo>
                  <a:lnTo>
                    <a:pt x="1088" y="437"/>
                  </a:lnTo>
                  <a:lnTo>
                    <a:pt x="1120" y="448"/>
                  </a:lnTo>
                  <a:lnTo>
                    <a:pt x="1152" y="416"/>
                  </a:lnTo>
                  <a:lnTo>
                    <a:pt x="1173" y="416"/>
                  </a:lnTo>
                  <a:lnTo>
                    <a:pt x="1205" y="405"/>
                  </a:lnTo>
                  <a:lnTo>
                    <a:pt x="1248" y="469"/>
                  </a:lnTo>
                  <a:lnTo>
                    <a:pt x="1269" y="469"/>
                  </a:lnTo>
                  <a:lnTo>
                    <a:pt x="1301" y="458"/>
                  </a:lnTo>
                  <a:lnTo>
                    <a:pt x="1301" y="437"/>
                  </a:lnTo>
                  <a:lnTo>
                    <a:pt x="1312" y="405"/>
                  </a:lnTo>
                  <a:lnTo>
                    <a:pt x="1355" y="426"/>
                  </a:lnTo>
                  <a:lnTo>
                    <a:pt x="1387" y="405"/>
                  </a:lnTo>
                  <a:lnTo>
                    <a:pt x="1419" y="405"/>
                  </a:lnTo>
                  <a:lnTo>
                    <a:pt x="1419" y="341"/>
                  </a:lnTo>
                  <a:lnTo>
                    <a:pt x="1419" y="320"/>
                  </a:lnTo>
                  <a:lnTo>
                    <a:pt x="1419" y="288"/>
                  </a:lnTo>
                  <a:lnTo>
                    <a:pt x="1419" y="266"/>
                  </a:lnTo>
                  <a:lnTo>
                    <a:pt x="1429" y="234"/>
                  </a:lnTo>
                  <a:lnTo>
                    <a:pt x="1504" y="202"/>
                  </a:lnTo>
                  <a:lnTo>
                    <a:pt x="1525" y="181"/>
                  </a:lnTo>
                  <a:lnTo>
                    <a:pt x="1557" y="181"/>
                  </a:lnTo>
                  <a:lnTo>
                    <a:pt x="1557" y="202"/>
                  </a:lnTo>
                  <a:lnTo>
                    <a:pt x="1568" y="234"/>
                  </a:lnTo>
                  <a:lnTo>
                    <a:pt x="1600" y="256"/>
                  </a:lnTo>
                  <a:lnTo>
                    <a:pt x="1621" y="256"/>
                  </a:lnTo>
                  <a:lnTo>
                    <a:pt x="1621" y="234"/>
                  </a:lnTo>
                  <a:lnTo>
                    <a:pt x="1653" y="224"/>
                  </a:lnTo>
                  <a:lnTo>
                    <a:pt x="1675" y="202"/>
                  </a:lnTo>
                  <a:lnTo>
                    <a:pt x="1707" y="170"/>
                  </a:lnTo>
                  <a:lnTo>
                    <a:pt x="1739" y="170"/>
                  </a:lnTo>
                  <a:lnTo>
                    <a:pt x="1771" y="181"/>
                  </a:lnTo>
                  <a:lnTo>
                    <a:pt x="1781" y="202"/>
                  </a:lnTo>
                  <a:lnTo>
                    <a:pt x="1803" y="202"/>
                  </a:lnTo>
                  <a:lnTo>
                    <a:pt x="1835" y="202"/>
                  </a:lnTo>
                  <a:lnTo>
                    <a:pt x="1867" y="202"/>
                  </a:lnTo>
                  <a:lnTo>
                    <a:pt x="1877" y="234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24610" name="Line 11"/>
            <p:cNvSpPr>
              <a:spLocks noChangeShapeType="1"/>
            </p:cNvSpPr>
            <p:nvPr/>
          </p:nvSpPr>
          <p:spPr bwMode="auto">
            <a:xfrm>
              <a:off x="3435" y="2074"/>
              <a:ext cx="2186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503863" y="4122738"/>
            <a:ext cx="3470275" cy="812800"/>
            <a:chOff x="3467" y="2597"/>
            <a:chExt cx="2186" cy="512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3467" y="2597"/>
              <a:ext cx="2186" cy="490"/>
              <a:chOff x="3467" y="2597"/>
              <a:chExt cx="2186" cy="490"/>
            </a:xfrm>
          </p:grpSpPr>
          <p:sp>
            <p:nvSpPr>
              <p:cNvPr id="24605" name="Line 14"/>
              <p:cNvSpPr>
                <a:spLocks noChangeShapeType="1"/>
              </p:cNvSpPr>
              <p:nvPr/>
            </p:nvSpPr>
            <p:spPr bwMode="auto">
              <a:xfrm>
                <a:off x="3604" y="3087"/>
                <a:ext cx="2017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24606" name="Freeform 15"/>
              <p:cNvSpPr>
                <a:spLocks/>
              </p:cNvSpPr>
              <p:nvPr/>
            </p:nvSpPr>
            <p:spPr bwMode="auto">
              <a:xfrm>
                <a:off x="3604" y="2597"/>
                <a:ext cx="1878" cy="470"/>
              </a:xfrm>
              <a:custGeom>
                <a:avLst/>
                <a:gdLst>
                  <a:gd name="T0" fmla="*/ 32 w 1878"/>
                  <a:gd name="T1" fmla="*/ 362 h 470"/>
                  <a:gd name="T2" fmla="*/ 85 w 1878"/>
                  <a:gd name="T3" fmla="*/ 373 h 470"/>
                  <a:gd name="T4" fmla="*/ 139 w 1878"/>
                  <a:gd name="T5" fmla="*/ 373 h 470"/>
                  <a:gd name="T6" fmla="*/ 192 w 1878"/>
                  <a:gd name="T7" fmla="*/ 362 h 470"/>
                  <a:gd name="T8" fmla="*/ 256 w 1878"/>
                  <a:gd name="T9" fmla="*/ 320 h 470"/>
                  <a:gd name="T10" fmla="*/ 288 w 1878"/>
                  <a:gd name="T11" fmla="*/ 256 h 470"/>
                  <a:gd name="T12" fmla="*/ 309 w 1878"/>
                  <a:gd name="T13" fmla="*/ 202 h 470"/>
                  <a:gd name="T14" fmla="*/ 320 w 1878"/>
                  <a:gd name="T15" fmla="*/ 149 h 470"/>
                  <a:gd name="T16" fmla="*/ 363 w 1878"/>
                  <a:gd name="T17" fmla="*/ 117 h 470"/>
                  <a:gd name="T18" fmla="*/ 448 w 1878"/>
                  <a:gd name="T19" fmla="*/ 21 h 470"/>
                  <a:gd name="T20" fmla="*/ 501 w 1878"/>
                  <a:gd name="T21" fmla="*/ 0 h 470"/>
                  <a:gd name="T22" fmla="*/ 512 w 1878"/>
                  <a:gd name="T23" fmla="*/ 42 h 470"/>
                  <a:gd name="T24" fmla="*/ 533 w 1878"/>
                  <a:gd name="T25" fmla="*/ 74 h 470"/>
                  <a:gd name="T26" fmla="*/ 597 w 1878"/>
                  <a:gd name="T27" fmla="*/ 74 h 470"/>
                  <a:gd name="T28" fmla="*/ 651 w 1878"/>
                  <a:gd name="T29" fmla="*/ 53 h 470"/>
                  <a:gd name="T30" fmla="*/ 704 w 1878"/>
                  <a:gd name="T31" fmla="*/ 32 h 470"/>
                  <a:gd name="T32" fmla="*/ 747 w 1878"/>
                  <a:gd name="T33" fmla="*/ 74 h 470"/>
                  <a:gd name="T34" fmla="*/ 768 w 1878"/>
                  <a:gd name="T35" fmla="*/ 213 h 470"/>
                  <a:gd name="T36" fmla="*/ 768 w 1878"/>
                  <a:gd name="T37" fmla="*/ 266 h 470"/>
                  <a:gd name="T38" fmla="*/ 821 w 1878"/>
                  <a:gd name="T39" fmla="*/ 352 h 470"/>
                  <a:gd name="T40" fmla="*/ 853 w 1878"/>
                  <a:gd name="T41" fmla="*/ 405 h 470"/>
                  <a:gd name="T42" fmla="*/ 907 w 1878"/>
                  <a:gd name="T43" fmla="*/ 416 h 470"/>
                  <a:gd name="T44" fmla="*/ 992 w 1878"/>
                  <a:gd name="T45" fmla="*/ 352 h 470"/>
                  <a:gd name="T46" fmla="*/ 1056 w 1878"/>
                  <a:gd name="T47" fmla="*/ 352 h 470"/>
                  <a:gd name="T48" fmla="*/ 1088 w 1878"/>
                  <a:gd name="T49" fmla="*/ 437 h 470"/>
                  <a:gd name="T50" fmla="*/ 1152 w 1878"/>
                  <a:gd name="T51" fmla="*/ 416 h 470"/>
                  <a:gd name="T52" fmla="*/ 1205 w 1878"/>
                  <a:gd name="T53" fmla="*/ 405 h 470"/>
                  <a:gd name="T54" fmla="*/ 1269 w 1878"/>
                  <a:gd name="T55" fmla="*/ 469 h 470"/>
                  <a:gd name="T56" fmla="*/ 1301 w 1878"/>
                  <a:gd name="T57" fmla="*/ 437 h 470"/>
                  <a:gd name="T58" fmla="*/ 1355 w 1878"/>
                  <a:gd name="T59" fmla="*/ 426 h 470"/>
                  <a:gd name="T60" fmla="*/ 1419 w 1878"/>
                  <a:gd name="T61" fmla="*/ 405 h 470"/>
                  <a:gd name="T62" fmla="*/ 1419 w 1878"/>
                  <a:gd name="T63" fmla="*/ 320 h 470"/>
                  <a:gd name="T64" fmla="*/ 1419 w 1878"/>
                  <a:gd name="T65" fmla="*/ 266 h 470"/>
                  <a:gd name="T66" fmla="*/ 1504 w 1878"/>
                  <a:gd name="T67" fmla="*/ 202 h 470"/>
                  <a:gd name="T68" fmla="*/ 1557 w 1878"/>
                  <a:gd name="T69" fmla="*/ 181 h 470"/>
                  <a:gd name="T70" fmla="*/ 1568 w 1878"/>
                  <a:gd name="T71" fmla="*/ 234 h 470"/>
                  <a:gd name="T72" fmla="*/ 1621 w 1878"/>
                  <a:gd name="T73" fmla="*/ 256 h 470"/>
                  <a:gd name="T74" fmla="*/ 1653 w 1878"/>
                  <a:gd name="T75" fmla="*/ 224 h 470"/>
                  <a:gd name="T76" fmla="*/ 1707 w 1878"/>
                  <a:gd name="T77" fmla="*/ 170 h 470"/>
                  <a:gd name="T78" fmla="*/ 1771 w 1878"/>
                  <a:gd name="T79" fmla="*/ 181 h 470"/>
                  <a:gd name="T80" fmla="*/ 1803 w 1878"/>
                  <a:gd name="T81" fmla="*/ 202 h 470"/>
                  <a:gd name="T82" fmla="*/ 1867 w 1878"/>
                  <a:gd name="T83" fmla="*/ 202 h 4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878"/>
                  <a:gd name="T127" fmla="*/ 0 h 470"/>
                  <a:gd name="T128" fmla="*/ 1878 w 1878"/>
                  <a:gd name="T129" fmla="*/ 470 h 4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878" h="470">
                    <a:moveTo>
                      <a:pt x="0" y="362"/>
                    </a:moveTo>
                    <a:lnTo>
                      <a:pt x="32" y="362"/>
                    </a:lnTo>
                    <a:lnTo>
                      <a:pt x="53" y="373"/>
                    </a:lnTo>
                    <a:lnTo>
                      <a:pt x="85" y="373"/>
                    </a:lnTo>
                    <a:lnTo>
                      <a:pt x="107" y="373"/>
                    </a:lnTo>
                    <a:lnTo>
                      <a:pt x="139" y="373"/>
                    </a:lnTo>
                    <a:lnTo>
                      <a:pt x="171" y="362"/>
                    </a:lnTo>
                    <a:lnTo>
                      <a:pt x="192" y="362"/>
                    </a:lnTo>
                    <a:lnTo>
                      <a:pt x="224" y="341"/>
                    </a:lnTo>
                    <a:lnTo>
                      <a:pt x="256" y="320"/>
                    </a:lnTo>
                    <a:lnTo>
                      <a:pt x="288" y="277"/>
                    </a:lnTo>
                    <a:lnTo>
                      <a:pt x="288" y="256"/>
                    </a:lnTo>
                    <a:lnTo>
                      <a:pt x="309" y="224"/>
                    </a:lnTo>
                    <a:lnTo>
                      <a:pt x="309" y="202"/>
                    </a:lnTo>
                    <a:lnTo>
                      <a:pt x="320" y="181"/>
                    </a:lnTo>
                    <a:lnTo>
                      <a:pt x="320" y="149"/>
                    </a:lnTo>
                    <a:lnTo>
                      <a:pt x="341" y="128"/>
                    </a:lnTo>
                    <a:lnTo>
                      <a:pt x="363" y="117"/>
                    </a:lnTo>
                    <a:lnTo>
                      <a:pt x="384" y="74"/>
                    </a:lnTo>
                    <a:lnTo>
                      <a:pt x="448" y="21"/>
                    </a:lnTo>
                    <a:lnTo>
                      <a:pt x="469" y="0"/>
                    </a:lnTo>
                    <a:lnTo>
                      <a:pt x="501" y="0"/>
                    </a:lnTo>
                    <a:lnTo>
                      <a:pt x="501" y="21"/>
                    </a:lnTo>
                    <a:lnTo>
                      <a:pt x="512" y="42"/>
                    </a:lnTo>
                    <a:lnTo>
                      <a:pt x="512" y="74"/>
                    </a:lnTo>
                    <a:lnTo>
                      <a:pt x="533" y="74"/>
                    </a:lnTo>
                    <a:lnTo>
                      <a:pt x="565" y="74"/>
                    </a:lnTo>
                    <a:lnTo>
                      <a:pt x="597" y="74"/>
                    </a:lnTo>
                    <a:lnTo>
                      <a:pt x="619" y="74"/>
                    </a:lnTo>
                    <a:lnTo>
                      <a:pt x="651" y="53"/>
                    </a:lnTo>
                    <a:lnTo>
                      <a:pt x="672" y="32"/>
                    </a:lnTo>
                    <a:lnTo>
                      <a:pt x="704" y="32"/>
                    </a:lnTo>
                    <a:lnTo>
                      <a:pt x="736" y="53"/>
                    </a:lnTo>
                    <a:lnTo>
                      <a:pt x="747" y="74"/>
                    </a:lnTo>
                    <a:lnTo>
                      <a:pt x="768" y="181"/>
                    </a:lnTo>
                    <a:lnTo>
                      <a:pt x="768" y="213"/>
                    </a:lnTo>
                    <a:lnTo>
                      <a:pt x="768" y="245"/>
                    </a:lnTo>
                    <a:lnTo>
                      <a:pt x="768" y="266"/>
                    </a:lnTo>
                    <a:lnTo>
                      <a:pt x="789" y="330"/>
                    </a:lnTo>
                    <a:lnTo>
                      <a:pt x="821" y="352"/>
                    </a:lnTo>
                    <a:lnTo>
                      <a:pt x="832" y="384"/>
                    </a:lnTo>
                    <a:lnTo>
                      <a:pt x="853" y="405"/>
                    </a:lnTo>
                    <a:lnTo>
                      <a:pt x="885" y="405"/>
                    </a:lnTo>
                    <a:lnTo>
                      <a:pt x="907" y="416"/>
                    </a:lnTo>
                    <a:lnTo>
                      <a:pt x="939" y="416"/>
                    </a:lnTo>
                    <a:lnTo>
                      <a:pt x="992" y="352"/>
                    </a:lnTo>
                    <a:lnTo>
                      <a:pt x="1024" y="352"/>
                    </a:lnTo>
                    <a:lnTo>
                      <a:pt x="1056" y="352"/>
                    </a:lnTo>
                    <a:lnTo>
                      <a:pt x="1056" y="405"/>
                    </a:lnTo>
                    <a:lnTo>
                      <a:pt x="1088" y="437"/>
                    </a:lnTo>
                    <a:lnTo>
                      <a:pt x="1120" y="448"/>
                    </a:lnTo>
                    <a:lnTo>
                      <a:pt x="1152" y="416"/>
                    </a:lnTo>
                    <a:lnTo>
                      <a:pt x="1173" y="416"/>
                    </a:lnTo>
                    <a:lnTo>
                      <a:pt x="1205" y="405"/>
                    </a:lnTo>
                    <a:lnTo>
                      <a:pt x="1248" y="469"/>
                    </a:lnTo>
                    <a:lnTo>
                      <a:pt x="1269" y="469"/>
                    </a:lnTo>
                    <a:lnTo>
                      <a:pt x="1301" y="458"/>
                    </a:lnTo>
                    <a:lnTo>
                      <a:pt x="1301" y="437"/>
                    </a:lnTo>
                    <a:lnTo>
                      <a:pt x="1312" y="405"/>
                    </a:lnTo>
                    <a:lnTo>
                      <a:pt x="1355" y="426"/>
                    </a:lnTo>
                    <a:lnTo>
                      <a:pt x="1387" y="405"/>
                    </a:lnTo>
                    <a:lnTo>
                      <a:pt x="1419" y="405"/>
                    </a:lnTo>
                    <a:lnTo>
                      <a:pt x="1419" y="341"/>
                    </a:lnTo>
                    <a:lnTo>
                      <a:pt x="1419" y="320"/>
                    </a:lnTo>
                    <a:lnTo>
                      <a:pt x="1419" y="288"/>
                    </a:lnTo>
                    <a:lnTo>
                      <a:pt x="1419" y="266"/>
                    </a:lnTo>
                    <a:lnTo>
                      <a:pt x="1429" y="234"/>
                    </a:lnTo>
                    <a:lnTo>
                      <a:pt x="1504" y="202"/>
                    </a:lnTo>
                    <a:lnTo>
                      <a:pt x="1525" y="181"/>
                    </a:lnTo>
                    <a:lnTo>
                      <a:pt x="1557" y="181"/>
                    </a:lnTo>
                    <a:lnTo>
                      <a:pt x="1557" y="202"/>
                    </a:lnTo>
                    <a:lnTo>
                      <a:pt x="1568" y="234"/>
                    </a:lnTo>
                    <a:lnTo>
                      <a:pt x="1600" y="256"/>
                    </a:lnTo>
                    <a:lnTo>
                      <a:pt x="1621" y="256"/>
                    </a:lnTo>
                    <a:lnTo>
                      <a:pt x="1621" y="234"/>
                    </a:lnTo>
                    <a:lnTo>
                      <a:pt x="1653" y="224"/>
                    </a:lnTo>
                    <a:lnTo>
                      <a:pt x="1675" y="202"/>
                    </a:lnTo>
                    <a:lnTo>
                      <a:pt x="1707" y="170"/>
                    </a:lnTo>
                    <a:lnTo>
                      <a:pt x="1739" y="170"/>
                    </a:lnTo>
                    <a:lnTo>
                      <a:pt x="1771" y="181"/>
                    </a:lnTo>
                    <a:lnTo>
                      <a:pt x="1781" y="202"/>
                    </a:lnTo>
                    <a:lnTo>
                      <a:pt x="1803" y="202"/>
                    </a:lnTo>
                    <a:lnTo>
                      <a:pt x="1835" y="202"/>
                    </a:lnTo>
                    <a:lnTo>
                      <a:pt x="1867" y="202"/>
                    </a:lnTo>
                    <a:lnTo>
                      <a:pt x="1877" y="234"/>
                    </a:ln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24607" name="Line 16"/>
              <p:cNvSpPr>
                <a:spLocks noChangeShapeType="1"/>
              </p:cNvSpPr>
              <p:nvPr/>
            </p:nvSpPr>
            <p:spPr bwMode="auto">
              <a:xfrm>
                <a:off x="3467" y="2928"/>
                <a:ext cx="2186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3595" y="2917"/>
              <a:ext cx="245" cy="192"/>
              <a:chOff x="3595" y="2917"/>
              <a:chExt cx="245" cy="192"/>
            </a:xfrm>
          </p:grpSpPr>
          <p:sp>
            <p:nvSpPr>
              <p:cNvPr id="24602" name="Line 18"/>
              <p:cNvSpPr>
                <a:spLocks noChangeShapeType="1"/>
              </p:cNvSpPr>
              <p:nvPr/>
            </p:nvSpPr>
            <p:spPr bwMode="auto">
              <a:xfrm>
                <a:off x="3595" y="2917"/>
                <a:ext cx="0" cy="182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24603" name="Line 19"/>
              <p:cNvSpPr>
                <a:spLocks noChangeShapeType="1"/>
              </p:cNvSpPr>
              <p:nvPr/>
            </p:nvSpPr>
            <p:spPr bwMode="auto">
              <a:xfrm>
                <a:off x="3840" y="2917"/>
                <a:ext cx="0" cy="182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24604" name="Line 20"/>
              <p:cNvSpPr>
                <a:spLocks noChangeShapeType="1"/>
              </p:cNvSpPr>
              <p:nvPr/>
            </p:nvSpPr>
            <p:spPr bwMode="auto">
              <a:xfrm>
                <a:off x="3595" y="3109"/>
                <a:ext cx="235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</p:grpSp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4395" y="2906"/>
              <a:ext cx="640" cy="192"/>
              <a:chOff x="4395" y="2906"/>
              <a:chExt cx="640" cy="192"/>
            </a:xfrm>
          </p:grpSpPr>
          <p:sp>
            <p:nvSpPr>
              <p:cNvPr id="24599" name="Line 22"/>
              <p:cNvSpPr>
                <a:spLocks noChangeShapeType="1"/>
              </p:cNvSpPr>
              <p:nvPr/>
            </p:nvSpPr>
            <p:spPr bwMode="auto">
              <a:xfrm>
                <a:off x="4395" y="2906"/>
                <a:ext cx="0" cy="182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24600" name="Line 23"/>
              <p:cNvSpPr>
                <a:spLocks noChangeShapeType="1"/>
              </p:cNvSpPr>
              <p:nvPr/>
            </p:nvSpPr>
            <p:spPr bwMode="auto">
              <a:xfrm>
                <a:off x="5035" y="2906"/>
                <a:ext cx="0" cy="182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  <p:sp>
            <p:nvSpPr>
              <p:cNvPr id="24601" name="Line 24"/>
              <p:cNvSpPr>
                <a:spLocks noChangeShapeType="1"/>
              </p:cNvSpPr>
              <p:nvPr/>
            </p:nvSpPr>
            <p:spPr bwMode="auto">
              <a:xfrm>
                <a:off x="4395" y="3098"/>
                <a:ext cx="614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YE"/>
              </a:p>
            </p:txBody>
          </p:sp>
        </p:grpSp>
      </p:grpSp>
      <p:sp>
        <p:nvSpPr>
          <p:cNvPr id="24584" name="Line 25"/>
          <p:cNvSpPr>
            <a:spLocks noChangeShapeType="1"/>
          </p:cNvSpPr>
          <p:nvPr/>
        </p:nvSpPr>
        <p:spPr bwMode="auto">
          <a:xfrm>
            <a:off x="5670550" y="6035675"/>
            <a:ext cx="3201988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5656263" y="5765800"/>
            <a:ext cx="388937" cy="304800"/>
            <a:chOff x="3563" y="3632"/>
            <a:chExt cx="245" cy="192"/>
          </a:xfrm>
        </p:grpSpPr>
        <p:sp>
          <p:nvSpPr>
            <p:cNvPr id="24593" name="Line 27"/>
            <p:cNvSpPr>
              <a:spLocks noChangeShapeType="1"/>
            </p:cNvSpPr>
            <p:nvPr/>
          </p:nvSpPr>
          <p:spPr bwMode="auto">
            <a:xfrm>
              <a:off x="3563" y="3632"/>
              <a:ext cx="0" cy="18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24594" name="Line 28"/>
            <p:cNvSpPr>
              <a:spLocks noChangeShapeType="1"/>
            </p:cNvSpPr>
            <p:nvPr/>
          </p:nvSpPr>
          <p:spPr bwMode="auto">
            <a:xfrm>
              <a:off x="3808" y="3632"/>
              <a:ext cx="0" cy="18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24595" name="Line 29"/>
            <p:cNvSpPr>
              <a:spLocks noChangeShapeType="1"/>
            </p:cNvSpPr>
            <p:nvPr/>
          </p:nvSpPr>
          <p:spPr bwMode="auto">
            <a:xfrm>
              <a:off x="3563" y="3824"/>
              <a:ext cx="23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6926263" y="5748338"/>
            <a:ext cx="1016000" cy="304800"/>
            <a:chOff x="4363" y="3621"/>
            <a:chExt cx="640" cy="192"/>
          </a:xfrm>
        </p:grpSpPr>
        <p:sp>
          <p:nvSpPr>
            <p:cNvPr id="24590" name="Line 31"/>
            <p:cNvSpPr>
              <a:spLocks noChangeShapeType="1"/>
            </p:cNvSpPr>
            <p:nvPr/>
          </p:nvSpPr>
          <p:spPr bwMode="auto">
            <a:xfrm>
              <a:off x="4363" y="3621"/>
              <a:ext cx="0" cy="18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24591" name="Line 32"/>
            <p:cNvSpPr>
              <a:spLocks noChangeShapeType="1"/>
            </p:cNvSpPr>
            <p:nvPr/>
          </p:nvSpPr>
          <p:spPr bwMode="auto">
            <a:xfrm>
              <a:off x="5003" y="3621"/>
              <a:ext cx="0" cy="18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24592" name="Line 33"/>
            <p:cNvSpPr>
              <a:spLocks noChangeShapeType="1"/>
            </p:cNvSpPr>
            <p:nvPr/>
          </p:nvSpPr>
          <p:spPr bwMode="auto">
            <a:xfrm>
              <a:off x="4363" y="3813"/>
              <a:ext cx="61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YE"/>
            </a:p>
          </p:txBody>
        </p:sp>
      </p:grpSp>
      <p:sp>
        <p:nvSpPr>
          <p:cNvPr id="24587" name="Freeform 34"/>
          <p:cNvSpPr>
            <a:spLocks/>
          </p:cNvSpPr>
          <p:nvPr/>
        </p:nvSpPr>
        <p:spPr bwMode="auto">
          <a:xfrm>
            <a:off x="7924800" y="5511800"/>
            <a:ext cx="695325" cy="238125"/>
          </a:xfrm>
          <a:custGeom>
            <a:avLst/>
            <a:gdLst>
              <a:gd name="T0" fmla="*/ 0 w 438"/>
              <a:gd name="T1" fmla="*/ 2147483647 h 150"/>
              <a:gd name="T2" fmla="*/ 0 w 438"/>
              <a:gd name="T3" fmla="*/ 2147483647 h 150"/>
              <a:gd name="T4" fmla="*/ 0 w 438"/>
              <a:gd name="T5" fmla="*/ 2147483647 h 150"/>
              <a:gd name="T6" fmla="*/ 2147483647 w 438"/>
              <a:gd name="T7" fmla="*/ 2147483647 h 150"/>
              <a:gd name="T8" fmla="*/ 2147483647 w 438"/>
              <a:gd name="T9" fmla="*/ 2147483647 h 150"/>
              <a:gd name="T10" fmla="*/ 2147483647 w 438"/>
              <a:gd name="T11" fmla="*/ 2147483647 h 150"/>
              <a:gd name="T12" fmla="*/ 2147483647 w 438"/>
              <a:gd name="T13" fmla="*/ 2147483647 h 150"/>
              <a:gd name="T14" fmla="*/ 2147483647 w 438"/>
              <a:gd name="T15" fmla="*/ 2147483647 h 150"/>
              <a:gd name="T16" fmla="*/ 2147483647 w 438"/>
              <a:gd name="T17" fmla="*/ 2147483647 h 150"/>
              <a:gd name="T18" fmla="*/ 2147483647 w 438"/>
              <a:gd name="T19" fmla="*/ 0 h 150"/>
              <a:gd name="T20" fmla="*/ 2147483647 w 438"/>
              <a:gd name="T21" fmla="*/ 2147483647 h 150"/>
              <a:gd name="T22" fmla="*/ 2147483647 w 438"/>
              <a:gd name="T23" fmla="*/ 2147483647 h 150"/>
              <a:gd name="T24" fmla="*/ 2147483647 w 438"/>
              <a:gd name="T25" fmla="*/ 2147483647 h 150"/>
              <a:gd name="T26" fmla="*/ 2147483647 w 438"/>
              <a:gd name="T27" fmla="*/ 2147483647 h 150"/>
              <a:gd name="T28" fmla="*/ 2147483647 w 438"/>
              <a:gd name="T29" fmla="*/ 2147483647 h 150"/>
              <a:gd name="T30" fmla="*/ 2147483647 w 438"/>
              <a:gd name="T31" fmla="*/ 2147483647 h 150"/>
              <a:gd name="T32" fmla="*/ 2147483647 w 438"/>
              <a:gd name="T33" fmla="*/ 2147483647 h 150"/>
              <a:gd name="T34" fmla="*/ 2147483647 w 438"/>
              <a:gd name="T35" fmla="*/ 2147483647 h 150"/>
              <a:gd name="T36" fmla="*/ 2147483647 w 438"/>
              <a:gd name="T37" fmla="*/ 2147483647 h 150"/>
              <a:gd name="T38" fmla="*/ 2147483647 w 438"/>
              <a:gd name="T39" fmla="*/ 2147483647 h 150"/>
              <a:gd name="T40" fmla="*/ 2147483647 w 438"/>
              <a:gd name="T41" fmla="*/ 2147483647 h 150"/>
              <a:gd name="T42" fmla="*/ 2147483647 w 438"/>
              <a:gd name="T43" fmla="*/ 2147483647 h 150"/>
              <a:gd name="T44" fmla="*/ 2147483647 w 438"/>
              <a:gd name="T45" fmla="*/ 2147483647 h 150"/>
              <a:gd name="T46" fmla="*/ 2147483647 w 438"/>
              <a:gd name="T47" fmla="*/ 2147483647 h 150"/>
              <a:gd name="T48" fmla="*/ 2147483647 w 438"/>
              <a:gd name="T49" fmla="*/ 2147483647 h 150"/>
              <a:gd name="T50" fmla="*/ 2147483647 w 438"/>
              <a:gd name="T51" fmla="*/ 2147483647 h 15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38"/>
              <a:gd name="T79" fmla="*/ 0 h 150"/>
              <a:gd name="T80" fmla="*/ 438 w 438"/>
              <a:gd name="T81" fmla="*/ 150 h 15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38" h="150">
                <a:moveTo>
                  <a:pt x="0" y="149"/>
                </a:moveTo>
                <a:lnTo>
                  <a:pt x="0" y="128"/>
                </a:lnTo>
                <a:lnTo>
                  <a:pt x="0" y="96"/>
                </a:lnTo>
                <a:lnTo>
                  <a:pt x="32" y="85"/>
                </a:lnTo>
                <a:lnTo>
                  <a:pt x="53" y="64"/>
                </a:lnTo>
                <a:lnTo>
                  <a:pt x="64" y="43"/>
                </a:lnTo>
                <a:lnTo>
                  <a:pt x="85" y="43"/>
                </a:lnTo>
                <a:lnTo>
                  <a:pt x="117" y="32"/>
                </a:lnTo>
                <a:lnTo>
                  <a:pt x="117" y="11"/>
                </a:lnTo>
                <a:lnTo>
                  <a:pt x="149" y="0"/>
                </a:lnTo>
                <a:lnTo>
                  <a:pt x="149" y="32"/>
                </a:lnTo>
                <a:lnTo>
                  <a:pt x="160" y="64"/>
                </a:lnTo>
                <a:lnTo>
                  <a:pt x="181" y="75"/>
                </a:lnTo>
                <a:lnTo>
                  <a:pt x="181" y="96"/>
                </a:lnTo>
                <a:lnTo>
                  <a:pt x="213" y="96"/>
                </a:lnTo>
                <a:lnTo>
                  <a:pt x="224" y="75"/>
                </a:lnTo>
                <a:lnTo>
                  <a:pt x="245" y="75"/>
                </a:lnTo>
                <a:lnTo>
                  <a:pt x="277" y="43"/>
                </a:lnTo>
                <a:lnTo>
                  <a:pt x="288" y="21"/>
                </a:lnTo>
                <a:lnTo>
                  <a:pt x="309" y="11"/>
                </a:lnTo>
                <a:lnTo>
                  <a:pt x="341" y="21"/>
                </a:lnTo>
                <a:lnTo>
                  <a:pt x="352" y="43"/>
                </a:lnTo>
                <a:lnTo>
                  <a:pt x="373" y="43"/>
                </a:lnTo>
                <a:lnTo>
                  <a:pt x="405" y="43"/>
                </a:lnTo>
                <a:lnTo>
                  <a:pt x="437" y="53"/>
                </a:lnTo>
                <a:lnTo>
                  <a:pt x="437" y="75"/>
                </a:lnTo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24588" name="Freeform 35"/>
          <p:cNvSpPr>
            <a:spLocks/>
          </p:cNvSpPr>
          <p:nvPr/>
        </p:nvSpPr>
        <p:spPr bwMode="auto">
          <a:xfrm>
            <a:off x="6062663" y="5240338"/>
            <a:ext cx="847725" cy="544512"/>
          </a:xfrm>
          <a:custGeom>
            <a:avLst/>
            <a:gdLst>
              <a:gd name="T0" fmla="*/ 2147483647 w 534"/>
              <a:gd name="T1" fmla="*/ 2147483647 h 343"/>
              <a:gd name="T2" fmla="*/ 0 w 534"/>
              <a:gd name="T3" fmla="*/ 2147483647 h 343"/>
              <a:gd name="T4" fmla="*/ 0 w 534"/>
              <a:gd name="T5" fmla="*/ 2147483647 h 343"/>
              <a:gd name="T6" fmla="*/ 2147483647 w 534"/>
              <a:gd name="T7" fmla="*/ 2147483647 h 343"/>
              <a:gd name="T8" fmla="*/ 2147483647 w 534"/>
              <a:gd name="T9" fmla="*/ 2147483647 h 343"/>
              <a:gd name="T10" fmla="*/ 2147483647 w 534"/>
              <a:gd name="T11" fmla="*/ 2147483647 h 343"/>
              <a:gd name="T12" fmla="*/ 2147483647 w 534"/>
              <a:gd name="T13" fmla="*/ 2147483647 h 343"/>
              <a:gd name="T14" fmla="*/ 2147483647 w 534"/>
              <a:gd name="T15" fmla="*/ 2147483647 h 343"/>
              <a:gd name="T16" fmla="*/ 2147483647 w 534"/>
              <a:gd name="T17" fmla="*/ 2147483647 h 343"/>
              <a:gd name="T18" fmla="*/ 2147483647 w 534"/>
              <a:gd name="T19" fmla="*/ 2147483647 h 343"/>
              <a:gd name="T20" fmla="*/ 2147483647 w 534"/>
              <a:gd name="T21" fmla="*/ 2147483647 h 343"/>
              <a:gd name="T22" fmla="*/ 2147483647 w 534"/>
              <a:gd name="T23" fmla="*/ 2147483647 h 343"/>
              <a:gd name="T24" fmla="*/ 2147483647 w 534"/>
              <a:gd name="T25" fmla="*/ 2147483647 h 343"/>
              <a:gd name="T26" fmla="*/ 2147483647 w 534"/>
              <a:gd name="T27" fmla="*/ 2147483647 h 343"/>
              <a:gd name="T28" fmla="*/ 2147483647 w 534"/>
              <a:gd name="T29" fmla="*/ 2147483647 h 343"/>
              <a:gd name="T30" fmla="*/ 2147483647 w 534"/>
              <a:gd name="T31" fmla="*/ 0 h 343"/>
              <a:gd name="T32" fmla="*/ 2147483647 w 534"/>
              <a:gd name="T33" fmla="*/ 2147483647 h 343"/>
              <a:gd name="T34" fmla="*/ 2147483647 w 534"/>
              <a:gd name="T35" fmla="*/ 2147483647 h 343"/>
              <a:gd name="T36" fmla="*/ 2147483647 w 534"/>
              <a:gd name="T37" fmla="*/ 2147483647 h 343"/>
              <a:gd name="T38" fmla="*/ 2147483647 w 534"/>
              <a:gd name="T39" fmla="*/ 2147483647 h 343"/>
              <a:gd name="T40" fmla="*/ 2147483647 w 534"/>
              <a:gd name="T41" fmla="*/ 2147483647 h 343"/>
              <a:gd name="T42" fmla="*/ 2147483647 w 534"/>
              <a:gd name="T43" fmla="*/ 2147483647 h 343"/>
              <a:gd name="T44" fmla="*/ 2147483647 w 534"/>
              <a:gd name="T45" fmla="*/ 2147483647 h 343"/>
              <a:gd name="T46" fmla="*/ 2147483647 w 534"/>
              <a:gd name="T47" fmla="*/ 2147483647 h 343"/>
              <a:gd name="T48" fmla="*/ 2147483647 w 534"/>
              <a:gd name="T49" fmla="*/ 2147483647 h 343"/>
              <a:gd name="T50" fmla="*/ 2147483647 w 534"/>
              <a:gd name="T51" fmla="*/ 2147483647 h 343"/>
              <a:gd name="T52" fmla="*/ 2147483647 w 534"/>
              <a:gd name="T53" fmla="*/ 2147483647 h 343"/>
              <a:gd name="T54" fmla="*/ 2147483647 w 534"/>
              <a:gd name="T55" fmla="*/ 2147483647 h 343"/>
              <a:gd name="T56" fmla="*/ 2147483647 w 534"/>
              <a:gd name="T57" fmla="*/ 2147483647 h 343"/>
              <a:gd name="T58" fmla="*/ 2147483647 w 534"/>
              <a:gd name="T59" fmla="*/ 2147483647 h 343"/>
              <a:gd name="T60" fmla="*/ 2147483647 w 534"/>
              <a:gd name="T61" fmla="*/ 2147483647 h 343"/>
              <a:gd name="T62" fmla="*/ 2147483647 w 534"/>
              <a:gd name="T63" fmla="*/ 2147483647 h 343"/>
              <a:gd name="T64" fmla="*/ 2147483647 w 534"/>
              <a:gd name="T65" fmla="*/ 2147483647 h 343"/>
              <a:gd name="T66" fmla="*/ 2147483647 w 534"/>
              <a:gd name="T67" fmla="*/ 2147483647 h 343"/>
              <a:gd name="T68" fmla="*/ 2147483647 w 534"/>
              <a:gd name="T69" fmla="*/ 2147483647 h 343"/>
              <a:gd name="T70" fmla="*/ 2147483647 w 534"/>
              <a:gd name="T71" fmla="*/ 2147483647 h 343"/>
              <a:gd name="T72" fmla="*/ 2147483647 w 534"/>
              <a:gd name="T73" fmla="*/ 2147483647 h 343"/>
              <a:gd name="T74" fmla="*/ 2147483647 w 534"/>
              <a:gd name="T75" fmla="*/ 2147483647 h 343"/>
              <a:gd name="T76" fmla="*/ 2147483647 w 534"/>
              <a:gd name="T77" fmla="*/ 2147483647 h 343"/>
              <a:gd name="T78" fmla="*/ 2147483647 w 534"/>
              <a:gd name="T79" fmla="*/ 2147483647 h 343"/>
              <a:gd name="T80" fmla="*/ 2147483647 w 534"/>
              <a:gd name="T81" fmla="*/ 2147483647 h 343"/>
              <a:gd name="T82" fmla="*/ 2147483647 w 534"/>
              <a:gd name="T83" fmla="*/ 2147483647 h 34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34"/>
              <a:gd name="T127" fmla="*/ 0 h 343"/>
              <a:gd name="T128" fmla="*/ 534 w 534"/>
              <a:gd name="T129" fmla="*/ 343 h 34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34" h="343">
                <a:moveTo>
                  <a:pt x="21" y="342"/>
                </a:moveTo>
                <a:lnTo>
                  <a:pt x="0" y="320"/>
                </a:lnTo>
                <a:lnTo>
                  <a:pt x="0" y="288"/>
                </a:lnTo>
                <a:lnTo>
                  <a:pt x="21" y="267"/>
                </a:lnTo>
                <a:lnTo>
                  <a:pt x="32" y="214"/>
                </a:lnTo>
                <a:lnTo>
                  <a:pt x="53" y="203"/>
                </a:lnTo>
                <a:lnTo>
                  <a:pt x="85" y="182"/>
                </a:lnTo>
                <a:lnTo>
                  <a:pt x="106" y="171"/>
                </a:lnTo>
                <a:lnTo>
                  <a:pt x="106" y="150"/>
                </a:lnTo>
                <a:lnTo>
                  <a:pt x="138" y="139"/>
                </a:lnTo>
                <a:lnTo>
                  <a:pt x="149" y="118"/>
                </a:lnTo>
                <a:lnTo>
                  <a:pt x="149" y="86"/>
                </a:lnTo>
                <a:lnTo>
                  <a:pt x="170" y="54"/>
                </a:lnTo>
                <a:lnTo>
                  <a:pt x="181" y="32"/>
                </a:lnTo>
                <a:lnTo>
                  <a:pt x="202" y="22"/>
                </a:lnTo>
                <a:lnTo>
                  <a:pt x="224" y="0"/>
                </a:lnTo>
                <a:lnTo>
                  <a:pt x="234" y="22"/>
                </a:lnTo>
                <a:lnTo>
                  <a:pt x="256" y="22"/>
                </a:lnTo>
                <a:lnTo>
                  <a:pt x="256" y="54"/>
                </a:lnTo>
                <a:lnTo>
                  <a:pt x="256" y="86"/>
                </a:lnTo>
                <a:lnTo>
                  <a:pt x="256" y="118"/>
                </a:lnTo>
                <a:lnTo>
                  <a:pt x="288" y="118"/>
                </a:lnTo>
                <a:lnTo>
                  <a:pt x="320" y="118"/>
                </a:lnTo>
                <a:lnTo>
                  <a:pt x="352" y="118"/>
                </a:lnTo>
                <a:lnTo>
                  <a:pt x="384" y="96"/>
                </a:lnTo>
                <a:lnTo>
                  <a:pt x="384" y="75"/>
                </a:lnTo>
                <a:lnTo>
                  <a:pt x="416" y="64"/>
                </a:lnTo>
                <a:lnTo>
                  <a:pt x="416" y="43"/>
                </a:lnTo>
                <a:lnTo>
                  <a:pt x="426" y="11"/>
                </a:lnTo>
                <a:lnTo>
                  <a:pt x="448" y="32"/>
                </a:lnTo>
                <a:lnTo>
                  <a:pt x="469" y="43"/>
                </a:lnTo>
                <a:lnTo>
                  <a:pt x="480" y="64"/>
                </a:lnTo>
                <a:lnTo>
                  <a:pt x="480" y="96"/>
                </a:lnTo>
                <a:lnTo>
                  <a:pt x="501" y="128"/>
                </a:lnTo>
                <a:lnTo>
                  <a:pt x="501" y="150"/>
                </a:lnTo>
                <a:lnTo>
                  <a:pt x="501" y="182"/>
                </a:lnTo>
                <a:lnTo>
                  <a:pt x="512" y="214"/>
                </a:lnTo>
                <a:lnTo>
                  <a:pt x="533" y="214"/>
                </a:lnTo>
                <a:lnTo>
                  <a:pt x="533" y="246"/>
                </a:lnTo>
                <a:lnTo>
                  <a:pt x="533" y="278"/>
                </a:lnTo>
                <a:lnTo>
                  <a:pt x="533" y="310"/>
                </a:lnTo>
                <a:lnTo>
                  <a:pt x="533" y="342"/>
                </a:lnTo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YE"/>
          </a:p>
        </p:txBody>
      </p:sp>
      <p:sp>
        <p:nvSpPr>
          <p:cNvPr id="24589" name="Rectangle 36"/>
          <p:cNvSpPr>
            <a:spLocks noChangeArrowheads="1"/>
          </p:cNvSpPr>
          <p:nvPr/>
        </p:nvSpPr>
        <p:spPr bwMode="auto">
          <a:xfrm>
            <a:off x="5470525" y="6245225"/>
            <a:ext cx="329247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Amplitudes below dotted line reset to zero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Resolution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384300" y="1746250"/>
            <a:ext cx="5168900" cy="4724400"/>
          </a:xfrm>
        </p:spPr>
        <p:txBody>
          <a:bodyPr/>
          <a:lstStyle/>
          <a:p>
            <a:pPr eaLnBrk="1" hangingPunct="1"/>
            <a:r>
              <a:rPr lang="en-US" b="1" dirty="0" smtClean="0"/>
              <a:t>Detail</a:t>
            </a:r>
            <a:r>
              <a:rPr lang="en-US" dirty="0" smtClean="0"/>
              <a:t> Resolution</a:t>
            </a:r>
          </a:p>
          <a:p>
            <a:pPr lvl="1" eaLnBrk="1" hangingPunct="1"/>
            <a:r>
              <a:rPr lang="en-US" dirty="0" smtClean="0"/>
              <a:t>spatial resolution</a:t>
            </a:r>
          </a:p>
          <a:p>
            <a:pPr lvl="1" eaLnBrk="1" hangingPunct="1"/>
            <a:r>
              <a:rPr lang="en-US" dirty="0" smtClean="0"/>
              <a:t>separation required to produce separate </a:t>
            </a:r>
            <a:r>
              <a:rPr lang="en-US" dirty="0" smtClean="0"/>
              <a:t>reflections</a:t>
            </a:r>
          </a:p>
          <a:p>
            <a:r>
              <a:rPr lang="en-US" dirty="0" smtClean="0"/>
              <a:t>Detail </a:t>
            </a:r>
            <a:r>
              <a:rPr lang="en-US" dirty="0" smtClean="0"/>
              <a:t>Resolution types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6819900" y="1739900"/>
            <a:ext cx="1282700" cy="19431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7353300" y="2159000"/>
            <a:ext cx="88900" cy="1778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7340600" y="2413000"/>
            <a:ext cx="88900" cy="1778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7772400" y="2120900"/>
            <a:ext cx="88900" cy="1778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7772400" y="2324100"/>
            <a:ext cx="88900" cy="1778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3327400" y="4749800"/>
            <a:ext cx="1384300" cy="1625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3440113" y="4989513"/>
            <a:ext cx="701675" cy="3619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Axial</a:t>
            </a: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3592513" y="5853113"/>
            <a:ext cx="904875" cy="3619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Lateral</a:t>
            </a: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4165600" y="48768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3695700" y="58293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ar-Y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718425" cy="6334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Resolution &amp; Reflector Size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741363"/>
            <a:ext cx="8610600" cy="2551112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/>
              <a:t>minimum imaged </a:t>
            </a:r>
            <a:r>
              <a:rPr lang="en-US" sz="3200" dirty="0"/>
              <a:t>size</a:t>
            </a:r>
            <a:r>
              <a:rPr lang="en-US" sz="2800" dirty="0"/>
              <a:t> of a reflector in each dimension is equal to resolution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/>
              <a:t>Objects never imaged smaller than system’s resolution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589088" y="4791075"/>
            <a:ext cx="1484312" cy="19526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087563" y="2649538"/>
            <a:ext cx="517525" cy="2116137"/>
            <a:chOff x="1315" y="1669"/>
            <a:chExt cx="326" cy="1333"/>
          </a:xfrm>
        </p:grpSpPr>
        <p:sp>
          <p:nvSpPr>
            <p:cNvPr id="26664" name="Rectangle 5"/>
            <p:cNvSpPr>
              <a:spLocks noChangeArrowheads="1"/>
            </p:cNvSpPr>
            <p:nvPr/>
          </p:nvSpPr>
          <p:spPr bwMode="auto">
            <a:xfrm>
              <a:off x="1315" y="2162"/>
              <a:ext cx="260" cy="8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26665" name="Rectangle 6" descr="Small grid"/>
            <p:cNvSpPr>
              <a:spLocks noChangeArrowheads="1"/>
            </p:cNvSpPr>
            <p:nvPr/>
          </p:nvSpPr>
          <p:spPr bwMode="auto">
            <a:xfrm>
              <a:off x="1324" y="2895"/>
              <a:ext cx="251" cy="98"/>
            </a:xfrm>
            <a:prstGeom prst="rect">
              <a:avLst/>
            </a:prstGeom>
            <a:pattFill prst="smGrid">
              <a:fgClr>
                <a:schemeClr val="tx1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26666" name="Arc 7"/>
            <p:cNvSpPr>
              <a:spLocks/>
            </p:cNvSpPr>
            <p:nvPr/>
          </p:nvSpPr>
          <p:spPr bwMode="auto">
            <a:xfrm>
              <a:off x="1449" y="1669"/>
              <a:ext cx="192" cy="5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557"/>
                  </a:moveTo>
                  <a:cubicBezTo>
                    <a:pt x="23" y="9688"/>
                    <a:pt x="9618" y="62"/>
                    <a:pt x="21487" y="0"/>
                  </a:cubicBezTo>
                </a:path>
                <a:path w="21600" h="21600" stroke="0" extrusionOk="0">
                  <a:moveTo>
                    <a:pt x="0" y="21557"/>
                  </a:moveTo>
                  <a:cubicBezTo>
                    <a:pt x="23" y="9688"/>
                    <a:pt x="9618" y="62"/>
                    <a:pt x="21487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</p:grpSp>
      <p:sp>
        <p:nvSpPr>
          <p:cNvPr id="26630" name="Line 9"/>
          <p:cNvSpPr>
            <a:spLocks noChangeShapeType="1"/>
          </p:cNvSpPr>
          <p:nvPr/>
        </p:nvSpPr>
        <p:spPr bwMode="auto">
          <a:xfrm flipH="1">
            <a:off x="1593850" y="4837113"/>
            <a:ext cx="498475" cy="18367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6631" name="Line 10"/>
          <p:cNvSpPr>
            <a:spLocks noChangeShapeType="1"/>
          </p:cNvSpPr>
          <p:nvPr/>
        </p:nvSpPr>
        <p:spPr bwMode="auto">
          <a:xfrm>
            <a:off x="2525713" y="4837113"/>
            <a:ext cx="508000" cy="189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6632" name="Line 11"/>
          <p:cNvSpPr>
            <a:spLocks noChangeShapeType="1"/>
          </p:cNvSpPr>
          <p:nvPr/>
        </p:nvSpPr>
        <p:spPr bwMode="auto">
          <a:xfrm flipH="1">
            <a:off x="1658938" y="4864100"/>
            <a:ext cx="692150" cy="1590675"/>
          </a:xfrm>
          <a:prstGeom prst="line">
            <a:avLst/>
          </a:prstGeom>
          <a:noFill/>
          <a:ln w="101600">
            <a:pattFill prst="ltHorz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6633" name="Line 12"/>
          <p:cNvSpPr>
            <a:spLocks noChangeShapeType="1"/>
          </p:cNvSpPr>
          <p:nvPr/>
        </p:nvSpPr>
        <p:spPr bwMode="auto">
          <a:xfrm flipH="1">
            <a:off x="1754188" y="4864100"/>
            <a:ext cx="668337" cy="1616075"/>
          </a:xfrm>
          <a:prstGeom prst="line">
            <a:avLst/>
          </a:prstGeom>
          <a:noFill/>
          <a:ln w="101600">
            <a:pattFill prst="ltHorz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720850" y="6343650"/>
            <a:ext cx="1152525" cy="311150"/>
            <a:chOff x="1084" y="3996"/>
            <a:chExt cx="726" cy="196"/>
          </a:xfrm>
        </p:grpSpPr>
        <p:sp>
          <p:nvSpPr>
            <p:cNvPr id="26662" name="Arc 13"/>
            <p:cNvSpPr>
              <a:spLocks/>
            </p:cNvSpPr>
            <p:nvPr/>
          </p:nvSpPr>
          <p:spPr bwMode="auto">
            <a:xfrm>
              <a:off x="1436" y="3996"/>
              <a:ext cx="374" cy="190"/>
            </a:xfrm>
            <a:custGeom>
              <a:avLst/>
              <a:gdLst>
                <a:gd name="T0" fmla="*/ 0 w 21658"/>
                <a:gd name="T1" fmla="*/ 0 h 21715"/>
                <a:gd name="T2" fmla="*/ 0 w 21658"/>
                <a:gd name="T3" fmla="*/ 0 h 21715"/>
                <a:gd name="T4" fmla="*/ 0 w 21658"/>
                <a:gd name="T5" fmla="*/ 0 h 21715"/>
                <a:gd name="T6" fmla="*/ 0 60000 65536"/>
                <a:gd name="T7" fmla="*/ 0 60000 65536"/>
                <a:gd name="T8" fmla="*/ 0 60000 65536"/>
                <a:gd name="T9" fmla="*/ 0 w 21658"/>
                <a:gd name="T10" fmla="*/ 0 h 21715"/>
                <a:gd name="T11" fmla="*/ 21658 w 21658"/>
                <a:gd name="T12" fmla="*/ 21715 h 217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58" h="21715" fill="none" extrusionOk="0">
                  <a:moveTo>
                    <a:pt x="21657" y="0"/>
                  </a:moveTo>
                  <a:cubicBezTo>
                    <a:pt x="21657" y="38"/>
                    <a:pt x="21658" y="76"/>
                    <a:pt x="21658" y="115"/>
                  </a:cubicBezTo>
                  <a:cubicBezTo>
                    <a:pt x="21658" y="12044"/>
                    <a:pt x="11987" y="21715"/>
                    <a:pt x="58" y="21715"/>
                  </a:cubicBezTo>
                  <a:cubicBezTo>
                    <a:pt x="38" y="21715"/>
                    <a:pt x="19" y="21714"/>
                    <a:pt x="0" y="21714"/>
                  </a:cubicBezTo>
                </a:path>
                <a:path w="21658" h="21715" stroke="0" extrusionOk="0">
                  <a:moveTo>
                    <a:pt x="21657" y="0"/>
                  </a:moveTo>
                  <a:cubicBezTo>
                    <a:pt x="21657" y="38"/>
                    <a:pt x="21658" y="76"/>
                    <a:pt x="21658" y="115"/>
                  </a:cubicBezTo>
                  <a:cubicBezTo>
                    <a:pt x="21658" y="12044"/>
                    <a:pt x="11987" y="21715"/>
                    <a:pt x="58" y="21715"/>
                  </a:cubicBezTo>
                  <a:cubicBezTo>
                    <a:pt x="38" y="21715"/>
                    <a:pt x="19" y="21714"/>
                    <a:pt x="0" y="21714"/>
                  </a:cubicBezTo>
                  <a:lnTo>
                    <a:pt x="58" y="115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26663" name="Arc 14"/>
            <p:cNvSpPr>
              <a:spLocks/>
            </p:cNvSpPr>
            <p:nvPr/>
          </p:nvSpPr>
          <p:spPr bwMode="auto">
            <a:xfrm>
              <a:off x="1084" y="4003"/>
              <a:ext cx="373" cy="189"/>
            </a:xfrm>
            <a:custGeom>
              <a:avLst/>
              <a:gdLst>
                <a:gd name="T0" fmla="*/ 0 w 21600"/>
                <a:gd name="T1" fmla="*/ 0 h 21714"/>
                <a:gd name="T2" fmla="*/ 0 w 21600"/>
                <a:gd name="T3" fmla="*/ 0 h 21714"/>
                <a:gd name="T4" fmla="*/ 0 w 21600"/>
                <a:gd name="T5" fmla="*/ 0 h 2171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714"/>
                <a:gd name="T11" fmla="*/ 21600 w 21600"/>
                <a:gd name="T12" fmla="*/ 21714 h 217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714" fill="none" extrusionOk="0">
                  <a:moveTo>
                    <a:pt x="21542" y="21713"/>
                  </a:moveTo>
                  <a:cubicBezTo>
                    <a:pt x="9635" y="21681"/>
                    <a:pt x="0" y="12020"/>
                    <a:pt x="0" y="114"/>
                  </a:cubicBezTo>
                  <a:cubicBezTo>
                    <a:pt x="-1" y="76"/>
                    <a:pt x="0" y="38"/>
                    <a:pt x="0" y="0"/>
                  </a:cubicBezTo>
                </a:path>
                <a:path w="21600" h="21714" stroke="0" extrusionOk="0">
                  <a:moveTo>
                    <a:pt x="21542" y="21713"/>
                  </a:moveTo>
                  <a:cubicBezTo>
                    <a:pt x="9635" y="21681"/>
                    <a:pt x="0" y="12020"/>
                    <a:pt x="0" y="114"/>
                  </a:cubicBezTo>
                  <a:cubicBezTo>
                    <a:pt x="-1" y="76"/>
                    <a:pt x="0" y="38"/>
                    <a:pt x="0" y="0"/>
                  </a:cubicBezTo>
                  <a:lnTo>
                    <a:pt x="21600" y="114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ar-YE"/>
            </a:p>
          </p:txBody>
        </p:sp>
      </p:grpSp>
      <p:sp>
        <p:nvSpPr>
          <p:cNvPr id="26635" name="Oval 16"/>
          <p:cNvSpPr>
            <a:spLocks noChangeArrowheads="1"/>
          </p:cNvSpPr>
          <p:nvPr/>
        </p:nvSpPr>
        <p:spPr bwMode="auto">
          <a:xfrm>
            <a:off x="2132013" y="5611813"/>
            <a:ext cx="34925" cy="34925"/>
          </a:xfrm>
          <a:prstGeom prst="ellipse">
            <a:avLst/>
          </a:prstGeom>
          <a:solidFill>
            <a:schemeClr val="hlink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6636" name="Rectangle 17"/>
          <p:cNvSpPr>
            <a:spLocks noChangeArrowheads="1"/>
          </p:cNvSpPr>
          <p:nvPr/>
        </p:nvSpPr>
        <p:spPr bwMode="auto">
          <a:xfrm>
            <a:off x="4014788" y="4791075"/>
            <a:ext cx="1484312" cy="19526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513263" y="2649538"/>
            <a:ext cx="517525" cy="2116137"/>
            <a:chOff x="2843" y="1669"/>
            <a:chExt cx="326" cy="1333"/>
          </a:xfrm>
        </p:grpSpPr>
        <p:sp>
          <p:nvSpPr>
            <p:cNvPr id="26659" name="Rectangle 18"/>
            <p:cNvSpPr>
              <a:spLocks noChangeArrowheads="1"/>
            </p:cNvSpPr>
            <p:nvPr/>
          </p:nvSpPr>
          <p:spPr bwMode="auto">
            <a:xfrm>
              <a:off x="2843" y="2162"/>
              <a:ext cx="260" cy="8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26660" name="Rectangle 19" descr="Small grid"/>
            <p:cNvSpPr>
              <a:spLocks noChangeArrowheads="1"/>
            </p:cNvSpPr>
            <p:nvPr/>
          </p:nvSpPr>
          <p:spPr bwMode="auto">
            <a:xfrm>
              <a:off x="2852" y="2895"/>
              <a:ext cx="251" cy="98"/>
            </a:xfrm>
            <a:prstGeom prst="rect">
              <a:avLst/>
            </a:prstGeom>
            <a:pattFill prst="smGrid">
              <a:fgClr>
                <a:schemeClr val="tx1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26661" name="Arc 20"/>
            <p:cNvSpPr>
              <a:spLocks/>
            </p:cNvSpPr>
            <p:nvPr/>
          </p:nvSpPr>
          <p:spPr bwMode="auto">
            <a:xfrm>
              <a:off x="2977" y="1669"/>
              <a:ext cx="192" cy="5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557"/>
                  </a:moveTo>
                  <a:cubicBezTo>
                    <a:pt x="23" y="9688"/>
                    <a:pt x="9618" y="62"/>
                    <a:pt x="21487" y="0"/>
                  </a:cubicBezTo>
                </a:path>
                <a:path w="21600" h="21600" stroke="0" extrusionOk="0">
                  <a:moveTo>
                    <a:pt x="0" y="21557"/>
                  </a:moveTo>
                  <a:cubicBezTo>
                    <a:pt x="23" y="9688"/>
                    <a:pt x="9618" y="62"/>
                    <a:pt x="21487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</p:grpSp>
      <p:sp>
        <p:nvSpPr>
          <p:cNvPr id="26638" name="Line 22"/>
          <p:cNvSpPr>
            <a:spLocks noChangeShapeType="1"/>
          </p:cNvSpPr>
          <p:nvPr/>
        </p:nvSpPr>
        <p:spPr bwMode="auto">
          <a:xfrm flipH="1">
            <a:off x="4019550" y="4837113"/>
            <a:ext cx="498475" cy="18367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6639" name="Line 23"/>
          <p:cNvSpPr>
            <a:spLocks noChangeShapeType="1"/>
          </p:cNvSpPr>
          <p:nvPr/>
        </p:nvSpPr>
        <p:spPr bwMode="auto">
          <a:xfrm>
            <a:off x="4951413" y="4837113"/>
            <a:ext cx="508000" cy="189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6640" name="Line 24"/>
          <p:cNvSpPr>
            <a:spLocks noChangeShapeType="1"/>
          </p:cNvSpPr>
          <p:nvPr/>
        </p:nvSpPr>
        <p:spPr bwMode="auto">
          <a:xfrm flipH="1">
            <a:off x="4237038" y="4864100"/>
            <a:ext cx="539750" cy="1666875"/>
          </a:xfrm>
          <a:prstGeom prst="line">
            <a:avLst/>
          </a:prstGeom>
          <a:noFill/>
          <a:ln w="101600">
            <a:pattFill prst="ltHorz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6641" name="Line 25"/>
          <p:cNvSpPr>
            <a:spLocks noChangeShapeType="1"/>
          </p:cNvSpPr>
          <p:nvPr/>
        </p:nvSpPr>
        <p:spPr bwMode="auto">
          <a:xfrm flipH="1">
            <a:off x="4332288" y="4864100"/>
            <a:ext cx="515937" cy="1654175"/>
          </a:xfrm>
          <a:prstGeom prst="line">
            <a:avLst/>
          </a:prstGeom>
          <a:noFill/>
          <a:ln w="101600">
            <a:pattFill prst="ltHorz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4146550" y="6343650"/>
            <a:ext cx="1152525" cy="311150"/>
            <a:chOff x="2612" y="3996"/>
            <a:chExt cx="726" cy="196"/>
          </a:xfrm>
        </p:grpSpPr>
        <p:sp>
          <p:nvSpPr>
            <p:cNvPr id="26657" name="Arc 26"/>
            <p:cNvSpPr>
              <a:spLocks/>
            </p:cNvSpPr>
            <p:nvPr/>
          </p:nvSpPr>
          <p:spPr bwMode="auto">
            <a:xfrm>
              <a:off x="2964" y="3996"/>
              <a:ext cx="374" cy="190"/>
            </a:xfrm>
            <a:custGeom>
              <a:avLst/>
              <a:gdLst>
                <a:gd name="T0" fmla="*/ 0 w 21658"/>
                <a:gd name="T1" fmla="*/ 0 h 21715"/>
                <a:gd name="T2" fmla="*/ 0 w 21658"/>
                <a:gd name="T3" fmla="*/ 0 h 21715"/>
                <a:gd name="T4" fmla="*/ 0 w 21658"/>
                <a:gd name="T5" fmla="*/ 0 h 21715"/>
                <a:gd name="T6" fmla="*/ 0 60000 65536"/>
                <a:gd name="T7" fmla="*/ 0 60000 65536"/>
                <a:gd name="T8" fmla="*/ 0 60000 65536"/>
                <a:gd name="T9" fmla="*/ 0 w 21658"/>
                <a:gd name="T10" fmla="*/ 0 h 21715"/>
                <a:gd name="T11" fmla="*/ 21658 w 21658"/>
                <a:gd name="T12" fmla="*/ 21715 h 217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58" h="21715" fill="none" extrusionOk="0">
                  <a:moveTo>
                    <a:pt x="21657" y="0"/>
                  </a:moveTo>
                  <a:cubicBezTo>
                    <a:pt x="21657" y="38"/>
                    <a:pt x="21658" y="76"/>
                    <a:pt x="21658" y="115"/>
                  </a:cubicBezTo>
                  <a:cubicBezTo>
                    <a:pt x="21658" y="12044"/>
                    <a:pt x="11987" y="21715"/>
                    <a:pt x="58" y="21715"/>
                  </a:cubicBezTo>
                  <a:cubicBezTo>
                    <a:pt x="38" y="21715"/>
                    <a:pt x="19" y="21714"/>
                    <a:pt x="0" y="21714"/>
                  </a:cubicBezTo>
                </a:path>
                <a:path w="21658" h="21715" stroke="0" extrusionOk="0">
                  <a:moveTo>
                    <a:pt x="21657" y="0"/>
                  </a:moveTo>
                  <a:cubicBezTo>
                    <a:pt x="21657" y="38"/>
                    <a:pt x="21658" y="76"/>
                    <a:pt x="21658" y="115"/>
                  </a:cubicBezTo>
                  <a:cubicBezTo>
                    <a:pt x="21658" y="12044"/>
                    <a:pt x="11987" y="21715"/>
                    <a:pt x="58" y="21715"/>
                  </a:cubicBezTo>
                  <a:cubicBezTo>
                    <a:pt x="38" y="21715"/>
                    <a:pt x="19" y="21714"/>
                    <a:pt x="0" y="21714"/>
                  </a:cubicBezTo>
                  <a:lnTo>
                    <a:pt x="58" y="115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26658" name="Arc 27"/>
            <p:cNvSpPr>
              <a:spLocks/>
            </p:cNvSpPr>
            <p:nvPr/>
          </p:nvSpPr>
          <p:spPr bwMode="auto">
            <a:xfrm>
              <a:off x="2612" y="4003"/>
              <a:ext cx="373" cy="189"/>
            </a:xfrm>
            <a:custGeom>
              <a:avLst/>
              <a:gdLst>
                <a:gd name="T0" fmla="*/ 0 w 21600"/>
                <a:gd name="T1" fmla="*/ 0 h 21714"/>
                <a:gd name="T2" fmla="*/ 0 w 21600"/>
                <a:gd name="T3" fmla="*/ 0 h 21714"/>
                <a:gd name="T4" fmla="*/ 0 w 21600"/>
                <a:gd name="T5" fmla="*/ 0 h 2171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714"/>
                <a:gd name="T11" fmla="*/ 21600 w 21600"/>
                <a:gd name="T12" fmla="*/ 21714 h 217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714" fill="none" extrusionOk="0">
                  <a:moveTo>
                    <a:pt x="21542" y="21713"/>
                  </a:moveTo>
                  <a:cubicBezTo>
                    <a:pt x="9635" y="21681"/>
                    <a:pt x="0" y="12020"/>
                    <a:pt x="0" y="114"/>
                  </a:cubicBezTo>
                  <a:cubicBezTo>
                    <a:pt x="-1" y="76"/>
                    <a:pt x="0" y="38"/>
                    <a:pt x="0" y="0"/>
                  </a:cubicBezTo>
                </a:path>
                <a:path w="21600" h="21714" stroke="0" extrusionOk="0">
                  <a:moveTo>
                    <a:pt x="21542" y="21713"/>
                  </a:moveTo>
                  <a:cubicBezTo>
                    <a:pt x="9635" y="21681"/>
                    <a:pt x="0" y="12020"/>
                    <a:pt x="0" y="114"/>
                  </a:cubicBezTo>
                  <a:cubicBezTo>
                    <a:pt x="-1" y="76"/>
                    <a:pt x="0" y="38"/>
                    <a:pt x="0" y="0"/>
                  </a:cubicBezTo>
                  <a:lnTo>
                    <a:pt x="21600" y="114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ar-YE"/>
            </a:p>
          </p:txBody>
        </p:sp>
      </p:grpSp>
      <p:sp>
        <p:nvSpPr>
          <p:cNvPr id="26643" name="Oval 29"/>
          <p:cNvSpPr>
            <a:spLocks noChangeArrowheads="1"/>
          </p:cNvSpPr>
          <p:nvPr/>
        </p:nvSpPr>
        <p:spPr bwMode="auto">
          <a:xfrm>
            <a:off x="4557713" y="5611813"/>
            <a:ext cx="34925" cy="34925"/>
          </a:xfrm>
          <a:prstGeom prst="ellipse">
            <a:avLst/>
          </a:prstGeom>
          <a:solidFill>
            <a:schemeClr val="hlink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6644" name="Rectangle 30"/>
          <p:cNvSpPr>
            <a:spLocks noChangeArrowheads="1"/>
          </p:cNvSpPr>
          <p:nvPr/>
        </p:nvSpPr>
        <p:spPr bwMode="auto">
          <a:xfrm>
            <a:off x="6389688" y="4791075"/>
            <a:ext cx="1484312" cy="19526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6888163" y="2649538"/>
            <a:ext cx="517525" cy="2116137"/>
            <a:chOff x="4339" y="1669"/>
            <a:chExt cx="326" cy="1333"/>
          </a:xfrm>
        </p:grpSpPr>
        <p:sp>
          <p:nvSpPr>
            <p:cNvPr id="26654" name="Rectangle 31"/>
            <p:cNvSpPr>
              <a:spLocks noChangeArrowheads="1"/>
            </p:cNvSpPr>
            <p:nvPr/>
          </p:nvSpPr>
          <p:spPr bwMode="auto">
            <a:xfrm>
              <a:off x="4339" y="2162"/>
              <a:ext cx="260" cy="8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26655" name="Rectangle 32" descr="Small grid"/>
            <p:cNvSpPr>
              <a:spLocks noChangeArrowheads="1"/>
            </p:cNvSpPr>
            <p:nvPr/>
          </p:nvSpPr>
          <p:spPr bwMode="auto">
            <a:xfrm>
              <a:off x="4348" y="2895"/>
              <a:ext cx="251" cy="98"/>
            </a:xfrm>
            <a:prstGeom prst="rect">
              <a:avLst/>
            </a:prstGeom>
            <a:pattFill prst="smGrid">
              <a:fgClr>
                <a:schemeClr val="tx1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26656" name="Arc 33"/>
            <p:cNvSpPr>
              <a:spLocks/>
            </p:cNvSpPr>
            <p:nvPr/>
          </p:nvSpPr>
          <p:spPr bwMode="auto">
            <a:xfrm>
              <a:off x="4473" y="1669"/>
              <a:ext cx="192" cy="5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557"/>
                  </a:moveTo>
                  <a:cubicBezTo>
                    <a:pt x="23" y="9688"/>
                    <a:pt x="9618" y="62"/>
                    <a:pt x="21487" y="0"/>
                  </a:cubicBezTo>
                </a:path>
                <a:path w="21600" h="21600" stroke="0" extrusionOk="0">
                  <a:moveTo>
                    <a:pt x="0" y="21557"/>
                  </a:moveTo>
                  <a:cubicBezTo>
                    <a:pt x="23" y="9688"/>
                    <a:pt x="9618" y="62"/>
                    <a:pt x="21487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</p:grpSp>
      <p:sp>
        <p:nvSpPr>
          <p:cNvPr id="26646" name="Line 35"/>
          <p:cNvSpPr>
            <a:spLocks noChangeShapeType="1"/>
          </p:cNvSpPr>
          <p:nvPr/>
        </p:nvSpPr>
        <p:spPr bwMode="auto">
          <a:xfrm flipH="1">
            <a:off x="6394450" y="4837113"/>
            <a:ext cx="498475" cy="18367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6647" name="Line 36"/>
          <p:cNvSpPr>
            <a:spLocks noChangeShapeType="1"/>
          </p:cNvSpPr>
          <p:nvPr/>
        </p:nvSpPr>
        <p:spPr bwMode="auto">
          <a:xfrm>
            <a:off x="7326313" y="4837113"/>
            <a:ext cx="508000" cy="189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6648" name="Line 37"/>
          <p:cNvSpPr>
            <a:spLocks noChangeShapeType="1"/>
          </p:cNvSpPr>
          <p:nvPr/>
        </p:nvSpPr>
        <p:spPr bwMode="auto">
          <a:xfrm flipH="1">
            <a:off x="6878638" y="4864100"/>
            <a:ext cx="273050" cy="1717675"/>
          </a:xfrm>
          <a:prstGeom prst="line">
            <a:avLst/>
          </a:prstGeom>
          <a:noFill/>
          <a:ln w="101600">
            <a:pattFill prst="ltHorz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6649" name="Line 38"/>
          <p:cNvSpPr>
            <a:spLocks noChangeShapeType="1"/>
          </p:cNvSpPr>
          <p:nvPr/>
        </p:nvSpPr>
        <p:spPr bwMode="auto">
          <a:xfrm flipH="1">
            <a:off x="6973888" y="4864100"/>
            <a:ext cx="249237" cy="1730375"/>
          </a:xfrm>
          <a:prstGeom prst="line">
            <a:avLst/>
          </a:prstGeom>
          <a:noFill/>
          <a:ln w="101600">
            <a:pattFill prst="ltHorz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6521450" y="6343650"/>
            <a:ext cx="1152525" cy="311150"/>
            <a:chOff x="4108" y="3996"/>
            <a:chExt cx="726" cy="196"/>
          </a:xfrm>
        </p:grpSpPr>
        <p:sp>
          <p:nvSpPr>
            <p:cNvPr id="26652" name="Arc 39"/>
            <p:cNvSpPr>
              <a:spLocks/>
            </p:cNvSpPr>
            <p:nvPr/>
          </p:nvSpPr>
          <p:spPr bwMode="auto">
            <a:xfrm>
              <a:off x="4460" y="3996"/>
              <a:ext cx="374" cy="190"/>
            </a:xfrm>
            <a:custGeom>
              <a:avLst/>
              <a:gdLst>
                <a:gd name="T0" fmla="*/ 0 w 21658"/>
                <a:gd name="T1" fmla="*/ 0 h 21715"/>
                <a:gd name="T2" fmla="*/ 0 w 21658"/>
                <a:gd name="T3" fmla="*/ 0 h 21715"/>
                <a:gd name="T4" fmla="*/ 0 w 21658"/>
                <a:gd name="T5" fmla="*/ 0 h 21715"/>
                <a:gd name="T6" fmla="*/ 0 60000 65536"/>
                <a:gd name="T7" fmla="*/ 0 60000 65536"/>
                <a:gd name="T8" fmla="*/ 0 60000 65536"/>
                <a:gd name="T9" fmla="*/ 0 w 21658"/>
                <a:gd name="T10" fmla="*/ 0 h 21715"/>
                <a:gd name="T11" fmla="*/ 21658 w 21658"/>
                <a:gd name="T12" fmla="*/ 21715 h 217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58" h="21715" fill="none" extrusionOk="0">
                  <a:moveTo>
                    <a:pt x="21657" y="0"/>
                  </a:moveTo>
                  <a:cubicBezTo>
                    <a:pt x="21657" y="38"/>
                    <a:pt x="21658" y="76"/>
                    <a:pt x="21658" y="115"/>
                  </a:cubicBezTo>
                  <a:cubicBezTo>
                    <a:pt x="21658" y="12044"/>
                    <a:pt x="11987" y="21715"/>
                    <a:pt x="58" y="21715"/>
                  </a:cubicBezTo>
                  <a:cubicBezTo>
                    <a:pt x="38" y="21715"/>
                    <a:pt x="19" y="21714"/>
                    <a:pt x="0" y="21714"/>
                  </a:cubicBezTo>
                </a:path>
                <a:path w="21658" h="21715" stroke="0" extrusionOk="0">
                  <a:moveTo>
                    <a:pt x="21657" y="0"/>
                  </a:moveTo>
                  <a:cubicBezTo>
                    <a:pt x="21657" y="38"/>
                    <a:pt x="21658" y="76"/>
                    <a:pt x="21658" y="115"/>
                  </a:cubicBezTo>
                  <a:cubicBezTo>
                    <a:pt x="21658" y="12044"/>
                    <a:pt x="11987" y="21715"/>
                    <a:pt x="58" y="21715"/>
                  </a:cubicBezTo>
                  <a:cubicBezTo>
                    <a:pt x="38" y="21715"/>
                    <a:pt x="19" y="21714"/>
                    <a:pt x="0" y="21714"/>
                  </a:cubicBezTo>
                  <a:lnTo>
                    <a:pt x="58" y="115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26653" name="Arc 40"/>
            <p:cNvSpPr>
              <a:spLocks/>
            </p:cNvSpPr>
            <p:nvPr/>
          </p:nvSpPr>
          <p:spPr bwMode="auto">
            <a:xfrm>
              <a:off x="4108" y="4003"/>
              <a:ext cx="373" cy="189"/>
            </a:xfrm>
            <a:custGeom>
              <a:avLst/>
              <a:gdLst>
                <a:gd name="T0" fmla="*/ 0 w 21600"/>
                <a:gd name="T1" fmla="*/ 0 h 21714"/>
                <a:gd name="T2" fmla="*/ 0 w 21600"/>
                <a:gd name="T3" fmla="*/ 0 h 21714"/>
                <a:gd name="T4" fmla="*/ 0 w 21600"/>
                <a:gd name="T5" fmla="*/ 0 h 2171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714"/>
                <a:gd name="T11" fmla="*/ 21600 w 21600"/>
                <a:gd name="T12" fmla="*/ 21714 h 217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714" fill="none" extrusionOk="0">
                  <a:moveTo>
                    <a:pt x="21542" y="21713"/>
                  </a:moveTo>
                  <a:cubicBezTo>
                    <a:pt x="9635" y="21681"/>
                    <a:pt x="0" y="12020"/>
                    <a:pt x="0" y="114"/>
                  </a:cubicBezTo>
                  <a:cubicBezTo>
                    <a:pt x="-1" y="76"/>
                    <a:pt x="0" y="38"/>
                    <a:pt x="0" y="0"/>
                  </a:cubicBezTo>
                </a:path>
                <a:path w="21600" h="21714" stroke="0" extrusionOk="0">
                  <a:moveTo>
                    <a:pt x="21542" y="21713"/>
                  </a:moveTo>
                  <a:cubicBezTo>
                    <a:pt x="9635" y="21681"/>
                    <a:pt x="0" y="12020"/>
                    <a:pt x="0" y="114"/>
                  </a:cubicBezTo>
                  <a:cubicBezTo>
                    <a:pt x="-1" y="76"/>
                    <a:pt x="0" y="38"/>
                    <a:pt x="0" y="0"/>
                  </a:cubicBezTo>
                  <a:lnTo>
                    <a:pt x="21600" y="114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ar-YE"/>
            </a:p>
          </p:txBody>
        </p:sp>
      </p:grpSp>
      <p:sp>
        <p:nvSpPr>
          <p:cNvPr id="26651" name="Oval 42"/>
          <p:cNvSpPr>
            <a:spLocks noChangeArrowheads="1"/>
          </p:cNvSpPr>
          <p:nvPr/>
        </p:nvSpPr>
        <p:spPr bwMode="auto">
          <a:xfrm>
            <a:off x="6932613" y="5611813"/>
            <a:ext cx="34925" cy="34925"/>
          </a:xfrm>
          <a:prstGeom prst="ellipse">
            <a:avLst/>
          </a:prstGeom>
          <a:solidFill>
            <a:schemeClr val="hlink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Axial Resolution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631950" y="1638300"/>
            <a:ext cx="7162800" cy="4114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minimum reflector separation </a:t>
            </a:r>
            <a:r>
              <a:rPr lang="en-US" u="sng" dirty="0"/>
              <a:t>in direction of sound travel</a:t>
            </a:r>
            <a:r>
              <a:rPr lang="en-US" dirty="0"/>
              <a:t> which produces separate reflections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depends on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spatial pulse length</a:t>
            </a:r>
            <a:endParaRPr lang="en-US" dirty="0"/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Distance in space covered by a pulse</a:t>
            </a:r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4546600" y="4787900"/>
            <a:ext cx="838200" cy="1016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4787900" y="5118100"/>
            <a:ext cx="114300" cy="1397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5041900" y="5118100"/>
            <a:ext cx="114300" cy="1397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4965700" y="5397500"/>
            <a:ext cx="50800" cy="889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4838700" y="5600700"/>
            <a:ext cx="292100" cy="76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auto">
          <a:xfrm rot="10800000" flipH="1">
            <a:off x="5156200" y="5727700"/>
            <a:ext cx="1143000" cy="519113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lIns="90488" tIns="44450" rIns="90488" bIns="44450" anchor="ctr"/>
          <a:lstStyle/>
          <a:p>
            <a:pPr algn="ctr"/>
            <a:r>
              <a:rPr lang="en-US" sz="2800" b="1"/>
              <a:t>HEY</a:t>
            </a:r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 flipH="1">
            <a:off x="2438400" y="5499100"/>
            <a:ext cx="1879600" cy="520700"/>
          </a:xfrm>
          <a:prstGeom prst="rightArrow">
            <a:avLst>
              <a:gd name="adj1" fmla="val 50000"/>
              <a:gd name="adj2" fmla="val 180505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en-US"/>
              <a:t>H.......E.......Y</a:t>
            </a:r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2501900" y="6096000"/>
            <a:ext cx="1866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2309813" y="6335713"/>
            <a:ext cx="2301875" cy="3619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Spatial Pulse Length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Axial Resolution</a:t>
            </a: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4711700" y="5207000"/>
            <a:ext cx="8509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699000" y="6337300"/>
            <a:ext cx="8509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8677" name="Arc 5"/>
          <p:cNvSpPr>
            <a:spLocks/>
          </p:cNvSpPr>
          <p:nvPr/>
        </p:nvSpPr>
        <p:spPr bwMode="auto">
          <a:xfrm>
            <a:off x="5032375" y="6005513"/>
            <a:ext cx="174625" cy="317500"/>
          </a:xfrm>
          <a:custGeom>
            <a:avLst/>
            <a:gdLst>
              <a:gd name="T0" fmla="*/ 11533852 w 43200"/>
              <a:gd name="T1" fmla="*/ 0 h 21709"/>
              <a:gd name="T2" fmla="*/ 0 w 43200"/>
              <a:gd name="T3" fmla="*/ 0 h 21709"/>
              <a:gd name="T4" fmla="*/ 5766966 w 43200"/>
              <a:gd name="T5" fmla="*/ 4986618 h 21709"/>
              <a:gd name="T6" fmla="*/ 0 60000 65536"/>
              <a:gd name="T7" fmla="*/ 0 60000 65536"/>
              <a:gd name="T8" fmla="*/ 0 60000 65536"/>
              <a:gd name="T9" fmla="*/ 0 w 43200"/>
              <a:gd name="T10" fmla="*/ 0 h 21709"/>
              <a:gd name="T11" fmla="*/ 43200 w 43200"/>
              <a:gd name="T12" fmla="*/ 21709 h 217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709" fill="none" extrusionOk="0">
                <a:moveTo>
                  <a:pt x="43199" y="0"/>
                </a:moveTo>
                <a:cubicBezTo>
                  <a:pt x="43199" y="36"/>
                  <a:pt x="43200" y="72"/>
                  <a:pt x="43200" y="109"/>
                </a:cubicBezTo>
                <a:cubicBezTo>
                  <a:pt x="43200" y="12038"/>
                  <a:pt x="33529" y="21709"/>
                  <a:pt x="21600" y="21709"/>
                </a:cubicBezTo>
                <a:cubicBezTo>
                  <a:pt x="9670" y="21709"/>
                  <a:pt x="0" y="12038"/>
                  <a:pt x="0" y="109"/>
                </a:cubicBezTo>
                <a:cubicBezTo>
                  <a:pt x="-1" y="72"/>
                  <a:pt x="0" y="36"/>
                  <a:pt x="0" y="0"/>
                </a:cubicBezTo>
              </a:path>
              <a:path w="43200" h="21709" stroke="0" extrusionOk="0">
                <a:moveTo>
                  <a:pt x="43199" y="0"/>
                </a:moveTo>
                <a:cubicBezTo>
                  <a:pt x="43199" y="36"/>
                  <a:pt x="43200" y="72"/>
                  <a:pt x="43200" y="109"/>
                </a:cubicBezTo>
                <a:cubicBezTo>
                  <a:pt x="43200" y="12038"/>
                  <a:pt x="33529" y="21709"/>
                  <a:pt x="21600" y="21709"/>
                </a:cubicBezTo>
                <a:cubicBezTo>
                  <a:pt x="9670" y="21709"/>
                  <a:pt x="0" y="12038"/>
                  <a:pt x="0" y="109"/>
                </a:cubicBezTo>
                <a:cubicBezTo>
                  <a:pt x="-1" y="72"/>
                  <a:pt x="0" y="36"/>
                  <a:pt x="0" y="0"/>
                </a:cubicBezTo>
                <a:lnTo>
                  <a:pt x="21600" y="109"/>
                </a:lnTo>
                <a:close/>
              </a:path>
            </a:pathLst>
          </a:custGeom>
          <a:noFill/>
          <a:ln w="12700" cap="rnd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 flipV="1">
            <a:off x="5032375" y="5430838"/>
            <a:ext cx="0" cy="573087"/>
          </a:xfrm>
          <a:prstGeom prst="line">
            <a:avLst/>
          </a:prstGeom>
          <a:noFill/>
          <a:ln w="12700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8679" name="Arc 7"/>
          <p:cNvSpPr>
            <a:spLocks/>
          </p:cNvSpPr>
          <p:nvPr/>
        </p:nvSpPr>
        <p:spPr bwMode="auto">
          <a:xfrm>
            <a:off x="5165725" y="5287963"/>
            <a:ext cx="77788" cy="165100"/>
          </a:xfrm>
          <a:custGeom>
            <a:avLst/>
            <a:gdLst>
              <a:gd name="T0" fmla="*/ 9568784 w 15641"/>
              <a:gd name="T1" fmla="*/ 68907303 h 21600"/>
              <a:gd name="T2" fmla="*/ 0 w 15641"/>
              <a:gd name="T3" fmla="*/ 68538947 h 21600"/>
              <a:gd name="T4" fmla="*/ 4869158 w 15641"/>
              <a:gd name="T5" fmla="*/ 0 h 21600"/>
              <a:gd name="T6" fmla="*/ 0 60000 65536"/>
              <a:gd name="T7" fmla="*/ 0 60000 65536"/>
              <a:gd name="T8" fmla="*/ 0 60000 65536"/>
              <a:gd name="T9" fmla="*/ 0 w 15641"/>
              <a:gd name="T10" fmla="*/ 0 h 21600"/>
              <a:gd name="T11" fmla="*/ 15641 w 1564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641" h="21600" fill="none" extrusionOk="0">
                <a:moveTo>
                  <a:pt x="15640" y="20187"/>
                </a:moveTo>
                <a:cubicBezTo>
                  <a:pt x="13187" y="21121"/>
                  <a:pt x="10584" y="21599"/>
                  <a:pt x="7959" y="21600"/>
                </a:cubicBezTo>
                <a:cubicBezTo>
                  <a:pt x="5233" y="21600"/>
                  <a:pt x="2533" y="21084"/>
                  <a:pt x="-1" y="20080"/>
                </a:cubicBezTo>
              </a:path>
              <a:path w="15641" h="21600" stroke="0" extrusionOk="0">
                <a:moveTo>
                  <a:pt x="15640" y="20187"/>
                </a:moveTo>
                <a:cubicBezTo>
                  <a:pt x="13187" y="21121"/>
                  <a:pt x="10584" y="21599"/>
                  <a:pt x="7959" y="21600"/>
                </a:cubicBezTo>
                <a:cubicBezTo>
                  <a:pt x="5233" y="21600"/>
                  <a:pt x="2533" y="21084"/>
                  <a:pt x="-1" y="20080"/>
                </a:cubicBezTo>
                <a:lnTo>
                  <a:pt x="7959" y="0"/>
                </a:lnTo>
                <a:close/>
              </a:path>
            </a:pathLst>
          </a:custGeom>
          <a:solidFill>
            <a:srgbClr val="000000"/>
          </a:solidFill>
          <a:ln w="9525" cap="rnd">
            <a:solidFill>
              <a:srgbClr val="5F5F5F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 flipV="1">
            <a:off x="5203825" y="5448300"/>
            <a:ext cx="0" cy="571500"/>
          </a:xfrm>
          <a:prstGeom prst="line">
            <a:avLst/>
          </a:prstGeom>
          <a:noFill/>
          <a:ln w="12700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1663700" y="5207000"/>
            <a:ext cx="8509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1651000" y="6337300"/>
            <a:ext cx="8509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1866900" y="3568700"/>
            <a:ext cx="0" cy="1638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5207000" y="3530600"/>
            <a:ext cx="0" cy="1638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3213100" y="5207000"/>
            <a:ext cx="8509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3200400" y="6337300"/>
            <a:ext cx="8509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3386138" y="4210050"/>
            <a:ext cx="14287" cy="1895475"/>
          </a:xfrm>
          <a:prstGeom prst="line">
            <a:avLst/>
          </a:prstGeom>
          <a:noFill/>
          <a:ln w="12700">
            <a:solidFill>
              <a:srgbClr val="5F5F5F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8688" name="Arc 16"/>
          <p:cNvSpPr>
            <a:spLocks/>
          </p:cNvSpPr>
          <p:nvPr/>
        </p:nvSpPr>
        <p:spPr bwMode="auto">
          <a:xfrm>
            <a:off x="3457575" y="4849813"/>
            <a:ext cx="174625" cy="317500"/>
          </a:xfrm>
          <a:custGeom>
            <a:avLst/>
            <a:gdLst>
              <a:gd name="T0" fmla="*/ 11533852 w 43200"/>
              <a:gd name="T1" fmla="*/ 0 h 21709"/>
              <a:gd name="T2" fmla="*/ 0 w 43200"/>
              <a:gd name="T3" fmla="*/ 0 h 21709"/>
              <a:gd name="T4" fmla="*/ 5766966 w 43200"/>
              <a:gd name="T5" fmla="*/ 4986618 h 21709"/>
              <a:gd name="T6" fmla="*/ 0 60000 65536"/>
              <a:gd name="T7" fmla="*/ 0 60000 65536"/>
              <a:gd name="T8" fmla="*/ 0 60000 65536"/>
              <a:gd name="T9" fmla="*/ 0 w 43200"/>
              <a:gd name="T10" fmla="*/ 0 h 21709"/>
              <a:gd name="T11" fmla="*/ 43200 w 43200"/>
              <a:gd name="T12" fmla="*/ 21709 h 217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709" fill="none" extrusionOk="0">
                <a:moveTo>
                  <a:pt x="43199" y="0"/>
                </a:moveTo>
                <a:cubicBezTo>
                  <a:pt x="43199" y="36"/>
                  <a:pt x="43200" y="72"/>
                  <a:pt x="43200" y="109"/>
                </a:cubicBezTo>
                <a:cubicBezTo>
                  <a:pt x="43200" y="12038"/>
                  <a:pt x="33529" y="21709"/>
                  <a:pt x="21600" y="21709"/>
                </a:cubicBezTo>
                <a:cubicBezTo>
                  <a:pt x="9670" y="21709"/>
                  <a:pt x="0" y="12038"/>
                  <a:pt x="0" y="109"/>
                </a:cubicBezTo>
                <a:cubicBezTo>
                  <a:pt x="-1" y="72"/>
                  <a:pt x="0" y="36"/>
                  <a:pt x="0" y="0"/>
                </a:cubicBezTo>
              </a:path>
              <a:path w="43200" h="21709" stroke="0" extrusionOk="0">
                <a:moveTo>
                  <a:pt x="43199" y="0"/>
                </a:moveTo>
                <a:cubicBezTo>
                  <a:pt x="43199" y="36"/>
                  <a:pt x="43200" y="72"/>
                  <a:pt x="43200" y="109"/>
                </a:cubicBezTo>
                <a:cubicBezTo>
                  <a:pt x="43200" y="12038"/>
                  <a:pt x="33529" y="21709"/>
                  <a:pt x="21600" y="21709"/>
                </a:cubicBezTo>
                <a:cubicBezTo>
                  <a:pt x="9670" y="21709"/>
                  <a:pt x="0" y="12038"/>
                  <a:pt x="0" y="109"/>
                </a:cubicBezTo>
                <a:cubicBezTo>
                  <a:pt x="-1" y="72"/>
                  <a:pt x="0" y="36"/>
                  <a:pt x="0" y="0"/>
                </a:cubicBezTo>
                <a:lnTo>
                  <a:pt x="21600" y="109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 flipV="1">
            <a:off x="3455988" y="4203700"/>
            <a:ext cx="0" cy="6778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8690" name="Arc 18"/>
          <p:cNvSpPr>
            <a:spLocks/>
          </p:cNvSpPr>
          <p:nvPr/>
        </p:nvSpPr>
        <p:spPr bwMode="auto">
          <a:xfrm>
            <a:off x="3590925" y="4132263"/>
            <a:ext cx="77788" cy="165100"/>
          </a:xfrm>
          <a:custGeom>
            <a:avLst/>
            <a:gdLst>
              <a:gd name="T0" fmla="*/ 9568784 w 15641"/>
              <a:gd name="T1" fmla="*/ 68907303 h 21600"/>
              <a:gd name="T2" fmla="*/ 0 w 15641"/>
              <a:gd name="T3" fmla="*/ 68538947 h 21600"/>
              <a:gd name="T4" fmla="*/ 4869158 w 15641"/>
              <a:gd name="T5" fmla="*/ 0 h 21600"/>
              <a:gd name="T6" fmla="*/ 0 60000 65536"/>
              <a:gd name="T7" fmla="*/ 0 60000 65536"/>
              <a:gd name="T8" fmla="*/ 0 60000 65536"/>
              <a:gd name="T9" fmla="*/ 0 w 15641"/>
              <a:gd name="T10" fmla="*/ 0 h 21600"/>
              <a:gd name="T11" fmla="*/ 15641 w 1564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641" h="21600" fill="none" extrusionOk="0">
                <a:moveTo>
                  <a:pt x="15640" y="20187"/>
                </a:moveTo>
                <a:cubicBezTo>
                  <a:pt x="13187" y="21121"/>
                  <a:pt x="10584" y="21599"/>
                  <a:pt x="7959" y="21600"/>
                </a:cubicBezTo>
                <a:cubicBezTo>
                  <a:pt x="5233" y="21600"/>
                  <a:pt x="2533" y="21084"/>
                  <a:pt x="-1" y="20080"/>
                </a:cubicBezTo>
              </a:path>
              <a:path w="15641" h="21600" stroke="0" extrusionOk="0">
                <a:moveTo>
                  <a:pt x="15640" y="20187"/>
                </a:moveTo>
                <a:cubicBezTo>
                  <a:pt x="13187" y="21121"/>
                  <a:pt x="10584" y="21599"/>
                  <a:pt x="7959" y="21600"/>
                </a:cubicBezTo>
                <a:cubicBezTo>
                  <a:pt x="5233" y="21600"/>
                  <a:pt x="2533" y="21084"/>
                  <a:pt x="-1" y="20080"/>
                </a:cubicBezTo>
                <a:lnTo>
                  <a:pt x="7959" y="0"/>
                </a:lnTo>
                <a:close/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 flipV="1">
            <a:off x="3629025" y="4292600"/>
            <a:ext cx="0" cy="571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6159500" y="5207000"/>
            <a:ext cx="8509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>
            <a:off x="6146800" y="6337300"/>
            <a:ext cx="8509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6654800" y="3530600"/>
            <a:ext cx="0" cy="1638300"/>
          </a:xfrm>
          <a:prstGeom prst="line">
            <a:avLst/>
          </a:prstGeom>
          <a:noFill/>
          <a:ln w="12700">
            <a:solidFill>
              <a:srgbClr val="5F5F5F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>
            <a:off x="6654800" y="1778000"/>
            <a:ext cx="0" cy="1638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>
            <a:off x="7289800" y="5194300"/>
            <a:ext cx="0" cy="11557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7464425" y="5203825"/>
            <a:ext cx="1393010" cy="147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rtl="0"/>
            <a:r>
              <a:rPr lang="en-US" dirty="0">
                <a:solidFill>
                  <a:srgbClr val="000000"/>
                </a:solidFill>
              </a:rPr>
              <a:t>Separation</a:t>
            </a:r>
          </a:p>
          <a:p>
            <a:pPr algn="l" rtl="0"/>
            <a:r>
              <a:rPr lang="en-US" u="sng" dirty="0">
                <a:solidFill>
                  <a:srgbClr val="000000"/>
                </a:solidFill>
              </a:rPr>
              <a:t>just greater</a:t>
            </a:r>
          </a:p>
          <a:p>
            <a:pPr algn="l" rtl="0"/>
            <a:r>
              <a:rPr lang="en-US" dirty="0">
                <a:solidFill>
                  <a:srgbClr val="000000"/>
                </a:solidFill>
              </a:rPr>
              <a:t>than half the</a:t>
            </a:r>
          </a:p>
          <a:p>
            <a:pPr algn="l" rtl="0"/>
            <a:r>
              <a:rPr lang="en-US" dirty="0">
                <a:solidFill>
                  <a:srgbClr val="000000"/>
                </a:solidFill>
              </a:rPr>
              <a:t>spatial</a:t>
            </a:r>
          </a:p>
          <a:p>
            <a:pPr algn="l" rtl="0"/>
            <a:r>
              <a:rPr lang="en-US" dirty="0">
                <a:solidFill>
                  <a:srgbClr val="000000"/>
                </a:solidFill>
              </a:rPr>
              <a:t>pulse length</a:t>
            </a: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7529902" y="3552825"/>
            <a:ext cx="1121974" cy="92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rtl="0"/>
            <a:r>
              <a:rPr lang="en-US" dirty="0">
                <a:solidFill>
                  <a:srgbClr val="000000"/>
                </a:solidFill>
              </a:rPr>
              <a:t>Gap;</a:t>
            </a:r>
          </a:p>
          <a:p>
            <a:pPr algn="l" rtl="0"/>
            <a:r>
              <a:rPr lang="en-US" dirty="0">
                <a:solidFill>
                  <a:srgbClr val="000000"/>
                </a:solidFill>
              </a:rPr>
              <a:t>Separate</a:t>
            </a:r>
          </a:p>
          <a:p>
            <a:r>
              <a:rPr lang="en-US" dirty="0">
                <a:solidFill>
                  <a:srgbClr val="000000"/>
                </a:solidFill>
              </a:rPr>
              <a:t>Echoes</a:t>
            </a:r>
          </a:p>
        </p:txBody>
      </p:sp>
      <p:sp>
        <p:nvSpPr>
          <p:cNvPr id="28699" name="Line 27"/>
          <p:cNvSpPr>
            <a:spLocks noChangeShapeType="1"/>
          </p:cNvSpPr>
          <p:nvPr/>
        </p:nvSpPr>
        <p:spPr bwMode="auto">
          <a:xfrm flipH="1" flipV="1">
            <a:off x="6769100" y="3492500"/>
            <a:ext cx="762000" cy="1524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457200" y="1066800"/>
            <a:ext cx="6951663" cy="523875"/>
          </a:xfrm>
          <a:prstGeom prst="rect">
            <a:avLst/>
          </a:prstGeom>
          <a:solidFill>
            <a:schemeClr val="folHlink"/>
          </a:solidFill>
          <a:ln w="47625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ctr"/>
            <a:r>
              <a:rPr lang="en-US" sz="2800">
                <a:solidFill>
                  <a:srgbClr val="000000"/>
                </a:solidFill>
              </a:rPr>
              <a:t>Axial Resolution = Spatial Pulse Length / 2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8701" name="AutoShape 29"/>
          <p:cNvSpPr>
            <a:spLocks noChangeArrowheads="1"/>
          </p:cNvSpPr>
          <p:nvPr/>
        </p:nvSpPr>
        <p:spPr bwMode="auto">
          <a:xfrm flipV="1">
            <a:off x="6985000" y="1289050"/>
            <a:ext cx="2032000" cy="18415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100 w 21600"/>
              <a:gd name="T13" fmla="*/ 6100 h 21600"/>
              <a:gd name="T14" fmla="*/ 15500 w 21600"/>
              <a:gd name="T15" fmla="*/ 155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8599" y="21600"/>
                </a:lnTo>
                <a:lnTo>
                  <a:pt x="13001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8702" name="Oval 30"/>
          <p:cNvSpPr>
            <a:spLocks noChangeArrowheads="1"/>
          </p:cNvSpPr>
          <p:nvPr/>
        </p:nvSpPr>
        <p:spPr bwMode="auto">
          <a:xfrm>
            <a:off x="7994650" y="2346325"/>
            <a:ext cx="165100" cy="165100"/>
          </a:xfrm>
          <a:prstGeom prst="ellipse">
            <a:avLst/>
          </a:prstGeom>
          <a:solidFill>
            <a:schemeClr val="hlink"/>
          </a:solidFill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8703" name="Oval 31"/>
          <p:cNvSpPr>
            <a:spLocks noChangeArrowheads="1"/>
          </p:cNvSpPr>
          <p:nvPr/>
        </p:nvSpPr>
        <p:spPr bwMode="auto">
          <a:xfrm>
            <a:off x="7994650" y="2041525"/>
            <a:ext cx="165100" cy="165100"/>
          </a:xfrm>
          <a:prstGeom prst="ellipse">
            <a:avLst/>
          </a:prstGeom>
          <a:solidFill>
            <a:schemeClr val="hlink"/>
          </a:solidFill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8704" name="Line 32"/>
          <p:cNvSpPr>
            <a:spLocks noChangeShapeType="1"/>
          </p:cNvSpPr>
          <p:nvPr/>
        </p:nvSpPr>
        <p:spPr bwMode="auto">
          <a:xfrm flipV="1">
            <a:off x="7543800" y="2286000"/>
            <a:ext cx="381000" cy="12954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Axial Resolution</a:t>
            </a:r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>
            <a:off x="4711700" y="5207000"/>
            <a:ext cx="8509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4699000" y="6032500"/>
            <a:ext cx="8509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9701" name="Arc 5"/>
          <p:cNvSpPr>
            <a:spLocks/>
          </p:cNvSpPr>
          <p:nvPr/>
        </p:nvSpPr>
        <p:spPr bwMode="auto">
          <a:xfrm>
            <a:off x="5108575" y="5700713"/>
            <a:ext cx="174625" cy="317500"/>
          </a:xfrm>
          <a:custGeom>
            <a:avLst/>
            <a:gdLst>
              <a:gd name="T0" fmla="*/ 11533852 w 43200"/>
              <a:gd name="T1" fmla="*/ 0 h 21709"/>
              <a:gd name="T2" fmla="*/ 0 w 43200"/>
              <a:gd name="T3" fmla="*/ 0 h 21709"/>
              <a:gd name="T4" fmla="*/ 5766966 w 43200"/>
              <a:gd name="T5" fmla="*/ 4986618 h 21709"/>
              <a:gd name="T6" fmla="*/ 0 60000 65536"/>
              <a:gd name="T7" fmla="*/ 0 60000 65536"/>
              <a:gd name="T8" fmla="*/ 0 60000 65536"/>
              <a:gd name="T9" fmla="*/ 0 w 43200"/>
              <a:gd name="T10" fmla="*/ 0 h 21709"/>
              <a:gd name="T11" fmla="*/ 43200 w 43200"/>
              <a:gd name="T12" fmla="*/ 21709 h 217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709" fill="none" extrusionOk="0">
                <a:moveTo>
                  <a:pt x="43199" y="0"/>
                </a:moveTo>
                <a:cubicBezTo>
                  <a:pt x="43199" y="36"/>
                  <a:pt x="43200" y="72"/>
                  <a:pt x="43200" y="109"/>
                </a:cubicBezTo>
                <a:cubicBezTo>
                  <a:pt x="43200" y="12038"/>
                  <a:pt x="33529" y="21709"/>
                  <a:pt x="21600" y="21709"/>
                </a:cubicBezTo>
                <a:cubicBezTo>
                  <a:pt x="9670" y="21709"/>
                  <a:pt x="0" y="12038"/>
                  <a:pt x="0" y="109"/>
                </a:cubicBezTo>
                <a:cubicBezTo>
                  <a:pt x="-1" y="72"/>
                  <a:pt x="0" y="36"/>
                  <a:pt x="0" y="0"/>
                </a:cubicBezTo>
              </a:path>
              <a:path w="43200" h="21709" stroke="0" extrusionOk="0">
                <a:moveTo>
                  <a:pt x="43199" y="0"/>
                </a:moveTo>
                <a:cubicBezTo>
                  <a:pt x="43199" y="36"/>
                  <a:pt x="43200" y="72"/>
                  <a:pt x="43200" y="109"/>
                </a:cubicBezTo>
                <a:cubicBezTo>
                  <a:pt x="43200" y="12038"/>
                  <a:pt x="33529" y="21709"/>
                  <a:pt x="21600" y="21709"/>
                </a:cubicBezTo>
                <a:cubicBezTo>
                  <a:pt x="9670" y="21709"/>
                  <a:pt x="0" y="12038"/>
                  <a:pt x="0" y="109"/>
                </a:cubicBezTo>
                <a:cubicBezTo>
                  <a:pt x="-1" y="72"/>
                  <a:pt x="0" y="36"/>
                  <a:pt x="0" y="0"/>
                </a:cubicBezTo>
                <a:lnTo>
                  <a:pt x="21600" y="109"/>
                </a:lnTo>
                <a:close/>
              </a:path>
            </a:pathLst>
          </a:custGeom>
          <a:noFill/>
          <a:ln w="12700" cap="rnd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V="1">
            <a:off x="5108575" y="5257800"/>
            <a:ext cx="0" cy="441325"/>
          </a:xfrm>
          <a:prstGeom prst="line">
            <a:avLst/>
          </a:prstGeom>
          <a:noFill/>
          <a:ln w="12700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flipV="1">
            <a:off x="5280025" y="5029200"/>
            <a:ext cx="0" cy="685800"/>
          </a:xfrm>
          <a:prstGeom prst="line">
            <a:avLst/>
          </a:prstGeom>
          <a:noFill/>
          <a:ln w="12700">
            <a:solidFill>
              <a:srgbClr val="5F5F5F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1663700" y="5207000"/>
            <a:ext cx="8509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1651000" y="6032500"/>
            <a:ext cx="8509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1866900" y="3568700"/>
            <a:ext cx="0" cy="1638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5207000" y="3530600"/>
            <a:ext cx="0" cy="1638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3213100" y="5207000"/>
            <a:ext cx="8509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3200400" y="6032500"/>
            <a:ext cx="8509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3398838" y="4103688"/>
            <a:ext cx="0" cy="1914525"/>
          </a:xfrm>
          <a:prstGeom prst="line">
            <a:avLst/>
          </a:prstGeom>
          <a:noFill/>
          <a:ln w="12700">
            <a:solidFill>
              <a:srgbClr val="5F5F5F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9711" name="Arc 15"/>
          <p:cNvSpPr>
            <a:spLocks/>
          </p:cNvSpPr>
          <p:nvPr/>
        </p:nvSpPr>
        <p:spPr bwMode="auto">
          <a:xfrm>
            <a:off x="3457575" y="4849813"/>
            <a:ext cx="174625" cy="317500"/>
          </a:xfrm>
          <a:custGeom>
            <a:avLst/>
            <a:gdLst>
              <a:gd name="T0" fmla="*/ 11533852 w 43200"/>
              <a:gd name="T1" fmla="*/ 0 h 21709"/>
              <a:gd name="T2" fmla="*/ 0 w 43200"/>
              <a:gd name="T3" fmla="*/ 0 h 21709"/>
              <a:gd name="T4" fmla="*/ 5766966 w 43200"/>
              <a:gd name="T5" fmla="*/ 4986618 h 21709"/>
              <a:gd name="T6" fmla="*/ 0 60000 65536"/>
              <a:gd name="T7" fmla="*/ 0 60000 65536"/>
              <a:gd name="T8" fmla="*/ 0 60000 65536"/>
              <a:gd name="T9" fmla="*/ 0 w 43200"/>
              <a:gd name="T10" fmla="*/ 0 h 21709"/>
              <a:gd name="T11" fmla="*/ 43200 w 43200"/>
              <a:gd name="T12" fmla="*/ 21709 h 217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709" fill="none" extrusionOk="0">
                <a:moveTo>
                  <a:pt x="43199" y="0"/>
                </a:moveTo>
                <a:cubicBezTo>
                  <a:pt x="43199" y="36"/>
                  <a:pt x="43200" y="72"/>
                  <a:pt x="43200" y="109"/>
                </a:cubicBezTo>
                <a:cubicBezTo>
                  <a:pt x="43200" y="12038"/>
                  <a:pt x="33529" y="21709"/>
                  <a:pt x="21600" y="21709"/>
                </a:cubicBezTo>
                <a:cubicBezTo>
                  <a:pt x="9670" y="21709"/>
                  <a:pt x="0" y="12038"/>
                  <a:pt x="0" y="109"/>
                </a:cubicBezTo>
                <a:cubicBezTo>
                  <a:pt x="-1" y="72"/>
                  <a:pt x="0" y="36"/>
                  <a:pt x="0" y="0"/>
                </a:cubicBezTo>
              </a:path>
              <a:path w="43200" h="21709" stroke="0" extrusionOk="0">
                <a:moveTo>
                  <a:pt x="43199" y="0"/>
                </a:moveTo>
                <a:cubicBezTo>
                  <a:pt x="43199" y="36"/>
                  <a:pt x="43200" y="72"/>
                  <a:pt x="43200" y="109"/>
                </a:cubicBezTo>
                <a:cubicBezTo>
                  <a:pt x="43200" y="12038"/>
                  <a:pt x="33529" y="21709"/>
                  <a:pt x="21600" y="21709"/>
                </a:cubicBezTo>
                <a:cubicBezTo>
                  <a:pt x="9670" y="21709"/>
                  <a:pt x="0" y="12038"/>
                  <a:pt x="0" y="109"/>
                </a:cubicBezTo>
                <a:cubicBezTo>
                  <a:pt x="-1" y="72"/>
                  <a:pt x="0" y="36"/>
                  <a:pt x="0" y="0"/>
                </a:cubicBezTo>
                <a:lnTo>
                  <a:pt x="21600" y="109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 flipH="1" flipV="1">
            <a:off x="3457575" y="4122738"/>
            <a:ext cx="1588" cy="7254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9713" name="Arc 17"/>
          <p:cNvSpPr>
            <a:spLocks/>
          </p:cNvSpPr>
          <p:nvPr/>
        </p:nvSpPr>
        <p:spPr bwMode="auto">
          <a:xfrm>
            <a:off x="3590925" y="4132263"/>
            <a:ext cx="77788" cy="165100"/>
          </a:xfrm>
          <a:custGeom>
            <a:avLst/>
            <a:gdLst>
              <a:gd name="T0" fmla="*/ 9568784 w 15641"/>
              <a:gd name="T1" fmla="*/ 68907303 h 21600"/>
              <a:gd name="T2" fmla="*/ 0 w 15641"/>
              <a:gd name="T3" fmla="*/ 68538947 h 21600"/>
              <a:gd name="T4" fmla="*/ 4869158 w 15641"/>
              <a:gd name="T5" fmla="*/ 0 h 21600"/>
              <a:gd name="T6" fmla="*/ 0 60000 65536"/>
              <a:gd name="T7" fmla="*/ 0 60000 65536"/>
              <a:gd name="T8" fmla="*/ 0 60000 65536"/>
              <a:gd name="T9" fmla="*/ 0 w 15641"/>
              <a:gd name="T10" fmla="*/ 0 h 21600"/>
              <a:gd name="T11" fmla="*/ 15641 w 1564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641" h="21600" fill="none" extrusionOk="0">
                <a:moveTo>
                  <a:pt x="15640" y="20187"/>
                </a:moveTo>
                <a:cubicBezTo>
                  <a:pt x="13187" y="21121"/>
                  <a:pt x="10584" y="21599"/>
                  <a:pt x="7959" y="21600"/>
                </a:cubicBezTo>
                <a:cubicBezTo>
                  <a:pt x="5233" y="21600"/>
                  <a:pt x="2533" y="21084"/>
                  <a:pt x="-1" y="20080"/>
                </a:cubicBezTo>
              </a:path>
              <a:path w="15641" h="21600" stroke="0" extrusionOk="0">
                <a:moveTo>
                  <a:pt x="15640" y="20187"/>
                </a:moveTo>
                <a:cubicBezTo>
                  <a:pt x="13187" y="21121"/>
                  <a:pt x="10584" y="21599"/>
                  <a:pt x="7959" y="21600"/>
                </a:cubicBezTo>
                <a:cubicBezTo>
                  <a:pt x="5233" y="21600"/>
                  <a:pt x="2533" y="21084"/>
                  <a:pt x="-1" y="20080"/>
                </a:cubicBezTo>
                <a:lnTo>
                  <a:pt x="7959" y="0"/>
                </a:lnTo>
                <a:close/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 flipV="1">
            <a:off x="3629025" y="4292600"/>
            <a:ext cx="0" cy="571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>
            <a:off x="6159500" y="5207000"/>
            <a:ext cx="8509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>
            <a:off x="6146800" y="6032500"/>
            <a:ext cx="8509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6807200" y="3302000"/>
            <a:ext cx="0" cy="1638300"/>
          </a:xfrm>
          <a:prstGeom prst="line">
            <a:avLst/>
          </a:prstGeom>
          <a:noFill/>
          <a:ln w="12700">
            <a:solidFill>
              <a:srgbClr val="5F5F5F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6654800" y="1778000"/>
            <a:ext cx="0" cy="1727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7289800" y="5194300"/>
            <a:ext cx="0" cy="8255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7464425" y="5203825"/>
            <a:ext cx="1393010" cy="147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rtl="0"/>
            <a:r>
              <a:rPr lang="en-US" dirty="0">
                <a:solidFill>
                  <a:srgbClr val="000000"/>
                </a:solidFill>
              </a:rPr>
              <a:t>Separation</a:t>
            </a:r>
          </a:p>
          <a:p>
            <a:pPr algn="l" rtl="0"/>
            <a:r>
              <a:rPr lang="en-US" u="sng" dirty="0">
                <a:solidFill>
                  <a:srgbClr val="000000"/>
                </a:solidFill>
              </a:rPr>
              <a:t>just less</a:t>
            </a:r>
          </a:p>
          <a:p>
            <a:pPr algn="l" rtl="0"/>
            <a:r>
              <a:rPr lang="en-US" dirty="0">
                <a:solidFill>
                  <a:srgbClr val="000000"/>
                </a:solidFill>
              </a:rPr>
              <a:t>than half the</a:t>
            </a:r>
          </a:p>
          <a:p>
            <a:pPr algn="l" rtl="0"/>
            <a:r>
              <a:rPr lang="en-US" dirty="0">
                <a:solidFill>
                  <a:srgbClr val="000000"/>
                </a:solidFill>
              </a:rPr>
              <a:t>spatial</a:t>
            </a:r>
          </a:p>
          <a:p>
            <a:pPr algn="l" rtl="0"/>
            <a:r>
              <a:rPr lang="en-US" dirty="0">
                <a:solidFill>
                  <a:srgbClr val="000000"/>
                </a:solidFill>
              </a:rPr>
              <a:t>pulse length</a:t>
            </a:r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7540625" y="3552825"/>
            <a:ext cx="1337161" cy="120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rtl="0"/>
            <a:r>
              <a:rPr lang="en-US" b="1" dirty="0">
                <a:solidFill>
                  <a:schemeClr val="hlink"/>
                </a:solidFill>
              </a:rPr>
              <a:t>Overlap;</a:t>
            </a:r>
            <a:endParaRPr lang="en-US" b="1" dirty="0">
              <a:solidFill>
                <a:srgbClr val="000000"/>
              </a:solidFill>
            </a:endParaRPr>
          </a:p>
          <a:p>
            <a:pPr algn="l" rtl="0"/>
            <a:r>
              <a:rPr lang="en-US" dirty="0">
                <a:solidFill>
                  <a:srgbClr val="000000"/>
                </a:solidFill>
              </a:rPr>
              <a:t>No Gap;</a:t>
            </a:r>
          </a:p>
          <a:p>
            <a:pPr algn="l" rtl="0"/>
            <a:r>
              <a:rPr lang="en-US" dirty="0">
                <a:solidFill>
                  <a:srgbClr val="000000"/>
                </a:solidFill>
              </a:rPr>
              <a:t>No Separate</a:t>
            </a:r>
          </a:p>
          <a:p>
            <a:pPr algn="l" rtl="0"/>
            <a:r>
              <a:rPr lang="en-US" dirty="0">
                <a:solidFill>
                  <a:srgbClr val="000000"/>
                </a:solidFill>
              </a:rPr>
              <a:t>Echoes</a:t>
            </a:r>
          </a:p>
        </p:txBody>
      </p:sp>
      <p:sp>
        <p:nvSpPr>
          <p:cNvPr id="29722" name="Line 26"/>
          <p:cNvSpPr>
            <a:spLocks noChangeShapeType="1"/>
          </p:cNvSpPr>
          <p:nvPr/>
        </p:nvSpPr>
        <p:spPr bwMode="auto">
          <a:xfrm flipH="1" flipV="1">
            <a:off x="6934200" y="3505200"/>
            <a:ext cx="596900" cy="1397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381000" y="1143000"/>
            <a:ext cx="6951663" cy="523875"/>
          </a:xfrm>
          <a:prstGeom prst="rect">
            <a:avLst/>
          </a:prstGeom>
          <a:solidFill>
            <a:schemeClr val="folHlink"/>
          </a:solidFill>
          <a:ln w="47625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ctr"/>
            <a:r>
              <a:rPr lang="en-US" sz="2800">
                <a:solidFill>
                  <a:srgbClr val="000000"/>
                </a:solidFill>
              </a:rPr>
              <a:t>Axial Resolution = Spatial Pulse Length / 2</a:t>
            </a:r>
          </a:p>
        </p:txBody>
      </p:sp>
      <p:sp>
        <p:nvSpPr>
          <p:cNvPr id="29724" name="AutoShape 28"/>
          <p:cNvSpPr>
            <a:spLocks noChangeArrowheads="1"/>
          </p:cNvSpPr>
          <p:nvPr/>
        </p:nvSpPr>
        <p:spPr bwMode="auto">
          <a:xfrm flipV="1">
            <a:off x="6985000" y="1289050"/>
            <a:ext cx="2032000" cy="18415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100 w 21600"/>
              <a:gd name="T13" fmla="*/ 6100 h 21600"/>
              <a:gd name="T14" fmla="*/ 15500 w 21600"/>
              <a:gd name="T15" fmla="*/ 155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8599" y="21600"/>
                </a:lnTo>
                <a:lnTo>
                  <a:pt x="13001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9725" name="Oval 29"/>
          <p:cNvSpPr>
            <a:spLocks noChangeArrowheads="1"/>
          </p:cNvSpPr>
          <p:nvPr/>
        </p:nvSpPr>
        <p:spPr bwMode="auto">
          <a:xfrm>
            <a:off x="7994650" y="2193925"/>
            <a:ext cx="165100" cy="165100"/>
          </a:xfrm>
          <a:prstGeom prst="ellipse">
            <a:avLst/>
          </a:prstGeom>
          <a:solidFill>
            <a:schemeClr val="hlink"/>
          </a:solidFill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9726" name="Oval 30"/>
          <p:cNvSpPr>
            <a:spLocks noChangeArrowheads="1"/>
          </p:cNvSpPr>
          <p:nvPr/>
        </p:nvSpPr>
        <p:spPr bwMode="auto">
          <a:xfrm>
            <a:off x="7994650" y="2041525"/>
            <a:ext cx="165100" cy="165100"/>
          </a:xfrm>
          <a:prstGeom prst="ellipse">
            <a:avLst/>
          </a:prstGeom>
          <a:solidFill>
            <a:schemeClr val="hlink"/>
          </a:solidFill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9727" name="Oval 31"/>
          <p:cNvSpPr>
            <a:spLocks noChangeArrowheads="1"/>
          </p:cNvSpPr>
          <p:nvPr/>
        </p:nvSpPr>
        <p:spPr bwMode="auto">
          <a:xfrm>
            <a:off x="6400800" y="3200400"/>
            <a:ext cx="609600" cy="381000"/>
          </a:xfrm>
          <a:prstGeom prst="ellips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9728" name="Line 32"/>
          <p:cNvSpPr>
            <a:spLocks noChangeShapeType="1"/>
          </p:cNvSpPr>
          <p:nvPr/>
        </p:nvSpPr>
        <p:spPr bwMode="auto">
          <a:xfrm flipV="1">
            <a:off x="7543800" y="2133600"/>
            <a:ext cx="381000" cy="14478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Spatial Pulse Length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955675" y="1147763"/>
            <a:ext cx="7423150" cy="514350"/>
          </a:xfrm>
          <a:prstGeom prst="rect">
            <a:avLst/>
          </a:prstGeom>
          <a:solidFill>
            <a:srgbClr val="0099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2400"/>
              <a:t>Spat. Pulse Length = # cycles per pulse X wavelength</a:t>
            </a: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1841500" y="1781175"/>
            <a:ext cx="5497513" cy="5016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800"/>
              <a:t>Wavelength = Speed / Frequency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42910" y="3184541"/>
            <a:ext cx="7461250" cy="4508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2400"/>
              <a:t>Duty Factor = Pulse Duration X Pulse Repetition Freq.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500298" y="4071942"/>
            <a:ext cx="1072217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# CYCLES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487460" y="3895741"/>
            <a:ext cx="6257925" cy="1819275"/>
          </a:xfrm>
          <a:prstGeom prst="rect">
            <a:avLst/>
          </a:prstGeom>
          <a:noFill/>
          <a:ln w="47625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939898" y="4900629"/>
            <a:ext cx="4953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pic>
        <p:nvPicPr>
          <p:cNvPr id="11" name="Picture 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898" y="4760929"/>
            <a:ext cx="914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3368648" y="4900629"/>
            <a:ext cx="2438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pic>
        <p:nvPicPr>
          <p:cNvPr id="13" name="Picture 1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0548" y="4760929"/>
            <a:ext cx="8953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6797648" y="4900629"/>
            <a:ext cx="2730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2416148" y="4595829"/>
            <a:ext cx="990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2416148" y="4595829"/>
            <a:ext cx="0" cy="457200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3406748" y="4595829"/>
            <a:ext cx="0" cy="457200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5830860" y="4657741"/>
            <a:ext cx="0" cy="457200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Advantage of US OVER other modalities</a:t>
            </a:r>
            <a:endParaRPr lang="ar-Y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Y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413" y="1643050"/>
            <a:ext cx="8709941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title"/>
          </p:nvPr>
        </p:nvSpPr>
        <p:spPr>
          <a:xfrm>
            <a:off x="466725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Wavelength</a:t>
            </a:r>
          </a:p>
        </p:txBody>
      </p:sp>
      <p:sp>
        <p:nvSpPr>
          <p:cNvPr id="71683" name="Rectangle 4"/>
          <p:cNvSpPr>
            <a:spLocks noGrp="1" noChangeArrowheads="1"/>
          </p:cNvSpPr>
          <p:nvPr>
            <p:ph idx="1"/>
          </p:nvPr>
        </p:nvSpPr>
        <p:spPr>
          <a:xfrm>
            <a:off x="1066800" y="990600"/>
            <a:ext cx="7677150" cy="41719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dirty="0" smtClean="0"/>
              <a:t>Calculate SPL for 5 MHz sound in soft tissue, 5 cycles per pulse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(Wavelength=0.31 mm/cycle)</a:t>
            </a:r>
            <a:endParaRPr lang="en-US" sz="4400" dirty="0" smtClean="0"/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641350" y="4949825"/>
            <a:ext cx="8210550" cy="42068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/>
              <a:t>SPL = 0.31 mm / cycle X 5 cycles / pulse = 1.55 mm / pulse</a:t>
            </a:r>
          </a:p>
        </p:txBody>
      </p:sp>
      <p:sp>
        <p:nvSpPr>
          <p:cNvPr id="71685" name="Rectangle 10"/>
          <p:cNvSpPr>
            <a:spLocks noChangeArrowheads="1"/>
          </p:cNvSpPr>
          <p:nvPr/>
        </p:nvSpPr>
        <p:spPr bwMode="auto">
          <a:xfrm>
            <a:off x="1109663" y="3448050"/>
            <a:ext cx="7423150" cy="514350"/>
          </a:xfrm>
          <a:prstGeom prst="rect">
            <a:avLst/>
          </a:prstGeom>
          <a:solidFill>
            <a:srgbClr val="0099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2400"/>
              <a:t>Spat. Pulse Length = # cycles per pulse X wavelength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0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82563"/>
            <a:ext cx="8153400" cy="10985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/>
              <a:t>Improve Axial Resolution by Reducing Spatial Pulse Length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0" y="2916238"/>
            <a:ext cx="4376738" cy="39417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increase frequency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Decreases wavelength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decreases penetration; limits imaging depth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Reduce cycles per pulse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requires damping</a:t>
            </a:r>
          </a:p>
          <a:p>
            <a:pPr lvl="2" eaLnBrk="1" hangingPunct="1">
              <a:lnSpc>
                <a:spcPct val="80000"/>
              </a:lnSpc>
            </a:pPr>
            <a:r>
              <a:rPr lang="en-US" smtClean="0"/>
              <a:t>reduces intensity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mtClean="0"/>
              <a:t>increases bandwidth</a:t>
            </a:r>
          </a:p>
        </p:txBody>
      </p:sp>
      <p:pic>
        <p:nvPicPr>
          <p:cNvPr id="30724" name="Picture 5" descr="ca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494088"/>
            <a:ext cx="4381500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1008063" y="1395413"/>
            <a:ext cx="7423150" cy="514350"/>
          </a:xfrm>
          <a:prstGeom prst="rect">
            <a:avLst/>
          </a:prstGeom>
          <a:solidFill>
            <a:srgbClr val="0099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2400"/>
              <a:t>Spat. Pulse Length = # cycles per pulse X wavelength</a:t>
            </a:r>
          </a:p>
        </p:txBody>
      </p:sp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966788" y="2157413"/>
            <a:ext cx="7423150" cy="514350"/>
          </a:xfrm>
          <a:prstGeom prst="rect">
            <a:avLst/>
          </a:prstGeom>
          <a:solidFill>
            <a:srgbClr val="0099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2400"/>
              <a:t>Speed = Wavelength X Frequency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YE"/>
          </a:p>
        </p:txBody>
      </p:sp>
      <p:graphicFrame>
        <p:nvGraphicFramePr>
          <p:cNvPr id="223234" name="Object 2"/>
          <p:cNvGraphicFramePr>
            <a:graphicFrameLocks noChangeAspect="1"/>
          </p:cNvGraphicFramePr>
          <p:nvPr/>
        </p:nvGraphicFramePr>
        <p:xfrm>
          <a:off x="1928813" y="1785938"/>
          <a:ext cx="5915025" cy="4386262"/>
        </p:xfrm>
        <a:graphic>
          <a:graphicData uri="http://schemas.openxmlformats.org/presentationml/2006/ole">
            <p:oleObj spid="_x0000_s224258" name="XIF" r:id="rId3" imgW="2876190" imgH="2019048" progId="Pagis.Document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5143504" y="4714884"/>
            <a:ext cx="2286016" cy="428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YE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Lateral Resolution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663700" y="1701800"/>
            <a:ext cx="7162800" cy="4114800"/>
          </a:xfrm>
        </p:spPr>
        <p:txBody>
          <a:bodyPr/>
          <a:lstStyle/>
          <a:p>
            <a:pPr eaLnBrk="1" hangingPunct="1"/>
            <a:r>
              <a:rPr lang="en-US" smtClean="0"/>
              <a:t>Definition</a:t>
            </a:r>
          </a:p>
          <a:p>
            <a:pPr lvl="1" eaLnBrk="1" hangingPunct="1"/>
            <a:r>
              <a:rPr lang="en-US" smtClean="0"/>
              <a:t>minimum separation between reflectors </a:t>
            </a:r>
            <a:r>
              <a:rPr lang="en-US" u="sng" smtClean="0"/>
              <a:t>in direction perpendicular to beam travel</a:t>
            </a:r>
            <a:r>
              <a:rPr lang="en-US" smtClean="0"/>
              <a:t> which produces separate reflections when the beam is scanned across them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229100" y="4546600"/>
            <a:ext cx="1282700" cy="19431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4603750" y="4946650"/>
            <a:ext cx="177800" cy="889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4591050" y="5353050"/>
            <a:ext cx="177800" cy="889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4895850" y="4959350"/>
            <a:ext cx="177800" cy="889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4794250" y="5353050"/>
            <a:ext cx="177800" cy="889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1543050" y="3695700"/>
            <a:ext cx="7042150" cy="67945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en-US" sz="3200"/>
              <a:t>Lateral Resolution = Beam Diameter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Lateral Resolution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225550" y="1746250"/>
            <a:ext cx="3340100" cy="4857750"/>
          </a:xfrm>
        </p:spPr>
        <p:txBody>
          <a:bodyPr/>
          <a:lstStyle/>
          <a:p>
            <a:pPr eaLnBrk="1" hangingPunct="1"/>
            <a:r>
              <a:rPr lang="en-US" smtClean="0"/>
              <a:t>if separation is greater than beam diameter, objects can be resolved as two reflectors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4457700" y="4044950"/>
            <a:ext cx="1879600" cy="247015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086350" y="1341438"/>
            <a:ext cx="655638" cy="2678112"/>
            <a:chOff x="3204" y="845"/>
            <a:chExt cx="413" cy="1687"/>
          </a:xfrm>
        </p:grpSpPr>
        <p:sp>
          <p:nvSpPr>
            <p:cNvPr id="32795" name="Rectangle 5"/>
            <p:cNvSpPr>
              <a:spLocks noChangeArrowheads="1"/>
            </p:cNvSpPr>
            <p:nvPr/>
          </p:nvSpPr>
          <p:spPr bwMode="auto">
            <a:xfrm>
              <a:off x="3204" y="1468"/>
              <a:ext cx="332" cy="106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32796" name="Rectangle 6" descr="Small grid"/>
            <p:cNvSpPr>
              <a:spLocks noChangeArrowheads="1"/>
            </p:cNvSpPr>
            <p:nvPr/>
          </p:nvSpPr>
          <p:spPr bwMode="auto">
            <a:xfrm>
              <a:off x="3216" y="2392"/>
              <a:ext cx="320" cy="128"/>
            </a:xfrm>
            <a:prstGeom prst="rect">
              <a:avLst/>
            </a:prstGeom>
            <a:pattFill prst="smGrid">
              <a:fgClr>
                <a:schemeClr val="tx1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32797" name="Arc 7"/>
            <p:cNvSpPr>
              <a:spLocks/>
            </p:cNvSpPr>
            <p:nvPr/>
          </p:nvSpPr>
          <p:spPr bwMode="auto">
            <a:xfrm>
              <a:off x="3373" y="845"/>
              <a:ext cx="244" cy="6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705"/>
                    <a:pt x="9616" y="49"/>
                    <a:pt x="21511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705"/>
                    <a:pt x="9616" y="49"/>
                    <a:pt x="21511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</p:grpSp>
      <p:sp>
        <p:nvSpPr>
          <p:cNvPr id="32774" name="Line 9"/>
          <p:cNvSpPr>
            <a:spLocks noChangeShapeType="1"/>
          </p:cNvSpPr>
          <p:nvPr/>
        </p:nvSpPr>
        <p:spPr bwMode="auto">
          <a:xfrm flipH="1">
            <a:off x="4470400" y="4102100"/>
            <a:ext cx="622300" cy="2324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32775" name="Line 10"/>
          <p:cNvSpPr>
            <a:spLocks noChangeShapeType="1"/>
          </p:cNvSpPr>
          <p:nvPr/>
        </p:nvSpPr>
        <p:spPr bwMode="auto">
          <a:xfrm>
            <a:off x="5638800" y="4102100"/>
            <a:ext cx="647700" cy="2400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32776" name="Rectangle 11"/>
          <p:cNvSpPr>
            <a:spLocks noChangeArrowheads="1"/>
          </p:cNvSpPr>
          <p:nvPr/>
        </p:nvSpPr>
        <p:spPr bwMode="auto">
          <a:xfrm>
            <a:off x="6794500" y="4057650"/>
            <a:ext cx="1879600" cy="247015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7423150" y="1354138"/>
            <a:ext cx="655638" cy="2678112"/>
            <a:chOff x="4676" y="853"/>
            <a:chExt cx="413" cy="1687"/>
          </a:xfrm>
        </p:grpSpPr>
        <p:sp>
          <p:nvSpPr>
            <p:cNvPr id="32792" name="Rectangle 12"/>
            <p:cNvSpPr>
              <a:spLocks noChangeArrowheads="1"/>
            </p:cNvSpPr>
            <p:nvPr/>
          </p:nvSpPr>
          <p:spPr bwMode="auto">
            <a:xfrm>
              <a:off x="4676" y="1476"/>
              <a:ext cx="332" cy="106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32793" name="Rectangle 13" descr="Small grid"/>
            <p:cNvSpPr>
              <a:spLocks noChangeArrowheads="1"/>
            </p:cNvSpPr>
            <p:nvPr/>
          </p:nvSpPr>
          <p:spPr bwMode="auto">
            <a:xfrm>
              <a:off x="4688" y="2400"/>
              <a:ext cx="320" cy="128"/>
            </a:xfrm>
            <a:prstGeom prst="rect">
              <a:avLst/>
            </a:prstGeom>
            <a:pattFill prst="smGrid">
              <a:fgClr>
                <a:schemeClr val="tx1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32794" name="Arc 14"/>
            <p:cNvSpPr>
              <a:spLocks/>
            </p:cNvSpPr>
            <p:nvPr/>
          </p:nvSpPr>
          <p:spPr bwMode="auto">
            <a:xfrm>
              <a:off x="4845" y="853"/>
              <a:ext cx="244" cy="6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705"/>
                    <a:pt x="9616" y="49"/>
                    <a:pt x="21511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705"/>
                    <a:pt x="9616" y="49"/>
                    <a:pt x="21511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</p:grpSp>
      <p:sp>
        <p:nvSpPr>
          <p:cNvPr id="32778" name="Line 16"/>
          <p:cNvSpPr>
            <a:spLocks noChangeShapeType="1"/>
          </p:cNvSpPr>
          <p:nvPr/>
        </p:nvSpPr>
        <p:spPr bwMode="auto">
          <a:xfrm flipH="1">
            <a:off x="6807200" y="4114800"/>
            <a:ext cx="622300" cy="2324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32779" name="Line 17"/>
          <p:cNvSpPr>
            <a:spLocks noChangeShapeType="1"/>
          </p:cNvSpPr>
          <p:nvPr/>
        </p:nvSpPr>
        <p:spPr bwMode="auto">
          <a:xfrm>
            <a:off x="7975600" y="4114800"/>
            <a:ext cx="647700" cy="2400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32780" name="Oval 18"/>
          <p:cNvSpPr>
            <a:spLocks noChangeArrowheads="1"/>
          </p:cNvSpPr>
          <p:nvPr/>
        </p:nvSpPr>
        <p:spPr bwMode="auto">
          <a:xfrm>
            <a:off x="5086350" y="4972050"/>
            <a:ext cx="177800" cy="889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32781" name="Oval 19"/>
          <p:cNvSpPr>
            <a:spLocks noChangeArrowheads="1"/>
          </p:cNvSpPr>
          <p:nvPr/>
        </p:nvSpPr>
        <p:spPr bwMode="auto">
          <a:xfrm>
            <a:off x="5378450" y="4984750"/>
            <a:ext cx="177800" cy="889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32782" name="Oval 20"/>
          <p:cNvSpPr>
            <a:spLocks noChangeArrowheads="1"/>
          </p:cNvSpPr>
          <p:nvPr/>
        </p:nvSpPr>
        <p:spPr bwMode="auto">
          <a:xfrm>
            <a:off x="7410450" y="4997450"/>
            <a:ext cx="177800" cy="889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32783" name="Oval 21"/>
          <p:cNvSpPr>
            <a:spLocks noChangeArrowheads="1"/>
          </p:cNvSpPr>
          <p:nvPr/>
        </p:nvSpPr>
        <p:spPr bwMode="auto">
          <a:xfrm>
            <a:off x="7702550" y="5010150"/>
            <a:ext cx="177800" cy="889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32784" name="Line 22"/>
          <p:cNvSpPr>
            <a:spLocks noChangeShapeType="1"/>
          </p:cNvSpPr>
          <p:nvPr/>
        </p:nvSpPr>
        <p:spPr bwMode="auto">
          <a:xfrm flipH="1">
            <a:off x="5283200" y="4089400"/>
            <a:ext cx="76200" cy="2324100"/>
          </a:xfrm>
          <a:prstGeom prst="line">
            <a:avLst/>
          </a:prstGeom>
          <a:noFill/>
          <a:ln w="25400">
            <a:pattFill prst="ltHorz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32785" name="Line 23"/>
          <p:cNvSpPr>
            <a:spLocks noChangeShapeType="1"/>
          </p:cNvSpPr>
          <p:nvPr/>
        </p:nvSpPr>
        <p:spPr bwMode="auto">
          <a:xfrm flipH="1">
            <a:off x="7556500" y="4140200"/>
            <a:ext cx="190500" cy="2209800"/>
          </a:xfrm>
          <a:prstGeom prst="line">
            <a:avLst/>
          </a:prstGeom>
          <a:noFill/>
          <a:ln w="101600">
            <a:pattFill prst="ltHorz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4679950" y="5822950"/>
            <a:ext cx="1368425" cy="323850"/>
            <a:chOff x="2948" y="3668"/>
            <a:chExt cx="862" cy="204"/>
          </a:xfrm>
        </p:grpSpPr>
        <p:sp>
          <p:nvSpPr>
            <p:cNvPr id="32790" name="Arc 24"/>
            <p:cNvSpPr>
              <a:spLocks/>
            </p:cNvSpPr>
            <p:nvPr/>
          </p:nvSpPr>
          <p:spPr bwMode="auto">
            <a:xfrm>
              <a:off x="3366" y="3668"/>
              <a:ext cx="444" cy="198"/>
            </a:xfrm>
            <a:custGeom>
              <a:avLst/>
              <a:gdLst>
                <a:gd name="T0" fmla="*/ 0 w 21649"/>
                <a:gd name="T1" fmla="*/ 0 h 21710"/>
                <a:gd name="T2" fmla="*/ 0 w 21649"/>
                <a:gd name="T3" fmla="*/ 0 h 21710"/>
                <a:gd name="T4" fmla="*/ 0 w 21649"/>
                <a:gd name="T5" fmla="*/ 0 h 21710"/>
                <a:gd name="T6" fmla="*/ 0 60000 65536"/>
                <a:gd name="T7" fmla="*/ 0 60000 65536"/>
                <a:gd name="T8" fmla="*/ 0 60000 65536"/>
                <a:gd name="T9" fmla="*/ 0 w 21649"/>
                <a:gd name="T10" fmla="*/ 0 h 21710"/>
                <a:gd name="T11" fmla="*/ 21649 w 21649"/>
                <a:gd name="T12" fmla="*/ 21710 h 217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49" h="21710" fill="none" extrusionOk="0">
                  <a:moveTo>
                    <a:pt x="21648" y="0"/>
                  </a:moveTo>
                  <a:cubicBezTo>
                    <a:pt x="21648" y="36"/>
                    <a:pt x="21649" y="73"/>
                    <a:pt x="21649" y="110"/>
                  </a:cubicBezTo>
                  <a:cubicBezTo>
                    <a:pt x="21649" y="12039"/>
                    <a:pt x="11978" y="21710"/>
                    <a:pt x="49" y="21710"/>
                  </a:cubicBezTo>
                  <a:cubicBezTo>
                    <a:pt x="32" y="21710"/>
                    <a:pt x="16" y="21709"/>
                    <a:pt x="0" y="21709"/>
                  </a:cubicBezTo>
                </a:path>
                <a:path w="21649" h="21710" stroke="0" extrusionOk="0">
                  <a:moveTo>
                    <a:pt x="21648" y="0"/>
                  </a:moveTo>
                  <a:cubicBezTo>
                    <a:pt x="21648" y="36"/>
                    <a:pt x="21649" y="73"/>
                    <a:pt x="21649" y="110"/>
                  </a:cubicBezTo>
                  <a:cubicBezTo>
                    <a:pt x="21649" y="12039"/>
                    <a:pt x="11978" y="21710"/>
                    <a:pt x="49" y="21710"/>
                  </a:cubicBezTo>
                  <a:cubicBezTo>
                    <a:pt x="32" y="21710"/>
                    <a:pt x="16" y="21709"/>
                    <a:pt x="0" y="21709"/>
                  </a:cubicBezTo>
                  <a:lnTo>
                    <a:pt x="49" y="11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32791" name="Arc 25"/>
            <p:cNvSpPr>
              <a:spLocks/>
            </p:cNvSpPr>
            <p:nvPr/>
          </p:nvSpPr>
          <p:spPr bwMode="auto">
            <a:xfrm>
              <a:off x="2948" y="3674"/>
              <a:ext cx="443" cy="198"/>
            </a:xfrm>
            <a:custGeom>
              <a:avLst/>
              <a:gdLst>
                <a:gd name="T0" fmla="*/ 0 w 21600"/>
                <a:gd name="T1" fmla="*/ 0 h 21710"/>
                <a:gd name="T2" fmla="*/ 0 w 21600"/>
                <a:gd name="T3" fmla="*/ 0 h 21710"/>
                <a:gd name="T4" fmla="*/ 0 w 21600"/>
                <a:gd name="T5" fmla="*/ 0 h 2171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710"/>
                <a:gd name="T11" fmla="*/ 21600 w 21600"/>
                <a:gd name="T12" fmla="*/ 21710 h 217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710" fill="none" extrusionOk="0">
                  <a:moveTo>
                    <a:pt x="21551" y="21709"/>
                  </a:moveTo>
                  <a:cubicBezTo>
                    <a:pt x="9640" y="21682"/>
                    <a:pt x="0" y="12020"/>
                    <a:pt x="0" y="110"/>
                  </a:cubicBezTo>
                  <a:cubicBezTo>
                    <a:pt x="-1" y="73"/>
                    <a:pt x="0" y="36"/>
                    <a:pt x="0" y="0"/>
                  </a:cubicBezTo>
                </a:path>
                <a:path w="21600" h="21710" stroke="0" extrusionOk="0">
                  <a:moveTo>
                    <a:pt x="21551" y="21709"/>
                  </a:moveTo>
                  <a:cubicBezTo>
                    <a:pt x="9640" y="21682"/>
                    <a:pt x="0" y="12020"/>
                    <a:pt x="0" y="110"/>
                  </a:cubicBezTo>
                  <a:cubicBezTo>
                    <a:pt x="-1" y="73"/>
                    <a:pt x="0" y="36"/>
                    <a:pt x="0" y="0"/>
                  </a:cubicBezTo>
                  <a:lnTo>
                    <a:pt x="21600" y="11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ar-YE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7004050" y="5835650"/>
            <a:ext cx="1444625" cy="349250"/>
            <a:chOff x="4412" y="3676"/>
            <a:chExt cx="910" cy="220"/>
          </a:xfrm>
        </p:grpSpPr>
        <p:sp>
          <p:nvSpPr>
            <p:cNvPr id="32788" name="Arc 27"/>
            <p:cNvSpPr>
              <a:spLocks/>
            </p:cNvSpPr>
            <p:nvPr/>
          </p:nvSpPr>
          <p:spPr bwMode="auto">
            <a:xfrm>
              <a:off x="4855" y="3676"/>
              <a:ext cx="467" cy="214"/>
            </a:xfrm>
            <a:custGeom>
              <a:avLst/>
              <a:gdLst>
                <a:gd name="T0" fmla="*/ 0 w 21646"/>
                <a:gd name="T1" fmla="*/ 0 h 21702"/>
                <a:gd name="T2" fmla="*/ 0 w 21646"/>
                <a:gd name="T3" fmla="*/ 0 h 21702"/>
                <a:gd name="T4" fmla="*/ 0 w 21646"/>
                <a:gd name="T5" fmla="*/ 0 h 21702"/>
                <a:gd name="T6" fmla="*/ 0 60000 65536"/>
                <a:gd name="T7" fmla="*/ 0 60000 65536"/>
                <a:gd name="T8" fmla="*/ 0 60000 65536"/>
                <a:gd name="T9" fmla="*/ 0 w 21646"/>
                <a:gd name="T10" fmla="*/ 0 h 21702"/>
                <a:gd name="T11" fmla="*/ 21646 w 21646"/>
                <a:gd name="T12" fmla="*/ 21702 h 217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46" h="21702" fill="none" extrusionOk="0">
                  <a:moveTo>
                    <a:pt x="21645" y="0"/>
                  </a:moveTo>
                  <a:cubicBezTo>
                    <a:pt x="21645" y="34"/>
                    <a:pt x="21646" y="68"/>
                    <a:pt x="21646" y="102"/>
                  </a:cubicBezTo>
                  <a:cubicBezTo>
                    <a:pt x="21646" y="12031"/>
                    <a:pt x="11975" y="21702"/>
                    <a:pt x="46" y="21702"/>
                  </a:cubicBezTo>
                  <a:cubicBezTo>
                    <a:pt x="30" y="21702"/>
                    <a:pt x="15" y="21701"/>
                    <a:pt x="0" y="21701"/>
                  </a:cubicBezTo>
                </a:path>
                <a:path w="21646" h="21702" stroke="0" extrusionOk="0">
                  <a:moveTo>
                    <a:pt x="21645" y="0"/>
                  </a:moveTo>
                  <a:cubicBezTo>
                    <a:pt x="21645" y="34"/>
                    <a:pt x="21646" y="68"/>
                    <a:pt x="21646" y="102"/>
                  </a:cubicBezTo>
                  <a:cubicBezTo>
                    <a:pt x="21646" y="12031"/>
                    <a:pt x="11975" y="21702"/>
                    <a:pt x="46" y="21702"/>
                  </a:cubicBezTo>
                  <a:cubicBezTo>
                    <a:pt x="30" y="21702"/>
                    <a:pt x="15" y="21701"/>
                    <a:pt x="0" y="21701"/>
                  </a:cubicBezTo>
                  <a:lnTo>
                    <a:pt x="46" y="102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32789" name="Arc 28"/>
            <p:cNvSpPr>
              <a:spLocks/>
            </p:cNvSpPr>
            <p:nvPr/>
          </p:nvSpPr>
          <p:spPr bwMode="auto">
            <a:xfrm>
              <a:off x="4412" y="3684"/>
              <a:ext cx="467" cy="212"/>
            </a:xfrm>
            <a:custGeom>
              <a:avLst/>
              <a:gdLst>
                <a:gd name="T0" fmla="*/ 0 w 21600"/>
                <a:gd name="T1" fmla="*/ 0 h 21702"/>
                <a:gd name="T2" fmla="*/ 0 w 21600"/>
                <a:gd name="T3" fmla="*/ 0 h 21702"/>
                <a:gd name="T4" fmla="*/ 0 w 21600"/>
                <a:gd name="T5" fmla="*/ 0 h 2170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702"/>
                <a:gd name="T11" fmla="*/ 21600 w 21600"/>
                <a:gd name="T12" fmla="*/ 21702 h 217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702" fill="none" extrusionOk="0">
                  <a:moveTo>
                    <a:pt x="21554" y="21701"/>
                  </a:moveTo>
                  <a:cubicBezTo>
                    <a:pt x="9642" y="21676"/>
                    <a:pt x="0" y="12013"/>
                    <a:pt x="0" y="102"/>
                  </a:cubicBezTo>
                  <a:cubicBezTo>
                    <a:pt x="-1" y="68"/>
                    <a:pt x="0" y="34"/>
                    <a:pt x="0" y="0"/>
                  </a:cubicBezTo>
                </a:path>
                <a:path w="21600" h="21702" stroke="0" extrusionOk="0">
                  <a:moveTo>
                    <a:pt x="21554" y="21701"/>
                  </a:moveTo>
                  <a:cubicBezTo>
                    <a:pt x="9642" y="21676"/>
                    <a:pt x="0" y="12013"/>
                    <a:pt x="0" y="102"/>
                  </a:cubicBezTo>
                  <a:cubicBezTo>
                    <a:pt x="-1" y="68"/>
                    <a:pt x="0" y="34"/>
                    <a:pt x="0" y="0"/>
                  </a:cubicBezTo>
                  <a:lnTo>
                    <a:pt x="21600" y="102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ar-Y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Lateral Resolution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225550" y="1746250"/>
            <a:ext cx="3340100" cy="48577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Complication:</a:t>
            </a:r>
          </a:p>
          <a:p>
            <a:pPr lvl="1" eaLnBrk="1" hangingPunct="1"/>
            <a:r>
              <a:rPr lang="en-US" smtClean="0"/>
              <a:t>beam diameter varies with distance from transducer</a:t>
            </a:r>
          </a:p>
          <a:p>
            <a:pPr lvl="1" eaLnBrk="1" hangingPunct="1"/>
            <a:r>
              <a:rPr lang="en-US" smtClean="0"/>
              <a:t>Near zone length varies with</a:t>
            </a:r>
          </a:p>
          <a:p>
            <a:pPr lvl="2" eaLnBrk="1" hangingPunct="1"/>
            <a:r>
              <a:rPr lang="en-US" smtClean="0"/>
              <a:t>Frequency</a:t>
            </a:r>
          </a:p>
          <a:p>
            <a:pPr lvl="2" eaLnBrk="1" hangingPunct="1"/>
            <a:r>
              <a:rPr lang="en-US" smtClean="0"/>
              <a:t>transducer diameter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086350" y="1341438"/>
            <a:ext cx="655638" cy="2678112"/>
            <a:chOff x="3204" y="845"/>
            <a:chExt cx="413" cy="1687"/>
          </a:xfrm>
        </p:grpSpPr>
        <p:sp>
          <p:nvSpPr>
            <p:cNvPr id="33805" name="Rectangle 4"/>
            <p:cNvSpPr>
              <a:spLocks noChangeArrowheads="1"/>
            </p:cNvSpPr>
            <p:nvPr/>
          </p:nvSpPr>
          <p:spPr bwMode="auto">
            <a:xfrm>
              <a:off x="3204" y="1468"/>
              <a:ext cx="332" cy="106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33806" name="Rectangle 5" descr="Small grid"/>
            <p:cNvSpPr>
              <a:spLocks noChangeArrowheads="1"/>
            </p:cNvSpPr>
            <p:nvPr/>
          </p:nvSpPr>
          <p:spPr bwMode="auto">
            <a:xfrm>
              <a:off x="3216" y="2392"/>
              <a:ext cx="320" cy="128"/>
            </a:xfrm>
            <a:prstGeom prst="rect">
              <a:avLst/>
            </a:prstGeom>
            <a:pattFill prst="smGrid">
              <a:fgClr>
                <a:schemeClr val="tx1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  <p:sp>
          <p:nvSpPr>
            <p:cNvPr id="33807" name="Arc 6"/>
            <p:cNvSpPr>
              <a:spLocks/>
            </p:cNvSpPr>
            <p:nvPr/>
          </p:nvSpPr>
          <p:spPr bwMode="auto">
            <a:xfrm>
              <a:off x="3373" y="845"/>
              <a:ext cx="244" cy="6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705"/>
                    <a:pt x="9616" y="49"/>
                    <a:pt x="21511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705"/>
                    <a:pt x="9616" y="49"/>
                    <a:pt x="21511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YE"/>
            </a:p>
          </p:txBody>
        </p:sp>
      </p:grpSp>
      <p:sp>
        <p:nvSpPr>
          <p:cNvPr id="33797" name="Line 8"/>
          <p:cNvSpPr>
            <a:spLocks noChangeShapeType="1"/>
          </p:cNvSpPr>
          <p:nvPr/>
        </p:nvSpPr>
        <p:spPr bwMode="auto">
          <a:xfrm>
            <a:off x="5092700" y="4140200"/>
            <a:ext cx="139700" cy="1003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33798" name="Line 9"/>
          <p:cNvSpPr>
            <a:spLocks noChangeShapeType="1"/>
          </p:cNvSpPr>
          <p:nvPr/>
        </p:nvSpPr>
        <p:spPr bwMode="auto">
          <a:xfrm flipH="1">
            <a:off x="5461000" y="4152900"/>
            <a:ext cx="190500" cy="1003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33799" name="Line 10"/>
          <p:cNvSpPr>
            <a:spLocks noChangeShapeType="1"/>
          </p:cNvSpPr>
          <p:nvPr/>
        </p:nvSpPr>
        <p:spPr bwMode="auto">
          <a:xfrm flipH="1">
            <a:off x="4994275" y="5232400"/>
            <a:ext cx="276225" cy="1536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33800" name="Line 11"/>
          <p:cNvSpPr>
            <a:spLocks noChangeShapeType="1"/>
          </p:cNvSpPr>
          <p:nvPr/>
        </p:nvSpPr>
        <p:spPr bwMode="auto">
          <a:xfrm>
            <a:off x="5502275" y="5257800"/>
            <a:ext cx="225425" cy="1536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33801" name="Line 12"/>
          <p:cNvSpPr>
            <a:spLocks noChangeShapeType="1"/>
          </p:cNvSpPr>
          <p:nvPr/>
        </p:nvSpPr>
        <p:spPr bwMode="auto">
          <a:xfrm>
            <a:off x="6070600" y="4165600"/>
            <a:ext cx="0" cy="1028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33802" name="Rectangle 13"/>
          <p:cNvSpPr>
            <a:spLocks noChangeArrowheads="1"/>
          </p:cNvSpPr>
          <p:nvPr/>
        </p:nvSpPr>
        <p:spPr bwMode="auto">
          <a:xfrm>
            <a:off x="6170613" y="4379913"/>
            <a:ext cx="1946275" cy="3619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Near zone length</a:t>
            </a:r>
          </a:p>
        </p:txBody>
      </p:sp>
      <p:sp>
        <p:nvSpPr>
          <p:cNvPr id="33803" name="Rectangle 14"/>
          <p:cNvSpPr>
            <a:spLocks noChangeArrowheads="1"/>
          </p:cNvSpPr>
          <p:nvPr/>
        </p:nvSpPr>
        <p:spPr bwMode="auto">
          <a:xfrm>
            <a:off x="4468813" y="4443413"/>
            <a:ext cx="701675" cy="609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Near</a:t>
            </a:r>
          </a:p>
          <a:p>
            <a:r>
              <a:rPr lang="en-US"/>
              <a:t>zone</a:t>
            </a:r>
          </a:p>
        </p:txBody>
      </p:sp>
      <p:sp>
        <p:nvSpPr>
          <p:cNvPr id="33804" name="Rectangle 15"/>
          <p:cNvSpPr>
            <a:spLocks noChangeArrowheads="1"/>
          </p:cNvSpPr>
          <p:nvPr/>
        </p:nvSpPr>
        <p:spPr bwMode="auto">
          <a:xfrm>
            <a:off x="4329113" y="5586413"/>
            <a:ext cx="701675" cy="609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Far</a:t>
            </a:r>
          </a:p>
          <a:p>
            <a:r>
              <a:rPr lang="en-US"/>
              <a:t>zone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24579" grpId="0" build="p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Contrast Resolution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9775" y="1682750"/>
            <a:ext cx="3748088" cy="4997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Contrast Resolution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619250" y="1955800"/>
            <a:ext cx="7162800" cy="41148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85000"/>
              </a:lnSpc>
            </a:pPr>
            <a:r>
              <a:rPr lang="en-US" smtClean="0"/>
              <a:t>difference in echo intensity between 2 echoes for them to be assigned </a:t>
            </a:r>
            <a:r>
              <a:rPr lang="en-US" b="1" smtClean="0"/>
              <a:t>different</a:t>
            </a:r>
            <a:r>
              <a:rPr lang="en-US" smtClean="0"/>
              <a:t> digital values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70113" y="5192713"/>
            <a:ext cx="1252537" cy="993775"/>
            <a:chOff x="1367" y="3271"/>
            <a:chExt cx="789" cy="62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367" y="3271"/>
              <a:ext cx="394" cy="597"/>
              <a:chOff x="1367" y="3271"/>
              <a:chExt cx="394" cy="597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367" y="3553"/>
                <a:ext cx="199" cy="315"/>
                <a:chOff x="1367" y="3553"/>
                <a:chExt cx="199" cy="315"/>
              </a:xfrm>
            </p:grpSpPr>
            <p:sp>
              <p:nvSpPr>
                <p:cNvPr id="35878" name="Arc 7"/>
                <p:cNvSpPr>
                  <a:spLocks/>
                </p:cNvSpPr>
                <p:nvPr/>
              </p:nvSpPr>
              <p:spPr bwMode="auto">
                <a:xfrm>
                  <a:off x="1458" y="3553"/>
                  <a:ext cx="108" cy="315"/>
                </a:xfrm>
                <a:custGeom>
                  <a:avLst/>
                  <a:gdLst>
                    <a:gd name="T0" fmla="*/ 0 w 21803"/>
                    <a:gd name="T1" fmla="*/ 0 h 21669"/>
                    <a:gd name="T2" fmla="*/ 0 w 21803"/>
                    <a:gd name="T3" fmla="*/ 0 h 21669"/>
                    <a:gd name="T4" fmla="*/ 0 w 21803"/>
                    <a:gd name="T5" fmla="*/ 0 h 21669"/>
                    <a:gd name="T6" fmla="*/ 0 60000 65536"/>
                    <a:gd name="T7" fmla="*/ 0 60000 65536"/>
                    <a:gd name="T8" fmla="*/ 0 60000 65536"/>
                    <a:gd name="T9" fmla="*/ 0 w 21803"/>
                    <a:gd name="T10" fmla="*/ 0 h 21669"/>
                    <a:gd name="T11" fmla="*/ 21803 w 21803"/>
                    <a:gd name="T12" fmla="*/ 21669 h 2166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03" h="21669" fill="none" extrusionOk="0">
                      <a:moveTo>
                        <a:pt x="21802" y="0"/>
                      </a:moveTo>
                      <a:cubicBezTo>
                        <a:pt x="21802" y="23"/>
                        <a:pt x="21803" y="46"/>
                        <a:pt x="21803" y="69"/>
                      </a:cubicBezTo>
                      <a:cubicBezTo>
                        <a:pt x="21803" y="11998"/>
                        <a:pt x="12132" y="21669"/>
                        <a:pt x="203" y="21669"/>
                      </a:cubicBezTo>
                      <a:cubicBezTo>
                        <a:pt x="135" y="21669"/>
                        <a:pt x="67" y="21668"/>
                        <a:pt x="-1" y="21668"/>
                      </a:cubicBezTo>
                    </a:path>
                    <a:path w="21803" h="21669" stroke="0" extrusionOk="0">
                      <a:moveTo>
                        <a:pt x="21802" y="0"/>
                      </a:moveTo>
                      <a:cubicBezTo>
                        <a:pt x="21802" y="23"/>
                        <a:pt x="21803" y="46"/>
                        <a:pt x="21803" y="69"/>
                      </a:cubicBezTo>
                      <a:cubicBezTo>
                        <a:pt x="21803" y="11998"/>
                        <a:pt x="12132" y="21669"/>
                        <a:pt x="203" y="21669"/>
                      </a:cubicBezTo>
                      <a:cubicBezTo>
                        <a:pt x="135" y="21669"/>
                        <a:pt x="67" y="21668"/>
                        <a:pt x="-1" y="21668"/>
                      </a:cubicBezTo>
                      <a:lnTo>
                        <a:pt x="203" y="69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  <p:sp>
              <p:nvSpPr>
                <p:cNvPr id="35879" name="Arc 8"/>
                <p:cNvSpPr>
                  <a:spLocks/>
                </p:cNvSpPr>
                <p:nvPr/>
              </p:nvSpPr>
              <p:spPr bwMode="auto">
                <a:xfrm>
                  <a:off x="1367" y="3554"/>
                  <a:ext cx="107" cy="314"/>
                </a:xfrm>
                <a:custGeom>
                  <a:avLst/>
                  <a:gdLst>
                    <a:gd name="T0" fmla="*/ 0 w 21600"/>
                    <a:gd name="T1" fmla="*/ 0 h 21668"/>
                    <a:gd name="T2" fmla="*/ 0 w 21600"/>
                    <a:gd name="T3" fmla="*/ 0 h 21668"/>
                    <a:gd name="T4" fmla="*/ 0 w 21600"/>
                    <a:gd name="T5" fmla="*/ 0 h 2166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68"/>
                    <a:gd name="T11" fmla="*/ 21600 w 21600"/>
                    <a:gd name="T12" fmla="*/ 21668 h 2166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68" fill="none" extrusionOk="0">
                      <a:moveTo>
                        <a:pt x="21396" y="21668"/>
                      </a:moveTo>
                      <a:cubicBezTo>
                        <a:pt x="9547" y="21556"/>
                        <a:pt x="0" y="11919"/>
                        <a:pt x="0" y="69"/>
                      </a:cubicBezTo>
                      <a:cubicBezTo>
                        <a:pt x="-1" y="46"/>
                        <a:pt x="0" y="23"/>
                        <a:pt x="0" y="0"/>
                      </a:cubicBezTo>
                    </a:path>
                    <a:path w="21600" h="21668" stroke="0" extrusionOk="0">
                      <a:moveTo>
                        <a:pt x="21396" y="21668"/>
                      </a:moveTo>
                      <a:cubicBezTo>
                        <a:pt x="9547" y="21556"/>
                        <a:pt x="0" y="11919"/>
                        <a:pt x="0" y="69"/>
                      </a:cubicBezTo>
                      <a:cubicBezTo>
                        <a:pt x="-1" y="46"/>
                        <a:pt x="0" y="23"/>
                        <a:pt x="0" y="0"/>
                      </a:cubicBezTo>
                      <a:lnTo>
                        <a:pt x="21600" y="69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</p:grpSp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1561" y="3271"/>
                <a:ext cx="200" cy="315"/>
                <a:chOff x="1561" y="3271"/>
                <a:chExt cx="200" cy="315"/>
              </a:xfrm>
            </p:grpSpPr>
            <p:sp>
              <p:nvSpPr>
                <p:cNvPr id="35876" name="Arc 10"/>
                <p:cNvSpPr>
                  <a:spLocks/>
                </p:cNvSpPr>
                <p:nvPr/>
              </p:nvSpPr>
              <p:spPr bwMode="auto">
                <a:xfrm>
                  <a:off x="1654" y="3272"/>
                  <a:ext cx="107" cy="314"/>
                </a:xfrm>
                <a:custGeom>
                  <a:avLst/>
                  <a:gdLst>
                    <a:gd name="T0" fmla="*/ 0 w 21802"/>
                    <a:gd name="T1" fmla="*/ 0 h 21600"/>
                    <a:gd name="T2" fmla="*/ 0 w 21802"/>
                    <a:gd name="T3" fmla="*/ 0 h 21600"/>
                    <a:gd name="T4" fmla="*/ 0 w 2180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802"/>
                    <a:gd name="T10" fmla="*/ 0 h 21600"/>
                    <a:gd name="T11" fmla="*/ 21802 w 2180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02" h="21600" fill="none" extrusionOk="0">
                      <a:moveTo>
                        <a:pt x="-1" y="0"/>
                      </a:moveTo>
                      <a:cubicBezTo>
                        <a:pt x="67" y="0"/>
                        <a:pt x="134" y="-1"/>
                        <a:pt x="202" y="0"/>
                      </a:cubicBezTo>
                      <a:cubicBezTo>
                        <a:pt x="12104" y="0"/>
                        <a:pt x="21763" y="9628"/>
                        <a:pt x="21801" y="21531"/>
                      </a:cubicBezTo>
                    </a:path>
                    <a:path w="21802" h="21600" stroke="0" extrusionOk="0">
                      <a:moveTo>
                        <a:pt x="-1" y="0"/>
                      </a:moveTo>
                      <a:cubicBezTo>
                        <a:pt x="67" y="0"/>
                        <a:pt x="134" y="-1"/>
                        <a:pt x="202" y="0"/>
                      </a:cubicBezTo>
                      <a:cubicBezTo>
                        <a:pt x="12104" y="0"/>
                        <a:pt x="21763" y="9628"/>
                        <a:pt x="21801" y="21531"/>
                      </a:cubicBezTo>
                      <a:lnTo>
                        <a:pt x="202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  <p:sp>
              <p:nvSpPr>
                <p:cNvPr id="35877" name="Arc 11"/>
                <p:cNvSpPr>
                  <a:spLocks/>
                </p:cNvSpPr>
                <p:nvPr/>
              </p:nvSpPr>
              <p:spPr bwMode="auto">
                <a:xfrm>
                  <a:off x="1561" y="3271"/>
                  <a:ext cx="107" cy="313"/>
                </a:xfrm>
                <a:custGeom>
                  <a:avLst/>
                  <a:gdLst>
                    <a:gd name="T0" fmla="*/ 0 w 21600"/>
                    <a:gd name="T1" fmla="*/ 0 h 21599"/>
                    <a:gd name="T2" fmla="*/ 0 w 21600"/>
                    <a:gd name="T3" fmla="*/ 0 h 21599"/>
                    <a:gd name="T4" fmla="*/ 0 w 21600"/>
                    <a:gd name="T5" fmla="*/ 0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0" y="21530"/>
                      </a:moveTo>
                      <a:cubicBezTo>
                        <a:pt x="37" y="9706"/>
                        <a:pt x="9574" y="110"/>
                        <a:pt x="21397" y="-1"/>
                      </a:cubicBezTo>
                    </a:path>
                    <a:path w="21600" h="21599" stroke="0" extrusionOk="0">
                      <a:moveTo>
                        <a:pt x="0" y="21530"/>
                      </a:moveTo>
                      <a:cubicBezTo>
                        <a:pt x="37" y="9706"/>
                        <a:pt x="9574" y="110"/>
                        <a:pt x="21397" y="-1"/>
                      </a:cubicBez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</p:grp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1762" y="3300"/>
              <a:ext cx="394" cy="597"/>
              <a:chOff x="1762" y="3300"/>
              <a:chExt cx="394" cy="597"/>
            </a:xfrm>
          </p:grpSpPr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1762" y="3582"/>
                <a:ext cx="199" cy="315"/>
                <a:chOff x="1762" y="3582"/>
                <a:chExt cx="199" cy="315"/>
              </a:xfrm>
            </p:grpSpPr>
            <p:sp>
              <p:nvSpPr>
                <p:cNvPr id="35872" name="Arc 14"/>
                <p:cNvSpPr>
                  <a:spLocks/>
                </p:cNvSpPr>
                <p:nvPr/>
              </p:nvSpPr>
              <p:spPr bwMode="auto">
                <a:xfrm>
                  <a:off x="1853" y="3582"/>
                  <a:ext cx="108" cy="315"/>
                </a:xfrm>
                <a:custGeom>
                  <a:avLst/>
                  <a:gdLst>
                    <a:gd name="T0" fmla="*/ 0 w 21803"/>
                    <a:gd name="T1" fmla="*/ 0 h 21669"/>
                    <a:gd name="T2" fmla="*/ 0 w 21803"/>
                    <a:gd name="T3" fmla="*/ 0 h 21669"/>
                    <a:gd name="T4" fmla="*/ 0 w 21803"/>
                    <a:gd name="T5" fmla="*/ 0 h 21669"/>
                    <a:gd name="T6" fmla="*/ 0 60000 65536"/>
                    <a:gd name="T7" fmla="*/ 0 60000 65536"/>
                    <a:gd name="T8" fmla="*/ 0 60000 65536"/>
                    <a:gd name="T9" fmla="*/ 0 w 21803"/>
                    <a:gd name="T10" fmla="*/ 0 h 21669"/>
                    <a:gd name="T11" fmla="*/ 21803 w 21803"/>
                    <a:gd name="T12" fmla="*/ 21669 h 2166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03" h="21669" fill="none" extrusionOk="0">
                      <a:moveTo>
                        <a:pt x="21802" y="0"/>
                      </a:moveTo>
                      <a:cubicBezTo>
                        <a:pt x="21802" y="23"/>
                        <a:pt x="21803" y="46"/>
                        <a:pt x="21803" y="69"/>
                      </a:cubicBezTo>
                      <a:cubicBezTo>
                        <a:pt x="21803" y="11998"/>
                        <a:pt x="12132" y="21669"/>
                        <a:pt x="203" y="21669"/>
                      </a:cubicBezTo>
                      <a:cubicBezTo>
                        <a:pt x="135" y="21669"/>
                        <a:pt x="67" y="21668"/>
                        <a:pt x="-1" y="21668"/>
                      </a:cubicBezTo>
                    </a:path>
                    <a:path w="21803" h="21669" stroke="0" extrusionOk="0">
                      <a:moveTo>
                        <a:pt x="21802" y="0"/>
                      </a:moveTo>
                      <a:cubicBezTo>
                        <a:pt x="21802" y="23"/>
                        <a:pt x="21803" y="46"/>
                        <a:pt x="21803" y="69"/>
                      </a:cubicBezTo>
                      <a:cubicBezTo>
                        <a:pt x="21803" y="11998"/>
                        <a:pt x="12132" y="21669"/>
                        <a:pt x="203" y="21669"/>
                      </a:cubicBezTo>
                      <a:cubicBezTo>
                        <a:pt x="135" y="21669"/>
                        <a:pt x="67" y="21668"/>
                        <a:pt x="-1" y="21668"/>
                      </a:cubicBezTo>
                      <a:lnTo>
                        <a:pt x="203" y="69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  <p:sp>
              <p:nvSpPr>
                <p:cNvPr id="35873" name="Arc 15"/>
                <p:cNvSpPr>
                  <a:spLocks/>
                </p:cNvSpPr>
                <p:nvPr/>
              </p:nvSpPr>
              <p:spPr bwMode="auto">
                <a:xfrm>
                  <a:off x="1762" y="3583"/>
                  <a:ext cx="107" cy="314"/>
                </a:xfrm>
                <a:custGeom>
                  <a:avLst/>
                  <a:gdLst>
                    <a:gd name="T0" fmla="*/ 0 w 21600"/>
                    <a:gd name="T1" fmla="*/ 0 h 21668"/>
                    <a:gd name="T2" fmla="*/ 0 w 21600"/>
                    <a:gd name="T3" fmla="*/ 0 h 21668"/>
                    <a:gd name="T4" fmla="*/ 0 w 21600"/>
                    <a:gd name="T5" fmla="*/ 0 h 2166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68"/>
                    <a:gd name="T11" fmla="*/ 21600 w 21600"/>
                    <a:gd name="T12" fmla="*/ 21668 h 2166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68" fill="none" extrusionOk="0">
                      <a:moveTo>
                        <a:pt x="21396" y="21668"/>
                      </a:moveTo>
                      <a:cubicBezTo>
                        <a:pt x="9547" y="21556"/>
                        <a:pt x="0" y="11919"/>
                        <a:pt x="0" y="69"/>
                      </a:cubicBezTo>
                      <a:cubicBezTo>
                        <a:pt x="-1" y="46"/>
                        <a:pt x="0" y="23"/>
                        <a:pt x="0" y="0"/>
                      </a:cubicBezTo>
                    </a:path>
                    <a:path w="21600" h="21668" stroke="0" extrusionOk="0">
                      <a:moveTo>
                        <a:pt x="21396" y="21668"/>
                      </a:moveTo>
                      <a:cubicBezTo>
                        <a:pt x="9547" y="21556"/>
                        <a:pt x="0" y="11919"/>
                        <a:pt x="0" y="69"/>
                      </a:cubicBezTo>
                      <a:cubicBezTo>
                        <a:pt x="-1" y="46"/>
                        <a:pt x="0" y="23"/>
                        <a:pt x="0" y="0"/>
                      </a:cubicBezTo>
                      <a:lnTo>
                        <a:pt x="21600" y="69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</p:grpSp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1956" y="3300"/>
                <a:ext cx="200" cy="315"/>
                <a:chOff x="1956" y="3300"/>
                <a:chExt cx="200" cy="315"/>
              </a:xfrm>
            </p:grpSpPr>
            <p:sp>
              <p:nvSpPr>
                <p:cNvPr id="35870" name="Arc 17"/>
                <p:cNvSpPr>
                  <a:spLocks/>
                </p:cNvSpPr>
                <p:nvPr/>
              </p:nvSpPr>
              <p:spPr bwMode="auto">
                <a:xfrm>
                  <a:off x="2049" y="3301"/>
                  <a:ext cx="107" cy="314"/>
                </a:xfrm>
                <a:custGeom>
                  <a:avLst/>
                  <a:gdLst>
                    <a:gd name="T0" fmla="*/ 0 w 21802"/>
                    <a:gd name="T1" fmla="*/ 0 h 21600"/>
                    <a:gd name="T2" fmla="*/ 0 w 21802"/>
                    <a:gd name="T3" fmla="*/ 0 h 21600"/>
                    <a:gd name="T4" fmla="*/ 0 w 2180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802"/>
                    <a:gd name="T10" fmla="*/ 0 h 21600"/>
                    <a:gd name="T11" fmla="*/ 21802 w 2180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02" h="21600" fill="none" extrusionOk="0">
                      <a:moveTo>
                        <a:pt x="-1" y="0"/>
                      </a:moveTo>
                      <a:cubicBezTo>
                        <a:pt x="67" y="0"/>
                        <a:pt x="134" y="-1"/>
                        <a:pt x="202" y="0"/>
                      </a:cubicBezTo>
                      <a:cubicBezTo>
                        <a:pt x="12104" y="0"/>
                        <a:pt x="21763" y="9628"/>
                        <a:pt x="21801" y="21531"/>
                      </a:cubicBezTo>
                    </a:path>
                    <a:path w="21802" h="21600" stroke="0" extrusionOk="0">
                      <a:moveTo>
                        <a:pt x="-1" y="0"/>
                      </a:moveTo>
                      <a:cubicBezTo>
                        <a:pt x="67" y="0"/>
                        <a:pt x="134" y="-1"/>
                        <a:pt x="202" y="0"/>
                      </a:cubicBezTo>
                      <a:cubicBezTo>
                        <a:pt x="12104" y="0"/>
                        <a:pt x="21763" y="9628"/>
                        <a:pt x="21801" y="21531"/>
                      </a:cubicBezTo>
                      <a:lnTo>
                        <a:pt x="202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  <p:sp>
              <p:nvSpPr>
                <p:cNvPr id="35871" name="Arc 18"/>
                <p:cNvSpPr>
                  <a:spLocks/>
                </p:cNvSpPr>
                <p:nvPr/>
              </p:nvSpPr>
              <p:spPr bwMode="auto">
                <a:xfrm>
                  <a:off x="1956" y="3300"/>
                  <a:ext cx="107" cy="313"/>
                </a:xfrm>
                <a:custGeom>
                  <a:avLst/>
                  <a:gdLst>
                    <a:gd name="T0" fmla="*/ 0 w 21600"/>
                    <a:gd name="T1" fmla="*/ 0 h 21599"/>
                    <a:gd name="T2" fmla="*/ 0 w 21600"/>
                    <a:gd name="T3" fmla="*/ 0 h 21599"/>
                    <a:gd name="T4" fmla="*/ 0 w 21600"/>
                    <a:gd name="T5" fmla="*/ 0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0" y="21530"/>
                      </a:moveTo>
                      <a:cubicBezTo>
                        <a:pt x="37" y="9706"/>
                        <a:pt x="9574" y="110"/>
                        <a:pt x="21397" y="-1"/>
                      </a:cubicBezTo>
                    </a:path>
                    <a:path w="21600" h="21599" stroke="0" extrusionOk="0">
                      <a:moveTo>
                        <a:pt x="0" y="21530"/>
                      </a:moveTo>
                      <a:cubicBezTo>
                        <a:pt x="37" y="9706"/>
                        <a:pt x="9574" y="110"/>
                        <a:pt x="21397" y="-1"/>
                      </a:cubicBez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</p:grpSp>
        </p:grpSp>
      </p:grpSp>
      <p:sp>
        <p:nvSpPr>
          <p:cNvPr id="35845" name="Rectangle 19"/>
          <p:cNvSpPr>
            <a:spLocks noChangeArrowheads="1"/>
          </p:cNvSpPr>
          <p:nvPr/>
        </p:nvSpPr>
        <p:spPr bwMode="auto">
          <a:xfrm>
            <a:off x="5989638" y="5387975"/>
            <a:ext cx="1346200" cy="6858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89</a:t>
            </a:r>
          </a:p>
        </p:txBody>
      </p:sp>
      <p:sp>
        <p:nvSpPr>
          <p:cNvPr id="35846" name="Line 20"/>
          <p:cNvSpPr>
            <a:spLocks noChangeShapeType="1"/>
          </p:cNvSpPr>
          <p:nvPr/>
        </p:nvSpPr>
        <p:spPr bwMode="auto">
          <a:xfrm>
            <a:off x="3708400" y="5715000"/>
            <a:ext cx="2116138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2170113" y="4092575"/>
            <a:ext cx="1252537" cy="776288"/>
            <a:chOff x="1367" y="2578"/>
            <a:chExt cx="789" cy="489"/>
          </a:xfrm>
        </p:grpSpPr>
        <p:grpSp>
          <p:nvGrpSpPr>
            <p:cNvPr id="10" name="Group 22"/>
            <p:cNvGrpSpPr>
              <a:grpSpLocks/>
            </p:cNvGrpSpPr>
            <p:nvPr/>
          </p:nvGrpSpPr>
          <p:grpSpPr bwMode="auto">
            <a:xfrm>
              <a:off x="1367" y="2578"/>
              <a:ext cx="394" cy="466"/>
              <a:chOff x="1367" y="2578"/>
              <a:chExt cx="394" cy="466"/>
            </a:xfrm>
          </p:grpSpPr>
          <p:grpSp>
            <p:nvGrpSpPr>
              <p:cNvPr id="11" name="Group 23"/>
              <p:cNvGrpSpPr>
                <a:grpSpLocks/>
              </p:cNvGrpSpPr>
              <p:nvPr/>
            </p:nvGrpSpPr>
            <p:grpSpPr bwMode="auto">
              <a:xfrm>
                <a:off x="1367" y="2798"/>
                <a:ext cx="199" cy="246"/>
                <a:chOff x="1367" y="2798"/>
                <a:chExt cx="199" cy="246"/>
              </a:xfrm>
            </p:grpSpPr>
            <p:sp>
              <p:nvSpPr>
                <p:cNvPr id="35864" name="Arc 24"/>
                <p:cNvSpPr>
                  <a:spLocks/>
                </p:cNvSpPr>
                <p:nvPr/>
              </p:nvSpPr>
              <p:spPr bwMode="auto">
                <a:xfrm>
                  <a:off x="1458" y="2798"/>
                  <a:ext cx="108" cy="246"/>
                </a:xfrm>
                <a:custGeom>
                  <a:avLst/>
                  <a:gdLst>
                    <a:gd name="T0" fmla="*/ 0 w 21803"/>
                    <a:gd name="T1" fmla="*/ 0 h 21600"/>
                    <a:gd name="T2" fmla="*/ 0 w 21803"/>
                    <a:gd name="T3" fmla="*/ 0 h 21600"/>
                    <a:gd name="T4" fmla="*/ 0 w 2180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803"/>
                    <a:gd name="T10" fmla="*/ 0 h 21600"/>
                    <a:gd name="T11" fmla="*/ 21803 w 2180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03" h="21600" fill="none" extrusionOk="0">
                      <a:moveTo>
                        <a:pt x="21803" y="0"/>
                      </a:moveTo>
                      <a:cubicBezTo>
                        <a:pt x="21803" y="11929"/>
                        <a:pt x="12132" y="21600"/>
                        <a:pt x="203" y="21600"/>
                      </a:cubicBezTo>
                      <a:cubicBezTo>
                        <a:pt x="135" y="21600"/>
                        <a:pt x="67" y="21599"/>
                        <a:pt x="-1" y="21599"/>
                      </a:cubicBezTo>
                    </a:path>
                    <a:path w="21803" h="21600" stroke="0" extrusionOk="0">
                      <a:moveTo>
                        <a:pt x="21803" y="0"/>
                      </a:moveTo>
                      <a:cubicBezTo>
                        <a:pt x="21803" y="11929"/>
                        <a:pt x="12132" y="21600"/>
                        <a:pt x="203" y="21600"/>
                      </a:cubicBezTo>
                      <a:cubicBezTo>
                        <a:pt x="135" y="21600"/>
                        <a:pt x="67" y="21599"/>
                        <a:pt x="-1" y="21599"/>
                      </a:cubicBezTo>
                      <a:lnTo>
                        <a:pt x="203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  <p:sp>
              <p:nvSpPr>
                <p:cNvPr id="35865" name="Arc 25"/>
                <p:cNvSpPr>
                  <a:spLocks/>
                </p:cNvSpPr>
                <p:nvPr/>
              </p:nvSpPr>
              <p:spPr bwMode="auto">
                <a:xfrm>
                  <a:off x="1367" y="2798"/>
                  <a:ext cx="107" cy="246"/>
                </a:xfrm>
                <a:custGeom>
                  <a:avLst/>
                  <a:gdLst>
                    <a:gd name="T0" fmla="*/ 0 w 21600"/>
                    <a:gd name="T1" fmla="*/ 0 h 21599"/>
                    <a:gd name="T2" fmla="*/ 0 w 21600"/>
                    <a:gd name="T3" fmla="*/ 0 h 21599"/>
                    <a:gd name="T4" fmla="*/ 0 w 21600"/>
                    <a:gd name="T5" fmla="*/ 0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21396" y="21599"/>
                      </a:moveTo>
                      <a:cubicBezTo>
                        <a:pt x="9547" y="21487"/>
                        <a:pt x="0" y="11850"/>
                        <a:pt x="0" y="0"/>
                      </a:cubicBezTo>
                    </a:path>
                    <a:path w="21600" h="21599" stroke="0" extrusionOk="0">
                      <a:moveTo>
                        <a:pt x="21396" y="21599"/>
                      </a:moveTo>
                      <a:cubicBezTo>
                        <a:pt x="9547" y="21487"/>
                        <a:pt x="0" y="11850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</p:grpSp>
          <p:grpSp>
            <p:nvGrpSpPr>
              <p:cNvPr id="12" name="Group 26"/>
              <p:cNvGrpSpPr>
                <a:grpSpLocks/>
              </p:cNvGrpSpPr>
              <p:nvPr/>
            </p:nvGrpSpPr>
            <p:grpSpPr bwMode="auto">
              <a:xfrm>
                <a:off x="1561" y="2578"/>
                <a:ext cx="200" cy="246"/>
                <a:chOff x="1561" y="2578"/>
                <a:chExt cx="200" cy="246"/>
              </a:xfrm>
            </p:grpSpPr>
            <p:sp>
              <p:nvSpPr>
                <p:cNvPr id="35862" name="Arc 27"/>
                <p:cNvSpPr>
                  <a:spLocks/>
                </p:cNvSpPr>
                <p:nvPr/>
              </p:nvSpPr>
              <p:spPr bwMode="auto">
                <a:xfrm>
                  <a:off x="1653" y="2578"/>
                  <a:ext cx="108" cy="246"/>
                </a:xfrm>
                <a:custGeom>
                  <a:avLst/>
                  <a:gdLst>
                    <a:gd name="T0" fmla="*/ 0 w 21803"/>
                    <a:gd name="T1" fmla="*/ 0 h 21600"/>
                    <a:gd name="T2" fmla="*/ 0 w 21803"/>
                    <a:gd name="T3" fmla="*/ 0 h 21600"/>
                    <a:gd name="T4" fmla="*/ 0 w 2180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803"/>
                    <a:gd name="T10" fmla="*/ 0 h 21600"/>
                    <a:gd name="T11" fmla="*/ 21803 w 2180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03" h="21600" fill="none" extrusionOk="0">
                      <a:moveTo>
                        <a:pt x="-1" y="0"/>
                      </a:moveTo>
                      <a:cubicBezTo>
                        <a:pt x="67" y="0"/>
                        <a:pt x="135" y="-1"/>
                        <a:pt x="203" y="0"/>
                      </a:cubicBezTo>
                      <a:cubicBezTo>
                        <a:pt x="12132" y="0"/>
                        <a:pt x="21803" y="9670"/>
                        <a:pt x="21803" y="21600"/>
                      </a:cubicBezTo>
                    </a:path>
                    <a:path w="21803" h="21600" stroke="0" extrusionOk="0">
                      <a:moveTo>
                        <a:pt x="-1" y="0"/>
                      </a:moveTo>
                      <a:cubicBezTo>
                        <a:pt x="67" y="0"/>
                        <a:pt x="135" y="-1"/>
                        <a:pt x="203" y="0"/>
                      </a:cubicBezTo>
                      <a:cubicBezTo>
                        <a:pt x="12132" y="0"/>
                        <a:pt x="21803" y="9670"/>
                        <a:pt x="21803" y="21600"/>
                      </a:cubicBezTo>
                      <a:lnTo>
                        <a:pt x="203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  <p:sp>
              <p:nvSpPr>
                <p:cNvPr id="35863" name="Arc 28"/>
                <p:cNvSpPr>
                  <a:spLocks/>
                </p:cNvSpPr>
                <p:nvPr/>
              </p:nvSpPr>
              <p:spPr bwMode="auto">
                <a:xfrm>
                  <a:off x="1561" y="2578"/>
                  <a:ext cx="107" cy="246"/>
                </a:xfrm>
                <a:custGeom>
                  <a:avLst/>
                  <a:gdLst>
                    <a:gd name="T0" fmla="*/ 0 w 21600"/>
                    <a:gd name="T1" fmla="*/ 0 h 21599"/>
                    <a:gd name="T2" fmla="*/ 0 w 21600"/>
                    <a:gd name="T3" fmla="*/ 0 h 21599"/>
                    <a:gd name="T4" fmla="*/ 0 w 21600"/>
                    <a:gd name="T5" fmla="*/ 0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0" y="21599"/>
                      </a:moveTo>
                      <a:cubicBezTo>
                        <a:pt x="0" y="9748"/>
                        <a:pt x="9547" y="111"/>
                        <a:pt x="21396" y="-1"/>
                      </a:cubicBezTo>
                    </a:path>
                    <a:path w="21600" h="21599" stroke="0" extrusionOk="0">
                      <a:moveTo>
                        <a:pt x="0" y="21599"/>
                      </a:moveTo>
                      <a:cubicBezTo>
                        <a:pt x="0" y="9748"/>
                        <a:pt x="9547" y="111"/>
                        <a:pt x="21396" y="-1"/>
                      </a:cubicBez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</p:grpSp>
        </p:grpSp>
        <p:grpSp>
          <p:nvGrpSpPr>
            <p:cNvPr id="13" name="Group 29"/>
            <p:cNvGrpSpPr>
              <a:grpSpLocks/>
            </p:cNvGrpSpPr>
            <p:nvPr/>
          </p:nvGrpSpPr>
          <p:grpSpPr bwMode="auto">
            <a:xfrm>
              <a:off x="1762" y="2601"/>
              <a:ext cx="394" cy="466"/>
              <a:chOff x="1762" y="2601"/>
              <a:chExt cx="394" cy="466"/>
            </a:xfrm>
          </p:grpSpPr>
          <p:grpSp>
            <p:nvGrpSpPr>
              <p:cNvPr id="14" name="Group 30"/>
              <p:cNvGrpSpPr>
                <a:grpSpLocks/>
              </p:cNvGrpSpPr>
              <p:nvPr/>
            </p:nvGrpSpPr>
            <p:grpSpPr bwMode="auto">
              <a:xfrm>
                <a:off x="1762" y="2821"/>
                <a:ext cx="199" cy="246"/>
                <a:chOff x="1762" y="2821"/>
                <a:chExt cx="199" cy="246"/>
              </a:xfrm>
            </p:grpSpPr>
            <p:sp>
              <p:nvSpPr>
                <p:cNvPr id="35858" name="Arc 31"/>
                <p:cNvSpPr>
                  <a:spLocks/>
                </p:cNvSpPr>
                <p:nvPr/>
              </p:nvSpPr>
              <p:spPr bwMode="auto">
                <a:xfrm>
                  <a:off x="1853" y="2821"/>
                  <a:ext cx="108" cy="246"/>
                </a:xfrm>
                <a:custGeom>
                  <a:avLst/>
                  <a:gdLst>
                    <a:gd name="T0" fmla="*/ 0 w 21803"/>
                    <a:gd name="T1" fmla="*/ 0 h 21600"/>
                    <a:gd name="T2" fmla="*/ 0 w 21803"/>
                    <a:gd name="T3" fmla="*/ 0 h 21600"/>
                    <a:gd name="T4" fmla="*/ 0 w 2180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803"/>
                    <a:gd name="T10" fmla="*/ 0 h 21600"/>
                    <a:gd name="T11" fmla="*/ 21803 w 2180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03" h="21600" fill="none" extrusionOk="0">
                      <a:moveTo>
                        <a:pt x="21803" y="0"/>
                      </a:moveTo>
                      <a:cubicBezTo>
                        <a:pt x="21803" y="11929"/>
                        <a:pt x="12132" y="21600"/>
                        <a:pt x="203" y="21600"/>
                      </a:cubicBezTo>
                      <a:cubicBezTo>
                        <a:pt x="135" y="21600"/>
                        <a:pt x="67" y="21599"/>
                        <a:pt x="-1" y="21599"/>
                      </a:cubicBezTo>
                    </a:path>
                    <a:path w="21803" h="21600" stroke="0" extrusionOk="0">
                      <a:moveTo>
                        <a:pt x="21803" y="0"/>
                      </a:moveTo>
                      <a:cubicBezTo>
                        <a:pt x="21803" y="11929"/>
                        <a:pt x="12132" y="21600"/>
                        <a:pt x="203" y="21600"/>
                      </a:cubicBezTo>
                      <a:cubicBezTo>
                        <a:pt x="135" y="21600"/>
                        <a:pt x="67" y="21599"/>
                        <a:pt x="-1" y="21599"/>
                      </a:cubicBezTo>
                      <a:lnTo>
                        <a:pt x="203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  <p:sp>
              <p:nvSpPr>
                <p:cNvPr id="35859" name="Arc 32"/>
                <p:cNvSpPr>
                  <a:spLocks/>
                </p:cNvSpPr>
                <p:nvPr/>
              </p:nvSpPr>
              <p:spPr bwMode="auto">
                <a:xfrm>
                  <a:off x="1762" y="2821"/>
                  <a:ext cx="107" cy="246"/>
                </a:xfrm>
                <a:custGeom>
                  <a:avLst/>
                  <a:gdLst>
                    <a:gd name="T0" fmla="*/ 0 w 21600"/>
                    <a:gd name="T1" fmla="*/ 0 h 21599"/>
                    <a:gd name="T2" fmla="*/ 0 w 21600"/>
                    <a:gd name="T3" fmla="*/ 0 h 21599"/>
                    <a:gd name="T4" fmla="*/ 0 w 21600"/>
                    <a:gd name="T5" fmla="*/ 0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21396" y="21599"/>
                      </a:moveTo>
                      <a:cubicBezTo>
                        <a:pt x="9547" y="21487"/>
                        <a:pt x="0" y="11850"/>
                        <a:pt x="0" y="0"/>
                      </a:cubicBezTo>
                    </a:path>
                    <a:path w="21600" h="21599" stroke="0" extrusionOk="0">
                      <a:moveTo>
                        <a:pt x="21396" y="21599"/>
                      </a:moveTo>
                      <a:cubicBezTo>
                        <a:pt x="9547" y="21487"/>
                        <a:pt x="0" y="11850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</p:grpSp>
          <p:grpSp>
            <p:nvGrpSpPr>
              <p:cNvPr id="15" name="Group 33"/>
              <p:cNvGrpSpPr>
                <a:grpSpLocks/>
              </p:cNvGrpSpPr>
              <p:nvPr/>
            </p:nvGrpSpPr>
            <p:grpSpPr bwMode="auto">
              <a:xfrm>
                <a:off x="1956" y="2601"/>
                <a:ext cx="200" cy="246"/>
                <a:chOff x="1956" y="2601"/>
                <a:chExt cx="200" cy="246"/>
              </a:xfrm>
            </p:grpSpPr>
            <p:sp>
              <p:nvSpPr>
                <p:cNvPr id="35856" name="Arc 34"/>
                <p:cNvSpPr>
                  <a:spLocks/>
                </p:cNvSpPr>
                <p:nvPr/>
              </p:nvSpPr>
              <p:spPr bwMode="auto">
                <a:xfrm>
                  <a:off x="2048" y="2601"/>
                  <a:ext cx="108" cy="246"/>
                </a:xfrm>
                <a:custGeom>
                  <a:avLst/>
                  <a:gdLst>
                    <a:gd name="T0" fmla="*/ 0 w 21803"/>
                    <a:gd name="T1" fmla="*/ 0 h 21600"/>
                    <a:gd name="T2" fmla="*/ 0 w 21803"/>
                    <a:gd name="T3" fmla="*/ 0 h 21600"/>
                    <a:gd name="T4" fmla="*/ 0 w 2180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803"/>
                    <a:gd name="T10" fmla="*/ 0 h 21600"/>
                    <a:gd name="T11" fmla="*/ 21803 w 2180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03" h="21600" fill="none" extrusionOk="0">
                      <a:moveTo>
                        <a:pt x="-1" y="0"/>
                      </a:moveTo>
                      <a:cubicBezTo>
                        <a:pt x="67" y="0"/>
                        <a:pt x="135" y="-1"/>
                        <a:pt x="203" y="0"/>
                      </a:cubicBezTo>
                      <a:cubicBezTo>
                        <a:pt x="12132" y="0"/>
                        <a:pt x="21803" y="9670"/>
                        <a:pt x="21803" y="21600"/>
                      </a:cubicBezTo>
                    </a:path>
                    <a:path w="21803" h="21600" stroke="0" extrusionOk="0">
                      <a:moveTo>
                        <a:pt x="-1" y="0"/>
                      </a:moveTo>
                      <a:cubicBezTo>
                        <a:pt x="67" y="0"/>
                        <a:pt x="135" y="-1"/>
                        <a:pt x="203" y="0"/>
                      </a:cubicBezTo>
                      <a:cubicBezTo>
                        <a:pt x="12132" y="0"/>
                        <a:pt x="21803" y="9670"/>
                        <a:pt x="21803" y="21600"/>
                      </a:cubicBezTo>
                      <a:lnTo>
                        <a:pt x="203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  <p:sp>
              <p:nvSpPr>
                <p:cNvPr id="35857" name="Arc 35"/>
                <p:cNvSpPr>
                  <a:spLocks/>
                </p:cNvSpPr>
                <p:nvPr/>
              </p:nvSpPr>
              <p:spPr bwMode="auto">
                <a:xfrm>
                  <a:off x="1956" y="2601"/>
                  <a:ext cx="107" cy="246"/>
                </a:xfrm>
                <a:custGeom>
                  <a:avLst/>
                  <a:gdLst>
                    <a:gd name="T0" fmla="*/ 0 w 21600"/>
                    <a:gd name="T1" fmla="*/ 0 h 21599"/>
                    <a:gd name="T2" fmla="*/ 0 w 21600"/>
                    <a:gd name="T3" fmla="*/ 0 h 21599"/>
                    <a:gd name="T4" fmla="*/ 0 w 21600"/>
                    <a:gd name="T5" fmla="*/ 0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0" y="21599"/>
                      </a:moveTo>
                      <a:cubicBezTo>
                        <a:pt x="0" y="9748"/>
                        <a:pt x="9547" y="111"/>
                        <a:pt x="21396" y="-1"/>
                      </a:cubicBezTo>
                    </a:path>
                    <a:path w="21600" h="21599" stroke="0" extrusionOk="0">
                      <a:moveTo>
                        <a:pt x="0" y="21599"/>
                      </a:moveTo>
                      <a:cubicBezTo>
                        <a:pt x="0" y="9748"/>
                        <a:pt x="9547" y="111"/>
                        <a:pt x="21396" y="-1"/>
                      </a:cubicBez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</p:grpSp>
        </p:grpSp>
      </p:grpSp>
      <p:sp>
        <p:nvSpPr>
          <p:cNvPr id="35848" name="Rectangle 36"/>
          <p:cNvSpPr>
            <a:spLocks noChangeArrowheads="1"/>
          </p:cNvSpPr>
          <p:nvPr/>
        </p:nvSpPr>
        <p:spPr bwMode="auto">
          <a:xfrm>
            <a:off x="5973763" y="4184650"/>
            <a:ext cx="1346200" cy="6858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88</a:t>
            </a:r>
          </a:p>
        </p:txBody>
      </p:sp>
      <p:sp>
        <p:nvSpPr>
          <p:cNvPr id="35849" name="Line 37"/>
          <p:cNvSpPr>
            <a:spLocks noChangeShapeType="1"/>
          </p:cNvSpPr>
          <p:nvPr/>
        </p:nvSpPr>
        <p:spPr bwMode="auto">
          <a:xfrm>
            <a:off x="3692525" y="4511675"/>
            <a:ext cx="2116138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35850" name="Arc 38"/>
          <p:cNvSpPr>
            <a:spLocks/>
          </p:cNvSpPr>
          <p:nvPr/>
        </p:nvSpPr>
        <p:spPr bwMode="auto">
          <a:xfrm>
            <a:off x="1373188" y="4362450"/>
            <a:ext cx="474662" cy="879475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698"/>
                  <a:pt x="9626" y="39"/>
                  <a:pt x="2152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98"/>
                  <a:pt x="9626" y="39"/>
                  <a:pt x="2152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chemeClr val="accent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35851" name="Arc 39"/>
          <p:cNvSpPr>
            <a:spLocks/>
          </p:cNvSpPr>
          <p:nvPr/>
        </p:nvSpPr>
        <p:spPr bwMode="auto">
          <a:xfrm>
            <a:off x="1389063" y="5122863"/>
            <a:ext cx="474662" cy="879475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chemeClr val="accent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ar-YE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Pre-Processing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752600"/>
            <a:ext cx="7162800" cy="41148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85000"/>
              </a:lnSpc>
            </a:pPr>
            <a:r>
              <a:rPr lang="en-US" sz="3200" smtClean="0"/>
              <a:t>Assigning of specific values to analog echo intensities</a:t>
            </a:r>
          </a:p>
          <a:p>
            <a:pPr eaLnBrk="1" hangingPunct="1">
              <a:lnSpc>
                <a:spcPct val="85000"/>
              </a:lnSpc>
            </a:pPr>
            <a:r>
              <a:rPr lang="en-US" sz="3200" smtClean="0"/>
              <a:t>analog to digital (A/D) converter</a:t>
            </a:r>
          </a:p>
          <a:p>
            <a:pPr eaLnBrk="1" hangingPunct="1">
              <a:lnSpc>
                <a:spcPct val="85000"/>
              </a:lnSpc>
            </a:pPr>
            <a:r>
              <a:rPr lang="en-US" sz="3200" smtClean="0"/>
              <a:t>converts output signal from receiver (after rejection) to a value</a:t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endParaRPr lang="en-US" sz="320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95513" y="5192713"/>
            <a:ext cx="1252537" cy="993775"/>
            <a:chOff x="1410" y="3080"/>
            <a:chExt cx="789" cy="62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410" y="3080"/>
              <a:ext cx="394" cy="597"/>
              <a:chOff x="1410" y="3080"/>
              <a:chExt cx="394" cy="597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410" y="3362"/>
                <a:ext cx="199" cy="315"/>
                <a:chOff x="1410" y="3362"/>
                <a:chExt cx="199" cy="315"/>
              </a:xfrm>
            </p:grpSpPr>
            <p:sp>
              <p:nvSpPr>
                <p:cNvPr id="36883" name="Arc 7"/>
                <p:cNvSpPr>
                  <a:spLocks/>
                </p:cNvSpPr>
                <p:nvPr/>
              </p:nvSpPr>
              <p:spPr bwMode="auto">
                <a:xfrm>
                  <a:off x="1501" y="3362"/>
                  <a:ext cx="108" cy="315"/>
                </a:xfrm>
                <a:custGeom>
                  <a:avLst/>
                  <a:gdLst>
                    <a:gd name="T0" fmla="*/ 0 w 21803"/>
                    <a:gd name="T1" fmla="*/ 0 h 21669"/>
                    <a:gd name="T2" fmla="*/ 0 w 21803"/>
                    <a:gd name="T3" fmla="*/ 0 h 21669"/>
                    <a:gd name="T4" fmla="*/ 0 w 21803"/>
                    <a:gd name="T5" fmla="*/ 0 h 21669"/>
                    <a:gd name="T6" fmla="*/ 0 60000 65536"/>
                    <a:gd name="T7" fmla="*/ 0 60000 65536"/>
                    <a:gd name="T8" fmla="*/ 0 60000 65536"/>
                    <a:gd name="T9" fmla="*/ 0 w 21803"/>
                    <a:gd name="T10" fmla="*/ 0 h 21669"/>
                    <a:gd name="T11" fmla="*/ 21803 w 21803"/>
                    <a:gd name="T12" fmla="*/ 21669 h 2166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03" h="21669" fill="none" extrusionOk="0">
                      <a:moveTo>
                        <a:pt x="21802" y="0"/>
                      </a:moveTo>
                      <a:cubicBezTo>
                        <a:pt x="21802" y="23"/>
                        <a:pt x="21803" y="46"/>
                        <a:pt x="21803" y="69"/>
                      </a:cubicBezTo>
                      <a:cubicBezTo>
                        <a:pt x="21803" y="11998"/>
                        <a:pt x="12132" y="21669"/>
                        <a:pt x="203" y="21669"/>
                      </a:cubicBezTo>
                      <a:cubicBezTo>
                        <a:pt x="135" y="21669"/>
                        <a:pt x="67" y="21668"/>
                        <a:pt x="-1" y="21668"/>
                      </a:cubicBezTo>
                    </a:path>
                    <a:path w="21803" h="21669" stroke="0" extrusionOk="0">
                      <a:moveTo>
                        <a:pt x="21802" y="0"/>
                      </a:moveTo>
                      <a:cubicBezTo>
                        <a:pt x="21802" y="23"/>
                        <a:pt x="21803" y="46"/>
                        <a:pt x="21803" y="69"/>
                      </a:cubicBezTo>
                      <a:cubicBezTo>
                        <a:pt x="21803" y="11998"/>
                        <a:pt x="12132" y="21669"/>
                        <a:pt x="203" y="21669"/>
                      </a:cubicBezTo>
                      <a:cubicBezTo>
                        <a:pt x="135" y="21669"/>
                        <a:pt x="67" y="21668"/>
                        <a:pt x="-1" y="21668"/>
                      </a:cubicBezTo>
                      <a:lnTo>
                        <a:pt x="203" y="69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  <p:sp>
              <p:nvSpPr>
                <p:cNvPr id="36884" name="Arc 8"/>
                <p:cNvSpPr>
                  <a:spLocks/>
                </p:cNvSpPr>
                <p:nvPr/>
              </p:nvSpPr>
              <p:spPr bwMode="auto">
                <a:xfrm>
                  <a:off x="1410" y="3363"/>
                  <a:ext cx="107" cy="314"/>
                </a:xfrm>
                <a:custGeom>
                  <a:avLst/>
                  <a:gdLst>
                    <a:gd name="T0" fmla="*/ 0 w 21600"/>
                    <a:gd name="T1" fmla="*/ 0 h 21668"/>
                    <a:gd name="T2" fmla="*/ 0 w 21600"/>
                    <a:gd name="T3" fmla="*/ 0 h 21668"/>
                    <a:gd name="T4" fmla="*/ 0 w 21600"/>
                    <a:gd name="T5" fmla="*/ 0 h 2166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68"/>
                    <a:gd name="T11" fmla="*/ 21600 w 21600"/>
                    <a:gd name="T12" fmla="*/ 21668 h 2166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68" fill="none" extrusionOk="0">
                      <a:moveTo>
                        <a:pt x="21396" y="21668"/>
                      </a:moveTo>
                      <a:cubicBezTo>
                        <a:pt x="9547" y="21556"/>
                        <a:pt x="0" y="11919"/>
                        <a:pt x="0" y="69"/>
                      </a:cubicBezTo>
                      <a:cubicBezTo>
                        <a:pt x="-1" y="46"/>
                        <a:pt x="0" y="23"/>
                        <a:pt x="0" y="0"/>
                      </a:cubicBezTo>
                    </a:path>
                    <a:path w="21600" h="21668" stroke="0" extrusionOk="0">
                      <a:moveTo>
                        <a:pt x="21396" y="21668"/>
                      </a:moveTo>
                      <a:cubicBezTo>
                        <a:pt x="9547" y="21556"/>
                        <a:pt x="0" y="11919"/>
                        <a:pt x="0" y="69"/>
                      </a:cubicBezTo>
                      <a:cubicBezTo>
                        <a:pt x="-1" y="46"/>
                        <a:pt x="0" y="23"/>
                        <a:pt x="0" y="0"/>
                      </a:cubicBezTo>
                      <a:lnTo>
                        <a:pt x="21600" y="69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</p:grpSp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1604" y="3080"/>
                <a:ext cx="200" cy="315"/>
                <a:chOff x="1604" y="3080"/>
                <a:chExt cx="200" cy="315"/>
              </a:xfrm>
            </p:grpSpPr>
            <p:sp>
              <p:nvSpPr>
                <p:cNvPr id="36881" name="Arc 10"/>
                <p:cNvSpPr>
                  <a:spLocks/>
                </p:cNvSpPr>
                <p:nvPr/>
              </p:nvSpPr>
              <p:spPr bwMode="auto">
                <a:xfrm>
                  <a:off x="1697" y="3081"/>
                  <a:ext cx="107" cy="314"/>
                </a:xfrm>
                <a:custGeom>
                  <a:avLst/>
                  <a:gdLst>
                    <a:gd name="T0" fmla="*/ 0 w 21802"/>
                    <a:gd name="T1" fmla="*/ 0 h 21600"/>
                    <a:gd name="T2" fmla="*/ 0 w 21802"/>
                    <a:gd name="T3" fmla="*/ 0 h 21600"/>
                    <a:gd name="T4" fmla="*/ 0 w 2180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802"/>
                    <a:gd name="T10" fmla="*/ 0 h 21600"/>
                    <a:gd name="T11" fmla="*/ 21802 w 2180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02" h="21600" fill="none" extrusionOk="0">
                      <a:moveTo>
                        <a:pt x="-1" y="0"/>
                      </a:moveTo>
                      <a:cubicBezTo>
                        <a:pt x="67" y="0"/>
                        <a:pt x="134" y="-1"/>
                        <a:pt x="202" y="0"/>
                      </a:cubicBezTo>
                      <a:cubicBezTo>
                        <a:pt x="12104" y="0"/>
                        <a:pt x="21763" y="9628"/>
                        <a:pt x="21801" y="21531"/>
                      </a:cubicBezTo>
                    </a:path>
                    <a:path w="21802" h="21600" stroke="0" extrusionOk="0">
                      <a:moveTo>
                        <a:pt x="-1" y="0"/>
                      </a:moveTo>
                      <a:cubicBezTo>
                        <a:pt x="67" y="0"/>
                        <a:pt x="134" y="-1"/>
                        <a:pt x="202" y="0"/>
                      </a:cubicBezTo>
                      <a:cubicBezTo>
                        <a:pt x="12104" y="0"/>
                        <a:pt x="21763" y="9628"/>
                        <a:pt x="21801" y="21531"/>
                      </a:cubicBezTo>
                      <a:lnTo>
                        <a:pt x="202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  <p:sp>
              <p:nvSpPr>
                <p:cNvPr id="36882" name="Arc 11"/>
                <p:cNvSpPr>
                  <a:spLocks/>
                </p:cNvSpPr>
                <p:nvPr/>
              </p:nvSpPr>
              <p:spPr bwMode="auto">
                <a:xfrm>
                  <a:off x="1604" y="3080"/>
                  <a:ext cx="107" cy="313"/>
                </a:xfrm>
                <a:custGeom>
                  <a:avLst/>
                  <a:gdLst>
                    <a:gd name="T0" fmla="*/ 0 w 21600"/>
                    <a:gd name="T1" fmla="*/ 0 h 21599"/>
                    <a:gd name="T2" fmla="*/ 0 w 21600"/>
                    <a:gd name="T3" fmla="*/ 0 h 21599"/>
                    <a:gd name="T4" fmla="*/ 0 w 21600"/>
                    <a:gd name="T5" fmla="*/ 0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0" y="21530"/>
                      </a:moveTo>
                      <a:cubicBezTo>
                        <a:pt x="37" y="9706"/>
                        <a:pt x="9574" y="110"/>
                        <a:pt x="21397" y="-1"/>
                      </a:cubicBezTo>
                    </a:path>
                    <a:path w="21600" h="21599" stroke="0" extrusionOk="0">
                      <a:moveTo>
                        <a:pt x="0" y="21530"/>
                      </a:moveTo>
                      <a:cubicBezTo>
                        <a:pt x="37" y="9706"/>
                        <a:pt x="9574" y="110"/>
                        <a:pt x="21397" y="-1"/>
                      </a:cubicBez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</p:grp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1805" y="3109"/>
              <a:ext cx="394" cy="597"/>
              <a:chOff x="1805" y="3109"/>
              <a:chExt cx="394" cy="597"/>
            </a:xfrm>
          </p:grpSpPr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1805" y="3391"/>
                <a:ext cx="199" cy="315"/>
                <a:chOff x="1805" y="3391"/>
                <a:chExt cx="199" cy="315"/>
              </a:xfrm>
            </p:grpSpPr>
            <p:sp>
              <p:nvSpPr>
                <p:cNvPr id="36877" name="Arc 14"/>
                <p:cNvSpPr>
                  <a:spLocks/>
                </p:cNvSpPr>
                <p:nvPr/>
              </p:nvSpPr>
              <p:spPr bwMode="auto">
                <a:xfrm>
                  <a:off x="1896" y="3391"/>
                  <a:ext cx="108" cy="315"/>
                </a:xfrm>
                <a:custGeom>
                  <a:avLst/>
                  <a:gdLst>
                    <a:gd name="T0" fmla="*/ 0 w 21803"/>
                    <a:gd name="T1" fmla="*/ 0 h 21669"/>
                    <a:gd name="T2" fmla="*/ 0 w 21803"/>
                    <a:gd name="T3" fmla="*/ 0 h 21669"/>
                    <a:gd name="T4" fmla="*/ 0 w 21803"/>
                    <a:gd name="T5" fmla="*/ 0 h 21669"/>
                    <a:gd name="T6" fmla="*/ 0 60000 65536"/>
                    <a:gd name="T7" fmla="*/ 0 60000 65536"/>
                    <a:gd name="T8" fmla="*/ 0 60000 65536"/>
                    <a:gd name="T9" fmla="*/ 0 w 21803"/>
                    <a:gd name="T10" fmla="*/ 0 h 21669"/>
                    <a:gd name="T11" fmla="*/ 21803 w 21803"/>
                    <a:gd name="T12" fmla="*/ 21669 h 2166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03" h="21669" fill="none" extrusionOk="0">
                      <a:moveTo>
                        <a:pt x="21802" y="0"/>
                      </a:moveTo>
                      <a:cubicBezTo>
                        <a:pt x="21802" y="23"/>
                        <a:pt x="21803" y="46"/>
                        <a:pt x="21803" y="69"/>
                      </a:cubicBezTo>
                      <a:cubicBezTo>
                        <a:pt x="21803" y="11998"/>
                        <a:pt x="12132" y="21669"/>
                        <a:pt x="203" y="21669"/>
                      </a:cubicBezTo>
                      <a:cubicBezTo>
                        <a:pt x="135" y="21669"/>
                        <a:pt x="67" y="21668"/>
                        <a:pt x="-1" y="21668"/>
                      </a:cubicBezTo>
                    </a:path>
                    <a:path w="21803" h="21669" stroke="0" extrusionOk="0">
                      <a:moveTo>
                        <a:pt x="21802" y="0"/>
                      </a:moveTo>
                      <a:cubicBezTo>
                        <a:pt x="21802" y="23"/>
                        <a:pt x="21803" y="46"/>
                        <a:pt x="21803" y="69"/>
                      </a:cubicBezTo>
                      <a:cubicBezTo>
                        <a:pt x="21803" y="11998"/>
                        <a:pt x="12132" y="21669"/>
                        <a:pt x="203" y="21669"/>
                      </a:cubicBezTo>
                      <a:cubicBezTo>
                        <a:pt x="135" y="21669"/>
                        <a:pt x="67" y="21668"/>
                        <a:pt x="-1" y="21668"/>
                      </a:cubicBezTo>
                      <a:lnTo>
                        <a:pt x="203" y="69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  <p:sp>
              <p:nvSpPr>
                <p:cNvPr id="36878" name="Arc 15"/>
                <p:cNvSpPr>
                  <a:spLocks/>
                </p:cNvSpPr>
                <p:nvPr/>
              </p:nvSpPr>
              <p:spPr bwMode="auto">
                <a:xfrm>
                  <a:off x="1805" y="3392"/>
                  <a:ext cx="107" cy="314"/>
                </a:xfrm>
                <a:custGeom>
                  <a:avLst/>
                  <a:gdLst>
                    <a:gd name="T0" fmla="*/ 0 w 21600"/>
                    <a:gd name="T1" fmla="*/ 0 h 21668"/>
                    <a:gd name="T2" fmla="*/ 0 w 21600"/>
                    <a:gd name="T3" fmla="*/ 0 h 21668"/>
                    <a:gd name="T4" fmla="*/ 0 w 21600"/>
                    <a:gd name="T5" fmla="*/ 0 h 2166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68"/>
                    <a:gd name="T11" fmla="*/ 21600 w 21600"/>
                    <a:gd name="T12" fmla="*/ 21668 h 2166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68" fill="none" extrusionOk="0">
                      <a:moveTo>
                        <a:pt x="21396" y="21668"/>
                      </a:moveTo>
                      <a:cubicBezTo>
                        <a:pt x="9547" y="21556"/>
                        <a:pt x="0" y="11919"/>
                        <a:pt x="0" y="69"/>
                      </a:cubicBezTo>
                      <a:cubicBezTo>
                        <a:pt x="-1" y="46"/>
                        <a:pt x="0" y="23"/>
                        <a:pt x="0" y="0"/>
                      </a:cubicBezTo>
                    </a:path>
                    <a:path w="21600" h="21668" stroke="0" extrusionOk="0">
                      <a:moveTo>
                        <a:pt x="21396" y="21668"/>
                      </a:moveTo>
                      <a:cubicBezTo>
                        <a:pt x="9547" y="21556"/>
                        <a:pt x="0" y="11919"/>
                        <a:pt x="0" y="69"/>
                      </a:cubicBezTo>
                      <a:cubicBezTo>
                        <a:pt x="-1" y="46"/>
                        <a:pt x="0" y="23"/>
                        <a:pt x="0" y="0"/>
                      </a:cubicBezTo>
                      <a:lnTo>
                        <a:pt x="21600" y="69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</p:grpSp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1999" y="3109"/>
                <a:ext cx="200" cy="315"/>
                <a:chOff x="1999" y="3109"/>
                <a:chExt cx="200" cy="315"/>
              </a:xfrm>
            </p:grpSpPr>
            <p:sp>
              <p:nvSpPr>
                <p:cNvPr id="36875" name="Arc 17"/>
                <p:cNvSpPr>
                  <a:spLocks/>
                </p:cNvSpPr>
                <p:nvPr/>
              </p:nvSpPr>
              <p:spPr bwMode="auto">
                <a:xfrm>
                  <a:off x="2092" y="3110"/>
                  <a:ext cx="107" cy="314"/>
                </a:xfrm>
                <a:custGeom>
                  <a:avLst/>
                  <a:gdLst>
                    <a:gd name="T0" fmla="*/ 0 w 21802"/>
                    <a:gd name="T1" fmla="*/ 0 h 21600"/>
                    <a:gd name="T2" fmla="*/ 0 w 21802"/>
                    <a:gd name="T3" fmla="*/ 0 h 21600"/>
                    <a:gd name="T4" fmla="*/ 0 w 2180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802"/>
                    <a:gd name="T10" fmla="*/ 0 h 21600"/>
                    <a:gd name="T11" fmla="*/ 21802 w 2180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02" h="21600" fill="none" extrusionOk="0">
                      <a:moveTo>
                        <a:pt x="-1" y="0"/>
                      </a:moveTo>
                      <a:cubicBezTo>
                        <a:pt x="67" y="0"/>
                        <a:pt x="134" y="-1"/>
                        <a:pt x="202" y="0"/>
                      </a:cubicBezTo>
                      <a:cubicBezTo>
                        <a:pt x="12104" y="0"/>
                        <a:pt x="21763" y="9628"/>
                        <a:pt x="21801" y="21531"/>
                      </a:cubicBezTo>
                    </a:path>
                    <a:path w="21802" h="21600" stroke="0" extrusionOk="0">
                      <a:moveTo>
                        <a:pt x="-1" y="0"/>
                      </a:moveTo>
                      <a:cubicBezTo>
                        <a:pt x="67" y="0"/>
                        <a:pt x="134" y="-1"/>
                        <a:pt x="202" y="0"/>
                      </a:cubicBezTo>
                      <a:cubicBezTo>
                        <a:pt x="12104" y="0"/>
                        <a:pt x="21763" y="9628"/>
                        <a:pt x="21801" y="21531"/>
                      </a:cubicBezTo>
                      <a:lnTo>
                        <a:pt x="202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  <p:sp>
              <p:nvSpPr>
                <p:cNvPr id="36876" name="Arc 18"/>
                <p:cNvSpPr>
                  <a:spLocks/>
                </p:cNvSpPr>
                <p:nvPr/>
              </p:nvSpPr>
              <p:spPr bwMode="auto">
                <a:xfrm>
                  <a:off x="1999" y="3109"/>
                  <a:ext cx="107" cy="313"/>
                </a:xfrm>
                <a:custGeom>
                  <a:avLst/>
                  <a:gdLst>
                    <a:gd name="T0" fmla="*/ 0 w 21600"/>
                    <a:gd name="T1" fmla="*/ 0 h 21599"/>
                    <a:gd name="T2" fmla="*/ 0 w 21600"/>
                    <a:gd name="T3" fmla="*/ 0 h 21599"/>
                    <a:gd name="T4" fmla="*/ 0 w 21600"/>
                    <a:gd name="T5" fmla="*/ 0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0" y="21530"/>
                      </a:moveTo>
                      <a:cubicBezTo>
                        <a:pt x="37" y="9706"/>
                        <a:pt x="9574" y="110"/>
                        <a:pt x="21397" y="-1"/>
                      </a:cubicBezTo>
                    </a:path>
                    <a:path w="21600" h="21599" stroke="0" extrusionOk="0">
                      <a:moveTo>
                        <a:pt x="0" y="21530"/>
                      </a:moveTo>
                      <a:cubicBezTo>
                        <a:pt x="37" y="9706"/>
                        <a:pt x="9574" y="110"/>
                        <a:pt x="21397" y="-1"/>
                      </a:cubicBez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YE"/>
                </a:p>
              </p:txBody>
            </p:sp>
          </p:grpSp>
        </p:grpSp>
      </p:grpSp>
      <p:sp>
        <p:nvSpPr>
          <p:cNvPr id="36869" name="Rectangle 19"/>
          <p:cNvSpPr>
            <a:spLocks noChangeArrowheads="1"/>
          </p:cNvSpPr>
          <p:nvPr/>
        </p:nvSpPr>
        <p:spPr bwMode="auto">
          <a:xfrm>
            <a:off x="6015038" y="5387975"/>
            <a:ext cx="1346200" cy="6858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89</a:t>
            </a:r>
          </a:p>
        </p:txBody>
      </p:sp>
      <p:sp>
        <p:nvSpPr>
          <p:cNvPr id="36870" name="Line 20"/>
          <p:cNvSpPr>
            <a:spLocks noChangeShapeType="1"/>
          </p:cNvSpPr>
          <p:nvPr/>
        </p:nvSpPr>
        <p:spPr bwMode="auto">
          <a:xfrm>
            <a:off x="3733800" y="5715000"/>
            <a:ext cx="2116138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ar-YE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9" grpId="0" build="p" autoUpdateAnimBg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Gray Scale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idx="1"/>
          </p:nvPr>
        </p:nvSpPr>
        <p:spPr>
          <a:xfrm>
            <a:off x="263525" y="971550"/>
            <a:ext cx="8362950" cy="3089275"/>
          </a:xfrm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the more candidate values for a pixel</a:t>
            </a:r>
          </a:p>
          <a:p>
            <a:pPr lvl="1" eaLnBrk="1" hangingPunct="1"/>
            <a:r>
              <a:rPr lang="en-US" smtClean="0"/>
              <a:t>the more shades of gray image can be stored in digital image</a:t>
            </a:r>
          </a:p>
          <a:p>
            <a:pPr lvl="1" eaLnBrk="1" hangingPunct="1"/>
            <a:r>
              <a:rPr lang="en-US" smtClean="0"/>
              <a:t>The less difference between echo intensity required to guarantee different pixel values</a:t>
            </a:r>
          </a:p>
          <a:p>
            <a:pPr lvl="2" eaLnBrk="1" hangingPunct="1"/>
            <a:r>
              <a:rPr lang="en-US" smtClean="0"/>
              <a:t>See next slide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0663" y="3530600"/>
            <a:ext cx="1895475" cy="27908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2"/>
  <p:tag name="BSN" val="2"/>
  <p:tag name="SVT" val="TRUE"/>
  <p:tag name="CVB" val="2"/>
  <p:tag name="SPT" val="FALSE"/>
  <p:tag name="CII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TS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TS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TS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TS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TS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TS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TS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TS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4"/>
  <p:tag name="NBP" val="2"/>
  <p:tag name="BSN" val="4"/>
  <p:tag name="SVT" val="TRUE"/>
  <p:tag name="CVB" val="4"/>
  <p:tag name="SPT" val="FALSE"/>
  <p:tag name="CII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TS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TS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TS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TS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TS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TS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TS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TS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TS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TS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TS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TS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TS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TS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TS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TS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TS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3"/>
  <p:tag name="BSN" val="6"/>
  <p:tag name="SVT" val="TRUE"/>
  <p:tag name="CVB" val="6"/>
  <p:tag name="SPT" val="FALSE"/>
  <p:tag name="CII" val="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TS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TS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TS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TS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TS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TS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TS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TS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TS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TS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TS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TS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TS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TS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TS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TS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TS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9"/>
  <p:tag name="NBP" val="1"/>
  <p:tag name="BSN" val="9"/>
  <p:tag name="SVT" val="TRUE"/>
  <p:tag name="CVB" val="9"/>
  <p:tag name="SPT" val="FALSE"/>
  <p:tag name="CII" val="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TS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TS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TS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TS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TS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TS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TS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TS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TS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TS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TS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TS" val="1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4088</Words>
  <PresentationFormat>On-screen Show (4:3)</PresentationFormat>
  <Paragraphs>1132</Paragraphs>
  <Slides>141</Slides>
  <Notes>102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141</vt:i4>
      </vt:variant>
    </vt:vector>
  </HeadingPairs>
  <TitlesOfParts>
    <vt:vector size="144" baseType="lpstr">
      <vt:lpstr>سمة Office</vt:lpstr>
      <vt:lpstr>Microsoft Photo Editor 3.0 Photo</vt:lpstr>
      <vt:lpstr>XIF Document</vt:lpstr>
      <vt:lpstr>UltarSound Machine Dr Fadhl Alakwaa</vt:lpstr>
      <vt:lpstr>What are the first things to account when purchasing new US equipment</vt:lpstr>
      <vt:lpstr>EXCELLENT RESOURCES</vt:lpstr>
      <vt:lpstr>CLINICAL APPLICATIONS </vt:lpstr>
      <vt:lpstr>Slide 5</vt:lpstr>
      <vt:lpstr>Slide 6</vt:lpstr>
      <vt:lpstr>Slide 7</vt:lpstr>
      <vt:lpstr>What do you need to know to be professional in US?</vt:lpstr>
      <vt:lpstr>Advantage of US OVER other modalities</vt:lpstr>
      <vt:lpstr>US development</vt:lpstr>
      <vt:lpstr>Slide 11</vt:lpstr>
      <vt:lpstr>What is Ultrasound machine? </vt:lpstr>
      <vt:lpstr>Spectrum of sound</vt:lpstr>
      <vt:lpstr>Sound propagation</vt:lpstr>
      <vt:lpstr>Slide 15</vt:lpstr>
      <vt:lpstr>Wave propagation</vt:lpstr>
      <vt:lpstr>Difference between EM and sound?</vt:lpstr>
      <vt:lpstr>How to produce sound wave?</vt:lpstr>
      <vt:lpstr>Slide 19</vt:lpstr>
      <vt:lpstr>Slide 20</vt:lpstr>
      <vt:lpstr>Slide 21</vt:lpstr>
      <vt:lpstr>Slide 22</vt:lpstr>
      <vt:lpstr>Slide 23</vt:lpstr>
      <vt:lpstr>Slide 24</vt:lpstr>
      <vt:lpstr>Sound field</vt:lpstr>
      <vt:lpstr>Slide 26</vt:lpstr>
      <vt:lpstr>Transducer array</vt:lpstr>
      <vt:lpstr>Slide 28</vt:lpstr>
      <vt:lpstr>Ultrasound Display</vt:lpstr>
      <vt:lpstr>Real-time Scanning</vt:lpstr>
      <vt:lpstr>Linear, Curved linear array, Phased array/sector Endocavitary, Intraoperative </vt:lpstr>
      <vt:lpstr>Transducer Arrays</vt:lpstr>
      <vt:lpstr>Electronic Scanning</vt:lpstr>
      <vt:lpstr>Electrical Scanning</vt:lpstr>
      <vt:lpstr>Linear Array Scanning</vt:lpstr>
      <vt:lpstr>Linear Switched Arrays</vt:lpstr>
      <vt:lpstr>Linear Switched Arrays</vt:lpstr>
      <vt:lpstr>Linear Phased Array</vt:lpstr>
      <vt:lpstr>Linear Phased Array</vt:lpstr>
      <vt:lpstr>Linear Phased Array</vt:lpstr>
      <vt:lpstr>Linear Phased Array</vt:lpstr>
      <vt:lpstr>Linear Phased Array</vt:lpstr>
      <vt:lpstr>Linear Phased Array</vt:lpstr>
      <vt:lpstr>Listening Mode</vt:lpstr>
      <vt:lpstr>1.5 Transducer</vt:lpstr>
      <vt:lpstr>1.5 &amp; 2D Transducers</vt:lpstr>
      <vt:lpstr>Remember me to explain why we use the backing block and matching layer?</vt:lpstr>
      <vt:lpstr>What we will use the returned or received ultrasound waves “echoes”?</vt:lpstr>
      <vt:lpstr>Perpendicular Incidence</vt:lpstr>
      <vt:lpstr>Oblique Incidence</vt:lpstr>
      <vt:lpstr>Perpendicular Incidence</vt:lpstr>
      <vt:lpstr>Perpendicular Incidence</vt:lpstr>
      <vt:lpstr>Intensity Reflection Coefficient (IRC) &amp; Intensity Transmission Coefficient (ITC)</vt:lpstr>
      <vt:lpstr>IRC Equation</vt:lpstr>
      <vt:lpstr>Reflections</vt:lpstr>
      <vt:lpstr>Why Use Gel and matching layer?</vt:lpstr>
      <vt:lpstr>Slide 57</vt:lpstr>
      <vt:lpstr>THE BASICS US IDEA</vt:lpstr>
      <vt:lpstr>What does your scanner know about echoed sound?</vt:lpstr>
      <vt:lpstr>What Does Your Scanner Assume about Echoes (or how the scanner can lie to you)</vt:lpstr>
      <vt:lpstr>Distance of Echo from Transducer</vt:lpstr>
      <vt:lpstr>What is the Speed of Sound?</vt:lpstr>
      <vt:lpstr>So the scanner assumes the wrong speed?</vt:lpstr>
      <vt:lpstr>Attenuation Correction</vt:lpstr>
      <vt:lpstr>Gray Shade of Echo</vt:lpstr>
      <vt:lpstr>How does scanner know what gray shade to assign an echo?</vt:lpstr>
      <vt:lpstr>How to reconstruct the image from echoes?   </vt:lpstr>
      <vt:lpstr>M Mode</vt:lpstr>
      <vt:lpstr>M-Mode (left ventricle)</vt:lpstr>
      <vt:lpstr>Scanner Processing of Echoes</vt:lpstr>
      <vt:lpstr>Amplification</vt:lpstr>
      <vt:lpstr>Compensation</vt:lpstr>
      <vt:lpstr>Need for Compensation</vt:lpstr>
      <vt:lpstr>Equal Echoes</vt:lpstr>
      <vt:lpstr>Compensation (TGC)</vt:lpstr>
      <vt:lpstr>Compensation (TGC)</vt:lpstr>
      <vt:lpstr>Compression</vt:lpstr>
      <vt:lpstr>Compression</vt:lpstr>
      <vt:lpstr>Demodulation</vt:lpstr>
      <vt:lpstr>Demodulation</vt:lpstr>
      <vt:lpstr>Demodulation Sub-steps</vt:lpstr>
      <vt:lpstr>Rejection</vt:lpstr>
      <vt:lpstr>Rejection</vt:lpstr>
      <vt:lpstr>Image Resolution </vt:lpstr>
      <vt:lpstr>Resolution &amp; Reflector Size</vt:lpstr>
      <vt:lpstr>Axial Resolution</vt:lpstr>
      <vt:lpstr>Axial Resolution</vt:lpstr>
      <vt:lpstr>Axial Resolution</vt:lpstr>
      <vt:lpstr>Spatial Pulse Length</vt:lpstr>
      <vt:lpstr>Wavelength</vt:lpstr>
      <vt:lpstr>Improve Axial Resolution by Reducing Spatial Pulse Length</vt:lpstr>
      <vt:lpstr>Slide 92</vt:lpstr>
      <vt:lpstr>Lateral Resolution</vt:lpstr>
      <vt:lpstr>Lateral Resolution</vt:lpstr>
      <vt:lpstr>Lateral Resolution</vt:lpstr>
      <vt:lpstr>Contrast Resolution</vt:lpstr>
      <vt:lpstr>Contrast Resolution</vt:lpstr>
      <vt:lpstr>Pre-Processing</vt:lpstr>
      <vt:lpstr>Gray Scale</vt:lpstr>
      <vt:lpstr>Slide 100</vt:lpstr>
      <vt:lpstr>Display Limitations</vt:lpstr>
      <vt:lpstr>Presentation of Brightness Levels</vt:lpstr>
      <vt:lpstr>Slide 103</vt:lpstr>
      <vt:lpstr>Block Diagram</vt:lpstr>
      <vt:lpstr>B Mode </vt:lpstr>
      <vt:lpstr>Color flow imaging (mode) Color Doppler (mode): </vt:lpstr>
      <vt:lpstr>Continuous wave (CW) Doppler: </vt:lpstr>
      <vt:lpstr>M-mode: </vt:lpstr>
      <vt:lpstr>Power Doppler (mode):  </vt:lpstr>
      <vt:lpstr>Pulsed wave Doppler </vt:lpstr>
      <vt:lpstr>Slide 111</vt:lpstr>
      <vt:lpstr>Slide 112</vt:lpstr>
      <vt:lpstr>Slide 113</vt:lpstr>
      <vt:lpstr>Slide 114</vt:lpstr>
      <vt:lpstr>DOPPLER US</vt:lpstr>
      <vt:lpstr>Hemodynamics</vt:lpstr>
      <vt:lpstr>Plug Flow</vt:lpstr>
      <vt:lpstr>Laminar Flow</vt:lpstr>
      <vt:lpstr>Flow</vt:lpstr>
      <vt:lpstr>Flow, Pressure &amp; Resistance</vt:lpstr>
      <vt:lpstr>Doppler Shift</vt:lpstr>
      <vt:lpstr>Doppler Examples</vt:lpstr>
      <vt:lpstr>Doppler Angle</vt:lpstr>
      <vt:lpstr>Flow Components</vt:lpstr>
      <vt:lpstr>Doppler Sensing</vt:lpstr>
      <vt:lpstr>Doppler Sensing</vt:lpstr>
      <vt:lpstr>Doppler Sensing</vt:lpstr>
      <vt:lpstr>Doppler Equation</vt:lpstr>
      <vt:lpstr>Relationships</vt:lpstr>
      <vt:lpstr>Relationships</vt:lpstr>
      <vt:lpstr>Doppler Relationships</vt:lpstr>
      <vt:lpstr>Continuous Wave Doppler</vt:lpstr>
      <vt:lpstr>Continuous Wave Doppler</vt:lpstr>
      <vt:lpstr>Continuous Wave Doppler: Receiver Function</vt:lpstr>
      <vt:lpstr>Pulse Wave vs. Continuous Wave Doppler </vt:lpstr>
      <vt:lpstr>Dangers of Ultrasound</vt:lpstr>
      <vt:lpstr>Slide 137</vt:lpstr>
      <vt:lpstr>Slide 138</vt:lpstr>
      <vt:lpstr>Slide 139</vt:lpstr>
      <vt:lpstr>Ultrasound Terminology  </vt:lpstr>
      <vt:lpstr>PZT is Most Common Piezoelectric Material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UltarSound Dr Fadhl Alakwaa</dc:title>
  <dc:creator>fadl</dc:creator>
  <cp:lastModifiedBy>fadl</cp:lastModifiedBy>
  <cp:revision>40</cp:revision>
  <dcterms:created xsi:type="dcterms:W3CDTF">2011-10-10T13:45:46Z</dcterms:created>
  <dcterms:modified xsi:type="dcterms:W3CDTF">2011-10-11T05:19:59Z</dcterms:modified>
</cp:coreProperties>
</file>