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0" r:id="rId5"/>
    <p:sldId id="261" r:id="rId6"/>
    <p:sldId id="262" r:id="rId7"/>
    <p:sldId id="296" r:id="rId8"/>
    <p:sldId id="266" r:id="rId9"/>
    <p:sldId id="298" r:id="rId10"/>
    <p:sldId id="297" r:id="rId11"/>
    <p:sldId id="264" r:id="rId12"/>
    <p:sldId id="259" r:id="rId13"/>
    <p:sldId id="269" r:id="rId14"/>
    <p:sldId id="300" r:id="rId15"/>
    <p:sldId id="286" r:id="rId16"/>
    <p:sldId id="304" r:id="rId17"/>
    <p:sldId id="305" r:id="rId18"/>
    <p:sldId id="291" r:id="rId19"/>
    <p:sldId id="290" r:id="rId20"/>
    <p:sldId id="299" r:id="rId21"/>
    <p:sldId id="268" r:id="rId22"/>
    <p:sldId id="270" r:id="rId23"/>
    <p:sldId id="271" r:id="rId24"/>
    <p:sldId id="272" r:id="rId25"/>
    <p:sldId id="273" r:id="rId26"/>
    <p:sldId id="278" r:id="rId27"/>
    <p:sldId id="274" r:id="rId28"/>
    <p:sldId id="279" r:id="rId29"/>
    <p:sldId id="275" r:id="rId30"/>
    <p:sldId id="282" r:id="rId31"/>
    <p:sldId id="276" r:id="rId32"/>
    <p:sldId id="283" r:id="rId33"/>
    <p:sldId id="277" r:id="rId34"/>
    <p:sldId id="284" r:id="rId35"/>
    <p:sldId id="288" r:id="rId36"/>
    <p:sldId id="289" r:id="rId37"/>
    <p:sldId id="280" r:id="rId38"/>
    <p:sldId id="285" r:id="rId39"/>
    <p:sldId id="294" r:id="rId40"/>
    <p:sldId id="293" r:id="rId41"/>
    <p:sldId id="281" r:id="rId42"/>
    <p:sldId id="303" r:id="rId43"/>
    <p:sldId id="301" r:id="rId44"/>
    <p:sldId id="292" r:id="rId45"/>
    <p:sldId id="295" r:id="rId46"/>
    <p:sldId id="3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434" y="-3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8BFC43-5589-4194-B038-CD5A8F50887B}"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36DD2-0A43-4D79-8C09-04C94B7AAD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BFC43-5589-4194-B038-CD5A8F50887B}"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36DD2-0A43-4D79-8C09-04C94B7AAD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BFC43-5589-4194-B038-CD5A8F50887B}"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36DD2-0A43-4D79-8C09-04C94B7AAD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BFC43-5589-4194-B038-CD5A8F50887B}"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36DD2-0A43-4D79-8C09-04C94B7AAD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8BFC43-5589-4194-B038-CD5A8F50887B}"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36DD2-0A43-4D79-8C09-04C94B7AAD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8BFC43-5589-4194-B038-CD5A8F50887B}"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36DD2-0A43-4D79-8C09-04C94B7AAD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8BFC43-5589-4194-B038-CD5A8F50887B}" type="datetimeFigureOut">
              <a:rPr lang="en-US" smtClean="0"/>
              <a:pPr/>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B36DD2-0A43-4D79-8C09-04C94B7AAD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8BFC43-5589-4194-B038-CD5A8F50887B}" type="datetimeFigureOut">
              <a:rPr lang="en-US" smtClean="0"/>
              <a:pPr/>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B36DD2-0A43-4D79-8C09-04C94B7AAD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BFC43-5589-4194-B038-CD5A8F50887B}" type="datetimeFigureOut">
              <a:rPr lang="en-US" smtClean="0"/>
              <a:pPr/>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B36DD2-0A43-4D79-8C09-04C94B7AAD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BFC43-5589-4194-B038-CD5A8F50887B}"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36DD2-0A43-4D79-8C09-04C94B7AAD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BFC43-5589-4194-B038-CD5A8F50887B}"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36DD2-0A43-4D79-8C09-04C94B7AAD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BFC43-5589-4194-B038-CD5A8F50887B}" type="datetimeFigureOut">
              <a:rPr lang="en-US" smtClean="0"/>
              <a:pPr/>
              <a:t>11/19/2014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36DD2-0A43-4D79-8C09-04C94B7AAD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Bio-safety Cabinet</a:t>
            </a:r>
            <a:br>
              <a:rPr lang="en-US" dirty="0" smtClean="0"/>
            </a:b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Fadhl</a:t>
            </a:r>
            <a:r>
              <a:rPr lang="en-US" dirty="0" smtClean="0"/>
              <a:t> M </a:t>
            </a:r>
            <a:r>
              <a:rPr lang="en-US" dirty="0" err="1" smtClean="0"/>
              <a:t>Alakwaa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53250" name="Picture 2" descr="http://www.phac-aspc.gc.ca/publicat/lbg-ldmbl-04/gfx/fig5_e.gif"/>
          <p:cNvPicPr>
            <a:picLocks noChangeAspect="1" noChangeArrowheads="1"/>
          </p:cNvPicPr>
          <p:nvPr/>
        </p:nvPicPr>
        <p:blipFill>
          <a:blip r:embed="rId2"/>
          <a:srcRect/>
          <a:stretch>
            <a:fillRect/>
          </a:stretch>
        </p:blipFill>
        <p:spPr bwMode="auto">
          <a:xfrm>
            <a:off x="762000" y="1447800"/>
            <a:ext cx="7315200" cy="425948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BSC</a:t>
            </a:r>
            <a:endParaRPr lang="en-US" dirty="0"/>
          </a:p>
        </p:txBody>
      </p:sp>
      <p:sp>
        <p:nvSpPr>
          <p:cNvPr id="3" name="Content Placeholder 2"/>
          <p:cNvSpPr>
            <a:spLocks noGrp="1"/>
          </p:cNvSpPr>
          <p:nvPr>
            <p:ph idx="1"/>
          </p:nvPr>
        </p:nvSpPr>
        <p:spPr/>
        <p:txBody>
          <a:bodyPr>
            <a:normAutofit lnSpcReduction="10000"/>
          </a:bodyPr>
          <a:lstStyle/>
          <a:p>
            <a:r>
              <a:rPr lang="en-US" dirty="0" smtClean="0"/>
              <a:t>Is a cabinet where laboratory specialists work with virus, bacteria, </a:t>
            </a:r>
            <a:r>
              <a:rPr lang="en-US" b="1" dirty="0" smtClean="0"/>
              <a:t>parasite</a:t>
            </a:r>
            <a:r>
              <a:rPr lang="en-US" dirty="0" smtClean="0"/>
              <a:t>, </a:t>
            </a:r>
            <a:r>
              <a:rPr lang="en-US" dirty="0" err="1" smtClean="0"/>
              <a:t>vangia</a:t>
            </a:r>
            <a:r>
              <a:rPr lang="en-US" dirty="0" smtClean="0"/>
              <a:t>, </a:t>
            </a:r>
            <a:r>
              <a:rPr lang="en-US" dirty="0" smtClean="0"/>
              <a:t>culture, </a:t>
            </a:r>
            <a:r>
              <a:rPr lang="en-US" dirty="0" smtClean="0"/>
              <a:t>patient samples and infectious small organism.</a:t>
            </a:r>
          </a:p>
          <a:p>
            <a:r>
              <a:rPr lang="en-US" dirty="0" smtClean="0"/>
              <a:t>Device which protect personal, product and the environment.</a:t>
            </a:r>
          </a:p>
          <a:p>
            <a:r>
              <a:rPr lang="en-US" dirty="0" smtClean="0"/>
              <a:t>It is ventilator device which optimize air circulation from lab to the work area and the outside environment.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and types</a:t>
            </a:r>
            <a:endParaRPr lang="en-US" dirty="0"/>
          </a:p>
        </p:txBody>
      </p:sp>
      <p:sp>
        <p:nvSpPr>
          <p:cNvPr id="3" name="Content Placeholder 2"/>
          <p:cNvSpPr>
            <a:spLocks noGrp="1"/>
          </p:cNvSpPr>
          <p:nvPr>
            <p:ph idx="1"/>
          </p:nvPr>
        </p:nvSpPr>
        <p:spPr/>
        <p:txBody>
          <a:bodyPr/>
          <a:lstStyle/>
          <a:p>
            <a:r>
              <a:rPr lang="en-US" dirty="0" smtClean="0"/>
              <a:t>Class I type A1 OR A</a:t>
            </a:r>
          </a:p>
          <a:p>
            <a:r>
              <a:rPr lang="en-US" dirty="0" smtClean="0"/>
              <a:t>Class II type A2 OR A1/B3</a:t>
            </a:r>
          </a:p>
          <a:p>
            <a:r>
              <a:rPr lang="en-US" dirty="0" smtClean="0"/>
              <a:t>Class II type B1</a:t>
            </a:r>
          </a:p>
          <a:p>
            <a:r>
              <a:rPr lang="en-US" dirty="0" smtClean="0"/>
              <a:t>Class II type B2</a:t>
            </a:r>
          </a:p>
          <a:p>
            <a:r>
              <a:rPr lang="en-US" dirty="0" smtClean="0"/>
              <a:t>Class III</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components</a:t>
            </a:r>
            <a:endParaRPr lang="en-US" dirty="0"/>
          </a:p>
        </p:txBody>
      </p:sp>
      <p:sp>
        <p:nvSpPr>
          <p:cNvPr id="3" name="Content Placeholder 2"/>
          <p:cNvSpPr>
            <a:spLocks noGrp="1"/>
          </p:cNvSpPr>
          <p:nvPr>
            <p:ph idx="1"/>
          </p:nvPr>
        </p:nvSpPr>
        <p:spPr/>
        <p:txBody>
          <a:bodyPr/>
          <a:lstStyle/>
          <a:p>
            <a:r>
              <a:rPr lang="en-US" dirty="0" smtClean="0"/>
              <a:t>Sash</a:t>
            </a:r>
          </a:p>
          <a:p>
            <a:r>
              <a:rPr lang="en-US" dirty="0" smtClean="0"/>
              <a:t>Blower</a:t>
            </a:r>
          </a:p>
          <a:p>
            <a:r>
              <a:rPr lang="en-US" dirty="0" smtClean="0"/>
              <a:t>HEPA filter</a:t>
            </a:r>
          </a:p>
          <a:p>
            <a:r>
              <a:rPr lang="en-US" dirty="0" smtClean="0"/>
              <a:t>Fluorescence lamp</a:t>
            </a:r>
          </a:p>
          <a:p>
            <a:r>
              <a:rPr lang="en-US" dirty="0" smtClean="0"/>
              <a:t>UV lamp</a:t>
            </a:r>
          </a:p>
          <a:p>
            <a:endParaRPr lang="en-US" dirty="0"/>
          </a:p>
        </p:txBody>
      </p:sp>
      <p:pic>
        <p:nvPicPr>
          <p:cNvPr id="28673" name="Picture 1"/>
          <p:cNvPicPr>
            <a:picLocks noChangeAspect="1" noChangeArrowheads="1"/>
          </p:cNvPicPr>
          <p:nvPr/>
        </p:nvPicPr>
        <p:blipFill>
          <a:blip r:embed="rId2"/>
          <a:srcRect/>
          <a:stretch>
            <a:fillRect/>
          </a:stretch>
        </p:blipFill>
        <p:spPr bwMode="auto">
          <a:xfrm>
            <a:off x="838200" y="0"/>
            <a:ext cx="6557962" cy="641223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5298" name="Picture 2"/>
          <p:cNvPicPr>
            <a:picLocks noChangeAspect="1" noChangeArrowheads="1"/>
          </p:cNvPicPr>
          <p:nvPr/>
        </p:nvPicPr>
        <p:blipFill>
          <a:blip r:embed="rId2"/>
          <a:srcRect/>
          <a:stretch>
            <a:fillRect/>
          </a:stretch>
        </p:blipFill>
        <p:spPr bwMode="auto">
          <a:xfrm>
            <a:off x="304800" y="838200"/>
            <a:ext cx="8507833" cy="417671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Blower </a:t>
            </a:r>
            <a:endParaRPr lang="en-US" dirty="0"/>
          </a:p>
        </p:txBody>
      </p:sp>
      <p:sp>
        <p:nvSpPr>
          <p:cNvPr id="3" name="Content Placeholder 2"/>
          <p:cNvSpPr>
            <a:spLocks noGrp="1"/>
          </p:cNvSpPr>
          <p:nvPr>
            <p:ph idx="1"/>
          </p:nvPr>
        </p:nvSpPr>
        <p:spPr/>
        <p:txBody>
          <a:bodyPr/>
          <a:lstStyle/>
          <a:p>
            <a:r>
              <a:rPr lang="en-US" dirty="0" smtClean="0"/>
              <a:t>Negative and positive pressure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work assignment </a:t>
            </a:r>
            <a:endParaRPr lang="en-US" dirty="0"/>
          </a:p>
        </p:txBody>
      </p:sp>
      <p:pic>
        <p:nvPicPr>
          <p:cNvPr id="58370" name="Picture 2" descr="F:\usa-bsc\IMG_5995.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 filter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BSC </a:t>
            </a:r>
            <a:endParaRPr lang="en-US" dirty="0"/>
          </a:p>
        </p:txBody>
      </p:sp>
      <p:sp>
        <p:nvSpPr>
          <p:cNvPr id="3" name="Content Placeholder 2"/>
          <p:cNvSpPr>
            <a:spLocks noGrp="1"/>
          </p:cNvSpPr>
          <p:nvPr>
            <p:ph idx="1"/>
          </p:nvPr>
        </p:nvSpPr>
        <p:spPr/>
        <p:txBody>
          <a:bodyPr/>
          <a:lstStyle/>
          <a:p>
            <a:r>
              <a:rPr lang="en-US" dirty="0" smtClean="0"/>
              <a:t>Using blower speed control and Damper closing or opening.</a:t>
            </a:r>
          </a:p>
          <a:p>
            <a:r>
              <a:rPr lang="en-US" dirty="0" smtClean="0"/>
              <a:t>Group activity</a:t>
            </a:r>
          </a:p>
          <a:p>
            <a:r>
              <a:rPr lang="en-US" dirty="0" smtClean="0"/>
              <a:t>Control the inflow and down flow velocities using blower speed and damper positions?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t>Balance BSC</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graphicFrame>
        <p:nvGraphicFramePr>
          <p:cNvPr id="4" name="Table 3"/>
          <p:cNvGraphicFramePr>
            <a:graphicFrameLocks noGrp="1"/>
          </p:cNvGraphicFramePr>
          <p:nvPr/>
        </p:nvGraphicFramePr>
        <p:xfrm>
          <a:off x="685800" y="1143000"/>
          <a:ext cx="7086600" cy="5715000"/>
        </p:xfrm>
        <a:graphic>
          <a:graphicData uri="http://schemas.openxmlformats.org/drawingml/2006/table">
            <a:tbl>
              <a:tblPr firstRow="1" bandRow="1">
                <a:tableStyleId>{5C22544A-7EE6-4342-B048-85BDC9FD1C3A}</a:tableStyleId>
              </a:tblPr>
              <a:tblGrid>
                <a:gridCol w="1771650"/>
                <a:gridCol w="1771650"/>
                <a:gridCol w="1771650"/>
                <a:gridCol w="1771650"/>
              </a:tblGrid>
              <a:tr h="635000">
                <a:tc>
                  <a:txBody>
                    <a:bodyPr/>
                    <a:lstStyle/>
                    <a:p>
                      <a:r>
                        <a:rPr lang="en-US" dirty="0" smtClean="0"/>
                        <a:t>Intake</a:t>
                      </a:r>
                      <a:r>
                        <a:rPr lang="en-US" baseline="0" dirty="0" smtClean="0"/>
                        <a:t>  flow</a:t>
                      </a:r>
                      <a:endParaRPr lang="en-US" dirty="0"/>
                    </a:p>
                  </a:txBody>
                  <a:tcPr/>
                </a:tc>
                <a:tc>
                  <a:txBody>
                    <a:bodyPr/>
                    <a:lstStyle/>
                    <a:p>
                      <a:r>
                        <a:rPr lang="en-US" dirty="0" smtClean="0"/>
                        <a:t>Down flow</a:t>
                      </a:r>
                      <a:endParaRPr lang="en-US" dirty="0"/>
                    </a:p>
                  </a:txBody>
                  <a:tcPr/>
                </a:tc>
                <a:tc>
                  <a:txBody>
                    <a:bodyPr/>
                    <a:lstStyle/>
                    <a:p>
                      <a:r>
                        <a:rPr lang="en-US" dirty="0" smtClean="0"/>
                        <a:t>Blower</a:t>
                      </a:r>
                      <a:endParaRPr lang="en-US" dirty="0"/>
                    </a:p>
                  </a:txBody>
                  <a:tcPr/>
                </a:tc>
                <a:tc>
                  <a:txBody>
                    <a:bodyPr/>
                    <a:lstStyle/>
                    <a:p>
                      <a:r>
                        <a:rPr lang="en-US" dirty="0" smtClean="0"/>
                        <a:t>Damper</a:t>
                      </a:r>
                      <a:endParaRPr lang="en-US" dirty="0"/>
                    </a:p>
                  </a:txBody>
                  <a:tcPr/>
                </a:tc>
              </a:tr>
              <a:tr h="635000">
                <a:tc>
                  <a:txBody>
                    <a:bodyPr/>
                    <a:lstStyle/>
                    <a:p>
                      <a:r>
                        <a:rPr lang="en-US" dirty="0" smtClean="0"/>
                        <a:t>Hi</a:t>
                      </a:r>
                      <a:endParaRPr lang="en-US" dirty="0"/>
                    </a:p>
                  </a:txBody>
                  <a:tcPr/>
                </a:tc>
                <a:tc>
                  <a:txBody>
                    <a:bodyPr/>
                    <a:lstStyle/>
                    <a:p>
                      <a:r>
                        <a:rPr lang="en-US" dirty="0" smtClean="0"/>
                        <a:t>Hi</a:t>
                      </a:r>
                      <a:endParaRPr lang="en-US" dirty="0"/>
                    </a:p>
                  </a:txBody>
                  <a:tcPr/>
                </a:tc>
                <a:tc>
                  <a:txBody>
                    <a:bodyPr/>
                    <a:lstStyle/>
                    <a:p>
                      <a:r>
                        <a:rPr lang="en-US" dirty="0" smtClean="0"/>
                        <a:t>Decrease</a:t>
                      </a:r>
                      <a:endParaRPr lang="en-US" dirty="0"/>
                    </a:p>
                  </a:txBody>
                  <a:tcPr/>
                </a:tc>
                <a:tc>
                  <a:txBody>
                    <a:bodyPr/>
                    <a:lstStyle/>
                    <a:p>
                      <a:r>
                        <a:rPr lang="en-US" dirty="0" smtClean="0"/>
                        <a:t>Open</a:t>
                      </a:r>
                      <a:endParaRPr lang="en-US" dirty="0"/>
                    </a:p>
                  </a:txBody>
                  <a:tcPr/>
                </a:tc>
              </a:tr>
              <a:tr h="635000">
                <a:tc>
                  <a:txBody>
                    <a:bodyPr/>
                    <a:lstStyle/>
                    <a:p>
                      <a:r>
                        <a:rPr lang="en-US" dirty="0" smtClean="0"/>
                        <a:t>Low</a:t>
                      </a:r>
                      <a:endParaRPr lang="en-US" dirty="0"/>
                    </a:p>
                  </a:txBody>
                  <a:tcPr/>
                </a:tc>
                <a:tc>
                  <a:txBody>
                    <a:bodyPr/>
                    <a:lstStyle/>
                    <a:p>
                      <a:r>
                        <a:rPr lang="en-US" dirty="0" smtClean="0"/>
                        <a:t>Low</a:t>
                      </a:r>
                      <a:endParaRPr lang="en-US" dirty="0"/>
                    </a:p>
                  </a:txBody>
                  <a:tcPr/>
                </a:tc>
                <a:tc>
                  <a:txBody>
                    <a:bodyPr/>
                    <a:lstStyle/>
                    <a:p>
                      <a:r>
                        <a:rPr lang="en-US" dirty="0" smtClean="0"/>
                        <a:t>Increase </a:t>
                      </a:r>
                      <a:endParaRPr lang="en-US" dirty="0"/>
                    </a:p>
                  </a:txBody>
                  <a:tcPr/>
                </a:tc>
                <a:tc>
                  <a:txBody>
                    <a:bodyPr/>
                    <a:lstStyle/>
                    <a:p>
                      <a:r>
                        <a:rPr lang="en-US" dirty="0" smtClean="0"/>
                        <a:t>close</a:t>
                      </a:r>
                      <a:endParaRPr lang="en-US" dirty="0"/>
                    </a:p>
                  </a:txBody>
                  <a:tcPr/>
                </a:tc>
              </a:tr>
              <a:tr h="635000">
                <a:tc>
                  <a:txBody>
                    <a:bodyPr/>
                    <a:lstStyle/>
                    <a:p>
                      <a:r>
                        <a:rPr lang="en-US" dirty="0" smtClean="0"/>
                        <a:t>Hi</a:t>
                      </a:r>
                      <a:endParaRPr lang="en-US" dirty="0"/>
                    </a:p>
                  </a:txBody>
                  <a:tcPr/>
                </a:tc>
                <a:tc>
                  <a:txBody>
                    <a:bodyPr/>
                    <a:lstStyle/>
                    <a:p>
                      <a:r>
                        <a:rPr lang="en-US" dirty="0" smtClean="0"/>
                        <a:t>Low</a:t>
                      </a:r>
                      <a:endParaRPr lang="en-US" dirty="0"/>
                    </a:p>
                  </a:txBody>
                  <a:tcPr/>
                </a:tc>
                <a:tc>
                  <a:txBody>
                    <a:bodyPr/>
                    <a:lstStyle/>
                    <a:p>
                      <a:r>
                        <a:rPr lang="en-US" dirty="0" smtClean="0"/>
                        <a:t>Decrease </a:t>
                      </a:r>
                      <a:endParaRPr lang="en-US" dirty="0"/>
                    </a:p>
                  </a:txBody>
                  <a:tcPr/>
                </a:tc>
                <a:tc>
                  <a:txBody>
                    <a:bodyPr/>
                    <a:lstStyle/>
                    <a:p>
                      <a:r>
                        <a:rPr lang="en-US" dirty="0" smtClean="0"/>
                        <a:t>Close</a:t>
                      </a:r>
                      <a:r>
                        <a:rPr lang="en-US" baseline="0" dirty="0" smtClean="0"/>
                        <a:t> </a:t>
                      </a:r>
                      <a:endParaRPr lang="en-US" dirty="0"/>
                    </a:p>
                  </a:txBody>
                  <a:tcPr/>
                </a:tc>
              </a:tr>
              <a:tr h="635000">
                <a:tc>
                  <a:txBody>
                    <a:bodyPr/>
                    <a:lstStyle/>
                    <a:p>
                      <a:r>
                        <a:rPr lang="en-US" dirty="0" smtClean="0"/>
                        <a:t>Low</a:t>
                      </a:r>
                      <a:endParaRPr lang="en-US" dirty="0"/>
                    </a:p>
                  </a:txBody>
                  <a:tcPr/>
                </a:tc>
                <a:tc>
                  <a:txBody>
                    <a:bodyPr/>
                    <a:lstStyle/>
                    <a:p>
                      <a:r>
                        <a:rPr lang="en-US" dirty="0" smtClean="0"/>
                        <a:t>Hi</a:t>
                      </a:r>
                      <a:endParaRPr lang="en-US" dirty="0"/>
                    </a:p>
                  </a:txBody>
                  <a:tcPr/>
                </a:tc>
                <a:tc>
                  <a:txBody>
                    <a:bodyPr/>
                    <a:lstStyle/>
                    <a:p>
                      <a:r>
                        <a:rPr lang="en-US" dirty="0" smtClean="0"/>
                        <a:t>Increase </a:t>
                      </a:r>
                      <a:endParaRPr lang="en-US" dirty="0"/>
                    </a:p>
                  </a:txBody>
                  <a:tcPr/>
                </a:tc>
                <a:tc>
                  <a:txBody>
                    <a:bodyPr/>
                    <a:lstStyle/>
                    <a:p>
                      <a:r>
                        <a:rPr lang="en-US" dirty="0" smtClean="0"/>
                        <a:t>Open </a:t>
                      </a:r>
                      <a:endParaRPr lang="en-US" dirty="0"/>
                    </a:p>
                  </a:txBody>
                  <a:tcPr/>
                </a:tc>
              </a:tr>
              <a:tr h="635000">
                <a:tc>
                  <a:txBody>
                    <a:bodyPr/>
                    <a:lstStyle/>
                    <a:p>
                      <a:r>
                        <a:rPr lang="en-US" dirty="0" smtClean="0"/>
                        <a:t>Hi</a:t>
                      </a:r>
                      <a:endParaRPr lang="en-US" dirty="0"/>
                    </a:p>
                  </a:txBody>
                  <a:tcPr/>
                </a:tc>
                <a:tc>
                  <a:txBody>
                    <a:bodyPr/>
                    <a:lstStyle/>
                    <a:p>
                      <a:r>
                        <a:rPr lang="en-US" dirty="0" smtClean="0"/>
                        <a:t>OK</a:t>
                      </a:r>
                      <a:endParaRPr lang="en-US" dirty="0"/>
                    </a:p>
                  </a:txBody>
                  <a:tcPr/>
                </a:tc>
                <a:tc>
                  <a:txBody>
                    <a:bodyPr/>
                    <a:lstStyle/>
                    <a:p>
                      <a:r>
                        <a:rPr lang="en-US" dirty="0" smtClean="0"/>
                        <a:t>Decrease </a:t>
                      </a:r>
                      <a:endParaRPr lang="en-US" dirty="0"/>
                    </a:p>
                  </a:txBody>
                  <a:tcPr/>
                </a:tc>
                <a:tc>
                  <a:txBody>
                    <a:bodyPr/>
                    <a:lstStyle/>
                    <a:p>
                      <a:r>
                        <a:rPr lang="en-US" dirty="0" smtClean="0"/>
                        <a:t>Close </a:t>
                      </a:r>
                      <a:endParaRPr lang="en-US" dirty="0"/>
                    </a:p>
                  </a:txBody>
                  <a:tcPr/>
                </a:tc>
              </a:tr>
              <a:tr h="635000">
                <a:tc>
                  <a:txBody>
                    <a:bodyPr/>
                    <a:lstStyle/>
                    <a:p>
                      <a:r>
                        <a:rPr lang="en-US" dirty="0" smtClean="0"/>
                        <a:t>OK</a:t>
                      </a:r>
                      <a:endParaRPr lang="en-US" dirty="0"/>
                    </a:p>
                  </a:txBody>
                  <a:tcPr/>
                </a:tc>
                <a:tc>
                  <a:txBody>
                    <a:bodyPr/>
                    <a:lstStyle/>
                    <a:p>
                      <a:r>
                        <a:rPr lang="en-US" dirty="0" smtClean="0"/>
                        <a:t>HI</a:t>
                      </a:r>
                      <a:endParaRPr lang="en-US" dirty="0"/>
                    </a:p>
                  </a:txBody>
                  <a:tcPr/>
                </a:tc>
                <a:tc>
                  <a:txBody>
                    <a:bodyPr/>
                    <a:lstStyle/>
                    <a:p>
                      <a:r>
                        <a:rPr lang="en-US" dirty="0" smtClean="0"/>
                        <a:t>Decrease </a:t>
                      </a:r>
                      <a:endParaRPr lang="en-US" dirty="0"/>
                    </a:p>
                  </a:txBody>
                  <a:tcPr/>
                </a:tc>
                <a:tc>
                  <a:txBody>
                    <a:bodyPr/>
                    <a:lstStyle/>
                    <a:p>
                      <a:r>
                        <a:rPr lang="en-US" dirty="0" smtClean="0"/>
                        <a:t>Open </a:t>
                      </a:r>
                      <a:endParaRPr lang="en-US" dirty="0"/>
                    </a:p>
                  </a:txBody>
                  <a:tcPr/>
                </a:tc>
              </a:tr>
              <a:tr h="635000">
                <a:tc>
                  <a:txBody>
                    <a:bodyPr/>
                    <a:lstStyle/>
                    <a:p>
                      <a:r>
                        <a:rPr lang="en-US" dirty="0" smtClean="0"/>
                        <a:t>Low</a:t>
                      </a:r>
                      <a:endParaRPr lang="en-US" dirty="0"/>
                    </a:p>
                  </a:txBody>
                  <a:tcPr/>
                </a:tc>
                <a:tc>
                  <a:txBody>
                    <a:bodyPr/>
                    <a:lstStyle/>
                    <a:p>
                      <a:r>
                        <a:rPr lang="en-US" dirty="0" smtClean="0"/>
                        <a:t>Ok</a:t>
                      </a:r>
                      <a:endParaRPr lang="en-US" dirty="0"/>
                    </a:p>
                  </a:txBody>
                  <a:tcPr/>
                </a:tc>
                <a:tc>
                  <a:txBody>
                    <a:bodyPr/>
                    <a:lstStyle/>
                    <a:p>
                      <a:r>
                        <a:rPr lang="en-US" dirty="0" smtClean="0"/>
                        <a:t>Increase </a:t>
                      </a:r>
                      <a:endParaRPr lang="en-US" dirty="0"/>
                    </a:p>
                  </a:txBody>
                  <a:tcPr/>
                </a:tc>
                <a:tc>
                  <a:txBody>
                    <a:bodyPr/>
                    <a:lstStyle/>
                    <a:p>
                      <a:r>
                        <a:rPr lang="en-US" dirty="0" smtClean="0"/>
                        <a:t>Close </a:t>
                      </a:r>
                      <a:endParaRPr lang="en-US" dirty="0"/>
                    </a:p>
                  </a:txBody>
                  <a:tcPr/>
                </a:tc>
              </a:tr>
              <a:tr h="635000">
                <a:tc>
                  <a:txBody>
                    <a:bodyPr/>
                    <a:lstStyle/>
                    <a:p>
                      <a:r>
                        <a:rPr lang="en-US" dirty="0" smtClean="0"/>
                        <a:t>ok</a:t>
                      </a:r>
                      <a:endParaRPr lang="en-US" dirty="0"/>
                    </a:p>
                  </a:txBody>
                  <a:tcPr/>
                </a:tc>
                <a:tc>
                  <a:txBody>
                    <a:bodyPr/>
                    <a:lstStyle/>
                    <a:p>
                      <a:r>
                        <a:rPr lang="en-US" dirty="0" smtClean="0"/>
                        <a:t>Low</a:t>
                      </a:r>
                      <a:endParaRPr lang="en-US" dirty="0"/>
                    </a:p>
                  </a:txBody>
                  <a:tcPr/>
                </a:tc>
                <a:tc>
                  <a:txBody>
                    <a:bodyPr/>
                    <a:lstStyle/>
                    <a:p>
                      <a:r>
                        <a:rPr lang="en-US" dirty="0" smtClean="0"/>
                        <a:t>Increase </a:t>
                      </a:r>
                      <a:endParaRPr lang="en-US" dirty="0"/>
                    </a:p>
                  </a:txBody>
                  <a:tcPr/>
                </a:tc>
                <a:tc>
                  <a:txBody>
                    <a:bodyPr/>
                    <a:lstStyle/>
                    <a:p>
                      <a:r>
                        <a:rPr lang="en-US" dirty="0" smtClean="0"/>
                        <a:t>Close </a:t>
                      </a:r>
                      <a:endParaRPr lang="en-US"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is </a:t>
            </a:r>
            <a:r>
              <a:rPr lang="en-US" dirty="0" smtClean="0"/>
              <a:t>bio safety </a:t>
            </a:r>
            <a:r>
              <a:rPr lang="en-US" dirty="0" smtClean="0"/>
              <a:t>cabinet (BSC)?</a:t>
            </a:r>
          </a:p>
          <a:p>
            <a:r>
              <a:rPr lang="en-US" dirty="0" smtClean="0"/>
              <a:t>BSC risks</a:t>
            </a:r>
          </a:p>
          <a:p>
            <a:r>
              <a:rPr lang="en-US" dirty="0" smtClean="0"/>
              <a:t>BSC Components.</a:t>
            </a:r>
          </a:p>
          <a:p>
            <a:r>
              <a:rPr lang="en-US" dirty="0" smtClean="0"/>
              <a:t>What is </a:t>
            </a:r>
            <a:r>
              <a:rPr lang="en-US" dirty="0" smtClean="0"/>
              <a:t>bio safety </a:t>
            </a:r>
            <a:r>
              <a:rPr lang="en-US" dirty="0" smtClean="0"/>
              <a:t>levels?</a:t>
            </a:r>
          </a:p>
          <a:p>
            <a:r>
              <a:rPr lang="en-US" dirty="0" smtClean="0"/>
              <a:t>Types of </a:t>
            </a:r>
            <a:r>
              <a:rPr lang="en-US" dirty="0" smtClean="0"/>
              <a:t>bio safety </a:t>
            </a:r>
            <a:r>
              <a:rPr lang="en-US" dirty="0" smtClean="0"/>
              <a:t>cabinet?</a:t>
            </a:r>
          </a:p>
          <a:p>
            <a:r>
              <a:rPr lang="en-US" dirty="0" smtClean="0"/>
              <a:t>What is NSF?</a:t>
            </a:r>
          </a:p>
          <a:p>
            <a:r>
              <a:rPr lang="en-US" dirty="0" smtClean="0"/>
              <a:t>What is NSF Exam?</a:t>
            </a:r>
          </a:p>
          <a:p>
            <a:r>
              <a:rPr lang="en-US" dirty="0" smtClean="0"/>
              <a:t> Certification of </a:t>
            </a:r>
            <a:r>
              <a:rPr lang="en-US" dirty="0" smtClean="0"/>
              <a:t>bio safety </a:t>
            </a:r>
            <a:r>
              <a:rPr lang="en-US" dirty="0" smtClean="0"/>
              <a:t>cabinet.</a:t>
            </a:r>
          </a:p>
          <a:p>
            <a:r>
              <a:rPr lang="en-US" dirty="0" smtClean="0"/>
              <a:t>BSC decontamination.</a:t>
            </a:r>
          </a:p>
          <a:p>
            <a:r>
              <a:rPr lang="en-US" dirty="0" smtClean="0"/>
              <a:t> BSC companies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BSC for my lab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It depends on many things:</a:t>
            </a:r>
          </a:p>
          <a:p>
            <a:r>
              <a:rPr lang="en-US" dirty="0" smtClean="0"/>
              <a:t>My lab safety level.  Level 1-Level 4</a:t>
            </a:r>
          </a:p>
          <a:p>
            <a:r>
              <a:rPr lang="en-US" dirty="0" smtClean="0"/>
              <a:t>Risk assessment.</a:t>
            </a:r>
          </a:p>
          <a:p>
            <a:r>
              <a:rPr lang="en-US" dirty="0" smtClean="0"/>
              <a:t>There is no mapping between BSC types and safety levels.</a:t>
            </a:r>
          </a:p>
          <a:p>
            <a:r>
              <a:rPr lang="en-US" dirty="0" smtClean="0"/>
              <a:t>Mostly Level 4 require class III</a:t>
            </a:r>
          </a:p>
          <a:p>
            <a:r>
              <a:rPr lang="en-US" dirty="0" smtClean="0"/>
              <a:t>You could use class II A2, B1, B2 in  Level 3 with more PPT requirement.</a:t>
            </a:r>
          </a:p>
          <a:p>
            <a:r>
              <a:rPr lang="en-US" dirty="0" smtClean="0"/>
              <a:t>My exhaust System. B1 and B2 need more exhaust system requirements.</a:t>
            </a:r>
          </a:p>
          <a:p>
            <a:r>
              <a:rPr lang="en-US" dirty="0" smtClean="0"/>
              <a:t> Power saving   $$$$$$  more protection </a:t>
            </a:r>
          </a:p>
          <a:p>
            <a:r>
              <a:rPr lang="en-US" dirty="0" smtClean="0"/>
              <a:t>Lab budget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differentiate between BSC types? </a:t>
            </a:r>
            <a:endParaRPr lang="en-US" dirty="0"/>
          </a:p>
        </p:txBody>
      </p:sp>
      <p:sp>
        <p:nvSpPr>
          <p:cNvPr id="3" name="Content Placeholder 2"/>
          <p:cNvSpPr>
            <a:spLocks noGrp="1"/>
          </p:cNvSpPr>
          <p:nvPr>
            <p:ph idx="1"/>
          </p:nvPr>
        </p:nvSpPr>
        <p:spPr/>
        <p:txBody>
          <a:bodyPr/>
          <a:lstStyle/>
          <a:p>
            <a:r>
              <a:rPr lang="en-US" dirty="0" smtClean="0"/>
              <a:t>Sash(Fixed or variable )</a:t>
            </a:r>
          </a:p>
          <a:p>
            <a:r>
              <a:rPr lang="en-US" dirty="0" smtClean="0"/>
              <a:t>No of blowers</a:t>
            </a:r>
          </a:p>
          <a:p>
            <a:r>
              <a:rPr lang="en-US" dirty="0" smtClean="0"/>
              <a:t>Position of blowers</a:t>
            </a:r>
          </a:p>
          <a:p>
            <a:r>
              <a:rPr lang="en-US" dirty="0" smtClean="0"/>
              <a:t>No of </a:t>
            </a:r>
            <a:r>
              <a:rPr lang="en-US" dirty="0" err="1" smtClean="0"/>
              <a:t>hepa</a:t>
            </a:r>
            <a:r>
              <a:rPr lang="en-US" dirty="0" smtClean="0"/>
              <a:t> filters</a:t>
            </a:r>
          </a:p>
          <a:p>
            <a:r>
              <a:rPr lang="en-US" dirty="0" smtClean="0"/>
              <a:t>Connection to exhaust system</a:t>
            </a:r>
          </a:p>
          <a:p>
            <a:r>
              <a:rPr lang="en-US" dirty="0" smtClean="0"/>
              <a:t>Intake air flow positions</a:t>
            </a:r>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304800" y="533400"/>
          <a:ext cx="8534400" cy="5672349"/>
        </p:xfrm>
        <a:graphic>
          <a:graphicData uri="http://schemas.openxmlformats.org/drawingml/2006/table">
            <a:tbl>
              <a:tblPr firstRow="1" bandRow="1">
                <a:tableStyleId>{5C22544A-7EE6-4342-B048-85BDC9FD1C3A}</a:tableStyleId>
              </a:tblPr>
              <a:tblGrid>
                <a:gridCol w="1706880"/>
                <a:gridCol w="1706880"/>
                <a:gridCol w="1706880"/>
                <a:gridCol w="1706880"/>
                <a:gridCol w="1706880"/>
              </a:tblGrid>
              <a:tr h="523050">
                <a:tc>
                  <a:txBody>
                    <a:bodyPr/>
                    <a:lstStyle/>
                    <a:p>
                      <a:endParaRPr lang="en-US" sz="2400" dirty="0"/>
                    </a:p>
                  </a:txBody>
                  <a:tcPr/>
                </a:tc>
                <a:tc>
                  <a:txBody>
                    <a:bodyPr/>
                    <a:lstStyle/>
                    <a:p>
                      <a:r>
                        <a:rPr lang="en-US" sz="2400" dirty="0" smtClean="0"/>
                        <a:t>Class A</a:t>
                      </a:r>
                      <a:endParaRPr lang="en-US" sz="2400" dirty="0"/>
                    </a:p>
                  </a:txBody>
                  <a:tcPr/>
                </a:tc>
                <a:tc>
                  <a:txBody>
                    <a:bodyPr/>
                    <a:lstStyle/>
                    <a:p>
                      <a:r>
                        <a:rPr lang="en-US" sz="2400" dirty="0" smtClean="0"/>
                        <a:t>A2</a:t>
                      </a:r>
                      <a:endParaRPr lang="en-US" sz="2400" dirty="0"/>
                    </a:p>
                  </a:txBody>
                  <a:tcPr/>
                </a:tc>
                <a:tc>
                  <a:txBody>
                    <a:bodyPr/>
                    <a:lstStyle/>
                    <a:p>
                      <a:r>
                        <a:rPr lang="en-US" sz="2400" dirty="0" smtClean="0"/>
                        <a:t>B1</a:t>
                      </a:r>
                      <a:endParaRPr lang="en-US" sz="2400" dirty="0"/>
                    </a:p>
                  </a:txBody>
                  <a:tcPr/>
                </a:tc>
                <a:tc>
                  <a:txBody>
                    <a:bodyPr/>
                    <a:lstStyle/>
                    <a:p>
                      <a:r>
                        <a:rPr lang="en-US" sz="2400" dirty="0" smtClean="0"/>
                        <a:t>B2</a:t>
                      </a:r>
                      <a:endParaRPr lang="en-US" sz="2400" dirty="0"/>
                    </a:p>
                  </a:txBody>
                  <a:tcPr/>
                </a:tc>
              </a:tr>
              <a:tr h="523050">
                <a:tc>
                  <a:txBody>
                    <a:bodyPr/>
                    <a:lstStyle/>
                    <a:p>
                      <a:r>
                        <a:rPr lang="en-US" sz="2400" dirty="0" smtClean="0"/>
                        <a:t>SASH</a:t>
                      </a:r>
                      <a:endParaRPr lang="en-US" sz="2400" dirty="0"/>
                    </a:p>
                  </a:txBody>
                  <a:tcPr/>
                </a:tc>
                <a:tc>
                  <a:txBody>
                    <a:bodyPr/>
                    <a:lstStyle/>
                    <a:p>
                      <a:r>
                        <a:rPr lang="en-US" sz="2400" dirty="0" smtClean="0"/>
                        <a:t>Fixed</a:t>
                      </a:r>
                      <a:endParaRPr lang="en-US" sz="2400" dirty="0"/>
                    </a:p>
                  </a:txBody>
                  <a:tcPr/>
                </a:tc>
                <a:tc>
                  <a:txBody>
                    <a:bodyPr/>
                    <a:lstStyle/>
                    <a:p>
                      <a:r>
                        <a:rPr lang="en-US" sz="2400" dirty="0" smtClean="0"/>
                        <a:t>Variable </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Variable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Variable </a:t>
                      </a:r>
                    </a:p>
                  </a:txBody>
                  <a:tcPr/>
                </a:tc>
              </a:tr>
              <a:tr h="523050">
                <a:tc>
                  <a:txBody>
                    <a:bodyPr/>
                    <a:lstStyle/>
                    <a:p>
                      <a:r>
                        <a:rPr lang="en-US" sz="2400" dirty="0" smtClean="0"/>
                        <a:t>BLOWER #</a:t>
                      </a:r>
                      <a:endParaRPr lang="en-US" sz="2400" dirty="0"/>
                    </a:p>
                  </a:txBody>
                  <a:tcPr/>
                </a:tc>
                <a:tc>
                  <a:txBody>
                    <a:bodyPr/>
                    <a:lstStyle/>
                    <a:p>
                      <a:r>
                        <a:rPr lang="en-US" sz="2400" dirty="0" smtClean="0"/>
                        <a:t>1</a:t>
                      </a:r>
                      <a:endParaRPr lang="en-US" sz="2400" dirty="0"/>
                    </a:p>
                  </a:txBody>
                  <a:tcPr/>
                </a:tc>
                <a:tc>
                  <a:txBody>
                    <a:bodyPr/>
                    <a:lstStyle/>
                    <a:p>
                      <a:r>
                        <a:rPr lang="en-US" sz="2400" dirty="0" smtClean="0"/>
                        <a:t>1</a:t>
                      </a:r>
                      <a:endParaRPr lang="en-US" sz="2400" dirty="0"/>
                    </a:p>
                  </a:txBody>
                  <a:tcPr/>
                </a:tc>
                <a:tc>
                  <a:txBody>
                    <a:bodyPr/>
                    <a:lstStyle/>
                    <a:p>
                      <a:r>
                        <a:rPr lang="en-US" sz="2400" dirty="0" smtClean="0"/>
                        <a:t>1</a:t>
                      </a:r>
                      <a:endParaRPr lang="en-US" sz="2400" dirty="0"/>
                    </a:p>
                  </a:txBody>
                  <a:tcPr/>
                </a:tc>
                <a:tc>
                  <a:txBody>
                    <a:bodyPr/>
                    <a:lstStyle/>
                    <a:p>
                      <a:r>
                        <a:rPr lang="en-US" sz="2400" dirty="0" smtClean="0"/>
                        <a:t>2</a:t>
                      </a:r>
                      <a:endParaRPr lang="en-US" sz="2400" dirty="0"/>
                    </a:p>
                  </a:txBody>
                  <a:tcPr/>
                </a:tc>
              </a:tr>
              <a:tr h="523050">
                <a:tc>
                  <a:txBody>
                    <a:bodyPr/>
                    <a:lstStyle/>
                    <a:p>
                      <a:r>
                        <a:rPr lang="en-US" sz="2400" dirty="0" smtClean="0"/>
                        <a:t>Blower Position </a:t>
                      </a:r>
                      <a:endParaRPr lang="en-US" sz="2400" dirty="0"/>
                    </a:p>
                  </a:txBody>
                  <a:tcPr/>
                </a:tc>
                <a:tc>
                  <a:txBody>
                    <a:bodyPr/>
                    <a:lstStyle/>
                    <a:p>
                      <a:r>
                        <a:rPr lang="en-US" sz="2400" dirty="0" smtClean="0"/>
                        <a:t>Downside</a:t>
                      </a:r>
                      <a:r>
                        <a:rPr lang="en-US" sz="2400" baseline="0" dirty="0" smtClean="0"/>
                        <a:t> </a:t>
                      </a:r>
                      <a:endParaRPr lang="en-US" sz="2400" dirty="0"/>
                    </a:p>
                  </a:txBody>
                  <a:tcPr/>
                </a:tc>
                <a:tc>
                  <a:txBody>
                    <a:bodyPr/>
                    <a:lstStyle/>
                    <a:p>
                      <a:r>
                        <a:rPr lang="en-US" sz="2400" dirty="0" smtClean="0"/>
                        <a:t>Upside</a:t>
                      </a:r>
                      <a:r>
                        <a:rPr lang="en-US" sz="2400" baseline="0" dirty="0" smtClean="0"/>
                        <a:t> </a:t>
                      </a:r>
                      <a:endParaRPr lang="en-US" sz="2400" dirty="0"/>
                    </a:p>
                  </a:txBody>
                  <a:tcPr/>
                </a:tc>
                <a:tc>
                  <a:txBody>
                    <a:bodyPr/>
                    <a:lstStyle/>
                    <a:p>
                      <a:r>
                        <a:rPr lang="en-US" sz="2400" dirty="0" smtClean="0"/>
                        <a:t>Downside</a:t>
                      </a:r>
                      <a:r>
                        <a:rPr lang="en-US" sz="2400" baseline="0" dirty="0" smtClean="0"/>
                        <a:t> </a:t>
                      </a:r>
                      <a:endParaRPr lang="en-US" sz="2400" dirty="0"/>
                    </a:p>
                  </a:txBody>
                  <a:tcPr/>
                </a:tc>
                <a:tc>
                  <a:txBody>
                    <a:bodyPr/>
                    <a:lstStyle/>
                    <a:p>
                      <a:r>
                        <a:rPr lang="en-US" sz="2400" dirty="0" smtClean="0"/>
                        <a:t>Upside</a:t>
                      </a:r>
                    </a:p>
                    <a:p>
                      <a:r>
                        <a:rPr lang="en-US" sz="2400" dirty="0" smtClean="0"/>
                        <a:t>Exhaust</a:t>
                      </a:r>
                      <a:r>
                        <a:rPr lang="en-US" sz="2400" baseline="0" dirty="0" smtClean="0"/>
                        <a:t> </a:t>
                      </a:r>
                      <a:endParaRPr lang="en-US" sz="2400" dirty="0"/>
                    </a:p>
                  </a:txBody>
                  <a:tcPr/>
                </a:tc>
              </a:tr>
              <a:tr h="6558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FILTERS #</a:t>
                      </a:r>
                    </a:p>
                  </a:txBody>
                  <a:tcPr/>
                </a:tc>
                <a:tc>
                  <a:txBody>
                    <a:bodyPr/>
                    <a:lstStyle/>
                    <a:p>
                      <a:r>
                        <a:rPr lang="en-US" sz="2400" dirty="0" smtClean="0"/>
                        <a:t>2</a:t>
                      </a:r>
                    </a:p>
                    <a:p>
                      <a:r>
                        <a:rPr lang="en-US" sz="2400" dirty="0" smtClean="0"/>
                        <a:t>Supply</a:t>
                      </a:r>
                      <a:r>
                        <a:rPr lang="en-US" sz="2400" baseline="0" dirty="0" smtClean="0"/>
                        <a:t> and Exhaust</a:t>
                      </a:r>
                      <a:endParaRPr lang="en-US" sz="2400" dirty="0"/>
                    </a:p>
                  </a:txBody>
                  <a:tcPr/>
                </a:tc>
                <a:tc>
                  <a:txBody>
                    <a:bodyPr/>
                    <a:lstStyle/>
                    <a:p>
                      <a:r>
                        <a:rPr lang="en-US" sz="2400" dirty="0" smtClean="0"/>
                        <a:t>2</a:t>
                      </a:r>
                      <a:endParaRPr lang="en-US" sz="2400" dirty="0"/>
                    </a:p>
                  </a:txBody>
                  <a:tcPr/>
                </a:tc>
                <a:tc>
                  <a:txBody>
                    <a:bodyPr/>
                    <a:lstStyle/>
                    <a:p>
                      <a:r>
                        <a:rPr lang="en-US" sz="2400" dirty="0" smtClean="0"/>
                        <a:t>3</a:t>
                      </a:r>
                      <a:endParaRPr lang="en-US" sz="2400" dirty="0"/>
                    </a:p>
                  </a:txBody>
                  <a:tcPr/>
                </a:tc>
                <a:tc>
                  <a:txBody>
                    <a:bodyPr/>
                    <a:lstStyle/>
                    <a:p>
                      <a:r>
                        <a:rPr lang="en-US" sz="2400" dirty="0" smtClean="0"/>
                        <a:t>3</a:t>
                      </a:r>
                      <a:endParaRPr lang="en-US" sz="2400" dirty="0"/>
                    </a:p>
                  </a:txBody>
                  <a:tcPr/>
                </a:tc>
              </a:tr>
              <a:tr h="902799">
                <a:tc>
                  <a:txBody>
                    <a:bodyPr/>
                    <a:lstStyle/>
                    <a:p>
                      <a:r>
                        <a:rPr lang="en-US" sz="2400" dirty="0" smtClean="0"/>
                        <a:t>Exhaust connection</a:t>
                      </a:r>
                      <a:endParaRPr lang="en-US" sz="2400" dirty="0"/>
                    </a:p>
                  </a:txBody>
                  <a:tcPr/>
                </a:tc>
                <a:tc>
                  <a:txBody>
                    <a:bodyPr/>
                    <a:lstStyle/>
                    <a:p>
                      <a:r>
                        <a:rPr lang="en-US" sz="2400" dirty="0" smtClean="0"/>
                        <a:t>No</a:t>
                      </a:r>
                      <a:endParaRPr lang="en-US" sz="2400" dirty="0"/>
                    </a:p>
                  </a:txBody>
                  <a:tcPr/>
                </a:tc>
                <a:tc>
                  <a:txBody>
                    <a:bodyPr/>
                    <a:lstStyle/>
                    <a:p>
                      <a:r>
                        <a:rPr lang="en-US" sz="2400" dirty="0" smtClean="0"/>
                        <a:t>Canopy</a:t>
                      </a:r>
                      <a:r>
                        <a:rPr lang="en-US" sz="2400" baseline="0" dirty="0" smtClean="0"/>
                        <a:t> </a:t>
                      </a:r>
                      <a:endParaRPr lang="en-US" sz="2400" dirty="0"/>
                    </a:p>
                  </a:txBody>
                  <a:tcPr/>
                </a:tc>
                <a:tc>
                  <a:txBody>
                    <a:bodyPr/>
                    <a:lstStyle/>
                    <a:p>
                      <a:r>
                        <a:rPr lang="en-US" sz="2400" dirty="0" smtClean="0"/>
                        <a:t>Hard</a:t>
                      </a:r>
                      <a:endParaRPr lang="en-US" sz="2400" dirty="0"/>
                    </a:p>
                  </a:txBody>
                  <a:tcPr/>
                </a:tc>
                <a:tc>
                  <a:txBody>
                    <a:bodyPr/>
                    <a:lstStyle/>
                    <a:p>
                      <a:r>
                        <a:rPr lang="en-US" sz="2400" dirty="0" smtClean="0"/>
                        <a:t>Hard</a:t>
                      </a:r>
                      <a:endParaRPr lang="en-US" sz="2400" dirty="0"/>
                    </a:p>
                  </a:txBody>
                  <a:tcPr/>
                </a:tc>
              </a:tr>
              <a:tr h="902799">
                <a:tc>
                  <a:txBody>
                    <a:bodyPr/>
                    <a:lstStyle/>
                    <a:p>
                      <a:r>
                        <a:rPr lang="en-US" sz="2400" dirty="0" smtClean="0"/>
                        <a:t>Intake air</a:t>
                      </a:r>
                      <a:r>
                        <a:rPr lang="en-US" sz="2400" baseline="0" dirty="0" smtClean="0"/>
                        <a:t> position </a:t>
                      </a:r>
                      <a:endParaRPr lang="en-US" sz="2400" dirty="0"/>
                    </a:p>
                  </a:txBody>
                  <a:tcPr/>
                </a:tc>
                <a:tc>
                  <a:txBody>
                    <a:bodyPr/>
                    <a:lstStyle/>
                    <a:p>
                      <a:r>
                        <a:rPr lang="en-US" sz="2400" dirty="0" smtClean="0"/>
                        <a:t>front</a:t>
                      </a:r>
                      <a:endParaRPr lang="en-US" sz="2400" dirty="0"/>
                    </a:p>
                  </a:txBody>
                  <a:tcPr/>
                </a:tc>
                <a:tc>
                  <a:txBody>
                    <a:bodyPr/>
                    <a:lstStyle/>
                    <a:p>
                      <a:r>
                        <a:rPr lang="en-US" sz="2400" dirty="0" smtClean="0"/>
                        <a:t>front</a:t>
                      </a:r>
                      <a:endParaRPr lang="en-US" sz="2400" dirty="0"/>
                    </a:p>
                  </a:txBody>
                  <a:tcPr/>
                </a:tc>
                <a:tc>
                  <a:txBody>
                    <a:bodyPr/>
                    <a:lstStyle/>
                    <a:p>
                      <a:r>
                        <a:rPr lang="en-US" sz="2400" dirty="0" smtClean="0"/>
                        <a:t>Front</a:t>
                      </a:r>
                      <a:endParaRPr lang="en-US" sz="2400" dirty="0"/>
                    </a:p>
                  </a:txBody>
                  <a:tcPr/>
                </a:tc>
                <a:tc>
                  <a:txBody>
                    <a:bodyPr/>
                    <a:lstStyle/>
                    <a:p>
                      <a:r>
                        <a:rPr lang="en-US" sz="2400" dirty="0" smtClean="0"/>
                        <a:t>Front</a:t>
                      </a:r>
                    </a:p>
                    <a:p>
                      <a:r>
                        <a:rPr lang="en-US" sz="2400" dirty="0" smtClean="0"/>
                        <a:t>Behind or upside</a:t>
                      </a:r>
                      <a:endParaRPr lang="en-US" sz="2400"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Pictures and video</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II A1</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 1</a:t>
            </a:r>
            <a:endParaRPr lang="en-US" dirty="0"/>
          </a:p>
        </p:txBody>
      </p:sp>
      <p:sp>
        <p:nvSpPr>
          <p:cNvPr id="3" name="Content Placeholder 2"/>
          <p:cNvSpPr>
            <a:spLocks noGrp="1"/>
          </p:cNvSpPr>
          <p:nvPr>
            <p:ph idx="1"/>
          </p:nvPr>
        </p:nvSpPr>
        <p:spPr/>
        <p:txBody>
          <a:bodyPr/>
          <a:lstStyle/>
          <a:p>
            <a:r>
              <a:rPr lang="en-US" dirty="0" smtClean="0"/>
              <a:t>Draw Class II A1</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II A2</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 </a:t>
            </a:r>
            <a:endParaRPr lang="en-US" dirty="0"/>
          </a:p>
        </p:txBody>
      </p:sp>
      <p:sp>
        <p:nvSpPr>
          <p:cNvPr id="3" name="Content Placeholder 2"/>
          <p:cNvSpPr>
            <a:spLocks noGrp="1"/>
          </p:cNvSpPr>
          <p:nvPr>
            <p:ph idx="1"/>
          </p:nvPr>
        </p:nvSpPr>
        <p:spPr/>
        <p:txBody>
          <a:bodyPr/>
          <a:lstStyle/>
          <a:p>
            <a:r>
              <a:rPr lang="en-US" dirty="0" smtClean="0"/>
              <a:t>Draw Class II A2</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II B1</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 </a:t>
            </a:r>
            <a:endParaRPr lang="en-US" dirty="0"/>
          </a:p>
        </p:txBody>
      </p:sp>
      <p:sp>
        <p:nvSpPr>
          <p:cNvPr id="3" name="Content Placeholder 2"/>
          <p:cNvSpPr>
            <a:spLocks noGrp="1"/>
          </p:cNvSpPr>
          <p:nvPr>
            <p:ph idx="1"/>
          </p:nvPr>
        </p:nvSpPr>
        <p:spPr/>
        <p:txBody>
          <a:bodyPr/>
          <a:lstStyle/>
          <a:p>
            <a:r>
              <a:rPr lang="en-US" dirty="0" smtClean="0"/>
              <a:t>Talk with your colleague:</a:t>
            </a:r>
          </a:p>
          <a:p>
            <a:r>
              <a:rPr lang="en-US" dirty="0" smtClean="0"/>
              <a:t>How to protect while you work in the work area?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 </a:t>
            </a:r>
            <a:endParaRPr lang="en-US" dirty="0"/>
          </a:p>
        </p:txBody>
      </p:sp>
      <p:sp>
        <p:nvSpPr>
          <p:cNvPr id="3" name="Content Placeholder 2"/>
          <p:cNvSpPr>
            <a:spLocks noGrp="1"/>
          </p:cNvSpPr>
          <p:nvPr>
            <p:ph idx="1"/>
          </p:nvPr>
        </p:nvSpPr>
        <p:spPr/>
        <p:txBody>
          <a:bodyPr/>
          <a:lstStyle/>
          <a:p>
            <a:r>
              <a:rPr lang="en-US" dirty="0" smtClean="0"/>
              <a:t>Draw Class II B1</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II B2</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 </a:t>
            </a:r>
            <a:endParaRPr lang="en-US" dirty="0"/>
          </a:p>
        </p:txBody>
      </p:sp>
      <p:sp>
        <p:nvSpPr>
          <p:cNvPr id="3" name="Content Placeholder 2"/>
          <p:cNvSpPr>
            <a:spLocks noGrp="1"/>
          </p:cNvSpPr>
          <p:nvPr>
            <p:ph idx="1"/>
          </p:nvPr>
        </p:nvSpPr>
        <p:spPr/>
        <p:txBody>
          <a:bodyPr/>
          <a:lstStyle/>
          <a:p>
            <a:r>
              <a:rPr lang="en-US" dirty="0" smtClean="0"/>
              <a:t>Draw Class II B2</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use of BSC</a:t>
            </a:r>
            <a:endParaRPr lang="en-US" dirty="0"/>
          </a:p>
        </p:txBody>
      </p:sp>
      <p:sp>
        <p:nvSpPr>
          <p:cNvPr id="3" name="Content Placeholder 2"/>
          <p:cNvSpPr>
            <a:spLocks noGrp="1"/>
          </p:cNvSpPr>
          <p:nvPr>
            <p:ph idx="1"/>
          </p:nvPr>
        </p:nvSpPr>
        <p:spPr/>
        <p:txBody>
          <a:bodyPr/>
          <a:lstStyle/>
          <a:p>
            <a:r>
              <a:rPr lang="en-US" dirty="0" smtClean="0"/>
              <a:t>Video</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NSF?</a:t>
            </a:r>
            <a:endParaRPr lang="en-US" dirty="0"/>
          </a:p>
        </p:txBody>
      </p:sp>
      <p:sp>
        <p:nvSpPr>
          <p:cNvPr id="3" name="Content Placeholder 2"/>
          <p:cNvSpPr>
            <a:spLocks noGrp="1"/>
          </p:cNvSpPr>
          <p:nvPr>
            <p:ph idx="1"/>
          </p:nvPr>
        </p:nvSpPr>
        <p:spPr/>
        <p:txBody>
          <a:bodyPr>
            <a:normAutofit lnSpcReduction="10000"/>
          </a:bodyPr>
          <a:lstStyle/>
          <a:p>
            <a:r>
              <a:rPr lang="en-US" dirty="0" smtClean="0"/>
              <a:t>National American organization to guide BSC manufacture, certifiers and users.</a:t>
            </a:r>
          </a:p>
          <a:p>
            <a:r>
              <a:rPr lang="en-US" dirty="0" smtClean="0"/>
              <a:t>What are the best specifications of BSC?</a:t>
            </a:r>
          </a:p>
          <a:p>
            <a:r>
              <a:rPr lang="en-US" dirty="0" smtClean="0"/>
              <a:t>How to assess the performance of BSC?</a:t>
            </a:r>
          </a:p>
          <a:p>
            <a:r>
              <a:rPr lang="en-US" dirty="0" smtClean="0"/>
              <a:t> Examine BSC certifiers</a:t>
            </a:r>
          </a:p>
          <a:p>
            <a:r>
              <a:rPr lang="en-US" dirty="0" smtClean="0"/>
              <a:t>NSF 49(Annex F is important)</a:t>
            </a:r>
          </a:p>
          <a:p>
            <a:r>
              <a:rPr lang="en-US" dirty="0" smtClean="0"/>
              <a:t>Other standards</a:t>
            </a:r>
          </a:p>
          <a:p>
            <a:r>
              <a:rPr lang="en-US" dirty="0" smtClean="0"/>
              <a:t>EN and Japan and Australian</a:t>
            </a:r>
          </a:p>
          <a:p>
            <a:endParaRPr lang="en-US" dirty="0" smtClean="0"/>
          </a:p>
          <a:p>
            <a:endParaRPr lang="en-US"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BSC should assess based on the standards they manufacture on it.</a:t>
            </a:r>
          </a:p>
          <a:p>
            <a:r>
              <a:rPr lang="en-US" dirty="0" smtClean="0"/>
              <a:t>You can not test European BSC with NSF standards.</a:t>
            </a:r>
          </a:p>
          <a:p>
            <a:r>
              <a:rPr lang="en-US" dirty="0" smtClean="0"/>
              <a:t> </a:t>
            </a:r>
          </a:p>
          <a:p>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Exam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Theoretical (120 multiple questions for 3 and half hours ) You have to answer 90 correctly.</a:t>
            </a:r>
          </a:p>
          <a:p>
            <a:r>
              <a:rPr lang="en-US" dirty="0" smtClean="0"/>
              <a:t>Read practical and procedures of good laboratory practice (20 pages)MBLB and the NSF standard (Annex F).</a:t>
            </a:r>
          </a:p>
          <a:p>
            <a:r>
              <a:rPr lang="en-US" dirty="0" smtClean="0"/>
              <a:t>If you fail wait 30 days then take the exam again.</a:t>
            </a:r>
          </a:p>
          <a:p>
            <a:r>
              <a:rPr lang="en-US" dirty="0" smtClean="0"/>
              <a:t>12 tests Practical EXAM.</a:t>
            </a:r>
          </a:p>
          <a:p>
            <a:r>
              <a:rPr lang="en-US" dirty="0" smtClean="0"/>
              <a:t>If you fail in primary test retest this just this test in the next day. If you fail again you have to test it after 30 days. If you fail you have to retest the whole exam after 90 days.</a:t>
            </a:r>
          </a:p>
          <a:p>
            <a:r>
              <a:rPr lang="en-US" dirty="0" smtClean="0"/>
              <a:t>You have to pass the theoretical and practical exam.</a:t>
            </a:r>
          </a:p>
          <a:p>
            <a:r>
              <a:rPr lang="en-US" dirty="0" smtClean="0"/>
              <a:t>You have to certified 20 BSC (FIVE OF THEM Bs )</a:t>
            </a:r>
          </a:p>
          <a:p>
            <a:r>
              <a:rPr lang="en-US" dirty="0" smtClean="0"/>
              <a:t>There are  350 NSF certifiers around the </a:t>
            </a:r>
            <a:r>
              <a:rPr lang="en-US" dirty="0" err="1" smtClean="0"/>
              <a:t>wordl</a:t>
            </a:r>
            <a:r>
              <a:rPr lang="en-US" dirty="0" smtClean="0"/>
              <a:t>, 300 USA and 25 from the world(12 Canadians).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assessment of BSC</a:t>
            </a:r>
            <a:endParaRPr lang="en-US" dirty="0"/>
          </a:p>
        </p:txBody>
      </p:sp>
      <p:sp>
        <p:nvSpPr>
          <p:cNvPr id="3" name="Content Placeholder 2"/>
          <p:cNvSpPr>
            <a:spLocks noGrp="1"/>
          </p:cNvSpPr>
          <p:nvPr>
            <p:ph idx="1"/>
          </p:nvPr>
        </p:nvSpPr>
        <p:spPr/>
        <p:txBody>
          <a:bodyPr/>
          <a:lstStyle/>
          <a:p>
            <a:r>
              <a:rPr lang="en-US" dirty="0" smtClean="0"/>
              <a:t>Intake flow velocity test</a:t>
            </a:r>
          </a:p>
          <a:p>
            <a:pPr lvl="1"/>
            <a:r>
              <a:rPr lang="en-US" dirty="0" smtClean="0"/>
              <a:t>P tube </a:t>
            </a:r>
          </a:p>
          <a:p>
            <a:pPr lvl="1"/>
            <a:r>
              <a:rPr lang="en-US" dirty="0" smtClean="0"/>
              <a:t>Restricted opening </a:t>
            </a:r>
          </a:p>
          <a:p>
            <a:pPr lvl="1"/>
            <a:r>
              <a:rPr lang="en-US" dirty="0" smtClean="0"/>
              <a:t>3 inch SASH</a:t>
            </a:r>
          </a:p>
          <a:p>
            <a:pPr lvl="1"/>
            <a:r>
              <a:rPr lang="en-US" dirty="0" smtClean="0"/>
              <a:t>Exhaust filter</a:t>
            </a:r>
          </a:p>
          <a:p>
            <a:pPr lvl="1"/>
            <a:r>
              <a:rPr lang="en-US" dirty="0" smtClean="0"/>
              <a:t>DIM</a:t>
            </a:r>
          </a:p>
          <a:p>
            <a:r>
              <a:rPr lang="en-US" dirty="0" smtClean="0"/>
              <a:t>Down flow velocity test</a:t>
            </a:r>
          </a:p>
          <a:p>
            <a:r>
              <a:rPr lang="en-US" dirty="0" smtClean="0"/>
              <a:t>HEPA filter supply and Exhaust leak test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assessment of BSC</a:t>
            </a:r>
            <a:endParaRPr lang="en-US" dirty="0"/>
          </a:p>
        </p:txBody>
      </p:sp>
      <p:sp>
        <p:nvSpPr>
          <p:cNvPr id="3" name="Content Placeholder 2"/>
          <p:cNvSpPr>
            <a:spLocks noGrp="1"/>
          </p:cNvSpPr>
          <p:nvPr>
            <p:ph idx="1"/>
          </p:nvPr>
        </p:nvSpPr>
        <p:spPr/>
        <p:txBody>
          <a:bodyPr>
            <a:normAutofit lnSpcReduction="10000"/>
          </a:bodyPr>
          <a:lstStyle/>
          <a:p>
            <a:r>
              <a:rPr lang="en-US" dirty="0" smtClean="0"/>
              <a:t>Smoke test</a:t>
            </a:r>
          </a:p>
          <a:p>
            <a:pPr lvl="1"/>
            <a:r>
              <a:rPr lang="en-US" dirty="0" smtClean="0"/>
              <a:t>Down flow test</a:t>
            </a:r>
          </a:p>
          <a:p>
            <a:pPr lvl="1"/>
            <a:r>
              <a:rPr lang="en-US" dirty="0" smtClean="0"/>
              <a:t>View screen test</a:t>
            </a:r>
          </a:p>
          <a:p>
            <a:pPr lvl="1"/>
            <a:r>
              <a:rPr lang="en-US" dirty="0" smtClean="0"/>
              <a:t>Opening test</a:t>
            </a:r>
          </a:p>
          <a:p>
            <a:pPr lvl="1"/>
            <a:r>
              <a:rPr lang="en-US" dirty="0" smtClean="0"/>
              <a:t>SASH test</a:t>
            </a:r>
          </a:p>
          <a:p>
            <a:r>
              <a:rPr lang="en-US" dirty="0" smtClean="0"/>
              <a:t>Secondary test</a:t>
            </a:r>
          </a:p>
          <a:p>
            <a:pPr lvl="1"/>
            <a:r>
              <a:rPr lang="en-US" dirty="0" smtClean="0"/>
              <a:t>Vibration test</a:t>
            </a:r>
          </a:p>
          <a:p>
            <a:pPr lvl="1"/>
            <a:r>
              <a:rPr lang="en-US" dirty="0" smtClean="0"/>
              <a:t>Lightning test</a:t>
            </a:r>
          </a:p>
          <a:p>
            <a:pPr lvl="1"/>
            <a:r>
              <a:rPr lang="en-US" dirty="0" smtClean="0"/>
              <a:t>Electrical safety test</a:t>
            </a:r>
          </a:p>
          <a:p>
            <a:pPr lvl="1"/>
            <a:endParaRPr lang="en-US" dirty="0" smtClean="0"/>
          </a:p>
          <a:p>
            <a:pPr lvl="1"/>
            <a:endParaRPr lang="en-US" dirty="0" smtClean="0"/>
          </a:p>
          <a:p>
            <a:pPr lvl="1"/>
            <a:endParaRPr 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Tools</a:t>
            </a:r>
            <a:endParaRPr lang="en-US" dirty="0"/>
          </a:p>
        </p:txBody>
      </p:sp>
      <p:sp>
        <p:nvSpPr>
          <p:cNvPr id="3" name="Content Placeholder 2"/>
          <p:cNvSpPr>
            <a:spLocks noGrp="1"/>
          </p:cNvSpPr>
          <p:nvPr>
            <p:ph idx="1"/>
          </p:nvPr>
        </p:nvSpPr>
        <p:spPr/>
        <p:txBody>
          <a:bodyPr>
            <a:normAutofit lnSpcReduction="10000"/>
          </a:bodyPr>
          <a:lstStyle/>
          <a:p>
            <a:r>
              <a:rPr lang="en-US" dirty="0" smtClean="0"/>
              <a:t>DIM</a:t>
            </a:r>
          </a:p>
          <a:p>
            <a:r>
              <a:rPr lang="en-US" dirty="0" smtClean="0"/>
              <a:t>Hot wire</a:t>
            </a:r>
          </a:p>
          <a:p>
            <a:r>
              <a:rPr lang="en-US" dirty="0" err="1" smtClean="0"/>
              <a:t>Aerosoloe</a:t>
            </a:r>
            <a:r>
              <a:rPr lang="en-US" dirty="0" smtClean="0"/>
              <a:t> generator</a:t>
            </a:r>
          </a:p>
          <a:p>
            <a:r>
              <a:rPr lang="en-US" dirty="0" smtClean="0"/>
              <a:t>Photometer</a:t>
            </a:r>
          </a:p>
          <a:p>
            <a:r>
              <a:rPr lang="en-US" dirty="0" smtClean="0"/>
              <a:t>Silicon</a:t>
            </a:r>
          </a:p>
          <a:p>
            <a:r>
              <a:rPr lang="en-US" dirty="0" smtClean="0"/>
              <a:t>Stands</a:t>
            </a:r>
          </a:p>
          <a:p>
            <a:r>
              <a:rPr lang="en-US" dirty="0" smtClean="0"/>
              <a:t>Smoke tube</a:t>
            </a:r>
          </a:p>
          <a:p>
            <a:r>
              <a:rPr lang="en-US" dirty="0" err="1" smtClean="0"/>
              <a:t>Ppm</a:t>
            </a:r>
            <a:r>
              <a:rPr lang="en-US" dirty="0" smtClean="0"/>
              <a:t> formaldehyde detector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t>
            </a:r>
            <a:r>
              <a:rPr lang="en-US" dirty="0" smtClean="0"/>
              <a:t>aboratory safety protection Equipment </a:t>
            </a:r>
            <a:endParaRPr lang="en-US" dirty="0"/>
          </a:p>
        </p:txBody>
      </p:sp>
      <p:sp>
        <p:nvSpPr>
          <p:cNvPr id="3" name="Content Placeholder 2"/>
          <p:cNvSpPr>
            <a:spLocks noGrp="1"/>
          </p:cNvSpPr>
          <p:nvPr>
            <p:ph idx="1"/>
          </p:nvPr>
        </p:nvSpPr>
        <p:spPr/>
        <p:txBody>
          <a:bodyPr/>
          <a:lstStyle/>
          <a:p>
            <a:r>
              <a:rPr lang="en-US" dirty="0" smtClean="0"/>
              <a:t>Fume hood</a:t>
            </a:r>
          </a:p>
          <a:p>
            <a:r>
              <a:rPr lang="en-US" dirty="0" smtClean="0"/>
              <a:t>Isolator</a:t>
            </a:r>
          </a:p>
          <a:p>
            <a:r>
              <a:rPr lang="en-US" dirty="0" smtClean="0"/>
              <a:t>Clean bench</a:t>
            </a:r>
          </a:p>
          <a:p>
            <a:r>
              <a:rPr lang="en-US" dirty="0" smtClean="0"/>
              <a:t>BCS</a:t>
            </a:r>
            <a:endParaRPr lang="en-US" dirty="0" smtClean="0"/>
          </a:p>
          <a:p>
            <a:endParaRPr lang="en-US" dirty="0"/>
          </a:p>
          <a:p>
            <a:r>
              <a:rPr lang="en-US" dirty="0" smtClean="0"/>
              <a:t>What are their differences? Good question !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Decontamination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is the difference between disinfection &amp; decontamination and sterilization</a:t>
            </a:r>
            <a:r>
              <a:rPr lang="en-US" dirty="0" smtClean="0"/>
              <a:t>?</a:t>
            </a:r>
          </a:p>
          <a:p>
            <a:r>
              <a:rPr lang="en-US" dirty="0" smtClean="0"/>
              <a:t>The purpose of disinfection is to destroy particular organisms that could pose a potential hazard to humans or </a:t>
            </a:r>
            <a:r>
              <a:rPr lang="en-US" dirty="0" smtClean="0"/>
              <a:t> compromise </a:t>
            </a:r>
            <a:r>
              <a:rPr lang="en-US" dirty="0" smtClean="0"/>
              <a:t>the integrity of the experiment. It is important to use a suitable disinfectant in the concentration </a:t>
            </a:r>
            <a:r>
              <a:rPr lang="en-US" dirty="0" smtClean="0"/>
              <a:t> appropriate </a:t>
            </a:r>
            <a:r>
              <a:rPr lang="en-US" dirty="0" smtClean="0"/>
              <a:t>to the organism being killed. </a:t>
            </a:r>
            <a:endParaRPr lang="en-US" dirty="0" smtClean="0"/>
          </a:p>
          <a:p>
            <a:r>
              <a:rPr lang="en-US" dirty="0" smtClean="0"/>
              <a:t>Standard </a:t>
            </a:r>
            <a:r>
              <a:rPr lang="en-US" dirty="0" smtClean="0"/>
              <a:t>disinfectants include: </a:t>
            </a:r>
            <a:r>
              <a:rPr lang="en-US" dirty="0" err="1" smtClean="0"/>
              <a:t>Hypochloride</a:t>
            </a:r>
            <a:r>
              <a:rPr lang="en-US" dirty="0" smtClean="0"/>
              <a:t> (chlorine bleach), </a:t>
            </a:r>
            <a:r>
              <a:rPr lang="en-US" dirty="0" err="1" smtClean="0"/>
              <a:t>IodophorDetergent</a:t>
            </a:r>
            <a:r>
              <a:rPr lang="en-US" dirty="0" smtClean="0"/>
              <a:t>, Ethanol, Phenol and Alcohol. </a:t>
            </a:r>
            <a:endParaRPr lang="en-US"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Decontamination </a:t>
            </a:r>
            <a:endParaRPr lang="en-US" dirty="0"/>
          </a:p>
        </p:txBody>
      </p:sp>
      <p:sp>
        <p:nvSpPr>
          <p:cNvPr id="3" name="Content Placeholder 2"/>
          <p:cNvSpPr>
            <a:spLocks noGrp="1"/>
          </p:cNvSpPr>
          <p:nvPr>
            <p:ph idx="1"/>
          </p:nvPr>
        </p:nvSpPr>
        <p:spPr/>
        <p:txBody>
          <a:bodyPr/>
          <a:lstStyle/>
          <a:p>
            <a:r>
              <a:rPr lang="en-US" dirty="0" smtClean="0"/>
              <a:t>When?</a:t>
            </a:r>
          </a:p>
          <a:p>
            <a:r>
              <a:rPr lang="en-US" dirty="0" smtClean="0"/>
              <a:t>Based on your risk assessment.</a:t>
            </a:r>
          </a:p>
          <a:p>
            <a:r>
              <a:rPr lang="en-US" dirty="0" smtClean="0"/>
              <a:t>If you need to change contaminated HEPA filter or Blower</a:t>
            </a:r>
          </a:p>
          <a:p>
            <a:r>
              <a:rPr lang="en-US" dirty="0" smtClean="0"/>
              <a:t>If you need to close or open the Damper(A type).</a:t>
            </a:r>
          </a:p>
          <a:p>
            <a:r>
              <a:rPr lang="en-US" dirty="0" smtClean="0"/>
              <a:t>Based on your risk assessment</a:t>
            </a:r>
          </a:p>
          <a:p>
            <a:endParaRPr lang="en-US" dirty="0" smtClean="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6322" name="Picture 2" descr="F:\usa-bsc\IMG_5955.JPG"/>
          <p:cNvPicPr>
            <a:picLocks noChangeAspect="1" noChangeArrowheads="1"/>
          </p:cNvPicPr>
          <p:nvPr/>
        </p:nvPicPr>
        <p:blipFill>
          <a:blip r:embed="rId2" cstate="print"/>
          <a:srcRect/>
          <a:stretch>
            <a:fillRect/>
          </a:stretch>
        </p:blipFill>
        <p:spPr bwMode="auto">
          <a:xfrm>
            <a:off x="1143000" y="1371600"/>
            <a:ext cx="6858000" cy="51435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Decontamination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Whenever maintenance, service or repairs are needed in a contaminated area of your cabinet, the cabinet must </a:t>
            </a:r>
            <a:r>
              <a:rPr lang="en-US" dirty="0" smtClean="0"/>
              <a:t>first be </a:t>
            </a:r>
            <a:r>
              <a:rPr lang="en-US" dirty="0" smtClean="0"/>
              <a:t>decontaminated with an appropriate agent. The National Institute of Health</a:t>
            </a:r>
            <a:r>
              <a:rPr lang="en-US" dirty="0" smtClean="0"/>
              <a:t>, National </a:t>
            </a:r>
            <a:r>
              <a:rPr lang="en-US" dirty="0" smtClean="0"/>
              <a:t>Cancer Institute and the </a:t>
            </a:r>
            <a:r>
              <a:rPr lang="en-US" dirty="0" smtClean="0"/>
              <a:t> Centers </a:t>
            </a:r>
            <a:r>
              <a:rPr lang="en-US" dirty="0" smtClean="0"/>
              <a:t>for Disease Control have all recommended the use of formaldehyde gas for most microbiological agents. Its </a:t>
            </a:r>
            <a:r>
              <a:rPr lang="en-US" dirty="0" smtClean="0"/>
              <a:t> application </a:t>
            </a:r>
            <a:r>
              <a:rPr lang="en-US" dirty="0" smtClean="0"/>
              <a:t>requires individuals who are experienced in the decontamination of cabinets, since the gas itself is toxic.</a:t>
            </a:r>
          </a:p>
          <a:p>
            <a:r>
              <a:rPr lang="en-US" dirty="0" smtClean="0"/>
              <a:t>A good reference for this procedure is NSF/ANSI Standard 49-2004 ANNEX G “Recommended </a:t>
            </a:r>
            <a:r>
              <a:rPr lang="en-US" dirty="0" smtClean="0"/>
              <a:t>Microbiological decontamination </a:t>
            </a:r>
            <a:r>
              <a:rPr lang="en-US" dirty="0" smtClean="0"/>
              <a:t>Procedure”, NSF International, 789 North </a:t>
            </a:r>
            <a:r>
              <a:rPr lang="en-US" dirty="0" err="1" smtClean="0"/>
              <a:t>Dixboro</a:t>
            </a:r>
            <a:r>
              <a:rPr lang="en-US" dirty="0" smtClean="0"/>
              <a:t> Road, P.O. Box 130140, Ann Arbor, Michigan </a:t>
            </a:r>
            <a:r>
              <a:rPr lang="en-US" dirty="0" smtClean="0"/>
              <a:t> 48113-0140.</a:t>
            </a:r>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 Decontamination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a:t>
            </a:r>
          </a:p>
          <a:p>
            <a:r>
              <a:rPr lang="en-US" b="1" dirty="0" smtClean="0"/>
              <a:t>Formaldehyde</a:t>
            </a:r>
            <a:r>
              <a:rPr lang="en-US" dirty="0" smtClean="0"/>
              <a:t> or hydrogen peroxide</a:t>
            </a:r>
          </a:p>
          <a:p>
            <a:r>
              <a:rPr lang="en-US" dirty="0" smtClean="0"/>
              <a:t>Formalin (liquid ml)</a:t>
            </a:r>
          </a:p>
          <a:p>
            <a:r>
              <a:rPr lang="en-US" dirty="0" smtClean="0"/>
              <a:t> </a:t>
            </a:r>
            <a:r>
              <a:rPr lang="en-US" dirty="0" err="1" smtClean="0"/>
              <a:t>paraformaldehyde</a:t>
            </a:r>
            <a:r>
              <a:rPr lang="en-US" dirty="0" smtClean="0"/>
              <a:t> (</a:t>
            </a:r>
            <a:r>
              <a:rPr lang="en-US" dirty="0" smtClean="0"/>
              <a:t>mass </a:t>
            </a:r>
            <a:r>
              <a:rPr lang="en-US" dirty="0" smtClean="0"/>
              <a:t>gm or lb)</a:t>
            </a:r>
          </a:p>
          <a:p>
            <a:r>
              <a:rPr lang="en-US" dirty="0" smtClean="0"/>
              <a:t>Naturalization using bicarbonate or carbonate sodium.</a:t>
            </a:r>
          </a:p>
          <a:p>
            <a:r>
              <a:rPr lang="en-US" dirty="0" smtClean="0"/>
              <a:t>How to calculate formalin and </a:t>
            </a:r>
            <a:r>
              <a:rPr lang="en-US" dirty="0" err="1" smtClean="0"/>
              <a:t>paraformaldehyde</a:t>
            </a:r>
            <a:r>
              <a:rPr lang="en-US" dirty="0" smtClean="0"/>
              <a:t> </a:t>
            </a:r>
            <a:r>
              <a:rPr lang="en-US" dirty="0" smtClean="0"/>
              <a:t>and </a:t>
            </a:r>
            <a:r>
              <a:rPr lang="en-US" dirty="0" err="1" smtClean="0"/>
              <a:t>bicrbonate</a:t>
            </a:r>
            <a:r>
              <a:rPr lang="en-US" dirty="0" smtClean="0"/>
              <a:t> amount?</a:t>
            </a:r>
          </a:p>
          <a:p>
            <a:r>
              <a:rPr lang="en-US" dirty="0" smtClean="0"/>
              <a:t>What are the experiments conditions like tem and humidity?</a:t>
            </a:r>
          </a:p>
          <a:p>
            <a:r>
              <a:rPr lang="en-US" dirty="0" smtClean="0"/>
              <a:t>How long it take for the interactions?</a:t>
            </a:r>
          </a:p>
          <a:p>
            <a:r>
              <a:rPr lang="en-US" dirty="0" smtClean="0"/>
              <a:t> </a:t>
            </a:r>
          </a:p>
          <a:p>
            <a:endParaRPr lang="en-US" dirty="0" smtClean="0"/>
          </a:p>
          <a:p>
            <a:endParaRPr lang="en-US" dirty="0" smtClean="0"/>
          </a:p>
          <a:p>
            <a:endParaRPr lang="en-US"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warning </a:t>
            </a:r>
            <a:endParaRPr lang="en-US" dirty="0"/>
          </a:p>
        </p:txBody>
      </p:sp>
      <p:sp>
        <p:nvSpPr>
          <p:cNvPr id="3" name="Content Placeholder 2"/>
          <p:cNvSpPr>
            <a:spLocks noGrp="1"/>
          </p:cNvSpPr>
          <p:nvPr>
            <p:ph idx="1"/>
          </p:nvPr>
        </p:nvSpPr>
        <p:spPr/>
        <p:txBody>
          <a:bodyPr/>
          <a:lstStyle/>
          <a:p>
            <a:r>
              <a:rPr lang="en-US" dirty="0" smtClean="0"/>
              <a:t>Sealed the BSC Perfect so no leaks.</a:t>
            </a:r>
          </a:p>
          <a:p>
            <a:r>
              <a:rPr lang="en-US" dirty="0" smtClean="0"/>
              <a:t>Monitor the humidity</a:t>
            </a:r>
            <a:r>
              <a:rPr lang="en-US" dirty="0" smtClean="0"/>
              <a:t>.</a:t>
            </a:r>
          </a:p>
          <a:p>
            <a:r>
              <a:rPr lang="en-US" dirty="0" smtClean="0"/>
              <a:t> </a:t>
            </a:r>
            <a:endParaRPr lang="en-US" dirty="0" smtClean="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7346" name="Picture 2" descr="F:\usa-bsc\IMG_5959.JPG"/>
          <p:cNvPicPr>
            <a:picLocks noChangeAspect="1" noChangeArrowheads="1"/>
          </p:cNvPicPr>
          <p:nvPr/>
        </p:nvPicPr>
        <p:blipFill>
          <a:blip r:embed="rId2" cstate="print"/>
          <a:srcRect/>
          <a:stretch>
            <a:fillRect/>
          </a:stretch>
        </p:blipFill>
        <p:spPr bwMode="auto">
          <a:xfrm>
            <a:off x="0" y="285750"/>
            <a:ext cx="8763000" cy="65722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Fume hood </a:t>
            </a:r>
            <a:endParaRPr lang="en-US" dirty="0"/>
          </a:p>
        </p:txBody>
      </p:sp>
      <p:sp>
        <p:nvSpPr>
          <p:cNvPr id="12" name="Text Placeholder 11"/>
          <p:cNvSpPr>
            <a:spLocks noGrp="1"/>
          </p:cNvSpPr>
          <p:nvPr>
            <p:ph type="body" idx="1"/>
          </p:nvPr>
        </p:nvSpPr>
        <p:spPr/>
        <p:txBody>
          <a:bodyPr/>
          <a:lstStyle/>
          <a:p>
            <a:endParaRPr lang="en-US"/>
          </a:p>
        </p:txBody>
      </p:sp>
      <p:sp>
        <p:nvSpPr>
          <p:cNvPr id="13" name="Content Placeholder 12"/>
          <p:cNvSpPr>
            <a:spLocks noGrp="1"/>
          </p:cNvSpPr>
          <p:nvPr>
            <p:ph sz="half" idx="2"/>
          </p:nvPr>
        </p:nvSpPr>
        <p:spPr/>
        <p:txBody>
          <a:bodyPr/>
          <a:lstStyle/>
          <a:p>
            <a:endParaRPr lang="en-US" dirty="0"/>
          </a:p>
        </p:txBody>
      </p:sp>
      <p:sp>
        <p:nvSpPr>
          <p:cNvPr id="14" name="Text Placeholder 13"/>
          <p:cNvSpPr>
            <a:spLocks noGrp="1"/>
          </p:cNvSpPr>
          <p:nvPr>
            <p:ph type="body" sz="quarter" idx="3"/>
          </p:nvPr>
        </p:nvSpPr>
        <p:spPr/>
        <p:txBody>
          <a:bodyPr/>
          <a:lstStyle/>
          <a:p>
            <a:endParaRPr lang="en-US"/>
          </a:p>
        </p:txBody>
      </p:sp>
      <p:sp>
        <p:nvSpPr>
          <p:cNvPr id="15" name="Content Placeholder 14"/>
          <p:cNvSpPr>
            <a:spLocks noGrp="1"/>
          </p:cNvSpPr>
          <p:nvPr>
            <p:ph sz="quarter" idx="4"/>
          </p:nvPr>
        </p:nvSpPr>
        <p:spPr/>
        <p:txBody>
          <a:bodyPr/>
          <a:lstStyle/>
          <a:p>
            <a:r>
              <a:rPr lang="en-US" dirty="0" smtClean="0"/>
              <a:t>If you are care about personal protection.</a:t>
            </a:r>
          </a:p>
          <a:p>
            <a:endParaRPr lang="en-US" dirty="0"/>
          </a:p>
          <a:p>
            <a:r>
              <a:rPr lang="en-US" dirty="0" smtClean="0"/>
              <a:t>No environment protection</a:t>
            </a:r>
          </a:p>
          <a:p>
            <a:r>
              <a:rPr lang="en-US" dirty="0" smtClean="0"/>
              <a:t>No product protection.</a:t>
            </a:r>
            <a:endParaRPr lang="en-US" dirty="0"/>
          </a:p>
        </p:txBody>
      </p:sp>
      <p:sp>
        <p:nvSpPr>
          <p:cNvPr id="34818" name="AutoShape 2" descr="data:image/jpeg;base64,/9j/4AAQSkZJRgABAQAAAQABAAD/2wCEAAkGBxQTEhQUEhQVFRUUFBUUFBUXFxUVFRQUFBUYFhQUFBQYHCggGBwlHBQUITEhJSkrLi4uFx8zODMsNygtLisBCgoKDg0OGxAQGiwcHCQsLCwsLCwsLCwsLCwsLCwsLSwsLCwsLCwsLCwsLCwsLCwsLCwsLCwsLCwsLCwsLCwsLP/AABEIAQMAwgMBIgACEQEDEQH/xAAbAAABBQEBAAAAAAAAAAAAAAADAAECBAUGB//EAEoQAAEDAQUCCwMICQIFBQAAAAEAAhEDBAUSITFBcQYiMlFhcoGRobHBEyPRM0JSgpKywvAHFBZTYqKz4fEVQ3ODk6PiJFRjZHT/xAAZAQEBAQEBAQAAAAAAAAAAAAAAAQIDBAX/xAAjEQEBAAICAwABBQEAAAAAAAAAAQIRITEDEkFxBBMyM1Ei/9oADAMBAAIRAxEAPwDyBrc5R2PBexsYgXNGe0E559q7GjdN3spl59rXA2hwGXVYQUarUoUmn2FjZjMYS88aD9Fzhn37Vxyz3OGpOeWFbbOKLMdNzxhIIGKW55Ewehb9lEta6dYPN4JrRSoV2xXovpHKSx4AmNYBjbtCLddhYxznU6mNpwwHHQ7THOufi9scdZXda8msrvGaWw3M7zsRhTPMj4c+1Twr0R57VdtJUr7llOWkg4gMuYgrXDVmcJG+5+u3yK5+W/8AFd/03Pmxl/1YugYqTC7MkZk5rQDFTuMe5Z1VpBq1jeI5+Wazv5oJYolqsYUxaq5qFqq4R07Ash8kyVdtZxOJ2A4R6+KqVTCsVXeVVvFwDcW1ufxChbLe1hGIOIPNGWzOUFtN1qc1tMODJmoXCIAiMxqlsWSunu+piptJOeh051eaCgWKzYIaNAI7dp81fpsUhQgU4ajYUgFWQy1QcwqxhSDUOFQsUSxWyxRLFpFT2aZWfZpIPLfYNYQWzMayQfBbF1PfUBlxGEgNzJiQZ1zWXVpmRn/halxudDoAOYymO7JZ1Ha26bVFjxsa/wAHeKuU7S3RwLOsIH2tFUZa8Al7XNA1MYh/KrlntTntBbTMHTEWgEeJRhdZnmMx0IuFZ4sTjmAymeduKfCAVfs1BzW8ZxcZ1gDsyURNrVm8JB7n67fVa7WLO4SM9z9dvqufl/hXf9J/dj+RLiHuWdVaQaqVws9zT6q0w1ax/jHPzf2ZfmhQo1MgTzAlWAydE1ayvLXANcciBkeZac3MsmAqdsd4+vMt9lx1zHEjTVzR6pfspWc5pJpgBwObjORnYFr4qvWsdOGsc0EAAZjm2o9msbGchobuW2243bXN7ifgrFO5Rtf4f3WdLtiCntRg1bbLnZzu8PgjNuqnzE9p9FdI54tTALpDd9MfMGh5zs6SsEsTSBAKQapgKYaiAlib2asYU+BaFX2aStYEkHmNW5a5E+yfp9F090I1x0XNDw4EGRqI2dK9IY3XsQLRSBBBAOR1zWPbTr25t9je+m4NY4y0gQ0nOFp3bdtUMaCwg4RMwNnSV1TW5DcFINWmWLSut/8ACO0+gVtl0Ha4dgn1WixqM0JpGey6m7SfAKNe56Txhe0uEzGJwz+qRzrVhRASyVZbLuKtmu+mwBrWAAaDWO9WWUgNAO4KYCmAqdoQnhThIBBCFKFKE4CIhhUg1ShOAgYNUgE4CkAgFWGR3HyXI1HEOzPFwjKPnSc53eS7CuOK7qnyK5R6lZoWKEVj50VEVRjcwZEAGNmzTm1Ct2QZ9h81mZS9FlnayAiNaogIzAtCOBJEhJUVKep7PVDrDI7ii0tTuHqmqjI7iuWXbrGpTGQ3BSwqDRxRuHkol8aldWR2hFVSk4HQyjhAWVEOTFQCAocphyGFMIJSliTQlKB5Tyhms0auHeFA2ymNajB9ZvxQWAUpVV150RrVp/bb8UN182ca1qX22/FNjQCk1ZX7QWX9/T+0Fau69aNZxbSqNeQJMTkNE2LdoHEd1XeRXKFdXazxH9V3kVyhUrNAcwTMZxE7YR7MMx1fxFDci2f8P4ioiwEamEMBFphaE0lJJBn0Rmdw9Uquh3IdicTmfzqi1lyy7dY1KPJbuHkuV4Q8JTQqvZ7LFgDXTJ0duXV0OS3qjyXFcLLCXVqpGeJlNoHVM+q1llMdJJvpRs3Dqq5ri2lTbhjI4jMmOdOOG1oLXEBgwxsJ1nn3LIuS7HGlUy5QgabKhnyVujcjwx4IzdgI7JJTYc8NLYRMtAnDyW6wD6oLuFlrP+5G4AKVuuh1GhDxB9qHSIORYckV/Biq0wcOgOTp13BLRSPCK1H/AHn95U2XrXcxxNapIwxxjtmUd3B9w1/PghMu5zWuE5mPAlQVzbqp1qOPaoGs7a496t0rqJ1cPz2owub+Lw/ugzRV5ym9stMXIPpfnvT/AOht+kUTbLNZDc9bQuNv0j3hJtys+ke8KG2A6qux/Q/yrR2eZ+KoPuCnE4pOe0Lc/RXRDfbnRxMx0YiJA5sgrF27u2fJv6jvulcqV1ds+TqdR3kuTK2zQ3I1n2dX8RQSj2bZ1fxOUZWQjU1XxjnHeEam8c47wntDQySlCZaGTd4gDd8PijVVXus8WJJhz9c8jhgbgrNRca7NSz8hvVb5IlPgyyu7G4uBJgw4iIDRIA3odl5DOq3yC0bPbMFOtnyKbHd7z8AumXTM7YvBbgjSqUAXF8+3tVMw97QBStdRjTAOsNE9K1LZwNoNAjHoZmpUOYGXzll8C73P6tac86da1PH17ZUd6hatC9cdGs8nkin4vhc66OU4e3QyjQLqUgioxpOJztWOJycTzBdJZ+DVneaZIyLGk8Z2paDzrnuF9bHYHmc/1qn/AEn/AN1dst6ENpmf9umf5AlnBO3UP4H2WOSB2n4rAvLg5QYTEKpbr8fJg+JVGteBcMypqmytN3U26ZjeVRqU2j5qP+syPzzKsXEmVWaVSgAdB3BFpWUEaDXmCMyoMgVboADvhVFSnYmxm1vcET/SG64W7PmhblhszHCSdCB4J6j24i2Rl6KDFp3S3A8+zZk1x5LfDJV/0aUvd037XNtUnaQ2vTDQT0CYXVWu2UhSeIzLXkfZMei5b9GL5pMHMyv/ADWgfBahenaW/wCSqdQrkiutvD5Gp1D5hckVqsBOR7L+EfecgPVizfhb4lxUKx7/ALYKTatQ5YRlryjAaMukhV7grCoGODYlusETlTnUSRJOe1Ev+j7RlVkE4uLA1zIH9+xT4O0S2nQDgQW0mAg6gw2QenIr4mcxty/25V7sdyT8OxDUk4SX3nzmDdm3efIK49UrrOu/0CuPXF6b21LJ8mzqN8gs69bYWfrA57PT/qrLN+V24gyk1zabRJhxyAEzB5s1Wvm2F8uMD2lkpkjZ8rOUrpenOdq3BO2xQtoO32kdtpafVaV2W/8A9Na+htD+suQuKvDbUOcP/q0yrd2WqKNqHOyl4VmlYdNNC97xmwPH/wBmmR/0qgT2S2e7p/8ADZ4NC5u8bTNlcP8A5WH+RyjZrcRTpifmN8gqldJVtcoLLWsSlazmpCv0ojXFqRGWqFkNqJxVQabrZnqrLbwy1XPVaidlbLNQ06ine5jVDF6bSVzgrlMKyGm9a71Ja7qkeCtfojr4mu/hYf5qrj6LlKtQwdxXR/obMCtJ+a3xfU+CsS9PR7z+RqdX1C5KV1V6n3L9w+8Fyi2xTFWKWpjmb5KsUez7fq+SiMm/rY2hhc5pIe4NgQMzJkk5AZLUulgfxgMoYRsjEMWYVa8SMTQ6C2M5mJ2aK/cjpa47eL5Ll+1hvqOlyy9e2qnUUl225Oeut2u/0CnWruxEbA4jua1w+8e5YfAN7zTcas4sQJkARxdMty17UeOes0/aYR+ELllHpc1eN8VKL302kYauEO0PKaGnIjmd+YV29T7un/8AkHcKo+KwuEtN3tiQJgs2SYLRMZbMls3p8lRj/wBq8DsrNXfLX7c04yX25Yd0kD9Zz1DvOmZVmx1MAeQQZAJEfxA5rMu13GrjoPkz4I1B2Tx/CPvBcbN8V22nbgx1N+YaC5pMDIOwkZBU6Vl4jYe0iBGzLnhNa3+5f12eTk9jdxG7lWVj2DgRod3+ET2Z5lBjlLGoJgkag9yiX70p6SptqdJVQF9UJzWEa70XGTtKjWegF7Uc4Ug4c47wmjob9lvwTtic2t7ggZ7sjpoVZ4D2c1QKYcG4yBJGL96YiR9HnVSvTBaeKNDtI2dBWvwOuj3LKntMBdPILg7iOqNEkERytnas5eTDDVzup0vrll06y67IaJtVMuDi1lLjAYQcbpGUmMulOVC6acNtU1PaH3QJJJMe0qRJcSdMszsTrq50xVizbezyVYq1ZdvZ90KMpVaQOoBVuyMhBhWKKosJJkldI56taC1uJrWajMEkHEQJ8edVvblz3TExTOXQ+D95PaqOCk4NADRhyByEOGghVp94emm/w434VzyejF0Au5r2U3CnTJxDGXNYSWAkESRuWJwzDWOptADR7N4AEARIccu5dRdR903e77xXNcNGh1Rm0tp1QRIEYgIJ7tNqTHXLO98OUoNaZOI5zkYyA1AHYitpgh2H6JLsphoc2Xd8d6DdFjaajg8kAUazhmBLm0nOaM+cgDtVng/SqhtrgCHWKsNeZ1M/hUa0FUurHTcRMcUyBl86J3we4oVOxMAAxaZHMDbzSqhrvZQrNe5wJNItbEh0FwdO7FlvWU1jyJg5mRkc8881R1LLunST3fFSddrvou7j8FhVrW+c2l0bcTx4ElSberh+9bucPgommobC4atcN4KiLOqbOEVRulWqN+aK3hZW21Ad7Gq6qcrAsxQ32ZyTeFJPKZRdvZHkiftEw60mfVJb6oAmkeZRNNw2FH/1NjtGEbiCpi8GfxfZQAqAwdyHcTWubTpk4S4uAJEiS4ADLnzWkbawtjEBvyPdK3OClwUqzHnG5rmvgOpw3VoMRHTs51ce2ct64WrhsvsqVoaYmaIyzAg1NOjb2oxVwXN+rUXjGX43szIgjCHamTOqolavaE4q1ZdDv9Aqblcs+3eUSrIR6JVdqPTVZGlJQlJF0wbyPun9UnuzWa53vafSY+0CPVaVuzpVOo7yKxLTUjA7mLT3QVzyd8WqbPaHUmlrxgIMNl4IzIIOHI5ys2pdlfOKc7iP8roqY9wOh1Qf90x4FVxaHN0ce9X20zpydpsVQcqlUH1T5wqoLRzjw716RdNZz2kuMw4jQaYWnZvKu1KQPKa07xPmta2m3lTmNIInIxInIxmJSZZwAA3IDRej1rqs55VBnYAPEQqFXg5ZToHN3F3rKmjbkKVic7Q+ARH3S/o7l037LU/9uu9u+D8E/wCztcciuHdYH/yU9TbkjcjuZv57EN1xu+gDuIXWuuy1t2U37oHnCG6nXHKoE9XPylTVTdci+4z+7PmoPuVm0OHgurfaY5VJ7ez4woi3U9uIdnwTk25B1zs2EqLrmjR5XU2l9M6EHeI81ULBshXa7YNSwVWCfaGN5Xo/6M6ZFCpiMk1df+Wxco+nORGS6jgheNOk003cXE7EHHkzAEE7OSFZUrouEB90OsPIrm3Fb/CB3u29b0XPuVqIuKuWV2XaVSIVuy8kfnaiVbaUdhVZqM0qoMkoSkgxKplrhztI8FgWjOm3qjyW6CsFx923qjwXOu0dTY3YrPPPn3hrvVVKhRLjfism4uHc1vwVd6l+LO61+D54r+t+FvwWuAsXg78/ePI/BbQXXHpzvaFZuSqObr+diu1dFWjI9vkqgVNv57ETCnoDJEhQDDjznvTiqfzClCgwfnsCG0xVPMFB7GO5VNp3gHzClCUIKr7rs7taQG4R5FV6nB2zHSRuJ9ZWkQox6+aDHdwSpHk1XD7J8oQncD3jk1Qd7SPUreot4o3DyRAFNDI/U6tKi1lVwdDzhgkw3CIGY557036mQ1znZQJA7dq1nmfZznxqvg6AgW8+7fuHmU0MF7lbszuKFRqlEo14EKbNbajXIoKz6deVaY5NppYlMhYkldmnN07X0ntHqFnVqoDYmddM9pRzTUDT/P8AZS4t+zW4K1ps1Wcoe7uLB8CqVe9Bo0E9JyHxWhwdb7usOlviHD0VOz3S92cBo53Zdw1KXFfZp8Da7nGrijWnECB89dSFzV3GjZpDn5uiZ6JiANOUdVu2e1sfyHtduIPktxijVBkqw07/ACVhzlXB/PYgezDJFhCsZ4qOghCgwenkEZQYMu7yCgjCUKUJQgHtTO+KltUamnegnTGQ3BEAUWaKYQB2s/5p73hAvM8R24fiRxymdRx73BVL3PEO8eRQc/VKDKlWcmauObp4+FyyLQYVm0DCuMqJimSzKSFiSXTbDnSEFwVlAqdC2NK5qwY2oXYoOHQZCCdTs5QQ7ZeDySOSOYZHtKHZLa5gIbGfQT5FU3scSXTmTKig1zmBzn/JKrvoO2Ob/hWP1aTnmkLub+QE0uOUnzanQvi1M5FV3VnF4OkBaFl4ZWhuT2MeOgFp7xl4KBsIGiE+zdAVTbesvDqlo+m9nPhwuHofBbFk4TWV+lZo6HSz7wC4F9lG0IL7ACg9Yp1gRLSCOcEEd4TtXkTLM9hlji3pBg94V+jf1qp6VXEfxQ/xcJUNPT5SXBWbhrVHylNjt0tPqtOzcNaJ5TXt3Q4eBnwRNOn2qNXTsKzLPf8AZ36VWjodxfvALRY8OHFIIjUGfEILDQpIYepYkAWnjN/4TfEqjfR4h6w8grlPlbqbPxLO4QOhvb8EHNV6plZLL6cCRAOe45K6agc4tbUDC3Mnp2AeCwazIcdSJOfP0ysXGVuZWN2hf4+cw9hCv0L7pHVxG8FcbXfAy1OQ+Kg15GWfbKxcNVuX2m3oX+q0v3je8JlwXtT0d6SnJ6x2JQnhFJUHr0OBqai5TYouCimp6o+FBYjSqhi1Bc1GJUSEUEBRNIIwSIUFZ9BBNmKuwmIQZdSzdCA6yrZKG9nQgxHUYT0y5pkEg84yPgtR1AIZsqLtGhf9oZpVed/G+9K1KHDGqBxgx3YQfDLwWS6zQnpWbozOxFd8+24auDCTLGkkRDQ0auJ3rmeFN9zxG65x0TtPotHhJbTTLgNsR0w0a9Ga411MuMnMlGQKAj1Ua9UQeYK4KOzvVW10XOMRDRn1j8FN6XtUpAk4jqdOgcyNhRG0CEiwrWMjNyvSvG7vSUy1JXhOXdXxZPZVqlPY1xw9U5t8CFThdRw2sRBp1fpSw7xm3wLu5cyFiXcbs1TAKLlOVBxVQwKLKACpY1UETFRD0gUDBJOSlKhsyYqRTYUEITFqmU0ooeFRcEUpQgABz/4Vy7aOJ4AMbQRkRGeRQyFHp2+PeoLN9UnZGo7EdBnMiJnQQZyWM7xOnxV20S7MlxjnM90qsKJGZj4dCAYZGiYoxaoliAUIVU7Aj1MhKqq4zaWqxYkiE/nJJdNs6e18ILN7Wz1GjNwGNu9mfiJHavOAV6dUqw4Lzq97L7KtUbkAHEt6pzEdhC8+N+O9m+VZM4pgU7luVizSKipJQqyYFPKaE6qESliShRUUQFOhgpSgmUxTSkCilCRTymJUClMSnlRKCJUHIhCgU0BwkQpIdV8BEArnYqzgjFyG4rrOIz3VYpJnHMpJtdPb6pyK4/hg3j0ztNPPscYSSXlvbv8AGI38+ScJkl1jnTJ0klpkgk1JJBJQKdJRIZMnSQMknSQMnCSSRr4TkySSh8MVBySSrKBVW1HMJJLWHaXpWlRqJkl0+p8VXPMpJJLDW3//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data:image/jpeg;base64,/9j/4AAQSkZJRgABAQAAAQABAAD/2wCEAAkGBxQTEhQUEhQVFRUUFBUUFBUXFxUVFRQUFBUYFhQUFBQYHCggGBwlHBQUITEhJSkrLi4uFx8zODMsNygtLisBCgoKDg0OGxAQGiwcHCQsLCwsLCwsLCwsLCwsLCwsLSwsLCwsLCwsLCwsLCwsLCwsLCwsLCwsLCwsLCwsLCwsLP/AABEIAQMAwgMBIgACEQEDEQH/xAAbAAABBQEBAAAAAAAAAAAAAAADAAECBAUGB//EAEoQAAEDAQUCCwMICQIFBQAAAAEAAhEDBAUSITFBcQYiMlFhcoGRobHBEyPRM0JSgpKywvAHFBZTYqKz4fEVQ3ODk6PiJFRjZHT/xAAZAQEBAQEBAQAAAAAAAAAAAAAAAQIDBAX/xAAjEQEBAAICAwABBQEAAAAAAAAAAQIRITEDEkFxBBMyM1Ei/9oADAMBAAIRAxEAPwDyBrc5R2PBexsYgXNGe0E559q7GjdN3spl59rXA2hwGXVYQUarUoUmn2FjZjMYS88aD9Fzhn37Vxyz3OGpOeWFbbOKLMdNzxhIIGKW55Ewehb9lEta6dYPN4JrRSoV2xXovpHKSx4AmNYBjbtCLddhYxznU6mNpwwHHQ7THOufi9scdZXda8msrvGaWw3M7zsRhTPMj4c+1Twr0R57VdtJUr7llOWkg4gMuYgrXDVmcJG+5+u3yK5+W/8AFd/03Pmxl/1YugYqTC7MkZk5rQDFTuMe5Z1VpBq1jeI5+Wazv5oJYolqsYUxaq5qFqq4R07Ash8kyVdtZxOJ2A4R6+KqVTCsVXeVVvFwDcW1ufxChbLe1hGIOIPNGWzOUFtN1qc1tMODJmoXCIAiMxqlsWSunu+piptJOeh051eaCgWKzYIaNAI7dp81fpsUhQgU4ajYUgFWQy1QcwqxhSDUOFQsUSxWyxRLFpFT2aZWfZpIPLfYNYQWzMayQfBbF1PfUBlxGEgNzJiQZ1zWXVpmRn/halxudDoAOYymO7JZ1Ha26bVFjxsa/wAHeKuU7S3RwLOsIH2tFUZa8Al7XNA1MYh/KrlntTntBbTMHTEWgEeJRhdZnmMx0IuFZ4sTjmAymeduKfCAVfs1BzW8ZxcZ1gDsyURNrVm8JB7n67fVa7WLO4SM9z9dvqufl/hXf9J/dj+RLiHuWdVaQaqVws9zT6q0w1ax/jHPzf2ZfmhQo1MgTzAlWAydE1ayvLXANcciBkeZac3MsmAqdsd4+vMt9lx1zHEjTVzR6pfspWc5pJpgBwObjORnYFr4qvWsdOGsc0EAAZjm2o9msbGchobuW2243bXN7ifgrFO5Rtf4f3WdLtiCntRg1bbLnZzu8PgjNuqnzE9p9FdI54tTALpDd9MfMGh5zs6SsEsTSBAKQapgKYaiAlib2asYU+BaFX2aStYEkHmNW5a5E+yfp9F090I1x0XNDw4EGRqI2dK9IY3XsQLRSBBBAOR1zWPbTr25t9je+m4NY4y0gQ0nOFp3bdtUMaCwg4RMwNnSV1TW5DcFINWmWLSut/8ACO0+gVtl0Ha4dgn1WixqM0JpGey6m7SfAKNe56Txhe0uEzGJwz+qRzrVhRASyVZbLuKtmu+mwBrWAAaDWO9WWUgNAO4KYCmAqdoQnhThIBBCFKFKE4CIhhUg1ShOAgYNUgE4CkAgFWGR3HyXI1HEOzPFwjKPnSc53eS7CuOK7qnyK5R6lZoWKEVj50VEVRjcwZEAGNmzTm1Ct2QZ9h81mZS9FlnayAiNaogIzAtCOBJEhJUVKep7PVDrDI7ii0tTuHqmqjI7iuWXbrGpTGQ3BSwqDRxRuHkol8aldWR2hFVSk4HQyjhAWVEOTFQCAocphyGFMIJSliTQlKB5Tyhms0auHeFA2ymNajB9ZvxQWAUpVV150RrVp/bb8UN182ca1qX22/FNjQCk1ZX7QWX9/T+0Fau69aNZxbSqNeQJMTkNE2LdoHEd1XeRXKFdXazxH9V3kVyhUrNAcwTMZxE7YR7MMx1fxFDci2f8P4ioiwEamEMBFphaE0lJJBn0Rmdw9Uquh3IdicTmfzqi1lyy7dY1KPJbuHkuV4Q8JTQqvZ7LFgDXTJ0duXV0OS3qjyXFcLLCXVqpGeJlNoHVM+q1llMdJJvpRs3Dqq5ri2lTbhjI4jMmOdOOG1oLXEBgwxsJ1nn3LIuS7HGlUy5QgabKhnyVujcjwx4IzdgI7JJTYc8NLYRMtAnDyW6wD6oLuFlrP+5G4AKVuuh1GhDxB9qHSIORYckV/Biq0wcOgOTp13BLRSPCK1H/AHn95U2XrXcxxNapIwxxjtmUd3B9w1/PghMu5zWuE5mPAlQVzbqp1qOPaoGs7a496t0rqJ1cPz2owub+Lw/ugzRV5ym9stMXIPpfnvT/AOht+kUTbLNZDc9bQuNv0j3hJtys+ke8KG2A6qux/Q/yrR2eZ+KoPuCnE4pOe0Lc/RXRDfbnRxMx0YiJA5sgrF27u2fJv6jvulcqV1ds+TqdR3kuTK2zQ3I1n2dX8RQSj2bZ1fxOUZWQjU1XxjnHeEam8c47wntDQySlCZaGTd4gDd8PijVVXus8WJJhz9c8jhgbgrNRca7NSz8hvVb5IlPgyyu7G4uBJgw4iIDRIA3odl5DOq3yC0bPbMFOtnyKbHd7z8AumXTM7YvBbgjSqUAXF8+3tVMw97QBStdRjTAOsNE9K1LZwNoNAjHoZmpUOYGXzll8C73P6tac86da1PH17ZUd6hatC9cdGs8nkin4vhc66OU4e3QyjQLqUgioxpOJztWOJycTzBdJZ+DVneaZIyLGk8Z2paDzrnuF9bHYHmc/1qn/AEn/AN1dst6ENpmf9umf5AlnBO3UP4H2WOSB2n4rAvLg5QYTEKpbr8fJg+JVGteBcMypqmytN3U26ZjeVRqU2j5qP+syPzzKsXEmVWaVSgAdB3BFpWUEaDXmCMyoMgVboADvhVFSnYmxm1vcET/SG64W7PmhblhszHCSdCB4J6j24i2Rl6KDFp3S3A8+zZk1x5LfDJV/0aUvd037XNtUnaQ2vTDQT0CYXVWu2UhSeIzLXkfZMei5b9GL5pMHMyv/ADWgfBahenaW/wCSqdQrkiutvD5Gp1D5hckVqsBOR7L+EfecgPVizfhb4lxUKx7/ALYKTatQ5YRlryjAaMukhV7grCoGODYlusETlTnUSRJOe1Ev+j7RlVkE4uLA1zIH9+xT4O0S2nQDgQW0mAg6gw2QenIr4mcxty/25V7sdyT8OxDUk4SX3nzmDdm3efIK49UrrOu/0CuPXF6b21LJ8mzqN8gs69bYWfrA57PT/qrLN+V24gyk1zabRJhxyAEzB5s1Wvm2F8uMD2lkpkjZ8rOUrpenOdq3BO2xQtoO32kdtpafVaV2W/8A9Na+htD+suQuKvDbUOcP/q0yrd2WqKNqHOyl4VmlYdNNC97xmwPH/wBmmR/0qgT2S2e7p/8ADZ4NC5u8bTNlcP8A5WH+RyjZrcRTpifmN8gqldJVtcoLLWsSlazmpCv0ojXFqRGWqFkNqJxVQabrZnqrLbwy1XPVaidlbLNQ06ine5jVDF6bSVzgrlMKyGm9a71Ja7qkeCtfojr4mu/hYf5qrj6LlKtQwdxXR/obMCtJ+a3xfU+CsS9PR7z+RqdX1C5KV1V6n3L9w+8Fyi2xTFWKWpjmb5KsUez7fq+SiMm/rY2hhc5pIe4NgQMzJkk5AZLUulgfxgMoYRsjEMWYVa8SMTQ6C2M5mJ2aK/cjpa47eL5Ll+1hvqOlyy9e2qnUUl225Oeut2u/0CnWruxEbA4jua1w+8e5YfAN7zTcas4sQJkARxdMty17UeOes0/aYR+ELllHpc1eN8VKL302kYauEO0PKaGnIjmd+YV29T7un/8AkHcKo+KwuEtN3tiQJgs2SYLRMZbMls3p8lRj/wBq8DsrNXfLX7c04yX25Yd0kD9Zz1DvOmZVmx1MAeQQZAJEfxA5rMu13GrjoPkz4I1B2Tx/CPvBcbN8V22nbgx1N+YaC5pMDIOwkZBU6Vl4jYe0iBGzLnhNa3+5f12eTk9jdxG7lWVj2DgRod3+ET2Z5lBjlLGoJgkag9yiX70p6SptqdJVQF9UJzWEa70XGTtKjWegF7Uc4Ug4c47wmjob9lvwTtic2t7ggZ7sjpoVZ4D2c1QKYcG4yBJGL96YiR9HnVSvTBaeKNDtI2dBWvwOuj3LKntMBdPILg7iOqNEkERytnas5eTDDVzup0vrll06y67IaJtVMuDi1lLjAYQcbpGUmMulOVC6acNtU1PaH3QJJJMe0qRJcSdMszsTrq50xVizbezyVYq1ZdvZ90KMpVaQOoBVuyMhBhWKKosJJkldI56taC1uJrWajMEkHEQJ8edVvblz3TExTOXQ+D95PaqOCk4NADRhyByEOGghVp94emm/w434VzyejF0Au5r2U3CnTJxDGXNYSWAkESRuWJwzDWOptADR7N4AEARIccu5dRdR903e77xXNcNGh1Rm0tp1QRIEYgIJ7tNqTHXLO98OUoNaZOI5zkYyA1AHYitpgh2H6JLsphoc2Xd8d6DdFjaajg8kAUazhmBLm0nOaM+cgDtVng/SqhtrgCHWKsNeZ1M/hUa0FUurHTcRMcUyBl86J3we4oVOxMAAxaZHMDbzSqhrvZQrNe5wJNItbEh0FwdO7FlvWU1jyJg5mRkc8881R1LLunST3fFSddrvou7j8FhVrW+c2l0bcTx4ElSberh+9bucPgommobC4atcN4KiLOqbOEVRulWqN+aK3hZW21Ad7Gq6qcrAsxQ32ZyTeFJPKZRdvZHkiftEw60mfVJb6oAmkeZRNNw2FH/1NjtGEbiCpi8GfxfZQAqAwdyHcTWubTpk4S4uAJEiS4ADLnzWkbawtjEBvyPdK3OClwUqzHnG5rmvgOpw3VoMRHTs51ce2ct64WrhsvsqVoaYmaIyzAg1NOjb2oxVwXN+rUXjGX43szIgjCHamTOqolavaE4q1ZdDv9Aqblcs+3eUSrIR6JVdqPTVZGlJQlJF0wbyPun9UnuzWa53vafSY+0CPVaVuzpVOo7yKxLTUjA7mLT3QVzyd8WqbPaHUmlrxgIMNl4IzIIOHI5ys2pdlfOKc7iP8roqY9wOh1Qf90x4FVxaHN0ce9X20zpydpsVQcqlUH1T5wqoLRzjw716RdNZz2kuMw4jQaYWnZvKu1KQPKa07xPmta2m3lTmNIInIxInIxmJSZZwAA3IDRej1rqs55VBnYAPEQqFXg5ZToHN3F3rKmjbkKVic7Q+ARH3S/o7l037LU/9uu9u+D8E/wCztcciuHdYH/yU9TbkjcjuZv57EN1xu+gDuIXWuuy1t2U37oHnCG6nXHKoE9XPylTVTdci+4z+7PmoPuVm0OHgurfaY5VJ7ez4woi3U9uIdnwTk25B1zs2EqLrmjR5XU2l9M6EHeI81ULBshXa7YNSwVWCfaGN5Xo/6M6ZFCpiMk1df+Wxco+nORGS6jgheNOk003cXE7EHHkzAEE7OSFZUrouEB90OsPIrm3Fb/CB3u29b0XPuVqIuKuWV2XaVSIVuy8kfnaiVbaUdhVZqM0qoMkoSkgxKplrhztI8FgWjOm3qjyW6CsFx923qjwXOu0dTY3YrPPPn3hrvVVKhRLjfism4uHc1vwVd6l+LO61+D54r+t+FvwWuAsXg78/ePI/BbQXXHpzvaFZuSqObr+diu1dFWjI9vkqgVNv57ETCnoDJEhQDDjznvTiqfzClCgwfnsCG0xVPMFB7GO5VNp3gHzClCUIKr7rs7taQG4R5FV6nB2zHSRuJ9ZWkQox6+aDHdwSpHk1XD7J8oQncD3jk1Qd7SPUreot4o3DyRAFNDI/U6tKi1lVwdDzhgkw3CIGY557036mQ1znZQJA7dq1nmfZznxqvg6AgW8+7fuHmU0MF7lbszuKFRqlEo14EKbNbajXIoKz6deVaY5NppYlMhYkldmnN07X0ntHqFnVqoDYmddM9pRzTUDT/P8AZS4t+zW4K1ps1Wcoe7uLB8CqVe9Bo0E9JyHxWhwdb7usOlviHD0VOz3S92cBo53Zdw1KXFfZp8Da7nGrijWnECB89dSFzV3GjZpDn5uiZ6JiANOUdVu2e1sfyHtduIPktxijVBkqw07/ACVhzlXB/PYgezDJFhCsZ4qOghCgwenkEZQYMu7yCgjCUKUJQgHtTO+KltUamnegnTGQ3BEAUWaKYQB2s/5p73hAvM8R24fiRxymdRx73BVL3PEO8eRQc/VKDKlWcmauObp4+FyyLQYVm0DCuMqJimSzKSFiSXTbDnSEFwVlAqdC2NK5qwY2oXYoOHQZCCdTs5QQ7ZeDySOSOYZHtKHZLa5gIbGfQT5FU3scSXTmTKig1zmBzn/JKrvoO2Ob/hWP1aTnmkLub+QE0uOUnzanQvi1M5FV3VnF4OkBaFl4ZWhuT2MeOgFp7xl4KBsIGiE+zdAVTbesvDqlo+m9nPhwuHofBbFk4TWV+lZo6HSz7wC4F9lG0IL7ACg9Yp1gRLSCOcEEd4TtXkTLM9hlji3pBg94V+jf1qp6VXEfxQ/xcJUNPT5SXBWbhrVHylNjt0tPqtOzcNaJ5TXt3Q4eBnwRNOn2qNXTsKzLPf8AZ36VWjodxfvALRY8OHFIIjUGfEILDQpIYepYkAWnjN/4TfEqjfR4h6w8grlPlbqbPxLO4QOhvb8EHNV6plZLL6cCRAOe45K6agc4tbUDC3Mnp2AeCwazIcdSJOfP0ysXGVuZWN2hf4+cw9hCv0L7pHVxG8FcbXfAy1OQ+Kg15GWfbKxcNVuX2m3oX+q0v3je8JlwXtT0d6SnJ6x2JQnhFJUHr0OBqai5TYouCimp6o+FBYjSqhi1Bc1GJUSEUEBRNIIwSIUFZ9BBNmKuwmIQZdSzdCA6yrZKG9nQgxHUYT0y5pkEg84yPgtR1AIZsqLtGhf9oZpVed/G+9K1KHDGqBxgx3YQfDLwWS6zQnpWbozOxFd8+24auDCTLGkkRDQ0auJ3rmeFN9zxG65x0TtPotHhJbTTLgNsR0w0a9Ga411MuMnMlGQKAj1Ua9UQeYK4KOzvVW10XOMRDRn1j8FN6XtUpAk4jqdOgcyNhRG0CEiwrWMjNyvSvG7vSUy1JXhOXdXxZPZVqlPY1xw9U5t8CFThdRw2sRBp1fpSw7xm3wLu5cyFiXcbs1TAKLlOVBxVQwKLKACpY1UETFRD0gUDBJOSlKhsyYqRTYUEITFqmU0ooeFRcEUpQgABz/4Vy7aOJ4AMbQRkRGeRQyFHp2+PeoLN9UnZGo7EdBnMiJnQQZyWM7xOnxV20S7MlxjnM90qsKJGZj4dCAYZGiYoxaoliAUIVU7Aj1MhKqq4zaWqxYkiE/nJJdNs6e18ILN7Wz1GjNwGNu9mfiJHavOAV6dUqw4Lzq97L7KtUbkAHEt6pzEdhC8+N+O9m+VZM4pgU7luVizSKipJQqyYFPKaE6qESliShRUUQFOhgpSgmUxTSkCilCRTymJUClMSnlRKCJUHIhCgU0BwkQpIdV8BEArnYqzgjFyG4rrOIz3VYpJnHMpJtdPb6pyK4/hg3j0ztNPPscYSSXlvbv8AGI38+ScJkl1jnTJ0klpkgk1JJBJQKdJRIZMnSQMknSQMnCSSRr4TkySSh8MVBySSrKBVW1HMJJLWHaXpWlRqJkl0+p8VXPMpJJLDW3//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2" name="Picture 6" descr="Fume Hood"/>
          <p:cNvPicPr>
            <a:picLocks noChangeAspect="1" noChangeArrowheads="1"/>
          </p:cNvPicPr>
          <p:nvPr/>
        </p:nvPicPr>
        <p:blipFill>
          <a:blip r:embed="rId2"/>
          <a:srcRect/>
          <a:stretch>
            <a:fillRect/>
          </a:stretch>
        </p:blipFill>
        <p:spPr bwMode="auto">
          <a:xfrm>
            <a:off x="609600" y="1828800"/>
            <a:ext cx="3048000" cy="405627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bench </a:t>
            </a:r>
            <a:endParaRPr lang="en-US" dirty="0"/>
          </a:p>
        </p:txBody>
      </p:sp>
      <p:sp>
        <p:nvSpPr>
          <p:cNvPr id="12" name="Text Placeholder 11"/>
          <p:cNvSpPr>
            <a:spLocks noGrp="1"/>
          </p:cNvSpPr>
          <p:nvPr>
            <p:ph type="body" idx="1"/>
          </p:nvPr>
        </p:nvSpPr>
        <p:spPr/>
        <p:txBody>
          <a:bodyPr/>
          <a:lstStyle/>
          <a:p>
            <a:endParaRPr lang="en-US"/>
          </a:p>
        </p:txBody>
      </p:sp>
      <p:sp>
        <p:nvSpPr>
          <p:cNvPr id="13" name="Content Placeholder 12"/>
          <p:cNvSpPr>
            <a:spLocks noGrp="1"/>
          </p:cNvSpPr>
          <p:nvPr>
            <p:ph sz="half" idx="2"/>
          </p:nvPr>
        </p:nvSpPr>
        <p:spPr/>
        <p:txBody>
          <a:bodyPr/>
          <a:lstStyle/>
          <a:p>
            <a:endParaRPr lang="en-US"/>
          </a:p>
        </p:txBody>
      </p:sp>
      <p:sp>
        <p:nvSpPr>
          <p:cNvPr id="14" name="Text Placeholder 13"/>
          <p:cNvSpPr>
            <a:spLocks noGrp="1"/>
          </p:cNvSpPr>
          <p:nvPr>
            <p:ph type="body" sz="quarter" idx="3"/>
          </p:nvPr>
        </p:nvSpPr>
        <p:spPr/>
        <p:txBody>
          <a:bodyPr/>
          <a:lstStyle/>
          <a:p>
            <a:endParaRPr lang="en-US"/>
          </a:p>
        </p:txBody>
      </p:sp>
      <p:sp>
        <p:nvSpPr>
          <p:cNvPr id="15" name="Content Placeholder 14"/>
          <p:cNvSpPr>
            <a:spLocks noGrp="1"/>
          </p:cNvSpPr>
          <p:nvPr>
            <p:ph sz="quarter" idx="4"/>
          </p:nvPr>
        </p:nvSpPr>
        <p:spPr>
          <a:xfrm>
            <a:off x="5791200" y="2174875"/>
            <a:ext cx="2895600" cy="3951288"/>
          </a:xfrm>
        </p:spPr>
        <p:txBody>
          <a:bodyPr/>
          <a:lstStyle/>
          <a:p>
            <a:r>
              <a:rPr lang="en-US" dirty="0" smtClean="0"/>
              <a:t>If you are care about product protection.</a:t>
            </a:r>
            <a:endParaRPr lang="en-US" dirty="0"/>
          </a:p>
        </p:txBody>
      </p:sp>
      <p:pic>
        <p:nvPicPr>
          <p:cNvPr id="33794" name="Picture 2" descr="http://www.uvm.edu/safety/sites/uvm.edu.safety/files/sgt_clean_bench_0.jpg"/>
          <p:cNvPicPr>
            <a:picLocks noChangeAspect="1" noChangeArrowheads="1"/>
          </p:cNvPicPr>
          <p:nvPr/>
        </p:nvPicPr>
        <p:blipFill>
          <a:blip r:embed="rId2"/>
          <a:srcRect/>
          <a:stretch>
            <a:fillRect/>
          </a:stretch>
        </p:blipFill>
        <p:spPr bwMode="auto">
          <a:xfrm>
            <a:off x="228600" y="1752600"/>
            <a:ext cx="5334000" cy="40767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ISOLATOR</a:t>
            </a:r>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IMG_5904.JPG"/>
          <p:cNvPicPr>
            <a:picLocks noGrp="1" noChangeAspect="1"/>
          </p:cNvPicPr>
          <p:nvPr>
            <p:ph sz="half" idx="2"/>
          </p:nvPr>
        </p:nvPicPr>
        <p:blipFill>
          <a:blip r:embed="rId2" cstate="print"/>
          <a:stretch>
            <a:fillRect/>
          </a:stretch>
        </p:blipFill>
        <p:spPr>
          <a:xfrm>
            <a:off x="457200" y="2635448"/>
            <a:ext cx="4040188" cy="3030141"/>
          </a:xfrm>
        </p:spPr>
      </p:pic>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BSC</a:t>
            </a:r>
            <a:endParaRPr lang="en-US" dirty="0"/>
          </a:p>
        </p:txBody>
      </p:sp>
      <p:sp>
        <p:nvSpPr>
          <p:cNvPr id="12" name="Text Placeholder 11"/>
          <p:cNvSpPr>
            <a:spLocks noGrp="1"/>
          </p:cNvSpPr>
          <p:nvPr>
            <p:ph type="body" idx="1"/>
          </p:nvPr>
        </p:nvSpPr>
        <p:spPr/>
        <p:txBody>
          <a:bodyPr/>
          <a:lstStyle/>
          <a:p>
            <a:endParaRPr lang="en-US"/>
          </a:p>
        </p:txBody>
      </p:sp>
      <p:sp>
        <p:nvSpPr>
          <p:cNvPr id="13" name="Content Placeholder 12"/>
          <p:cNvSpPr>
            <a:spLocks noGrp="1"/>
          </p:cNvSpPr>
          <p:nvPr>
            <p:ph sz="half" idx="2"/>
          </p:nvPr>
        </p:nvSpPr>
        <p:spPr/>
        <p:txBody>
          <a:bodyPr/>
          <a:lstStyle/>
          <a:p>
            <a:endParaRPr lang="en-US" dirty="0"/>
          </a:p>
        </p:txBody>
      </p:sp>
      <p:sp>
        <p:nvSpPr>
          <p:cNvPr id="14" name="Text Placeholder 13"/>
          <p:cNvSpPr>
            <a:spLocks noGrp="1"/>
          </p:cNvSpPr>
          <p:nvPr>
            <p:ph type="body" sz="quarter" idx="3"/>
          </p:nvPr>
        </p:nvSpPr>
        <p:spPr/>
        <p:txBody>
          <a:bodyPr/>
          <a:lstStyle/>
          <a:p>
            <a:endParaRPr lang="en-US"/>
          </a:p>
        </p:txBody>
      </p:sp>
      <p:sp>
        <p:nvSpPr>
          <p:cNvPr id="15" name="Content Placeholder 14"/>
          <p:cNvSpPr>
            <a:spLocks noGrp="1"/>
          </p:cNvSpPr>
          <p:nvPr>
            <p:ph sz="quarter" idx="4"/>
          </p:nvPr>
        </p:nvSpPr>
        <p:spPr/>
        <p:txBody>
          <a:bodyPr/>
          <a:lstStyle/>
          <a:p>
            <a:r>
              <a:rPr lang="en-US" dirty="0" smtClean="0"/>
              <a:t>If you are care about product protection.</a:t>
            </a:r>
            <a:endParaRPr lang="en-US" dirty="0"/>
          </a:p>
        </p:txBody>
      </p:sp>
      <p:cxnSp>
        <p:nvCxnSpPr>
          <p:cNvPr id="5" name="Straight Connector 4"/>
          <p:cNvCxnSpPr/>
          <p:nvPr/>
        </p:nvCxnSpPr>
        <p:spPr>
          <a:xfrm rot="10800000">
            <a:off x="990600" y="2284411"/>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990600" y="3733800"/>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838994" y="24384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838994" y="3580606"/>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rot="5400000">
            <a:off x="952500" y="1638300"/>
            <a:ext cx="1981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800000">
            <a:off x="2362200" y="2743200"/>
            <a:ext cx="1981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1066800" y="2819400"/>
            <a:ext cx="952500" cy="41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5400000">
            <a:off x="572294" y="3009106"/>
            <a:ext cx="838200"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32770" name="Picture 2" descr="https://encrypted-tbn3.gstatic.com/images?q=tbn:ANd9GcQsUCEZNWliJjX7CM_LIXVlQnFJyOazY_5smtaUfjD2O7FcZTcCkQ"/>
          <p:cNvPicPr>
            <a:picLocks noChangeAspect="1" noChangeArrowheads="1"/>
          </p:cNvPicPr>
          <p:nvPr/>
        </p:nvPicPr>
        <p:blipFill>
          <a:blip r:embed="rId2"/>
          <a:srcRect/>
          <a:stretch>
            <a:fillRect/>
          </a:stretch>
        </p:blipFill>
        <p:spPr bwMode="auto">
          <a:xfrm>
            <a:off x="362465" y="914400"/>
            <a:ext cx="3980935" cy="531475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54274" name="Picture 2" descr="http://podcast.oregonstate.edu/ehs/sites/default/files/webpics/hood/bsci.gif"/>
          <p:cNvPicPr>
            <a:picLocks noChangeAspect="1" noChangeArrowheads="1"/>
          </p:cNvPicPr>
          <p:nvPr/>
        </p:nvPicPr>
        <p:blipFill>
          <a:blip r:embed="rId2"/>
          <a:srcRect/>
          <a:stretch>
            <a:fillRect/>
          </a:stretch>
        </p:blipFill>
        <p:spPr bwMode="auto">
          <a:xfrm>
            <a:off x="1752600" y="457200"/>
            <a:ext cx="5181600" cy="565863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1921</TotalTime>
  <Words>1075</Words>
  <Application>Microsoft Office PowerPoint</Application>
  <PresentationFormat>On-screen Show (4:3)</PresentationFormat>
  <Paragraphs>244</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Bio-safety Cabinet </vt:lpstr>
      <vt:lpstr>Agenda</vt:lpstr>
      <vt:lpstr>Group activity </vt:lpstr>
      <vt:lpstr>Laboratory safety protection Equipment </vt:lpstr>
      <vt:lpstr>Fume hood </vt:lpstr>
      <vt:lpstr>Clean bench </vt:lpstr>
      <vt:lpstr>ISOLATOR</vt:lpstr>
      <vt:lpstr>BSC</vt:lpstr>
      <vt:lpstr>Slide 9</vt:lpstr>
      <vt:lpstr>Slide 10</vt:lpstr>
      <vt:lpstr>Definition of BSC</vt:lpstr>
      <vt:lpstr>Class and types</vt:lpstr>
      <vt:lpstr>BSC components</vt:lpstr>
      <vt:lpstr>Slide 14</vt:lpstr>
      <vt:lpstr>Blower </vt:lpstr>
      <vt:lpstr>Home work assignment </vt:lpstr>
      <vt:lpstr>HEPA filter </vt:lpstr>
      <vt:lpstr>Balance BSC </vt:lpstr>
      <vt:lpstr>Balance BSC</vt:lpstr>
      <vt:lpstr>Choosing BSC for my lab </vt:lpstr>
      <vt:lpstr>How to differentiate between BSC types? </vt:lpstr>
      <vt:lpstr>Slide 22</vt:lpstr>
      <vt:lpstr>Slide 23</vt:lpstr>
      <vt:lpstr>Class 1</vt:lpstr>
      <vt:lpstr>Class II A1</vt:lpstr>
      <vt:lpstr>Group activity 1</vt:lpstr>
      <vt:lpstr>Class II A2</vt:lpstr>
      <vt:lpstr>Group activity </vt:lpstr>
      <vt:lpstr>Class II B1</vt:lpstr>
      <vt:lpstr>Group activity </vt:lpstr>
      <vt:lpstr>Class II B2</vt:lpstr>
      <vt:lpstr>Group activity </vt:lpstr>
      <vt:lpstr>Effective use of BSC</vt:lpstr>
      <vt:lpstr>What is NSF?</vt:lpstr>
      <vt:lpstr>Slide 35</vt:lpstr>
      <vt:lpstr>NSF Exam </vt:lpstr>
      <vt:lpstr>Performance assessment of BSC</vt:lpstr>
      <vt:lpstr>Performance assessment of BSC</vt:lpstr>
      <vt:lpstr>Calibration Tools</vt:lpstr>
      <vt:lpstr>BSC Decontamination </vt:lpstr>
      <vt:lpstr>BSC Decontamination </vt:lpstr>
      <vt:lpstr>Slide 42</vt:lpstr>
      <vt:lpstr>BSC Decontamination </vt:lpstr>
      <vt:lpstr>BSC Decontamination </vt:lpstr>
      <vt:lpstr>Important warning </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Biosaftey cabient</dc:title>
  <dc:creator>user</dc:creator>
  <cp:lastModifiedBy>user</cp:lastModifiedBy>
  <cp:revision>46</cp:revision>
  <dcterms:created xsi:type="dcterms:W3CDTF">2014-11-16T01:46:46Z</dcterms:created>
  <dcterms:modified xsi:type="dcterms:W3CDTF">2014-11-19T14:31:51Z</dcterms:modified>
</cp:coreProperties>
</file>